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9"/>
  </p:notesMasterIdLst>
  <p:sldIdLst>
    <p:sldId id="425" r:id="rId2"/>
    <p:sldId id="353" r:id="rId3"/>
    <p:sldId id="384" r:id="rId4"/>
    <p:sldId id="424" r:id="rId5"/>
    <p:sldId id="416" r:id="rId6"/>
    <p:sldId id="418" r:id="rId7"/>
    <p:sldId id="419" r:id="rId8"/>
    <p:sldId id="383" r:id="rId9"/>
    <p:sldId id="426" r:id="rId10"/>
    <p:sldId id="427" r:id="rId11"/>
    <p:sldId id="428" r:id="rId12"/>
    <p:sldId id="429" r:id="rId13"/>
    <p:sldId id="430" r:id="rId14"/>
    <p:sldId id="431" r:id="rId15"/>
    <p:sldId id="423" r:id="rId16"/>
    <p:sldId id="400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20" r:id="rId26"/>
    <p:sldId id="421" r:id="rId27"/>
    <p:sldId id="442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C0C0C0"/>
    <a:srgbClr val="CC3300"/>
    <a:srgbClr val="33CC33"/>
    <a:srgbClr val="FF9933"/>
    <a:srgbClr val="EF0FD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0" autoAdjust="0"/>
    <p:restoredTop sz="94632" autoAdjust="0"/>
  </p:normalViewPr>
  <p:slideViewPr>
    <p:cSldViewPr>
      <p:cViewPr>
        <p:scale>
          <a:sx n="100" d="100"/>
          <a:sy n="100" d="100"/>
        </p:scale>
        <p:origin x="-876" y="-270"/>
      </p:cViewPr>
      <p:guideLst>
        <p:guide orient="horz" pos="3249"/>
        <p:guide pos="3515"/>
      </p:guideLst>
    </p:cSldViewPr>
  </p:slideViewPr>
  <p:outlineViewPr>
    <p:cViewPr>
      <p:scale>
        <a:sx n="33" d="100"/>
        <a:sy n="33" d="100"/>
      </p:scale>
      <p:origin x="0" y="2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193A002-672C-4BAD-A7DC-752E7F7E011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89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4E445A-9D71-4A98-B9AF-2A3AFFA2CD2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9CA2DA-47A1-4339-AAE2-31059108714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B1ED2F90-3EA1-41EB-B505-B9DDE41EF2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72" y="198861"/>
            <a:ext cx="1800928" cy="925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fontAlgn="base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fontAlgn="base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fontAlgn="base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Chapter 4: Peripheral </a:t>
            </a:r>
            <a:br>
              <a:rPr lang="en-GB" smtClean="0"/>
            </a:br>
            <a:r>
              <a:rPr lang="en-GB" smtClean="0"/>
              <a:t>programming in C</a:t>
            </a:r>
            <a:br>
              <a:rPr lang="en-GB" smtClean="0"/>
            </a:br>
            <a:endParaRPr lang="en-GB" smtClean="0"/>
          </a:p>
        </p:txBody>
      </p:sp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Cortex-M3 - Microcontroller Family</a:t>
            </a:r>
          </a:p>
          <a:p>
            <a:r>
              <a:rPr lang="en-GB" dirty="0" smtClean="0"/>
              <a:t>Texas Instruments</a:t>
            </a:r>
          </a:p>
          <a:p>
            <a:r>
              <a:rPr lang="en-GB" dirty="0"/>
              <a:t>Texas Instruments - University Program</a:t>
            </a:r>
          </a:p>
          <a:p>
            <a:r>
              <a:rPr lang="en-GB" dirty="0"/>
              <a:t>Heilbronn University, Campus </a:t>
            </a:r>
            <a:r>
              <a:rPr lang="en-GB" dirty="0" err="1"/>
              <a:t>Künzelsau</a:t>
            </a:r>
            <a:endParaRPr lang="en-GB" dirty="0"/>
          </a:p>
          <a:p>
            <a:r>
              <a:rPr lang="en-GB" dirty="0" err="1" smtClean="0"/>
              <a:t>Prof</a:t>
            </a:r>
            <a:r>
              <a:rPr lang="en-GB" dirty="0" err="1"/>
              <a:t>.</a:t>
            </a:r>
            <a:r>
              <a:rPr lang="en-GB" dirty="0"/>
              <a:t> Dr.-</a:t>
            </a:r>
            <a:r>
              <a:rPr lang="en-GB" dirty="0" err="1"/>
              <a:t>Ing</a:t>
            </a:r>
            <a:r>
              <a:rPr lang="en-GB" dirty="0"/>
              <a:t>. Ralf Gessler					Rev. </a:t>
            </a:r>
            <a:r>
              <a:rPr lang="en-GB" smtClean="0"/>
              <a:t>1.0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Description II </a:t>
            </a:r>
          </a:p>
        </p:txBody>
      </p:sp>
      <p:sp>
        <p:nvSpPr>
          <p:cNvPr id="143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Timer operating modes</a:t>
            </a:r>
          </a:p>
          <a:p>
            <a:pPr lvl="1"/>
            <a:r>
              <a:rPr lang="en-GB" smtClean="0"/>
              <a:t>The timer module provides two 16-bit timer/counters that can be configured to operate independently as timers or event counters, or they can be configured to operate as one 32-bit timer or one 32-bit Real Time Clock (RTC)</a:t>
            </a:r>
          </a:p>
          <a:p>
            <a:pPr lvl="1"/>
            <a:r>
              <a:rPr lang="en-GB" smtClean="0"/>
              <a:t>When configured as either a 32-bit or 16-bit timer, a timer can be set up to run as a one-shot timer or a continuous timer</a:t>
            </a:r>
          </a:p>
          <a:p>
            <a:pPr lvl="1"/>
            <a:r>
              <a:rPr lang="en-GB" smtClean="0"/>
              <a:t>If configured as a one-shot timer, when it reaches zero the timer will cease counting</a:t>
            </a:r>
          </a:p>
          <a:p>
            <a:pPr lvl="1"/>
            <a:r>
              <a:rPr lang="en-GB" smtClean="0"/>
              <a:t>If configured as a continuous timer, when it reaches zero the timer will continue counting from a reloaded value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Description III 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Additional operating modes </a:t>
            </a:r>
          </a:p>
          <a:p>
            <a:pPr lvl="1"/>
            <a:r>
              <a:rPr lang="en-GB" smtClean="0"/>
              <a:t>When configured as a 32-bit timer, the timer can also be configured to operate as an RTC. </a:t>
            </a:r>
          </a:p>
          <a:p>
            <a:pPr lvl="1"/>
            <a:r>
              <a:rPr lang="en-GB" smtClean="0"/>
              <a:t>In that case, the timer expects to be driven by a 32.768 KHz external clock, which is divided down to produce 1 second clock ticks</a:t>
            </a:r>
          </a:p>
          <a:p>
            <a:pPr lvl="1"/>
            <a:r>
              <a:rPr lang="en-GB" smtClean="0"/>
              <a:t>When in 16-bit mode, the timer can also be configured for event capture or as a Pulse Width Modulation (PWM) generator</a:t>
            </a:r>
          </a:p>
          <a:p>
            <a:pPr lvl="1"/>
            <a:r>
              <a:rPr lang="en-GB" smtClean="0"/>
              <a:t>When configured for event capture, the timer acts as a counter. It can be configured to either count the time between events, or it can count the events themselves</a:t>
            </a:r>
          </a:p>
          <a:p>
            <a:pPr lvl="1"/>
            <a:r>
              <a:rPr lang="en-GB" smtClean="0"/>
              <a:t>When a timer is configured as a PWM generator, the input line used to capture events becomes an output line, and the timer is used to drive an edge-aligned pulse onto that line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Description IV 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Interrupts and Events</a:t>
            </a:r>
          </a:p>
          <a:p>
            <a:pPr lvl="1"/>
            <a:r>
              <a:rPr lang="en-GB" smtClean="0"/>
              <a:t>Control is also provided over interrupt sources and events</a:t>
            </a:r>
          </a:p>
          <a:p>
            <a:pPr lvl="1"/>
            <a:r>
              <a:rPr lang="en-GB" smtClean="0"/>
              <a:t>Interrupts can be generated to indicate that an event has been captured, or that a certain number of events have been captured</a:t>
            </a:r>
          </a:p>
          <a:p>
            <a:pPr lvl="1"/>
            <a:r>
              <a:rPr lang="en-GB" smtClean="0"/>
              <a:t>Interrupts can also be generated when the timer has counted down to zero, or when the RTC matches a certain value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 driver lib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timer API consists of three function groups:</a:t>
            </a:r>
          </a:p>
          <a:p>
            <a:pPr lvl="1"/>
            <a:r>
              <a:rPr lang="en-GB" smtClean="0"/>
              <a:t>Configuration and control</a:t>
            </a:r>
          </a:p>
          <a:p>
            <a:pPr lvl="1"/>
            <a:r>
              <a:rPr lang="en-GB" smtClean="0"/>
              <a:t>Contents</a:t>
            </a:r>
          </a:p>
          <a:p>
            <a:pPr lvl="1"/>
            <a:r>
              <a:rPr lang="en-GB" smtClean="0"/>
              <a:t>Interrupt-handling</a:t>
            </a:r>
          </a:p>
          <a:p>
            <a:r>
              <a:rPr lang="en-GB" smtClean="0"/>
              <a:t>Timer configuration </a:t>
            </a:r>
          </a:p>
          <a:p>
            <a:pPr lvl="1"/>
            <a:r>
              <a:rPr lang="en-GB" smtClean="0"/>
              <a:t>Is handled by the function TimerConfigure()</a:t>
            </a:r>
          </a:p>
          <a:p>
            <a:pPr lvl="1"/>
            <a:r>
              <a:rPr lang="en-GB" smtClean="0"/>
              <a:t>It is used to set up 32- or 16-bit modes, and </a:t>
            </a:r>
          </a:p>
          <a:p>
            <a:pPr lvl="1"/>
            <a:r>
              <a:rPr lang="en-GB" smtClean="0"/>
              <a:t>To select between PWM, capture, and timer operations</a:t>
            </a:r>
          </a:p>
          <a:p>
            <a:r>
              <a:rPr lang="en-GB" smtClean="0"/>
              <a:t>Timer control</a:t>
            </a:r>
          </a:p>
          <a:p>
            <a:pPr lvl="1"/>
            <a:r>
              <a:rPr lang="en-GB" smtClean="0"/>
              <a:t>Timer status is configured by a set of control functions:</a:t>
            </a:r>
          </a:p>
          <a:p>
            <a:pPr lvl="1">
              <a:buFontTx/>
              <a:buNone/>
            </a:pPr>
            <a:r>
              <a:rPr lang="en-GB" smtClean="0"/>
              <a:t>	TimerEnable(), TimerDisable(), TimerControlLevel(), 	TimerControlTrigger(), TimerControlEvent(), TimerControlStall(), 	TimerRTCEnable(), and TimerRTCDisable()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 driver lib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Timer contents</a:t>
            </a:r>
          </a:p>
          <a:p>
            <a:pPr lvl="1"/>
            <a:r>
              <a:rPr lang="en-GB" smtClean="0"/>
              <a:t>values and scaling of timers can be configured by the following set of functions:</a:t>
            </a:r>
          </a:p>
          <a:p>
            <a:pPr lvl="1">
              <a:buFontTx/>
              <a:buNone/>
            </a:pPr>
            <a:r>
              <a:rPr lang="en-GB" smtClean="0"/>
              <a:t>	TimerLoadSet(), TimerLoadGet(), TimerPrescaleSet(), 	TimerPrescaleGet(), TimerMatchSet(), TimerMatchGet(), 	TimerPrescaleMatchSet(), 	TimerPrescaleMatchGet(), and 	TimerValueGet()</a:t>
            </a:r>
          </a:p>
          <a:p>
            <a:r>
              <a:rPr lang="en-GB" smtClean="0"/>
              <a:t>Timer Interrupts</a:t>
            </a:r>
          </a:p>
          <a:p>
            <a:pPr lvl="1"/>
            <a:r>
              <a:rPr lang="en-GB" smtClean="0"/>
              <a:t>The interrupt handler for the Timer interrupt is managed by: 	TimerIntRegister() and TimerIntUnregister()</a:t>
            </a:r>
          </a:p>
          <a:p>
            <a:r>
              <a:rPr lang="en-GB" smtClean="0"/>
              <a:t>The individual interrupt sources within the timer module </a:t>
            </a:r>
            <a:br>
              <a:rPr lang="en-GB" smtClean="0"/>
            </a:br>
            <a:r>
              <a:rPr lang="en-GB" smtClean="0"/>
              <a:t>are managed by:</a:t>
            </a:r>
          </a:p>
          <a:p>
            <a:pPr lvl="1">
              <a:buFontTx/>
              <a:buNone/>
            </a:pPr>
            <a:r>
              <a:rPr lang="en-GB" smtClean="0"/>
              <a:t>	TimerIntEnable(), TimerIntDisable(), TimerIntStatus(), and 	TimerIntClear()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Description</a:t>
            </a:r>
          </a:p>
          <a:p>
            <a:pPr lvl="1"/>
            <a:r>
              <a:rPr lang="en-GB" sz="1600" dirty="0" smtClean="0"/>
              <a:t>This example application demonstrates the use of the timers to generate periodic interrupts.  </a:t>
            </a:r>
          </a:p>
          <a:p>
            <a:pPr lvl="1"/>
            <a:r>
              <a:rPr lang="en-GB" sz="1600" dirty="0" smtClean="0"/>
              <a:t>One timer is set up to interrupt once per second and the other to interrupt twice per second.</a:t>
            </a:r>
          </a:p>
          <a:p>
            <a:pPr lvl="1"/>
            <a:r>
              <a:rPr lang="en-GB" sz="1600" dirty="0" smtClean="0"/>
              <a:t>Each interrupt handler will toggle its own indicator on the display.</a:t>
            </a:r>
          </a:p>
          <a:p>
            <a:pPr lvl="1"/>
            <a:r>
              <a:rPr lang="en-GB" sz="1600" dirty="0" smtClean="0"/>
              <a:t>Additionally the on-board LED is toggled by Timer0 ISR.</a:t>
            </a:r>
          </a:p>
          <a:p>
            <a:r>
              <a:rPr lang="en-GB" sz="1800" dirty="0" smtClean="0"/>
              <a:t>Learning elements</a:t>
            </a:r>
          </a:p>
          <a:p>
            <a:pPr lvl="1"/>
            <a:r>
              <a:rPr lang="en-GB" sz="1600" dirty="0" smtClean="0"/>
              <a:t>Microcontroller</a:t>
            </a:r>
          </a:p>
          <a:p>
            <a:pPr lvl="2"/>
            <a:r>
              <a:rPr lang="en-GB" sz="1400" dirty="0" smtClean="0"/>
              <a:t>GPIO (LED), Timer </a:t>
            </a:r>
          </a:p>
          <a:p>
            <a:pPr lvl="1"/>
            <a:r>
              <a:rPr lang="en-GB" sz="1600" dirty="0" smtClean="0"/>
              <a:t>Evaluation Board</a:t>
            </a:r>
          </a:p>
          <a:p>
            <a:pPr lvl="2"/>
            <a:r>
              <a:rPr lang="en-GB" sz="1400" dirty="0" smtClean="0"/>
              <a:t>On-board LED, On-board display</a:t>
            </a:r>
          </a:p>
          <a:p>
            <a:r>
              <a:rPr lang="en-GB" sz="1800" dirty="0" smtClean="0"/>
              <a:t>Functional test (debugging)</a:t>
            </a:r>
          </a:p>
          <a:p>
            <a:pPr lvl="1"/>
            <a:r>
              <a:rPr lang="en-GB" sz="1600" dirty="0" smtClean="0"/>
              <a:t>Blinking on-Board LED</a:t>
            </a:r>
          </a:p>
          <a:p>
            <a:pPr lvl="1"/>
            <a:r>
              <a:rPr lang="en-GB" sz="1600" dirty="0" smtClean="0"/>
              <a:t>Interrupt status on display</a:t>
            </a:r>
          </a:p>
          <a:p>
            <a:r>
              <a:rPr lang="en-GB" sz="1800" dirty="0" smtClean="0"/>
              <a:t>Link: see Lab “lab43a.zip”</a:t>
            </a:r>
          </a:p>
          <a:p>
            <a:pPr lvl="1"/>
            <a:endParaRPr lang="en-GB" dirty="0" smtClean="0"/>
          </a:p>
          <a:p>
            <a:endParaRPr lang="de-DE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I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inc</a:t>
            </a:r>
            <a:r>
              <a:rPr lang="en-GB" sz="1200" dirty="0" smtClean="0"/>
              <a:t>/</a:t>
            </a:r>
            <a:r>
              <a:rPr lang="en-GB" sz="1200" dirty="0" err="1" smtClean="0"/>
              <a:t>hw_ints.h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inc</a:t>
            </a:r>
            <a:r>
              <a:rPr lang="en-GB" sz="1200" dirty="0" smtClean="0"/>
              <a:t>/</a:t>
            </a:r>
            <a:r>
              <a:rPr lang="en-GB" sz="1200" dirty="0" err="1" smtClean="0"/>
              <a:t>hw_memmap.h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inc</a:t>
            </a:r>
            <a:r>
              <a:rPr lang="en-GB" sz="1200" dirty="0" smtClean="0"/>
              <a:t>/</a:t>
            </a:r>
            <a:r>
              <a:rPr lang="en-GB" sz="1200" dirty="0" err="1" smtClean="0"/>
              <a:t>hw_types.h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driverlib</a:t>
            </a:r>
            <a:r>
              <a:rPr lang="en-GB" sz="1200" dirty="0" smtClean="0"/>
              <a:t>/</a:t>
            </a:r>
            <a:r>
              <a:rPr lang="en-GB" sz="1200" dirty="0" err="1" smtClean="0"/>
              <a:t>debug.h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driverlib</a:t>
            </a:r>
            <a:r>
              <a:rPr lang="en-GB" sz="1200" dirty="0" smtClean="0"/>
              <a:t>/</a:t>
            </a:r>
            <a:r>
              <a:rPr lang="en-GB" sz="1200" dirty="0" err="1" smtClean="0"/>
              <a:t>gpio.h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driverlib</a:t>
            </a:r>
            <a:r>
              <a:rPr lang="en-GB" sz="1200" dirty="0" smtClean="0"/>
              <a:t>/</a:t>
            </a:r>
            <a:r>
              <a:rPr lang="en-GB" sz="1200" dirty="0" err="1" smtClean="0"/>
              <a:t>interrupt.h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driverlib</a:t>
            </a:r>
            <a:r>
              <a:rPr lang="en-GB" sz="1200" dirty="0" smtClean="0"/>
              <a:t>/</a:t>
            </a:r>
            <a:r>
              <a:rPr lang="en-GB" sz="1200" dirty="0" err="1" smtClean="0"/>
              <a:t>sysctl.h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driverlib</a:t>
            </a:r>
            <a:r>
              <a:rPr lang="en-GB" sz="1200" dirty="0" smtClean="0"/>
              <a:t>/</a:t>
            </a:r>
            <a:r>
              <a:rPr lang="en-GB" sz="1200" dirty="0" err="1" smtClean="0"/>
              <a:t>timer.h</a:t>
            </a:r>
            <a:r>
              <a:rPr lang="en-GB" sz="1200" dirty="0" smtClean="0"/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"drivers/rit128x96x4.h"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#include "</a:t>
            </a:r>
            <a:r>
              <a:rPr lang="en-GB" sz="1200" dirty="0" err="1" smtClean="0"/>
              <a:t>inc</a:t>
            </a:r>
            <a:r>
              <a:rPr lang="en-GB" sz="1200" dirty="0" smtClean="0"/>
              <a:t>/lm3s1968.h"		</a:t>
            </a:r>
            <a:r>
              <a:rPr lang="en-GB" sz="1200" dirty="0" smtClean="0">
                <a:solidFill>
                  <a:srgbClr val="FF0000"/>
                </a:solidFill>
              </a:rPr>
              <a:t>// HHN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12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unsigned long </a:t>
            </a:r>
            <a:r>
              <a:rPr lang="en-GB" sz="1200" dirty="0" err="1" smtClean="0"/>
              <a:t>g_ulFlags</a:t>
            </a:r>
            <a:r>
              <a:rPr lang="en-GB" sz="1200" dirty="0" smtClean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12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// HHN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smtClean="0"/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g_LEDON</a:t>
            </a:r>
            <a:r>
              <a:rPr lang="en-GB" sz="1200" dirty="0" smtClean="0"/>
              <a:t>;</a:t>
            </a:r>
            <a:endParaRPr lang="en-GB" sz="1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GB" sz="1400" dirty="0" smtClean="0"/>
              <a:t>...</a:t>
            </a:r>
          </a:p>
        </p:txBody>
      </p:sp>
      <p:sp>
        <p:nvSpPr>
          <p:cNvPr id="19460" name="Textfeld 3"/>
          <p:cNvSpPr txBox="1">
            <a:spLocks noChangeArrowheads="1"/>
          </p:cNvSpPr>
          <p:nvPr/>
        </p:nvSpPr>
        <p:spPr bwMode="auto">
          <a:xfrm>
            <a:off x="5148263" y="1341438"/>
            <a:ext cx="36718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eader files: </a:t>
            </a:r>
            <a:b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GPIO, timers, display</a:t>
            </a:r>
          </a:p>
          <a:p>
            <a:pPr eaLnBrk="0" hangingPunct="0">
              <a:defRPr/>
            </a:pPr>
            <a:endParaRPr lang="de-DE" sz="1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endParaRPr lang="de-DE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endParaRPr lang="de-DE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lang="de-DE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Extension: </a:t>
            </a:r>
            <a:r>
              <a:rPr lang="de-DE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HHN </a:t>
            </a:r>
            <a:r>
              <a:rPr lang="de-DE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MEE-Project-Lab, SS11</a:t>
            </a:r>
            <a:endParaRPr lang="en-GB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en-GB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Indicates status of LED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#</a:t>
            </a:r>
            <a:r>
              <a:rPr lang="en-GB" sz="1200" dirty="0" err="1">
                <a:solidFill>
                  <a:srgbClr val="000000"/>
                </a:solidFill>
              </a:rPr>
              <a:t>ifdef</a:t>
            </a:r>
            <a:r>
              <a:rPr lang="en-GB" sz="1200" dirty="0">
                <a:solidFill>
                  <a:srgbClr val="000000"/>
                </a:solidFill>
              </a:rPr>
              <a:t> DEBUG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void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__error__(char *</a:t>
            </a:r>
            <a:r>
              <a:rPr lang="en-GB" sz="1200" dirty="0" err="1">
                <a:solidFill>
                  <a:srgbClr val="000000"/>
                </a:solidFill>
              </a:rPr>
              <a:t>pcFilename</a:t>
            </a:r>
            <a:r>
              <a:rPr lang="en-GB" sz="1200" dirty="0">
                <a:solidFill>
                  <a:srgbClr val="000000"/>
                </a:solidFill>
              </a:rPr>
              <a:t>, unsigned long </a:t>
            </a:r>
            <a:r>
              <a:rPr lang="en-GB" sz="1200" dirty="0" err="1">
                <a:solidFill>
                  <a:srgbClr val="000000"/>
                </a:solidFill>
              </a:rPr>
              <a:t>ulLine</a:t>
            </a:r>
            <a:r>
              <a:rPr lang="en-GB" sz="12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#</a:t>
            </a:r>
            <a:r>
              <a:rPr lang="en-GB" sz="1200" dirty="0" err="1">
                <a:solidFill>
                  <a:srgbClr val="000000"/>
                </a:solidFill>
              </a:rPr>
              <a:t>endif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void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Timer0IntHandler(void)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 Clear the timer interrupt.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</a:t>
            </a:r>
            <a:r>
              <a:rPr lang="en-GB" sz="1200" dirty="0" err="1">
                <a:solidFill>
                  <a:srgbClr val="000000"/>
                </a:solidFill>
              </a:rPr>
              <a:t>TimerIntClear</a:t>
            </a:r>
            <a:r>
              <a:rPr lang="en-GB" sz="1200" dirty="0">
                <a:solidFill>
                  <a:srgbClr val="000000"/>
                </a:solidFill>
              </a:rPr>
              <a:t>(TIMER0_BASE, TIMER_TIMA_TIMEOUT);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 Toggle the flag for the first timer.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HWREGBITW(&amp;</a:t>
            </a:r>
            <a:r>
              <a:rPr lang="en-GB" sz="1200" dirty="0" err="1">
                <a:solidFill>
                  <a:srgbClr val="000000"/>
                </a:solidFill>
              </a:rPr>
              <a:t>g_ulFlags</a:t>
            </a:r>
            <a:r>
              <a:rPr lang="en-GB" sz="1200" dirty="0">
                <a:solidFill>
                  <a:srgbClr val="000000"/>
                </a:solidFill>
              </a:rPr>
              <a:t>, 0) ^= 1;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1508" name="Textfeld 3"/>
          <p:cNvSpPr txBox="1">
            <a:spLocks noChangeArrowheads="1"/>
          </p:cNvSpPr>
          <p:nvPr/>
        </p:nvSpPr>
        <p:spPr bwMode="auto">
          <a:xfrm>
            <a:off x="5724525" y="2638425"/>
            <a:ext cx="237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Timer0 Interrupt </a:t>
            </a:r>
            <a:br>
              <a:rPr lang="de-DE" sz="1800">
                <a:solidFill>
                  <a:srgbClr val="FF0000"/>
                </a:solidFill>
                <a:latin typeface="Arial" charset="0"/>
              </a:rPr>
            </a:br>
            <a:r>
              <a:rPr lang="de-DE" sz="1800">
                <a:solidFill>
                  <a:srgbClr val="FF0000"/>
                </a:solidFill>
                <a:latin typeface="Arial" charset="0"/>
              </a:rPr>
              <a:t>   Service Routine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</a:t>
            </a:r>
            <a:r>
              <a:rPr lang="en-GB" sz="1200" dirty="0" smtClean="0">
                <a:solidFill>
                  <a:srgbClr val="000000"/>
                </a:solidFill>
              </a:rPr>
              <a:t>//*****************************************************************************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</a:t>
            </a:r>
            <a:r>
              <a:rPr lang="en-GB" sz="1200" dirty="0" smtClean="0">
                <a:solidFill>
                  <a:srgbClr val="000000"/>
                </a:solidFill>
              </a:rPr>
              <a:t>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</a:t>
            </a:r>
            <a:r>
              <a:rPr lang="en-GB" sz="1200" dirty="0" smtClean="0">
                <a:solidFill>
                  <a:srgbClr val="000000"/>
                </a:solidFill>
              </a:rPr>
              <a:t>// HHN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</a:t>
            </a:r>
            <a:r>
              <a:rPr lang="en-GB" sz="1200" dirty="0" smtClean="0">
                <a:solidFill>
                  <a:srgbClr val="000000"/>
                </a:solidFill>
              </a:rPr>
              <a:t>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</a:t>
            </a:r>
            <a:r>
              <a:rPr lang="en-GB" sz="1200" dirty="0" smtClean="0">
                <a:solidFill>
                  <a:srgbClr val="000000"/>
                </a:solidFill>
              </a:rPr>
              <a:t>//*****************************************************************************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if (</a:t>
            </a:r>
            <a:r>
              <a:rPr lang="en-GB" sz="1200" dirty="0" err="1">
                <a:solidFill>
                  <a:srgbClr val="000000"/>
                </a:solidFill>
              </a:rPr>
              <a:t>g_LEDON</a:t>
            </a:r>
            <a:r>
              <a:rPr lang="en-GB" sz="1200" dirty="0">
                <a:solidFill>
                  <a:srgbClr val="000000"/>
                </a:solidFill>
              </a:rPr>
              <a:t> == 0)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	// Turn on the LED.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GPIO_PORTG_DATA_R |= 0x04;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</a:t>
            </a:r>
            <a:r>
              <a:rPr lang="en-GB" sz="1200" dirty="0" err="1">
                <a:solidFill>
                  <a:srgbClr val="000000"/>
                </a:solidFill>
              </a:rPr>
              <a:t>g_LEDON</a:t>
            </a:r>
            <a:r>
              <a:rPr lang="en-GB" sz="1200" dirty="0">
                <a:solidFill>
                  <a:srgbClr val="000000"/>
                </a:solidFill>
              </a:rPr>
              <a:t> = 1;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else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 	// Turn off the LED.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  GPIO_PORTG_DATA_R &amp;= ~(0x04);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   </a:t>
            </a:r>
            <a:r>
              <a:rPr lang="en-GB" sz="1200" dirty="0" err="1">
                <a:solidFill>
                  <a:srgbClr val="000000"/>
                </a:solidFill>
              </a:rPr>
              <a:t>g_LEDON</a:t>
            </a:r>
            <a:r>
              <a:rPr lang="en-GB" sz="1200" dirty="0">
                <a:solidFill>
                  <a:srgbClr val="000000"/>
                </a:solidFill>
              </a:rPr>
              <a:t> = 0;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</a:t>
            </a:r>
            <a:r>
              <a:rPr lang="en-GB" sz="1200" dirty="0" smtClean="0">
                <a:solidFill>
                  <a:srgbClr val="000000"/>
                </a:solidFill>
              </a:rPr>
              <a:t>//*****************************************************************************</a:t>
            </a:r>
            <a:r>
              <a:rPr lang="de-DE" sz="1200" dirty="0">
                <a:solidFill>
                  <a:srgbClr val="000000"/>
                </a:solidFill>
              </a:rPr>
              <a:t>	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2532" name="Textfeld 3"/>
          <p:cNvSpPr txBox="1">
            <a:spLocks noChangeArrowheads="1"/>
          </p:cNvSpPr>
          <p:nvPr/>
        </p:nvSpPr>
        <p:spPr bwMode="auto">
          <a:xfrm>
            <a:off x="5580063" y="1628775"/>
            <a:ext cx="3205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Toggle LED on/off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Update g_LEDON variable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Update the interrupt status on the display.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IntMasterDisable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RIT128x96x4StringDraw(HWREGBITW(&amp;</a:t>
            </a:r>
            <a:r>
              <a:rPr lang="en-US" sz="1200" dirty="0" err="1">
                <a:solidFill>
                  <a:srgbClr val="000000"/>
                </a:solidFill>
              </a:rPr>
              <a:t>g_ulFlags</a:t>
            </a:r>
            <a:r>
              <a:rPr lang="en-US" sz="1200" dirty="0">
                <a:solidFill>
                  <a:srgbClr val="000000"/>
                </a:solidFill>
              </a:rPr>
              <a:t>, 0) ? "1" : "0", 48, 32, 15);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IntMasterEnable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void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Timer1IntHandler(void)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 Clear the timer interrupt.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</a:t>
            </a:r>
            <a:r>
              <a:rPr lang="en-GB" sz="1200" dirty="0" err="1">
                <a:solidFill>
                  <a:srgbClr val="000000"/>
                </a:solidFill>
              </a:rPr>
              <a:t>TimerIntClear</a:t>
            </a:r>
            <a:r>
              <a:rPr lang="en-GB" sz="1200" dirty="0">
                <a:solidFill>
                  <a:srgbClr val="000000"/>
                </a:solidFill>
              </a:rPr>
              <a:t>(TIMER1_BASE, TIMER_TIMA_TIMEOUT);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Toggle the flag for the second timer.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HWREGBITW(&amp;</a:t>
            </a:r>
            <a:r>
              <a:rPr lang="en-US" sz="1200" dirty="0" err="1">
                <a:solidFill>
                  <a:srgbClr val="000000"/>
                </a:solidFill>
              </a:rPr>
              <a:t>g_ulFlags</a:t>
            </a:r>
            <a:r>
              <a:rPr lang="en-US" sz="1200" dirty="0">
                <a:solidFill>
                  <a:srgbClr val="000000"/>
                </a:solidFill>
              </a:rPr>
              <a:t>, 1) ^= 1;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buFontTx/>
              <a:buNone/>
              <a:defRPr/>
            </a:pPr>
            <a:endParaRPr lang="en-GB" sz="14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3556" name="Textfeld 3"/>
          <p:cNvSpPr txBox="1">
            <a:spLocks noChangeArrowheads="1"/>
          </p:cNvSpPr>
          <p:nvPr/>
        </p:nvSpPr>
        <p:spPr bwMode="auto">
          <a:xfrm>
            <a:off x="4989513" y="1557338"/>
            <a:ext cx="3744912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Print information on the display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Timer1 Interrupt Service Routine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4: Peripheral Programming in C</a:t>
            </a:r>
            <a:br>
              <a:rPr lang="en-GB" dirty="0" smtClean="0"/>
            </a:br>
            <a:r>
              <a:rPr lang="en-GB" dirty="0" smtClean="0"/>
              <a:t>	4.1 General Purpose IO (GPIO)</a:t>
            </a:r>
            <a:br>
              <a:rPr lang="en-GB" dirty="0" smtClean="0"/>
            </a:br>
            <a:r>
              <a:rPr lang="en-GB" dirty="0" smtClean="0"/>
              <a:t>	4.2 Interrupt functions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smtClean="0">
                <a:solidFill>
                  <a:schemeClr val="hlink"/>
                </a:solidFill>
              </a:rPr>
              <a:t>4.3 Timers: General purpose and PWM</a:t>
            </a:r>
            <a:br>
              <a:rPr lang="en-GB" dirty="0" smtClean="0">
                <a:solidFill>
                  <a:schemeClr val="hlink"/>
                </a:solidFill>
              </a:rPr>
            </a:br>
            <a:r>
              <a:rPr lang="en-GB" dirty="0" smtClean="0"/>
              <a:t>	4.4 Analogue: ADC</a:t>
            </a:r>
            <a:br>
              <a:rPr lang="en-GB" dirty="0" smtClean="0"/>
            </a:br>
            <a:r>
              <a:rPr lang="en-GB" dirty="0" smtClean="0"/>
              <a:t>	4.5 Serial interfaces: UART</a:t>
            </a:r>
          </a:p>
          <a:p>
            <a:r>
              <a:rPr lang="en-GB" b="1" dirty="0" smtClean="0"/>
              <a:t>Topics</a:t>
            </a:r>
            <a:r>
              <a:rPr lang="en-GB" b="1" dirty="0"/>
              <a:t>: </a:t>
            </a:r>
            <a:r>
              <a:rPr lang="en-GB" dirty="0"/>
              <a:t>timer, PWM, interrupts, GPIO, NVIC, EKS-LM3S1968, LED, OLED, </a:t>
            </a:r>
            <a:r>
              <a:rPr lang="en-GB" dirty="0" err="1"/>
              <a:t>StellarisWare</a:t>
            </a:r>
            <a:r>
              <a:rPr lang="en-GB" baseline="30000" dirty="0"/>
              <a:t>®</a:t>
            </a:r>
            <a:r>
              <a:rPr lang="en-GB" dirty="0"/>
              <a:t>, API, C language</a:t>
            </a:r>
          </a:p>
          <a:p>
            <a:endParaRPr lang="de-DE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Update the interrupt status on the display.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IntMasterDisable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RIT128x96x4StringDraw(HWREGBITW(&amp;</a:t>
            </a:r>
            <a:r>
              <a:rPr lang="en-US" sz="1200" dirty="0" err="1">
                <a:solidFill>
                  <a:srgbClr val="000000"/>
                </a:solidFill>
              </a:rPr>
              <a:t>g_ulFlags</a:t>
            </a:r>
            <a:r>
              <a:rPr lang="en-US" sz="1200" dirty="0">
                <a:solidFill>
                  <a:srgbClr val="000000"/>
                </a:solidFill>
              </a:rPr>
              <a:t>, 1) ? "1" : "0", 90, 32, 15);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IntMasterEnable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 err="1">
                <a:solidFill>
                  <a:srgbClr val="000000"/>
                </a:solidFill>
              </a:rPr>
              <a:t>int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main(void)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volatile unsigned long </a:t>
            </a:r>
            <a:r>
              <a:rPr lang="en-GB" sz="1200" dirty="0" err="1">
                <a:solidFill>
                  <a:srgbClr val="000000"/>
                </a:solidFill>
              </a:rPr>
              <a:t>ulLoop</a:t>
            </a:r>
            <a:r>
              <a:rPr lang="en-GB" sz="1200" dirty="0">
                <a:solidFill>
                  <a:srgbClr val="000000"/>
                </a:solidFill>
              </a:rPr>
              <a:t>;	// </a:t>
            </a:r>
            <a:r>
              <a:rPr lang="en-GB" sz="1200" dirty="0" smtClean="0">
                <a:solidFill>
                  <a:srgbClr val="000000"/>
                </a:solidFill>
              </a:rPr>
              <a:t>HHN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 Set the clocking to run directly from the crystal.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</a:t>
            </a:r>
            <a:r>
              <a:rPr lang="en-GB" sz="1200" dirty="0" err="1">
                <a:solidFill>
                  <a:srgbClr val="000000"/>
                </a:solidFill>
              </a:rPr>
              <a:t>SysCtlClockSet</a:t>
            </a:r>
            <a:r>
              <a:rPr lang="en-GB" sz="1200" dirty="0">
                <a:solidFill>
                  <a:srgbClr val="000000"/>
                </a:solidFill>
              </a:rPr>
              <a:t>(SYSCTL_SYSDIV_1 | SYSCTL_USE_OSC | SYSCTL_OSC_MAIN |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                   SYSCTL_XTAL_8MHZ);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buFontTx/>
              <a:buNone/>
              <a:defRPr/>
            </a:pPr>
            <a:endParaRPr lang="en-GB" sz="14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4580" name="Textfeld 3"/>
          <p:cNvSpPr txBox="1">
            <a:spLocks noChangeArrowheads="1"/>
          </p:cNvSpPr>
          <p:nvPr/>
        </p:nvSpPr>
        <p:spPr bwMode="auto">
          <a:xfrm>
            <a:off x="5076825" y="1557338"/>
            <a:ext cx="381635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Print information on the Display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20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Main Routine</a:t>
            </a:r>
            <a:endParaRPr lang="de-DE" sz="16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VI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//*****************************************************************************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//HHN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//*****************************************************************************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smtClean="0">
                <a:solidFill>
                  <a:srgbClr val="000000"/>
                </a:solidFill>
              </a:rPr>
              <a:t>// </a:t>
            </a:r>
            <a:r>
              <a:rPr lang="en-US" sz="1200" dirty="0">
                <a:solidFill>
                  <a:srgbClr val="000000"/>
                </a:solidFill>
              </a:rPr>
              <a:t>Enable the GPIO port that is used for the on-board LED.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SYSCTL_RCGC2_R = SYSCTL_RCGC2_GPIOG;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 Do a dummy read to insert a few cycles after enabling the peripheral.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</a:t>
            </a:r>
            <a:r>
              <a:rPr lang="en-US" sz="1200" dirty="0" err="1">
                <a:solidFill>
                  <a:srgbClr val="000000"/>
                </a:solidFill>
              </a:rPr>
              <a:t>ulLoop</a:t>
            </a:r>
            <a:r>
              <a:rPr lang="en-US" sz="1200" dirty="0">
                <a:solidFill>
                  <a:srgbClr val="000000"/>
                </a:solidFill>
              </a:rPr>
              <a:t> = SYSCTL_RCGC2_R;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</a:t>
            </a:r>
            <a:r>
              <a:rPr lang="en-US" sz="1200" dirty="0" err="1">
                <a:solidFill>
                  <a:srgbClr val="000000"/>
                </a:solidFill>
              </a:rPr>
              <a:t>g_LEDON</a:t>
            </a:r>
            <a:r>
              <a:rPr lang="en-US" sz="1200" dirty="0">
                <a:solidFill>
                  <a:srgbClr val="000000"/>
                </a:solidFill>
              </a:rPr>
              <a:t> = 0; // PROLAB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 Enable the GPIO pin for the LED (PG2).  Set the direction as output, and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 enable the GPIO pin for digital function.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GPIO_PORTG_DIR_R = 0x04;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	GPIO_PORTG_DEN_R = 0x04;</a:t>
            </a:r>
            <a:endParaRPr lang="en-GB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5604" name="Textfeld 3"/>
          <p:cNvSpPr txBox="1">
            <a:spLocks noChangeArrowheads="1"/>
          </p:cNvSpPr>
          <p:nvPr/>
        </p:nvSpPr>
        <p:spPr bwMode="auto">
          <a:xfrm>
            <a:off x="6011863" y="1484313"/>
            <a:ext cx="2808287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Configure onboard LED</a:t>
            </a:r>
          </a:p>
          <a:p>
            <a:pPr algn="l">
              <a:buFont typeface="Arial" charset="0"/>
              <a:buChar char="•"/>
            </a:pPr>
            <a:endParaRPr lang="de-DE" sz="1800" b="1">
              <a:solidFill>
                <a:schemeClr val="accent1"/>
              </a:solidFill>
              <a:latin typeface="Arial" charset="0"/>
            </a:endParaRPr>
          </a:p>
          <a:p>
            <a:pPr algn="l"/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VII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 Initialize the OLED display and write status.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RIT128x96x4Init(1000000);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RIT128x96x4StringDraw("Timers example", 18, 24, 15);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RIT128x96x4StringDraw("T1: 0  T2: 0", 24, 32, 15);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120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 Enable the peripherals used by this example.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SysCtlPeripheralEnable(SYSCTL_PERIPH_TIMER0);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SysCtlPeripheralEnable(SYSCTL_PERIPH_TIMER1);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120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 Enable processor interrupts.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    	IntMasterEnable();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200" smtClean="0">
                <a:solidFill>
                  <a:srgbClr val="000000"/>
                </a:solidFill>
              </a:rPr>
              <a:t>...</a:t>
            </a:r>
          </a:p>
          <a:p>
            <a:endParaRPr lang="en-GB" smtClean="0"/>
          </a:p>
        </p:txBody>
      </p:sp>
      <p:sp>
        <p:nvSpPr>
          <p:cNvPr id="26628" name="Textfeld 3"/>
          <p:cNvSpPr txBox="1">
            <a:spLocks noChangeArrowheads="1"/>
          </p:cNvSpPr>
          <p:nvPr/>
        </p:nvSpPr>
        <p:spPr bwMode="auto">
          <a:xfrm>
            <a:off x="5364163" y="1484313"/>
            <a:ext cx="34559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Configure OLED display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/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Enable interrupts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VIII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Configure the two 32-bit periodic timers.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TimerConfigure</a:t>
            </a:r>
            <a:r>
              <a:rPr lang="en-US" sz="1200" dirty="0">
                <a:solidFill>
                  <a:srgbClr val="000000"/>
                </a:solidFill>
              </a:rPr>
              <a:t>(TIMER0_BASE, TIMER_CFG_32_BIT_PER);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TimerConfigure</a:t>
            </a:r>
            <a:r>
              <a:rPr lang="en-US" sz="1200" dirty="0">
                <a:solidFill>
                  <a:srgbClr val="000000"/>
                </a:solidFill>
              </a:rPr>
              <a:t>(TIMER1_BASE, TIMER_CFG_32_BIT_PER);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TimerLoadSet</a:t>
            </a:r>
            <a:r>
              <a:rPr lang="en-US" sz="1200" dirty="0">
                <a:solidFill>
                  <a:srgbClr val="000000"/>
                </a:solidFill>
              </a:rPr>
              <a:t>(TIMER0_BASE, TIMER_A, </a:t>
            </a:r>
            <a:r>
              <a:rPr lang="en-US" sz="1200" dirty="0" err="1">
                <a:solidFill>
                  <a:srgbClr val="000000"/>
                </a:solidFill>
              </a:rPr>
              <a:t>SysCtlClockGet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TimerLoadSet</a:t>
            </a:r>
            <a:r>
              <a:rPr lang="en-US" sz="1200" dirty="0">
                <a:solidFill>
                  <a:srgbClr val="000000"/>
                </a:solidFill>
              </a:rPr>
              <a:t>(TIMER1_BASE, TIMER_A, </a:t>
            </a:r>
            <a:r>
              <a:rPr lang="en-US" sz="1200" dirty="0" err="1">
                <a:solidFill>
                  <a:srgbClr val="000000"/>
                </a:solidFill>
              </a:rPr>
              <a:t>SysCtlClockGet</a:t>
            </a:r>
            <a:r>
              <a:rPr lang="en-US" sz="1200" dirty="0">
                <a:solidFill>
                  <a:srgbClr val="000000"/>
                </a:solidFill>
              </a:rPr>
              <a:t>() / 2);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Setup the interrupts for the timer timeouts.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IntEnable</a:t>
            </a:r>
            <a:r>
              <a:rPr lang="en-US" sz="1200" dirty="0">
                <a:solidFill>
                  <a:srgbClr val="000000"/>
                </a:solidFill>
              </a:rPr>
              <a:t>(INT_TIMER0A);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IntEnable</a:t>
            </a:r>
            <a:r>
              <a:rPr lang="en-US" sz="1200" dirty="0">
                <a:solidFill>
                  <a:srgbClr val="000000"/>
                </a:solidFill>
              </a:rPr>
              <a:t>(INT_TIMER1A);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TimerIntEnable</a:t>
            </a:r>
            <a:r>
              <a:rPr lang="en-US" sz="1200" dirty="0">
                <a:solidFill>
                  <a:srgbClr val="000000"/>
                </a:solidFill>
              </a:rPr>
              <a:t>(TIMER0_BASE, TIMER_TIMA_TIMEOUT);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TimerIntEnable</a:t>
            </a:r>
            <a:r>
              <a:rPr lang="en-US" sz="1200" dirty="0">
                <a:solidFill>
                  <a:srgbClr val="000000"/>
                </a:solidFill>
              </a:rPr>
              <a:t>(TIMER1_BASE, TIMER_TIMA_TIMEOUT);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Enable the timers.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TimerEnable</a:t>
            </a:r>
            <a:r>
              <a:rPr lang="en-US" sz="1200" dirty="0">
                <a:solidFill>
                  <a:srgbClr val="000000"/>
                </a:solidFill>
              </a:rPr>
              <a:t>(TIMER0_BASE, TIMER_A);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 err="1">
                <a:solidFill>
                  <a:srgbClr val="000000"/>
                </a:solidFill>
              </a:rPr>
              <a:t>TimerEnable</a:t>
            </a:r>
            <a:r>
              <a:rPr lang="en-US" sz="1200" dirty="0">
                <a:solidFill>
                  <a:srgbClr val="000000"/>
                </a:solidFill>
              </a:rPr>
              <a:t>(TIMER1_BASE, TIMER_A);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7652" name="Textfeld 3"/>
          <p:cNvSpPr txBox="1">
            <a:spLocks noChangeArrowheads="1"/>
          </p:cNvSpPr>
          <p:nvPr/>
        </p:nvSpPr>
        <p:spPr bwMode="auto">
          <a:xfrm>
            <a:off x="5795963" y="1484313"/>
            <a:ext cx="30241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Configure timers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Enable timer interrupts</a:t>
            </a: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/>
            <a:endParaRPr lang="de-DE" sz="1800">
              <a:solidFill>
                <a:srgbClr val="FF0000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de-DE" sz="1800">
                <a:solidFill>
                  <a:srgbClr val="FF0000"/>
                </a:solidFill>
                <a:latin typeface="Arial" charset="0"/>
              </a:rPr>
              <a:t> Enable timers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“Timers_blinky” Part 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GB" sz="1200" dirty="0">
                <a:solidFill>
                  <a:srgbClr val="000000"/>
                </a:solidFill>
              </a:rPr>
              <a:t>...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 Loop forever while the timers run.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//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while(1)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28676" name="Textfeld 3"/>
          <p:cNvSpPr txBox="1">
            <a:spLocks noChangeArrowheads="1"/>
          </p:cNvSpPr>
          <p:nvPr/>
        </p:nvSpPr>
        <p:spPr bwMode="auto">
          <a:xfrm>
            <a:off x="6084888" y="2133600"/>
            <a:ext cx="2735262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de-DE" sz="1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1800">
                <a:solidFill>
                  <a:srgbClr val="FF0000"/>
                </a:solidFill>
                <a:latin typeface="Arial" charset="0"/>
              </a:rPr>
              <a:t>Loop forever</a:t>
            </a:r>
          </a:p>
          <a:p>
            <a:pPr algn="l">
              <a:buFont typeface="Arial" charset="0"/>
              <a:buChar char="•"/>
            </a:pPr>
            <a:endParaRPr lang="de-DE" sz="1800" b="1">
              <a:solidFill>
                <a:schemeClr val="accent1"/>
              </a:solidFill>
              <a:latin typeface="Arial" charset="0"/>
            </a:endParaRPr>
          </a:p>
          <a:p>
            <a:pPr algn="l"/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  <a:p>
            <a:pPr algn="l">
              <a:buFont typeface="Arial" charset="0"/>
              <a:buChar char="•"/>
            </a:pPr>
            <a:endParaRPr lang="de-DE" sz="20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 and Exercises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GB" smtClean="0"/>
              <a:t>Design a structured flowchart for “Timers_Blinky”.</a:t>
            </a:r>
          </a:p>
          <a:p>
            <a:pPr marL="457200" indent="-457200">
              <a:buFontTx/>
              <a:buAutoNum type="arabicPeriod"/>
            </a:pPr>
            <a:r>
              <a:rPr lang="en-GB" smtClean="0"/>
              <a:t>Which programming model applies to “Timers_Blinky”? </a:t>
            </a:r>
          </a:p>
          <a:p>
            <a:pPr marL="457200" indent="-457200">
              <a:buFontTx/>
              <a:buAutoNum type="arabicPeriod"/>
            </a:pPr>
            <a:r>
              <a:rPr lang="en-GB" smtClean="0"/>
              <a:t>What is PWM? Give an application example?</a:t>
            </a:r>
          </a:p>
          <a:p>
            <a:pPr marL="457200" indent="-457200">
              <a:buFontTx/>
              <a:buAutoNum type="arabicPeriod"/>
            </a:pPr>
            <a:r>
              <a:rPr lang="en-GB" smtClean="0">
                <a:solidFill>
                  <a:srgbClr val="FF0000"/>
                </a:solidFill>
              </a:rPr>
              <a:t>Exercise</a:t>
            </a:r>
          </a:p>
          <a:p>
            <a:pPr marL="682625" lvl="1" indent="-342900">
              <a:buFontTx/>
              <a:buAutoNum type="alphaLcPeriod"/>
            </a:pPr>
            <a:r>
              <a:rPr lang="en-GB" smtClean="0"/>
              <a:t>Modify the LED blink frequency.</a:t>
            </a:r>
          </a:p>
          <a:p>
            <a:pPr marL="682625" lvl="1" indent="-342900">
              <a:buFontTx/>
              <a:buAutoNum type="alphaLcPeriod"/>
            </a:pPr>
            <a:r>
              <a:rPr lang="en-GB" smtClean="0"/>
              <a:t>Implement a digital watch.</a:t>
            </a:r>
          </a:p>
          <a:p>
            <a:pPr marL="457200" indent="-457200"/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 and Outlook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Summary</a:t>
            </a:r>
          </a:p>
          <a:p>
            <a:pPr lvl="1"/>
            <a:r>
              <a:rPr lang="en-GB" smtClean="0"/>
              <a:t>From General-Purpose Timer Module to StellarisWare</a:t>
            </a:r>
            <a:r>
              <a:rPr lang="de-DE" baseline="30000" smtClean="0"/>
              <a:t>®</a:t>
            </a:r>
            <a:r>
              <a:rPr lang="en-GB" smtClean="0"/>
              <a:t> API</a:t>
            </a:r>
          </a:p>
          <a:p>
            <a:pPr lvl="1"/>
            <a:r>
              <a:rPr lang="en-GB" smtClean="0"/>
              <a:t>From “Blinky with loop” to “Blinky with timer” </a:t>
            </a:r>
          </a:p>
          <a:p>
            <a:r>
              <a:rPr lang="en-GB" smtClean="0"/>
              <a:t>Outlook/How to go on?</a:t>
            </a:r>
          </a:p>
          <a:p>
            <a:pPr lvl="1"/>
            <a:r>
              <a:rPr lang="en-GB" smtClean="0"/>
              <a:t>The General-Purpose Timer Modules are basic functionality </a:t>
            </a:r>
            <a:br>
              <a:rPr lang="en-GB" smtClean="0"/>
            </a:br>
            <a:r>
              <a:rPr lang="en-GB" smtClean="0"/>
              <a:t>applied in the next labs</a:t>
            </a:r>
          </a:p>
          <a:p>
            <a:pPr lvl="1"/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References</a:t>
            </a:r>
            <a:endParaRPr lang="en-GB" smtClean="0"/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[1] Texas Instruments: </a:t>
            </a:r>
            <a:r>
              <a:rPr lang="en-GB" i="1" smtClean="0"/>
              <a:t>Data Sheet - Stellaris</a:t>
            </a:r>
            <a:r>
              <a:rPr lang="en-GB" i="1" baseline="30000" smtClean="0"/>
              <a:t>®</a:t>
            </a:r>
            <a:r>
              <a:rPr lang="en-GB" i="1" smtClean="0"/>
              <a:t> LM3S1968. </a:t>
            </a:r>
            <a:r>
              <a:rPr lang="en-GB" smtClean="0"/>
              <a:t>Chapter 9;</a:t>
            </a:r>
            <a:r>
              <a:rPr lang="en-GB" i="1" smtClean="0"/>
              <a:t/>
            </a:r>
            <a:br>
              <a:rPr lang="en-GB" i="1" smtClean="0"/>
            </a:br>
            <a:r>
              <a:rPr lang="en-GB" smtClean="0"/>
              <a:t>spms037f.pdf, 2011.</a:t>
            </a:r>
          </a:p>
          <a:p>
            <a:r>
              <a:rPr lang="en-US" smtClean="0"/>
              <a:t>[2] </a:t>
            </a:r>
            <a:r>
              <a:rPr lang="en-GB" smtClean="0"/>
              <a:t>Texas Instruments: </a:t>
            </a:r>
            <a:r>
              <a:rPr lang="en-GB" i="1" smtClean="0"/>
              <a:t>User’s Guide - Stellaris</a:t>
            </a:r>
            <a:r>
              <a:rPr lang="de-DE" baseline="30000" smtClean="0"/>
              <a:t>®</a:t>
            </a:r>
            <a:r>
              <a:rPr lang="en-GB" i="1" smtClean="0"/>
              <a:t> LM3S1968 Evaluation Board</a:t>
            </a:r>
            <a:r>
              <a:rPr lang="en-GB" smtClean="0"/>
              <a:t>. spmu037a.pdf, 2010.</a:t>
            </a:r>
          </a:p>
          <a:p>
            <a:r>
              <a:rPr lang="de-DE" smtClean="0"/>
              <a:t>[3] </a:t>
            </a:r>
            <a:r>
              <a:rPr lang="en-GB" smtClean="0"/>
              <a:t>Texas Instruments: </a:t>
            </a:r>
            <a:r>
              <a:rPr lang="en-GB" i="1" smtClean="0"/>
              <a:t>StellarisWare</a:t>
            </a:r>
            <a:r>
              <a:rPr lang="de-DE" baseline="30000" smtClean="0"/>
              <a:t>®</a:t>
            </a:r>
            <a:r>
              <a:rPr lang="en-GB" i="1" smtClean="0"/>
              <a:t>. </a:t>
            </a:r>
            <a:r>
              <a:rPr lang="en-GB" smtClean="0"/>
              <a:t>Path: \boards\ek-lm3s1968\ timers, 2011.</a:t>
            </a:r>
          </a:p>
          <a:p>
            <a:pPr marL="227013" lvl="1" indent="-227013">
              <a:spcBef>
                <a:spcPct val="65000"/>
              </a:spcBef>
              <a:buFontTx/>
              <a:buChar char="•"/>
            </a:pPr>
            <a:r>
              <a:rPr lang="en-GB" sz="2000" smtClean="0"/>
              <a:t>[4] Brenner, S.; Mitsch, F.: </a:t>
            </a:r>
            <a:r>
              <a:rPr lang="en-GB" sz="2000" i="1" smtClean="0"/>
              <a:t>Project Teaching ROM</a:t>
            </a:r>
            <a:r>
              <a:rPr lang="en-GB" sz="2000" smtClean="0"/>
              <a:t>. Lab “Blinky with timer interrupts”; MEE-Project-Lab; HS Heilbronn, Campus KÜN, 20.06.2011.</a:t>
            </a:r>
            <a:endParaRPr lang="en-GB" smtClean="0"/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Learning Objectives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chapter gives practical experience of the </a:t>
            </a:r>
            <a:r>
              <a:rPr lang="en-GB" dirty="0" err="1" smtClean="0"/>
              <a:t>Stellaris</a:t>
            </a:r>
            <a:r>
              <a:rPr lang="en-GB" baseline="30000" dirty="0" smtClean="0"/>
              <a:t>®</a:t>
            </a:r>
            <a:r>
              <a:rPr lang="en-GB" dirty="0" smtClean="0"/>
              <a:t> timers and timer-interrupts.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 API is applied to control the timer interrupts </a:t>
            </a:r>
          </a:p>
          <a:p>
            <a:r>
              <a:rPr lang="en-GB" dirty="0" smtClean="0"/>
              <a:t>Application “</a:t>
            </a:r>
            <a:r>
              <a:rPr lang="en-GB" dirty="0" err="1" smtClean="0"/>
              <a:t>Blinky</a:t>
            </a:r>
            <a:r>
              <a:rPr lang="en-GB" dirty="0" smtClean="0"/>
              <a:t> with timer” triggers the on-board LED  </a:t>
            </a:r>
          </a:p>
          <a:p>
            <a:r>
              <a:rPr lang="en-GB" dirty="0" smtClean="0"/>
              <a:t>Structure and questions: </a:t>
            </a:r>
          </a:p>
          <a:p>
            <a:pPr lvl="1"/>
            <a:r>
              <a:rPr lang="en-GB" dirty="0" smtClean="0"/>
              <a:t>What does the General-Purpose Timer Module look like? </a:t>
            </a:r>
          </a:p>
          <a:p>
            <a:pPr lvl="1"/>
            <a:r>
              <a:rPr lang="en-GB" dirty="0" smtClean="0"/>
              <a:t>What are the features of the General-Purpose Timer? </a:t>
            </a:r>
          </a:p>
          <a:p>
            <a:pPr lvl="1"/>
            <a:r>
              <a:rPr lang="en-GB" dirty="0" smtClean="0"/>
              <a:t>How can I apply 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 to running the general purpose timers?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view 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Timer</a:t>
            </a:r>
          </a:p>
          <a:p>
            <a:pPr lvl="1"/>
            <a:r>
              <a:rPr lang="en-GB" dirty="0" smtClean="0"/>
              <a:t>Principle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 simple counter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uns to pre-defined value (e.g. to a maximum)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riggers an interrupt</a:t>
            </a:r>
          </a:p>
          <a:p>
            <a:pPr lvl="2"/>
            <a:r>
              <a:rPr lang="en-GB" dirty="0" smtClean="0"/>
              <a:t>Interrupt frequency depends on the pre-defined counter value or </a:t>
            </a:r>
            <a:br>
              <a:rPr lang="en-GB" dirty="0" smtClean="0"/>
            </a:br>
            <a:r>
              <a:rPr lang="en-GB" dirty="0" smtClean="0"/>
              <a:t>the register clocking </a:t>
            </a:r>
          </a:p>
          <a:p>
            <a:pPr lvl="1"/>
            <a:r>
              <a:rPr lang="en-GB" dirty="0" smtClean="0"/>
              <a:t>Application (example)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ime base</a:t>
            </a:r>
          </a:p>
          <a:p>
            <a:r>
              <a:rPr lang="en-GB" dirty="0" smtClean="0"/>
              <a:t>Pulse-Width-Modulation (PWM)</a:t>
            </a:r>
          </a:p>
          <a:p>
            <a:pPr lvl="1"/>
            <a:r>
              <a:rPr lang="en-GB" dirty="0" smtClean="0"/>
              <a:t>Principle</a:t>
            </a:r>
          </a:p>
          <a:p>
            <a:pPr lvl="2"/>
            <a:r>
              <a:rPr lang="en-GB" dirty="0"/>
              <a:t>B</a:t>
            </a:r>
            <a:r>
              <a:rPr lang="en-GB" dirty="0" smtClean="0"/>
              <a:t>ased on a timer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ontrol the electrical energy by modulating the pulse-width </a:t>
            </a:r>
          </a:p>
          <a:p>
            <a:pPr lvl="1"/>
            <a:r>
              <a:rPr lang="en-GB" dirty="0" smtClean="0"/>
              <a:t>Application (example)</a:t>
            </a:r>
          </a:p>
          <a:p>
            <a:pPr lvl="2"/>
            <a:r>
              <a:rPr lang="en-GB" dirty="0"/>
              <a:t>M</a:t>
            </a:r>
            <a:r>
              <a:rPr lang="en-GB" dirty="0" smtClean="0"/>
              <a:t>otor control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Overview: Stellaris</a:t>
            </a:r>
            <a:r>
              <a:rPr lang="en-GB" baseline="30000" smtClean="0"/>
              <a:t>®</a:t>
            </a:r>
            <a:r>
              <a:rPr lang="en-GB" smtClean="0"/>
              <a:t> 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94500" y="2636838"/>
            <a:ext cx="1951038" cy="1570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GB" dirty="0">
                <a:latin typeface="+mn-lt"/>
                <a:cs typeface="+mn-cs"/>
              </a:rPr>
              <a:t>Explanations</a:t>
            </a:r>
          </a:p>
          <a:p>
            <a:pPr algn="ctr" eaLnBrk="0" hangingPunct="0">
              <a:defRPr/>
            </a:pPr>
            <a:r>
              <a:rPr lang="en-GB" dirty="0">
                <a:latin typeface="+mn-lt"/>
                <a:cs typeface="+mn-cs"/>
              </a:rPr>
              <a:t>based on</a:t>
            </a:r>
          </a:p>
          <a:p>
            <a:pPr algn="ctr" eaLnBrk="0" hangingPunct="0">
              <a:defRPr/>
            </a:pPr>
            <a:r>
              <a:rPr lang="en-GB" dirty="0" err="1">
                <a:latin typeface="+mn-lt"/>
                <a:cs typeface="+mn-cs"/>
              </a:rPr>
              <a:t>Stellaris</a:t>
            </a:r>
            <a:r>
              <a:rPr lang="en-GB" baseline="30000" dirty="0">
                <a:latin typeface="+mn-lt"/>
                <a:cs typeface="+mn-cs"/>
              </a:rPr>
              <a:t>®</a:t>
            </a:r>
            <a:endParaRPr lang="en-GB" dirty="0">
              <a:latin typeface="+mn-lt"/>
              <a:cs typeface="+mn-cs"/>
            </a:endParaRPr>
          </a:p>
          <a:p>
            <a:pPr algn="ctr" eaLnBrk="0" hangingPunct="0">
              <a:defRPr/>
            </a:pPr>
            <a:r>
              <a:rPr lang="en-GB" dirty="0">
                <a:latin typeface="+mn-lt"/>
                <a:cs typeface="+mn-cs"/>
              </a:rPr>
              <a:t>LM3S1968</a:t>
            </a: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836613"/>
            <a:ext cx="3962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4652963"/>
            <a:ext cx="19812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841375"/>
            <a:ext cx="19812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hteck 2"/>
          <p:cNvSpPr>
            <a:spLocks noChangeArrowheads="1"/>
          </p:cNvSpPr>
          <p:nvPr/>
        </p:nvSpPr>
        <p:spPr bwMode="auto">
          <a:xfrm>
            <a:off x="4618037" y="1989138"/>
            <a:ext cx="1958975" cy="2663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5027613" y="2565400"/>
            <a:ext cx="1223962" cy="5111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GB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3419872" y="1628800"/>
            <a:ext cx="649537" cy="2539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80 MHz</a:t>
            </a:r>
            <a:endParaRPr lang="en-GB" sz="10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836613"/>
            <a:ext cx="19812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Four General-Purpose Timer Modules (GPTM) </a:t>
            </a:r>
          </a:p>
          <a:p>
            <a:pPr lvl="1"/>
            <a:r>
              <a:rPr lang="en-GB" sz="1600" dirty="0" smtClean="0"/>
              <a:t>Referred to as </a:t>
            </a:r>
            <a:r>
              <a:rPr lang="en-GB" sz="1600" dirty="0" smtClean="0">
                <a:solidFill>
                  <a:srgbClr val="FF0000"/>
                </a:solidFill>
              </a:rPr>
              <a:t>Timer0</a:t>
            </a:r>
            <a:r>
              <a:rPr lang="en-GB" sz="1600" dirty="0" smtClean="0"/>
              <a:t>, Timer1, Timer 2, and Timer 3</a:t>
            </a:r>
          </a:p>
          <a:p>
            <a:r>
              <a:rPr lang="en-GB" sz="1800" dirty="0" smtClean="0"/>
              <a:t>each GPTM provides two 16-bit timers/counters </a:t>
            </a:r>
          </a:p>
          <a:p>
            <a:pPr lvl="1"/>
            <a:r>
              <a:rPr lang="en-GB" sz="1600" dirty="0" smtClean="0"/>
              <a:t>Referred to as </a:t>
            </a:r>
            <a:r>
              <a:rPr lang="en-GB" sz="1600" dirty="0" err="1" smtClean="0">
                <a:solidFill>
                  <a:srgbClr val="FF0000"/>
                </a:solidFill>
              </a:rPr>
              <a:t>TimerA</a:t>
            </a:r>
            <a:r>
              <a:rPr lang="en-GB" sz="1600" dirty="0" smtClean="0"/>
              <a:t> and </a:t>
            </a:r>
            <a:r>
              <a:rPr lang="en-GB" sz="1600" dirty="0" err="1" smtClean="0"/>
              <a:t>TimerB</a:t>
            </a:r>
            <a:r>
              <a:rPr lang="en-GB" sz="1600" dirty="0" smtClean="0"/>
              <a:t>.</a:t>
            </a:r>
          </a:p>
          <a:p>
            <a:r>
              <a:rPr lang="en-GB" sz="1800" dirty="0" smtClean="0"/>
              <a:t>each GPTM can be configured to operate independently:</a:t>
            </a:r>
          </a:p>
          <a:p>
            <a:pPr lvl="1"/>
            <a:r>
              <a:rPr lang="en-GB" sz="1600" dirty="0" smtClean="0"/>
              <a:t>As a single 32-bit timer</a:t>
            </a:r>
          </a:p>
          <a:p>
            <a:pPr lvl="1"/>
            <a:r>
              <a:rPr lang="en-GB" sz="1600" dirty="0" smtClean="0"/>
              <a:t>As one 32-bit Real-Time Clock (RTC) to event capture</a:t>
            </a:r>
          </a:p>
          <a:p>
            <a:pPr lvl="1"/>
            <a:r>
              <a:rPr lang="en-GB" sz="1600" dirty="0" smtClean="0"/>
              <a:t>For Pulse Width Modulation (</a:t>
            </a:r>
            <a:r>
              <a:rPr lang="en-GB" sz="1600" dirty="0" smtClean="0">
                <a:solidFill>
                  <a:srgbClr val="FF0000"/>
                </a:solidFill>
              </a:rPr>
              <a:t>PWM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dirty="0" smtClean="0"/>
              <a:t>To trigger </a:t>
            </a:r>
            <a:r>
              <a:rPr lang="en-GB" sz="1600" dirty="0" err="1" smtClean="0"/>
              <a:t>analog</a:t>
            </a:r>
            <a:r>
              <a:rPr lang="en-GB" sz="1600" dirty="0" smtClean="0"/>
              <a:t>-to-digital conversions</a:t>
            </a:r>
          </a:p>
          <a:p>
            <a:r>
              <a:rPr lang="en-GB" sz="1800" dirty="0" smtClean="0"/>
              <a:t>32-bit Timer modes</a:t>
            </a:r>
          </a:p>
          <a:p>
            <a:pPr lvl="1"/>
            <a:r>
              <a:rPr lang="en-GB" sz="1600" dirty="0" smtClean="0"/>
              <a:t>Programmable one-shot timer</a:t>
            </a:r>
          </a:p>
          <a:p>
            <a:pPr lvl="1"/>
            <a:r>
              <a:rPr lang="en-GB" sz="1600" dirty="0" smtClean="0"/>
              <a:t>Programmable periodic timer</a:t>
            </a:r>
          </a:p>
          <a:p>
            <a:pPr lvl="1"/>
            <a:r>
              <a:rPr lang="en-GB" sz="1600" dirty="0" smtClean="0"/>
              <a:t>Real-Time Clock when using an external 32.768-KHz clock as the input</a:t>
            </a:r>
          </a:p>
          <a:p>
            <a:pPr lvl="1"/>
            <a:r>
              <a:rPr lang="en-GB" sz="1600" dirty="0" smtClean="0"/>
              <a:t>User-enabled stalling when the controller asserts CPU Halt flag during debug</a:t>
            </a:r>
          </a:p>
          <a:p>
            <a:pPr lvl="1"/>
            <a:r>
              <a:rPr lang="en-GB" sz="1600" dirty="0" smtClean="0"/>
              <a:t>ADC event trigger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16-bit Timer modes</a:t>
            </a:r>
          </a:p>
          <a:p>
            <a:pPr lvl="1"/>
            <a:r>
              <a:rPr lang="en-GB" smtClean="0"/>
              <a:t>General-purpose timer function with an 8-bit pre-scaler (for one-shot and periodic modes only)</a:t>
            </a:r>
          </a:p>
          <a:p>
            <a:pPr lvl="1"/>
            <a:r>
              <a:rPr lang="en-GB" smtClean="0"/>
              <a:t>Programmable one-shot timer</a:t>
            </a:r>
          </a:p>
          <a:p>
            <a:pPr lvl="1"/>
            <a:r>
              <a:rPr lang="en-GB" smtClean="0"/>
              <a:t>Programmable periodic timer</a:t>
            </a:r>
          </a:p>
          <a:p>
            <a:pPr lvl="1"/>
            <a:r>
              <a:rPr lang="en-GB" smtClean="0"/>
              <a:t>User-enabled stalling when the controller asserts CPU Halt flag during debug</a:t>
            </a:r>
          </a:p>
          <a:p>
            <a:pPr lvl="1"/>
            <a:r>
              <a:rPr lang="en-GB" smtClean="0"/>
              <a:t>ADC event trigger</a:t>
            </a:r>
          </a:p>
          <a:p>
            <a:r>
              <a:rPr lang="en-GB" smtClean="0"/>
              <a:t>16-bit Input Capture modes</a:t>
            </a:r>
          </a:p>
          <a:p>
            <a:pPr lvl="1"/>
            <a:r>
              <a:rPr lang="en-GB" smtClean="0"/>
              <a:t>Input edge count capture</a:t>
            </a:r>
          </a:p>
          <a:p>
            <a:pPr lvl="1"/>
            <a:r>
              <a:rPr lang="en-GB" smtClean="0"/>
              <a:t>Input edge time capture</a:t>
            </a:r>
          </a:p>
          <a:p>
            <a:r>
              <a:rPr lang="en-GB" smtClean="0"/>
              <a:t>16-bit PWM mode</a:t>
            </a:r>
          </a:p>
          <a:p>
            <a:pPr lvl="1"/>
            <a:r>
              <a:rPr lang="en-GB" smtClean="0"/>
              <a:t>Simple PWM mode with software-programmable output inversion of the PWM signal</a:t>
            </a:r>
          </a:p>
          <a:p>
            <a:endParaRPr lang="en-GB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GPTM Module Block Diagram</a:t>
            </a:r>
          </a:p>
        </p:txBody>
      </p:sp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9" t="30147" r="11339" b="15326"/>
          <a:stretch>
            <a:fillRect/>
          </a:stretch>
        </p:blipFill>
        <p:spPr bwMode="auto">
          <a:xfrm>
            <a:off x="395288" y="1209650"/>
            <a:ext cx="8208962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feld 1"/>
          <p:cNvSpPr txBox="1">
            <a:spLocks noChangeArrowheads="1"/>
          </p:cNvSpPr>
          <p:nvPr/>
        </p:nvSpPr>
        <p:spPr bwMode="auto">
          <a:xfrm>
            <a:off x="539750" y="1281088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r>
              <a:rPr lang="de-DE" sz="1800" b="1">
                <a:solidFill>
                  <a:srgbClr val="FF0000"/>
                </a:solidFill>
                <a:latin typeface="Arial" charset="0"/>
              </a:rPr>
              <a:t>GPTM</a:t>
            </a:r>
            <a:endParaRPr lang="en-GB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2292" name="Ellipse 4"/>
          <p:cNvSpPr>
            <a:spLocks noChangeArrowheads="1"/>
          </p:cNvSpPr>
          <p:nvPr/>
        </p:nvSpPr>
        <p:spPr bwMode="auto">
          <a:xfrm>
            <a:off x="2555875" y="1654150"/>
            <a:ext cx="1295400" cy="487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GB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Description I </a:t>
            </a:r>
          </a:p>
        </p:txBody>
      </p:sp>
      <p:sp>
        <p:nvSpPr>
          <p:cNvPr id="133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pPr lvl="1"/>
            <a:r>
              <a:rPr lang="en-GB" dirty="0" smtClean="0"/>
              <a:t>Access of the features takes place through the </a:t>
            </a:r>
            <a:r>
              <a:rPr lang="en-GB" dirty="0" err="1" smtClean="0">
                <a:solidFill>
                  <a:schemeClr val="tx2"/>
                </a:solidFill>
              </a:rPr>
              <a:t>StellarisWare</a:t>
            </a:r>
            <a:r>
              <a:rPr lang="en-GB" baseline="30000" dirty="0" smtClean="0">
                <a:solidFill>
                  <a:schemeClr val="tx2"/>
                </a:solidFill>
              </a:rPr>
              <a:t>®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API</a:t>
            </a:r>
          </a:p>
          <a:p>
            <a:pPr lvl="1"/>
            <a:r>
              <a:rPr lang="en-GB" dirty="0" smtClean="0"/>
              <a:t>The timer Application Programming Interface </a:t>
            </a:r>
            <a:r>
              <a:rPr lang="en-GB" dirty="0" smtClean="0">
                <a:solidFill>
                  <a:srgbClr val="FF0000"/>
                </a:solidFill>
              </a:rPr>
              <a:t>(API) </a:t>
            </a:r>
            <a:r>
              <a:rPr lang="en-GB" dirty="0" smtClean="0"/>
              <a:t>provides a set of functions for dealing with the timer module</a:t>
            </a:r>
          </a:p>
          <a:p>
            <a:pPr lvl="1"/>
            <a:r>
              <a:rPr lang="en-GB" dirty="0" smtClean="0"/>
              <a:t>Functions are provided to configure and control the timer, along with functions to modify timer/counter values, and to manage interrupt handling for the timer.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 driver is contained in </a:t>
            </a:r>
            <a:r>
              <a:rPr lang="en-GB" dirty="0" err="1" smtClean="0"/>
              <a:t>driverlib</a:t>
            </a:r>
            <a:r>
              <a:rPr lang="en-GB" dirty="0" smtClean="0"/>
              <a:t>/</a:t>
            </a:r>
            <a:r>
              <a:rPr lang="en-GB" dirty="0" err="1" smtClean="0"/>
              <a:t>timer.c</a:t>
            </a:r>
            <a:r>
              <a:rPr lang="en-GB" dirty="0" smtClean="0"/>
              <a:t>, with </a:t>
            </a:r>
            <a:r>
              <a:rPr lang="en-GB" dirty="0" err="1" smtClean="0"/>
              <a:t>driverlib</a:t>
            </a:r>
            <a:r>
              <a:rPr lang="en-GB" dirty="0" smtClean="0"/>
              <a:t>/</a:t>
            </a:r>
            <a:r>
              <a:rPr lang="en-GB" dirty="0" err="1" smtClean="0"/>
              <a:t>timer.h</a:t>
            </a:r>
            <a:r>
              <a:rPr lang="en-GB" dirty="0" smtClean="0"/>
              <a:t> containing the API definitions for use by applications</a:t>
            </a:r>
          </a:p>
          <a:p>
            <a:r>
              <a:rPr lang="en-GB" dirty="0" smtClean="0"/>
              <a:t>Link: see Chapter 3.4 “</a:t>
            </a:r>
            <a:r>
              <a:rPr lang="en-GB" dirty="0" err="1" smtClean="0"/>
              <a:t>Stellarisware</a:t>
            </a:r>
            <a:r>
              <a:rPr lang="en-GB" baseline="30000" dirty="0" smtClean="0"/>
              <a:t>®</a:t>
            </a:r>
            <a:r>
              <a:rPr lang="en-GB" dirty="0" smtClean="0"/>
              <a:t>” for further information.</a:t>
            </a:r>
          </a:p>
          <a:p>
            <a:endParaRPr lang="en-GB" dirty="0" smtClean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660232" y="6453336"/>
            <a:ext cx="2133600" cy="206375"/>
          </a:xfrm>
        </p:spPr>
        <p:txBody>
          <a:bodyPr/>
          <a:lstStyle/>
          <a:p>
            <a:pPr>
              <a:defRPr/>
            </a:pPr>
            <a:fld id="{BFE1F135-8A77-4A3D-8878-D1B0F6B161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</Words>
  <Application>Microsoft Office PowerPoint</Application>
  <PresentationFormat>Bildschirmpräsentation (4:3)</PresentationFormat>
  <Paragraphs>416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FinalPowerpoint</vt:lpstr>
      <vt:lpstr>Chapter 4: Peripheral  programming in C </vt:lpstr>
      <vt:lpstr>Content</vt:lpstr>
      <vt:lpstr>Learning Objectives </vt:lpstr>
      <vt:lpstr>General view </vt:lpstr>
      <vt:lpstr>Overview: Stellaris® </vt:lpstr>
      <vt:lpstr>Main Features</vt:lpstr>
      <vt:lpstr>Main Features</vt:lpstr>
      <vt:lpstr>GPTM Module Block Diagram</vt:lpstr>
      <vt:lpstr>Functional Description I </vt:lpstr>
      <vt:lpstr>Functional Description II </vt:lpstr>
      <vt:lpstr>Functional Description III </vt:lpstr>
      <vt:lpstr>Functional Description IV </vt:lpstr>
      <vt:lpstr>Timer driver lib</vt:lpstr>
      <vt:lpstr>Timer driver lib II</vt:lpstr>
      <vt:lpstr>Example “Timers_blinky” </vt:lpstr>
      <vt:lpstr>Example “Timers_blinky” Part I</vt:lpstr>
      <vt:lpstr>Example “Timers_blinky” Part II</vt:lpstr>
      <vt:lpstr>Example “Timers_blinky” Part III</vt:lpstr>
      <vt:lpstr>Example “Timers_blinky” Part IV</vt:lpstr>
      <vt:lpstr>Example “Timers_blinky” Part V</vt:lpstr>
      <vt:lpstr>Example “Timers_blinky” Part VI</vt:lpstr>
      <vt:lpstr>Example “Timers_blinky” Part VII</vt:lpstr>
      <vt:lpstr>Example “Timers_blinky” Part VIII</vt:lpstr>
      <vt:lpstr>Example “Timers_blinky” Part IX</vt:lpstr>
      <vt:lpstr>Questions and Exercises</vt:lpstr>
      <vt:lpstr>Summary and Outlook</vt:lpstr>
      <vt:lpstr>References</vt:lpstr>
    </vt:vector>
  </TitlesOfParts>
  <Company>HS Heilbronn, Campus KÜN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4.3 Stellaris CD</dc:title>
  <dc:creator>Ralf Gessler</dc:creator>
  <cp:lastModifiedBy>gessler</cp:lastModifiedBy>
  <cp:revision>305</cp:revision>
  <dcterms:created xsi:type="dcterms:W3CDTF">2000-08-24T09:28:44Z</dcterms:created>
  <dcterms:modified xsi:type="dcterms:W3CDTF">2012-04-13T13:35:38Z</dcterms:modified>
</cp:coreProperties>
</file>