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31"/>
  </p:notesMasterIdLst>
  <p:sldIdLst>
    <p:sldId id="425" r:id="rId2"/>
    <p:sldId id="353" r:id="rId3"/>
    <p:sldId id="402" r:id="rId4"/>
    <p:sldId id="404" r:id="rId5"/>
    <p:sldId id="411" r:id="rId6"/>
    <p:sldId id="412" r:id="rId7"/>
    <p:sldId id="418" r:id="rId8"/>
    <p:sldId id="416" r:id="rId9"/>
    <p:sldId id="417" r:id="rId10"/>
    <p:sldId id="420" r:id="rId11"/>
    <p:sldId id="419" r:id="rId12"/>
    <p:sldId id="405" r:id="rId13"/>
    <p:sldId id="426" r:id="rId14"/>
    <p:sldId id="406" r:id="rId15"/>
    <p:sldId id="424" r:id="rId16"/>
    <p:sldId id="427" r:id="rId17"/>
    <p:sldId id="408" r:id="rId18"/>
    <p:sldId id="430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383" r:id="rId27"/>
    <p:sldId id="382" r:id="rId28"/>
    <p:sldId id="385" r:id="rId29"/>
    <p:sldId id="429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  <a:srgbClr val="C0C0C0"/>
    <a:srgbClr val="CC3300"/>
    <a:srgbClr val="33CC33"/>
    <a:srgbClr val="FF9933"/>
    <a:srgbClr val="EF0FD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78" autoAdjust="0"/>
  </p:normalViewPr>
  <p:slideViewPr>
    <p:cSldViewPr>
      <p:cViewPr>
        <p:scale>
          <a:sx n="100" d="100"/>
          <a:sy n="100" d="100"/>
        </p:scale>
        <p:origin x="-1116" y="-408"/>
      </p:cViewPr>
      <p:guideLst>
        <p:guide orient="horz" pos="3249"/>
        <p:guide pos="3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478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fld id="{7510144B-CC94-409B-8068-4A25F88909A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62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464D46-45E4-48C6-A871-032DEEB7DCC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72" y="198861"/>
            <a:ext cx="1800928" cy="9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2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D990D7-FAEA-482A-9C9F-6A7CDDC350E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0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E601A97B-B966-45C7-A846-A94350C617A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" name="Picture 30" descr="ti_stk_2c_pos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72" y="198861"/>
            <a:ext cx="1800928" cy="9258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fontAlgn="base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fontAlgn="base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fontAlgn="base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Chapter 1: Embedded Systems</a:t>
            </a:r>
            <a:br>
              <a:rPr lang="en-GB" smtClean="0"/>
            </a:br>
            <a:endParaRPr lang="en-GB" smtClean="0"/>
          </a:p>
        </p:txBody>
      </p:sp>
      <p:sp>
        <p:nvSpPr>
          <p:cNvPr id="5122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Cortex</a:t>
            </a:r>
            <a:r>
              <a:rPr lang="en-GB" baseline="30000" dirty="0" smtClean="0"/>
              <a:t>TM</a:t>
            </a:r>
            <a:r>
              <a:rPr lang="en-GB" dirty="0" smtClean="0"/>
              <a:t>-M3 - Microcontroller family</a:t>
            </a:r>
          </a:p>
          <a:p>
            <a:r>
              <a:rPr lang="en-GB" dirty="0" smtClean="0"/>
              <a:t>Texas Instruments </a:t>
            </a:r>
          </a:p>
          <a:p>
            <a:r>
              <a:rPr lang="en-GB" dirty="0"/>
              <a:t>Texas Instruments - University Program</a:t>
            </a:r>
          </a:p>
          <a:p>
            <a:r>
              <a:rPr lang="en-GB" dirty="0"/>
              <a:t>Heilbronn University, Campus </a:t>
            </a:r>
            <a:r>
              <a:rPr lang="en-GB" dirty="0" err="1"/>
              <a:t>Künzelsau</a:t>
            </a:r>
            <a:endParaRPr lang="en-GB" dirty="0"/>
          </a:p>
          <a:p>
            <a:r>
              <a:rPr lang="en-GB" dirty="0" err="1" smtClean="0"/>
              <a:t>Prof</a:t>
            </a:r>
            <a:r>
              <a:rPr lang="en-GB" dirty="0" err="1"/>
              <a:t>.</a:t>
            </a:r>
            <a:r>
              <a:rPr lang="en-GB" dirty="0"/>
              <a:t> Dr.-</a:t>
            </a:r>
            <a:r>
              <a:rPr lang="en-GB" dirty="0" err="1"/>
              <a:t>Ing</a:t>
            </a:r>
            <a:r>
              <a:rPr lang="en-GB" dirty="0"/>
              <a:t>. Ralf Gessler					Rev. </a:t>
            </a:r>
            <a:r>
              <a:rPr lang="en-GB" dirty="0"/>
              <a:t>1</a:t>
            </a:r>
            <a:r>
              <a:rPr lang="en-GB" smtClean="0"/>
              <a:t>.0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Thumb-2 Technology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Thumb-2 ISA was introduced in ARMv7 architecture </a:t>
            </a:r>
          </a:p>
          <a:p>
            <a:pPr lvl="1"/>
            <a:r>
              <a:rPr lang="en-GB" smtClean="0"/>
              <a:t>Original16-bit Thumb instructions maintain full compatibility with existing code				+</a:t>
            </a:r>
          </a:p>
          <a:p>
            <a:pPr lvl="1"/>
            <a:r>
              <a:rPr lang="en-GB" smtClean="0"/>
              <a:t>New 16-bit Thumb instructions for improved program flow</a:t>
            </a:r>
            <a:br>
              <a:rPr lang="en-GB" smtClean="0"/>
            </a:br>
            <a:r>
              <a:rPr lang="en-GB" smtClean="0"/>
              <a:t>					+		</a:t>
            </a:r>
          </a:p>
          <a:p>
            <a:pPr lvl="1"/>
            <a:r>
              <a:rPr lang="en-GB" smtClean="0"/>
              <a:t>New 32-bit Thumb instructions for improved performance and code size. </a:t>
            </a:r>
          </a:p>
          <a:p>
            <a:pPr lvl="2"/>
            <a:r>
              <a:rPr lang="en-GB" smtClean="0"/>
              <a:t>One 32-bit instruction replaces multiple 16-bit opcodes.</a:t>
            </a:r>
          </a:p>
          <a:p>
            <a:pPr lvl="2"/>
            <a:r>
              <a:rPr lang="en-GB" smtClean="0"/>
              <a:t>32-bit instructions are handled in the same mode </a:t>
            </a:r>
            <a:br>
              <a:rPr lang="en-GB" smtClean="0"/>
            </a:br>
            <a:r>
              <a:rPr lang="en-GB" smtClean="0"/>
              <a:t>~ no interworking required</a:t>
            </a:r>
          </a:p>
          <a:p>
            <a:endParaRPr lang="en-GB" smtClean="0"/>
          </a:p>
        </p:txBody>
      </p:sp>
      <p:grpSp>
        <p:nvGrpSpPr>
          <p:cNvPr id="14339" name="Group 16"/>
          <p:cNvGrpSpPr>
            <a:grpSpLocks/>
          </p:cNvGrpSpPr>
          <p:nvPr/>
        </p:nvGrpSpPr>
        <p:grpSpPr bwMode="auto">
          <a:xfrm>
            <a:off x="323850" y="4046538"/>
            <a:ext cx="8199438" cy="2266950"/>
            <a:chOff x="256" y="2646"/>
            <a:chExt cx="5044" cy="1356"/>
          </a:xfrm>
        </p:grpSpPr>
        <p:pic>
          <p:nvPicPr>
            <p:cNvPr id="14341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" y="2646"/>
              <a:ext cx="4402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Text Box 13"/>
            <p:cNvSpPr txBox="1">
              <a:spLocks noChangeArrowheads="1"/>
            </p:cNvSpPr>
            <p:nvPr/>
          </p:nvSpPr>
          <p:spPr bwMode="auto">
            <a:xfrm>
              <a:off x="505" y="2945"/>
              <a:ext cx="39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25000"/>
                </a:spcBef>
              </a:pPr>
              <a:r>
                <a:rPr lang="en-GB" sz="1600" b="1">
                  <a:latin typeface="Arial" pitchFamily="34" charset="0"/>
                </a:rPr>
                <a:t>ARM</a:t>
              </a:r>
            </a:p>
          </p:txBody>
        </p:sp>
        <p:sp>
          <p:nvSpPr>
            <p:cNvPr id="14343" name="Text Box 14"/>
            <p:cNvSpPr txBox="1">
              <a:spLocks noChangeArrowheads="1"/>
            </p:cNvSpPr>
            <p:nvPr/>
          </p:nvSpPr>
          <p:spPr bwMode="auto">
            <a:xfrm>
              <a:off x="370" y="3356"/>
              <a:ext cx="5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25000"/>
                </a:spcBef>
              </a:pPr>
              <a:r>
                <a:rPr lang="en-GB" sz="1600" b="1">
                  <a:latin typeface="Arial" pitchFamily="34" charset="0"/>
                </a:rPr>
                <a:t>Thumb</a:t>
              </a:r>
            </a:p>
          </p:txBody>
        </p:sp>
        <p:sp>
          <p:nvSpPr>
            <p:cNvPr id="14344" name="Text Box 15"/>
            <p:cNvSpPr txBox="1">
              <a:spLocks noChangeArrowheads="1"/>
            </p:cNvSpPr>
            <p:nvPr/>
          </p:nvSpPr>
          <p:spPr bwMode="auto">
            <a:xfrm>
              <a:off x="256" y="3790"/>
              <a:ext cx="64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25000"/>
                </a:spcBef>
              </a:pPr>
              <a:r>
                <a:rPr lang="en-GB" sz="1600" b="1">
                  <a:latin typeface="Arial" pitchFamily="34" charset="0"/>
                </a:rPr>
                <a:t>Thumb-2</a:t>
              </a:r>
            </a:p>
          </p:txBody>
        </p:sp>
      </p:grp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3869531"/>
            <a:ext cx="549275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Cortex</a:t>
            </a:r>
            <a:r>
              <a:rPr lang="en-GB" baseline="30000" smtClean="0"/>
              <a:t>TM</a:t>
            </a:r>
            <a:r>
              <a:rPr lang="en-GB" smtClean="0"/>
              <a:t>-M3 core: Benefits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Capabilities beyond ARM7TDMI for the MCU market</a:t>
            </a:r>
          </a:p>
          <a:p>
            <a:pPr lvl="1"/>
            <a:r>
              <a:rPr lang="en-GB" dirty="0" smtClean="0"/>
              <a:t>No Assembly Required!</a:t>
            </a:r>
          </a:p>
          <a:p>
            <a:pPr lvl="1"/>
            <a:r>
              <a:rPr lang="en-GB" dirty="0" smtClean="0"/>
              <a:t>Cortex-M3 </a:t>
            </a:r>
            <a:r>
              <a:rPr lang="en-GB" smtClean="0"/>
              <a:t>requires approximately half </a:t>
            </a:r>
            <a:r>
              <a:rPr lang="en-GB" dirty="0" smtClean="0"/>
              <a:t>the Flash-memory </a:t>
            </a:r>
            <a:br>
              <a:rPr lang="en-GB" dirty="0" smtClean="0"/>
            </a:br>
            <a:r>
              <a:rPr lang="en-GB" dirty="0" smtClean="0"/>
              <a:t>of ARM7 implementations</a:t>
            </a:r>
          </a:p>
          <a:p>
            <a:pPr lvl="1"/>
            <a:r>
              <a:rPr lang="en-GB" dirty="0" smtClean="0"/>
              <a:t>2-4 times faster on MCU control applications</a:t>
            </a:r>
          </a:p>
          <a:p>
            <a:pPr lvl="2"/>
            <a:r>
              <a:rPr lang="en-GB" dirty="0" smtClean="0"/>
              <a:t>Raw interrupt performance:          	85% faster</a:t>
            </a:r>
          </a:p>
          <a:p>
            <a:pPr lvl="2"/>
            <a:r>
              <a:rPr lang="en-GB" dirty="0" smtClean="0"/>
              <a:t>PID (process control) main loop:  	217% faster</a:t>
            </a:r>
          </a:p>
          <a:p>
            <a:pPr lvl="2"/>
            <a:r>
              <a:rPr lang="en-GB" dirty="0" smtClean="0"/>
              <a:t>Multiply-intensive code:                	294% faster</a:t>
            </a:r>
          </a:p>
          <a:p>
            <a:pPr lvl="2"/>
            <a:r>
              <a:rPr lang="en-GB" dirty="0" smtClean="0"/>
              <a:t>Divide-intensive code:                  	726% faster</a:t>
            </a:r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2"/>
            <a:r>
              <a:rPr lang="en-GB" dirty="0" smtClean="0"/>
              <a:t>Note: Dhrystone MIPS (DMIPS); Million Instructions Per Second (MIPS) </a:t>
            </a:r>
          </a:p>
        </p:txBody>
      </p:sp>
      <p:pic>
        <p:nvPicPr>
          <p:cNvPr id="15363" name="Picture 6" descr="NoASM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203575"/>
            <a:ext cx="127793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Ellipse 5"/>
          <p:cNvSpPr>
            <a:spLocks noChangeArrowheads="1"/>
          </p:cNvSpPr>
          <p:nvPr/>
        </p:nvSpPr>
        <p:spPr bwMode="auto">
          <a:xfrm>
            <a:off x="4283968" y="3904953"/>
            <a:ext cx="1439862" cy="207119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GB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ARM</a:t>
            </a:r>
            <a:r>
              <a:rPr lang="en-GB" baseline="30000" dirty="0" smtClean="0"/>
              <a:t>®</a:t>
            </a:r>
            <a:r>
              <a:rPr lang="en-GB" dirty="0" smtClean="0"/>
              <a:t> series: </a:t>
            </a:r>
            <a:r>
              <a:rPr lang="en-GB" dirty="0" err="1" smtClean="0"/>
              <a:t>Cortex</a:t>
            </a:r>
            <a:r>
              <a:rPr lang="en-GB" baseline="30000" dirty="0" err="1" smtClean="0"/>
              <a:t>TM</a:t>
            </a:r>
            <a:r>
              <a:rPr lang="en-GB" baseline="30000" dirty="0" smtClean="0"/>
              <a:t> </a:t>
            </a:r>
            <a:r>
              <a:rPr lang="en-GB" dirty="0" smtClean="0"/>
              <a:t>-M core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1800" smtClean="0">
                <a:solidFill>
                  <a:schemeClr val="tx2"/>
                </a:solidFill>
              </a:rPr>
              <a:t>ARM</a:t>
            </a:r>
            <a:r>
              <a:rPr lang="en-GB" sz="1800" baseline="30000" smtClean="0">
                <a:solidFill>
                  <a:schemeClr val="tx2"/>
                </a:solidFill>
              </a:rPr>
              <a:t>®</a:t>
            </a:r>
            <a:r>
              <a:rPr lang="en-GB" sz="1800" smtClean="0">
                <a:solidFill>
                  <a:schemeClr val="tx2"/>
                </a:solidFill>
              </a:rPr>
              <a:t> Cortex</a:t>
            </a:r>
            <a:r>
              <a:rPr lang="en-GB" sz="1800" baseline="30000" smtClean="0">
                <a:solidFill>
                  <a:schemeClr val="tx2"/>
                </a:solidFill>
              </a:rPr>
              <a:t>TM</a:t>
            </a:r>
            <a:r>
              <a:rPr lang="en-GB" sz="1800" smtClean="0">
                <a:solidFill>
                  <a:schemeClr val="tx2"/>
                </a:solidFill>
              </a:rPr>
              <a:t> </a:t>
            </a:r>
            <a:r>
              <a:rPr lang="en-GB" sz="1800" smtClean="0"/>
              <a:t>provides a range of solutions </a:t>
            </a:r>
          </a:p>
          <a:p>
            <a:r>
              <a:rPr lang="en-GB" sz="1800" smtClean="0"/>
              <a:t>Different series aligning technology around specific applications</a:t>
            </a:r>
          </a:p>
          <a:p>
            <a:r>
              <a:rPr lang="en-GB" sz="1800" smtClean="0"/>
              <a:t>3 series implementing the </a:t>
            </a:r>
            <a:r>
              <a:rPr lang="en-GB" sz="1800" smtClean="0">
                <a:solidFill>
                  <a:srgbClr val="FF0000"/>
                </a:solidFill>
              </a:rPr>
              <a:t>Thumb-2 instruction set</a:t>
            </a:r>
            <a:r>
              <a:rPr lang="en-GB" sz="1800" smtClean="0"/>
              <a:t>: </a:t>
            </a:r>
          </a:p>
          <a:p>
            <a:pPr lvl="1"/>
            <a:r>
              <a:rPr lang="en-GB" sz="1600" smtClean="0"/>
              <a:t>ARM</a:t>
            </a:r>
            <a:r>
              <a:rPr lang="en-GB" sz="1600" baseline="30000" smtClean="0"/>
              <a:t>®</a:t>
            </a:r>
            <a:r>
              <a:rPr lang="en-GB" sz="1600" smtClean="0"/>
              <a:t> Cortex-A Series</a:t>
            </a:r>
            <a:endParaRPr lang="en-GB" sz="1400" smtClean="0"/>
          </a:p>
          <a:p>
            <a:pPr lvl="1"/>
            <a:r>
              <a:rPr lang="en-GB" sz="1600" smtClean="0"/>
              <a:t>ARM</a:t>
            </a:r>
            <a:r>
              <a:rPr lang="en-GB" sz="1600" baseline="30000" smtClean="0"/>
              <a:t>®</a:t>
            </a:r>
            <a:r>
              <a:rPr lang="en-GB" sz="1600" smtClean="0"/>
              <a:t> Cortex-R Series</a:t>
            </a:r>
            <a:endParaRPr lang="en-GB" sz="1400" smtClean="0"/>
          </a:p>
          <a:p>
            <a:pPr lvl="1"/>
            <a:r>
              <a:rPr lang="en-GB" sz="1600" smtClean="0">
                <a:solidFill>
                  <a:schemeClr val="tx2"/>
                </a:solidFill>
              </a:rPr>
              <a:t>ARM</a:t>
            </a:r>
            <a:r>
              <a:rPr lang="en-GB" sz="1600" baseline="30000" smtClean="0">
                <a:solidFill>
                  <a:schemeClr val="tx2"/>
                </a:solidFill>
              </a:rPr>
              <a:t>®</a:t>
            </a:r>
            <a:r>
              <a:rPr lang="en-GB" sz="1600" smtClean="0">
                <a:solidFill>
                  <a:schemeClr val="tx2"/>
                </a:solidFill>
              </a:rPr>
              <a:t> Cortex</a:t>
            </a:r>
            <a:r>
              <a:rPr lang="en-GB" sz="1600" baseline="30000" smtClean="0">
                <a:solidFill>
                  <a:schemeClr val="tx2"/>
                </a:solidFill>
              </a:rPr>
              <a:t>TM </a:t>
            </a:r>
            <a:r>
              <a:rPr lang="en-GB" sz="1600" smtClean="0">
                <a:solidFill>
                  <a:schemeClr val="tx2"/>
                </a:solidFill>
              </a:rPr>
              <a:t>-M Series</a:t>
            </a:r>
          </a:p>
          <a:p>
            <a:r>
              <a:rPr lang="en-GB" sz="1800" smtClean="0"/>
              <a:t>ARM</a:t>
            </a:r>
            <a:r>
              <a:rPr lang="en-GB" sz="1800" baseline="30000" smtClean="0"/>
              <a:t>®</a:t>
            </a:r>
            <a:r>
              <a:rPr lang="en-GB" sz="1800" smtClean="0"/>
              <a:t> Cortex-A Series</a:t>
            </a:r>
          </a:p>
          <a:p>
            <a:pPr lvl="1"/>
            <a:r>
              <a:rPr lang="en-GB" sz="1600" smtClean="0"/>
              <a:t>Applications processors for complex OS and </a:t>
            </a:r>
            <a:br>
              <a:rPr lang="en-GB" sz="1600" smtClean="0"/>
            </a:br>
            <a:r>
              <a:rPr lang="en-GB" sz="1600" smtClean="0"/>
              <a:t>user applications.  </a:t>
            </a:r>
          </a:p>
          <a:p>
            <a:pPr lvl="1"/>
            <a:r>
              <a:rPr lang="en-GB" sz="1600" smtClean="0"/>
              <a:t>Supports the ARM, Thumb and </a:t>
            </a:r>
            <a:br>
              <a:rPr lang="en-GB" sz="1600" smtClean="0"/>
            </a:br>
            <a:r>
              <a:rPr lang="en-GB" sz="1600" smtClean="0"/>
              <a:t>Thumb-2 instruction sets</a:t>
            </a:r>
          </a:p>
          <a:p>
            <a:r>
              <a:rPr lang="en-GB" sz="1800" smtClean="0"/>
              <a:t>ARM</a:t>
            </a:r>
            <a:r>
              <a:rPr lang="en-GB" sz="1800" baseline="30000" smtClean="0"/>
              <a:t>®</a:t>
            </a:r>
            <a:r>
              <a:rPr lang="en-GB" sz="1800" smtClean="0"/>
              <a:t> Cortex-R Series</a:t>
            </a:r>
          </a:p>
          <a:p>
            <a:pPr lvl="1"/>
            <a:r>
              <a:rPr lang="en-GB" sz="1600" smtClean="0"/>
              <a:t>Embedded processors for real-time systems.  </a:t>
            </a:r>
          </a:p>
          <a:p>
            <a:pPr lvl="1"/>
            <a:r>
              <a:rPr lang="en-GB" sz="1600" smtClean="0"/>
              <a:t>Supports the ARM, Thumb, and </a:t>
            </a:r>
            <a:br>
              <a:rPr lang="en-GB" sz="1600" smtClean="0"/>
            </a:br>
            <a:r>
              <a:rPr lang="en-GB" sz="1600" smtClean="0"/>
              <a:t>Thumb-2 instruction sets</a:t>
            </a:r>
          </a:p>
          <a:p>
            <a:endParaRPr lang="en-GB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5925" y="2420938"/>
            <a:ext cx="3225800" cy="38989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</p:pic>
      <p:sp>
        <p:nvSpPr>
          <p:cNvPr id="7" name="Textfeld 6"/>
          <p:cNvSpPr txBox="1"/>
          <p:nvPr/>
        </p:nvSpPr>
        <p:spPr>
          <a:xfrm>
            <a:off x="7380312" y="2060575"/>
            <a:ext cx="1423987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de-DE" sz="1200" dirty="0">
                <a:latin typeface="+mn-lt"/>
                <a:cs typeface="+mn-cs"/>
              </a:rPr>
              <a:t>Source: ARM</a:t>
            </a:r>
            <a:r>
              <a:rPr lang="en-GB" sz="1200" baseline="30000" dirty="0">
                <a:latin typeface="+mn-lt"/>
                <a:cs typeface="+mn-cs"/>
              </a:rPr>
              <a:t>®</a:t>
            </a:r>
            <a:r>
              <a:rPr lang="en-GB" sz="1200" dirty="0">
                <a:latin typeface="+mn-lt"/>
                <a:cs typeface="+mn-cs"/>
              </a:rPr>
              <a:t>; [2]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ARM</a:t>
            </a:r>
            <a:r>
              <a:rPr lang="en-GB" baseline="30000" dirty="0" smtClean="0"/>
              <a:t>®</a:t>
            </a:r>
            <a:r>
              <a:rPr lang="en-GB" dirty="0" smtClean="0"/>
              <a:t> series: </a:t>
            </a:r>
            <a:r>
              <a:rPr lang="en-GB" dirty="0" err="1" smtClean="0"/>
              <a:t>Cortex</a:t>
            </a:r>
            <a:r>
              <a:rPr lang="en-GB" baseline="30000" dirty="0" err="1" smtClean="0"/>
              <a:t>TM</a:t>
            </a:r>
            <a:r>
              <a:rPr lang="en-GB" baseline="30000" dirty="0" smtClean="0"/>
              <a:t> </a:t>
            </a:r>
            <a:r>
              <a:rPr lang="en-GB" dirty="0" smtClean="0"/>
              <a:t>-M core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ARM</a:t>
            </a:r>
            <a:r>
              <a:rPr lang="en-GB" baseline="30000" dirty="0" smtClean="0">
                <a:solidFill>
                  <a:schemeClr val="tx2"/>
                </a:solidFill>
              </a:rPr>
              <a:t>®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err="1" smtClean="0">
                <a:solidFill>
                  <a:schemeClr val="tx2"/>
                </a:solidFill>
              </a:rPr>
              <a:t>Cortex</a:t>
            </a:r>
            <a:r>
              <a:rPr lang="en-GB" baseline="30000" dirty="0" err="1" smtClean="0">
                <a:solidFill>
                  <a:schemeClr val="tx2"/>
                </a:solidFill>
              </a:rPr>
              <a:t>TM</a:t>
            </a:r>
            <a:r>
              <a:rPr lang="en-GB" baseline="30000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</a:rPr>
              <a:t>-M Series</a:t>
            </a:r>
          </a:p>
          <a:p>
            <a:pPr lvl="1"/>
            <a:r>
              <a:rPr lang="en-GB" dirty="0" smtClean="0"/>
              <a:t>Deeply embedded processors </a:t>
            </a:r>
            <a:br>
              <a:rPr lang="en-GB" dirty="0" smtClean="0"/>
            </a:br>
            <a:r>
              <a:rPr lang="en-GB" dirty="0" smtClean="0"/>
              <a:t>optimized for cost sensitive applications.</a:t>
            </a:r>
          </a:p>
          <a:p>
            <a:pPr lvl="1"/>
            <a:r>
              <a:rPr lang="en-GB" dirty="0" smtClean="0"/>
              <a:t>Supports the Thumb-2 instruction set only </a:t>
            </a:r>
          </a:p>
          <a:p>
            <a:r>
              <a:rPr lang="en-GB" dirty="0" smtClean="0">
                <a:cs typeface="Arial" pitchFamily="34" charset="0"/>
              </a:rPr>
              <a:t>Note:</a:t>
            </a:r>
          </a:p>
          <a:p>
            <a:pPr lvl="1"/>
            <a:r>
              <a:rPr lang="en-GB" dirty="0" smtClean="0">
                <a:cs typeface="Arial" pitchFamily="34" charset="0"/>
              </a:rPr>
              <a:t>ARM</a:t>
            </a:r>
            <a:r>
              <a:rPr lang="en-GB" baseline="30000" dirty="0" smtClean="0"/>
              <a:t>®</a:t>
            </a:r>
            <a:r>
              <a:rPr lang="en-GB" dirty="0" smtClean="0">
                <a:cs typeface="Arial" pitchFamily="34" charset="0"/>
              </a:rPr>
              <a:t> Code 32-bit</a:t>
            </a:r>
          </a:p>
          <a:p>
            <a:pPr lvl="1"/>
            <a:r>
              <a:rPr lang="en-GB" dirty="0" smtClean="0">
                <a:cs typeface="Arial" pitchFamily="34" charset="0"/>
              </a:rPr>
              <a:t>Thumb Code 16-bit</a:t>
            </a:r>
          </a:p>
          <a:p>
            <a:pPr lvl="1"/>
            <a:r>
              <a:rPr lang="en-GB" dirty="0" smtClean="0">
                <a:cs typeface="Arial" pitchFamily="34" charset="0"/>
              </a:rPr>
              <a:t>Thumb-2 Code mostly 16-bit and some 32-bit </a:t>
            </a:r>
            <a:br>
              <a:rPr lang="en-GB" dirty="0" smtClean="0">
                <a:cs typeface="Arial" pitchFamily="34" charset="0"/>
              </a:rPr>
            </a:br>
            <a:r>
              <a:rPr lang="en-GB" dirty="0" smtClean="0">
                <a:cs typeface="Arial" pitchFamily="34" charset="0"/>
              </a:rPr>
              <a:t>(25% Faster, 26% Smaller)</a:t>
            </a:r>
          </a:p>
          <a:p>
            <a:endParaRPr lang="en-GB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Application range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Forget traditional 8/16/32-bit classifications</a:t>
            </a:r>
          </a:p>
          <a:p>
            <a:pPr lvl="1"/>
            <a:r>
              <a:rPr lang="en-GB" smtClean="0"/>
              <a:t>Seamless architecture across all applications</a:t>
            </a:r>
          </a:p>
          <a:p>
            <a:pPr lvl="1"/>
            <a:r>
              <a:rPr lang="en-GB" smtClean="0"/>
              <a:t>Every product optimised for ultra low power systems</a:t>
            </a: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6088063" y="2439988"/>
            <a:ext cx="2836862" cy="2687637"/>
          </a:xfrm>
          <a:prstGeom prst="rect">
            <a:avLst/>
          </a:prstGeom>
          <a:solidFill>
            <a:schemeClr val="accent1"/>
          </a:solidFill>
          <a:ln w="19080">
            <a:solidFill>
              <a:srgbClr val="D6E4EE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1400" b="1">
              <a:ea typeface="MS PGothic" pitchFamily="34" charset="-128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3157538" y="2449513"/>
            <a:ext cx="2836862" cy="2674937"/>
          </a:xfrm>
          <a:prstGeom prst="rect">
            <a:avLst/>
          </a:prstGeom>
          <a:solidFill>
            <a:schemeClr val="accent1"/>
          </a:solidFill>
          <a:ln w="19080">
            <a:solidFill>
              <a:srgbClr val="D6E4EE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1400" b="1">
              <a:ea typeface="MS PGothic" pitchFamily="34" charset="-128"/>
            </a:endParaRP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225425" y="2455863"/>
            <a:ext cx="2836863" cy="2663825"/>
          </a:xfrm>
          <a:prstGeom prst="rect">
            <a:avLst/>
          </a:prstGeom>
          <a:solidFill>
            <a:schemeClr val="accent1"/>
          </a:solidFill>
          <a:ln w="19080">
            <a:solidFill>
              <a:srgbClr val="D6E4EE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1400" b="1">
              <a:ea typeface="MS PGothic" pitchFamily="34" charset="-128"/>
            </a:endParaRP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225425" y="3219450"/>
            <a:ext cx="8699500" cy="14288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27075" y="2625725"/>
            <a:ext cx="16700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280" tIns="39960" rIns="80280" bIns="39960">
            <a:spAutoFit/>
          </a:bodyPr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2500"/>
              </a:spcBef>
              <a:buClr>
                <a:srgbClr val="FAA61A"/>
              </a:buClr>
            </a:pPr>
            <a:r>
              <a:rPr lang="en-GB" b="1">
                <a:latin typeface="Arial" pitchFamily="34" charset="0"/>
                <a:ea typeface="MS PGothic" pitchFamily="34" charset="-128"/>
              </a:rPr>
              <a:t>Cortex-M0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436938" y="2625725"/>
            <a:ext cx="2078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280" tIns="39960" rIns="80280" bIns="39960">
            <a:spAutoFit/>
          </a:bodyPr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2500"/>
              </a:spcBef>
              <a:buClr>
                <a:srgbClr val="FAA61A"/>
              </a:buClr>
            </a:pPr>
            <a:r>
              <a:rPr lang="en-GB" b="1">
                <a:solidFill>
                  <a:schemeClr val="tx2"/>
                </a:solidFill>
                <a:latin typeface="Arial" pitchFamily="34" charset="0"/>
                <a:ea typeface="MS PGothic" pitchFamily="34" charset="-128"/>
              </a:rPr>
              <a:t>Cortex</a:t>
            </a:r>
            <a:r>
              <a:rPr lang="en-GB" baseline="30000">
                <a:solidFill>
                  <a:schemeClr val="tx2"/>
                </a:solidFill>
                <a:latin typeface="Arial" pitchFamily="34" charset="0"/>
              </a:rPr>
              <a:t>TM </a:t>
            </a:r>
            <a:r>
              <a:rPr lang="en-GB" b="1">
                <a:solidFill>
                  <a:schemeClr val="tx2"/>
                </a:solidFill>
                <a:latin typeface="Arial" pitchFamily="34" charset="0"/>
                <a:ea typeface="MS PGothic" pitchFamily="34" charset="-128"/>
              </a:rPr>
              <a:t>-M3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575425" y="2625725"/>
            <a:ext cx="16700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280" tIns="39960" rIns="80280" bIns="39960">
            <a:spAutoFit/>
          </a:bodyPr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2500"/>
              </a:spcBef>
              <a:buClr>
                <a:srgbClr val="FAA61A"/>
              </a:buClr>
            </a:pPr>
            <a:r>
              <a:rPr lang="en-GB" b="1">
                <a:latin typeface="Arial" pitchFamily="34" charset="0"/>
                <a:ea typeface="MS PGothic" pitchFamily="34" charset="-128"/>
              </a:rPr>
              <a:t>Cortex-M4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498475" y="3360738"/>
            <a:ext cx="2320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280" tIns="39960" rIns="80280" bIns="39960">
            <a:spAutoFit/>
          </a:bodyPr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>
                <a:srgbClr val="FAA61A"/>
              </a:buClr>
            </a:pPr>
            <a:r>
              <a:rPr lang="en-GB" sz="1600" b="1">
                <a:latin typeface="Arial" pitchFamily="34" charset="0"/>
                <a:ea typeface="MS PGothic" pitchFamily="34" charset="-128"/>
              </a:rPr>
              <a:t>“8/16-bit” applications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338513" y="3360738"/>
            <a:ext cx="2433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280" tIns="39960" rIns="80280" bIns="39960">
            <a:spAutoFit/>
          </a:bodyPr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>
                <a:srgbClr val="FAA61A"/>
              </a:buClr>
            </a:pPr>
            <a:r>
              <a:rPr lang="en-GB" sz="1600" b="1">
                <a:latin typeface="Arial" pitchFamily="34" charset="0"/>
                <a:ea typeface="MS PGothic" pitchFamily="34" charset="-128"/>
              </a:rPr>
              <a:t>“16/32-bit” applications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202363" y="3335338"/>
            <a:ext cx="2635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280" tIns="39960" rIns="80280" bIns="39960">
            <a:spAutoFit/>
          </a:bodyPr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>
                <a:srgbClr val="FAA61A"/>
              </a:buClr>
            </a:pPr>
            <a:r>
              <a:rPr lang="en-GB" sz="1600" b="1">
                <a:latin typeface="Arial" pitchFamily="34" charset="0"/>
                <a:ea typeface="MS PGothic" pitchFamily="34" charset="-128"/>
              </a:rPr>
              <a:t>“32-bit/DSC” applications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11175" y="4168775"/>
            <a:ext cx="24003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280" tIns="39960" rIns="80280" bIns="39960">
            <a:spAutoFit/>
          </a:bodyPr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>
                <a:srgbClr val="FAA61A"/>
              </a:buClr>
            </a:pPr>
            <a:r>
              <a:rPr lang="en-GB" sz="1600" b="1">
                <a:latin typeface="Arial" pitchFamily="34" charset="0"/>
                <a:ea typeface="MS PGothic" pitchFamily="34" charset="-128"/>
              </a:rPr>
              <a:t>Lowest cost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FAA61A"/>
              </a:buClr>
            </a:pPr>
            <a:r>
              <a:rPr lang="en-GB" sz="1600" b="1">
                <a:latin typeface="Arial" pitchFamily="34" charset="0"/>
                <a:ea typeface="MS PGothic" pitchFamily="34" charset="-128"/>
              </a:rPr>
              <a:t>Optimised connectivity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279775" y="4168775"/>
            <a:ext cx="25685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280" tIns="39960" rIns="80280" bIns="39960">
            <a:spAutoFit/>
          </a:bodyPr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>
                <a:srgbClr val="FAA61A"/>
              </a:buClr>
            </a:pPr>
            <a:r>
              <a:rPr lang="en-GB" sz="1600" b="1">
                <a:latin typeface="Arial" pitchFamily="34" charset="0"/>
                <a:ea typeface="MS PGothic" pitchFamily="34" charset="-128"/>
              </a:rPr>
              <a:t>Performance efficiency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FAA61A"/>
              </a:buClr>
            </a:pPr>
            <a:r>
              <a:rPr lang="en-GB" sz="1600" b="1">
                <a:latin typeface="Arial" pitchFamily="34" charset="0"/>
                <a:ea typeface="MS PGothic" pitchFamily="34" charset="-128"/>
              </a:rPr>
              <a:t>Feature rich connectivity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057900" y="4167188"/>
            <a:ext cx="292735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280" tIns="39960" rIns="80280" bIns="39960">
            <a:spAutoFit/>
          </a:bodyPr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>
                <a:srgbClr val="FAA61A"/>
              </a:buClr>
            </a:pPr>
            <a:r>
              <a:rPr lang="en-GB" sz="1600" b="1">
                <a:latin typeface="Arial" pitchFamily="34" charset="0"/>
                <a:ea typeface="MS PGothic" pitchFamily="34" charset="-128"/>
              </a:rPr>
              <a:t>MCU plus DSP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FAA61A"/>
              </a:buClr>
            </a:pPr>
            <a:r>
              <a:rPr lang="en-GB" sz="1600" b="1">
                <a:latin typeface="Arial" pitchFamily="34" charset="0"/>
                <a:ea typeface="MS PGothic" pitchFamily="34" charset="-128"/>
              </a:rPr>
              <a:t>Accelerated SIMD, FP &amp; DSP</a:t>
            </a:r>
          </a:p>
        </p:txBody>
      </p: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5199063"/>
            <a:ext cx="14922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5362575"/>
            <a:ext cx="10620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5400675"/>
            <a:ext cx="11398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1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5362575"/>
            <a:ext cx="11509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5308600"/>
            <a:ext cx="7461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257800"/>
            <a:ext cx="65405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4" name="Line 22"/>
          <p:cNvSpPr>
            <a:spLocks noChangeShapeType="1"/>
          </p:cNvSpPr>
          <p:nvPr/>
        </p:nvSpPr>
        <p:spPr bwMode="auto">
          <a:xfrm flipV="1">
            <a:off x="225425" y="3787775"/>
            <a:ext cx="8699500" cy="11113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Cortex</a:t>
            </a:r>
            <a:r>
              <a:rPr lang="en-GB" baseline="30000" smtClean="0"/>
              <a:t>TM </a:t>
            </a:r>
            <a:r>
              <a:rPr lang="en-GB" smtClean="0"/>
              <a:t>-M3 features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Instruction Set:	Thumb2</a:t>
            </a:r>
          </a:p>
          <a:p>
            <a:r>
              <a:rPr lang="en-GB" smtClean="0"/>
              <a:t>Word length:		32 bit</a:t>
            </a:r>
          </a:p>
          <a:p>
            <a:r>
              <a:rPr lang="en-GB" smtClean="0"/>
              <a:t>Architecture: 		Harvard (ARMv7-M)</a:t>
            </a:r>
          </a:p>
          <a:p>
            <a:r>
              <a:rPr lang="en-GB" smtClean="0"/>
              <a:t>Registers:		13 general purpose, 1 Stack Pointer, </a:t>
            </a:r>
            <a:br>
              <a:rPr lang="en-GB" smtClean="0"/>
            </a:br>
            <a:r>
              <a:rPr lang="en-GB" smtClean="0"/>
              <a:t>			1 Link Register, 1 Program Counter, </a:t>
            </a:r>
            <a:br>
              <a:rPr lang="en-GB" smtClean="0"/>
            </a:br>
            <a:r>
              <a:rPr lang="en-GB" smtClean="0"/>
              <a:t>			1 Program Status, Special Registers</a:t>
            </a:r>
          </a:p>
          <a:p>
            <a:r>
              <a:rPr lang="en-GB" smtClean="0"/>
              <a:t>Benchmark:		1.25 DMIPS/MHz (Dhrystone MIPS)</a:t>
            </a:r>
          </a:p>
          <a:p>
            <a:r>
              <a:rPr lang="en-GB" smtClean="0"/>
              <a:t>Interrupt-Latency:	12 Cycles</a:t>
            </a:r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Cortex</a:t>
            </a:r>
            <a:r>
              <a:rPr lang="en-GB" baseline="30000" smtClean="0"/>
              <a:t>TM </a:t>
            </a:r>
            <a:r>
              <a:rPr lang="en-GB" smtClean="0"/>
              <a:t>-M3 features (cont.)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Energy consumption:	0.19 </a:t>
            </a:r>
            <a:r>
              <a:rPr lang="en-GB" dirty="0" err="1" smtClean="0"/>
              <a:t>mW</a:t>
            </a:r>
            <a:r>
              <a:rPr lang="en-GB" dirty="0" smtClean="0"/>
              <a:t>/MHz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Area [5]: 0.86mm</a:t>
            </a:r>
            <a:r>
              <a:rPr lang="en-GB" baseline="30000" dirty="0" smtClean="0"/>
              <a:t>2</a:t>
            </a:r>
            <a:r>
              <a:rPr lang="en-GB" dirty="0" smtClean="0"/>
              <a:t> (Core and Peripherals) </a:t>
            </a:r>
            <a:endParaRPr lang="en-GB" b="1" dirty="0"/>
          </a:p>
          <a:p>
            <a:pPr lvl="1"/>
            <a:r>
              <a:rPr lang="en-GB" dirty="0" smtClean="0"/>
              <a:t>Note: Does not include optional system peripherals </a:t>
            </a:r>
            <a:br>
              <a:rPr lang="en-GB" dirty="0" smtClean="0"/>
            </a:br>
            <a:r>
              <a:rPr lang="en-GB" dirty="0" smtClean="0"/>
              <a:t>(MPU &amp; ETM) or integration level component		</a:t>
            </a:r>
          </a:p>
          <a:p>
            <a:r>
              <a:rPr lang="en-GB" dirty="0" smtClean="0"/>
              <a:t>Features:		NVIC, Sleep modes, MPU, </a:t>
            </a:r>
            <a:br>
              <a:rPr lang="en-GB" dirty="0" smtClean="0"/>
            </a:br>
            <a:r>
              <a:rPr lang="en-GB" dirty="0" smtClean="0"/>
              <a:t>			Bit-Banding, Debug functionality</a:t>
            </a:r>
          </a:p>
          <a:p>
            <a:r>
              <a:rPr lang="en-GB" dirty="0" smtClean="0"/>
              <a:t>Remember: 		RISC, Harvard-Architecture</a:t>
            </a:r>
          </a:p>
          <a:p>
            <a:r>
              <a:rPr lang="en-GB" dirty="0" smtClean="0"/>
              <a:t>Link: 			See Chapter 1.1 “Introduction and</a:t>
            </a:r>
            <a:br>
              <a:rPr lang="en-GB" dirty="0" smtClean="0"/>
            </a:br>
            <a:r>
              <a:rPr lang="en-GB" dirty="0" smtClean="0"/>
              <a:t>			microcontrollers”</a:t>
            </a:r>
          </a:p>
          <a:p>
            <a:endParaRPr lang="en-GB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Stellaris</a:t>
            </a:r>
            <a:r>
              <a:rPr lang="en-GB" baseline="30000" smtClean="0"/>
              <a:t>®</a:t>
            </a:r>
            <a:r>
              <a:rPr lang="en-GB" smtClean="0"/>
              <a:t> Family Overview</a:t>
            </a:r>
          </a:p>
        </p:txBody>
      </p:sp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836613"/>
            <a:ext cx="39624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836613"/>
            <a:ext cx="195103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973263"/>
            <a:ext cx="2014538" cy="43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hteck 2"/>
          <p:cNvSpPr>
            <a:spLocks noChangeArrowheads="1"/>
          </p:cNvSpPr>
          <p:nvPr/>
        </p:nvSpPr>
        <p:spPr bwMode="auto">
          <a:xfrm>
            <a:off x="2614613" y="836613"/>
            <a:ext cx="1743075" cy="11350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GB"/>
          </a:p>
        </p:txBody>
      </p:sp>
      <p:sp>
        <p:nvSpPr>
          <p:cNvPr id="21510" name="Textfeld 7"/>
          <p:cNvSpPr txBox="1">
            <a:spLocks noChangeArrowheads="1"/>
          </p:cNvSpPr>
          <p:nvPr/>
        </p:nvSpPr>
        <p:spPr bwMode="auto">
          <a:xfrm>
            <a:off x="757238" y="1058863"/>
            <a:ext cx="13509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GB" sz="1800">
                <a:solidFill>
                  <a:srgbClr val="FF0000"/>
                </a:solidFill>
                <a:latin typeface="Arial" pitchFamily="34" charset="0"/>
              </a:rPr>
              <a:t>Developed </a:t>
            </a:r>
          </a:p>
          <a:p>
            <a:r>
              <a:rPr lang="en-GB" sz="1800">
                <a:solidFill>
                  <a:srgbClr val="FF0000"/>
                </a:solidFill>
                <a:latin typeface="Arial" pitchFamily="34" charset="0"/>
              </a:rPr>
              <a:t>by ARM</a:t>
            </a:r>
          </a:p>
        </p:txBody>
      </p:sp>
      <p:sp>
        <p:nvSpPr>
          <p:cNvPr id="21511" name="Textfeld 8"/>
          <p:cNvSpPr txBox="1">
            <a:spLocks noChangeArrowheads="1"/>
          </p:cNvSpPr>
          <p:nvPr/>
        </p:nvSpPr>
        <p:spPr bwMode="auto">
          <a:xfrm>
            <a:off x="7021513" y="3262313"/>
            <a:ext cx="1352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GB" sz="1800">
                <a:solidFill>
                  <a:srgbClr val="FF0000"/>
                </a:solidFill>
                <a:latin typeface="Arial" pitchFamily="34" charset="0"/>
              </a:rPr>
              <a:t>Developed </a:t>
            </a:r>
          </a:p>
          <a:p>
            <a:r>
              <a:rPr lang="en-GB" sz="1800">
                <a:solidFill>
                  <a:srgbClr val="FF0000"/>
                </a:solidFill>
                <a:latin typeface="Arial" pitchFamily="34" charset="0"/>
              </a:rPr>
              <a:t>by TI</a:t>
            </a:r>
          </a:p>
        </p:txBody>
      </p:sp>
      <p:cxnSp>
        <p:nvCxnSpPr>
          <p:cNvPr id="21512" name="Gerade Verbindung mit Pfeil 2"/>
          <p:cNvCxnSpPr>
            <a:cxnSpLocks noChangeShapeType="1"/>
          </p:cNvCxnSpPr>
          <p:nvPr/>
        </p:nvCxnSpPr>
        <p:spPr bwMode="auto">
          <a:xfrm>
            <a:off x="2052638" y="1382713"/>
            <a:ext cx="433387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Gerade Verbindung mit Pfeil 5"/>
          <p:cNvCxnSpPr>
            <a:cxnSpLocks noChangeShapeType="1"/>
          </p:cNvCxnSpPr>
          <p:nvPr/>
        </p:nvCxnSpPr>
        <p:spPr bwMode="auto">
          <a:xfrm flipH="1" flipV="1">
            <a:off x="5572125" y="2551113"/>
            <a:ext cx="1443038" cy="82232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Gerade Verbindung mit Pfeil 14"/>
          <p:cNvCxnSpPr>
            <a:cxnSpLocks noChangeShapeType="1"/>
          </p:cNvCxnSpPr>
          <p:nvPr/>
        </p:nvCxnSpPr>
        <p:spPr bwMode="auto">
          <a:xfrm flipH="1">
            <a:off x="5572125" y="3992563"/>
            <a:ext cx="1457325" cy="15113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Gerade Verbindung mit Pfeil 15"/>
          <p:cNvCxnSpPr>
            <a:cxnSpLocks noChangeShapeType="1"/>
          </p:cNvCxnSpPr>
          <p:nvPr/>
        </p:nvCxnSpPr>
        <p:spPr bwMode="auto">
          <a:xfrm flipH="1" flipV="1">
            <a:off x="5653088" y="1255713"/>
            <a:ext cx="1362075" cy="18732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Gerade Verbindung mit Pfeil 16"/>
          <p:cNvCxnSpPr>
            <a:cxnSpLocks noChangeShapeType="1"/>
          </p:cNvCxnSpPr>
          <p:nvPr/>
        </p:nvCxnSpPr>
        <p:spPr bwMode="auto">
          <a:xfrm flipH="1" flipV="1">
            <a:off x="3486150" y="3128963"/>
            <a:ext cx="3543300" cy="4603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Gerade Verbindung mit Pfeil 17"/>
          <p:cNvCxnSpPr>
            <a:cxnSpLocks noChangeShapeType="1"/>
          </p:cNvCxnSpPr>
          <p:nvPr/>
        </p:nvCxnSpPr>
        <p:spPr bwMode="auto">
          <a:xfrm flipH="1">
            <a:off x="3587750" y="3773488"/>
            <a:ext cx="3433763" cy="15144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3419872" y="1628800"/>
            <a:ext cx="649537" cy="2539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80 MHz</a:t>
            </a:r>
            <a:endParaRPr lang="en-GB" sz="10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a typeface="ヒラギノ角ゴ Pro W3"/>
                <a:cs typeface="ヒラギノ角ゴ Pro W3"/>
              </a:rPr>
              <a:t>First ARM</a:t>
            </a:r>
            <a:r>
              <a:rPr lang="en-GB" baseline="30000" smtClean="0">
                <a:ea typeface="ヒラギノ角ゴ Pro W3"/>
                <a:cs typeface="ヒラギノ角ゴ Pro W3"/>
              </a:rPr>
              <a:t>®</a:t>
            </a:r>
            <a:r>
              <a:rPr lang="en-GB" smtClean="0">
                <a:ea typeface="ヒラギノ角ゴ Pro W3"/>
                <a:cs typeface="ヒラギノ角ゴ Pro W3"/>
              </a:rPr>
              <a:t> Cortex</a:t>
            </a:r>
            <a:r>
              <a:rPr lang="en-GB" baseline="30000" smtClean="0">
                <a:ea typeface="ヒラギノ角ゴ Pro W3"/>
                <a:cs typeface="ヒラギノ角ゴ Pro W3"/>
              </a:rPr>
              <a:t>TM</a:t>
            </a:r>
            <a:r>
              <a:rPr lang="en-GB" smtClean="0">
                <a:ea typeface="ヒラギノ角ゴ Pro W3"/>
                <a:cs typeface="ヒラギノ角ゴ Pro W3"/>
              </a:rPr>
              <a:t>-M3 MCU</a:t>
            </a:r>
            <a:endParaRPr lang="en-GB" smtClean="0"/>
          </a:p>
        </p:txBody>
      </p:sp>
      <p:sp>
        <p:nvSpPr>
          <p:cNvPr id="2253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ea typeface="ヒラギノ角ゴ Pro W3"/>
                <a:cs typeface="ヒラギノ角ゴ Pro W3"/>
              </a:rPr>
              <a:t>In May of 2009, TI acquired Luminary Micro, Inc. 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ヒラギノ角ゴ Pro W3"/>
                <a:cs typeface="ヒラギノ角ゴ Pro W3"/>
              </a:rPr>
              <a:t>Luminary Micro was ARM’s lead partner for Cortex</a:t>
            </a:r>
            <a:r>
              <a:rPr lang="en-US" baseline="30000" smtClean="0">
                <a:ea typeface="ヒラギノ角ゴ Pro W3"/>
                <a:cs typeface="ヒラギノ角ゴ Pro W3"/>
              </a:rPr>
              <a:t>TM</a:t>
            </a:r>
            <a:r>
              <a:rPr lang="en-US" smtClean="0">
                <a:ea typeface="ヒラギノ角ゴ Pro W3"/>
                <a:cs typeface="ヒラギノ角ゴ Pro W3"/>
              </a:rPr>
              <a:t>-M3 architecture, bringing first Cortex</a:t>
            </a:r>
            <a:r>
              <a:rPr lang="en-US" baseline="30000" smtClean="0">
                <a:ea typeface="ヒラギノ角ゴ Pro W3"/>
                <a:cs typeface="ヒラギノ角ゴ Pro W3"/>
              </a:rPr>
              <a:t>TM</a:t>
            </a:r>
            <a:r>
              <a:rPr lang="en-US" smtClean="0">
                <a:ea typeface="ヒラギノ角ゴ Pro W3"/>
                <a:cs typeface="ヒラギノ角ゴ Pro W3"/>
              </a:rPr>
              <a:t>-M3 MCU to the market in March 2006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ヒラギノ角ゴ Pro W3"/>
                <a:cs typeface="ヒラギノ角ゴ Pro W3"/>
              </a:rPr>
              <a:t>TI now offers four generations of Stellaris</a:t>
            </a:r>
            <a:r>
              <a:rPr lang="en-US" baseline="30000" smtClean="0">
                <a:ea typeface="ヒラギノ角ゴ Pro W3"/>
                <a:cs typeface="ヒラギノ角ゴ Pro W3"/>
              </a:rPr>
              <a:t>®</a:t>
            </a:r>
            <a:r>
              <a:rPr lang="en-US" smtClean="0">
                <a:ea typeface="ヒラギノ角ゴ Pro W3"/>
                <a:cs typeface="ヒラギノ角ゴ Pro W3"/>
              </a:rPr>
              <a:t> ARM</a:t>
            </a:r>
            <a:r>
              <a:rPr lang="en-US" baseline="30000" smtClean="0">
                <a:ea typeface="ヒラギノ角ゴ Pro W3"/>
                <a:cs typeface="ヒラギノ角ゴ Pro W3"/>
              </a:rPr>
              <a:t>®</a:t>
            </a:r>
            <a:r>
              <a:rPr lang="en-US" smtClean="0">
                <a:ea typeface="ヒラギノ角ゴ Pro W3"/>
                <a:cs typeface="ヒラギノ角ゴ Pro W3"/>
              </a:rPr>
              <a:t> Cortex</a:t>
            </a:r>
            <a:r>
              <a:rPr lang="en-US" baseline="30000" smtClean="0">
                <a:ea typeface="ヒラギノ角ゴ Pro W3"/>
                <a:cs typeface="ヒラギノ角ゴ Pro W3"/>
              </a:rPr>
              <a:t>TM</a:t>
            </a:r>
            <a:r>
              <a:rPr lang="en-US" smtClean="0">
                <a:ea typeface="ヒラギノ角ゴ Pro W3"/>
                <a:cs typeface="ヒラギノ角ゴ Pro W3"/>
              </a:rPr>
              <a:t>-M3 MCUs </a:t>
            </a:r>
            <a:br>
              <a:rPr lang="en-US" smtClean="0">
                <a:ea typeface="ヒラギノ角ゴ Pro W3"/>
                <a:cs typeface="ヒラギノ角ゴ Pro W3"/>
              </a:rPr>
            </a:br>
            <a:r>
              <a:rPr lang="en-US" smtClean="0">
                <a:ea typeface="ヒラギノ角ゴ Pro W3"/>
                <a:cs typeface="ヒラギノ角ゴ Pro W3"/>
              </a:rPr>
              <a:t>- over 180 microcontrollers!</a:t>
            </a:r>
          </a:p>
          <a:p>
            <a:endParaRPr lang="en-GB" smtClean="0"/>
          </a:p>
        </p:txBody>
      </p:sp>
      <p:grpSp>
        <p:nvGrpSpPr>
          <p:cNvPr id="22532" name="Group 222"/>
          <p:cNvGrpSpPr>
            <a:grpSpLocks/>
          </p:cNvGrpSpPr>
          <p:nvPr/>
        </p:nvGrpSpPr>
        <p:grpSpPr bwMode="auto">
          <a:xfrm>
            <a:off x="687388" y="2530475"/>
            <a:ext cx="3363912" cy="2438400"/>
            <a:chOff x="533400" y="2362200"/>
            <a:chExt cx="3363310" cy="2438400"/>
          </a:xfrm>
        </p:grpSpPr>
        <p:pic>
          <p:nvPicPr>
            <p:cNvPr id="22755" name="Picture 2"/>
            <p:cNvPicPr>
              <a:picLocks noChangeAspect="1" noChangeArrowheads="1"/>
            </p:cNvPicPr>
            <p:nvPr/>
          </p:nvPicPr>
          <p:blipFill>
            <a:blip r:embed="rId2">
              <a:lum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362200"/>
              <a:ext cx="336331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Rectangle 219"/>
            <p:cNvSpPr/>
            <p:nvPr/>
          </p:nvSpPr>
          <p:spPr>
            <a:xfrm>
              <a:off x="2361873" y="3794125"/>
              <a:ext cx="533305" cy="92075"/>
            </a:xfrm>
            <a:prstGeom prst="rect">
              <a:avLst/>
            </a:prstGeom>
            <a:solidFill>
              <a:srgbClr val="FFFF99">
                <a:alpha val="35000"/>
              </a:srgbClr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Rectangle 220"/>
            <p:cNvSpPr/>
            <p:nvPr/>
          </p:nvSpPr>
          <p:spPr>
            <a:xfrm>
              <a:off x="3047550" y="4114800"/>
              <a:ext cx="533305" cy="92075"/>
            </a:xfrm>
            <a:prstGeom prst="rect">
              <a:avLst/>
            </a:prstGeom>
            <a:solidFill>
              <a:srgbClr val="FFFF99">
                <a:alpha val="35000"/>
              </a:srgbClr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Rectangle 221"/>
            <p:cNvSpPr/>
            <p:nvPr/>
          </p:nvSpPr>
          <p:spPr>
            <a:xfrm>
              <a:off x="1427002" y="4214813"/>
              <a:ext cx="1142795" cy="76200"/>
            </a:xfrm>
            <a:prstGeom prst="rect">
              <a:avLst/>
            </a:prstGeom>
            <a:solidFill>
              <a:srgbClr val="FFFF99">
                <a:alpha val="35000"/>
              </a:srgbClr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3087688"/>
            <a:ext cx="12255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3063875"/>
            <a:ext cx="65881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5" name="Group 264"/>
          <p:cNvGrpSpPr>
            <a:grpSpLocks/>
          </p:cNvGrpSpPr>
          <p:nvPr/>
        </p:nvGrpSpPr>
        <p:grpSpPr bwMode="auto">
          <a:xfrm>
            <a:off x="423863" y="3992563"/>
            <a:ext cx="8324850" cy="2254250"/>
            <a:chOff x="11113" y="4052888"/>
            <a:chExt cx="8675687" cy="2254250"/>
          </a:xfrm>
        </p:grpSpPr>
        <p:sp>
          <p:nvSpPr>
            <p:cNvPr id="22536" name="Text Box 93"/>
            <p:cNvSpPr txBox="1">
              <a:spLocks noChangeArrowheads="1"/>
            </p:cNvSpPr>
            <p:nvPr/>
          </p:nvSpPr>
          <p:spPr bwMode="auto">
            <a:xfrm rot="-2441115">
              <a:off x="1630819" y="5885775"/>
              <a:ext cx="752539" cy="24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FEB 2007</a:t>
              </a:r>
            </a:p>
          </p:txBody>
        </p:sp>
        <p:sp>
          <p:nvSpPr>
            <p:cNvPr id="22537" name="Line 94"/>
            <p:cNvSpPr>
              <a:spLocks noChangeShapeType="1"/>
            </p:cNvSpPr>
            <p:nvPr/>
          </p:nvSpPr>
          <p:spPr bwMode="auto">
            <a:xfrm flipV="1">
              <a:off x="2330358" y="5181547"/>
              <a:ext cx="0" cy="7397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38" name="Text Box 97"/>
            <p:cNvSpPr txBox="1">
              <a:spLocks noChangeArrowheads="1"/>
            </p:cNvSpPr>
            <p:nvPr/>
          </p:nvSpPr>
          <p:spPr bwMode="auto">
            <a:xfrm rot="-2441115">
              <a:off x="952583" y="5881010"/>
              <a:ext cx="738251" cy="24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JUL 2006</a:t>
              </a:r>
            </a:p>
          </p:txBody>
        </p:sp>
        <p:sp>
          <p:nvSpPr>
            <p:cNvPr id="22539" name="Line 98"/>
            <p:cNvSpPr>
              <a:spLocks noChangeShapeType="1"/>
            </p:cNvSpPr>
            <p:nvPr/>
          </p:nvSpPr>
          <p:spPr bwMode="auto">
            <a:xfrm flipV="1">
              <a:off x="1639423" y="5181545"/>
              <a:ext cx="0" cy="7397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40" name="Text Box 101"/>
            <p:cNvSpPr txBox="1">
              <a:spLocks noChangeArrowheads="1"/>
            </p:cNvSpPr>
            <p:nvPr/>
          </p:nvSpPr>
          <p:spPr bwMode="auto">
            <a:xfrm rot="-2441115">
              <a:off x="385795" y="5893709"/>
              <a:ext cx="781116" cy="24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MAY 2006</a:t>
              </a:r>
            </a:p>
          </p:txBody>
        </p:sp>
        <p:sp>
          <p:nvSpPr>
            <p:cNvPr id="22541" name="Line 102"/>
            <p:cNvSpPr>
              <a:spLocks noChangeShapeType="1"/>
            </p:cNvSpPr>
            <p:nvPr/>
          </p:nvSpPr>
          <p:spPr bwMode="auto">
            <a:xfrm flipV="1">
              <a:off x="1110737" y="5181545"/>
              <a:ext cx="0" cy="7397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42" name="Text Box 105"/>
            <p:cNvSpPr txBox="1">
              <a:spLocks noChangeArrowheads="1"/>
            </p:cNvSpPr>
            <p:nvPr/>
          </p:nvSpPr>
          <p:spPr bwMode="auto">
            <a:xfrm rot="-2441115">
              <a:off x="11113" y="5896884"/>
              <a:ext cx="789055" cy="24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MAR 2006</a:t>
              </a:r>
            </a:p>
          </p:txBody>
        </p:sp>
        <p:sp>
          <p:nvSpPr>
            <p:cNvPr id="22543" name="Line 106"/>
            <p:cNvSpPr>
              <a:spLocks noChangeShapeType="1"/>
            </p:cNvSpPr>
            <p:nvPr/>
          </p:nvSpPr>
          <p:spPr bwMode="auto">
            <a:xfrm flipV="1">
              <a:off x="743993" y="5181545"/>
              <a:ext cx="0" cy="7397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44" name="Text Box 109"/>
            <p:cNvSpPr txBox="1">
              <a:spLocks noChangeArrowheads="1"/>
            </p:cNvSpPr>
            <p:nvPr/>
          </p:nvSpPr>
          <p:spPr bwMode="auto">
            <a:xfrm rot="-2441115">
              <a:off x="2476494" y="5885775"/>
              <a:ext cx="752539" cy="24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JUN 2007</a:t>
              </a:r>
            </a:p>
          </p:txBody>
        </p:sp>
        <p:sp>
          <p:nvSpPr>
            <p:cNvPr id="22545" name="Line 110"/>
            <p:cNvSpPr>
              <a:spLocks noChangeShapeType="1"/>
            </p:cNvSpPr>
            <p:nvPr/>
          </p:nvSpPr>
          <p:spPr bwMode="auto">
            <a:xfrm flipV="1">
              <a:off x="3176033" y="5181547"/>
              <a:ext cx="0" cy="7397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46" name="Text Box 113"/>
            <p:cNvSpPr txBox="1">
              <a:spLocks noChangeArrowheads="1"/>
            </p:cNvSpPr>
            <p:nvPr/>
          </p:nvSpPr>
          <p:spPr bwMode="auto">
            <a:xfrm rot="-2441115">
              <a:off x="3637656" y="5885775"/>
              <a:ext cx="750952" cy="24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SEP 2007</a:t>
              </a:r>
            </a:p>
          </p:txBody>
        </p:sp>
        <p:sp>
          <p:nvSpPr>
            <p:cNvPr id="22547" name="Line 114"/>
            <p:cNvSpPr>
              <a:spLocks noChangeShapeType="1"/>
            </p:cNvSpPr>
            <p:nvPr/>
          </p:nvSpPr>
          <p:spPr bwMode="auto">
            <a:xfrm flipV="1">
              <a:off x="4335609" y="5181547"/>
              <a:ext cx="0" cy="7397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" name="Text Box 116"/>
            <p:cNvSpPr txBox="1">
              <a:spLocks noChangeArrowheads="1"/>
            </p:cNvSpPr>
            <p:nvPr/>
          </p:nvSpPr>
          <p:spPr bwMode="auto">
            <a:xfrm>
              <a:off x="603389" y="4967288"/>
              <a:ext cx="26966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22" name="Text Box 117"/>
            <p:cNvSpPr txBox="1">
              <a:spLocks noChangeArrowheads="1"/>
            </p:cNvSpPr>
            <p:nvPr/>
          </p:nvSpPr>
          <p:spPr bwMode="auto">
            <a:xfrm>
              <a:off x="970666" y="4965700"/>
              <a:ext cx="269667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23" name="Text Box 118"/>
            <p:cNvSpPr txBox="1">
              <a:spLocks noChangeArrowheads="1"/>
            </p:cNvSpPr>
            <p:nvPr/>
          </p:nvSpPr>
          <p:spPr bwMode="auto">
            <a:xfrm>
              <a:off x="1452097" y="4965700"/>
              <a:ext cx="35569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19</a:t>
              </a:r>
            </a:p>
          </p:txBody>
        </p:sp>
        <p:sp>
          <p:nvSpPr>
            <p:cNvPr id="24" name="Text Box 119"/>
            <p:cNvSpPr txBox="1">
              <a:spLocks noChangeArrowheads="1"/>
            </p:cNvSpPr>
            <p:nvPr/>
          </p:nvSpPr>
          <p:spPr bwMode="auto">
            <a:xfrm>
              <a:off x="2140329" y="4957763"/>
              <a:ext cx="354042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24</a:t>
              </a:r>
            </a:p>
          </p:txBody>
        </p:sp>
        <p:sp>
          <p:nvSpPr>
            <p:cNvPr id="25" name="Text Box 120"/>
            <p:cNvSpPr txBox="1">
              <a:spLocks noChangeArrowheads="1"/>
            </p:cNvSpPr>
            <p:nvPr/>
          </p:nvSpPr>
          <p:spPr bwMode="auto">
            <a:xfrm>
              <a:off x="3005582" y="4965700"/>
              <a:ext cx="355696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51</a:t>
              </a:r>
            </a:p>
          </p:txBody>
        </p:sp>
        <p:sp>
          <p:nvSpPr>
            <p:cNvPr id="26" name="Text Box 121"/>
            <p:cNvSpPr txBox="1">
              <a:spLocks noChangeArrowheads="1"/>
            </p:cNvSpPr>
            <p:nvPr/>
          </p:nvSpPr>
          <p:spPr bwMode="auto">
            <a:xfrm>
              <a:off x="4152082" y="4967288"/>
              <a:ext cx="35404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85</a:t>
              </a:r>
            </a:p>
          </p:txBody>
        </p:sp>
        <p:sp>
          <p:nvSpPr>
            <p:cNvPr id="22554" name="Text Box 123"/>
            <p:cNvSpPr txBox="1">
              <a:spLocks noChangeArrowheads="1"/>
            </p:cNvSpPr>
            <p:nvPr/>
          </p:nvSpPr>
          <p:spPr bwMode="auto">
            <a:xfrm rot="-2441115">
              <a:off x="4576198" y="5890534"/>
              <a:ext cx="766828" cy="24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DEC 2007</a:t>
              </a:r>
            </a:p>
          </p:txBody>
        </p:sp>
        <p:sp>
          <p:nvSpPr>
            <p:cNvPr id="22555" name="Line 124"/>
            <p:cNvSpPr>
              <a:spLocks noChangeShapeType="1"/>
            </p:cNvSpPr>
            <p:nvPr/>
          </p:nvSpPr>
          <p:spPr bwMode="auto">
            <a:xfrm flipV="1">
              <a:off x="5288440" y="5181545"/>
              <a:ext cx="0" cy="7397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56" name="Line 125"/>
            <p:cNvSpPr>
              <a:spLocks noChangeShapeType="1"/>
            </p:cNvSpPr>
            <p:nvPr/>
          </p:nvSpPr>
          <p:spPr bwMode="auto">
            <a:xfrm flipV="1">
              <a:off x="4813099" y="5903842"/>
              <a:ext cx="475339" cy="403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" name="Text Box 126"/>
            <p:cNvSpPr txBox="1">
              <a:spLocks noChangeArrowheads="1"/>
            </p:cNvSpPr>
            <p:nvPr/>
          </p:nvSpPr>
          <p:spPr bwMode="auto">
            <a:xfrm>
              <a:off x="5052077" y="4967288"/>
              <a:ext cx="438417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104</a:t>
              </a:r>
            </a:p>
          </p:txBody>
        </p:sp>
        <p:sp>
          <p:nvSpPr>
            <p:cNvPr id="22558" name="Text Box 152"/>
            <p:cNvSpPr txBox="1">
              <a:spLocks noChangeArrowheads="1"/>
            </p:cNvSpPr>
            <p:nvPr/>
          </p:nvSpPr>
          <p:spPr bwMode="auto">
            <a:xfrm rot="-2441115">
              <a:off x="5421838" y="5890534"/>
              <a:ext cx="766828" cy="24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APR 2008</a:t>
              </a:r>
            </a:p>
          </p:txBody>
        </p:sp>
        <p:sp>
          <p:nvSpPr>
            <p:cNvPr id="22559" name="Line 153"/>
            <p:cNvSpPr>
              <a:spLocks noChangeShapeType="1"/>
            </p:cNvSpPr>
            <p:nvPr/>
          </p:nvSpPr>
          <p:spPr bwMode="auto">
            <a:xfrm flipV="1">
              <a:off x="6134080" y="5181545"/>
              <a:ext cx="0" cy="7397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3" name="Text Box 156"/>
            <p:cNvSpPr txBox="1">
              <a:spLocks noChangeArrowheads="1"/>
            </p:cNvSpPr>
            <p:nvPr/>
          </p:nvSpPr>
          <p:spPr bwMode="auto">
            <a:xfrm>
              <a:off x="2520556" y="5267701"/>
              <a:ext cx="2927744" cy="41549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b="1" i="1">
                  <a:solidFill>
                    <a:srgbClr val="000066"/>
                  </a:solidFill>
                </a:rPr>
                <a:t>Stellaris</a:t>
              </a:r>
            </a:p>
            <a:p>
              <a:pPr algn="ctr">
                <a:defRPr/>
              </a:pPr>
              <a:r>
                <a:rPr lang="en-US" sz="1000" b="1" i="1">
                  <a:solidFill>
                    <a:srgbClr val="000066"/>
                  </a:solidFill>
                </a:rPr>
                <a:t>Fury Class</a:t>
              </a:r>
            </a:p>
          </p:txBody>
        </p:sp>
        <p:sp>
          <p:nvSpPr>
            <p:cNvPr id="34" name="Text Box 157"/>
            <p:cNvSpPr txBox="1">
              <a:spLocks noChangeArrowheads="1"/>
            </p:cNvSpPr>
            <p:nvPr/>
          </p:nvSpPr>
          <p:spPr bwMode="auto">
            <a:xfrm>
              <a:off x="461393" y="5267701"/>
              <a:ext cx="1990894" cy="41549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b="1" i="1" dirty="0">
                  <a:solidFill>
                    <a:srgbClr val="800000"/>
                  </a:solidFill>
                </a:rPr>
                <a:t>Stellaris</a:t>
              </a:r>
            </a:p>
            <a:p>
              <a:pPr algn="ctr">
                <a:defRPr/>
              </a:pPr>
              <a:r>
                <a:rPr lang="en-US" sz="1000" b="1" i="1" dirty="0">
                  <a:solidFill>
                    <a:srgbClr val="800000"/>
                  </a:solidFill>
                </a:rPr>
                <a:t>Sandstorm Class</a:t>
              </a:r>
            </a:p>
          </p:txBody>
        </p:sp>
        <p:sp>
          <p:nvSpPr>
            <p:cNvPr id="35" name="Text Box 168"/>
            <p:cNvSpPr txBox="1">
              <a:spLocks noChangeArrowheads="1"/>
            </p:cNvSpPr>
            <p:nvPr/>
          </p:nvSpPr>
          <p:spPr bwMode="auto">
            <a:xfrm>
              <a:off x="5880933" y="4964113"/>
              <a:ext cx="44007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128</a:t>
              </a:r>
            </a:p>
          </p:txBody>
        </p:sp>
        <p:sp>
          <p:nvSpPr>
            <p:cNvPr id="22567" name="Text Box 152"/>
            <p:cNvSpPr txBox="1">
              <a:spLocks noChangeArrowheads="1"/>
            </p:cNvSpPr>
            <p:nvPr/>
          </p:nvSpPr>
          <p:spPr bwMode="auto">
            <a:xfrm rot="-2441115">
              <a:off x="6179644" y="5902326"/>
              <a:ext cx="836546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JUNE 2010</a:t>
              </a:r>
            </a:p>
          </p:txBody>
        </p:sp>
        <p:sp>
          <p:nvSpPr>
            <p:cNvPr id="22568" name="Line 153"/>
            <p:cNvSpPr>
              <a:spLocks noChangeShapeType="1"/>
            </p:cNvSpPr>
            <p:nvPr/>
          </p:nvSpPr>
          <p:spPr bwMode="auto">
            <a:xfrm flipV="1">
              <a:off x="6941994" y="5181552"/>
              <a:ext cx="0" cy="73975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" name="Text Box 168"/>
            <p:cNvSpPr txBox="1">
              <a:spLocks noChangeArrowheads="1"/>
            </p:cNvSpPr>
            <p:nvPr/>
          </p:nvSpPr>
          <p:spPr bwMode="auto">
            <a:xfrm>
              <a:off x="6693244" y="4964113"/>
              <a:ext cx="440071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138</a:t>
              </a:r>
            </a:p>
          </p:txBody>
        </p:sp>
        <p:sp>
          <p:nvSpPr>
            <p:cNvPr id="22570" name="Line 125"/>
            <p:cNvSpPr>
              <a:spLocks noChangeShapeType="1"/>
            </p:cNvSpPr>
            <p:nvPr/>
          </p:nvSpPr>
          <p:spPr bwMode="auto">
            <a:xfrm flipV="1">
              <a:off x="5667373" y="5903842"/>
              <a:ext cx="475339" cy="403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71" name="Line 125"/>
            <p:cNvSpPr>
              <a:spLocks noChangeShapeType="1"/>
            </p:cNvSpPr>
            <p:nvPr/>
          </p:nvSpPr>
          <p:spPr bwMode="auto">
            <a:xfrm flipV="1">
              <a:off x="6477158" y="5903842"/>
              <a:ext cx="475339" cy="403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72" name="Line 125"/>
            <p:cNvSpPr>
              <a:spLocks noChangeShapeType="1"/>
            </p:cNvSpPr>
            <p:nvPr/>
          </p:nvSpPr>
          <p:spPr bwMode="auto">
            <a:xfrm flipV="1">
              <a:off x="3871897" y="5903842"/>
              <a:ext cx="475339" cy="403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73" name="Line 125"/>
            <p:cNvSpPr>
              <a:spLocks noChangeShapeType="1"/>
            </p:cNvSpPr>
            <p:nvPr/>
          </p:nvSpPr>
          <p:spPr bwMode="auto">
            <a:xfrm flipV="1">
              <a:off x="2713471" y="5903842"/>
              <a:ext cx="475339" cy="403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74" name="Line 125"/>
            <p:cNvSpPr>
              <a:spLocks noChangeShapeType="1"/>
            </p:cNvSpPr>
            <p:nvPr/>
          </p:nvSpPr>
          <p:spPr bwMode="auto">
            <a:xfrm flipV="1">
              <a:off x="1866058" y="5903842"/>
              <a:ext cx="475339" cy="403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75" name="Line 125"/>
            <p:cNvSpPr>
              <a:spLocks noChangeShapeType="1"/>
            </p:cNvSpPr>
            <p:nvPr/>
          </p:nvSpPr>
          <p:spPr bwMode="auto">
            <a:xfrm flipV="1">
              <a:off x="1177843" y="5903842"/>
              <a:ext cx="475339" cy="403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76" name="Line 125"/>
            <p:cNvSpPr>
              <a:spLocks noChangeShapeType="1"/>
            </p:cNvSpPr>
            <p:nvPr/>
          </p:nvSpPr>
          <p:spPr bwMode="auto">
            <a:xfrm flipV="1">
              <a:off x="640470" y="5903842"/>
              <a:ext cx="475339" cy="403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77" name="Line 125"/>
            <p:cNvSpPr>
              <a:spLocks noChangeShapeType="1"/>
            </p:cNvSpPr>
            <p:nvPr/>
          </p:nvSpPr>
          <p:spPr bwMode="auto">
            <a:xfrm flipV="1">
              <a:off x="272792" y="5903842"/>
              <a:ext cx="475339" cy="403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578" name="Oval 7"/>
            <p:cNvSpPr>
              <a:spLocks noChangeArrowheads="1"/>
            </p:cNvSpPr>
            <p:nvPr/>
          </p:nvSpPr>
          <p:spPr bwMode="auto">
            <a:xfrm>
              <a:off x="585230" y="4915547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79" name="Oval 8"/>
            <p:cNvSpPr>
              <a:spLocks noChangeArrowheads="1"/>
            </p:cNvSpPr>
            <p:nvPr/>
          </p:nvSpPr>
          <p:spPr bwMode="auto">
            <a:xfrm>
              <a:off x="769396" y="4915547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80" name="Oval 10"/>
            <p:cNvSpPr>
              <a:spLocks noChangeArrowheads="1"/>
            </p:cNvSpPr>
            <p:nvPr/>
          </p:nvSpPr>
          <p:spPr bwMode="auto">
            <a:xfrm>
              <a:off x="1327608" y="49155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81" name="Oval 11"/>
            <p:cNvSpPr>
              <a:spLocks noChangeArrowheads="1"/>
            </p:cNvSpPr>
            <p:nvPr/>
          </p:nvSpPr>
          <p:spPr bwMode="auto">
            <a:xfrm>
              <a:off x="1511774" y="49155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82" name="Oval 12"/>
            <p:cNvSpPr>
              <a:spLocks noChangeArrowheads="1"/>
            </p:cNvSpPr>
            <p:nvPr/>
          </p:nvSpPr>
          <p:spPr bwMode="auto">
            <a:xfrm>
              <a:off x="1327608" y="477071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83" name="Oval 13"/>
            <p:cNvSpPr>
              <a:spLocks noChangeArrowheads="1"/>
            </p:cNvSpPr>
            <p:nvPr/>
          </p:nvSpPr>
          <p:spPr bwMode="auto">
            <a:xfrm>
              <a:off x="1511774" y="477071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84" name="Oval 14"/>
            <p:cNvSpPr>
              <a:spLocks noChangeArrowheads="1"/>
            </p:cNvSpPr>
            <p:nvPr/>
          </p:nvSpPr>
          <p:spPr bwMode="auto">
            <a:xfrm>
              <a:off x="1695939" y="49155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85" name="Oval 15"/>
            <p:cNvSpPr>
              <a:spLocks noChangeArrowheads="1"/>
            </p:cNvSpPr>
            <p:nvPr/>
          </p:nvSpPr>
          <p:spPr bwMode="auto">
            <a:xfrm>
              <a:off x="1880105" y="49155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86" name="Oval 16"/>
            <p:cNvSpPr>
              <a:spLocks noChangeArrowheads="1"/>
            </p:cNvSpPr>
            <p:nvPr/>
          </p:nvSpPr>
          <p:spPr bwMode="auto">
            <a:xfrm>
              <a:off x="1695939" y="477071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87" name="Oval 17"/>
            <p:cNvSpPr>
              <a:spLocks noChangeArrowheads="1"/>
            </p:cNvSpPr>
            <p:nvPr/>
          </p:nvSpPr>
          <p:spPr bwMode="auto">
            <a:xfrm>
              <a:off x="1880105" y="477071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88" name="Oval 18"/>
            <p:cNvSpPr>
              <a:spLocks noChangeArrowheads="1"/>
            </p:cNvSpPr>
            <p:nvPr/>
          </p:nvSpPr>
          <p:spPr bwMode="auto">
            <a:xfrm>
              <a:off x="1327608" y="462585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89" name="Oval 19"/>
            <p:cNvSpPr>
              <a:spLocks noChangeArrowheads="1"/>
            </p:cNvSpPr>
            <p:nvPr/>
          </p:nvSpPr>
          <p:spPr bwMode="auto">
            <a:xfrm>
              <a:off x="1511774" y="462585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90" name="Oval 20"/>
            <p:cNvSpPr>
              <a:spLocks noChangeArrowheads="1"/>
            </p:cNvSpPr>
            <p:nvPr/>
          </p:nvSpPr>
          <p:spPr bwMode="auto">
            <a:xfrm>
              <a:off x="1695939" y="462585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91" name="Oval 21"/>
            <p:cNvSpPr>
              <a:spLocks noChangeArrowheads="1"/>
            </p:cNvSpPr>
            <p:nvPr/>
          </p:nvSpPr>
          <p:spPr bwMode="auto">
            <a:xfrm>
              <a:off x="1880105" y="462585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92" name="Oval 22"/>
            <p:cNvSpPr>
              <a:spLocks noChangeArrowheads="1"/>
            </p:cNvSpPr>
            <p:nvPr/>
          </p:nvSpPr>
          <p:spPr bwMode="auto">
            <a:xfrm>
              <a:off x="1607032" y="449211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93" name="Oval 24"/>
            <p:cNvSpPr>
              <a:spLocks noChangeArrowheads="1"/>
            </p:cNvSpPr>
            <p:nvPr/>
          </p:nvSpPr>
          <p:spPr bwMode="auto">
            <a:xfrm>
              <a:off x="2072843" y="491238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94" name="Oval 25"/>
            <p:cNvSpPr>
              <a:spLocks noChangeArrowheads="1"/>
            </p:cNvSpPr>
            <p:nvPr/>
          </p:nvSpPr>
          <p:spPr bwMode="auto">
            <a:xfrm>
              <a:off x="2268123" y="491238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95" name="Oval 26"/>
            <p:cNvSpPr>
              <a:spLocks noChangeArrowheads="1"/>
            </p:cNvSpPr>
            <p:nvPr/>
          </p:nvSpPr>
          <p:spPr bwMode="auto">
            <a:xfrm>
              <a:off x="2452289" y="491238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96" name="Oval 27"/>
            <p:cNvSpPr>
              <a:spLocks noChangeArrowheads="1"/>
            </p:cNvSpPr>
            <p:nvPr/>
          </p:nvSpPr>
          <p:spPr bwMode="auto">
            <a:xfrm>
              <a:off x="2161751" y="477864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97" name="Oval 28"/>
            <p:cNvSpPr>
              <a:spLocks noChangeArrowheads="1"/>
            </p:cNvSpPr>
            <p:nvPr/>
          </p:nvSpPr>
          <p:spPr bwMode="auto">
            <a:xfrm>
              <a:off x="2357031" y="477864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98" name="Oval 30"/>
            <p:cNvSpPr>
              <a:spLocks noChangeArrowheads="1"/>
            </p:cNvSpPr>
            <p:nvPr/>
          </p:nvSpPr>
          <p:spPr bwMode="auto">
            <a:xfrm>
              <a:off x="2663545" y="4915564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599" name="Oval 31"/>
            <p:cNvSpPr>
              <a:spLocks noChangeArrowheads="1"/>
            </p:cNvSpPr>
            <p:nvPr/>
          </p:nvSpPr>
          <p:spPr bwMode="auto">
            <a:xfrm>
              <a:off x="2847710" y="4915564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00" name="Oval 32"/>
            <p:cNvSpPr>
              <a:spLocks noChangeArrowheads="1"/>
            </p:cNvSpPr>
            <p:nvPr/>
          </p:nvSpPr>
          <p:spPr bwMode="auto">
            <a:xfrm>
              <a:off x="2663545" y="4770713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01" name="Oval 33"/>
            <p:cNvSpPr>
              <a:spLocks noChangeArrowheads="1"/>
            </p:cNvSpPr>
            <p:nvPr/>
          </p:nvSpPr>
          <p:spPr bwMode="auto">
            <a:xfrm>
              <a:off x="2847710" y="4770713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02" name="Oval 34"/>
            <p:cNvSpPr>
              <a:spLocks noChangeArrowheads="1"/>
            </p:cNvSpPr>
            <p:nvPr/>
          </p:nvSpPr>
          <p:spPr bwMode="auto">
            <a:xfrm>
              <a:off x="3031876" y="4915564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03" name="Oval 35"/>
            <p:cNvSpPr>
              <a:spLocks noChangeArrowheads="1"/>
            </p:cNvSpPr>
            <p:nvPr/>
          </p:nvSpPr>
          <p:spPr bwMode="auto">
            <a:xfrm>
              <a:off x="3216042" y="4915564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04" name="Oval 36"/>
            <p:cNvSpPr>
              <a:spLocks noChangeArrowheads="1"/>
            </p:cNvSpPr>
            <p:nvPr/>
          </p:nvSpPr>
          <p:spPr bwMode="auto">
            <a:xfrm>
              <a:off x="3031876" y="4770713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05" name="Oval 37"/>
            <p:cNvSpPr>
              <a:spLocks noChangeArrowheads="1"/>
            </p:cNvSpPr>
            <p:nvPr/>
          </p:nvSpPr>
          <p:spPr bwMode="auto">
            <a:xfrm>
              <a:off x="3216042" y="4770713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06" name="Oval 38"/>
            <p:cNvSpPr>
              <a:spLocks noChangeArrowheads="1"/>
            </p:cNvSpPr>
            <p:nvPr/>
          </p:nvSpPr>
          <p:spPr bwMode="auto">
            <a:xfrm>
              <a:off x="2663545" y="46258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07" name="Oval 39"/>
            <p:cNvSpPr>
              <a:spLocks noChangeArrowheads="1"/>
            </p:cNvSpPr>
            <p:nvPr/>
          </p:nvSpPr>
          <p:spPr bwMode="auto">
            <a:xfrm>
              <a:off x="2847710" y="46258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08" name="Oval 40"/>
            <p:cNvSpPr>
              <a:spLocks noChangeArrowheads="1"/>
            </p:cNvSpPr>
            <p:nvPr/>
          </p:nvSpPr>
          <p:spPr bwMode="auto">
            <a:xfrm>
              <a:off x="3031876" y="46258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09" name="Oval 41"/>
            <p:cNvSpPr>
              <a:spLocks noChangeArrowheads="1"/>
            </p:cNvSpPr>
            <p:nvPr/>
          </p:nvSpPr>
          <p:spPr bwMode="auto">
            <a:xfrm>
              <a:off x="3216042" y="46258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10" name="Oval 42"/>
            <p:cNvSpPr>
              <a:spLocks noChangeArrowheads="1"/>
            </p:cNvSpPr>
            <p:nvPr/>
          </p:nvSpPr>
          <p:spPr bwMode="auto">
            <a:xfrm>
              <a:off x="3400207" y="4915564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11" name="Oval 43"/>
            <p:cNvSpPr>
              <a:spLocks noChangeArrowheads="1"/>
            </p:cNvSpPr>
            <p:nvPr/>
          </p:nvSpPr>
          <p:spPr bwMode="auto">
            <a:xfrm>
              <a:off x="3584373" y="4915564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12" name="Oval 44"/>
            <p:cNvSpPr>
              <a:spLocks noChangeArrowheads="1"/>
            </p:cNvSpPr>
            <p:nvPr/>
          </p:nvSpPr>
          <p:spPr bwMode="auto">
            <a:xfrm>
              <a:off x="3400207" y="4770713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13" name="Oval 45"/>
            <p:cNvSpPr>
              <a:spLocks noChangeArrowheads="1"/>
            </p:cNvSpPr>
            <p:nvPr/>
          </p:nvSpPr>
          <p:spPr bwMode="auto">
            <a:xfrm>
              <a:off x="3584373" y="4770713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14" name="Oval 46"/>
            <p:cNvSpPr>
              <a:spLocks noChangeArrowheads="1"/>
            </p:cNvSpPr>
            <p:nvPr/>
          </p:nvSpPr>
          <p:spPr bwMode="auto">
            <a:xfrm>
              <a:off x="3400207" y="46258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15" name="Oval 47"/>
            <p:cNvSpPr>
              <a:spLocks noChangeArrowheads="1"/>
            </p:cNvSpPr>
            <p:nvPr/>
          </p:nvSpPr>
          <p:spPr bwMode="auto">
            <a:xfrm>
              <a:off x="3584373" y="46258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16" name="Oval 48"/>
            <p:cNvSpPr>
              <a:spLocks noChangeArrowheads="1"/>
            </p:cNvSpPr>
            <p:nvPr/>
          </p:nvSpPr>
          <p:spPr bwMode="auto">
            <a:xfrm>
              <a:off x="2758803" y="4481009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17" name="Oval 49"/>
            <p:cNvSpPr>
              <a:spLocks noChangeArrowheads="1"/>
            </p:cNvSpPr>
            <p:nvPr/>
          </p:nvSpPr>
          <p:spPr bwMode="auto">
            <a:xfrm>
              <a:off x="2942968" y="4481009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18" name="Oval 50"/>
            <p:cNvSpPr>
              <a:spLocks noChangeArrowheads="1"/>
            </p:cNvSpPr>
            <p:nvPr/>
          </p:nvSpPr>
          <p:spPr bwMode="auto">
            <a:xfrm>
              <a:off x="3127134" y="4481009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19" name="Oval 51"/>
            <p:cNvSpPr>
              <a:spLocks noChangeArrowheads="1"/>
            </p:cNvSpPr>
            <p:nvPr/>
          </p:nvSpPr>
          <p:spPr bwMode="auto">
            <a:xfrm>
              <a:off x="3311300" y="4481009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20" name="Oval 52"/>
            <p:cNvSpPr>
              <a:spLocks noChangeArrowheads="1"/>
            </p:cNvSpPr>
            <p:nvPr/>
          </p:nvSpPr>
          <p:spPr bwMode="auto">
            <a:xfrm>
              <a:off x="3495465" y="4481009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21" name="Oval 53"/>
            <p:cNvSpPr>
              <a:spLocks noChangeArrowheads="1"/>
            </p:cNvSpPr>
            <p:nvPr/>
          </p:nvSpPr>
          <p:spPr bwMode="auto">
            <a:xfrm>
              <a:off x="2854061" y="4344094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22" name="Oval 54"/>
            <p:cNvSpPr>
              <a:spLocks noChangeArrowheads="1"/>
            </p:cNvSpPr>
            <p:nvPr/>
          </p:nvSpPr>
          <p:spPr bwMode="auto">
            <a:xfrm>
              <a:off x="3038226" y="4344094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23" name="Oval 55"/>
            <p:cNvSpPr>
              <a:spLocks noChangeArrowheads="1"/>
            </p:cNvSpPr>
            <p:nvPr/>
          </p:nvSpPr>
          <p:spPr bwMode="auto">
            <a:xfrm>
              <a:off x="3222392" y="4344094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24" name="Oval 56"/>
            <p:cNvSpPr>
              <a:spLocks noChangeArrowheads="1"/>
            </p:cNvSpPr>
            <p:nvPr/>
          </p:nvSpPr>
          <p:spPr bwMode="auto">
            <a:xfrm>
              <a:off x="3406558" y="4344094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25" name="Oval 58"/>
            <p:cNvSpPr>
              <a:spLocks noChangeArrowheads="1"/>
            </p:cNvSpPr>
            <p:nvPr/>
          </p:nvSpPr>
          <p:spPr bwMode="auto">
            <a:xfrm>
              <a:off x="3827565" y="49155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26" name="Oval 59"/>
            <p:cNvSpPr>
              <a:spLocks noChangeArrowheads="1"/>
            </p:cNvSpPr>
            <p:nvPr/>
          </p:nvSpPr>
          <p:spPr bwMode="auto">
            <a:xfrm>
              <a:off x="4011731" y="49155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27" name="Oval 60"/>
            <p:cNvSpPr>
              <a:spLocks noChangeArrowheads="1"/>
            </p:cNvSpPr>
            <p:nvPr/>
          </p:nvSpPr>
          <p:spPr bwMode="auto">
            <a:xfrm>
              <a:off x="3827565" y="477071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28" name="Oval 61"/>
            <p:cNvSpPr>
              <a:spLocks noChangeArrowheads="1"/>
            </p:cNvSpPr>
            <p:nvPr/>
          </p:nvSpPr>
          <p:spPr bwMode="auto">
            <a:xfrm>
              <a:off x="4011731" y="477071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29" name="Oval 62"/>
            <p:cNvSpPr>
              <a:spLocks noChangeArrowheads="1"/>
            </p:cNvSpPr>
            <p:nvPr/>
          </p:nvSpPr>
          <p:spPr bwMode="auto">
            <a:xfrm>
              <a:off x="4195897" y="49155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30" name="Oval 63"/>
            <p:cNvSpPr>
              <a:spLocks noChangeArrowheads="1"/>
            </p:cNvSpPr>
            <p:nvPr/>
          </p:nvSpPr>
          <p:spPr bwMode="auto">
            <a:xfrm>
              <a:off x="4380062" y="49155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31" name="Oval 64"/>
            <p:cNvSpPr>
              <a:spLocks noChangeArrowheads="1"/>
            </p:cNvSpPr>
            <p:nvPr/>
          </p:nvSpPr>
          <p:spPr bwMode="auto">
            <a:xfrm>
              <a:off x="4195897" y="477071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32" name="Oval 65"/>
            <p:cNvSpPr>
              <a:spLocks noChangeArrowheads="1"/>
            </p:cNvSpPr>
            <p:nvPr/>
          </p:nvSpPr>
          <p:spPr bwMode="auto">
            <a:xfrm>
              <a:off x="4380062" y="477071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33" name="Oval 66"/>
            <p:cNvSpPr>
              <a:spLocks noChangeArrowheads="1"/>
            </p:cNvSpPr>
            <p:nvPr/>
          </p:nvSpPr>
          <p:spPr bwMode="auto">
            <a:xfrm>
              <a:off x="3827565" y="462585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34" name="Oval 67"/>
            <p:cNvSpPr>
              <a:spLocks noChangeArrowheads="1"/>
            </p:cNvSpPr>
            <p:nvPr/>
          </p:nvSpPr>
          <p:spPr bwMode="auto">
            <a:xfrm>
              <a:off x="4011731" y="462585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35" name="Oval 68"/>
            <p:cNvSpPr>
              <a:spLocks noChangeArrowheads="1"/>
            </p:cNvSpPr>
            <p:nvPr/>
          </p:nvSpPr>
          <p:spPr bwMode="auto">
            <a:xfrm>
              <a:off x="4195897" y="462585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36" name="Oval 69"/>
            <p:cNvSpPr>
              <a:spLocks noChangeArrowheads="1"/>
            </p:cNvSpPr>
            <p:nvPr/>
          </p:nvSpPr>
          <p:spPr bwMode="auto">
            <a:xfrm>
              <a:off x="4380062" y="462585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37" name="Oval 70"/>
            <p:cNvSpPr>
              <a:spLocks noChangeArrowheads="1"/>
            </p:cNvSpPr>
            <p:nvPr/>
          </p:nvSpPr>
          <p:spPr bwMode="auto">
            <a:xfrm>
              <a:off x="4564228" y="49155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38" name="Oval 71"/>
            <p:cNvSpPr>
              <a:spLocks noChangeArrowheads="1"/>
            </p:cNvSpPr>
            <p:nvPr/>
          </p:nvSpPr>
          <p:spPr bwMode="auto">
            <a:xfrm>
              <a:off x="4748394" y="4915561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39" name="Oval 72"/>
            <p:cNvSpPr>
              <a:spLocks noChangeArrowheads="1"/>
            </p:cNvSpPr>
            <p:nvPr/>
          </p:nvSpPr>
          <p:spPr bwMode="auto">
            <a:xfrm>
              <a:off x="4564228" y="477071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40" name="Oval 73"/>
            <p:cNvSpPr>
              <a:spLocks noChangeArrowheads="1"/>
            </p:cNvSpPr>
            <p:nvPr/>
          </p:nvSpPr>
          <p:spPr bwMode="auto">
            <a:xfrm>
              <a:off x="4748394" y="477071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41" name="Oval 74"/>
            <p:cNvSpPr>
              <a:spLocks noChangeArrowheads="1"/>
            </p:cNvSpPr>
            <p:nvPr/>
          </p:nvSpPr>
          <p:spPr bwMode="auto">
            <a:xfrm>
              <a:off x="4564228" y="462585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42" name="Oval 75"/>
            <p:cNvSpPr>
              <a:spLocks noChangeArrowheads="1"/>
            </p:cNvSpPr>
            <p:nvPr/>
          </p:nvSpPr>
          <p:spPr bwMode="auto">
            <a:xfrm>
              <a:off x="4748394" y="462585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43" name="Oval 76"/>
            <p:cNvSpPr>
              <a:spLocks noChangeArrowheads="1"/>
            </p:cNvSpPr>
            <p:nvPr/>
          </p:nvSpPr>
          <p:spPr bwMode="auto">
            <a:xfrm>
              <a:off x="3827565" y="4481006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44" name="Oval 77"/>
            <p:cNvSpPr>
              <a:spLocks noChangeArrowheads="1"/>
            </p:cNvSpPr>
            <p:nvPr/>
          </p:nvSpPr>
          <p:spPr bwMode="auto">
            <a:xfrm>
              <a:off x="4011731" y="4481006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45" name="Oval 78"/>
            <p:cNvSpPr>
              <a:spLocks noChangeArrowheads="1"/>
            </p:cNvSpPr>
            <p:nvPr/>
          </p:nvSpPr>
          <p:spPr bwMode="auto">
            <a:xfrm>
              <a:off x="4195897" y="4481006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46" name="Oval 79"/>
            <p:cNvSpPr>
              <a:spLocks noChangeArrowheads="1"/>
            </p:cNvSpPr>
            <p:nvPr/>
          </p:nvSpPr>
          <p:spPr bwMode="auto">
            <a:xfrm>
              <a:off x="4380062" y="4481006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47" name="Oval 80"/>
            <p:cNvSpPr>
              <a:spLocks noChangeArrowheads="1"/>
            </p:cNvSpPr>
            <p:nvPr/>
          </p:nvSpPr>
          <p:spPr bwMode="auto">
            <a:xfrm>
              <a:off x="4564228" y="4481006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48" name="Oval 81"/>
            <p:cNvSpPr>
              <a:spLocks noChangeArrowheads="1"/>
            </p:cNvSpPr>
            <p:nvPr/>
          </p:nvSpPr>
          <p:spPr bwMode="auto">
            <a:xfrm>
              <a:off x="4748394" y="4481006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49" name="Oval 82"/>
            <p:cNvSpPr>
              <a:spLocks noChangeArrowheads="1"/>
            </p:cNvSpPr>
            <p:nvPr/>
          </p:nvSpPr>
          <p:spPr bwMode="auto">
            <a:xfrm>
              <a:off x="3827565" y="433298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50" name="Oval 83"/>
            <p:cNvSpPr>
              <a:spLocks noChangeArrowheads="1"/>
            </p:cNvSpPr>
            <p:nvPr/>
          </p:nvSpPr>
          <p:spPr bwMode="auto">
            <a:xfrm>
              <a:off x="4011731" y="433298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51" name="Oval 84"/>
            <p:cNvSpPr>
              <a:spLocks noChangeArrowheads="1"/>
            </p:cNvSpPr>
            <p:nvPr/>
          </p:nvSpPr>
          <p:spPr bwMode="auto">
            <a:xfrm>
              <a:off x="4195897" y="433298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52" name="Oval 85"/>
            <p:cNvSpPr>
              <a:spLocks noChangeArrowheads="1"/>
            </p:cNvSpPr>
            <p:nvPr/>
          </p:nvSpPr>
          <p:spPr bwMode="auto">
            <a:xfrm>
              <a:off x="4380062" y="433298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53" name="Oval 86"/>
            <p:cNvSpPr>
              <a:spLocks noChangeArrowheads="1"/>
            </p:cNvSpPr>
            <p:nvPr/>
          </p:nvSpPr>
          <p:spPr bwMode="auto">
            <a:xfrm>
              <a:off x="4564228" y="433298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54" name="Oval 87"/>
            <p:cNvSpPr>
              <a:spLocks noChangeArrowheads="1"/>
            </p:cNvSpPr>
            <p:nvPr/>
          </p:nvSpPr>
          <p:spPr bwMode="auto">
            <a:xfrm>
              <a:off x="4748394" y="4332980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55" name="Oval 88"/>
            <p:cNvSpPr>
              <a:spLocks noChangeArrowheads="1"/>
            </p:cNvSpPr>
            <p:nvPr/>
          </p:nvSpPr>
          <p:spPr bwMode="auto">
            <a:xfrm>
              <a:off x="4011731" y="418812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56" name="Oval 89"/>
            <p:cNvSpPr>
              <a:spLocks noChangeArrowheads="1"/>
            </p:cNvSpPr>
            <p:nvPr/>
          </p:nvSpPr>
          <p:spPr bwMode="auto">
            <a:xfrm>
              <a:off x="4195897" y="418812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57" name="Oval 90"/>
            <p:cNvSpPr>
              <a:spLocks noChangeArrowheads="1"/>
            </p:cNvSpPr>
            <p:nvPr/>
          </p:nvSpPr>
          <p:spPr bwMode="auto">
            <a:xfrm>
              <a:off x="4380062" y="418812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58" name="Oval 91"/>
            <p:cNvSpPr>
              <a:spLocks noChangeArrowheads="1"/>
            </p:cNvSpPr>
            <p:nvPr/>
          </p:nvSpPr>
          <p:spPr bwMode="auto">
            <a:xfrm>
              <a:off x="4564228" y="418812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59" name="Oval 127"/>
            <p:cNvSpPr>
              <a:spLocks noChangeArrowheads="1"/>
            </p:cNvSpPr>
            <p:nvPr/>
          </p:nvSpPr>
          <p:spPr bwMode="auto">
            <a:xfrm>
              <a:off x="961499" y="4915547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60" name="Oval 128"/>
            <p:cNvSpPr>
              <a:spLocks noChangeArrowheads="1"/>
            </p:cNvSpPr>
            <p:nvPr/>
          </p:nvSpPr>
          <p:spPr bwMode="auto">
            <a:xfrm>
              <a:off x="961499" y="4770696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61" name="Oval 129"/>
            <p:cNvSpPr>
              <a:spLocks noChangeArrowheads="1"/>
            </p:cNvSpPr>
            <p:nvPr/>
          </p:nvSpPr>
          <p:spPr bwMode="auto">
            <a:xfrm>
              <a:off x="1145665" y="4915547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62" name="Oval 130"/>
            <p:cNvSpPr>
              <a:spLocks noChangeArrowheads="1"/>
            </p:cNvSpPr>
            <p:nvPr/>
          </p:nvSpPr>
          <p:spPr bwMode="auto">
            <a:xfrm>
              <a:off x="1145665" y="4770696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63" name="Oval 132"/>
            <p:cNvSpPr>
              <a:spLocks noChangeArrowheads="1"/>
            </p:cNvSpPr>
            <p:nvPr/>
          </p:nvSpPr>
          <p:spPr bwMode="auto">
            <a:xfrm>
              <a:off x="5035998" y="4915547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64" name="Oval 133"/>
            <p:cNvSpPr>
              <a:spLocks noChangeArrowheads="1"/>
            </p:cNvSpPr>
            <p:nvPr/>
          </p:nvSpPr>
          <p:spPr bwMode="auto">
            <a:xfrm>
              <a:off x="5220164" y="4915547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65" name="Oval 134"/>
            <p:cNvSpPr>
              <a:spLocks noChangeArrowheads="1"/>
            </p:cNvSpPr>
            <p:nvPr/>
          </p:nvSpPr>
          <p:spPr bwMode="auto">
            <a:xfrm>
              <a:off x="5035998" y="4770697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66" name="Oval 135"/>
            <p:cNvSpPr>
              <a:spLocks noChangeArrowheads="1"/>
            </p:cNvSpPr>
            <p:nvPr/>
          </p:nvSpPr>
          <p:spPr bwMode="auto">
            <a:xfrm>
              <a:off x="5220164" y="4770697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67" name="Oval 136"/>
            <p:cNvSpPr>
              <a:spLocks noChangeArrowheads="1"/>
            </p:cNvSpPr>
            <p:nvPr/>
          </p:nvSpPr>
          <p:spPr bwMode="auto">
            <a:xfrm>
              <a:off x="5404329" y="4915547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68" name="Oval 137"/>
            <p:cNvSpPr>
              <a:spLocks noChangeArrowheads="1"/>
            </p:cNvSpPr>
            <p:nvPr/>
          </p:nvSpPr>
          <p:spPr bwMode="auto">
            <a:xfrm>
              <a:off x="5404329" y="4770697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69" name="Oval 138"/>
            <p:cNvSpPr>
              <a:spLocks noChangeArrowheads="1"/>
            </p:cNvSpPr>
            <p:nvPr/>
          </p:nvSpPr>
          <p:spPr bwMode="auto">
            <a:xfrm>
              <a:off x="5035998" y="4625845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70" name="Oval 139"/>
            <p:cNvSpPr>
              <a:spLocks noChangeArrowheads="1"/>
            </p:cNvSpPr>
            <p:nvPr/>
          </p:nvSpPr>
          <p:spPr bwMode="auto">
            <a:xfrm>
              <a:off x="5220164" y="4625845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71" name="Oval 140"/>
            <p:cNvSpPr>
              <a:spLocks noChangeArrowheads="1"/>
            </p:cNvSpPr>
            <p:nvPr/>
          </p:nvSpPr>
          <p:spPr bwMode="auto">
            <a:xfrm>
              <a:off x="5404329" y="4625845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72" name="Oval 141"/>
            <p:cNvSpPr>
              <a:spLocks noChangeArrowheads="1"/>
            </p:cNvSpPr>
            <p:nvPr/>
          </p:nvSpPr>
          <p:spPr bwMode="auto">
            <a:xfrm>
              <a:off x="5035998" y="4480994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73" name="Oval 142"/>
            <p:cNvSpPr>
              <a:spLocks noChangeArrowheads="1"/>
            </p:cNvSpPr>
            <p:nvPr/>
          </p:nvSpPr>
          <p:spPr bwMode="auto">
            <a:xfrm>
              <a:off x="5220164" y="4480994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74" name="Oval 143"/>
            <p:cNvSpPr>
              <a:spLocks noChangeArrowheads="1"/>
            </p:cNvSpPr>
            <p:nvPr/>
          </p:nvSpPr>
          <p:spPr bwMode="auto">
            <a:xfrm>
              <a:off x="5404329" y="4480994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75" name="Oval 144"/>
            <p:cNvSpPr>
              <a:spLocks noChangeArrowheads="1"/>
            </p:cNvSpPr>
            <p:nvPr/>
          </p:nvSpPr>
          <p:spPr bwMode="auto">
            <a:xfrm>
              <a:off x="5035998" y="433101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76" name="Oval 145"/>
            <p:cNvSpPr>
              <a:spLocks noChangeArrowheads="1"/>
            </p:cNvSpPr>
            <p:nvPr/>
          </p:nvSpPr>
          <p:spPr bwMode="auto">
            <a:xfrm>
              <a:off x="5220164" y="433101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77" name="Oval 146"/>
            <p:cNvSpPr>
              <a:spLocks noChangeArrowheads="1"/>
            </p:cNvSpPr>
            <p:nvPr/>
          </p:nvSpPr>
          <p:spPr bwMode="auto">
            <a:xfrm>
              <a:off x="5404329" y="433101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78" name="Oval 150"/>
            <p:cNvSpPr>
              <a:spLocks noChangeArrowheads="1"/>
            </p:cNvSpPr>
            <p:nvPr/>
          </p:nvSpPr>
          <p:spPr bwMode="auto">
            <a:xfrm>
              <a:off x="5223973" y="4052888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79" name="Oval 159"/>
            <p:cNvSpPr>
              <a:spLocks noChangeArrowheads="1"/>
            </p:cNvSpPr>
            <p:nvPr/>
          </p:nvSpPr>
          <p:spPr bwMode="auto">
            <a:xfrm>
              <a:off x="5788017" y="491554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80" name="Oval 160"/>
            <p:cNvSpPr>
              <a:spLocks noChangeArrowheads="1"/>
            </p:cNvSpPr>
            <p:nvPr/>
          </p:nvSpPr>
          <p:spPr bwMode="auto">
            <a:xfrm>
              <a:off x="5972182" y="491554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81" name="Oval 161"/>
            <p:cNvSpPr>
              <a:spLocks noChangeArrowheads="1"/>
            </p:cNvSpPr>
            <p:nvPr/>
          </p:nvSpPr>
          <p:spPr bwMode="auto">
            <a:xfrm>
              <a:off x="5788017" y="477069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82" name="Oval 162"/>
            <p:cNvSpPr>
              <a:spLocks noChangeArrowheads="1"/>
            </p:cNvSpPr>
            <p:nvPr/>
          </p:nvSpPr>
          <p:spPr bwMode="auto">
            <a:xfrm>
              <a:off x="5972182" y="477069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83" name="Oval 163"/>
            <p:cNvSpPr>
              <a:spLocks noChangeArrowheads="1"/>
            </p:cNvSpPr>
            <p:nvPr/>
          </p:nvSpPr>
          <p:spPr bwMode="auto">
            <a:xfrm>
              <a:off x="6156348" y="491554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84" name="Oval 164"/>
            <p:cNvSpPr>
              <a:spLocks noChangeArrowheads="1"/>
            </p:cNvSpPr>
            <p:nvPr/>
          </p:nvSpPr>
          <p:spPr bwMode="auto">
            <a:xfrm>
              <a:off x="6156348" y="477069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85" name="Oval 165"/>
            <p:cNvSpPr>
              <a:spLocks noChangeArrowheads="1"/>
            </p:cNvSpPr>
            <p:nvPr/>
          </p:nvSpPr>
          <p:spPr bwMode="auto">
            <a:xfrm>
              <a:off x="5788017" y="4625845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86" name="Oval 166"/>
            <p:cNvSpPr>
              <a:spLocks noChangeArrowheads="1"/>
            </p:cNvSpPr>
            <p:nvPr/>
          </p:nvSpPr>
          <p:spPr bwMode="auto">
            <a:xfrm>
              <a:off x="5972182" y="4625845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87" name="Oval 167"/>
            <p:cNvSpPr>
              <a:spLocks noChangeArrowheads="1"/>
            </p:cNvSpPr>
            <p:nvPr/>
          </p:nvSpPr>
          <p:spPr bwMode="auto">
            <a:xfrm>
              <a:off x="6156348" y="4625845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88" name="Oval 169"/>
            <p:cNvSpPr>
              <a:spLocks noChangeArrowheads="1"/>
            </p:cNvSpPr>
            <p:nvPr/>
          </p:nvSpPr>
          <p:spPr bwMode="auto">
            <a:xfrm>
              <a:off x="5788017" y="4480994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89" name="Oval 170"/>
            <p:cNvSpPr>
              <a:spLocks noChangeArrowheads="1"/>
            </p:cNvSpPr>
            <p:nvPr/>
          </p:nvSpPr>
          <p:spPr bwMode="auto">
            <a:xfrm>
              <a:off x="5972182" y="4480994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90" name="Oval 171"/>
            <p:cNvSpPr>
              <a:spLocks noChangeArrowheads="1"/>
            </p:cNvSpPr>
            <p:nvPr/>
          </p:nvSpPr>
          <p:spPr bwMode="auto">
            <a:xfrm>
              <a:off x="6156348" y="4480994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91" name="Oval 177"/>
            <p:cNvSpPr>
              <a:spLocks noChangeArrowheads="1"/>
            </p:cNvSpPr>
            <p:nvPr/>
          </p:nvSpPr>
          <p:spPr bwMode="auto">
            <a:xfrm>
              <a:off x="5788017" y="433101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92" name="Oval 178"/>
            <p:cNvSpPr>
              <a:spLocks noChangeArrowheads="1"/>
            </p:cNvSpPr>
            <p:nvPr/>
          </p:nvSpPr>
          <p:spPr bwMode="auto">
            <a:xfrm>
              <a:off x="5972182" y="433101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93" name="Oval 181"/>
            <p:cNvSpPr>
              <a:spLocks noChangeArrowheads="1"/>
            </p:cNvSpPr>
            <p:nvPr/>
          </p:nvSpPr>
          <p:spPr bwMode="auto">
            <a:xfrm>
              <a:off x="6156348" y="433101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94" name="Oval 188"/>
            <p:cNvSpPr>
              <a:spLocks noChangeArrowheads="1"/>
            </p:cNvSpPr>
            <p:nvPr/>
          </p:nvSpPr>
          <p:spPr bwMode="auto">
            <a:xfrm>
              <a:off x="6777418" y="4340450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95" name="Oval 144"/>
            <p:cNvSpPr>
              <a:spLocks noChangeArrowheads="1"/>
            </p:cNvSpPr>
            <p:nvPr/>
          </p:nvSpPr>
          <p:spPr bwMode="auto">
            <a:xfrm>
              <a:off x="5035998" y="4188116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96" name="Oval 145"/>
            <p:cNvSpPr>
              <a:spLocks noChangeArrowheads="1"/>
            </p:cNvSpPr>
            <p:nvPr/>
          </p:nvSpPr>
          <p:spPr bwMode="auto">
            <a:xfrm>
              <a:off x="5220164" y="4188116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97" name="Oval 146"/>
            <p:cNvSpPr>
              <a:spLocks noChangeArrowheads="1"/>
            </p:cNvSpPr>
            <p:nvPr/>
          </p:nvSpPr>
          <p:spPr bwMode="auto">
            <a:xfrm>
              <a:off x="5404329" y="4188116"/>
              <a:ext cx="100566" cy="99413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98" name="Oval 163"/>
            <p:cNvSpPr>
              <a:spLocks noChangeArrowheads="1"/>
            </p:cNvSpPr>
            <p:nvPr/>
          </p:nvSpPr>
          <p:spPr bwMode="auto">
            <a:xfrm>
              <a:off x="6342688" y="491554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699" name="Oval 164"/>
            <p:cNvSpPr>
              <a:spLocks noChangeArrowheads="1"/>
            </p:cNvSpPr>
            <p:nvPr/>
          </p:nvSpPr>
          <p:spPr bwMode="auto">
            <a:xfrm>
              <a:off x="6342688" y="477069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00" name="Oval 167"/>
            <p:cNvSpPr>
              <a:spLocks noChangeArrowheads="1"/>
            </p:cNvSpPr>
            <p:nvPr/>
          </p:nvSpPr>
          <p:spPr bwMode="auto">
            <a:xfrm>
              <a:off x="6342688" y="4625845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01" name="Oval 171"/>
            <p:cNvSpPr>
              <a:spLocks noChangeArrowheads="1"/>
            </p:cNvSpPr>
            <p:nvPr/>
          </p:nvSpPr>
          <p:spPr bwMode="auto">
            <a:xfrm>
              <a:off x="6342688" y="4480994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02" name="Oval 181"/>
            <p:cNvSpPr>
              <a:spLocks noChangeArrowheads="1"/>
            </p:cNvSpPr>
            <p:nvPr/>
          </p:nvSpPr>
          <p:spPr bwMode="auto">
            <a:xfrm>
              <a:off x="6342688" y="433101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03" name="Oval 178"/>
            <p:cNvSpPr>
              <a:spLocks noChangeArrowheads="1"/>
            </p:cNvSpPr>
            <p:nvPr/>
          </p:nvSpPr>
          <p:spPr bwMode="auto">
            <a:xfrm>
              <a:off x="6777418" y="491554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04" name="Oval 180"/>
            <p:cNvSpPr>
              <a:spLocks noChangeArrowheads="1"/>
            </p:cNvSpPr>
            <p:nvPr/>
          </p:nvSpPr>
          <p:spPr bwMode="auto">
            <a:xfrm>
              <a:off x="6777418" y="477069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05" name="Oval 181"/>
            <p:cNvSpPr>
              <a:spLocks noChangeArrowheads="1"/>
            </p:cNvSpPr>
            <p:nvPr/>
          </p:nvSpPr>
          <p:spPr bwMode="auto">
            <a:xfrm>
              <a:off x="6961584" y="491554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06" name="Oval 182"/>
            <p:cNvSpPr>
              <a:spLocks noChangeArrowheads="1"/>
            </p:cNvSpPr>
            <p:nvPr/>
          </p:nvSpPr>
          <p:spPr bwMode="auto">
            <a:xfrm>
              <a:off x="6961584" y="477069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07" name="Oval 184"/>
            <p:cNvSpPr>
              <a:spLocks noChangeArrowheads="1"/>
            </p:cNvSpPr>
            <p:nvPr/>
          </p:nvSpPr>
          <p:spPr bwMode="auto">
            <a:xfrm>
              <a:off x="6777418" y="4625845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08" name="Oval 185"/>
            <p:cNvSpPr>
              <a:spLocks noChangeArrowheads="1"/>
            </p:cNvSpPr>
            <p:nvPr/>
          </p:nvSpPr>
          <p:spPr bwMode="auto">
            <a:xfrm>
              <a:off x="6961584" y="4625845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09" name="Oval 187"/>
            <p:cNvSpPr>
              <a:spLocks noChangeArrowheads="1"/>
            </p:cNvSpPr>
            <p:nvPr/>
          </p:nvSpPr>
          <p:spPr bwMode="auto">
            <a:xfrm>
              <a:off x="6777418" y="4480994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10" name="Oval 188"/>
            <p:cNvSpPr>
              <a:spLocks noChangeArrowheads="1"/>
            </p:cNvSpPr>
            <p:nvPr/>
          </p:nvSpPr>
          <p:spPr bwMode="auto">
            <a:xfrm>
              <a:off x="6961584" y="4480994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11" name="Oval 188"/>
            <p:cNvSpPr>
              <a:spLocks noChangeArrowheads="1"/>
            </p:cNvSpPr>
            <p:nvPr/>
          </p:nvSpPr>
          <p:spPr bwMode="auto">
            <a:xfrm>
              <a:off x="6961106" y="4340450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12" name="Oval 177"/>
            <p:cNvSpPr>
              <a:spLocks noChangeArrowheads="1"/>
            </p:cNvSpPr>
            <p:nvPr/>
          </p:nvSpPr>
          <p:spPr bwMode="auto">
            <a:xfrm>
              <a:off x="5788017" y="4189618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13" name="Oval 178"/>
            <p:cNvSpPr>
              <a:spLocks noChangeArrowheads="1"/>
            </p:cNvSpPr>
            <p:nvPr/>
          </p:nvSpPr>
          <p:spPr bwMode="auto">
            <a:xfrm>
              <a:off x="5972182" y="4189618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14" name="Oval 181"/>
            <p:cNvSpPr>
              <a:spLocks noChangeArrowheads="1"/>
            </p:cNvSpPr>
            <p:nvPr/>
          </p:nvSpPr>
          <p:spPr bwMode="auto">
            <a:xfrm>
              <a:off x="6156348" y="4189618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15" name="Oval 181"/>
            <p:cNvSpPr>
              <a:spLocks noChangeArrowheads="1"/>
            </p:cNvSpPr>
            <p:nvPr/>
          </p:nvSpPr>
          <p:spPr bwMode="auto">
            <a:xfrm>
              <a:off x="6342688" y="4189618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85" name="Text Box 155"/>
            <p:cNvSpPr txBox="1">
              <a:spLocks noChangeArrowheads="1"/>
            </p:cNvSpPr>
            <p:nvPr/>
          </p:nvSpPr>
          <p:spPr bwMode="auto">
            <a:xfrm>
              <a:off x="5502410" y="5267701"/>
              <a:ext cx="1186775" cy="41549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b="1" i="1" dirty="0" err="1">
                  <a:solidFill>
                    <a:srgbClr val="AAAAAA"/>
                  </a:solidFill>
                </a:rPr>
                <a:t>Stellaris</a:t>
              </a:r>
              <a:endParaRPr lang="en-US" sz="1000" b="1" i="1" dirty="0">
                <a:solidFill>
                  <a:srgbClr val="AAAAAA"/>
                </a:solidFill>
              </a:endParaRPr>
            </a:p>
            <a:p>
              <a:pPr algn="ctr">
                <a:defRPr/>
              </a:pPr>
              <a:r>
                <a:rPr lang="en-US" sz="1000" b="1" i="1" dirty="0">
                  <a:solidFill>
                    <a:srgbClr val="AAAAAA"/>
                  </a:solidFill>
                </a:rPr>
                <a:t>Dust Devil Class</a:t>
              </a:r>
            </a:p>
          </p:txBody>
        </p:sp>
        <p:sp>
          <p:nvSpPr>
            <p:cNvPr id="186" name="Text Box 168"/>
            <p:cNvSpPr txBox="1">
              <a:spLocks noChangeArrowheads="1"/>
            </p:cNvSpPr>
            <p:nvPr/>
          </p:nvSpPr>
          <p:spPr bwMode="auto">
            <a:xfrm>
              <a:off x="7546916" y="4964113"/>
              <a:ext cx="43841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180</a:t>
              </a:r>
            </a:p>
          </p:txBody>
        </p:sp>
        <p:sp>
          <p:nvSpPr>
            <p:cNvPr id="22720" name="Text Box 152"/>
            <p:cNvSpPr txBox="1">
              <a:spLocks noChangeArrowheads="1"/>
            </p:cNvSpPr>
            <p:nvPr/>
          </p:nvSpPr>
          <p:spPr bwMode="auto">
            <a:xfrm rot="-2441115">
              <a:off x="7060636" y="5889626"/>
              <a:ext cx="773051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00" b="1">
                  <a:solidFill>
                    <a:srgbClr val="000000"/>
                  </a:solidFill>
                  <a:latin typeface="Arial" pitchFamily="34" charset="0"/>
                </a:rPr>
                <a:t>NOV 2010</a:t>
              </a:r>
            </a:p>
          </p:txBody>
        </p:sp>
        <p:sp>
          <p:nvSpPr>
            <p:cNvPr id="22721" name="Line 153"/>
            <p:cNvSpPr>
              <a:spLocks noChangeShapeType="1"/>
            </p:cNvSpPr>
            <p:nvPr/>
          </p:nvSpPr>
          <p:spPr bwMode="auto">
            <a:xfrm flipV="1">
              <a:off x="7776548" y="5181551"/>
              <a:ext cx="0" cy="73975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722" name="Line 125"/>
            <p:cNvSpPr>
              <a:spLocks noChangeShapeType="1"/>
            </p:cNvSpPr>
            <p:nvPr/>
          </p:nvSpPr>
          <p:spPr bwMode="auto">
            <a:xfrm flipV="1">
              <a:off x="7311712" y="5903841"/>
              <a:ext cx="475339" cy="403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723" name="Oval 159"/>
            <p:cNvSpPr>
              <a:spLocks noChangeArrowheads="1"/>
            </p:cNvSpPr>
            <p:nvPr/>
          </p:nvSpPr>
          <p:spPr bwMode="auto">
            <a:xfrm>
              <a:off x="7449218" y="491554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24" name="Oval 160"/>
            <p:cNvSpPr>
              <a:spLocks noChangeArrowheads="1"/>
            </p:cNvSpPr>
            <p:nvPr/>
          </p:nvSpPr>
          <p:spPr bwMode="auto">
            <a:xfrm>
              <a:off x="7619735" y="491554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25" name="Oval 161"/>
            <p:cNvSpPr>
              <a:spLocks noChangeArrowheads="1"/>
            </p:cNvSpPr>
            <p:nvPr/>
          </p:nvSpPr>
          <p:spPr bwMode="auto">
            <a:xfrm>
              <a:off x="7449218" y="477069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26" name="Oval 162"/>
            <p:cNvSpPr>
              <a:spLocks noChangeArrowheads="1"/>
            </p:cNvSpPr>
            <p:nvPr/>
          </p:nvSpPr>
          <p:spPr bwMode="auto">
            <a:xfrm>
              <a:off x="7619735" y="477069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27" name="Oval 163"/>
            <p:cNvSpPr>
              <a:spLocks noChangeArrowheads="1"/>
            </p:cNvSpPr>
            <p:nvPr/>
          </p:nvSpPr>
          <p:spPr bwMode="auto">
            <a:xfrm>
              <a:off x="7790253" y="491554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28" name="Oval 164"/>
            <p:cNvSpPr>
              <a:spLocks noChangeArrowheads="1"/>
            </p:cNvSpPr>
            <p:nvPr/>
          </p:nvSpPr>
          <p:spPr bwMode="auto">
            <a:xfrm>
              <a:off x="7790253" y="477069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29" name="Oval 163"/>
            <p:cNvSpPr>
              <a:spLocks noChangeArrowheads="1"/>
            </p:cNvSpPr>
            <p:nvPr/>
          </p:nvSpPr>
          <p:spPr bwMode="auto">
            <a:xfrm>
              <a:off x="7962945" y="491554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30" name="Oval 164"/>
            <p:cNvSpPr>
              <a:spLocks noChangeArrowheads="1"/>
            </p:cNvSpPr>
            <p:nvPr/>
          </p:nvSpPr>
          <p:spPr bwMode="auto">
            <a:xfrm>
              <a:off x="7962945" y="477069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31" name="Oval 163"/>
            <p:cNvSpPr>
              <a:spLocks noChangeArrowheads="1"/>
            </p:cNvSpPr>
            <p:nvPr/>
          </p:nvSpPr>
          <p:spPr bwMode="auto">
            <a:xfrm>
              <a:off x="8126719" y="491554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32" name="Oval 164"/>
            <p:cNvSpPr>
              <a:spLocks noChangeArrowheads="1"/>
            </p:cNvSpPr>
            <p:nvPr/>
          </p:nvSpPr>
          <p:spPr bwMode="auto">
            <a:xfrm>
              <a:off x="8126719" y="477069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33" name="Oval 159"/>
            <p:cNvSpPr>
              <a:spLocks noChangeArrowheads="1"/>
            </p:cNvSpPr>
            <p:nvPr/>
          </p:nvSpPr>
          <p:spPr bwMode="auto">
            <a:xfrm>
              <a:off x="7285444" y="491554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34" name="Oval 161"/>
            <p:cNvSpPr>
              <a:spLocks noChangeArrowheads="1"/>
            </p:cNvSpPr>
            <p:nvPr/>
          </p:nvSpPr>
          <p:spPr bwMode="auto">
            <a:xfrm>
              <a:off x="7285444" y="4770697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35" name="Oval 161"/>
            <p:cNvSpPr>
              <a:spLocks noChangeArrowheads="1"/>
            </p:cNvSpPr>
            <p:nvPr/>
          </p:nvSpPr>
          <p:spPr bwMode="auto">
            <a:xfrm>
              <a:off x="7367330" y="4484091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36" name="Oval 162"/>
            <p:cNvSpPr>
              <a:spLocks noChangeArrowheads="1"/>
            </p:cNvSpPr>
            <p:nvPr/>
          </p:nvSpPr>
          <p:spPr bwMode="auto">
            <a:xfrm>
              <a:off x="7537847" y="4484091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37" name="Oval 164"/>
            <p:cNvSpPr>
              <a:spLocks noChangeArrowheads="1"/>
            </p:cNvSpPr>
            <p:nvPr/>
          </p:nvSpPr>
          <p:spPr bwMode="auto">
            <a:xfrm>
              <a:off x="7708365" y="4484091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38" name="Oval 164"/>
            <p:cNvSpPr>
              <a:spLocks noChangeArrowheads="1"/>
            </p:cNvSpPr>
            <p:nvPr/>
          </p:nvSpPr>
          <p:spPr bwMode="auto">
            <a:xfrm>
              <a:off x="7881057" y="4484091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39" name="Oval 164"/>
            <p:cNvSpPr>
              <a:spLocks noChangeArrowheads="1"/>
            </p:cNvSpPr>
            <p:nvPr/>
          </p:nvSpPr>
          <p:spPr bwMode="auto">
            <a:xfrm>
              <a:off x="8044831" y="4484091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40" name="Oval 162"/>
            <p:cNvSpPr>
              <a:spLocks noChangeArrowheads="1"/>
            </p:cNvSpPr>
            <p:nvPr/>
          </p:nvSpPr>
          <p:spPr bwMode="auto">
            <a:xfrm>
              <a:off x="7455959" y="4340790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41" name="Oval 164"/>
            <p:cNvSpPr>
              <a:spLocks noChangeArrowheads="1"/>
            </p:cNvSpPr>
            <p:nvPr/>
          </p:nvSpPr>
          <p:spPr bwMode="auto">
            <a:xfrm>
              <a:off x="7626477" y="4340790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42" name="Oval 164"/>
            <p:cNvSpPr>
              <a:spLocks noChangeArrowheads="1"/>
            </p:cNvSpPr>
            <p:nvPr/>
          </p:nvSpPr>
          <p:spPr bwMode="auto">
            <a:xfrm>
              <a:off x="7799169" y="4340790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43" name="Oval 164"/>
            <p:cNvSpPr>
              <a:spLocks noChangeArrowheads="1"/>
            </p:cNvSpPr>
            <p:nvPr/>
          </p:nvSpPr>
          <p:spPr bwMode="auto">
            <a:xfrm>
              <a:off x="7962943" y="4340790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44" name="Oval 161"/>
            <p:cNvSpPr>
              <a:spLocks noChangeArrowheads="1"/>
            </p:cNvSpPr>
            <p:nvPr/>
          </p:nvSpPr>
          <p:spPr bwMode="auto">
            <a:xfrm>
              <a:off x="7449218" y="4627395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45" name="Oval 162"/>
            <p:cNvSpPr>
              <a:spLocks noChangeArrowheads="1"/>
            </p:cNvSpPr>
            <p:nvPr/>
          </p:nvSpPr>
          <p:spPr bwMode="auto">
            <a:xfrm>
              <a:off x="7619735" y="4627395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46" name="Oval 164"/>
            <p:cNvSpPr>
              <a:spLocks noChangeArrowheads="1"/>
            </p:cNvSpPr>
            <p:nvPr/>
          </p:nvSpPr>
          <p:spPr bwMode="auto">
            <a:xfrm>
              <a:off x="7790253" y="4627395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47" name="Oval 164"/>
            <p:cNvSpPr>
              <a:spLocks noChangeArrowheads="1"/>
            </p:cNvSpPr>
            <p:nvPr/>
          </p:nvSpPr>
          <p:spPr bwMode="auto">
            <a:xfrm>
              <a:off x="7962945" y="4627395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48" name="Oval 164"/>
            <p:cNvSpPr>
              <a:spLocks noChangeArrowheads="1"/>
            </p:cNvSpPr>
            <p:nvPr/>
          </p:nvSpPr>
          <p:spPr bwMode="auto">
            <a:xfrm>
              <a:off x="8126719" y="4627395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49" name="Oval 161"/>
            <p:cNvSpPr>
              <a:spLocks noChangeArrowheads="1"/>
            </p:cNvSpPr>
            <p:nvPr/>
          </p:nvSpPr>
          <p:spPr bwMode="auto">
            <a:xfrm>
              <a:off x="7285444" y="4627395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50" name="Oval 164"/>
            <p:cNvSpPr>
              <a:spLocks noChangeArrowheads="1"/>
            </p:cNvSpPr>
            <p:nvPr/>
          </p:nvSpPr>
          <p:spPr bwMode="auto">
            <a:xfrm>
              <a:off x="7626477" y="4197489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751" name="Oval 164"/>
            <p:cNvSpPr>
              <a:spLocks noChangeArrowheads="1"/>
            </p:cNvSpPr>
            <p:nvPr/>
          </p:nvSpPr>
          <p:spPr bwMode="auto">
            <a:xfrm>
              <a:off x="7799169" y="4197489"/>
              <a:ext cx="100566" cy="99413"/>
            </a:xfrm>
            <a:prstGeom prst="ellipse">
              <a:avLst/>
            </a:prstGeom>
            <a:gradFill rotWithShape="0">
              <a:gsLst>
                <a:gs pos="0">
                  <a:srgbClr val="7030A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9" name="Text Box 155"/>
            <p:cNvSpPr txBox="1">
              <a:spLocks noChangeArrowheads="1"/>
            </p:cNvSpPr>
            <p:nvPr/>
          </p:nvSpPr>
          <p:spPr bwMode="auto">
            <a:xfrm>
              <a:off x="6743700" y="5267701"/>
              <a:ext cx="1943100" cy="41549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b="1" i="1" dirty="0">
                  <a:solidFill>
                    <a:srgbClr val="990099"/>
                  </a:solidFill>
                </a:rPr>
                <a:t>Stellaris</a:t>
              </a:r>
            </a:p>
            <a:p>
              <a:pPr algn="ctr">
                <a:defRPr/>
              </a:pPr>
              <a:r>
                <a:rPr lang="en-US" sz="1000" b="1" i="1" dirty="0">
                  <a:solidFill>
                    <a:srgbClr val="990099"/>
                  </a:solidFill>
                </a:rPr>
                <a:t>Tempest/Firestorm Class</a:t>
              </a:r>
            </a:p>
          </p:txBody>
        </p:sp>
      </p:grpSp>
      <p:sp>
        <p:nvSpPr>
          <p:cNvPr id="22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Stellaris</a:t>
            </a:r>
            <a:r>
              <a:rPr lang="en-GB" baseline="30000" smtClean="0"/>
              <a:t>®</a:t>
            </a:r>
            <a:r>
              <a:rPr lang="en-GB" smtClean="0"/>
              <a:t> family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is the industry’s leading family </a:t>
            </a:r>
            <a:br>
              <a:rPr lang="en-GB" dirty="0" smtClean="0"/>
            </a:br>
            <a:r>
              <a:rPr lang="en-GB" dirty="0" smtClean="0"/>
              <a:t>of robust, real-time microcontrollers </a:t>
            </a:r>
            <a:r>
              <a:rPr lang="en-GB" dirty="0" smtClean="0">
                <a:solidFill>
                  <a:srgbClr val="FF0000"/>
                </a:solidFill>
              </a:rPr>
              <a:t>(MCUs) 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ased on the revolutionary </a:t>
            </a:r>
            <a:r>
              <a:rPr lang="en-GB" dirty="0" err="1" smtClean="0"/>
              <a:t>Cortex</a:t>
            </a:r>
            <a:r>
              <a:rPr lang="en-GB" baseline="30000" dirty="0" err="1" smtClean="0"/>
              <a:t>TM</a:t>
            </a:r>
            <a:r>
              <a:rPr lang="en-GB" baseline="30000" dirty="0" smtClean="0"/>
              <a:t> </a:t>
            </a:r>
            <a:r>
              <a:rPr lang="en-GB" dirty="0" smtClean="0"/>
              <a:t>-M3 technology from ARM</a:t>
            </a:r>
            <a:r>
              <a:rPr lang="en-GB" baseline="30000" dirty="0" smtClean="0"/>
              <a:t>®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32-bit MCUs combine sophisticated, flexible mixed-signal system-on-chip integration with real-time multitasking capabilities. Capable of complex applications previously impossible with older devices.</a:t>
            </a:r>
          </a:p>
          <a:p>
            <a:pPr lvl="1"/>
            <a:r>
              <a:rPr lang="en-GB" dirty="0" smtClean="0"/>
              <a:t>MCUs can now be accommodated with ease by powerful, cost-effective</a:t>
            </a:r>
            <a:br>
              <a:rPr lang="en-GB" dirty="0" smtClean="0"/>
            </a:br>
            <a:r>
              <a:rPr lang="en-GB" dirty="0" smtClean="0"/>
              <a:t>and simple-to-program </a:t>
            </a:r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MCUs. </a:t>
            </a:r>
          </a:p>
          <a:p>
            <a:pPr lvl="1"/>
            <a:r>
              <a:rPr lang="en-GB" dirty="0" smtClean="0"/>
              <a:t>With over 160 members in its family, the </a:t>
            </a:r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family offers the widest selection of compatible MCUs in the industry.</a:t>
            </a:r>
          </a:p>
          <a:p>
            <a:endParaRPr lang="en-GB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Chapter 1: Embedded Systems</a:t>
            </a:r>
            <a:br>
              <a:rPr lang="en-GB" dirty="0" smtClean="0"/>
            </a:br>
            <a:r>
              <a:rPr lang="en-GB" dirty="0" smtClean="0"/>
              <a:t>	1.1 Introduction and microcontrollers</a:t>
            </a:r>
            <a:br>
              <a:rPr lang="en-GB" dirty="0" smtClean="0"/>
            </a:br>
            <a:r>
              <a:rPr lang="en-GB" dirty="0" smtClean="0">
                <a:solidFill>
                  <a:schemeClr val="hlink"/>
                </a:solidFill>
              </a:rPr>
              <a:t>	1.2 Embedded ARM</a:t>
            </a:r>
            <a:r>
              <a:rPr lang="en-GB" baseline="30000" dirty="0" smtClean="0">
                <a:solidFill>
                  <a:schemeClr val="hlink"/>
                </a:solidFill>
              </a:rPr>
              <a:t>®</a:t>
            </a:r>
            <a:r>
              <a:rPr lang="en-GB" dirty="0" smtClean="0">
                <a:solidFill>
                  <a:schemeClr val="hlink"/>
                </a:solidFill>
              </a:rPr>
              <a:t>  and </a:t>
            </a:r>
            <a:r>
              <a:rPr lang="en-GB" dirty="0" err="1" smtClean="0">
                <a:solidFill>
                  <a:schemeClr val="hlink"/>
                </a:solidFill>
              </a:rPr>
              <a:t>Stellaris</a:t>
            </a:r>
            <a:r>
              <a:rPr lang="en-GB" baseline="30000" dirty="0" smtClean="0">
                <a:solidFill>
                  <a:schemeClr val="hlink"/>
                </a:solidFill>
              </a:rPr>
              <a:t>® </a:t>
            </a:r>
            <a:r>
              <a:rPr lang="en-GB" dirty="0" smtClean="0">
                <a:solidFill>
                  <a:schemeClr val="hlink"/>
                </a:solidFill>
              </a:rPr>
              <a:t>Family</a:t>
            </a:r>
          </a:p>
          <a:p>
            <a:r>
              <a:rPr lang="en-GB" b="1" dirty="0" smtClean="0"/>
              <a:t>Topics</a:t>
            </a:r>
            <a:r>
              <a:rPr lang="en-GB" b="1" dirty="0"/>
              <a:t>: </a:t>
            </a:r>
            <a:r>
              <a:rPr lang="en-GB" dirty="0"/>
              <a:t>ARM</a:t>
            </a:r>
            <a:r>
              <a:rPr lang="en-GB" baseline="30000" dirty="0"/>
              <a:t>®</a:t>
            </a:r>
            <a:r>
              <a:rPr lang="en-GB" dirty="0"/>
              <a:t> series, Cortex</a:t>
            </a:r>
            <a:r>
              <a:rPr lang="en-GB" baseline="30000" dirty="0"/>
              <a:t>TM</a:t>
            </a:r>
            <a:r>
              <a:rPr lang="en-GB" dirty="0"/>
              <a:t>-M3, Thumb-2</a:t>
            </a:r>
            <a:r>
              <a:rPr lang="en-GB" b="1" dirty="0"/>
              <a:t>, </a:t>
            </a:r>
            <a:r>
              <a:rPr lang="en-GB" dirty="0" err="1"/>
              <a:t>Stellaris</a:t>
            </a:r>
            <a:r>
              <a:rPr lang="en-GB" baseline="30000" dirty="0"/>
              <a:t>®</a:t>
            </a:r>
            <a:r>
              <a:rPr lang="en-GB" dirty="0"/>
              <a:t> family</a:t>
            </a:r>
          </a:p>
          <a:p>
            <a:endParaRPr lang="en-GB" dirty="0" smtClean="0">
              <a:solidFill>
                <a:schemeClr val="hlink"/>
              </a:solidFill>
            </a:endParaRPr>
          </a:p>
          <a:p>
            <a:endParaRPr lang="de-DE" dirty="0" smtClean="0">
              <a:solidFill>
                <a:schemeClr val="hlink"/>
              </a:solidFill>
            </a:endParaRP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Stellaris</a:t>
            </a:r>
            <a:r>
              <a:rPr lang="en-GB" baseline="30000" smtClean="0"/>
              <a:t>®</a:t>
            </a:r>
            <a:r>
              <a:rPr lang="en-GB" smtClean="0"/>
              <a:t> family: applications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family is positioned for cost-conscious applications requiring significant control processing and connectivity capabilities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ncluding motion control, monitoring (remote, fire/security, etc.), HVAC and building controls,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ower and energy monitoring and conversion, network appliances and switches,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actory automation, electronic point-of-sale machines, test and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easurement equipment, medical instrumentation, and gaming equipment.</a:t>
            </a:r>
          </a:p>
          <a:p>
            <a:endParaRPr lang="en-GB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ARM</a:t>
            </a:r>
            <a:r>
              <a:rPr lang="en-GB" baseline="30000" smtClean="0"/>
              <a:t>®</a:t>
            </a:r>
            <a:r>
              <a:rPr lang="en-GB" smtClean="0"/>
              <a:t> architecture?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For the first time ever, embedded microcontroller system designers can utilize 32-bit performance for the same price as their current 8- and 16-bit microcontroller designs!</a:t>
            </a:r>
          </a:p>
          <a:p>
            <a:r>
              <a:rPr lang="en-GB" smtClean="0"/>
              <a:t>With entry-level pricing at $1.00 for an ARM</a:t>
            </a:r>
            <a:r>
              <a:rPr lang="en-GB" baseline="30000" smtClean="0"/>
              <a:t>®</a:t>
            </a:r>
            <a:r>
              <a:rPr lang="en-GB" smtClean="0"/>
              <a:t> technology-based MCU, the Stellaris</a:t>
            </a:r>
            <a:r>
              <a:rPr lang="en-GB" baseline="30000" smtClean="0"/>
              <a:t>®</a:t>
            </a:r>
            <a:r>
              <a:rPr lang="en-GB" smtClean="0"/>
              <a:t> product line allows for standardization that eliminates future architectural upgrades or software tools changes.</a:t>
            </a:r>
          </a:p>
          <a:p>
            <a:r>
              <a:rPr lang="en-GB" smtClean="0"/>
              <a:t>With an ARM</a:t>
            </a:r>
            <a:r>
              <a:rPr lang="en-GB" baseline="30000" smtClean="0"/>
              <a:t>® </a:t>
            </a:r>
            <a:r>
              <a:rPr lang="en-GB" smtClean="0"/>
              <a:t>-based embedded market that is currently shipping at a rate of greater than 4.6 billion processors per year, the ARM ecosystem of third-party tools and solutions providers is the largest in the world.</a:t>
            </a:r>
          </a:p>
          <a:p>
            <a:r>
              <a:rPr lang="en-GB" smtClean="0"/>
              <a:t>With the ARM</a:t>
            </a:r>
            <a:r>
              <a:rPr lang="en-GB" baseline="30000" smtClean="0"/>
              <a:t>®</a:t>
            </a:r>
            <a:r>
              <a:rPr lang="en-GB" smtClean="0"/>
              <a:t> Cortex</a:t>
            </a:r>
            <a:r>
              <a:rPr lang="en-GB" baseline="30000" smtClean="0"/>
              <a:t>TM </a:t>
            </a:r>
            <a:r>
              <a:rPr lang="en-GB" smtClean="0"/>
              <a:t>architecture, designers have access to an instruction-set-compatible family that ranges from $1 to 1 GHz.</a:t>
            </a:r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choose Cortex</a:t>
            </a:r>
            <a:r>
              <a:rPr lang="en-GB" baseline="30000" smtClean="0"/>
              <a:t>TM </a:t>
            </a:r>
            <a:r>
              <a:rPr lang="en-GB" smtClean="0"/>
              <a:t>-M3?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Cortex</a:t>
            </a:r>
            <a:r>
              <a:rPr lang="en-GB" baseline="30000" dirty="0" err="1" smtClean="0"/>
              <a:t>TM</a:t>
            </a:r>
            <a:r>
              <a:rPr lang="en-GB" baseline="30000" dirty="0" smtClean="0"/>
              <a:t> </a:t>
            </a:r>
            <a:r>
              <a:rPr lang="en-GB" dirty="0" smtClean="0"/>
              <a:t>-M3 is the MCU version of ARM</a:t>
            </a:r>
            <a:r>
              <a:rPr lang="en-GB" baseline="30000" dirty="0" smtClean="0"/>
              <a:t>®</a:t>
            </a:r>
            <a:r>
              <a:rPr lang="en-GB" dirty="0" smtClean="0"/>
              <a:t>’s V7 instruction set  architecture family of cores:</a:t>
            </a:r>
          </a:p>
          <a:p>
            <a:pPr lvl="1"/>
            <a:r>
              <a:rPr lang="en-GB" dirty="0" smtClean="0"/>
              <a:t>Optimized for single-cycle flash usage</a:t>
            </a:r>
          </a:p>
          <a:p>
            <a:pPr lvl="1"/>
            <a:r>
              <a:rPr lang="en-GB" dirty="0" smtClean="0"/>
              <a:t>Deterministic, fast interrupt processing: always 12 cycles, or</a:t>
            </a:r>
            <a:br>
              <a:rPr lang="en-GB" dirty="0" smtClean="0"/>
            </a:br>
            <a:r>
              <a:rPr lang="en-GB" dirty="0" smtClean="0"/>
              <a:t>just 6 cycles with tail-chaining</a:t>
            </a:r>
          </a:p>
          <a:p>
            <a:pPr lvl="1"/>
            <a:r>
              <a:rPr lang="en-GB" dirty="0" smtClean="0"/>
              <a:t>Three sleep modes with clock gating for low power</a:t>
            </a:r>
          </a:p>
          <a:p>
            <a:pPr lvl="1"/>
            <a:r>
              <a:rPr lang="en-GB" dirty="0" smtClean="0"/>
              <a:t>Single-cycle multiply instruction and hardware divide</a:t>
            </a:r>
          </a:p>
          <a:p>
            <a:pPr lvl="1"/>
            <a:r>
              <a:rPr lang="en-GB" dirty="0" smtClean="0"/>
              <a:t>Atomic (un-interruptible) operations </a:t>
            </a:r>
          </a:p>
          <a:p>
            <a:pPr lvl="1"/>
            <a:r>
              <a:rPr lang="en-GB" dirty="0" smtClean="0"/>
              <a:t>ARM Thumb2 mixed 16-bit/32-bit instruction set</a:t>
            </a:r>
          </a:p>
          <a:p>
            <a:pPr lvl="1"/>
            <a:r>
              <a:rPr lang="en-GB" dirty="0" smtClean="0"/>
              <a:t>1.25 DMIPS/MHz - better than ARM7 and ARM9</a:t>
            </a:r>
          </a:p>
          <a:p>
            <a:pPr lvl="1"/>
            <a:r>
              <a:rPr lang="en-GB" dirty="0" smtClean="0"/>
              <a:t>Extra debug support including data watch points and flash patching</a:t>
            </a:r>
          </a:p>
          <a:p>
            <a:r>
              <a:rPr lang="en-GB" dirty="0" smtClean="0"/>
              <a:t>Capabilities beyond ARM7TDMI for the microcontroller market:</a:t>
            </a:r>
          </a:p>
          <a:p>
            <a:pPr lvl="1"/>
            <a:r>
              <a:rPr lang="en-GB" dirty="0" smtClean="0"/>
              <a:t>Requires approximately 1/2 the flash (code space) of ARM7 applications</a:t>
            </a:r>
          </a:p>
          <a:p>
            <a:pPr lvl="1"/>
            <a:r>
              <a:rPr lang="en-GB" dirty="0" smtClean="0"/>
              <a:t>2 - 4 times faster on MCU control applications</a:t>
            </a:r>
          </a:p>
          <a:p>
            <a:pPr lvl="1"/>
            <a:r>
              <a:rPr lang="en-GB" dirty="0" smtClean="0"/>
              <a:t>Assembly code is not normally required.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the Stellaris</a:t>
            </a:r>
            <a:r>
              <a:rPr lang="en-GB" baseline="30000" smtClean="0"/>
              <a:t>®</a:t>
            </a:r>
            <a:r>
              <a:rPr lang="en-GB" smtClean="0"/>
              <a:t> Family?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Designed for serious microcontroller applications, the Stellaris</a:t>
            </a:r>
            <a:r>
              <a:rPr lang="en-GB" baseline="30000" smtClean="0"/>
              <a:t>®</a:t>
            </a:r>
            <a:r>
              <a:rPr lang="en-GB" smtClean="0"/>
              <a:t> family provides the entry into the industry’s strongest ecosystem, with code compatibility, ranging from $1 to 1 GHz.</a:t>
            </a:r>
          </a:p>
          <a:p>
            <a:pPr lvl="1"/>
            <a:r>
              <a:rPr lang="en-GB" smtClean="0"/>
              <a:t>Superior integration saves up to $3.28 in system cost</a:t>
            </a:r>
          </a:p>
          <a:p>
            <a:pPr lvl="1"/>
            <a:r>
              <a:rPr lang="en-GB" smtClean="0"/>
              <a:t>Over 160 Stellaris</a:t>
            </a:r>
            <a:r>
              <a:rPr lang="en-GB" baseline="30000" smtClean="0"/>
              <a:t>®</a:t>
            </a:r>
            <a:r>
              <a:rPr lang="en-GB" smtClean="0"/>
              <a:t> family members to choose from</a:t>
            </a:r>
          </a:p>
          <a:p>
            <a:pPr lvl="1"/>
            <a:r>
              <a:rPr lang="en-GB" smtClean="0"/>
              <a:t>Real MCU GPIOs - all can generate interrupts, are 5V-tolerant, </a:t>
            </a:r>
            <a:br>
              <a:rPr lang="en-GB" smtClean="0"/>
            </a:br>
            <a:r>
              <a:rPr lang="en-GB" smtClean="0"/>
              <a:t>and have programmable drive strength and slew rate control</a:t>
            </a:r>
          </a:p>
          <a:p>
            <a:pPr lvl="1"/>
            <a:r>
              <a:rPr lang="en-GB" smtClean="0"/>
              <a:t>Advanced communication capabilities, including 10/100 Ethernet MAC/PHY, </a:t>
            </a:r>
            <a:br>
              <a:rPr lang="en-GB" smtClean="0"/>
            </a:br>
            <a:r>
              <a:rPr lang="en-GB" smtClean="0"/>
              <a:t>USB and USB OTG, CAN controllers, and extended peripheral interfaces</a:t>
            </a:r>
          </a:p>
          <a:p>
            <a:pPr lvl="1"/>
            <a:r>
              <a:rPr lang="en-GB" smtClean="0"/>
              <a:t>Sophisticated motion control support in hardware and software</a:t>
            </a:r>
          </a:p>
          <a:p>
            <a:pPr lvl="1"/>
            <a:r>
              <a:rPr lang="en-GB" smtClean="0"/>
              <a:t>Both analog comparators and ADC functionality provide on-chip system options to balance hardware and software performance</a:t>
            </a:r>
          </a:p>
          <a:p>
            <a:pPr lvl="1"/>
            <a:r>
              <a:rPr lang="en-GB" smtClean="0"/>
              <a:t>Development is easy with the royalty-free StellarisWare</a:t>
            </a:r>
            <a:r>
              <a:rPr lang="en-GB" baseline="30000" smtClean="0"/>
              <a:t>®</a:t>
            </a:r>
            <a:r>
              <a:rPr lang="en-GB" smtClean="0"/>
              <a:t> software</a:t>
            </a:r>
          </a:p>
          <a:p>
            <a:endParaRPr lang="en-GB" smtClean="0"/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Stellaris</a:t>
            </a:r>
            <a:r>
              <a:rPr lang="en-GB" baseline="30000" smtClean="0"/>
              <a:t>®</a:t>
            </a:r>
            <a:r>
              <a:rPr lang="en-GB" smtClean="0"/>
              <a:t> family: overview</a:t>
            </a:r>
          </a:p>
        </p:txBody>
      </p:sp>
      <p:sp>
        <p:nvSpPr>
          <p:cNvPr id="1370116" name="Rectangle 4"/>
          <p:cNvSpPr>
            <a:spLocks noChangeArrowheads="1"/>
          </p:cNvSpPr>
          <p:nvPr/>
        </p:nvSpPr>
        <p:spPr bwMode="auto">
          <a:xfrm rot="-1319487">
            <a:off x="436563" y="992188"/>
            <a:ext cx="4225925" cy="56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571500">
              <a:lnSpc>
                <a:spcPct val="140000"/>
              </a:lnSpc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	</a:t>
            </a:r>
            <a:r>
              <a:rPr lang="en-US" sz="2000" dirty="0">
                <a:latin typeface="Arial" pitchFamily="34" charset="0"/>
                <a:cs typeface="+mn-cs"/>
              </a:rPr>
              <a:t>Over 160 family members</a:t>
            </a:r>
          </a:p>
          <a:p>
            <a:pPr defTabSz="571500">
              <a:lnSpc>
                <a:spcPct val="140000"/>
              </a:lnSpc>
              <a:defRPr/>
            </a:pPr>
            <a:r>
              <a:rPr lang="en-US" sz="2000" dirty="0">
                <a:latin typeface="Arial" pitchFamily="34" charset="0"/>
                <a:ea typeface="MS PGothic" pitchFamily="34" charset="-128"/>
                <a:cs typeface="Tahoma" pitchFamily="34" charset="0"/>
              </a:rPr>
              <a:t>	20, 25, 50, 80, and 100 MHz</a:t>
            </a:r>
          </a:p>
          <a:p>
            <a:pPr defTabSz="571500">
              <a:lnSpc>
                <a:spcPct val="140000"/>
              </a:lnSpc>
              <a:defRPr/>
            </a:pPr>
            <a:r>
              <a:rPr lang="en-US" sz="2000" dirty="0">
                <a:latin typeface="Arial" pitchFamily="34" charset="0"/>
                <a:ea typeface="MS PGothic" pitchFamily="34" charset="-128"/>
                <a:cs typeface="Tahoma" pitchFamily="34" charset="0"/>
              </a:rPr>
              <a:t>	8K to 256K Flash</a:t>
            </a:r>
          </a:p>
          <a:p>
            <a:pPr defTabSz="571500">
              <a:lnSpc>
                <a:spcPct val="140000"/>
              </a:lnSpc>
              <a:defRPr/>
            </a:pPr>
            <a:r>
              <a:rPr lang="en-US" sz="2000" dirty="0">
                <a:latin typeface="Arial" pitchFamily="34" charset="0"/>
                <a:ea typeface="MS PGothic" pitchFamily="34" charset="-128"/>
                <a:cs typeface="Tahoma" pitchFamily="34" charset="0"/>
              </a:rPr>
              <a:t>	2K to 96K SRAM</a:t>
            </a:r>
          </a:p>
          <a:p>
            <a:pPr defTabSz="571500">
              <a:lnSpc>
                <a:spcPct val="140000"/>
              </a:lnSpc>
              <a:defRPr/>
            </a:pPr>
            <a:endParaRPr lang="en-US" sz="2000" dirty="0">
              <a:latin typeface="Tahoma" pitchFamily="34" charset="0"/>
              <a:ea typeface="MS PGothic" pitchFamily="34" charset="-128"/>
              <a:cs typeface="Tahoma" pitchFamily="34" charset="0"/>
            </a:endParaRPr>
          </a:p>
          <a:p>
            <a:pPr defTabSz="571500">
              <a:lnSpc>
                <a:spcPct val="140000"/>
              </a:lnSpc>
              <a:defRPr/>
            </a:pPr>
            <a:r>
              <a:rPr lang="en-US" sz="2000" dirty="0">
                <a:latin typeface="Tahoma" pitchFamily="34" charset="0"/>
                <a:ea typeface="MS PGothic" pitchFamily="34" charset="-128"/>
                <a:cs typeface="Tahoma" pitchFamily="34" charset="0"/>
              </a:rPr>
              <a:t>  	48-LQFP</a:t>
            </a:r>
          </a:p>
          <a:p>
            <a:pPr defTabSz="571500">
              <a:lnSpc>
                <a:spcPct val="140000"/>
              </a:lnSpc>
              <a:defRPr/>
            </a:pPr>
            <a:r>
              <a:rPr lang="en-US" sz="2000" dirty="0">
                <a:latin typeface="Tahoma" pitchFamily="34" charset="0"/>
                <a:ea typeface="MS PGothic" pitchFamily="34" charset="-128"/>
                <a:cs typeface="Tahoma" pitchFamily="34" charset="0"/>
              </a:rPr>
              <a:t>		64-LQFP</a:t>
            </a:r>
          </a:p>
          <a:p>
            <a:pPr defTabSz="571500">
              <a:lnSpc>
                <a:spcPct val="140000"/>
              </a:lnSpc>
              <a:defRPr/>
            </a:pPr>
            <a:r>
              <a:rPr lang="en-US" sz="2000" dirty="0">
                <a:latin typeface="Tahoma" pitchFamily="34" charset="0"/>
                <a:ea typeface="MS PGothic" pitchFamily="34" charset="-128"/>
                <a:cs typeface="Tahoma" pitchFamily="34" charset="0"/>
              </a:rPr>
              <a:t>			100-LQFP</a:t>
            </a:r>
          </a:p>
          <a:p>
            <a:pPr defTabSz="571500" eaLnBrk="0" hangingPunct="0"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2000" dirty="0">
                <a:latin typeface="Tahoma" pitchFamily="34" charset="0"/>
                <a:ea typeface="MS PGothic" pitchFamily="34" charset="-128"/>
                <a:cs typeface="Tahoma" pitchFamily="34" charset="0"/>
              </a:rPr>
              <a:t>	               	and 108-BGA</a:t>
            </a:r>
          </a:p>
          <a:p>
            <a:pPr defTabSz="571500" eaLnBrk="0" hangingPunct="0">
              <a:lnSpc>
                <a:spcPct val="85000"/>
              </a:lnSpc>
              <a:spcBef>
                <a:spcPct val="50000"/>
              </a:spcBef>
              <a:defRPr/>
            </a:pPr>
            <a:endParaRPr lang="en-US" sz="2000" dirty="0">
              <a:latin typeface="Tahoma" pitchFamily="34" charset="0"/>
              <a:ea typeface="MS PGothic" pitchFamily="34" charset="-128"/>
              <a:cs typeface="Tahoma" pitchFamily="34" charset="0"/>
            </a:endParaRPr>
          </a:p>
          <a:p>
            <a:pPr defTabSz="571500" eaLnBrk="0" hangingPunct="0"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2000" dirty="0">
                <a:latin typeface="Tahoma" pitchFamily="34" charset="0"/>
                <a:ea typeface="MS PGothic" pitchFamily="34" charset="-128"/>
                <a:cs typeface="Tahoma" pitchFamily="34" charset="0"/>
              </a:rPr>
              <a:t>Industrial &amp; Extended  Temperature</a:t>
            </a:r>
          </a:p>
          <a:p>
            <a:pPr defTabSz="571500">
              <a:lnSpc>
                <a:spcPct val="140000"/>
              </a:lnSpc>
              <a:defRPr/>
            </a:pPr>
            <a:endParaRPr lang="en-US" sz="2000" dirty="0">
              <a:solidFill>
                <a:srgbClr val="FF0000"/>
              </a:solidFill>
              <a:latin typeface="Arial" pitchFamily="34" charset="0"/>
              <a:ea typeface="MS PGothic" pitchFamily="34" charset="-128"/>
              <a:cs typeface="Tahoma" pitchFamily="34" charset="0"/>
            </a:endParaRPr>
          </a:p>
          <a:p>
            <a:pPr defTabSz="571500">
              <a:lnSpc>
                <a:spcPct val="140000"/>
              </a:lnSpc>
              <a:defRPr/>
            </a:pP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98" y="1176194"/>
            <a:ext cx="35782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2998788"/>
            <a:ext cx="5699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0124" name="Rectangle 12"/>
          <p:cNvSpPr>
            <a:spLocks noChangeArrowheads="1"/>
          </p:cNvSpPr>
          <p:nvPr/>
        </p:nvSpPr>
        <p:spPr bwMode="auto">
          <a:xfrm rot="20268728">
            <a:off x="14288" y="3328988"/>
            <a:ext cx="5694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             </a:t>
            </a:r>
            <a:endParaRPr lang="en-US" sz="1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MS PGothic" pitchFamily="34" charset="-128"/>
              <a:cs typeface="Tahoma" pitchFamily="34" charset="0"/>
            </a:endParaRPr>
          </a:p>
        </p:txBody>
      </p:sp>
      <p:pic>
        <p:nvPicPr>
          <p:cNvPr id="28678" name="Picture 16" descr="Luminary108BGALayered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143250"/>
            <a:ext cx="512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3070225"/>
            <a:ext cx="6810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80" name="Group 9"/>
          <p:cNvGrpSpPr>
            <a:grpSpLocks/>
          </p:cNvGrpSpPr>
          <p:nvPr/>
        </p:nvGrpSpPr>
        <p:grpSpPr bwMode="auto">
          <a:xfrm>
            <a:off x="2124075" y="2998788"/>
            <a:ext cx="652463" cy="528637"/>
            <a:chOff x="1985" y="1942"/>
            <a:chExt cx="411" cy="333"/>
          </a:xfrm>
        </p:grpSpPr>
        <p:pic>
          <p:nvPicPr>
            <p:cNvPr id="28682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2015"/>
              <a:ext cx="36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1985" y="1942"/>
              <a:ext cx="411" cy="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endParaRPr lang="en-GB"/>
            </a:p>
          </p:txBody>
        </p:sp>
      </p:grpSp>
      <p:sp>
        <p:nvSpPr>
          <p:cNvPr id="13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5940152" y="1892266"/>
            <a:ext cx="649537" cy="2539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80 MHz</a:t>
            </a:r>
            <a:endParaRPr lang="en-GB" sz="10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Stellaris</a:t>
            </a:r>
            <a:r>
              <a:rPr lang="en-GB" baseline="30000" smtClean="0"/>
              <a:t>®</a:t>
            </a:r>
            <a:r>
              <a:rPr lang="en-GB" smtClean="0"/>
              <a:t> family: product lines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LM3S1nnn 		non-CAN, non-Ethernet </a:t>
            </a:r>
          </a:p>
          <a:p>
            <a:r>
              <a:rPr lang="en-US" smtClean="0"/>
              <a:t>LM3S2nnn 		CAN </a:t>
            </a:r>
          </a:p>
          <a:p>
            <a:r>
              <a:rPr lang="en-US" smtClean="0"/>
              <a:t>LM3S3nnn 		USB </a:t>
            </a:r>
          </a:p>
          <a:p>
            <a:r>
              <a:rPr lang="en-US" smtClean="0"/>
              <a:t>LM3S5nnn		CAN + USB</a:t>
            </a:r>
          </a:p>
          <a:p>
            <a:r>
              <a:rPr lang="en-US" smtClean="0"/>
              <a:t>LM3S6nnn		Ethernet</a:t>
            </a:r>
          </a:p>
          <a:p>
            <a:r>
              <a:rPr lang="en-US" smtClean="0"/>
              <a:t>LM3S8nnn		Ethernet + CAN</a:t>
            </a:r>
          </a:p>
          <a:p>
            <a:r>
              <a:rPr lang="en-US" smtClean="0"/>
              <a:t>LM3S9nnn		Ethernet + CAN + USB </a:t>
            </a:r>
          </a:p>
          <a:p>
            <a:endParaRPr lang="de-DE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Pfeil nach unten 5"/>
          <p:cNvSpPr/>
          <p:nvPr/>
        </p:nvSpPr>
        <p:spPr>
          <a:xfrm>
            <a:off x="6660232" y="1268760"/>
            <a:ext cx="720080" cy="3578572"/>
          </a:xfrm>
          <a:prstGeom prst="downArrow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/>
          <p:cNvSpPr txBox="1"/>
          <p:nvPr/>
        </p:nvSpPr>
        <p:spPr>
          <a:xfrm>
            <a:off x="7236296" y="1521173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n-lt"/>
              </a:rPr>
              <a:t>„low cost“</a:t>
            </a:r>
            <a:endParaRPr lang="en-GB" sz="2000" dirty="0">
              <a:latin typeface="+mn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236296" y="3425480"/>
            <a:ext cx="1596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latin typeface="+mn-lt"/>
              </a:rPr>
              <a:t>„high“</a:t>
            </a:r>
          </a:p>
          <a:p>
            <a:pPr algn="ctr"/>
            <a:r>
              <a:rPr lang="en-GB" sz="2000" dirty="0" smtClean="0">
                <a:latin typeface="+mn-lt"/>
              </a:rPr>
              <a:t>specification</a:t>
            </a:r>
            <a:endParaRPr lang="en-GB" sz="20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Questions and Exercises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GB" dirty="0" smtClean="0"/>
              <a:t>What is an Embedded System?</a:t>
            </a:r>
          </a:p>
          <a:p>
            <a:pPr marL="457200" indent="-457200">
              <a:buFontTx/>
              <a:buAutoNum type="arabicPeriod"/>
            </a:pPr>
            <a:r>
              <a:rPr lang="en-GB" dirty="0" smtClean="0"/>
              <a:t>What is a RISC machine?</a:t>
            </a:r>
          </a:p>
          <a:p>
            <a:pPr marL="457200" indent="-457200">
              <a:buFontTx/>
              <a:buAutoNum type="arabicPeriod"/>
            </a:pPr>
            <a:r>
              <a:rPr lang="en-GB" dirty="0" smtClean="0"/>
              <a:t>Compare a RISC with a CISC machine.</a:t>
            </a:r>
          </a:p>
          <a:p>
            <a:pPr marL="457200" indent="-457200">
              <a:buFontTx/>
              <a:buAutoNum type="arabicPeriod"/>
            </a:pPr>
            <a:r>
              <a:rPr lang="en-GB" dirty="0" smtClean="0"/>
              <a:t>Explain the abbreviation IP and a SOC.</a:t>
            </a:r>
          </a:p>
          <a:p>
            <a:pPr marL="457200" indent="-457200">
              <a:buFontTx/>
              <a:buAutoNum type="arabicPeriod"/>
            </a:pPr>
            <a:r>
              <a:rPr lang="en-GB" dirty="0" smtClean="0"/>
              <a:t>Why is the </a:t>
            </a:r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family useful for </a:t>
            </a:r>
            <a:br>
              <a:rPr lang="en-GB" dirty="0" smtClean="0"/>
            </a:br>
            <a:r>
              <a:rPr lang="en-GB" dirty="0" smtClean="0"/>
              <a:t>Embedded Systems?</a:t>
            </a:r>
          </a:p>
          <a:p>
            <a:pPr marL="457200" indent="-457200">
              <a:buFontTx/>
              <a:buAutoNum type="arabicPeriod"/>
            </a:pPr>
            <a:r>
              <a:rPr lang="en-GB" dirty="0" smtClean="0"/>
              <a:t>Explain Thumb and Thumb-2 instruction set.</a:t>
            </a:r>
          </a:p>
          <a:p>
            <a:pPr marL="457200" indent="-457200">
              <a:buFontTx/>
              <a:buAutoNum type="arabicPeriod"/>
            </a:pPr>
            <a:r>
              <a:rPr lang="en-GB" dirty="0" smtClean="0"/>
              <a:t>Calculate the energy consumption of a Cortex</a:t>
            </a:r>
            <a:r>
              <a:rPr lang="en-GB" baseline="30000" dirty="0" smtClean="0"/>
              <a:t>TM</a:t>
            </a:r>
            <a:r>
              <a:rPr lang="en-GB" dirty="0" smtClean="0"/>
              <a:t>-M3 core, </a:t>
            </a:r>
            <a:br>
              <a:rPr lang="en-GB" dirty="0" smtClean="0"/>
            </a:br>
            <a:r>
              <a:rPr lang="en-GB" dirty="0" smtClean="0"/>
              <a:t>running at 50 </a:t>
            </a:r>
            <a:r>
              <a:rPr lang="en-GB" dirty="0" err="1" smtClean="0"/>
              <a:t>MHz.</a:t>
            </a:r>
            <a:r>
              <a:rPr lang="en-GB" dirty="0" smtClean="0"/>
              <a:t> </a:t>
            </a:r>
          </a:p>
          <a:p>
            <a:pPr marL="457200" indent="-457200"/>
            <a:endParaRPr lang="en-GB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 and Outlook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Summary</a:t>
            </a:r>
          </a:p>
          <a:p>
            <a:pPr lvl="1"/>
            <a:r>
              <a:rPr lang="en-GB" smtClean="0"/>
              <a:t>From microcontrollers to ARM</a:t>
            </a:r>
            <a:r>
              <a:rPr lang="en-GB" baseline="30000" smtClean="0"/>
              <a:t>®</a:t>
            </a:r>
            <a:r>
              <a:rPr lang="en-GB" smtClean="0"/>
              <a:t> family</a:t>
            </a:r>
          </a:p>
          <a:p>
            <a:pPr lvl="1"/>
            <a:r>
              <a:rPr lang="en-GB" smtClean="0"/>
              <a:t>From ARM</a:t>
            </a:r>
            <a:r>
              <a:rPr lang="en-GB" baseline="30000" smtClean="0"/>
              <a:t>®</a:t>
            </a:r>
            <a:r>
              <a:rPr lang="en-GB" smtClean="0"/>
              <a:t>x Family to Cortex</a:t>
            </a:r>
            <a:r>
              <a:rPr lang="en-GB" baseline="30000" smtClean="0"/>
              <a:t>TM </a:t>
            </a:r>
            <a:r>
              <a:rPr lang="en-GB" smtClean="0"/>
              <a:t>-M3 core</a:t>
            </a:r>
          </a:p>
          <a:p>
            <a:pPr lvl="1"/>
            <a:r>
              <a:rPr lang="en-GB" smtClean="0"/>
              <a:t>From Cortex</a:t>
            </a:r>
            <a:r>
              <a:rPr lang="en-GB" baseline="30000" smtClean="0"/>
              <a:t>TM </a:t>
            </a:r>
            <a:r>
              <a:rPr lang="en-GB" smtClean="0"/>
              <a:t>-M3 core to Stellaris</a:t>
            </a:r>
            <a:r>
              <a:rPr lang="en-GB" baseline="30000" smtClean="0"/>
              <a:t>®</a:t>
            </a:r>
            <a:r>
              <a:rPr lang="en-GB" smtClean="0"/>
              <a:t> family </a:t>
            </a:r>
          </a:p>
          <a:p>
            <a:r>
              <a:rPr lang="en-GB" smtClean="0"/>
              <a:t>Outlook/How to go on?</a:t>
            </a:r>
          </a:p>
          <a:p>
            <a:pPr lvl="1"/>
            <a:r>
              <a:rPr lang="en-GB" smtClean="0"/>
              <a:t>Lets have a closer look to the Stellaris</a:t>
            </a:r>
            <a:r>
              <a:rPr lang="en-GB" baseline="30000" smtClean="0"/>
              <a:t>®</a:t>
            </a:r>
            <a:r>
              <a:rPr lang="en-GB" smtClean="0"/>
              <a:t> </a:t>
            </a:r>
            <a:br>
              <a:rPr lang="en-GB" smtClean="0"/>
            </a:br>
            <a:r>
              <a:rPr lang="en-GB" smtClean="0"/>
              <a:t>family architecture </a:t>
            </a:r>
            <a:br>
              <a:rPr lang="en-GB" smtClean="0"/>
            </a:br>
            <a:endParaRPr lang="en-GB" smtClean="0"/>
          </a:p>
          <a:p>
            <a:endParaRPr lang="de-DE" smtClean="0"/>
          </a:p>
          <a:p>
            <a:endParaRPr lang="de-DE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814388"/>
          </a:xfrm>
        </p:spPr>
        <p:txBody>
          <a:bodyPr/>
          <a:lstStyle/>
          <a:p>
            <a:r>
              <a:rPr lang="en-GB" smtClean="0"/>
              <a:t>References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[1] Henri, G.; Texas Instruments: </a:t>
            </a:r>
            <a:r>
              <a:rPr lang="en-GB" i="1" smtClean="0"/>
              <a:t>MCU Training Module - ARM</a:t>
            </a:r>
            <a:r>
              <a:rPr lang="en-GB" baseline="30000" smtClean="0"/>
              <a:t> ®</a:t>
            </a:r>
            <a:r>
              <a:rPr lang="en-GB" i="1" smtClean="0"/>
              <a:t> Cortex M3/M4 cores</a:t>
            </a:r>
            <a:r>
              <a:rPr lang="en-GB" smtClean="0"/>
              <a:t>. EMEA; Oct. 07, 2010. </a:t>
            </a:r>
          </a:p>
          <a:p>
            <a:r>
              <a:rPr lang="en-GB" smtClean="0"/>
              <a:t>[2] TI Stellaris</a:t>
            </a:r>
            <a:r>
              <a:rPr lang="de-DE" baseline="30000" smtClean="0"/>
              <a:t>® </a:t>
            </a:r>
            <a:r>
              <a:rPr lang="en-GB" smtClean="0"/>
              <a:t>Team; Owen, R.: </a:t>
            </a:r>
            <a:r>
              <a:rPr lang="en-GB" i="1" smtClean="0"/>
              <a:t>ARM-Material I</a:t>
            </a:r>
            <a:r>
              <a:rPr lang="en-GB" smtClean="0"/>
              <a:t>. </a:t>
            </a:r>
            <a:br>
              <a:rPr lang="en-GB" smtClean="0"/>
            </a:br>
            <a:r>
              <a:rPr lang="en-GB" smtClean="0"/>
              <a:t>ARM-TI_Workshop_2010_Processor_Architecture_and</a:t>
            </a:r>
            <a:br>
              <a:rPr lang="en-GB" smtClean="0"/>
            </a:br>
            <a:r>
              <a:rPr lang="en-GB" smtClean="0"/>
              <a:t>_Implementation[1].pdf, 2011.</a:t>
            </a:r>
          </a:p>
          <a:p>
            <a:r>
              <a:rPr lang="en-GB" smtClean="0"/>
              <a:t>[3] Texas Instruments: </a:t>
            </a:r>
            <a:r>
              <a:rPr lang="en-GB" i="1" smtClean="0"/>
              <a:t>Stellaris</a:t>
            </a:r>
            <a:r>
              <a:rPr lang="en-GB" i="1" baseline="30000" smtClean="0"/>
              <a:t>®</a:t>
            </a:r>
            <a:r>
              <a:rPr lang="en-GB" i="1" smtClean="0"/>
              <a:t> Family of Microcontrollers</a:t>
            </a:r>
            <a:r>
              <a:rPr lang="en-GB" smtClean="0"/>
              <a:t>. slab054b(.pdf), 2009.</a:t>
            </a:r>
          </a:p>
          <a:p>
            <a:r>
              <a:rPr lang="en-GB" smtClean="0"/>
              <a:t>[4] Yiu, J.: </a:t>
            </a:r>
            <a:r>
              <a:rPr lang="en-GB" i="1" smtClean="0"/>
              <a:t>The Definitive Guide to the ARM Cortex-M3. </a:t>
            </a:r>
            <a:r>
              <a:rPr lang="en-GB" smtClean="0"/>
              <a:t>Elsevier Inc., 2007, ISBN: 978-0-7506-8534-4.</a:t>
            </a:r>
          </a:p>
          <a:p>
            <a:r>
              <a:rPr lang="en-GB" smtClean="0"/>
              <a:t>[5] Sadasivan, S.: </a:t>
            </a:r>
            <a:r>
              <a:rPr lang="en-GB" i="1" smtClean="0"/>
              <a:t>An Introduction to the ARM</a:t>
            </a:r>
            <a:r>
              <a:rPr lang="en-GB" baseline="30000" smtClean="0"/>
              <a:t> ®</a:t>
            </a:r>
            <a:r>
              <a:rPr lang="en-GB" i="1" smtClean="0"/>
              <a:t> Cortex</a:t>
            </a:r>
            <a:r>
              <a:rPr lang="en-GB" baseline="30000" smtClean="0"/>
              <a:t>TM </a:t>
            </a:r>
            <a:r>
              <a:rPr lang="en-GB" i="1" smtClean="0"/>
              <a:t>-M3 Processor</a:t>
            </a:r>
            <a:r>
              <a:rPr lang="en-GB" smtClean="0"/>
              <a:t>. ARM White Paper, Oct. 2006.</a:t>
            </a:r>
          </a:p>
          <a:p>
            <a:r>
              <a:rPr lang="en-GB" smtClean="0"/>
              <a:t>[6] TI Stellaris</a:t>
            </a:r>
            <a:r>
              <a:rPr lang="de-DE" baseline="30000" smtClean="0"/>
              <a:t>® </a:t>
            </a:r>
            <a:r>
              <a:rPr lang="en-GB" smtClean="0"/>
              <a:t>Team; Dobes, I.: “Stellaris</a:t>
            </a:r>
            <a:r>
              <a:rPr lang="en-GB" baseline="30000" smtClean="0"/>
              <a:t>®</a:t>
            </a:r>
            <a:r>
              <a:rPr lang="en-GB" smtClean="0"/>
              <a:t> History”. Stellaris</a:t>
            </a:r>
            <a:r>
              <a:rPr lang="en-GB" baseline="30000" smtClean="0"/>
              <a:t>®</a:t>
            </a:r>
            <a:r>
              <a:rPr lang="en-GB" smtClean="0"/>
              <a:t> History.pptx, 2011.</a:t>
            </a:r>
          </a:p>
          <a:p>
            <a:endParaRPr lang="en-GB" smtClean="0"/>
          </a:p>
          <a:p>
            <a:endParaRPr lang="de-DE" smtClean="0"/>
          </a:p>
          <a:p>
            <a:pPr>
              <a:buFontTx/>
              <a:buNone/>
            </a:pPr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References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[7] TI Stellaris</a:t>
            </a:r>
            <a:r>
              <a:rPr lang="de-DE" baseline="30000" smtClean="0"/>
              <a:t>® </a:t>
            </a:r>
            <a:r>
              <a:rPr lang="en-GB" smtClean="0"/>
              <a:t>Team; Owen, R.: </a:t>
            </a:r>
            <a:r>
              <a:rPr lang="en-GB" i="1" smtClean="0"/>
              <a:t>ARM</a:t>
            </a:r>
            <a:r>
              <a:rPr lang="de-DE" i="1" baseline="30000" smtClean="0"/>
              <a:t>®</a:t>
            </a:r>
            <a:r>
              <a:rPr lang="de-DE" i="1" smtClean="0"/>
              <a:t>-Material II</a:t>
            </a:r>
            <a:r>
              <a:rPr lang="en-GB" smtClean="0"/>
              <a:t>. ARM</a:t>
            </a:r>
            <a:r>
              <a:rPr lang="de-DE" baseline="30000" smtClean="0"/>
              <a:t>®</a:t>
            </a:r>
            <a:r>
              <a:rPr lang="en-GB" smtClean="0"/>
              <a:t> Teaching Material.ppt, 2011</a:t>
            </a:r>
            <a:r>
              <a:rPr lang="en-GB" i="1" smtClean="0"/>
              <a:t>.</a:t>
            </a:r>
          </a:p>
          <a:p>
            <a:r>
              <a:rPr lang="en-GB" smtClean="0"/>
              <a:t>[8] TI Stellaris</a:t>
            </a:r>
            <a:r>
              <a:rPr lang="de-DE" baseline="30000" smtClean="0"/>
              <a:t>® </a:t>
            </a:r>
            <a:r>
              <a:rPr lang="en-GB" smtClean="0"/>
              <a:t>Team; Owen, R.: </a:t>
            </a:r>
            <a:r>
              <a:rPr lang="en-GB" i="1" smtClean="0"/>
              <a:t>Cortex</a:t>
            </a:r>
            <a:r>
              <a:rPr lang="de-DE" i="1" baseline="30000" smtClean="0"/>
              <a:t>®TM</a:t>
            </a:r>
            <a:r>
              <a:rPr lang="de-DE" i="1" smtClean="0"/>
              <a:t>-M3</a:t>
            </a:r>
            <a:r>
              <a:rPr lang="en-GB" smtClean="0"/>
              <a:t>. CortexM3_Uni_Intro_Short.pdf, 2011.</a:t>
            </a:r>
          </a:p>
          <a:p>
            <a:pPr marL="227013" lvl="1" indent="-227013">
              <a:spcBef>
                <a:spcPct val="65000"/>
              </a:spcBef>
              <a:buFontTx/>
              <a:buChar char="•"/>
            </a:pPr>
            <a:r>
              <a:rPr lang="en-GB" sz="2000" smtClean="0"/>
              <a:t>[9] TI Stellaris</a:t>
            </a:r>
            <a:r>
              <a:rPr lang="de-DE" sz="2000" baseline="30000" smtClean="0"/>
              <a:t>® </a:t>
            </a:r>
            <a:r>
              <a:rPr lang="en-GB" sz="2000" smtClean="0"/>
              <a:t>Team; Borgeson, J.: “</a:t>
            </a:r>
            <a:r>
              <a:rPr lang="en-GB" sz="2000" i="1" smtClean="0"/>
              <a:t>MCU-Story</a:t>
            </a:r>
            <a:r>
              <a:rPr lang="en-GB" sz="2000" smtClean="0"/>
              <a:t>”. </a:t>
            </a:r>
            <a:br>
              <a:rPr lang="en-GB" sz="2000" smtClean="0"/>
            </a:br>
            <a:r>
              <a:rPr lang="en-GB" sz="2000" smtClean="0"/>
              <a:t>MCU_story.ppt, 2011.</a:t>
            </a:r>
          </a:p>
          <a:p>
            <a:pPr marL="227013" lvl="1" indent="-227013">
              <a:spcBef>
                <a:spcPct val="65000"/>
              </a:spcBef>
              <a:buFontTx/>
              <a:buChar char="•"/>
            </a:pPr>
            <a:r>
              <a:rPr lang="en-GB" sz="2000" smtClean="0"/>
              <a:t>[10] TI Stellaris</a:t>
            </a:r>
            <a:r>
              <a:rPr lang="de-DE" sz="2000" baseline="30000" smtClean="0"/>
              <a:t>® </a:t>
            </a:r>
            <a:r>
              <a:rPr lang="en-GB" sz="2000" smtClean="0"/>
              <a:t>Team; Borgeson, J., “</a:t>
            </a:r>
            <a:r>
              <a:rPr lang="en-GB" sz="2000" i="1" smtClean="0"/>
              <a:t>Stellaris</a:t>
            </a:r>
            <a:r>
              <a:rPr lang="de-DE" sz="2000" baseline="30000" smtClean="0"/>
              <a:t> ®</a:t>
            </a:r>
            <a:r>
              <a:rPr lang="en-GB" sz="2000" i="1" smtClean="0"/>
              <a:t>-Market</a:t>
            </a:r>
            <a:r>
              <a:rPr lang="en-GB" sz="2000" smtClean="0"/>
              <a:t>”. Stellaris_ROM_MarketSlide_JB.ppt, 2011.</a:t>
            </a:r>
            <a:endParaRPr lang="en-GB" smtClean="0"/>
          </a:p>
          <a:p>
            <a:endParaRPr lang="en-GB" i="1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Learning Objectives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This chapter describes the basics (theory) of the ARM</a:t>
            </a:r>
            <a:r>
              <a:rPr lang="en-GB" baseline="30000" smtClean="0"/>
              <a:t>®</a:t>
            </a:r>
            <a:r>
              <a:rPr lang="en-GB" smtClean="0"/>
              <a:t> based</a:t>
            </a:r>
            <a:br>
              <a:rPr lang="en-GB" smtClean="0"/>
            </a:br>
            <a:r>
              <a:rPr lang="en-GB" smtClean="0"/>
              <a:t>Stellaris</a:t>
            </a:r>
            <a:r>
              <a:rPr lang="en-GB" baseline="30000" smtClean="0"/>
              <a:t>®</a:t>
            </a:r>
            <a:r>
              <a:rPr lang="en-GB" smtClean="0"/>
              <a:t> family and the Cortex</a:t>
            </a:r>
            <a:r>
              <a:rPr lang="en-GB" baseline="30000" smtClean="0"/>
              <a:t>TM</a:t>
            </a:r>
            <a:r>
              <a:rPr lang="en-GB" smtClean="0"/>
              <a:t>-M3 core</a:t>
            </a:r>
          </a:p>
          <a:p>
            <a:r>
              <a:rPr lang="en-GB" smtClean="0"/>
              <a:t>Structure and questions: </a:t>
            </a:r>
          </a:p>
          <a:p>
            <a:pPr lvl="1"/>
            <a:r>
              <a:rPr lang="en-GB" smtClean="0"/>
              <a:t>What is ARM</a:t>
            </a:r>
            <a:r>
              <a:rPr lang="en-GB" baseline="30000" smtClean="0"/>
              <a:t>®</a:t>
            </a:r>
            <a:r>
              <a:rPr lang="en-GB" smtClean="0"/>
              <a:t>? </a:t>
            </a:r>
          </a:p>
          <a:p>
            <a:pPr lvl="1"/>
            <a:r>
              <a:rPr lang="en-GB" smtClean="0"/>
              <a:t>Why ARM</a:t>
            </a:r>
            <a:r>
              <a:rPr lang="en-GB" baseline="30000" smtClean="0"/>
              <a:t>®</a:t>
            </a:r>
            <a:r>
              <a:rPr lang="en-GB" smtClean="0"/>
              <a:t> and Cortex</a:t>
            </a:r>
            <a:r>
              <a:rPr lang="en-GB" baseline="30000" smtClean="0"/>
              <a:t>TM</a:t>
            </a:r>
            <a:r>
              <a:rPr lang="en-GB" smtClean="0"/>
              <a:t>-M3? </a:t>
            </a:r>
          </a:p>
          <a:p>
            <a:pPr lvl="1"/>
            <a:r>
              <a:rPr lang="en-GB" smtClean="0"/>
              <a:t>What is the Stellaris</a:t>
            </a:r>
            <a:r>
              <a:rPr lang="en-GB" baseline="30000" smtClean="0"/>
              <a:t>®</a:t>
            </a:r>
            <a:r>
              <a:rPr lang="en-GB" smtClean="0"/>
              <a:t> microcontroller family? </a:t>
            </a:r>
          </a:p>
          <a:p>
            <a:pPr lvl="1"/>
            <a:r>
              <a:rPr lang="en-GB" smtClean="0"/>
              <a:t>What are features and advantages of Stellaris</a:t>
            </a:r>
            <a:r>
              <a:rPr lang="en-GB" baseline="30000" smtClean="0"/>
              <a:t>®</a:t>
            </a:r>
            <a:r>
              <a:rPr lang="en-GB" smtClean="0"/>
              <a:t> devices?  </a:t>
            </a:r>
          </a:p>
          <a:p>
            <a:pPr lvl="1"/>
            <a:r>
              <a:rPr lang="en-GB" smtClean="0"/>
              <a:t>What are typical Stellaris</a:t>
            </a:r>
            <a:r>
              <a:rPr lang="en-GB" baseline="30000" smtClean="0"/>
              <a:t>®</a:t>
            </a:r>
            <a:r>
              <a:rPr lang="en-GB" smtClean="0"/>
              <a:t> applications?</a:t>
            </a:r>
          </a:p>
          <a:p>
            <a:pPr lvl="1"/>
            <a:r>
              <a:rPr lang="en-GB" smtClean="0"/>
              <a:t>What are the differences between Stellaris</a:t>
            </a:r>
            <a:r>
              <a:rPr lang="en-GB" baseline="30000" smtClean="0"/>
              <a:t>®</a:t>
            </a:r>
            <a:r>
              <a:rPr lang="en-GB" smtClean="0"/>
              <a:t> and other TI families?   </a:t>
            </a:r>
            <a:endParaRPr lang="de-DE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ARM</a:t>
            </a:r>
            <a:r>
              <a:rPr lang="en-GB" baseline="30000" smtClean="0"/>
              <a:t>®</a:t>
            </a:r>
            <a:r>
              <a:rPr lang="en-GB" smtClean="0"/>
              <a:t> 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Advanced </a:t>
            </a:r>
            <a:r>
              <a:rPr lang="en-GB" dirty="0" err="1" smtClean="0">
                <a:solidFill>
                  <a:srgbClr val="FF0000"/>
                </a:solidFill>
              </a:rPr>
              <a:t>Risc</a:t>
            </a:r>
            <a:r>
              <a:rPr lang="en-GB" dirty="0" smtClean="0">
                <a:solidFill>
                  <a:srgbClr val="FF0000"/>
                </a:solidFill>
              </a:rPr>
              <a:t> Machine (ARM</a:t>
            </a:r>
            <a:r>
              <a:rPr lang="en-GB" baseline="30000" dirty="0" smtClean="0">
                <a:solidFill>
                  <a:schemeClr val="tx2"/>
                </a:solidFill>
              </a:rPr>
              <a:t>®</a:t>
            </a:r>
            <a:r>
              <a:rPr lang="en-GB" dirty="0" smtClean="0">
                <a:solidFill>
                  <a:schemeClr val="tx2"/>
                </a:solidFill>
              </a:rPr>
              <a:t>)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is a leading semiconductor Intellectual Property (IP) company and an architecture for the Digital World</a:t>
            </a:r>
          </a:p>
          <a:p>
            <a:endParaRPr lang="en-GB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457200" lvl="1" indent="0">
              <a:buFontTx/>
              <a:buNone/>
            </a:pPr>
            <a:endParaRPr lang="en-GB" dirty="0" smtClean="0"/>
          </a:p>
          <a:p>
            <a:pPr marL="457200" lvl="1" indent="0"/>
            <a:r>
              <a:rPr lang="en-GB" dirty="0" smtClean="0"/>
              <a:t> Over 18 billion ARM</a:t>
            </a:r>
            <a:r>
              <a:rPr lang="en-GB" baseline="30000" dirty="0" smtClean="0"/>
              <a:t>®</a:t>
            </a:r>
            <a:r>
              <a:rPr lang="en-GB" dirty="0" smtClean="0"/>
              <a:t> technology based chips shipped to date</a:t>
            </a:r>
          </a:p>
          <a:p>
            <a:pPr marL="457200" lvl="1" indent="0"/>
            <a:r>
              <a:rPr lang="en-GB" dirty="0" smtClean="0"/>
              <a:t> Unrivalled Partner ecosystem</a:t>
            </a:r>
          </a:p>
          <a:p>
            <a:pPr marL="457200" lvl="1" indent="0"/>
            <a:r>
              <a:rPr lang="en-GB" dirty="0" smtClean="0"/>
              <a:t> Over 660 processor licenses sold to more than 220 companies</a:t>
            </a:r>
          </a:p>
          <a:p>
            <a:pPr marL="457200" lvl="1" indent="0"/>
            <a:r>
              <a:rPr lang="en-GB" dirty="0" smtClean="0"/>
              <a:t> Millions of developers; billions of users</a:t>
            </a:r>
          </a:p>
          <a:p>
            <a:pPr marL="457200" lvl="1" indent="0"/>
            <a:r>
              <a:rPr lang="en-GB" dirty="0" smtClean="0"/>
              <a:t>ARM</a:t>
            </a:r>
            <a:r>
              <a:rPr lang="en-GB" baseline="30000" dirty="0" smtClean="0"/>
              <a:t>®</a:t>
            </a:r>
            <a:r>
              <a:rPr lang="en-GB" dirty="0" smtClean="0"/>
              <a:t> has the right technology - optimized for a </a:t>
            </a:r>
            <a:r>
              <a:rPr lang="en-GB" dirty="0" smtClean="0">
                <a:solidFill>
                  <a:srgbClr val="FF0000"/>
                </a:solidFill>
              </a:rPr>
              <a:t>mobilizing world</a:t>
            </a: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905000"/>
            <a:ext cx="3119438" cy="26987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</p:pic>
      <p:sp>
        <p:nvSpPr>
          <p:cNvPr id="3" name="Textfeld 2"/>
          <p:cNvSpPr txBox="1"/>
          <p:nvPr/>
        </p:nvSpPr>
        <p:spPr>
          <a:xfrm>
            <a:off x="7380312" y="4362450"/>
            <a:ext cx="14224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de-DE" sz="1200" dirty="0">
                <a:latin typeface="+mn-lt"/>
                <a:cs typeface="+mn-cs"/>
              </a:rPr>
              <a:t>Source: ARM</a:t>
            </a:r>
            <a:r>
              <a:rPr lang="en-GB" sz="1200" baseline="30000" dirty="0">
                <a:latin typeface="+mn-lt"/>
                <a:cs typeface="+mn-cs"/>
              </a:rPr>
              <a:t>®</a:t>
            </a:r>
            <a:r>
              <a:rPr lang="en-GB" sz="1200" dirty="0">
                <a:latin typeface="+mn-lt"/>
                <a:cs typeface="+mn-cs"/>
              </a:rPr>
              <a:t>; [2]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ARM</a:t>
            </a:r>
            <a:r>
              <a:rPr lang="en-GB" baseline="30000" smtClean="0"/>
              <a:t>®</a:t>
            </a:r>
            <a:r>
              <a:rPr lang="en-GB" smtClean="0"/>
              <a:t> Embedded Systems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~4 Billion ARM</a:t>
            </a:r>
            <a:r>
              <a:rPr lang="en-GB" baseline="30000" smtClean="0"/>
              <a:t>®</a:t>
            </a:r>
            <a:r>
              <a:rPr lang="en-GB" smtClean="0"/>
              <a:t> Processors Each Year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628775"/>
            <a:ext cx="7472362" cy="46577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</p:pic>
      <p:sp>
        <p:nvSpPr>
          <p:cNvPr id="8" name="Textfeld 7"/>
          <p:cNvSpPr txBox="1"/>
          <p:nvPr/>
        </p:nvSpPr>
        <p:spPr>
          <a:xfrm>
            <a:off x="6870700" y="1290638"/>
            <a:ext cx="14287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de-DE" sz="1200" dirty="0">
                <a:latin typeface="+mn-lt"/>
                <a:cs typeface="+mn-cs"/>
              </a:rPr>
              <a:t>Source: ARM</a:t>
            </a:r>
            <a:r>
              <a:rPr lang="en-GB" sz="1200" baseline="30000" dirty="0">
                <a:latin typeface="+mn-lt"/>
                <a:cs typeface="+mn-cs"/>
              </a:rPr>
              <a:t>®</a:t>
            </a:r>
            <a:r>
              <a:rPr lang="en-GB" sz="1200" dirty="0">
                <a:latin typeface="+mn-lt"/>
                <a:cs typeface="+mn-cs"/>
              </a:rPr>
              <a:t>; [2]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ARM</a:t>
            </a:r>
            <a:r>
              <a:rPr lang="en-GB" baseline="30000" smtClean="0"/>
              <a:t>®</a:t>
            </a:r>
            <a:r>
              <a:rPr lang="en-GB" smtClean="0"/>
              <a:t> Embedded Systems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Advanced digital products are incorporating more and more ARM</a:t>
            </a:r>
            <a:r>
              <a:rPr lang="en-GB" baseline="30000" dirty="0" smtClean="0"/>
              <a:t>®</a:t>
            </a:r>
            <a:r>
              <a:rPr lang="en-GB" dirty="0" smtClean="0"/>
              <a:t> technology - from processor and multimedia IP to SW</a:t>
            </a:r>
          </a:p>
          <a:p>
            <a:pPr lvl="1"/>
            <a:r>
              <a:rPr lang="en-GB" dirty="0" smtClean="0"/>
              <a:t>Processor </a:t>
            </a:r>
            <a:r>
              <a:rPr lang="en-GB" dirty="0" smtClean="0">
                <a:solidFill>
                  <a:srgbClr val="FF0000"/>
                </a:solidFill>
              </a:rPr>
              <a:t>Intellectual Properties (IP) 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/>
              <a:t>- Design of the brain of the chip </a:t>
            </a:r>
            <a:r>
              <a:rPr lang="de-DE" dirty="0" smtClean="0"/>
              <a:t>→ </a:t>
            </a:r>
            <a:r>
              <a:rPr lang="de-DE" dirty="0" smtClean="0">
                <a:solidFill>
                  <a:srgbClr val="FF0000"/>
                </a:solidFill>
              </a:rPr>
              <a:t>SOC (System On a Chip)</a:t>
            </a:r>
            <a:endParaRPr lang="en-GB" dirty="0" smtClean="0"/>
          </a:p>
          <a:p>
            <a:pPr lvl="1"/>
            <a:r>
              <a:rPr lang="en-GB" dirty="0" smtClean="0"/>
              <a:t>Physical IP </a:t>
            </a:r>
            <a:br>
              <a:rPr lang="en-GB" dirty="0" smtClean="0"/>
            </a:br>
            <a:r>
              <a:rPr lang="en-GB" dirty="0" smtClean="0"/>
              <a:t>- Design of the building blocks of the chip</a:t>
            </a:r>
          </a:p>
          <a:p>
            <a:pPr lvl="1"/>
            <a:r>
              <a:rPr lang="en-GB" dirty="0" smtClean="0"/>
              <a:t>Multimedia  - Graphics Processing Unit </a:t>
            </a:r>
            <a:br>
              <a:rPr lang="en-GB" dirty="0" smtClean="0"/>
            </a:br>
            <a:r>
              <a:rPr lang="en-GB" dirty="0" smtClean="0"/>
              <a:t>(GPU) to High Density (HD) Video </a:t>
            </a:r>
            <a:endParaRPr lang="en-GB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Software development tools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2541588"/>
            <a:ext cx="3527425" cy="37147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</p:pic>
      <p:sp>
        <p:nvSpPr>
          <p:cNvPr id="10244" name="Ellipse 1"/>
          <p:cNvSpPr>
            <a:spLocks noChangeArrowheads="1"/>
          </p:cNvSpPr>
          <p:nvPr/>
        </p:nvSpPr>
        <p:spPr bwMode="auto">
          <a:xfrm>
            <a:off x="5430838" y="3687763"/>
            <a:ext cx="3095625" cy="9366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GB"/>
          </a:p>
        </p:txBody>
      </p:sp>
      <p:pic>
        <p:nvPicPr>
          <p:cNvPr id="10245" name="Picture 5" descr="Cortex-M3 Chip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133850"/>
            <a:ext cx="23399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feld 2"/>
          <p:cNvSpPr txBox="1">
            <a:spLocks noChangeArrowheads="1"/>
          </p:cNvSpPr>
          <p:nvPr/>
        </p:nvSpPr>
        <p:spPr bwMode="auto">
          <a:xfrm>
            <a:off x="346075" y="535940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de-DE" dirty="0">
                <a:solidFill>
                  <a:srgbClr val="FF0000"/>
                </a:solidFill>
                <a:latin typeface="Arial" pitchFamily="34" charset="0"/>
              </a:rPr>
              <a:t>SOC</a:t>
            </a:r>
            <a:endParaRPr lang="en-GB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247" name="Textfeld 8"/>
          <p:cNvSpPr txBox="1">
            <a:spLocks noChangeArrowheads="1"/>
          </p:cNvSpPr>
          <p:nvPr/>
        </p:nvSpPr>
        <p:spPr bwMode="auto">
          <a:xfrm>
            <a:off x="577850" y="4779963"/>
            <a:ext cx="474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de-DE">
                <a:solidFill>
                  <a:srgbClr val="FF0000"/>
                </a:solidFill>
                <a:latin typeface="Arial" pitchFamily="34" charset="0"/>
              </a:rPr>
              <a:t>IP</a:t>
            </a:r>
            <a:endParaRPr lang="en-GB">
              <a:solidFill>
                <a:srgbClr val="FF0000"/>
              </a:solidFill>
              <a:latin typeface="Arial" pitchFamily="34" charset="0"/>
            </a:endParaRPr>
          </a:p>
        </p:txBody>
      </p:sp>
      <p:cxnSp>
        <p:nvCxnSpPr>
          <p:cNvPr id="10248" name="Gerade Verbindung mit Pfeil 5"/>
          <p:cNvCxnSpPr>
            <a:cxnSpLocks noChangeShapeType="1"/>
          </p:cNvCxnSpPr>
          <p:nvPr/>
        </p:nvCxnSpPr>
        <p:spPr bwMode="auto">
          <a:xfrm flipV="1">
            <a:off x="1195388" y="4510088"/>
            <a:ext cx="1289050" cy="5000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Gerade Verbindung mit Pfeil 10"/>
          <p:cNvCxnSpPr>
            <a:cxnSpLocks noChangeShapeType="1"/>
          </p:cNvCxnSpPr>
          <p:nvPr/>
        </p:nvCxnSpPr>
        <p:spPr bwMode="auto">
          <a:xfrm>
            <a:off x="1195388" y="5591175"/>
            <a:ext cx="1289050" cy="2159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feld 13"/>
          <p:cNvSpPr txBox="1"/>
          <p:nvPr/>
        </p:nvSpPr>
        <p:spPr>
          <a:xfrm>
            <a:off x="3636963" y="6067425"/>
            <a:ext cx="14224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de-DE" sz="1200" dirty="0">
                <a:latin typeface="+mn-lt"/>
                <a:cs typeface="+mn-cs"/>
              </a:rPr>
              <a:t>Source: ARM</a:t>
            </a:r>
            <a:r>
              <a:rPr lang="en-GB" sz="1200" baseline="30000" dirty="0">
                <a:latin typeface="+mn-lt"/>
                <a:cs typeface="+mn-cs"/>
              </a:rPr>
              <a:t>®</a:t>
            </a:r>
            <a:r>
              <a:rPr lang="en-GB" sz="1200" dirty="0">
                <a:latin typeface="+mn-lt"/>
                <a:cs typeface="+mn-cs"/>
              </a:rPr>
              <a:t>; [2]</a:t>
            </a: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Evolution ARM</a:t>
            </a:r>
            <a:r>
              <a:rPr lang="en-GB" baseline="30000" smtClean="0"/>
              <a:t>®</a:t>
            </a:r>
            <a:r>
              <a:rPr lang="en-GB" smtClean="0"/>
              <a:t> processors</a:t>
            </a:r>
          </a:p>
        </p:txBody>
      </p:sp>
      <p:cxnSp>
        <p:nvCxnSpPr>
          <p:cNvPr id="11266" name="Gerade Verbindung 2"/>
          <p:cNvCxnSpPr>
            <a:cxnSpLocks noChangeShapeType="1"/>
          </p:cNvCxnSpPr>
          <p:nvPr/>
        </p:nvCxnSpPr>
        <p:spPr bwMode="auto">
          <a:xfrm>
            <a:off x="2339975" y="1436688"/>
            <a:ext cx="0" cy="458470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7" name="Textfeld 4"/>
          <p:cNvSpPr txBox="1">
            <a:spLocks noChangeArrowheads="1"/>
          </p:cNvSpPr>
          <p:nvPr/>
        </p:nvSpPr>
        <p:spPr bwMode="auto">
          <a:xfrm>
            <a:off x="684213" y="1333500"/>
            <a:ext cx="1414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GB" sz="1800">
                <a:solidFill>
                  <a:srgbClr val="FF0000"/>
                </a:solidFill>
                <a:latin typeface="Arial" pitchFamily="34" charset="0"/>
              </a:rPr>
              <a:t>Architecture</a:t>
            </a:r>
          </a:p>
          <a:p>
            <a:r>
              <a:rPr lang="en-GB" sz="1800">
                <a:latin typeface="Arial" pitchFamily="34" charset="0"/>
              </a:rPr>
              <a:t>v4/v4T</a:t>
            </a:r>
          </a:p>
        </p:txBody>
      </p:sp>
      <p:sp>
        <p:nvSpPr>
          <p:cNvPr id="11268" name="Textfeld 9"/>
          <p:cNvSpPr txBox="1">
            <a:spLocks noChangeArrowheads="1"/>
          </p:cNvSpPr>
          <p:nvPr/>
        </p:nvSpPr>
        <p:spPr bwMode="auto">
          <a:xfrm>
            <a:off x="2555875" y="1343025"/>
            <a:ext cx="141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GB" sz="1800">
                <a:latin typeface="Arial" pitchFamily="34" charset="0"/>
              </a:rPr>
              <a:t>Architecture</a:t>
            </a:r>
          </a:p>
          <a:p>
            <a:r>
              <a:rPr lang="en-GB" sz="1800">
                <a:latin typeface="Arial" pitchFamily="34" charset="0"/>
              </a:rPr>
              <a:t>v5/v5E</a:t>
            </a:r>
          </a:p>
        </p:txBody>
      </p:sp>
      <p:sp>
        <p:nvSpPr>
          <p:cNvPr id="11269" name="Textfeld 10"/>
          <p:cNvSpPr txBox="1">
            <a:spLocks noChangeArrowheads="1"/>
          </p:cNvSpPr>
          <p:nvPr/>
        </p:nvSpPr>
        <p:spPr bwMode="auto">
          <a:xfrm>
            <a:off x="4284663" y="1358900"/>
            <a:ext cx="1414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GB" sz="1800">
                <a:latin typeface="Arial" pitchFamily="34" charset="0"/>
              </a:rPr>
              <a:t>Architecture</a:t>
            </a:r>
          </a:p>
          <a:p>
            <a:r>
              <a:rPr lang="en-GB" sz="1800">
                <a:latin typeface="Arial" pitchFamily="34" charset="0"/>
              </a:rPr>
              <a:t>v6</a:t>
            </a:r>
          </a:p>
        </p:txBody>
      </p:sp>
      <p:sp>
        <p:nvSpPr>
          <p:cNvPr id="11270" name="Textfeld 11"/>
          <p:cNvSpPr txBox="1">
            <a:spLocks noChangeArrowheads="1"/>
          </p:cNvSpPr>
          <p:nvPr/>
        </p:nvSpPr>
        <p:spPr bwMode="auto">
          <a:xfrm>
            <a:off x="6037263" y="1358900"/>
            <a:ext cx="1414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GB" sz="1800">
                <a:latin typeface="Arial" pitchFamily="34" charset="0"/>
              </a:rPr>
              <a:t>Architecture</a:t>
            </a:r>
          </a:p>
          <a:p>
            <a:r>
              <a:rPr lang="en-GB" sz="1800">
                <a:latin typeface="Arial" pitchFamily="34" charset="0"/>
              </a:rPr>
              <a:t>v7</a:t>
            </a:r>
          </a:p>
        </p:txBody>
      </p:sp>
      <p:cxnSp>
        <p:nvCxnSpPr>
          <p:cNvPr id="11271" name="Gerade Verbindung 12"/>
          <p:cNvCxnSpPr>
            <a:cxnSpLocks noChangeShapeType="1"/>
          </p:cNvCxnSpPr>
          <p:nvPr/>
        </p:nvCxnSpPr>
        <p:spPr bwMode="auto">
          <a:xfrm>
            <a:off x="4191000" y="1447800"/>
            <a:ext cx="0" cy="458470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Gerade Verbindung 13"/>
          <p:cNvCxnSpPr>
            <a:cxnSpLocks noChangeShapeType="1"/>
          </p:cNvCxnSpPr>
          <p:nvPr/>
        </p:nvCxnSpPr>
        <p:spPr bwMode="auto">
          <a:xfrm>
            <a:off x="5867400" y="1436688"/>
            <a:ext cx="0" cy="458470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Textfeld 14"/>
          <p:cNvSpPr txBox="1">
            <a:spLocks noChangeArrowheads="1"/>
          </p:cNvSpPr>
          <p:nvPr/>
        </p:nvSpPr>
        <p:spPr bwMode="auto">
          <a:xfrm>
            <a:off x="381000" y="4865688"/>
            <a:ext cx="18780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GB" sz="1800">
                <a:latin typeface="Arial" pitchFamily="34" charset="0"/>
              </a:rPr>
              <a:t>ARM</a:t>
            </a:r>
            <a:r>
              <a:rPr lang="en-GB" sz="1800" baseline="30000">
                <a:latin typeface="Arial" pitchFamily="34" charset="0"/>
              </a:rPr>
              <a:t>®</a:t>
            </a:r>
            <a:r>
              <a:rPr lang="en-GB" sz="1800">
                <a:latin typeface="Arial" pitchFamily="34" charset="0"/>
              </a:rPr>
              <a:t> 7TDMI,</a:t>
            </a:r>
          </a:p>
          <a:p>
            <a:r>
              <a:rPr lang="de-DE" sz="1800">
                <a:latin typeface="Arial" pitchFamily="34" charset="0"/>
              </a:rPr>
              <a:t>920T,</a:t>
            </a:r>
            <a:endParaRPr lang="en-GB" sz="1800">
              <a:latin typeface="Arial" pitchFamily="34" charset="0"/>
            </a:endParaRPr>
          </a:p>
          <a:p>
            <a:r>
              <a:rPr lang="de-DE" sz="1800">
                <a:latin typeface="Arial" pitchFamily="34" charset="0"/>
              </a:rPr>
              <a:t>Intel StrongARM</a:t>
            </a:r>
            <a:endParaRPr lang="en-GB" sz="1800">
              <a:latin typeface="Arial" pitchFamily="34" charset="0"/>
            </a:endParaRPr>
          </a:p>
        </p:txBody>
      </p:sp>
      <p:sp>
        <p:nvSpPr>
          <p:cNvPr id="11274" name="Textfeld 15"/>
          <p:cNvSpPr txBox="1">
            <a:spLocks noChangeArrowheads="1"/>
          </p:cNvSpPr>
          <p:nvPr/>
        </p:nvSpPr>
        <p:spPr bwMode="auto">
          <a:xfrm>
            <a:off x="2466975" y="4868863"/>
            <a:ext cx="14160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GB" sz="1800">
                <a:latin typeface="Arial" pitchFamily="34" charset="0"/>
              </a:rPr>
              <a:t>ARM</a:t>
            </a:r>
            <a:r>
              <a:rPr lang="en-GB" sz="1800" baseline="30000">
                <a:latin typeface="Arial" pitchFamily="34" charset="0"/>
              </a:rPr>
              <a:t>®</a:t>
            </a:r>
            <a:r>
              <a:rPr lang="en-GB" sz="1800">
                <a:latin typeface="Arial" pitchFamily="34" charset="0"/>
              </a:rPr>
              <a:t> 926,</a:t>
            </a:r>
          </a:p>
          <a:p>
            <a:r>
              <a:rPr lang="de-DE" sz="1800">
                <a:latin typeface="Arial" pitchFamily="34" charset="0"/>
              </a:rPr>
              <a:t>946, 966</a:t>
            </a:r>
            <a:endParaRPr lang="en-GB" sz="1800">
              <a:latin typeface="Arial" pitchFamily="34" charset="0"/>
            </a:endParaRPr>
          </a:p>
          <a:p>
            <a:r>
              <a:rPr lang="de-DE" sz="1800">
                <a:latin typeface="Arial" pitchFamily="34" charset="0"/>
              </a:rPr>
              <a:t>Intel XScale</a:t>
            </a:r>
            <a:endParaRPr lang="en-GB" sz="1800">
              <a:latin typeface="Arial" pitchFamily="34" charset="0"/>
            </a:endParaRPr>
          </a:p>
        </p:txBody>
      </p:sp>
      <p:sp>
        <p:nvSpPr>
          <p:cNvPr id="11275" name="Textfeld 16"/>
          <p:cNvSpPr txBox="1">
            <a:spLocks noChangeArrowheads="1"/>
          </p:cNvSpPr>
          <p:nvPr/>
        </p:nvSpPr>
        <p:spPr bwMode="auto">
          <a:xfrm>
            <a:off x="4298950" y="4868863"/>
            <a:ext cx="14366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GB" sz="1800">
                <a:latin typeface="Arial" pitchFamily="34" charset="0"/>
              </a:rPr>
              <a:t>ARM</a:t>
            </a:r>
            <a:r>
              <a:rPr lang="en-GB" sz="1800" baseline="30000">
                <a:latin typeface="Arial" pitchFamily="34" charset="0"/>
              </a:rPr>
              <a:t>®</a:t>
            </a:r>
            <a:r>
              <a:rPr lang="en-GB" sz="1800">
                <a:latin typeface="Arial" pitchFamily="34" charset="0"/>
              </a:rPr>
              <a:t> 1136,</a:t>
            </a:r>
          </a:p>
          <a:p>
            <a:r>
              <a:rPr lang="de-DE" sz="1800">
                <a:latin typeface="Arial" pitchFamily="34" charset="0"/>
              </a:rPr>
              <a:t>1176,</a:t>
            </a:r>
            <a:endParaRPr lang="en-GB" sz="1800">
              <a:latin typeface="Arial" pitchFamily="34" charset="0"/>
            </a:endParaRPr>
          </a:p>
          <a:p>
            <a:r>
              <a:rPr lang="de-DE" sz="1800">
                <a:latin typeface="Arial" pitchFamily="34" charset="0"/>
              </a:rPr>
              <a:t>1156T-2</a:t>
            </a:r>
            <a:endParaRPr lang="en-GB" sz="1800">
              <a:latin typeface="Arial" pitchFamily="34" charset="0"/>
            </a:endParaRPr>
          </a:p>
        </p:txBody>
      </p:sp>
      <p:sp>
        <p:nvSpPr>
          <p:cNvPr id="11276" name="Textfeld 17"/>
          <p:cNvSpPr txBox="1">
            <a:spLocks noChangeArrowheads="1"/>
          </p:cNvSpPr>
          <p:nvPr/>
        </p:nvSpPr>
        <p:spPr bwMode="auto">
          <a:xfrm>
            <a:off x="6743700" y="2005013"/>
            <a:ext cx="23399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/>
            <a:r>
              <a:rPr lang="en-GB" sz="1800">
                <a:latin typeface="Arial" pitchFamily="34" charset="0"/>
              </a:rPr>
              <a:t>v7-A: Application</a:t>
            </a:r>
          </a:p>
          <a:p>
            <a:pPr algn="l"/>
            <a:r>
              <a:rPr lang="de-DE" sz="1800">
                <a:latin typeface="Arial" pitchFamily="34" charset="0"/>
              </a:rPr>
              <a:t>e.g. Cortex-A8</a:t>
            </a:r>
            <a:endParaRPr lang="en-GB" sz="1800">
              <a:latin typeface="Arial" pitchFamily="34" charset="0"/>
            </a:endParaRPr>
          </a:p>
          <a:p>
            <a:pPr algn="l"/>
            <a:endParaRPr lang="en-GB" sz="1800">
              <a:latin typeface="Arial" pitchFamily="34" charset="0"/>
            </a:endParaRPr>
          </a:p>
          <a:p>
            <a:pPr algn="l"/>
            <a:r>
              <a:rPr lang="en-GB" sz="1800">
                <a:latin typeface="Arial" pitchFamily="34" charset="0"/>
              </a:rPr>
              <a:t>v7-R: Real Time</a:t>
            </a:r>
          </a:p>
          <a:p>
            <a:pPr algn="l"/>
            <a:r>
              <a:rPr lang="de-DE" sz="1800">
                <a:latin typeface="Arial" pitchFamily="34" charset="0"/>
              </a:rPr>
              <a:t>e.g. Cortex-R4</a:t>
            </a:r>
            <a:endParaRPr lang="en-GB" sz="1800">
              <a:latin typeface="Arial" pitchFamily="34" charset="0"/>
            </a:endParaRPr>
          </a:p>
          <a:p>
            <a:pPr algn="l"/>
            <a:endParaRPr lang="en-GB" sz="1800">
              <a:latin typeface="Arial" pitchFamily="34" charset="0"/>
            </a:endParaRPr>
          </a:p>
          <a:p>
            <a:pPr algn="l"/>
            <a:r>
              <a:rPr lang="en-GB" sz="1800">
                <a:latin typeface="Arial" pitchFamily="34" charset="0"/>
              </a:rPr>
              <a:t>v7-M: Microcontroller</a:t>
            </a:r>
          </a:p>
          <a:p>
            <a:pPr algn="l"/>
            <a:r>
              <a:rPr lang="de-DE" sz="1800">
                <a:latin typeface="Arial" pitchFamily="34" charset="0"/>
              </a:rPr>
              <a:t>e.g. Cortex</a:t>
            </a:r>
            <a:r>
              <a:rPr lang="de-DE" sz="1800" baseline="30000">
                <a:latin typeface="Arial" pitchFamily="34" charset="0"/>
              </a:rPr>
              <a:t>TM</a:t>
            </a:r>
            <a:r>
              <a:rPr lang="de-DE" sz="1800">
                <a:latin typeface="Arial" pitchFamily="34" charset="0"/>
              </a:rPr>
              <a:t>-M3</a:t>
            </a:r>
            <a:endParaRPr lang="en-GB" sz="1800">
              <a:latin typeface="Arial" pitchFamily="34" charset="0"/>
            </a:endParaRPr>
          </a:p>
        </p:txBody>
      </p:sp>
      <p:cxnSp>
        <p:nvCxnSpPr>
          <p:cNvPr id="11277" name="Gerade Verbindung mit Pfeil 20"/>
          <p:cNvCxnSpPr>
            <a:cxnSpLocks noChangeShapeType="1"/>
          </p:cNvCxnSpPr>
          <p:nvPr/>
        </p:nvCxnSpPr>
        <p:spPr bwMode="auto">
          <a:xfrm flipV="1">
            <a:off x="782638" y="4038600"/>
            <a:ext cx="1081087" cy="303213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Gerade Verbindung mit Pfeil 26"/>
          <p:cNvCxnSpPr>
            <a:cxnSpLocks noChangeShapeType="1"/>
          </p:cNvCxnSpPr>
          <p:nvPr/>
        </p:nvCxnSpPr>
        <p:spPr bwMode="auto">
          <a:xfrm flipV="1">
            <a:off x="2724150" y="3556000"/>
            <a:ext cx="1079500" cy="303213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Gerade Verbindung mit Pfeil 27"/>
          <p:cNvCxnSpPr>
            <a:cxnSpLocks noChangeShapeType="1"/>
          </p:cNvCxnSpPr>
          <p:nvPr/>
        </p:nvCxnSpPr>
        <p:spPr bwMode="auto">
          <a:xfrm flipV="1">
            <a:off x="4451350" y="3121025"/>
            <a:ext cx="1081088" cy="303213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Gerade Verbindung mit Pfeil 28"/>
          <p:cNvCxnSpPr>
            <a:cxnSpLocks noChangeShapeType="1"/>
          </p:cNvCxnSpPr>
          <p:nvPr/>
        </p:nvCxnSpPr>
        <p:spPr bwMode="auto">
          <a:xfrm flipV="1">
            <a:off x="5943600" y="2305050"/>
            <a:ext cx="868363" cy="360363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Gerade Verbindung mit Pfeil 29"/>
          <p:cNvCxnSpPr>
            <a:cxnSpLocks noChangeShapeType="1"/>
          </p:cNvCxnSpPr>
          <p:nvPr/>
        </p:nvCxnSpPr>
        <p:spPr bwMode="auto">
          <a:xfrm>
            <a:off x="5943600" y="3105150"/>
            <a:ext cx="809625" cy="0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Gerade Verbindung mit Pfeil 30"/>
          <p:cNvCxnSpPr>
            <a:cxnSpLocks noChangeShapeType="1"/>
          </p:cNvCxnSpPr>
          <p:nvPr/>
        </p:nvCxnSpPr>
        <p:spPr bwMode="auto">
          <a:xfrm>
            <a:off x="5943600" y="3556000"/>
            <a:ext cx="885825" cy="409575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Textfeld 37"/>
          <p:cNvSpPr txBox="1">
            <a:spLocks noChangeArrowheads="1"/>
          </p:cNvSpPr>
          <p:nvPr/>
        </p:nvSpPr>
        <p:spPr bwMode="auto">
          <a:xfrm>
            <a:off x="7324725" y="6021388"/>
            <a:ext cx="928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GB" sz="1200">
                <a:latin typeface="Arial" pitchFamily="34" charset="0"/>
              </a:rPr>
              <a:t>Source: [4]</a:t>
            </a:r>
          </a:p>
        </p:txBody>
      </p:sp>
      <p:sp>
        <p:nvSpPr>
          <p:cNvPr id="11284" name="Ellipse 15365"/>
          <p:cNvSpPr>
            <a:spLocks noChangeArrowheads="1"/>
          </p:cNvSpPr>
          <p:nvPr/>
        </p:nvSpPr>
        <p:spPr bwMode="auto">
          <a:xfrm>
            <a:off x="6516688" y="3536950"/>
            <a:ext cx="2566987" cy="8572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GB"/>
          </a:p>
        </p:txBody>
      </p:sp>
      <p:sp>
        <p:nvSpPr>
          <p:cNvPr id="11285" name="Textfeld 4"/>
          <p:cNvSpPr txBox="1">
            <a:spLocks noChangeArrowheads="1"/>
          </p:cNvSpPr>
          <p:nvPr/>
        </p:nvSpPr>
        <p:spPr bwMode="auto">
          <a:xfrm>
            <a:off x="365125" y="4462463"/>
            <a:ext cx="1403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GB" sz="1800">
                <a:solidFill>
                  <a:srgbClr val="FF0000"/>
                </a:solidFill>
                <a:latin typeface="Arial" pitchFamily="34" charset="0"/>
              </a:rPr>
              <a:t>Processors:</a:t>
            </a:r>
          </a:p>
        </p:txBody>
      </p:sp>
      <p:sp>
        <p:nvSpPr>
          <p:cNvPr id="2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Cortex</a:t>
            </a:r>
            <a:r>
              <a:rPr lang="en-GB" baseline="30000" smtClean="0"/>
              <a:t>TM</a:t>
            </a:r>
            <a:r>
              <a:rPr lang="en-GB" smtClean="0"/>
              <a:t>-M3 Processor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Technical Excellence:</a:t>
            </a:r>
          </a:p>
          <a:p>
            <a:pPr lvl="1"/>
            <a:r>
              <a:rPr lang="en-GB" dirty="0" smtClean="0"/>
              <a:t>Optimal performance, high efficiency processor core 1.25 DMIPS/MHz</a:t>
            </a:r>
          </a:p>
          <a:p>
            <a:pPr lvl="1"/>
            <a:r>
              <a:rPr lang="en-GB" dirty="0" smtClean="0"/>
              <a:t>Rich, unified Thumb-2 high performance instruction set</a:t>
            </a:r>
            <a:br>
              <a:rPr lang="en-GB" dirty="0" smtClean="0"/>
            </a:br>
            <a:r>
              <a:rPr lang="en-GB" dirty="0" smtClean="0"/>
              <a:t>→ Smallest code size and reduced memory requirements</a:t>
            </a:r>
          </a:p>
          <a:p>
            <a:pPr lvl="1"/>
            <a:r>
              <a:rPr lang="en-GB" dirty="0" smtClean="0"/>
              <a:t>Low latency, integrated Nested Vectored </a:t>
            </a:r>
            <a:br>
              <a:rPr lang="en-GB" dirty="0" smtClean="0"/>
            </a:br>
            <a:r>
              <a:rPr lang="en-GB" dirty="0" smtClean="0"/>
              <a:t>Interrupt Controller (NVIC)</a:t>
            </a:r>
          </a:p>
          <a:p>
            <a:pPr lvl="1"/>
            <a:r>
              <a:rPr lang="en-GB" dirty="0" smtClean="0"/>
              <a:t>Sophisticated debug and trace support </a:t>
            </a:r>
          </a:p>
          <a:p>
            <a:pPr lvl="1"/>
            <a:r>
              <a:rPr lang="en-GB" dirty="0" smtClean="0"/>
              <a:t>Memory Protection Unit (MPU)</a:t>
            </a:r>
          </a:p>
          <a:p>
            <a:pPr lvl="1"/>
            <a:r>
              <a:rPr lang="en-GB" dirty="0" smtClean="0"/>
              <a:t>Embedded Trace </a:t>
            </a:r>
            <a:r>
              <a:rPr lang="en-GB" dirty="0" err="1" smtClean="0"/>
              <a:t>Macrocell</a:t>
            </a:r>
            <a:r>
              <a:rPr lang="en-GB" dirty="0" smtClean="0"/>
              <a:t> (ETM)</a:t>
            </a:r>
          </a:p>
          <a:p>
            <a:pPr lvl="1"/>
            <a:r>
              <a:rPr lang="en-GB" dirty="0" smtClean="0"/>
              <a:t>Advanced power management features </a:t>
            </a:r>
            <a:br>
              <a:rPr lang="en-GB" dirty="0" smtClean="0"/>
            </a:br>
            <a:r>
              <a:rPr lang="en-GB" dirty="0" smtClean="0"/>
              <a:t>and</a:t>
            </a:r>
            <a:r>
              <a:rPr lang="en-GB" dirty="0"/>
              <a:t> </a:t>
            </a:r>
            <a:r>
              <a:rPr lang="en-GB" dirty="0" smtClean="0"/>
              <a:t>capabilities</a:t>
            </a:r>
          </a:p>
          <a:p>
            <a:pPr lvl="1"/>
            <a:r>
              <a:rPr lang="en-GB" dirty="0" smtClean="0"/>
              <a:t>Fault Robust Interface</a:t>
            </a:r>
          </a:p>
          <a:p>
            <a:pPr lvl="1"/>
            <a:r>
              <a:rPr lang="en-GB" dirty="0" smtClean="0"/>
              <a:t>Integrated bus matrix for increased </a:t>
            </a:r>
            <a:br>
              <a:rPr lang="en-GB" dirty="0" smtClean="0"/>
            </a:br>
            <a:r>
              <a:rPr lang="en-GB" dirty="0" smtClean="0"/>
              <a:t>performance</a:t>
            </a:r>
          </a:p>
          <a:p>
            <a:endParaRPr lang="en-GB" sz="1800" dirty="0" smtClean="0"/>
          </a:p>
        </p:txBody>
      </p:sp>
      <p:pic>
        <p:nvPicPr>
          <p:cNvPr id="12291" name="Picture 5" descr="Cortex-M3 Chip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8" y="2781300"/>
            <a:ext cx="349726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Cortex</a:t>
            </a:r>
            <a:r>
              <a:rPr lang="en-GB" baseline="30000" smtClean="0"/>
              <a:t>TM</a:t>
            </a:r>
            <a:r>
              <a:rPr lang="en-GB" smtClean="0"/>
              <a:t>-M3 Processor</a:t>
            </a:r>
          </a:p>
        </p:txBody>
      </p:sp>
      <p:pic>
        <p:nvPicPr>
          <p:cNvPr id="13314" name="Picture 73" descr="Cortex-M3 Chip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882" y="2073275"/>
            <a:ext cx="3935413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57"/>
          <p:cNvSpPr>
            <a:spLocks noChangeArrowheads="1"/>
          </p:cNvSpPr>
          <p:nvPr/>
        </p:nvSpPr>
        <p:spPr bwMode="auto">
          <a:xfrm>
            <a:off x="3461157" y="990600"/>
            <a:ext cx="1881188" cy="981075"/>
          </a:xfrm>
          <a:prstGeom prst="wedgeRectCallout">
            <a:avLst>
              <a:gd name="adj1" fmla="val -29157"/>
              <a:gd name="adj2" fmla="val 102102"/>
            </a:avLst>
          </a:prstGeom>
          <a:solidFill>
            <a:srgbClr val="6A8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>
              <a:spcBef>
                <a:spcPct val="25000"/>
              </a:spcBef>
            </a:pPr>
            <a:r>
              <a:rPr lang="en-GB" sz="900" b="1">
                <a:latin typeface="Arial" pitchFamily="34" charset="0"/>
              </a:rPr>
              <a:t>Configurable Interrupt Controller:</a:t>
            </a:r>
          </a:p>
          <a:p>
            <a:pPr algn="ctr" eaLnBrk="0" hangingPunct="0">
              <a:spcBef>
                <a:spcPct val="25000"/>
              </a:spcBef>
            </a:pPr>
            <a:r>
              <a:rPr lang="en-GB" sz="900" b="1">
                <a:latin typeface="Arial" pitchFamily="34" charset="0"/>
              </a:rPr>
              <a:t>    1:240 Interrupts</a:t>
            </a:r>
          </a:p>
          <a:p>
            <a:pPr algn="ctr" eaLnBrk="0" hangingPunct="0">
              <a:spcBef>
                <a:spcPct val="25000"/>
              </a:spcBef>
            </a:pPr>
            <a:r>
              <a:rPr lang="en-GB" sz="900" b="1">
                <a:latin typeface="Arial" pitchFamily="34" charset="0"/>
              </a:rPr>
              <a:t>    1:255 Priority Levels</a:t>
            </a:r>
          </a:p>
          <a:p>
            <a:pPr algn="ctr" eaLnBrk="0" hangingPunct="0">
              <a:spcBef>
                <a:spcPct val="25000"/>
              </a:spcBef>
            </a:pPr>
            <a:r>
              <a:rPr lang="en-GB" sz="900" b="1">
                <a:latin typeface="Arial" pitchFamily="34" charset="0"/>
              </a:rPr>
              <a:t>    NMI &amp; SysTick</a:t>
            </a:r>
            <a:endParaRPr lang="en-GB" sz="1600">
              <a:latin typeface="Arial" pitchFamily="34" charset="0"/>
            </a:endParaRPr>
          </a:p>
        </p:txBody>
      </p:sp>
      <p:sp>
        <p:nvSpPr>
          <p:cNvPr id="8" name="AutoShape 58"/>
          <p:cNvSpPr>
            <a:spLocks noChangeArrowheads="1"/>
          </p:cNvSpPr>
          <p:nvPr/>
        </p:nvSpPr>
        <p:spPr bwMode="auto">
          <a:xfrm>
            <a:off x="5442357" y="990600"/>
            <a:ext cx="1793939" cy="981075"/>
          </a:xfrm>
          <a:prstGeom prst="wedgeRectCallout">
            <a:avLst>
              <a:gd name="adj1" fmla="val -71185"/>
              <a:gd name="adj2" fmla="val 99838"/>
            </a:avLst>
          </a:prstGeom>
          <a:solidFill>
            <a:srgbClr val="6A8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>
              <a:spcBef>
                <a:spcPct val="25000"/>
              </a:spcBef>
            </a:pPr>
            <a:r>
              <a:rPr lang="en-GB" sz="900" b="1" dirty="0">
                <a:latin typeface="Arial" pitchFamily="34" charset="0"/>
              </a:rPr>
              <a:t>Central Core:</a:t>
            </a:r>
          </a:p>
          <a:p>
            <a:pPr algn="ctr" eaLnBrk="0" hangingPunct="0">
              <a:spcBef>
                <a:spcPct val="25000"/>
              </a:spcBef>
            </a:pPr>
            <a:r>
              <a:rPr lang="en-GB" sz="900" b="1" dirty="0">
                <a:latin typeface="Arial" pitchFamily="34" charset="0"/>
              </a:rPr>
              <a:t>    1.25 DMIPS/MHz</a:t>
            </a:r>
          </a:p>
          <a:p>
            <a:pPr algn="ctr" eaLnBrk="0" hangingPunct="0">
              <a:spcBef>
                <a:spcPct val="25000"/>
              </a:spcBef>
            </a:pPr>
            <a:r>
              <a:rPr lang="en-GB" sz="900" b="1" dirty="0">
                <a:latin typeface="Arial" pitchFamily="34" charset="0"/>
              </a:rPr>
              <a:t>    Thumb-2 / Thumb ISA</a:t>
            </a:r>
          </a:p>
          <a:p>
            <a:pPr algn="ctr" eaLnBrk="0" hangingPunct="0">
              <a:spcBef>
                <a:spcPct val="25000"/>
              </a:spcBef>
            </a:pPr>
            <a:r>
              <a:rPr lang="en-GB" sz="900" b="1" dirty="0">
                <a:latin typeface="Arial" pitchFamily="34" charset="0"/>
              </a:rPr>
              <a:t>    Hardware Divide </a:t>
            </a:r>
          </a:p>
          <a:p>
            <a:pPr algn="ctr" eaLnBrk="0" hangingPunct="0">
              <a:spcBef>
                <a:spcPct val="25000"/>
              </a:spcBef>
            </a:pPr>
            <a:r>
              <a:rPr lang="en-GB" sz="900" b="1" dirty="0">
                <a:latin typeface="Arial" pitchFamily="34" charset="0"/>
              </a:rPr>
              <a:t>    </a:t>
            </a:r>
            <a:r>
              <a:rPr lang="en-GB" sz="900" b="1" dirty="0" smtClean="0">
                <a:latin typeface="Arial" pitchFamily="34" charset="0"/>
              </a:rPr>
              <a:t>1 cycle </a:t>
            </a:r>
            <a:r>
              <a:rPr lang="en-GB" sz="900" b="1" dirty="0">
                <a:latin typeface="Arial" pitchFamily="34" charset="0"/>
              </a:rPr>
              <a:t>Multiply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>
            <a:off x="6311463" y="2162175"/>
            <a:ext cx="1235919" cy="249237"/>
          </a:xfrm>
          <a:prstGeom prst="wedgeRectCallout">
            <a:avLst>
              <a:gd name="adj1" fmla="val -90653"/>
              <a:gd name="adj2" fmla="val 93310"/>
            </a:avLst>
          </a:prstGeom>
          <a:solidFill>
            <a:srgbClr val="6A8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>
              <a:spcBef>
                <a:spcPct val="25000"/>
              </a:spcBef>
            </a:pPr>
            <a:r>
              <a:rPr lang="en-GB" sz="900" b="1">
                <a:latin typeface="Arial" pitchFamily="34" charset="0"/>
              </a:rPr>
              <a:t>ETM (Optional)</a:t>
            </a:r>
          </a:p>
        </p:txBody>
      </p:sp>
      <p:sp>
        <p:nvSpPr>
          <p:cNvPr id="10" name="AutoShape 60"/>
          <p:cNvSpPr>
            <a:spLocks noChangeArrowheads="1"/>
          </p:cNvSpPr>
          <p:nvPr/>
        </p:nvSpPr>
        <p:spPr bwMode="auto">
          <a:xfrm>
            <a:off x="1475656" y="2701925"/>
            <a:ext cx="1225550" cy="481013"/>
          </a:xfrm>
          <a:prstGeom prst="wedgeRectCallout">
            <a:avLst>
              <a:gd name="adj1" fmla="val 155958"/>
              <a:gd name="adj2" fmla="val 93894"/>
            </a:avLst>
          </a:prstGeom>
          <a:solidFill>
            <a:srgbClr val="6A8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>
              <a:spcBef>
                <a:spcPct val="25000"/>
              </a:spcBef>
            </a:pPr>
            <a:r>
              <a:rPr lang="en-GB" sz="900" b="1" dirty="0">
                <a:latin typeface="Arial" pitchFamily="34" charset="0"/>
              </a:rPr>
              <a:t>MPU (Optional)</a:t>
            </a:r>
          </a:p>
          <a:p>
            <a:pPr algn="ctr" eaLnBrk="0" hangingPunct="0">
              <a:spcBef>
                <a:spcPct val="25000"/>
              </a:spcBef>
            </a:pPr>
            <a:r>
              <a:rPr lang="en-GB" sz="900" b="1" dirty="0">
                <a:latin typeface="Arial" pitchFamily="34" charset="0"/>
              </a:rPr>
              <a:t>8-Region Memory Protection Unit</a:t>
            </a:r>
          </a:p>
        </p:txBody>
      </p:sp>
      <p:sp>
        <p:nvSpPr>
          <p:cNvPr id="11" name="AutoShape 61"/>
          <p:cNvSpPr>
            <a:spLocks noChangeArrowheads="1"/>
          </p:cNvSpPr>
          <p:nvPr/>
        </p:nvSpPr>
        <p:spPr bwMode="auto">
          <a:xfrm>
            <a:off x="1475656" y="3622675"/>
            <a:ext cx="1225550" cy="481013"/>
          </a:xfrm>
          <a:prstGeom prst="wedgeRectCallout">
            <a:avLst>
              <a:gd name="adj1" fmla="val 110880"/>
              <a:gd name="adj2" fmla="val -68810"/>
            </a:avLst>
          </a:prstGeom>
          <a:solidFill>
            <a:srgbClr val="6A8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>
              <a:spcBef>
                <a:spcPct val="25000"/>
              </a:spcBef>
            </a:pPr>
            <a:r>
              <a:rPr lang="en-GB" sz="900" b="1">
                <a:latin typeface="Arial" pitchFamily="34" charset="0"/>
              </a:rPr>
              <a:t>Debug Access Port: JTAG or Serial Wire</a:t>
            </a:r>
          </a:p>
        </p:txBody>
      </p:sp>
      <p:sp>
        <p:nvSpPr>
          <p:cNvPr id="12" name="AutoShape 62"/>
          <p:cNvSpPr>
            <a:spLocks noChangeArrowheads="1"/>
          </p:cNvSpPr>
          <p:nvPr/>
        </p:nvSpPr>
        <p:spPr bwMode="auto">
          <a:xfrm>
            <a:off x="1475656" y="4329113"/>
            <a:ext cx="1225550" cy="722312"/>
          </a:xfrm>
          <a:prstGeom prst="wedgeRectCallout">
            <a:avLst>
              <a:gd name="adj1" fmla="val 151556"/>
              <a:gd name="adj2" fmla="val -86921"/>
            </a:avLst>
          </a:prstGeom>
          <a:solidFill>
            <a:srgbClr val="6A8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>
              <a:spcBef>
                <a:spcPct val="25000"/>
              </a:spcBef>
            </a:pPr>
            <a:r>
              <a:rPr lang="en-GB" sz="900" b="1">
                <a:latin typeface="Arial" pitchFamily="34" charset="0"/>
              </a:rPr>
              <a:t>DWT (Optional)</a:t>
            </a:r>
          </a:p>
          <a:p>
            <a:pPr algn="ctr" eaLnBrk="0" hangingPunct="0">
              <a:spcBef>
                <a:spcPct val="25000"/>
              </a:spcBef>
            </a:pPr>
            <a:r>
              <a:rPr lang="en-GB" sz="900" b="1">
                <a:latin typeface="Arial" pitchFamily="34" charset="0"/>
              </a:rPr>
              <a:t>4x Data Watchpoints &amp; Event Monitors</a:t>
            </a:r>
          </a:p>
        </p:txBody>
      </p:sp>
      <p:sp>
        <p:nvSpPr>
          <p:cNvPr id="13" name="AutoShape 63"/>
          <p:cNvSpPr>
            <a:spLocks noChangeArrowheads="1"/>
          </p:cNvSpPr>
          <p:nvPr/>
        </p:nvSpPr>
        <p:spPr bwMode="auto">
          <a:xfrm>
            <a:off x="6339326" y="2780928"/>
            <a:ext cx="1191469" cy="527050"/>
          </a:xfrm>
          <a:prstGeom prst="wedgeRectCallout">
            <a:avLst>
              <a:gd name="adj1" fmla="val -90157"/>
              <a:gd name="adj2" fmla="val 66565"/>
            </a:avLst>
          </a:prstGeom>
          <a:solidFill>
            <a:srgbClr val="6A8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>
              <a:spcBef>
                <a:spcPct val="25000"/>
              </a:spcBef>
            </a:pPr>
            <a:r>
              <a:rPr lang="en-GB" sz="900" b="1" dirty="0">
                <a:latin typeface="Arial" pitchFamily="34" charset="0"/>
              </a:rPr>
              <a:t>ITM (Optional)</a:t>
            </a:r>
          </a:p>
          <a:p>
            <a:pPr algn="ctr" eaLnBrk="0" hangingPunct="0">
              <a:spcBef>
                <a:spcPct val="25000"/>
              </a:spcBef>
            </a:pPr>
            <a:r>
              <a:rPr lang="en-GB" sz="900" b="1" dirty="0">
                <a:latin typeface="Arial" pitchFamily="34" charset="0"/>
              </a:rPr>
              <a:t>Low-cost trace via single wire output</a:t>
            </a:r>
          </a:p>
        </p:txBody>
      </p:sp>
      <p:sp>
        <p:nvSpPr>
          <p:cNvPr id="14" name="AutoShape 64"/>
          <p:cNvSpPr>
            <a:spLocks noChangeArrowheads="1"/>
          </p:cNvSpPr>
          <p:nvPr/>
        </p:nvSpPr>
        <p:spPr bwMode="auto">
          <a:xfrm>
            <a:off x="6321832" y="4103688"/>
            <a:ext cx="1225550" cy="722313"/>
          </a:xfrm>
          <a:prstGeom prst="wedgeRectCallout">
            <a:avLst>
              <a:gd name="adj1" fmla="val -141579"/>
              <a:gd name="adj2" fmla="val -75713"/>
            </a:avLst>
          </a:prstGeom>
          <a:solidFill>
            <a:srgbClr val="6A8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>
              <a:spcBef>
                <a:spcPct val="25000"/>
              </a:spcBef>
            </a:pPr>
            <a:r>
              <a:rPr lang="en-GB" sz="900" b="1">
                <a:latin typeface="Arial" pitchFamily="34" charset="0"/>
              </a:rPr>
              <a:t>FPB (Optional)</a:t>
            </a:r>
          </a:p>
          <a:p>
            <a:pPr algn="ctr" eaLnBrk="0" hangingPunct="0">
              <a:spcBef>
                <a:spcPct val="25000"/>
              </a:spcBef>
            </a:pPr>
            <a:r>
              <a:rPr lang="en-GB" sz="900" b="1">
                <a:latin typeface="Arial" pitchFamily="34" charset="0"/>
              </a:rPr>
              <a:t>8x Hardware Breakpoints w. program patching</a:t>
            </a:r>
          </a:p>
        </p:txBody>
      </p:sp>
      <p:grpSp>
        <p:nvGrpSpPr>
          <p:cNvPr id="15" name="Group 65"/>
          <p:cNvGrpSpPr>
            <a:grpSpLocks/>
          </p:cNvGrpSpPr>
          <p:nvPr/>
        </p:nvGrpSpPr>
        <p:grpSpPr bwMode="auto">
          <a:xfrm>
            <a:off x="1579227" y="5507062"/>
            <a:ext cx="2641600" cy="722312"/>
            <a:chOff x="57" y="3373"/>
            <a:chExt cx="1664" cy="455"/>
          </a:xfrm>
          <a:solidFill>
            <a:srgbClr val="6A8CD0"/>
          </a:solidFill>
        </p:grpSpPr>
        <p:sp>
          <p:nvSpPr>
            <p:cNvPr id="16" name="AutoShape 66"/>
            <p:cNvSpPr>
              <a:spLocks noChangeArrowheads="1"/>
            </p:cNvSpPr>
            <p:nvPr/>
          </p:nvSpPr>
          <p:spPr bwMode="auto">
            <a:xfrm>
              <a:off x="296" y="3483"/>
              <a:ext cx="798" cy="203"/>
            </a:xfrm>
            <a:prstGeom prst="wedgeRectCallout">
              <a:avLst>
                <a:gd name="adj1" fmla="val 68421"/>
                <a:gd name="adj2" fmla="val -264287"/>
              </a:avLst>
            </a:prstGeom>
            <a:grpFill/>
            <a:ln w="381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5000"/>
                </a:spcBef>
                <a:defRPr/>
              </a:pPr>
              <a:endParaRPr lang="en-GB" sz="900" b="1">
                <a:latin typeface="Arial" pitchFamily="34" charset="0"/>
              </a:endParaRPr>
            </a:p>
          </p:txBody>
        </p:sp>
        <p:sp>
          <p:nvSpPr>
            <p:cNvPr id="17" name="AutoShape 67"/>
            <p:cNvSpPr>
              <a:spLocks noChangeArrowheads="1"/>
            </p:cNvSpPr>
            <p:nvPr/>
          </p:nvSpPr>
          <p:spPr bwMode="auto">
            <a:xfrm>
              <a:off x="57" y="3373"/>
              <a:ext cx="1664" cy="455"/>
            </a:xfrm>
            <a:prstGeom prst="wedgeRectCallout">
              <a:avLst>
                <a:gd name="adj1" fmla="val 31597"/>
                <a:gd name="adj2" fmla="val -50472"/>
              </a:avLst>
            </a:prstGeom>
            <a:grpFill/>
            <a:ln w="317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5000"/>
                </a:spcBef>
                <a:defRPr/>
              </a:pPr>
              <a:r>
                <a:rPr lang="en-GB" sz="900" b="1" dirty="0">
                  <a:latin typeface="Arial" pitchFamily="34" charset="0"/>
                </a:rPr>
                <a:t>2x AHB-</a:t>
              </a:r>
              <a:r>
                <a:rPr lang="en-GB" sz="900" b="1" dirty="0" err="1">
                  <a:latin typeface="Arial" pitchFamily="34" charset="0"/>
                </a:rPr>
                <a:t>Lite</a:t>
              </a:r>
              <a:r>
                <a:rPr lang="en-GB" sz="900" b="1" dirty="0">
                  <a:latin typeface="Arial" pitchFamily="34" charset="0"/>
                </a:rPr>
                <a:t> Buses</a:t>
              </a:r>
            </a:p>
            <a:p>
              <a:pPr algn="ctr" eaLnBrk="0" hangingPunct="0">
                <a:spcBef>
                  <a:spcPct val="25000"/>
                </a:spcBef>
                <a:defRPr/>
              </a:pPr>
              <a:r>
                <a:rPr lang="en-GB" sz="900" b="1" dirty="0">
                  <a:latin typeface="Arial" pitchFamily="34" charset="0"/>
                </a:rPr>
                <a:t>  I_CODE (Instruction Code Bus)</a:t>
              </a:r>
            </a:p>
            <a:p>
              <a:pPr algn="ctr" eaLnBrk="0" hangingPunct="0">
                <a:spcBef>
                  <a:spcPct val="25000"/>
                </a:spcBef>
                <a:defRPr/>
              </a:pPr>
              <a:r>
                <a:rPr lang="en-GB" sz="900" b="1" dirty="0">
                  <a:latin typeface="Arial" pitchFamily="34" charset="0"/>
                </a:rPr>
                <a:t>  D_CODE (Data / Coefficients Code Bus)</a:t>
              </a:r>
            </a:p>
          </p:txBody>
        </p:sp>
      </p:grp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4522452" y="5513412"/>
            <a:ext cx="2979737" cy="722312"/>
            <a:chOff x="1911" y="3377"/>
            <a:chExt cx="1877" cy="455"/>
          </a:xfrm>
          <a:solidFill>
            <a:srgbClr val="6A8CD0"/>
          </a:solidFill>
        </p:grpSpPr>
        <p:sp>
          <p:nvSpPr>
            <p:cNvPr id="19" name="AutoShape 69"/>
            <p:cNvSpPr>
              <a:spLocks noChangeArrowheads="1"/>
            </p:cNvSpPr>
            <p:nvPr/>
          </p:nvSpPr>
          <p:spPr bwMode="auto">
            <a:xfrm>
              <a:off x="2779" y="3456"/>
              <a:ext cx="798" cy="203"/>
            </a:xfrm>
            <a:prstGeom prst="wedgeRectCallout">
              <a:avLst>
                <a:gd name="adj1" fmla="val -66792"/>
                <a:gd name="adj2" fmla="val -252463"/>
              </a:avLst>
            </a:prstGeom>
            <a:grpFill/>
            <a:ln w="381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5000"/>
                </a:spcBef>
                <a:defRPr/>
              </a:pPr>
              <a:endParaRPr lang="en-GB" sz="900" b="1">
                <a:latin typeface="Arial" pitchFamily="34" charset="0"/>
              </a:endParaRPr>
            </a:p>
          </p:txBody>
        </p:sp>
        <p:sp>
          <p:nvSpPr>
            <p:cNvPr id="20" name="AutoShape 70"/>
            <p:cNvSpPr>
              <a:spLocks noChangeArrowheads="1"/>
            </p:cNvSpPr>
            <p:nvPr/>
          </p:nvSpPr>
          <p:spPr bwMode="auto">
            <a:xfrm>
              <a:off x="1911" y="3377"/>
              <a:ext cx="1877" cy="455"/>
            </a:xfrm>
            <a:prstGeom prst="wedgeRectCallout">
              <a:avLst>
                <a:gd name="adj1" fmla="val -13551"/>
                <a:gd name="adj2" fmla="val -49981"/>
              </a:avLst>
            </a:prstGeom>
            <a:grpFill/>
            <a:ln w="317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5000"/>
                </a:spcBef>
                <a:defRPr/>
              </a:pPr>
              <a:r>
                <a:rPr lang="en-GB" sz="900" b="1" dirty="0">
                  <a:latin typeface="Arial" pitchFamily="34" charset="0"/>
                </a:rPr>
                <a:t>1x AHB-</a:t>
              </a:r>
              <a:r>
                <a:rPr lang="en-GB" sz="900" b="1" dirty="0" err="1">
                  <a:latin typeface="Arial" pitchFamily="34" charset="0"/>
                </a:rPr>
                <a:t>Lite</a:t>
              </a:r>
              <a:r>
                <a:rPr lang="en-GB" sz="900" b="1" dirty="0">
                  <a:latin typeface="Arial" pitchFamily="34" charset="0"/>
                </a:rPr>
                <a:t> Buses</a:t>
              </a:r>
            </a:p>
            <a:p>
              <a:pPr algn="ctr" eaLnBrk="0" hangingPunct="0">
                <a:spcBef>
                  <a:spcPct val="25000"/>
                </a:spcBef>
                <a:defRPr/>
              </a:pPr>
              <a:r>
                <a:rPr lang="en-GB" sz="900" b="1" dirty="0">
                  <a:latin typeface="Arial" pitchFamily="34" charset="0"/>
                </a:rPr>
                <a:t>  SYSTEM (SRAM &amp; Fast Peripherals)</a:t>
              </a:r>
            </a:p>
            <a:p>
              <a:pPr algn="ctr" eaLnBrk="0" hangingPunct="0">
                <a:spcBef>
                  <a:spcPct val="25000"/>
                </a:spcBef>
                <a:defRPr/>
              </a:pPr>
              <a:r>
                <a:rPr lang="en-GB" sz="900" b="1" dirty="0">
                  <a:latin typeface="Arial" pitchFamily="34" charset="0"/>
                </a:rPr>
                <a:t>1x APB Bus</a:t>
              </a:r>
            </a:p>
            <a:p>
              <a:pPr algn="ctr" eaLnBrk="0" hangingPunct="0">
                <a:spcBef>
                  <a:spcPct val="25000"/>
                </a:spcBef>
                <a:defRPr/>
              </a:pPr>
              <a:r>
                <a:rPr lang="en-GB" sz="900" b="1" dirty="0">
                  <a:latin typeface="Arial" pitchFamily="34" charset="0"/>
                </a:rPr>
                <a:t>  ARM Peripheral Bus (Internal &amp; Slow Peripherals)</a:t>
              </a:r>
            </a:p>
          </p:txBody>
        </p:sp>
      </p:grpSp>
      <p:sp>
        <p:nvSpPr>
          <p:cNvPr id="21" name="AutoShape 72"/>
          <p:cNvSpPr>
            <a:spLocks noChangeArrowheads="1"/>
          </p:cNvSpPr>
          <p:nvPr/>
        </p:nvSpPr>
        <p:spPr bwMode="auto">
          <a:xfrm>
            <a:off x="1581557" y="992188"/>
            <a:ext cx="1801813" cy="981075"/>
          </a:xfrm>
          <a:prstGeom prst="wedgeRectCallout">
            <a:avLst>
              <a:gd name="adj1" fmla="val 33787"/>
              <a:gd name="adj2" fmla="val 90616"/>
            </a:avLst>
          </a:prstGeom>
          <a:solidFill>
            <a:srgbClr val="6A8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>
              <a:spcBef>
                <a:spcPct val="25000"/>
              </a:spcBef>
            </a:pPr>
            <a:r>
              <a:rPr lang="en-GB" sz="900" b="1">
                <a:latin typeface="Arial" pitchFamily="34" charset="0"/>
              </a:rPr>
              <a:t>Wake-Up Interrupt Controller:</a:t>
            </a:r>
          </a:p>
          <a:p>
            <a:pPr algn="ctr" eaLnBrk="0" hangingPunct="0">
              <a:spcBef>
                <a:spcPct val="25000"/>
              </a:spcBef>
            </a:pPr>
            <a:r>
              <a:rPr lang="en-GB" sz="900" b="1">
                <a:latin typeface="Arial" pitchFamily="34" charset="0"/>
              </a:rPr>
              <a:t>       Low gate count </a:t>
            </a:r>
            <a:br>
              <a:rPr lang="en-GB" sz="900" b="1">
                <a:latin typeface="Arial" pitchFamily="34" charset="0"/>
              </a:rPr>
            </a:br>
            <a:r>
              <a:rPr lang="en-GB" sz="900" b="1">
                <a:latin typeface="Arial" pitchFamily="34" charset="0"/>
              </a:rPr>
              <a:t>       Configurable Number</a:t>
            </a:r>
            <a:br>
              <a:rPr lang="en-GB" sz="900" b="1">
                <a:latin typeface="Arial" pitchFamily="34" charset="0"/>
              </a:rPr>
            </a:br>
            <a:r>
              <a:rPr lang="en-GB" sz="900" b="1">
                <a:latin typeface="Arial" pitchFamily="34" charset="0"/>
              </a:rPr>
              <a:t>       of Interrupts</a:t>
            </a:r>
          </a:p>
          <a:p>
            <a:pPr algn="ctr" eaLnBrk="0" hangingPunct="0">
              <a:spcBef>
                <a:spcPct val="25000"/>
              </a:spcBef>
            </a:pPr>
            <a:r>
              <a:rPr lang="en-GB" sz="900" b="1">
                <a:latin typeface="Arial" pitchFamily="34" charset="0"/>
              </a:rPr>
              <a:t>       Suitable for separate</a:t>
            </a:r>
            <a:br>
              <a:rPr lang="en-GB" sz="900" b="1">
                <a:latin typeface="Arial" pitchFamily="34" charset="0"/>
              </a:rPr>
            </a:br>
            <a:r>
              <a:rPr lang="en-GB" sz="900" b="1">
                <a:latin typeface="Arial" pitchFamily="34" charset="0"/>
              </a:rPr>
              <a:t>       power domain</a:t>
            </a:r>
          </a:p>
        </p:txBody>
      </p:sp>
      <p:sp>
        <p:nvSpPr>
          <p:cNvPr id="13326" name="Textfeld 2"/>
          <p:cNvSpPr txBox="1">
            <a:spLocks noChangeArrowheads="1"/>
          </p:cNvSpPr>
          <p:nvPr/>
        </p:nvSpPr>
        <p:spPr bwMode="auto">
          <a:xfrm>
            <a:off x="93055" y="990600"/>
            <a:ext cx="15033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de-DE" dirty="0">
                <a:solidFill>
                  <a:srgbClr val="FF0000"/>
                </a:solidFill>
                <a:latin typeface="Arial" pitchFamily="34" charset="0"/>
              </a:rPr>
              <a:t>Feature</a:t>
            </a:r>
          </a:p>
          <a:p>
            <a:r>
              <a:rPr lang="de-DE" dirty="0">
                <a:solidFill>
                  <a:srgbClr val="FF0000"/>
                </a:solidFill>
                <a:latin typeface="Arial" pitchFamily="34" charset="0"/>
              </a:rPr>
              <a:t>Summary</a:t>
            </a:r>
          </a:p>
          <a:p>
            <a:endParaRPr lang="en-GB" dirty="0"/>
          </a:p>
        </p:txBody>
      </p:sp>
      <p:sp>
        <p:nvSpPr>
          <p:cNvPr id="2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</p:bldLst>
  </p:timing>
</p:sld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1257</Words>
  <Application>Microsoft Office PowerPoint</Application>
  <PresentationFormat>Bildschirmpräsentation (4:3)</PresentationFormat>
  <Paragraphs>361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FinalPowerpoint</vt:lpstr>
      <vt:lpstr>Chapter 1: Embedded Systems </vt:lpstr>
      <vt:lpstr>Content</vt:lpstr>
      <vt:lpstr>Learning Objectives </vt:lpstr>
      <vt:lpstr>ARM® Overview</vt:lpstr>
      <vt:lpstr>ARM® Embedded Systems</vt:lpstr>
      <vt:lpstr>ARM® Embedded Systems</vt:lpstr>
      <vt:lpstr>Evolution ARM® processors</vt:lpstr>
      <vt:lpstr>CortexTM-M3 Processor</vt:lpstr>
      <vt:lpstr>CortexTM-M3 Processor</vt:lpstr>
      <vt:lpstr>Thumb-2 Technology</vt:lpstr>
      <vt:lpstr>CortexTM-M3 core: Benefits</vt:lpstr>
      <vt:lpstr>ARM® series: CortexTM -M core</vt:lpstr>
      <vt:lpstr>ARM® series: CortexTM -M core</vt:lpstr>
      <vt:lpstr>Application range</vt:lpstr>
      <vt:lpstr>CortexTM -M3 features</vt:lpstr>
      <vt:lpstr>CortexTM -M3 features (cont.)</vt:lpstr>
      <vt:lpstr>Stellaris® Family Overview</vt:lpstr>
      <vt:lpstr>First ARM® CortexTM-M3 MCU</vt:lpstr>
      <vt:lpstr>Stellaris® family</vt:lpstr>
      <vt:lpstr>Stellaris® family: applications</vt:lpstr>
      <vt:lpstr>Why ARM® architecture?</vt:lpstr>
      <vt:lpstr>Why choose CortexTM -M3?</vt:lpstr>
      <vt:lpstr>Why the Stellaris® Family?</vt:lpstr>
      <vt:lpstr>Stellaris® family: overview</vt:lpstr>
      <vt:lpstr>Stellaris® family: product lines</vt:lpstr>
      <vt:lpstr>Questions and Exercises</vt:lpstr>
      <vt:lpstr>Summary and Outlook</vt:lpstr>
      <vt:lpstr>References</vt:lpstr>
      <vt:lpstr>References</vt:lpstr>
    </vt:vector>
  </TitlesOfParts>
  <Company>HS Heilbronn, Campus KÜN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1.2 Stellaris CD</dc:title>
  <dc:creator>Ralf Gessler</dc:creator>
  <cp:lastModifiedBy>gessler</cp:lastModifiedBy>
  <cp:revision>335</cp:revision>
  <dcterms:created xsi:type="dcterms:W3CDTF">2000-08-24T09:28:44Z</dcterms:created>
  <dcterms:modified xsi:type="dcterms:W3CDTF">2012-04-13T13:31:16Z</dcterms:modified>
</cp:coreProperties>
</file>