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6" r:id="rId1"/>
  </p:sldMasterIdLst>
  <p:notesMasterIdLst>
    <p:notesMasterId r:id="rId38"/>
  </p:notesMasterIdLst>
  <p:sldIdLst>
    <p:sldId id="416" r:id="rId2"/>
    <p:sldId id="353" r:id="rId3"/>
    <p:sldId id="384" r:id="rId4"/>
    <p:sldId id="420" r:id="rId5"/>
    <p:sldId id="393" r:id="rId6"/>
    <p:sldId id="417" r:id="rId7"/>
    <p:sldId id="410" r:id="rId8"/>
    <p:sldId id="418" r:id="rId9"/>
    <p:sldId id="392" r:id="rId10"/>
    <p:sldId id="391" r:id="rId11"/>
    <p:sldId id="396" r:id="rId12"/>
    <p:sldId id="415" r:id="rId13"/>
    <p:sldId id="397" r:id="rId14"/>
    <p:sldId id="408" r:id="rId15"/>
    <p:sldId id="409" r:id="rId16"/>
    <p:sldId id="407" r:id="rId17"/>
    <p:sldId id="406" r:id="rId18"/>
    <p:sldId id="412" r:id="rId19"/>
    <p:sldId id="405" r:id="rId20"/>
    <p:sldId id="424" r:id="rId21"/>
    <p:sldId id="425" r:id="rId22"/>
    <p:sldId id="404" r:id="rId23"/>
    <p:sldId id="419" r:id="rId24"/>
    <p:sldId id="402" r:id="rId25"/>
    <p:sldId id="403" r:id="rId26"/>
    <p:sldId id="395" r:id="rId27"/>
    <p:sldId id="401" r:id="rId28"/>
    <p:sldId id="398" r:id="rId29"/>
    <p:sldId id="399" r:id="rId30"/>
    <p:sldId id="400" r:id="rId31"/>
    <p:sldId id="427" r:id="rId32"/>
    <p:sldId id="426" r:id="rId33"/>
    <p:sldId id="423" r:id="rId34"/>
    <p:sldId id="383" r:id="rId35"/>
    <p:sldId id="382" r:id="rId36"/>
    <p:sldId id="388" r:id="rId3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00FF"/>
    <a:srgbClr val="C0C0C0"/>
    <a:srgbClr val="CC3300"/>
    <a:srgbClr val="33CC33"/>
    <a:srgbClr val="FF9933"/>
    <a:srgbClr val="EF0FD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78" autoAdjust="0"/>
  </p:normalViewPr>
  <p:slideViewPr>
    <p:cSldViewPr>
      <p:cViewPr>
        <p:scale>
          <a:sx n="100" d="100"/>
          <a:sy n="100" d="100"/>
        </p:scale>
        <p:origin x="-1074" y="-408"/>
      </p:cViewPr>
      <p:guideLst>
        <p:guide orient="horz" pos="3249"/>
        <p:guide pos="35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3EF5A57-789E-4F43-9E9F-44FB7E779E5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103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c_revBlack_rgb_powerpoi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7" name="Picture 29" descr="ti_stk_2c_pos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6870268-C275-4F94-B12C-E3AF01A08E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72" y="198861"/>
            <a:ext cx="1800928" cy="9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82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6B7A93-12AA-4042-B656-575B1AA09BF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7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fld id="{F736B8BE-1AA0-489C-AD3C-CE0BB719B4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2" name="Picture 30" descr="ti_stk_2c_pos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72" y="198861"/>
            <a:ext cx="1800928" cy="9258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fontAlgn="base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fontAlgn="base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fontAlgn="base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Chapter 2: Stellaris</a:t>
            </a:r>
            <a:r>
              <a:rPr lang="en-GB" baseline="30000" smtClean="0"/>
              <a:t>®</a:t>
            </a:r>
            <a:r>
              <a:rPr lang="en-GB" smtClean="0"/>
              <a:t> family</a:t>
            </a:r>
            <a:br>
              <a:rPr lang="en-GB" smtClean="0"/>
            </a:br>
            <a:r>
              <a:rPr lang="en-GB" smtClean="0"/>
              <a:t>of microcontrollers</a:t>
            </a:r>
            <a:br>
              <a:rPr lang="en-GB" smtClean="0"/>
            </a:br>
            <a:endParaRPr lang="en-GB" smtClean="0"/>
          </a:p>
        </p:txBody>
      </p:sp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2"/>
                </a:solidFill>
              </a:rPr>
              <a:t>Stellaris</a:t>
            </a:r>
            <a:r>
              <a:rPr lang="de-DE" baseline="30000" dirty="0" smtClean="0">
                <a:solidFill>
                  <a:schemeClr val="bg2"/>
                </a:solidFill>
              </a:rPr>
              <a:t>®</a:t>
            </a:r>
            <a:r>
              <a:rPr lang="de-DE" dirty="0" smtClean="0">
                <a:solidFill>
                  <a:schemeClr val="bg2"/>
                </a:solidFill>
              </a:rPr>
              <a:t> Cortex</a:t>
            </a:r>
            <a:r>
              <a:rPr lang="de-DE" baseline="30000" dirty="0" smtClean="0">
                <a:solidFill>
                  <a:schemeClr val="bg2"/>
                </a:solidFill>
              </a:rPr>
              <a:t>TM</a:t>
            </a:r>
            <a:r>
              <a:rPr lang="de-DE" dirty="0" smtClean="0">
                <a:solidFill>
                  <a:schemeClr val="bg2"/>
                </a:solidFill>
              </a:rPr>
              <a:t>-M3 - </a:t>
            </a:r>
            <a:r>
              <a:rPr lang="en-US" dirty="0" smtClean="0"/>
              <a:t>Microcontroller Family</a:t>
            </a:r>
          </a:p>
          <a:p>
            <a:r>
              <a:rPr lang="en-US" dirty="0" smtClean="0"/>
              <a:t>Texas Instruments</a:t>
            </a:r>
          </a:p>
          <a:p>
            <a:r>
              <a:rPr lang="en-GB" dirty="0"/>
              <a:t>Texas Instruments - University Program</a:t>
            </a:r>
          </a:p>
          <a:p>
            <a:r>
              <a:rPr lang="en-GB" dirty="0"/>
              <a:t>Heilbronn University, Campus </a:t>
            </a:r>
            <a:r>
              <a:rPr lang="en-GB" dirty="0" err="1"/>
              <a:t>Künzelsau</a:t>
            </a:r>
            <a:endParaRPr lang="en-GB" dirty="0"/>
          </a:p>
          <a:p>
            <a:r>
              <a:rPr lang="en-GB" dirty="0" err="1" smtClean="0"/>
              <a:t>Prof</a:t>
            </a:r>
            <a:r>
              <a:rPr lang="en-GB" dirty="0" err="1"/>
              <a:t>.</a:t>
            </a:r>
            <a:r>
              <a:rPr lang="en-GB" dirty="0"/>
              <a:t> Dr.-</a:t>
            </a:r>
            <a:r>
              <a:rPr lang="en-GB" dirty="0" err="1"/>
              <a:t>Ing</a:t>
            </a:r>
            <a:r>
              <a:rPr lang="en-GB" dirty="0"/>
              <a:t>. Ralf Gessler					Rev. </a:t>
            </a:r>
            <a:r>
              <a:rPr lang="en-GB" dirty="0"/>
              <a:t>1</a:t>
            </a:r>
            <a:r>
              <a:rPr lang="en-GB" dirty="0" smtClean="0"/>
              <a:t>.0</a:t>
            </a:r>
            <a:endParaRPr lang="en-GB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Peripherals</a:t>
            </a:r>
          </a:p>
        </p:txBody>
      </p:sp>
      <p:pic>
        <p:nvPicPr>
          <p:cNvPr id="1433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836613"/>
            <a:ext cx="396240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652963"/>
            <a:ext cx="175736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841375"/>
            <a:ext cx="175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hteck 2"/>
          <p:cNvSpPr>
            <a:spLocks noChangeArrowheads="1"/>
          </p:cNvSpPr>
          <p:nvPr/>
        </p:nvSpPr>
        <p:spPr bwMode="auto">
          <a:xfrm>
            <a:off x="4787900" y="1984375"/>
            <a:ext cx="1758950" cy="26670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GB"/>
          </a:p>
        </p:txBody>
      </p:sp>
      <p:sp>
        <p:nvSpPr>
          <p:cNvPr id="10" name="Textfeld 5"/>
          <p:cNvSpPr txBox="1"/>
          <p:nvPr/>
        </p:nvSpPr>
        <p:spPr>
          <a:xfrm>
            <a:off x="3419872" y="1628800"/>
            <a:ext cx="649537" cy="2539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r>
              <a:rPr lang="de-DE" sz="1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80 MHz</a:t>
            </a:r>
            <a:endParaRPr lang="en-GB" sz="1000" b="1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836613"/>
            <a:ext cx="220662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Clock architecture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201025" cy="4692650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Main </a:t>
            </a:r>
            <a:r>
              <a:rPr lang="en-US" dirty="0" err="1" smtClean="0">
                <a:cs typeface="Arial" charset="0"/>
              </a:rPr>
              <a:t>OSCillator</a:t>
            </a:r>
            <a:r>
              <a:rPr lang="en-US" dirty="0" smtClean="0">
                <a:cs typeface="Arial" charset="0"/>
              </a:rPr>
              <a:t> (OSC)</a:t>
            </a:r>
          </a:p>
          <a:p>
            <a:pPr lvl="1"/>
            <a:r>
              <a:rPr lang="en-US" dirty="0" smtClean="0">
                <a:cs typeface="Arial" charset="0"/>
              </a:rPr>
              <a:t>3.579545 MHz through 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16.384 MHz if PLL used</a:t>
            </a:r>
          </a:p>
          <a:p>
            <a:r>
              <a:rPr lang="en-US" dirty="0" smtClean="0">
                <a:cs typeface="Arial" charset="0"/>
              </a:rPr>
              <a:t>Precision </a:t>
            </a:r>
            <a:r>
              <a:rPr lang="en-US" dirty="0">
                <a:cs typeface="Arial" charset="0"/>
              </a:rPr>
              <a:t>I</a:t>
            </a:r>
            <a:r>
              <a:rPr lang="en-US" dirty="0" smtClean="0">
                <a:cs typeface="Arial" charset="0"/>
              </a:rPr>
              <a:t>nternal Oscillator 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(PIOSC) </a:t>
            </a:r>
          </a:p>
          <a:p>
            <a:pPr lvl="1"/>
            <a:r>
              <a:rPr lang="en-US" dirty="0" smtClean="0">
                <a:cs typeface="Arial" charset="0"/>
              </a:rPr>
              <a:t>On-chip precision 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16 MHz clock (</a:t>
            </a:r>
            <a:r>
              <a:rPr lang="en-US" dirty="0" err="1" smtClean="0">
                <a:solidFill>
                  <a:srgbClr val="FF0000"/>
                </a:solidFill>
                <a:cs typeface="Arial" charset="0"/>
              </a:rPr>
              <a:t>clk</a:t>
            </a:r>
            <a:r>
              <a:rPr lang="en-US" dirty="0" smtClean="0">
                <a:cs typeface="Arial" charset="0"/>
              </a:rPr>
              <a:t>)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(±1% at room temperature) </a:t>
            </a:r>
          </a:p>
          <a:p>
            <a:pPr lvl="1"/>
            <a:r>
              <a:rPr lang="en-US" dirty="0" smtClean="0">
                <a:cs typeface="Arial" charset="0"/>
              </a:rPr>
              <a:t>Does not require any 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external components</a:t>
            </a:r>
          </a:p>
          <a:p>
            <a:r>
              <a:rPr lang="en-US" dirty="0" smtClean="0">
                <a:cs typeface="Arial" charset="0"/>
              </a:rPr>
              <a:t>Internal OSC</a:t>
            </a:r>
          </a:p>
          <a:p>
            <a:r>
              <a:rPr lang="en-US" smtClean="0">
                <a:cs typeface="Arial" charset="0"/>
              </a:rPr>
              <a:t>Hibernation OSC</a:t>
            </a:r>
            <a:endParaRPr lang="en-US" dirty="0" smtClean="0">
              <a:cs typeface="Arial" charset="0"/>
            </a:endParaRPr>
          </a:p>
        </p:txBody>
      </p:sp>
      <p:grpSp>
        <p:nvGrpSpPr>
          <p:cNvPr id="15363" name="Gruppieren 2"/>
          <p:cNvGrpSpPr>
            <a:grpSpLocks/>
          </p:cNvGrpSpPr>
          <p:nvPr/>
        </p:nvGrpSpPr>
        <p:grpSpPr bwMode="auto">
          <a:xfrm>
            <a:off x="3962400" y="1143000"/>
            <a:ext cx="4906963" cy="4724400"/>
            <a:chOff x="3249613" y="701675"/>
            <a:chExt cx="5894387" cy="5435600"/>
          </a:xfrm>
        </p:grpSpPr>
        <p:pic>
          <p:nvPicPr>
            <p:cNvPr id="1536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9613" y="701675"/>
              <a:ext cx="5894387" cy="543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" name="Rectangle 5"/>
            <p:cNvSpPr>
              <a:spLocks noChangeArrowheads="1"/>
            </p:cNvSpPr>
            <p:nvPr/>
          </p:nvSpPr>
          <p:spPr bwMode="auto">
            <a:xfrm>
              <a:off x="3571888" y="3600296"/>
              <a:ext cx="638829" cy="569862"/>
            </a:xfrm>
            <a:prstGeom prst="rect">
              <a:avLst/>
            </a:prstGeom>
            <a:solidFill>
              <a:srgbClr val="FF0000">
                <a:alpha val="39999"/>
              </a:srgbClr>
            </a:solidFill>
            <a:ln w="38100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endParaRPr lang="en-GB"/>
            </a:p>
          </p:txBody>
        </p:sp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5164192" y="3532717"/>
              <a:ext cx="636922" cy="526025"/>
            </a:xfrm>
            <a:prstGeom prst="rect">
              <a:avLst/>
            </a:prstGeom>
            <a:solidFill>
              <a:schemeClr val="tx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endParaRPr lang="en-GB"/>
            </a:p>
          </p:txBody>
        </p:sp>
        <p:sp>
          <p:nvSpPr>
            <p:cNvPr id="15368" name="Rectangle 7"/>
            <p:cNvSpPr>
              <a:spLocks noChangeArrowheads="1"/>
            </p:cNvSpPr>
            <p:nvPr/>
          </p:nvSpPr>
          <p:spPr bwMode="auto">
            <a:xfrm>
              <a:off x="3571888" y="4433171"/>
              <a:ext cx="638829" cy="569861"/>
            </a:xfrm>
            <a:prstGeom prst="rect">
              <a:avLst/>
            </a:prstGeom>
            <a:solidFill>
              <a:srgbClr val="FF0000">
                <a:alpha val="39999"/>
              </a:srgbClr>
            </a:solidFill>
            <a:ln w="38100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endParaRPr lang="en-GB"/>
            </a:p>
          </p:txBody>
        </p:sp>
        <p:sp>
          <p:nvSpPr>
            <p:cNvPr id="15369" name="Rectangle 8"/>
            <p:cNvSpPr>
              <a:spLocks noChangeArrowheads="1"/>
            </p:cNvSpPr>
            <p:nvPr/>
          </p:nvSpPr>
          <p:spPr bwMode="auto">
            <a:xfrm>
              <a:off x="3573795" y="4942758"/>
              <a:ext cx="638828" cy="569861"/>
            </a:xfrm>
            <a:prstGeom prst="rect">
              <a:avLst/>
            </a:prstGeom>
            <a:solidFill>
              <a:srgbClr val="FF0000">
                <a:alpha val="39999"/>
              </a:srgbClr>
            </a:solidFill>
            <a:ln w="38100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endParaRPr lang="en-GB"/>
            </a:p>
          </p:txBody>
        </p:sp>
        <p:sp>
          <p:nvSpPr>
            <p:cNvPr id="15370" name="Rectangle 9"/>
            <p:cNvSpPr>
              <a:spLocks noChangeArrowheads="1"/>
            </p:cNvSpPr>
            <p:nvPr/>
          </p:nvSpPr>
          <p:spPr bwMode="auto">
            <a:xfrm>
              <a:off x="4752291" y="1065144"/>
              <a:ext cx="802826" cy="526026"/>
            </a:xfrm>
            <a:prstGeom prst="rect">
              <a:avLst/>
            </a:prstGeom>
            <a:solidFill>
              <a:schemeClr val="tx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endParaRPr lang="en-GB"/>
            </a:p>
          </p:txBody>
        </p:sp>
        <p:sp>
          <p:nvSpPr>
            <p:cNvPr id="15371" name="Rectangle 12"/>
            <p:cNvSpPr>
              <a:spLocks noChangeArrowheads="1"/>
            </p:cNvSpPr>
            <p:nvPr/>
          </p:nvSpPr>
          <p:spPr bwMode="auto">
            <a:xfrm>
              <a:off x="3571888" y="5434081"/>
              <a:ext cx="638829" cy="569861"/>
            </a:xfrm>
            <a:prstGeom prst="rect">
              <a:avLst/>
            </a:prstGeom>
            <a:solidFill>
              <a:srgbClr val="FF0000">
                <a:alpha val="39999"/>
              </a:srgbClr>
            </a:solidFill>
            <a:ln w="38100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endParaRPr lang="en-GB"/>
            </a:p>
          </p:txBody>
        </p:sp>
      </p:grpSp>
      <p:sp>
        <p:nvSpPr>
          <p:cNvPr id="13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Example: System Control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System Control determines </a:t>
            </a:r>
            <a:r>
              <a:rPr lang="en-GB" dirty="0" smtClean="0"/>
              <a:t>the overall operation of the device. </a:t>
            </a:r>
            <a:br>
              <a:rPr lang="en-GB" dirty="0" smtClean="0"/>
            </a:br>
            <a:r>
              <a:rPr lang="en-GB" dirty="0" smtClean="0"/>
              <a:t>It controls the clocking of the device, the set of peripherals that are enabled, configuration of the device, its resets and provides information about the device. </a:t>
            </a:r>
          </a:p>
          <a:p>
            <a:r>
              <a:rPr lang="en-GB" dirty="0" smtClean="0"/>
              <a:t>System Control is part of </a:t>
            </a:r>
            <a:r>
              <a:rPr lang="en-GB" dirty="0" err="1" smtClean="0"/>
              <a:t>Stellaris</a:t>
            </a:r>
            <a:r>
              <a:rPr lang="en-GB" baseline="30000" dirty="0" smtClean="0"/>
              <a:t>®</a:t>
            </a:r>
            <a:r>
              <a:rPr lang="en-GB" dirty="0" smtClean="0"/>
              <a:t> Peripheral Driver Library.</a:t>
            </a:r>
          </a:p>
          <a:p>
            <a:pPr lvl="1"/>
            <a:r>
              <a:rPr lang="en-GB" dirty="0" smtClean="0"/>
              <a:t>Link: see Chapter 3.4 “</a:t>
            </a:r>
            <a:r>
              <a:rPr lang="en-GB" dirty="0" err="1" smtClean="0"/>
              <a:t>StellarisWare</a:t>
            </a:r>
            <a:r>
              <a:rPr lang="en-GB" baseline="30000" dirty="0" smtClean="0"/>
              <a:t>®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Example: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lvl="1"/>
            <a:r>
              <a:rPr lang="en-GB" dirty="0" smtClean="0"/>
              <a:t>Link: see Lab “lab21a.zip”</a:t>
            </a:r>
          </a:p>
          <a:p>
            <a:endParaRPr lang="en-GB" dirty="0" smtClean="0"/>
          </a:p>
        </p:txBody>
      </p:sp>
      <p:sp>
        <p:nvSpPr>
          <p:cNvPr id="3" name="Textfeld 2"/>
          <p:cNvSpPr txBox="1"/>
          <p:nvPr/>
        </p:nvSpPr>
        <p:spPr>
          <a:xfrm>
            <a:off x="395536" y="3933056"/>
            <a:ext cx="5894387" cy="1370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…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 Set the clocking to run directly from the crystal.</a:t>
            </a:r>
          </a:p>
          <a:p>
            <a:pPr eaLnBrk="0" hangingPunct="0">
              <a:defRPr/>
            </a:pPr>
            <a:r>
              <a:rPr lang="en-GB" sz="1200" dirty="0" smtClean="0">
                <a:latin typeface="+mn-lt"/>
                <a:cs typeface="+mn-cs"/>
              </a:rPr>
              <a:t>//</a:t>
            </a:r>
          </a:p>
          <a:p>
            <a:pPr eaLnBrk="0" hangingPunct="0">
              <a:defRPr/>
            </a:pPr>
            <a:r>
              <a:rPr lang="en-GB" sz="1200" dirty="0" err="1" smtClean="0">
                <a:latin typeface="+mn-lt"/>
                <a:cs typeface="+mn-cs"/>
              </a:rPr>
              <a:t>SysCtlClockSet</a:t>
            </a:r>
            <a:r>
              <a:rPr lang="en-GB" sz="1200" dirty="0" smtClean="0">
                <a:latin typeface="+mn-lt"/>
                <a:cs typeface="+mn-cs"/>
              </a:rPr>
              <a:t>(SYSCTL_SYSDIV_1 </a:t>
            </a:r>
            <a:r>
              <a:rPr lang="en-GB" sz="1200" dirty="0">
                <a:latin typeface="+mn-lt"/>
                <a:cs typeface="+mn-cs"/>
              </a:rPr>
              <a:t>| SYSCTL_USE_OSC | SYSCTL_OSC_MAIN |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               SYSCTL_XTAL_8MHZ);</a:t>
            </a:r>
          </a:p>
          <a:p>
            <a:pPr eaLnBrk="0" hangingPunct="0">
              <a:defRPr/>
            </a:pPr>
            <a:r>
              <a:rPr lang="de-DE" sz="1200" dirty="0">
                <a:latin typeface="+mn-lt"/>
                <a:cs typeface="+mn-cs"/>
              </a:rPr>
              <a:t>…</a:t>
            </a:r>
            <a:endParaRPr lang="en-GB" sz="1200" dirty="0">
              <a:latin typeface="+mn-lt"/>
              <a:cs typeface="+mn-cs"/>
            </a:endParaRP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Reset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Flexible Reset Sources</a:t>
            </a:r>
          </a:p>
          <a:p>
            <a:pPr lvl="1"/>
            <a:r>
              <a:rPr lang="en-GB" dirty="0" smtClean="0"/>
              <a:t>Power-on Reset (POR)</a:t>
            </a:r>
          </a:p>
          <a:p>
            <a:pPr lvl="1"/>
            <a:r>
              <a:rPr lang="en-GB" dirty="0" smtClean="0"/>
              <a:t>Reset pin assertion</a:t>
            </a:r>
          </a:p>
          <a:p>
            <a:pPr lvl="1"/>
            <a:r>
              <a:rPr lang="en-GB" dirty="0" smtClean="0"/>
              <a:t>Brown-Out Reset (BOR) detector alerts to system power drops</a:t>
            </a:r>
          </a:p>
          <a:p>
            <a:pPr lvl="2"/>
            <a:r>
              <a:rPr lang="en-GB" dirty="0" smtClean="0"/>
              <a:t>The system provides a brown-out detection circuit that triggers if the power supply (VDD) drops below a Voltage </a:t>
            </a:r>
            <a:r>
              <a:rPr lang="en-GB" dirty="0"/>
              <a:t>B</a:t>
            </a:r>
            <a:r>
              <a:rPr lang="en-GB" dirty="0" smtClean="0"/>
              <a:t>rown-out </a:t>
            </a:r>
            <a:r>
              <a:rPr lang="en-GB" dirty="0" err="1"/>
              <a:t>T</a:t>
            </a:r>
            <a:r>
              <a:rPr lang="en-GB" dirty="0" err="1" smtClean="0"/>
              <a:t>Hreshold</a:t>
            </a:r>
            <a:r>
              <a:rPr lang="en-GB" dirty="0" smtClean="0"/>
              <a:t> (VBTH). If a brown-out condition is detected, the system may generate a controller interrupt or a system reset.</a:t>
            </a:r>
          </a:p>
          <a:p>
            <a:pPr lvl="2"/>
            <a:r>
              <a:rPr lang="en-GB" dirty="0" smtClean="0"/>
              <a:t>This is initially disabled and may be enabled by software.</a:t>
            </a:r>
          </a:p>
          <a:p>
            <a:pPr lvl="1"/>
            <a:r>
              <a:rPr lang="en-GB" dirty="0" smtClean="0"/>
              <a:t>Software reset</a:t>
            </a:r>
          </a:p>
          <a:p>
            <a:pPr lvl="1"/>
            <a:r>
              <a:rPr lang="en-GB" dirty="0" smtClean="0"/>
              <a:t>Watchdog timer reset</a:t>
            </a: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System Control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cs typeface="Arial" charset="0"/>
              </a:rPr>
              <a:t>For power-savings purposes, the RCGCn , SCGCn , and DCGCn registers control the clock gating logic for each peripheral or block in the system while the controller is in Run, Sleep, and Deep-Sleep mode, respectively.</a:t>
            </a:r>
          </a:p>
          <a:p>
            <a:r>
              <a:rPr lang="en-GB" smtClean="0">
                <a:cs typeface="Arial" charset="0"/>
              </a:rPr>
              <a:t>There are four levels of operation for the device defined as:</a:t>
            </a:r>
          </a:p>
          <a:p>
            <a:pPr lvl="1"/>
            <a:r>
              <a:rPr lang="en-GB" smtClean="0">
                <a:solidFill>
                  <a:srgbClr val="FF0000"/>
                </a:solidFill>
                <a:cs typeface="Arial" charset="0"/>
              </a:rPr>
              <a:t>Run Mode:  </a:t>
            </a:r>
            <a:r>
              <a:rPr lang="en-GB" smtClean="0">
                <a:cs typeface="Arial" charset="0"/>
              </a:rPr>
              <a:t>the controller actively executes code</a:t>
            </a:r>
          </a:p>
          <a:p>
            <a:pPr lvl="1"/>
            <a:r>
              <a:rPr lang="en-GB" smtClean="0">
                <a:solidFill>
                  <a:srgbClr val="FF0000"/>
                </a:solidFill>
                <a:cs typeface="Arial" charset="0"/>
              </a:rPr>
              <a:t>Sleep Mode: </a:t>
            </a:r>
            <a:r>
              <a:rPr lang="en-GB" smtClean="0">
                <a:cs typeface="Arial" charset="0"/>
              </a:rPr>
              <a:t>the clock frequency of the active peripherals is unchanged, but the processor and the memory subsystem are not clocked and therefore no longer execute code. </a:t>
            </a:r>
            <a:br>
              <a:rPr lang="en-GB" smtClean="0">
                <a:cs typeface="Arial" charset="0"/>
              </a:rPr>
            </a:br>
            <a:r>
              <a:rPr lang="en-GB" smtClean="0">
                <a:cs typeface="Arial" charset="0"/>
              </a:rPr>
              <a:t>Sleep mode is entered by the Cortex-M3 core executing a WFI (Wait for Interrupt) instruction. </a:t>
            </a:r>
            <a:br>
              <a:rPr lang="en-GB" smtClean="0">
                <a:cs typeface="Arial" charset="0"/>
              </a:rPr>
            </a:br>
            <a:r>
              <a:rPr lang="en-GB" smtClean="0">
                <a:cs typeface="Arial" charset="0"/>
              </a:rPr>
              <a:t>Any properly configured interrupt event in the system will bring the processor back into Run mode.</a:t>
            </a: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System Control (cont.)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There are four levels of operation for the device defined as (cont.):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  <a:cs typeface="Arial" charset="0"/>
              </a:rPr>
              <a:t>Deep-Sleep Mode: </a:t>
            </a:r>
            <a:r>
              <a:rPr lang="en-GB" dirty="0" smtClean="0">
                <a:cs typeface="Arial" charset="0"/>
              </a:rPr>
              <a:t>the clock frequency of the active peripherals may change (depending on the Run mode clock configuration) in addition to the processor clock being stopped. </a:t>
            </a:r>
            <a:br>
              <a:rPr lang="en-GB" dirty="0" smtClean="0">
                <a:cs typeface="Arial" charset="0"/>
              </a:rPr>
            </a:br>
            <a:r>
              <a:rPr lang="en-GB" dirty="0" smtClean="0">
                <a:cs typeface="Arial" charset="0"/>
              </a:rPr>
              <a:t>An interrupt returns the device to Run mode from one of the sleep modes.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  <a:cs typeface="Arial" charset="0"/>
              </a:rPr>
              <a:t>Hibernate Mode: </a:t>
            </a:r>
            <a:r>
              <a:rPr lang="en-GB" dirty="0" smtClean="0">
                <a:cs typeface="Arial" charset="0"/>
              </a:rPr>
              <a:t>the power supplies are turned off to the main part of the device and only the Hibernation module's circuitry is active. </a:t>
            </a:r>
            <a:br>
              <a:rPr lang="en-GB" dirty="0" smtClean="0">
                <a:cs typeface="Arial" charset="0"/>
              </a:rPr>
            </a:br>
            <a:r>
              <a:rPr lang="en-GB" dirty="0" smtClean="0">
                <a:cs typeface="Arial" charset="0"/>
              </a:rPr>
              <a:t>An external wake event or Real Time Clock (RTC) event is required to bring the device back to Run mode.</a:t>
            </a: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Timer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cs typeface="Arial" charset="0"/>
              </a:rPr>
              <a:t>Cortex</a:t>
            </a:r>
            <a:r>
              <a:rPr lang="en-GB" baseline="30000" dirty="0" err="1" smtClean="0"/>
              <a:t>TM</a:t>
            </a:r>
            <a:r>
              <a:rPr lang="en-GB" baseline="30000" dirty="0" smtClean="0"/>
              <a:t> </a:t>
            </a:r>
            <a:r>
              <a:rPr lang="en-GB" dirty="0" smtClean="0">
                <a:cs typeface="Arial" charset="0"/>
              </a:rPr>
              <a:t>-M3 includes an integrated system timer, </a:t>
            </a:r>
            <a:r>
              <a:rPr lang="en-GB" dirty="0" err="1" smtClean="0">
                <a:cs typeface="Arial" charset="0"/>
              </a:rPr>
              <a:t>SysTick</a:t>
            </a:r>
            <a:r>
              <a:rPr lang="en-GB" dirty="0" smtClean="0">
                <a:cs typeface="Arial" charset="0"/>
              </a:rPr>
              <a:t>. </a:t>
            </a:r>
            <a:br>
              <a:rPr lang="en-GB" dirty="0" smtClean="0">
                <a:cs typeface="Arial" charset="0"/>
              </a:rPr>
            </a:br>
            <a:r>
              <a:rPr lang="en-GB" dirty="0" err="1" smtClean="0">
                <a:cs typeface="Arial" charset="0"/>
              </a:rPr>
              <a:t>SysTick</a:t>
            </a:r>
            <a:r>
              <a:rPr lang="en-GB" dirty="0" smtClean="0">
                <a:cs typeface="Arial" charset="0"/>
              </a:rPr>
              <a:t> provides a simple, 24-bit clear-on-write, decrementing, </a:t>
            </a:r>
            <a:br>
              <a:rPr lang="en-GB" dirty="0" smtClean="0">
                <a:cs typeface="Arial" charset="0"/>
              </a:rPr>
            </a:br>
            <a:r>
              <a:rPr lang="en-GB" dirty="0" smtClean="0">
                <a:cs typeface="Arial" charset="0"/>
              </a:rPr>
              <a:t>wrap-on-zero counter with a flexible control mechanism.</a:t>
            </a:r>
          </a:p>
          <a:p>
            <a:r>
              <a:rPr lang="en-GB" dirty="0" smtClean="0">
                <a:cs typeface="Arial" charset="0"/>
              </a:rPr>
              <a:t>Link: see Chapter </a:t>
            </a:r>
            <a:r>
              <a:rPr lang="en-GB" dirty="0" smtClean="0"/>
              <a:t>2.2 “</a:t>
            </a:r>
            <a:r>
              <a:rPr lang="en-GB" dirty="0" err="1" smtClean="0"/>
              <a:t>Cortex</a:t>
            </a:r>
            <a:r>
              <a:rPr lang="en-GB" baseline="30000" dirty="0" err="1" smtClean="0"/>
              <a:t>TM</a:t>
            </a:r>
            <a:r>
              <a:rPr lang="en-GB" baseline="30000" dirty="0" smtClean="0"/>
              <a:t> </a:t>
            </a:r>
            <a:r>
              <a:rPr lang="en-GB" dirty="0" smtClean="0"/>
              <a:t>-M3: Processor and Peripherals”</a:t>
            </a:r>
            <a:br>
              <a:rPr lang="en-GB" dirty="0" smtClean="0"/>
            </a:br>
            <a:r>
              <a:rPr lang="de-DE" dirty="0" smtClean="0">
                <a:cs typeface="Arial" charset="0"/>
              </a:rPr>
              <a:t> </a:t>
            </a:r>
            <a:endParaRPr lang="en-GB" dirty="0" smtClean="0">
              <a:cs typeface="Arial" charset="0"/>
            </a:endParaRP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cs typeface="Arial" charset="0"/>
              </a:rPr>
              <a:t>Up to 4 timer modules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cs typeface="Arial" charset="0"/>
              </a:rPr>
              <a:t>Each configurable as single 32-bit timer, or two 16-bit timers</a:t>
            </a:r>
          </a:p>
          <a:p>
            <a:pPr>
              <a:lnSpc>
                <a:spcPct val="80000"/>
              </a:lnSpc>
            </a:pPr>
            <a:r>
              <a:rPr lang="en-US" smtClean="0">
                <a:cs typeface="Arial" charset="0"/>
              </a:rPr>
              <a:t>32-bit Timer Modes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cs typeface="Arial" charset="0"/>
              </a:rPr>
              <a:t>32-bit programmable one-shot timer with selectable clock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cs typeface="Arial" charset="0"/>
              </a:rPr>
              <a:t>32-bit programmable periodic timer with selectable clock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cs typeface="Arial" charset="0"/>
              </a:rPr>
              <a:t>RTC using a 32.768 kHz input clock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cs typeface="Arial" charset="0"/>
              </a:rPr>
              <a:t>Software controlled debug event stalling (except for the RTC function)</a:t>
            </a:r>
          </a:p>
          <a:p>
            <a:pPr>
              <a:lnSpc>
                <a:spcPct val="80000"/>
              </a:lnSpc>
            </a:pPr>
            <a:r>
              <a:rPr lang="en-US" smtClean="0">
                <a:cs typeface="Arial" charset="0"/>
              </a:rPr>
              <a:t>16-bit Timer Modes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cs typeface="Arial" charset="0"/>
              </a:rPr>
              <a:t>16-bit general-purpose timer with 8-bit pre-scaler and input clock selection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cs typeface="Arial" charset="0"/>
              </a:rPr>
              <a:t>General-purpose free running timer modes: one-shot or periodic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cs typeface="Arial" charset="0"/>
              </a:rPr>
              <a:t>Selectable debug event stalling</a:t>
            </a:r>
          </a:p>
          <a:p>
            <a:pPr>
              <a:lnSpc>
                <a:spcPct val="80000"/>
              </a:lnSpc>
            </a:pPr>
            <a:r>
              <a:rPr lang="en-US" smtClean="0">
                <a:cs typeface="Arial" charset="0"/>
              </a:rPr>
              <a:t>16-bit Capture Modes (CCP)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cs typeface="Arial" charset="0"/>
              </a:rPr>
              <a:t>Input edge count capture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cs typeface="Arial" charset="0"/>
              </a:rPr>
              <a:t>Input edge time capture</a:t>
            </a:r>
          </a:p>
          <a:p>
            <a:pPr>
              <a:lnSpc>
                <a:spcPct val="80000"/>
              </a:lnSpc>
            </a:pPr>
            <a:r>
              <a:rPr lang="en-US" smtClean="0">
                <a:cs typeface="Arial" charset="0"/>
              </a:rPr>
              <a:t>PWM mode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cs typeface="Arial" charset="0"/>
              </a:rPr>
              <a:t>Simple PWM mode with programmable output negation</a:t>
            </a: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Timers: PWM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mtClean="0">
                <a:cs typeface="Arial" charset="0"/>
              </a:rPr>
              <a:t>PWM signals are driven through CCPx output</a:t>
            </a:r>
          </a:p>
          <a:p>
            <a:pPr>
              <a:lnSpc>
                <a:spcPct val="80000"/>
              </a:lnSpc>
            </a:pPr>
            <a:endParaRPr lang="en-US" smtClean="0">
              <a:cs typeface="Arial" charset="0"/>
            </a:endParaRP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89138"/>
            <a:ext cx="6529388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Watchdog Timers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Allows software to regain control when there is a system failure caused by software error or an external device</a:t>
            </a:r>
          </a:p>
          <a:p>
            <a:r>
              <a:rPr lang="en-US" smtClean="0">
                <a:cs typeface="Arial" charset="0"/>
              </a:rPr>
              <a:t>Generates an interrupt or system reset on time-out</a:t>
            </a:r>
          </a:p>
          <a:p>
            <a:r>
              <a:rPr lang="en-US" smtClean="0">
                <a:cs typeface="Arial" charset="0"/>
              </a:rPr>
              <a:t>Configuration can be locked (key) to prevent inadvertent changes </a:t>
            </a:r>
          </a:p>
          <a:p>
            <a:r>
              <a:rPr lang="en-US" smtClean="0">
                <a:cs typeface="Arial" charset="0"/>
              </a:rPr>
              <a:t>User-enabled stalling for software debugging</a:t>
            </a:r>
          </a:p>
          <a:p>
            <a:r>
              <a:rPr lang="en-US" smtClean="0">
                <a:cs typeface="Arial" charset="0"/>
              </a:rPr>
              <a:t>Some Stellaris</a:t>
            </a:r>
            <a:r>
              <a:rPr lang="en-GB" baseline="30000" smtClean="0"/>
              <a:t>®</a:t>
            </a:r>
            <a:r>
              <a:rPr lang="en-US" smtClean="0">
                <a:cs typeface="Arial" charset="0"/>
              </a:rPr>
              <a:t> MCUs feature two Watchdog Timer Modules, where :</a:t>
            </a:r>
          </a:p>
          <a:p>
            <a:pPr lvl="1"/>
            <a:r>
              <a:rPr lang="en-US" smtClean="0">
                <a:cs typeface="Arial" charset="0"/>
              </a:rPr>
              <a:t>One module is clocked by the system clock (Watchdog Timer 0)</a:t>
            </a:r>
          </a:p>
          <a:p>
            <a:pPr lvl="1"/>
            <a:r>
              <a:rPr lang="en-US" smtClean="0">
                <a:cs typeface="Arial" charset="0"/>
              </a:rPr>
              <a:t>One module is clocked by the PIOSC (Watchdog Timer 1).</a:t>
            </a: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Chapter 2: </a:t>
            </a:r>
            <a:r>
              <a:rPr lang="en-GB" dirty="0" err="1" smtClean="0"/>
              <a:t>Stellaris</a:t>
            </a:r>
            <a:r>
              <a:rPr lang="en-GB" baseline="30000" dirty="0" smtClean="0"/>
              <a:t>®</a:t>
            </a:r>
            <a:r>
              <a:rPr lang="en-GB" dirty="0" smtClean="0"/>
              <a:t> family of microcontrollers  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dirty="0" smtClean="0">
                <a:solidFill>
                  <a:schemeClr val="hlink"/>
                </a:solidFill>
              </a:rPr>
              <a:t>2.1 Overview MCU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2.2 </a:t>
            </a:r>
            <a:r>
              <a:rPr lang="en-GB" dirty="0" err="1" smtClean="0"/>
              <a:t>Cortex</a:t>
            </a:r>
            <a:r>
              <a:rPr lang="en-GB" baseline="30000" dirty="0" err="1" smtClean="0"/>
              <a:t>TM</a:t>
            </a:r>
            <a:r>
              <a:rPr lang="en-GB" baseline="30000" dirty="0" smtClean="0"/>
              <a:t> </a:t>
            </a:r>
            <a:r>
              <a:rPr lang="en-GB" dirty="0" smtClean="0"/>
              <a:t>-M3: Processor and Peripherals</a:t>
            </a:r>
            <a:br>
              <a:rPr lang="en-GB" dirty="0" smtClean="0"/>
            </a:br>
            <a:r>
              <a:rPr lang="en-GB" dirty="0" smtClean="0"/>
              <a:t>	2.3 </a:t>
            </a:r>
            <a:r>
              <a:rPr lang="en-GB" dirty="0" err="1" smtClean="0"/>
              <a:t>Cortex</a:t>
            </a:r>
            <a:r>
              <a:rPr lang="en-GB" baseline="30000" dirty="0" err="1" smtClean="0"/>
              <a:t>TM</a:t>
            </a:r>
            <a:r>
              <a:rPr lang="en-GB" baseline="30000" dirty="0" smtClean="0"/>
              <a:t> </a:t>
            </a:r>
            <a:r>
              <a:rPr lang="en-GB" dirty="0" smtClean="0"/>
              <a:t>-M3: Programmer model (ISA)</a:t>
            </a:r>
            <a:br>
              <a:rPr lang="en-GB" dirty="0" smtClean="0"/>
            </a:br>
            <a:r>
              <a:rPr lang="en-GB" dirty="0" smtClean="0"/>
              <a:t>	2.4 Peripherals</a:t>
            </a:r>
          </a:p>
          <a:p>
            <a:r>
              <a:rPr lang="en-GB" b="1" dirty="0" smtClean="0"/>
              <a:t>Topics</a:t>
            </a:r>
            <a:r>
              <a:rPr lang="en-GB" b="1" dirty="0"/>
              <a:t>: </a:t>
            </a:r>
            <a:r>
              <a:rPr lang="en-GB" dirty="0"/>
              <a:t>MCU, ARM</a:t>
            </a:r>
            <a:r>
              <a:rPr lang="en-GB" baseline="30000" dirty="0"/>
              <a:t>®</a:t>
            </a:r>
            <a:r>
              <a:rPr lang="en-GB" dirty="0"/>
              <a:t> processor core, on-chip memory, </a:t>
            </a:r>
            <a:r>
              <a:rPr lang="en-GB" b="1" dirty="0"/>
              <a:t>system peripherals</a:t>
            </a:r>
            <a:r>
              <a:rPr lang="en-GB" dirty="0"/>
              <a:t>, serial interface peripherals, motion control peripherals, </a:t>
            </a:r>
            <a:r>
              <a:rPr lang="en-GB" dirty="0" err="1"/>
              <a:t>analog</a:t>
            </a:r>
            <a:r>
              <a:rPr lang="en-GB" dirty="0"/>
              <a:t> peripherals </a:t>
            </a:r>
          </a:p>
          <a:p>
            <a:endParaRPr lang="en-GB" dirty="0" smtClean="0"/>
          </a:p>
          <a:p>
            <a:endParaRPr lang="de-DE" dirty="0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Example: Watchdog Timer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Watchdog Timer </a:t>
            </a:r>
            <a:r>
              <a:rPr lang="en-GB" dirty="0" smtClean="0"/>
              <a:t>is part of </a:t>
            </a:r>
            <a:r>
              <a:rPr lang="en-GB" dirty="0" err="1" smtClean="0"/>
              <a:t>Stellaris</a:t>
            </a:r>
            <a:r>
              <a:rPr lang="en-GB" baseline="30000" dirty="0" smtClean="0"/>
              <a:t>®</a:t>
            </a:r>
            <a:r>
              <a:rPr lang="en-GB" dirty="0" smtClean="0"/>
              <a:t> Peripheral Driver Library.</a:t>
            </a:r>
          </a:p>
          <a:p>
            <a:r>
              <a:rPr lang="en-GB" dirty="0" smtClean="0"/>
              <a:t>The Watchdog Timer Application Programming Interface (API) provides a set of functions for using the </a:t>
            </a:r>
            <a:r>
              <a:rPr lang="en-GB" dirty="0" err="1" smtClean="0"/>
              <a:t>Stellaris</a:t>
            </a:r>
            <a:r>
              <a:rPr lang="en-GB" baseline="30000" dirty="0" smtClean="0"/>
              <a:t>®</a:t>
            </a:r>
            <a:r>
              <a:rPr lang="en-GB" dirty="0" smtClean="0"/>
              <a:t> watchdog timer modules. Functions are provided to deal with the watchdog timer interrupts, and to handle status and configuration of the watchdog timer.</a:t>
            </a:r>
          </a:p>
          <a:p>
            <a:r>
              <a:rPr lang="en-GB" dirty="0" smtClean="0"/>
              <a:t>Link Chapter 3.4 “</a:t>
            </a:r>
            <a:r>
              <a:rPr lang="en-GB" dirty="0" err="1" smtClean="0"/>
              <a:t>StellarisWare</a:t>
            </a:r>
            <a:r>
              <a:rPr lang="en-GB" baseline="30000" dirty="0" smtClean="0"/>
              <a:t>®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The following </a:t>
            </a:r>
            <a:r>
              <a:rPr lang="en-GB" dirty="0" smtClean="0">
                <a:solidFill>
                  <a:srgbClr val="FF0000"/>
                </a:solidFill>
              </a:rPr>
              <a:t>example</a:t>
            </a:r>
            <a:r>
              <a:rPr lang="en-GB" dirty="0" smtClean="0"/>
              <a:t> shows how to set up the watchdog timer API. </a:t>
            </a:r>
            <a:br>
              <a:rPr lang="en-GB" dirty="0" smtClean="0"/>
            </a:br>
            <a:r>
              <a:rPr lang="en-GB" dirty="0" smtClean="0"/>
              <a:t>If </a:t>
            </a:r>
            <a:r>
              <a:rPr lang="en-GB" dirty="0"/>
              <a:t>the watchdog is not periodically fed, it </a:t>
            </a:r>
            <a:r>
              <a:rPr lang="en-GB" dirty="0" smtClean="0"/>
              <a:t>will reset </a:t>
            </a:r>
            <a:r>
              <a:rPr lang="en-GB" dirty="0"/>
              <a:t>the system.  Each time the watchdog is fed, the LED is inverted </a:t>
            </a:r>
            <a:r>
              <a:rPr lang="en-GB" dirty="0" smtClean="0"/>
              <a:t>so that </a:t>
            </a:r>
            <a:r>
              <a:rPr lang="en-GB" dirty="0"/>
              <a:t>it is easy to see that it is being fed, which occurs once </a:t>
            </a:r>
            <a:r>
              <a:rPr lang="en-GB" dirty="0" smtClean="0"/>
              <a:t>every second.</a:t>
            </a:r>
          </a:p>
          <a:p>
            <a:r>
              <a:rPr lang="en-GB" dirty="0"/>
              <a:t>Link see Lab “lab21a.zip”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Note:</a:t>
            </a:r>
            <a:r>
              <a:rPr lang="en-GB" dirty="0"/>
              <a:t> example, not a complete application!</a:t>
            </a:r>
          </a:p>
          <a:p>
            <a:endParaRPr lang="en-GB" dirty="0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Example: Watchdog Timer (cont.)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57188" y="765175"/>
            <a:ext cx="5245347" cy="52629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…</a:t>
            </a:r>
          </a:p>
          <a:p>
            <a:pPr eaLnBrk="0" hangingPunct="0">
              <a:defRPr/>
            </a:pPr>
            <a:r>
              <a:rPr lang="en-GB" sz="1200" dirty="0" smtClean="0">
                <a:latin typeface="+mn-lt"/>
                <a:cs typeface="+mn-cs"/>
              </a:rPr>
              <a:t>//</a:t>
            </a:r>
          </a:p>
          <a:p>
            <a:pPr eaLnBrk="0" hangingPunct="0">
              <a:defRPr/>
            </a:pPr>
            <a:r>
              <a:rPr lang="en-GB" sz="1200" dirty="0" smtClean="0">
                <a:latin typeface="+mn-lt"/>
              </a:rPr>
              <a:t>// </a:t>
            </a:r>
            <a:r>
              <a:rPr lang="en-GB" sz="1200" dirty="0">
                <a:latin typeface="+mn-lt"/>
              </a:rPr>
              <a:t>Enable the watchdog interrupt</a:t>
            </a:r>
            <a:r>
              <a:rPr lang="en-GB" sz="1200" dirty="0" smtClean="0">
                <a:latin typeface="+mn-lt"/>
              </a:rPr>
              <a:t>.</a:t>
            </a:r>
          </a:p>
          <a:p>
            <a:pPr eaLnBrk="0" hangingPunct="0">
              <a:defRPr/>
            </a:pPr>
            <a:r>
              <a:rPr lang="en-GB" sz="1200" dirty="0" smtClean="0">
                <a:latin typeface="+mn-lt"/>
              </a:rPr>
              <a:t>//</a:t>
            </a:r>
            <a:endParaRPr lang="en-GB" sz="1200" dirty="0">
              <a:latin typeface="+mn-lt"/>
            </a:endParaRPr>
          </a:p>
          <a:p>
            <a:r>
              <a:rPr lang="en-GB" sz="1200" dirty="0" err="1" smtClean="0">
                <a:latin typeface="+mn-lt"/>
              </a:rPr>
              <a:t>IntEnable</a:t>
            </a:r>
            <a:r>
              <a:rPr lang="en-GB" sz="1200" dirty="0" smtClean="0">
                <a:latin typeface="+mn-lt"/>
              </a:rPr>
              <a:t>(INT_WATCHDOG);</a:t>
            </a:r>
          </a:p>
          <a:p>
            <a:endParaRPr lang="en-GB" sz="1200" dirty="0">
              <a:latin typeface="+mn-lt"/>
            </a:endParaRPr>
          </a:p>
          <a:p>
            <a:r>
              <a:rPr lang="en-GB" sz="1200" dirty="0" smtClean="0">
                <a:latin typeface="+mn-lt"/>
              </a:rPr>
              <a:t>//</a:t>
            </a:r>
            <a:endParaRPr lang="en-GB" sz="1200" dirty="0">
              <a:latin typeface="+mn-lt"/>
            </a:endParaRPr>
          </a:p>
          <a:p>
            <a:r>
              <a:rPr lang="en-GB" sz="1200" dirty="0" smtClean="0">
                <a:latin typeface="+mn-lt"/>
              </a:rPr>
              <a:t>// </a:t>
            </a:r>
            <a:r>
              <a:rPr lang="en-GB" sz="1200" dirty="0">
                <a:latin typeface="+mn-lt"/>
              </a:rPr>
              <a:t>Set the period of the watchdog timer</a:t>
            </a:r>
            <a:r>
              <a:rPr lang="en-GB" sz="1200" dirty="0" smtClean="0">
                <a:latin typeface="+mn-lt"/>
              </a:rPr>
              <a:t>.</a:t>
            </a:r>
          </a:p>
          <a:p>
            <a:r>
              <a:rPr lang="en-GB" sz="1200" dirty="0" smtClean="0">
                <a:latin typeface="+mn-lt"/>
              </a:rPr>
              <a:t>//</a:t>
            </a:r>
            <a:endParaRPr lang="en-GB" sz="1200" dirty="0">
              <a:latin typeface="+mn-lt"/>
            </a:endParaRPr>
          </a:p>
          <a:p>
            <a:r>
              <a:rPr lang="en-GB" sz="1200" dirty="0" err="1" smtClean="0">
                <a:latin typeface="+mn-lt"/>
              </a:rPr>
              <a:t>WatchdogReloadSet</a:t>
            </a:r>
            <a:r>
              <a:rPr lang="en-GB" sz="1200" dirty="0" smtClean="0">
                <a:latin typeface="+mn-lt"/>
              </a:rPr>
              <a:t>(WATCHDOG0_BASE</a:t>
            </a:r>
            <a:r>
              <a:rPr lang="en-GB" sz="1200" dirty="0">
                <a:latin typeface="+mn-lt"/>
              </a:rPr>
              <a:t>, </a:t>
            </a:r>
            <a:r>
              <a:rPr lang="en-GB" sz="1200" dirty="0" err="1">
                <a:latin typeface="+mn-lt"/>
              </a:rPr>
              <a:t>SysCtlClockGet</a:t>
            </a:r>
            <a:r>
              <a:rPr lang="en-GB" sz="1200" dirty="0">
                <a:latin typeface="+mn-lt"/>
              </a:rPr>
              <a:t>());</a:t>
            </a:r>
          </a:p>
          <a:p>
            <a:endParaRPr lang="en-GB" sz="1200" dirty="0">
              <a:latin typeface="+mn-lt"/>
            </a:endParaRPr>
          </a:p>
          <a:p>
            <a:r>
              <a:rPr lang="en-GB" sz="1200" dirty="0" smtClean="0">
                <a:latin typeface="+mn-lt"/>
              </a:rPr>
              <a:t>//</a:t>
            </a:r>
            <a:endParaRPr lang="en-GB" sz="1200" dirty="0">
              <a:latin typeface="+mn-lt"/>
            </a:endParaRPr>
          </a:p>
          <a:p>
            <a:r>
              <a:rPr lang="en-GB" sz="1200" dirty="0" smtClean="0">
                <a:latin typeface="+mn-lt"/>
              </a:rPr>
              <a:t>// </a:t>
            </a:r>
            <a:r>
              <a:rPr lang="en-GB" sz="1200" dirty="0">
                <a:latin typeface="+mn-lt"/>
              </a:rPr>
              <a:t>Enable reset generation from the watchdog timer.</a:t>
            </a:r>
          </a:p>
          <a:p>
            <a:r>
              <a:rPr lang="en-GB" sz="1200" dirty="0" smtClean="0">
                <a:latin typeface="+mn-lt"/>
              </a:rPr>
              <a:t>//</a:t>
            </a:r>
            <a:endParaRPr lang="en-GB" sz="1200" dirty="0">
              <a:latin typeface="+mn-lt"/>
            </a:endParaRPr>
          </a:p>
          <a:p>
            <a:r>
              <a:rPr lang="en-GB" sz="1200" dirty="0" err="1" smtClean="0">
                <a:latin typeface="+mn-lt"/>
              </a:rPr>
              <a:t>WatchdogResetEnable</a:t>
            </a:r>
            <a:r>
              <a:rPr lang="en-GB" sz="1200" dirty="0" smtClean="0">
                <a:latin typeface="+mn-lt"/>
              </a:rPr>
              <a:t>(WATCHDOG0_BASE</a:t>
            </a:r>
            <a:r>
              <a:rPr lang="en-GB" sz="1200" dirty="0">
                <a:latin typeface="+mn-lt"/>
              </a:rPr>
              <a:t>);</a:t>
            </a:r>
          </a:p>
          <a:p>
            <a:endParaRPr lang="en-GB" sz="1200" dirty="0">
              <a:latin typeface="+mn-lt"/>
            </a:endParaRPr>
          </a:p>
          <a:p>
            <a:r>
              <a:rPr lang="en-GB" sz="1200" dirty="0" smtClean="0">
                <a:latin typeface="+mn-lt"/>
              </a:rPr>
              <a:t>//</a:t>
            </a:r>
            <a:endParaRPr lang="en-GB" sz="1200" dirty="0">
              <a:latin typeface="+mn-lt"/>
            </a:endParaRPr>
          </a:p>
          <a:p>
            <a:r>
              <a:rPr lang="en-GB" sz="1200" dirty="0" smtClean="0">
                <a:latin typeface="+mn-lt"/>
              </a:rPr>
              <a:t>// </a:t>
            </a:r>
            <a:r>
              <a:rPr lang="en-GB" sz="1200" dirty="0">
                <a:latin typeface="+mn-lt"/>
              </a:rPr>
              <a:t>Enable the watchdog timer.</a:t>
            </a:r>
          </a:p>
          <a:p>
            <a:r>
              <a:rPr lang="en-GB" sz="1200" dirty="0" smtClean="0">
                <a:latin typeface="+mn-lt"/>
              </a:rPr>
              <a:t>//</a:t>
            </a:r>
            <a:endParaRPr lang="en-GB" sz="1200" dirty="0">
              <a:latin typeface="+mn-lt"/>
            </a:endParaRPr>
          </a:p>
          <a:p>
            <a:r>
              <a:rPr lang="en-GB" sz="1200" dirty="0" err="1" smtClean="0">
                <a:latin typeface="+mn-lt"/>
              </a:rPr>
              <a:t>WatchdogEnable</a:t>
            </a:r>
            <a:r>
              <a:rPr lang="en-GB" sz="1200" dirty="0" smtClean="0">
                <a:latin typeface="+mn-lt"/>
              </a:rPr>
              <a:t>(WATCHDOG0_BASE</a:t>
            </a:r>
            <a:r>
              <a:rPr lang="en-GB" sz="1200" dirty="0">
                <a:latin typeface="+mn-lt"/>
              </a:rPr>
              <a:t>);</a:t>
            </a:r>
          </a:p>
          <a:p>
            <a:endParaRPr lang="en-GB" sz="1200" dirty="0">
              <a:latin typeface="+mn-lt"/>
            </a:endParaRPr>
          </a:p>
          <a:p>
            <a:r>
              <a:rPr lang="en-GB" sz="1200" dirty="0" smtClean="0">
                <a:latin typeface="+mn-lt"/>
              </a:rPr>
              <a:t>//</a:t>
            </a:r>
            <a:endParaRPr lang="en-GB" sz="1200" dirty="0">
              <a:latin typeface="+mn-lt"/>
            </a:endParaRPr>
          </a:p>
          <a:p>
            <a:r>
              <a:rPr lang="en-GB" sz="1200" dirty="0" smtClean="0">
                <a:latin typeface="+mn-lt"/>
              </a:rPr>
              <a:t>// </a:t>
            </a:r>
            <a:r>
              <a:rPr lang="en-GB" sz="1200" dirty="0">
                <a:latin typeface="+mn-lt"/>
              </a:rPr>
              <a:t>Loop forever while the LED winks as watchdog interrupts are handled.</a:t>
            </a:r>
          </a:p>
          <a:p>
            <a:r>
              <a:rPr lang="en-GB" sz="1200" dirty="0" smtClean="0">
                <a:latin typeface="+mn-lt"/>
              </a:rPr>
              <a:t>//</a:t>
            </a:r>
            <a:endParaRPr lang="en-GB" sz="1200" dirty="0">
              <a:latin typeface="+mn-lt"/>
            </a:endParaRPr>
          </a:p>
          <a:p>
            <a:r>
              <a:rPr lang="en-GB" sz="1200" dirty="0" smtClean="0">
                <a:latin typeface="+mn-lt"/>
              </a:rPr>
              <a:t>while(1</a:t>
            </a:r>
            <a:r>
              <a:rPr lang="en-GB" sz="1200" dirty="0">
                <a:latin typeface="+mn-lt"/>
              </a:rPr>
              <a:t>)</a:t>
            </a:r>
          </a:p>
          <a:p>
            <a:r>
              <a:rPr lang="en-GB" sz="1200" dirty="0" smtClean="0">
                <a:latin typeface="+mn-lt"/>
              </a:rPr>
              <a:t>{</a:t>
            </a:r>
            <a:endParaRPr lang="en-GB" sz="1200" dirty="0">
              <a:latin typeface="+mn-lt"/>
            </a:endParaRPr>
          </a:p>
          <a:p>
            <a:r>
              <a:rPr lang="en-GB" sz="1200" dirty="0" smtClean="0">
                <a:latin typeface="+mn-lt"/>
              </a:rPr>
              <a:t>}</a:t>
            </a:r>
            <a:endParaRPr lang="en-GB" sz="1200" dirty="0" smtClean="0">
              <a:latin typeface="+mn-lt"/>
              <a:cs typeface="+mn-cs"/>
            </a:endParaRPr>
          </a:p>
          <a:p>
            <a:pPr eaLnBrk="0" hangingPunct="0">
              <a:defRPr/>
            </a:pPr>
            <a:r>
              <a:rPr lang="de-DE" sz="1200" dirty="0" smtClean="0">
                <a:latin typeface="+mn-lt"/>
                <a:cs typeface="+mn-cs"/>
              </a:rPr>
              <a:t>…</a:t>
            </a:r>
            <a:endParaRPr lang="en-GB" sz="1200" dirty="0">
              <a:latin typeface="+mn-lt"/>
              <a:cs typeface="+mn-cs"/>
            </a:endParaRP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GPIOs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mtClean="0">
                <a:solidFill>
                  <a:srgbClr val="FF0000"/>
                </a:solidFill>
                <a:cs typeface="Arial" charset="0"/>
              </a:rPr>
              <a:t>General Purpose Input/Outputs (GPIOs)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mtClean="0">
                <a:cs typeface="Arial" charset="0"/>
              </a:rPr>
              <a:t>Programmable pad configuration through GPIO module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mtClean="0">
                <a:cs typeface="Arial" charset="0"/>
              </a:rPr>
              <a:t>Any GPIO can be full featured external interrupt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mtClean="0">
                <a:cs typeface="Arial" charset="0"/>
              </a:rPr>
              <a:t>Bit addressable pins, atomic operation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mtClean="0">
                <a:cs typeface="Arial" charset="0"/>
              </a:rPr>
              <a:t>Fast output toggling: Toggle rate up to ½ the CPU clock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mtClean="0">
                <a:cs typeface="Arial" charset="0"/>
              </a:rPr>
              <a:t>5-V-tolerant inputs</a:t>
            </a: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GPIOs (cont.)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dirty="0" smtClean="0">
                <a:cs typeface="Arial" charset="0"/>
              </a:rPr>
              <a:t>Up to 61 GPIO available on a single device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dirty="0" smtClean="0">
                <a:cs typeface="Arial" charset="0"/>
              </a:rPr>
              <a:t>Programmable Drive Strength</a:t>
            </a: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n-US" dirty="0" smtClean="0">
                <a:cs typeface="Arial" charset="0"/>
              </a:rPr>
              <a:t>2 mA, 4 mA, 8 mA or 8 mA with slew rate control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dirty="0" smtClean="0">
                <a:cs typeface="Arial" charset="0"/>
              </a:rPr>
              <a:t>Programmable weak pull-up, pull-down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dirty="0" smtClean="0">
                <a:cs typeface="Arial" charset="0"/>
              </a:rPr>
              <a:t>Open drain enables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dirty="0" smtClean="0">
                <a:cs typeface="Arial" charset="0"/>
              </a:rPr>
              <a:t>Digital input enables</a:t>
            </a:r>
          </a:p>
          <a:p>
            <a:pPr marL="0" indent="0">
              <a:lnSpc>
                <a:spcPct val="90000"/>
              </a:lnSpc>
              <a:spcAft>
                <a:spcPct val="30000"/>
              </a:spcAft>
              <a:buNone/>
            </a:pPr>
            <a:endParaRPr lang="en-US" dirty="0" smtClean="0">
              <a:cs typeface="Arial" charset="0"/>
            </a:endParaRP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GB" dirty="0" smtClean="0">
                <a:solidFill>
                  <a:schemeClr val="tx2"/>
                </a:solidFill>
                <a:cs typeface="Arial" charset="0"/>
              </a:rPr>
              <a:t>Link</a:t>
            </a:r>
            <a:r>
              <a:rPr lang="en-GB" dirty="0">
                <a:solidFill>
                  <a:schemeClr val="tx2"/>
                </a:solidFill>
                <a:cs typeface="Arial" charset="0"/>
              </a:rPr>
              <a:t>: </a:t>
            </a:r>
            <a:r>
              <a:rPr lang="en-GB" dirty="0" smtClean="0">
                <a:cs typeface="Arial" charset="0"/>
              </a:rPr>
              <a:t>see</a:t>
            </a:r>
            <a:r>
              <a:rPr lang="en-GB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GB" dirty="0" smtClean="0">
                <a:cs typeface="Arial" charset="0"/>
              </a:rPr>
              <a:t>Chapter </a:t>
            </a:r>
            <a:r>
              <a:rPr lang="en-GB" dirty="0"/>
              <a:t>4.1 </a:t>
            </a:r>
            <a:r>
              <a:rPr lang="en-GB" dirty="0" smtClean="0"/>
              <a:t>“General </a:t>
            </a:r>
            <a:r>
              <a:rPr lang="en-GB" dirty="0"/>
              <a:t>Purpose </a:t>
            </a:r>
            <a:r>
              <a:rPr lang="en-GB" dirty="0" err="1"/>
              <a:t>Input/Output</a:t>
            </a:r>
            <a:r>
              <a:rPr lang="en-GB" dirty="0"/>
              <a:t> (GPIO</a:t>
            </a:r>
            <a:r>
              <a:rPr lang="en-GB" dirty="0" smtClean="0"/>
              <a:t>)”</a:t>
            </a:r>
            <a:r>
              <a:rPr lang="en-GB" dirty="0"/>
              <a:t/>
            </a:r>
            <a:br>
              <a:rPr lang="en-GB" dirty="0"/>
            </a:br>
            <a:endParaRPr lang="en-US" dirty="0" smtClean="0">
              <a:cs typeface="Arial" charset="0"/>
            </a:endParaRP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Arial" charset="0"/>
              </a:rPr>
              <a:t>Direct Memory Access</a:t>
            </a:r>
            <a:endParaRPr lang="en-GB" dirty="0" smtClean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it-IT" sz="1800" dirty="0" smtClean="0">
                <a:solidFill>
                  <a:srgbClr val="FF0000"/>
                </a:solidFill>
                <a:cs typeface="Arial" charset="0"/>
              </a:rPr>
              <a:t>Direct Memory Access (DMA)</a:t>
            </a:r>
          </a:p>
          <a:p>
            <a:pPr>
              <a:spcAft>
                <a:spcPct val="20000"/>
              </a:spcAft>
            </a:pPr>
            <a:r>
              <a:rPr lang="it-IT" sz="1800" dirty="0" smtClean="0">
                <a:cs typeface="Arial" charset="0"/>
              </a:rPr>
              <a:t>32-channel </a:t>
            </a:r>
            <a:r>
              <a:rPr lang="it-IT" sz="1800" dirty="0" err="1" smtClean="0">
                <a:cs typeface="Arial" charset="0"/>
              </a:rPr>
              <a:t>configurable</a:t>
            </a:r>
            <a:r>
              <a:rPr lang="it-IT" sz="1800" dirty="0" smtClean="0">
                <a:cs typeface="Arial" charset="0"/>
              </a:rPr>
              <a:t> </a:t>
            </a:r>
            <a:r>
              <a:rPr lang="it-IT" sz="1800" dirty="0" err="1" smtClean="0">
                <a:cs typeface="Arial" charset="0"/>
              </a:rPr>
              <a:t>μDMA</a:t>
            </a:r>
            <a:r>
              <a:rPr lang="it-IT" sz="1800" dirty="0" smtClean="0">
                <a:cs typeface="Arial" charset="0"/>
              </a:rPr>
              <a:t> controller</a:t>
            </a:r>
            <a:endParaRPr lang="en-US" sz="1800" dirty="0" smtClean="0">
              <a:cs typeface="Arial" charset="0"/>
            </a:endParaRPr>
          </a:p>
          <a:p>
            <a:pPr>
              <a:spcAft>
                <a:spcPct val="20000"/>
              </a:spcAft>
            </a:pPr>
            <a:r>
              <a:rPr lang="en-US" sz="1800" dirty="0" smtClean="0">
                <a:cs typeface="Arial" charset="0"/>
              </a:rPr>
              <a:t>Dedicated channels for supported peripherals</a:t>
            </a:r>
          </a:p>
          <a:p>
            <a:pPr lvl="1">
              <a:spcAft>
                <a:spcPct val="20000"/>
              </a:spcAft>
            </a:pPr>
            <a:r>
              <a:rPr lang="en-US" sz="1600" dirty="0" smtClean="0">
                <a:cs typeface="Arial" charset="0"/>
              </a:rPr>
              <a:t>One channel each for receive and transmit path for bidirectional peripherals</a:t>
            </a:r>
          </a:p>
          <a:p>
            <a:pPr lvl="1">
              <a:spcAft>
                <a:spcPct val="20000"/>
              </a:spcAft>
            </a:pPr>
            <a:r>
              <a:rPr lang="en-US" sz="1600" dirty="0" smtClean="0">
                <a:cs typeface="Arial" charset="0"/>
              </a:rPr>
              <a:t>Multiple data sizes, Two levels of priority, </a:t>
            </a:r>
            <a:r>
              <a:rPr lang="en-US" sz="1600" dirty="0" err="1" smtClean="0">
                <a:cs typeface="Arial" charset="0"/>
              </a:rPr>
              <a:t>Maskable</a:t>
            </a:r>
            <a:r>
              <a:rPr lang="en-US" sz="1600" dirty="0" smtClean="0">
                <a:cs typeface="Arial" charset="0"/>
              </a:rPr>
              <a:t> device requests</a:t>
            </a:r>
          </a:p>
          <a:p>
            <a:pPr>
              <a:spcAft>
                <a:spcPct val="20000"/>
              </a:spcAft>
            </a:pPr>
            <a:r>
              <a:rPr lang="en-US" sz="1800" dirty="0" smtClean="0">
                <a:cs typeface="Arial" charset="0"/>
              </a:rPr>
              <a:t>Interrupt on transfer completion with a separate interrupt per channel</a:t>
            </a:r>
          </a:p>
          <a:p>
            <a:pPr>
              <a:spcAft>
                <a:spcPct val="20000"/>
              </a:spcAft>
            </a:pPr>
            <a:r>
              <a:rPr lang="en-US" sz="1800" dirty="0" smtClean="0">
                <a:cs typeface="Arial" charset="0"/>
              </a:rPr>
              <a:t>Support for multiple transfer modes:</a:t>
            </a:r>
          </a:p>
          <a:p>
            <a:pPr lvl="1">
              <a:spcAft>
                <a:spcPct val="20000"/>
              </a:spcAft>
            </a:pPr>
            <a:r>
              <a:rPr lang="en-US" sz="1600" dirty="0" smtClean="0">
                <a:cs typeface="Arial" charset="0"/>
              </a:rPr>
              <a:t>Basic, for simple transfer scenarios</a:t>
            </a:r>
          </a:p>
          <a:p>
            <a:pPr lvl="1">
              <a:spcAft>
                <a:spcPct val="20000"/>
              </a:spcAft>
            </a:pPr>
            <a:r>
              <a:rPr lang="en-US" sz="1600" dirty="0" err="1" smtClean="0">
                <a:cs typeface="Arial" charset="0"/>
              </a:rPr>
              <a:t>Ping-pong</a:t>
            </a:r>
            <a:r>
              <a:rPr lang="en-US" sz="1600" dirty="0" smtClean="0">
                <a:cs typeface="Arial" charset="0"/>
              </a:rPr>
              <a:t>, for continuous data flow to/from peripherals</a:t>
            </a:r>
          </a:p>
          <a:p>
            <a:pPr lvl="1">
              <a:spcAft>
                <a:spcPct val="20000"/>
              </a:spcAft>
            </a:pPr>
            <a:r>
              <a:rPr lang="en-US" sz="1600" dirty="0" smtClean="0">
                <a:cs typeface="Arial" charset="0"/>
              </a:rPr>
              <a:t>Scatter-gather, from a programmable list of arbitrary transfers initiated from a single request</a:t>
            </a:r>
          </a:p>
          <a:p>
            <a:pPr>
              <a:spcAft>
                <a:spcPct val="20000"/>
              </a:spcAft>
            </a:pPr>
            <a:r>
              <a:rPr lang="en-US" sz="1800" dirty="0" smtClean="0">
                <a:cs typeface="Arial" charset="0"/>
              </a:rPr>
              <a:t>DMA requests</a:t>
            </a:r>
          </a:p>
          <a:p>
            <a:pPr lvl="1">
              <a:spcAft>
                <a:spcPct val="20000"/>
              </a:spcAft>
            </a:pPr>
            <a:r>
              <a:rPr lang="en-US" sz="1600" dirty="0" smtClean="0">
                <a:cs typeface="Arial" charset="0"/>
              </a:rPr>
              <a:t>UART, Timer, USB, Ethernet, ADC, SSI, External Peripherals I/F</a:t>
            </a: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DMA (cont.)</a:t>
            </a:r>
          </a:p>
        </p:txBody>
      </p:sp>
      <p:pic>
        <p:nvPicPr>
          <p:cNvPr id="296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484313"/>
            <a:ext cx="8220075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693738" y="5516563"/>
            <a:ext cx="1023937" cy="614362"/>
          </a:xfrm>
          <a:prstGeom prst="rect">
            <a:avLst/>
          </a:pr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endParaRPr lang="en-GB"/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4189413" y="1635125"/>
            <a:ext cx="1965325" cy="4021138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endParaRPr lang="en-GB"/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693738" y="4133850"/>
            <a:ext cx="1036637" cy="1036638"/>
          </a:xfrm>
          <a:prstGeom prst="rect">
            <a:avLst/>
          </a:prstGeom>
          <a:solidFill>
            <a:schemeClr val="tx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endParaRPr lang="en-GB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External Peripheral Interface</a:t>
            </a:r>
            <a:endParaRPr lang="en-GB" dirty="0" smtClean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External Peripheral Interface (EPI)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cs typeface="Arial" charset="0"/>
              </a:rPr>
              <a:t>Multiple device types supported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sz="1600" dirty="0" smtClean="0">
                <a:cs typeface="Arial" charset="0"/>
              </a:rPr>
              <a:t>SDRAM: Supports x16 (Single Data Rate) at up to 50MHz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>
                <a:cs typeface="Arial" charset="0"/>
              </a:rPr>
              <a:t>Supports low-cost SDRAMS up to 64 MB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>
                <a:cs typeface="Arial" charset="0"/>
              </a:rPr>
              <a:t>Includes automatic refresh and access to all banks/rows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>
                <a:cs typeface="Arial" charset="0"/>
              </a:rPr>
              <a:t>Includes a sleep/standby mode to keep contents alive with minimal power draw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sz="1600" dirty="0" smtClean="0">
                <a:cs typeface="Arial" charset="0"/>
              </a:rPr>
              <a:t>Host-Bus Interface: Traditional x8 and x16 MCU bus interface capabilities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>
                <a:cs typeface="Arial" charset="0"/>
              </a:rPr>
              <a:t>Support of both </a:t>
            </a:r>
            <a:r>
              <a:rPr lang="en-US" sz="1400" dirty="0" err="1" smtClean="0">
                <a:cs typeface="Arial" charset="0"/>
              </a:rPr>
              <a:t>muxed</a:t>
            </a:r>
            <a:r>
              <a:rPr lang="en-US" sz="1400" dirty="0" smtClean="0">
                <a:cs typeface="Arial" charset="0"/>
              </a:rPr>
              <a:t> and de-</a:t>
            </a:r>
            <a:r>
              <a:rPr lang="en-US" sz="1400" dirty="0" err="1" smtClean="0">
                <a:cs typeface="Arial" charset="0"/>
              </a:rPr>
              <a:t>muxed</a:t>
            </a:r>
            <a:r>
              <a:rPr lang="en-US" sz="1400" dirty="0" smtClean="0">
                <a:cs typeface="Arial" charset="0"/>
              </a:rPr>
              <a:t> address and data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>
                <a:cs typeface="Arial" charset="0"/>
              </a:rPr>
              <a:t>Access to SRAM, NOR Flash, and other devices, with up to 1MB of addressing or up to 256 MB for </a:t>
            </a:r>
            <a:r>
              <a:rPr lang="en-US" sz="1400" dirty="0" err="1" smtClean="0">
                <a:cs typeface="Arial" charset="0"/>
              </a:rPr>
              <a:t>muxed</a:t>
            </a:r>
            <a:r>
              <a:rPr lang="en-US" sz="1400" dirty="0" smtClean="0">
                <a:cs typeface="Arial" charset="0"/>
              </a:rPr>
              <a:t> mode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>
                <a:cs typeface="Arial" charset="0"/>
              </a:rPr>
              <a:t>Speed controlled, with read and write data wait-state counters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sz="1600" dirty="0" smtClean="0">
                <a:cs typeface="Arial" charset="0"/>
              </a:rPr>
              <a:t>Machine-to-Machine (M2M): Wide parallel interfaces for fast communications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>
                <a:cs typeface="Arial" charset="0"/>
              </a:rPr>
              <a:t>For instance, CPLDs and FPGAs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>
                <a:cs typeface="Arial" charset="0"/>
              </a:rPr>
              <a:t>Data widths up to 32-bits, data rates up to 150 Mbytes/second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>
                <a:cs typeface="Arial" charset="0"/>
              </a:rPr>
              <a:t>Optional “address” sizes from 4-bits to 16-bits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>
                <a:cs typeface="Arial" charset="0"/>
              </a:rPr>
              <a:t>Optional </a:t>
            </a:r>
            <a:r>
              <a:rPr lang="en-US" sz="1400" dirty="0" err="1" smtClean="0">
                <a:cs typeface="Arial" charset="0"/>
              </a:rPr>
              <a:t>clk</a:t>
            </a:r>
            <a:r>
              <a:rPr lang="en-US" sz="1400" dirty="0" smtClean="0">
                <a:cs typeface="Arial" charset="0"/>
              </a:rPr>
              <a:t> output, read/write strobes, framing (with counter-based size), and </a:t>
            </a:r>
            <a:r>
              <a:rPr lang="en-US" sz="1400" dirty="0" err="1" smtClean="0">
                <a:cs typeface="Arial" charset="0"/>
              </a:rPr>
              <a:t>clk</a:t>
            </a:r>
            <a:r>
              <a:rPr lang="en-US" sz="1400" dirty="0" smtClean="0">
                <a:cs typeface="Arial" charset="0"/>
              </a:rPr>
              <a:t>-enable input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cs typeface="Arial" charset="0"/>
              </a:rPr>
              <a:t>Other features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cs typeface="Arial" charset="0"/>
              </a:rPr>
              <a:t>General parallel GPIO, </a:t>
            </a:r>
            <a:r>
              <a:rPr lang="en-US" sz="1600" dirty="0" err="1" smtClean="0">
                <a:cs typeface="Arial" charset="0"/>
              </a:rPr>
              <a:t>FIFOed</a:t>
            </a:r>
            <a:r>
              <a:rPr lang="en-US" sz="1600" dirty="0" smtClean="0">
                <a:cs typeface="Arial" charset="0"/>
              </a:rPr>
              <a:t> with speed control 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cs typeface="Arial" charset="0"/>
              </a:rPr>
              <a:t>Blocking and non-blocking reads</a:t>
            </a:r>
          </a:p>
          <a:p>
            <a:pPr lvl="1">
              <a:lnSpc>
                <a:spcPct val="80000"/>
              </a:lnSpc>
            </a:pPr>
            <a:r>
              <a:rPr lang="en-US" sz="1600" dirty="0" err="1" smtClean="0">
                <a:cs typeface="Arial" charset="0"/>
              </a:rPr>
              <a:t>FIFOed</a:t>
            </a:r>
            <a:r>
              <a:rPr lang="en-US" sz="1600" dirty="0" smtClean="0">
                <a:cs typeface="Arial" charset="0"/>
              </a:rPr>
              <a:t> writes separate the processor from timing details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cs typeface="Arial" charset="0"/>
              </a:rPr>
              <a:t>Direct memory access (DMA)</a:t>
            </a: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EPI block diagram</a:t>
            </a:r>
          </a:p>
        </p:txBody>
      </p:sp>
      <p:pic>
        <p:nvPicPr>
          <p:cNvPr id="307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201738"/>
            <a:ext cx="7369175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649538" y="1479550"/>
            <a:ext cx="681037" cy="4211638"/>
          </a:xfrm>
          <a:prstGeom prst="rect">
            <a:avLst/>
          </a:prstGeom>
          <a:solidFill>
            <a:schemeClr val="accent1">
              <a:alpha val="60001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ysClr val="windowText" lastClr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3879850" y="1546225"/>
            <a:ext cx="652463" cy="10763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ysClr val="windowText" lastClr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5876925" y="1508125"/>
            <a:ext cx="692150" cy="904875"/>
          </a:xfrm>
          <a:prstGeom prst="rect">
            <a:avLst/>
          </a:prstGeom>
          <a:gradFill rotWithShape="1">
            <a:gsLst>
              <a:gs pos="0">
                <a:srgbClr val="FF0000">
                  <a:alpha val="60001"/>
                </a:srgbClr>
              </a:gs>
              <a:gs pos="100000">
                <a:srgbClr val="FF0000">
                  <a:gamma/>
                  <a:shade val="46275"/>
                  <a:invGamma/>
                  <a:alpha val="60001"/>
                </a:srgbClr>
              </a:gs>
            </a:gsLst>
            <a:lin ang="2700000" scaled="1"/>
          </a:gra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ysClr val="windowText" lastClr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3894138" y="2760663"/>
            <a:ext cx="627062" cy="5746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ysClr val="windowText" lastClr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5876925" y="2622550"/>
            <a:ext cx="692150" cy="904875"/>
          </a:xfrm>
          <a:prstGeom prst="rect">
            <a:avLst/>
          </a:prstGeom>
          <a:gradFill rotWithShape="1">
            <a:gsLst>
              <a:gs pos="0">
                <a:srgbClr val="FF0000">
                  <a:alpha val="60001"/>
                </a:srgbClr>
              </a:gs>
              <a:gs pos="100000">
                <a:srgbClr val="FF0000">
                  <a:gamma/>
                  <a:shade val="46275"/>
                  <a:invGamma/>
                  <a:alpha val="60001"/>
                </a:srgbClr>
              </a:gs>
            </a:gsLst>
            <a:lin ang="2700000" scaled="1"/>
          </a:gra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ysClr val="windowText" lastClr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5891213" y="3729038"/>
            <a:ext cx="692150" cy="930275"/>
          </a:xfrm>
          <a:prstGeom prst="rect">
            <a:avLst/>
          </a:prstGeom>
          <a:gradFill rotWithShape="1">
            <a:gsLst>
              <a:gs pos="0">
                <a:srgbClr val="FF0000">
                  <a:alpha val="60001"/>
                </a:srgbClr>
              </a:gs>
              <a:gs pos="100000">
                <a:srgbClr val="FF0000">
                  <a:gamma/>
                  <a:shade val="46275"/>
                  <a:invGamma/>
                  <a:alpha val="60001"/>
                </a:srgbClr>
              </a:gs>
            </a:gsLst>
            <a:lin ang="2700000" scaled="1"/>
          </a:gra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ysClr val="windowText" lastClr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5889625" y="4849813"/>
            <a:ext cx="692150" cy="930275"/>
          </a:xfrm>
          <a:prstGeom prst="rect">
            <a:avLst/>
          </a:prstGeom>
          <a:gradFill rotWithShape="1">
            <a:gsLst>
              <a:gs pos="0">
                <a:srgbClr val="FF0000">
                  <a:alpha val="60001"/>
                </a:srgbClr>
              </a:gs>
              <a:gs pos="100000">
                <a:srgbClr val="FF0000">
                  <a:gamma/>
                  <a:shade val="46275"/>
                  <a:invGamma/>
                  <a:alpha val="60001"/>
                </a:srgbClr>
              </a:gs>
            </a:gsLst>
            <a:lin ang="2700000" scaled="1"/>
          </a:gra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ysClr val="windowText" lastClr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8526463" y="1354138"/>
            <a:ext cx="268287" cy="4572000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ysClr val="windowText" lastClr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 rot="16200000">
            <a:off x="6656577" y="3348453"/>
            <a:ext cx="4031873" cy="32778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5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b="1" kern="0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External Peripheral </a:t>
            </a:r>
            <a:r>
              <a:rPr lang="en-US" sz="1800" b="1" kern="0" dirty="0" smtClean="0">
                <a:solidFill>
                  <a:srgbClr val="FFFFFF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Interface </a:t>
            </a:r>
            <a:r>
              <a:rPr lang="en-US" sz="1800" b="1" kern="0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(EPI) 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309563" y="1930400"/>
            <a:ext cx="1304925" cy="1266825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ysClr val="windowText" lastClr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379413" y="2279650"/>
            <a:ext cx="1166812" cy="300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5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Cortex M3</a:t>
            </a:r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309563" y="3929063"/>
            <a:ext cx="1304925" cy="1266825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ysClr val="windowText" lastClr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449263" y="4278313"/>
            <a:ext cx="1033462" cy="630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5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b="1" kern="0" dirty="0" err="1">
                <a:solidFill>
                  <a:srgbClr val="FFFFFF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Stellaris</a:t>
            </a:r>
            <a:r>
              <a:rPr lang="en-US" sz="1600" b="1" kern="0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</a:p>
          <a:p>
            <a:pPr algn="ctr" eaLnBrk="0" fontAlgn="auto" hangingPunct="0">
              <a:lnSpc>
                <a:spcPct val="85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DMA</a:t>
            </a:r>
          </a:p>
        </p:txBody>
      </p:sp>
      <p:sp>
        <p:nvSpPr>
          <p:cNvPr id="18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Hibernation module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ct val="15000"/>
              </a:spcAft>
            </a:pPr>
            <a:r>
              <a:rPr lang="en-US" smtClean="0">
                <a:cs typeface="Arial" charset="0"/>
              </a:rPr>
              <a:t>Two mechanisms for power control</a:t>
            </a:r>
          </a:p>
          <a:p>
            <a:pPr lvl="1">
              <a:lnSpc>
                <a:spcPct val="80000"/>
              </a:lnSpc>
              <a:spcAft>
                <a:spcPct val="15000"/>
              </a:spcAft>
            </a:pPr>
            <a:r>
              <a:rPr lang="en-US" smtClean="0">
                <a:cs typeface="Arial" charset="0"/>
              </a:rPr>
              <a:t>System power control using discrete external regulator</a:t>
            </a:r>
          </a:p>
          <a:p>
            <a:pPr lvl="1">
              <a:lnSpc>
                <a:spcPct val="80000"/>
              </a:lnSpc>
              <a:spcAft>
                <a:spcPct val="15000"/>
              </a:spcAft>
            </a:pPr>
            <a:r>
              <a:rPr lang="en-US" smtClean="0">
                <a:cs typeface="Arial" charset="0"/>
              </a:rPr>
              <a:t>On-chip power control using internal switches under register control</a:t>
            </a:r>
            <a:endParaRPr lang="en-US" sz="2000" smtClean="0">
              <a:cs typeface="Arial" charset="0"/>
            </a:endParaRPr>
          </a:p>
          <a:p>
            <a:pPr>
              <a:lnSpc>
                <a:spcPct val="80000"/>
              </a:lnSpc>
              <a:spcAft>
                <a:spcPct val="15000"/>
              </a:spcAft>
            </a:pPr>
            <a:r>
              <a:rPr lang="en-US" smtClean="0">
                <a:cs typeface="Arial" charset="0"/>
              </a:rPr>
              <a:t>Dedicated pin for waking using an external signal</a:t>
            </a:r>
          </a:p>
          <a:p>
            <a:pPr>
              <a:lnSpc>
                <a:spcPct val="80000"/>
              </a:lnSpc>
              <a:spcAft>
                <a:spcPct val="15000"/>
              </a:spcAft>
            </a:pPr>
            <a:r>
              <a:rPr lang="en-US" smtClean="0">
                <a:cs typeface="Arial" charset="0"/>
              </a:rPr>
              <a:t>Low-battery detection, signaling, and interrupt generation</a:t>
            </a:r>
          </a:p>
          <a:p>
            <a:pPr>
              <a:lnSpc>
                <a:spcPct val="80000"/>
              </a:lnSpc>
              <a:spcAft>
                <a:spcPct val="15000"/>
              </a:spcAft>
            </a:pPr>
            <a:r>
              <a:rPr lang="en-US" smtClean="0">
                <a:cs typeface="Arial" charset="0"/>
              </a:rPr>
              <a:t>32-bit real-time counter (RTC)</a:t>
            </a:r>
          </a:p>
          <a:p>
            <a:pPr lvl="1">
              <a:lnSpc>
                <a:spcPct val="80000"/>
              </a:lnSpc>
              <a:spcAft>
                <a:spcPct val="15000"/>
              </a:spcAft>
            </a:pPr>
            <a:r>
              <a:rPr lang="en-US" smtClean="0">
                <a:cs typeface="Arial" charset="0"/>
              </a:rPr>
              <a:t>Two 32-bit RTC match registers for timed wake-up and interrupt generation</a:t>
            </a:r>
          </a:p>
          <a:p>
            <a:pPr lvl="1">
              <a:lnSpc>
                <a:spcPct val="80000"/>
              </a:lnSpc>
              <a:spcAft>
                <a:spcPct val="15000"/>
              </a:spcAft>
            </a:pPr>
            <a:r>
              <a:rPr lang="en-US" smtClean="0">
                <a:cs typeface="Arial" charset="0"/>
              </a:rPr>
              <a:t>RTC pre-divider trim for making fine adjustments to the clock rate</a:t>
            </a:r>
          </a:p>
          <a:p>
            <a:pPr>
              <a:lnSpc>
                <a:spcPct val="80000"/>
              </a:lnSpc>
              <a:spcAft>
                <a:spcPct val="15000"/>
              </a:spcAft>
            </a:pPr>
            <a:r>
              <a:rPr lang="en-US" smtClean="0">
                <a:cs typeface="Arial" charset="0"/>
              </a:rPr>
              <a:t>Clock source from a 32.768 kHz external oscillator or a 4.194304 MHz crystal - 32.768 kHz external oscillator can be used for main clock</a:t>
            </a:r>
          </a:p>
          <a:p>
            <a:pPr>
              <a:lnSpc>
                <a:spcPct val="80000"/>
              </a:lnSpc>
              <a:spcAft>
                <a:spcPct val="15000"/>
              </a:spcAft>
            </a:pPr>
            <a:r>
              <a:rPr lang="en-US" smtClean="0">
                <a:cs typeface="Arial" charset="0"/>
              </a:rPr>
              <a:t>64 32-bit words of non-volatile memory to save state during hibernation</a:t>
            </a:r>
          </a:p>
          <a:p>
            <a:pPr>
              <a:lnSpc>
                <a:spcPct val="80000"/>
              </a:lnSpc>
              <a:spcAft>
                <a:spcPct val="15000"/>
              </a:spcAft>
            </a:pPr>
            <a:r>
              <a:rPr lang="en-US" smtClean="0">
                <a:cs typeface="Arial" charset="0"/>
              </a:rPr>
              <a:t>Programmable interrupts for RTC match, external wake, and low battery events</a:t>
            </a:r>
          </a:p>
          <a:p>
            <a:endParaRPr lang="en-GB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Power architecture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3 power domains</a:t>
            </a:r>
          </a:p>
          <a:p>
            <a:pPr lvl="1"/>
            <a:r>
              <a:rPr lang="en-US" smtClean="0">
                <a:cs typeface="Arial" charset="0"/>
              </a:rPr>
              <a:t>Core Supply: VDDC</a:t>
            </a:r>
          </a:p>
          <a:p>
            <a:pPr lvl="1"/>
            <a:r>
              <a:rPr lang="en-US" smtClean="0">
                <a:cs typeface="Arial" charset="0"/>
              </a:rPr>
              <a:t>Supply Voltage: VDD</a:t>
            </a:r>
          </a:p>
          <a:p>
            <a:pPr lvl="1"/>
            <a:r>
              <a:rPr lang="en-US" smtClean="0">
                <a:cs typeface="Arial" charset="0"/>
              </a:rPr>
              <a:t>Analog circuitry: VDDA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1493838"/>
            <a:ext cx="38592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5591175" y="4941888"/>
            <a:ext cx="1214438" cy="806450"/>
          </a:xfrm>
          <a:prstGeom prst="rect">
            <a:avLst/>
          </a:prstGeom>
          <a:solidFill>
            <a:srgbClr val="EAEAEA">
              <a:alpha val="20000"/>
            </a:srgbClr>
          </a:solidFill>
          <a:ln w="28575" algn="ctr">
            <a:solidFill>
              <a:srgbClr val="969696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endParaRPr lang="en-GB"/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5589588" y="1858963"/>
            <a:ext cx="1216025" cy="806450"/>
          </a:xfrm>
          <a:prstGeom prst="rect">
            <a:avLst/>
          </a:prstGeom>
          <a:gradFill rotWithShape="1">
            <a:gsLst>
              <a:gs pos="0">
                <a:srgbClr val="FFFF00">
                  <a:alpha val="20000"/>
                </a:srgbClr>
              </a:gs>
              <a:gs pos="100000">
                <a:srgbClr val="FFFF43">
                  <a:alpha val="39998"/>
                </a:srgbClr>
              </a:gs>
            </a:gsLst>
            <a:lin ang="2700000" scaled="1"/>
          </a:gradFill>
          <a:ln w="28575" algn="ctr">
            <a:solidFill>
              <a:srgbClr val="969696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endParaRPr lang="en-GB"/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5653088" y="3068638"/>
            <a:ext cx="1063625" cy="577850"/>
          </a:xfrm>
          <a:prstGeom prst="rect">
            <a:avLst/>
          </a:prstGeom>
          <a:solidFill>
            <a:srgbClr val="FF0000">
              <a:alpha val="39999"/>
            </a:srgbClr>
          </a:solidFill>
          <a:ln w="28575" algn="ctr">
            <a:solidFill>
              <a:srgbClr val="969696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endParaRPr lang="en-GB"/>
          </a:p>
        </p:txBody>
      </p:sp>
      <p:sp>
        <p:nvSpPr>
          <p:cNvPr id="33799" name="Rectangle 8"/>
          <p:cNvSpPr>
            <a:spLocks noChangeArrowheads="1"/>
          </p:cNvSpPr>
          <p:nvPr/>
        </p:nvSpPr>
        <p:spPr bwMode="auto">
          <a:xfrm>
            <a:off x="5580063" y="3871913"/>
            <a:ext cx="1227137" cy="815975"/>
          </a:xfrm>
          <a:prstGeom prst="rect">
            <a:avLst/>
          </a:prstGeom>
          <a:solidFill>
            <a:srgbClr val="FF0000">
              <a:alpha val="39999"/>
            </a:srgbClr>
          </a:solidFill>
          <a:ln w="28575" algn="ctr">
            <a:solidFill>
              <a:srgbClr val="969696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endParaRPr lang="en-GB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Learning Objectives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chapter describes the basics (theory) of the Stellaris</a:t>
            </a:r>
            <a:r>
              <a:rPr lang="en-GB" baseline="30000" smtClean="0"/>
              <a:t>®</a:t>
            </a:r>
            <a:r>
              <a:rPr lang="en-GB" smtClean="0"/>
              <a:t> Family </a:t>
            </a:r>
          </a:p>
          <a:p>
            <a:pPr lvl="1"/>
            <a:r>
              <a:rPr lang="en-GB" smtClean="0"/>
              <a:t>Architecture </a:t>
            </a:r>
            <a:r>
              <a:rPr lang="en-GB" smtClean="0">
                <a:solidFill>
                  <a:srgbClr val="FF0000"/>
                </a:solidFill>
              </a:rPr>
              <a:t>(common) </a:t>
            </a:r>
          </a:p>
          <a:p>
            <a:pPr lvl="1"/>
            <a:r>
              <a:rPr lang="en-GB" smtClean="0"/>
              <a:t>Stellaris</a:t>
            </a:r>
            <a:r>
              <a:rPr lang="en-GB" baseline="30000" smtClean="0"/>
              <a:t>®</a:t>
            </a:r>
            <a:r>
              <a:rPr lang="en-GB" smtClean="0"/>
              <a:t> Module </a:t>
            </a:r>
            <a:r>
              <a:rPr lang="en-GB" smtClean="0">
                <a:solidFill>
                  <a:srgbClr val="FF0000"/>
                </a:solidFill>
              </a:rPr>
              <a:t>“System”</a:t>
            </a:r>
            <a:r>
              <a:rPr lang="en-GB" smtClean="0"/>
              <a:t>.</a:t>
            </a:r>
          </a:p>
          <a:p>
            <a:r>
              <a:rPr lang="en-GB" smtClean="0"/>
              <a:t>Additional </a:t>
            </a:r>
            <a:r>
              <a:rPr lang="en-GB" smtClean="0">
                <a:solidFill>
                  <a:srgbClr val="FF0000"/>
                </a:solidFill>
              </a:rPr>
              <a:t>Links</a:t>
            </a:r>
            <a:r>
              <a:rPr lang="en-GB" smtClean="0"/>
              <a:t> for the other Stellaris</a:t>
            </a:r>
            <a:r>
              <a:rPr lang="en-GB" baseline="30000" smtClean="0"/>
              <a:t>®</a:t>
            </a:r>
            <a:r>
              <a:rPr lang="en-GB" smtClean="0"/>
              <a:t> Modules are given.</a:t>
            </a:r>
          </a:p>
          <a:p>
            <a:r>
              <a:rPr lang="en-GB" smtClean="0"/>
              <a:t>Structure and questions: </a:t>
            </a:r>
          </a:p>
          <a:p>
            <a:pPr lvl="1"/>
            <a:r>
              <a:rPr lang="en-GB" smtClean="0"/>
              <a:t>What are the features of the Stellaris</a:t>
            </a:r>
            <a:r>
              <a:rPr lang="en-GB" baseline="30000" smtClean="0"/>
              <a:t>®</a:t>
            </a:r>
            <a:r>
              <a:rPr lang="en-GB" smtClean="0"/>
              <a:t> family? </a:t>
            </a:r>
          </a:p>
          <a:p>
            <a:pPr lvl="1"/>
            <a:r>
              <a:rPr lang="en-GB" smtClean="0"/>
              <a:t>What are the Stellaris</a:t>
            </a:r>
            <a:r>
              <a:rPr lang="en-GB" baseline="30000" smtClean="0"/>
              <a:t>®</a:t>
            </a:r>
            <a:r>
              <a:rPr lang="en-GB" smtClean="0"/>
              <a:t> product lines?</a:t>
            </a:r>
          </a:p>
          <a:p>
            <a:pPr lvl="1"/>
            <a:r>
              <a:rPr lang="en-GB" smtClean="0"/>
              <a:t>What does a Stellaris</a:t>
            </a:r>
            <a:r>
              <a:rPr lang="en-GB" baseline="30000" smtClean="0"/>
              <a:t>®</a:t>
            </a:r>
            <a:r>
              <a:rPr lang="en-GB" smtClean="0"/>
              <a:t> Module “System” looks like?</a:t>
            </a:r>
          </a:p>
          <a:p>
            <a:pPr lvl="1"/>
            <a:endParaRPr lang="en-GB" smtClean="0"/>
          </a:p>
          <a:p>
            <a:endParaRPr lang="de-DE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Power consumption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Battery-backed Hibernation Module (Standby current as low as 10</a:t>
            </a:r>
            <a:r>
              <a:rPr lang="el-GR" dirty="0" smtClean="0">
                <a:cs typeface="Arial" charset="0"/>
              </a:rPr>
              <a:t>μ</a:t>
            </a:r>
            <a:r>
              <a:rPr lang="en-US" dirty="0" smtClean="0">
                <a:cs typeface="Arial" charset="0"/>
              </a:rPr>
              <a:t>A)</a:t>
            </a:r>
            <a:endParaRPr lang="el-GR" dirty="0" smtClean="0">
              <a:cs typeface="Arial" charset="0"/>
            </a:endParaRPr>
          </a:p>
          <a:p>
            <a:pPr lvl="1"/>
            <a:r>
              <a:rPr lang="en-US" dirty="0" smtClean="0">
                <a:cs typeface="Arial" charset="0"/>
              </a:rPr>
              <a:t>32-bit real-time counter (RTC)</a:t>
            </a:r>
          </a:p>
          <a:p>
            <a:pPr lvl="2"/>
            <a:r>
              <a:rPr lang="en-US" dirty="0" smtClean="0">
                <a:cs typeface="Arial" charset="0"/>
              </a:rPr>
              <a:t>Programmable 32.768 kHz external oscillator or a 4.194304 MHz crystal</a:t>
            </a:r>
          </a:p>
          <a:p>
            <a:pPr lvl="2"/>
            <a:r>
              <a:rPr lang="en-US" dirty="0" smtClean="0">
                <a:cs typeface="Arial" charset="0"/>
              </a:rPr>
              <a:t>RTC software trim for making fine adjustments to the clock rate</a:t>
            </a:r>
          </a:p>
          <a:p>
            <a:pPr lvl="1"/>
            <a:r>
              <a:rPr lang="en-US" dirty="0" smtClean="0">
                <a:cs typeface="Arial" charset="0"/>
              </a:rPr>
              <a:t>Power-switching logic to discrete external regulator (switch to battery)</a:t>
            </a:r>
          </a:p>
          <a:p>
            <a:pPr lvl="1"/>
            <a:r>
              <a:rPr lang="en-US" dirty="0" smtClean="0">
                <a:cs typeface="Arial" charset="0"/>
              </a:rPr>
              <a:t>Low-battery detection, signaling, and interrupt generation</a:t>
            </a:r>
          </a:p>
          <a:p>
            <a:pPr lvl="1"/>
            <a:r>
              <a:rPr lang="en-US" dirty="0" smtClean="0">
                <a:cs typeface="Arial" charset="0"/>
              </a:rPr>
              <a:t>Wake on RTC match and / or external pin</a:t>
            </a:r>
            <a:endParaRPr lang="en-US" sz="1400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On-chip Low Drop-Out (LDO) voltage regulator</a:t>
            </a:r>
          </a:p>
          <a:p>
            <a:r>
              <a:rPr lang="en-US" dirty="0" smtClean="0">
                <a:cs typeface="Arial" charset="0"/>
              </a:rPr>
              <a:t>Low-power options on controller: Sleep and Deep-sleep modes</a:t>
            </a:r>
          </a:p>
          <a:p>
            <a:r>
              <a:rPr lang="en-US" dirty="0" smtClean="0">
                <a:cs typeface="Arial" charset="0"/>
              </a:rPr>
              <a:t>Low-power options for peripherals: software controls shutdown of individual peripherals</a:t>
            </a:r>
          </a:p>
          <a:p>
            <a:r>
              <a:rPr lang="en-US" dirty="0" smtClean="0">
                <a:cs typeface="Arial" charset="0"/>
              </a:rPr>
              <a:t>3.3V supply brown-out detection and reporting via interrupt or reset </a:t>
            </a:r>
            <a:endParaRPr lang="en-GB" dirty="0" smtClean="0">
              <a:cs typeface="Arial" charset="0"/>
            </a:endParaRP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consumption (cont.)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en-GB" dirty="0" smtClean="0"/>
              <a:t>Note: Battery supply current (</a:t>
            </a:r>
            <a:r>
              <a:rPr lang="en-GB" dirty="0" err="1"/>
              <a:t>I</a:t>
            </a:r>
            <a:r>
              <a:rPr lang="en-GB" dirty="0" err="1" smtClean="0"/>
              <a:t>bat</a:t>
            </a:r>
            <a:r>
              <a:rPr lang="en-GB" dirty="0" smtClean="0"/>
              <a:t>)</a:t>
            </a:r>
            <a:endParaRPr lang="en-GB" dirty="0"/>
          </a:p>
        </p:txBody>
      </p:sp>
      <p:graphicFrame>
        <p:nvGraphicFramePr>
          <p:cNvPr id="5" name="Group 40"/>
          <p:cNvGraphicFramePr>
            <a:graphicFrameLocks noGrp="1"/>
          </p:cNvGraphicFramePr>
          <p:nvPr/>
        </p:nvGraphicFramePr>
        <p:xfrm>
          <a:off x="323850" y="1773238"/>
          <a:ext cx="8496300" cy="2522539"/>
        </p:xfrm>
        <a:graphic>
          <a:graphicData uri="http://schemas.openxmlformats.org/drawingml/2006/table">
            <a:tbl>
              <a:tblPr/>
              <a:tblGrid>
                <a:gridCol w="2425700"/>
                <a:gridCol w="2325688"/>
                <a:gridCol w="1736725"/>
                <a:gridCol w="2008187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ahoma" pitchFamily="34" charset="0"/>
                      </a:endParaRP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SRAM saved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Lowest Ibat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Lowest type wake-up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Running mode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Yes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1.12 mA/MHz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N/A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Sleep mode 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Yes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8 mA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0.427</a:t>
                      </a: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μ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s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Deep-Sleep mode 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Yes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550 </a:t>
                      </a: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μ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0.427</a:t>
                      </a: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μ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s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Hibernate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RTC ON 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256 bytes saved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18 </a:t>
                      </a: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μ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62 </a:t>
                      </a: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μ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s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Hibernate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RTC OFF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256 bytes saved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8 </a:t>
                      </a: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μ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10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ms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ahoma" pitchFamily="34" charset="0"/>
                      </a:endParaRP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Example: </a:t>
            </a:r>
            <a:r>
              <a:rPr lang="en-GB" smtClean="0">
                <a:cs typeface="Arial" charset="0"/>
              </a:rPr>
              <a:t>Sleep Mode</a:t>
            </a:r>
            <a:endParaRPr lang="en-GB" smtClean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2"/>
                </a:solidFill>
              </a:rPr>
              <a:t>SysCtlSleep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dirty="0" err="1" smtClean="0"/>
              <a:t>SysTick</a:t>
            </a:r>
            <a:r>
              <a:rPr lang="en-GB" dirty="0" smtClean="0"/>
              <a:t> are parts of System Control (</a:t>
            </a:r>
            <a:r>
              <a:rPr lang="en-GB" dirty="0" err="1" smtClean="0"/>
              <a:t>Stellaris</a:t>
            </a:r>
            <a:r>
              <a:rPr lang="en-GB" baseline="30000" dirty="0" smtClean="0"/>
              <a:t>®</a:t>
            </a:r>
            <a:r>
              <a:rPr lang="en-GB" dirty="0" smtClean="0"/>
              <a:t> Peripheral Driver Library).</a:t>
            </a:r>
          </a:p>
          <a:p>
            <a:r>
              <a:rPr lang="en-GB" dirty="0" err="1" smtClean="0"/>
              <a:t>CPUUsage</a:t>
            </a:r>
            <a:r>
              <a:rPr lang="en-GB" dirty="0" smtClean="0"/>
              <a:t> is part of LM3S1968 Firmware Development Package.</a:t>
            </a:r>
          </a:p>
          <a:p>
            <a:r>
              <a:rPr lang="en-GB" dirty="0" smtClean="0"/>
              <a:t>Link: see Chapter 3.4 “</a:t>
            </a:r>
            <a:r>
              <a:rPr lang="en-GB" dirty="0" err="1" smtClean="0"/>
              <a:t>StellarisWare</a:t>
            </a:r>
            <a:r>
              <a:rPr lang="en-GB" baseline="30000" dirty="0" smtClean="0"/>
              <a:t>®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Link: see Lab “lab21b.zip”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Note:</a:t>
            </a:r>
            <a:r>
              <a:rPr lang="en-GB" dirty="0" smtClean="0"/>
              <a:t> example, not a complete application!</a:t>
            </a:r>
          </a:p>
          <a:p>
            <a:r>
              <a:rPr lang="en-GB" dirty="0" smtClean="0"/>
              <a:t>The following example shows how to use the CPU usage module to measure the CPU usage where the foreground simply burns some cycles.</a:t>
            </a: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Example: </a:t>
            </a:r>
            <a:r>
              <a:rPr lang="en-GB" smtClean="0">
                <a:cs typeface="Arial" charset="0"/>
              </a:rPr>
              <a:t>Sleep Mode</a:t>
            </a:r>
            <a:endParaRPr lang="en-GB" smtClean="0"/>
          </a:p>
        </p:txBody>
      </p:sp>
      <p:sp>
        <p:nvSpPr>
          <p:cNvPr id="3" name="Textfeld 2"/>
          <p:cNvSpPr txBox="1"/>
          <p:nvPr/>
        </p:nvSpPr>
        <p:spPr>
          <a:xfrm>
            <a:off x="323850" y="981075"/>
            <a:ext cx="3592513" cy="538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…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 The CPU usage for the most recent time period.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unsigned long </a:t>
            </a:r>
            <a:r>
              <a:rPr lang="en-GB" sz="1200" dirty="0" err="1">
                <a:latin typeface="+mn-lt"/>
                <a:cs typeface="+mn-cs"/>
              </a:rPr>
              <a:t>g_ulCPUUsage</a:t>
            </a:r>
            <a:r>
              <a:rPr lang="en-GB" sz="1200" dirty="0">
                <a:latin typeface="+mn-lt"/>
                <a:cs typeface="+mn-cs"/>
              </a:rPr>
              <a:t>;</a:t>
            </a:r>
          </a:p>
          <a:p>
            <a:pPr eaLnBrk="0" hangingPunct="0">
              <a:defRPr/>
            </a:pPr>
            <a:endParaRPr lang="en-GB" sz="1200" dirty="0">
              <a:latin typeface="+mn-lt"/>
              <a:cs typeface="+mn-cs"/>
            </a:endParaRP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 Handles the </a:t>
            </a:r>
            <a:r>
              <a:rPr lang="en-GB" sz="1200" dirty="0" err="1">
                <a:latin typeface="+mn-lt"/>
                <a:cs typeface="+mn-cs"/>
              </a:rPr>
              <a:t>SysTick</a:t>
            </a:r>
            <a:r>
              <a:rPr lang="en-GB" sz="1200" dirty="0">
                <a:latin typeface="+mn-lt"/>
                <a:cs typeface="+mn-cs"/>
              </a:rPr>
              <a:t> interrupt.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void</a:t>
            </a:r>
          </a:p>
          <a:p>
            <a:pPr eaLnBrk="0" hangingPunct="0">
              <a:defRPr/>
            </a:pPr>
            <a:r>
              <a:rPr lang="en-GB" sz="1200" dirty="0" err="1">
                <a:latin typeface="+mn-lt"/>
                <a:cs typeface="+mn-cs"/>
              </a:rPr>
              <a:t>SysTickIntHandler</a:t>
            </a:r>
            <a:r>
              <a:rPr lang="en-GB" sz="1200" dirty="0">
                <a:latin typeface="+mn-lt"/>
                <a:cs typeface="+mn-cs"/>
              </a:rPr>
              <a:t>(void)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{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 Compute the CPU usage for the last time period.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</a:t>
            </a:r>
          </a:p>
          <a:p>
            <a:pPr eaLnBrk="0" hangingPunct="0">
              <a:defRPr/>
            </a:pPr>
            <a:r>
              <a:rPr lang="en-GB" sz="1200" dirty="0" err="1">
                <a:latin typeface="+mn-lt"/>
                <a:cs typeface="+mn-cs"/>
              </a:rPr>
              <a:t>g_ulCPUUsage</a:t>
            </a:r>
            <a:r>
              <a:rPr lang="en-GB" sz="1200" dirty="0">
                <a:latin typeface="+mn-lt"/>
                <a:cs typeface="+mn-cs"/>
              </a:rPr>
              <a:t> = </a:t>
            </a:r>
            <a:r>
              <a:rPr lang="en-GB" sz="1200" dirty="0" err="1">
                <a:latin typeface="+mn-lt"/>
                <a:cs typeface="+mn-cs"/>
              </a:rPr>
              <a:t>CPUUsageTick</a:t>
            </a:r>
            <a:r>
              <a:rPr lang="en-GB" sz="1200" dirty="0">
                <a:latin typeface="+mn-lt"/>
                <a:cs typeface="+mn-cs"/>
              </a:rPr>
              <a:t>();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}</a:t>
            </a:r>
          </a:p>
          <a:p>
            <a:pPr eaLnBrk="0" hangingPunct="0">
              <a:defRPr/>
            </a:pPr>
            <a:endParaRPr lang="en-GB" sz="1200" dirty="0">
              <a:latin typeface="+mn-lt"/>
              <a:cs typeface="+mn-cs"/>
            </a:endParaRP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 The main application.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</a:t>
            </a:r>
          </a:p>
          <a:p>
            <a:pPr eaLnBrk="0" hangingPunct="0">
              <a:defRPr/>
            </a:pPr>
            <a:r>
              <a:rPr lang="en-GB" sz="1200" dirty="0" err="1">
                <a:latin typeface="+mn-lt"/>
                <a:cs typeface="+mn-cs"/>
              </a:rPr>
              <a:t>int</a:t>
            </a:r>
            <a:endParaRPr lang="en-GB" sz="1200" dirty="0">
              <a:latin typeface="+mn-lt"/>
              <a:cs typeface="+mn-cs"/>
            </a:endParaRP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main(void)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{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 Initialize the CPU usage module, using timer 0.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</a:t>
            </a:r>
          </a:p>
          <a:p>
            <a:pPr eaLnBrk="0" hangingPunct="0">
              <a:defRPr/>
            </a:pPr>
            <a:r>
              <a:rPr lang="en-GB" sz="1200" dirty="0" err="1">
                <a:latin typeface="+mn-lt"/>
                <a:cs typeface="+mn-cs"/>
              </a:rPr>
              <a:t>CPUUsageInit</a:t>
            </a:r>
            <a:r>
              <a:rPr lang="en-GB" sz="1200" dirty="0">
                <a:latin typeface="+mn-lt"/>
                <a:cs typeface="+mn-cs"/>
              </a:rPr>
              <a:t>(8000000, 100, 0);</a:t>
            </a:r>
          </a:p>
          <a:p>
            <a:pPr eaLnBrk="0" hangingPunct="0">
              <a:defRPr/>
            </a:pPr>
            <a:r>
              <a:rPr lang="de-DE" sz="1200" dirty="0">
                <a:latin typeface="+mn-lt"/>
                <a:cs typeface="+mn-cs"/>
              </a:rPr>
              <a:t>…</a:t>
            </a:r>
            <a:endParaRPr lang="en-GB" sz="1200" dirty="0">
              <a:latin typeface="+mn-lt"/>
              <a:cs typeface="+mn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987925" y="1000125"/>
            <a:ext cx="3816350" cy="42910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…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 Initialize </a:t>
            </a:r>
            <a:r>
              <a:rPr lang="en-GB" sz="1200" dirty="0" err="1">
                <a:latin typeface="+mn-lt"/>
                <a:cs typeface="+mn-cs"/>
              </a:rPr>
              <a:t>SysTick</a:t>
            </a:r>
            <a:r>
              <a:rPr lang="en-GB" sz="1200" dirty="0">
                <a:latin typeface="+mn-lt"/>
                <a:cs typeface="+mn-cs"/>
              </a:rPr>
              <a:t> to interrupt at 100 Hz.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</a:t>
            </a:r>
          </a:p>
          <a:p>
            <a:pPr eaLnBrk="0" hangingPunct="0">
              <a:defRPr/>
            </a:pPr>
            <a:r>
              <a:rPr lang="en-GB" sz="1200" dirty="0" err="1">
                <a:latin typeface="+mn-lt"/>
                <a:cs typeface="+mn-cs"/>
              </a:rPr>
              <a:t>SysTickPeriodSet</a:t>
            </a:r>
            <a:r>
              <a:rPr lang="en-GB" sz="1200" dirty="0">
                <a:latin typeface="+mn-lt"/>
                <a:cs typeface="+mn-cs"/>
              </a:rPr>
              <a:t>(8000000 / 100);</a:t>
            </a:r>
          </a:p>
          <a:p>
            <a:pPr eaLnBrk="0" hangingPunct="0">
              <a:defRPr/>
            </a:pPr>
            <a:r>
              <a:rPr lang="en-GB" sz="1200" dirty="0" err="1">
                <a:latin typeface="+mn-lt"/>
                <a:cs typeface="+mn-cs"/>
              </a:rPr>
              <a:t>SysTickIntEnable</a:t>
            </a:r>
            <a:r>
              <a:rPr lang="en-GB" sz="1200" dirty="0">
                <a:latin typeface="+mn-lt"/>
                <a:cs typeface="+mn-cs"/>
              </a:rPr>
              <a:t>();</a:t>
            </a:r>
          </a:p>
          <a:p>
            <a:pPr eaLnBrk="0" hangingPunct="0">
              <a:defRPr/>
            </a:pPr>
            <a:r>
              <a:rPr lang="en-GB" sz="1200" dirty="0" err="1">
                <a:latin typeface="+mn-lt"/>
                <a:cs typeface="+mn-cs"/>
              </a:rPr>
              <a:t>SysTickEnable</a:t>
            </a:r>
            <a:r>
              <a:rPr lang="en-GB" sz="1200" dirty="0">
                <a:latin typeface="+mn-lt"/>
                <a:cs typeface="+mn-cs"/>
              </a:rPr>
              <a:t>();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 Loop forever.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while(1)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{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 Delay for a little bit so that CPU usage is not zero.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</a:t>
            </a:r>
          </a:p>
          <a:p>
            <a:pPr eaLnBrk="0" hangingPunct="0">
              <a:defRPr/>
            </a:pPr>
            <a:r>
              <a:rPr lang="en-GB" sz="1200" dirty="0" err="1">
                <a:latin typeface="+mn-lt"/>
                <a:cs typeface="+mn-cs"/>
              </a:rPr>
              <a:t>SysCtlDelay</a:t>
            </a:r>
            <a:r>
              <a:rPr lang="en-GB" sz="1200" dirty="0">
                <a:latin typeface="+mn-lt"/>
                <a:cs typeface="+mn-cs"/>
              </a:rPr>
              <a:t>(100);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 Put the processor to sleep.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//</a:t>
            </a:r>
          </a:p>
          <a:p>
            <a:pPr eaLnBrk="0" hangingPunct="0">
              <a:defRPr/>
            </a:pPr>
            <a:r>
              <a:rPr lang="en-GB" sz="1200" dirty="0" err="1">
                <a:solidFill>
                  <a:schemeClr val="tx2"/>
                </a:solidFill>
                <a:latin typeface="+mn-lt"/>
                <a:cs typeface="+mn-cs"/>
              </a:rPr>
              <a:t>SysCtlSleep</a:t>
            </a:r>
            <a:r>
              <a:rPr lang="en-GB" sz="1200" dirty="0">
                <a:solidFill>
                  <a:schemeClr val="tx2"/>
                </a:solidFill>
                <a:latin typeface="+mn-lt"/>
                <a:cs typeface="+mn-cs"/>
              </a:rPr>
              <a:t>();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}</a:t>
            </a:r>
          </a:p>
          <a:p>
            <a:pPr eaLnBrk="0" hangingPunct="0">
              <a:defRPr/>
            </a:pPr>
            <a:r>
              <a:rPr lang="en-GB" sz="1200" dirty="0">
                <a:latin typeface="+mn-lt"/>
                <a:cs typeface="+mn-cs"/>
              </a:rPr>
              <a:t>}</a:t>
            </a:r>
          </a:p>
          <a:p>
            <a:pPr eaLnBrk="0" hangingPunct="0">
              <a:defRPr/>
            </a:pPr>
            <a:r>
              <a:rPr lang="de-DE" sz="1200" dirty="0">
                <a:latin typeface="+mn-lt"/>
                <a:cs typeface="+mn-cs"/>
              </a:rPr>
              <a:t>…</a:t>
            </a:r>
            <a:endParaRPr lang="en-GB" sz="1200" dirty="0">
              <a:latin typeface="+mn-lt"/>
              <a:cs typeface="+mn-cs"/>
            </a:endParaRP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Questions and Exercises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GB" smtClean="0"/>
              <a:t>What are the main modules of the Stellaris</a:t>
            </a:r>
            <a:r>
              <a:rPr lang="en-GB" baseline="30000" smtClean="0"/>
              <a:t>®</a:t>
            </a:r>
            <a:r>
              <a:rPr lang="en-GB" smtClean="0"/>
              <a:t> family?</a:t>
            </a:r>
          </a:p>
          <a:p>
            <a:pPr marL="457200" indent="-457200">
              <a:buFontTx/>
              <a:buAutoNum type="arabicPeriod"/>
            </a:pPr>
            <a:r>
              <a:rPr lang="en-GB" smtClean="0"/>
              <a:t>Explain a Watchdog Timer.</a:t>
            </a:r>
          </a:p>
          <a:p>
            <a:pPr marL="457200" indent="-457200">
              <a:buFontTx/>
              <a:buAutoNum type="arabicPeriod"/>
            </a:pPr>
            <a:r>
              <a:rPr lang="en-GB" smtClean="0"/>
              <a:t>Explain Hibernation.</a:t>
            </a:r>
          </a:p>
          <a:p>
            <a:pPr marL="457200" indent="-457200">
              <a:buFontTx/>
              <a:buAutoNum type="arabicPeriod"/>
            </a:pPr>
            <a:r>
              <a:rPr lang="en-GB" smtClean="0"/>
              <a:t>What is DMA?</a:t>
            </a:r>
          </a:p>
          <a:p>
            <a:pPr marL="457200" indent="-457200"/>
            <a:endParaRPr lang="en-GB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 and Outlook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Summary</a:t>
            </a:r>
          </a:p>
          <a:p>
            <a:pPr lvl="1"/>
            <a:r>
              <a:rPr lang="en-GB" smtClean="0"/>
              <a:t>From the Stellaris</a:t>
            </a:r>
            <a:r>
              <a:rPr lang="en-GB" baseline="30000" smtClean="0"/>
              <a:t>®</a:t>
            </a:r>
            <a:r>
              <a:rPr lang="en-GB" smtClean="0"/>
              <a:t> Family Architecture in common to </a:t>
            </a:r>
            <a:br>
              <a:rPr lang="en-GB" smtClean="0"/>
            </a:br>
            <a:r>
              <a:rPr lang="en-GB" smtClean="0"/>
              <a:t>Stellaris</a:t>
            </a:r>
            <a:r>
              <a:rPr lang="en-GB" baseline="30000" smtClean="0"/>
              <a:t>®</a:t>
            </a:r>
            <a:r>
              <a:rPr lang="en-GB" smtClean="0"/>
              <a:t> family product lines</a:t>
            </a:r>
          </a:p>
          <a:p>
            <a:pPr lvl="1"/>
            <a:r>
              <a:rPr lang="en-GB" smtClean="0"/>
              <a:t>From the Device Choice to Module “System”</a:t>
            </a:r>
          </a:p>
          <a:p>
            <a:r>
              <a:rPr lang="en-GB" smtClean="0"/>
              <a:t>Outlook/How to go on?</a:t>
            </a:r>
          </a:p>
          <a:p>
            <a:pPr lvl="1"/>
            <a:r>
              <a:rPr lang="en-GB" smtClean="0"/>
              <a:t>Chapter 4: “Peripheral Programming in C” </a:t>
            </a:r>
            <a:br>
              <a:rPr lang="en-GB" smtClean="0"/>
            </a:br>
            <a:r>
              <a:rPr lang="en-GB" smtClean="0"/>
              <a:t>shows the practical use in C </a:t>
            </a:r>
            <a:endParaRPr lang="de-DE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References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[1] Henri, G.; Texas Instruments: </a:t>
            </a:r>
            <a:r>
              <a:rPr lang="en-GB" i="1" smtClean="0"/>
              <a:t>MCU Training Module - System and Peripherals.</a:t>
            </a:r>
            <a:r>
              <a:rPr lang="en-GB" smtClean="0"/>
              <a:t> EMEA, Oct. 7, 2010.</a:t>
            </a:r>
          </a:p>
          <a:p>
            <a:r>
              <a:rPr lang="en-GB" smtClean="0"/>
              <a:t>[2] Henri, G.; Texas Instruments: </a:t>
            </a:r>
            <a:r>
              <a:rPr lang="en-GB" i="1" smtClean="0"/>
              <a:t>MCU Training Module - Solution overview</a:t>
            </a:r>
            <a:r>
              <a:rPr lang="en-GB" smtClean="0"/>
              <a:t>. EMEA, Jul. 21, 2010.</a:t>
            </a:r>
            <a:endParaRPr lang="en-GB" smtClean="0">
              <a:solidFill>
                <a:schemeClr val="hlink"/>
              </a:solidFill>
            </a:endParaRPr>
          </a:p>
          <a:p>
            <a:r>
              <a:rPr lang="en-GB" smtClean="0"/>
              <a:t>[3] Texas Instruments: </a:t>
            </a:r>
            <a:r>
              <a:rPr lang="en-GB" i="1" smtClean="0"/>
              <a:t>Data Sheet - Stellaris</a:t>
            </a:r>
            <a:r>
              <a:rPr lang="en-GB" i="1" baseline="30000" smtClean="0"/>
              <a:t>®</a:t>
            </a:r>
            <a:r>
              <a:rPr lang="en-GB" i="1" smtClean="0"/>
              <a:t> LM3S1968. </a:t>
            </a:r>
            <a:r>
              <a:rPr lang="en-GB" smtClean="0"/>
              <a:t>Chapter 1: “Architectural Overview”, Chapter 5.1.5: “System Control”, spms037f.pdf, 2011.</a:t>
            </a:r>
          </a:p>
          <a:p>
            <a:r>
              <a:rPr lang="en-US" smtClean="0"/>
              <a:t>[4] Texas Instruments: </a:t>
            </a:r>
            <a:r>
              <a:rPr lang="en-US" i="1" smtClean="0"/>
              <a:t>User’s Guide - Stellaris Peripheral Driver Library</a:t>
            </a:r>
            <a:r>
              <a:rPr lang="en-US" smtClean="0"/>
              <a:t>. SW-DRL-UG-6075.pdf, 2010.</a:t>
            </a:r>
          </a:p>
          <a:p>
            <a:r>
              <a:rPr lang="en-US" smtClean="0"/>
              <a:t>[5] Texas Instruments: </a:t>
            </a:r>
            <a:r>
              <a:rPr lang="en-US" i="1" smtClean="0"/>
              <a:t>User’s Guide - EK-LM3S1968 Firmware Development Package</a:t>
            </a:r>
            <a:r>
              <a:rPr lang="en-US" smtClean="0"/>
              <a:t>. SW-EK-LM3S1968-UG-6075.pdf, 2010.</a:t>
            </a:r>
          </a:p>
          <a:p>
            <a:endParaRPr lang="en-GB" smtClean="0"/>
          </a:p>
          <a:p>
            <a:pPr lvl="1"/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98" y="1190873"/>
            <a:ext cx="35782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 MCU</a:t>
            </a:r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1800" dirty="0" smtClean="0">
                <a:solidFill>
                  <a:srgbClr val="FF0000"/>
                </a:solidFill>
                <a:cs typeface="Arial" charset="0"/>
              </a:rPr>
              <a:t>Microcontroller Unit (MCU)</a:t>
            </a:r>
            <a:endParaRPr lang="en-GB" sz="1800" dirty="0" smtClean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GB" sz="1800" dirty="0" smtClean="0">
                <a:cs typeface="Arial" charset="0"/>
              </a:rPr>
              <a:t>ARM</a:t>
            </a:r>
            <a:r>
              <a:rPr lang="en-GB" sz="1800" baseline="30000" dirty="0" smtClean="0"/>
              <a:t>®</a:t>
            </a:r>
            <a:r>
              <a:rPr lang="en-GB" sz="1800" dirty="0" smtClean="0">
                <a:cs typeface="Arial" charset="0"/>
              </a:rPr>
              <a:t> </a:t>
            </a:r>
            <a:r>
              <a:rPr lang="en-GB" sz="1800" dirty="0" err="1" smtClean="0">
                <a:cs typeface="Arial" charset="0"/>
              </a:rPr>
              <a:t>Cortex</a:t>
            </a:r>
            <a:r>
              <a:rPr lang="en-GB" sz="1800" baseline="30000" dirty="0" err="1" smtClean="0"/>
              <a:t>TM</a:t>
            </a:r>
            <a:r>
              <a:rPr lang="en-GB" sz="1800" baseline="30000" dirty="0" smtClean="0"/>
              <a:t> </a:t>
            </a:r>
            <a:r>
              <a:rPr lang="en-GB" sz="1800" dirty="0" smtClean="0">
                <a:cs typeface="Arial" charset="0"/>
              </a:rPr>
              <a:t>-M3 Processor Core</a:t>
            </a:r>
          </a:p>
          <a:p>
            <a:pPr lvl="1">
              <a:lnSpc>
                <a:spcPct val="80000"/>
              </a:lnSpc>
            </a:pPr>
            <a:r>
              <a:rPr lang="en-GB" sz="1600" dirty="0">
                <a:cs typeface="Arial" charset="0"/>
              </a:rPr>
              <a:t>U</a:t>
            </a:r>
            <a:r>
              <a:rPr lang="en-GB" sz="1600" dirty="0" smtClean="0">
                <a:cs typeface="Arial" charset="0"/>
              </a:rPr>
              <a:t>p to 100 MHz</a:t>
            </a:r>
            <a:endParaRPr lang="en-GB" sz="1600" dirty="0" smtClean="0">
              <a:solidFill>
                <a:srgbClr val="FF0000"/>
              </a:solidFill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n-GB" sz="1600" dirty="0" smtClean="0">
                <a:cs typeface="Arial" charset="0"/>
              </a:rPr>
              <a:t>Joint Test Action Group (JTAG) Interface</a:t>
            </a:r>
          </a:p>
          <a:p>
            <a:pPr lvl="1">
              <a:lnSpc>
                <a:spcPct val="80000"/>
              </a:lnSpc>
            </a:pPr>
            <a:r>
              <a:rPr lang="en-GB" sz="1600" dirty="0" smtClean="0">
                <a:cs typeface="Arial" charset="0"/>
              </a:rPr>
              <a:t>Nested Vectored Interrupt Ctrl. (NVIC)</a:t>
            </a:r>
          </a:p>
          <a:p>
            <a:pPr lvl="1">
              <a:lnSpc>
                <a:spcPct val="80000"/>
              </a:lnSpc>
            </a:pPr>
            <a:r>
              <a:rPr lang="en-GB" sz="1600" dirty="0" smtClean="0">
                <a:cs typeface="Arial" charset="0"/>
              </a:rPr>
              <a:t>Serial Wire Debug (SWD)</a:t>
            </a:r>
          </a:p>
          <a:p>
            <a:pPr>
              <a:lnSpc>
                <a:spcPct val="80000"/>
              </a:lnSpc>
            </a:pPr>
            <a:r>
              <a:rPr lang="en-GB" sz="1800" dirty="0" smtClean="0">
                <a:cs typeface="Arial" charset="0"/>
              </a:rPr>
              <a:t>On-chip Memory</a:t>
            </a:r>
          </a:p>
          <a:p>
            <a:pPr lvl="1">
              <a:lnSpc>
                <a:spcPct val="80000"/>
              </a:lnSpc>
            </a:pPr>
            <a:r>
              <a:rPr lang="en-GB" sz="1600" dirty="0" smtClean="0">
                <a:cs typeface="Arial" charset="0"/>
              </a:rPr>
              <a:t>256 KB Flash, 96 KB SRAM	</a:t>
            </a:r>
          </a:p>
          <a:p>
            <a:pPr lvl="1">
              <a:lnSpc>
                <a:spcPct val="80000"/>
              </a:lnSpc>
            </a:pPr>
            <a:r>
              <a:rPr lang="en-GB" sz="1600" dirty="0" smtClean="0">
                <a:cs typeface="Arial" charset="0"/>
              </a:rPr>
              <a:t>ROM loaded with </a:t>
            </a:r>
            <a:r>
              <a:rPr lang="en-GB" sz="1600" dirty="0" err="1" smtClean="0">
                <a:cs typeface="Arial" charset="0"/>
              </a:rPr>
              <a:t>Stellaris</a:t>
            </a:r>
            <a:r>
              <a:rPr lang="en-GB" sz="1600" baseline="30000" dirty="0" smtClean="0"/>
              <a:t>®</a:t>
            </a:r>
            <a:r>
              <a:rPr lang="en-GB" sz="1600" dirty="0" smtClean="0">
                <a:cs typeface="Arial" charset="0"/>
              </a:rPr>
              <a:t> </a:t>
            </a:r>
            <a:r>
              <a:rPr lang="en-GB" sz="1600" dirty="0" err="1" smtClean="0">
                <a:cs typeface="Arial" charset="0"/>
              </a:rPr>
              <a:t>DriverLib</a:t>
            </a:r>
            <a:r>
              <a:rPr lang="en-GB" sz="1600" dirty="0" smtClean="0">
                <a:cs typeface="Arial" charset="0"/>
              </a:rPr>
              <a:t>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>
                <a:cs typeface="Arial" charset="0"/>
              </a:rPr>
              <a:t>	</a:t>
            </a:r>
            <a:r>
              <a:rPr lang="en-GB" sz="1600" dirty="0" err="1" smtClean="0">
                <a:cs typeface="Arial" charset="0"/>
              </a:rPr>
              <a:t>Bootloader</a:t>
            </a:r>
            <a:r>
              <a:rPr lang="en-GB" sz="1600" dirty="0" smtClean="0">
                <a:cs typeface="Arial" charset="0"/>
              </a:rPr>
              <a:t>, AES tables, and CRC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cs typeface="Arial" charset="0"/>
              </a:rPr>
              <a:t>System Peripherals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cs typeface="Arial" charset="0"/>
              </a:rPr>
              <a:t>32-channel DMA Controller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cs typeface="Arial" charset="0"/>
              </a:rPr>
              <a:t>Internal Precision 16MHz Oscillator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cs typeface="Arial" charset="0"/>
              </a:rPr>
              <a:t>Two watchdog timers with separate </a:t>
            </a:r>
            <a:br>
              <a:rPr lang="en-US" sz="1600" dirty="0" smtClean="0">
                <a:cs typeface="Arial" charset="0"/>
              </a:rPr>
            </a:br>
            <a:r>
              <a:rPr lang="en-US" sz="1600" dirty="0" smtClean="0">
                <a:cs typeface="Arial" charset="0"/>
              </a:rPr>
              <a:t>clock domains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cs typeface="Arial" charset="0"/>
              </a:rPr>
              <a:t>ARM Cortex </a:t>
            </a:r>
            <a:r>
              <a:rPr lang="en-US" sz="1600" dirty="0" err="1" smtClean="0">
                <a:cs typeface="Arial" charset="0"/>
              </a:rPr>
              <a:t>SysTick</a:t>
            </a:r>
            <a:r>
              <a:rPr lang="en-US" sz="1600" dirty="0" smtClean="0">
                <a:cs typeface="Arial" charset="0"/>
              </a:rPr>
              <a:t> Timer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cs typeface="Arial" charset="0"/>
              </a:rPr>
              <a:t>4x 32-bit timers (up to 8 16-bit) with </a:t>
            </a:r>
            <a:br>
              <a:rPr lang="en-US" sz="1600" dirty="0" smtClean="0">
                <a:cs typeface="Arial" charset="0"/>
              </a:rPr>
            </a:br>
            <a:r>
              <a:rPr lang="en-US" sz="1600" dirty="0" smtClean="0">
                <a:cs typeface="Arial" charset="0"/>
              </a:rPr>
              <a:t>RTC capability</a:t>
            </a:r>
          </a:p>
          <a:p>
            <a:endParaRPr lang="en-GB" sz="1600" dirty="0" smtClean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feld 5"/>
          <p:cNvSpPr txBox="1"/>
          <p:nvPr/>
        </p:nvSpPr>
        <p:spPr>
          <a:xfrm>
            <a:off x="5940152" y="1916832"/>
            <a:ext cx="649537" cy="2539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r>
              <a:rPr lang="de-DE" sz="1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80 MHz</a:t>
            </a:r>
            <a:endParaRPr lang="en-GB" sz="1000" b="1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98" y="1190873"/>
            <a:ext cx="35782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cs typeface="Arial" charset="0"/>
              </a:rPr>
              <a:t>System Peripherals (cont.)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cs typeface="Arial" charset="0"/>
              </a:rPr>
              <a:t>Lower-power battery-backed </a:t>
            </a:r>
            <a:br>
              <a:rPr lang="en-US" smtClean="0">
                <a:cs typeface="Arial" charset="0"/>
              </a:rPr>
            </a:br>
            <a:r>
              <a:rPr lang="en-US" smtClean="0">
                <a:cs typeface="Arial" charset="0"/>
              </a:rPr>
              <a:t>hibernation module</a:t>
            </a:r>
            <a:endParaRPr lang="en-GB" smtClean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n-GB" smtClean="0">
                <a:cs typeface="Arial" charset="0"/>
              </a:rPr>
              <a:t>External Peripheral Interface (EPI)</a:t>
            </a:r>
          </a:p>
          <a:p>
            <a:pPr lvl="2">
              <a:lnSpc>
                <a:spcPct val="80000"/>
              </a:lnSpc>
            </a:pPr>
            <a:r>
              <a:rPr lang="en-GB" smtClean="0">
                <a:cs typeface="Arial" charset="0"/>
              </a:rPr>
              <a:t>32-bit dedicated parallel bus </a:t>
            </a:r>
            <a:br>
              <a:rPr lang="en-GB" smtClean="0">
                <a:cs typeface="Arial" charset="0"/>
              </a:rPr>
            </a:br>
            <a:r>
              <a:rPr lang="en-GB" smtClean="0">
                <a:cs typeface="Arial" charset="0"/>
              </a:rPr>
              <a:t>for external peripherals</a:t>
            </a:r>
          </a:p>
          <a:p>
            <a:pPr lvl="2">
              <a:lnSpc>
                <a:spcPct val="80000"/>
              </a:lnSpc>
            </a:pPr>
            <a:r>
              <a:rPr lang="en-GB" smtClean="0">
                <a:cs typeface="Arial" charset="0"/>
              </a:rPr>
              <a:t>Supports SDRAM, SRAM/Flash, M2M</a:t>
            </a:r>
          </a:p>
          <a:p>
            <a:pPr>
              <a:lnSpc>
                <a:spcPct val="80000"/>
              </a:lnSpc>
            </a:pPr>
            <a:r>
              <a:rPr lang="en-GB" smtClean="0">
                <a:cs typeface="Arial" charset="0"/>
              </a:rPr>
              <a:t>Serial Interface Peripherals</a:t>
            </a:r>
          </a:p>
          <a:p>
            <a:pPr lvl="1">
              <a:lnSpc>
                <a:spcPct val="80000"/>
              </a:lnSpc>
            </a:pPr>
            <a:r>
              <a:rPr lang="en-GB" smtClean="0">
                <a:cs typeface="Arial" charset="0"/>
              </a:rPr>
              <a:t>3 Univ. Asyn. Rec./Trans. (UARTs) </a:t>
            </a:r>
            <a:br>
              <a:rPr lang="en-GB" smtClean="0">
                <a:cs typeface="Arial" charset="0"/>
              </a:rPr>
            </a:br>
            <a:r>
              <a:rPr lang="en-GB" smtClean="0">
                <a:cs typeface="Arial" charset="0"/>
              </a:rPr>
              <a:t>with Infrared Data Association</a:t>
            </a:r>
            <a:br>
              <a:rPr lang="en-GB" smtClean="0">
                <a:cs typeface="Arial" charset="0"/>
              </a:rPr>
            </a:br>
            <a:r>
              <a:rPr lang="en-GB" smtClean="0">
                <a:cs typeface="Arial" charset="0"/>
              </a:rPr>
              <a:t>(IrDA) and ISO 7816 support</a:t>
            </a:r>
          </a:p>
          <a:p>
            <a:pPr lvl="1">
              <a:lnSpc>
                <a:spcPct val="80000"/>
              </a:lnSpc>
            </a:pPr>
            <a:r>
              <a:rPr lang="en-GB" smtClean="0">
                <a:cs typeface="Arial" charset="0"/>
              </a:rPr>
              <a:t>2 Synchronous Serial Interfaces (SSI)</a:t>
            </a:r>
          </a:p>
          <a:p>
            <a:pPr lvl="1">
              <a:lnSpc>
                <a:spcPct val="80000"/>
              </a:lnSpc>
            </a:pPr>
            <a:r>
              <a:rPr lang="en-GB" smtClean="0">
                <a:cs typeface="Arial" charset="0"/>
              </a:rPr>
              <a:t>10/100 Ethernet MAC and PHY</a:t>
            </a:r>
          </a:p>
          <a:p>
            <a:pPr lvl="1">
              <a:lnSpc>
                <a:spcPct val="80000"/>
              </a:lnSpc>
            </a:pPr>
            <a:r>
              <a:rPr lang="en-GB" smtClean="0">
                <a:cs typeface="Arial" charset="0"/>
              </a:rPr>
              <a:t>Universal Serial Bus (USB) </a:t>
            </a:r>
            <a:br>
              <a:rPr lang="en-GB" smtClean="0">
                <a:cs typeface="Arial" charset="0"/>
              </a:rPr>
            </a:br>
            <a:r>
              <a:rPr lang="en-GB" smtClean="0">
                <a:cs typeface="Arial" charset="0"/>
              </a:rPr>
              <a:t>(full speed) OTG / Host / Device</a:t>
            </a:r>
          </a:p>
          <a:p>
            <a:pPr lvl="1">
              <a:lnSpc>
                <a:spcPct val="80000"/>
              </a:lnSpc>
            </a:pPr>
            <a:r>
              <a:rPr lang="en-GB" smtClean="0">
                <a:cs typeface="Arial" charset="0"/>
              </a:rPr>
              <a:t>3 Controller Area Network (CAN) </a:t>
            </a:r>
            <a:r>
              <a:rPr lang="en-GB" smtClean="0">
                <a:solidFill>
                  <a:srgbClr val="FF0000"/>
                </a:solidFill>
                <a:cs typeface="Arial" charset="0"/>
              </a:rPr>
              <a:t> </a:t>
            </a:r>
            <a:br>
              <a:rPr lang="en-GB" smtClean="0">
                <a:solidFill>
                  <a:srgbClr val="FF0000"/>
                </a:solidFill>
                <a:cs typeface="Arial" charset="0"/>
              </a:rPr>
            </a:br>
            <a:r>
              <a:rPr lang="en-GB" smtClean="0">
                <a:cs typeface="Arial" charset="0"/>
              </a:rPr>
              <a:t>2.0 A/B Controllers</a:t>
            </a:r>
          </a:p>
          <a:p>
            <a:pPr lvl="1">
              <a:lnSpc>
                <a:spcPct val="80000"/>
              </a:lnSpc>
            </a:pPr>
            <a:r>
              <a:rPr lang="en-GB" smtClean="0">
                <a:cs typeface="Arial" charset="0"/>
              </a:rPr>
              <a:t>2 Inter-Integrated Circuits (I</a:t>
            </a:r>
            <a:r>
              <a:rPr lang="en-GB" baseline="30000" smtClean="0">
                <a:cs typeface="Arial" charset="0"/>
              </a:rPr>
              <a:t>2</a:t>
            </a:r>
            <a:r>
              <a:rPr lang="en-GB" smtClean="0">
                <a:cs typeface="Arial" charset="0"/>
              </a:rPr>
              <a:t>Cs)</a:t>
            </a:r>
            <a:r>
              <a:rPr lang="en-GB" smtClean="0">
                <a:solidFill>
                  <a:srgbClr val="FF0000"/>
                </a:solidFill>
                <a:cs typeface="Arial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GB" smtClean="0">
                <a:cs typeface="Arial" charset="0"/>
              </a:rPr>
              <a:t>Integrated Interchip Sound (I</a:t>
            </a:r>
            <a:r>
              <a:rPr lang="en-GB" baseline="30000" smtClean="0">
                <a:cs typeface="Arial" charset="0"/>
              </a:rPr>
              <a:t>2</a:t>
            </a:r>
            <a:r>
              <a:rPr lang="en-GB" smtClean="0">
                <a:cs typeface="Arial" charset="0"/>
              </a:rPr>
              <a:t>S)</a:t>
            </a:r>
          </a:p>
          <a:p>
            <a:pPr>
              <a:lnSpc>
                <a:spcPct val="80000"/>
              </a:lnSpc>
            </a:pPr>
            <a:endParaRPr lang="en-US" smtClean="0">
              <a:cs typeface="Arial" charset="0"/>
            </a:endParaRP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feld 5"/>
          <p:cNvSpPr txBox="1"/>
          <p:nvPr/>
        </p:nvSpPr>
        <p:spPr>
          <a:xfrm>
            <a:off x="5940152" y="1916832"/>
            <a:ext cx="649537" cy="2539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r>
              <a:rPr lang="de-DE" sz="1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80 MHz</a:t>
            </a:r>
            <a:endParaRPr lang="en-GB" sz="1000" b="1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98" y="1190873"/>
            <a:ext cx="35782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cs typeface="Arial" charset="0"/>
              </a:rPr>
              <a:t>Motion Control Peripherals 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cs typeface="Arial" charset="0"/>
              </a:rPr>
              <a:t>8 advanced PWM outputs for motion </a:t>
            </a:r>
            <a:br>
              <a:rPr lang="en-US" smtClean="0">
                <a:cs typeface="Arial" charset="0"/>
              </a:rPr>
            </a:br>
            <a:r>
              <a:rPr lang="en-US" smtClean="0">
                <a:cs typeface="Arial" charset="0"/>
              </a:rPr>
              <a:t>and energy applications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cs typeface="Arial" charset="0"/>
              </a:rPr>
              <a:t>2 Quadrature Encoder Inputs (QEI)</a:t>
            </a:r>
          </a:p>
          <a:p>
            <a:pPr>
              <a:lnSpc>
                <a:spcPct val="80000"/>
              </a:lnSpc>
            </a:pPr>
            <a:r>
              <a:rPr lang="en-US" smtClean="0">
                <a:cs typeface="Arial" charset="0"/>
              </a:rPr>
              <a:t>Analog Peripherals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cs typeface="Arial" charset="0"/>
              </a:rPr>
              <a:t>2 x 8-ch 10-bit ADC </a:t>
            </a:r>
            <a:br>
              <a:rPr lang="en-US" smtClean="0">
                <a:cs typeface="Arial" charset="0"/>
              </a:rPr>
            </a:br>
            <a:r>
              <a:rPr lang="en-US" smtClean="0">
                <a:cs typeface="Arial" charset="0"/>
              </a:rPr>
              <a:t>(for a total of 16 channels)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cs typeface="Arial" charset="0"/>
              </a:rPr>
              <a:t>3 analog comparators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cs typeface="Arial" charset="0"/>
              </a:rPr>
              <a:t>On-chip voltage regulator </a:t>
            </a:r>
            <a:br>
              <a:rPr lang="en-US" smtClean="0">
                <a:cs typeface="Arial" charset="0"/>
              </a:rPr>
            </a:br>
            <a:r>
              <a:rPr lang="en-US" smtClean="0">
                <a:cs typeface="Arial" charset="0"/>
              </a:rPr>
              <a:t>(1.2V internal operation)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cs typeface="Arial" charset="0"/>
              </a:rPr>
              <a:t>Low-Drop-Out (LDO)</a:t>
            </a:r>
            <a:endParaRPr lang="en-US" sz="2000" smtClean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cs typeface="Arial" charset="0"/>
              </a:rPr>
              <a:t>Flexible pin-muxing capability</a:t>
            </a:r>
            <a:endParaRPr lang="en-GB" smtClean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feld 5"/>
          <p:cNvSpPr txBox="1"/>
          <p:nvPr/>
        </p:nvSpPr>
        <p:spPr>
          <a:xfrm>
            <a:off x="5940152" y="1916832"/>
            <a:ext cx="649537" cy="2539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r>
              <a:rPr lang="de-DE" sz="1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80 MHz</a:t>
            </a:r>
            <a:endParaRPr lang="en-GB" sz="1000" b="1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Device Choice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Product lines: LM3S1nnn to LM3S9nnn</a:t>
            </a:r>
          </a:p>
          <a:p>
            <a:r>
              <a:rPr lang="en-GB" dirty="0" smtClean="0"/>
              <a:t>ARM</a:t>
            </a:r>
            <a:r>
              <a:rPr lang="en-GB" baseline="30000" dirty="0" smtClean="0"/>
              <a:t>®</a:t>
            </a:r>
            <a:r>
              <a:rPr lang="en-GB" dirty="0" smtClean="0"/>
              <a:t> Cortex</a:t>
            </a:r>
            <a:r>
              <a:rPr lang="en-GB" baseline="30000" dirty="0" smtClean="0"/>
              <a:t>TM</a:t>
            </a:r>
            <a:r>
              <a:rPr lang="en-GB" dirty="0" smtClean="0"/>
              <a:t>-M3 Processor Core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ame </a:t>
            </a:r>
            <a:r>
              <a:rPr lang="en-GB" dirty="0" err="1" smtClean="0"/>
              <a:t>Cortex</a:t>
            </a:r>
            <a:r>
              <a:rPr lang="en-GB" baseline="30000" dirty="0" err="1" smtClean="0"/>
              <a:t>TM</a:t>
            </a:r>
            <a:r>
              <a:rPr lang="en-GB" baseline="30000" dirty="0" smtClean="0"/>
              <a:t> </a:t>
            </a:r>
            <a:r>
              <a:rPr lang="en-GB" dirty="0" smtClean="0"/>
              <a:t>-M3 core</a:t>
            </a:r>
          </a:p>
          <a:p>
            <a:pPr lvl="1"/>
            <a:r>
              <a:rPr lang="en-GB" dirty="0" smtClean="0"/>
              <a:t>CPU frequency depends on product lines</a:t>
            </a:r>
          </a:p>
          <a:p>
            <a:r>
              <a:rPr lang="en-GB" dirty="0" smtClean="0"/>
              <a:t>Memory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Size</a:t>
            </a:r>
            <a:r>
              <a:rPr lang="en-GB" dirty="0" smtClean="0"/>
              <a:t> of internal Flash and SRAM depends on product lines</a:t>
            </a:r>
          </a:p>
          <a:p>
            <a:r>
              <a:rPr lang="en-GB" dirty="0" smtClean="0"/>
              <a:t>System peripherals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Quantity</a:t>
            </a:r>
            <a:r>
              <a:rPr lang="en-GB" dirty="0" smtClean="0"/>
              <a:t> depends on product lines</a:t>
            </a:r>
          </a:p>
          <a:p>
            <a:pPr lvl="1"/>
            <a:endParaRPr lang="en-GB" dirty="0" smtClean="0"/>
          </a:p>
          <a:p>
            <a:endParaRPr lang="de-DE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cxnSp>
        <p:nvCxnSpPr>
          <p:cNvPr id="11267" name="Gerade Verbindung 2"/>
          <p:cNvCxnSpPr>
            <a:cxnSpLocks noChangeShapeType="1"/>
          </p:cNvCxnSpPr>
          <p:nvPr/>
        </p:nvCxnSpPr>
        <p:spPr bwMode="auto">
          <a:xfrm>
            <a:off x="7378700" y="1773238"/>
            <a:ext cx="0" cy="2808287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8" name="Textfeld 4"/>
          <p:cNvSpPr txBox="1">
            <a:spLocks noChangeArrowheads="1"/>
          </p:cNvSpPr>
          <p:nvPr/>
        </p:nvSpPr>
        <p:spPr bwMode="auto">
          <a:xfrm>
            <a:off x="7524750" y="2492375"/>
            <a:ext cx="14017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r>
              <a:rPr lang="en-GB" sz="1800">
                <a:solidFill>
                  <a:srgbClr val="FF0000"/>
                </a:solidFill>
                <a:latin typeface="Arial" charset="0"/>
              </a:rPr>
              <a:t>same </a:t>
            </a:r>
          </a:p>
          <a:p>
            <a:r>
              <a:rPr lang="en-GB" sz="1800">
                <a:solidFill>
                  <a:srgbClr val="FF0000"/>
                </a:solidFill>
                <a:latin typeface="Arial" charset="0"/>
              </a:rPr>
              <a:t>functionality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Device Choice (cont.)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Serial interface peripherals</a:t>
            </a:r>
          </a:p>
          <a:p>
            <a:pPr lvl="1"/>
            <a:r>
              <a:rPr lang="en-GB" smtClean="0">
                <a:solidFill>
                  <a:srgbClr val="FF0000"/>
                </a:solidFill>
              </a:rPr>
              <a:t>Features</a:t>
            </a:r>
            <a:r>
              <a:rPr lang="en-GB" smtClean="0"/>
              <a:t> depends on product lines</a:t>
            </a:r>
          </a:p>
          <a:p>
            <a:r>
              <a:rPr lang="en-GB" smtClean="0"/>
              <a:t>Motion control peripherals</a:t>
            </a:r>
          </a:p>
          <a:p>
            <a:pPr lvl="1"/>
            <a:r>
              <a:rPr lang="en-GB" smtClean="0">
                <a:solidFill>
                  <a:srgbClr val="FF0000"/>
                </a:solidFill>
              </a:rPr>
              <a:t>Features</a:t>
            </a:r>
            <a:r>
              <a:rPr lang="en-GB" smtClean="0"/>
              <a:t> depends on product lines</a:t>
            </a:r>
          </a:p>
          <a:p>
            <a:r>
              <a:rPr lang="en-GB" smtClean="0"/>
              <a:t>Analog peripherals</a:t>
            </a:r>
          </a:p>
          <a:p>
            <a:pPr lvl="1"/>
            <a:r>
              <a:rPr lang="en-GB" smtClean="0">
                <a:solidFill>
                  <a:srgbClr val="FF0000"/>
                </a:solidFill>
              </a:rPr>
              <a:t>Features</a:t>
            </a:r>
            <a:r>
              <a:rPr lang="en-GB" smtClean="0"/>
              <a:t> depends on product lines</a:t>
            </a:r>
          </a:p>
          <a:p>
            <a:r>
              <a:rPr lang="de-DE" smtClean="0"/>
              <a:t>Note: </a:t>
            </a:r>
            <a:r>
              <a:rPr lang="en-GB" smtClean="0"/>
              <a:t>For each target application a product line</a:t>
            </a:r>
          </a:p>
          <a:p>
            <a:pPr lvl="1"/>
            <a:endParaRPr lang="en-GB" smtClean="0"/>
          </a:p>
          <a:p>
            <a:endParaRPr lang="de-DE" smtClean="0"/>
          </a:p>
          <a:p>
            <a:endParaRPr lang="en-GB" smtClean="0"/>
          </a:p>
          <a:p>
            <a:endParaRPr lang="en-GB" smtClean="0"/>
          </a:p>
        </p:txBody>
      </p:sp>
      <p:cxnSp>
        <p:nvCxnSpPr>
          <p:cNvPr id="12291" name="Gerade Verbindung 2"/>
          <p:cNvCxnSpPr>
            <a:cxnSpLocks noChangeShapeType="1"/>
          </p:cNvCxnSpPr>
          <p:nvPr/>
        </p:nvCxnSpPr>
        <p:spPr bwMode="auto">
          <a:xfrm>
            <a:off x="7378700" y="1268413"/>
            <a:ext cx="0" cy="273685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2" name="Textfeld 8"/>
          <p:cNvSpPr txBox="1">
            <a:spLocks noChangeArrowheads="1"/>
          </p:cNvSpPr>
          <p:nvPr/>
        </p:nvSpPr>
        <p:spPr bwMode="auto">
          <a:xfrm>
            <a:off x="7473950" y="1916113"/>
            <a:ext cx="1479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r>
              <a:rPr lang="en-GB" sz="1800">
                <a:solidFill>
                  <a:srgbClr val="FF0000"/>
                </a:solidFill>
                <a:latin typeface="Arial" charset="0"/>
              </a:rPr>
              <a:t>functionality</a:t>
            </a:r>
          </a:p>
          <a:p>
            <a:r>
              <a:rPr lang="en-GB" sz="1800">
                <a:solidFill>
                  <a:srgbClr val="FF0000"/>
                </a:solidFill>
                <a:latin typeface="Arial" charset="0"/>
              </a:rPr>
              <a:t>depends on </a:t>
            </a:r>
          </a:p>
          <a:p>
            <a:r>
              <a:rPr lang="en-GB" sz="1800">
                <a:solidFill>
                  <a:srgbClr val="FF0000"/>
                </a:solidFill>
                <a:latin typeface="Arial" charset="0"/>
              </a:rPr>
              <a:t>product line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Section Links: Peripherals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</a:t>
            </a:r>
            <a:r>
              <a:rPr lang="en-GB" baseline="30000" dirty="0" smtClean="0"/>
              <a:t>®</a:t>
            </a:r>
            <a:r>
              <a:rPr lang="pt-BR" dirty="0" smtClean="0"/>
              <a:t> Cortex</a:t>
            </a:r>
            <a:r>
              <a:rPr lang="en-GB" baseline="30000" dirty="0" smtClean="0"/>
              <a:t>TM </a:t>
            </a:r>
            <a:r>
              <a:rPr lang="pt-BR" dirty="0" smtClean="0"/>
              <a:t>-M3 Processor Core</a:t>
            </a:r>
          </a:p>
          <a:p>
            <a:pPr lvl="1"/>
            <a:r>
              <a:rPr lang="pt-BR" dirty="0"/>
              <a:t>M</a:t>
            </a:r>
            <a:r>
              <a:rPr lang="pt-BR" dirty="0" smtClean="0"/>
              <a:t>ore Details see: Chapter 2.3  “Cortex</a:t>
            </a:r>
            <a:r>
              <a:rPr lang="en-GB" baseline="30000" dirty="0" smtClean="0"/>
              <a:t>® </a:t>
            </a:r>
            <a:r>
              <a:rPr lang="pt-BR" dirty="0" smtClean="0"/>
              <a:t>-M3: Programmer model (ISA)”</a:t>
            </a:r>
          </a:p>
          <a:p>
            <a:r>
              <a:rPr lang="pt-BR" dirty="0" smtClean="0"/>
              <a:t>On-Chip Memory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ore Details see: Chapter 2.2  “</a:t>
            </a:r>
            <a:r>
              <a:rPr lang="pt-BR" dirty="0" smtClean="0"/>
              <a:t>Cortex</a:t>
            </a:r>
            <a:r>
              <a:rPr lang="en-GB" baseline="30000" dirty="0" smtClean="0"/>
              <a:t>® </a:t>
            </a:r>
            <a:r>
              <a:rPr lang="pt-BR" dirty="0" smtClean="0"/>
              <a:t>-M3: </a:t>
            </a:r>
            <a:r>
              <a:rPr lang="en-GB" dirty="0" smtClean="0"/>
              <a:t>Processor and Peripherals”</a:t>
            </a:r>
            <a:endParaRPr lang="pt-BR" dirty="0" smtClean="0"/>
          </a:p>
          <a:p>
            <a:r>
              <a:rPr lang="pt-BR" dirty="0" smtClean="0"/>
              <a:t>Serial Interfaces Peripherals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ore Details see: </a:t>
            </a:r>
            <a:br>
              <a:rPr lang="en-GB" dirty="0" smtClean="0"/>
            </a:br>
            <a:r>
              <a:rPr lang="en-GB" dirty="0" smtClean="0"/>
              <a:t>Module 2.4  “Peripherals”: UART, SSI, I</a:t>
            </a:r>
            <a:r>
              <a:rPr lang="en-GB" baseline="30000" dirty="0" smtClean="0"/>
              <a:t>2</a:t>
            </a:r>
            <a:r>
              <a:rPr lang="en-GB" dirty="0" smtClean="0"/>
              <a:t>C - LM3S1968</a:t>
            </a:r>
            <a:br>
              <a:rPr lang="en-GB" dirty="0" smtClean="0"/>
            </a:br>
            <a:r>
              <a:rPr lang="en-GB" dirty="0" smtClean="0"/>
              <a:t>Module 5.3  “Connectivity”: Ethernet, USB - LM3S9B92</a:t>
            </a:r>
            <a:endParaRPr lang="pt-BR" dirty="0" smtClean="0"/>
          </a:p>
          <a:p>
            <a:r>
              <a:rPr lang="pt-BR" dirty="0" smtClean="0"/>
              <a:t>Motion Control Peripherals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ore Details see: Chapter 2.4  “Peripherals” - LM3S1968</a:t>
            </a:r>
            <a:endParaRPr lang="pt-BR" dirty="0" smtClean="0"/>
          </a:p>
          <a:p>
            <a:r>
              <a:rPr lang="pt-BR" dirty="0" smtClean="0"/>
              <a:t>Analog</a:t>
            </a:r>
            <a:r>
              <a:rPr lang="en-GB" dirty="0" smtClean="0"/>
              <a:t> Peripherals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ore Details see: Chapter 2.4  “Peripherals” - LM3S1968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en-GB" dirty="0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2091</Words>
  <Application>Microsoft Office PowerPoint</Application>
  <PresentationFormat>Bildschirmpräsentation (4:3)</PresentationFormat>
  <Paragraphs>446</Paragraphs>
  <Slides>36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1_FinalPowerpoint</vt:lpstr>
      <vt:lpstr>Chapter 2: Stellaris® family of microcontrollers </vt:lpstr>
      <vt:lpstr>Content</vt:lpstr>
      <vt:lpstr>Learning Objectives </vt:lpstr>
      <vt:lpstr>Overview MCU</vt:lpstr>
      <vt:lpstr>Overview (cont.)</vt:lpstr>
      <vt:lpstr>Overview (cont.)</vt:lpstr>
      <vt:lpstr>Device Choice</vt:lpstr>
      <vt:lpstr>Device Choice (cont.)</vt:lpstr>
      <vt:lpstr>Section Links: Peripherals</vt:lpstr>
      <vt:lpstr>System Peripherals</vt:lpstr>
      <vt:lpstr>Clock architecture</vt:lpstr>
      <vt:lpstr>Example: System Control</vt:lpstr>
      <vt:lpstr>Reset</vt:lpstr>
      <vt:lpstr>System Control</vt:lpstr>
      <vt:lpstr>System Control (cont.)</vt:lpstr>
      <vt:lpstr>System Timer</vt:lpstr>
      <vt:lpstr>Timers</vt:lpstr>
      <vt:lpstr>Timers: PWM</vt:lpstr>
      <vt:lpstr>Watchdog Timers</vt:lpstr>
      <vt:lpstr>Example: Watchdog Timer</vt:lpstr>
      <vt:lpstr>Example: Watchdog Timer (cont.)</vt:lpstr>
      <vt:lpstr>GPIOs</vt:lpstr>
      <vt:lpstr>GPIOs (cont.)</vt:lpstr>
      <vt:lpstr>Direct Memory Access</vt:lpstr>
      <vt:lpstr>DMA (cont.)</vt:lpstr>
      <vt:lpstr>External Peripheral Interface</vt:lpstr>
      <vt:lpstr>EPI block diagram</vt:lpstr>
      <vt:lpstr>Hibernation module</vt:lpstr>
      <vt:lpstr>Power architecture</vt:lpstr>
      <vt:lpstr>Power consumption</vt:lpstr>
      <vt:lpstr>Power consumption (cont.)</vt:lpstr>
      <vt:lpstr>Example: Sleep Mode</vt:lpstr>
      <vt:lpstr>Example: Sleep Mode</vt:lpstr>
      <vt:lpstr>Questions and Exercises</vt:lpstr>
      <vt:lpstr>Summary and Outlook</vt:lpstr>
      <vt:lpstr>References</vt:lpstr>
    </vt:vector>
  </TitlesOfParts>
  <Company>HS Heilbronn, Campus KÜN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2.1 Stellaris CD</dc:title>
  <dc:creator>Ralf Gessler</dc:creator>
  <cp:lastModifiedBy>gessler</cp:lastModifiedBy>
  <cp:revision>340</cp:revision>
  <dcterms:created xsi:type="dcterms:W3CDTF">2000-08-24T09:28:44Z</dcterms:created>
  <dcterms:modified xsi:type="dcterms:W3CDTF">2012-04-13T13:31:44Z</dcterms:modified>
</cp:coreProperties>
</file>