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1"/>
  </p:sldMasterIdLst>
  <p:notesMasterIdLst>
    <p:notesMasterId r:id="rId24"/>
  </p:notesMasterIdLst>
  <p:sldIdLst>
    <p:sldId id="408" r:id="rId2"/>
    <p:sldId id="353" r:id="rId3"/>
    <p:sldId id="384" r:id="rId4"/>
    <p:sldId id="409" r:id="rId5"/>
    <p:sldId id="405" r:id="rId6"/>
    <p:sldId id="397" r:id="rId7"/>
    <p:sldId id="398" r:id="rId8"/>
    <p:sldId id="395" r:id="rId9"/>
    <p:sldId id="394" r:id="rId10"/>
    <p:sldId id="404" r:id="rId11"/>
    <p:sldId id="399" r:id="rId12"/>
    <p:sldId id="392" r:id="rId13"/>
    <p:sldId id="402" r:id="rId14"/>
    <p:sldId id="400" r:id="rId15"/>
    <p:sldId id="406" r:id="rId16"/>
    <p:sldId id="390" r:id="rId17"/>
    <p:sldId id="401" r:id="rId18"/>
    <p:sldId id="403" r:id="rId19"/>
    <p:sldId id="410" r:id="rId20"/>
    <p:sldId id="383" r:id="rId21"/>
    <p:sldId id="382" r:id="rId22"/>
    <p:sldId id="388" r:id="rId23"/>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66CCFF"/>
    <a:srgbClr val="0000FF"/>
    <a:srgbClr val="C0C0C0"/>
    <a:srgbClr val="CC3300"/>
    <a:srgbClr val="33CC33"/>
    <a:srgbClr val="EF0FD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78" autoAdjust="0"/>
  </p:normalViewPr>
  <p:slideViewPr>
    <p:cSldViewPr>
      <p:cViewPr>
        <p:scale>
          <a:sx n="100" d="100"/>
          <a:sy n="100" d="100"/>
        </p:scale>
        <p:origin x="-1116" y="-408"/>
      </p:cViewPr>
      <p:guideLst>
        <p:guide orient="horz" pos="3249"/>
        <p:guide pos="351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76575" cy="511175"/>
          </a:xfrm>
          <a:prstGeom prst="rect">
            <a:avLst/>
          </a:prstGeom>
          <a:noFill/>
          <a:ln>
            <a:noFill/>
          </a:ln>
          <a:extLst/>
        </p:spPr>
        <p:txBody>
          <a:bodyPr vert="horz" wrap="square" lIns="99048" tIns="49524" rIns="99048" bIns="49524" numCol="1" anchor="t" anchorCtr="0" compatLnSpc="1">
            <a:prstTxWarp prst="textNoShape">
              <a:avLst/>
            </a:prstTxWarp>
          </a:bodyPr>
          <a:lstStyle>
            <a:lvl1pPr algn="l" defTabSz="990600" eaLnBrk="0" hangingPunct="0">
              <a:defRPr sz="1300">
                <a:cs typeface="+mn-cs"/>
              </a:defRPr>
            </a:lvl1pPr>
          </a:lstStyle>
          <a:p>
            <a:pPr>
              <a:defRPr/>
            </a:pPr>
            <a:endParaRPr lang="en-GB"/>
          </a:p>
        </p:txBody>
      </p:sp>
      <p:sp>
        <p:nvSpPr>
          <p:cNvPr id="7171" name="Rectangle 3"/>
          <p:cNvSpPr>
            <a:spLocks noGrp="1" noChangeArrowheads="1"/>
          </p:cNvSpPr>
          <p:nvPr>
            <p:ph type="dt" idx="1"/>
          </p:nvPr>
        </p:nvSpPr>
        <p:spPr bwMode="auto">
          <a:xfrm>
            <a:off x="4022725" y="0"/>
            <a:ext cx="3076575" cy="511175"/>
          </a:xfrm>
          <a:prstGeom prst="rect">
            <a:avLst/>
          </a:prstGeom>
          <a:noFill/>
          <a:ln>
            <a:noFill/>
          </a:ln>
          <a:extLst/>
        </p:spPr>
        <p:txBody>
          <a:bodyPr vert="horz" wrap="square" lIns="99048" tIns="49524" rIns="99048" bIns="49524" numCol="1" anchor="t" anchorCtr="0" compatLnSpc="1">
            <a:prstTxWarp prst="textNoShape">
              <a:avLst/>
            </a:prstTxWarp>
          </a:bodyPr>
          <a:lstStyle>
            <a:lvl1pPr algn="r" defTabSz="990600" eaLnBrk="0" hangingPunct="0">
              <a:defRPr sz="1300">
                <a:cs typeface="+mn-cs"/>
              </a:defRPr>
            </a:lvl1pPr>
          </a:lstStyle>
          <a:p>
            <a:pPr>
              <a:defRPr/>
            </a:pPr>
            <a:endParaRPr lang="en-GB"/>
          </a:p>
        </p:txBody>
      </p:sp>
      <p:sp>
        <p:nvSpPr>
          <p:cNvPr id="410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46150" y="4860925"/>
            <a:ext cx="5207000" cy="4605338"/>
          </a:xfrm>
          <a:prstGeom prst="rect">
            <a:avLst/>
          </a:prstGeom>
          <a:noFill/>
          <a:ln>
            <a:noFill/>
          </a:ln>
          <a:extLst/>
        </p:spPr>
        <p:txBody>
          <a:bodyPr vert="horz" wrap="square" lIns="99048" tIns="49524" rIns="99048" bIns="49524" numCol="1" anchor="t" anchorCtr="0" compatLnSpc="1">
            <a:prstTxWarp prst="textNoShape">
              <a:avLst/>
            </a:prstTxWarp>
          </a:bodyPr>
          <a:lstStyle/>
          <a:p>
            <a:pPr lvl="0"/>
            <a:r>
              <a:rPr lang="en-GB" noProof="0" smtClean="0"/>
              <a:t>Klicken Sie, um die Formate des Vorlagentextes zu bearbeiten</a:t>
            </a:r>
          </a:p>
          <a:p>
            <a:pPr lvl="1"/>
            <a:r>
              <a:rPr lang="en-GB" noProof="0" smtClean="0"/>
              <a:t>Zweite Ebene</a:t>
            </a:r>
          </a:p>
          <a:p>
            <a:pPr lvl="2"/>
            <a:r>
              <a:rPr lang="en-GB" noProof="0" smtClean="0"/>
              <a:t>Dritte Ebene</a:t>
            </a:r>
          </a:p>
          <a:p>
            <a:pPr lvl="3"/>
            <a:r>
              <a:rPr lang="en-GB" noProof="0" smtClean="0"/>
              <a:t>Vierte Ebene</a:t>
            </a:r>
          </a:p>
          <a:p>
            <a:pPr lvl="4"/>
            <a:r>
              <a:rPr lang="en-GB" noProof="0" smtClean="0"/>
              <a:t>Fünfte Ebene</a:t>
            </a:r>
          </a:p>
        </p:txBody>
      </p:sp>
      <p:sp>
        <p:nvSpPr>
          <p:cNvPr id="7174" name="Rectangle 6"/>
          <p:cNvSpPr>
            <a:spLocks noGrp="1" noChangeArrowheads="1"/>
          </p:cNvSpPr>
          <p:nvPr>
            <p:ph type="ftr" sz="quarter" idx="4"/>
          </p:nvPr>
        </p:nvSpPr>
        <p:spPr bwMode="auto">
          <a:xfrm>
            <a:off x="0" y="9723438"/>
            <a:ext cx="3076575" cy="511175"/>
          </a:xfrm>
          <a:prstGeom prst="rect">
            <a:avLst/>
          </a:prstGeom>
          <a:noFill/>
          <a:ln>
            <a:noFill/>
          </a:ln>
          <a:extLst/>
        </p:spPr>
        <p:txBody>
          <a:bodyPr vert="horz" wrap="square" lIns="99048" tIns="49524" rIns="99048" bIns="49524" numCol="1" anchor="b" anchorCtr="0" compatLnSpc="1">
            <a:prstTxWarp prst="textNoShape">
              <a:avLst/>
            </a:prstTxWarp>
          </a:bodyPr>
          <a:lstStyle>
            <a:lvl1pPr algn="l" defTabSz="990600" eaLnBrk="0" hangingPunct="0">
              <a:defRPr sz="1300">
                <a:cs typeface="+mn-cs"/>
              </a:defRPr>
            </a:lvl1pPr>
          </a:lstStyle>
          <a:p>
            <a:pPr>
              <a:defRPr/>
            </a:pPr>
            <a:endParaRPr lang="en-GB"/>
          </a:p>
        </p:txBody>
      </p:sp>
      <p:sp>
        <p:nvSpPr>
          <p:cNvPr id="7175" name="Rectangle 7"/>
          <p:cNvSpPr>
            <a:spLocks noGrp="1" noChangeArrowheads="1"/>
          </p:cNvSpPr>
          <p:nvPr>
            <p:ph type="sldNum" sz="quarter" idx="5"/>
          </p:nvPr>
        </p:nvSpPr>
        <p:spPr bwMode="auto">
          <a:xfrm>
            <a:off x="4022725" y="9723438"/>
            <a:ext cx="3076575" cy="511175"/>
          </a:xfrm>
          <a:prstGeom prst="rect">
            <a:avLst/>
          </a:prstGeom>
          <a:noFill/>
          <a:ln>
            <a:noFill/>
          </a:ln>
          <a:extLst/>
        </p:spPr>
        <p:txBody>
          <a:bodyPr vert="horz" wrap="square" lIns="99048" tIns="49524" rIns="99048" bIns="49524" numCol="1" anchor="b" anchorCtr="0" compatLnSpc="1">
            <a:prstTxWarp prst="textNoShape">
              <a:avLst/>
            </a:prstTxWarp>
          </a:bodyPr>
          <a:lstStyle>
            <a:lvl1pPr algn="r" defTabSz="990600" eaLnBrk="0" hangingPunct="0">
              <a:defRPr sz="1300">
                <a:cs typeface="+mn-cs"/>
              </a:defRPr>
            </a:lvl1pPr>
          </a:lstStyle>
          <a:p>
            <a:pPr>
              <a:defRPr/>
            </a:pPr>
            <a:fld id="{C5782F2C-AF3E-40B5-A765-029E47D5FAD0}" type="slidenum">
              <a:rPr lang="en-GB"/>
              <a:pPr>
                <a:defRPr/>
              </a:pPr>
              <a:t>‹Nr.›</a:t>
            </a:fld>
            <a:endParaRPr lang="en-GB"/>
          </a:p>
        </p:txBody>
      </p:sp>
    </p:spTree>
    <p:extLst>
      <p:ext uri="{BB962C8B-B14F-4D97-AF65-F5344CB8AC3E}">
        <p14:creationId xmlns:p14="http://schemas.microsoft.com/office/powerpoint/2010/main" val="39285698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2.jpg"/><Relationship Id="rId4"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27" descr="1c_revBlack_rgb_powerpoi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8925" y="6427788"/>
            <a:ext cx="11191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5"/>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fontAlgn="auto">
              <a:spcBef>
                <a:spcPts val="0"/>
              </a:spcBef>
              <a:spcAft>
                <a:spcPts val="0"/>
              </a:spcAft>
              <a:defRPr/>
            </a:pPr>
            <a:endParaRPr lang="en-US" sz="1800">
              <a:solidFill>
                <a:srgbClr val="000000"/>
              </a:solidFill>
              <a:latin typeface="Arial"/>
              <a:cs typeface="+mn-cs"/>
            </a:endParaRPr>
          </a:p>
        </p:txBody>
      </p:sp>
      <p:sp>
        <p:nvSpPr>
          <p:cNvPr id="6" name="Rectangle 28"/>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sz="1800">
              <a:solidFill>
                <a:srgbClr val="000000"/>
              </a:solidFill>
              <a:latin typeface="Arial"/>
              <a:cs typeface="+mn-cs"/>
            </a:endParaRPr>
          </a:p>
        </p:txBody>
      </p:sp>
      <p:pic>
        <p:nvPicPr>
          <p:cNvPr id="7" name="Picture 29" descr="ti_stk_2c_pos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9400" y="6418263"/>
            <a:ext cx="113665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42900" y="1943100"/>
            <a:ext cx="8458200" cy="1470025"/>
          </a:xfrm>
        </p:spPr>
        <p:txBody>
          <a:bodyPr/>
          <a:lstStyle>
            <a:lvl1pPr>
              <a:defRPr sz="40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smtClean="0"/>
              <a:t>Click to edit Master subtitle style</a:t>
            </a:r>
            <a:endParaRPr lang="en-US"/>
          </a:p>
        </p:txBody>
      </p:sp>
      <p:sp>
        <p:nvSpPr>
          <p:cNvPr id="9" name="Rectangle 24"/>
          <p:cNvSpPr>
            <a:spLocks noGrp="1" noChangeArrowheads="1"/>
          </p:cNvSpPr>
          <p:nvPr>
            <p:ph type="sldNum" sz="quarter" idx="10"/>
          </p:nvPr>
        </p:nvSpPr>
        <p:spPr>
          <a:xfrm>
            <a:off x="6642100" y="6038850"/>
            <a:ext cx="2133600" cy="206375"/>
          </a:xfrm>
        </p:spPr>
        <p:txBody>
          <a:bodyPr/>
          <a:lstStyle>
            <a:lvl1pPr eaLnBrk="0" fontAlgn="base" hangingPunct="0">
              <a:spcBef>
                <a:spcPct val="0"/>
              </a:spcBef>
              <a:spcAft>
                <a:spcPct val="0"/>
              </a:spcAft>
              <a:defRPr smtClean="0">
                <a:latin typeface="Arial" pitchFamily="34" charset="0"/>
                <a:cs typeface="Arial" pitchFamily="34" charset="0"/>
              </a:defRPr>
            </a:lvl1pPr>
          </a:lstStyle>
          <a:p>
            <a:pPr>
              <a:defRPr/>
            </a:pPr>
            <a:fld id="{F77EF8F8-DAD9-4A7D-BDAC-96F7CB6D74A4}" type="slidenum">
              <a:rPr lang="en-US"/>
              <a:pPr>
                <a:defRPr/>
              </a:pPr>
              <a:t>‹Nr.›</a:t>
            </a:fld>
            <a:endParaRPr lang="en-US"/>
          </a:p>
        </p:txBody>
      </p:sp>
      <p:pic>
        <p:nvPicPr>
          <p:cNvPr id="10" name="Grafik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00172" y="198861"/>
            <a:ext cx="1800928" cy="925883"/>
          </a:xfrm>
          <a:prstGeom prst="rect">
            <a:avLst/>
          </a:prstGeom>
        </p:spPr>
      </p:pic>
    </p:spTree>
    <p:extLst>
      <p:ext uri="{BB962C8B-B14F-4D97-AF65-F5344CB8AC3E}">
        <p14:creationId xmlns:p14="http://schemas.microsoft.com/office/powerpoint/2010/main" val="4441590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eaLnBrk="0" fontAlgn="base" hangingPunct="0">
              <a:spcBef>
                <a:spcPct val="0"/>
              </a:spcBef>
              <a:spcAft>
                <a:spcPct val="0"/>
              </a:spcAft>
              <a:defRPr smtClean="0">
                <a:latin typeface="Arial" pitchFamily="34" charset="0"/>
                <a:cs typeface="Arial" pitchFamily="34" charset="0"/>
              </a:defRPr>
            </a:lvl1pPr>
          </a:lstStyle>
          <a:p>
            <a:pPr>
              <a:defRPr/>
            </a:pPr>
            <a:fld id="{FB2239BC-724C-45F2-A32B-AD4801E79865}" type="slidenum">
              <a:rPr lang="en-US"/>
              <a:pPr>
                <a:defRPr/>
              </a:pPr>
              <a:t>‹Nr.›</a:t>
            </a:fld>
            <a:endParaRPr lang="en-US"/>
          </a:p>
        </p:txBody>
      </p:sp>
    </p:spTree>
    <p:extLst>
      <p:ext uri="{BB962C8B-B14F-4D97-AF65-F5344CB8AC3E}">
        <p14:creationId xmlns:p14="http://schemas.microsoft.com/office/powerpoint/2010/main" val="38084562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1775" y="142875"/>
            <a:ext cx="84582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33375" y="1185863"/>
            <a:ext cx="8467725"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642100" y="6078538"/>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800">
                <a:solidFill>
                  <a:srgbClr val="000000"/>
                </a:solidFill>
                <a:latin typeface="Arial"/>
                <a:cs typeface="+mn-cs"/>
              </a:defRPr>
            </a:lvl1pPr>
          </a:lstStyle>
          <a:p>
            <a:pPr>
              <a:defRPr/>
            </a:pPr>
            <a:fld id="{6A150607-F4A5-4F9A-B2F5-52FFAB3ED3CA}" type="slidenum">
              <a:rPr lang="en-US"/>
              <a:pPr>
                <a:defRPr/>
              </a:pPr>
              <a:t>‹Nr.›</a:t>
            </a:fld>
            <a:endParaRPr lang="en-US"/>
          </a:p>
        </p:txBody>
      </p:sp>
      <p:sp>
        <p:nvSpPr>
          <p:cNvPr id="1043" name="Rectangle 19"/>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sz="1800">
              <a:solidFill>
                <a:srgbClr val="000000"/>
              </a:solidFill>
              <a:latin typeface="Arial"/>
              <a:cs typeface="+mn-cs"/>
            </a:endParaRPr>
          </a:p>
        </p:txBody>
      </p:sp>
      <p:pic>
        <p:nvPicPr>
          <p:cNvPr id="2" name="Picture 30" descr="ti_stk_2c_pos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9400" y="6418263"/>
            <a:ext cx="113665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fik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00172" y="198861"/>
            <a:ext cx="1800928" cy="925883"/>
          </a:xfrm>
          <a:prstGeom prst="rect">
            <a:avLst/>
          </a:prstGeom>
        </p:spPr>
      </p:pic>
    </p:spTree>
  </p:cSld>
  <p:clrMap bg1="lt1" tx1="dk1" bg2="lt2" tx2="dk2" accent1="accent1" accent2="accent2" accent3="accent3" accent4="accent4" accent5="accent5" accent6="accent6" hlink="hlink" folHlink="folHlink"/>
  <p:sldLayoutIdLst>
    <p:sldLayoutId id="2147483666" r:id="rId1"/>
    <p:sldLayoutId id="2147483667" r:id="rId2"/>
  </p:sldLayoutIdLst>
  <p:timing>
    <p:tnLst>
      <p:par>
        <p:cTn id="1" dur="indefinite" restart="never" nodeType="tmRoot"/>
      </p:par>
    </p:tnLst>
  </p:timing>
  <p:hf hdr="0" ftr="0" dt="0"/>
  <p:txStyles>
    <p:titleStyle>
      <a:lvl1pPr algn="l" rtl="0" fontAlgn="base">
        <a:lnSpc>
          <a:spcPct val="85000"/>
        </a:lnSpc>
        <a:spcBef>
          <a:spcPct val="0"/>
        </a:spcBef>
        <a:spcAft>
          <a:spcPct val="0"/>
        </a:spcAft>
        <a:defRPr sz="3200" b="1">
          <a:solidFill>
            <a:srgbClr val="FF0000"/>
          </a:solidFill>
          <a:latin typeface="+mj-lt"/>
          <a:ea typeface="+mj-ea"/>
          <a:cs typeface="+mj-cs"/>
        </a:defRPr>
      </a:lvl1pPr>
      <a:lvl2pPr algn="l" rtl="0" fontAlgn="base">
        <a:lnSpc>
          <a:spcPct val="85000"/>
        </a:lnSpc>
        <a:spcBef>
          <a:spcPct val="0"/>
        </a:spcBef>
        <a:spcAft>
          <a:spcPct val="0"/>
        </a:spcAft>
        <a:defRPr sz="3200" b="1">
          <a:solidFill>
            <a:srgbClr val="FF0000"/>
          </a:solidFill>
          <a:latin typeface="Arial" charset="0"/>
        </a:defRPr>
      </a:lvl2pPr>
      <a:lvl3pPr algn="l" rtl="0" fontAlgn="base">
        <a:lnSpc>
          <a:spcPct val="85000"/>
        </a:lnSpc>
        <a:spcBef>
          <a:spcPct val="0"/>
        </a:spcBef>
        <a:spcAft>
          <a:spcPct val="0"/>
        </a:spcAft>
        <a:defRPr sz="3200" b="1">
          <a:solidFill>
            <a:srgbClr val="FF0000"/>
          </a:solidFill>
          <a:latin typeface="Arial" charset="0"/>
        </a:defRPr>
      </a:lvl3pPr>
      <a:lvl4pPr algn="l" rtl="0" fontAlgn="base">
        <a:lnSpc>
          <a:spcPct val="85000"/>
        </a:lnSpc>
        <a:spcBef>
          <a:spcPct val="0"/>
        </a:spcBef>
        <a:spcAft>
          <a:spcPct val="0"/>
        </a:spcAft>
        <a:defRPr sz="3200" b="1">
          <a:solidFill>
            <a:srgbClr val="FF0000"/>
          </a:solidFill>
          <a:latin typeface="Arial" charset="0"/>
        </a:defRPr>
      </a:lvl4pPr>
      <a:lvl5pPr algn="l" rtl="0" fontAlgn="base">
        <a:lnSpc>
          <a:spcPct val="85000"/>
        </a:lnSpc>
        <a:spcBef>
          <a:spcPct val="0"/>
        </a:spcBef>
        <a:spcAft>
          <a:spcPct val="0"/>
        </a:spcAft>
        <a:defRPr sz="3200" b="1">
          <a:solidFill>
            <a:srgbClr val="FF0000"/>
          </a:solidFill>
          <a:latin typeface="Arial" charset="0"/>
        </a:defRPr>
      </a:lvl5pPr>
      <a:lvl6pPr marL="457200" algn="l" rtl="0" eaLnBrk="1" fontAlgn="base" hangingPunct="1">
        <a:lnSpc>
          <a:spcPct val="85000"/>
        </a:lnSpc>
        <a:spcBef>
          <a:spcPct val="0"/>
        </a:spcBef>
        <a:spcAft>
          <a:spcPct val="0"/>
        </a:spcAft>
        <a:defRPr sz="3200" b="1">
          <a:solidFill>
            <a:srgbClr val="FF0000"/>
          </a:solidFill>
          <a:latin typeface="Arial" charset="0"/>
        </a:defRPr>
      </a:lvl6pPr>
      <a:lvl7pPr marL="914400" algn="l" rtl="0" eaLnBrk="1" fontAlgn="base" hangingPunct="1">
        <a:lnSpc>
          <a:spcPct val="85000"/>
        </a:lnSpc>
        <a:spcBef>
          <a:spcPct val="0"/>
        </a:spcBef>
        <a:spcAft>
          <a:spcPct val="0"/>
        </a:spcAft>
        <a:defRPr sz="3200" b="1">
          <a:solidFill>
            <a:srgbClr val="FF0000"/>
          </a:solidFill>
          <a:latin typeface="Arial" charset="0"/>
        </a:defRPr>
      </a:lvl7pPr>
      <a:lvl8pPr marL="1371600" algn="l" rtl="0" eaLnBrk="1" fontAlgn="base" hangingPunct="1">
        <a:lnSpc>
          <a:spcPct val="85000"/>
        </a:lnSpc>
        <a:spcBef>
          <a:spcPct val="0"/>
        </a:spcBef>
        <a:spcAft>
          <a:spcPct val="0"/>
        </a:spcAft>
        <a:defRPr sz="3200" b="1">
          <a:solidFill>
            <a:srgbClr val="FF0000"/>
          </a:solidFill>
          <a:latin typeface="Arial" charset="0"/>
        </a:defRPr>
      </a:lvl8pPr>
      <a:lvl9pPr marL="1828800" algn="l" rtl="0" eaLnBrk="1" fontAlgn="base" hangingPunct="1">
        <a:lnSpc>
          <a:spcPct val="85000"/>
        </a:lnSpc>
        <a:spcBef>
          <a:spcPct val="0"/>
        </a:spcBef>
        <a:spcAft>
          <a:spcPct val="0"/>
        </a:spcAft>
        <a:defRPr sz="3200" b="1">
          <a:solidFill>
            <a:srgbClr val="FF0000"/>
          </a:solidFill>
          <a:latin typeface="Arial" charset="0"/>
        </a:defRPr>
      </a:lvl9pPr>
    </p:titleStyle>
    <p:bodyStyle>
      <a:lvl1pPr marL="227013" indent="-227013" algn="l" rtl="0" fontAlgn="base">
        <a:spcBef>
          <a:spcPct val="65000"/>
        </a:spcBef>
        <a:spcAft>
          <a:spcPct val="0"/>
        </a:spcAft>
        <a:buChar char="•"/>
        <a:defRPr sz="2000">
          <a:solidFill>
            <a:schemeClr val="tx1"/>
          </a:solidFill>
          <a:latin typeface="+mn-lt"/>
          <a:ea typeface="+mn-ea"/>
          <a:cs typeface="+mn-cs"/>
        </a:defRPr>
      </a:lvl1pPr>
      <a:lvl2pPr marL="574675" indent="-233363" algn="l" rtl="0" fontAlgn="base">
        <a:spcBef>
          <a:spcPct val="20000"/>
        </a:spcBef>
        <a:spcAft>
          <a:spcPct val="0"/>
        </a:spcAft>
        <a:buChar char="–"/>
        <a:defRPr>
          <a:solidFill>
            <a:schemeClr val="tx1"/>
          </a:solidFill>
          <a:latin typeface="+mn-lt"/>
        </a:defRPr>
      </a:lvl2pPr>
      <a:lvl3pPr marL="854075" indent="-165100" algn="l" rtl="0" fontAlgn="base">
        <a:spcBef>
          <a:spcPct val="15000"/>
        </a:spcBef>
        <a:spcAft>
          <a:spcPct val="0"/>
        </a:spcAft>
        <a:buChar char="•"/>
        <a:defRPr sz="1600">
          <a:solidFill>
            <a:schemeClr val="tx1"/>
          </a:solidFill>
          <a:latin typeface="+mn-lt"/>
        </a:defRPr>
      </a:lvl3pPr>
      <a:lvl4pPr marL="1201738" indent="-233363" algn="l" rtl="0" fontAlgn="base">
        <a:spcBef>
          <a:spcPct val="5000"/>
        </a:spcBef>
        <a:spcAft>
          <a:spcPct val="0"/>
        </a:spcAft>
        <a:buChar char="–"/>
        <a:defRPr sz="1600">
          <a:solidFill>
            <a:schemeClr val="tx1"/>
          </a:solidFill>
          <a:latin typeface="+mn-lt"/>
        </a:defRPr>
      </a:lvl4pPr>
      <a:lvl5pPr marL="1489075" indent="-173038" algn="l" rtl="0" fontAlgn="base">
        <a:spcBef>
          <a:spcPct val="0"/>
        </a:spcBef>
        <a:spcAft>
          <a:spcPct val="0"/>
        </a:spcAft>
        <a:buChar char="»"/>
        <a:defRPr sz="16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el 5"/>
          <p:cNvSpPr>
            <a:spLocks noGrp="1"/>
          </p:cNvSpPr>
          <p:nvPr>
            <p:ph type="ctrTitle"/>
          </p:nvPr>
        </p:nvSpPr>
        <p:spPr/>
        <p:txBody>
          <a:bodyPr/>
          <a:lstStyle/>
          <a:p>
            <a:r>
              <a:rPr lang="en-GB" smtClean="0"/>
              <a:t>Chapter 2: Stellaris</a:t>
            </a:r>
            <a:r>
              <a:rPr lang="en-GB" baseline="30000" smtClean="0"/>
              <a:t>®</a:t>
            </a:r>
            <a:r>
              <a:rPr lang="en-GB" smtClean="0"/>
              <a:t> family</a:t>
            </a:r>
            <a:br>
              <a:rPr lang="en-GB" smtClean="0"/>
            </a:br>
            <a:r>
              <a:rPr lang="en-GB" smtClean="0"/>
              <a:t>of microcontrollers</a:t>
            </a:r>
            <a:br>
              <a:rPr lang="en-GB" smtClean="0"/>
            </a:br>
            <a:endParaRPr lang="en-GB" smtClean="0"/>
          </a:p>
        </p:txBody>
      </p:sp>
      <p:sp>
        <p:nvSpPr>
          <p:cNvPr id="5122" name="Untertitel 6"/>
          <p:cNvSpPr>
            <a:spLocks noGrp="1"/>
          </p:cNvSpPr>
          <p:nvPr>
            <p:ph type="subTitle" idx="1"/>
          </p:nvPr>
        </p:nvSpPr>
        <p:spPr/>
        <p:txBody>
          <a:bodyPr/>
          <a:lstStyle/>
          <a:p>
            <a:r>
              <a:rPr lang="de-DE" dirty="0" err="1" smtClean="0">
                <a:solidFill>
                  <a:schemeClr val="bg2"/>
                </a:solidFill>
              </a:rPr>
              <a:t>Stellaris</a:t>
            </a:r>
            <a:r>
              <a:rPr lang="de-DE" baseline="30000" dirty="0" smtClean="0">
                <a:solidFill>
                  <a:schemeClr val="bg2"/>
                </a:solidFill>
              </a:rPr>
              <a:t>®</a:t>
            </a:r>
            <a:r>
              <a:rPr lang="de-DE" dirty="0" smtClean="0">
                <a:solidFill>
                  <a:schemeClr val="bg2"/>
                </a:solidFill>
              </a:rPr>
              <a:t> Cortex</a:t>
            </a:r>
            <a:r>
              <a:rPr lang="de-DE" baseline="30000" dirty="0" smtClean="0">
                <a:solidFill>
                  <a:schemeClr val="bg2"/>
                </a:solidFill>
              </a:rPr>
              <a:t>TM</a:t>
            </a:r>
            <a:r>
              <a:rPr lang="de-DE" dirty="0" smtClean="0">
                <a:solidFill>
                  <a:schemeClr val="bg2"/>
                </a:solidFill>
              </a:rPr>
              <a:t>-M3 - </a:t>
            </a:r>
            <a:r>
              <a:rPr lang="en-US" dirty="0" smtClean="0"/>
              <a:t>Microcontroller Family</a:t>
            </a:r>
          </a:p>
          <a:p>
            <a:r>
              <a:rPr lang="en-US" dirty="0" smtClean="0"/>
              <a:t>Texas Instruments</a:t>
            </a:r>
          </a:p>
          <a:p>
            <a:r>
              <a:rPr lang="en-GB" dirty="0"/>
              <a:t>Texas Instruments - University Program</a:t>
            </a:r>
          </a:p>
          <a:p>
            <a:r>
              <a:rPr lang="en-GB" dirty="0"/>
              <a:t>Heilbronn University, Campus </a:t>
            </a:r>
            <a:r>
              <a:rPr lang="en-GB" dirty="0" err="1"/>
              <a:t>Künzelsau</a:t>
            </a:r>
            <a:endParaRPr lang="en-GB" dirty="0"/>
          </a:p>
          <a:p>
            <a:r>
              <a:rPr lang="en-GB" dirty="0" err="1" smtClean="0"/>
              <a:t>Prof</a:t>
            </a:r>
            <a:r>
              <a:rPr lang="en-GB" dirty="0" err="1"/>
              <a:t>.</a:t>
            </a:r>
            <a:r>
              <a:rPr lang="en-GB" dirty="0"/>
              <a:t> Dr.-</a:t>
            </a:r>
            <a:r>
              <a:rPr lang="en-GB" dirty="0" err="1"/>
              <a:t>Ing</a:t>
            </a:r>
            <a:r>
              <a:rPr lang="en-GB" dirty="0"/>
              <a:t>. Ralf Gessler					Rev. </a:t>
            </a:r>
            <a:r>
              <a:rPr lang="en-GB" smtClean="0"/>
              <a:t>1.0</a:t>
            </a:r>
            <a:endParaRPr lang="en-GB" dirty="0"/>
          </a:p>
          <a:p>
            <a:endParaRPr lang="en-GB" dirty="0" smtClean="0"/>
          </a:p>
        </p:txBody>
      </p:sp>
      <p:sp>
        <p:nvSpPr>
          <p:cNvPr id="5"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1</a:t>
            </a:fld>
            <a:endParaRPr lang="en-US"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r>
              <a:rPr lang="en-GB" smtClean="0"/>
              <a:t>Serial Interface Peripherals</a:t>
            </a:r>
          </a:p>
        </p:txBody>
      </p:sp>
      <p:sp>
        <p:nvSpPr>
          <p:cNvPr id="14338" name="Rectangle 3"/>
          <p:cNvSpPr>
            <a:spLocks noGrp="1" noChangeArrowheads="1"/>
          </p:cNvSpPr>
          <p:nvPr>
            <p:ph idx="1"/>
          </p:nvPr>
        </p:nvSpPr>
        <p:spPr/>
        <p:txBody>
          <a:bodyPr/>
          <a:lstStyle/>
          <a:p>
            <a:r>
              <a:rPr lang="en-GB" smtClean="0"/>
              <a:t>Synchronous Serial Interface (SSI) </a:t>
            </a:r>
          </a:p>
          <a:p>
            <a:pPr lvl="1"/>
            <a:r>
              <a:rPr lang="en-GB" smtClean="0"/>
              <a:t>Is a four-wire bi-directional full and low-speed communications interface.</a:t>
            </a:r>
          </a:p>
          <a:p>
            <a:pPr lvl="1"/>
            <a:r>
              <a:rPr lang="en-GB" smtClean="0"/>
              <a:t>The LM3S1968 controller includes two SSI modules that provide the functionality for synchronous serial communications with peripheral devices. It can be configured to use the Freescale SPI (Serial Peripheral Interface), MICROWIRE, or TI synchronous serial interface frame formats. The size of the data frame is also configurable, and can be set between 4 and 16 bits, inclusively.</a:t>
            </a:r>
          </a:p>
          <a:p>
            <a:r>
              <a:rPr lang="en-GB" smtClean="0"/>
              <a:t>Inter-Integrated Circuit (I</a:t>
            </a:r>
            <a:r>
              <a:rPr lang="en-GB" baseline="30000" smtClean="0"/>
              <a:t>2</a:t>
            </a:r>
            <a:r>
              <a:rPr lang="en-GB" smtClean="0"/>
              <a:t>C) </a:t>
            </a:r>
          </a:p>
          <a:p>
            <a:pPr lvl="1"/>
            <a:r>
              <a:rPr lang="en-GB" smtClean="0"/>
              <a:t>Bus provides bi-directional data transfer through a two-wire design (a serial data line SDA and a serial clock line SCL).</a:t>
            </a:r>
          </a:p>
          <a:p>
            <a:pPr lvl="1"/>
            <a:r>
              <a:rPr lang="en-GB" smtClean="0"/>
              <a:t>The I</a:t>
            </a:r>
            <a:r>
              <a:rPr lang="en-GB" baseline="30000" smtClean="0"/>
              <a:t>2</a:t>
            </a:r>
            <a:r>
              <a:rPr lang="en-GB" smtClean="0"/>
              <a:t>C bus interfaces to external I</a:t>
            </a:r>
            <a:r>
              <a:rPr lang="en-GB" baseline="30000" smtClean="0"/>
              <a:t>2</a:t>
            </a:r>
            <a:r>
              <a:rPr lang="en-GB" smtClean="0"/>
              <a:t>C devices such as serial memory (RAM and ROM), networking devices, LCDs, tone generators, and so on. The I</a:t>
            </a:r>
            <a:r>
              <a:rPr lang="en-GB" baseline="30000" smtClean="0"/>
              <a:t>2</a:t>
            </a:r>
            <a:r>
              <a:rPr lang="en-GB" smtClean="0"/>
              <a:t>C bus may also be used for system testing and diagnostic purposes in product development and manufacture.</a:t>
            </a:r>
          </a:p>
        </p:txBody>
      </p:sp>
      <p:sp>
        <p:nvSpPr>
          <p:cNvPr id="5"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10</a:t>
            </a:fld>
            <a:endParaRPr lang="en-US" dirty="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lang="en-GB" smtClean="0"/>
              <a:t>Features</a:t>
            </a:r>
          </a:p>
        </p:txBody>
      </p:sp>
      <p:sp>
        <p:nvSpPr>
          <p:cNvPr id="15362" name="Rectangle 3"/>
          <p:cNvSpPr>
            <a:spLocks noGrp="1" noChangeArrowheads="1"/>
          </p:cNvSpPr>
          <p:nvPr>
            <p:ph idx="1"/>
          </p:nvPr>
        </p:nvSpPr>
        <p:spPr/>
        <p:txBody>
          <a:bodyPr/>
          <a:lstStyle/>
          <a:p>
            <a:r>
              <a:rPr lang="en-GB" smtClean="0"/>
              <a:t>UART</a:t>
            </a:r>
          </a:p>
          <a:p>
            <a:pPr lvl="1"/>
            <a:r>
              <a:rPr lang="en-GB" smtClean="0"/>
              <a:t>Three fully programmable 16C550-type UARTs with IrDA support</a:t>
            </a:r>
          </a:p>
          <a:p>
            <a:pPr lvl="1"/>
            <a:r>
              <a:rPr lang="en-GB" smtClean="0"/>
              <a:t>Programmable baud-rate generator allowing speeds up to 3.125 Mbps</a:t>
            </a:r>
          </a:p>
          <a:p>
            <a:r>
              <a:rPr lang="de-DE" smtClean="0"/>
              <a:t>SSI</a:t>
            </a:r>
          </a:p>
          <a:p>
            <a:pPr lvl="1"/>
            <a:r>
              <a:rPr lang="en-GB" smtClean="0"/>
              <a:t>Two SSI modules, each with the following features:</a:t>
            </a:r>
          </a:p>
          <a:p>
            <a:pPr lvl="2"/>
            <a:r>
              <a:rPr lang="en-GB" smtClean="0"/>
              <a:t>Master or slave operation</a:t>
            </a:r>
          </a:p>
          <a:p>
            <a:pPr lvl="2"/>
            <a:r>
              <a:rPr lang="en-GB" smtClean="0"/>
              <a:t>Programmable clock bit rate and pre-scaler</a:t>
            </a:r>
          </a:p>
          <a:p>
            <a:pPr lvl="2"/>
            <a:r>
              <a:rPr lang="en-GB" smtClean="0"/>
              <a:t>Programmable interface operation for Freescale SPI, MICROWIRE, </a:t>
            </a:r>
            <a:br>
              <a:rPr lang="en-GB" smtClean="0"/>
            </a:br>
            <a:r>
              <a:rPr lang="en-GB" smtClean="0"/>
              <a:t>or Texas Instruments synchronous serial interfaces</a:t>
            </a:r>
          </a:p>
          <a:p>
            <a:r>
              <a:rPr lang="de-DE" smtClean="0"/>
              <a:t>I</a:t>
            </a:r>
            <a:r>
              <a:rPr lang="de-DE" baseline="30000" smtClean="0"/>
              <a:t>2</a:t>
            </a:r>
            <a:r>
              <a:rPr lang="de-DE" smtClean="0"/>
              <a:t>C</a:t>
            </a:r>
          </a:p>
          <a:p>
            <a:pPr lvl="1"/>
            <a:r>
              <a:rPr lang="en-GB" smtClean="0"/>
              <a:t>Two I</a:t>
            </a:r>
            <a:r>
              <a:rPr lang="en-GB" baseline="30000" smtClean="0"/>
              <a:t>2</a:t>
            </a:r>
            <a:r>
              <a:rPr lang="en-GB" smtClean="0"/>
              <a:t>C modules</a:t>
            </a:r>
          </a:p>
          <a:p>
            <a:pPr lvl="1"/>
            <a:r>
              <a:rPr lang="en-GB" smtClean="0"/>
              <a:t>Two transmission speeds: Standard (100 Kbps) and Fast (400 Kbps)</a:t>
            </a:r>
          </a:p>
          <a:p>
            <a:endParaRPr lang="en-GB" smtClean="0"/>
          </a:p>
        </p:txBody>
      </p:sp>
      <p:sp>
        <p:nvSpPr>
          <p:cNvPr id="5"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11</a:t>
            </a:fld>
            <a:endParaRPr lang="en-US" dirty="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GB" smtClean="0"/>
              <a:t>Motion Control Peripherals</a:t>
            </a:r>
          </a:p>
        </p:txBody>
      </p:sp>
      <p:sp>
        <p:nvSpPr>
          <p:cNvPr id="16386" name="Rectangle 3"/>
          <p:cNvSpPr>
            <a:spLocks noGrp="1" noChangeArrowheads="1"/>
          </p:cNvSpPr>
          <p:nvPr>
            <p:ph idx="1"/>
          </p:nvPr>
        </p:nvSpPr>
        <p:spPr/>
        <p:txBody>
          <a:bodyPr/>
          <a:lstStyle/>
          <a:p>
            <a:r>
              <a:rPr lang="en-GB" smtClean="0"/>
              <a:t>To enhance motor control, the LM3S1968 controller features Pulse Width Modulation (PWM) outputs and the Quadrature Encoder Interface (QEI).</a:t>
            </a:r>
          </a:p>
          <a:p>
            <a:r>
              <a:rPr lang="en-GB" smtClean="0"/>
              <a:t>Pulse Width Modulation (PWM)</a:t>
            </a:r>
          </a:p>
          <a:p>
            <a:pPr lvl="1"/>
            <a:r>
              <a:rPr lang="en-GB" smtClean="0"/>
              <a:t>PWM is a powerful technique for digitally encoding analog output signal levels.</a:t>
            </a:r>
          </a:p>
          <a:p>
            <a:pPr lvl="1"/>
            <a:r>
              <a:rPr lang="en-GB" smtClean="0"/>
              <a:t>High-resolution counters are used to generate a square wave, and the duty cycle of the square wave is modulated to encode an analog signal. </a:t>
            </a:r>
            <a:br>
              <a:rPr lang="en-GB" smtClean="0"/>
            </a:br>
            <a:r>
              <a:rPr lang="en-GB" smtClean="0"/>
              <a:t>Typical applications include switching power supplies and motor control.</a:t>
            </a:r>
          </a:p>
          <a:p>
            <a:pPr lvl="1"/>
            <a:r>
              <a:rPr lang="en-GB" smtClean="0"/>
              <a:t>On the LM3S1968, PWM motion control functionality can be achieved through:</a:t>
            </a:r>
          </a:p>
          <a:p>
            <a:pPr lvl="2"/>
            <a:r>
              <a:rPr lang="en-GB" smtClean="0"/>
              <a:t>Dedicated, flexible motion control hardware using the PWM pins</a:t>
            </a:r>
          </a:p>
          <a:p>
            <a:pPr lvl="2"/>
            <a:r>
              <a:rPr lang="en-GB" smtClean="0"/>
              <a:t>The motion control features of the general-purpose timers using the </a:t>
            </a:r>
            <a:br>
              <a:rPr lang="en-GB" smtClean="0"/>
            </a:br>
            <a:r>
              <a:rPr lang="en-GB" smtClean="0"/>
              <a:t>CCP (Capture Compare PWM) pins</a:t>
            </a:r>
          </a:p>
        </p:txBody>
      </p:sp>
      <p:sp>
        <p:nvSpPr>
          <p:cNvPr id="5"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12</a:t>
            </a:fld>
            <a:endParaRPr lang="en-US" dirty="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GB" smtClean="0"/>
              <a:t>Motion Control Peripherals</a:t>
            </a:r>
          </a:p>
        </p:txBody>
      </p:sp>
      <p:sp>
        <p:nvSpPr>
          <p:cNvPr id="17410" name="Rectangle 3"/>
          <p:cNvSpPr>
            <a:spLocks noGrp="1" noChangeArrowheads="1"/>
          </p:cNvSpPr>
          <p:nvPr>
            <p:ph idx="1"/>
          </p:nvPr>
        </p:nvSpPr>
        <p:spPr/>
        <p:txBody>
          <a:bodyPr/>
          <a:lstStyle/>
          <a:p>
            <a:r>
              <a:rPr lang="en-GB" smtClean="0"/>
              <a:t>Quadrature Encoder Interface (QEI) </a:t>
            </a:r>
          </a:p>
          <a:p>
            <a:pPr lvl="1"/>
            <a:r>
              <a:rPr lang="en-GB" smtClean="0"/>
              <a:t>A quadrature encoder, also known as a 2-channel incremental encoder, converts linear displacement into a pulse signal. By monitoring both the number of pulses and the relative phase of the two signals, the position, direction of rotation and speed of the displacement can be determined. In addition, a third channel, or index signal, can be used to reset the position counter.</a:t>
            </a:r>
          </a:p>
          <a:p>
            <a:pPr lvl="1"/>
            <a:r>
              <a:rPr lang="en-GB" smtClean="0"/>
              <a:t>The Stellaris quadrature encoder with index (QEI) module interprets the code produced by a quadrature encoder wheel to integrate position over time and determine direction of rotation. In addition, it can capture a running estimate of the velocity of the encoder wheel. The LM3S1968 microcontroller includes two QEI modules, which enables control of two motors at the same time.</a:t>
            </a:r>
          </a:p>
        </p:txBody>
      </p:sp>
      <p:sp>
        <p:nvSpPr>
          <p:cNvPr id="5"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13</a:t>
            </a:fld>
            <a:endParaRPr lang="en-US" dirty="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GB" dirty="0" smtClean="0"/>
              <a:t>Motion Control Features</a:t>
            </a:r>
          </a:p>
        </p:txBody>
      </p:sp>
      <p:sp>
        <p:nvSpPr>
          <p:cNvPr id="18434" name="Rectangle 3"/>
          <p:cNvSpPr>
            <a:spLocks noGrp="1" noChangeArrowheads="1"/>
          </p:cNvSpPr>
          <p:nvPr>
            <p:ph idx="1"/>
          </p:nvPr>
        </p:nvSpPr>
        <p:spPr/>
        <p:txBody>
          <a:bodyPr/>
          <a:lstStyle/>
          <a:p>
            <a:r>
              <a:rPr lang="de-DE" smtClean="0"/>
              <a:t>PWM</a:t>
            </a:r>
          </a:p>
          <a:p>
            <a:pPr lvl="1"/>
            <a:r>
              <a:rPr lang="en-GB" smtClean="0"/>
              <a:t>Three PWM generator blocks, each with one 16-bit counter, two PWM comparators, a PWM signal generator, a dead-band generator, and an interrupt/ADC-trigger selector</a:t>
            </a:r>
          </a:p>
          <a:p>
            <a:r>
              <a:rPr lang="en-GB" smtClean="0"/>
              <a:t>QEI</a:t>
            </a:r>
          </a:p>
          <a:p>
            <a:pPr lvl="1"/>
            <a:r>
              <a:rPr lang="en-GB" smtClean="0"/>
              <a:t>Two QEI modules, each with the following features:</a:t>
            </a:r>
          </a:p>
          <a:p>
            <a:pPr lvl="2"/>
            <a:r>
              <a:rPr lang="en-GB" smtClean="0"/>
              <a:t>Position integrator that tracks the encoder position</a:t>
            </a:r>
          </a:p>
          <a:p>
            <a:pPr lvl="2"/>
            <a:r>
              <a:rPr lang="en-GB" smtClean="0"/>
              <a:t>Velocity capture using built-in timer</a:t>
            </a:r>
          </a:p>
          <a:p>
            <a:pPr lvl="2"/>
            <a:r>
              <a:rPr lang="en-GB" smtClean="0"/>
              <a:t>The input frequency of the QEI inputs may be as high as 1/4 of the processor frequency (for example, 12.5 MHz for a 50-MHz system)</a:t>
            </a:r>
          </a:p>
        </p:txBody>
      </p:sp>
      <p:sp>
        <p:nvSpPr>
          <p:cNvPr id="5"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14</a:t>
            </a:fld>
            <a:endParaRPr lang="en-US" dirty="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en-GB" dirty="0" smtClean="0"/>
              <a:t>Motion Control PWMs</a:t>
            </a:r>
          </a:p>
        </p:txBody>
      </p:sp>
      <p:grpSp>
        <p:nvGrpSpPr>
          <p:cNvPr id="19458" name="Group 3"/>
          <p:cNvGrpSpPr>
            <a:grpSpLocks/>
          </p:cNvGrpSpPr>
          <p:nvPr/>
        </p:nvGrpSpPr>
        <p:grpSpPr bwMode="auto">
          <a:xfrm>
            <a:off x="1814513" y="1379538"/>
            <a:ext cx="5081587" cy="1409700"/>
            <a:chOff x="1143" y="1825"/>
            <a:chExt cx="3201" cy="888"/>
          </a:xfrm>
        </p:grpSpPr>
        <p:grpSp>
          <p:nvGrpSpPr>
            <p:cNvPr id="19499" name="Group 4"/>
            <p:cNvGrpSpPr>
              <a:grpSpLocks/>
            </p:cNvGrpSpPr>
            <p:nvPr/>
          </p:nvGrpSpPr>
          <p:grpSpPr bwMode="auto">
            <a:xfrm>
              <a:off x="1536" y="2185"/>
              <a:ext cx="2361" cy="528"/>
              <a:chOff x="1536" y="2185"/>
              <a:chExt cx="2361" cy="528"/>
            </a:xfrm>
          </p:grpSpPr>
          <p:grpSp>
            <p:nvGrpSpPr>
              <p:cNvPr id="19502" name="Group 5"/>
              <p:cNvGrpSpPr>
                <a:grpSpLocks/>
              </p:cNvGrpSpPr>
              <p:nvPr/>
            </p:nvGrpSpPr>
            <p:grpSpPr bwMode="auto">
              <a:xfrm>
                <a:off x="3104" y="2185"/>
                <a:ext cx="793" cy="528"/>
                <a:chOff x="3104" y="2185"/>
                <a:chExt cx="793" cy="528"/>
              </a:xfrm>
            </p:grpSpPr>
            <p:sp>
              <p:nvSpPr>
                <p:cNvPr id="19509" name="Line 6"/>
                <p:cNvSpPr>
                  <a:spLocks noChangeShapeType="1"/>
                </p:cNvSpPr>
                <p:nvPr/>
              </p:nvSpPr>
              <p:spPr bwMode="auto">
                <a:xfrm flipH="1" flipV="1">
                  <a:off x="3104" y="2185"/>
                  <a:ext cx="793" cy="52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9510" name="Line 7"/>
                <p:cNvSpPr>
                  <a:spLocks noChangeShapeType="1"/>
                </p:cNvSpPr>
                <p:nvPr/>
              </p:nvSpPr>
              <p:spPr bwMode="auto">
                <a:xfrm flipH="1">
                  <a:off x="3104" y="2185"/>
                  <a:ext cx="0" cy="52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9503" name="Group 8"/>
              <p:cNvGrpSpPr>
                <a:grpSpLocks/>
              </p:cNvGrpSpPr>
              <p:nvPr/>
            </p:nvGrpSpPr>
            <p:grpSpPr bwMode="auto">
              <a:xfrm>
                <a:off x="2321" y="2185"/>
                <a:ext cx="791" cy="528"/>
                <a:chOff x="2321" y="2185"/>
                <a:chExt cx="791" cy="528"/>
              </a:xfrm>
            </p:grpSpPr>
            <p:sp>
              <p:nvSpPr>
                <p:cNvPr id="19507" name="Line 9"/>
                <p:cNvSpPr>
                  <a:spLocks noChangeShapeType="1"/>
                </p:cNvSpPr>
                <p:nvPr/>
              </p:nvSpPr>
              <p:spPr bwMode="auto">
                <a:xfrm flipH="1" flipV="1">
                  <a:off x="2321" y="2185"/>
                  <a:ext cx="791" cy="52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9508" name="Line 10"/>
                <p:cNvSpPr>
                  <a:spLocks noChangeShapeType="1"/>
                </p:cNvSpPr>
                <p:nvPr/>
              </p:nvSpPr>
              <p:spPr bwMode="auto">
                <a:xfrm flipH="1">
                  <a:off x="2321" y="2185"/>
                  <a:ext cx="0" cy="52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9504" name="Group 11"/>
              <p:cNvGrpSpPr>
                <a:grpSpLocks/>
              </p:cNvGrpSpPr>
              <p:nvPr/>
            </p:nvGrpSpPr>
            <p:grpSpPr bwMode="auto">
              <a:xfrm>
                <a:off x="1536" y="2185"/>
                <a:ext cx="793" cy="528"/>
                <a:chOff x="1536" y="2185"/>
                <a:chExt cx="793" cy="528"/>
              </a:xfrm>
            </p:grpSpPr>
            <p:sp>
              <p:nvSpPr>
                <p:cNvPr id="19505" name="Line 12"/>
                <p:cNvSpPr>
                  <a:spLocks noChangeShapeType="1"/>
                </p:cNvSpPr>
                <p:nvPr/>
              </p:nvSpPr>
              <p:spPr bwMode="auto">
                <a:xfrm flipH="1" flipV="1">
                  <a:off x="1536" y="2185"/>
                  <a:ext cx="793" cy="52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9506" name="Line 13"/>
                <p:cNvSpPr>
                  <a:spLocks noChangeShapeType="1"/>
                </p:cNvSpPr>
                <p:nvPr/>
              </p:nvSpPr>
              <p:spPr bwMode="auto">
                <a:xfrm flipH="1">
                  <a:off x="1536" y="2185"/>
                  <a:ext cx="0" cy="52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sp>
          <p:nvSpPr>
            <p:cNvPr id="19500" name="Line 14"/>
            <p:cNvSpPr>
              <a:spLocks noChangeShapeType="1"/>
            </p:cNvSpPr>
            <p:nvPr/>
          </p:nvSpPr>
          <p:spPr bwMode="auto">
            <a:xfrm flipH="1">
              <a:off x="1143" y="2713"/>
              <a:ext cx="3201"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GB"/>
            </a:p>
          </p:txBody>
        </p:sp>
        <p:sp>
          <p:nvSpPr>
            <p:cNvPr id="19501" name="Line 15"/>
            <p:cNvSpPr>
              <a:spLocks noChangeShapeType="1"/>
            </p:cNvSpPr>
            <p:nvPr/>
          </p:nvSpPr>
          <p:spPr bwMode="auto">
            <a:xfrm flipV="1">
              <a:off x="1143" y="1825"/>
              <a:ext cx="0" cy="888"/>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9459" name="Group 16"/>
          <p:cNvGrpSpPr>
            <a:grpSpLocks/>
          </p:cNvGrpSpPr>
          <p:nvPr/>
        </p:nvGrpSpPr>
        <p:grpSpPr bwMode="auto">
          <a:xfrm>
            <a:off x="1809750" y="3359150"/>
            <a:ext cx="5081588" cy="1409700"/>
            <a:chOff x="1143" y="3192"/>
            <a:chExt cx="3201" cy="888"/>
          </a:xfrm>
        </p:grpSpPr>
        <p:grpSp>
          <p:nvGrpSpPr>
            <p:cNvPr id="19490" name="Group 17"/>
            <p:cNvGrpSpPr>
              <a:grpSpLocks/>
            </p:cNvGrpSpPr>
            <p:nvPr/>
          </p:nvGrpSpPr>
          <p:grpSpPr bwMode="auto">
            <a:xfrm>
              <a:off x="1536" y="3552"/>
              <a:ext cx="2304" cy="528"/>
              <a:chOff x="1008" y="1632"/>
              <a:chExt cx="4032" cy="1008"/>
            </a:xfrm>
          </p:grpSpPr>
          <p:grpSp>
            <p:nvGrpSpPr>
              <p:cNvPr id="19493" name="Group 18"/>
              <p:cNvGrpSpPr>
                <a:grpSpLocks/>
              </p:cNvGrpSpPr>
              <p:nvPr/>
            </p:nvGrpSpPr>
            <p:grpSpPr bwMode="auto">
              <a:xfrm>
                <a:off x="1008" y="1632"/>
                <a:ext cx="2016" cy="1008"/>
                <a:chOff x="1008" y="1632"/>
                <a:chExt cx="2016" cy="1008"/>
              </a:xfrm>
            </p:grpSpPr>
            <p:sp>
              <p:nvSpPr>
                <p:cNvPr id="19497" name="Line 19"/>
                <p:cNvSpPr>
                  <a:spLocks noChangeShapeType="1"/>
                </p:cNvSpPr>
                <p:nvPr/>
              </p:nvSpPr>
              <p:spPr bwMode="auto">
                <a:xfrm flipV="1">
                  <a:off x="1008" y="1632"/>
                  <a:ext cx="1008" cy="1008"/>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498" name="Line 20"/>
                <p:cNvSpPr>
                  <a:spLocks noChangeShapeType="1"/>
                </p:cNvSpPr>
                <p:nvPr/>
              </p:nvSpPr>
              <p:spPr bwMode="auto">
                <a:xfrm flipH="1" flipV="1">
                  <a:off x="2016" y="1632"/>
                  <a:ext cx="1008" cy="1008"/>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9494" name="Group 21"/>
              <p:cNvGrpSpPr>
                <a:grpSpLocks/>
              </p:cNvGrpSpPr>
              <p:nvPr/>
            </p:nvGrpSpPr>
            <p:grpSpPr bwMode="auto">
              <a:xfrm>
                <a:off x="3024" y="1632"/>
                <a:ext cx="2016" cy="1008"/>
                <a:chOff x="1008" y="1632"/>
                <a:chExt cx="2016" cy="1008"/>
              </a:xfrm>
            </p:grpSpPr>
            <p:sp>
              <p:nvSpPr>
                <p:cNvPr id="19495" name="Line 22"/>
                <p:cNvSpPr>
                  <a:spLocks noChangeShapeType="1"/>
                </p:cNvSpPr>
                <p:nvPr/>
              </p:nvSpPr>
              <p:spPr bwMode="auto">
                <a:xfrm flipV="1">
                  <a:off x="1008" y="1632"/>
                  <a:ext cx="1008" cy="1008"/>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496" name="Line 23"/>
                <p:cNvSpPr>
                  <a:spLocks noChangeShapeType="1"/>
                </p:cNvSpPr>
                <p:nvPr/>
              </p:nvSpPr>
              <p:spPr bwMode="auto">
                <a:xfrm flipH="1" flipV="1">
                  <a:off x="2016" y="1632"/>
                  <a:ext cx="1008" cy="1008"/>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sp>
          <p:nvSpPr>
            <p:cNvPr id="19491" name="Line 24"/>
            <p:cNvSpPr>
              <a:spLocks noChangeShapeType="1"/>
            </p:cNvSpPr>
            <p:nvPr/>
          </p:nvSpPr>
          <p:spPr bwMode="auto">
            <a:xfrm flipH="1">
              <a:off x="1143" y="4080"/>
              <a:ext cx="3201"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GB"/>
            </a:p>
          </p:txBody>
        </p:sp>
        <p:sp>
          <p:nvSpPr>
            <p:cNvPr id="19492" name="Line 25"/>
            <p:cNvSpPr>
              <a:spLocks noChangeShapeType="1"/>
            </p:cNvSpPr>
            <p:nvPr/>
          </p:nvSpPr>
          <p:spPr bwMode="auto">
            <a:xfrm flipV="1">
              <a:off x="1143" y="3192"/>
              <a:ext cx="0" cy="888"/>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sp>
        <p:nvSpPr>
          <p:cNvPr id="19460" name="Line 26"/>
          <p:cNvSpPr>
            <a:spLocks noChangeShapeType="1"/>
          </p:cNvSpPr>
          <p:nvPr/>
        </p:nvSpPr>
        <p:spPr bwMode="auto">
          <a:xfrm>
            <a:off x="1804988" y="3925888"/>
            <a:ext cx="4810125"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9461" name="Text Box 27"/>
          <p:cNvSpPr txBox="1">
            <a:spLocks noChangeArrowheads="1"/>
          </p:cNvSpPr>
          <p:nvPr/>
        </p:nvSpPr>
        <p:spPr bwMode="auto">
          <a:xfrm>
            <a:off x="3209925" y="2941638"/>
            <a:ext cx="1966913"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spcBef>
                <a:spcPct val="50000"/>
              </a:spcBef>
            </a:pPr>
            <a:r>
              <a:rPr lang="en-US" sz="1600" b="1">
                <a:latin typeface="Arial" pitchFamily="34" charset="0"/>
              </a:rPr>
              <a:t>Count Down Mode</a:t>
            </a:r>
          </a:p>
        </p:txBody>
      </p:sp>
      <p:sp>
        <p:nvSpPr>
          <p:cNvPr id="19462" name="Text Box 28"/>
          <p:cNvSpPr txBox="1">
            <a:spLocks noChangeArrowheads="1"/>
          </p:cNvSpPr>
          <p:nvPr/>
        </p:nvSpPr>
        <p:spPr bwMode="auto">
          <a:xfrm>
            <a:off x="2903538" y="4824413"/>
            <a:ext cx="27114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spcBef>
                <a:spcPct val="50000"/>
              </a:spcBef>
            </a:pPr>
            <a:r>
              <a:rPr lang="en-US" sz="1600" b="1">
                <a:latin typeface="Arial" pitchFamily="34" charset="0"/>
              </a:rPr>
              <a:t>Count Up and Down Mode</a:t>
            </a:r>
          </a:p>
        </p:txBody>
      </p:sp>
      <p:sp>
        <p:nvSpPr>
          <p:cNvPr id="19463" name="Text Box 29"/>
          <p:cNvSpPr txBox="1">
            <a:spLocks noChangeArrowheads="1"/>
          </p:cNvSpPr>
          <p:nvPr/>
        </p:nvSpPr>
        <p:spPr bwMode="auto">
          <a:xfrm>
            <a:off x="6667500" y="2058988"/>
            <a:ext cx="15176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pPr>
            <a:r>
              <a:rPr lang="en-US" sz="1600" b="1" i="1">
                <a:latin typeface="Arial" pitchFamily="34" charset="0"/>
              </a:rPr>
              <a:t>Asymmetrical</a:t>
            </a:r>
          </a:p>
          <a:p>
            <a:pPr>
              <a:lnSpc>
                <a:spcPct val="80000"/>
              </a:lnSpc>
            </a:pPr>
            <a:r>
              <a:rPr lang="en-US" sz="1600" b="1" i="1">
                <a:latin typeface="Arial" pitchFamily="34" charset="0"/>
              </a:rPr>
              <a:t>Waveform</a:t>
            </a:r>
          </a:p>
        </p:txBody>
      </p:sp>
      <p:sp>
        <p:nvSpPr>
          <p:cNvPr id="19464" name="Text Box 30"/>
          <p:cNvSpPr txBox="1">
            <a:spLocks noChangeArrowheads="1"/>
          </p:cNvSpPr>
          <p:nvPr/>
        </p:nvSpPr>
        <p:spPr bwMode="auto">
          <a:xfrm>
            <a:off x="6743700" y="4017963"/>
            <a:ext cx="13938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pPr>
            <a:r>
              <a:rPr lang="en-US" sz="1600" b="1" i="1">
                <a:latin typeface="Arial" pitchFamily="34" charset="0"/>
              </a:rPr>
              <a:t>Symmetrical</a:t>
            </a:r>
          </a:p>
          <a:p>
            <a:pPr>
              <a:lnSpc>
                <a:spcPct val="80000"/>
              </a:lnSpc>
            </a:pPr>
            <a:r>
              <a:rPr lang="en-US" sz="1600" b="1" i="1">
                <a:latin typeface="Arial" pitchFamily="34" charset="0"/>
              </a:rPr>
              <a:t>Waveform</a:t>
            </a:r>
          </a:p>
        </p:txBody>
      </p:sp>
      <p:sp>
        <p:nvSpPr>
          <p:cNvPr id="19465" name="Line 31"/>
          <p:cNvSpPr>
            <a:spLocks noChangeShapeType="1"/>
          </p:cNvSpPr>
          <p:nvPr/>
        </p:nvSpPr>
        <p:spPr bwMode="auto">
          <a:xfrm>
            <a:off x="1803400" y="2216150"/>
            <a:ext cx="4810125"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9466" name="Line 32"/>
          <p:cNvSpPr>
            <a:spLocks noChangeShapeType="1"/>
          </p:cNvSpPr>
          <p:nvPr/>
        </p:nvSpPr>
        <p:spPr bwMode="auto">
          <a:xfrm>
            <a:off x="1819275" y="2495550"/>
            <a:ext cx="4810125"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9467" name="Line 33"/>
          <p:cNvSpPr>
            <a:spLocks noChangeShapeType="1"/>
          </p:cNvSpPr>
          <p:nvPr/>
        </p:nvSpPr>
        <p:spPr bwMode="auto">
          <a:xfrm>
            <a:off x="1801813" y="4197350"/>
            <a:ext cx="4810125"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9468" name="Line 34"/>
          <p:cNvSpPr>
            <a:spLocks noChangeShapeType="1"/>
          </p:cNvSpPr>
          <p:nvPr/>
        </p:nvSpPr>
        <p:spPr bwMode="auto">
          <a:xfrm>
            <a:off x="1801813" y="4476750"/>
            <a:ext cx="4810125"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9469" name="Text Box 35"/>
          <p:cNvSpPr txBox="1">
            <a:spLocks noChangeArrowheads="1"/>
          </p:cNvSpPr>
          <p:nvPr/>
        </p:nvSpPr>
        <p:spPr bwMode="auto">
          <a:xfrm>
            <a:off x="1003300" y="2089150"/>
            <a:ext cx="7810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spcBef>
                <a:spcPct val="50000"/>
              </a:spcBef>
            </a:pPr>
            <a:r>
              <a:rPr lang="en-US" sz="1600" b="1">
                <a:latin typeface="Arial" pitchFamily="34" charset="0"/>
              </a:rPr>
              <a:t>CMPA</a:t>
            </a:r>
          </a:p>
        </p:txBody>
      </p:sp>
      <p:sp>
        <p:nvSpPr>
          <p:cNvPr id="19470" name="Text Box 36"/>
          <p:cNvSpPr txBox="1">
            <a:spLocks noChangeArrowheads="1"/>
          </p:cNvSpPr>
          <p:nvPr/>
        </p:nvSpPr>
        <p:spPr bwMode="auto">
          <a:xfrm>
            <a:off x="998538" y="4052888"/>
            <a:ext cx="7810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spcBef>
                <a:spcPct val="50000"/>
              </a:spcBef>
            </a:pPr>
            <a:r>
              <a:rPr lang="en-US" sz="1600" b="1">
                <a:latin typeface="Arial" pitchFamily="34" charset="0"/>
              </a:rPr>
              <a:t>CMPA</a:t>
            </a:r>
          </a:p>
        </p:txBody>
      </p:sp>
      <p:sp>
        <p:nvSpPr>
          <p:cNvPr id="19471" name="Text Box 37"/>
          <p:cNvSpPr txBox="1">
            <a:spLocks noChangeArrowheads="1"/>
          </p:cNvSpPr>
          <p:nvPr/>
        </p:nvSpPr>
        <p:spPr bwMode="auto">
          <a:xfrm>
            <a:off x="1003300" y="2343150"/>
            <a:ext cx="7810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spcBef>
                <a:spcPct val="50000"/>
              </a:spcBef>
            </a:pPr>
            <a:r>
              <a:rPr lang="en-US" sz="1600" b="1">
                <a:latin typeface="Arial" pitchFamily="34" charset="0"/>
              </a:rPr>
              <a:t>CMPB</a:t>
            </a:r>
          </a:p>
        </p:txBody>
      </p:sp>
      <p:sp>
        <p:nvSpPr>
          <p:cNvPr id="19472" name="Text Box 38"/>
          <p:cNvSpPr txBox="1">
            <a:spLocks noChangeArrowheads="1"/>
          </p:cNvSpPr>
          <p:nvPr/>
        </p:nvSpPr>
        <p:spPr bwMode="auto">
          <a:xfrm>
            <a:off x="998538" y="4319588"/>
            <a:ext cx="7810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spcBef>
                <a:spcPct val="50000"/>
              </a:spcBef>
            </a:pPr>
            <a:r>
              <a:rPr lang="en-US" sz="1600" b="1">
                <a:latin typeface="Arial" pitchFamily="34" charset="0"/>
              </a:rPr>
              <a:t>CMPB</a:t>
            </a:r>
          </a:p>
        </p:txBody>
      </p:sp>
      <p:sp>
        <p:nvSpPr>
          <p:cNvPr id="19473" name="Text Box 39"/>
          <p:cNvSpPr txBox="1">
            <a:spLocks noChangeArrowheads="1"/>
          </p:cNvSpPr>
          <p:nvPr/>
        </p:nvSpPr>
        <p:spPr bwMode="auto">
          <a:xfrm>
            <a:off x="2652713" y="1657350"/>
            <a:ext cx="35877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spcBef>
                <a:spcPct val="50000"/>
              </a:spcBef>
            </a:pPr>
            <a:r>
              <a:rPr lang="en-US" sz="5400" b="1">
                <a:solidFill>
                  <a:srgbClr val="FF0000"/>
                </a:solidFill>
                <a:latin typeface="Arial" pitchFamily="34" charset="0"/>
                <a:sym typeface="Symbol" pitchFamily="18" charset="2"/>
              </a:rPr>
              <a:t></a:t>
            </a:r>
          </a:p>
        </p:txBody>
      </p:sp>
      <p:sp>
        <p:nvSpPr>
          <p:cNvPr id="19474" name="Text Box 40"/>
          <p:cNvSpPr txBox="1">
            <a:spLocks noChangeArrowheads="1"/>
          </p:cNvSpPr>
          <p:nvPr/>
        </p:nvSpPr>
        <p:spPr bwMode="auto">
          <a:xfrm>
            <a:off x="3084513" y="1936750"/>
            <a:ext cx="35877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spcBef>
                <a:spcPct val="50000"/>
              </a:spcBef>
            </a:pPr>
            <a:r>
              <a:rPr lang="en-US" sz="5400" b="1">
                <a:solidFill>
                  <a:srgbClr val="FF0000"/>
                </a:solidFill>
                <a:latin typeface="Arial" pitchFamily="34" charset="0"/>
                <a:sym typeface="Symbol" pitchFamily="18" charset="2"/>
              </a:rPr>
              <a:t></a:t>
            </a:r>
          </a:p>
        </p:txBody>
      </p:sp>
      <p:sp>
        <p:nvSpPr>
          <p:cNvPr id="19475" name="Text Box 41"/>
          <p:cNvSpPr txBox="1">
            <a:spLocks noChangeArrowheads="1"/>
          </p:cNvSpPr>
          <p:nvPr/>
        </p:nvSpPr>
        <p:spPr bwMode="auto">
          <a:xfrm>
            <a:off x="3897313" y="1657350"/>
            <a:ext cx="35877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spcBef>
                <a:spcPct val="50000"/>
              </a:spcBef>
            </a:pPr>
            <a:r>
              <a:rPr lang="en-US" sz="5400" b="1">
                <a:solidFill>
                  <a:srgbClr val="FF0000"/>
                </a:solidFill>
                <a:latin typeface="Arial" pitchFamily="34" charset="0"/>
                <a:sym typeface="Symbol" pitchFamily="18" charset="2"/>
              </a:rPr>
              <a:t></a:t>
            </a:r>
          </a:p>
        </p:txBody>
      </p:sp>
      <p:sp>
        <p:nvSpPr>
          <p:cNvPr id="19476" name="Text Box 42"/>
          <p:cNvSpPr txBox="1">
            <a:spLocks noChangeArrowheads="1"/>
          </p:cNvSpPr>
          <p:nvPr/>
        </p:nvSpPr>
        <p:spPr bwMode="auto">
          <a:xfrm>
            <a:off x="5154613" y="1657350"/>
            <a:ext cx="35877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spcBef>
                <a:spcPct val="50000"/>
              </a:spcBef>
            </a:pPr>
            <a:r>
              <a:rPr lang="en-US" sz="5400" b="1">
                <a:solidFill>
                  <a:srgbClr val="FF0000"/>
                </a:solidFill>
                <a:latin typeface="Arial" pitchFamily="34" charset="0"/>
                <a:sym typeface="Symbol" pitchFamily="18" charset="2"/>
              </a:rPr>
              <a:t></a:t>
            </a:r>
          </a:p>
        </p:txBody>
      </p:sp>
      <p:sp>
        <p:nvSpPr>
          <p:cNvPr id="19477" name="Text Box 43"/>
          <p:cNvSpPr txBox="1">
            <a:spLocks noChangeArrowheads="1"/>
          </p:cNvSpPr>
          <p:nvPr/>
        </p:nvSpPr>
        <p:spPr bwMode="auto">
          <a:xfrm>
            <a:off x="4291013" y="1936750"/>
            <a:ext cx="35877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spcBef>
                <a:spcPct val="50000"/>
              </a:spcBef>
            </a:pPr>
            <a:r>
              <a:rPr lang="en-US" sz="5400" b="1">
                <a:solidFill>
                  <a:srgbClr val="FF0000"/>
                </a:solidFill>
                <a:latin typeface="Arial" pitchFamily="34" charset="0"/>
                <a:sym typeface="Symbol" pitchFamily="18" charset="2"/>
              </a:rPr>
              <a:t></a:t>
            </a:r>
          </a:p>
        </p:txBody>
      </p:sp>
      <p:sp>
        <p:nvSpPr>
          <p:cNvPr id="19478" name="Text Box 44"/>
          <p:cNvSpPr txBox="1">
            <a:spLocks noChangeArrowheads="1"/>
          </p:cNvSpPr>
          <p:nvPr/>
        </p:nvSpPr>
        <p:spPr bwMode="auto">
          <a:xfrm>
            <a:off x="5548313" y="1936750"/>
            <a:ext cx="35877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spcBef>
                <a:spcPct val="50000"/>
              </a:spcBef>
            </a:pPr>
            <a:r>
              <a:rPr lang="en-US" sz="5400" b="1">
                <a:solidFill>
                  <a:srgbClr val="FF0000"/>
                </a:solidFill>
                <a:latin typeface="Arial" pitchFamily="34" charset="0"/>
                <a:sym typeface="Symbol" pitchFamily="18" charset="2"/>
              </a:rPr>
              <a:t></a:t>
            </a:r>
          </a:p>
        </p:txBody>
      </p:sp>
      <p:sp>
        <p:nvSpPr>
          <p:cNvPr id="19479" name="Text Box 45"/>
          <p:cNvSpPr txBox="1">
            <a:spLocks noChangeArrowheads="1"/>
          </p:cNvSpPr>
          <p:nvPr/>
        </p:nvSpPr>
        <p:spPr bwMode="auto">
          <a:xfrm>
            <a:off x="2851150" y="3638550"/>
            <a:ext cx="35877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spcBef>
                <a:spcPct val="50000"/>
              </a:spcBef>
            </a:pPr>
            <a:r>
              <a:rPr lang="en-US" sz="5400" b="1">
                <a:solidFill>
                  <a:srgbClr val="FF0000"/>
                </a:solidFill>
                <a:latin typeface="Arial" pitchFamily="34" charset="0"/>
                <a:sym typeface="Symbol" pitchFamily="18" charset="2"/>
              </a:rPr>
              <a:t></a:t>
            </a:r>
          </a:p>
        </p:txBody>
      </p:sp>
      <p:sp>
        <p:nvSpPr>
          <p:cNvPr id="19480" name="Text Box 46"/>
          <p:cNvSpPr txBox="1">
            <a:spLocks noChangeArrowheads="1"/>
          </p:cNvSpPr>
          <p:nvPr/>
        </p:nvSpPr>
        <p:spPr bwMode="auto">
          <a:xfrm>
            <a:off x="2546350" y="3917950"/>
            <a:ext cx="35877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spcBef>
                <a:spcPct val="50000"/>
              </a:spcBef>
            </a:pPr>
            <a:r>
              <a:rPr lang="en-US" sz="5400" b="1">
                <a:solidFill>
                  <a:srgbClr val="FF0000"/>
                </a:solidFill>
                <a:latin typeface="Arial" pitchFamily="34" charset="0"/>
                <a:sym typeface="Symbol" pitchFamily="18" charset="2"/>
              </a:rPr>
              <a:t></a:t>
            </a:r>
          </a:p>
        </p:txBody>
      </p:sp>
      <p:sp>
        <p:nvSpPr>
          <p:cNvPr id="19481" name="Text Box 47"/>
          <p:cNvSpPr txBox="1">
            <a:spLocks noChangeArrowheads="1"/>
          </p:cNvSpPr>
          <p:nvPr/>
        </p:nvSpPr>
        <p:spPr bwMode="auto">
          <a:xfrm>
            <a:off x="3460750" y="3638550"/>
            <a:ext cx="35877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spcBef>
                <a:spcPct val="50000"/>
              </a:spcBef>
            </a:pPr>
            <a:r>
              <a:rPr lang="en-US" sz="5400" b="1">
                <a:solidFill>
                  <a:srgbClr val="FF0000"/>
                </a:solidFill>
                <a:latin typeface="Arial" pitchFamily="34" charset="0"/>
                <a:sym typeface="Symbol" pitchFamily="18" charset="2"/>
              </a:rPr>
              <a:t></a:t>
            </a:r>
          </a:p>
        </p:txBody>
      </p:sp>
      <p:sp>
        <p:nvSpPr>
          <p:cNvPr id="19482" name="Text Box 48"/>
          <p:cNvSpPr txBox="1">
            <a:spLocks noChangeArrowheads="1"/>
          </p:cNvSpPr>
          <p:nvPr/>
        </p:nvSpPr>
        <p:spPr bwMode="auto">
          <a:xfrm>
            <a:off x="3752850" y="3917950"/>
            <a:ext cx="35877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spcBef>
                <a:spcPct val="50000"/>
              </a:spcBef>
            </a:pPr>
            <a:r>
              <a:rPr lang="en-US" sz="5400" b="1">
                <a:solidFill>
                  <a:srgbClr val="FF0000"/>
                </a:solidFill>
                <a:latin typeface="Arial" pitchFamily="34" charset="0"/>
                <a:sym typeface="Symbol" pitchFamily="18" charset="2"/>
              </a:rPr>
              <a:t></a:t>
            </a:r>
          </a:p>
        </p:txBody>
      </p:sp>
      <p:sp>
        <p:nvSpPr>
          <p:cNvPr id="19483" name="Text Box 49"/>
          <p:cNvSpPr txBox="1">
            <a:spLocks noChangeArrowheads="1"/>
          </p:cNvSpPr>
          <p:nvPr/>
        </p:nvSpPr>
        <p:spPr bwMode="auto">
          <a:xfrm>
            <a:off x="4692650" y="3638550"/>
            <a:ext cx="35877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spcBef>
                <a:spcPct val="50000"/>
              </a:spcBef>
            </a:pPr>
            <a:r>
              <a:rPr lang="en-US" sz="5400" b="1">
                <a:solidFill>
                  <a:srgbClr val="FF0000"/>
                </a:solidFill>
                <a:latin typeface="Arial" pitchFamily="34" charset="0"/>
                <a:sym typeface="Symbol" pitchFamily="18" charset="2"/>
              </a:rPr>
              <a:t></a:t>
            </a:r>
          </a:p>
        </p:txBody>
      </p:sp>
      <p:sp>
        <p:nvSpPr>
          <p:cNvPr id="19484" name="Text Box 50"/>
          <p:cNvSpPr txBox="1">
            <a:spLocks noChangeArrowheads="1"/>
          </p:cNvSpPr>
          <p:nvPr/>
        </p:nvSpPr>
        <p:spPr bwMode="auto">
          <a:xfrm>
            <a:off x="5264150" y="3638550"/>
            <a:ext cx="35877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spcBef>
                <a:spcPct val="50000"/>
              </a:spcBef>
            </a:pPr>
            <a:r>
              <a:rPr lang="en-US" sz="5400" b="1">
                <a:solidFill>
                  <a:srgbClr val="FF0000"/>
                </a:solidFill>
                <a:latin typeface="Arial" pitchFamily="34" charset="0"/>
                <a:sym typeface="Symbol" pitchFamily="18" charset="2"/>
              </a:rPr>
              <a:t></a:t>
            </a:r>
          </a:p>
        </p:txBody>
      </p:sp>
      <p:sp>
        <p:nvSpPr>
          <p:cNvPr id="19485" name="Text Box 51"/>
          <p:cNvSpPr txBox="1">
            <a:spLocks noChangeArrowheads="1"/>
          </p:cNvSpPr>
          <p:nvPr/>
        </p:nvSpPr>
        <p:spPr bwMode="auto">
          <a:xfrm>
            <a:off x="4387850" y="3917950"/>
            <a:ext cx="35877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spcBef>
                <a:spcPct val="50000"/>
              </a:spcBef>
            </a:pPr>
            <a:r>
              <a:rPr lang="en-US" sz="5400" b="1">
                <a:solidFill>
                  <a:srgbClr val="FF0000"/>
                </a:solidFill>
                <a:latin typeface="Arial" pitchFamily="34" charset="0"/>
                <a:sym typeface="Symbol" pitchFamily="18" charset="2"/>
              </a:rPr>
              <a:t></a:t>
            </a:r>
          </a:p>
        </p:txBody>
      </p:sp>
      <p:sp>
        <p:nvSpPr>
          <p:cNvPr id="19486" name="Text Box 52"/>
          <p:cNvSpPr txBox="1">
            <a:spLocks noChangeArrowheads="1"/>
          </p:cNvSpPr>
          <p:nvPr/>
        </p:nvSpPr>
        <p:spPr bwMode="auto">
          <a:xfrm>
            <a:off x="5568950" y="3917950"/>
            <a:ext cx="35877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spcBef>
                <a:spcPct val="50000"/>
              </a:spcBef>
            </a:pPr>
            <a:r>
              <a:rPr lang="en-US" sz="5400" b="1">
                <a:solidFill>
                  <a:srgbClr val="FF0000"/>
                </a:solidFill>
                <a:latin typeface="Arial" pitchFamily="34" charset="0"/>
                <a:sym typeface="Symbol" pitchFamily="18" charset="2"/>
              </a:rPr>
              <a:t></a:t>
            </a:r>
          </a:p>
        </p:txBody>
      </p:sp>
      <p:sp>
        <p:nvSpPr>
          <p:cNvPr id="19487" name="Text Box 56"/>
          <p:cNvSpPr txBox="1">
            <a:spLocks noChangeArrowheads="1"/>
          </p:cNvSpPr>
          <p:nvPr/>
        </p:nvSpPr>
        <p:spPr bwMode="auto">
          <a:xfrm>
            <a:off x="1819275" y="5880100"/>
            <a:ext cx="20478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nSpc>
                <a:spcPct val="80000"/>
              </a:lnSpc>
              <a:spcBef>
                <a:spcPct val="50000"/>
              </a:spcBef>
            </a:pPr>
            <a:r>
              <a:rPr lang="en-US" sz="1600" b="1">
                <a:solidFill>
                  <a:schemeClr val="bg1"/>
                </a:solidFill>
                <a:latin typeface="Arial" pitchFamily="34" charset="0"/>
              </a:rPr>
              <a:t>●= compare events</a:t>
            </a:r>
          </a:p>
        </p:txBody>
      </p:sp>
      <p:sp>
        <p:nvSpPr>
          <p:cNvPr id="19488" name="Line 57"/>
          <p:cNvSpPr>
            <a:spLocks noChangeShapeType="1"/>
          </p:cNvSpPr>
          <p:nvPr/>
        </p:nvSpPr>
        <p:spPr bwMode="auto">
          <a:xfrm>
            <a:off x="1827213" y="1943100"/>
            <a:ext cx="4810125"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56"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15</a:t>
            </a:fld>
            <a:endParaRPr lang="en-US" dirty="0"/>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GB" smtClean="0"/>
              <a:t>Analog Peripherals</a:t>
            </a:r>
          </a:p>
        </p:txBody>
      </p:sp>
      <p:sp>
        <p:nvSpPr>
          <p:cNvPr id="20482" name="Rectangle 3"/>
          <p:cNvSpPr>
            <a:spLocks noGrp="1" noChangeArrowheads="1"/>
          </p:cNvSpPr>
          <p:nvPr>
            <p:ph idx="1"/>
          </p:nvPr>
        </p:nvSpPr>
        <p:spPr/>
        <p:txBody>
          <a:bodyPr/>
          <a:lstStyle/>
          <a:p>
            <a:r>
              <a:rPr lang="en-GB" smtClean="0"/>
              <a:t>To handle analog signals, the LM3S1968 microcontroller offers an Analog-to-Digital Converter (ADC)</a:t>
            </a:r>
          </a:p>
          <a:p>
            <a:r>
              <a:rPr lang="en-GB" smtClean="0"/>
              <a:t>For support of analog signals, the LM3S1968 microcontroller also offers three analog comparators.</a:t>
            </a:r>
          </a:p>
          <a:p>
            <a:r>
              <a:rPr lang="de-DE" smtClean="0"/>
              <a:t>Analog-to-Digital Converter (ADC)</a:t>
            </a:r>
          </a:p>
          <a:p>
            <a:pPr lvl="1"/>
            <a:r>
              <a:rPr lang="en-GB" smtClean="0"/>
              <a:t>An analog-to-digital converter (ADC) is a peripheral that converts a continuous analog voltage to a discrete digital value (number).</a:t>
            </a:r>
          </a:p>
          <a:p>
            <a:pPr lvl="1"/>
            <a:r>
              <a:rPr lang="en-GB" smtClean="0"/>
              <a:t>The LM3S1968 ADC module features 10-bit conversion resolution and supports eight input channels, plus an internal temperature sensor. </a:t>
            </a:r>
            <a:br>
              <a:rPr lang="en-GB" smtClean="0"/>
            </a:br>
            <a:r>
              <a:rPr lang="en-GB" smtClean="0"/>
              <a:t>Four buffered sample sequences allow rapid sampling of up to eight analog input sources without controller intervention. Each sample sequence provides flexible programming with fully configurable input source, trigger events, interrupt generation, and sequence priority.</a:t>
            </a:r>
          </a:p>
          <a:p>
            <a:pPr lvl="1"/>
            <a:r>
              <a:rPr lang="en-GB" smtClean="0"/>
              <a:t>On-chip internal </a:t>
            </a:r>
            <a:r>
              <a:rPr lang="en-GB" smtClean="0">
                <a:solidFill>
                  <a:srgbClr val="FF0000"/>
                </a:solidFill>
              </a:rPr>
              <a:t>temperature sensor</a:t>
            </a:r>
          </a:p>
        </p:txBody>
      </p:sp>
      <p:sp>
        <p:nvSpPr>
          <p:cNvPr id="5"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16</a:t>
            </a:fld>
            <a:endParaRPr lang="en-US" dirty="0"/>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GB" smtClean="0"/>
              <a:t>Analog Peripherals</a:t>
            </a:r>
          </a:p>
        </p:txBody>
      </p:sp>
      <p:sp>
        <p:nvSpPr>
          <p:cNvPr id="21506" name="Rectangle 3"/>
          <p:cNvSpPr>
            <a:spLocks noGrp="1" noChangeArrowheads="1"/>
          </p:cNvSpPr>
          <p:nvPr>
            <p:ph idx="1"/>
          </p:nvPr>
        </p:nvSpPr>
        <p:spPr/>
        <p:txBody>
          <a:bodyPr/>
          <a:lstStyle/>
          <a:p>
            <a:r>
              <a:rPr lang="en-GB" smtClean="0"/>
              <a:t>Analog Comparators </a:t>
            </a:r>
          </a:p>
          <a:p>
            <a:pPr lvl="1"/>
            <a:r>
              <a:rPr lang="en-GB" smtClean="0"/>
              <a:t>An analog comparator is a peripheral that compares two analog voltages, and provides a logical output that signals the comparison result.</a:t>
            </a:r>
          </a:p>
          <a:p>
            <a:pPr lvl="1"/>
            <a:r>
              <a:rPr lang="en-GB" smtClean="0"/>
              <a:t>The LM3S1968 microcontroller provides three independent integrated analog comparators that can be configured to drive an output or generate an interrupt or ADC event.</a:t>
            </a:r>
          </a:p>
          <a:p>
            <a:pPr lvl="1"/>
            <a:r>
              <a:rPr lang="en-GB" smtClean="0"/>
              <a:t>A comparator can compare a test voltage against any one of these voltages:</a:t>
            </a:r>
          </a:p>
          <a:p>
            <a:pPr lvl="2"/>
            <a:r>
              <a:rPr lang="en-GB" smtClean="0"/>
              <a:t>An individual external reference voltage</a:t>
            </a:r>
          </a:p>
          <a:p>
            <a:pPr lvl="2"/>
            <a:r>
              <a:rPr lang="en-GB" smtClean="0"/>
              <a:t>A shared single external reference voltage</a:t>
            </a:r>
          </a:p>
          <a:p>
            <a:pPr lvl="2"/>
            <a:r>
              <a:rPr lang="en-GB" smtClean="0"/>
              <a:t>A shared internal reference voltage</a:t>
            </a:r>
          </a:p>
          <a:p>
            <a:pPr lvl="1"/>
            <a:r>
              <a:rPr lang="en-GB" smtClean="0"/>
              <a:t>The comparator can provide its output to a device pin, acting as a replacement for an analog comparator on the board, or it can be used to signal the application via interrupts or triggers to the ADC to cause it to start capturing a sample sequence. The interrupt generation and ADC triggering logic is separate. This means, for example, that an interrupt can be generated on a rising edge and the ADC triggered on a falling edge.</a:t>
            </a:r>
          </a:p>
        </p:txBody>
      </p:sp>
      <p:sp>
        <p:nvSpPr>
          <p:cNvPr id="5"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17</a:t>
            </a:fld>
            <a:endParaRPr lang="en-US" dirty="0"/>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GB" smtClean="0"/>
              <a:t>Analog Features</a:t>
            </a:r>
          </a:p>
        </p:txBody>
      </p:sp>
      <p:sp>
        <p:nvSpPr>
          <p:cNvPr id="22530" name="Rectangle 3"/>
          <p:cNvSpPr>
            <a:spLocks noGrp="1" noChangeArrowheads="1"/>
          </p:cNvSpPr>
          <p:nvPr>
            <p:ph idx="1"/>
          </p:nvPr>
        </p:nvSpPr>
        <p:spPr/>
        <p:txBody>
          <a:bodyPr/>
          <a:lstStyle/>
          <a:p>
            <a:r>
              <a:rPr lang="en-GB" dirty="0" smtClean="0"/>
              <a:t>ADC</a:t>
            </a:r>
          </a:p>
          <a:p>
            <a:pPr lvl="1"/>
            <a:r>
              <a:rPr lang="en-GB" dirty="0" smtClean="0"/>
              <a:t>Eight </a:t>
            </a:r>
            <a:r>
              <a:rPr lang="en-GB" dirty="0" err="1" smtClean="0"/>
              <a:t>analog</a:t>
            </a:r>
            <a:r>
              <a:rPr lang="en-GB" dirty="0" smtClean="0"/>
              <a:t> input channels</a:t>
            </a:r>
          </a:p>
          <a:p>
            <a:pPr lvl="1"/>
            <a:r>
              <a:rPr lang="en-GB" dirty="0" smtClean="0"/>
              <a:t>Sample rate of one million samples/second</a:t>
            </a:r>
          </a:p>
          <a:p>
            <a:pPr lvl="1"/>
            <a:r>
              <a:rPr lang="en-GB" dirty="0" smtClean="0"/>
              <a:t>Hardware averaging of up to 64 samples for improved accuracy</a:t>
            </a:r>
          </a:p>
          <a:p>
            <a:pPr lvl="1"/>
            <a:r>
              <a:rPr lang="en-GB" dirty="0" smtClean="0"/>
              <a:t>Converter uses an internal 3V reference</a:t>
            </a:r>
          </a:p>
          <a:p>
            <a:pPr lvl="1"/>
            <a:r>
              <a:rPr lang="en-GB" dirty="0" smtClean="0"/>
              <a:t>Power and ground for the </a:t>
            </a:r>
            <a:r>
              <a:rPr lang="en-GB" dirty="0" err="1" smtClean="0"/>
              <a:t>analog</a:t>
            </a:r>
            <a:r>
              <a:rPr lang="en-GB" dirty="0" smtClean="0"/>
              <a:t> circuitry is separate from the digital power and ground</a:t>
            </a:r>
          </a:p>
          <a:p>
            <a:r>
              <a:rPr lang="en-GB" dirty="0" err="1" smtClean="0"/>
              <a:t>Analog</a:t>
            </a:r>
            <a:r>
              <a:rPr lang="en-GB" dirty="0" smtClean="0"/>
              <a:t> Comparators</a:t>
            </a:r>
          </a:p>
          <a:p>
            <a:pPr lvl="1"/>
            <a:r>
              <a:rPr lang="en-GB" dirty="0" smtClean="0"/>
              <a:t>Three independent integrated </a:t>
            </a:r>
            <a:r>
              <a:rPr lang="en-GB" dirty="0" err="1" smtClean="0"/>
              <a:t>analog</a:t>
            </a:r>
            <a:r>
              <a:rPr lang="en-GB" dirty="0" smtClean="0"/>
              <a:t> comparators</a:t>
            </a:r>
          </a:p>
          <a:p>
            <a:pPr lvl="1"/>
            <a:r>
              <a:rPr lang="en-GB" dirty="0" smtClean="0"/>
              <a:t>Compare a test voltage against any one of these voltages</a:t>
            </a:r>
          </a:p>
          <a:p>
            <a:pPr lvl="2"/>
            <a:r>
              <a:rPr lang="en-GB" dirty="0" smtClean="0"/>
              <a:t>An individual external reference voltage</a:t>
            </a:r>
          </a:p>
          <a:p>
            <a:pPr lvl="2"/>
            <a:r>
              <a:rPr lang="en-GB" dirty="0"/>
              <a:t>S</a:t>
            </a:r>
            <a:r>
              <a:rPr lang="en-GB" dirty="0" smtClean="0"/>
              <a:t>hared single external reference voltage</a:t>
            </a:r>
          </a:p>
          <a:p>
            <a:pPr lvl="2"/>
            <a:r>
              <a:rPr lang="en-GB" dirty="0" smtClean="0"/>
              <a:t>A shared internal reference voltage</a:t>
            </a:r>
          </a:p>
        </p:txBody>
      </p:sp>
      <p:sp>
        <p:nvSpPr>
          <p:cNvPr id="5"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18</a:t>
            </a:fld>
            <a:endParaRPr lang="en-US" dirty="0"/>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el 1"/>
          <p:cNvSpPr>
            <a:spLocks noGrp="1"/>
          </p:cNvSpPr>
          <p:nvPr>
            <p:ph type="title"/>
          </p:nvPr>
        </p:nvSpPr>
        <p:spPr/>
        <p:txBody>
          <a:bodyPr/>
          <a:lstStyle/>
          <a:p>
            <a:r>
              <a:rPr lang="en-GB" smtClean="0"/>
              <a:t>Analog Peripherals: Comparator</a:t>
            </a:r>
          </a:p>
        </p:txBody>
      </p:sp>
      <p:sp>
        <p:nvSpPr>
          <p:cNvPr id="23554" name="Inhaltsplatzhalter 2"/>
          <p:cNvSpPr>
            <a:spLocks noGrp="1"/>
          </p:cNvSpPr>
          <p:nvPr>
            <p:ph idx="1"/>
          </p:nvPr>
        </p:nvSpPr>
        <p:spPr/>
        <p:txBody>
          <a:bodyPr/>
          <a:lstStyle/>
          <a:p>
            <a:r>
              <a:rPr lang="en-US" smtClean="0">
                <a:cs typeface="Arial" pitchFamily="34" charset="0"/>
              </a:rPr>
              <a:t>Situation: monitor a voltage for a drop below a threshold value</a:t>
            </a:r>
          </a:p>
          <a:p>
            <a:r>
              <a:rPr lang="en-US" smtClean="0">
                <a:cs typeface="Arial" pitchFamily="34" charset="0"/>
              </a:rPr>
              <a:t>Without Analog Comparator</a:t>
            </a:r>
            <a:br>
              <a:rPr lang="en-US" smtClean="0">
                <a:cs typeface="Arial" pitchFamily="34" charset="0"/>
              </a:rPr>
            </a:br>
            <a:r>
              <a:rPr lang="en-US" smtClean="0">
                <a:cs typeface="Arial" pitchFamily="34" charset="0"/>
              </a:rPr>
              <a:t>Poll the ADC</a:t>
            </a:r>
          </a:p>
          <a:p>
            <a:pPr lvl="1"/>
            <a:r>
              <a:rPr lang="en-US" sz="1600" smtClean="0">
                <a:cs typeface="Arial" pitchFamily="34" charset="0"/>
              </a:rPr>
              <a:t>Loop: Read ADC value</a:t>
            </a:r>
          </a:p>
          <a:p>
            <a:pPr lvl="1"/>
            <a:r>
              <a:rPr lang="en-US" sz="1600" smtClean="0">
                <a:cs typeface="Arial" pitchFamily="34" charset="0"/>
              </a:rPr>
              <a:t>If below threshold, call handler</a:t>
            </a:r>
          </a:p>
          <a:p>
            <a:pPr lvl="1"/>
            <a:r>
              <a:rPr lang="en-US" sz="1600" smtClean="0">
                <a:cs typeface="Arial" pitchFamily="34" charset="0"/>
              </a:rPr>
              <a:t>Wait</a:t>
            </a:r>
          </a:p>
          <a:p>
            <a:pPr lvl="1"/>
            <a:r>
              <a:rPr lang="en-US" sz="1600" smtClean="0">
                <a:cs typeface="Arial" pitchFamily="34" charset="0"/>
              </a:rPr>
              <a:t>Branch to loop</a:t>
            </a:r>
          </a:p>
          <a:p>
            <a:endParaRPr lang="en-GB" smtClean="0">
              <a:cs typeface="Arial" pitchFamily="34" charset="0"/>
            </a:endParaRPr>
          </a:p>
          <a:p>
            <a:endParaRPr lang="en-GB" smtClean="0">
              <a:cs typeface="Arial" pitchFamily="34" charset="0"/>
            </a:endParaRPr>
          </a:p>
          <a:p>
            <a:endParaRPr lang="en-GB" smtClean="0">
              <a:cs typeface="Arial" pitchFamily="34" charset="0"/>
            </a:endParaRPr>
          </a:p>
          <a:p>
            <a:r>
              <a:rPr lang="en-GB" smtClean="0">
                <a:cs typeface="Arial" pitchFamily="34" charset="0"/>
              </a:rPr>
              <a:t>Benefits</a:t>
            </a:r>
          </a:p>
          <a:p>
            <a:pPr lvl="1"/>
            <a:r>
              <a:rPr lang="en-GB" sz="1600" smtClean="0">
                <a:cs typeface="Arial" pitchFamily="34" charset="0"/>
              </a:rPr>
              <a:t>No software / CPU overhead</a:t>
            </a:r>
          </a:p>
          <a:p>
            <a:pPr lvl="1"/>
            <a:r>
              <a:rPr lang="en-GB" sz="1600" smtClean="0">
                <a:cs typeface="Arial" pitchFamily="34" charset="0"/>
              </a:rPr>
              <a:t>Especially useful for infrequent out of range events</a:t>
            </a:r>
          </a:p>
          <a:p>
            <a:pPr lvl="1"/>
            <a:endParaRPr lang="en-US" sz="1600" smtClean="0">
              <a:cs typeface="Arial" pitchFamily="34" charset="0"/>
            </a:endParaRPr>
          </a:p>
          <a:p>
            <a:endParaRPr lang="en-US" smtClean="0">
              <a:cs typeface="Arial" pitchFamily="34" charset="0"/>
            </a:endParaRPr>
          </a:p>
          <a:p>
            <a:endParaRPr lang="en-GB" smtClean="0"/>
          </a:p>
        </p:txBody>
      </p:sp>
      <p:sp>
        <p:nvSpPr>
          <p:cNvPr id="5" name="Rechteck 4"/>
          <p:cNvSpPr/>
          <p:nvPr/>
        </p:nvSpPr>
        <p:spPr>
          <a:xfrm>
            <a:off x="4448175" y="1700213"/>
            <a:ext cx="4572000" cy="1323975"/>
          </a:xfrm>
          <a:prstGeom prst="rect">
            <a:avLst/>
          </a:prstGeom>
        </p:spPr>
        <p:txBody>
          <a:bodyPr>
            <a:spAutoFit/>
          </a:bodyPr>
          <a:lstStyle/>
          <a:p>
            <a:pPr marL="227013" indent="-227013">
              <a:spcBef>
                <a:spcPct val="65000"/>
              </a:spcBef>
              <a:buFontTx/>
              <a:buChar char="•"/>
              <a:defRPr/>
            </a:pPr>
            <a:r>
              <a:rPr lang="en-US" sz="2000" kern="0" dirty="0">
                <a:solidFill>
                  <a:srgbClr val="000000"/>
                </a:solidFill>
                <a:latin typeface="Arial" charset="0"/>
                <a:cs typeface="Arial" charset="0"/>
              </a:rPr>
              <a:t>With Analog Comparator</a:t>
            </a:r>
            <a:br>
              <a:rPr lang="en-US" sz="2000" kern="0" dirty="0">
                <a:solidFill>
                  <a:srgbClr val="000000"/>
                </a:solidFill>
                <a:latin typeface="Arial" charset="0"/>
                <a:cs typeface="Arial" charset="0"/>
              </a:rPr>
            </a:br>
            <a:r>
              <a:rPr lang="en-US" sz="2000" kern="0" dirty="0">
                <a:solidFill>
                  <a:srgbClr val="000000"/>
                </a:solidFill>
                <a:latin typeface="Arial" charset="0"/>
                <a:cs typeface="Arial" charset="0"/>
              </a:rPr>
              <a:t>Use the comparator to trigger the ADC when needed, then interrupt the CPU when value read</a:t>
            </a:r>
          </a:p>
        </p:txBody>
      </p:sp>
      <p:sp>
        <p:nvSpPr>
          <p:cNvPr id="23557" name="AutoShape 7"/>
          <p:cNvSpPr>
            <a:spLocks noChangeArrowheads="1"/>
          </p:cNvSpPr>
          <p:nvPr/>
        </p:nvSpPr>
        <p:spPr bwMode="auto">
          <a:xfrm rot="5400000">
            <a:off x="3612356" y="4007644"/>
            <a:ext cx="682625" cy="744538"/>
          </a:xfrm>
          <a:prstGeom prst="triangle">
            <a:avLst>
              <a:gd name="adj" fmla="val 50000"/>
            </a:avLst>
          </a:prstGeom>
          <a:solidFill>
            <a:srgbClr val="FF0000"/>
          </a:solidFill>
          <a:ln w="9525">
            <a:solidFill>
              <a:schemeClr val="tx1"/>
            </a:solidFill>
            <a:miter lim="800000"/>
            <a:headEnd/>
            <a:tailEnd/>
          </a:ln>
        </p:spPr>
        <p:txBody>
          <a:bodyPr rot="10800000" vert="eaVert" wrap="none" anchor="ctr"/>
          <a:lstStyle/>
          <a:p>
            <a:pPr algn="ctr" eaLnBrk="0" hangingPunct="0"/>
            <a:r>
              <a:rPr lang="en-US" sz="1400">
                <a:latin typeface="Arial" pitchFamily="34" charset="0"/>
              </a:rPr>
              <a:t>	    Comp</a:t>
            </a:r>
          </a:p>
        </p:txBody>
      </p:sp>
      <p:sp>
        <p:nvSpPr>
          <p:cNvPr id="23558" name="Text Box 9"/>
          <p:cNvSpPr txBox="1">
            <a:spLocks noChangeArrowheads="1"/>
          </p:cNvSpPr>
          <p:nvPr/>
        </p:nvSpPr>
        <p:spPr bwMode="auto">
          <a:xfrm>
            <a:off x="987425" y="4062413"/>
            <a:ext cx="13827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sz="1600">
                <a:latin typeface="Arial" pitchFamily="34" charset="0"/>
              </a:rPr>
              <a:t>Voltage Input</a:t>
            </a:r>
          </a:p>
        </p:txBody>
      </p:sp>
      <p:grpSp>
        <p:nvGrpSpPr>
          <p:cNvPr id="23559" name="Group 10"/>
          <p:cNvGrpSpPr>
            <a:grpSpLocks/>
          </p:cNvGrpSpPr>
          <p:nvPr/>
        </p:nvGrpSpPr>
        <p:grpSpPr bwMode="auto">
          <a:xfrm>
            <a:off x="2963863" y="4573588"/>
            <a:ext cx="644525" cy="568325"/>
            <a:chOff x="2462" y="2946"/>
            <a:chExt cx="406" cy="358"/>
          </a:xfrm>
        </p:grpSpPr>
        <p:sp>
          <p:nvSpPr>
            <p:cNvPr id="23567" name="Line 11"/>
            <p:cNvSpPr>
              <a:spLocks noChangeShapeType="1"/>
            </p:cNvSpPr>
            <p:nvPr/>
          </p:nvSpPr>
          <p:spPr bwMode="auto">
            <a:xfrm flipH="1">
              <a:off x="2462" y="2946"/>
              <a:ext cx="406"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23568" name="Line 12"/>
            <p:cNvSpPr>
              <a:spLocks noChangeShapeType="1"/>
            </p:cNvSpPr>
            <p:nvPr/>
          </p:nvSpPr>
          <p:spPr bwMode="auto">
            <a:xfrm>
              <a:off x="2462" y="2946"/>
              <a:ext cx="0" cy="35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GB"/>
            </a:p>
          </p:txBody>
        </p:sp>
      </p:grpSp>
      <p:sp>
        <p:nvSpPr>
          <p:cNvPr id="23560" name="Rectangle 13"/>
          <p:cNvSpPr>
            <a:spLocks noChangeArrowheads="1"/>
          </p:cNvSpPr>
          <p:nvPr/>
        </p:nvSpPr>
        <p:spPr bwMode="auto">
          <a:xfrm>
            <a:off x="4400550" y="3417888"/>
            <a:ext cx="744538" cy="590550"/>
          </a:xfrm>
          <a:prstGeom prst="rect">
            <a:avLst/>
          </a:prstGeom>
          <a:solidFill>
            <a:srgbClr val="FF9933"/>
          </a:solidFill>
          <a:ln w="9525" algn="ctr">
            <a:solidFill>
              <a:schemeClr val="tx1"/>
            </a:solidFill>
            <a:miter lim="800000"/>
            <a:headEnd/>
            <a:tailEnd/>
          </a:ln>
        </p:spPr>
        <p:txBody>
          <a:bodyPr wrap="none" anchor="ctr"/>
          <a:lstStyle/>
          <a:p>
            <a:pPr algn="ctr" eaLnBrk="0" hangingPunct="0"/>
            <a:r>
              <a:rPr lang="en-US" sz="1800">
                <a:solidFill>
                  <a:schemeClr val="bg1"/>
                </a:solidFill>
                <a:latin typeface="Arial" pitchFamily="34" charset="0"/>
              </a:rPr>
              <a:t>ADC</a:t>
            </a:r>
          </a:p>
        </p:txBody>
      </p:sp>
      <p:cxnSp>
        <p:nvCxnSpPr>
          <p:cNvPr id="23561" name="AutoShape 14"/>
          <p:cNvCxnSpPr>
            <a:cxnSpLocks noChangeShapeType="1"/>
            <a:stCxn id="23558" idx="3"/>
            <a:endCxn id="23560" idx="1"/>
          </p:cNvCxnSpPr>
          <p:nvPr/>
        </p:nvCxnSpPr>
        <p:spPr bwMode="auto">
          <a:xfrm flipV="1">
            <a:off x="2368550" y="3713163"/>
            <a:ext cx="2032000" cy="520700"/>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3562" name="AutoShape 15"/>
          <p:cNvCxnSpPr>
            <a:cxnSpLocks noChangeShapeType="1"/>
            <a:stCxn id="23557" idx="0"/>
            <a:endCxn id="23560" idx="2"/>
          </p:cNvCxnSpPr>
          <p:nvPr/>
        </p:nvCxnSpPr>
        <p:spPr bwMode="auto">
          <a:xfrm flipV="1">
            <a:off x="4325938" y="4008438"/>
            <a:ext cx="447675" cy="37147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23563" name="Text Box 16"/>
          <p:cNvSpPr txBox="1">
            <a:spLocks noChangeArrowheads="1"/>
          </p:cNvSpPr>
          <p:nvPr/>
        </p:nvSpPr>
        <p:spPr bwMode="auto">
          <a:xfrm>
            <a:off x="4833938" y="4278313"/>
            <a:ext cx="908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sz="1800">
                <a:latin typeface="Arial" pitchFamily="34" charset="0"/>
              </a:rPr>
              <a:t>Trigger</a:t>
            </a:r>
          </a:p>
        </p:txBody>
      </p:sp>
      <p:sp>
        <p:nvSpPr>
          <p:cNvPr id="23564" name="Line 17"/>
          <p:cNvSpPr>
            <a:spLocks noChangeShapeType="1"/>
          </p:cNvSpPr>
          <p:nvPr/>
        </p:nvSpPr>
        <p:spPr bwMode="auto">
          <a:xfrm>
            <a:off x="5145088" y="3719513"/>
            <a:ext cx="75406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23565" name="Text Box 18"/>
          <p:cNvSpPr txBox="1">
            <a:spLocks noChangeArrowheads="1"/>
          </p:cNvSpPr>
          <p:nvPr/>
        </p:nvSpPr>
        <p:spPr bwMode="auto">
          <a:xfrm>
            <a:off x="5899150" y="3560763"/>
            <a:ext cx="1314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sz="1800">
                <a:latin typeface="Arial" pitchFamily="34" charset="0"/>
              </a:rPr>
              <a:t>ADC Value</a:t>
            </a:r>
          </a:p>
        </p:txBody>
      </p:sp>
      <p:sp>
        <p:nvSpPr>
          <p:cNvPr id="23566" name="Line 18"/>
          <p:cNvSpPr>
            <a:spLocks noChangeShapeType="1"/>
          </p:cNvSpPr>
          <p:nvPr/>
        </p:nvSpPr>
        <p:spPr bwMode="auto">
          <a:xfrm>
            <a:off x="3381375" y="4233863"/>
            <a:ext cx="2301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8"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a:xfrm>
            <a:off x="228600" y="152400"/>
            <a:ext cx="8458200" cy="814388"/>
          </a:xfrm>
        </p:spPr>
        <p:txBody>
          <a:bodyPr/>
          <a:lstStyle/>
          <a:p>
            <a:r>
              <a:rPr lang="en-GB" smtClean="0"/>
              <a:t>Contents</a:t>
            </a:r>
          </a:p>
        </p:txBody>
      </p:sp>
      <p:sp>
        <p:nvSpPr>
          <p:cNvPr id="6146" name="Rectangle 3"/>
          <p:cNvSpPr>
            <a:spLocks noGrp="1" noChangeArrowheads="1"/>
          </p:cNvSpPr>
          <p:nvPr>
            <p:ph idx="1"/>
          </p:nvPr>
        </p:nvSpPr>
        <p:spPr/>
        <p:txBody>
          <a:bodyPr/>
          <a:lstStyle/>
          <a:p>
            <a:r>
              <a:rPr lang="en-GB" dirty="0" smtClean="0"/>
              <a:t>Chapter 2: </a:t>
            </a:r>
            <a:r>
              <a:rPr lang="en-GB" dirty="0" err="1" smtClean="0"/>
              <a:t>Stellaris</a:t>
            </a:r>
            <a:r>
              <a:rPr lang="en-GB" baseline="30000" dirty="0" smtClean="0"/>
              <a:t>®</a:t>
            </a:r>
            <a:r>
              <a:rPr lang="en-GB" dirty="0" smtClean="0"/>
              <a:t> family of microcontrollers  </a:t>
            </a:r>
            <a:br>
              <a:rPr lang="en-GB" dirty="0" smtClean="0"/>
            </a:br>
            <a:r>
              <a:rPr lang="en-GB" dirty="0" smtClean="0"/>
              <a:t>	2.1 Overview MCU</a:t>
            </a:r>
            <a:br>
              <a:rPr lang="en-GB" dirty="0" smtClean="0"/>
            </a:br>
            <a:r>
              <a:rPr lang="en-GB" dirty="0" smtClean="0"/>
              <a:t>	2.2 </a:t>
            </a:r>
            <a:r>
              <a:rPr lang="en-GB" dirty="0" err="1" smtClean="0"/>
              <a:t>Cortex</a:t>
            </a:r>
            <a:r>
              <a:rPr lang="en-GB" baseline="30000" dirty="0" err="1" smtClean="0"/>
              <a:t>TM</a:t>
            </a:r>
            <a:r>
              <a:rPr lang="en-GB" baseline="30000" dirty="0" smtClean="0"/>
              <a:t> </a:t>
            </a:r>
            <a:r>
              <a:rPr lang="en-GB" dirty="0" smtClean="0"/>
              <a:t>-M3: Processor and Peripherals</a:t>
            </a:r>
            <a:br>
              <a:rPr lang="en-GB" dirty="0" smtClean="0"/>
            </a:br>
            <a:r>
              <a:rPr lang="en-GB" dirty="0" smtClean="0"/>
              <a:t>	2.3 </a:t>
            </a:r>
            <a:r>
              <a:rPr lang="en-GB" dirty="0" err="1" smtClean="0"/>
              <a:t>Cortex</a:t>
            </a:r>
            <a:r>
              <a:rPr lang="en-GB" baseline="30000" dirty="0" err="1" smtClean="0"/>
              <a:t>TM</a:t>
            </a:r>
            <a:r>
              <a:rPr lang="en-GB" baseline="30000" dirty="0" smtClean="0"/>
              <a:t> </a:t>
            </a:r>
            <a:r>
              <a:rPr lang="en-GB" dirty="0" smtClean="0"/>
              <a:t>-M3: Programmer model (ISA)</a:t>
            </a:r>
            <a:br>
              <a:rPr lang="en-GB" dirty="0" smtClean="0"/>
            </a:br>
            <a:r>
              <a:rPr lang="en-GB" dirty="0" smtClean="0">
                <a:solidFill>
                  <a:schemeClr val="hlink"/>
                </a:solidFill>
              </a:rPr>
              <a:t>	2.4 Peripherals</a:t>
            </a:r>
          </a:p>
          <a:p>
            <a:r>
              <a:rPr lang="en-GB" b="1" dirty="0" smtClean="0"/>
              <a:t>Topics</a:t>
            </a:r>
            <a:r>
              <a:rPr lang="en-GB" b="1" dirty="0"/>
              <a:t>: </a:t>
            </a:r>
            <a:r>
              <a:rPr lang="en-GB" dirty="0"/>
              <a:t>serial interface peripherals: UART, SSI, I</a:t>
            </a:r>
            <a:r>
              <a:rPr lang="en-GB" baseline="30000" dirty="0"/>
              <a:t>2</a:t>
            </a:r>
            <a:r>
              <a:rPr lang="en-GB" dirty="0"/>
              <a:t>C; motion control peripherals: PWM, QEI; </a:t>
            </a:r>
            <a:r>
              <a:rPr lang="en-GB" dirty="0" err="1"/>
              <a:t>analog</a:t>
            </a:r>
            <a:r>
              <a:rPr lang="en-GB" dirty="0"/>
              <a:t> peripherals: ADC, </a:t>
            </a:r>
            <a:r>
              <a:rPr lang="en-GB" dirty="0" err="1"/>
              <a:t>analog</a:t>
            </a:r>
            <a:r>
              <a:rPr lang="en-GB" dirty="0"/>
              <a:t> comparators</a:t>
            </a:r>
          </a:p>
          <a:p>
            <a:endParaRPr lang="en-GB" dirty="0" smtClean="0">
              <a:solidFill>
                <a:schemeClr val="hlink"/>
              </a:solidFill>
            </a:endParaRPr>
          </a:p>
          <a:p>
            <a:endParaRPr lang="de-DE" dirty="0" smtClean="0"/>
          </a:p>
        </p:txBody>
      </p:sp>
      <p:sp>
        <p:nvSpPr>
          <p:cNvPr id="5"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2</a:t>
            </a:fld>
            <a:endParaRPr lang="en-US"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GB" smtClean="0"/>
              <a:t>Questions and Exercises</a:t>
            </a:r>
          </a:p>
        </p:txBody>
      </p:sp>
      <p:sp>
        <p:nvSpPr>
          <p:cNvPr id="24578" name="Rectangle 3"/>
          <p:cNvSpPr>
            <a:spLocks noGrp="1" noChangeArrowheads="1"/>
          </p:cNvSpPr>
          <p:nvPr>
            <p:ph idx="1"/>
          </p:nvPr>
        </p:nvSpPr>
        <p:spPr/>
        <p:txBody>
          <a:bodyPr/>
          <a:lstStyle/>
          <a:p>
            <a:pPr marL="457200" indent="-457200">
              <a:buFontTx/>
              <a:buAutoNum type="arabicPeriod"/>
            </a:pPr>
            <a:r>
              <a:rPr lang="en-GB" smtClean="0"/>
              <a:t>Which peripherals of the Stellaris</a:t>
            </a:r>
            <a:r>
              <a:rPr lang="en-GB" baseline="30000" smtClean="0"/>
              <a:t>®</a:t>
            </a:r>
            <a:r>
              <a:rPr lang="en-GB" smtClean="0"/>
              <a:t> </a:t>
            </a:r>
            <a:r>
              <a:rPr lang="en-GB" smtClean="0">
                <a:solidFill>
                  <a:srgbClr val="FF0000"/>
                </a:solidFill>
              </a:rPr>
              <a:t>LM3S1000</a:t>
            </a:r>
            <a:r>
              <a:rPr lang="en-GB" smtClean="0"/>
              <a:t> series differ from the other product lines? </a:t>
            </a:r>
          </a:p>
          <a:p>
            <a:pPr marL="457200" indent="-457200">
              <a:buFontTx/>
              <a:buAutoNum type="arabicPeriod"/>
            </a:pPr>
            <a:r>
              <a:rPr lang="en-GB" smtClean="0"/>
              <a:t>What is a PWM and how is it used?</a:t>
            </a:r>
          </a:p>
          <a:p>
            <a:pPr marL="457200" indent="-457200">
              <a:buFontTx/>
              <a:buAutoNum type="arabicPeriod"/>
            </a:pPr>
            <a:r>
              <a:rPr lang="en-GB" smtClean="0"/>
              <a:t>Explain the function of an ADC and an Analog comparator.</a:t>
            </a:r>
          </a:p>
          <a:p>
            <a:pPr marL="457200" indent="-457200">
              <a:buFontTx/>
              <a:buAutoNum type="arabicPeriod"/>
            </a:pPr>
            <a:r>
              <a:rPr lang="en-GB" smtClean="0"/>
              <a:t>What is QEI?</a:t>
            </a:r>
          </a:p>
        </p:txBody>
      </p:sp>
      <p:sp>
        <p:nvSpPr>
          <p:cNvPr id="5"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20</a:t>
            </a:fld>
            <a:endParaRPr lang="en-US" dirty="0"/>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GB" smtClean="0"/>
              <a:t>Summary and Outlook</a:t>
            </a:r>
          </a:p>
        </p:txBody>
      </p:sp>
      <p:sp>
        <p:nvSpPr>
          <p:cNvPr id="25602" name="Rectangle 3"/>
          <p:cNvSpPr>
            <a:spLocks noGrp="1" noChangeArrowheads="1"/>
          </p:cNvSpPr>
          <p:nvPr>
            <p:ph idx="1"/>
          </p:nvPr>
        </p:nvSpPr>
        <p:spPr/>
        <p:txBody>
          <a:bodyPr/>
          <a:lstStyle/>
          <a:p>
            <a:r>
              <a:rPr lang="en-GB" smtClean="0"/>
              <a:t>Summary</a:t>
            </a:r>
          </a:p>
          <a:p>
            <a:pPr lvl="1"/>
            <a:r>
              <a:rPr lang="en-GB" smtClean="0"/>
              <a:t>From LM3S1968 High-level Block Diagram to Peripherals </a:t>
            </a:r>
            <a:br>
              <a:rPr lang="en-GB" smtClean="0"/>
            </a:br>
            <a:r>
              <a:rPr lang="en-GB" smtClean="0"/>
              <a:t>used for different Target Applications</a:t>
            </a:r>
          </a:p>
          <a:p>
            <a:r>
              <a:rPr lang="en-GB" smtClean="0"/>
              <a:t>Outlook/How to go on?</a:t>
            </a:r>
          </a:p>
          <a:p>
            <a:pPr lvl="1"/>
            <a:r>
              <a:rPr lang="en-GB" smtClean="0"/>
              <a:t>Chapter 4: “Peripheral Programming in C” </a:t>
            </a:r>
            <a:br>
              <a:rPr lang="en-GB" smtClean="0"/>
            </a:br>
            <a:r>
              <a:rPr lang="en-GB" smtClean="0"/>
              <a:t>shows the practical use of C coding</a:t>
            </a:r>
          </a:p>
          <a:p>
            <a:pPr lvl="1"/>
            <a:r>
              <a:rPr lang="en-GB" smtClean="0"/>
              <a:t>Chapter 5.3 “Connectivity” </a:t>
            </a:r>
            <a:br>
              <a:rPr lang="en-GB" smtClean="0"/>
            </a:br>
            <a:r>
              <a:rPr lang="en-GB" smtClean="0"/>
              <a:t>explains Ethernet and USB</a:t>
            </a:r>
          </a:p>
        </p:txBody>
      </p:sp>
      <p:sp>
        <p:nvSpPr>
          <p:cNvPr id="5"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21</a:t>
            </a:fld>
            <a:endParaRPr lang="en-US" dirty="0"/>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GB" smtClean="0"/>
              <a:t>References</a:t>
            </a:r>
          </a:p>
        </p:txBody>
      </p:sp>
      <p:sp>
        <p:nvSpPr>
          <p:cNvPr id="26626" name="Rectangle 3"/>
          <p:cNvSpPr>
            <a:spLocks noGrp="1" noChangeArrowheads="1"/>
          </p:cNvSpPr>
          <p:nvPr>
            <p:ph idx="1"/>
          </p:nvPr>
        </p:nvSpPr>
        <p:spPr/>
        <p:txBody>
          <a:bodyPr/>
          <a:lstStyle/>
          <a:p>
            <a:pPr marL="227013" lvl="1" indent="-227013">
              <a:spcBef>
                <a:spcPct val="65000"/>
              </a:spcBef>
              <a:buFontTx/>
              <a:buChar char="•"/>
            </a:pPr>
            <a:r>
              <a:rPr lang="en-GB" sz="2000" smtClean="0"/>
              <a:t>[1] Texas Instruments: </a:t>
            </a:r>
            <a:r>
              <a:rPr lang="en-GB" sz="2000" i="1" smtClean="0"/>
              <a:t>Data Sheet - Stellaris</a:t>
            </a:r>
            <a:r>
              <a:rPr lang="en-GB" sz="2000" i="1" baseline="30000" smtClean="0"/>
              <a:t>®</a:t>
            </a:r>
            <a:r>
              <a:rPr lang="en-GB" sz="2000" i="1" smtClean="0"/>
              <a:t> LM3S1968 Microcontroller. </a:t>
            </a:r>
            <a:r>
              <a:rPr lang="en-GB" sz="2000" smtClean="0"/>
              <a:t>Chapter 1: “Architectural Overview”, spms037f.pdf, 2011.</a:t>
            </a:r>
          </a:p>
          <a:p>
            <a:r>
              <a:rPr lang="en-GB" smtClean="0"/>
              <a:t>[2] Henri, G.; Texas Instruments: </a:t>
            </a:r>
            <a:r>
              <a:rPr lang="en-GB" i="1" smtClean="0"/>
              <a:t>MCU Training Module - </a:t>
            </a:r>
            <a:r>
              <a:rPr lang="en-US" i="1" smtClean="0"/>
              <a:t>System and Peripherals.</a:t>
            </a:r>
            <a:r>
              <a:rPr lang="en-US" smtClean="0"/>
              <a:t> EMEA; Oct. </a:t>
            </a:r>
            <a:r>
              <a:rPr lang="fr-FR" smtClean="0"/>
              <a:t>7</a:t>
            </a:r>
            <a:r>
              <a:rPr lang="en-US" smtClean="0"/>
              <a:t>, 2010. 	</a:t>
            </a:r>
            <a:endParaRPr lang="en-GB" smtClean="0"/>
          </a:p>
          <a:p>
            <a:endParaRPr lang="en-GB" smtClean="0"/>
          </a:p>
          <a:p>
            <a:endParaRPr lang="en-GB" smtClean="0"/>
          </a:p>
          <a:p>
            <a:endParaRPr lang="en-GB" smtClean="0"/>
          </a:p>
          <a:p>
            <a:endParaRPr lang="en-GB" smtClean="0"/>
          </a:p>
          <a:p>
            <a:endParaRPr lang="en-GB" smtClean="0"/>
          </a:p>
        </p:txBody>
      </p:sp>
      <p:sp>
        <p:nvSpPr>
          <p:cNvPr id="5"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22</a:t>
            </a:fld>
            <a:endParaRPr lang="en-US"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p:txBody>
          <a:bodyPr/>
          <a:lstStyle/>
          <a:p>
            <a:r>
              <a:rPr lang="en-GB" smtClean="0"/>
              <a:t>Learning Objectives </a:t>
            </a:r>
          </a:p>
        </p:txBody>
      </p:sp>
      <p:sp>
        <p:nvSpPr>
          <p:cNvPr id="7170" name="Rectangle 3"/>
          <p:cNvSpPr>
            <a:spLocks noGrp="1" noChangeArrowheads="1"/>
          </p:cNvSpPr>
          <p:nvPr>
            <p:ph idx="1"/>
          </p:nvPr>
        </p:nvSpPr>
        <p:spPr/>
        <p:txBody>
          <a:bodyPr/>
          <a:lstStyle/>
          <a:p>
            <a:r>
              <a:rPr lang="en-GB" smtClean="0"/>
              <a:t>The chapter describes the basics (theory) of the Stellaris</a:t>
            </a:r>
            <a:r>
              <a:rPr lang="en-GB" baseline="30000" smtClean="0"/>
              <a:t>®</a:t>
            </a:r>
            <a:r>
              <a:rPr lang="en-GB" smtClean="0"/>
              <a:t> </a:t>
            </a:r>
            <a:r>
              <a:rPr lang="en-GB" smtClean="0">
                <a:solidFill>
                  <a:srgbClr val="FF0000"/>
                </a:solidFill>
              </a:rPr>
              <a:t>LM3S1968</a:t>
            </a:r>
            <a:r>
              <a:rPr lang="en-GB" smtClean="0"/>
              <a:t> device as part of the LM3S1nnn product line.</a:t>
            </a:r>
          </a:p>
          <a:p>
            <a:r>
              <a:rPr lang="en-GB" smtClean="0"/>
              <a:t>The device is used in conjunction with the </a:t>
            </a:r>
            <a:r>
              <a:rPr lang="en-GB" smtClean="0">
                <a:solidFill>
                  <a:srgbClr val="FF0000"/>
                </a:solidFill>
              </a:rPr>
              <a:t>Evaluation Board</a:t>
            </a:r>
            <a:r>
              <a:rPr lang="en-GB" smtClean="0"/>
              <a:t> to run different software projects.</a:t>
            </a:r>
          </a:p>
          <a:p>
            <a:r>
              <a:rPr lang="en-GB" smtClean="0"/>
              <a:t>Three product line specific </a:t>
            </a:r>
            <a:r>
              <a:rPr lang="en-GB" smtClean="0">
                <a:solidFill>
                  <a:srgbClr val="FF0000"/>
                </a:solidFill>
              </a:rPr>
              <a:t>“Peripherals” </a:t>
            </a:r>
            <a:r>
              <a:rPr lang="en-GB" smtClean="0"/>
              <a:t>are introduced.                     The modules are:  </a:t>
            </a:r>
          </a:p>
          <a:p>
            <a:pPr lvl="1"/>
            <a:r>
              <a:rPr lang="en-GB" smtClean="0"/>
              <a:t>Serial Interface</a:t>
            </a:r>
          </a:p>
          <a:p>
            <a:pPr lvl="1"/>
            <a:r>
              <a:rPr lang="en-GB" smtClean="0"/>
              <a:t>Motion Control</a:t>
            </a:r>
          </a:p>
          <a:p>
            <a:pPr lvl="1"/>
            <a:r>
              <a:rPr lang="en-GB" smtClean="0"/>
              <a:t>Analog</a:t>
            </a:r>
          </a:p>
          <a:p>
            <a:r>
              <a:rPr lang="en-GB" smtClean="0"/>
              <a:t>Structure and questions: </a:t>
            </a:r>
          </a:p>
          <a:p>
            <a:pPr lvl="1"/>
            <a:r>
              <a:rPr lang="en-GB" smtClean="0"/>
              <a:t>What are the applications of the LM3S1968?</a:t>
            </a:r>
          </a:p>
          <a:p>
            <a:pPr lvl="1"/>
            <a:r>
              <a:rPr lang="en-GB" smtClean="0"/>
              <a:t>What are Features of the Peripherals: </a:t>
            </a:r>
            <a:br>
              <a:rPr lang="en-GB" smtClean="0"/>
            </a:br>
            <a:r>
              <a:rPr lang="en-GB" smtClean="0"/>
              <a:t>Serial Interface, Motion Control and Analog?</a:t>
            </a:r>
          </a:p>
        </p:txBody>
      </p:sp>
      <p:sp>
        <p:nvSpPr>
          <p:cNvPr id="5"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3</a:t>
            </a:fld>
            <a:endParaRPr lang="en-US"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p:txBody>
          <a:bodyPr/>
          <a:lstStyle/>
          <a:p>
            <a:r>
              <a:rPr lang="en-GB" smtClean="0"/>
              <a:t>Stellaris</a:t>
            </a:r>
            <a:r>
              <a:rPr lang="en-GB" baseline="30000" smtClean="0"/>
              <a:t>®</a:t>
            </a:r>
            <a:r>
              <a:rPr lang="en-GB" smtClean="0"/>
              <a:t> Family Overview</a:t>
            </a:r>
          </a:p>
        </p:txBody>
      </p:sp>
      <p:pic>
        <p:nvPicPr>
          <p:cNvPr id="819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613" y="836613"/>
            <a:ext cx="3962400"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2060575"/>
            <a:ext cx="1757363"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813" y="841375"/>
            <a:ext cx="19494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Rechteck 2"/>
          <p:cNvSpPr>
            <a:spLocks noChangeArrowheads="1"/>
          </p:cNvSpPr>
          <p:nvPr/>
        </p:nvSpPr>
        <p:spPr bwMode="auto">
          <a:xfrm>
            <a:off x="2628900" y="1989138"/>
            <a:ext cx="1985963" cy="2376487"/>
          </a:xfrm>
          <a:prstGeom prst="rect">
            <a:avLst/>
          </a:prstGeom>
          <a:noFill/>
          <a:ln w="3810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eaLnBrk="0" hangingPunct="0"/>
            <a:endParaRPr lang="en-GB"/>
          </a:p>
        </p:txBody>
      </p:sp>
      <p:sp>
        <p:nvSpPr>
          <p:cNvPr id="8200" name="Rechteck 2"/>
          <p:cNvSpPr>
            <a:spLocks noChangeArrowheads="1"/>
          </p:cNvSpPr>
          <p:nvPr/>
        </p:nvSpPr>
        <p:spPr bwMode="auto">
          <a:xfrm>
            <a:off x="4614863" y="4581525"/>
            <a:ext cx="1962150" cy="1727200"/>
          </a:xfrm>
          <a:prstGeom prst="rect">
            <a:avLst/>
          </a:prstGeom>
          <a:noFill/>
          <a:ln w="3810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eaLnBrk="0" hangingPunct="0"/>
            <a:endParaRPr lang="en-GB"/>
          </a:p>
        </p:txBody>
      </p:sp>
      <p:sp>
        <p:nvSpPr>
          <p:cNvPr id="8201" name="Rechteck 2"/>
          <p:cNvSpPr>
            <a:spLocks noChangeArrowheads="1"/>
          </p:cNvSpPr>
          <p:nvPr/>
        </p:nvSpPr>
        <p:spPr bwMode="auto">
          <a:xfrm>
            <a:off x="2628900" y="4438650"/>
            <a:ext cx="1985963" cy="1870075"/>
          </a:xfrm>
          <a:prstGeom prst="rect">
            <a:avLst/>
          </a:prstGeom>
          <a:noFill/>
          <a:ln w="3810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eaLnBrk="0" hangingPunct="0"/>
            <a:endParaRPr lang="en-GB"/>
          </a:p>
        </p:txBody>
      </p:sp>
      <p:sp>
        <p:nvSpPr>
          <p:cNvPr id="11"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4</a:t>
            </a:fld>
            <a:endParaRPr lang="en-US" dirty="0"/>
          </a:p>
        </p:txBody>
      </p:sp>
      <p:sp>
        <p:nvSpPr>
          <p:cNvPr id="12" name="Textfeld 11"/>
          <p:cNvSpPr txBox="1"/>
          <p:nvPr/>
        </p:nvSpPr>
        <p:spPr>
          <a:xfrm>
            <a:off x="3419872" y="1628800"/>
            <a:ext cx="649537" cy="253916"/>
          </a:xfrm>
          <a:prstGeom prst="rect">
            <a:avLst/>
          </a:prstGeom>
          <a:solidFill>
            <a:schemeClr val="tx1"/>
          </a:solidFill>
        </p:spPr>
        <p:txBody>
          <a:bodyPr wrap="none" rtlCol="0">
            <a:spAutoFit/>
          </a:bodyPr>
          <a:lstStyle/>
          <a:p>
            <a:r>
              <a:rPr lang="de-DE" sz="1000" b="1" dirty="0" smtClean="0">
                <a:solidFill>
                  <a:schemeClr val="bg2">
                    <a:lumMod val="20000"/>
                    <a:lumOff val="80000"/>
                  </a:schemeClr>
                </a:solidFill>
                <a:latin typeface="+mn-lt"/>
              </a:rPr>
              <a:t>80 MHz</a:t>
            </a:r>
            <a:endParaRPr lang="en-GB" sz="1000" b="1" dirty="0">
              <a:solidFill>
                <a:schemeClr val="bg2">
                  <a:lumMod val="20000"/>
                  <a:lumOff val="80000"/>
                </a:schemeClr>
              </a:solidFill>
              <a:latin typeface="+mn-lt"/>
            </a:endParaRPr>
          </a:p>
        </p:txBody>
      </p:sp>
      <p:pic>
        <p:nvPicPr>
          <p:cNvPr id="819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841375"/>
            <a:ext cx="1966913"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GB" smtClean="0"/>
              <a:t>Introduction</a:t>
            </a:r>
          </a:p>
        </p:txBody>
      </p:sp>
      <p:sp>
        <p:nvSpPr>
          <p:cNvPr id="9218" name="Rectangle 3"/>
          <p:cNvSpPr>
            <a:spLocks noGrp="1" noChangeArrowheads="1"/>
          </p:cNvSpPr>
          <p:nvPr>
            <p:ph idx="1"/>
          </p:nvPr>
        </p:nvSpPr>
        <p:spPr/>
        <p:txBody>
          <a:bodyPr/>
          <a:lstStyle/>
          <a:p>
            <a:r>
              <a:rPr lang="en-GB" smtClean="0"/>
              <a:t>The Stellaris</a:t>
            </a:r>
            <a:r>
              <a:rPr lang="en-GB" baseline="30000" smtClean="0"/>
              <a:t>®</a:t>
            </a:r>
            <a:r>
              <a:rPr lang="en-GB" smtClean="0"/>
              <a:t> family offers efficient performance and extensive integration, favourably positioning the device into cost-conscious applications requiring significant control-processing and connectivity capabilities. </a:t>
            </a:r>
          </a:p>
          <a:p>
            <a:r>
              <a:rPr lang="en-GB" smtClean="0"/>
              <a:t>The Stellaris</a:t>
            </a:r>
            <a:r>
              <a:rPr lang="en-GB" baseline="30000" smtClean="0"/>
              <a:t>®</a:t>
            </a:r>
            <a:r>
              <a:rPr lang="en-GB" smtClean="0"/>
              <a:t> </a:t>
            </a:r>
            <a:r>
              <a:rPr lang="en-GB" smtClean="0">
                <a:solidFill>
                  <a:srgbClr val="FF0000"/>
                </a:solidFill>
              </a:rPr>
              <a:t>LM3S1000</a:t>
            </a:r>
            <a:r>
              <a:rPr lang="en-GB" smtClean="0"/>
              <a:t> series extends the Stellaris</a:t>
            </a:r>
            <a:r>
              <a:rPr lang="en-GB" baseline="30000" smtClean="0"/>
              <a:t>®</a:t>
            </a:r>
            <a:r>
              <a:rPr lang="en-GB" smtClean="0"/>
              <a:t> family with larger on-chip memories, enhanced power management, and expanded I/O and control capabilities.</a:t>
            </a:r>
          </a:p>
          <a:p>
            <a:r>
              <a:rPr lang="en-GB" smtClean="0"/>
              <a:t>The LM3S1968 microcontroller is targeted at industrial applications.</a:t>
            </a:r>
          </a:p>
        </p:txBody>
      </p:sp>
      <p:sp>
        <p:nvSpPr>
          <p:cNvPr id="5"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5</a:t>
            </a:fld>
            <a:endParaRPr lang="en-US" dirty="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GB" smtClean="0"/>
              <a:t>High-Level Block Diagram</a:t>
            </a:r>
          </a:p>
        </p:txBody>
      </p:sp>
      <p:sp>
        <p:nvSpPr>
          <p:cNvPr id="10242" name="Rectangle 3"/>
          <p:cNvSpPr>
            <a:spLocks noGrp="1" noChangeArrowheads="1"/>
          </p:cNvSpPr>
          <p:nvPr>
            <p:ph idx="1"/>
          </p:nvPr>
        </p:nvSpPr>
        <p:spPr/>
        <p:txBody>
          <a:bodyPr/>
          <a:lstStyle/>
          <a:p>
            <a:r>
              <a:rPr lang="en-GB" smtClean="0">
                <a:solidFill>
                  <a:schemeClr val="tx2"/>
                </a:solidFill>
              </a:rPr>
              <a:t>Stellaris</a:t>
            </a:r>
            <a:r>
              <a:rPr lang="en-GB" baseline="30000" smtClean="0">
                <a:solidFill>
                  <a:schemeClr val="tx2"/>
                </a:solidFill>
              </a:rPr>
              <a:t>®</a:t>
            </a:r>
            <a:r>
              <a:rPr lang="en-GB" smtClean="0">
                <a:solidFill>
                  <a:schemeClr val="tx2"/>
                </a:solidFill>
              </a:rPr>
              <a:t> LM3S1968 </a:t>
            </a:r>
            <a:r>
              <a:rPr lang="en-GB" smtClean="0">
                <a:solidFill>
                  <a:srgbClr val="FF0000"/>
                </a:solidFill>
              </a:rPr>
              <a:t>microcontroller</a:t>
            </a:r>
          </a:p>
          <a:p>
            <a:r>
              <a:rPr lang="en-GB" smtClean="0"/>
              <a:t>Link: more Details </a:t>
            </a:r>
            <a:br>
              <a:rPr lang="en-GB" smtClean="0"/>
            </a:br>
            <a:r>
              <a:rPr lang="en-GB" smtClean="0"/>
              <a:t>see Section </a:t>
            </a:r>
            <a:br>
              <a:rPr lang="en-GB" smtClean="0"/>
            </a:br>
            <a:r>
              <a:rPr lang="en-GB" smtClean="0"/>
              <a:t>2.3 “Cortex</a:t>
            </a:r>
            <a:r>
              <a:rPr lang="en-GB" baseline="30000" smtClean="0"/>
              <a:t>TM</a:t>
            </a:r>
            <a:r>
              <a:rPr lang="en-GB" smtClean="0"/>
              <a:t>-M3: </a:t>
            </a:r>
            <a:br>
              <a:rPr lang="en-GB" smtClean="0"/>
            </a:br>
            <a:r>
              <a:rPr lang="en-GB" smtClean="0"/>
              <a:t>Programmer model (ISA)“</a:t>
            </a:r>
          </a:p>
          <a:p>
            <a:endParaRPr lang="en-GB" smtClean="0"/>
          </a:p>
          <a:p>
            <a:endParaRPr lang="en-GB" smtClean="0">
              <a:solidFill>
                <a:srgbClr val="FF0000"/>
              </a:solidFill>
            </a:endParaRPr>
          </a:p>
        </p:txBody>
      </p:sp>
      <p:pic>
        <p:nvPicPr>
          <p:cNvPr id="4" name="Picture 2"/>
          <p:cNvPicPr>
            <a:picLocks noChangeAspect="1" noChangeArrowheads="1"/>
          </p:cNvPicPr>
          <p:nvPr/>
        </p:nvPicPr>
        <p:blipFill>
          <a:blip r:embed="rId2"/>
          <a:srcRect/>
          <a:stretch>
            <a:fillRect/>
          </a:stretch>
        </p:blipFill>
        <p:spPr bwMode="auto">
          <a:xfrm>
            <a:off x="3851275" y="2133600"/>
            <a:ext cx="4543425" cy="3467100"/>
          </a:xfrm>
          <a:prstGeom prst="rect">
            <a:avLst/>
          </a:prstGeom>
          <a:noFill/>
          <a:ln>
            <a:noFill/>
          </a:ln>
          <a:effectLst>
            <a:prstShdw prst="shdw17" dist="17961" dir="2700000">
              <a:schemeClr val="accent1">
                <a:gamma/>
                <a:shade val="60000"/>
                <a:invGamma/>
              </a:schemeClr>
            </a:prstShdw>
          </a:effectLst>
          <a:extLst/>
        </p:spPr>
      </p:pic>
      <p:sp>
        <p:nvSpPr>
          <p:cNvPr id="10244" name="Textfeld 4"/>
          <p:cNvSpPr txBox="1">
            <a:spLocks noChangeArrowheads="1"/>
          </p:cNvSpPr>
          <p:nvPr/>
        </p:nvSpPr>
        <p:spPr bwMode="auto">
          <a:xfrm>
            <a:off x="6206778" y="5600700"/>
            <a:ext cx="748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de-DE" dirty="0">
                <a:solidFill>
                  <a:srgbClr val="FF0000"/>
                </a:solidFill>
                <a:latin typeface="Arial" pitchFamily="34" charset="0"/>
              </a:rPr>
              <a:t>&lt;</a:t>
            </a:r>
            <a:r>
              <a:rPr lang="de-DE" dirty="0" smtClean="0">
                <a:solidFill>
                  <a:srgbClr val="FF0000"/>
                </a:solidFill>
                <a:latin typeface="Arial" pitchFamily="34" charset="0"/>
              </a:rPr>
              <a:t>A</a:t>
            </a:r>
            <a:r>
              <a:rPr lang="de-DE" dirty="0">
                <a:solidFill>
                  <a:srgbClr val="FF0000"/>
                </a:solidFill>
                <a:latin typeface="Arial" pitchFamily="34" charset="0"/>
              </a:rPr>
              <a:t>&gt;</a:t>
            </a:r>
            <a:endParaRPr lang="en-GB" dirty="0">
              <a:solidFill>
                <a:srgbClr val="FF0000"/>
              </a:solidFill>
              <a:latin typeface="Arial" pitchFamily="34" charset="0"/>
            </a:endParaRPr>
          </a:p>
        </p:txBody>
      </p:sp>
      <p:sp>
        <p:nvSpPr>
          <p:cNvPr id="10245" name="Rechteck 5"/>
          <p:cNvSpPr>
            <a:spLocks noChangeArrowheads="1"/>
          </p:cNvSpPr>
          <p:nvPr/>
        </p:nvSpPr>
        <p:spPr bwMode="auto">
          <a:xfrm>
            <a:off x="6011863" y="5602288"/>
            <a:ext cx="219075" cy="211137"/>
          </a:xfrm>
          <a:prstGeom prst="rect">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eaLnBrk="0" hangingPunct="0"/>
            <a:endParaRPr lang="en-GB"/>
          </a:p>
        </p:txBody>
      </p:sp>
      <p:cxnSp>
        <p:nvCxnSpPr>
          <p:cNvPr id="11" name="Gerade Verbindung 10"/>
          <p:cNvCxnSpPr/>
          <p:nvPr/>
        </p:nvCxnSpPr>
        <p:spPr>
          <a:xfrm>
            <a:off x="6011863" y="5602288"/>
            <a:ext cx="2159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6</a:t>
            </a:fld>
            <a:endParaRPr lang="en-US" dirty="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Inhaltsplatzhalter 2"/>
          <p:cNvSpPr>
            <a:spLocks noGrp="1"/>
          </p:cNvSpPr>
          <p:nvPr>
            <p:ph idx="1"/>
          </p:nvPr>
        </p:nvSpPr>
        <p:spPr/>
        <p:txBody>
          <a:bodyPr/>
          <a:lstStyle/>
          <a:p>
            <a:r>
              <a:rPr lang="en-GB" dirty="0" smtClean="0"/>
              <a:t>Link: more Details </a:t>
            </a:r>
            <a:br>
              <a:rPr lang="en-GB" dirty="0" smtClean="0"/>
            </a:br>
            <a:r>
              <a:rPr lang="en-GB" dirty="0" smtClean="0"/>
              <a:t>see Section </a:t>
            </a:r>
            <a:br>
              <a:rPr lang="en-GB" dirty="0" smtClean="0"/>
            </a:br>
            <a:r>
              <a:rPr lang="en-GB" dirty="0" smtClean="0"/>
              <a:t>2.1 “Overview: MCU”</a:t>
            </a:r>
          </a:p>
          <a:p>
            <a:endParaRPr lang="en-GB" dirty="0" smtClean="0"/>
          </a:p>
        </p:txBody>
      </p:sp>
      <p:pic>
        <p:nvPicPr>
          <p:cNvPr id="7" name="Picture 2"/>
          <p:cNvPicPr>
            <a:picLocks noChangeAspect="1" noChangeArrowheads="1"/>
          </p:cNvPicPr>
          <p:nvPr/>
        </p:nvPicPr>
        <p:blipFill>
          <a:blip r:embed="rId2"/>
          <a:srcRect/>
          <a:stretch>
            <a:fillRect/>
          </a:stretch>
        </p:blipFill>
        <p:spPr bwMode="auto">
          <a:xfrm>
            <a:off x="3063476" y="1090588"/>
            <a:ext cx="4341813" cy="5184775"/>
          </a:xfrm>
          <a:prstGeom prst="rect">
            <a:avLst/>
          </a:prstGeom>
          <a:noFill/>
          <a:ln>
            <a:noFill/>
          </a:ln>
          <a:effectLst>
            <a:prstShdw prst="shdw17" dist="17961" dir="2700000">
              <a:schemeClr val="accent1">
                <a:gamma/>
                <a:shade val="60000"/>
                <a:invGamma/>
              </a:schemeClr>
            </a:prstShdw>
          </a:effectLst>
          <a:extLst/>
        </p:spPr>
      </p:pic>
      <p:sp>
        <p:nvSpPr>
          <p:cNvPr id="11265" name="Rectangle 2"/>
          <p:cNvSpPr>
            <a:spLocks noGrp="1" noChangeArrowheads="1"/>
          </p:cNvSpPr>
          <p:nvPr>
            <p:ph type="title"/>
          </p:nvPr>
        </p:nvSpPr>
        <p:spPr/>
        <p:txBody>
          <a:bodyPr/>
          <a:lstStyle/>
          <a:p>
            <a:r>
              <a:rPr lang="en-GB" smtClean="0"/>
              <a:t>High-Level Block Diagram (cont.)</a:t>
            </a:r>
          </a:p>
        </p:txBody>
      </p:sp>
      <p:sp>
        <p:nvSpPr>
          <p:cNvPr id="11268" name="Textfeld 3"/>
          <p:cNvSpPr txBox="1">
            <a:spLocks noChangeArrowheads="1"/>
          </p:cNvSpPr>
          <p:nvPr/>
        </p:nvSpPr>
        <p:spPr bwMode="auto">
          <a:xfrm>
            <a:off x="5287737" y="684980"/>
            <a:ext cx="748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imes New Roman" pitchFamily="18" charset="0"/>
                <a:cs typeface="Arial" pitchFamily="34" charset="0"/>
              </a:defRPr>
            </a:lvl1pPr>
            <a:lvl2pPr marL="742950" indent="-285750" algn="ctr" eaLnBrk="0" hangingPunct="0">
              <a:defRPr sz="2400">
                <a:solidFill>
                  <a:schemeClr val="tx1"/>
                </a:solidFill>
                <a:latin typeface="Times New Roman" pitchFamily="18" charset="0"/>
                <a:cs typeface="Arial" pitchFamily="34" charset="0"/>
              </a:defRPr>
            </a:lvl2pPr>
            <a:lvl3pPr marL="1143000" indent="-228600" algn="ctr" eaLnBrk="0" hangingPunct="0">
              <a:defRPr sz="2400">
                <a:solidFill>
                  <a:schemeClr val="tx1"/>
                </a:solidFill>
                <a:latin typeface="Times New Roman" pitchFamily="18" charset="0"/>
                <a:cs typeface="Arial" pitchFamily="34" charset="0"/>
              </a:defRPr>
            </a:lvl3pPr>
            <a:lvl4pPr marL="1600200" indent="-228600" algn="ctr" eaLnBrk="0" hangingPunct="0">
              <a:defRPr sz="2400">
                <a:solidFill>
                  <a:schemeClr val="tx1"/>
                </a:solidFill>
                <a:latin typeface="Times New Roman" pitchFamily="18" charset="0"/>
                <a:cs typeface="Arial" pitchFamily="34" charset="0"/>
              </a:defRPr>
            </a:lvl4pPr>
            <a:lvl5pPr marL="2057400" indent="-228600" algn="ctr"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de-DE" dirty="0" smtClean="0">
                <a:solidFill>
                  <a:srgbClr val="FF0000"/>
                </a:solidFill>
                <a:latin typeface="Arial" pitchFamily="34" charset="0"/>
              </a:rPr>
              <a:t>&lt;A</a:t>
            </a:r>
            <a:r>
              <a:rPr lang="de-DE" dirty="0">
                <a:solidFill>
                  <a:srgbClr val="FF0000"/>
                </a:solidFill>
                <a:latin typeface="Arial" pitchFamily="34" charset="0"/>
              </a:rPr>
              <a:t>&gt;</a:t>
            </a:r>
            <a:endParaRPr lang="en-GB" dirty="0">
              <a:solidFill>
                <a:srgbClr val="FF0000"/>
              </a:solidFill>
              <a:latin typeface="Arial" pitchFamily="34" charset="0"/>
            </a:endParaRPr>
          </a:p>
        </p:txBody>
      </p:sp>
      <p:sp>
        <p:nvSpPr>
          <p:cNvPr id="11269" name="Rechteck 2"/>
          <p:cNvSpPr>
            <a:spLocks noChangeArrowheads="1"/>
          </p:cNvSpPr>
          <p:nvPr/>
        </p:nvSpPr>
        <p:spPr bwMode="auto">
          <a:xfrm>
            <a:off x="5141514" y="915963"/>
            <a:ext cx="169862" cy="165100"/>
          </a:xfrm>
          <a:prstGeom prst="rect">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eaLnBrk="0" hangingPunct="0"/>
            <a:endParaRPr lang="en-GB"/>
          </a:p>
        </p:txBody>
      </p:sp>
      <p:sp>
        <p:nvSpPr>
          <p:cNvPr id="11270" name="Rechteck 2"/>
          <p:cNvSpPr>
            <a:spLocks noChangeArrowheads="1"/>
          </p:cNvSpPr>
          <p:nvPr/>
        </p:nvSpPr>
        <p:spPr bwMode="auto">
          <a:xfrm>
            <a:off x="3063476" y="2549500"/>
            <a:ext cx="4341813" cy="1296988"/>
          </a:xfrm>
          <a:prstGeom prst="rect">
            <a:avLst/>
          </a:prstGeom>
          <a:noFill/>
          <a:ln w="3810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eaLnBrk="0" hangingPunct="0"/>
            <a:endParaRPr lang="en-GB"/>
          </a:p>
        </p:txBody>
      </p:sp>
      <p:sp>
        <p:nvSpPr>
          <p:cNvPr id="11271" name="Rechteck 2"/>
          <p:cNvSpPr>
            <a:spLocks noChangeArrowheads="1"/>
          </p:cNvSpPr>
          <p:nvPr/>
        </p:nvSpPr>
        <p:spPr bwMode="auto">
          <a:xfrm>
            <a:off x="3055539" y="3998888"/>
            <a:ext cx="4341812" cy="784225"/>
          </a:xfrm>
          <a:prstGeom prst="rect">
            <a:avLst/>
          </a:prstGeom>
          <a:noFill/>
          <a:ln w="3810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eaLnBrk="0" hangingPunct="0"/>
            <a:endParaRPr lang="en-GB"/>
          </a:p>
        </p:txBody>
      </p:sp>
      <p:sp>
        <p:nvSpPr>
          <p:cNvPr id="11272" name="Rechteck 2"/>
          <p:cNvSpPr>
            <a:spLocks noChangeArrowheads="1"/>
          </p:cNvSpPr>
          <p:nvPr/>
        </p:nvSpPr>
        <p:spPr bwMode="auto">
          <a:xfrm>
            <a:off x="3063476" y="4925988"/>
            <a:ext cx="4341813" cy="792162"/>
          </a:xfrm>
          <a:prstGeom prst="rect">
            <a:avLst/>
          </a:prstGeom>
          <a:noFill/>
          <a:ln w="3810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eaLnBrk="0" hangingPunct="0"/>
            <a:endParaRPr lang="en-GB"/>
          </a:p>
        </p:txBody>
      </p:sp>
      <p:cxnSp>
        <p:nvCxnSpPr>
          <p:cNvPr id="13" name="Gerade Verbindung 12"/>
          <p:cNvCxnSpPr/>
          <p:nvPr/>
        </p:nvCxnSpPr>
        <p:spPr>
          <a:xfrm flipV="1">
            <a:off x="5154214" y="1081063"/>
            <a:ext cx="169862" cy="635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7</a:t>
            </a:fld>
            <a:endParaRPr lang="en-US"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p:txBody>
          <a:bodyPr/>
          <a:lstStyle/>
          <a:p>
            <a:r>
              <a:rPr lang="en-GB" smtClean="0"/>
              <a:t>Target Applications</a:t>
            </a:r>
          </a:p>
        </p:txBody>
      </p:sp>
      <p:sp>
        <p:nvSpPr>
          <p:cNvPr id="12290" name="Rectangle 3"/>
          <p:cNvSpPr>
            <a:spLocks noGrp="1" noChangeArrowheads="1"/>
          </p:cNvSpPr>
          <p:nvPr>
            <p:ph idx="1"/>
          </p:nvPr>
        </p:nvSpPr>
        <p:spPr/>
        <p:txBody>
          <a:bodyPr/>
          <a:lstStyle/>
          <a:p>
            <a:r>
              <a:rPr lang="en-GB" smtClean="0"/>
              <a:t>Remote monitoring</a:t>
            </a:r>
          </a:p>
          <a:p>
            <a:r>
              <a:rPr lang="en-GB" smtClean="0"/>
              <a:t>Electronic point-of-sale (POS) machines</a:t>
            </a:r>
          </a:p>
          <a:p>
            <a:r>
              <a:rPr lang="en-GB" smtClean="0"/>
              <a:t>Test and measurement equipment</a:t>
            </a:r>
          </a:p>
          <a:p>
            <a:r>
              <a:rPr lang="en-GB" smtClean="0"/>
              <a:t>Network appliances and switches</a:t>
            </a:r>
          </a:p>
          <a:p>
            <a:r>
              <a:rPr lang="en-GB" smtClean="0"/>
              <a:t>Factory automation</a:t>
            </a:r>
          </a:p>
          <a:p>
            <a:r>
              <a:rPr lang="en-GB" smtClean="0"/>
              <a:t>Heating, ventilation and </a:t>
            </a:r>
            <a:br>
              <a:rPr lang="en-GB" smtClean="0"/>
            </a:br>
            <a:r>
              <a:rPr lang="en-GB" smtClean="0"/>
              <a:t>Air Conditioning (HVAC) for </a:t>
            </a:r>
            <a:br>
              <a:rPr lang="en-GB" smtClean="0"/>
            </a:br>
            <a:r>
              <a:rPr lang="en-GB" smtClean="0"/>
              <a:t>building control</a:t>
            </a:r>
          </a:p>
        </p:txBody>
      </p:sp>
      <p:sp>
        <p:nvSpPr>
          <p:cNvPr id="4" name="Textfeld 3"/>
          <p:cNvSpPr txBox="1"/>
          <p:nvPr/>
        </p:nvSpPr>
        <p:spPr>
          <a:xfrm>
            <a:off x="5651500" y="1196975"/>
            <a:ext cx="3122613" cy="2938463"/>
          </a:xfrm>
          <a:prstGeom prst="rect">
            <a:avLst/>
          </a:prstGeom>
          <a:noFill/>
        </p:spPr>
        <p:txBody>
          <a:bodyPr wrap="none">
            <a:spAutoFit/>
          </a:bodyPr>
          <a:lstStyle/>
          <a:p>
            <a:pPr marL="227013" indent="-227013">
              <a:spcBef>
                <a:spcPct val="65000"/>
              </a:spcBef>
              <a:buFontTx/>
              <a:buChar char="•"/>
              <a:defRPr/>
            </a:pPr>
            <a:r>
              <a:rPr lang="en-GB" sz="2000" kern="0" dirty="0">
                <a:solidFill>
                  <a:srgbClr val="000000"/>
                </a:solidFill>
                <a:latin typeface="Arial" charset="0"/>
                <a:cs typeface="+mn-cs"/>
              </a:rPr>
              <a:t>Gaming equipment</a:t>
            </a:r>
          </a:p>
          <a:p>
            <a:pPr marL="227013" indent="-227013">
              <a:spcBef>
                <a:spcPct val="65000"/>
              </a:spcBef>
              <a:buFontTx/>
              <a:buChar char="•"/>
              <a:defRPr/>
            </a:pPr>
            <a:r>
              <a:rPr lang="en-GB" sz="2000" kern="0" dirty="0">
                <a:solidFill>
                  <a:srgbClr val="000000"/>
                </a:solidFill>
                <a:latin typeface="Arial" charset="0"/>
                <a:cs typeface="+mn-cs"/>
              </a:rPr>
              <a:t>Motion control</a:t>
            </a:r>
          </a:p>
          <a:p>
            <a:pPr marL="227013" indent="-227013">
              <a:spcBef>
                <a:spcPct val="65000"/>
              </a:spcBef>
              <a:buFontTx/>
              <a:buChar char="•"/>
              <a:defRPr/>
            </a:pPr>
            <a:r>
              <a:rPr lang="en-GB" sz="2000" kern="0" dirty="0">
                <a:solidFill>
                  <a:srgbClr val="000000"/>
                </a:solidFill>
                <a:latin typeface="Arial" charset="0"/>
                <a:cs typeface="+mn-cs"/>
              </a:rPr>
              <a:t>Medical instrumentation</a:t>
            </a:r>
          </a:p>
          <a:p>
            <a:pPr marL="227013" indent="-227013">
              <a:spcBef>
                <a:spcPct val="65000"/>
              </a:spcBef>
              <a:buFontTx/>
              <a:buChar char="•"/>
              <a:defRPr/>
            </a:pPr>
            <a:r>
              <a:rPr lang="en-GB" sz="2000" kern="0" dirty="0">
                <a:solidFill>
                  <a:srgbClr val="000000"/>
                </a:solidFill>
                <a:latin typeface="Arial" charset="0"/>
                <a:cs typeface="+mn-cs"/>
              </a:rPr>
              <a:t>Fire and security</a:t>
            </a:r>
          </a:p>
          <a:p>
            <a:pPr marL="227013" indent="-227013">
              <a:spcBef>
                <a:spcPct val="65000"/>
              </a:spcBef>
              <a:buFontTx/>
              <a:buChar char="•"/>
              <a:defRPr/>
            </a:pPr>
            <a:r>
              <a:rPr lang="en-GB" sz="2000" kern="0" dirty="0">
                <a:solidFill>
                  <a:srgbClr val="000000"/>
                </a:solidFill>
                <a:latin typeface="Arial" charset="0"/>
                <a:cs typeface="+mn-cs"/>
              </a:rPr>
              <a:t>Power and energy</a:t>
            </a:r>
          </a:p>
          <a:p>
            <a:pPr marL="227013" indent="-227013">
              <a:spcBef>
                <a:spcPct val="65000"/>
              </a:spcBef>
              <a:buFontTx/>
              <a:buChar char="•"/>
              <a:defRPr/>
            </a:pPr>
            <a:r>
              <a:rPr lang="en-GB" sz="2000" kern="0" dirty="0">
                <a:solidFill>
                  <a:srgbClr val="000000"/>
                </a:solidFill>
                <a:latin typeface="Arial" charset="0"/>
                <a:cs typeface="+mn-cs"/>
              </a:rPr>
              <a:t>Transportation</a:t>
            </a:r>
          </a:p>
        </p:txBody>
      </p:sp>
      <p:sp>
        <p:nvSpPr>
          <p:cNvPr id="6"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8</a:t>
            </a:fld>
            <a:endParaRPr lang="en-US" dirty="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GB" smtClean="0"/>
              <a:t>Serial Interface Peripherals</a:t>
            </a:r>
          </a:p>
        </p:txBody>
      </p:sp>
      <p:sp>
        <p:nvSpPr>
          <p:cNvPr id="13314" name="Rectangle 3"/>
          <p:cNvSpPr>
            <a:spLocks noGrp="1" noChangeArrowheads="1"/>
          </p:cNvSpPr>
          <p:nvPr>
            <p:ph idx="1"/>
          </p:nvPr>
        </p:nvSpPr>
        <p:spPr/>
        <p:txBody>
          <a:bodyPr/>
          <a:lstStyle/>
          <a:p>
            <a:r>
              <a:rPr lang="en-GB" dirty="0" smtClean="0"/>
              <a:t>The LM3S1968 controller supports both asynchronous and synchronous serial communications with:</a:t>
            </a:r>
          </a:p>
          <a:p>
            <a:pPr lvl="1"/>
            <a:r>
              <a:rPr lang="en-GB" dirty="0" smtClean="0"/>
              <a:t>Three fully programmable 16C550-type UARTs</a:t>
            </a:r>
          </a:p>
          <a:p>
            <a:pPr lvl="1"/>
            <a:r>
              <a:rPr lang="en-GB" dirty="0" smtClean="0"/>
              <a:t>Two SSI modules</a:t>
            </a:r>
          </a:p>
          <a:p>
            <a:pPr lvl="1"/>
            <a:r>
              <a:rPr lang="en-GB" dirty="0" smtClean="0"/>
              <a:t>Two I</a:t>
            </a:r>
            <a:r>
              <a:rPr lang="en-GB" baseline="30000" dirty="0" smtClean="0"/>
              <a:t>2</a:t>
            </a:r>
            <a:r>
              <a:rPr lang="en-GB" dirty="0" smtClean="0"/>
              <a:t>C modules</a:t>
            </a:r>
          </a:p>
          <a:p>
            <a:r>
              <a:rPr lang="en-GB" dirty="0" smtClean="0"/>
              <a:t>Universal Asynchronous Receiver/Transmitter (UART) </a:t>
            </a:r>
          </a:p>
          <a:p>
            <a:pPr lvl="1"/>
            <a:r>
              <a:rPr lang="en-GB" dirty="0" smtClean="0"/>
              <a:t>A Universal Asynchronous Receiver/Transmitter (UART) is an integrated circuit used for RS-232C serial communications, containing a transmitter (parallel-to-serial converter) and a receiver (serial-to-parallel converter), </a:t>
            </a:r>
            <a:br>
              <a:rPr lang="en-GB" dirty="0" smtClean="0"/>
            </a:br>
            <a:r>
              <a:rPr lang="en-GB" dirty="0" smtClean="0"/>
              <a:t>each clocked separately.</a:t>
            </a:r>
          </a:p>
          <a:p>
            <a:pPr lvl="1"/>
            <a:r>
              <a:rPr lang="en-GB" dirty="0" smtClean="0"/>
              <a:t>The LM3S1968 controller includes three fully programmable 16C550-type UARTs that support data transfer speeds up to 3.125 Mbps. (Although similar in functionality to a 16C550 UART, it is not register-compatible.) </a:t>
            </a:r>
            <a:br>
              <a:rPr lang="en-GB" dirty="0" smtClean="0"/>
            </a:br>
            <a:r>
              <a:rPr lang="en-GB" dirty="0" smtClean="0"/>
              <a:t>In addition, each UART is capable of supporting IrDA.</a:t>
            </a:r>
          </a:p>
        </p:txBody>
      </p:sp>
      <p:sp>
        <p:nvSpPr>
          <p:cNvPr id="5" name="Foliennummernplatzhalter 3"/>
          <p:cNvSpPr>
            <a:spLocks noGrp="1"/>
          </p:cNvSpPr>
          <p:nvPr>
            <p:ph type="sldNum" sz="quarter" idx="10"/>
          </p:nvPr>
        </p:nvSpPr>
        <p:spPr>
          <a:xfrm>
            <a:off x="6660232" y="6453336"/>
            <a:ext cx="2133600" cy="206375"/>
          </a:xfrm>
        </p:spPr>
        <p:txBody>
          <a:bodyPr/>
          <a:lstStyle/>
          <a:p>
            <a:pPr>
              <a:defRPr/>
            </a:pPr>
            <a:fld id="{BFE1F135-8A77-4A3D-8878-D1B0F6B161D7}" type="slidenum">
              <a:rPr lang="en-US" smtClean="0"/>
              <a:pPr>
                <a:defRPr/>
              </a:pPr>
              <a:t>9</a:t>
            </a:fld>
            <a:endParaRPr lang="en-US" dirty="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FinalPowerpoint">
  <a:themeElements>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themeOverride>
</file>

<file path=docProps/app.xml><?xml version="1.0" encoding="utf-8"?>
<Properties xmlns="http://schemas.openxmlformats.org/officeDocument/2006/extended-properties" xmlns:vt="http://schemas.openxmlformats.org/officeDocument/2006/docPropsVTypes">
  <Template/>
  <TotalTime>0</TotalTime>
  <Words>1337</Words>
  <Application>Microsoft Office PowerPoint</Application>
  <PresentationFormat>Bildschirmpräsentation (4:3)</PresentationFormat>
  <Paragraphs>206</Paragraphs>
  <Slides>22</Slides>
  <Notes>0</Notes>
  <HiddenSlides>0</HiddenSlides>
  <MMClips>0</MMClips>
  <ScaleCrop>false</ScaleCrop>
  <HeadingPairs>
    <vt:vector size="4" baseType="variant">
      <vt:variant>
        <vt:lpstr>Design</vt:lpstr>
      </vt:variant>
      <vt:variant>
        <vt:i4>1</vt:i4>
      </vt:variant>
      <vt:variant>
        <vt:lpstr>Folientitel</vt:lpstr>
      </vt:variant>
      <vt:variant>
        <vt:i4>22</vt:i4>
      </vt:variant>
    </vt:vector>
  </HeadingPairs>
  <TitlesOfParts>
    <vt:vector size="23" baseType="lpstr">
      <vt:lpstr>FinalPowerpoint</vt:lpstr>
      <vt:lpstr>Chapter 2: Stellaris® family of microcontrollers </vt:lpstr>
      <vt:lpstr>Contents</vt:lpstr>
      <vt:lpstr>Learning Objectives </vt:lpstr>
      <vt:lpstr>Stellaris® Family Overview</vt:lpstr>
      <vt:lpstr>Introduction</vt:lpstr>
      <vt:lpstr>High-Level Block Diagram</vt:lpstr>
      <vt:lpstr>High-Level Block Diagram (cont.)</vt:lpstr>
      <vt:lpstr>Target Applications</vt:lpstr>
      <vt:lpstr>Serial Interface Peripherals</vt:lpstr>
      <vt:lpstr>Serial Interface Peripherals</vt:lpstr>
      <vt:lpstr>Features</vt:lpstr>
      <vt:lpstr>Motion Control Peripherals</vt:lpstr>
      <vt:lpstr>Motion Control Peripherals</vt:lpstr>
      <vt:lpstr>Motion Control Features</vt:lpstr>
      <vt:lpstr>Motion Control PWMs</vt:lpstr>
      <vt:lpstr>Analog Peripherals</vt:lpstr>
      <vt:lpstr>Analog Peripherals</vt:lpstr>
      <vt:lpstr>Analog Features</vt:lpstr>
      <vt:lpstr>Analog Peripherals: Comparator</vt:lpstr>
      <vt:lpstr>Questions and Exercises</vt:lpstr>
      <vt:lpstr>Summary and Outlook</vt:lpstr>
      <vt:lpstr>References</vt:lpstr>
    </vt:vector>
  </TitlesOfParts>
  <Company>HS Heilbronn, Campus KÜN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2.4 Stellaris CD</dc:title>
  <dc:creator>Ralf Gessler</dc:creator>
  <cp:lastModifiedBy>gessler</cp:lastModifiedBy>
  <cp:revision>263</cp:revision>
  <dcterms:created xsi:type="dcterms:W3CDTF">2000-08-24T09:28:44Z</dcterms:created>
  <dcterms:modified xsi:type="dcterms:W3CDTF">2012-04-13T13:32:56Z</dcterms:modified>
</cp:coreProperties>
</file>