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7" r:id="rId5"/>
  </p:sldIdLst>
  <p:sldSz cx="43559413" cy="2466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7" userDrawn="1">
          <p15:clr>
            <a:srgbClr val="A4A3A4"/>
          </p15:clr>
        </p15:guide>
        <p15:guide id="2" pos="13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DE"/>
    <a:srgbClr val="3D550C"/>
    <a:srgbClr val="96A800"/>
    <a:srgbClr val="3E6913"/>
    <a:srgbClr val="8AC44F"/>
    <a:srgbClr val="001F60"/>
    <a:srgbClr val="00145B"/>
    <a:srgbClr val="000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5" autoAdjust="0"/>
    <p:restoredTop sz="95775" autoAdjust="0"/>
  </p:normalViewPr>
  <p:slideViewPr>
    <p:cSldViewPr snapToGrid="0" snapToObjects="1">
      <p:cViewPr>
        <p:scale>
          <a:sx n="29" d="100"/>
          <a:sy n="29" d="100"/>
        </p:scale>
        <p:origin x="776" y="200"/>
      </p:cViewPr>
      <p:guideLst>
        <p:guide orient="horz" pos="7767"/>
        <p:guide pos="13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F23AF-2106-0C44-8D06-FA92D63FDB8C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43000"/>
            <a:ext cx="545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2B428-4055-EB48-8449-AC2AA745A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E79EF-965C-27FF-7757-1305EA1C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C297E6-76DC-BF73-FFE0-65E60A1FF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E6EC1-5956-01DC-A956-4B8F694FD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39A8E-952D-FD18-087F-709140E59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2B428-4055-EB48-8449-AC2AA745A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4927" y="4035830"/>
            <a:ext cx="32669560" cy="8585412"/>
          </a:xfrm>
        </p:spPr>
        <p:txBody>
          <a:bodyPr anchor="b"/>
          <a:lstStyle>
            <a:lvl1pPr algn="ctr"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4927" y="12952328"/>
            <a:ext cx="32669560" cy="5953844"/>
          </a:xfrm>
        </p:spPr>
        <p:txBody>
          <a:bodyPr/>
          <a:lstStyle>
            <a:lvl1pPr marL="0" indent="0" algn="ctr">
              <a:buNone/>
              <a:defRPr sz="8575"/>
            </a:lvl1pPr>
            <a:lvl2pPr marL="1633484" indent="0" algn="ctr">
              <a:buNone/>
              <a:defRPr sz="7146"/>
            </a:lvl2pPr>
            <a:lvl3pPr marL="3266968" indent="0" algn="ctr">
              <a:buNone/>
              <a:defRPr sz="6431"/>
            </a:lvl3pPr>
            <a:lvl4pPr marL="4900452" indent="0" algn="ctr">
              <a:buNone/>
              <a:defRPr sz="5716"/>
            </a:lvl4pPr>
            <a:lvl5pPr marL="6533937" indent="0" algn="ctr">
              <a:buNone/>
              <a:defRPr sz="5716"/>
            </a:lvl5pPr>
            <a:lvl6pPr marL="8167421" indent="0" algn="ctr">
              <a:buNone/>
              <a:defRPr sz="5716"/>
            </a:lvl6pPr>
            <a:lvl7pPr marL="9800905" indent="0" algn="ctr">
              <a:buNone/>
              <a:defRPr sz="5716"/>
            </a:lvl7pPr>
            <a:lvl8pPr marL="11434389" indent="0" algn="ctr">
              <a:buNone/>
              <a:defRPr sz="5716"/>
            </a:lvl8pPr>
            <a:lvl9pPr marL="13067873" indent="0" algn="ctr">
              <a:buNone/>
              <a:defRPr sz="57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72205" y="1312929"/>
            <a:ext cx="9392498" cy="208984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94709" y="1312929"/>
            <a:ext cx="27633003" cy="20898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022" y="6147935"/>
            <a:ext cx="37569994" cy="10257967"/>
          </a:xfrm>
        </p:spPr>
        <p:txBody>
          <a:bodyPr anchor="b"/>
          <a:lstStyle>
            <a:lvl1pPr>
              <a:defRPr sz="214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022" y="16502946"/>
            <a:ext cx="37569994" cy="5394422"/>
          </a:xfrm>
        </p:spPr>
        <p:txBody>
          <a:bodyPr/>
          <a:lstStyle>
            <a:lvl1pPr marL="0" indent="0">
              <a:buNone/>
              <a:defRPr sz="8575">
                <a:solidFill>
                  <a:schemeClr val="tx1">
                    <a:tint val="75000"/>
                  </a:schemeClr>
                </a:solidFill>
              </a:defRPr>
            </a:lvl1pPr>
            <a:lvl2pPr marL="1633484" indent="0">
              <a:buNone/>
              <a:defRPr sz="7146">
                <a:solidFill>
                  <a:schemeClr val="tx1">
                    <a:tint val="75000"/>
                  </a:schemeClr>
                </a:solidFill>
              </a:defRPr>
            </a:lvl2pPr>
            <a:lvl3pPr marL="3266968" indent="0">
              <a:buNone/>
              <a:defRPr sz="6431">
                <a:solidFill>
                  <a:schemeClr val="tx1">
                    <a:tint val="75000"/>
                  </a:schemeClr>
                </a:solidFill>
              </a:defRPr>
            </a:lvl3pPr>
            <a:lvl4pPr marL="4900452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4pPr>
            <a:lvl5pPr marL="6533937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5pPr>
            <a:lvl6pPr marL="8167421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6pPr>
            <a:lvl7pPr marL="9800905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7pPr>
            <a:lvl8pPr marL="11434389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8pPr>
            <a:lvl9pPr marL="13067873" indent="0">
              <a:buNone/>
              <a:defRPr sz="57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8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4709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51953" y="6564643"/>
            <a:ext cx="18512751" cy="1564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3" y="1312930"/>
            <a:ext cx="37569994" cy="4766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5" y="6045182"/>
            <a:ext cx="18427672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0385" y="9007832"/>
            <a:ext cx="18427672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51953" y="6045182"/>
            <a:ext cx="18518424" cy="2962650"/>
          </a:xfrm>
        </p:spPr>
        <p:txBody>
          <a:bodyPr anchor="b"/>
          <a:lstStyle>
            <a:lvl1pPr marL="0" indent="0">
              <a:buNone/>
              <a:defRPr sz="8575" b="1"/>
            </a:lvl1pPr>
            <a:lvl2pPr marL="1633484" indent="0">
              <a:buNone/>
              <a:defRPr sz="7146" b="1"/>
            </a:lvl2pPr>
            <a:lvl3pPr marL="3266968" indent="0">
              <a:buNone/>
              <a:defRPr sz="6431" b="1"/>
            </a:lvl3pPr>
            <a:lvl4pPr marL="4900452" indent="0">
              <a:buNone/>
              <a:defRPr sz="5716" b="1"/>
            </a:lvl4pPr>
            <a:lvl5pPr marL="6533937" indent="0">
              <a:buNone/>
              <a:defRPr sz="5716" b="1"/>
            </a:lvl5pPr>
            <a:lvl6pPr marL="8167421" indent="0">
              <a:buNone/>
              <a:defRPr sz="5716" b="1"/>
            </a:lvl6pPr>
            <a:lvl7pPr marL="9800905" indent="0">
              <a:buNone/>
              <a:defRPr sz="5716" b="1"/>
            </a:lvl7pPr>
            <a:lvl8pPr marL="11434389" indent="0">
              <a:buNone/>
              <a:defRPr sz="5716" b="1"/>
            </a:lvl8pPr>
            <a:lvl9pPr marL="13067873" indent="0">
              <a:buNone/>
              <a:defRPr sz="57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51953" y="9007832"/>
            <a:ext cx="18518424" cy="13249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18424" y="3550618"/>
            <a:ext cx="22051953" cy="17524743"/>
          </a:xfrm>
        </p:spPr>
        <p:txBody>
          <a:bodyPr/>
          <a:lstStyle>
            <a:lvl1pPr>
              <a:defRPr sz="11433"/>
            </a:lvl1pPr>
            <a:lvl2pPr>
              <a:defRPr sz="10004"/>
            </a:lvl2pPr>
            <a:lvl3pPr>
              <a:defRPr sz="8575"/>
            </a:lvl3pPr>
            <a:lvl4pPr>
              <a:defRPr sz="7146"/>
            </a:lvl4pPr>
            <a:lvl5pPr>
              <a:defRPr sz="7146"/>
            </a:lvl5pPr>
            <a:lvl6pPr>
              <a:defRPr sz="7146"/>
            </a:lvl6pPr>
            <a:lvl7pPr>
              <a:defRPr sz="7146"/>
            </a:lvl7pPr>
            <a:lvl8pPr>
              <a:defRPr sz="7146"/>
            </a:lvl8pPr>
            <a:lvl9pPr>
              <a:defRPr sz="714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5" y="1644015"/>
            <a:ext cx="14049043" cy="5754053"/>
          </a:xfrm>
        </p:spPr>
        <p:txBody>
          <a:bodyPr anchor="b"/>
          <a:lstStyle>
            <a:lvl1pPr>
              <a:defRPr sz="11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18424" y="3550618"/>
            <a:ext cx="22051953" cy="17524743"/>
          </a:xfrm>
        </p:spPr>
        <p:txBody>
          <a:bodyPr anchor="t"/>
          <a:lstStyle>
            <a:lvl1pPr marL="0" indent="0">
              <a:buNone/>
              <a:defRPr sz="11433"/>
            </a:lvl1pPr>
            <a:lvl2pPr marL="1633484" indent="0">
              <a:buNone/>
              <a:defRPr sz="10004"/>
            </a:lvl2pPr>
            <a:lvl3pPr marL="3266968" indent="0">
              <a:buNone/>
              <a:defRPr sz="8575"/>
            </a:lvl3pPr>
            <a:lvl4pPr marL="4900452" indent="0">
              <a:buNone/>
              <a:defRPr sz="7146"/>
            </a:lvl4pPr>
            <a:lvl5pPr marL="6533937" indent="0">
              <a:buNone/>
              <a:defRPr sz="7146"/>
            </a:lvl5pPr>
            <a:lvl6pPr marL="8167421" indent="0">
              <a:buNone/>
              <a:defRPr sz="7146"/>
            </a:lvl6pPr>
            <a:lvl7pPr marL="9800905" indent="0">
              <a:buNone/>
              <a:defRPr sz="7146"/>
            </a:lvl7pPr>
            <a:lvl8pPr marL="11434389" indent="0">
              <a:buNone/>
              <a:defRPr sz="7146"/>
            </a:lvl8pPr>
            <a:lvl9pPr marL="13067873" indent="0">
              <a:buNone/>
              <a:defRPr sz="7146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00385" y="7398068"/>
            <a:ext cx="14049043" cy="13705835"/>
          </a:xfrm>
        </p:spPr>
        <p:txBody>
          <a:bodyPr/>
          <a:lstStyle>
            <a:lvl1pPr marL="0" indent="0">
              <a:buNone/>
              <a:defRPr sz="5716"/>
            </a:lvl1pPr>
            <a:lvl2pPr marL="1633484" indent="0">
              <a:buNone/>
              <a:defRPr sz="5002"/>
            </a:lvl2pPr>
            <a:lvl3pPr marL="3266968" indent="0">
              <a:buNone/>
              <a:defRPr sz="4287"/>
            </a:lvl3pPr>
            <a:lvl4pPr marL="4900452" indent="0">
              <a:buNone/>
              <a:defRPr sz="3573"/>
            </a:lvl4pPr>
            <a:lvl5pPr marL="6533937" indent="0">
              <a:buNone/>
              <a:defRPr sz="3573"/>
            </a:lvl5pPr>
            <a:lvl6pPr marL="8167421" indent="0">
              <a:buNone/>
              <a:defRPr sz="3573"/>
            </a:lvl6pPr>
            <a:lvl7pPr marL="9800905" indent="0">
              <a:buNone/>
              <a:defRPr sz="3573"/>
            </a:lvl7pPr>
            <a:lvl8pPr marL="11434389" indent="0">
              <a:buNone/>
              <a:defRPr sz="3573"/>
            </a:lvl8pPr>
            <a:lvl9pPr marL="13067873" indent="0">
              <a:buNone/>
              <a:defRPr sz="35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4710" y="1312930"/>
            <a:ext cx="37569994" cy="4766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710" y="6564643"/>
            <a:ext cx="37569994" cy="1564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94710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DA42-A5B6-D649-9CE4-FA8CAC0D0DF3}" type="datetimeFigureOut">
              <a:rPr lang="en-US" smtClean="0"/>
              <a:t>8/1/25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9056" y="22856377"/>
            <a:ext cx="14701302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63835" y="22856377"/>
            <a:ext cx="9800868" cy="131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656A-D497-DD47-8AE8-DDF187CB77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08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66968" rtl="0" eaLnBrk="1" latinLnBrk="0" hangingPunct="1">
        <a:lnSpc>
          <a:spcPct val="90000"/>
        </a:lnSpc>
        <a:spcBef>
          <a:spcPct val="0"/>
        </a:spcBef>
        <a:buNone/>
        <a:defRPr sz="1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742" indent="-816742" algn="l" defTabSz="3266968" rtl="0" eaLnBrk="1" latinLnBrk="0" hangingPunct="1">
        <a:lnSpc>
          <a:spcPct val="90000"/>
        </a:lnSpc>
        <a:spcBef>
          <a:spcPts val="3573"/>
        </a:spcBef>
        <a:buFont typeface="Arial" panose="020B0604020202020204" pitchFamily="34" charset="0"/>
        <a:buChar char="•"/>
        <a:defRPr sz="10004" kern="1200">
          <a:solidFill>
            <a:schemeClr val="tx1"/>
          </a:solidFill>
          <a:latin typeface="+mn-lt"/>
          <a:ea typeface="+mn-ea"/>
          <a:cs typeface="+mn-cs"/>
        </a:defRPr>
      </a:lvl1pPr>
      <a:lvl2pPr marL="2450226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8575" kern="1200">
          <a:solidFill>
            <a:schemeClr val="tx1"/>
          </a:solidFill>
          <a:latin typeface="+mn-lt"/>
          <a:ea typeface="+mn-ea"/>
          <a:cs typeface="+mn-cs"/>
        </a:defRPr>
      </a:lvl2pPr>
      <a:lvl3pPr marL="4083710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7146" kern="1200">
          <a:solidFill>
            <a:schemeClr val="tx1"/>
          </a:solidFill>
          <a:latin typeface="+mn-lt"/>
          <a:ea typeface="+mn-ea"/>
          <a:cs typeface="+mn-cs"/>
        </a:defRPr>
      </a:lvl3pPr>
      <a:lvl4pPr marL="571719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7350679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984163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10617647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2251131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884615" indent="-816742" algn="l" defTabSz="3266968" rtl="0" eaLnBrk="1" latinLnBrk="0" hangingPunct="1">
        <a:lnSpc>
          <a:spcPct val="90000"/>
        </a:lnSpc>
        <a:spcBef>
          <a:spcPts val="1786"/>
        </a:spcBef>
        <a:buFont typeface="Arial" panose="020B0604020202020204" pitchFamily="34" charset="0"/>
        <a:buChar char="•"/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1pPr>
      <a:lvl2pPr marL="1633484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2pPr>
      <a:lvl3pPr marL="3266968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3pPr>
      <a:lvl4pPr marL="4900452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4pPr>
      <a:lvl5pPr marL="6533937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5pPr>
      <a:lvl6pPr marL="8167421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6pPr>
      <a:lvl7pPr marL="9800905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7pPr>
      <a:lvl8pPr marL="11434389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8pPr>
      <a:lvl9pPr marL="13067873" algn="l" defTabSz="3266968" rtl="0" eaLnBrk="1" latinLnBrk="0" hangingPunct="1">
        <a:defRPr sz="64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FDE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440D3-B06A-D340-1042-AD55B3023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in a triangle&#10;&#10;AI-generated content may be incorrect.">
            <a:extLst>
              <a:ext uri="{FF2B5EF4-FFF2-40B4-BE49-F238E27FC236}">
                <a16:creationId xmlns:a16="http://schemas.microsoft.com/office/drawing/2014/main" id="{171749E6-C11B-26A8-BAE7-1F3D35300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09" t="6717" r="27608" b="4963"/>
          <a:stretch>
            <a:fillRect/>
          </a:stretch>
        </p:blipFill>
        <p:spPr>
          <a:xfrm>
            <a:off x="3160833" y="13487914"/>
            <a:ext cx="3173372" cy="3549646"/>
          </a:xfrm>
          <a:prstGeom prst="rect">
            <a:avLst/>
          </a:prstGeom>
        </p:spPr>
      </p:pic>
      <p:pic>
        <p:nvPicPr>
          <p:cNvPr id="3112" name="Picture 3111">
            <a:extLst>
              <a:ext uri="{FF2B5EF4-FFF2-40B4-BE49-F238E27FC236}">
                <a16:creationId xmlns:a16="http://schemas.microsoft.com/office/drawing/2014/main" id="{2E6320FA-07AF-A1B1-4691-F46B8D2A45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51" t="24648" r="17199" b="1960"/>
          <a:stretch>
            <a:fillRect/>
          </a:stretch>
        </p:blipFill>
        <p:spPr>
          <a:xfrm>
            <a:off x="24725177" y="5397229"/>
            <a:ext cx="11201912" cy="636402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2574B9-EF99-709B-D503-3FC40CCE7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32537"/>
              </p:ext>
            </p:extLst>
          </p:nvPr>
        </p:nvGraphicFramePr>
        <p:xfrm>
          <a:off x="15697995" y="6905310"/>
          <a:ext cx="8228833" cy="17114223"/>
        </p:xfrm>
        <a:graphic>
          <a:graphicData uri="http://schemas.openxmlformats.org/drawingml/2006/table">
            <a:tbl>
              <a:tblPr/>
              <a:tblGrid>
                <a:gridCol w="4529049">
                  <a:extLst>
                    <a:ext uri="{9D8B030D-6E8A-4147-A177-3AD203B41FA5}">
                      <a16:colId xmlns:a16="http://schemas.microsoft.com/office/drawing/2014/main" val="317462500"/>
                    </a:ext>
                  </a:extLst>
                </a:gridCol>
                <a:gridCol w="3699784">
                  <a:extLst>
                    <a:ext uri="{9D8B030D-6E8A-4147-A177-3AD203B41FA5}">
                      <a16:colId xmlns:a16="http://schemas.microsoft.com/office/drawing/2014/main" val="1863800258"/>
                    </a:ext>
                  </a:extLst>
                </a:gridCol>
              </a:tblGrid>
              <a:tr h="667562">
                <a:tc>
                  <a:txBody>
                    <a:bodyPr/>
                    <a:lstStyle/>
                    <a:p>
                      <a:pPr rtl="0" fontAlgn="b"/>
                      <a:endParaRPr lang="en-CA" sz="3000" dirty="0">
                        <a:solidFill>
                          <a:srgbClr val="3D550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CA" sz="3000" b="1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 (n = 634)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073987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1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(years)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3000" dirty="0">
                        <a:solidFill>
                          <a:srgbClr val="3D550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52323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(SD)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23.7 (4.74)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61312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[Min, Max]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23.0 [14.8, 36.2]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23840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1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3000" dirty="0">
                        <a:solidFill>
                          <a:srgbClr val="3D550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74239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439 (69.2%)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294292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 (30.3%)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36169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(0.5%)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216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1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Ethnicity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CA" sz="3000" dirty="0">
                        <a:solidFill>
                          <a:srgbClr val="3D550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074375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376 (59.3%)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241142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 (12.1%)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020716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Asian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 (8.0%)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433928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Arab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(4.3%)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368251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 (16.2%)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063292"/>
                  </a:ext>
                </a:extLst>
              </a:tr>
              <a:tr h="667562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CA" sz="3000" b="1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Diagnosis at Presentation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CA" sz="3300" dirty="0">
                        <a:solidFill>
                          <a:srgbClr val="3D550C"/>
                        </a:solidFill>
                        <a:effectLst/>
                      </a:endParaRP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043067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Schizophrenia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310 (48.9%)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070866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Psychoses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 (16.4%)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029079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Bipolar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(16.0%)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926080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 (18.8%)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618555"/>
                  </a:ext>
                </a:extLst>
              </a:tr>
              <a:tr h="667562">
                <a:tc gridSpan="2"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CA" sz="3000" b="1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Negative Symptom Score (SANS)</a:t>
                      </a:r>
                    </a:p>
                  </a:txBody>
                  <a:tcPr marL="0" marR="0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CA" sz="3300" dirty="0">
                        <a:solidFill>
                          <a:srgbClr val="3D550C"/>
                        </a:solidFill>
                        <a:effectLst/>
                      </a:endParaRP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46466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(SD)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9.96 (3.82)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653688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[Min, Max]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[0,19]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021194"/>
                  </a:ext>
                </a:extLst>
              </a:tr>
              <a:tr h="1092735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CA" sz="3000" b="1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 Social and Occupational Functioning Assessment Scale (SOFAS)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CA" sz="3300" dirty="0">
                        <a:solidFill>
                          <a:srgbClr val="3D550C"/>
                        </a:solidFill>
                        <a:effectLst/>
                      </a:endParaRP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45161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(SD)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40.9 (12.9)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318231"/>
                  </a:ext>
                </a:extLst>
              </a:tr>
              <a:tr h="667562"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[Min, Max]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CA" sz="3000" b="0" dirty="0">
                          <a:solidFill>
                            <a:srgbClr val="3D550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[15, 85]</a:t>
                      </a:r>
                    </a:p>
                  </a:txBody>
                  <a:tcPr marL="14464" marR="14464" marT="9643" marB="9643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7941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C52A93B-331A-20C0-1CAE-00EA95689C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6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41084" b="42871"/>
          <a:stretch>
            <a:fillRect/>
          </a:stretch>
        </p:blipFill>
        <p:spPr>
          <a:xfrm>
            <a:off x="644552" y="640696"/>
            <a:ext cx="42300355" cy="3800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F667C-8ED5-BB4E-7CA1-1B0DCE48D3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6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3810" r="15606" b="11515"/>
          <a:stretch>
            <a:fillRect/>
          </a:stretch>
        </p:blipFill>
        <p:spPr>
          <a:xfrm>
            <a:off x="24297940" y="21090424"/>
            <a:ext cx="18507185" cy="6315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F7DC74-5086-B1DC-A15A-3313A1793FAB}"/>
              </a:ext>
            </a:extLst>
          </p:cNvPr>
          <p:cNvSpPr/>
          <p:nvPr/>
        </p:nvSpPr>
        <p:spPr>
          <a:xfrm>
            <a:off x="644552" y="4441372"/>
            <a:ext cx="42300355" cy="324038"/>
          </a:xfrm>
          <a:prstGeom prst="rect">
            <a:avLst/>
          </a:prstGeom>
          <a:solidFill>
            <a:srgbClr val="8AC4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87FFE-0B0A-429A-61BC-57F2FCFAC2F2}"/>
              </a:ext>
            </a:extLst>
          </p:cNvPr>
          <p:cNvSpPr/>
          <p:nvPr/>
        </p:nvSpPr>
        <p:spPr>
          <a:xfrm>
            <a:off x="24297943" y="21722012"/>
            <a:ext cx="18507185" cy="2297514"/>
          </a:xfrm>
          <a:prstGeom prst="rect">
            <a:avLst/>
          </a:prstGeom>
          <a:solidFill>
            <a:srgbClr val="8AC4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98ACE-EE02-2C3A-F593-D329E0757D6F}"/>
              </a:ext>
            </a:extLst>
          </p:cNvPr>
          <p:cNvSpPr txBox="1"/>
          <p:nvPr/>
        </p:nvSpPr>
        <p:spPr>
          <a:xfrm>
            <a:off x="24468500" y="21828067"/>
            <a:ext cx="277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CFFDE"/>
                </a:solidFill>
              </a:rPr>
              <a:t>References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CE509B-92B8-B6C0-9774-1ECEE2DEC641}"/>
              </a:ext>
            </a:extLst>
          </p:cNvPr>
          <p:cNvSpPr txBox="1"/>
          <p:nvPr/>
        </p:nvSpPr>
        <p:spPr>
          <a:xfrm>
            <a:off x="1119960" y="4989019"/>
            <a:ext cx="4437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D550C"/>
                </a:solidFill>
              </a:rPr>
              <a:t>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83356-0885-2DD3-83BF-8205292CA5ED}"/>
              </a:ext>
            </a:extLst>
          </p:cNvPr>
          <p:cNvSpPr txBox="1"/>
          <p:nvPr/>
        </p:nvSpPr>
        <p:spPr>
          <a:xfrm>
            <a:off x="1126418" y="11248351"/>
            <a:ext cx="4437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D550C"/>
                </a:solidFill>
              </a:rPr>
              <a:t>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BEEE70-24F1-FEAC-001A-21E2AF0DA42B}"/>
              </a:ext>
            </a:extLst>
          </p:cNvPr>
          <p:cNvSpPr txBox="1"/>
          <p:nvPr/>
        </p:nvSpPr>
        <p:spPr>
          <a:xfrm>
            <a:off x="15523378" y="5048612"/>
            <a:ext cx="64355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D550C"/>
                </a:solidFill>
              </a:rPr>
              <a:t>Preliminary Results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E009B4-2832-DCFC-1D7C-CA21EB385DDC}"/>
              </a:ext>
            </a:extLst>
          </p:cNvPr>
          <p:cNvSpPr txBox="1"/>
          <p:nvPr/>
        </p:nvSpPr>
        <p:spPr>
          <a:xfrm>
            <a:off x="24407669" y="17966479"/>
            <a:ext cx="8425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3D550C"/>
                </a:solidFill>
              </a:rPr>
              <a:t>Conclusion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EF750-2250-CE26-B24F-674DEC03B979}"/>
              </a:ext>
            </a:extLst>
          </p:cNvPr>
          <p:cNvSpPr txBox="1"/>
          <p:nvPr/>
        </p:nvSpPr>
        <p:spPr>
          <a:xfrm>
            <a:off x="1126418" y="5977890"/>
            <a:ext cx="139582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D550C"/>
                </a:solidFill>
              </a:rPr>
              <a:t>Interventions of early psychoses improve long-term outcome.</a:t>
            </a:r>
            <a:r>
              <a:rPr lang="en-US" sz="4000" baseline="30000" dirty="0">
                <a:solidFill>
                  <a:srgbClr val="3D550C"/>
                </a:solidFill>
              </a:rPr>
              <a:t>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D550C"/>
                </a:solidFill>
              </a:rPr>
              <a:t>Negative symptoms influence recovery but exhibit heterogeneity.</a:t>
            </a:r>
            <a:r>
              <a:rPr lang="en-US" sz="4000" baseline="30000" dirty="0">
                <a:solidFill>
                  <a:srgbClr val="3D550C"/>
                </a:solidFill>
              </a:rPr>
              <a:t>2,3</a:t>
            </a:r>
          </a:p>
          <a:p>
            <a:endParaRPr lang="en-US" sz="1000" b="1" dirty="0">
              <a:solidFill>
                <a:srgbClr val="3D550C"/>
              </a:solidFill>
            </a:endParaRPr>
          </a:p>
          <a:p>
            <a:r>
              <a:rPr lang="en-US" sz="4000" b="1" dirty="0">
                <a:solidFill>
                  <a:srgbClr val="3D550C"/>
                </a:solidFill>
              </a:rPr>
              <a:t>Purpose</a:t>
            </a:r>
          </a:p>
          <a:p>
            <a:pPr marL="742950" indent="-742950">
              <a:buFontTx/>
              <a:buAutoNum type="arabicPeriod"/>
            </a:pPr>
            <a:r>
              <a:rPr lang="en-CA" sz="4000" dirty="0">
                <a:solidFill>
                  <a:srgbClr val="3D550C"/>
                </a:solidFill>
              </a:rPr>
              <a:t>Identify negative symptom trajectories based on the Scale for the Assessment of Negative Symptoms (SANS) in early psychoses using growth mixture modelling (GMM).</a:t>
            </a:r>
          </a:p>
          <a:p>
            <a:pPr marL="742950" indent="-742950">
              <a:buAutoNum type="arabicPeriod"/>
            </a:pPr>
            <a:r>
              <a:rPr lang="en-CA" sz="4000" dirty="0">
                <a:solidFill>
                  <a:srgbClr val="3D550C"/>
                </a:solidFill>
              </a:rPr>
              <a:t>Explore baseline predictors of class membership.</a:t>
            </a:r>
            <a:endParaRPr lang="en-US" sz="4000" dirty="0">
              <a:solidFill>
                <a:srgbClr val="3D550C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4FF11B-5FF5-8211-DED1-68C882B14869}"/>
              </a:ext>
            </a:extLst>
          </p:cNvPr>
          <p:cNvSpPr txBox="1"/>
          <p:nvPr/>
        </p:nvSpPr>
        <p:spPr>
          <a:xfrm>
            <a:off x="1126419" y="12164474"/>
            <a:ext cx="13772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rgbClr val="3D550C"/>
                </a:solidFill>
              </a:rPr>
              <a:t>Data: </a:t>
            </a:r>
            <a:r>
              <a:rPr lang="en-CA" sz="4000" dirty="0">
                <a:solidFill>
                  <a:srgbClr val="3D550C"/>
                </a:solidFill>
              </a:rPr>
              <a:t>Prevention and Early Intervention Program for Psychoses (PEPP-Montreal) -- Douglas Research Institute, McGill University.</a:t>
            </a:r>
            <a:r>
              <a:rPr lang="en-CA" sz="4000" baseline="30000" dirty="0">
                <a:solidFill>
                  <a:srgbClr val="3D550C"/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B10DDE-D6D1-42E5-2E87-F6BA44978F31}"/>
              </a:ext>
            </a:extLst>
          </p:cNvPr>
          <p:cNvSpPr/>
          <p:nvPr/>
        </p:nvSpPr>
        <p:spPr>
          <a:xfrm>
            <a:off x="644552" y="681983"/>
            <a:ext cx="42270306" cy="3728338"/>
          </a:xfrm>
          <a:prstGeom prst="rect">
            <a:avLst/>
          </a:prstGeom>
          <a:solidFill>
            <a:schemeClr val="tx1">
              <a:alpha val="2503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0574F2-ABE1-F7E6-24DA-E3B66DB031E1}"/>
              </a:ext>
            </a:extLst>
          </p:cNvPr>
          <p:cNvSpPr txBox="1"/>
          <p:nvPr/>
        </p:nvSpPr>
        <p:spPr>
          <a:xfrm>
            <a:off x="27243009" y="21918636"/>
            <a:ext cx="152977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CFFDE"/>
                </a:solidFill>
              </a:rPr>
              <a:t>1. Correll CU et al. </a:t>
            </a:r>
            <a:r>
              <a:rPr lang="en-US" sz="3000" i="1" dirty="0">
                <a:solidFill>
                  <a:srgbClr val="FCFFDE"/>
                </a:solidFill>
              </a:rPr>
              <a:t>JAMA Psychiatry. 2018</a:t>
            </a:r>
            <a:r>
              <a:rPr lang="en-US" sz="3000" dirty="0">
                <a:solidFill>
                  <a:srgbClr val="FCFFDE"/>
                </a:solidFill>
              </a:rPr>
              <a:t>;75(6):555-565. doi:10.1001/jamapsychiatry.2018.0623.</a:t>
            </a:r>
          </a:p>
          <a:p>
            <a:r>
              <a:rPr lang="en-US" sz="3000" dirty="0">
                <a:solidFill>
                  <a:srgbClr val="FCFFDE"/>
                </a:solidFill>
              </a:rPr>
              <a:t>2. Engen MJ et al. </a:t>
            </a:r>
            <a:r>
              <a:rPr lang="en-US" sz="3000" i="1" dirty="0">
                <a:solidFill>
                  <a:srgbClr val="FCFFDE"/>
                </a:solidFill>
              </a:rPr>
              <a:t>Front Psychiatry. 2022</a:t>
            </a:r>
            <a:r>
              <a:rPr lang="en-US" sz="3000" dirty="0">
                <a:solidFill>
                  <a:srgbClr val="FCFFDE"/>
                </a:solidFill>
              </a:rPr>
              <a:t>;13:841057. doi:10.3389/fpsyt.2022.841057.</a:t>
            </a:r>
          </a:p>
          <a:p>
            <a:r>
              <a:rPr lang="en-US" sz="3000" dirty="0">
                <a:solidFill>
                  <a:srgbClr val="FCFFDE"/>
                </a:solidFill>
              </a:rPr>
              <a:t>3. Shinn AK et al. </a:t>
            </a:r>
            <a:r>
              <a:rPr lang="en-US" sz="3000" i="1" dirty="0">
                <a:solidFill>
                  <a:srgbClr val="FCFFDE"/>
                </a:solidFill>
              </a:rPr>
              <a:t>Early </a:t>
            </a:r>
            <a:r>
              <a:rPr lang="en-US" sz="3000" i="1" dirty="0" err="1">
                <a:solidFill>
                  <a:srgbClr val="FCFFDE"/>
                </a:solidFill>
              </a:rPr>
              <a:t>Interv</a:t>
            </a:r>
            <a:r>
              <a:rPr lang="en-US" sz="3000" i="1" dirty="0">
                <a:solidFill>
                  <a:srgbClr val="FCFFDE"/>
                </a:solidFill>
              </a:rPr>
              <a:t> Psychiatry. 2017</a:t>
            </a:r>
            <a:r>
              <a:rPr lang="en-US" sz="3000" dirty="0">
                <a:solidFill>
                  <a:srgbClr val="FCFFDE"/>
                </a:solidFill>
              </a:rPr>
              <a:t>;11(1):83-90. doi:10.1111/eip.12299.</a:t>
            </a:r>
          </a:p>
          <a:p>
            <a:r>
              <a:rPr lang="en-US" sz="3000" dirty="0">
                <a:solidFill>
                  <a:srgbClr val="FCFFDE"/>
                </a:solidFill>
              </a:rPr>
              <a:t>4. Percie du </a:t>
            </a:r>
            <a:r>
              <a:rPr lang="en-US" sz="3000" dirty="0" err="1">
                <a:solidFill>
                  <a:srgbClr val="FCFFDE"/>
                </a:solidFill>
              </a:rPr>
              <a:t>Sert</a:t>
            </a:r>
            <a:r>
              <a:rPr lang="en-US" sz="3000" dirty="0">
                <a:solidFill>
                  <a:srgbClr val="FCFFDE"/>
                </a:solidFill>
              </a:rPr>
              <a:t> O et al. </a:t>
            </a:r>
            <a:r>
              <a:rPr lang="en-US" sz="3000" i="1" dirty="0" err="1">
                <a:solidFill>
                  <a:srgbClr val="FCFFDE"/>
                </a:solidFill>
              </a:rPr>
              <a:t>Schizophr</a:t>
            </a:r>
            <a:r>
              <a:rPr lang="en-US" sz="3000" i="1" dirty="0">
                <a:solidFill>
                  <a:srgbClr val="FCFFDE"/>
                </a:solidFill>
              </a:rPr>
              <a:t> Bull. 2025</a:t>
            </a:r>
            <a:r>
              <a:rPr lang="en-US" sz="3000" dirty="0">
                <a:solidFill>
                  <a:srgbClr val="FCFFDE"/>
                </a:solidFill>
              </a:rPr>
              <a:t>. doi:10.1093/</a:t>
            </a:r>
            <a:r>
              <a:rPr lang="en-US" sz="3000" dirty="0" err="1">
                <a:solidFill>
                  <a:srgbClr val="FCFFDE"/>
                </a:solidFill>
              </a:rPr>
              <a:t>schbul</a:t>
            </a:r>
            <a:r>
              <a:rPr lang="en-US" sz="3000" dirty="0">
                <a:solidFill>
                  <a:srgbClr val="FCFFDE"/>
                </a:solidFill>
              </a:rPr>
              <a:t>/sbaf045.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C8AB00-D353-0544-1A40-CDA484DF591E}"/>
              </a:ext>
            </a:extLst>
          </p:cNvPr>
          <p:cNvSpPr txBox="1"/>
          <p:nvPr/>
        </p:nvSpPr>
        <p:spPr>
          <a:xfrm>
            <a:off x="5357553" y="2422911"/>
            <a:ext cx="32844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rgbClr val="FCFFDE"/>
                </a:solidFill>
              </a:rPr>
              <a:t>Alyssa Qian</a:t>
            </a:r>
            <a:r>
              <a:rPr lang="en-US" sz="4000" baseline="30000" dirty="0">
                <a:solidFill>
                  <a:srgbClr val="FCFFDE"/>
                </a:solidFill>
              </a:rPr>
              <a:t>1,2</a:t>
            </a:r>
            <a:r>
              <a:rPr lang="en-US" sz="4000" dirty="0">
                <a:solidFill>
                  <a:srgbClr val="FCFFDE"/>
                </a:solidFill>
              </a:rPr>
              <a:t>, Sierra Vaillancourt</a:t>
            </a:r>
            <a:r>
              <a:rPr lang="en-US" sz="4000" baseline="30000" dirty="0">
                <a:solidFill>
                  <a:srgbClr val="FCFFDE"/>
                </a:solidFill>
              </a:rPr>
              <a:t>1,2</a:t>
            </a:r>
            <a:r>
              <a:rPr lang="en-US" sz="4000" dirty="0">
                <a:solidFill>
                  <a:srgbClr val="FCFFDE"/>
                </a:solidFill>
              </a:rPr>
              <a:t>, Julia Gallucci</a:t>
            </a:r>
            <a:r>
              <a:rPr lang="en-US" sz="4000" baseline="30000" dirty="0">
                <a:solidFill>
                  <a:srgbClr val="FCFFDE"/>
                </a:solidFill>
              </a:rPr>
              <a:t>1,2</a:t>
            </a:r>
            <a:r>
              <a:rPr lang="en-US" sz="4000" dirty="0">
                <a:solidFill>
                  <a:srgbClr val="FCFFDE"/>
                </a:solidFill>
              </a:rPr>
              <a:t>, Lindsay Oliver</a:t>
            </a:r>
            <a:r>
              <a:rPr lang="en-US" sz="4000" baseline="30000" dirty="0">
                <a:solidFill>
                  <a:srgbClr val="FCFFDE"/>
                </a:solidFill>
              </a:rPr>
              <a:t>1,2</a:t>
            </a:r>
            <a:r>
              <a:rPr lang="en-US" sz="4000" dirty="0">
                <a:solidFill>
                  <a:srgbClr val="FCFFDE"/>
                </a:solidFill>
              </a:rPr>
              <a:t>, Colin Hawco</a:t>
            </a:r>
            <a:r>
              <a:rPr lang="en-US" sz="4000" baseline="30000" dirty="0">
                <a:solidFill>
                  <a:srgbClr val="FCFFDE"/>
                </a:solidFill>
              </a:rPr>
              <a:t>1,2</a:t>
            </a:r>
            <a:r>
              <a:rPr lang="en-US" sz="4000" dirty="0">
                <a:solidFill>
                  <a:srgbClr val="FCFFDE"/>
                </a:solidFill>
              </a:rPr>
              <a:t>, Aristotle Voineskos</a:t>
            </a:r>
            <a:r>
              <a:rPr lang="en-US" sz="4000" baseline="30000" dirty="0">
                <a:solidFill>
                  <a:srgbClr val="FCFFDE"/>
                </a:solidFill>
              </a:rPr>
              <a:t>1,2</a:t>
            </a:r>
            <a:endParaRPr lang="en-US" sz="4000" dirty="0">
              <a:solidFill>
                <a:srgbClr val="FCFFDE"/>
              </a:solidFill>
            </a:endParaRPr>
          </a:p>
          <a:p>
            <a:pPr algn="ctr"/>
            <a:r>
              <a:rPr lang="en-US" sz="3000" dirty="0">
                <a:solidFill>
                  <a:srgbClr val="FCFFDE"/>
                </a:solidFill>
              </a:rPr>
              <a:t>[1] Institute of Medical Science, University of Toronto, Toronto, Canada</a:t>
            </a:r>
          </a:p>
          <a:p>
            <a:pPr algn="ctr"/>
            <a:r>
              <a:rPr lang="en-US" sz="3000" dirty="0">
                <a:solidFill>
                  <a:srgbClr val="FCFFDE"/>
                </a:solidFill>
              </a:rPr>
              <a:t>[2] Centre for Addiction and Mental Health, Toronto, Canada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BC803D-B9CC-100D-37E5-EC422F0546EF}"/>
              </a:ext>
            </a:extLst>
          </p:cNvPr>
          <p:cNvSpPr txBox="1"/>
          <p:nvPr/>
        </p:nvSpPr>
        <p:spPr>
          <a:xfrm>
            <a:off x="6398865" y="813534"/>
            <a:ext cx="307917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0" b="1" dirty="0">
                <a:solidFill>
                  <a:srgbClr val="FCFFDE"/>
                </a:solidFill>
              </a:rPr>
              <a:t>Modeling Negative Symptom Trajectories in Early Psychoses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3B71BC-680D-F448-34CD-B3BCDE4C391E}"/>
              </a:ext>
            </a:extLst>
          </p:cNvPr>
          <p:cNvSpPr txBox="1"/>
          <p:nvPr/>
        </p:nvSpPr>
        <p:spPr>
          <a:xfrm>
            <a:off x="24407671" y="18969641"/>
            <a:ext cx="181330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3D550C"/>
                </a:solidFill>
              </a:rPr>
              <a:t>The study identified distinct negative symptom trajectories. Differences in baseline functioning and cortical thickness highlight the potential to refine predictive variables and enable more personalized treatment for early psychoses.</a:t>
            </a:r>
            <a:endParaRPr lang="en-US" sz="4000" dirty="0">
              <a:solidFill>
                <a:srgbClr val="3D550C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7749F98-5DDA-DC5E-3367-9CABF91939BD}"/>
              </a:ext>
            </a:extLst>
          </p:cNvPr>
          <p:cNvSpPr txBox="1"/>
          <p:nvPr/>
        </p:nvSpPr>
        <p:spPr>
          <a:xfrm>
            <a:off x="24407669" y="12051282"/>
            <a:ext cx="181330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3D550C"/>
                </a:solidFill>
              </a:rPr>
              <a:t>Figure 1 (Left). </a:t>
            </a:r>
            <a:r>
              <a:rPr lang="en-US" sz="3500" dirty="0">
                <a:solidFill>
                  <a:srgbClr val="3D550C"/>
                </a:solidFill>
              </a:rPr>
              <a:t>Estimated latent trajectories of negative symptoms over 18 months.</a:t>
            </a:r>
          </a:p>
          <a:p>
            <a:r>
              <a:rPr lang="en-US" sz="3500" b="1" dirty="0">
                <a:solidFill>
                  <a:srgbClr val="3D550C"/>
                </a:solidFill>
              </a:rPr>
              <a:t>Figure 2 (Right). </a:t>
            </a:r>
            <a:r>
              <a:rPr lang="en-US" sz="3500" dirty="0">
                <a:solidFill>
                  <a:srgbClr val="3D550C"/>
                </a:solidFill>
              </a:rPr>
              <a:t>Cortical thickness differences between negative symptom trajectories classes. Green (negative t-stat) indicates thinner cortex in Remitting vs. Persistent High group. *p &lt; 0.05.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53EFC-7D14-C9F9-373F-CE453764B419}"/>
              </a:ext>
            </a:extLst>
          </p:cNvPr>
          <p:cNvSpPr txBox="1"/>
          <p:nvPr/>
        </p:nvSpPr>
        <p:spPr>
          <a:xfrm>
            <a:off x="15523379" y="6135406"/>
            <a:ext cx="824841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>
                <a:solidFill>
                  <a:srgbClr val="3D550C"/>
                </a:solidFill>
              </a:rPr>
              <a:t>Table 1. </a:t>
            </a:r>
            <a:r>
              <a:rPr lang="en-US" sz="3500" dirty="0">
                <a:solidFill>
                  <a:srgbClr val="3D550C"/>
                </a:solidFill>
              </a:rPr>
              <a:t>Demographics of study population.</a:t>
            </a:r>
            <a:endParaRPr lang="en-US" sz="3500" baseline="30000" dirty="0">
              <a:solidFill>
                <a:srgbClr val="3D550C"/>
              </a:solidFill>
            </a:endParaRPr>
          </a:p>
        </p:txBody>
      </p:sp>
      <p:pic>
        <p:nvPicPr>
          <p:cNvPr id="43" name="Picture 42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AD489281-4438-B03F-532E-A0E2CBB4B3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39493" y="982248"/>
            <a:ext cx="5119096" cy="28709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08F2599-B9E0-A320-BDDF-C242460AA351}"/>
              </a:ext>
            </a:extLst>
          </p:cNvPr>
          <p:cNvSpPr txBox="1"/>
          <p:nvPr/>
        </p:nvSpPr>
        <p:spPr>
          <a:xfrm rot="16200000">
            <a:off x="22389397" y="7586302"/>
            <a:ext cx="43710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D550C"/>
                </a:solidFill>
              </a:rPr>
              <a:t>SANS Composite Score</a:t>
            </a:r>
            <a:endParaRPr lang="en-US" sz="3000" baseline="30000" dirty="0">
              <a:solidFill>
                <a:srgbClr val="3D550C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B09AF-8D52-5CFF-10AF-52C2F49D06CD}"/>
              </a:ext>
            </a:extLst>
          </p:cNvPr>
          <p:cNvSpPr txBox="1"/>
          <p:nvPr/>
        </p:nvSpPr>
        <p:spPr>
          <a:xfrm>
            <a:off x="28434635" y="11401753"/>
            <a:ext cx="34197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D550C"/>
                </a:solidFill>
              </a:rPr>
              <a:t>Time Point (Months)</a:t>
            </a:r>
            <a:endParaRPr lang="en-US" sz="3000" baseline="30000" dirty="0">
              <a:solidFill>
                <a:srgbClr val="3D550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AB1A7-3737-FD0D-23E4-C1D92D1BBAB8}"/>
              </a:ext>
            </a:extLst>
          </p:cNvPr>
          <p:cNvSpPr txBox="1"/>
          <p:nvPr/>
        </p:nvSpPr>
        <p:spPr>
          <a:xfrm>
            <a:off x="34758620" y="6689462"/>
            <a:ext cx="23329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u="sng" dirty="0">
                <a:solidFill>
                  <a:srgbClr val="3D550C"/>
                </a:solidFill>
              </a:rPr>
              <a:t>Latent Class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EF0E6-9934-4EF9-1963-74DF087073D3}"/>
              </a:ext>
            </a:extLst>
          </p:cNvPr>
          <p:cNvSpPr txBox="1"/>
          <p:nvPr/>
        </p:nvSpPr>
        <p:spPr>
          <a:xfrm>
            <a:off x="35394411" y="7504114"/>
            <a:ext cx="22253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D550C"/>
                </a:solidFill>
              </a:rPr>
              <a:t>Persistent</a:t>
            </a:r>
          </a:p>
          <a:p>
            <a:r>
              <a:rPr lang="en-US" sz="3000" dirty="0">
                <a:solidFill>
                  <a:srgbClr val="3D550C"/>
                </a:solidFill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5D4C-804A-4EB1-A699-7BFEFE4C173F}"/>
              </a:ext>
            </a:extLst>
          </p:cNvPr>
          <p:cNvSpPr txBox="1"/>
          <p:nvPr/>
        </p:nvSpPr>
        <p:spPr>
          <a:xfrm>
            <a:off x="35394411" y="8696053"/>
            <a:ext cx="22253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96A800"/>
                </a:solidFill>
              </a:rPr>
              <a:t>Remitting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E16FCEE-F2A0-866A-D7AA-775954F7D15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6692" t="4224" r="16365"/>
          <a:stretch>
            <a:fillRect/>
          </a:stretch>
        </p:blipFill>
        <p:spPr>
          <a:xfrm>
            <a:off x="9320901" y="13491124"/>
            <a:ext cx="5247548" cy="421058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7F88C64-AFF4-FDE3-777A-52381E03029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3450" t="4224" r="23690" b="6638"/>
          <a:stretch>
            <a:fillRect/>
          </a:stretch>
        </p:blipFill>
        <p:spPr>
          <a:xfrm>
            <a:off x="10011240" y="19248340"/>
            <a:ext cx="4108362" cy="3885521"/>
          </a:xfrm>
          <a:prstGeom prst="rect">
            <a:avLst/>
          </a:prstGeom>
        </p:spPr>
      </p:pic>
      <p:pic>
        <p:nvPicPr>
          <p:cNvPr id="51" name="Picture 50" descr="A green line on a black background&#10;&#10;AI-generated content may be incorrect.">
            <a:extLst>
              <a:ext uri="{FF2B5EF4-FFF2-40B4-BE49-F238E27FC236}">
                <a16:creationId xmlns:a16="http://schemas.microsoft.com/office/drawing/2014/main" id="{75E76397-5E70-BD35-1E1C-DE1C5DDD32C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9460" t="25100" r="39169" b="25100"/>
          <a:stretch>
            <a:fillRect/>
          </a:stretch>
        </p:blipFill>
        <p:spPr>
          <a:xfrm>
            <a:off x="5670073" y="19058037"/>
            <a:ext cx="1235580" cy="1614777"/>
          </a:xfrm>
          <a:prstGeom prst="rect">
            <a:avLst/>
          </a:prstGeom>
        </p:spPr>
      </p:pic>
      <p:pic>
        <p:nvPicPr>
          <p:cNvPr id="53" name="Picture 52" descr="A green outline of a head with circles and dots&#10;&#10;AI-generated content may be incorrect.">
            <a:extLst>
              <a:ext uri="{FF2B5EF4-FFF2-40B4-BE49-F238E27FC236}">
                <a16:creationId xmlns:a16="http://schemas.microsoft.com/office/drawing/2014/main" id="{6533D0A9-70FC-FEF2-CFC9-B801585B6E5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36858" t="25117" r="36672" b="24865"/>
          <a:stretch>
            <a:fillRect/>
          </a:stretch>
        </p:blipFill>
        <p:spPr>
          <a:xfrm>
            <a:off x="2784804" y="21233119"/>
            <a:ext cx="1457830" cy="1544938"/>
          </a:xfrm>
          <a:prstGeom prst="rect">
            <a:avLst/>
          </a:prstGeom>
        </p:spPr>
      </p:pic>
      <p:pic>
        <p:nvPicPr>
          <p:cNvPr id="55" name="Picture 54" descr="A green logo with a black background&#10;&#10;AI-generated content may be incorrect.">
            <a:extLst>
              <a:ext uri="{FF2B5EF4-FFF2-40B4-BE49-F238E27FC236}">
                <a16:creationId xmlns:a16="http://schemas.microsoft.com/office/drawing/2014/main" id="{8391CD98-7E8C-4C79-E493-0E890BA6690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35079" t="25100" r="35426" b="24882"/>
          <a:stretch>
            <a:fillRect/>
          </a:stretch>
        </p:blipFill>
        <p:spPr>
          <a:xfrm>
            <a:off x="2690660" y="19084265"/>
            <a:ext cx="1633777" cy="1553827"/>
          </a:xfrm>
          <a:prstGeom prst="rect">
            <a:avLst/>
          </a:prstGeom>
        </p:spPr>
      </p:pic>
      <p:pic>
        <p:nvPicPr>
          <p:cNvPr id="57" name="Picture 56" descr="A green brain on a black background&#10;&#10;AI-generated content may be incorrect.">
            <a:extLst>
              <a:ext uri="{FF2B5EF4-FFF2-40B4-BE49-F238E27FC236}">
                <a16:creationId xmlns:a16="http://schemas.microsoft.com/office/drawing/2014/main" id="{04073E2B-1632-5ABE-1A05-C8B62444EE99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35276" t="23530" r="35229" b="24996"/>
          <a:stretch>
            <a:fillRect/>
          </a:stretch>
        </p:blipFill>
        <p:spPr>
          <a:xfrm>
            <a:off x="5492171" y="21233119"/>
            <a:ext cx="1578450" cy="15449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091FB0F-7A99-5D98-FEBB-396678A7B58F}"/>
              </a:ext>
            </a:extLst>
          </p:cNvPr>
          <p:cNvSpPr txBox="1"/>
          <p:nvPr/>
        </p:nvSpPr>
        <p:spPr>
          <a:xfrm>
            <a:off x="2029730" y="16990861"/>
            <a:ext cx="54213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3D550C"/>
                </a:solidFill>
              </a:rPr>
              <a:t>n = 634</a:t>
            </a:r>
          </a:p>
          <a:p>
            <a:pPr algn="ctr"/>
            <a:r>
              <a:rPr lang="en-CA" sz="4000" dirty="0">
                <a:solidFill>
                  <a:srgbClr val="3D550C"/>
                </a:solidFill>
              </a:rPr>
              <a:t>SANS @ baseline, 1, 2, 3, 6, 9, 12, 18 months</a:t>
            </a:r>
          </a:p>
        </p:txBody>
      </p:sp>
      <p:sp>
        <p:nvSpPr>
          <p:cNvPr id="3073" name="Right Arrow 3072">
            <a:extLst>
              <a:ext uri="{FF2B5EF4-FFF2-40B4-BE49-F238E27FC236}">
                <a16:creationId xmlns:a16="http://schemas.microsoft.com/office/drawing/2014/main" id="{F0C893D4-76E6-A4CF-24CA-5BFA242A2938}"/>
              </a:ext>
            </a:extLst>
          </p:cNvPr>
          <p:cNvSpPr/>
          <p:nvPr/>
        </p:nvSpPr>
        <p:spPr>
          <a:xfrm>
            <a:off x="6772550" y="15301919"/>
            <a:ext cx="1950211" cy="354907"/>
          </a:xfrm>
          <a:prstGeom prst="rightArrow">
            <a:avLst/>
          </a:prstGeom>
          <a:noFill/>
          <a:ln w="38100">
            <a:solidFill>
              <a:srgbClr val="3D5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94" name="Group 3093">
            <a:extLst>
              <a:ext uri="{FF2B5EF4-FFF2-40B4-BE49-F238E27FC236}">
                <a16:creationId xmlns:a16="http://schemas.microsoft.com/office/drawing/2014/main" id="{3DBC58B1-FC35-669D-2ADF-61511D85C0C6}"/>
              </a:ext>
            </a:extLst>
          </p:cNvPr>
          <p:cNvGrpSpPr/>
          <p:nvPr/>
        </p:nvGrpSpPr>
        <p:grpSpPr>
          <a:xfrm>
            <a:off x="7314421" y="19047621"/>
            <a:ext cx="2441002" cy="3939539"/>
            <a:chOff x="7464064" y="20605022"/>
            <a:chExt cx="1570087" cy="2533970"/>
          </a:xfrm>
        </p:grpSpPr>
        <p:sp>
          <p:nvSpPr>
            <p:cNvPr id="3072" name="TextBox 3071">
              <a:extLst>
                <a:ext uri="{FF2B5EF4-FFF2-40B4-BE49-F238E27FC236}">
                  <a16:creationId xmlns:a16="http://schemas.microsoft.com/office/drawing/2014/main" id="{D46DC55D-232F-E8FE-2AD5-23BFF421128B}"/>
                </a:ext>
              </a:extLst>
            </p:cNvPr>
            <p:cNvSpPr txBox="1"/>
            <p:nvPr/>
          </p:nvSpPr>
          <p:spPr>
            <a:xfrm>
              <a:off x="7464064" y="20605022"/>
              <a:ext cx="1044420" cy="253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0" dirty="0">
                  <a:solidFill>
                    <a:srgbClr val="3D550C"/>
                  </a:solidFill>
                </a:rPr>
                <a:t>}</a:t>
              </a:r>
            </a:p>
          </p:txBody>
        </p:sp>
        <p:sp>
          <p:nvSpPr>
            <p:cNvPr id="3074" name="Right Arrow 3073">
              <a:extLst>
                <a:ext uri="{FF2B5EF4-FFF2-40B4-BE49-F238E27FC236}">
                  <a16:creationId xmlns:a16="http://schemas.microsoft.com/office/drawing/2014/main" id="{96EE81FA-1C35-0F21-5ABE-2F95E1D7537E}"/>
                </a:ext>
              </a:extLst>
            </p:cNvPr>
            <p:cNvSpPr/>
            <p:nvPr/>
          </p:nvSpPr>
          <p:spPr>
            <a:xfrm>
              <a:off x="7989731" y="21847667"/>
              <a:ext cx="1044420" cy="270763"/>
            </a:xfrm>
            <a:prstGeom prst="rightArrow">
              <a:avLst/>
            </a:prstGeom>
            <a:solidFill>
              <a:srgbClr val="3D550C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6" name="Rectangle 3075">
            <a:extLst>
              <a:ext uri="{FF2B5EF4-FFF2-40B4-BE49-F238E27FC236}">
                <a16:creationId xmlns:a16="http://schemas.microsoft.com/office/drawing/2014/main" id="{F007538A-7191-5584-C274-019B7C96DA9D}"/>
              </a:ext>
            </a:extLst>
          </p:cNvPr>
          <p:cNvSpPr/>
          <p:nvPr/>
        </p:nvSpPr>
        <p:spPr>
          <a:xfrm rot="16200000">
            <a:off x="-609899" y="15707241"/>
            <a:ext cx="4369105" cy="765172"/>
          </a:xfrm>
          <a:prstGeom prst="rect">
            <a:avLst/>
          </a:prstGeom>
          <a:solidFill>
            <a:srgbClr val="3D550C"/>
          </a:solidFill>
          <a:ln>
            <a:solidFill>
              <a:srgbClr val="3D5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CFFDE"/>
                </a:solidFill>
              </a:rPr>
              <a:t>Aim 1</a:t>
            </a:r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3ACAC70D-A905-611A-2C9B-ABE82251BA57}"/>
              </a:ext>
            </a:extLst>
          </p:cNvPr>
          <p:cNvSpPr/>
          <p:nvPr/>
        </p:nvSpPr>
        <p:spPr>
          <a:xfrm rot="16200000">
            <a:off x="-490480" y="21024817"/>
            <a:ext cx="4126245" cy="765172"/>
          </a:xfrm>
          <a:prstGeom prst="rect">
            <a:avLst/>
          </a:prstGeom>
          <a:solidFill>
            <a:srgbClr val="3D550C"/>
          </a:solidFill>
          <a:ln>
            <a:solidFill>
              <a:srgbClr val="3D550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CFFDE"/>
                </a:solidFill>
              </a:rPr>
              <a:t>Aim 2</a:t>
            </a:r>
          </a:p>
        </p:txBody>
      </p:sp>
      <p:sp>
        <p:nvSpPr>
          <p:cNvPr id="3087" name="TextBox 3086">
            <a:extLst>
              <a:ext uri="{FF2B5EF4-FFF2-40B4-BE49-F238E27FC236}">
                <a16:creationId xmlns:a16="http://schemas.microsoft.com/office/drawing/2014/main" id="{F8107927-DD35-9521-5E64-864281B487F5}"/>
              </a:ext>
            </a:extLst>
          </p:cNvPr>
          <p:cNvSpPr txBox="1"/>
          <p:nvPr/>
        </p:nvSpPr>
        <p:spPr>
          <a:xfrm>
            <a:off x="8840573" y="17608008"/>
            <a:ext cx="6208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3D550C"/>
                </a:solidFill>
              </a:rPr>
              <a:t>Generate GMM trajectories for negative symptoms</a:t>
            </a:r>
          </a:p>
        </p:txBody>
      </p:sp>
      <p:sp>
        <p:nvSpPr>
          <p:cNvPr id="3088" name="TextBox 3087">
            <a:extLst>
              <a:ext uri="{FF2B5EF4-FFF2-40B4-BE49-F238E27FC236}">
                <a16:creationId xmlns:a16="http://schemas.microsoft.com/office/drawing/2014/main" id="{82BA7486-9064-E952-6849-2688EE8564DC}"/>
              </a:ext>
            </a:extLst>
          </p:cNvPr>
          <p:cNvSpPr txBox="1"/>
          <p:nvPr/>
        </p:nvSpPr>
        <p:spPr>
          <a:xfrm>
            <a:off x="2230963" y="20605687"/>
            <a:ext cx="2711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i="1" dirty="0">
                <a:solidFill>
                  <a:srgbClr val="3D550C"/>
                </a:solidFill>
              </a:rPr>
              <a:t>Demographics</a:t>
            </a:r>
          </a:p>
        </p:txBody>
      </p:sp>
      <p:sp>
        <p:nvSpPr>
          <p:cNvPr id="3089" name="TextBox 3088">
            <a:extLst>
              <a:ext uri="{FF2B5EF4-FFF2-40B4-BE49-F238E27FC236}">
                <a16:creationId xmlns:a16="http://schemas.microsoft.com/office/drawing/2014/main" id="{3091E636-B869-DD6B-1BF9-7E7449CE6D05}"/>
              </a:ext>
            </a:extLst>
          </p:cNvPr>
          <p:cNvSpPr txBox="1"/>
          <p:nvPr/>
        </p:nvSpPr>
        <p:spPr>
          <a:xfrm>
            <a:off x="4976053" y="20605687"/>
            <a:ext cx="27175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i="1" dirty="0">
                <a:solidFill>
                  <a:srgbClr val="3D550C"/>
                </a:solidFill>
              </a:rPr>
              <a:t>Clinical</a:t>
            </a:r>
          </a:p>
        </p:txBody>
      </p:sp>
      <p:sp>
        <p:nvSpPr>
          <p:cNvPr id="3090" name="TextBox 3089">
            <a:extLst>
              <a:ext uri="{FF2B5EF4-FFF2-40B4-BE49-F238E27FC236}">
                <a16:creationId xmlns:a16="http://schemas.microsoft.com/office/drawing/2014/main" id="{97CDB91B-D01D-FCB5-77CF-52E5F1CED688}"/>
              </a:ext>
            </a:extLst>
          </p:cNvPr>
          <p:cNvSpPr txBox="1"/>
          <p:nvPr/>
        </p:nvSpPr>
        <p:spPr>
          <a:xfrm>
            <a:off x="2222786" y="22721467"/>
            <a:ext cx="27576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i="1" dirty="0">
                <a:solidFill>
                  <a:srgbClr val="3D550C"/>
                </a:solidFill>
              </a:rPr>
              <a:t>Cognitive</a:t>
            </a:r>
          </a:p>
        </p:txBody>
      </p:sp>
      <p:sp>
        <p:nvSpPr>
          <p:cNvPr id="3091" name="TextBox 3090">
            <a:extLst>
              <a:ext uri="{FF2B5EF4-FFF2-40B4-BE49-F238E27FC236}">
                <a16:creationId xmlns:a16="http://schemas.microsoft.com/office/drawing/2014/main" id="{C5AB6AD4-DFC8-C46E-7D74-71588226655E}"/>
              </a:ext>
            </a:extLst>
          </p:cNvPr>
          <p:cNvSpPr txBox="1"/>
          <p:nvPr/>
        </p:nvSpPr>
        <p:spPr>
          <a:xfrm>
            <a:off x="4968759" y="22721467"/>
            <a:ext cx="2724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000" i="1" dirty="0">
                <a:solidFill>
                  <a:srgbClr val="3D550C"/>
                </a:solidFill>
              </a:rPr>
              <a:t>Structural</a:t>
            </a:r>
          </a:p>
        </p:txBody>
      </p:sp>
      <p:sp>
        <p:nvSpPr>
          <p:cNvPr id="3093" name="TextBox 3092">
            <a:extLst>
              <a:ext uri="{FF2B5EF4-FFF2-40B4-BE49-F238E27FC236}">
                <a16:creationId xmlns:a16="http://schemas.microsoft.com/office/drawing/2014/main" id="{DD4C9BCB-903F-E35F-F7AE-8DD1F1C69824}"/>
              </a:ext>
            </a:extLst>
          </p:cNvPr>
          <p:cNvSpPr txBox="1"/>
          <p:nvPr/>
        </p:nvSpPr>
        <p:spPr>
          <a:xfrm>
            <a:off x="9320901" y="23246501"/>
            <a:ext cx="5578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3D550C"/>
                </a:solidFill>
              </a:rPr>
              <a:t>Predict Class Membership</a:t>
            </a:r>
          </a:p>
        </p:txBody>
      </p:sp>
      <p:sp>
        <p:nvSpPr>
          <p:cNvPr id="3097" name="TextBox 3096">
            <a:extLst>
              <a:ext uri="{FF2B5EF4-FFF2-40B4-BE49-F238E27FC236}">
                <a16:creationId xmlns:a16="http://schemas.microsoft.com/office/drawing/2014/main" id="{3EBAEC82-6A99-B7E9-2B5A-E97281AB1D80}"/>
              </a:ext>
            </a:extLst>
          </p:cNvPr>
          <p:cNvSpPr txBox="1"/>
          <p:nvPr/>
        </p:nvSpPr>
        <p:spPr>
          <a:xfrm>
            <a:off x="3389292" y="23267394"/>
            <a:ext cx="3158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solidFill>
                  <a:srgbClr val="3D550C"/>
                </a:solidFill>
              </a:rPr>
              <a:t>Baseline Data</a:t>
            </a:r>
          </a:p>
        </p:txBody>
      </p:sp>
      <p:sp>
        <p:nvSpPr>
          <p:cNvPr id="3098" name="TextBox 3097">
            <a:extLst>
              <a:ext uri="{FF2B5EF4-FFF2-40B4-BE49-F238E27FC236}">
                <a16:creationId xmlns:a16="http://schemas.microsoft.com/office/drawing/2014/main" id="{B0D4753E-E377-F507-C83A-F0702218F548}"/>
              </a:ext>
            </a:extLst>
          </p:cNvPr>
          <p:cNvSpPr txBox="1"/>
          <p:nvPr/>
        </p:nvSpPr>
        <p:spPr>
          <a:xfrm>
            <a:off x="10310697" y="19840923"/>
            <a:ext cx="36186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</a:rPr>
              <a:t>1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 1 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2 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1 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99" name="TextBox 3098">
            <a:extLst>
              <a:ext uri="{FF2B5EF4-FFF2-40B4-BE49-F238E27FC236}">
                <a16:creationId xmlns:a16="http://schemas.microsoft.com/office/drawing/2014/main" id="{D9C84181-49C2-1F56-06B6-03F82C61FB6B}"/>
              </a:ext>
            </a:extLst>
          </p:cNvPr>
          <p:cNvSpPr txBox="1"/>
          <p:nvPr/>
        </p:nvSpPr>
        <p:spPr>
          <a:xfrm>
            <a:off x="10310697" y="21722012"/>
            <a:ext cx="36186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</a:rPr>
              <a:t>1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 1 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2 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2     </a:t>
            </a:r>
            <a:r>
              <a:rPr lang="en-CA" sz="2000" dirty="0">
                <a:solidFill>
                  <a:schemeClr val="bg1"/>
                </a:solidFill>
              </a:rPr>
              <a:t> </a:t>
            </a:r>
            <a:r>
              <a:rPr lang="en-CA" sz="35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03" name="TextBox 3102">
            <a:extLst>
              <a:ext uri="{FF2B5EF4-FFF2-40B4-BE49-F238E27FC236}">
                <a16:creationId xmlns:a16="http://schemas.microsoft.com/office/drawing/2014/main" id="{D591CA31-C1CF-8DDC-FF8B-BE9F9D3803FC}"/>
              </a:ext>
            </a:extLst>
          </p:cNvPr>
          <p:cNvSpPr txBox="1"/>
          <p:nvPr/>
        </p:nvSpPr>
        <p:spPr>
          <a:xfrm>
            <a:off x="31678273" y="6159933"/>
            <a:ext cx="26416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3D550C"/>
                </a:solidFill>
              </a:rPr>
              <a:t>29.2% (n = 185)</a:t>
            </a:r>
          </a:p>
        </p:txBody>
      </p:sp>
      <p:sp>
        <p:nvSpPr>
          <p:cNvPr id="3104" name="TextBox 3103">
            <a:extLst>
              <a:ext uri="{FF2B5EF4-FFF2-40B4-BE49-F238E27FC236}">
                <a16:creationId xmlns:a16="http://schemas.microsoft.com/office/drawing/2014/main" id="{ECC496AA-326E-7775-E4F5-A1597BF85B8E}"/>
              </a:ext>
            </a:extLst>
          </p:cNvPr>
          <p:cNvSpPr txBox="1"/>
          <p:nvPr/>
        </p:nvSpPr>
        <p:spPr>
          <a:xfrm>
            <a:off x="31678273" y="9535039"/>
            <a:ext cx="261101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96A800"/>
                </a:solidFill>
              </a:rPr>
              <a:t>70.8% (n = 449)</a:t>
            </a:r>
          </a:p>
        </p:txBody>
      </p:sp>
      <p:pic>
        <p:nvPicPr>
          <p:cNvPr id="3108" name="Picture 3107">
            <a:extLst>
              <a:ext uri="{FF2B5EF4-FFF2-40B4-BE49-F238E27FC236}">
                <a16:creationId xmlns:a16="http://schemas.microsoft.com/office/drawing/2014/main" id="{8F9C1F6E-FB87-F885-1313-2315D2DBFEB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29591" r="33457"/>
          <a:stretch>
            <a:fillRect/>
          </a:stretch>
        </p:blipFill>
        <p:spPr>
          <a:xfrm>
            <a:off x="38237343" y="5367264"/>
            <a:ext cx="4303421" cy="6531340"/>
          </a:xfrm>
          <a:prstGeom prst="rect">
            <a:avLst/>
          </a:prstGeom>
        </p:spPr>
      </p:pic>
      <p:cxnSp>
        <p:nvCxnSpPr>
          <p:cNvPr id="3110" name="Straight Connector 3109">
            <a:extLst>
              <a:ext uri="{FF2B5EF4-FFF2-40B4-BE49-F238E27FC236}">
                <a16:creationId xmlns:a16="http://schemas.microsoft.com/office/drawing/2014/main" id="{1A294CC2-8B6D-D7C8-863C-23DD4E8F1E7A}"/>
              </a:ext>
            </a:extLst>
          </p:cNvPr>
          <p:cNvCxnSpPr/>
          <p:nvPr/>
        </p:nvCxnSpPr>
        <p:spPr>
          <a:xfrm>
            <a:off x="37712581" y="5645720"/>
            <a:ext cx="0" cy="5748114"/>
          </a:xfrm>
          <a:prstGeom prst="line">
            <a:avLst/>
          </a:prstGeom>
          <a:ln w="38100">
            <a:solidFill>
              <a:srgbClr val="3D5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4" name="TextBox 3113">
            <a:extLst>
              <a:ext uri="{FF2B5EF4-FFF2-40B4-BE49-F238E27FC236}">
                <a16:creationId xmlns:a16="http://schemas.microsoft.com/office/drawing/2014/main" id="{2F74A683-4581-80AA-73A5-E983BF0B7DEC}"/>
              </a:ext>
            </a:extLst>
          </p:cNvPr>
          <p:cNvSpPr txBox="1"/>
          <p:nvPr/>
        </p:nvSpPr>
        <p:spPr>
          <a:xfrm>
            <a:off x="24297942" y="14118449"/>
            <a:ext cx="182428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3D550C"/>
                </a:solidFill>
              </a:rPr>
              <a:t>Structural (n = 132): </a:t>
            </a:r>
            <a:r>
              <a:rPr lang="en-US" sz="4000" dirty="0">
                <a:solidFill>
                  <a:srgbClr val="3D550C"/>
                </a:solidFill>
              </a:rPr>
              <a:t>Remitting class (n = 93) showed reduced left rostral anterior cingulate cortical thickness than Persistent High class (n = 39) [t(84.131) = -3.5652, p = 0.047] (Fig. 2).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D550C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3D550C"/>
                </a:solidFill>
              </a:rPr>
              <a:t>Clinical: </a:t>
            </a:r>
            <a:r>
              <a:rPr lang="en-US" sz="4000" dirty="0">
                <a:solidFill>
                  <a:srgbClr val="3D550C"/>
                </a:solidFill>
              </a:rPr>
              <a:t>Higher baseline functioning scores (SOFAS) indicated greater odds of being in the Remitting class [odds ratio (OR) = 1.027, p = 0.001].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01146-8823-D7BB-CB41-E02F0E0E583D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25500" b="28623"/>
          <a:stretch>
            <a:fillRect/>
          </a:stretch>
        </p:blipFill>
        <p:spPr>
          <a:xfrm>
            <a:off x="1015456" y="1420390"/>
            <a:ext cx="7365559" cy="18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9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8fe610-6b57-4b50-b38a-738f3e166893">
      <Terms xmlns="http://schemas.microsoft.com/office/infopath/2007/PartnerControls"/>
    </lcf76f155ced4ddcb4097134ff3c332f>
    <TaxCatchAll xmlns="ca103225-a62e-4230-9930-fcf9387f87c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396C57CDA88945B5D0132DED57DA85" ma:contentTypeVersion="16" ma:contentTypeDescription="Create a new document." ma:contentTypeScope="" ma:versionID="8cb94428ddb964aa39fd5081fd85a359">
  <xsd:schema xmlns:xsd="http://www.w3.org/2001/XMLSchema" xmlns:xs="http://www.w3.org/2001/XMLSchema" xmlns:p="http://schemas.microsoft.com/office/2006/metadata/properties" xmlns:ns2="418fe610-6b57-4b50-b38a-738f3e166893" xmlns:ns3="ca103225-a62e-4230-9930-fcf9387f87c1" targetNamespace="http://schemas.microsoft.com/office/2006/metadata/properties" ma:root="true" ma:fieldsID="bc2198be6ee6f256ff3dba163439db71" ns2:_="" ns3:_="">
    <xsd:import namespace="418fe610-6b57-4b50-b38a-738f3e166893"/>
    <xsd:import namespace="ca103225-a62e-4230-9930-fcf9387f87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fe610-6b57-4b50-b38a-738f3e1668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03225-a62e-4230-9930-fcf9387f87c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7b598ca-6531-405a-872d-211d6d4ad273}" ma:internalName="TaxCatchAll" ma:showField="CatchAllData" ma:web="ca103225-a62e-4230-9930-fcf9387f87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F3074-6681-41FB-A317-3589706BC237}">
  <ds:schemaRefs>
    <ds:schemaRef ds:uri="http://schemas.microsoft.com/office/2006/metadata/properties"/>
    <ds:schemaRef ds:uri="http://schemas.microsoft.com/office/infopath/2007/PartnerControls"/>
    <ds:schemaRef ds:uri="418fe610-6b57-4b50-b38a-738f3e166893"/>
    <ds:schemaRef ds:uri="ca103225-a62e-4230-9930-fcf9387f87c1"/>
  </ds:schemaRefs>
</ds:datastoreItem>
</file>

<file path=customXml/itemProps2.xml><?xml version="1.0" encoding="utf-8"?>
<ds:datastoreItem xmlns:ds="http://schemas.openxmlformats.org/officeDocument/2006/customXml" ds:itemID="{85CA9496-9C3C-49DA-A85B-E5DC035AF4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E4F7AF-27D9-46AB-A5AD-67D3195659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fe610-6b57-4b50-b38a-738f3e166893"/>
    <ds:schemaRef ds:uri="ca103225-a62e-4230-9930-fcf9387f87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14066</TotalTime>
  <Words>616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Ergi Duli</dc:creator>
  <cp:keywords/>
  <dc:description/>
  <cp:lastModifiedBy>Alyssa Qian</cp:lastModifiedBy>
  <cp:revision>244</cp:revision>
  <dcterms:created xsi:type="dcterms:W3CDTF">2021-02-15T00:02:03Z</dcterms:created>
  <dcterms:modified xsi:type="dcterms:W3CDTF">2025-08-06T15:57:43Z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0x01010099396C57CDA88945B5D0132DED57DA85</vt:lpwstr>
  </property>
</Properties>
</file>