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4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9C07-341B-4FBE-B67C-A1E6B75152D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A628-136A-4E61-A7AB-4C968BD5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PROJECT: Online 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8872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Group Members:</a:t>
            </a:r>
          </a:p>
          <a:p>
            <a:pPr algn="just"/>
            <a:r>
              <a:rPr lang="en-US" dirty="0"/>
              <a:t>Aqib Mahmood  25235</a:t>
            </a:r>
          </a:p>
          <a:p>
            <a:pPr algn="just"/>
            <a:r>
              <a:rPr lang="en-US" dirty="0"/>
              <a:t>Burhanuddin </a:t>
            </a:r>
            <a:r>
              <a:rPr lang="en-US" dirty="0" err="1"/>
              <a:t>Makra</a:t>
            </a:r>
            <a:r>
              <a:rPr lang="en-US" dirty="0"/>
              <a:t>  24460</a:t>
            </a:r>
          </a:p>
          <a:p>
            <a:pPr algn="just"/>
            <a:r>
              <a:rPr lang="en-US" dirty="0"/>
              <a:t>Syed Muhammad Zuhair Shah 25130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6D2D-F6F8-3CE4-71EF-B0085071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8"/>
            <a:ext cx="12192000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Booklist</a:t>
            </a:r>
          </a:p>
        </p:txBody>
      </p:sp>
      <p:pic>
        <p:nvPicPr>
          <p:cNvPr id="5" name="Content Placeholder 4" descr="Text">
            <a:extLst>
              <a:ext uri="{FF2B5EF4-FFF2-40B4-BE49-F238E27FC236}">
                <a16:creationId xmlns:a16="http://schemas.microsoft.com/office/drawing/2014/main" id="{11148933-F4FB-CF13-9FF0-70289BB1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5863"/>
            <a:ext cx="4381805" cy="3034746"/>
          </a:xfrm>
        </p:spPr>
      </p:pic>
      <p:pic>
        <p:nvPicPr>
          <p:cNvPr id="7" name="Picture 6" descr="Text">
            <a:extLst>
              <a:ext uri="{FF2B5EF4-FFF2-40B4-BE49-F238E27FC236}">
                <a16:creationId xmlns:a16="http://schemas.microsoft.com/office/drawing/2014/main" id="{4979FC79-CE78-B786-4BE9-94209BC18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39" y="636450"/>
            <a:ext cx="6877879" cy="56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">
            <a:extLst>
              <a:ext uri="{FF2B5EF4-FFF2-40B4-BE49-F238E27FC236}">
                <a16:creationId xmlns:a16="http://schemas.microsoft.com/office/drawing/2014/main" id="{F3008280-30C5-DACA-919F-DA60EEF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4" y="0"/>
            <a:ext cx="9263271" cy="5433391"/>
          </a:xfrm>
          <a:prstGeom prst="rect">
            <a:avLst/>
          </a:prstGeom>
        </p:spPr>
      </p:pic>
      <p:pic>
        <p:nvPicPr>
          <p:cNvPr id="6" name="Picture 5" descr="Text">
            <a:extLst>
              <a:ext uri="{FF2B5EF4-FFF2-40B4-BE49-F238E27FC236}">
                <a16:creationId xmlns:a16="http://schemas.microsoft.com/office/drawing/2014/main" id="{542DD5F8-CC6C-4E94-881F-24345170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7" y="5071760"/>
            <a:ext cx="5817703" cy="17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1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4AC2-5ADE-F1BD-275B-628C33F4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4805"/>
          </a:xfrm>
        </p:spPr>
        <p:txBody>
          <a:bodyPr/>
          <a:lstStyle/>
          <a:p>
            <a:r>
              <a:rPr lang="en-US" dirty="0"/>
              <a:t>Library Screen Search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7AB613-DCA0-6A8C-1BC1-40AE2EBE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4" y="632832"/>
            <a:ext cx="11706732" cy="61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556-5F3E-6C1D-1D09-A08BE227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Recommended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4E06AFE-2522-8F95-8FB6-AA9386FB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3" y="29749"/>
            <a:ext cx="4155053" cy="512499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2F302A4-B0B8-6AAC-16C1-8146CCD14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879"/>
            <a:ext cx="3713154" cy="314913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A2352FD-14FA-16D8-3E4D-9D9348449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67" y="2805540"/>
            <a:ext cx="4155054" cy="40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9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4294C6-D210-74DE-A3EA-62E5C3178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06" y="145774"/>
            <a:ext cx="7542860" cy="63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C5E9-F9C5-E422-7FAF-7DCC13E0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Userlist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78F2E00-4995-8301-2E8A-B2B7D0CA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5" y="681036"/>
            <a:ext cx="4355405" cy="511016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9A7F8B1-12DC-BBDF-25F6-ADC6C8992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624715"/>
            <a:ext cx="4957209" cy="54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6F6138-9D1C-62D3-B69E-B677FDDF0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48" y="3455892"/>
            <a:ext cx="5320271" cy="33648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B24CC-D00E-AE94-BD20-130514CEB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4" y="368537"/>
            <a:ext cx="4448796" cy="18100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D76F3FB-8E2C-FA85-729D-435D3A6CB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29" y="37235"/>
            <a:ext cx="3915321" cy="329611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9CFD3B-E6EE-DF53-CA8B-FAAD54BF1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4" y="1323602"/>
            <a:ext cx="431428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 to borrow books before hand.</a:t>
            </a:r>
          </a:p>
          <a:p>
            <a:r>
              <a:rPr lang="en-US" dirty="0"/>
              <a:t>Handling the borrowing and new arrival of books done by the admin.</a:t>
            </a:r>
          </a:p>
          <a:p>
            <a:r>
              <a:rPr lang="en-US" dirty="0"/>
              <a:t>Recommendation from the customer done online so that it is placed right before him.</a:t>
            </a:r>
          </a:p>
          <a:p>
            <a:r>
              <a:rPr lang="en-US" dirty="0"/>
              <a:t>Also, to distinct the customers if he is a member or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7" y="378377"/>
            <a:ext cx="10515600" cy="1325563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" t="-470" r="-214" b="23706"/>
          <a:stretch/>
        </p:blipFill>
        <p:spPr>
          <a:xfrm>
            <a:off x="2456960" y="94208"/>
            <a:ext cx="9080374" cy="66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History like stack is based on LIFO, the latest history updates.</a:t>
            </a:r>
          </a:p>
          <a:p>
            <a:r>
              <a:rPr lang="en-US" dirty="0"/>
              <a:t>Priority Queues for recommendation, for the books recommended by customers and recommended books come first based on the customer being a member or a non-member.</a:t>
            </a:r>
          </a:p>
          <a:p>
            <a:r>
              <a:rPr lang="en-US" dirty="0"/>
              <a:t>Hashing using Quadratic probing so that we can store a large set of data </a:t>
            </a:r>
            <a:r>
              <a:rPr lang="en-US" dirty="0" err="1"/>
              <a:t>i.e</a:t>
            </a:r>
            <a:r>
              <a:rPr lang="en-US" dirty="0"/>
              <a:t> the set of books and access the books without any storage wastage and time efficient searching, insertion and deletion of books.</a:t>
            </a:r>
          </a:p>
          <a:p>
            <a:r>
              <a:rPr lang="en-US" dirty="0"/>
              <a:t>Linked List is used for the memory allocation and faster insertion and deletion of admin data as there are limited number of admins.</a:t>
            </a:r>
          </a:p>
          <a:p>
            <a:r>
              <a:rPr lang="en-US" dirty="0"/>
              <a:t>AVL trees are also used for efficient search for the login and data extraction of a user as they are balanced trees hence the searching is O(</a:t>
            </a:r>
            <a:r>
              <a:rPr lang="en-US" dirty="0" err="1"/>
              <a:t>logn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574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A088-7D58-6ECD-8B60-E836FB20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877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31B8-6A13-5A40-B3F8-83B32CE7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22852"/>
            <a:ext cx="12191999" cy="6235147"/>
          </a:xfrm>
        </p:spPr>
        <p:txBody>
          <a:bodyPr>
            <a:normAutofit/>
          </a:bodyPr>
          <a:lstStyle/>
          <a:p>
            <a:r>
              <a:rPr lang="en-US" sz="2100" b="1" dirty="0"/>
              <a:t>Example Data of books along with author:</a:t>
            </a:r>
          </a:p>
          <a:p>
            <a:pPr marL="0" indent="0">
              <a:buNone/>
            </a:pPr>
            <a:r>
              <a:rPr lang="en-US" sz="2100" dirty="0"/>
              <a:t>1. Collected Longer Poems of Kenneth Rexroth        </a:t>
            </a:r>
            <a:r>
              <a:rPr lang="en-US" sz="2100" dirty="0" err="1"/>
              <a:t>Rexroth</a:t>
            </a:r>
            <a:r>
              <a:rPr lang="en-US" sz="2100" dirty="0"/>
              <a:t> Kenneth</a:t>
            </a:r>
          </a:p>
          <a:p>
            <a:pPr marL="0" indent="0">
              <a:buNone/>
            </a:pPr>
            <a:r>
              <a:rPr lang="en-US" sz="2100" dirty="0"/>
              <a:t>2. Great Clod: Notes And Memoirs On Nature And History In East Asia        Snyder Gary</a:t>
            </a:r>
          </a:p>
          <a:p>
            <a:pPr marL="0" indent="0">
              <a:buNone/>
            </a:pPr>
            <a:r>
              <a:rPr lang="en-US" sz="2100" dirty="0"/>
              <a:t>3. Beat Down To Your Soul        Author; Charters Ann ed.</a:t>
            </a:r>
          </a:p>
          <a:p>
            <a:pPr marL="0" indent="0">
              <a:buNone/>
            </a:pPr>
            <a:r>
              <a:rPr lang="en-US" sz="2100" dirty="0"/>
              <a:t>4. Man Rays Montparnasse        Lottman Herbert R.</a:t>
            </a:r>
          </a:p>
          <a:p>
            <a:pPr marL="0" indent="0">
              <a:buNone/>
            </a:pPr>
            <a:r>
              <a:rPr lang="en-US" sz="2100" dirty="0"/>
              <a:t>5. Jay DeFeo And The Rose        Green Jane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b="1" dirty="0"/>
              <a:t>Example Data of User:</a:t>
            </a:r>
          </a:p>
          <a:p>
            <a:pPr marL="457200" indent="-457200">
              <a:buAutoNum type="arabicPeriod"/>
            </a:pPr>
            <a:r>
              <a:rPr lang="en-US" sz="2100" dirty="0"/>
              <a:t>“</a:t>
            </a:r>
            <a:r>
              <a:rPr lang="en-US" sz="2100" dirty="0" err="1"/>
              <a:t>aqib</a:t>
            </a:r>
            <a:r>
              <a:rPr lang="en-US" sz="2100" dirty="0"/>
              <a:t>", "aqib123",  true,  123</a:t>
            </a:r>
          </a:p>
          <a:p>
            <a:pPr marL="0" indent="0">
              <a:buNone/>
            </a:pPr>
            <a:r>
              <a:rPr lang="en-US" sz="2100" dirty="0"/>
              <a:t>2.   “</a:t>
            </a:r>
            <a:r>
              <a:rPr lang="en-US" sz="2100" dirty="0" err="1"/>
              <a:t>burhan</a:t>
            </a:r>
            <a:r>
              <a:rPr lang="en-US" sz="2100" dirty="0"/>
              <a:t>", "burhan234",  false,  234</a:t>
            </a:r>
          </a:p>
          <a:p>
            <a:pPr marL="457200" indent="-457200">
              <a:buAutoNum type="arabicPeriod" startAt="3"/>
            </a:pPr>
            <a:r>
              <a:rPr lang="en-US" sz="2100" dirty="0"/>
              <a:t>"</a:t>
            </a:r>
            <a:r>
              <a:rPr lang="en-US" sz="2100" dirty="0" err="1"/>
              <a:t>zuhair</a:t>
            </a:r>
            <a:r>
              <a:rPr lang="en-US" sz="2100" dirty="0"/>
              <a:t>", "zuhair345", false, 345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b="1" dirty="0"/>
              <a:t>Example Data of Admin:</a:t>
            </a:r>
          </a:p>
          <a:p>
            <a:pPr marL="457200" indent="-457200">
              <a:buAutoNum type="arabicPeriod"/>
            </a:pPr>
            <a:r>
              <a:rPr lang="en-US" sz="2100" dirty="0"/>
              <a:t>01, "</a:t>
            </a:r>
            <a:r>
              <a:rPr lang="en-US" sz="2100" dirty="0" err="1"/>
              <a:t>ali</a:t>
            </a:r>
            <a:r>
              <a:rPr lang="en-US" sz="2100" dirty="0"/>
              <a:t>", "ali01" </a:t>
            </a:r>
          </a:p>
          <a:p>
            <a:pPr marL="514350" indent="-514350">
              <a:buAutoNum type="arabicPeriod"/>
            </a:pPr>
            <a:r>
              <a:rPr lang="en-US" sz="2100" dirty="0"/>
              <a:t>02, "</a:t>
            </a:r>
            <a:r>
              <a:rPr lang="en-US" sz="2100" dirty="0" err="1"/>
              <a:t>ahmed</a:t>
            </a:r>
            <a:r>
              <a:rPr lang="en-US" sz="2100" dirty="0"/>
              <a:t>", "ahmed02"</a:t>
            </a:r>
          </a:p>
        </p:txBody>
      </p:sp>
    </p:spTree>
    <p:extLst>
      <p:ext uri="{BB962C8B-B14F-4D97-AF65-F5344CB8AC3E}">
        <p14:creationId xmlns:p14="http://schemas.microsoft.com/office/powerpoint/2010/main" val="14227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D960-D196-D567-8032-BA4FA8F1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71"/>
            <a:ext cx="12192000" cy="1198630"/>
          </a:xfrm>
        </p:spPr>
        <p:txBody>
          <a:bodyPr/>
          <a:lstStyle/>
          <a:p>
            <a:r>
              <a:rPr lang="en-US" dirty="0"/>
              <a:t>Complexity Analysis (Big O)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15A3A88-AD9B-384D-34D9-A4D802B1B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3946"/>
              </p:ext>
            </p:extLst>
          </p:nvPr>
        </p:nvGraphicFramePr>
        <p:xfrm>
          <a:off x="21044" y="1709530"/>
          <a:ext cx="12149911" cy="47950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0265">
                  <a:extLst>
                    <a:ext uri="{9D8B030D-6E8A-4147-A177-3AD203B41FA5}">
                      <a16:colId xmlns:a16="http://schemas.microsoft.com/office/drawing/2014/main" val="803927006"/>
                    </a:ext>
                  </a:extLst>
                </a:gridCol>
                <a:gridCol w="2381701">
                  <a:extLst>
                    <a:ext uri="{9D8B030D-6E8A-4147-A177-3AD203B41FA5}">
                      <a16:colId xmlns:a16="http://schemas.microsoft.com/office/drawing/2014/main" val="467454490"/>
                    </a:ext>
                  </a:extLst>
                </a:gridCol>
                <a:gridCol w="2898783">
                  <a:extLst>
                    <a:ext uri="{9D8B030D-6E8A-4147-A177-3AD203B41FA5}">
                      <a16:colId xmlns:a16="http://schemas.microsoft.com/office/drawing/2014/main" val="3744395418"/>
                    </a:ext>
                  </a:extLst>
                </a:gridCol>
                <a:gridCol w="2999162">
                  <a:extLst>
                    <a:ext uri="{9D8B030D-6E8A-4147-A177-3AD203B41FA5}">
                      <a16:colId xmlns:a16="http://schemas.microsoft.com/office/drawing/2014/main" val="4141970653"/>
                    </a:ext>
                  </a:extLst>
                </a:gridCol>
              </a:tblGrid>
              <a:tr h="580822">
                <a:tc>
                  <a:txBody>
                    <a:bodyPr/>
                    <a:lstStyle/>
                    <a:p>
                      <a:r>
                        <a:rPr lang="en-US" sz="2200" dirty="0"/>
                        <a:t>Function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Insert 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Search 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Delete</a:t>
                      </a:r>
                    </a:p>
                  </a:txBody>
                  <a:tcPr marL="110642" marR="110642" marT="55321" marB="55321"/>
                </a:tc>
                <a:extLst>
                  <a:ext uri="{0D108BD9-81ED-4DB2-BD59-A6C34878D82A}">
                    <a16:rowId xmlns:a16="http://schemas.microsoft.com/office/drawing/2014/main" val="503842324"/>
                  </a:ext>
                </a:extLst>
              </a:tr>
              <a:tr h="580822">
                <a:tc>
                  <a:txBody>
                    <a:bodyPr/>
                    <a:lstStyle/>
                    <a:p>
                      <a:r>
                        <a:rPr lang="en-US" sz="2200" dirty="0"/>
                        <a:t>LinkedList (For Admins)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O(N)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O(N)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-</a:t>
                      </a:r>
                    </a:p>
                  </a:txBody>
                  <a:tcPr marL="110642" marR="110642" marT="55321" marB="55321"/>
                </a:tc>
                <a:extLst>
                  <a:ext uri="{0D108BD9-81ED-4DB2-BD59-A6C34878D82A}">
                    <a16:rowId xmlns:a16="http://schemas.microsoft.com/office/drawing/2014/main" val="2964084164"/>
                  </a:ext>
                </a:extLst>
              </a:tr>
              <a:tr h="580822">
                <a:tc>
                  <a:txBody>
                    <a:bodyPr/>
                    <a:lstStyle/>
                    <a:p>
                      <a:r>
                        <a:rPr lang="en-US" sz="2200" dirty="0"/>
                        <a:t>Hash Map (For Books)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O(N)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O(N)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O(N)</a:t>
                      </a:r>
                    </a:p>
                  </a:txBody>
                  <a:tcPr marL="110642" marR="110642" marT="55321" marB="55321"/>
                </a:tc>
                <a:extLst>
                  <a:ext uri="{0D108BD9-81ED-4DB2-BD59-A6C34878D82A}">
                    <a16:rowId xmlns:a16="http://schemas.microsoft.com/office/drawing/2014/main" val="1307320045"/>
                  </a:ext>
                </a:extLst>
              </a:tr>
              <a:tr h="580822">
                <a:tc>
                  <a:txBody>
                    <a:bodyPr/>
                    <a:lstStyle/>
                    <a:p>
                      <a:r>
                        <a:rPr lang="en-US" sz="2200" dirty="0"/>
                        <a:t>Stack (For storing history)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O(1)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-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O(1)</a:t>
                      </a:r>
                    </a:p>
                  </a:txBody>
                  <a:tcPr marL="110642" marR="110642" marT="55321" marB="55321"/>
                </a:tc>
                <a:extLst>
                  <a:ext uri="{0D108BD9-81ED-4DB2-BD59-A6C34878D82A}">
                    <a16:rowId xmlns:a16="http://schemas.microsoft.com/office/drawing/2014/main" val="3938328062"/>
                  </a:ext>
                </a:extLst>
              </a:tr>
              <a:tr h="1454238">
                <a:tc>
                  <a:txBody>
                    <a:bodyPr/>
                    <a:lstStyle/>
                    <a:p>
                      <a:r>
                        <a:rPr lang="en-US" sz="2200" dirty="0"/>
                        <a:t>Priority Queue (For storing recommendation using user’s member status)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O(N)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-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O(1)</a:t>
                      </a:r>
                    </a:p>
                  </a:txBody>
                  <a:tcPr marL="110642" marR="110642" marT="55321" marB="55321"/>
                </a:tc>
                <a:extLst>
                  <a:ext uri="{0D108BD9-81ED-4DB2-BD59-A6C34878D82A}">
                    <a16:rowId xmlns:a16="http://schemas.microsoft.com/office/drawing/2014/main" val="3307589078"/>
                  </a:ext>
                </a:extLst>
              </a:tr>
              <a:tr h="1017530">
                <a:tc>
                  <a:txBody>
                    <a:bodyPr/>
                    <a:lstStyle/>
                    <a:p>
                      <a:r>
                        <a:rPr lang="en-US" sz="2200" dirty="0"/>
                        <a:t>AVL Tree (For searching user’s ID and Password)</a:t>
                      </a:r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O(Log(N))</a:t>
                      </a:r>
                    </a:p>
                    <a:p>
                      <a:endParaRPr lang="en-US" sz="2200" dirty="0"/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O(Log(N))</a:t>
                      </a:r>
                    </a:p>
                    <a:p>
                      <a:endParaRPr lang="en-US" sz="2200" dirty="0"/>
                    </a:p>
                  </a:txBody>
                  <a:tcPr marL="110642" marR="110642" marT="55321" marB="5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-</a:t>
                      </a:r>
                    </a:p>
                    <a:p>
                      <a:endParaRPr lang="en-US" sz="2200" dirty="0"/>
                    </a:p>
                  </a:txBody>
                  <a:tcPr marL="110642" marR="110642" marT="55321" marB="55321"/>
                </a:tc>
                <a:extLst>
                  <a:ext uri="{0D108BD9-81ED-4DB2-BD59-A6C34878D82A}">
                    <a16:rowId xmlns:a16="http://schemas.microsoft.com/office/drawing/2014/main" val="337211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4532-1B39-FB69-E97F-C32089AC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1" y="1"/>
            <a:ext cx="12166389" cy="1219200"/>
          </a:xfrm>
        </p:spPr>
        <p:txBody>
          <a:bodyPr/>
          <a:lstStyle/>
          <a:p>
            <a:r>
              <a:rPr lang="en-US" dirty="0"/>
              <a:t>Resource 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BB0-AF2D-5DAF-0689-E33123B7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0174"/>
            <a:ext cx="12192000" cy="57978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GeeksforGeeks</a:t>
            </a:r>
            <a:r>
              <a:rPr lang="en-US" dirty="0"/>
              <a:t> for finding the syntax to extract the alphanumeric values from the text field from the GUI screen.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8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E900-8A17-4BDE-D5EF-5BE0A7B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50" y="-19189"/>
            <a:ext cx="12206150" cy="840823"/>
          </a:xfrm>
        </p:spPr>
        <p:txBody>
          <a:bodyPr/>
          <a:lstStyle/>
          <a:p>
            <a:r>
              <a:rPr lang="en-US" dirty="0"/>
              <a:t>Admin List</a:t>
            </a:r>
          </a:p>
        </p:txBody>
      </p:sp>
      <p:pic>
        <p:nvPicPr>
          <p:cNvPr id="5" name="Content Placeholder 4" descr="Text">
            <a:extLst>
              <a:ext uri="{FF2B5EF4-FFF2-40B4-BE49-F238E27FC236}">
                <a16:creationId xmlns:a16="http://schemas.microsoft.com/office/drawing/2014/main" id="{3CE7B754-D545-2777-5B3A-9B82AB01C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35"/>
          <a:stretch/>
        </p:blipFill>
        <p:spPr>
          <a:xfrm>
            <a:off x="0" y="1052294"/>
            <a:ext cx="4160284" cy="2631810"/>
          </a:xfrm>
        </p:spPr>
      </p:pic>
      <p:pic>
        <p:nvPicPr>
          <p:cNvPr id="7" name="Picture 6" descr="Text, email">
            <a:extLst>
              <a:ext uri="{FF2B5EF4-FFF2-40B4-BE49-F238E27FC236}">
                <a16:creationId xmlns:a16="http://schemas.microsoft.com/office/drawing/2014/main" id="{9CB23961-8752-FCB8-D9F9-DE8A244D4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56591"/>
            <a:ext cx="7871791" cy="4373218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A9907350-664C-1D51-CAFF-7F505EE48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89" y="4929809"/>
            <a:ext cx="8231811" cy="17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90A-C81D-EEC5-1687-CFEE6E81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5F78C13-8D37-D6DC-C7FE-A9C640DD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168"/>
            <a:ext cx="3909393" cy="2261632"/>
          </a:xfrm>
        </p:spPr>
      </p:pic>
      <p:pic>
        <p:nvPicPr>
          <p:cNvPr id="11" name="Picture 10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BD2FA132-D8DC-4C33-5C21-002309B68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8" y="0"/>
            <a:ext cx="6294782" cy="549456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6477141-D717-751C-F19E-8CBD6F17D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8" y="4126362"/>
            <a:ext cx="4293705" cy="27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461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DS PROJECT: Online Library Management System</vt:lpstr>
      <vt:lpstr>Motivation</vt:lpstr>
      <vt:lpstr>Method</vt:lpstr>
      <vt:lpstr>Reasoning</vt:lpstr>
      <vt:lpstr>Data:</vt:lpstr>
      <vt:lpstr>Complexity Analysis (Big O)</vt:lpstr>
      <vt:lpstr>Resource Citation</vt:lpstr>
      <vt:lpstr>Admin List</vt:lpstr>
      <vt:lpstr>History</vt:lpstr>
      <vt:lpstr>Booklist</vt:lpstr>
      <vt:lpstr>PowerPoint Presentation</vt:lpstr>
      <vt:lpstr>Library Screen Search</vt:lpstr>
      <vt:lpstr>Recommended</vt:lpstr>
      <vt:lpstr>PowerPoint Presentation</vt:lpstr>
      <vt:lpstr>Userlist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PROJECT: Library Management System</dc:title>
  <dc:creator>SYED MUHAMMAD ZUHAIR SHAH - 25130</dc:creator>
  <cp:lastModifiedBy>BURHANUDDIN MAKRA - 24460</cp:lastModifiedBy>
  <cp:revision>21</cp:revision>
  <dcterms:created xsi:type="dcterms:W3CDTF">2022-12-01T18:08:04Z</dcterms:created>
  <dcterms:modified xsi:type="dcterms:W3CDTF">2022-12-05T15:19:26Z</dcterms:modified>
</cp:coreProperties>
</file>