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5"/>
  </p:notesMasterIdLst>
  <p:sldIdLst>
    <p:sldId id="256" r:id="rId2"/>
    <p:sldId id="257" r:id="rId3"/>
    <p:sldId id="258" r:id="rId4"/>
    <p:sldId id="260" r:id="rId5"/>
    <p:sldId id="259" r:id="rId6"/>
    <p:sldId id="264" r:id="rId7"/>
    <p:sldId id="265" r:id="rId8"/>
    <p:sldId id="267" r:id="rId9"/>
    <p:sldId id="268" r:id="rId10"/>
    <p:sldId id="269" r:id="rId11"/>
    <p:sldId id="270" r:id="rId12"/>
    <p:sldId id="272" r:id="rId13"/>
    <p:sldId id="26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DA0000"/>
    <a:srgbClr val="E2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91552" autoAdjust="0"/>
  </p:normalViewPr>
  <p:slideViewPr>
    <p:cSldViewPr snapToGrid="0">
      <p:cViewPr varScale="1">
        <p:scale>
          <a:sx n="76" d="100"/>
          <a:sy n="76" d="100"/>
        </p:scale>
        <p:origin x="85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F36FB8-309D-49E0-8ED9-8BA6C488316B}" type="datetimeFigureOut">
              <a:rPr lang="en-GB" smtClean="0"/>
              <a:t>28/05/2024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071E3D-46A5-4379-9762-18DF78A9CB78}" type="slidenum">
              <a:rPr lang="en-GB" smtClean="0"/>
              <a:t>‹#›</a:t>
            </a:fld>
            <a:endParaRPr lang="en-GB"/>
          </a:p>
        </p:txBody>
      </p:sp>
    </p:spTree>
    <p:extLst>
      <p:ext uri="{BB962C8B-B14F-4D97-AF65-F5344CB8AC3E}">
        <p14:creationId xmlns:p14="http://schemas.microsoft.com/office/powerpoint/2010/main" val="4077896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Negative instances made up 0.6% of the dataset, if incorrect step, not major issue, plus RF good with noise. </a:t>
            </a:r>
          </a:p>
          <a:p>
            <a:pPr marL="0" indent="0">
              <a:buFontTx/>
              <a:buNone/>
            </a:pPr>
            <a:r>
              <a:rPr lang="en-GB" dirty="0"/>
              <a:t>- Intentionally used maximum cap claim, as that is the true cost faced by insurer, by setting that maximum, make data more consistent. Could argue either way, </a:t>
            </a:r>
          </a:p>
        </p:txBody>
      </p:sp>
      <p:sp>
        <p:nvSpPr>
          <p:cNvPr id="4" name="Slide Number Placeholder 3"/>
          <p:cNvSpPr>
            <a:spLocks noGrp="1"/>
          </p:cNvSpPr>
          <p:nvPr>
            <p:ph type="sldNum" sz="quarter" idx="5"/>
          </p:nvPr>
        </p:nvSpPr>
        <p:spPr/>
        <p:txBody>
          <a:bodyPr/>
          <a:lstStyle/>
          <a:p>
            <a:fld id="{9F071E3D-46A5-4379-9762-18DF78A9CB78}" type="slidenum">
              <a:rPr lang="en-GB" smtClean="0"/>
              <a:t>3</a:t>
            </a:fld>
            <a:endParaRPr lang="en-GB"/>
          </a:p>
        </p:txBody>
      </p:sp>
    </p:spTree>
    <p:extLst>
      <p:ext uri="{BB962C8B-B14F-4D97-AF65-F5344CB8AC3E}">
        <p14:creationId xmlns:p14="http://schemas.microsoft.com/office/powerpoint/2010/main" val="1536829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Initially thought weather conditions N/A were valid, e.g. collision inside a tunnel, however when looked at location of incident for some, saw that weather would be a factor e.g. minor road. </a:t>
            </a:r>
          </a:p>
          <a:p>
            <a:pPr marL="171450" indent="-171450">
              <a:buFontTx/>
              <a:buChar char="-"/>
            </a:pPr>
            <a:r>
              <a:rPr lang="en-GB" dirty="0"/>
              <a:t>Alternative method to changing to ‘not known’, mention in model improvements </a:t>
            </a:r>
          </a:p>
        </p:txBody>
      </p:sp>
      <p:sp>
        <p:nvSpPr>
          <p:cNvPr id="4" name="Slide Number Placeholder 3"/>
          <p:cNvSpPr>
            <a:spLocks noGrp="1"/>
          </p:cNvSpPr>
          <p:nvPr>
            <p:ph type="sldNum" sz="quarter" idx="5"/>
          </p:nvPr>
        </p:nvSpPr>
        <p:spPr/>
        <p:txBody>
          <a:bodyPr/>
          <a:lstStyle/>
          <a:p>
            <a:fld id="{9F071E3D-46A5-4379-9762-18DF78A9CB78}" type="slidenum">
              <a:rPr lang="en-GB" smtClean="0"/>
              <a:t>4</a:t>
            </a:fld>
            <a:endParaRPr lang="en-GB"/>
          </a:p>
        </p:txBody>
      </p:sp>
    </p:spTree>
    <p:extLst>
      <p:ext uri="{BB962C8B-B14F-4D97-AF65-F5344CB8AC3E}">
        <p14:creationId xmlns:p14="http://schemas.microsoft.com/office/powerpoint/2010/main" val="32046220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Label encoding suited for </a:t>
            </a:r>
            <a:r>
              <a:rPr lang="en-GB" dirty="0" err="1"/>
              <a:t>ordeded</a:t>
            </a:r>
            <a:r>
              <a:rPr lang="en-GB" dirty="0"/>
              <a:t> categorical data, e.g. cold/warm/hot </a:t>
            </a:r>
          </a:p>
          <a:p>
            <a:pPr marL="171450" indent="-171450">
              <a:buFontTx/>
              <a:buChar char="-"/>
            </a:pPr>
            <a:r>
              <a:rPr lang="en-GB" dirty="0"/>
              <a:t>Time of day had extra step in creating new labels based on hour of the day </a:t>
            </a:r>
          </a:p>
          <a:p>
            <a:pPr marL="171450" indent="-171450">
              <a:buFontTx/>
              <a:buChar char="-"/>
            </a:pPr>
            <a:r>
              <a:rPr lang="en-GB" dirty="0"/>
              <a:t>82 features with about 7,700 samples. Need to consider number of features vs sample size. For RF, this is ok, as model doesn’t necessarily use all features </a:t>
            </a:r>
          </a:p>
        </p:txBody>
      </p:sp>
      <p:sp>
        <p:nvSpPr>
          <p:cNvPr id="4" name="Slide Number Placeholder 3"/>
          <p:cNvSpPr>
            <a:spLocks noGrp="1"/>
          </p:cNvSpPr>
          <p:nvPr>
            <p:ph type="sldNum" sz="quarter" idx="5"/>
          </p:nvPr>
        </p:nvSpPr>
        <p:spPr/>
        <p:txBody>
          <a:bodyPr/>
          <a:lstStyle/>
          <a:p>
            <a:fld id="{9F071E3D-46A5-4379-9762-18DF78A9CB78}" type="slidenum">
              <a:rPr lang="en-GB" smtClean="0"/>
              <a:t>5</a:t>
            </a:fld>
            <a:endParaRPr lang="en-GB"/>
          </a:p>
        </p:txBody>
      </p:sp>
    </p:spTree>
    <p:extLst>
      <p:ext uri="{BB962C8B-B14F-4D97-AF65-F5344CB8AC3E}">
        <p14:creationId xmlns:p14="http://schemas.microsoft.com/office/powerpoint/2010/main" val="6517053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Ensemble approach of decision trees</a:t>
            </a:r>
          </a:p>
          <a:p>
            <a:pPr marL="171450" indent="-171450">
              <a:buFontTx/>
              <a:buChar char="-"/>
            </a:pPr>
            <a:r>
              <a:rPr lang="en-GB" dirty="0"/>
              <a:t>Each tree uses bootstrapped sample of training data, randomly chooses features, and randomly chooses features to split nodes in </a:t>
            </a:r>
          </a:p>
          <a:p>
            <a:pPr marL="171450" indent="-171450">
              <a:buFontTx/>
              <a:buChar char="-"/>
            </a:pPr>
            <a:r>
              <a:rPr lang="en-GB" dirty="0"/>
              <a:t>Some disadvantages of RF, can be slow if too many trees </a:t>
            </a:r>
          </a:p>
          <a:p>
            <a:pPr marL="171450" indent="-171450">
              <a:buFontTx/>
              <a:buChar char="-"/>
            </a:pPr>
            <a:endParaRPr lang="en-GB" dirty="0"/>
          </a:p>
          <a:p>
            <a:pPr marL="171450" indent="-171450">
              <a:buFontTx/>
              <a:buChar char="-"/>
            </a:pPr>
            <a:r>
              <a:rPr lang="en-GB" dirty="0"/>
              <a:t>Why Model A and B? To see/quantify difference of using only more recent data vs older data</a:t>
            </a:r>
          </a:p>
          <a:p>
            <a:pPr marL="171450" indent="-171450">
              <a:buFontTx/>
              <a:buChar char="-"/>
            </a:pPr>
            <a:r>
              <a:rPr lang="en-GB" dirty="0"/>
              <a:t>Used 2015 Jan-June data only because in practice we feel a real model wouldn’t be used for an entire year, continuously improved and deployed. So think this is good from an evaluation context </a:t>
            </a:r>
          </a:p>
          <a:p>
            <a:pPr marL="171450" indent="-171450">
              <a:buFontTx/>
              <a:buChar char="-"/>
            </a:pPr>
            <a:endParaRPr lang="en-GB" dirty="0"/>
          </a:p>
        </p:txBody>
      </p:sp>
      <p:sp>
        <p:nvSpPr>
          <p:cNvPr id="4" name="Slide Number Placeholder 3"/>
          <p:cNvSpPr>
            <a:spLocks noGrp="1"/>
          </p:cNvSpPr>
          <p:nvPr>
            <p:ph type="sldNum" sz="quarter" idx="5"/>
          </p:nvPr>
        </p:nvSpPr>
        <p:spPr/>
        <p:txBody>
          <a:bodyPr/>
          <a:lstStyle/>
          <a:p>
            <a:fld id="{9F071E3D-46A5-4379-9762-18DF78A9CB78}" type="slidenum">
              <a:rPr lang="en-GB" smtClean="0"/>
              <a:t>6</a:t>
            </a:fld>
            <a:endParaRPr lang="en-GB"/>
          </a:p>
        </p:txBody>
      </p:sp>
    </p:spTree>
    <p:extLst>
      <p:ext uri="{BB962C8B-B14F-4D97-AF65-F5344CB8AC3E}">
        <p14:creationId xmlns:p14="http://schemas.microsoft.com/office/powerpoint/2010/main" val="25248322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Using more recent data model much better. </a:t>
            </a:r>
          </a:p>
          <a:p>
            <a:pPr marL="171450" indent="-171450">
              <a:buFontTx/>
              <a:buChar char="-"/>
            </a:pPr>
            <a:r>
              <a:rPr lang="en-GB" dirty="0"/>
              <a:t>Both have similar no of trees and max depth, B has more features </a:t>
            </a:r>
          </a:p>
          <a:p>
            <a:pPr marL="171450" indent="-171450">
              <a:buFontTx/>
              <a:buChar char="-"/>
            </a:pPr>
            <a:endParaRPr lang="en-GB" dirty="0"/>
          </a:p>
          <a:p>
            <a:pPr marL="171450" indent="-171450">
              <a:buFontTx/>
              <a:buChar char="-"/>
            </a:pPr>
            <a:r>
              <a:rPr lang="en-GB" dirty="0"/>
              <a:t>When looking at the aggregate of claims in 2015, both were overestimates, but model B was only out by 2% which is impressive. </a:t>
            </a:r>
          </a:p>
        </p:txBody>
      </p:sp>
      <p:sp>
        <p:nvSpPr>
          <p:cNvPr id="4" name="Slide Number Placeholder 3"/>
          <p:cNvSpPr>
            <a:spLocks noGrp="1"/>
          </p:cNvSpPr>
          <p:nvPr>
            <p:ph type="sldNum" sz="quarter" idx="5"/>
          </p:nvPr>
        </p:nvSpPr>
        <p:spPr/>
        <p:txBody>
          <a:bodyPr/>
          <a:lstStyle/>
          <a:p>
            <a:fld id="{9F071E3D-46A5-4379-9762-18DF78A9CB78}" type="slidenum">
              <a:rPr lang="en-GB" smtClean="0"/>
              <a:t>7</a:t>
            </a:fld>
            <a:endParaRPr lang="en-GB"/>
          </a:p>
        </p:txBody>
      </p:sp>
    </p:spTree>
    <p:extLst>
      <p:ext uri="{BB962C8B-B14F-4D97-AF65-F5344CB8AC3E}">
        <p14:creationId xmlns:p14="http://schemas.microsoft.com/office/powerpoint/2010/main" val="2789286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RF, all feature’s importance values sum to 1. The importance figure quantifies by how good it is at splitting the data at a node in a tree. </a:t>
            </a:r>
          </a:p>
          <a:p>
            <a:endParaRPr lang="en-GB" dirty="0"/>
          </a:p>
          <a:p>
            <a:r>
              <a:rPr lang="en-GB" dirty="0"/>
              <a:t>Note this does not give us any descriptive information, i.e. that whiplash results in higher/lower claims, or the relationship between these features</a:t>
            </a:r>
          </a:p>
        </p:txBody>
      </p:sp>
      <p:sp>
        <p:nvSpPr>
          <p:cNvPr id="4" name="Slide Number Placeholder 3"/>
          <p:cNvSpPr>
            <a:spLocks noGrp="1"/>
          </p:cNvSpPr>
          <p:nvPr>
            <p:ph type="sldNum" sz="quarter" idx="5"/>
          </p:nvPr>
        </p:nvSpPr>
        <p:spPr/>
        <p:txBody>
          <a:bodyPr/>
          <a:lstStyle/>
          <a:p>
            <a:fld id="{9F071E3D-46A5-4379-9762-18DF78A9CB78}" type="slidenum">
              <a:rPr lang="en-GB" smtClean="0"/>
              <a:t>9</a:t>
            </a:fld>
            <a:endParaRPr lang="en-GB"/>
          </a:p>
        </p:txBody>
      </p:sp>
    </p:spTree>
    <p:extLst>
      <p:ext uri="{BB962C8B-B14F-4D97-AF65-F5344CB8AC3E}">
        <p14:creationId xmlns:p14="http://schemas.microsoft.com/office/powerpoint/2010/main" val="8916557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Not full picture, as distribution may be the same, but the relationship between features may have changed. E.g. 2004 and 2013 look similar, though 2013 has many more outliers </a:t>
            </a:r>
          </a:p>
          <a:p>
            <a:pPr marL="171450" indent="-171450">
              <a:buFontTx/>
              <a:buChar char="-"/>
            </a:pPr>
            <a:r>
              <a:rPr lang="en-GB" dirty="0"/>
              <a:t>Maximum is 72k as per capped incurred </a:t>
            </a:r>
          </a:p>
          <a:p>
            <a:pPr marL="171450" indent="-171450">
              <a:buFontTx/>
              <a:buChar char="-"/>
            </a:pPr>
            <a:r>
              <a:rPr lang="en-GB" dirty="0"/>
              <a:t>Things change over time, e.g. new road layouts, decreasing speed limit in residential areas, car safety features, societal changes like less people smoking/drinking, more marketing about claims for accidents/compensation </a:t>
            </a:r>
          </a:p>
          <a:p>
            <a:pPr marL="171450" indent="-171450">
              <a:buFontTx/>
              <a:buChar char="-"/>
            </a:pPr>
            <a:r>
              <a:rPr lang="en-GB" dirty="0"/>
              <a:t>Ignored 2003 and 2015 here as not complete data for year (2003: April onwards, 2015: till June)</a:t>
            </a:r>
          </a:p>
          <a:p>
            <a:pPr marL="171450" indent="-171450">
              <a:buFontTx/>
              <a:buChar char="-"/>
            </a:pPr>
            <a:endParaRPr lang="en-GB" dirty="0"/>
          </a:p>
        </p:txBody>
      </p:sp>
      <p:sp>
        <p:nvSpPr>
          <p:cNvPr id="4" name="Slide Number Placeholder 3"/>
          <p:cNvSpPr>
            <a:spLocks noGrp="1"/>
          </p:cNvSpPr>
          <p:nvPr>
            <p:ph type="sldNum" sz="quarter" idx="5"/>
          </p:nvPr>
        </p:nvSpPr>
        <p:spPr/>
        <p:txBody>
          <a:bodyPr/>
          <a:lstStyle/>
          <a:p>
            <a:fld id="{9F071E3D-46A5-4379-9762-18DF78A9CB78}" type="slidenum">
              <a:rPr lang="en-GB" smtClean="0"/>
              <a:t>13</a:t>
            </a:fld>
            <a:endParaRPr lang="en-GB"/>
          </a:p>
        </p:txBody>
      </p:sp>
    </p:spTree>
    <p:extLst>
      <p:ext uri="{BB962C8B-B14F-4D97-AF65-F5344CB8AC3E}">
        <p14:creationId xmlns:p14="http://schemas.microsoft.com/office/powerpoint/2010/main" val="554754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6675A-6759-43DE-A629-E1DDB6783E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6A2F343-6DCC-4AB3-99F1-F08FAE5065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ED4FEAE-2170-48CE-AA96-537AD53BFA22}"/>
              </a:ext>
            </a:extLst>
          </p:cNvPr>
          <p:cNvSpPr>
            <a:spLocks noGrp="1"/>
          </p:cNvSpPr>
          <p:nvPr>
            <p:ph type="dt" sz="half" idx="10"/>
          </p:nvPr>
        </p:nvSpPr>
        <p:spPr/>
        <p:txBody>
          <a:bodyPr/>
          <a:lstStyle/>
          <a:p>
            <a:pPr algn="r"/>
            <a:fld id="{3F9AFA87-1417-4992-ABD9-27C3BC8CC883}" type="datetimeFigureOut">
              <a:rPr lang="en-US" smtClean="0"/>
              <a:pPr algn="r"/>
              <a:t>5/28/2024</a:t>
            </a:fld>
            <a:endParaRPr lang="en-US" dirty="0"/>
          </a:p>
        </p:txBody>
      </p:sp>
      <p:sp>
        <p:nvSpPr>
          <p:cNvPr id="5" name="Footer Placeholder 4">
            <a:extLst>
              <a:ext uri="{FF2B5EF4-FFF2-40B4-BE49-F238E27FC236}">
                <a16:creationId xmlns:a16="http://schemas.microsoft.com/office/drawing/2014/main" id="{6DB7A245-2D5F-43C5-8CBF-C54AB1E901D3}"/>
              </a:ext>
            </a:extLst>
          </p:cNvPr>
          <p:cNvSpPr>
            <a:spLocks noGrp="1"/>
          </p:cNvSpPr>
          <p:nvPr>
            <p:ph type="ftr" sz="quarter" idx="11"/>
          </p:nvPr>
        </p:nvSpPr>
        <p:spPr/>
        <p:txBody>
          <a:bodyPr/>
          <a:lstStyle/>
          <a:p>
            <a:endParaRPr lang="en-US" sz="1000" dirty="0"/>
          </a:p>
        </p:txBody>
      </p:sp>
      <p:sp>
        <p:nvSpPr>
          <p:cNvPr id="6" name="Slide Number Placeholder 5">
            <a:extLst>
              <a:ext uri="{FF2B5EF4-FFF2-40B4-BE49-F238E27FC236}">
                <a16:creationId xmlns:a16="http://schemas.microsoft.com/office/drawing/2014/main" id="{0C507F68-DBA4-4E31-B30E-5264518D22A7}"/>
              </a:ext>
            </a:extLst>
          </p:cNvPr>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1117662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FF790-CCDD-4ECC-B800-E92D77C07DB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6226871-30F0-48A3-8DD5-B640A3F192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7B2D040-8772-4575-8B4D-007A01F7DD5F}"/>
              </a:ext>
            </a:extLst>
          </p:cNvPr>
          <p:cNvSpPr>
            <a:spLocks noGrp="1"/>
          </p:cNvSpPr>
          <p:nvPr>
            <p:ph type="dt" sz="half" idx="10"/>
          </p:nvPr>
        </p:nvSpPr>
        <p:spPr/>
        <p:txBody>
          <a:bodyPr/>
          <a:lstStyle/>
          <a:p>
            <a:fld id="{3F9AFA87-1417-4992-ABD9-27C3BC8CC883}" type="datetimeFigureOut">
              <a:rPr lang="en-US" smtClean="0"/>
              <a:t>5/28/2024</a:t>
            </a:fld>
            <a:endParaRPr lang="en-US"/>
          </a:p>
        </p:txBody>
      </p:sp>
      <p:sp>
        <p:nvSpPr>
          <p:cNvPr id="5" name="Footer Placeholder 4">
            <a:extLst>
              <a:ext uri="{FF2B5EF4-FFF2-40B4-BE49-F238E27FC236}">
                <a16:creationId xmlns:a16="http://schemas.microsoft.com/office/drawing/2014/main" id="{090D4A45-8D4C-437E-8A7E-1FA42219AD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C99403-414A-4C63-B4DC-6D6AFEC5831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411776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639544-D514-4D73-A198-FF282AA84BC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EF0953A-5509-49B3-ACC7-D213879B21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14053E8-5248-443D-B18B-4696496CF8BE}"/>
              </a:ext>
            </a:extLst>
          </p:cNvPr>
          <p:cNvSpPr>
            <a:spLocks noGrp="1"/>
          </p:cNvSpPr>
          <p:nvPr>
            <p:ph type="dt" sz="half" idx="10"/>
          </p:nvPr>
        </p:nvSpPr>
        <p:spPr/>
        <p:txBody>
          <a:bodyPr/>
          <a:lstStyle/>
          <a:p>
            <a:fld id="{3F9AFA87-1417-4992-ABD9-27C3BC8CC883}" type="datetimeFigureOut">
              <a:rPr lang="en-US" smtClean="0"/>
              <a:t>5/28/2024</a:t>
            </a:fld>
            <a:endParaRPr lang="en-US"/>
          </a:p>
        </p:txBody>
      </p:sp>
      <p:sp>
        <p:nvSpPr>
          <p:cNvPr id="5" name="Footer Placeholder 4">
            <a:extLst>
              <a:ext uri="{FF2B5EF4-FFF2-40B4-BE49-F238E27FC236}">
                <a16:creationId xmlns:a16="http://schemas.microsoft.com/office/drawing/2014/main" id="{CD9732F8-29F1-4B25-977F-14C217AA89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878F81-E730-47CA-9EA0-5B92183825E3}"/>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727413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D2513-868C-487D-AE3B-D1CA727B9A2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A385688-AC85-4D65-A290-F812ACFC5C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2AACBB8-FA54-49F3-937E-2CB9FC9B1F51}"/>
              </a:ext>
            </a:extLst>
          </p:cNvPr>
          <p:cNvSpPr>
            <a:spLocks noGrp="1"/>
          </p:cNvSpPr>
          <p:nvPr>
            <p:ph type="dt" sz="half" idx="10"/>
          </p:nvPr>
        </p:nvSpPr>
        <p:spPr/>
        <p:txBody>
          <a:bodyPr/>
          <a:lstStyle/>
          <a:p>
            <a:fld id="{3F9AFA87-1417-4992-ABD9-27C3BC8CC883}" type="datetimeFigureOut">
              <a:rPr lang="en-US" smtClean="0"/>
              <a:t>5/28/2024</a:t>
            </a:fld>
            <a:endParaRPr lang="en-US"/>
          </a:p>
        </p:txBody>
      </p:sp>
      <p:sp>
        <p:nvSpPr>
          <p:cNvPr id="5" name="Footer Placeholder 4">
            <a:extLst>
              <a:ext uri="{FF2B5EF4-FFF2-40B4-BE49-F238E27FC236}">
                <a16:creationId xmlns:a16="http://schemas.microsoft.com/office/drawing/2014/main" id="{64591004-D963-4336-A7B9-3CACA9023B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116712-A099-4E74-BB96-69790B8E7996}"/>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293318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12963-F394-4B0C-B46D-2DF1439987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458534B-4902-404E-9C4A-2E9F34F828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66C254-2123-448F-B7A1-3E83B6D8F67B}"/>
              </a:ext>
            </a:extLst>
          </p:cNvPr>
          <p:cNvSpPr>
            <a:spLocks noGrp="1"/>
          </p:cNvSpPr>
          <p:nvPr>
            <p:ph type="dt" sz="half" idx="10"/>
          </p:nvPr>
        </p:nvSpPr>
        <p:spPr/>
        <p:txBody>
          <a:bodyPr/>
          <a:lstStyle/>
          <a:p>
            <a:fld id="{3F9AFA87-1417-4992-ABD9-27C3BC8CC883}" type="datetimeFigureOut">
              <a:rPr lang="en-US" smtClean="0"/>
              <a:t>5/28/2024</a:t>
            </a:fld>
            <a:endParaRPr lang="en-US"/>
          </a:p>
        </p:txBody>
      </p:sp>
      <p:sp>
        <p:nvSpPr>
          <p:cNvPr id="5" name="Footer Placeholder 4">
            <a:extLst>
              <a:ext uri="{FF2B5EF4-FFF2-40B4-BE49-F238E27FC236}">
                <a16:creationId xmlns:a16="http://schemas.microsoft.com/office/drawing/2014/main" id="{71DD5468-3AB6-4D08-80E2-4CE3CFC916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1C52DD-148E-4E0A-9990-78E516A6D55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605385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978F5-ACD6-4EBB-B8FD-4F6C47020A7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D4F3691-C0C7-40E7-8778-FCD62A3FEB8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AE874B1-431C-4823-BB10-7FB00D79230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AD710B2-C6A0-418C-A663-D967AAE07F3E}"/>
              </a:ext>
            </a:extLst>
          </p:cNvPr>
          <p:cNvSpPr>
            <a:spLocks noGrp="1"/>
          </p:cNvSpPr>
          <p:nvPr>
            <p:ph type="dt" sz="half" idx="10"/>
          </p:nvPr>
        </p:nvSpPr>
        <p:spPr/>
        <p:txBody>
          <a:bodyPr/>
          <a:lstStyle/>
          <a:p>
            <a:fld id="{3F9AFA87-1417-4992-ABD9-27C3BC8CC883}" type="datetimeFigureOut">
              <a:rPr lang="en-US" smtClean="0"/>
              <a:t>5/28/2024</a:t>
            </a:fld>
            <a:endParaRPr lang="en-US" dirty="0"/>
          </a:p>
        </p:txBody>
      </p:sp>
      <p:sp>
        <p:nvSpPr>
          <p:cNvPr id="6" name="Footer Placeholder 5">
            <a:extLst>
              <a:ext uri="{FF2B5EF4-FFF2-40B4-BE49-F238E27FC236}">
                <a16:creationId xmlns:a16="http://schemas.microsoft.com/office/drawing/2014/main" id="{E3C2AB84-FA6D-45A7-9217-072760F831E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4B111B9-18D8-43E3-A533-98C612FE4E7B}"/>
              </a:ext>
            </a:extLst>
          </p:cNvPr>
          <p:cNvSpPr>
            <a:spLocks noGrp="1"/>
          </p:cNvSpPr>
          <p:nvPr>
            <p:ph type="sldNum" sz="quarter" idx="12"/>
          </p:nvPr>
        </p:nvSpPr>
        <p:spPr/>
        <p:txBody>
          <a:bodyPr/>
          <a:lstStyle/>
          <a:p>
            <a:fld id="{CB1E4CB7-CB13-4810-BF18-BE31AFC64F93}" type="slidenum">
              <a:rPr lang="en-US" smtClean="0"/>
              <a:t>‹#›</a:t>
            </a:fld>
            <a:endParaRPr lang="en-US" dirty="0"/>
          </a:p>
        </p:txBody>
      </p:sp>
    </p:spTree>
    <p:extLst>
      <p:ext uri="{BB962C8B-B14F-4D97-AF65-F5344CB8AC3E}">
        <p14:creationId xmlns:p14="http://schemas.microsoft.com/office/powerpoint/2010/main" val="2812108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0BDBF-8937-4EA8-9663-928D998D83DF}"/>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0A6ADD4-E950-4678-8B84-945A609859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ABC1CB-A0F0-42DD-B7F5-E9AF0C6002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8090069-A9E1-4622-AE70-602CEFA441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8C933B-0851-4A05-B14D-451AE28463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5C39721-EC72-4683-8204-54B18EDDDF7E}"/>
              </a:ext>
            </a:extLst>
          </p:cNvPr>
          <p:cNvSpPr>
            <a:spLocks noGrp="1"/>
          </p:cNvSpPr>
          <p:nvPr>
            <p:ph type="dt" sz="half" idx="10"/>
          </p:nvPr>
        </p:nvSpPr>
        <p:spPr/>
        <p:txBody>
          <a:bodyPr/>
          <a:lstStyle/>
          <a:p>
            <a:fld id="{3F9AFA87-1417-4992-ABD9-27C3BC8CC883}" type="datetimeFigureOut">
              <a:rPr lang="en-US" smtClean="0"/>
              <a:t>5/28/2024</a:t>
            </a:fld>
            <a:endParaRPr lang="en-US"/>
          </a:p>
        </p:txBody>
      </p:sp>
      <p:sp>
        <p:nvSpPr>
          <p:cNvPr id="8" name="Footer Placeholder 7">
            <a:extLst>
              <a:ext uri="{FF2B5EF4-FFF2-40B4-BE49-F238E27FC236}">
                <a16:creationId xmlns:a16="http://schemas.microsoft.com/office/drawing/2014/main" id="{8E0A4854-E528-4342-94F1-87A91A615EA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BD2C350-1FDF-43DA-A399-CBD4E6FC40F5}"/>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399207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7835E-544A-4532-8174-868EDAED489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467EBD0-C8DC-4C51-958E-10A44E1137C3}"/>
              </a:ext>
            </a:extLst>
          </p:cNvPr>
          <p:cNvSpPr>
            <a:spLocks noGrp="1"/>
          </p:cNvSpPr>
          <p:nvPr>
            <p:ph type="dt" sz="half" idx="10"/>
          </p:nvPr>
        </p:nvSpPr>
        <p:spPr/>
        <p:txBody>
          <a:bodyPr/>
          <a:lstStyle/>
          <a:p>
            <a:fld id="{3F9AFA87-1417-4992-ABD9-27C3BC8CC883}" type="datetimeFigureOut">
              <a:rPr lang="en-US" smtClean="0"/>
              <a:t>5/28/2024</a:t>
            </a:fld>
            <a:endParaRPr lang="en-US"/>
          </a:p>
        </p:txBody>
      </p:sp>
      <p:sp>
        <p:nvSpPr>
          <p:cNvPr id="4" name="Footer Placeholder 3">
            <a:extLst>
              <a:ext uri="{FF2B5EF4-FFF2-40B4-BE49-F238E27FC236}">
                <a16:creationId xmlns:a16="http://schemas.microsoft.com/office/drawing/2014/main" id="{3A5704A0-719A-45C1-A823-DA7536FC7C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8738-4148-4CAD-B458-BD6EF04B95CA}"/>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275294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854526-9613-4ADE-8E7D-89D0D0B5A993}"/>
              </a:ext>
            </a:extLst>
          </p:cNvPr>
          <p:cNvSpPr>
            <a:spLocks noGrp="1"/>
          </p:cNvSpPr>
          <p:nvPr>
            <p:ph type="dt" sz="half" idx="10"/>
          </p:nvPr>
        </p:nvSpPr>
        <p:spPr/>
        <p:txBody>
          <a:bodyPr/>
          <a:lstStyle/>
          <a:p>
            <a:fld id="{3F9AFA87-1417-4992-ABD9-27C3BC8CC883}" type="datetimeFigureOut">
              <a:rPr lang="en-US" smtClean="0"/>
              <a:t>5/28/2024</a:t>
            </a:fld>
            <a:endParaRPr lang="en-US"/>
          </a:p>
        </p:txBody>
      </p:sp>
      <p:sp>
        <p:nvSpPr>
          <p:cNvPr id="3" name="Footer Placeholder 2">
            <a:extLst>
              <a:ext uri="{FF2B5EF4-FFF2-40B4-BE49-F238E27FC236}">
                <a16:creationId xmlns:a16="http://schemas.microsoft.com/office/drawing/2014/main" id="{2CDC06E6-8500-47C1-B39C-14822C23593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91F1DBB-A33C-4E71-8404-32E400027989}"/>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794023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68B23-23BD-4657-8D1A-4A2A7F5514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0FB9392-B277-408E-9EC0-B52880DF70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1D7D259-CC8D-46C6-BBCE-B6678A6384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1A27FD-DA95-42F3-8879-856720833040}"/>
              </a:ext>
            </a:extLst>
          </p:cNvPr>
          <p:cNvSpPr>
            <a:spLocks noGrp="1"/>
          </p:cNvSpPr>
          <p:nvPr>
            <p:ph type="dt" sz="half" idx="10"/>
          </p:nvPr>
        </p:nvSpPr>
        <p:spPr/>
        <p:txBody>
          <a:bodyPr/>
          <a:lstStyle/>
          <a:p>
            <a:fld id="{3F9AFA87-1417-4992-ABD9-27C3BC8CC883}" type="datetimeFigureOut">
              <a:rPr lang="en-US" smtClean="0"/>
              <a:t>5/28/2024</a:t>
            </a:fld>
            <a:endParaRPr lang="en-US"/>
          </a:p>
        </p:txBody>
      </p:sp>
      <p:sp>
        <p:nvSpPr>
          <p:cNvPr id="6" name="Footer Placeholder 5">
            <a:extLst>
              <a:ext uri="{FF2B5EF4-FFF2-40B4-BE49-F238E27FC236}">
                <a16:creationId xmlns:a16="http://schemas.microsoft.com/office/drawing/2014/main" id="{3D868F99-A56C-4F30-A94E-258CED3FFB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3063C9-C320-495C-A09A-CFFF3B3943AA}"/>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47179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5DC99-AC24-4135-B06F-4E1B90D158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4E25334-EC11-461F-86F9-04E6E1B813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DAF7BA5-A193-4A90-B9BC-D50273E45D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9673D4-B4B5-4927-99F2-65096B0AC792}"/>
              </a:ext>
            </a:extLst>
          </p:cNvPr>
          <p:cNvSpPr>
            <a:spLocks noGrp="1"/>
          </p:cNvSpPr>
          <p:nvPr>
            <p:ph type="dt" sz="half" idx="10"/>
          </p:nvPr>
        </p:nvSpPr>
        <p:spPr/>
        <p:txBody>
          <a:bodyPr/>
          <a:lstStyle/>
          <a:p>
            <a:fld id="{3F9AFA87-1417-4992-ABD9-27C3BC8CC883}" type="datetimeFigureOut">
              <a:rPr lang="en-US" smtClean="0"/>
              <a:t>5/28/2024</a:t>
            </a:fld>
            <a:endParaRPr lang="en-US"/>
          </a:p>
        </p:txBody>
      </p:sp>
      <p:sp>
        <p:nvSpPr>
          <p:cNvPr id="6" name="Footer Placeholder 5">
            <a:extLst>
              <a:ext uri="{FF2B5EF4-FFF2-40B4-BE49-F238E27FC236}">
                <a16:creationId xmlns:a16="http://schemas.microsoft.com/office/drawing/2014/main" id="{B3B2BF75-BB55-4628-936B-AD180A7D8B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520135-922E-4AC2-8C54-D4FE6A30B3CD}"/>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962207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ADD575-3F76-4FE8-B465-7A50CB19BF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1A98827-5C9B-4F24-9A2F-35BEFEB488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72AFC0E-07D0-481B-A080-EDB5031B8B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lgn="r"/>
            <a:fld id="{3F9AFA87-1417-4992-ABD9-27C3BC8CC883}" type="datetimeFigureOut">
              <a:rPr lang="en-US" smtClean="0"/>
              <a:pPr algn="r"/>
              <a:t>5/28/2024</a:t>
            </a:fld>
            <a:endParaRPr lang="en-US" dirty="0"/>
          </a:p>
        </p:txBody>
      </p:sp>
      <p:sp>
        <p:nvSpPr>
          <p:cNvPr id="5" name="Footer Placeholder 4">
            <a:extLst>
              <a:ext uri="{FF2B5EF4-FFF2-40B4-BE49-F238E27FC236}">
                <a16:creationId xmlns:a16="http://schemas.microsoft.com/office/drawing/2014/main" id="{6FE697ED-45C6-4324-82F9-2A4074CC61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sz="1000" dirty="0"/>
          </a:p>
        </p:txBody>
      </p:sp>
      <p:sp>
        <p:nvSpPr>
          <p:cNvPr id="6" name="Slide Number Placeholder 5">
            <a:extLst>
              <a:ext uri="{FF2B5EF4-FFF2-40B4-BE49-F238E27FC236}">
                <a16:creationId xmlns:a16="http://schemas.microsoft.com/office/drawing/2014/main" id="{D28ED863-F397-4D4E-944A-ECC025EDE6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316374199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sv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E2874B7-B424-4D38-B59F-B4762A17630A}"/>
              </a:ext>
            </a:extLst>
          </p:cNvPr>
          <p:cNvSpPr txBox="1"/>
          <p:nvPr/>
        </p:nvSpPr>
        <p:spPr>
          <a:xfrm>
            <a:off x="761997" y="2190538"/>
            <a:ext cx="10668000" cy="1042660"/>
          </a:xfrm>
          <a:prstGeom prst="rect">
            <a:avLst/>
          </a:prstGeom>
        </p:spPr>
        <p:txBody>
          <a:bodyPr vert="horz" lIns="91440" tIns="45720" rIns="91440" bIns="45720" rtlCol="0" anchor="b">
            <a:normAutofit/>
          </a:bodyPr>
          <a:lstStyle/>
          <a:p>
            <a:pPr algn="ctr">
              <a:lnSpc>
                <a:spcPct val="95000"/>
              </a:lnSpc>
              <a:spcBef>
                <a:spcPct val="0"/>
              </a:spcBef>
              <a:spcAft>
                <a:spcPts val="600"/>
              </a:spcAft>
            </a:pPr>
            <a:r>
              <a:rPr lang="en-US" sz="3600" spc="-50" dirty="0">
                <a:latin typeface="+mj-lt"/>
                <a:ea typeface="+mj-ea"/>
                <a:cs typeface="+mj-cs"/>
              </a:rPr>
              <a:t>Predicting Claim Amounts with Random Forests </a:t>
            </a:r>
          </a:p>
        </p:txBody>
      </p:sp>
      <p:pic>
        <p:nvPicPr>
          <p:cNvPr id="1026" name="Picture 2" descr="GitHub - kjw0612/awesome-random-forest: Random Forest - a curated list of  resources regarding random forest">
            <a:extLst>
              <a:ext uri="{FF2B5EF4-FFF2-40B4-BE49-F238E27FC236}">
                <a16:creationId xmlns:a16="http://schemas.microsoft.com/office/drawing/2014/main" id="{9ACF23E9-954B-4929-A3A0-FB8196FDC792}"/>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4685495" y="4710924"/>
            <a:ext cx="2821005" cy="1878789"/>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2EC4109E-28BD-48B3-B003-FB606412702A}"/>
              </a:ext>
            </a:extLst>
          </p:cNvPr>
          <p:cNvSpPr txBox="1"/>
          <p:nvPr/>
        </p:nvSpPr>
        <p:spPr>
          <a:xfrm>
            <a:off x="5493910" y="3807880"/>
            <a:ext cx="1204176" cy="369332"/>
          </a:xfrm>
          <a:prstGeom prst="rect">
            <a:avLst/>
          </a:prstGeom>
          <a:noFill/>
        </p:spPr>
        <p:txBody>
          <a:bodyPr wrap="none" rtlCol="0">
            <a:spAutoFit/>
          </a:bodyPr>
          <a:lstStyle/>
          <a:p>
            <a:r>
              <a:rPr lang="en-GB" b="1" dirty="0">
                <a:latin typeface="+mj-lt"/>
              </a:rPr>
              <a:t>Aqib Majid</a:t>
            </a:r>
          </a:p>
        </p:txBody>
      </p:sp>
    </p:spTree>
    <p:extLst>
      <p:ext uri="{BB962C8B-B14F-4D97-AF65-F5344CB8AC3E}">
        <p14:creationId xmlns:p14="http://schemas.microsoft.com/office/powerpoint/2010/main" val="1204573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0C0916A-2056-412E-B86F-470738519BD8}"/>
              </a:ext>
            </a:extLst>
          </p:cNvPr>
          <p:cNvSpPr txBox="1"/>
          <p:nvPr/>
        </p:nvSpPr>
        <p:spPr>
          <a:xfrm>
            <a:off x="675644" y="493537"/>
            <a:ext cx="10440279" cy="5816977"/>
          </a:xfrm>
          <a:prstGeom prst="rect">
            <a:avLst/>
          </a:prstGeom>
          <a:noFill/>
        </p:spPr>
        <p:txBody>
          <a:bodyPr wrap="square" rtlCol="0">
            <a:spAutoFit/>
          </a:bodyPr>
          <a:lstStyle/>
          <a:p>
            <a:r>
              <a:rPr lang="en-GB" sz="2800" dirty="0">
                <a:latin typeface="+mj-lt"/>
              </a:rPr>
              <a:t>Model building, evaluation and future improvements</a:t>
            </a:r>
          </a:p>
          <a:p>
            <a:r>
              <a:rPr lang="en-GB" sz="2800" dirty="0">
                <a:latin typeface="+mj-lt"/>
              </a:rPr>
              <a:t> </a:t>
            </a:r>
          </a:p>
          <a:p>
            <a:r>
              <a:rPr lang="en-GB" b="1" dirty="0">
                <a:latin typeface="+mj-lt"/>
              </a:rPr>
              <a:t>Improving data pre-processing</a:t>
            </a:r>
          </a:p>
          <a:p>
            <a:endParaRPr lang="en-GB" b="1" dirty="0">
              <a:latin typeface="+mj-lt"/>
            </a:endParaRPr>
          </a:p>
          <a:p>
            <a:pPr marL="342900" indent="-342900">
              <a:buFont typeface="+mj-lt"/>
              <a:buAutoNum type="arabicPeriod"/>
            </a:pPr>
            <a:r>
              <a:rPr lang="en-GB" sz="1400" dirty="0">
                <a:latin typeface="+mj-lt"/>
              </a:rPr>
              <a:t>Update ‘not known’ weather entries via historic weather data</a:t>
            </a:r>
            <a:br>
              <a:rPr lang="en-GB" sz="1400" dirty="0">
                <a:latin typeface="+mj-lt"/>
              </a:rPr>
            </a:br>
            <a:endParaRPr lang="en-GB" sz="1400" dirty="0">
              <a:latin typeface="+mj-lt"/>
            </a:endParaRPr>
          </a:p>
          <a:p>
            <a:pPr marL="342900" indent="-342900">
              <a:buFont typeface="+mj-lt"/>
              <a:buAutoNum type="arabicPeriod"/>
            </a:pPr>
            <a:r>
              <a:rPr lang="en-GB" sz="1400" dirty="0">
                <a:latin typeface="+mj-lt"/>
              </a:rPr>
              <a:t>Estimate ‘not knowns’ by classification model like K-nearest neighbours </a:t>
            </a:r>
            <a:br>
              <a:rPr lang="en-GB" sz="1400" dirty="0">
                <a:latin typeface="+mj-lt"/>
              </a:rPr>
            </a:br>
            <a:endParaRPr lang="en-GB" sz="1400" dirty="0">
              <a:latin typeface="+mj-lt"/>
            </a:endParaRPr>
          </a:p>
          <a:p>
            <a:pPr marL="342900" indent="-342900">
              <a:buFont typeface="+mj-lt"/>
              <a:buAutoNum type="arabicPeriod"/>
            </a:pPr>
            <a:r>
              <a:rPr lang="en-GB" sz="1400" dirty="0">
                <a:latin typeface="+mj-lt"/>
              </a:rPr>
              <a:t>Source additional data, e.g. speed limit, single/double carriage road </a:t>
            </a:r>
            <a:br>
              <a:rPr lang="en-GB" sz="1400" dirty="0">
                <a:latin typeface="+mj-lt"/>
              </a:rPr>
            </a:br>
            <a:endParaRPr lang="en-GB" sz="1400" dirty="0">
              <a:latin typeface="+mj-lt"/>
            </a:endParaRPr>
          </a:p>
          <a:p>
            <a:pPr marL="342900" indent="-342900">
              <a:buFont typeface="+mj-lt"/>
              <a:buAutoNum type="arabicPeriod"/>
            </a:pPr>
            <a:r>
              <a:rPr lang="en-GB" sz="1400" dirty="0">
                <a:latin typeface="+mj-lt"/>
              </a:rPr>
              <a:t>Look at statistical distribution of claim data by year, e.g. fitting gamma distribution, as an additional step when deciding on which years to use as training data </a:t>
            </a:r>
          </a:p>
          <a:p>
            <a:pPr marL="342900" indent="-342900">
              <a:buFont typeface="+mj-lt"/>
              <a:buAutoNum type="arabicPeriod"/>
            </a:pPr>
            <a:endParaRPr lang="en-GB" sz="1600" dirty="0">
              <a:latin typeface="+mj-lt"/>
            </a:endParaRPr>
          </a:p>
          <a:p>
            <a:r>
              <a:rPr lang="en-GB" b="1" dirty="0">
                <a:latin typeface="+mj-lt"/>
              </a:rPr>
              <a:t>Improving modelling </a:t>
            </a:r>
            <a:endParaRPr lang="en-GB" dirty="0">
              <a:latin typeface="+mj-lt"/>
            </a:endParaRPr>
          </a:p>
          <a:p>
            <a:pPr marL="285750" indent="-285750">
              <a:buFont typeface="Arial" panose="020B0604020202020204" pitchFamily="34" charset="0"/>
              <a:buChar char="•"/>
            </a:pPr>
            <a:endParaRPr lang="en-GB" dirty="0">
              <a:latin typeface="+mj-lt"/>
            </a:endParaRPr>
          </a:p>
          <a:p>
            <a:pPr marL="342900" indent="-342900">
              <a:buFont typeface="+mj-lt"/>
              <a:buAutoNum type="arabicPeriod"/>
            </a:pPr>
            <a:r>
              <a:rPr lang="en-GB" sz="1400" dirty="0">
                <a:latin typeface="+mj-lt"/>
              </a:rPr>
              <a:t>Expand grid search</a:t>
            </a:r>
          </a:p>
          <a:p>
            <a:pPr marL="342900" indent="-342900">
              <a:buFont typeface="+mj-lt"/>
              <a:buAutoNum type="arabicPeriod"/>
            </a:pPr>
            <a:endParaRPr lang="en-GB" sz="1400" dirty="0">
              <a:latin typeface="+mj-lt"/>
            </a:endParaRPr>
          </a:p>
          <a:p>
            <a:pPr marL="342900" indent="-342900">
              <a:buFont typeface="+mj-lt"/>
              <a:buAutoNum type="arabicPeriod"/>
            </a:pPr>
            <a:r>
              <a:rPr lang="en-GB" sz="1400" dirty="0">
                <a:latin typeface="+mj-lt"/>
              </a:rPr>
              <a:t>Use ‘mean absolute error’ criterion when measuring quality of splits in trees at training stage (current Python implementation is O(N</a:t>
            </a:r>
            <a:r>
              <a:rPr lang="en-GB" sz="1400" baseline="30000" dirty="0">
                <a:latin typeface="+mj-lt"/>
              </a:rPr>
              <a:t>2</a:t>
            </a:r>
            <a:r>
              <a:rPr lang="en-GB" sz="1400" dirty="0">
                <a:latin typeface="+mj-lt"/>
              </a:rPr>
              <a:t>) )</a:t>
            </a:r>
          </a:p>
          <a:p>
            <a:pPr marL="342900" indent="-342900">
              <a:buFont typeface="+mj-lt"/>
              <a:buAutoNum type="arabicPeriod"/>
            </a:pPr>
            <a:endParaRPr lang="en-GB" sz="1400" dirty="0">
              <a:latin typeface="+mj-lt"/>
            </a:endParaRPr>
          </a:p>
          <a:p>
            <a:pPr marL="342900" indent="-342900">
              <a:buFont typeface="+mj-lt"/>
              <a:buAutoNum type="arabicPeriod"/>
            </a:pPr>
            <a:r>
              <a:rPr lang="en-GB" sz="1400" dirty="0">
                <a:latin typeface="+mj-lt"/>
              </a:rPr>
              <a:t>When evaluating best models on test set, use ‘mean gamma deviance’ as metric to minimise, as this reflects claims data better </a:t>
            </a:r>
          </a:p>
          <a:p>
            <a:pPr marL="342900" indent="-342900">
              <a:buFont typeface="+mj-lt"/>
              <a:buAutoNum type="arabicPeriod"/>
            </a:pPr>
            <a:endParaRPr lang="en-GB" sz="1400" dirty="0">
              <a:latin typeface="+mj-lt"/>
            </a:endParaRPr>
          </a:p>
          <a:p>
            <a:pPr marL="342900" indent="-342900">
              <a:buFont typeface="+mj-lt"/>
              <a:buAutoNum type="arabicPeriod"/>
            </a:pPr>
            <a:r>
              <a:rPr lang="en-GB" sz="1400" dirty="0">
                <a:latin typeface="+mj-lt"/>
              </a:rPr>
              <a:t>Use gradient boosting (e.g. XGB)</a:t>
            </a:r>
            <a:br>
              <a:rPr lang="en-GB" b="1" dirty="0">
                <a:latin typeface="+mj-lt"/>
              </a:rPr>
            </a:br>
            <a:r>
              <a:rPr lang="en-GB" b="1" dirty="0">
                <a:latin typeface="+mj-lt"/>
              </a:rPr>
              <a:t> </a:t>
            </a:r>
          </a:p>
        </p:txBody>
      </p:sp>
    </p:spTree>
    <p:extLst>
      <p:ext uri="{BB962C8B-B14F-4D97-AF65-F5344CB8AC3E}">
        <p14:creationId xmlns:p14="http://schemas.microsoft.com/office/powerpoint/2010/main" val="1817020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0C0916A-2056-412E-B86F-470738519BD8}"/>
              </a:ext>
            </a:extLst>
          </p:cNvPr>
          <p:cNvSpPr txBox="1"/>
          <p:nvPr/>
        </p:nvSpPr>
        <p:spPr>
          <a:xfrm>
            <a:off x="675644" y="493537"/>
            <a:ext cx="10440279" cy="6832640"/>
          </a:xfrm>
          <a:prstGeom prst="rect">
            <a:avLst/>
          </a:prstGeom>
          <a:noFill/>
        </p:spPr>
        <p:txBody>
          <a:bodyPr wrap="square" rtlCol="0">
            <a:spAutoFit/>
          </a:bodyPr>
          <a:lstStyle/>
          <a:p>
            <a:r>
              <a:rPr lang="en-GB" sz="2800" dirty="0">
                <a:latin typeface="+mj-lt"/>
              </a:rPr>
              <a:t>Challenges of implementing model</a:t>
            </a:r>
          </a:p>
          <a:p>
            <a:endParaRPr lang="en-GB" sz="2800" dirty="0">
              <a:latin typeface="+mj-lt"/>
            </a:endParaRPr>
          </a:p>
          <a:p>
            <a:r>
              <a:rPr lang="en-GB" sz="3200" dirty="0">
                <a:latin typeface="+mj-lt"/>
              </a:rPr>
              <a:t> </a:t>
            </a:r>
            <a:r>
              <a:rPr kumimoji="0" lang="en-GB" b="1" i="0" u="none" strike="noStrike" kern="1200" cap="none" spc="0" normalizeH="0" baseline="0" noProof="0" dirty="0">
                <a:ln>
                  <a:noFill/>
                </a:ln>
                <a:solidFill>
                  <a:prstClr val="black"/>
                </a:solidFill>
                <a:effectLst/>
                <a:uLnTx/>
                <a:uFillTx/>
                <a:latin typeface="Calibri Light" panose="020F0302020204030204"/>
                <a:ea typeface="+mn-ea"/>
                <a:cs typeface="+mn-cs"/>
              </a:rPr>
              <a:t>Data and infrastructure</a:t>
            </a:r>
            <a:br>
              <a:rPr kumimoji="0" lang="en-GB" b="1" i="0" u="none" strike="noStrike" kern="1200" cap="none" spc="0" normalizeH="0" baseline="0" noProof="0" dirty="0">
                <a:ln>
                  <a:noFill/>
                </a:ln>
                <a:solidFill>
                  <a:prstClr val="black"/>
                </a:solidFill>
                <a:effectLst/>
                <a:uLnTx/>
                <a:uFillTx/>
                <a:latin typeface="Calibri Light" panose="020F0302020204030204"/>
                <a:ea typeface="+mn-ea"/>
                <a:cs typeface="+mn-cs"/>
              </a:rPr>
            </a:br>
            <a:endParaRPr lang="en-GB" sz="2400" dirty="0">
              <a:latin typeface="+mj-lt"/>
            </a:endParaRPr>
          </a:p>
          <a:p>
            <a:pPr marL="342900" indent="-342900">
              <a:buFont typeface="+mj-lt"/>
              <a:buAutoNum type="arabicPeriod"/>
            </a:pPr>
            <a:r>
              <a:rPr lang="en-GB" sz="1400" dirty="0">
                <a:latin typeface="+mj-lt"/>
              </a:rPr>
              <a:t>Converting from POC to live deployment </a:t>
            </a:r>
          </a:p>
          <a:p>
            <a:pPr marL="342900" indent="-342900">
              <a:buFont typeface="+mj-lt"/>
              <a:buAutoNum type="arabicPeriod"/>
            </a:pPr>
            <a:endParaRPr lang="en-GB" sz="1400" dirty="0">
              <a:latin typeface="+mj-lt"/>
            </a:endParaRPr>
          </a:p>
          <a:p>
            <a:pPr marL="342900" indent="-342900">
              <a:buFont typeface="+mj-lt"/>
              <a:buAutoNum type="arabicPeriod"/>
            </a:pPr>
            <a:r>
              <a:rPr lang="en-GB" sz="1400" dirty="0">
                <a:latin typeface="+mj-lt"/>
              </a:rPr>
              <a:t>Data generated via different sources and technologies, e.g. police reports/ PH statement / medical reports, need to have a data pipeline which can ingest this efficiently </a:t>
            </a:r>
          </a:p>
          <a:p>
            <a:pPr marL="342900" indent="-342900">
              <a:buFont typeface="+mj-lt"/>
              <a:buAutoNum type="arabicPeriod"/>
            </a:pPr>
            <a:endParaRPr lang="en-GB" sz="1400" dirty="0">
              <a:latin typeface="+mj-lt"/>
            </a:endParaRPr>
          </a:p>
          <a:p>
            <a:pPr marL="342900" indent="-342900">
              <a:buFont typeface="+mj-lt"/>
              <a:buAutoNum type="arabicPeriod"/>
            </a:pPr>
            <a:r>
              <a:rPr lang="en-GB" sz="1400" dirty="0">
                <a:latin typeface="+mj-lt"/>
              </a:rPr>
              <a:t>Broker data – different formats -  would need data harmonising step in model pipeline </a:t>
            </a:r>
          </a:p>
          <a:p>
            <a:pPr marL="342900" indent="-342900">
              <a:buFont typeface="+mj-lt"/>
              <a:buAutoNum type="arabicPeriod"/>
            </a:pPr>
            <a:endParaRPr lang="en-GB" sz="1400" dirty="0">
              <a:latin typeface="+mj-lt"/>
            </a:endParaRPr>
          </a:p>
          <a:p>
            <a:pPr marL="342900" indent="-342900">
              <a:buFont typeface="+mj-lt"/>
              <a:buAutoNum type="arabicPeriod"/>
            </a:pPr>
            <a:r>
              <a:rPr lang="en-GB" sz="1400" dirty="0">
                <a:latin typeface="+mj-lt"/>
              </a:rPr>
              <a:t>Ongoing improvement of model requires new data, however new claims take time to settle, so there is a lag time for obtaining complete data</a:t>
            </a:r>
          </a:p>
          <a:p>
            <a:pPr marL="342900" indent="-342900">
              <a:buFont typeface="+mj-lt"/>
              <a:buAutoNum type="arabicPeriod"/>
            </a:pPr>
            <a:endParaRPr lang="en-GB" sz="1400" dirty="0">
              <a:latin typeface="+mj-lt"/>
            </a:endParaRPr>
          </a:p>
          <a:p>
            <a:pPr marL="342900" indent="-342900">
              <a:buFont typeface="+mj-lt"/>
              <a:buAutoNum type="arabicPeriod"/>
            </a:pPr>
            <a:r>
              <a:rPr lang="en-GB" sz="1400" dirty="0">
                <a:latin typeface="+mj-lt"/>
              </a:rPr>
              <a:t>In our training data we have the majority of information (except some n/k) as these are old claims. However, information for new claims may trickle in slowly, meaning that many variables will be unknown </a:t>
            </a:r>
          </a:p>
          <a:p>
            <a:pPr marL="285750" indent="-285750">
              <a:buFont typeface="Arial" panose="020B0604020202020204" pitchFamily="34" charset="0"/>
              <a:buChar char="•"/>
            </a:pPr>
            <a:endParaRPr lang="en-GB" sz="1600" dirty="0">
              <a:latin typeface="+mj-lt"/>
            </a:endParaRPr>
          </a:p>
          <a:p>
            <a:r>
              <a:rPr kumimoji="0" lang="en-GB" b="1" i="0" u="none" strike="noStrike" kern="1200" cap="none" spc="0" normalizeH="0" baseline="0" noProof="0" dirty="0">
                <a:ln>
                  <a:noFill/>
                </a:ln>
                <a:solidFill>
                  <a:prstClr val="black"/>
                </a:solidFill>
                <a:effectLst/>
                <a:uLnTx/>
                <a:uFillTx/>
                <a:latin typeface="Calibri Light" panose="020F0302020204030204"/>
                <a:ea typeface="+mn-ea"/>
                <a:cs typeface="+mn-cs"/>
              </a:rPr>
              <a:t>Business perspective </a:t>
            </a:r>
            <a:br>
              <a:rPr kumimoji="0" lang="en-GB" sz="1600" b="1" i="0" u="none" strike="noStrike" kern="1200" cap="none" spc="0" normalizeH="0" baseline="0" noProof="0" dirty="0">
                <a:ln>
                  <a:noFill/>
                </a:ln>
                <a:solidFill>
                  <a:prstClr val="black"/>
                </a:solidFill>
                <a:effectLst/>
                <a:uLnTx/>
                <a:uFillTx/>
                <a:latin typeface="Calibri Light" panose="020F0302020204030204"/>
                <a:ea typeface="+mn-ea"/>
                <a:cs typeface="+mn-cs"/>
              </a:rPr>
            </a:br>
            <a:endParaRPr lang="en-GB" sz="1600" dirty="0">
              <a:latin typeface="+mj-lt"/>
            </a:endParaRPr>
          </a:p>
          <a:p>
            <a:pPr marL="342900" indent="-342900">
              <a:buFont typeface="+mj-lt"/>
              <a:buAutoNum type="arabicPeriod"/>
            </a:pPr>
            <a:r>
              <a:rPr lang="en-GB" sz="1400" dirty="0">
                <a:latin typeface="+mj-lt"/>
              </a:rPr>
              <a:t>Model is a predictive and not descriptive, i.e. we can’t explicitly understand the relationships between different features/variables, valuable information for insurers as desire to quantify risk factors, e.g. for premium pricing models</a:t>
            </a:r>
          </a:p>
          <a:p>
            <a:pPr marL="342900" indent="-342900">
              <a:buFont typeface="+mj-lt"/>
              <a:buAutoNum type="arabicPeriod"/>
            </a:pPr>
            <a:endParaRPr lang="en-GB" sz="1400" dirty="0">
              <a:latin typeface="+mj-lt"/>
            </a:endParaRPr>
          </a:p>
          <a:p>
            <a:pPr marL="342900" indent="-342900">
              <a:buFont typeface="+mj-lt"/>
              <a:buAutoNum type="arabicPeriod"/>
            </a:pPr>
            <a:r>
              <a:rPr lang="en-GB" sz="1400" dirty="0">
                <a:latin typeface="+mj-lt"/>
              </a:rPr>
              <a:t>No confidence values for predictions</a:t>
            </a:r>
          </a:p>
          <a:p>
            <a:pPr marL="285750" indent="-285750">
              <a:buFont typeface="Arial" panose="020B0604020202020204" pitchFamily="34" charset="0"/>
              <a:buChar char="•"/>
            </a:pPr>
            <a:endParaRPr lang="en-GB" dirty="0">
              <a:latin typeface="+mj-lt"/>
            </a:endParaRPr>
          </a:p>
          <a:p>
            <a:pPr marL="285750" indent="-285750">
              <a:buFont typeface="Arial" panose="020B0604020202020204" pitchFamily="34" charset="0"/>
              <a:buChar char="•"/>
            </a:pPr>
            <a:endParaRPr lang="en-GB" dirty="0">
              <a:latin typeface="+mj-lt"/>
            </a:endParaRPr>
          </a:p>
        </p:txBody>
      </p:sp>
    </p:spTree>
    <p:extLst>
      <p:ext uri="{BB962C8B-B14F-4D97-AF65-F5344CB8AC3E}">
        <p14:creationId xmlns:p14="http://schemas.microsoft.com/office/powerpoint/2010/main" val="1074887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Structure of a Decision Tree">
            <a:extLst>
              <a:ext uri="{FF2B5EF4-FFF2-40B4-BE49-F238E27FC236}">
                <a16:creationId xmlns:a16="http://schemas.microsoft.com/office/drawing/2014/main" id="{E68FD761-255A-452E-AF0E-CFFB23B00CBE}"/>
              </a:ext>
            </a:extLst>
          </p:cNvPr>
          <p:cNvSpPr>
            <a:spLocks noChangeAspect="1" noChangeArrowheads="1"/>
          </p:cNvSpPr>
          <p:nvPr/>
        </p:nvSpPr>
        <p:spPr bwMode="auto">
          <a:xfrm>
            <a:off x="5943599" y="3276599"/>
            <a:ext cx="2837935" cy="283793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 name="TextBox 7">
            <a:extLst>
              <a:ext uri="{FF2B5EF4-FFF2-40B4-BE49-F238E27FC236}">
                <a16:creationId xmlns:a16="http://schemas.microsoft.com/office/drawing/2014/main" id="{C73AF51A-7882-4C8F-A2F6-7A62A1CD9716}"/>
              </a:ext>
            </a:extLst>
          </p:cNvPr>
          <p:cNvSpPr txBox="1"/>
          <p:nvPr/>
        </p:nvSpPr>
        <p:spPr>
          <a:xfrm>
            <a:off x="2718889" y="5929868"/>
            <a:ext cx="6754221" cy="369332"/>
          </a:xfrm>
          <a:prstGeom prst="rect">
            <a:avLst/>
          </a:prstGeom>
          <a:noFill/>
        </p:spPr>
        <p:txBody>
          <a:bodyPr wrap="none" rtlCol="0">
            <a:spAutoFit/>
          </a:bodyPr>
          <a:lstStyle/>
          <a:p>
            <a:r>
              <a:rPr lang="en-GB" dirty="0"/>
              <a:t>Source: https://christophm.github.io/interpretable-ml-book/tree.html</a:t>
            </a:r>
          </a:p>
        </p:txBody>
      </p:sp>
      <p:pic>
        <p:nvPicPr>
          <p:cNvPr id="1030" name="Picture 6" descr="Decision tree with artificial data. Instances with a value greater than 3 for feature x1 end up in node 5. All other instances are assigned to node 3 or node 4, depending on whether values of feature x2  exceed 1.">
            <a:extLst>
              <a:ext uri="{FF2B5EF4-FFF2-40B4-BE49-F238E27FC236}">
                <a16:creationId xmlns:a16="http://schemas.microsoft.com/office/drawing/2014/main" id="{12C81452-3CCF-408E-87A7-97393E667D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4090" y="1156385"/>
            <a:ext cx="6104119" cy="436008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85BAB592-8CF0-42CE-A05E-4A230BBEF083}"/>
              </a:ext>
            </a:extLst>
          </p:cNvPr>
          <p:cNvSpPr txBox="1"/>
          <p:nvPr/>
        </p:nvSpPr>
        <p:spPr>
          <a:xfrm>
            <a:off x="723459" y="328780"/>
            <a:ext cx="10440279" cy="1938992"/>
          </a:xfrm>
          <a:prstGeom prst="rect">
            <a:avLst/>
          </a:prstGeom>
          <a:noFill/>
        </p:spPr>
        <p:txBody>
          <a:bodyPr wrap="square" rtlCol="0">
            <a:spAutoFit/>
          </a:bodyPr>
          <a:lstStyle/>
          <a:p>
            <a:pPr algn="ctr"/>
            <a:r>
              <a:rPr lang="en-GB" sz="2800" dirty="0">
                <a:latin typeface="+mj-lt"/>
              </a:rPr>
              <a:t>Appendix  1 </a:t>
            </a:r>
          </a:p>
          <a:p>
            <a:pPr algn="ctr"/>
            <a:r>
              <a:rPr lang="en-GB" sz="2800" dirty="0">
                <a:latin typeface="+mj-lt"/>
              </a:rPr>
              <a:t>Regression Tree Visualisation </a:t>
            </a:r>
          </a:p>
          <a:p>
            <a:r>
              <a:rPr lang="en-GB" sz="2800" dirty="0">
                <a:latin typeface="+mj-lt"/>
              </a:rPr>
              <a:t> </a:t>
            </a:r>
          </a:p>
          <a:p>
            <a:endParaRPr lang="en-GB" dirty="0">
              <a:latin typeface="+mj-lt"/>
            </a:endParaRPr>
          </a:p>
          <a:p>
            <a:pPr marL="285750" indent="-285750">
              <a:buFont typeface="Arial" panose="020B0604020202020204" pitchFamily="34" charset="0"/>
              <a:buChar char="•"/>
            </a:pPr>
            <a:endParaRPr lang="en-GB" dirty="0">
              <a:latin typeface="+mj-lt"/>
            </a:endParaRPr>
          </a:p>
        </p:txBody>
      </p:sp>
    </p:spTree>
    <p:extLst>
      <p:ext uri="{BB962C8B-B14F-4D97-AF65-F5344CB8AC3E}">
        <p14:creationId xmlns:p14="http://schemas.microsoft.com/office/powerpoint/2010/main" val="2252322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DAAF226-6FA3-445F-B371-79F3D91147DE}"/>
              </a:ext>
            </a:extLst>
          </p:cNvPr>
          <p:cNvSpPr txBox="1"/>
          <p:nvPr/>
        </p:nvSpPr>
        <p:spPr>
          <a:xfrm>
            <a:off x="569295" y="217707"/>
            <a:ext cx="9819178" cy="1384995"/>
          </a:xfrm>
          <a:prstGeom prst="rect">
            <a:avLst/>
          </a:prstGeom>
          <a:noFill/>
        </p:spPr>
        <p:txBody>
          <a:bodyPr wrap="square" rtlCol="0">
            <a:spAutoFit/>
          </a:bodyPr>
          <a:lstStyle/>
          <a:p>
            <a:r>
              <a:rPr lang="en-GB" sz="2800" b="1" dirty="0">
                <a:latin typeface="+mj-lt"/>
              </a:rPr>
              <a:t>Appendix 2 : </a:t>
            </a:r>
            <a:br>
              <a:rPr lang="en-GB" sz="2800" b="1" dirty="0">
                <a:latin typeface="+mj-lt"/>
              </a:rPr>
            </a:br>
            <a:r>
              <a:rPr lang="en-GB" sz="2800" b="1" dirty="0">
                <a:latin typeface="+mj-lt"/>
              </a:rPr>
              <a:t>Distribution of claims by year</a:t>
            </a:r>
          </a:p>
          <a:p>
            <a:endParaRPr lang="en-GB" sz="2800" dirty="0">
              <a:latin typeface="+mj-lt"/>
            </a:endParaRPr>
          </a:p>
        </p:txBody>
      </p:sp>
      <p:pic>
        <p:nvPicPr>
          <p:cNvPr id="8" name="Picture 7" descr="Table&#10;&#10;Description automatically generated">
            <a:extLst>
              <a:ext uri="{FF2B5EF4-FFF2-40B4-BE49-F238E27FC236}">
                <a16:creationId xmlns:a16="http://schemas.microsoft.com/office/drawing/2014/main" id="{5DDAF9E1-E56A-4F62-88BE-7A8D24D5DC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383" y="1227503"/>
            <a:ext cx="10668924" cy="5427613"/>
          </a:xfrm>
          <a:prstGeom prst="rect">
            <a:avLst/>
          </a:prstGeom>
        </p:spPr>
      </p:pic>
      <p:sp>
        <p:nvSpPr>
          <p:cNvPr id="10" name="Rectangle: Rounded Corners 9">
            <a:extLst>
              <a:ext uri="{FF2B5EF4-FFF2-40B4-BE49-F238E27FC236}">
                <a16:creationId xmlns:a16="http://schemas.microsoft.com/office/drawing/2014/main" id="{D844E631-3C99-451B-ADFB-9DB8C9B01B9B}"/>
              </a:ext>
            </a:extLst>
          </p:cNvPr>
          <p:cNvSpPr/>
          <p:nvPr/>
        </p:nvSpPr>
        <p:spPr>
          <a:xfrm>
            <a:off x="2139193" y="1786854"/>
            <a:ext cx="2155970" cy="149424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Rounded Corners 10">
            <a:extLst>
              <a:ext uri="{FF2B5EF4-FFF2-40B4-BE49-F238E27FC236}">
                <a16:creationId xmlns:a16="http://schemas.microsoft.com/office/drawing/2014/main" id="{36C84268-2AAA-4A21-99CB-426A58C048FC}"/>
              </a:ext>
            </a:extLst>
          </p:cNvPr>
          <p:cNvSpPr/>
          <p:nvPr/>
        </p:nvSpPr>
        <p:spPr>
          <a:xfrm>
            <a:off x="2006366" y="3304254"/>
            <a:ext cx="3043805" cy="149424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Rounded Corners 11">
            <a:extLst>
              <a:ext uri="{FF2B5EF4-FFF2-40B4-BE49-F238E27FC236}">
                <a16:creationId xmlns:a16="http://schemas.microsoft.com/office/drawing/2014/main" id="{87FD7748-19E0-45F4-8B21-CB9DBCEC6B5E}"/>
              </a:ext>
            </a:extLst>
          </p:cNvPr>
          <p:cNvSpPr/>
          <p:nvPr/>
        </p:nvSpPr>
        <p:spPr>
          <a:xfrm>
            <a:off x="2006366" y="4836689"/>
            <a:ext cx="2347520" cy="111110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663868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0C0916A-2056-412E-B86F-470738519BD8}"/>
              </a:ext>
            </a:extLst>
          </p:cNvPr>
          <p:cNvSpPr txBox="1"/>
          <p:nvPr/>
        </p:nvSpPr>
        <p:spPr>
          <a:xfrm>
            <a:off x="890330" y="684369"/>
            <a:ext cx="10939720" cy="5109091"/>
          </a:xfrm>
          <a:prstGeom prst="rect">
            <a:avLst/>
          </a:prstGeom>
          <a:noFill/>
        </p:spPr>
        <p:txBody>
          <a:bodyPr wrap="square" rtlCol="0">
            <a:spAutoFit/>
          </a:bodyPr>
          <a:lstStyle/>
          <a:p>
            <a:r>
              <a:rPr lang="en-GB" sz="2800" b="1" dirty="0">
                <a:latin typeface="+mj-lt"/>
              </a:rPr>
              <a:t>Introduction</a:t>
            </a:r>
          </a:p>
          <a:p>
            <a:endParaRPr lang="en-GB" sz="2800" b="1" dirty="0">
              <a:latin typeface="+mj-lt"/>
            </a:endParaRPr>
          </a:p>
          <a:p>
            <a:r>
              <a:rPr lang="en-GB" b="1" dirty="0">
                <a:latin typeface="+mj-lt"/>
              </a:rPr>
              <a:t>Aim </a:t>
            </a:r>
          </a:p>
          <a:p>
            <a:endParaRPr lang="en-GB" b="1" dirty="0">
              <a:latin typeface="+mj-lt"/>
            </a:endParaRPr>
          </a:p>
          <a:p>
            <a:r>
              <a:rPr lang="en-GB" sz="1600" dirty="0">
                <a:latin typeface="+mj-lt"/>
              </a:rPr>
              <a:t>Our goal is to build a model which predicts final claim amounts for head-on-collision accidents. We have historic claims data from April 2003 to June 2015, and the claim figures in this data are assumed to be the final claim amounts for our modelling purposes.  </a:t>
            </a:r>
          </a:p>
          <a:p>
            <a:r>
              <a:rPr lang="en-GB" sz="2800" b="1" dirty="0">
                <a:latin typeface="+mj-lt"/>
              </a:rPr>
              <a:t> </a:t>
            </a:r>
          </a:p>
          <a:p>
            <a:r>
              <a:rPr kumimoji="0" lang="en-GB" sz="1800" b="1" i="0" u="none" strike="noStrike" kern="1200" cap="none" spc="0" normalizeH="0" baseline="0" noProof="0" dirty="0">
                <a:ln>
                  <a:noFill/>
                </a:ln>
                <a:solidFill>
                  <a:prstClr val="black"/>
                </a:solidFill>
                <a:effectLst/>
                <a:uLnTx/>
                <a:uFillTx/>
                <a:latin typeface="Calibri Light" panose="020F0302020204030204"/>
                <a:ea typeface="+mn-ea"/>
                <a:cs typeface="+mn-cs"/>
              </a:rPr>
              <a:t>Content</a:t>
            </a:r>
            <a:endParaRPr lang="en-GB" sz="2800" dirty="0">
              <a:latin typeface="+mj-lt"/>
            </a:endParaRPr>
          </a:p>
          <a:p>
            <a:endParaRPr lang="en-GB" dirty="0">
              <a:latin typeface="+mj-lt"/>
            </a:endParaRPr>
          </a:p>
          <a:p>
            <a:pPr marL="342900" indent="-342900">
              <a:buAutoNum type="arabicParenR"/>
            </a:pPr>
            <a:r>
              <a:rPr lang="en-GB" sz="1600" dirty="0">
                <a:latin typeface="+mj-lt"/>
              </a:rPr>
              <a:t>Data checks</a:t>
            </a:r>
          </a:p>
          <a:p>
            <a:pPr marL="342900" indent="-342900">
              <a:buAutoNum type="arabicParenR"/>
            </a:pPr>
            <a:r>
              <a:rPr lang="en-GB" sz="1600" dirty="0">
                <a:latin typeface="+mj-lt"/>
              </a:rPr>
              <a:t>Feature engineering</a:t>
            </a:r>
          </a:p>
          <a:p>
            <a:pPr marL="342900" indent="-342900">
              <a:buAutoNum type="arabicParenR"/>
            </a:pPr>
            <a:r>
              <a:rPr lang="en-GB" sz="1600" dirty="0">
                <a:latin typeface="+mj-lt"/>
              </a:rPr>
              <a:t>Model building, evaluation and future improvements</a:t>
            </a:r>
          </a:p>
          <a:p>
            <a:pPr marL="342900" indent="-342900">
              <a:buAutoNum type="arabicParenR"/>
            </a:pPr>
            <a:r>
              <a:rPr lang="en-GB" sz="1600" dirty="0">
                <a:latin typeface="+mj-lt"/>
              </a:rPr>
              <a:t>Challenges of implementing model</a:t>
            </a:r>
          </a:p>
          <a:p>
            <a:pPr marL="342900" indent="-342900">
              <a:buAutoNum type="arabicParenR"/>
            </a:pPr>
            <a:endParaRPr lang="en-GB" sz="1600" dirty="0">
              <a:latin typeface="+mj-lt"/>
            </a:endParaRPr>
          </a:p>
          <a:p>
            <a:pPr marL="342900" indent="-342900">
              <a:buAutoNum type="arabicParenR"/>
            </a:pPr>
            <a:endParaRPr lang="en-GB" sz="1600" dirty="0">
              <a:latin typeface="+mj-lt"/>
            </a:endParaRPr>
          </a:p>
          <a:p>
            <a:pPr marL="342900" indent="-342900">
              <a:buAutoNum type="arabicParenR"/>
            </a:pPr>
            <a:endParaRPr lang="en-GB" sz="1600" dirty="0">
              <a:latin typeface="+mj-lt"/>
            </a:endParaRPr>
          </a:p>
          <a:p>
            <a:r>
              <a:rPr lang="en-GB" sz="1600" dirty="0">
                <a:latin typeface="+mj-lt"/>
              </a:rPr>
              <a:t>Note: all work carried out in Python </a:t>
            </a:r>
          </a:p>
        </p:txBody>
      </p:sp>
    </p:spTree>
    <p:extLst>
      <p:ext uri="{BB962C8B-B14F-4D97-AF65-F5344CB8AC3E}">
        <p14:creationId xmlns:p14="http://schemas.microsoft.com/office/powerpoint/2010/main" val="4280420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0C0916A-2056-412E-B86F-470738519BD8}"/>
              </a:ext>
            </a:extLst>
          </p:cNvPr>
          <p:cNvSpPr txBox="1"/>
          <p:nvPr/>
        </p:nvSpPr>
        <p:spPr>
          <a:xfrm>
            <a:off x="599440" y="467360"/>
            <a:ext cx="8006080" cy="1785104"/>
          </a:xfrm>
          <a:prstGeom prst="rect">
            <a:avLst/>
          </a:prstGeom>
          <a:noFill/>
        </p:spPr>
        <p:txBody>
          <a:bodyPr wrap="square" rtlCol="0">
            <a:spAutoFit/>
          </a:bodyPr>
          <a:lstStyle/>
          <a:p>
            <a:r>
              <a:rPr lang="en-GB" sz="2800" b="1" dirty="0">
                <a:latin typeface="+mj-lt"/>
              </a:rPr>
              <a:t>Data</a:t>
            </a:r>
            <a:r>
              <a:rPr lang="en-GB" sz="2800" dirty="0">
                <a:latin typeface="+mj-lt"/>
              </a:rPr>
              <a:t> </a:t>
            </a:r>
            <a:r>
              <a:rPr lang="en-GB" sz="2800" b="1" dirty="0">
                <a:latin typeface="+mj-lt"/>
              </a:rPr>
              <a:t>Checks</a:t>
            </a:r>
          </a:p>
          <a:p>
            <a:endParaRPr lang="en-GB" sz="2800" dirty="0">
              <a:latin typeface="+mj-lt"/>
            </a:endParaRPr>
          </a:p>
          <a:p>
            <a:pPr marL="342900" indent="-342900">
              <a:buFont typeface="+mj-lt"/>
              <a:buAutoNum type="arabicPeriod"/>
            </a:pPr>
            <a:r>
              <a:rPr lang="en-GB" sz="1600" dirty="0">
                <a:latin typeface="+mj-lt"/>
              </a:rPr>
              <a:t>Checked numerical data by producing summary stats (mean/min/max)</a:t>
            </a:r>
            <a:br>
              <a:rPr lang="en-GB" dirty="0">
                <a:latin typeface="+mj-lt"/>
              </a:rPr>
            </a:br>
            <a:endParaRPr lang="en-GB" dirty="0">
              <a:latin typeface="+mj-lt"/>
            </a:endParaRPr>
          </a:p>
          <a:p>
            <a:endParaRPr lang="en-GB" dirty="0">
              <a:latin typeface="+mj-lt"/>
            </a:endParaRPr>
          </a:p>
        </p:txBody>
      </p:sp>
      <p:graphicFrame>
        <p:nvGraphicFramePr>
          <p:cNvPr id="7" name="Table 7">
            <a:extLst>
              <a:ext uri="{FF2B5EF4-FFF2-40B4-BE49-F238E27FC236}">
                <a16:creationId xmlns:a16="http://schemas.microsoft.com/office/drawing/2014/main" id="{7B01C464-0D6A-4C7B-B885-8C63FE74C1A8}"/>
              </a:ext>
            </a:extLst>
          </p:cNvPr>
          <p:cNvGraphicFramePr>
            <a:graphicFrameLocks noGrp="1"/>
          </p:cNvGraphicFramePr>
          <p:nvPr>
            <p:extLst>
              <p:ext uri="{D42A27DB-BD31-4B8C-83A1-F6EECF244321}">
                <p14:modId xmlns:p14="http://schemas.microsoft.com/office/powerpoint/2010/main" val="3274690107"/>
              </p:ext>
            </p:extLst>
          </p:nvPr>
        </p:nvGraphicFramePr>
        <p:xfrm>
          <a:off x="963612" y="2788389"/>
          <a:ext cx="7220586" cy="1676400"/>
        </p:xfrm>
        <a:graphic>
          <a:graphicData uri="http://schemas.openxmlformats.org/drawingml/2006/table">
            <a:tbl>
              <a:tblPr firstRow="1" bandRow="1">
                <a:tableStyleId>{72833802-FEF1-4C79-8D5D-14CF1EAF98D9}</a:tableStyleId>
              </a:tblPr>
              <a:tblGrid>
                <a:gridCol w="1926454">
                  <a:extLst>
                    <a:ext uri="{9D8B030D-6E8A-4147-A177-3AD203B41FA5}">
                      <a16:colId xmlns:a16="http://schemas.microsoft.com/office/drawing/2014/main" val="57448227"/>
                    </a:ext>
                  </a:extLst>
                </a:gridCol>
                <a:gridCol w="2307683">
                  <a:extLst>
                    <a:ext uri="{9D8B030D-6E8A-4147-A177-3AD203B41FA5}">
                      <a16:colId xmlns:a16="http://schemas.microsoft.com/office/drawing/2014/main" val="3019260487"/>
                    </a:ext>
                  </a:extLst>
                </a:gridCol>
                <a:gridCol w="2986449">
                  <a:extLst>
                    <a:ext uri="{9D8B030D-6E8A-4147-A177-3AD203B41FA5}">
                      <a16:colId xmlns:a16="http://schemas.microsoft.com/office/drawing/2014/main" val="2037049590"/>
                    </a:ext>
                  </a:extLst>
                </a:gridCol>
              </a:tblGrid>
              <a:tr h="276545">
                <a:tc>
                  <a:txBody>
                    <a:bodyPr/>
                    <a:lstStyle/>
                    <a:p>
                      <a:r>
                        <a:rPr lang="en-GB" sz="1600" dirty="0"/>
                        <a:t>Feature </a:t>
                      </a:r>
                    </a:p>
                  </a:txBody>
                  <a:tcPr>
                    <a:solidFill>
                      <a:srgbClr val="CC0000"/>
                    </a:solidFill>
                  </a:tcPr>
                </a:tc>
                <a:tc>
                  <a:txBody>
                    <a:bodyPr/>
                    <a:lstStyle/>
                    <a:p>
                      <a:r>
                        <a:rPr lang="en-GB" sz="1600" dirty="0"/>
                        <a:t>Observation</a:t>
                      </a:r>
                    </a:p>
                  </a:txBody>
                  <a:tcPr>
                    <a:solidFill>
                      <a:srgbClr val="CC0000"/>
                    </a:solidFill>
                  </a:tcPr>
                </a:tc>
                <a:tc>
                  <a:txBody>
                    <a:bodyPr/>
                    <a:lstStyle/>
                    <a:p>
                      <a:r>
                        <a:rPr lang="en-GB" sz="1600" dirty="0"/>
                        <a:t>Action taken</a:t>
                      </a:r>
                    </a:p>
                  </a:txBody>
                  <a:tcPr>
                    <a:solidFill>
                      <a:srgbClr val="CC0000"/>
                    </a:solidFill>
                  </a:tcPr>
                </a:tc>
                <a:extLst>
                  <a:ext uri="{0D108BD9-81ED-4DB2-BD59-A6C34878D82A}">
                    <a16:rowId xmlns:a16="http://schemas.microsoft.com/office/drawing/2014/main" val="373163350"/>
                  </a:ext>
                </a:extLst>
              </a:tr>
              <a:tr h="276545">
                <a:tc>
                  <a:txBody>
                    <a:bodyPr/>
                    <a:lstStyle/>
                    <a:p>
                      <a:r>
                        <a:rPr lang="en-GB" sz="1400" dirty="0">
                          <a:latin typeface="+mj-lt"/>
                        </a:rPr>
                        <a:t>Notification period</a:t>
                      </a:r>
                    </a:p>
                  </a:txBody>
                  <a:tcPr/>
                </a:tc>
                <a:tc>
                  <a:txBody>
                    <a:bodyPr/>
                    <a:lstStyle/>
                    <a:p>
                      <a:r>
                        <a:rPr lang="en-GB" sz="1400" dirty="0">
                          <a:latin typeface="+mj-lt"/>
                        </a:rPr>
                        <a:t>3 negative instances</a:t>
                      </a:r>
                    </a:p>
                  </a:txBody>
                  <a:tcPr/>
                </a:tc>
                <a:tc>
                  <a:txBody>
                    <a:bodyPr/>
                    <a:lstStyle/>
                    <a:p>
                      <a:r>
                        <a:rPr lang="en-GB" sz="1400" dirty="0">
                          <a:latin typeface="+mj-lt"/>
                        </a:rPr>
                        <a:t>Taken absolute values </a:t>
                      </a:r>
                    </a:p>
                  </a:txBody>
                  <a:tcPr/>
                </a:tc>
                <a:extLst>
                  <a:ext uri="{0D108BD9-81ED-4DB2-BD59-A6C34878D82A}">
                    <a16:rowId xmlns:a16="http://schemas.microsoft.com/office/drawing/2014/main" val="2402218081"/>
                  </a:ext>
                </a:extLst>
              </a:tr>
              <a:tr h="386405">
                <a:tc>
                  <a:txBody>
                    <a:bodyPr/>
                    <a:lstStyle/>
                    <a:p>
                      <a:r>
                        <a:rPr lang="en-GB" sz="1400" dirty="0">
                          <a:latin typeface="+mj-lt"/>
                        </a:rPr>
                        <a:t>Incurred claims</a:t>
                      </a:r>
                    </a:p>
                  </a:txBody>
                  <a:tcPr/>
                </a:tc>
                <a:tc>
                  <a:txBody>
                    <a:bodyPr/>
                    <a:lstStyle/>
                    <a:p>
                      <a:r>
                        <a:rPr lang="en-GB" sz="1400" dirty="0">
                          <a:latin typeface="+mj-lt"/>
                        </a:rPr>
                        <a:t>48 negative instances</a:t>
                      </a:r>
                    </a:p>
                  </a:txBody>
                  <a:tcPr/>
                </a:tc>
                <a:tc>
                  <a:txBody>
                    <a:bodyPr/>
                    <a:lstStyle/>
                    <a:p>
                      <a:r>
                        <a:rPr lang="en-GB" sz="1400" dirty="0">
                          <a:latin typeface="+mj-lt"/>
                        </a:rPr>
                        <a:t>None, assumed to reflect subrogation income following legal proceedings</a:t>
                      </a:r>
                    </a:p>
                  </a:txBody>
                  <a:tcPr/>
                </a:tc>
                <a:extLst>
                  <a:ext uri="{0D108BD9-81ED-4DB2-BD59-A6C34878D82A}">
                    <a16:rowId xmlns:a16="http://schemas.microsoft.com/office/drawing/2014/main" val="3325299736"/>
                  </a:ext>
                </a:extLst>
              </a:tr>
              <a:tr h="276545">
                <a:tc>
                  <a:txBody>
                    <a:bodyPr/>
                    <a:lstStyle/>
                    <a:p>
                      <a:r>
                        <a:rPr lang="en-GB" sz="1400" dirty="0">
                          <a:latin typeface="+mj-lt"/>
                        </a:rPr>
                        <a:t>Capped claims</a:t>
                      </a:r>
                    </a:p>
                  </a:txBody>
                  <a:tcPr/>
                </a:tc>
                <a:tc>
                  <a:txBody>
                    <a:bodyPr/>
                    <a:lstStyle/>
                    <a:p>
                      <a:r>
                        <a:rPr lang="en-GB" sz="1400" dirty="0">
                          <a:latin typeface="+mj-lt"/>
                        </a:rPr>
                        <a:t>Max capped claim 72,728</a:t>
                      </a:r>
                    </a:p>
                  </a:txBody>
                  <a:tcPr/>
                </a:tc>
                <a:tc>
                  <a:txBody>
                    <a:bodyPr/>
                    <a:lstStyle/>
                    <a:p>
                      <a:r>
                        <a:rPr lang="en-GB" sz="1400" dirty="0">
                          <a:latin typeface="+mj-lt"/>
                        </a:rPr>
                        <a:t>Set maximum of claims incurred to 72,728</a:t>
                      </a:r>
                    </a:p>
                  </a:txBody>
                  <a:tcPr/>
                </a:tc>
                <a:extLst>
                  <a:ext uri="{0D108BD9-81ED-4DB2-BD59-A6C34878D82A}">
                    <a16:rowId xmlns:a16="http://schemas.microsoft.com/office/drawing/2014/main" val="357141039"/>
                  </a:ext>
                </a:extLst>
              </a:tr>
            </a:tbl>
          </a:graphicData>
        </a:graphic>
      </p:graphicFrame>
      <p:pic>
        <p:nvPicPr>
          <p:cNvPr id="9" name="Graphic 8" descr="Clipboard Partially Checked outline">
            <a:extLst>
              <a:ext uri="{FF2B5EF4-FFF2-40B4-BE49-F238E27FC236}">
                <a16:creationId xmlns:a16="http://schemas.microsoft.com/office/drawing/2014/main" id="{0CE23BA8-A2F3-45FC-8171-C8A5F0BC66C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554393" y="467360"/>
            <a:ext cx="1038167" cy="1038167"/>
          </a:xfrm>
          <a:prstGeom prst="rect">
            <a:avLst/>
          </a:prstGeom>
        </p:spPr>
      </p:pic>
      <p:sp>
        <p:nvSpPr>
          <p:cNvPr id="8" name="TextBox 7">
            <a:extLst>
              <a:ext uri="{FF2B5EF4-FFF2-40B4-BE49-F238E27FC236}">
                <a16:creationId xmlns:a16="http://schemas.microsoft.com/office/drawing/2014/main" id="{9969438E-82F9-4DEA-B9FF-8616161722A6}"/>
              </a:ext>
            </a:extLst>
          </p:cNvPr>
          <p:cNvSpPr txBox="1"/>
          <p:nvPr/>
        </p:nvSpPr>
        <p:spPr>
          <a:xfrm>
            <a:off x="3330420" y="2349185"/>
            <a:ext cx="2136675" cy="338554"/>
          </a:xfrm>
          <a:prstGeom prst="rect">
            <a:avLst/>
          </a:prstGeom>
          <a:noFill/>
        </p:spPr>
        <p:txBody>
          <a:bodyPr wrap="none" rtlCol="0">
            <a:spAutoFit/>
          </a:bodyPr>
          <a:lstStyle/>
          <a:p>
            <a:r>
              <a:rPr lang="en-GB" sz="1600" b="1" dirty="0"/>
              <a:t>Numerical Data Checks</a:t>
            </a:r>
          </a:p>
        </p:txBody>
      </p:sp>
    </p:spTree>
    <p:extLst>
      <p:ext uri="{BB962C8B-B14F-4D97-AF65-F5344CB8AC3E}">
        <p14:creationId xmlns:p14="http://schemas.microsoft.com/office/powerpoint/2010/main" val="718173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0C0916A-2056-412E-B86F-470738519BD8}"/>
              </a:ext>
            </a:extLst>
          </p:cNvPr>
          <p:cNvSpPr txBox="1"/>
          <p:nvPr/>
        </p:nvSpPr>
        <p:spPr>
          <a:xfrm>
            <a:off x="599440" y="467360"/>
            <a:ext cx="8006080" cy="2339102"/>
          </a:xfrm>
          <a:prstGeom prst="rect">
            <a:avLst/>
          </a:prstGeom>
          <a:noFill/>
        </p:spPr>
        <p:txBody>
          <a:bodyPr wrap="square" rtlCol="0">
            <a:spAutoFit/>
          </a:bodyPr>
          <a:lstStyle/>
          <a:p>
            <a:r>
              <a:rPr lang="en-GB" sz="2800" b="1" dirty="0">
                <a:latin typeface="+mj-lt"/>
              </a:rPr>
              <a:t>Data</a:t>
            </a:r>
            <a:r>
              <a:rPr lang="en-GB" sz="2800" dirty="0">
                <a:latin typeface="+mj-lt"/>
              </a:rPr>
              <a:t> </a:t>
            </a:r>
            <a:r>
              <a:rPr lang="en-GB" sz="2800" b="1" dirty="0">
                <a:latin typeface="+mj-lt"/>
              </a:rPr>
              <a:t>Checks (continued)</a:t>
            </a:r>
          </a:p>
          <a:p>
            <a:endParaRPr lang="en-GB" sz="2800" dirty="0">
              <a:latin typeface="+mj-lt"/>
            </a:endParaRPr>
          </a:p>
          <a:p>
            <a:pPr marR="0" lvl="0" algn="l" defTabSz="914400" rtl="0" eaLnBrk="1" fontAlgn="auto" latinLnBrk="0" hangingPunct="1">
              <a:lnSpc>
                <a:spcPct val="100000"/>
              </a:lnSpc>
              <a:spcBef>
                <a:spcPts val="0"/>
              </a:spcBef>
              <a:spcAft>
                <a:spcPts val="0"/>
              </a:spcAft>
              <a:buClrTx/>
              <a:buSzTx/>
              <a:tabLst/>
              <a:defRPr/>
            </a:pPr>
            <a:r>
              <a:rPr lang="en-GB" sz="1600" dirty="0">
                <a:solidFill>
                  <a:prstClr val="black"/>
                </a:solidFill>
                <a:latin typeface="Calibri Light" panose="020F0302020204030204"/>
              </a:rPr>
              <a:t>2.     Checked categorical data by producing summary counts, as per example below: </a:t>
            </a:r>
            <a:endParaRPr kumimoji="0" lang="en-GB" sz="1600" b="1" i="0" u="none" strike="noStrike" kern="1200" cap="none" spc="0" normalizeH="0" baseline="0" noProof="0" dirty="0">
              <a:ln>
                <a:noFill/>
              </a:ln>
              <a:solidFill>
                <a:prstClr val="black"/>
              </a:solidFill>
              <a:effectLst/>
              <a:uLnTx/>
              <a:uFillTx/>
              <a:latin typeface="Calibri Light" panose="020F03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solidFill>
                <a:prstClr val="black"/>
              </a:solidFill>
              <a:latin typeface="Calibri Light" panose="020F03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solidFill>
                <a:prstClr val="black"/>
              </a:solidFill>
              <a:latin typeface="Calibri Light" panose="020F03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solidFill>
                <a:prstClr val="black"/>
              </a:solidFill>
              <a:latin typeface="Calibri Light" panose="020F03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solidFill>
                <a:prstClr val="black"/>
              </a:solidFill>
              <a:latin typeface="Calibri Light" panose="020F0302020204030204"/>
            </a:endParaRPr>
          </a:p>
        </p:txBody>
      </p:sp>
      <p:pic>
        <p:nvPicPr>
          <p:cNvPr id="3" name="Picture 2">
            <a:extLst>
              <a:ext uri="{FF2B5EF4-FFF2-40B4-BE49-F238E27FC236}">
                <a16:creationId xmlns:a16="http://schemas.microsoft.com/office/drawing/2014/main" id="{92B0CABA-1B3C-4092-ACA3-A2CA1A01CB92}"/>
              </a:ext>
            </a:extLst>
          </p:cNvPr>
          <p:cNvPicPr>
            <a:picLocks noChangeAspect="1"/>
          </p:cNvPicPr>
          <p:nvPr/>
        </p:nvPicPr>
        <p:blipFill>
          <a:blip r:embed="rId3"/>
          <a:stretch>
            <a:fillRect/>
          </a:stretch>
        </p:blipFill>
        <p:spPr>
          <a:xfrm>
            <a:off x="886056" y="1987312"/>
            <a:ext cx="2152650" cy="1047750"/>
          </a:xfrm>
          <a:prstGeom prst="rect">
            <a:avLst/>
          </a:prstGeom>
        </p:spPr>
      </p:pic>
      <p:graphicFrame>
        <p:nvGraphicFramePr>
          <p:cNvPr id="6" name="Table 7">
            <a:extLst>
              <a:ext uri="{FF2B5EF4-FFF2-40B4-BE49-F238E27FC236}">
                <a16:creationId xmlns:a16="http://schemas.microsoft.com/office/drawing/2014/main" id="{4112E0B2-1BF7-4CE4-917F-769AD6A94FE9}"/>
              </a:ext>
            </a:extLst>
          </p:cNvPr>
          <p:cNvGraphicFramePr>
            <a:graphicFrameLocks noGrp="1"/>
          </p:cNvGraphicFramePr>
          <p:nvPr>
            <p:extLst>
              <p:ext uri="{D42A27DB-BD31-4B8C-83A1-F6EECF244321}">
                <p14:modId xmlns:p14="http://schemas.microsoft.com/office/powerpoint/2010/main" val="1546986560"/>
              </p:ext>
            </p:extLst>
          </p:nvPr>
        </p:nvGraphicFramePr>
        <p:xfrm>
          <a:off x="1057506" y="4481830"/>
          <a:ext cx="8330376" cy="1483360"/>
        </p:xfrm>
        <a:graphic>
          <a:graphicData uri="http://schemas.openxmlformats.org/drawingml/2006/table">
            <a:tbl>
              <a:tblPr firstRow="1" bandRow="1">
                <a:tableStyleId>{72833802-FEF1-4C79-8D5D-14CF1EAF98D9}</a:tableStyleId>
              </a:tblPr>
              <a:tblGrid>
                <a:gridCol w="2222546">
                  <a:extLst>
                    <a:ext uri="{9D8B030D-6E8A-4147-A177-3AD203B41FA5}">
                      <a16:colId xmlns:a16="http://schemas.microsoft.com/office/drawing/2014/main" val="57448227"/>
                    </a:ext>
                  </a:extLst>
                </a:gridCol>
                <a:gridCol w="2662370">
                  <a:extLst>
                    <a:ext uri="{9D8B030D-6E8A-4147-A177-3AD203B41FA5}">
                      <a16:colId xmlns:a16="http://schemas.microsoft.com/office/drawing/2014/main" val="3019260487"/>
                    </a:ext>
                  </a:extLst>
                </a:gridCol>
                <a:gridCol w="3445460">
                  <a:extLst>
                    <a:ext uri="{9D8B030D-6E8A-4147-A177-3AD203B41FA5}">
                      <a16:colId xmlns:a16="http://schemas.microsoft.com/office/drawing/2014/main" val="2037049590"/>
                    </a:ext>
                  </a:extLst>
                </a:gridCol>
              </a:tblGrid>
              <a:tr h="370840">
                <a:tc>
                  <a:txBody>
                    <a:bodyPr/>
                    <a:lstStyle/>
                    <a:p>
                      <a:r>
                        <a:rPr lang="en-GB" sz="1600" dirty="0"/>
                        <a:t>Feature </a:t>
                      </a:r>
                    </a:p>
                  </a:txBody>
                  <a:tcPr>
                    <a:solidFill>
                      <a:srgbClr val="CC0000"/>
                    </a:solidFill>
                  </a:tcPr>
                </a:tc>
                <a:tc>
                  <a:txBody>
                    <a:bodyPr/>
                    <a:lstStyle/>
                    <a:p>
                      <a:pPr algn="ctr"/>
                      <a:r>
                        <a:rPr lang="en-GB" sz="1600" dirty="0"/>
                        <a:t>Observation</a:t>
                      </a:r>
                    </a:p>
                  </a:txBody>
                  <a:tcPr>
                    <a:solidFill>
                      <a:srgbClr val="CC0000"/>
                    </a:solidFill>
                  </a:tcPr>
                </a:tc>
                <a:tc>
                  <a:txBody>
                    <a:bodyPr/>
                    <a:lstStyle/>
                    <a:p>
                      <a:pPr algn="ctr"/>
                      <a:r>
                        <a:rPr lang="en-GB" sz="1600" dirty="0"/>
                        <a:t>Action taken</a:t>
                      </a:r>
                    </a:p>
                  </a:txBody>
                  <a:tcPr>
                    <a:solidFill>
                      <a:srgbClr val="CC0000"/>
                    </a:solidFill>
                  </a:tcPr>
                </a:tc>
                <a:extLst>
                  <a:ext uri="{0D108BD9-81ED-4DB2-BD59-A6C34878D82A}">
                    <a16:rowId xmlns:a16="http://schemas.microsoft.com/office/drawing/2014/main" val="373163350"/>
                  </a:ext>
                </a:extLst>
              </a:tr>
              <a:tr h="370840">
                <a:tc>
                  <a:txBody>
                    <a:bodyPr/>
                    <a:lstStyle/>
                    <a:p>
                      <a:r>
                        <a:rPr lang="en-GB" sz="1400" dirty="0">
                          <a:latin typeface="+mj-lt"/>
                        </a:rPr>
                        <a:t>Location of incident</a:t>
                      </a:r>
                    </a:p>
                  </a:txBody>
                  <a:tcPr/>
                </a:tc>
                <a:tc>
                  <a:txBody>
                    <a:bodyPr/>
                    <a:lstStyle/>
                    <a:p>
                      <a:pPr algn="ctr"/>
                      <a:r>
                        <a:rPr lang="en-GB" sz="1400" dirty="0">
                          <a:latin typeface="+mj-lt"/>
                        </a:rPr>
                        <a:t>56 N/A values </a:t>
                      </a:r>
                    </a:p>
                  </a:txBody>
                  <a:tcPr/>
                </a:tc>
                <a:tc>
                  <a:txBody>
                    <a:bodyPr/>
                    <a:lstStyle/>
                    <a:p>
                      <a:pPr algn="ctr"/>
                      <a:r>
                        <a:rPr lang="en-GB" sz="1400" dirty="0">
                          <a:latin typeface="+mj-lt"/>
                        </a:rPr>
                        <a:t>Changed to ‘not known’</a:t>
                      </a:r>
                    </a:p>
                  </a:txBody>
                  <a:tcPr/>
                </a:tc>
                <a:extLst>
                  <a:ext uri="{0D108BD9-81ED-4DB2-BD59-A6C34878D82A}">
                    <a16:rowId xmlns:a16="http://schemas.microsoft.com/office/drawing/2014/main" val="2402218081"/>
                  </a:ext>
                </a:extLst>
              </a:tr>
              <a:tr h="370840">
                <a:tc>
                  <a:txBody>
                    <a:bodyPr/>
                    <a:lstStyle/>
                    <a:p>
                      <a:r>
                        <a:rPr lang="en-GB" sz="1400" dirty="0">
                          <a:latin typeface="+mj-lt"/>
                        </a:rPr>
                        <a:t>Weather conditions</a:t>
                      </a:r>
                    </a:p>
                  </a:txBody>
                  <a:tcPr/>
                </a:tc>
                <a:tc>
                  <a:txBody>
                    <a:bodyPr/>
                    <a:lstStyle/>
                    <a:p>
                      <a:pPr algn="ctr"/>
                      <a:r>
                        <a:rPr lang="en-GB" sz="1400" dirty="0">
                          <a:latin typeface="+mj-lt"/>
                        </a:rPr>
                        <a:t>345 N/A values </a:t>
                      </a:r>
                    </a:p>
                  </a:txBody>
                  <a:tcPr/>
                </a:tc>
                <a:tc>
                  <a:txBody>
                    <a:bodyPr/>
                    <a:lstStyle/>
                    <a:p>
                      <a:pPr algn="ctr"/>
                      <a:r>
                        <a:rPr lang="en-GB" sz="1400" dirty="0">
                          <a:latin typeface="+mj-lt"/>
                        </a:rPr>
                        <a:t>Changed to ‘not known’</a:t>
                      </a:r>
                    </a:p>
                  </a:txBody>
                  <a:tcPr/>
                </a:tc>
                <a:extLst>
                  <a:ext uri="{0D108BD9-81ED-4DB2-BD59-A6C34878D82A}">
                    <a16:rowId xmlns:a16="http://schemas.microsoft.com/office/drawing/2014/main" val="3325299736"/>
                  </a:ext>
                </a:extLst>
              </a:tr>
              <a:tr h="370840">
                <a:tc>
                  <a:txBody>
                    <a:bodyPr/>
                    <a:lstStyle/>
                    <a:p>
                      <a:r>
                        <a:rPr lang="en-GB" sz="1400" dirty="0">
                          <a:latin typeface="+mj-lt"/>
                        </a:rPr>
                        <a:t>PH considered TP at fault </a:t>
                      </a:r>
                    </a:p>
                  </a:txBody>
                  <a:tcPr/>
                </a:tc>
                <a:tc>
                  <a:txBody>
                    <a:bodyPr/>
                    <a:lstStyle/>
                    <a:p>
                      <a:pPr algn="ctr"/>
                      <a:r>
                        <a:rPr lang="en-GB" sz="1400" dirty="0">
                          <a:latin typeface="+mj-lt"/>
                        </a:rPr>
                        <a:t>1 instance of ‘#’</a:t>
                      </a:r>
                    </a:p>
                  </a:txBody>
                  <a:tcPr/>
                </a:tc>
                <a:tc>
                  <a:txBody>
                    <a:bodyPr/>
                    <a:lstStyle/>
                    <a:p>
                      <a:pPr algn="ctr"/>
                      <a:r>
                        <a:rPr lang="en-GB" sz="1400" dirty="0">
                          <a:latin typeface="+mj-lt"/>
                        </a:rPr>
                        <a:t>Changed to ‘not known’ </a:t>
                      </a:r>
                    </a:p>
                  </a:txBody>
                  <a:tcPr/>
                </a:tc>
                <a:extLst>
                  <a:ext uri="{0D108BD9-81ED-4DB2-BD59-A6C34878D82A}">
                    <a16:rowId xmlns:a16="http://schemas.microsoft.com/office/drawing/2014/main" val="357141039"/>
                  </a:ext>
                </a:extLst>
              </a:tr>
            </a:tbl>
          </a:graphicData>
        </a:graphic>
      </p:graphicFrame>
      <p:pic>
        <p:nvPicPr>
          <p:cNvPr id="7" name="Graphic 6" descr="Clipboard Partially Checked outline">
            <a:extLst>
              <a:ext uri="{FF2B5EF4-FFF2-40B4-BE49-F238E27FC236}">
                <a16:creationId xmlns:a16="http://schemas.microsoft.com/office/drawing/2014/main" id="{EF101B81-A8DD-448B-BE80-CE4A53F6124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554393" y="467360"/>
            <a:ext cx="1038167" cy="1038167"/>
          </a:xfrm>
          <a:prstGeom prst="rect">
            <a:avLst/>
          </a:prstGeom>
        </p:spPr>
      </p:pic>
      <p:sp>
        <p:nvSpPr>
          <p:cNvPr id="8" name="TextBox 7">
            <a:extLst>
              <a:ext uri="{FF2B5EF4-FFF2-40B4-BE49-F238E27FC236}">
                <a16:creationId xmlns:a16="http://schemas.microsoft.com/office/drawing/2014/main" id="{B556938A-C9EE-433E-86CC-014B4DC2C375}"/>
              </a:ext>
            </a:extLst>
          </p:cNvPr>
          <p:cNvSpPr txBox="1"/>
          <p:nvPr/>
        </p:nvSpPr>
        <p:spPr>
          <a:xfrm>
            <a:off x="4119090" y="4051539"/>
            <a:ext cx="2105513" cy="338554"/>
          </a:xfrm>
          <a:prstGeom prst="rect">
            <a:avLst/>
          </a:prstGeom>
          <a:noFill/>
        </p:spPr>
        <p:txBody>
          <a:bodyPr wrap="none" rtlCol="0">
            <a:spAutoFit/>
          </a:bodyPr>
          <a:lstStyle/>
          <a:p>
            <a:r>
              <a:rPr lang="en-GB" sz="1600" b="1" dirty="0">
                <a:latin typeface="+mj-lt"/>
              </a:rPr>
              <a:t>Categorical Data Checks</a:t>
            </a:r>
          </a:p>
        </p:txBody>
      </p:sp>
    </p:spTree>
    <p:extLst>
      <p:ext uri="{BB962C8B-B14F-4D97-AF65-F5344CB8AC3E}">
        <p14:creationId xmlns:p14="http://schemas.microsoft.com/office/powerpoint/2010/main" val="2562228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DAAF226-6FA3-445F-B371-79F3D91147DE}"/>
              </a:ext>
            </a:extLst>
          </p:cNvPr>
          <p:cNvSpPr txBox="1"/>
          <p:nvPr/>
        </p:nvSpPr>
        <p:spPr>
          <a:xfrm>
            <a:off x="599440" y="467360"/>
            <a:ext cx="9819178" cy="2708434"/>
          </a:xfrm>
          <a:prstGeom prst="rect">
            <a:avLst/>
          </a:prstGeom>
          <a:noFill/>
        </p:spPr>
        <p:txBody>
          <a:bodyPr wrap="square" rtlCol="0">
            <a:spAutoFit/>
          </a:bodyPr>
          <a:lstStyle/>
          <a:p>
            <a:r>
              <a:rPr lang="en-GB" sz="2800" b="1" dirty="0">
                <a:latin typeface="+mj-lt"/>
              </a:rPr>
              <a:t>Feature Engineering </a:t>
            </a:r>
          </a:p>
          <a:p>
            <a:endParaRPr lang="en-GB" sz="2800" dirty="0">
              <a:latin typeface="+mj-lt"/>
            </a:endParaRPr>
          </a:p>
          <a:p>
            <a:pPr marL="342900" indent="-342900">
              <a:buFont typeface="+mj-lt"/>
              <a:buAutoNum type="arabicPeriod"/>
            </a:pPr>
            <a:r>
              <a:rPr lang="en-GB" sz="1600" dirty="0">
                <a:latin typeface="+mj-lt"/>
              </a:rPr>
              <a:t>Model inputs needs to be numerical, so we converted categorical features via ‘one-hot-encoding’ method, example below. </a:t>
            </a:r>
            <a:br>
              <a:rPr lang="en-GB" sz="1600" dirty="0">
                <a:latin typeface="+mj-lt"/>
              </a:rPr>
            </a:br>
            <a:endParaRPr lang="en-GB" sz="1600" dirty="0">
              <a:latin typeface="+mj-lt"/>
            </a:endParaRPr>
          </a:p>
          <a:p>
            <a:pPr marL="342900" indent="-342900">
              <a:buFont typeface="+mj-lt"/>
              <a:buAutoNum type="arabicPeriod"/>
            </a:pPr>
            <a:r>
              <a:rPr lang="en-GB" sz="1600" dirty="0">
                <a:latin typeface="+mj-lt"/>
              </a:rPr>
              <a:t>‘We also created features from the datetime column, which represented the month, day of week (e.g. Mon/Tues), and time of day (e.g. morning/noon)</a:t>
            </a:r>
            <a:br>
              <a:rPr lang="en-GB" sz="1600" dirty="0">
                <a:latin typeface="+mj-lt"/>
              </a:rPr>
            </a:br>
            <a:endParaRPr lang="en-GB" sz="1600" dirty="0">
              <a:latin typeface="+mj-lt"/>
            </a:endParaRPr>
          </a:p>
          <a:p>
            <a:pPr marL="342900" indent="-342900">
              <a:buFont typeface="+mj-lt"/>
              <a:buAutoNum type="arabicPeriod"/>
            </a:pPr>
            <a:r>
              <a:rPr lang="en-GB" sz="1600" dirty="0">
                <a:latin typeface="+mj-lt"/>
              </a:rPr>
              <a:t>Once all new features were added, we had a total of </a:t>
            </a:r>
            <a:r>
              <a:rPr lang="en-GB" sz="1600" b="1" dirty="0">
                <a:latin typeface="+mj-lt"/>
              </a:rPr>
              <a:t>82</a:t>
            </a:r>
            <a:r>
              <a:rPr lang="en-GB" sz="1600" dirty="0">
                <a:latin typeface="+mj-lt"/>
              </a:rPr>
              <a:t> potential features for our model.</a:t>
            </a:r>
          </a:p>
        </p:txBody>
      </p:sp>
      <p:graphicFrame>
        <p:nvGraphicFramePr>
          <p:cNvPr id="2" name="Table 2">
            <a:extLst>
              <a:ext uri="{FF2B5EF4-FFF2-40B4-BE49-F238E27FC236}">
                <a16:creationId xmlns:a16="http://schemas.microsoft.com/office/drawing/2014/main" id="{54E61C05-4548-4851-A541-4E13F97754FE}"/>
              </a:ext>
            </a:extLst>
          </p:cNvPr>
          <p:cNvGraphicFramePr>
            <a:graphicFrameLocks noGrp="1"/>
          </p:cNvGraphicFramePr>
          <p:nvPr>
            <p:extLst>
              <p:ext uri="{D42A27DB-BD31-4B8C-83A1-F6EECF244321}">
                <p14:modId xmlns:p14="http://schemas.microsoft.com/office/powerpoint/2010/main" val="211877255"/>
              </p:ext>
            </p:extLst>
          </p:nvPr>
        </p:nvGraphicFramePr>
        <p:xfrm>
          <a:off x="740888" y="4369435"/>
          <a:ext cx="1302327" cy="1630680"/>
        </p:xfrm>
        <a:graphic>
          <a:graphicData uri="http://schemas.openxmlformats.org/drawingml/2006/table">
            <a:tbl>
              <a:tblPr firstRow="1" bandRow="1">
                <a:tableStyleId>{69012ECD-51FC-41F1-AA8D-1B2483CD663E}</a:tableStyleId>
              </a:tblPr>
              <a:tblGrid>
                <a:gridCol w="1302327">
                  <a:extLst>
                    <a:ext uri="{9D8B030D-6E8A-4147-A177-3AD203B41FA5}">
                      <a16:colId xmlns:a16="http://schemas.microsoft.com/office/drawing/2014/main" val="2924025552"/>
                    </a:ext>
                  </a:extLst>
                </a:gridCol>
              </a:tblGrid>
              <a:tr h="0">
                <a:tc>
                  <a:txBody>
                    <a:bodyPr/>
                    <a:lstStyle/>
                    <a:p>
                      <a:r>
                        <a:rPr lang="en-GB" sz="1400" b="1" kern="1200" dirty="0">
                          <a:solidFill>
                            <a:schemeClr val="lt1"/>
                          </a:solidFill>
                          <a:effectLst/>
                        </a:rPr>
                        <a:t>PH_considered_TP_at_fault</a:t>
                      </a:r>
                      <a:endParaRPr lang="en-GB" sz="1400" dirty="0"/>
                    </a:p>
                  </a:txBody>
                  <a:tcPr/>
                </a:tc>
                <a:extLst>
                  <a:ext uri="{0D108BD9-81ED-4DB2-BD59-A6C34878D82A}">
                    <a16:rowId xmlns:a16="http://schemas.microsoft.com/office/drawing/2014/main" val="1868788850"/>
                  </a:ext>
                </a:extLst>
              </a:tr>
              <a:tr h="370840">
                <a:tc>
                  <a:txBody>
                    <a:bodyPr/>
                    <a:lstStyle/>
                    <a:p>
                      <a:pPr algn="ctr"/>
                      <a:r>
                        <a:rPr lang="en-GB" sz="1400" dirty="0"/>
                        <a:t>Y</a:t>
                      </a:r>
                    </a:p>
                  </a:txBody>
                  <a:tcPr/>
                </a:tc>
                <a:extLst>
                  <a:ext uri="{0D108BD9-81ED-4DB2-BD59-A6C34878D82A}">
                    <a16:rowId xmlns:a16="http://schemas.microsoft.com/office/drawing/2014/main" val="2346689935"/>
                  </a:ext>
                </a:extLst>
              </a:tr>
              <a:tr h="370840">
                <a:tc>
                  <a:txBody>
                    <a:bodyPr/>
                    <a:lstStyle/>
                    <a:p>
                      <a:pPr algn="ctr"/>
                      <a:r>
                        <a:rPr lang="en-GB" sz="1400" dirty="0"/>
                        <a:t>N</a:t>
                      </a:r>
                    </a:p>
                  </a:txBody>
                  <a:tcPr/>
                </a:tc>
                <a:extLst>
                  <a:ext uri="{0D108BD9-81ED-4DB2-BD59-A6C34878D82A}">
                    <a16:rowId xmlns:a16="http://schemas.microsoft.com/office/drawing/2014/main" val="2085513370"/>
                  </a:ext>
                </a:extLst>
              </a:tr>
              <a:tr h="370840">
                <a:tc>
                  <a:txBody>
                    <a:bodyPr/>
                    <a:lstStyle/>
                    <a:p>
                      <a:pPr algn="ctr"/>
                      <a:r>
                        <a:rPr lang="en-GB" sz="1400" dirty="0"/>
                        <a:t>n/k</a:t>
                      </a:r>
                    </a:p>
                  </a:txBody>
                  <a:tcPr/>
                </a:tc>
                <a:extLst>
                  <a:ext uri="{0D108BD9-81ED-4DB2-BD59-A6C34878D82A}">
                    <a16:rowId xmlns:a16="http://schemas.microsoft.com/office/drawing/2014/main" val="1321618312"/>
                  </a:ext>
                </a:extLst>
              </a:tr>
            </a:tbl>
          </a:graphicData>
        </a:graphic>
      </p:graphicFrame>
      <p:sp>
        <p:nvSpPr>
          <p:cNvPr id="3" name="Arrow: Right 2">
            <a:extLst>
              <a:ext uri="{FF2B5EF4-FFF2-40B4-BE49-F238E27FC236}">
                <a16:creationId xmlns:a16="http://schemas.microsoft.com/office/drawing/2014/main" id="{6C80EEE3-80EB-47CB-AA1B-A9DCA40080EA}"/>
              </a:ext>
            </a:extLst>
          </p:cNvPr>
          <p:cNvSpPr/>
          <p:nvPr/>
        </p:nvSpPr>
        <p:spPr>
          <a:xfrm>
            <a:off x="2216416" y="5222052"/>
            <a:ext cx="785090" cy="157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5" name="Table 5">
            <a:extLst>
              <a:ext uri="{FF2B5EF4-FFF2-40B4-BE49-F238E27FC236}">
                <a16:creationId xmlns:a16="http://schemas.microsoft.com/office/drawing/2014/main" id="{588AF884-D594-4DAD-A99A-5E30028ABB7F}"/>
              </a:ext>
            </a:extLst>
          </p:cNvPr>
          <p:cNvGraphicFramePr>
            <a:graphicFrameLocks noGrp="1"/>
          </p:cNvGraphicFramePr>
          <p:nvPr>
            <p:extLst>
              <p:ext uri="{D42A27DB-BD31-4B8C-83A1-F6EECF244321}">
                <p14:modId xmlns:p14="http://schemas.microsoft.com/office/powerpoint/2010/main" val="920821322"/>
              </p:ext>
            </p:extLst>
          </p:nvPr>
        </p:nvGraphicFramePr>
        <p:xfrm>
          <a:off x="3108044" y="4354195"/>
          <a:ext cx="7771557" cy="1645920"/>
        </p:xfrm>
        <a:graphic>
          <a:graphicData uri="http://schemas.openxmlformats.org/drawingml/2006/table">
            <a:tbl>
              <a:tblPr firstRow="1" bandRow="1">
                <a:tableStyleId>{69012ECD-51FC-41F1-AA8D-1B2483CD663E}</a:tableStyleId>
              </a:tblPr>
              <a:tblGrid>
                <a:gridCol w="2590519">
                  <a:extLst>
                    <a:ext uri="{9D8B030D-6E8A-4147-A177-3AD203B41FA5}">
                      <a16:colId xmlns:a16="http://schemas.microsoft.com/office/drawing/2014/main" val="1204201849"/>
                    </a:ext>
                  </a:extLst>
                </a:gridCol>
                <a:gridCol w="2590519">
                  <a:extLst>
                    <a:ext uri="{9D8B030D-6E8A-4147-A177-3AD203B41FA5}">
                      <a16:colId xmlns:a16="http://schemas.microsoft.com/office/drawing/2014/main" val="875554196"/>
                    </a:ext>
                  </a:extLst>
                </a:gridCol>
                <a:gridCol w="2590519">
                  <a:extLst>
                    <a:ext uri="{9D8B030D-6E8A-4147-A177-3AD203B41FA5}">
                      <a16:colId xmlns:a16="http://schemas.microsoft.com/office/drawing/2014/main" val="1345000759"/>
                    </a:ext>
                  </a:extLst>
                </a:gridCol>
              </a:tblGrid>
              <a:tr h="33547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b="1" kern="1200" dirty="0">
                          <a:solidFill>
                            <a:schemeClr val="lt1"/>
                          </a:solidFill>
                          <a:effectLst/>
                        </a:rPr>
                        <a:t>PH_considered_TP_</a:t>
                      </a:r>
                      <a:br>
                        <a:rPr lang="en-GB" sz="1400" b="1" kern="1200" dirty="0">
                          <a:solidFill>
                            <a:schemeClr val="lt1"/>
                          </a:solidFill>
                          <a:effectLst/>
                        </a:rPr>
                      </a:br>
                      <a:r>
                        <a:rPr lang="en-GB" sz="1400" b="1" kern="1200" dirty="0">
                          <a:solidFill>
                            <a:schemeClr val="lt1"/>
                          </a:solidFill>
                          <a:effectLst/>
                        </a:rPr>
                        <a:t>at_fault_Y</a:t>
                      </a:r>
                      <a:endParaRPr lang="en-GB"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b="1" kern="1200" dirty="0">
                          <a:solidFill>
                            <a:schemeClr val="lt1"/>
                          </a:solidFill>
                          <a:effectLst/>
                        </a:rPr>
                        <a:t>PH_considered_TP_</a:t>
                      </a:r>
                      <a:br>
                        <a:rPr lang="en-GB" sz="1400" b="1" kern="1200" dirty="0">
                          <a:solidFill>
                            <a:schemeClr val="lt1"/>
                          </a:solidFill>
                          <a:effectLst/>
                        </a:rPr>
                      </a:br>
                      <a:r>
                        <a:rPr lang="en-GB" sz="1400" b="1" kern="1200" dirty="0">
                          <a:solidFill>
                            <a:schemeClr val="lt1"/>
                          </a:solidFill>
                          <a:effectLst/>
                        </a:rPr>
                        <a:t>at_fault_N</a:t>
                      </a:r>
                      <a:endParaRPr lang="en-GB" sz="1400" dirty="0"/>
                    </a:p>
                    <a:p>
                      <a:pPr algn="ctr"/>
                      <a:endParaRPr lang="en-GB"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b="1" kern="1200" dirty="0">
                          <a:solidFill>
                            <a:schemeClr val="lt1"/>
                          </a:solidFill>
                          <a:effectLst/>
                        </a:rPr>
                        <a:t>PH_considered_TP_</a:t>
                      </a:r>
                      <a:br>
                        <a:rPr lang="en-GB" sz="1400" b="1" kern="1200" dirty="0">
                          <a:solidFill>
                            <a:schemeClr val="lt1"/>
                          </a:solidFill>
                          <a:effectLst/>
                        </a:rPr>
                      </a:br>
                      <a:r>
                        <a:rPr lang="en-GB" sz="1400" b="1" kern="1200" dirty="0">
                          <a:solidFill>
                            <a:schemeClr val="lt1"/>
                          </a:solidFill>
                          <a:effectLst/>
                        </a:rPr>
                        <a:t>at_fault_n/k</a:t>
                      </a:r>
                      <a:endParaRPr lang="en-GB" sz="1400" dirty="0"/>
                    </a:p>
                    <a:p>
                      <a:pPr algn="ctr"/>
                      <a:endParaRPr lang="en-GB" sz="1400" dirty="0"/>
                    </a:p>
                  </a:txBody>
                  <a:tcPr/>
                </a:tc>
                <a:extLst>
                  <a:ext uri="{0D108BD9-81ED-4DB2-BD59-A6C34878D82A}">
                    <a16:rowId xmlns:a16="http://schemas.microsoft.com/office/drawing/2014/main" val="2324594766"/>
                  </a:ext>
                </a:extLst>
              </a:tr>
              <a:tr h="139782">
                <a:tc>
                  <a:txBody>
                    <a:bodyPr/>
                    <a:lstStyle/>
                    <a:p>
                      <a:pPr algn="ctr"/>
                      <a:r>
                        <a:rPr lang="en-GB" sz="1400" dirty="0"/>
                        <a:t>1</a:t>
                      </a:r>
                    </a:p>
                  </a:txBody>
                  <a:tcPr/>
                </a:tc>
                <a:tc>
                  <a:txBody>
                    <a:bodyPr/>
                    <a:lstStyle/>
                    <a:p>
                      <a:pPr algn="ctr"/>
                      <a:r>
                        <a:rPr lang="en-GB" sz="1400" dirty="0"/>
                        <a:t>0</a:t>
                      </a:r>
                    </a:p>
                  </a:txBody>
                  <a:tcPr/>
                </a:tc>
                <a:tc>
                  <a:txBody>
                    <a:bodyPr/>
                    <a:lstStyle/>
                    <a:p>
                      <a:pPr algn="ctr"/>
                      <a:r>
                        <a:rPr lang="en-GB" sz="1400" dirty="0"/>
                        <a:t>0</a:t>
                      </a:r>
                    </a:p>
                  </a:txBody>
                  <a:tcPr/>
                </a:tc>
                <a:extLst>
                  <a:ext uri="{0D108BD9-81ED-4DB2-BD59-A6C34878D82A}">
                    <a16:rowId xmlns:a16="http://schemas.microsoft.com/office/drawing/2014/main" val="429230362"/>
                  </a:ext>
                </a:extLst>
              </a:tr>
              <a:tr h="139782">
                <a:tc>
                  <a:txBody>
                    <a:bodyPr/>
                    <a:lstStyle/>
                    <a:p>
                      <a:pPr algn="ctr"/>
                      <a:r>
                        <a:rPr lang="en-GB" sz="1400" dirty="0"/>
                        <a:t>0</a:t>
                      </a:r>
                    </a:p>
                  </a:txBody>
                  <a:tcPr/>
                </a:tc>
                <a:tc>
                  <a:txBody>
                    <a:bodyPr/>
                    <a:lstStyle/>
                    <a:p>
                      <a:pPr algn="ctr"/>
                      <a:r>
                        <a:rPr lang="en-GB" sz="1400" dirty="0"/>
                        <a:t>1</a:t>
                      </a:r>
                    </a:p>
                  </a:txBody>
                  <a:tcPr/>
                </a:tc>
                <a:tc>
                  <a:txBody>
                    <a:bodyPr/>
                    <a:lstStyle/>
                    <a:p>
                      <a:pPr algn="ctr"/>
                      <a:r>
                        <a:rPr lang="en-GB" sz="1400" dirty="0"/>
                        <a:t>0</a:t>
                      </a:r>
                    </a:p>
                  </a:txBody>
                  <a:tcPr/>
                </a:tc>
                <a:extLst>
                  <a:ext uri="{0D108BD9-81ED-4DB2-BD59-A6C34878D82A}">
                    <a16:rowId xmlns:a16="http://schemas.microsoft.com/office/drawing/2014/main" val="951087559"/>
                  </a:ext>
                </a:extLst>
              </a:tr>
              <a:tr h="139782">
                <a:tc>
                  <a:txBody>
                    <a:bodyPr/>
                    <a:lstStyle/>
                    <a:p>
                      <a:pPr algn="ctr"/>
                      <a:r>
                        <a:rPr lang="en-GB" sz="1400" dirty="0"/>
                        <a:t>0</a:t>
                      </a:r>
                    </a:p>
                  </a:txBody>
                  <a:tcPr/>
                </a:tc>
                <a:tc>
                  <a:txBody>
                    <a:bodyPr/>
                    <a:lstStyle/>
                    <a:p>
                      <a:pPr algn="ctr"/>
                      <a:r>
                        <a:rPr lang="en-GB" sz="1400" dirty="0"/>
                        <a:t>0</a:t>
                      </a:r>
                    </a:p>
                  </a:txBody>
                  <a:tcPr/>
                </a:tc>
                <a:tc>
                  <a:txBody>
                    <a:bodyPr/>
                    <a:lstStyle/>
                    <a:p>
                      <a:pPr algn="ctr"/>
                      <a:r>
                        <a:rPr lang="en-GB" sz="1400" dirty="0"/>
                        <a:t>1</a:t>
                      </a:r>
                    </a:p>
                  </a:txBody>
                  <a:tcPr/>
                </a:tc>
                <a:extLst>
                  <a:ext uri="{0D108BD9-81ED-4DB2-BD59-A6C34878D82A}">
                    <a16:rowId xmlns:a16="http://schemas.microsoft.com/office/drawing/2014/main" val="2548383925"/>
                  </a:ext>
                </a:extLst>
              </a:tr>
            </a:tbl>
          </a:graphicData>
        </a:graphic>
      </p:graphicFrame>
      <p:pic>
        <p:nvPicPr>
          <p:cNvPr id="7" name="Graphic 6" descr="Gears outline">
            <a:extLst>
              <a:ext uri="{FF2B5EF4-FFF2-40B4-BE49-F238E27FC236}">
                <a16:creationId xmlns:a16="http://schemas.microsoft.com/office/drawing/2014/main" id="{701B714B-E3BD-401F-8525-F3070B6F0C7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547925" y="163944"/>
            <a:ext cx="1200729" cy="1200729"/>
          </a:xfrm>
          <a:prstGeom prst="rect">
            <a:avLst/>
          </a:prstGeom>
        </p:spPr>
      </p:pic>
      <p:sp>
        <p:nvSpPr>
          <p:cNvPr id="6" name="TextBox 5">
            <a:extLst>
              <a:ext uri="{FF2B5EF4-FFF2-40B4-BE49-F238E27FC236}">
                <a16:creationId xmlns:a16="http://schemas.microsoft.com/office/drawing/2014/main" id="{A281B411-ACBD-4D7D-990C-77D2D45D6F48}"/>
              </a:ext>
            </a:extLst>
          </p:cNvPr>
          <p:cNvSpPr txBox="1"/>
          <p:nvPr/>
        </p:nvSpPr>
        <p:spPr>
          <a:xfrm>
            <a:off x="4400550" y="3860369"/>
            <a:ext cx="2673361" cy="338554"/>
          </a:xfrm>
          <a:prstGeom prst="rect">
            <a:avLst/>
          </a:prstGeom>
          <a:noFill/>
        </p:spPr>
        <p:txBody>
          <a:bodyPr wrap="none" rtlCol="0">
            <a:spAutoFit/>
          </a:bodyPr>
          <a:lstStyle/>
          <a:p>
            <a:r>
              <a:rPr lang="en-GB" sz="1600" b="1" dirty="0">
                <a:latin typeface="+mj-lt"/>
              </a:rPr>
              <a:t>Example of ‘one-hot-encoding’</a:t>
            </a:r>
          </a:p>
        </p:txBody>
      </p:sp>
    </p:spTree>
    <p:extLst>
      <p:ext uri="{BB962C8B-B14F-4D97-AF65-F5344CB8AC3E}">
        <p14:creationId xmlns:p14="http://schemas.microsoft.com/office/powerpoint/2010/main" val="1959396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0C0916A-2056-412E-B86F-470738519BD8}"/>
              </a:ext>
            </a:extLst>
          </p:cNvPr>
          <p:cNvSpPr txBox="1"/>
          <p:nvPr/>
        </p:nvSpPr>
        <p:spPr>
          <a:xfrm>
            <a:off x="675644" y="493537"/>
            <a:ext cx="10440279" cy="5078313"/>
          </a:xfrm>
          <a:prstGeom prst="rect">
            <a:avLst/>
          </a:prstGeom>
          <a:noFill/>
        </p:spPr>
        <p:txBody>
          <a:bodyPr wrap="square" rtlCol="0">
            <a:spAutoFit/>
          </a:bodyPr>
          <a:lstStyle/>
          <a:p>
            <a:r>
              <a:rPr lang="en-GB" sz="2800" dirty="0">
                <a:latin typeface="+mj-lt"/>
              </a:rPr>
              <a:t>Model building, evaluation and future improvements</a:t>
            </a:r>
          </a:p>
          <a:p>
            <a:r>
              <a:rPr lang="en-GB" sz="2800" dirty="0">
                <a:latin typeface="+mj-lt"/>
              </a:rPr>
              <a:t> </a:t>
            </a:r>
          </a:p>
          <a:p>
            <a:r>
              <a:rPr lang="en-GB" b="1" dirty="0">
                <a:latin typeface="+mj-lt"/>
              </a:rPr>
              <a:t>Why Random Forest? </a:t>
            </a:r>
          </a:p>
          <a:p>
            <a:endParaRPr lang="en-GB" b="1" dirty="0">
              <a:latin typeface="+mj-lt"/>
            </a:endParaRPr>
          </a:p>
          <a:p>
            <a:pPr marL="342900" indent="-342900">
              <a:buFont typeface="+mj-lt"/>
              <a:buAutoNum type="arabicPeriod"/>
            </a:pPr>
            <a:r>
              <a:rPr lang="en-GB" sz="1400" dirty="0">
                <a:latin typeface="+mj-lt"/>
              </a:rPr>
              <a:t>Advantages over traditional GLMs used in insurance: do not need to specify a distribution, or select combination of ‘risk factors’ </a:t>
            </a:r>
            <a:br>
              <a:rPr lang="en-GB" sz="1400" dirty="0">
                <a:latin typeface="+mj-lt"/>
              </a:rPr>
            </a:br>
            <a:endParaRPr lang="en-GB" sz="1400" dirty="0">
              <a:latin typeface="+mj-lt"/>
            </a:endParaRPr>
          </a:p>
          <a:p>
            <a:pPr marL="342900" indent="-342900">
              <a:buFont typeface="+mj-lt"/>
              <a:buAutoNum type="arabicPeriod"/>
            </a:pPr>
            <a:r>
              <a:rPr lang="en-GB" sz="1400" dirty="0">
                <a:latin typeface="+mj-lt"/>
              </a:rPr>
              <a:t>Can extract feature importance, helps with interpretability </a:t>
            </a:r>
            <a:br>
              <a:rPr lang="en-GB" sz="1400" dirty="0">
                <a:latin typeface="+mj-lt"/>
              </a:rPr>
            </a:br>
            <a:endParaRPr lang="en-GB" sz="1400" dirty="0">
              <a:latin typeface="+mj-lt"/>
            </a:endParaRPr>
          </a:p>
          <a:p>
            <a:pPr marL="342900" indent="-342900">
              <a:buFont typeface="+mj-lt"/>
              <a:buAutoNum type="arabicPeriod"/>
            </a:pPr>
            <a:r>
              <a:rPr lang="en-GB" sz="1400" dirty="0">
                <a:latin typeface="+mj-lt"/>
              </a:rPr>
              <a:t>Can handle large feature space </a:t>
            </a:r>
          </a:p>
          <a:p>
            <a:pPr marL="285750" indent="-285750">
              <a:buFont typeface="Arial" panose="020B0604020202020204" pitchFamily="34" charset="0"/>
              <a:buChar char="•"/>
            </a:pPr>
            <a:endParaRPr lang="en-GB" dirty="0">
              <a:latin typeface="+mj-lt"/>
            </a:endParaRPr>
          </a:p>
          <a:p>
            <a:r>
              <a:rPr lang="en-GB" b="1" dirty="0">
                <a:latin typeface="+mj-lt"/>
              </a:rPr>
              <a:t>Model approaches</a:t>
            </a:r>
          </a:p>
          <a:p>
            <a:endParaRPr lang="en-GB" b="1" dirty="0">
              <a:latin typeface="+mj-lt"/>
            </a:endParaRPr>
          </a:p>
          <a:p>
            <a:pPr marL="342900" indent="-342900">
              <a:buFont typeface="+mj-lt"/>
              <a:buAutoNum type="arabicPeriod"/>
            </a:pPr>
            <a:r>
              <a:rPr lang="en-GB" sz="1400" dirty="0">
                <a:latin typeface="+mj-lt"/>
              </a:rPr>
              <a:t>Model A : 2003-2014 data</a:t>
            </a:r>
            <a:br>
              <a:rPr lang="en-GB" sz="1400" dirty="0">
                <a:latin typeface="+mj-lt"/>
              </a:rPr>
            </a:br>
            <a:r>
              <a:rPr lang="en-GB" sz="1400" dirty="0">
                <a:latin typeface="+mj-lt"/>
              </a:rPr>
              <a:t>Model B : 2010-2014 data</a:t>
            </a:r>
            <a:br>
              <a:rPr lang="en-GB" sz="1400" dirty="0">
                <a:latin typeface="+mj-lt"/>
              </a:rPr>
            </a:br>
            <a:r>
              <a:rPr lang="en-GB" sz="1400" dirty="0">
                <a:latin typeface="+mj-lt"/>
              </a:rPr>
              <a:t>Test set: 2015 (Jan-June)</a:t>
            </a:r>
          </a:p>
          <a:p>
            <a:pPr marL="342900" indent="-342900">
              <a:buFont typeface="+mj-lt"/>
              <a:buAutoNum type="arabicPeriod"/>
            </a:pPr>
            <a:endParaRPr lang="en-GB" sz="1400" dirty="0">
              <a:latin typeface="+mj-lt"/>
            </a:endParaRPr>
          </a:p>
          <a:p>
            <a:pPr marL="342900" indent="-342900">
              <a:buFont typeface="+mj-lt"/>
              <a:buAutoNum type="arabicPeriod"/>
            </a:pPr>
            <a:r>
              <a:rPr lang="en-GB" sz="1400" dirty="0">
                <a:latin typeface="+mj-lt"/>
              </a:rPr>
              <a:t>Hyper-parameter optimisation via grid search, total of 48 combinations</a:t>
            </a:r>
          </a:p>
          <a:p>
            <a:pPr marL="342900" indent="-342900">
              <a:buFont typeface="+mj-lt"/>
              <a:buAutoNum type="arabicPeriod"/>
            </a:pPr>
            <a:endParaRPr lang="en-GB" sz="1400" dirty="0">
              <a:latin typeface="+mj-lt"/>
            </a:endParaRPr>
          </a:p>
          <a:p>
            <a:pPr marL="342900" indent="-342900">
              <a:buFont typeface="+mj-lt"/>
              <a:buAutoNum type="arabicPeriod"/>
            </a:pPr>
            <a:r>
              <a:rPr lang="en-GB" sz="1400" dirty="0">
                <a:latin typeface="+mj-lt"/>
              </a:rPr>
              <a:t>Evaluated test set performance with Mean Absolute Error (MAE)</a:t>
            </a:r>
          </a:p>
        </p:txBody>
      </p:sp>
      <p:graphicFrame>
        <p:nvGraphicFramePr>
          <p:cNvPr id="3" name="Table 7">
            <a:extLst>
              <a:ext uri="{FF2B5EF4-FFF2-40B4-BE49-F238E27FC236}">
                <a16:creationId xmlns:a16="http://schemas.microsoft.com/office/drawing/2014/main" id="{F449BE99-0940-4281-A74A-B528652A5CEE}"/>
              </a:ext>
            </a:extLst>
          </p:cNvPr>
          <p:cNvGraphicFramePr>
            <a:graphicFrameLocks noGrp="1"/>
          </p:cNvGraphicFramePr>
          <p:nvPr>
            <p:extLst>
              <p:ext uri="{D42A27DB-BD31-4B8C-83A1-F6EECF244321}">
                <p14:modId xmlns:p14="http://schemas.microsoft.com/office/powerpoint/2010/main" val="3147895866"/>
              </p:ext>
            </p:extLst>
          </p:nvPr>
        </p:nvGraphicFramePr>
        <p:xfrm>
          <a:off x="7335201" y="5400533"/>
          <a:ext cx="4513690" cy="1249680"/>
        </p:xfrm>
        <a:graphic>
          <a:graphicData uri="http://schemas.openxmlformats.org/drawingml/2006/table">
            <a:tbl>
              <a:tblPr firstRow="1" bandRow="1">
                <a:tableStyleId>{72833802-FEF1-4C79-8D5D-14CF1EAF98D9}</a:tableStyleId>
              </a:tblPr>
              <a:tblGrid>
                <a:gridCol w="2756451">
                  <a:extLst>
                    <a:ext uri="{9D8B030D-6E8A-4147-A177-3AD203B41FA5}">
                      <a16:colId xmlns:a16="http://schemas.microsoft.com/office/drawing/2014/main" val="57448227"/>
                    </a:ext>
                  </a:extLst>
                </a:gridCol>
                <a:gridCol w="1757239">
                  <a:extLst>
                    <a:ext uri="{9D8B030D-6E8A-4147-A177-3AD203B41FA5}">
                      <a16:colId xmlns:a16="http://schemas.microsoft.com/office/drawing/2014/main" val="3019260487"/>
                    </a:ext>
                  </a:extLst>
                </a:gridCol>
              </a:tblGrid>
              <a:tr h="0">
                <a:tc>
                  <a:txBody>
                    <a:bodyPr/>
                    <a:lstStyle/>
                    <a:p>
                      <a:r>
                        <a:rPr lang="en-GB" sz="1600" dirty="0"/>
                        <a:t>Parameter </a:t>
                      </a:r>
                    </a:p>
                  </a:txBody>
                  <a:tcPr>
                    <a:solidFill>
                      <a:srgbClr val="DA0000"/>
                    </a:solidFill>
                  </a:tcPr>
                </a:tc>
                <a:tc>
                  <a:txBody>
                    <a:bodyPr/>
                    <a:lstStyle/>
                    <a:p>
                      <a:pPr algn="l"/>
                      <a:r>
                        <a:rPr lang="en-GB" sz="1600" dirty="0"/>
                        <a:t>Range of values</a:t>
                      </a:r>
                    </a:p>
                  </a:txBody>
                  <a:tcPr>
                    <a:solidFill>
                      <a:srgbClr val="DA0000"/>
                    </a:solidFill>
                  </a:tcPr>
                </a:tc>
                <a:extLst>
                  <a:ext uri="{0D108BD9-81ED-4DB2-BD59-A6C34878D82A}">
                    <a16:rowId xmlns:a16="http://schemas.microsoft.com/office/drawing/2014/main" val="373163350"/>
                  </a:ext>
                </a:extLst>
              </a:tr>
              <a:tr h="291336">
                <a:tc>
                  <a:txBody>
                    <a:bodyPr/>
                    <a:lstStyle/>
                    <a:p>
                      <a:r>
                        <a:rPr lang="en-GB" sz="1400" dirty="0">
                          <a:latin typeface="+mj-lt"/>
                        </a:rPr>
                        <a:t>Number of trees</a:t>
                      </a:r>
                    </a:p>
                  </a:txBody>
                  <a:tcPr/>
                </a:tc>
                <a:tc>
                  <a:txBody>
                    <a:bodyPr/>
                    <a:lstStyle/>
                    <a:p>
                      <a:pPr algn="l"/>
                      <a:r>
                        <a:rPr lang="en-GB" sz="1400" dirty="0">
                          <a:latin typeface="+mj-lt"/>
                        </a:rPr>
                        <a:t>[10, 50, 100, 500]</a:t>
                      </a:r>
                    </a:p>
                  </a:txBody>
                  <a:tcPr/>
                </a:tc>
                <a:extLst>
                  <a:ext uri="{0D108BD9-81ED-4DB2-BD59-A6C34878D82A}">
                    <a16:rowId xmlns:a16="http://schemas.microsoft.com/office/drawing/2014/main" val="2402218081"/>
                  </a:ext>
                </a:extLst>
              </a:tr>
              <a:tr h="291336">
                <a:tc>
                  <a:txBody>
                    <a:bodyPr/>
                    <a:lstStyle/>
                    <a:p>
                      <a:r>
                        <a:rPr lang="en-GB" sz="1400" dirty="0">
                          <a:latin typeface="+mj-lt"/>
                        </a:rPr>
                        <a:t>Maximum depth of tree </a:t>
                      </a:r>
                    </a:p>
                  </a:txBody>
                  <a:tcPr/>
                </a:tc>
                <a:tc>
                  <a:txBody>
                    <a:bodyPr/>
                    <a:lstStyle/>
                    <a:p>
                      <a:pPr algn="l"/>
                      <a:r>
                        <a:rPr lang="en-GB" sz="1400" dirty="0">
                          <a:latin typeface="+mj-lt"/>
                        </a:rPr>
                        <a:t>[2, 4, 8, None]</a:t>
                      </a:r>
                    </a:p>
                  </a:txBody>
                  <a:tcPr/>
                </a:tc>
                <a:extLst>
                  <a:ext uri="{0D108BD9-81ED-4DB2-BD59-A6C34878D82A}">
                    <a16:rowId xmlns:a16="http://schemas.microsoft.com/office/drawing/2014/main" val="3325299736"/>
                  </a:ext>
                </a:extLst>
              </a:tr>
              <a:tr h="291336">
                <a:tc>
                  <a:txBody>
                    <a:bodyPr/>
                    <a:lstStyle/>
                    <a:p>
                      <a:r>
                        <a:rPr lang="en-GB" sz="1400" dirty="0">
                          <a:latin typeface="+mj-lt"/>
                        </a:rPr>
                        <a:t>Maximum number of features  </a:t>
                      </a:r>
                    </a:p>
                  </a:txBody>
                  <a:tcPr/>
                </a:tc>
                <a:tc>
                  <a:txBody>
                    <a:bodyPr/>
                    <a:lstStyle/>
                    <a:p>
                      <a:pPr algn="l"/>
                      <a:r>
                        <a:rPr lang="en-GB" sz="1400" dirty="0">
                          <a:latin typeface="+mj-lt"/>
                        </a:rPr>
                        <a:t>[25, 30, 35] </a:t>
                      </a:r>
                    </a:p>
                  </a:txBody>
                  <a:tcPr/>
                </a:tc>
                <a:extLst>
                  <a:ext uri="{0D108BD9-81ED-4DB2-BD59-A6C34878D82A}">
                    <a16:rowId xmlns:a16="http://schemas.microsoft.com/office/drawing/2014/main" val="357141039"/>
                  </a:ext>
                </a:extLst>
              </a:tr>
            </a:tbl>
          </a:graphicData>
        </a:graphic>
      </p:graphicFrame>
      <p:sp>
        <p:nvSpPr>
          <p:cNvPr id="2" name="TextBox 1">
            <a:extLst>
              <a:ext uri="{FF2B5EF4-FFF2-40B4-BE49-F238E27FC236}">
                <a16:creationId xmlns:a16="http://schemas.microsoft.com/office/drawing/2014/main" id="{F004365B-4374-4870-A36C-5C0ADAD8B1EF}"/>
              </a:ext>
            </a:extLst>
          </p:cNvPr>
          <p:cNvSpPr txBox="1"/>
          <p:nvPr/>
        </p:nvSpPr>
        <p:spPr>
          <a:xfrm>
            <a:off x="8684874" y="5031201"/>
            <a:ext cx="1584280" cy="338554"/>
          </a:xfrm>
          <a:prstGeom prst="rect">
            <a:avLst/>
          </a:prstGeom>
          <a:noFill/>
        </p:spPr>
        <p:txBody>
          <a:bodyPr wrap="none" rtlCol="0">
            <a:spAutoFit/>
          </a:bodyPr>
          <a:lstStyle/>
          <a:p>
            <a:r>
              <a:rPr lang="en-GB" sz="1600" b="1" dirty="0">
                <a:latin typeface="+mj-lt"/>
              </a:rPr>
              <a:t>Grid Search Table</a:t>
            </a:r>
          </a:p>
        </p:txBody>
      </p:sp>
    </p:spTree>
    <p:extLst>
      <p:ext uri="{BB962C8B-B14F-4D97-AF65-F5344CB8AC3E}">
        <p14:creationId xmlns:p14="http://schemas.microsoft.com/office/powerpoint/2010/main" val="1757616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0C0916A-2056-412E-B86F-470738519BD8}"/>
              </a:ext>
            </a:extLst>
          </p:cNvPr>
          <p:cNvSpPr txBox="1"/>
          <p:nvPr/>
        </p:nvSpPr>
        <p:spPr>
          <a:xfrm>
            <a:off x="675644" y="493537"/>
            <a:ext cx="10440279" cy="2062103"/>
          </a:xfrm>
          <a:prstGeom prst="rect">
            <a:avLst/>
          </a:prstGeom>
          <a:noFill/>
        </p:spPr>
        <p:txBody>
          <a:bodyPr wrap="square" rtlCol="0">
            <a:spAutoFit/>
          </a:bodyPr>
          <a:lstStyle/>
          <a:p>
            <a:r>
              <a:rPr lang="en-GB" sz="2800" dirty="0">
                <a:latin typeface="+mj-lt"/>
              </a:rPr>
              <a:t>Model building, evaluation and future improvements</a:t>
            </a:r>
          </a:p>
          <a:p>
            <a:r>
              <a:rPr lang="en-GB" sz="2800" dirty="0">
                <a:latin typeface="+mj-lt"/>
              </a:rPr>
              <a:t> </a:t>
            </a:r>
          </a:p>
          <a:p>
            <a:r>
              <a:rPr lang="en-GB" b="1" dirty="0">
                <a:latin typeface="+mj-lt"/>
              </a:rPr>
              <a:t>Evaluation</a:t>
            </a:r>
            <a:br>
              <a:rPr lang="en-GB" b="1" dirty="0">
                <a:latin typeface="+mj-lt"/>
              </a:rPr>
            </a:br>
            <a:r>
              <a:rPr lang="en-GB" b="1" dirty="0">
                <a:latin typeface="+mj-lt"/>
              </a:rPr>
              <a:t> </a:t>
            </a:r>
          </a:p>
          <a:p>
            <a:pPr marL="285750" indent="-285750">
              <a:buFont typeface="Arial" panose="020B0604020202020204" pitchFamily="34" charset="0"/>
              <a:buChar char="•"/>
            </a:pPr>
            <a:r>
              <a:rPr lang="en-GB" sz="1600" dirty="0">
                <a:latin typeface="+mj-lt"/>
              </a:rPr>
              <a:t>Note on evaluation metric: Changed from default R</a:t>
            </a:r>
            <a:r>
              <a:rPr lang="en-GB" sz="1600" baseline="30000" dirty="0">
                <a:latin typeface="+mj-lt"/>
              </a:rPr>
              <a:t>2 </a:t>
            </a:r>
            <a:r>
              <a:rPr lang="en-GB" sz="1600" dirty="0">
                <a:latin typeface="+mj-lt"/>
              </a:rPr>
              <a:t>to MAE because R</a:t>
            </a:r>
            <a:r>
              <a:rPr lang="en-GB" sz="1600" baseline="30000" dirty="0">
                <a:latin typeface="+mj-lt"/>
              </a:rPr>
              <a:t>2</a:t>
            </a:r>
            <a:r>
              <a:rPr lang="en-GB" sz="1600" dirty="0">
                <a:latin typeface="+mj-lt"/>
              </a:rPr>
              <a:t> metric involves computing mean of true claims data, but this is not best practice for long-tailed data. </a:t>
            </a:r>
          </a:p>
        </p:txBody>
      </p:sp>
      <p:graphicFrame>
        <p:nvGraphicFramePr>
          <p:cNvPr id="4" name="Table 5">
            <a:extLst>
              <a:ext uri="{FF2B5EF4-FFF2-40B4-BE49-F238E27FC236}">
                <a16:creationId xmlns:a16="http://schemas.microsoft.com/office/drawing/2014/main" id="{82AB28DB-67A6-4981-86C6-63009DF5EF8C}"/>
              </a:ext>
            </a:extLst>
          </p:cNvPr>
          <p:cNvGraphicFramePr>
            <a:graphicFrameLocks noGrp="1"/>
          </p:cNvGraphicFramePr>
          <p:nvPr>
            <p:extLst>
              <p:ext uri="{D42A27DB-BD31-4B8C-83A1-F6EECF244321}">
                <p14:modId xmlns:p14="http://schemas.microsoft.com/office/powerpoint/2010/main" val="1049540741"/>
              </p:ext>
            </p:extLst>
          </p:nvPr>
        </p:nvGraphicFramePr>
        <p:xfrm>
          <a:off x="2347782" y="3337469"/>
          <a:ext cx="6019373" cy="3078480"/>
        </p:xfrm>
        <a:graphic>
          <a:graphicData uri="http://schemas.openxmlformats.org/drawingml/2006/table">
            <a:tbl>
              <a:tblPr firstRow="1" bandRow="1">
                <a:tableStyleId>{10A1B5D5-9B99-4C35-A422-299274C87663}</a:tableStyleId>
              </a:tblPr>
              <a:tblGrid>
                <a:gridCol w="1864451">
                  <a:extLst>
                    <a:ext uri="{9D8B030D-6E8A-4147-A177-3AD203B41FA5}">
                      <a16:colId xmlns:a16="http://schemas.microsoft.com/office/drawing/2014/main" val="1235537597"/>
                    </a:ext>
                  </a:extLst>
                </a:gridCol>
                <a:gridCol w="2148464">
                  <a:extLst>
                    <a:ext uri="{9D8B030D-6E8A-4147-A177-3AD203B41FA5}">
                      <a16:colId xmlns:a16="http://schemas.microsoft.com/office/drawing/2014/main" val="2514407689"/>
                    </a:ext>
                  </a:extLst>
                </a:gridCol>
                <a:gridCol w="2006458">
                  <a:extLst>
                    <a:ext uri="{9D8B030D-6E8A-4147-A177-3AD203B41FA5}">
                      <a16:colId xmlns:a16="http://schemas.microsoft.com/office/drawing/2014/main" val="3238272992"/>
                    </a:ext>
                  </a:extLst>
                </a:gridCol>
              </a:tblGrid>
              <a:tr h="529439">
                <a:tc>
                  <a:txBody>
                    <a:bodyPr/>
                    <a:lstStyle/>
                    <a:p>
                      <a:pPr algn="ctr"/>
                      <a:endParaRPr lang="en-GB" sz="1600" dirty="0"/>
                    </a:p>
                  </a:txBody>
                  <a:tcPr/>
                </a:tc>
                <a:tc>
                  <a:txBody>
                    <a:bodyPr/>
                    <a:lstStyle/>
                    <a:p>
                      <a:pPr algn="ctr"/>
                      <a:r>
                        <a:rPr lang="en-GB" sz="1600" dirty="0"/>
                        <a:t>Model A</a:t>
                      </a:r>
                      <a:br>
                        <a:rPr lang="en-GB" sz="1600" dirty="0"/>
                      </a:br>
                      <a:r>
                        <a:rPr lang="en-GB" sz="1600" dirty="0"/>
                        <a:t>(2003-2014 data)</a:t>
                      </a:r>
                    </a:p>
                  </a:txBody>
                  <a:tcPr/>
                </a:tc>
                <a:tc>
                  <a:txBody>
                    <a:bodyPr/>
                    <a:lstStyle/>
                    <a:p>
                      <a:pPr algn="ctr"/>
                      <a:r>
                        <a:rPr lang="en-GB" sz="1600" dirty="0"/>
                        <a:t>Model B</a:t>
                      </a:r>
                      <a:br>
                        <a:rPr lang="en-GB" sz="1600" dirty="0"/>
                      </a:br>
                      <a:r>
                        <a:rPr lang="en-GB" sz="1600" dirty="0"/>
                        <a:t>(2010-2014)</a:t>
                      </a:r>
                    </a:p>
                  </a:txBody>
                  <a:tcPr/>
                </a:tc>
                <a:extLst>
                  <a:ext uri="{0D108BD9-81ED-4DB2-BD59-A6C34878D82A}">
                    <a16:rowId xmlns:a16="http://schemas.microsoft.com/office/drawing/2014/main" val="28423416"/>
                  </a:ext>
                </a:extLst>
              </a:tr>
              <a:tr h="304825">
                <a:tc>
                  <a:txBody>
                    <a:bodyPr/>
                    <a:lstStyle/>
                    <a:p>
                      <a:r>
                        <a:rPr lang="en-GB" sz="1600" dirty="0"/>
                        <a:t>MAE (£)</a:t>
                      </a:r>
                    </a:p>
                  </a:txBody>
                  <a:tcPr/>
                </a:tc>
                <a:tc>
                  <a:txBody>
                    <a:bodyPr/>
                    <a:lstStyle/>
                    <a:p>
                      <a:pPr algn="ctr"/>
                      <a:r>
                        <a:rPr lang="en-GB" sz="1600" dirty="0"/>
                        <a:t>4,310</a:t>
                      </a:r>
                    </a:p>
                  </a:txBody>
                  <a:tcPr/>
                </a:tc>
                <a:tc>
                  <a:txBody>
                    <a:bodyPr/>
                    <a:lstStyle/>
                    <a:p>
                      <a:pPr algn="ctr"/>
                      <a:r>
                        <a:rPr lang="en-GB" sz="1600" dirty="0"/>
                        <a:t>4,150</a:t>
                      </a:r>
                    </a:p>
                  </a:txBody>
                  <a:tcPr/>
                </a:tc>
                <a:extLst>
                  <a:ext uri="{0D108BD9-81ED-4DB2-BD59-A6C34878D82A}">
                    <a16:rowId xmlns:a16="http://schemas.microsoft.com/office/drawing/2014/main" val="1860304113"/>
                  </a:ext>
                </a:extLst>
              </a:tr>
              <a:tr h="304825">
                <a:tc>
                  <a:txBody>
                    <a:bodyPr/>
                    <a:lstStyle/>
                    <a:p>
                      <a:r>
                        <a:rPr lang="en-GB" sz="1600" dirty="0"/>
                        <a:t>Number of trees</a:t>
                      </a:r>
                    </a:p>
                  </a:txBody>
                  <a:tcPr/>
                </a:tc>
                <a:tc>
                  <a:txBody>
                    <a:bodyPr/>
                    <a:lstStyle/>
                    <a:p>
                      <a:pPr algn="ctr"/>
                      <a:r>
                        <a:rPr lang="en-GB" sz="1600" dirty="0"/>
                        <a:t>50</a:t>
                      </a:r>
                    </a:p>
                  </a:txBody>
                  <a:tcPr/>
                </a:tc>
                <a:tc>
                  <a:txBody>
                    <a:bodyPr/>
                    <a:lstStyle/>
                    <a:p>
                      <a:pPr algn="ctr"/>
                      <a:r>
                        <a:rPr lang="en-GB" sz="1600" dirty="0"/>
                        <a:t>50</a:t>
                      </a:r>
                    </a:p>
                  </a:txBody>
                  <a:tcPr/>
                </a:tc>
                <a:extLst>
                  <a:ext uri="{0D108BD9-81ED-4DB2-BD59-A6C34878D82A}">
                    <a16:rowId xmlns:a16="http://schemas.microsoft.com/office/drawing/2014/main" val="2337404025"/>
                  </a:ext>
                </a:extLst>
              </a:tr>
              <a:tr h="304825">
                <a:tc>
                  <a:txBody>
                    <a:bodyPr/>
                    <a:lstStyle/>
                    <a:p>
                      <a:r>
                        <a:rPr lang="en-GB" sz="1600" dirty="0"/>
                        <a:t>Max depth of tree</a:t>
                      </a:r>
                    </a:p>
                  </a:txBody>
                  <a:tcPr/>
                </a:tc>
                <a:tc>
                  <a:txBody>
                    <a:bodyPr/>
                    <a:lstStyle/>
                    <a:p>
                      <a:pPr algn="ctr"/>
                      <a:r>
                        <a:rPr lang="en-GB" sz="1600" dirty="0"/>
                        <a:t>8</a:t>
                      </a:r>
                    </a:p>
                  </a:txBody>
                  <a:tcPr/>
                </a:tc>
                <a:tc>
                  <a:txBody>
                    <a:bodyPr/>
                    <a:lstStyle/>
                    <a:p>
                      <a:pPr algn="ctr"/>
                      <a:r>
                        <a:rPr lang="en-GB" sz="1600" dirty="0"/>
                        <a:t>8</a:t>
                      </a:r>
                    </a:p>
                  </a:txBody>
                  <a:tcPr/>
                </a:tc>
                <a:extLst>
                  <a:ext uri="{0D108BD9-81ED-4DB2-BD59-A6C34878D82A}">
                    <a16:rowId xmlns:a16="http://schemas.microsoft.com/office/drawing/2014/main" val="176631652"/>
                  </a:ext>
                </a:extLst>
              </a:tr>
              <a:tr h="304825">
                <a:tc>
                  <a:txBody>
                    <a:bodyPr/>
                    <a:lstStyle/>
                    <a:p>
                      <a:r>
                        <a:rPr lang="en-GB" sz="1600" dirty="0"/>
                        <a:t>Max features </a:t>
                      </a:r>
                    </a:p>
                  </a:txBody>
                  <a:tcPr/>
                </a:tc>
                <a:tc>
                  <a:txBody>
                    <a:bodyPr/>
                    <a:lstStyle/>
                    <a:p>
                      <a:pPr algn="ctr"/>
                      <a:r>
                        <a:rPr lang="en-GB" sz="1600" dirty="0"/>
                        <a:t>25 </a:t>
                      </a:r>
                    </a:p>
                  </a:txBody>
                  <a:tcPr/>
                </a:tc>
                <a:tc>
                  <a:txBody>
                    <a:bodyPr/>
                    <a:lstStyle/>
                    <a:p>
                      <a:pPr algn="ctr"/>
                      <a:r>
                        <a:rPr lang="en-GB" sz="1600" dirty="0"/>
                        <a:t>35</a:t>
                      </a:r>
                    </a:p>
                  </a:txBody>
                  <a:tcPr/>
                </a:tc>
                <a:extLst>
                  <a:ext uri="{0D108BD9-81ED-4DB2-BD59-A6C34878D82A}">
                    <a16:rowId xmlns:a16="http://schemas.microsoft.com/office/drawing/2014/main" val="2929675789"/>
                  </a:ext>
                </a:extLst>
              </a:tr>
              <a:tr h="529439">
                <a:tc>
                  <a:txBody>
                    <a:bodyPr/>
                    <a:lstStyle/>
                    <a:p>
                      <a:r>
                        <a:rPr lang="en-GB" sz="1600" dirty="0"/>
                        <a:t>Total predicted </a:t>
                      </a:r>
                      <a:br>
                        <a:rPr lang="en-GB" sz="1600" dirty="0"/>
                      </a:br>
                      <a:r>
                        <a:rPr lang="en-GB" sz="1600" dirty="0"/>
                        <a:t>claims (£)</a:t>
                      </a:r>
                    </a:p>
                  </a:txBody>
                  <a:tcPr/>
                </a:tc>
                <a:tc>
                  <a:txBody>
                    <a:bodyPr/>
                    <a:lstStyle/>
                    <a:p>
                      <a:pPr algn="ctr"/>
                      <a:r>
                        <a:rPr lang="en-GB" sz="1600" dirty="0"/>
                        <a:t>5,360,180</a:t>
                      </a:r>
                      <a:br>
                        <a:rPr lang="en-GB" sz="1600" dirty="0"/>
                      </a:br>
                      <a:r>
                        <a:rPr lang="en-GB" sz="1600" dirty="0"/>
                        <a:t>(109% of actual)</a:t>
                      </a:r>
                    </a:p>
                  </a:txBody>
                  <a:tcPr/>
                </a:tc>
                <a:tc>
                  <a:txBody>
                    <a:bodyPr/>
                    <a:lstStyle/>
                    <a:p>
                      <a:pPr algn="ctr"/>
                      <a:r>
                        <a:rPr lang="en-GB" sz="1600" dirty="0"/>
                        <a:t>4,979,030</a:t>
                      </a:r>
                      <a:br>
                        <a:rPr lang="en-GB" sz="1600" dirty="0"/>
                      </a:br>
                      <a:r>
                        <a:rPr lang="en-GB" sz="1600" dirty="0"/>
                        <a:t>(102% of actual)</a:t>
                      </a:r>
                    </a:p>
                  </a:txBody>
                  <a:tcPr/>
                </a:tc>
                <a:extLst>
                  <a:ext uri="{0D108BD9-81ED-4DB2-BD59-A6C34878D82A}">
                    <a16:rowId xmlns:a16="http://schemas.microsoft.com/office/drawing/2014/main" val="1522221102"/>
                  </a:ext>
                </a:extLst>
              </a:tr>
              <a:tr h="529439">
                <a:tc>
                  <a:txBody>
                    <a:bodyPr/>
                    <a:lstStyle/>
                    <a:p>
                      <a:r>
                        <a:rPr lang="en-GB" sz="1600" dirty="0"/>
                        <a:t>Total difference (£) (predicted – actual)</a:t>
                      </a:r>
                    </a:p>
                  </a:txBody>
                  <a:tcPr/>
                </a:tc>
                <a:tc>
                  <a:txBody>
                    <a:bodyPr/>
                    <a:lstStyle/>
                    <a:p>
                      <a:pPr algn="ctr"/>
                      <a:r>
                        <a:rPr lang="en-GB" sz="1600" dirty="0"/>
                        <a:t>458,170 </a:t>
                      </a:r>
                    </a:p>
                  </a:txBody>
                  <a:tcPr/>
                </a:tc>
                <a:tc>
                  <a:txBody>
                    <a:bodyPr/>
                    <a:lstStyle/>
                    <a:p>
                      <a:pPr algn="ctr"/>
                      <a:r>
                        <a:rPr lang="en-GB" sz="1600" dirty="0"/>
                        <a:t>77,020</a:t>
                      </a:r>
                    </a:p>
                  </a:txBody>
                  <a:tcPr/>
                </a:tc>
                <a:extLst>
                  <a:ext uri="{0D108BD9-81ED-4DB2-BD59-A6C34878D82A}">
                    <a16:rowId xmlns:a16="http://schemas.microsoft.com/office/drawing/2014/main" val="1607343617"/>
                  </a:ext>
                </a:extLst>
              </a:tr>
            </a:tbl>
          </a:graphicData>
        </a:graphic>
      </p:graphicFrame>
      <p:sp>
        <p:nvSpPr>
          <p:cNvPr id="2" name="TextBox 1">
            <a:extLst>
              <a:ext uri="{FF2B5EF4-FFF2-40B4-BE49-F238E27FC236}">
                <a16:creationId xmlns:a16="http://schemas.microsoft.com/office/drawing/2014/main" id="{FCB70F1E-16B5-4231-9864-07E5EF46EC5F}"/>
              </a:ext>
            </a:extLst>
          </p:cNvPr>
          <p:cNvSpPr txBox="1"/>
          <p:nvPr/>
        </p:nvSpPr>
        <p:spPr>
          <a:xfrm>
            <a:off x="4967970" y="2914650"/>
            <a:ext cx="829394" cy="369332"/>
          </a:xfrm>
          <a:prstGeom prst="rect">
            <a:avLst/>
          </a:prstGeom>
          <a:noFill/>
        </p:spPr>
        <p:txBody>
          <a:bodyPr wrap="none" rtlCol="0">
            <a:spAutoFit/>
          </a:bodyPr>
          <a:lstStyle/>
          <a:p>
            <a:r>
              <a:rPr lang="en-GB" b="1" dirty="0">
                <a:latin typeface="+mj-lt"/>
              </a:rPr>
              <a:t>Results</a:t>
            </a:r>
            <a:endParaRPr lang="en-GB" sz="2000" b="1" dirty="0">
              <a:latin typeface="+mj-lt"/>
            </a:endParaRPr>
          </a:p>
        </p:txBody>
      </p:sp>
    </p:spTree>
    <p:extLst>
      <p:ext uri="{BB962C8B-B14F-4D97-AF65-F5344CB8AC3E}">
        <p14:creationId xmlns:p14="http://schemas.microsoft.com/office/powerpoint/2010/main" val="2430660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0C0916A-2056-412E-B86F-470738519BD8}"/>
              </a:ext>
            </a:extLst>
          </p:cNvPr>
          <p:cNvSpPr txBox="1"/>
          <p:nvPr/>
        </p:nvSpPr>
        <p:spPr>
          <a:xfrm>
            <a:off x="675644" y="493537"/>
            <a:ext cx="10440279" cy="1785104"/>
          </a:xfrm>
          <a:prstGeom prst="rect">
            <a:avLst/>
          </a:prstGeom>
          <a:noFill/>
        </p:spPr>
        <p:txBody>
          <a:bodyPr wrap="square" rtlCol="0">
            <a:spAutoFit/>
          </a:bodyPr>
          <a:lstStyle/>
          <a:p>
            <a:r>
              <a:rPr lang="en-GB" sz="2800" dirty="0">
                <a:latin typeface="+mj-lt"/>
              </a:rPr>
              <a:t>Model building, evaluation and future improvements</a:t>
            </a:r>
          </a:p>
          <a:p>
            <a:r>
              <a:rPr lang="en-GB" sz="2800" dirty="0">
                <a:latin typeface="+mj-lt"/>
              </a:rPr>
              <a:t> </a:t>
            </a:r>
          </a:p>
          <a:p>
            <a:r>
              <a:rPr lang="en-GB" b="1" dirty="0">
                <a:latin typeface="+mj-lt"/>
              </a:rPr>
              <a:t>Evaluation</a:t>
            </a:r>
            <a:br>
              <a:rPr lang="en-GB" b="1" dirty="0">
                <a:latin typeface="+mj-lt"/>
              </a:rPr>
            </a:br>
            <a:r>
              <a:rPr lang="en-GB" b="1" dirty="0">
                <a:latin typeface="+mj-lt"/>
              </a:rPr>
              <a:t> </a:t>
            </a:r>
          </a:p>
          <a:p>
            <a:r>
              <a:rPr lang="en-GB" sz="1600" dirty="0">
                <a:latin typeface="+mj-lt"/>
              </a:rPr>
              <a:t>Visualising the aggregate of actual vs predicted (see notebook for interactive regression plot)</a:t>
            </a:r>
          </a:p>
        </p:txBody>
      </p:sp>
      <p:pic>
        <p:nvPicPr>
          <p:cNvPr id="6" name="Picture 5" descr="Icon&#10;&#10;Description automatically generated with low confidence">
            <a:extLst>
              <a:ext uri="{FF2B5EF4-FFF2-40B4-BE49-F238E27FC236}">
                <a16:creationId xmlns:a16="http://schemas.microsoft.com/office/drawing/2014/main" id="{E3A62A8B-2305-46A6-BA68-2AA808535A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6353" y="3220991"/>
            <a:ext cx="4020402" cy="2819087"/>
          </a:xfrm>
          <a:prstGeom prst="rect">
            <a:avLst/>
          </a:prstGeom>
        </p:spPr>
      </p:pic>
      <p:pic>
        <p:nvPicPr>
          <p:cNvPr id="7" name="Picture 6" descr="Icon&#10;&#10;Description automatically generated">
            <a:extLst>
              <a:ext uri="{FF2B5EF4-FFF2-40B4-BE49-F238E27FC236}">
                <a16:creationId xmlns:a16="http://schemas.microsoft.com/office/drawing/2014/main" id="{6824D991-914A-48D7-A9E5-B0472A9F53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9428" y="3220992"/>
            <a:ext cx="4020402" cy="2819086"/>
          </a:xfrm>
          <a:prstGeom prst="rect">
            <a:avLst/>
          </a:prstGeom>
        </p:spPr>
      </p:pic>
    </p:spTree>
    <p:extLst>
      <p:ext uri="{BB962C8B-B14F-4D97-AF65-F5344CB8AC3E}">
        <p14:creationId xmlns:p14="http://schemas.microsoft.com/office/powerpoint/2010/main" val="3382743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0C0916A-2056-412E-B86F-470738519BD8}"/>
              </a:ext>
            </a:extLst>
          </p:cNvPr>
          <p:cNvSpPr txBox="1"/>
          <p:nvPr/>
        </p:nvSpPr>
        <p:spPr>
          <a:xfrm>
            <a:off x="675644" y="493537"/>
            <a:ext cx="10440279" cy="2062103"/>
          </a:xfrm>
          <a:prstGeom prst="rect">
            <a:avLst/>
          </a:prstGeom>
          <a:noFill/>
        </p:spPr>
        <p:txBody>
          <a:bodyPr wrap="square" rtlCol="0">
            <a:spAutoFit/>
          </a:bodyPr>
          <a:lstStyle/>
          <a:p>
            <a:r>
              <a:rPr lang="en-GB" sz="2800" dirty="0">
                <a:latin typeface="+mj-lt"/>
              </a:rPr>
              <a:t>Model building, evaluation and future improvements</a:t>
            </a:r>
          </a:p>
          <a:p>
            <a:r>
              <a:rPr lang="en-GB" sz="2800" dirty="0">
                <a:latin typeface="+mj-lt"/>
              </a:rPr>
              <a:t> </a:t>
            </a:r>
          </a:p>
          <a:p>
            <a:r>
              <a:rPr lang="en-GB" b="1" dirty="0">
                <a:latin typeface="+mj-lt"/>
              </a:rPr>
              <a:t>Evaluation</a:t>
            </a:r>
          </a:p>
          <a:p>
            <a:endParaRPr lang="en-GB" b="1" dirty="0">
              <a:latin typeface="+mj-lt"/>
            </a:endParaRPr>
          </a:p>
          <a:p>
            <a:r>
              <a:rPr lang="en-GB" sz="1600" dirty="0">
                <a:latin typeface="+mj-lt"/>
              </a:rPr>
              <a:t>Visualising feature importance </a:t>
            </a:r>
            <a:br>
              <a:rPr lang="en-GB" b="1" dirty="0">
                <a:latin typeface="+mj-lt"/>
              </a:rPr>
            </a:br>
            <a:r>
              <a:rPr lang="en-GB" b="1" dirty="0">
                <a:latin typeface="+mj-lt"/>
              </a:rPr>
              <a:t> </a:t>
            </a:r>
          </a:p>
        </p:txBody>
      </p:sp>
      <p:pic>
        <p:nvPicPr>
          <p:cNvPr id="3" name="Picture 2" descr="Chart, bar chart&#10;&#10;Description automatically generated">
            <a:extLst>
              <a:ext uri="{FF2B5EF4-FFF2-40B4-BE49-F238E27FC236}">
                <a16:creationId xmlns:a16="http://schemas.microsoft.com/office/drawing/2014/main" id="{5E63DC5D-ADAE-4E9A-A957-81BC1BAF64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752" y="2833816"/>
            <a:ext cx="5399878" cy="3332939"/>
          </a:xfrm>
          <a:prstGeom prst="rect">
            <a:avLst/>
          </a:prstGeom>
        </p:spPr>
      </p:pic>
      <p:pic>
        <p:nvPicPr>
          <p:cNvPr id="10" name="Picture 9" descr="Chart, bar chart&#10;&#10;Description automatically generated">
            <a:extLst>
              <a:ext uri="{FF2B5EF4-FFF2-40B4-BE49-F238E27FC236}">
                <a16:creationId xmlns:a16="http://schemas.microsoft.com/office/drawing/2014/main" id="{79656714-8212-449B-BAB8-BA9A3B23BB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9927" y="2833816"/>
            <a:ext cx="5399878" cy="3332939"/>
          </a:xfrm>
          <a:prstGeom prst="rect">
            <a:avLst/>
          </a:prstGeom>
        </p:spPr>
      </p:pic>
    </p:spTree>
    <p:extLst>
      <p:ext uri="{BB962C8B-B14F-4D97-AF65-F5344CB8AC3E}">
        <p14:creationId xmlns:p14="http://schemas.microsoft.com/office/powerpoint/2010/main" val="5162143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1506</TotalTime>
  <Words>1498</Words>
  <Application>Microsoft Office PowerPoint</Application>
  <PresentationFormat>Widescreen</PresentationFormat>
  <Paragraphs>203</Paragraphs>
  <Slides>13</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Aqib Majid</dc:creator>
  <cp:lastModifiedBy>PG-Majid, Aqib</cp:lastModifiedBy>
  <cp:revision>199</cp:revision>
  <dcterms:created xsi:type="dcterms:W3CDTF">2021-05-23T16:26:15Z</dcterms:created>
  <dcterms:modified xsi:type="dcterms:W3CDTF">2024-05-28T11:05:07Z</dcterms:modified>
</cp:coreProperties>
</file>