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85" r:id="rId5"/>
    <p:sldId id="277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4" r:id="rId14"/>
    <p:sldId id="293" r:id="rId15"/>
    <p:sldId id="294" r:id="rId16"/>
    <p:sldId id="295" r:id="rId17"/>
    <p:sldId id="296" r:id="rId18"/>
    <p:sldId id="297" r:id="rId19"/>
    <p:sldId id="298" r:id="rId20"/>
    <p:sldId id="280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AD11D1-4A4D-4A5D-A917-4958AB6EDB2F}">
  <a:tblStyle styleId="{3DAD11D1-4A4D-4A5D-A917-4958AB6ED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63028-D942-4CDC-A471-B4340EE6850D}" type="doc">
      <dgm:prSet loTypeId="urn:microsoft.com/office/officeart/2005/8/layout/hProcess9" loCatId="process" qsTypeId="urn:microsoft.com/office/officeart/2005/8/quickstyle/simple2" qsCatId="simple" csTypeId="urn:microsoft.com/office/officeart/2005/8/colors/colorful5" csCatId="colorful" phldr="1"/>
      <dgm:spPr/>
    </dgm:pt>
    <dgm:pt modelId="{441AFCF9-7950-4CE9-9033-1619B1F8E6C8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Data Collection</a:t>
          </a:r>
        </a:p>
      </dgm:t>
    </dgm:pt>
    <dgm:pt modelId="{2F5FE672-6E16-44F3-9823-039D626EA7E0}" type="parTrans" cxnId="{C2393BFC-1A82-4A31-ABAF-463B3B6B91D5}">
      <dgm:prSet/>
      <dgm:spPr/>
      <dgm:t>
        <a:bodyPr/>
        <a:lstStyle/>
        <a:p>
          <a:endParaRPr lang="en-IN" sz="1400"/>
        </a:p>
      </dgm:t>
    </dgm:pt>
    <dgm:pt modelId="{C62D1510-FE26-4081-A340-2C70D8BAAE8B}" type="sibTrans" cxnId="{C2393BFC-1A82-4A31-ABAF-463B3B6B91D5}">
      <dgm:prSet/>
      <dgm:spPr/>
      <dgm:t>
        <a:bodyPr/>
        <a:lstStyle/>
        <a:p>
          <a:endParaRPr lang="en-IN" sz="1400"/>
        </a:p>
      </dgm:t>
    </dgm:pt>
    <dgm:pt modelId="{38F9EA94-3632-482B-B416-790106F67670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Model Development</a:t>
          </a:r>
        </a:p>
      </dgm:t>
    </dgm:pt>
    <dgm:pt modelId="{03868B42-7D40-4D29-8197-3FC02663FCE2}" type="parTrans" cxnId="{5EC1D66F-04BC-4044-99D6-E31574695210}">
      <dgm:prSet/>
      <dgm:spPr/>
      <dgm:t>
        <a:bodyPr/>
        <a:lstStyle/>
        <a:p>
          <a:endParaRPr lang="en-IN" sz="1400"/>
        </a:p>
      </dgm:t>
    </dgm:pt>
    <dgm:pt modelId="{867842DB-9D9F-4C7D-AFD9-363FE6215127}" type="sibTrans" cxnId="{5EC1D66F-04BC-4044-99D6-E31574695210}">
      <dgm:prSet/>
      <dgm:spPr/>
      <dgm:t>
        <a:bodyPr/>
        <a:lstStyle/>
        <a:p>
          <a:endParaRPr lang="en-IN" sz="1400"/>
        </a:p>
      </dgm:t>
    </dgm:pt>
    <dgm:pt modelId="{60F60D75-BD5E-456B-ADBF-1BBF4A151256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Data Exploration</a:t>
          </a:r>
        </a:p>
      </dgm:t>
    </dgm:pt>
    <dgm:pt modelId="{50B0F0CF-35C2-4CD2-A0DA-A273BC3A0AFB}" type="parTrans" cxnId="{FA320D11-8C8A-4839-B97E-E956F85909D5}">
      <dgm:prSet/>
      <dgm:spPr/>
      <dgm:t>
        <a:bodyPr/>
        <a:lstStyle/>
        <a:p>
          <a:endParaRPr lang="en-IN" sz="1400"/>
        </a:p>
      </dgm:t>
    </dgm:pt>
    <dgm:pt modelId="{C6BD385F-6CB5-4817-9CE9-FAF2C9452E66}" type="sibTrans" cxnId="{FA320D11-8C8A-4839-B97E-E956F85909D5}">
      <dgm:prSet/>
      <dgm:spPr/>
      <dgm:t>
        <a:bodyPr/>
        <a:lstStyle/>
        <a:p>
          <a:endParaRPr lang="en-IN" sz="1400"/>
        </a:p>
      </dgm:t>
    </dgm:pt>
    <dgm:pt modelId="{271A972B-2B24-4260-92AE-2BA5407CAA10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Data Cleaning</a:t>
          </a:r>
        </a:p>
      </dgm:t>
    </dgm:pt>
    <dgm:pt modelId="{B55D7DDB-7264-4AC2-99BF-083CA5293866}" type="parTrans" cxnId="{C751A118-062C-44A6-871E-20E567597114}">
      <dgm:prSet/>
      <dgm:spPr/>
      <dgm:t>
        <a:bodyPr/>
        <a:lstStyle/>
        <a:p>
          <a:endParaRPr lang="en-IN" sz="1400"/>
        </a:p>
      </dgm:t>
    </dgm:pt>
    <dgm:pt modelId="{F2552786-1F6E-4989-99B7-7386143EA1F0}" type="sibTrans" cxnId="{C751A118-062C-44A6-871E-20E567597114}">
      <dgm:prSet/>
      <dgm:spPr/>
      <dgm:t>
        <a:bodyPr/>
        <a:lstStyle/>
        <a:p>
          <a:endParaRPr lang="en-IN" sz="1400"/>
        </a:p>
      </dgm:t>
    </dgm:pt>
    <dgm:pt modelId="{DC898001-77E9-4805-94AF-4B886392B923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Feature </a:t>
          </a:r>
          <a:r>
            <a:rPr lang="en-IN" sz="1400" b="1" dirty="0" err="1">
              <a:solidFill>
                <a:schemeClr val="bg1"/>
              </a:solidFill>
            </a:rPr>
            <a:t>Engg</a:t>
          </a:r>
          <a:r>
            <a:rPr lang="en-IN" sz="1400" b="1" dirty="0">
              <a:solidFill>
                <a:schemeClr val="bg1"/>
              </a:solidFill>
            </a:rPr>
            <a:t> &amp; Selection</a:t>
          </a:r>
        </a:p>
      </dgm:t>
    </dgm:pt>
    <dgm:pt modelId="{C06FFD03-01D3-4F58-96DC-805B33DB79D1}" type="parTrans" cxnId="{52FBDE72-A31F-4488-9455-F228806C9069}">
      <dgm:prSet/>
      <dgm:spPr/>
      <dgm:t>
        <a:bodyPr/>
        <a:lstStyle/>
        <a:p>
          <a:endParaRPr lang="en-IN" sz="1400"/>
        </a:p>
      </dgm:t>
    </dgm:pt>
    <dgm:pt modelId="{A650612E-7A4E-4261-AE55-36573ED552BD}" type="sibTrans" cxnId="{52FBDE72-A31F-4488-9455-F228806C9069}">
      <dgm:prSet/>
      <dgm:spPr/>
      <dgm:t>
        <a:bodyPr/>
        <a:lstStyle/>
        <a:p>
          <a:endParaRPr lang="en-IN" sz="1400"/>
        </a:p>
      </dgm:t>
    </dgm:pt>
    <dgm:pt modelId="{1CE55CF6-96EC-4C8F-8734-E3E52F7DEDDD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Comparison of Algorithms</a:t>
          </a:r>
        </a:p>
      </dgm:t>
    </dgm:pt>
    <dgm:pt modelId="{82548530-037F-42CC-8693-47750ECB4EA5}" type="parTrans" cxnId="{9D9FE894-6623-485E-BEA6-C1BA38ACD489}">
      <dgm:prSet/>
      <dgm:spPr/>
      <dgm:t>
        <a:bodyPr/>
        <a:lstStyle/>
        <a:p>
          <a:endParaRPr lang="en-IN" sz="1400"/>
        </a:p>
      </dgm:t>
    </dgm:pt>
    <dgm:pt modelId="{D9A31549-24D9-4C89-8A1C-D3BFD122B876}" type="sibTrans" cxnId="{9D9FE894-6623-485E-BEA6-C1BA38ACD489}">
      <dgm:prSet/>
      <dgm:spPr/>
      <dgm:t>
        <a:bodyPr/>
        <a:lstStyle/>
        <a:p>
          <a:endParaRPr lang="en-IN" sz="1400"/>
        </a:p>
      </dgm:t>
    </dgm:pt>
    <dgm:pt modelId="{40BFD2A8-65D6-4BB6-9D94-63EF9F9D068E}">
      <dgm:prSet phldrT="[Text]" custT="1"/>
      <dgm:spPr/>
      <dgm:t>
        <a:bodyPr/>
        <a:lstStyle/>
        <a:p>
          <a:r>
            <a:rPr lang="en-IN" sz="1400" b="1" dirty="0">
              <a:solidFill>
                <a:schemeClr val="bg1"/>
              </a:solidFill>
            </a:rPr>
            <a:t>Model Evaluation</a:t>
          </a:r>
        </a:p>
      </dgm:t>
    </dgm:pt>
    <dgm:pt modelId="{B86F7B96-2BF7-4228-88CE-BD36788B3C94}" type="parTrans" cxnId="{8BDD0311-F700-44F2-9494-974E23298A1A}">
      <dgm:prSet/>
      <dgm:spPr/>
      <dgm:t>
        <a:bodyPr/>
        <a:lstStyle/>
        <a:p>
          <a:endParaRPr lang="en-IN" sz="1400"/>
        </a:p>
      </dgm:t>
    </dgm:pt>
    <dgm:pt modelId="{272F466D-39A2-4940-977A-730A3D94E4BB}" type="sibTrans" cxnId="{8BDD0311-F700-44F2-9494-974E23298A1A}">
      <dgm:prSet/>
      <dgm:spPr/>
      <dgm:t>
        <a:bodyPr/>
        <a:lstStyle/>
        <a:p>
          <a:endParaRPr lang="en-IN" sz="1400"/>
        </a:p>
      </dgm:t>
    </dgm:pt>
    <dgm:pt modelId="{BE056C0A-391B-4A7A-B7A1-DA52B4845A7C}" type="pres">
      <dgm:prSet presAssocID="{C4063028-D942-4CDC-A471-B4340EE6850D}" presName="CompostProcess" presStyleCnt="0">
        <dgm:presLayoutVars>
          <dgm:dir/>
          <dgm:resizeHandles val="exact"/>
        </dgm:presLayoutVars>
      </dgm:prSet>
      <dgm:spPr/>
    </dgm:pt>
    <dgm:pt modelId="{F70E12A2-EB91-414A-9273-F3D2F1F87252}" type="pres">
      <dgm:prSet presAssocID="{C4063028-D942-4CDC-A471-B4340EE6850D}" presName="arrow" presStyleLbl="bgShp" presStyleIdx="0" presStyleCnt="1"/>
      <dgm:spPr/>
    </dgm:pt>
    <dgm:pt modelId="{01BDCFAB-6E9B-4B46-8F7B-9CF754978BD4}" type="pres">
      <dgm:prSet presAssocID="{C4063028-D942-4CDC-A471-B4340EE6850D}" presName="linearProcess" presStyleCnt="0"/>
      <dgm:spPr/>
    </dgm:pt>
    <dgm:pt modelId="{222EBD16-836F-4EAC-B5CE-B780A7444347}" type="pres">
      <dgm:prSet presAssocID="{441AFCF9-7950-4CE9-9033-1619B1F8E6C8}" presName="textNode" presStyleLbl="node1" presStyleIdx="0" presStyleCnt="7">
        <dgm:presLayoutVars>
          <dgm:bulletEnabled val="1"/>
        </dgm:presLayoutVars>
      </dgm:prSet>
      <dgm:spPr/>
    </dgm:pt>
    <dgm:pt modelId="{12C183D2-9303-4ACD-9EB0-7FD13C76F2C1}" type="pres">
      <dgm:prSet presAssocID="{C62D1510-FE26-4081-A340-2C70D8BAAE8B}" presName="sibTrans" presStyleCnt="0"/>
      <dgm:spPr/>
    </dgm:pt>
    <dgm:pt modelId="{2EFF518A-36AB-4560-8E6A-771302F06785}" type="pres">
      <dgm:prSet presAssocID="{60F60D75-BD5E-456B-ADBF-1BBF4A151256}" presName="textNode" presStyleLbl="node1" presStyleIdx="1" presStyleCnt="7" custScaleX="107567">
        <dgm:presLayoutVars>
          <dgm:bulletEnabled val="1"/>
        </dgm:presLayoutVars>
      </dgm:prSet>
      <dgm:spPr/>
    </dgm:pt>
    <dgm:pt modelId="{A78C40E7-23BB-4F51-9BF8-921F4C342965}" type="pres">
      <dgm:prSet presAssocID="{C6BD385F-6CB5-4817-9CE9-FAF2C9452E66}" presName="sibTrans" presStyleCnt="0"/>
      <dgm:spPr/>
    </dgm:pt>
    <dgm:pt modelId="{20858287-113A-4C8C-B66B-7842875382D9}" type="pres">
      <dgm:prSet presAssocID="{271A972B-2B24-4260-92AE-2BA5407CAA10}" presName="textNode" presStyleLbl="node1" presStyleIdx="2" presStyleCnt="7" custScaleX="89459">
        <dgm:presLayoutVars>
          <dgm:bulletEnabled val="1"/>
        </dgm:presLayoutVars>
      </dgm:prSet>
      <dgm:spPr/>
    </dgm:pt>
    <dgm:pt modelId="{D58FD208-E443-4191-A355-8F91A9142C3A}" type="pres">
      <dgm:prSet presAssocID="{F2552786-1F6E-4989-99B7-7386143EA1F0}" presName="sibTrans" presStyleCnt="0"/>
      <dgm:spPr/>
    </dgm:pt>
    <dgm:pt modelId="{34124D87-9A57-486E-9C3B-938FD399C134}" type="pres">
      <dgm:prSet presAssocID="{DC898001-77E9-4805-94AF-4B886392B923}" presName="textNode" presStyleLbl="node1" presStyleIdx="3" presStyleCnt="7" custScaleX="95551">
        <dgm:presLayoutVars>
          <dgm:bulletEnabled val="1"/>
        </dgm:presLayoutVars>
      </dgm:prSet>
      <dgm:spPr/>
    </dgm:pt>
    <dgm:pt modelId="{74FE1D34-5B04-4C3A-973D-54ABC8BA7C90}" type="pres">
      <dgm:prSet presAssocID="{A650612E-7A4E-4261-AE55-36573ED552BD}" presName="sibTrans" presStyleCnt="0"/>
      <dgm:spPr/>
    </dgm:pt>
    <dgm:pt modelId="{626F10C5-EAF8-43C3-91AB-B851BD97DFBD}" type="pres">
      <dgm:prSet presAssocID="{1CE55CF6-96EC-4C8F-8734-E3E52F7DEDDD}" presName="textNode" presStyleLbl="node1" presStyleIdx="4" presStyleCnt="7" custScaleX="124066">
        <dgm:presLayoutVars>
          <dgm:bulletEnabled val="1"/>
        </dgm:presLayoutVars>
      </dgm:prSet>
      <dgm:spPr/>
    </dgm:pt>
    <dgm:pt modelId="{01AE22B1-3DBA-45D4-96E2-08EEF8417891}" type="pres">
      <dgm:prSet presAssocID="{D9A31549-24D9-4C89-8A1C-D3BFD122B876}" presName="sibTrans" presStyleCnt="0"/>
      <dgm:spPr/>
    </dgm:pt>
    <dgm:pt modelId="{443ECF8D-7D06-42C5-8D33-5DB0E90798CC}" type="pres">
      <dgm:prSet presAssocID="{38F9EA94-3632-482B-B416-790106F67670}" presName="textNode" presStyleLbl="node1" presStyleIdx="5" presStyleCnt="7" custScaleX="129078">
        <dgm:presLayoutVars>
          <dgm:bulletEnabled val="1"/>
        </dgm:presLayoutVars>
      </dgm:prSet>
      <dgm:spPr/>
    </dgm:pt>
    <dgm:pt modelId="{23F78923-0B61-41F0-925F-88AFB1F207E6}" type="pres">
      <dgm:prSet presAssocID="{867842DB-9D9F-4C7D-AFD9-363FE6215127}" presName="sibTrans" presStyleCnt="0"/>
      <dgm:spPr/>
    </dgm:pt>
    <dgm:pt modelId="{B2D34C05-1704-4AB7-8D00-6B8077B3006F}" type="pres">
      <dgm:prSet presAssocID="{40BFD2A8-65D6-4BB6-9D94-63EF9F9D068E}" presName="textNode" presStyleLbl="node1" presStyleIdx="6" presStyleCnt="7" custScaleX="105686">
        <dgm:presLayoutVars>
          <dgm:bulletEnabled val="1"/>
        </dgm:presLayoutVars>
      </dgm:prSet>
      <dgm:spPr/>
    </dgm:pt>
  </dgm:ptLst>
  <dgm:cxnLst>
    <dgm:cxn modelId="{8BDD0311-F700-44F2-9494-974E23298A1A}" srcId="{C4063028-D942-4CDC-A471-B4340EE6850D}" destId="{40BFD2A8-65D6-4BB6-9D94-63EF9F9D068E}" srcOrd="6" destOrd="0" parTransId="{B86F7B96-2BF7-4228-88CE-BD36788B3C94}" sibTransId="{272F466D-39A2-4940-977A-730A3D94E4BB}"/>
    <dgm:cxn modelId="{FA320D11-8C8A-4839-B97E-E956F85909D5}" srcId="{C4063028-D942-4CDC-A471-B4340EE6850D}" destId="{60F60D75-BD5E-456B-ADBF-1BBF4A151256}" srcOrd="1" destOrd="0" parTransId="{50B0F0CF-35C2-4CD2-A0DA-A273BC3A0AFB}" sibTransId="{C6BD385F-6CB5-4817-9CE9-FAF2C9452E66}"/>
    <dgm:cxn modelId="{6F3A4B13-2920-4AC2-B9E9-3306A0229F92}" type="presOf" srcId="{40BFD2A8-65D6-4BB6-9D94-63EF9F9D068E}" destId="{B2D34C05-1704-4AB7-8D00-6B8077B3006F}" srcOrd="0" destOrd="0" presId="urn:microsoft.com/office/officeart/2005/8/layout/hProcess9"/>
    <dgm:cxn modelId="{C751A118-062C-44A6-871E-20E567597114}" srcId="{C4063028-D942-4CDC-A471-B4340EE6850D}" destId="{271A972B-2B24-4260-92AE-2BA5407CAA10}" srcOrd="2" destOrd="0" parTransId="{B55D7DDB-7264-4AC2-99BF-083CA5293866}" sibTransId="{F2552786-1F6E-4989-99B7-7386143EA1F0}"/>
    <dgm:cxn modelId="{5588E13A-EB8D-4CA9-92C4-834057B110FD}" type="presOf" srcId="{271A972B-2B24-4260-92AE-2BA5407CAA10}" destId="{20858287-113A-4C8C-B66B-7842875382D9}" srcOrd="0" destOrd="0" presId="urn:microsoft.com/office/officeart/2005/8/layout/hProcess9"/>
    <dgm:cxn modelId="{1C3AF13A-D253-4F0B-86FD-E4417A89B9D1}" type="presOf" srcId="{441AFCF9-7950-4CE9-9033-1619B1F8E6C8}" destId="{222EBD16-836F-4EAC-B5CE-B780A7444347}" srcOrd="0" destOrd="0" presId="urn:microsoft.com/office/officeart/2005/8/layout/hProcess9"/>
    <dgm:cxn modelId="{F1AA6261-C9BF-4126-B431-EF7F6A322BD9}" type="presOf" srcId="{1CE55CF6-96EC-4C8F-8734-E3E52F7DEDDD}" destId="{626F10C5-EAF8-43C3-91AB-B851BD97DFBD}" srcOrd="0" destOrd="0" presId="urn:microsoft.com/office/officeart/2005/8/layout/hProcess9"/>
    <dgm:cxn modelId="{5EC1D66F-04BC-4044-99D6-E31574695210}" srcId="{C4063028-D942-4CDC-A471-B4340EE6850D}" destId="{38F9EA94-3632-482B-B416-790106F67670}" srcOrd="5" destOrd="0" parTransId="{03868B42-7D40-4D29-8197-3FC02663FCE2}" sibTransId="{867842DB-9D9F-4C7D-AFD9-363FE6215127}"/>
    <dgm:cxn modelId="{52FBDE72-A31F-4488-9455-F228806C9069}" srcId="{C4063028-D942-4CDC-A471-B4340EE6850D}" destId="{DC898001-77E9-4805-94AF-4B886392B923}" srcOrd="3" destOrd="0" parTransId="{C06FFD03-01D3-4F58-96DC-805B33DB79D1}" sibTransId="{A650612E-7A4E-4261-AE55-36573ED552BD}"/>
    <dgm:cxn modelId="{EC11F584-9FDD-482A-9C89-2540657D43FD}" type="presOf" srcId="{DC898001-77E9-4805-94AF-4B886392B923}" destId="{34124D87-9A57-486E-9C3B-938FD399C134}" srcOrd="0" destOrd="0" presId="urn:microsoft.com/office/officeart/2005/8/layout/hProcess9"/>
    <dgm:cxn modelId="{93E74B8F-C8E4-439E-9F4E-16D30E62E983}" type="presOf" srcId="{C4063028-D942-4CDC-A471-B4340EE6850D}" destId="{BE056C0A-391B-4A7A-B7A1-DA52B4845A7C}" srcOrd="0" destOrd="0" presId="urn:microsoft.com/office/officeart/2005/8/layout/hProcess9"/>
    <dgm:cxn modelId="{9D9FE894-6623-485E-BEA6-C1BA38ACD489}" srcId="{C4063028-D942-4CDC-A471-B4340EE6850D}" destId="{1CE55CF6-96EC-4C8F-8734-E3E52F7DEDDD}" srcOrd="4" destOrd="0" parTransId="{82548530-037F-42CC-8693-47750ECB4EA5}" sibTransId="{D9A31549-24D9-4C89-8A1C-D3BFD122B876}"/>
    <dgm:cxn modelId="{9E58CDB6-6EDF-43C9-8836-B78854E1402B}" type="presOf" srcId="{38F9EA94-3632-482B-B416-790106F67670}" destId="{443ECF8D-7D06-42C5-8D33-5DB0E90798CC}" srcOrd="0" destOrd="0" presId="urn:microsoft.com/office/officeart/2005/8/layout/hProcess9"/>
    <dgm:cxn modelId="{3C2FC1F4-BE9A-4923-B768-C80FA4CD37BB}" type="presOf" srcId="{60F60D75-BD5E-456B-ADBF-1BBF4A151256}" destId="{2EFF518A-36AB-4560-8E6A-771302F06785}" srcOrd="0" destOrd="0" presId="urn:microsoft.com/office/officeart/2005/8/layout/hProcess9"/>
    <dgm:cxn modelId="{C2393BFC-1A82-4A31-ABAF-463B3B6B91D5}" srcId="{C4063028-D942-4CDC-A471-B4340EE6850D}" destId="{441AFCF9-7950-4CE9-9033-1619B1F8E6C8}" srcOrd="0" destOrd="0" parTransId="{2F5FE672-6E16-44F3-9823-039D626EA7E0}" sibTransId="{C62D1510-FE26-4081-A340-2C70D8BAAE8B}"/>
    <dgm:cxn modelId="{DC2DFE5A-1D0F-439B-B01A-7C9503BEE768}" type="presParOf" srcId="{BE056C0A-391B-4A7A-B7A1-DA52B4845A7C}" destId="{F70E12A2-EB91-414A-9273-F3D2F1F87252}" srcOrd="0" destOrd="0" presId="urn:microsoft.com/office/officeart/2005/8/layout/hProcess9"/>
    <dgm:cxn modelId="{B71C27E0-461B-4B9C-833A-C374C463B442}" type="presParOf" srcId="{BE056C0A-391B-4A7A-B7A1-DA52B4845A7C}" destId="{01BDCFAB-6E9B-4B46-8F7B-9CF754978BD4}" srcOrd="1" destOrd="0" presId="urn:microsoft.com/office/officeart/2005/8/layout/hProcess9"/>
    <dgm:cxn modelId="{23B87F70-D8E3-484C-A26E-64D1C88B9801}" type="presParOf" srcId="{01BDCFAB-6E9B-4B46-8F7B-9CF754978BD4}" destId="{222EBD16-836F-4EAC-B5CE-B780A7444347}" srcOrd="0" destOrd="0" presId="urn:microsoft.com/office/officeart/2005/8/layout/hProcess9"/>
    <dgm:cxn modelId="{9FA23537-16F5-49C3-9A44-7B96E2E93FD4}" type="presParOf" srcId="{01BDCFAB-6E9B-4B46-8F7B-9CF754978BD4}" destId="{12C183D2-9303-4ACD-9EB0-7FD13C76F2C1}" srcOrd="1" destOrd="0" presId="urn:microsoft.com/office/officeart/2005/8/layout/hProcess9"/>
    <dgm:cxn modelId="{9F9B5FD7-5CB2-44A2-A4E5-285EFD03EA69}" type="presParOf" srcId="{01BDCFAB-6E9B-4B46-8F7B-9CF754978BD4}" destId="{2EFF518A-36AB-4560-8E6A-771302F06785}" srcOrd="2" destOrd="0" presId="urn:microsoft.com/office/officeart/2005/8/layout/hProcess9"/>
    <dgm:cxn modelId="{6D32501E-FD6E-4C48-8BF0-D9672C5809B0}" type="presParOf" srcId="{01BDCFAB-6E9B-4B46-8F7B-9CF754978BD4}" destId="{A78C40E7-23BB-4F51-9BF8-921F4C342965}" srcOrd="3" destOrd="0" presId="urn:microsoft.com/office/officeart/2005/8/layout/hProcess9"/>
    <dgm:cxn modelId="{0094F33D-559B-4BFF-8528-96923CB0022B}" type="presParOf" srcId="{01BDCFAB-6E9B-4B46-8F7B-9CF754978BD4}" destId="{20858287-113A-4C8C-B66B-7842875382D9}" srcOrd="4" destOrd="0" presId="urn:microsoft.com/office/officeart/2005/8/layout/hProcess9"/>
    <dgm:cxn modelId="{95038D78-1CB3-4926-806D-42D31A69C9F4}" type="presParOf" srcId="{01BDCFAB-6E9B-4B46-8F7B-9CF754978BD4}" destId="{D58FD208-E443-4191-A355-8F91A9142C3A}" srcOrd="5" destOrd="0" presId="urn:microsoft.com/office/officeart/2005/8/layout/hProcess9"/>
    <dgm:cxn modelId="{3D32383C-E06F-4E0A-BB23-F26CE8688BB9}" type="presParOf" srcId="{01BDCFAB-6E9B-4B46-8F7B-9CF754978BD4}" destId="{34124D87-9A57-486E-9C3B-938FD399C134}" srcOrd="6" destOrd="0" presId="urn:microsoft.com/office/officeart/2005/8/layout/hProcess9"/>
    <dgm:cxn modelId="{72F6ADCD-C73B-43DF-A21B-EE0E844094EA}" type="presParOf" srcId="{01BDCFAB-6E9B-4B46-8F7B-9CF754978BD4}" destId="{74FE1D34-5B04-4C3A-973D-54ABC8BA7C90}" srcOrd="7" destOrd="0" presId="urn:microsoft.com/office/officeart/2005/8/layout/hProcess9"/>
    <dgm:cxn modelId="{FD2EEA22-2CCD-4787-A2B3-1CC9D9837C37}" type="presParOf" srcId="{01BDCFAB-6E9B-4B46-8F7B-9CF754978BD4}" destId="{626F10C5-EAF8-43C3-91AB-B851BD97DFBD}" srcOrd="8" destOrd="0" presId="urn:microsoft.com/office/officeart/2005/8/layout/hProcess9"/>
    <dgm:cxn modelId="{B56D7CBD-E815-4203-8C80-7AFDDA66582B}" type="presParOf" srcId="{01BDCFAB-6E9B-4B46-8F7B-9CF754978BD4}" destId="{01AE22B1-3DBA-45D4-96E2-08EEF8417891}" srcOrd="9" destOrd="0" presId="urn:microsoft.com/office/officeart/2005/8/layout/hProcess9"/>
    <dgm:cxn modelId="{62CC54AE-B86B-4F3D-87F7-52D860BBCB55}" type="presParOf" srcId="{01BDCFAB-6E9B-4B46-8F7B-9CF754978BD4}" destId="{443ECF8D-7D06-42C5-8D33-5DB0E90798CC}" srcOrd="10" destOrd="0" presId="urn:microsoft.com/office/officeart/2005/8/layout/hProcess9"/>
    <dgm:cxn modelId="{A92E2325-0C8B-4CA7-A533-AF4B6FEC18E2}" type="presParOf" srcId="{01BDCFAB-6E9B-4B46-8F7B-9CF754978BD4}" destId="{23F78923-0B61-41F0-925F-88AFB1F207E6}" srcOrd="11" destOrd="0" presId="urn:microsoft.com/office/officeart/2005/8/layout/hProcess9"/>
    <dgm:cxn modelId="{E2B16049-276E-443C-BED9-2B5418C7E3AB}" type="presParOf" srcId="{01BDCFAB-6E9B-4B46-8F7B-9CF754978BD4}" destId="{B2D34C05-1704-4AB7-8D00-6B8077B3006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E12A2-EB91-414A-9273-F3D2F1F87252}">
      <dsp:nvSpPr>
        <dsp:cNvPr id="0" name=""/>
        <dsp:cNvSpPr/>
      </dsp:nvSpPr>
      <dsp:spPr>
        <a:xfrm>
          <a:off x="685800" y="0"/>
          <a:ext cx="7772401" cy="514345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BD16-836F-4EAC-B5CE-B780A7444347}">
      <dsp:nvSpPr>
        <dsp:cNvPr id="0" name=""/>
        <dsp:cNvSpPr/>
      </dsp:nvSpPr>
      <dsp:spPr>
        <a:xfrm>
          <a:off x="4618" y="1543035"/>
          <a:ext cx="1072902" cy="2057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Data Collection</a:t>
          </a:r>
        </a:p>
      </dsp:txBody>
      <dsp:txXfrm>
        <a:off x="56993" y="1595410"/>
        <a:ext cx="968152" cy="1952630"/>
      </dsp:txXfrm>
    </dsp:sp>
    <dsp:sp modelId="{2EFF518A-36AB-4560-8E6A-771302F06785}">
      <dsp:nvSpPr>
        <dsp:cNvPr id="0" name=""/>
        <dsp:cNvSpPr/>
      </dsp:nvSpPr>
      <dsp:spPr>
        <a:xfrm>
          <a:off x="1256338" y="1543035"/>
          <a:ext cx="1154088" cy="2057380"/>
        </a:xfrm>
        <a:prstGeom prst="roundRect">
          <a:avLst/>
        </a:prstGeom>
        <a:solidFill>
          <a:schemeClr val="accent5">
            <a:hueOff val="1119853"/>
            <a:satOff val="315"/>
            <a:lumOff val="-451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Data Exploration</a:t>
          </a:r>
        </a:p>
      </dsp:txBody>
      <dsp:txXfrm>
        <a:off x="1312676" y="1599373"/>
        <a:ext cx="1041412" cy="1944704"/>
      </dsp:txXfrm>
    </dsp:sp>
    <dsp:sp modelId="{20858287-113A-4C8C-B66B-7842875382D9}">
      <dsp:nvSpPr>
        <dsp:cNvPr id="0" name=""/>
        <dsp:cNvSpPr/>
      </dsp:nvSpPr>
      <dsp:spPr>
        <a:xfrm>
          <a:off x="2589243" y="1543035"/>
          <a:ext cx="959807" cy="2057380"/>
        </a:xfrm>
        <a:prstGeom prst="roundRect">
          <a:avLst/>
        </a:prstGeom>
        <a:solidFill>
          <a:schemeClr val="accent5">
            <a:hueOff val="2239706"/>
            <a:satOff val="630"/>
            <a:lumOff val="-9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Data Cleaning</a:t>
          </a:r>
        </a:p>
      </dsp:txBody>
      <dsp:txXfrm>
        <a:off x="2636097" y="1589889"/>
        <a:ext cx="866099" cy="1963672"/>
      </dsp:txXfrm>
    </dsp:sp>
    <dsp:sp modelId="{34124D87-9A57-486E-9C3B-938FD399C134}">
      <dsp:nvSpPr>
        <dsp:cNvPr id="0" name=""/>
        <dsp:cNvSpPr/>
      </dsp:nvSpPr>
      <dsp:spPr>
        <a:xfrm>
          <a:off x="3727868" y="1543035"/>
          <a:ext cx="1025168" cy="2057380"/>
        </a:xfrm>
        <a:prstGeom prst="roundRect">
          <a:avLst/>
        </a:prstGeom>
        <a:solidFill>
          <a:schemeClr val="accent5">
            <a:hueOff val="3359558"/>
            <a:satOff val="945"/>
            <a:lumOff val="-135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Feature </a:t>
          </a:r>
          <a:r>
            <a:rPr lang="en-IN" sz="1400" b="1" kern="1200" dirty="0" err="1">
              <a:solidFill>
                <a:schemeClr val="bg1"/>
              </a:solidFill>
            </a:rPr>
            <a:t>Engg</a:t>
          </a:r>
          <a:r>
            <a:rPr lang="en-IN" sz="1400" b="1" kern="1200" dirty="0">
              <a:solidFill>
                <a:schemeClr val="bg1"/>
              </a:solidFill>
            </a:rPr>
            <a:t> &amp; Selection</a:t>
          </a:r>
        </a:p>
      </dsp:txBody>
      <dsp:txXfrm>
        <a:off x="3777913" y="1593080"/>
        <a:ext cx="925078" cy="1957290"/>
      </dsp:txXfrm>
    </dsp:sp>
    <dsp:sp modelId="{626F10C5-EAF8-43C3-91AB-B851BD97DFBD}">
      <dsp:nvSpPr>
        <dsp:cNvPr id="0" name=""/>
        <dsp:cNvSpPr/>
      </dsp:nvSpPr>
      <dsp:spPr>
        <a:xfrm>
          <a:off x="4931854" y="1543035"/>
          <a:ext cx="1331106" cy="2057380"/>
        </a:xfrm>
        <a:prstGeom prst="roundRect">
          <a:avLst/>
        </a:prstGeom>
        <a:solidFill>
          <a:schemeClr val="accent5">
            <a:hueOff val="4479411"/>
            <a:satOff val="1259"/>
            <a:lumOff val="-18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Comparison of Algorithms</a:t>
          </a:r>
        </a:p>
      </dsp:txBody>
      <dsp:txXfrm>
        <a:off x="4996833" y="1608014"/>
        <a:ext cx="1201148" cy="1927422"/>
      </dsp:txXfrm>
    </dsp:sp>
    <dsp:sp modelId="{443ECF8D-7D06-42C5-8D33-5DB0E90798CC}">
      <dsp:nvSpPr>
        <dsp:cNvPr id="0" name=""/>
        <dsp:cNvSpPr/>
      </dsp:nvSpPr>
      <dsp:spPr>
        <a:xfrm>
          <a:off x="6441778" y="1543035"/>
          <a:ext cx="1384880" cy="2057380"/>
        </a:xfrm>
        <a:prstGeom prst="roundRect">
          <a:avLst/>
        </a:prstGeom>
        <a:solidFill>
          <a:schemeClr val="accent5">
            <a:hueOff val="5599264"/>
            <a:satOff val="1574"/>
            <a:lumOff val="-225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Model Development</a:t>
          </a:r>
        </a:p>
      </dsp:txBody>
      <dsp:txXfrm>
        <a:off x="6509382" y="1610639"/>
        <a:ext cx="1249672" cy="1922172"/>
      </dsp:txXfrm>
    </dsp:sp>
    <dsp:sp modelId="{B2D34C05-1704-4AB7-8D00-6B8077B3006F}">
      <dsp:nvSpPr>
        <dsp:cNvPr id="0" name=""/>
        <dsp:cNvSpPr/>
      </dsp:nvSpPr>
      <dsp:spPr>
        <a:xfrm>
          <a:off x="8005475" y="1543035"/>
          <a:ext cx="1133907" cy="2057380"/>
        </a:xfrm>
        <a:prstGeom prst="roundRect">
          <a:avLst/>
        </a:prstGeom>
        <a:solidFill>
          <a:schemeClr val="accent5">
            <a:hueOff val="6719117"/>
            <a:satOff val="1889"/>
            <a:lumOff val="-2706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bg1"/>
              </a:solidFill>
            </a:rPr>
            <a:t>Model Evaluation</a:t>
          </a:r>
        </a:p>
      </dsp:txBody>
      <dsp:txXfrm>
        <a:off x="8060828" y="1598388"/>
        <a:ext cx="1023201" cy="1946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aspirant.com/" TargetMode="External"/><Relationship Id="rId4" Type="http://schemas.openxmlformats.org/officeDocument/2006/relationships/hyperlink" Target="https://towardsdatascience.com/machine-learn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148383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i="1" dirty="0"/>
              <a:t>ICC T20</a:t>
            </a:r>
            <a:br>
              <a:rPr lang="en-IN" sz="4800" i="1" dirty="0"/>
            </a:br>
            <a:r>
              <a:rPr lang="en-IN" sz="4800" i="1" dirty="0"/>
              <a:t>WORLD CUP 2020 WIN PREDICTOR</a:t>
            </a:r>
            <a:endParaRPr sz="48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E2B80E-AE9F-4C71-B037-7DC0C2EC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0"/>
            <a:ext cx="4699591" cy="1678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58F07-BA01-4326-98E5-230A875CF8D9}"/>
              </a:ext>
            </a:extLst>
          </p:cNvPr>
          <p:cNvSpPr txBox="1"/>
          <p:nvPr/>
        </p:nvSpPr>
        <p:spPr>
          <a:xfrm>
            <a:off x="6558844" y="3151650"/>
            <a:ext cx="2585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sto MT" panose="02040603050505030304" pitchFamily="18" charset="0"/>
              </a:rPr>
              <a:t>Presented By      Roll No         </a:t>
            </a:r>
          </a:p>
          <a:p>
            <a:endParaRPr lang="en-IN" sz="1800" dirty="0">
              <a:latin typeface="Candara" panose="020E0502030303020204" pitchFamily="34" charset="0"/>
            </a:endParaRPr>
          </a:p>
          <a:p>
            <a:r>
              <a:rPr lang="en-IN" sz="1800" dirty="0">
                <a:latin typeface="Georgia" panose="02040502050405020303" pitchFamily="18" charset="0"/>
              </a:rPr>
              <a:t>Aqib Anwar</a:t>
            </a:r>
          </a:p>
          <a:p>
            <a:r>
              <a:rPr lang="en-IN" sz="1800" dirty="0" err="1">
                <a:latin typeface="Georgia" panose="02040502050405020303" pitchFamily="18" charset="0"/>
              </a:rPr>
              <a:t>Jayakrishnan</a:t>
            </a:r>
            <a:r>
              <a:rPr lang="en-IN" sz="1800" dirty="0">
                <a:latin typeface="Georgia" panose="02040502050405020303" pitchFamily="18" charset="0"/>
              </a:rPr>
              <a:t> MS   </a:t>
            </a:r>
          </a:p>
          <a:p>
            <a:r>
              <a:rPr lang="en-IN" sz="1800" dirty="0" err="1">
                <a:latin typeface="Georgia" panose="02040502050405020303" pitchFamily="18" charset="0"/>
              </a:rPr>
              <a:t>Jibin</a:t>
            </a:r>
            <a:r>
              <a:rPr lang="en-IN" sz="1800" dirty="0">
                <a:latin typeface="Georgia" panose="02040502050405020303" pitchFamily="18" charset="0"/>
              </a:rPr>
              <a:t> K George </a:t>
            </a:r>
          </a:p>
          <a:p>
            <a:r>
              <a:rPr lang="en-IN" sz="1800" dirty="0">
                <a:latin typeface="Georgia" panose="02040502050405020303" pitchFamily="18" charset="0"/>
              </a:rPr>
              <a:t>Jinesh </a:t>
            </a:r>
            <a:r>
              <a:rPr lang="en-IN" sz="1800" dirty="0" err="1">
                <a:latin typeface="Georgia" panose="02040502050405020303" pitchFamily="18" charset="0"/>
              </a:rPr>
              <a:t>Gireesan</a:t>
            </a:r>
            <a:r>
              <a:rPr lang="en-IN" sz="18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7D82E-AC83-4475-BDE2-78429A19F69C}"/>
              </a:ext>
            </a:extLst>
          </p:cNvPr>
          <p:cNvSpPr txBox="1"/>
          <p:nvPr/>
        </p:nvSpPr>
        <p:spPr>
          <a:xfrm>
            <a:off x="8602133" y="3151650"/>
            <a:ext cx="643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/>
          </a:p>
          <a:p>
            <a:endParaRPr lang="en-IN" sz="1800" dirty="0"/>
          </a:p>
          <a:p>
            <a:r>
              <a:rPr lang="en-IN" sz="1800" dirty="0">
                <a:latin typeface="+mn-lt"/>
              </a:rPr>
              <a:t>24</a:t>
            </a:r>
          </a:p>
          <a:p>
            <a:r>
              <a:rPr lang="en-IN" sz="1800" dirty="0">
                <a:latin typeface="+mn-lt"/>
              </a:rPr>
              <a:t>51</a:t>
            </a:r>
          </a:p>
          <a:p>
            <a:r>
              <a:rPr lang="en-IN" sz="1800" dirty="0">
                <a:latin typeface="+mn-lt"/>
              </a:rPr>
              <a:t>53</a:t>
            </a:r>
          </a:p>
          <a:p>
            <a:r>
              <a:rPr lang="en-IN" sz="1800" dirty="0">
                <a:latin typeface="+mn-lt"/>
              </a:rPr>
              <a:t>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066-2AC2-40A4-8476-CDDCD6E5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39" y="892063"/>
            <a:ext cx="1700700" cy="1483800"/>
          </a:xfrm>
        </p:spPr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58DCD-FE78-4ADC-B94C-F528D5436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AA8FE2-F428-41E1-AEC4-67142BBA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91"/>
            <a:ext cx="2417468" cy="16217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E5A42-247C-446B-8952-E67ABFED621A}"/>
              </a:ext>
            </a:extLst>
          </p:cNvPr>
          <p:cNvSpPr txBox="1"/>
          <p:nvPr/>
        </p:nvSpPr>
        <p:spPr>
          <a:xfrm>
            <a:off x="2599667" y="112888"/>
            <a:ext cx="62314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i="1" dirty="0"/>
              <a:t>pandas</a:t>
            </a:r>
            <a:r>
              <a:rPr lang="en-IN" sz="2000" dirty="0"/>
              <a:t> is an open source, BSD-licensed library providing high-performance, easy-to-use data structures and data analysis tools for the Python programming 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Python has long been great for data preparation, but less so for data analysis and modelling. </a:t>
            </a:r>
            <a:r>
              <a:rPr lang="en-IN" sz="2000" i="1" dirty="0"/>
              <a:t>pandas</a:t>
            </a:r>
            <a:r>
              <a:rPr lang="en-IN" sz="2000" dirty="0"/>
              <a:t> helps fill this gap, enabling you to carry out your entire data analysis workflow in Python without having to switch to a more domain specific language like 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i="1" dirty="0"/>
              <a:t>pandas</a:t>
            </a:r>
            <a:r>
              <a:rPr lang="en-IN" sz="2000" dirty="0"/>
              <a:t> allows importing data of various file formats such as csv, excel etc. </a:t>
            </a:r>
            <a:r>
              <a:rPr lang="en-IN" sz="2000" i="1" dirty="0"/>
              <a:t>pandas </a:t>
            </a:r>
            <a:r>
              <a:rPr lang="en-IN" sz="2000" dirty="0"/>
              <a:t>allows data manipulation operations such as </a:t>
            </a:r>
            <a:r>
              <a:rPr lang="en-IN" sz="2000" dirty="0" err="1"/>
              <a:t>groupby</a:t>
            </a:r>
            <a:r>
              <a:rPr lang="en-IN" sz="2000" dirty="0"/>
              <a:t>, join, merge, melt, concatenation as well as data cleaning features such as filling, replacing or imputing null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844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0874-D0DE-4D38-9240-66594688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39" y="1129129"/>
            <a:ext cx="1700700" cy="1483800"/>
          </a:xfrm>
        </p:spPr>
        <p:txBody>
          <a:bodyPr/>
          <a:lstStyle/>
          <a:p>
            <a:r>
              <a:rPr lang="en-IN" dirty="0"/>
              <a:t>SEABORN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F823C-5C4A-46B6-A3B7-F79AE8A21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B00437-A447-4DD6-BE5E-0D9BF3D9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4245"/>
            <a:ext cx="2404533" cy="12373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C7BF37-5D59-4778-BA0E-83100F9A8D25}"/>
              </a:ext>
            </a:extLst>
          </p:cNvPr>
          <p:cNvSpPr txBox="1"/>
          <p:nvPr/>
        </p:nvSpPr>
        <p:spPr>
          <a:xfrm>
            <a:off x="2551289" y="180622"/>
            <a:ext cx="634435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Seaborn</a:t>
            </a:r>
            <a:r>
              <a:rPr lang="en-IN" sz="2000" dirty="0"/>
              <a:t> is a library for making statistical graphics in Python.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is built on top of matplotlib and closely integrated with pandas data structures.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Its dataset-oriented plotting functions operate on </a:t>
            </a:r>
            <a:r>
              <a:rPr lang="en-IN" sz="2000" dirty="0" err="1"/>
              <a:t>dataframes</a:t>
            </a:r>
            <a:r>
              <a:rPr lang="en-IN" sz="2000" dirty="0"/>
              <a:t> and arrays containing whole datasets and internally perform the necessary semantic mapping and statistical aggregation to produce informative plots.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295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7A39-D1FC-457C-B020-89732B26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2482977"/>
            <a:ext cx="1906939" cy="1444737"/>
          </a:xfrm>
        </p:spPr>
        <p:txBody>
          <a:bodyPr/>
          <a:lstStyle/>
          <a:p>
            <a:r>
              <a:rPr lang="en-IN" dirty="0"/>
              <a:t>SCIKIT LEARN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F3E9F-B398-4D5E-BAE5-6E4023EAD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9E499-30D4-4AE6-9FA5-C94648AB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" y="3205346"/>
            <a:ext cx="2869327" cy="1544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9163C-2723-4012-A5F6-E1BAD082A6C6}"/>
              </a:ext>
            </a:extLst>
          </p:cNvPr>
          <p:cNvSpPr txBox="1"/>
          <p:nvPr/>
        </p:nvSpPr>
        <p:spPr>
          <a:xfrm>
            <a:off x="2585156" y="259644"/>
            <a:ext cx="6299200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If you’re going to do Machine Learning in Python, </a:t>
            </a:r>
            <a:r>
              <a:rPr lang="en-IN" sz="2000" dirty="0" err="1"/>
              <a:t>Scikit</a:t>
            </a:r>
            <a:r>
              <a:rPr lang="en-IN" sz="2000" dirty="0"/>
              <a:t> Learn is the gold standard.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Built on the top of NumPy, SciPy, and matplotlib.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provides a wide selection of supervised and unsupervised learning algorithms.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Simple and efficient tools for data mining and data analysis. It features various classification, regression and clustering algorithms including support vector machines, random forest, gradient boosting, k-means, etc.</a:t>
            </a:r>
          </a:p>
        </p:txBody>
      </p:sp>
    </p:spTree>
    <p:extLst>
      <p:ext uri="{BB962C8B-B14F-4D97-AF65-F5344CB8AC3E}">
        <p14:creationId xmlns:p14="http://schemas.microsoft.com/office/powerpoint/2010/main" val="8339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5A384-8B99-44C4-8D15-58FD705201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782AF-FB4D-48A0-B6C2-DC93C0FE479E}"/>
              </a:ext>
            </a:extLst>
          </p:cNvPr>
          <p:cNvSpPr txBox="1"/>
          <p:nvPr/>
        </p:nvSpPr>
        <p:spPr>
          <a:xfrm>
            <a:off x="5092995" y="52099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58CEC-D25E-44B9-9B6D-DC9D70513D64}"/>
              </a:ext>
            </a:extLst>
          </p:cNvPr>
          <p:cNvSpPr txBox="1"/>
          <p:nvPr/>
        </p:nvSpPr>
        <p:spPr>
          <a:xfrm>
            <a:off x="208930" y="1044215"/>
            <a:ext cx="7078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Real world data is disorganised.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We cant expect a clean and formatted data as provided by </a:t>
            </a:r>
            <a:r>
              <a:rPr lang="en-IN" sz="2000" u="sng" dirty="0"/>
              <a:t>Kaggle.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Data pre-processing is very crucial.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It could occupy 40%-70% of the whole workflow, just to clean the data to be fed to your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Efficient knowledge of spreadsheet applications like Microsoft Excel is required.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We have scrapped 4 datasets from </a:t>
            </a:r>
            <a:r>
              <a:rPr lang="en-IN" sz="2000" dirty="0" err="1"/>
              <a:t>espn</a:t>
            </a:r>
            <a:r>
              <a:rPr lang="en-IN" sz="2000" dirty="0"/>
              <a:t> </a:t>
            </a:r>
            <a:r>
              <a:rPr lang="en-IN" sz="2000" dirty="0" err="1"/>
              <a:t>cricinfo</a:t>
            </a:r>
            <a:r>
              <a:rPr lang="en-IN" sz="2000" dirty="0"/>
              <a:t>. </a:t>
            </a:r>
            <a:r>
              <a:rPr lang="en-IN" sz="2000" dirty="0" err="1"/>
              <a:t>ie</a:t>
            </a:r>
            <a:r>
              <a:rPr lang="en-IN" sz="2000" dirty="0"/>
              <a:t>; T20 rankings of teams as of October 2019, fixtures of 2020 world cup, teams’ history in previous world cups and T20 data set for matches played between 2010 to present.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39683-715E-4BD5-98B8-823EB24AC850}"/>
              </a:ext>
            </a:extLst>
          </p:cNvPr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F2C2-6D1B-4259-AD74-6E4BF20FF0E4}"/>
              </a:ext>
            </a:extLst>
          </p:cNvPr>
          <p:cNvSpPr txBox="1"/>
          <p:nvPr/>
        </p:nvSpPr>
        <p:spPr>
          <a:xfrm>
            <a:off x="-81339" y="1701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31E88-85AF-476C-849C-09CD1C64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079" y="1706945"/>
            <a:ext cx="1165055" cy="1080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F3320-1210-42F1-865E-CB937CFD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18" y="3484576"/>
            <a:ext cx="1856382" cy="10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63386-B4A7-47F7-8DA9-9D55FAE9A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01008-45EA-4D3A-BBF6-65642CB5D1F2}"/>
              </a:ext>
            </a:extLst>
          </p:cNvPr>
          <p:cNvSpPr/>
          <p:nvPr/>
        </p:nvSpPr>
        <p:spPr>
          <a:xfrm>
            <a:off x="0" y="0"/>
            <a:ext cx="9144000" cy="880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3B882-1A46-4846-8202-B504AEC2F34E}"/>
              </a:ext>
            </a:extLst>
          </p:cNvPr>
          <p:cNvSpPr txBox="1"/>
          <p:nvPr/>
        </p:nvSpPr>
        <p:spPr>
          <a:xfrm>
            <a:off x="804733" y="146756"/>
            <a:ext cx="728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Decision Tree Classification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9A0E7-4869-44D9-954D-FFE9A5584B30}"/>
              </a:ext>
            </a:extLst>
          </p:cNvPr>
          <p:cNvSpPr txBox="1"/>
          <p:nvPr/>
        </p:nvSpPr>
        <p:spPr>
          <a:xfrm>
            <a:off x="59667" y="880533"/>
            <a:ext cx="87714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supervised learning algorithm. They can be used to solve both regression and classification problems.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uses the tree representation to solve the problem in which each leaf node corresponds to a class label and attributes are represented on the internal node of the tree.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Decision tree concept is more to the </a:t>
            </a:r>
            <a:r>
              <a:rPr lang="en-IN" sz="2000" b="1" dirty="0"/>
              <a:t>rule based system</a:t>
            </a:r>
            <a:r>
              <a:rPr lang="en-IN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Given the training dataset with targets and features, the decision tree algorithm will come up with some </a:t>
            </a:r>
            <a:r>
              <a:rPr lang="en-IN" sz="2000" b="1" dirty="0"/>
              <a:t>set of rules</a:t>
            </a:r>
            <a:r>
              <a:rPr lang="en-IN" sz="2000" dirty="0"/>
              <a:t>. The same set rules can be used to perform the prediction on the test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874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478C-FF03-4729-BB3C-2D4C4266FB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A9658-9CCA-4F9D-9BD6-A4A458523BAE}"/>
              </a:ext>
            </a:extLst>
          </p:cNvPr>
          <p:cNvSpPr txBox="1"/>
          <p:nvPr/>
        </p:nvSpPr>
        <p:spPr>
          <a:xfrm>
            <a:off x="169333" y="180622"/>
            <a:ext cx="87263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Basic Case Study</a:t>
            </a:r>
          </a:p>
          <a:p>
            <a:pPr algn="just"/>
            <a:endParaRPr lang="en-IN" sz="1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4CD35-21BC-431D-AB62-646A49D9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9" y="706380"/>
            <a:ext cx="7709882" cy="42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3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A927D-7C17-4915-853B-1867880D8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E7CC3-9296-4764-A2C3-78128C6C2F00}"/>
              </a:ext>
            </a:extLst>
          </p:cNvPr>
          <p:cNvSpPr/>
          <p:nvPr/>
        </p:nvSpPr>
        <p:spPr>
          <a:xfrm>
            <a:off x="0" y="0"/>
            <a:ext cx="9144000" cy="9708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86BC7-44EF-4927-B6BB-BDCF18636E8A}"/>
              </a:ext>
            </a:extLst>
          </p:cNvPr>
          <p:cNvSpPr txBox="1"/>
          <p:nvPr/>
        </p:nvSpPr>
        <p:spPr>
          <a:xfrm>
            <a:off x="0" y="2238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Random Forest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D6BAE-3CBF-42FB-BFB2-F8468D09292A}"/>
              </a:ext>
            </a:extLst>
          </p:cNvPr>
          <p:cNvSpPr txBox="1"/>
          <p:nvPr/>
        </p:nvSpPr>
        <p:spPr>
          <a:xfrm>
            <a:off x="146756" y="1207911"/>
            <a:ext cx="85908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Random Forest is an ensemble technique capable of performing both regression and classification tasks with the use of multiple decision trees.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basic idea behind this is to combine multiple decision trees in determining the final output rather than relying on individual decision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DDB4D-B59E-43F4-BEF8-E2F20EB80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A507FC-F9DF-4B02-874A-3EE00CE54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18495"/>
              </p:ext>
            </p:extLst>
          </p:nvPr>
        </p:nvGraphicFramePr>
        <p:xfrm>
          <a:off x="-1" y="0"/>
          <a:ext cx="9144002" cy="5143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0A902EF-73F8-4459-B65C-DFC601C22898}"/>
              </a:ext>
            </a:extLst>
          </p:cNvPr>
          <p:cNvSpPr/>
          <p:nvPr/>
        </p:nvSpPr>
        <p:spPr>
          <a:xfrm>
            <a:off x="3069024" y="205127"/>
            <a:ext cx="30059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46454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B028-B80E-40B2-92FC-B6A3C38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9130"/>
            <a:ext cx="2314222" cy="1483800"/>
          </a:xfrm>
        </p:spPr>
        <p:txBody>
          <a:bodyPr/>
          <a:lstStyle/>
          <a:p>
            <a:r>
              <a:rPr lang="en-IN" sz="2800" dirty="0"/>
              <a:t>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6CBB-56EA-490C-9B5F-F16E579A5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85C66-FFB0-4521-A0DF-F242CDA89C54}"/>
              </a:ext>
            </a:extLst>
          </p:cNvPr>
          <p:cNvSpPr txBox="1"/>
          <p:nvPr/>
        </p:nvSpPr>
        <p:spPr>
          <a:xfrm>
            <a:off x="2523868" y="29807"/>
            <a:ext cx="630726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most important part in the machine learning workflow.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Since the algorithm is totally dependent on how we feed data into it, feature engineering should be given topmost priority for every machine learning project.</a:t>
            </a:r>
          </a:p>
        </p:txBody>
      </p:sp>
    </p:spTree>
    <p:extLst>
      <p:ext uri="{BB962C8B-B14F-4D97-AF65-F5344CB8AC3E}">
        <p14:creationId xmlns:p14="http://schemas.microsoft.com/office/powerpoint/2010/main" val="288056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5FA3-A2D7-45B0-AED0-960FDD65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29130"/>
            <a:ext cx="1794050" cy="1483800"/>
          </a:xfrm>
        </p:spPr>
        <p:txBody>
          <a:bodyPr/>
          <a:lstStyle/>
          <a:p>
            <a:r>
              <a:rPr lang="en-IN" dirty="0"/>
              <a:t>RELEVANCE OF PREDICTION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E7F5A-6310-47D8-9F10-42324BD5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0622" y="462844"/>
            <a:ext cx="6118578" cy="411565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Growing volumes and types of data, and more interest in using data to produce valuable insights.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Faster, cheaper computers.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Easier-to-use software.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DDBC-40AE-40D8-8A9F-37D1A2C7E7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64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i="1" dirty="0"/>
              <a:t>INDEX</a:t>
            </a:r>
            <a:endParaRPr sz="3600" i="1"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2714119" y="485647"/>
            <a:ext cx="3991479" cy="365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Objective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Tools required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Data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Decision Tree Classification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Random Forest Classification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Workflow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Feature Engineering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Relevance of Prediction Models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Reference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lvl="3">
              <a:spcBef>
                <a:spcPts val="600"/>
              </a:spcBef>
            </a:pPr>
            <a:r>
              <a:rPr lang="en-IN" sz="2000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</a:p>
          <a:p>
            <a:pPr marL="457200" lvl="4" indent="-457200">
              <a:spcBef>
                <a:spcPts val="600"/>
              </a:spcBef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lvl="1">
              <a:spcBef>
                <a:spcPts val="600"/>
              </a:spcBef>
            </a:pPr>
            <a:endParaRPr lang="en-IN"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solidFill>
                <a:schemeClr val="tx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04391" y="485647"/>
            <a:ext cx="2247849" cy="375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5 – 12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13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14 – 15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16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17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18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19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i="1" dirty="0">
                <a:latin typeface="Cabin"/>
                <a:ea typeface="Cabin"/>
                <a:cs typeface="Cabin"/>
                <a:sym typeface="Cabin"/>
              </a:rPr>
              <a:t>20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</a:t>
            </a:r>
            <a:endParaRPr dirty="0"/>
          </a:p>
        </p:txBody>
      </p:sp>
      <p:sp>
        <p:nvSpPr>
          <p:cNvPr id="321" name="Google Shape;321;p37"/>
          <p:cNvSpPr txBox="1">
            <a:spLocks noGrp="1"/>
          </p:cNvSpPr>
          <p:nvPr>
            <p:ph type="body" idx="1"/>
          </p:nvPr>
        </p:nvSpPr>
        <p:spPr>
          <a:xfrm>
            <a:off x="2871075" y="888230"/>
            <a:ext cx="55611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hlinkClick r:id="rId3"/>
              </a:rPr>
              <a:t>https://towardsdatascience.com</a:t>
            </a:r>
            <a:endParaRPr lang="en-IN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hlinkClick r:id="rId4"/>
              </a:rPr>
              <a:t>https://towardsdatascience.com/machine-learning</a:t>
            </a:r>
            <a:endParaRPr lang="en-IN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hlinkClick r:id="rId5"/>
              </a:rPr>
              <a:t>https://dataaspirant.com</a:t>
            </a:r>
            <a:endParaRPr lang="en-IN" sz="2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6" name="Google Shape;189;p25">
            <a:extLst>
              <a:ext uri="{FF2B5EF4-FFF2-40B4-BE49-F238E27FC236}">
                <a16:creationId xmlns:a16="http://schemas.microsoft.com/office/drawing/2014/main" id="{1D3191C6-C222-4B85-8345-DD05056D1BBA}"/>
              </a:ext>
            </a:extLst>
          </p:cNvPr>
          <p:cNvGrpSpPr/>
          <p:nvPr/>
        </p:nvGrpSpPr>
        <p:grpSpPr>
          <a:xfrm>
            <a:off x="1667786" y="672064"/>
            <a:ext cx="431063" cy="431063"/>
            <a:chOff x="2594325" y="1627175"/>
            <a:chExt cx="440850" cy="440850"/>
          </a:xfrm>
        </p:grpSpPr>
        <p:sp>
          <p:nvSpPr>
            <p:cNvPr id="7" name="Google Shape;190;p25">
              <a:extLst>
                <a:ext uri="{FF2B5EF4-FFF2-40B4-BE49-F238E27FC236}">
                  <a16:creationId xmlns:a16="http://schemas.microsoft.com/office/drawing/2014/main" id="{3C008B8F-D141-480C-AB2B-55E63CF987B3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1;p25">
              <a:extLst>
                <a:ext uri="{FF2B5EF4-FFF2-40B4-BE49-F238E27FC236}">
                  <a16:creationId xmlns:a16="http://schemas.microsoft.com/office/drawing/2014/main" id="{1619F47A-3346-46AE-A148-7DA74705CFC6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;p25">
              <a:extLst>
                <a:ext uri="{FF2B5EF4-FFF2-40B4-BE49-F238E27FC236}">
                  <a16:creationId xmlns:a16="http://schemas.microsoft.com/office/drawing/2014/main" id="{784EABED-CD77-4FB9-A178-4DF26D1787E2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701300" y="1411950"/>
            <a:ext cx="5741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>Thanks!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1619411" y="-30619"/>
            <a:ext cx="5741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6"/>
                </a:solidFill>
              </a:rPr>
              <a:t>INTRODUCTION</a:t>
            </a:r>
            <a:endParaRPr sz="4400" dirty="0">
              <a:solidFill>
                <a:schemeClr val="accent6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701750" y="839971"/>
            <a:ext cx="5465134" cy="390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numerous amount of data we obtain from a cricket match.</a:t>
            </a:r>
          </a:p>
          <a:p>
            <a:pPr indent="-457200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Runs, wickets, run rate, economy, average, player strengths and weaknesses etc.</a:t>
            </a:r>
          </a:p>
          <a:p>
            <a:pPr indent="-457200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has a role to play wherever data is involved.</a:t>
            </a:r>
          </a:p>
          <a:p>
            <a:pPr indent="-457200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Cricket betting is a multi-billion dollar market.</a:t>
            </a:r>
          </a:p>
          <a:p>
            <a:pPr indent="-457200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a strong incentive for models that can predict the outcomes of games and beat the odds provided by bookers.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9A1A8-60B9-4433-8C37-C45036ADF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0" t="-2" r="12256" b="-220"/>
          <a:stretch/>
        </p:blipFill>
        <p:spPr>
          <a:xfrm>
            <a:off x="6889899" y="0"/>
            <a:ext cx="2020185" cy="4752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EE3C-77ED-4F5B-9941-CD38FBBD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1129130"/>
            <a:ext cx="1886199" cy="1483800"/>
          </a:xfrm>
        </p:spPr>
        <p:txBody>
          <a:bodyPr/>
          <a:lstStyle/>
          <a:p>
            <a:r>
              <a:rPr lang="en-IN" sz="2800" i="1" dirty="0"/>
              <a:t>OBJECTIVE OF THE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071AD-94FA-451D-94C0-48EDA20963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69C7-1B5E-4440-904E-EAE642FD9878}"/>
              </a:ext>
            </a:extLst>
          </p:cNvPr>
          <p:cNvSpPr txBox="1"/>
          <p:nvPr/>
        </p:nvSpPr>
        <p:spPr>
          <a:xfrm>
            <a:off x="2577746" y="104551"/>
            <a:ext cx="6251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aim of this project is to create an application to predict the results of the fixtures of T20 world cup 2020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We train our prediction model using International T20 results of the last 10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just"/>
            <a:endParaRPr lang="en-IN" sz="2000" dirty="0"/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sz="2000" i="1" dirty="0"/>
              <a:t>Our model only uses ‘ranking’, ‘match results’ and ‘performance in past world cups’  as training data.</a:t>
            </a:r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sz="2000" i="1" dirty="0"/>
              <a:t>The prediction model can be made more accurate with individual player data</a:t>
            </a:r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sz="2000" i="1" dirty="0"/>
              <a:t>But complex programming requires more time and knowledge in ML algorithms.</a:t>
            </a:r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sz="2000" i="1" dirty="0"/>
              <a:t>Considering the data acquired from cricket matches, our model is not much accurate.</a:t>
            </a:r>
          </a:p>
        </p:txBody>
      </p:sp>
    </p:spTree>
    <p:extLst>
      <p:ext uri="{BB962C8B-B14F-4D97-AF65-F5344CB8AC3E}">
        <p14:creationId xmlns:p14="http://schemas.microsoft.com/office/powerpoint/2010/main" val="1233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2058314" y="267770"/>
            <a:ext cx="2965421" cy="460795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22943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4294967295"/>
          </p:nvPr>
        </p:nvSpPr>
        <p:spPr>
          <a:xfrm>
            <a:off x="6418729" y="-725565"/>
            <a:ext cx="268675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i="1" dirty="0">
                <a:latin typeface="Cabin Condensed"/>
                <a:ea typeface="Cabin Condensed"/>
                <a:cs typeface="Cabin Condensed"/>
                <a:sym typeface="Cabin Condensed"/>
              </a:rPr>
              <a:t>ENVIRONMENT &amp;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i="1" dirty="0">
                <a:latin typeface="Cabin Condensed"/>
                <a:ea typeface="Cabin Condensed"/>
                <a:cs typeface="Cabin Condensed"/>
                <a:sym typeface="Cabin Condensed"/>
              </a:rPr>
              <a:t> TOOLS REQUIRED</a:t>
            </a:r>
            <a:endParaRPr b="1" i="1" dirty="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300" name="Google Shape;30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D8493-3514-457E-A560-0FF9C1AB2EE0}"/>
              </a:ext>
            </a:extLst>
          </p:cNvPr>
          <p:cNvSpPr txBox="1"/>
          <p:nvPr/>
        </p:nvSpPr>
        <p:spPr>
          <a:xfrm>
            <a:off x="2408656" y="976940"/>
            <a:ext cx="2264735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IN" sz="2000" dirty="0" err="1">
                <a:solidFill>
                  <a:schemeClr val="bg1"/>
                </a:solidFill>
              </a:rPr>
              <a:t>Jupyter</a:t>
            </a:r>
            <a:r>
              <a:rPr lang="en-IN" sz="2000" dirty="0">
                <a:solidFill>
                  <a:schemeClr val="bg1"/>
                </a:solidFill>
              </a:rPr>
              <a:t> Notebook</a:t>
            </a:r>
          </a:p>
          <a:p>
            <a:pPr marL="457200" indent="-4572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IN" sz="2000" dirty="0">
                <a:solidFill>
                  <a:schemeClr val="bg1"/>
                </a:solidFill>
              </a:rPr>
              <a:t>NumPy</a:t>
            </a:r>
          </a:p>
          <a:p>
            <a:pPr marL="457200" indent="-4572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IN" sz="2000" dirty="0">
                <a:solidFill>
                  <a:schemeClr val="bg1"/>
                </a:solidFill>
              </a:rPr>
              <a:t>Matplotlib</a:t>
            </a:r>
          </a:p>
          <a:p>
            <a:pPr marL="457200" indent="-4572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IN" sz="2000" dirty="0">
                <a:solidFill>
                  <a:schemeClr val="bg1"/>
                </a:solidFill>
              </a:rPr>
              <a:t>Pandas</a:t>
            </a:r>
          </a:p>
          <a:p>
            <a:pPr marL="457200" indent="-4572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IN" sz="2000" dirty="0">
                <a:solidFill>
                  <a:schemeClr val="bg1"/>
                </a:solidFill>
              </a:rPr>
              <a:t>Seaborn</a:t>
            </a:r>
          </a:p>
          <a:p>
            <a:pPr marL="457200" indent="-457200" algn="just">
              <a:lnSpc>
                <a:spcPct val="150000"/>
              </a:lnSpc>
              <a:buClr>
                <a:schemeClr val="bg1"/>
              </a:buClr>
              <a:buFont typeface="+mj-lt"/>
              <a:buAutoNum type="arabicParenR"/>
            </a:pPr>
            <a:r>
              <a:rPr lang="en-IN" sz="2000" dirty="0" err="1">
                <a:solidFill>
                  <a:schemeClr val="bg1"/>
                </a:solidFill>
              </a:rPr>
              <a:t>Scikit</a:t>
            </a:r>
            <a:r>
              <a:rPr lang="en-IN" sz="2000" dirty="0">
                <a:solidFill>
                  <a:schemeClr val="bg1"/>
                </a:solidFill>
              </a:rPr>
              <a:t>-learn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EE9EA-6E38-42E4-8D8C-1E552D51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13973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74C1-7AB6-43A5-81CB-3F8B94A8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72" y="1998375"/>
            <a:ext cx="1794050" cy="1483800"/>
          </a:xfrm>
        </p:spPr>
        <p:txBody>
          <a:bodyPr/>
          <a:lstStyle/>
          <a:p>
            <a:r>
              <a:rPr lang="en-IN" dirty="0"/>
              <a:t>THE JUPYTER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CE72C-29BA-4F57-BFA6-43A0A4D02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10CE8-66AF-4F07-AF76-E69A0082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2" y="462463"/>
            <a:ext cx="1407000" cy="163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93206-B355-4909-A3F7-EBD877E112B1}"/>
              </a:ext>
            </a:extLst>
          </p:cNvPr>
          <p:cNvSpPr txBox="1"/>
          <p:nvPr/>
        </p:nvSpPr>
        <p:spPr>
          <a:xfrm>
            <a:off x="2596444" y="0"/>
            <a:ext cx="63321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/>
              <a:t>“</a:t>
            </a:r>
            <a:r>
              <a:rPr lang="en-IN" sz="2000" b="1" dirty="0"/>
              <a:t>The </a:t>
            </a:r>
            <a:r>
              <a:rPr lang="en-IN" sz="2000" b="1" dirty="0" err="1"/>
              <a:t>Jupyter</a:t>
            </a:r>
            <a:r>
              <a:rPr lang="en-IN" sz="2000" b="1" dirty="0"/>
              <a:t> Notebook is an open-source web application that allows you to create and share documents that contain live code, equations, visualizations and narrative text”</a:t>
            </a:r>
            <a:r>
              <a:rPr lang="en-IN" sz="2000" dirty="0"/>
              <a:t>                                                    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web-based interactive computational environment for creating </a:t>
            </a:r>
            <a:r>
              <a:rPr lang="en-IN" sz="2000" dirty="0" err="1"/>
              <a:t>Jupyter</a:t>
            </a:r>
            <a:r>
              <a:rPr lang="en-IN" sz="2000" dirty="0"/>
              <a:t> notebook documents(.</a:t>
            </a:r>
            <a:r>
              <a:rPr lang="en-IN" sz="2000" dirty="0" err="1"/>
              <a:t>ipynb</a:t>
            </a:r>
            <a:r>
              <a:rPr lang="en-IN" sz="2000" dirty="0"/>
              <a:t> extension).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Jupyter</a:t>
            </a:r>
            <a:r>
              <a:rPr lang="en-IN" sz="2000" dirty="0"/>
              <a:t> Notebook can connect to many kernels to allow programming in many languages.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By default </a:t>
            </a:r>
            <a:r>
              <a:rPr lang="en-IN" sz="2000" dirty="0" err="1"/>
              <a:t>Jupyter</a:t>
            </a:r>
            <a:r>
              <a:rPr lang="en-IN" sz="2000" dirty="0"/>
              <a:t> Notebook ships with the </a:t>
            </a:r>
            <a:r>
              <a:rPr lang="en-IN" sz="2000" dirty="0" err="1"/>
              <a:t>IPython</a:t>
            </a:r>
            <a:r>
              <a:rPr lang="en-IN" sz="2000" dirty="0"/>
              <a:t> kernel.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457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49202-3F31-472C-9946-38B626F392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978C-FA85-4A89-9BEE-BE70EE9CC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7" b="49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A6EA-0E1F-4C09-907F-BFAD520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NumPy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1B8CBD-8F87-47F9-BC49-A09258FED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CE15C-CEBD-48EF-9297-1581240AFCCE}"/>
              </a:ext>
            </a:extLst>
          </p:cNvPr>
          <p:cNvSpPr txBox="1"/>
          <p:nvPr/>
        </p:nvSpPr>
        <p:spPr>
          <a:xfrm>
            <a:off x="2596444" y="191911"/>
            <a:ext cx="6287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NumPy</a:t>
            </a:r>
            <a:r>
              <a:rPr lang="en-IN" sz="2000" dirty="0"/>
              <a:t> is a library for the Python programming language, adding support for large, multi-dimensional arrays and matrices, along with a large collection of high-level mathematical functions to operate on these arrays.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Includes useful linear algebra, Fourier transform, and random number capabilities.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NumPy is open-source software and has many contributors.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DED9C5E-4C3F-43AF-B13F-C0F4CCB69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13" y="1885244"/>
            <a:ext cx="2269528" cy="9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E12C-3705-424E-B00C-1801F81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1129130"/>
            <a:ext cx="1827917" cy="1483800"/>
          </a:xfrm>
        </p:spPr>
        <p:txBody>
          <a:bodyPr/>
          <a:lstStyle/>
          <a:p>
            <a:r>
              <a:rPr lang="en-IN" dirty="0"/>
              <a:t>MATPLOTLIB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37605-1706-4E30-9553-ED23E8AE6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5A1-D797-4AB6-9352-1CB432FB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324"/>
            <a:ext cx="2415762" cy="579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1872C-F429-4F3A-819C-CD5BB7377B66}"/>
              </a:ext>
            </a:extLst>
          </p:cNvPr>
          <p:cNvSpPr txBox="1"/>
          <p:nvPr/>
        </p:nvSpPr>
        <p:spPr>
          <a:xfrm>
            <a:off x="2630311" y="14928"/>
            <a:ext cx="624275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Matplotlib</a:t>
            </a:r>
            <a:r>
              <a:rPr lang="en-IN" sz="2000" dirty="0"/>
              <a:t> is a Python 2D plotting library which produces publication quality figures in a variety of hardcopy formats and interactive environments across platforms.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Matplotlib can be used in Python scripts, the Python and </a:t>
            </a:r>
            <a:r>
              <a:rPr lang="en-IN" sz="2000" dirty="0" err="1"/>
              <a:t>IPython</a:t>
            </a:r>
            <a:r>
              <a:rPr lang="en-IN" sz="2000" dirty="0"/>
              <a:t> shells, the </a:t>
            </a:r>
            <a:r>
              <a:rPr lang="en-IN" sz="2000" dirty="0" err="1"/>
              <a:t>Jupyter</a:t>
            </a:r>
            <a:r>
              <a:rPr lang="en-IN" sz="2000" dirty="0"/>
              <a:t> notebook, web application servers, and four graphical user interface toolkits.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You can generate plots, histograms, power spectra, bar charts, </a:t>
            </a:r>
            <a:r>
              <a:rPr lang="en-IN" sz="2000" dirty="0" err="1"/>
              <a:t>errorcharts</a:t>
            </a:r>
            <a:r>
              <a:rPr lang="en-IN" sz="2000" dirty="0"/>
              <a:t>, scatterplots, etc., with just a few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1387182870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773</TotalTime>
  <Words>1074</Words>
  <Application>Microsoft Office PowerPoint</Application>
  <PresentationFormat>On-screen Show (16:9)</PresentationFormat>
  <Paragraphs>152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Cabin</vt:lpstr>
      <vt:lpstr>Cabin Condensed</vt:lpstr>
      <vt:lpstr>Calisto MT</vt:lpstr>
      <vt:lpstr>Candara</vt:lpstr>
      <vt:lpstr>Courier New</vt:lpstr>
      <vt:lpstr>Georgia</vt:lpstr>
      <vt:lpstr>Wingdings</vt:lpstr>
      <vt:lpstr>Snug</vt:lpstr>
      <vt:lpstr>ICC T20 WORLD CUP 2020 WIN PREDICTOR</vt:lpstr>
      <vt:lpstr>INDEX</vt:lpstr>
      <vt:lpstr>INTRODUCTION</vt:lpstr>
      <vt:lpstr>OBJECTIVE OF THE PRODUCT</vt:lpstr>
      <vt:lpstr>PowerPoint Presentation</vt:lpstr>
      <vt:lpstr>THE JUPYTER NOTEBOOK</vt:lpstr>
      <vt:lpstr>PowerPoint Presentation</vt:lpstr>
      <vt:lpstr>NumPy</vt:lpstr>
      <vt:lpstr>MATPLOTLIB</vt:lpstr>
      <vt:lpstr>PANDAS</vt:lpstr>
      <vt:lpstr>SEABORN</vt:lpstr>
      <vt:lpstr>SCIKIT 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RELEVANCE OF PREDICTION MODELS</vt:lpstr>
      <vt:lpstr>REFERENCE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aqib anwar</cp:lastModifiedBy>
  <cp:revision>84</cp:revision>
  <dcterms:modified xsi:type="dcterms:W3CDTF">2019-10-24T15:56:33Z</dcterms:modified>
</cp:coreProperties>
</file>