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65"/>
  </p:normalViewPr>
  <p:slideViewPr>
    <p:cSldViewPr snapToGrid="0">
      <p:cViewPr>
        <p:scale>
          <a:sx n="100" d="100"/>
          <a:sy n="100" d="100"/>
        </p:scale>
        <p:origin x="904"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B3DC4E-FE6C-1046-97F1-BBB0ABE246D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09CCAE9E-BE05-EA40-83C1-240BFD67E761}">
      <dgm:prSet/>
      <dgm:spPr/>
      <dgm:t>
        <a:bodyPr/>
        <a:lstStyle/>
        <a:p>
          <a:r>
            <a:rPr lang="en-US"/>
            <a:t>LEAD SCORE CASE STUDY</a:t>
          </a:r>
          <a:endParaRPr lang="en-IN"/>
        </a:p>
      </dgm:t>
    </dgm:pt>
    <dgm:pt modelId="{14EDDC7E-0FF2-F045-AB4F-2DC98F2FBE1F}" type="parTrans" cxnId="{F260FD45-2927-F04D-A12E-8CF6CCEAA187}">
      <dgm:prSet/>
      <dgm:spPr/>
      <dgm:t>
        <a:bodyPr/>
        <a:lstStyle/>
        <a:p>
          <a:endParaRPr lang="en-GB"/>
        </a:p>
      </dgm:t>
    </dgm:pt>
    <dgm:pt modelId="{FA3BED2F-683D-6947-A558-DB853356E5DC}" type="sibTrans" cxnId="{F260FD45-2927-F04D-A12E-8CF6CCEAA187}">
      <dgm:prSet/>
      <dgm:spPr/>
      <dgm:t>
        <a:bodyPr/>
        <a:lstStyle/>
        <a:p>
          <a:endParaRPr lang="en-GB"/>
        </a:p>
      </dgm:t>
    </dgm:pt>
    <dgm:pt modelId="{A046FCE8-89D9-FC40-86D5-DFA3654316E4}" type="pres">
      <dgm:prSet presAssocID="{ACB3DC4E-FE6C-1046-97F1-BBB0ABE246D0}" presName="linear" presStyleCnt="0">
        <dgm:presLayoutVars>
          <dgm:animLvl val="lvl"/>
          <dgm:resizeHandles val="exact"/>
        </dgm:presLayoutVars>
      </dgm:prSet>
      <dgm:spPr/>
    </dgm:pt>
    <dgm:pt modelId="{1B91D91D-BA70-D04F-B3C9-8946495CB9BD}" type="pres">
      <dgm:prSet presAssocID="{09CCAE9E-BE05-EA40-83C1-240BFD67E761}" presName="parentText" presStyleLbl="node1" presStyleIdx="0" presStyleCnt="1">
        <dgm:presLayoutVars>
          <dgm:chMax val="0"/>
          <dgm:bulletEnabled val="1"/>
        </dgm:presLayoutVars>
      </dgm:prSet>
      <dgm:spPr/>
    </dgm:pt>
  </dgm:ptLst>
  <dgm:cxnLst>
    <dgm:cxn modelId="{D5147504-8E96-3B46-BDE8-2B8E1FB21E3E}" type="presOf" srcId="{ACB3DC4E-FE6C-1046-97F1-BBB0ABE246D0}" destId="{A046FCE8-89D9-FC40-86D5-DFA3654316E4}" srcOrd="0" destOrd="0" presId="urn:microsoft.com/office/officeart/2005/8/layout/vList2"/>
    <dgm:cxn modelId="{F260FD45-2927-F04D-A12E-8CF6CCEAA187}" srcId="{ACB3DC4E-FE6C-1046-97F1-BBB0ABE246D0}" destId="{09CCAE9E-BE05-EA40-83C1-240BFD67E761}" srcOrd="0" destOrd="0" parTransId="{14EDDC7E-0FF2-F045-AB4F-2DC98F2FBE1F}" sibTransId="{FA3BED2F-683D-6947-A558-DB853356E5DC}"/>
    <dgm:cxn modelId="{E10BB5B2-75DC-1D4F-9570-33FD95E25EEA}" type="presOf" srcId="{09CCAE9E-BE05-EA40-83C1-240BFD67E761}" destId="{1B91D91D-BA70-D04F-B3C9-8946495CB9BD}" srcOrd="0" destOrd="0" presId="urn:microsoft.com/office/officeart/2005/8/layout/vList2"/>
    <dgm:cxn modelId="{BD8BEB4E-17EB-F84E-8038-404BD818684E}" type="presParOf" srcId="{A046FCE8-89D9-FC40-86D5-DFA3654316E4}" destId="{1B91D91D-BA70-D04F-B3C9-8946495CB9B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1D91D-BA70-D04F-B3C9-8946495CB9BD}">
      <dsp:nvSpPr>
        <dsp:cNvPr id="0" name=""/>
        <dsp:cNvSpPr/>
      </dsp:nvSpPr>
      <dsp:spPr>
        <a:xfrm>
          <a:off x="0" y="400"/>
          <a:ext cx="9144000" cy="2386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l" defTabSz="2667000">
            <a:lnSpc>
              <a:spcPct val="90000"/>
            </a:lnSpc>
            <a:spcBef>
              <a:spcPct val="0"/>
            </a:spcBef>
            <a:spcAft>
              <a:spcPct val="35000"/>
            </a:spcAft>
            <a:buNone/>
          </a:pPr>
          <a:r>
            <a:rPr lang="en-US" sz="6000" kern="1200"/>
            <a:t>LEAD SCORE CASE STUDY</a:t>
          </a:r>
          <a:endParaRPr lang="en-IN" sz="6000" kern="1200"/>
        </a:p>
      </dsp:txBody>
      <dsp:txXfrm>
        <a:off x="116514" y="116914"/>
        <a:ext cx="8910972" cy="21537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9A4AFC7-5E3C-F447-A7C7-9384B57A7878}" type="datetimeFigureOut">
              <a:rPr lang="en-US" smtClean="0"/>
              <a:t>1/19/25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137844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A4AFC7-5E3C-F447-A7C7-9384B57A7878}" type="datetimeFigureOut">
              <a:rPr lang="en-US" smtClean="0"/>
              <a:t>1/19/25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87589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A4AFC7-5E3C-F447-A7C7-9384B57A7878}" type="datetimeFigureOut">
              <a:rPr lang="en-US" smtClean="0"/>
              <a:t>1/19/25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6E6953-6E48-5C44-A53C-748AA14192E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9304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69A4AFC7-5E3C-F447-A7C7-9384B57A7878}" type="datetimeFigureOut">
              <a:rPr lang="en-US" smtClean="0"/>
              <a:t>1/19/25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220849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69A4AFC7-5E3C-F447-A7C7-9384B57A7878}" type="datetimeFigureOut">
              <a:rPr lang="en-US" smtClean="0"/>
              <a:t>1/19/25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6E6953-6E48-5C44-A53C-748AA14192E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1635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69A4AFC7-5E3C-F447-A7C7-9384B57A7878}" type="datetimeFigureOut">
              <a:rPr lang="en-US" smtClean="0"/>
              <a:t>1/19/25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1707480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9A4AFC7-5E3C-F447-A7C7-9384B57A7878}" type="datetimeFigureOut">
              <a:rPr lang="en-US" smtClean="0"/>
              <a:t>1/19/25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3217705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9A4AFC7-5E3C-F447-A7C7-9384B57A7878}" type="datetimeFigureOut">
              <a:rPr lang="en-US" smtClean="0"/>
              <a:t>1/19/25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8757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9A4AFC7-5E3C-F447-A7C7-9384B57A7878}" type="datetimeFigureOut">
              <a:rPr lang="en-US" smtClean="0"/>
              <a:t>1/19/25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295198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9A4AFC7-5E3C-F447-A7C7-9384B57A7878}" type="datetimeFigureOut">
              <a:rPr lang="en-US" smtClean="0"/>
              <a:t>1/19/25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4294492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9A4AFC7-5E3C-F447-A7C7-9384B57A7878}" type="datetimeFigureOut">
              <a:rPr lang="en-US" smtClean="0"/>
              <a:t>1/19/25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366971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9A4AFC7-5E3C-F447-A7C7-9384B57A7878}" type="datetimeFigureOut">
              <a:rPr lang="en-US" smtClean="0"/>
              <a:t>1/19/25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389354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9A4AFC7-5E3C-F447-A7C7-9384B57A7878}" type="datetimeFigureOut">
              <a:rPr lang="en-US" smtClean="0"/>
              <a:t>1/19/25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404532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4AFC7-5E3C-F447-A7C7-9384B57A7878}" type="datetimeFigureOut">
              <a:rPr lang="en-US" smtClean="0"/>
              <a:t>1/19/25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2158366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A4AFC7-5E3C-F447-A7C7-9384B57A7878}" type="datetimeFigureOut">
              <a:rPr lang="en-US" smtClean="0"/>
              <a:t>1/19/25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312347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9A4AFC7-5E3C-F447-A7C7-9384B57A7878}" type="datetimeFigureOut">
              <a:rPr lang="en-US" smtClean="0"/>
              <a:t>1/19/25</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26E6953-6E48-5C44-A53C-748AA14192EA}" type="slidenum">
              <a:rPr lang="en-US" smtClean="0"/>
              <a:t>‹#›</a:t>
            </a:fld>
            <a:endParaRPr lang="en-US"/>
          </a:p>
        </p:txBody>
      </p:sp>
    </p:spTree>
    <p:extLst>
      <p:ext uri="{BB962C8B-B14F-4D97-AF65-F5344CB8AC3E}">
        <p14:creationId xmlns:p14="http://schemas.microsoft.com/office/powerpoint/2010/main" val="395184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A4AFC7-5E3C-F447-A7C7-9384B57A7878}" type="datetimeFigureOut">
              <a:rPr lang="en-US" smtClean="0"/>
              <a:t>1/19/25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26E6953-6E48-5C44-A53C-748AA14192EA}" type="slidenum">
              <a:rPr lang="en-US" smtClean="0"/>
              <a:t>‹#›</a:t>
            </a:fld>
            <a:endParaRPr lang="en-US"/>
          </a:p>
        </p:txBody>
      </p:sp>
    </p:spTree>
    <p:extLst>
      <p:ext uri="{BB962C8B-B14F-4D97-AF65-F5344CB8AC3E}">
        <p14:creationId xmlns:p14="http://schemas.microsoft.com/office/powerpoint/2010/main" val="6785805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33855B2-52DA-A8FA-E11C-25D6BDF0D332}"/>
              </a:ext>
            </a:extLst>
          </p:cNvPr>
          <p:cNvGraphicFramePr/>
          <p:nvPr/>
        </p:nvGraphicFramePr>
        <p:xfrm>
          <a:off x="1524000" y="1122363"/>
          <a:ext cx="914400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20E5B98E-04D7-31CC-0279-1C52A121F951}"/>
              </a:ext>
            </a:extLst>
          </p:cNvPr>
          <p:cNvSpPr>
            <a:spLocks noGrp="1"/>
          </p:cNvSpPr>
          <p:nvPr>
            <p:ph type="subTitle" idx="1"/>
          </p:nvPr>
        </p:nvSpPr>
        <p:spPr/>
        <p:txBody>
          <a:bodyPr>
            <a:normAutofit fontScale="55000" lnSpcReduction="20000"/>
          </a:bodyPr>
          <a:lstStyle/>
          <a:p>
            <a:r>
              <a:rPr lang="en-US" sz="2600" b="1" u="sng" dirty="0"/>
              <a:t>Group Members:</a:t>
            </a:r>
          </a:p>
          <a:p>
            <a:pPr marL="342900" indent="-342900">
              <a:buFont typeface="+mj-lt"/>
              <a:buAutoNum type="arabicPeriod"/>
            </a:pPr>
            <a:r>
              <a:rPr lang="en-US" sz="2200" dirty="0"/>
              <a:t>Aqib </a:t>
            </a:r>
            <a:r>
              <a:rPr lang="en-US" sz="2200" dirty="0" err="1"/>
              <a:t>Jallal</a:t>
            </a:r>
            <a:endParaRPr lang="en-US" sz="2200" dirty="0"/>
          </a:p>
          <a:p>
            <a:pPr marL="342900" indent="-342900">
              <a:buFont typeface="+mj-lt"/>
              <a:buAutoNum type="arabicPeriod"/>
            </a:pPr>
            <a:r>
              <a:rPr lang="en-US" sz="2200" dirty="0"/>
              <a:t>Aishwarya </a:t>
            </a:r>
            <a:r>
              <a:rPr lang="en-US" sz="2200" dirty="0" err="1"/>
              <a:t>Girhare</a:t>
            </a:r>
            <a:endParaRPr lang="en-US" sz="2200" dirty="0"/>
          </a:p>
          <a:p>
            <a:pPr marL="342900" indent="-342900">
              <a:buFont typeface="+mj-lt"/>
              <a:buAutoNum type="arabicPeriod"/>
            </a:pPr>
            <a:r>
              <a:rPr lang="en-US" sz="2200" dirty="0"/>
              <a:t>Radhika Mahajan</a:t>
            </a:r>
          </a:p>
        </p:txBody>
      </p:sp>
    </p:spTree>
    <p:extLst>
      <p:ext uri="{BB962C8B-B14F-4D97-AF65-F5344CB8AC3E}">
        <p14:creationId xmlns:p14="http://schemas.microsoft.com/office/powerpoint/2010/main" val="144095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0CBC-58D9-826E-CA87-F343AAD0C4DD}"/>
              </a:ext>
            </a:extLst>
          </p:cNvPr>
          <p:cNvSpPr>
            <a:spLocks noGrp="1"/>
          </p:cNvSpPr>
          <p:nvPr>
            <p:ph type="title"/>
          </p:nvPr>
        </p:nvSpPr>
        <p:spPr>
          <a:xfrm>
            <a:off x="2592925" y="624110"/>
            <a:ext cx="8911687" cy="777178"/>
          </a:xfrm>
        </p:spPr>
        <p:txBody>
          <a:bodyPr/>
          <a:lstStyle/>
          <a:p>
            <a:r>
              <a:rPr lang="en-US" sz="2900" dirty="0">
                <a:solidFill>
                  <a:srgbClr val="E46054"/>
                </a:solidFill>
                <a:latin typeface="Trebuchet MS" panose="020B0703020202090204" pitchFamily="34" charset="0"/>
              </a:rPr>
              <a:t>Problem Statement:</a:t>
            </a:r>
          </a:p>
        </p:txBody>
      </p:sp>
      <p:sp>
        <p:nvSpPr>
          <p:cNvPr id="3" name="Content Placeholder 2">
            <a:extLst>
              <a:ext uri="{FF2B5EF4-FFF2-40B4-BE49-F238E27FC236}">
                <a16:creationId xmlns:a16="http://schemas.microsoft.com/office/drawing/2014/main" id="{65D4A59A-C839-E94A-24F5-CA6D22FA208A}"/>
              </a:ext>
            </a:extLst>
          </p:cNvPr>
          <p:cNvSpPr>
            <a:spLocks noGrp="1"/>
          </p:cNvSpPr>
          <p:nvPr>
            <p:ph idx="1"/>
          </p:nvPr>
        </p:nvSpPr>
        <p:spPr>
          <a:xfrm>
            <a:off x="2589212" y="1401288"/>
            <a:ext cx="8915400" cy="2711532"/>
          </a:xfrm>
        </p:spPr>
        <p:txBody>
          <a:bodyPr>
            <a:normAutofit/>
          </a:bodyPr>
          <a:lstStyle/>
          <a:p>
            <a:r>
              <a:rPr lang="en-IN" dirty="0">
                <a:solidFill>
                  <a:srgbClr val="313131"/>
                </a:solidFill>
                <a:effectLst/>
                <a:latin typeface="Helvetica" pitchFamily="2" charset="0"/>
              </a:rPr>
              <a:t>X Education sells online courses to industry professionals.</a:t>
            </a:r>
          </a:p>
          <a:p>
            <a:r>
              <a:rPr lang="en-IN" dirty="0">
                <a:solidFill>
                  <a:srgbClr val="313131"/>
                </a:solidFill>
                <a:effectLst/>
                <a:latin typeface="Helvetica" pitchFamily="2" charset="0"/>
              </a:rPr>
              <a:t>X Education gets a lot of leads, its lead conversion rate is very poor. For example, if, say, they acquire 100 leads in a day, only about 30 of them are converted.</a:t>
            </a:r>
          </a:p>
          <a:p>
            <a:r>
              <a:rPr lang="en-IN" dirty="0">
                <a:solidFill>
                  <a:srgbClr val="313131"/>
                </a:solidFill>
                <a:effectLst/>
                <a:latin typeface="Helvetica" pitchFamily="2" charset="0"/>
              </a:rPr>
              <a:t>To make this process more efficient, the company wishes to identify the most potential leads, also known as ‘Hot Leads’.</a:t>
            </a:r>
          </a:p>
          <a:p>
            <a:r>
              <a:rPr lang="en-IN" dirty="0">
                <a:solidFill>
                  <a:srgbClr val="313131"/>
                </a:solidFill>
                <a:effectLst/>
                <a:latin typeface="Helvetica" pitchFamily="2" charset="0"/>
              </a:rPr>
              <a:t>If they successfully identify this set of leads, the lead conversion rate should go up as the sales team will now be focusing more on communicating with the potential leads rather than making calls to everyone.</a:t>
            </a:r>
          </a:p>
        </p:txBody>
      </p:sp>
      <p:sp>
        <p:nvSpPr>
          <p:cNvPr id="5" name="Content Placeholder 2">
            <a:extLst>
              <a:ext uri="{FF2B5EF4-FFF2-40B4-BE49-F238E27FC236}">
                <a16:creationId xmlns:a16="http://schemas.microsoft.com/office/drawing/2014/main" id="{39B5B574-4EE0-F363-327F-72B875DC4C93}"/>
              </a:ext>
            </a:extLst>
          </p:cNvPr>
          <p:cNvSpPr txBox="1">
            <a:spLocks/>
          </p:cNvSpPr>
          <p:nvPr/>
        </p:nvSpPr>
        <p:spPr>
          <a:xfrm>
            <a:off x="2589212" y="4587178"/>
            <a:ext cx="8915400" cy="164671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2900" dirty="0">
                <a:solidFill>
                  <a:srgbClr val="E46054"/>
                </a:solidFill>
                <a:latin typeface="Trebuchet MS" panose="020B0703020202090204" pitchFamily="34" charset="0"/>
                <a:ea typeface="+mj-ea"/>
                <a:cs typeface="+mj-cs"/>
              </a:rPr>
              <a:t>Business Objective:</a:t>
            </a:r>
          </a:p>
          <a:p>
            <a:r>
              <a:rPr lang="en-IN" dirty="0">
                <a:solidFill>
                  <a:srgbClr val="313131"/>
                </a:solidFill>
                <a:effectLst/>
                <a:latin typeface="Helvetica" pitchFamily="2" charset="0"/>
              </a:rPr>
              <a:t>X education wants to know most promising leads.</a:t>
            </a:r>
          </a:p>
          <a:p>
            <a:r>
              <a:rPr lang="en-IN" dirty="0">
                <a:solidFill>
                  <a:srgbClr val="313131"/>
                </a:solidFill>
                <a:effectLst/>
                <a:latin typeface="Helvetica" pitchFamily="2" charset="0"/>
              </a:rPr>
              <a:t>For that they want to build a Model which identifies the hot leads.</a:t>
            </a:r>
          </a:p>
          <a:p>
            <a:r>
              <a:rPr lang="en-IN" dirty="0">
                <a:solidFill>
                  <a:srgbClr val="313131"/>
                </a:solidFill>
                <a:effectLst/>
                <a:latin typeface="Helvetica" pitchFamily="2" charset="0"/>
              </a:rPr>
              <a:t>Deployment of the model for the future use.</a:t>
            </a:r>
          </a:p>
        </p:txBody>
      </p:sp>
    </p:spTree>
    <p:extLst>
      <p:ext uri="{BB962C8B-B14F-4D97-AF65-F5344CB8AC3E}">
        <p14:creationId xmlns:p14="http://schemas.microsoft.com/office/powerpoint/2010/main" val="402637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5433-231E-9380-6B4B-163F151641D0}"/>
              </a:ext>
            </a:extLst>
          </p:cNvPr>
          <p:cNvSpPr>
            <a:spLocks noGrp="1"/>
          </p:cNvSpPr>
          <p:nvPr>
            <p:ph type="title"/>
          </p:nvPr>
        </p:nvSpPr>
        <p:spPr>
          <a:xfrm>
            <a:off x="2592925" y="624110"/>
            <a:ext cx="8911687" cy="646550"/>
          </a:xfrm>
        </p:spPr>
        <p:txBody>
          <a:bodyPr/>
          <a:lstStyle/>
          <a:p>
            <a:r>
              <a:rPr lang="en-US" sz="2900" dirty="0">
                <a:solidFill>
                  <a:srgbClr val="E46054"/>
                </a:solidFill>
                <a:latin typeface="Trebuchet MS" panose="020B0703020202090204" pitchFamily="34" charset="0"/>
              </a:rPr>
              <a:t>Solution Methods:</a:t>
            </a:r>
          </a:p>
        </p:txBody>
      </p:sp>
      <p:sp>
        <p:nvSpPr>
          <p:cNvPr id="3" name="Content Placeholder 2">
            <a:extLst>
              <a:ext uri="{FF2B5EF4-FFF2-40B4-BE49-F238E27FC236}">
                <a16:creationId xmlns:a16="http://schemas.microsoft.com/office/drawing/2014/main" id="{340BC785-5F48-DE23-415A-99F14EBD4D57}"/>
              </a:ext>
            </a:extLst>
          </p:cNvPr>
          <p:cNvSpPr>
            <a:spLocks noGrp="1"/>
          </p:cNvSpPr>
          <p:nvPr>
            <p:ph idx="1"/>
          </p:nvPr>
        </p:nvSpPr>
        <p:spPr>
          <a:xfrm>
            <a:off x="2589212" y="1270660"/>
            <a:ext cx="8915400" cy="5367646"/>
          </a:xfrm>
        </p:spPr>
        <p:txBody>
          <a:bodyPr>
            <a:normAutofit fontScale="92500" lnSpcReduction="20000"/>
          </a:bodyPr>
          <a:lstStyle/>
          <a:p>
            <a:r>
              <a:rPr lang="en-IN" sz="1700" dirty="0">
                <a:solidFill>
                  <a:srgbClr val="313131"/>
                </a:solidFill>
                <a:effectLst/>
                <a:latin typeface="Helvetica" pitchFamily="2" charset="0"/>
              </a:rPr>
              <a:t>Data cleaning and data manipulation.</a:t>
            </a:r>
          </a:p>
          <a:p>
            <a:pPr marL="800100" lvl="1" indent="-342900">
              <a:buFont typeface="+mj-lt"/>
              <a:buAutoNum type="arabicPeriod"/>
            </a:pPr>
            <a:r>
              <a:rPr lang="en-IN" sz="1700" dirty="0">
                <a:solidFill>
                  <a:srgbClr val="313131"/>
                </a:solidFill>
                <a:effectLst/>
                <a:latin typeface="Helvetica" pitchFamily="2" charset="0"/>
              </a:rPr>
              <a:t>Check and handle duplicate data.</a:t>
            </a:r>
          </a:p>
          <a:p>
            <a:pPr marL="800100" lvl="1" indent="-342900">
              <a:buFont typeface="+mj-lt"/>
              <a:buAutoNum type="arabicPeriod"/>
            </a:pPr>
            <a:r>
              <a:rPr lang="en-IN" sz="1700" dirty="0">
                <a:solidFill>
                  <a:srgbClr val="313131"/>
                </a:solidFill>
                <a:effectLst/>
                <a:latin typeface="Helvetica" pitchFamily="2" charset="0"/>
              </a:rPr>
              <a:t>Check and handle NA values and missing values.</a:t>
            </a:r>
          </a:p>
          <a:p>
            <a:pPr marL="800100" lvl="1" indent="-342900">
              <a:buFont typeface="+mj-lt"/>
              <a:buAutoNum type="arabicPeriod"/>
            </a:pPr>
            <a:r>
              <a:rPr lang="en-IN" sz="1700" dirty="0">
                <a:solidFill>
                  <a:srgbClr val="313131"/>
                </a:solidFill>
                <a:effectLst/>
                <a:latin typeface="Helvetica" pitchFamily="2" charset="0"/>
              </a:rPr>
              <a:t>Drop columns, if it contains large amount of missing values and not useful for the analysis.</a:t>
            </a:r>
          </a:p>
          <a:p>
            <a:pPr marL="800100" lvl="1" indent="-342900">
              <a:buFont typeface="+mj-lt"/>
              <a:buAutoNum type="arabicPeriod"/>
            </a:pPr>
            <a:r>
              <a:rPr lang="en-IN" sz="1700" dirty="0">
                <a:solidFill>
                  <a:srgbClr val="313131"/>
                </a:solidFill>
                <a:effectLst/>
                <a:latin typeface="Helvetica" pitchFamily="2" charset="0"/>
              </a:rPr>
              <a:t>Imputation of the values, if necessary.</a:t>
            </a:r>
          </a:p>
          <a:p>
            <a:pPr marL="800100" lvl="1" indent="-342900">
              <a:buFont typeface="+mj-lt"/>
              <a:buAutoNum type="arabicPeriod"/>
            </a:pPr>
            <a:r>
              <a:rPr lang="en-IN" sz="1700" dirty="0">
                <a:solidFill>
                  <a:srgbClr val="313131"/>
                </a:solidFill>
                <a:effectLst/>
                <a:latin typeface="Helvetica" pitchFamily="2" charset="0"/>
              </a:rPr>
              <a:t>Check and handle outliers in data.</a:t>
            </a:r>
          </a:p>
          <a:p>
            <a:pPr marL="457200" lvl="1" indent="0">
              <a:buNone/>
            </a:pPr>
            <a:endParaRPr lang="en-IN" sz="1700" dirty="0">
              <a:solidFill>
                <a:srgbClr val="313131"/>
              </a:solidFill>
              <a:effectLst/>
              <a:latin typeface="Helvetica" pitchFamily="2" charset="0"/>
            </a:endParaRPr>
          </a:p>
          <a:p>
            <a:r>
              <a:rPr lang="en-IN" sz="1700" dirty="0">
                <a:solidFill>
                  <a:schemeClr val="accent1">
                    <a:lumMod val="75000"/>
                  </a:schemeClr>
                </a:solidFill>
                <a:effectLst/>
                <a:latin typeface="Helvetica" pitchFamily="2" charset="0"/>
              </a:rPr>
              <a:t>EDA:</a:t>
            </a:r>
          </a:p>
          <a:p>
            <a:pPr marL="800100" lvl="1" indent="-342900">
              <a:buFont typeface="+mj-lt"/>
              <a:buAutoNum type="arabicPeriod"/>
            </a:pPr>
            <a:r>
              <a:rPr lang="en-IN" sz="1700" dirty="0">
                <a:solidFill>
                  <a:srgbClr val="313131"/>
                </a:solidFill>
                <a:effectLst/>
                <a:latin typeface="Helvetica" pitchFamily="2" charset="0"/>
              </a:rPr>
              <a:t>Univariate data analysis: value count, distribution of variable etc.</a:t>
            </a:r>
          </a:p>
          <a:p>
            <a:pPr marL="800100" lvl="1" indent="-342900">
              <a:buFont typeface="+mj-lt"/>
              <a:buAutoNum type="arabicPeriod"/>
            </a:pPr>
            <a:r>
              <a:rPr lang="en-IN" sz="1700" dirty="0">
                <a:solidFill>
                  <a:srgbClr val="313131"/>
                </a:solidFill>
                <a:effectLst/>
                <a:latin typeface="Helvetica" pitchFamily="2" charset="0"/>
              </a:rPr>
              <a:t>Bivariate data analysis: correlation coefficients and pattern between the variables etc.</a:t>
            </a:r>
          </a:p>
          <a:p>
            <a:r>
              <a:rPr lang="en-IN" sz="1700" dirty="0">
                <a:solidFill>
                  <a:srgbClr val="313131"/>
                </a:solidFill>
                <a:effectLst/>
                <a:latin typeface="Helvetica" pitchFamily="2" charset="0"/>
              </a:rPr>
              <a:t>Feature Scaling &amp; Dummy Variables and encoding of the data.</a:t>
            </a:r>
          </a:p>
          <a:p>
            <a:r>
              <a:rPr lang="en-IN" sz="1700" dirty="0">
                <a:solidFill>
                  <a:srgbClr val="313131"/>
                </a:solidFill>
                <a:effectLst/>
                <a:latin typeface="Helvetica" pitchFamily="2" charset="0"/>
              </a:rPr>
              <a:t>Classification technique: logistic regression used for the model making and prediction.</a:t>
            </a:r>
          </a:p>
          <a:p>
            <a:r>
              <a:rPr lang="en-IN" sz="1700" dirty="0">
                <a:solidFill>
                  <a:srgbClr val="313131"/>
                </a:solidFill>
                <a:effectLst/>
                <a:latin typeface="Helvetica" pitchFamily="2" charset="0"/>
              </a:rPr>
              <a:t>Validation of the model.</a:t>
            </a:r>
          </a:p>
          <a:p>
            <a:r>
              <a:rPr lang="en-IN" sz="1700" dirty="0">
                <a:solidFill>
                  <a:srgbClr val="313131"/>
                </a:solidFill>
                <a:effectLst/>
                <a:latin typeface="Helvetica" pitchFamily="2" charset="0"/>
              </a:rPr>
              <a:t>Model presentation.</a:t>
            </a:r>
          </a:p>
          <a:p>
            <a:r>
              <a:rPr lang="en-IN" sz="1700" dirty="0">
                <a:solidFill>
                  <a:srgbClr val="313131"/>
                </a:solidFill>
                <a:effectLst/>
                <a:latin typeface="Helvetica" pitchFamily="2" charset="0"/>
              </a:rPr>
              <a:t>Conclusions and recommendations.</a:t>
            </a:r>
          </a:p>
          <a:p>
            <a:endParaRPr lang="en-US" dirty="0"/>
          </a:p>
        </p:txBody>
      </p:sp>
    </p:spTree>
    <p:extLst>
      <p:ext uri="{BB962C8B-B14F-4D97-AF65-F5344CB8AC3E}">
        <p14:creationId xmlns:p14="http://schemas.microsoft.com/office/powerpoint/2010/main" val="2896746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109B-653B-CA6F-D6F7-E3E8D5DC6AE7}"/>
              </a:ext>
            </a:extLst>
          </p:cNvPr>
          <p:cNvSpPr>
            <a:spLocks noGrp="1"/>
          </p:cNvSpPr>
          <p:nvPr>
            <p:ph type="title"/>
          </p:nvPr>
        </p:nvSpPr>
        <p:spPr>
          <a:xfrm>
            <a:off x="2592925" y="624110"/>
            <a:ext cx="8911687" cy="682176"/>
          </a:xfrm>
        </p:spPr>
        <p:txBody>
          <a:bodyPr/>
          <a:lstStyle/>
          <a:p>
            <a:r>
              <a:rPr lang="en-US" sz="2900" dirty="0">
                <a:solidFill>
                  <a:srgbClr val="E46054"/>
                </a:solidFill>
                <a:latin typeface="Trebuchet MS" panose="020B0703020202090204" pitchFamily="34" charset="0"/>
              </a:rPr>
              <a:t>Data Manipulation:</a:t>
            </a:r>
          </a:p>
        </p:txBody>
      </p:sp>
      <p:sp>
        <p:nvSpPr>
          <p:cNvPr id="3" name="Content Placeholder 2">
            <a:extLst>
              <a:ext uri="{FF2B5EF4-FFF2-40B4-BE49-F238E27FC236}">
                <a16:creationId xmlns:a16="http://schemas.microsoft.com/office/drawing/2014/main" id="{69F062E8-7140-123D-E1D0-849A085E8E31}"/>
              </a:ext>
            </a:extLst>
          </p:cNvPr>
          <p:cNvSpPr>
            <a:spLocks noGrp="1"/>
          </p:cNvSpPr>
          <p:nvPr>
            <p:ph idx="1"/>
          </p:nvPr>
        </p:nvSpPr>
        <p:spPr>
          <a:xfrm>
            <a:off x="2589211" y="1306286"/>
            <a:ext cx="9167359" cy="5201392"/>
          </a:xfrm>
        </p:spPr>
        <p:txBody>
          <a:bodyPr>
            <a:normAutofit fontScale="92500"/>
          </a:bodyPr>
          <a:lstStyle/>
          <a:p>
            <a:r>
              <a:rPr lang="en-IN" dirty="0">
                <a:solidFill>
                  <a:srgbClr val="313131"/>
                </a:solidFill>
                <a:effectLst/>
                <a:latin typeface="Helvetica" pitchFamily="2" charset="0"/>
              </a:rPr>
              <a:t>Total Number of Rows =9237, Total Number of Columns =37.</a:t>
            </a:r>
          </a:p>
          <a:p>
            <a:r>
              <a:rPr lang="en-IN" dirty="0">
                <a:solidFill>
                  <a:srgbClr val="313131"/>
                </a:solidFill>
                <a:effectLst/>
                <a:latin typeface="Helvetica" pitchFamily="2" charset="0"/>
              </a:rPr>
              <a:t>Single value features like “Magazine”, “Receive More Updates About Our Courses”,</a:t>
            </a:r>
          </a:p>
          <a:p>
            <a:pPr marL="0" indent="0">
              <a:buNone/>
            </a:pPr>
            <a:r>
              <a:rPr lang="en-IN" dirty="0">
                <a:solidFill>
                  <a:srgbClr val="313131"/>
                </a:solidFill>
                <a:effectLst/>
                <a:latin typeface="Helvetica" pitchFamily="2" charset="0"/>
              </a:rPr>
              <a:t>	“Update me on Supply”</a:t>
            </a:r>
          </a:p>
          <a:p>
            <a:r>
              <a:rPr lang="en-IN" dirty="0">
                <a:solidFill>
                  <a:srgbClr val="313131"/>
                </a:solidFill>
                <a:effectLst/>
                <a:latin typeface="Helvetica" pitchFamily="2" charset="0"/>
              </a:rPr>
              <a:t>Chain Content”, “Get updates on DM Content”, “I agree to pay the amount through</a:t>
            </a:r>
          </a:p>
          <a:p>
            <a:pPr marL="0" indent="0">
              <a:buNone/>
            </a:pPr>
            <a:r>
              <a:rPr lang="en-IN" dirty="0">
                <a:solidFill>
                  <a:srgbClr val="313131"/>
                </a:solidFill>
                <a:effectLst/>
                <a:latin typeface="Helvetica" pitchFamily="2" charset="0"/>
              </a:rPr>
              <a:t>	cheque” etc. have been dropped.</a:t>
            </a:r>
          </a:p>
          <a:p>
            <a:r>
              <a:rPr lang="en-IN" dirty="0">
                <a:solidFill>
                  <a:srgbClr val="313131"/>
                </a:solidFill>
                <a:effectLst/>
                <a:latin typeface="Helvetica" pitchFamily="2" charset="0"/>
              </a:rPr>
              <a:t>Removing the “Prospect ID” and “Lead Number” which is not necessary for the analysis.</a:t>
            </a:r>
          </a:p>
          <a:p>
            <a:r>
              <a:rPr lang="en-IN" dirty="0">
                <a:solidFill>
                  <a:srgbClr val="313131"/>
                </a:solidFill>
                <a:effectLst/>
                <a:latin typeface="Helvetica" pitchFamily="2" charset="0"/>
              </a:rPr>
              <a:t>After checking for the value counts for some of the object type variables, we find some of</a:t>
            </a:r>
          </a:p>
          <a:p>
            <a:pPr marL="0" indent="0">
              <a:buNone/>
            </a:pPr>
            <a:r>
              <a:rPr lang="en-IN" dirty="0">
                <a:solidFill>
                  <a:srgbClr val="313131"/>
                </a:solidFill>
                <a:effectLst/>
                <a:latin typeface="Helvetica" pitchFamily="2" charset="0"/>
              </a:rPr>
              <a:t>	the features which has no enough variance, which we have dropped, the features are:</a:t>
            </a:r>
          </a:p>
          <a:p>
            <a:pPr marL="0" indent="0">
              <a:buNone/>
            </a:pPr>
            <a:r>
              <a:rPr lang="en-IN" dirty="0">
                <a:solidFill>
                  <a:srgbClr val="313131"/>
                </a:solidFill>
                <a:effectLst/>
                <a:latin typeface="Helvetica" pitchFamily="2" charset="0"/>
              </a:rPr>
              <a:t>	“Do Not Call”, “What matters most to you in choosing course”, “Search”, “Newspaper</a:t>
            </a:r>
          </a:p>
          <a:p>
            <a:pPr marL="0" indent="0">
              <a:buNone/>
            </a:pPr>
            <a:r>
              <a:rPr lang="en-IN" dirty="0">
                <a:solidFill>
                  <a:srgbClr val="313131"/>
                </a:solidFill>
                <a:effectLst/>
                <a:latin typeface="Helvetica" pitchFamily="2" charset="0"/>
              </a:rPr>
              <a:t>	Article”, “X Education Forums”, “Newspaper”, “Digital Advertisement” etc.</a:t>
            </a:r>
          </a:p>
          <a:p>
            <a:r>
              <a:rPr lang="en-IN" dirty="0">
                <a:solidFill>
                  <a:srgbClr val="313131"/>
                </a:solidFill>
                <a:effectLst/>
                <a:latin typeface="Helvetica" pitchFamily="2" charset="0"/>
              </a:rPr>
              <a:t>Dropping the columns having more than 35% as missing value such as ‘How did you hear about X Education’ and ‘Lead Profile’.</a:t>
            </a:r>
          </a:p>
          <a:p>
            <a:endParaRPr lang="en-US" dirty="0"/>
          </a:p>
        </p:txBody>
      </p:sp>
    </p:spTree>
    <p:extLst>
      <p:ext uri="{BB962C8B-B14F-4D97-AF65-F5344CB8AC3E}">
        <p14:creationId xmlns:p14="http://schemas.microsoft.com/office/powerpoint/2010/main" val="273431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F369-CD2A-A35B-94CF-C3B8C6ADC61C}"/>
              </a:ext>
            </a:extLst>
          </p:cNvPr>
          <p:cNvSpPr>
            <a:spLocks noGrp="1"/>
          </p:cNvSpPr>
          <p:nvPr>
            <p:ph type="title"/>
          </p:nvPr>
        </p:nvSpPr>
        <p:spPr>
          <a:xfrm>
            <a:off x="1640156" y="611021"/>
            <a:ext cx="8911687" cy="645890"/>
          </a:xfrm>
        </p:spPr>
        <p:txBody>
          <a:bodyPr>
            <a:normAutofit fontScale="90000"/>
          </a:bodyPr>
          <a:lstStyle/>
          <a:p>
            <a:pPr algn="ctr"/>
            <a:r>
              <a:rPr lang="en-US" sz="3200" dirty="0">
                <a:solidFill>
                  <a:srgbClr val="E46054"/>
                </a:solidFill>
                <a:latin typeface="Trebuchet MS" panose="020B0703020202090204" pitchFamily="34" charset="0"/>
              </a:rPr>
              <a:t>EDA &amp; </a:t>
            </a:r>
            <a:r>
              <a:rPr lang="en-IN" sz="3200" dirty="0">
                <a:solidFill>
                  <a:srgbClr val="E46054"/>
                </a:solidFill>
                <a:latin typeface="Trebuchet MS" panose="020B0703020202090204" pitchFamily="34" charset="0"/>
              </a:rPr>
              <a:t>Categorical Variable Relation:</a:t>
            </a:r>
            <a:br>
              <a:rPr lang="en-IN" sz="3200" dirty="0">
                <a:solidFill>
                  <a:srgbClr val="E46054"/>
                </a:solidFill>
                <a:latin typeface="Trebuchet MS" panose="020B0703020202090204" pitchFamily="34" charset="0"/>
              </a:rPr>
            </a:br>
            <a:r>
              <a:rPr lang="en-US" sz="3200" dirty="0">
                <a:solidFill>
                  <a:srgbClr val="E46054"/>
                </a:solidFill>
                <a:latin typeface="Trebuchet MS" panose="020B0703020202090204" pitchFamily="34" charset="0"/>
              </a:rPr>
              <a:t>:</a:t>
            </a:r>
          </a:p>
        </p:txBody>
      </p:sp>
      <p:pic>
        <p:nvPicPr>
          <p:cNvPr id="4" name="Content Placeholder 3">
            <a:extLst>
              <a:ext uri="{FF2B5EF4-FFF2-40B4-BE49-F238E27FC236}">
                <a16:creationId xmlns:a16="http://schemas.microsoft.com/office/drawing/2014/main" id="{B00D763E-C038-B655-9FE6-1E111614E445}"/>
              </a:ext>
            </a:extLst>
          </p:cNvPr>
          <p:cNvPicPr>
            <a:picLocks noGrp="1" noChangeAspect="1"/>
          </p:cNvPicPr>
          <p:nvPr>
            <p:ph idx="1"/>
          </p:nvPr>
        </p:nvPicPr>
        <p:blipFill>
          <a:blip r:embed="rId2"/>
          <a:stretch>
            <a:fillRect/>
          </a:stretch>
        </p:blipFill>
        <p:spPr>
          <a:xfrm>
            <a:off x="1054894" y="1295400"/>
            <a:ext cx="5041106" cy="2578100"/>
          </a:xfrm>
          <a:prstGeom prst="rect">
            <a:avLst/>
          </a:prstGeom>
        </p:spPr>
      </p:pic>
      <p:pic>
        <p:nvPicPr>
          <p:cNvPr id="5" name="Picture 4">
            <a:extLst>
              <a:ext uri="{FF2B5EF4-FFF2-40B4-BE49-F238E27FC236}">
                <a16:creationId xmlns:a16="http://schemas.microsoft.com/office/drawing/2014/main" id="{1A5DF26E-E520-3080-D84D-3E5FBC8BE835}"/>
              </a:ext>
            </a:extLst>
          </p:cNvPr>
          <p:cNvPicPr>
            <a:picLocks noChangeAspect="1"/>
          </p:cNvPicPr>
          <p:nvPr/>
        </p:nvPicPr>
        <p:blipFill>
          <a:blip r:embed="rId3"/>
          <a:stretch>
            <a:fillRect/>
          </a:stretch>
        </p:blipFill>
        <p:spPr>
          <a:xfrm>
            <a:off x="6096000" y="1295401"/>
            <a:ext cx="5041106" cy="2578099"/>
          </a:xfrm>
          <a:prstGeom prst="rect">
            <a:avLst/>
          </a:prstGeom>
        </p:spPr>
      </p:pic>
      <p:pic>
        <p:nvPicPr>
          <p:cNvPr id="6" name="Picture 5">
            <a:extLst>
              <a:ext uri="{FF2B5EF4-FFF2-40B4-BE49-F238E27FC236}">
                <a16:creationId xmlns:a16="http://schemas.microsoft.com/office/drawing/2014/main" id="{6045DFB3-8E02-3F3B-6896-B4E7FF6DB7F7}"/>
              </a:ext>
            </a:extLst>
          </p:cNvPr>
          <p:cNvPicPr>
            <a:picLocks noChangeAspect="1"/>
          </p:cNvPicPr>
          <p:nvPr/>
        </p:nvPicPr>
        <p:blipFill>
          <a:blip r:embed="rId4"/>
          <a:stretch>
            <a:fillRect/>
          </a:stretch>
        </p:blipFill>
        <p:spPr>
          <a:xfrm>
            <a:off x="1054894" y="3898900"/>
            <a:ext cx="5041106" cy="2578099"/>
          </a:xfrm>
          <a:prstGeom prst="rect">
            <a:avLst/>
          </a:prstGeom>
        </p:spPr>
      </p:pic>
      <p:pic>
        <p:nvPicPr>
          <p:cNvPr id="7" name="Picture 6">
            <a:extLst>
              <a:ext uri="{FF2B5EF4-FFF2-40B4-BE49-F238E27FC236}">
                <a16:creationId xmlns:a16="http://schemas.microsoft.com/office/drawing/2014/main" id="{E7EA131D-CCC7-C87C-F912-A5FD2A0D9D6F}"/>
              </a:ext>
            </a:extLst>
          </p:cNvPr>
          <p:cNvPicPr>
            <a:picLocks noChangeAspect="1"/>
          </p:cNvPicPr>
          <p:nvPr/>
        </p:nvPicPr>
        <p:blipFill>
          <a:blip r:embed="rId5"/>
          <a:stretch>
            <a:fillRect/>
          </a:stretch>
        </p:blipFill>
        <p:spPr>
          <a:xfrm>
            <a:off x="6096000" y="3873501"/>
            <a:ext cx="5041106" cy="2578100"/>
          </a:xfrm>
          <a:prstGeom prst="rect">
            <a:avLst/>
          </a:prstGeom>
        </p:spPr>
      </p:pic>
    </p:spTree>
    <p:extLst>
      <p:ext uri="{BB962C8B-B14F-4D97-AF65-F5344CB8AC3E}">
        <p14:creationId xmlns:p14="http://schemas.microsoft.com/office/powerpoint/2010/main" val="372736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79BB-0177-C531-0EFD-AFDB87391732}"/>
              </a:ext>
            </a:extLst>
          </p:cNvPr>
          <p:cNvSpPr>
            <a:spLocks noGrp="1"/>
          </p:cNvSpPr>
          <p:nvPr>
            <p:ph type="title"/>
          </p:nvPr>
        </p:nvSpPr>
        <p:spPr>
          <a:xfrm>
            <a:off x="2592925" y="624110"/>
            <a:ext cx="8911687" cy="633190"/>
          </a:xfrm>
        </p:spPr>
        <p:txBody>
          <a:bodyPr>
            <a:normAutofit fontScale="90000"/>
          </a:bodyPr>
          <a:lstStyle/>
          <a:p>
            <a:r>
              <a:rPr lang="en-IN" dirty="0">
                <a:solidFill>
                  <a:srgbClr val="E46054"/>
                </a:solidFill>
                <a:effectLst/>
                <a:latin typeface="Trebuchet MS" panose="020B0703020202090204" pitchFamily="34" charset="0"/>
              </a:rPr>
              <a:t>Data Conversion</a:t>
            </a:r>
            <a:endParaRPr lang="en-US" dirty="0"/>
          </a:p>
        </p:txBody>
      </p:sp>
      <p:sp>
        <p:nvSpPr>
          <p:cNvPr id="3" name="Content Placeholder 2">
            <a:extLst>
              <a:ext uri="{FF2B5EF4-FFF2-40B4-BE49-F238E27FC236}">
                <a16:creationId xmlns:a16="http://schemas.microsoft.com/office/drawing/2014/main" id="{E9ED2818-896E-BD5D-DF91-9E16D92F0D8D}"/>
              </a:ext>
            </a:extLst>
          </p:cNvPr>
          <p:cNvSpPr>
            <a:spLocks noGrp="1"/>
          </p:cNvSpPr>
          <p:nvPr>
            <p:ph idx="1"/>
          </p:nvPr>
        </p:nvSpPr>
        <p:spPr>
          <a:xfrm>
            <a:off x="2592925" y="1257300"/>
            <a:ext cx="8915400" cy="812800"/>
          </a:xfrm>
        </p:spPr>
        <p:txBody>
          <a:bodyPr/>
          <a:lstStyle/>
          <a:p>
            <a:r>
              <a:rPr lang="en-IN" dirty="0">
                <a:solidFill>
                  <a:srgbClr val="313131"/>
                </a:solidFill>
                <a:effectLst/>
                <a:latin typeface="Helvetica" pitchFamily="2" charset="0"/>
              </a:rPr>
              <a:t>Numerical Variables are Normalised</a:t>
            </a:r>
          </a:p>
          <a:p>
            <a:r>
              <a:rPr lang="en-IN" dirty="0">
                <a:solidFill>
                  <a:srgbClr val="313131"/>
                </a:solidFill>
                <a:effectLst/>
                <a:latin typeface="Helvetica" pitchFamily="2" charset="0"/>
              </a:rPr>
              <a:t>Dummy Variables are created for object type variables</a:t>
            </a:r>
          </a:p>
        </p:txBody>
      </p:sp>
      <p:sp>
        <p:nvSpPr>
          <p:cNvPr id="5" name="Content Placeholder 2">
            <a:extLst>
              <a:ext uri="{FF2B5EF4-FFF2-40B4-BE49-F238E27FC236}">
                <a16:creationId xmlns:a16="http://schemas.microsoft.com/office/drawing/2014/main" id="{1F733B25-99B6-0EF3-F380-C7F7C893DBF2}"/>
              </a:ext>
            </a:extLst>
          </p:cNvPr>
          <p:cNvSpPr txBox="1">
            <a:spLocks/>
          </p:cNvSpPr>
          <p:nvPr/>
        </p:nvSpPr>
        <p:spPr>
          <a:xfrm>
            <a:off x="2592925" y="2369046"/>
            <a:ext cx="9129175" cy="370850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sz="3200" dirty="0">
                <a:solidFill>
                  <a:srgbClr val="E46054"/>
                </a:solidFill>
                <a:latin typeface="Trebuchet MS" panose="020B0703020202090204" pitchFamily="34" charset="0"/>
                <a:ea typeface="+mj-ea"/>
                <a:cs typeface="+mj-cs"/>
              </a:rPr>
              <a:t>Model Building</a:t>
            </a:r>
          </a:p>
          <a:p>
            <a:r>
              <a:rPr lang="en-IN" dirty="0">
                <a:solidFill>
                  <a:srgbClr val="313131"/>
                </a:solidFill>
                <a:latin typeface="Helvetica" pitchFamily="2" charset="0"/>
              </a:rPr>
              <a:t>Splitting the Data into Training and Testing Sets</a:t>
            </a:r>
          </a:p>
          <a:p>
            <a:r>
              <a:rPr lang="en-IN" dirty="0">
                <a:solidFill>
                  <a:srgbClr val="313131"/>
                </a:solidFill>
                <a:latin typeface="Helvetica" pitchFamily="2" charset="0"/>
              </a:rPr>
              <a:t>The first basic step for regression is performing a train-test split, we have chosen 70:30 ratio.</a:t>
            </a:r>
          </a:p>
          <a:p>
            <a:r>
              <a:rPr lang="en-IN" dirty="0">
                <a:solidFill>
                  <a:srgbClr val="313131"/>
                </a:solidFill>
                <a:latin typeface="Helvetica" pitchFamily="2" charset="0"/>
              </a:rPr>
              <a:t>Use RFE for Feature Selection</a:t>
            </a:r>
          </a:p>
          <a:p>
            <a:r>
              <a:rPr lang="en-IN" dirty="0">
                <a:solidFill>
                  <a:srgbClr val="313131"/>
                </a:solidFill>
                <a:latin typeface="Helvetica" pitchFamily="2" charset="0"/>
              </a:rPr>
              <a:t>Running RFE with 15 variables as output</a:t>
            </a:r>
          </a:p>
          <a:p>
            <a:r>
              <a:rPr lang="en-IN" dirty="0">
                <a:solidFill>
                  <a:srgbClr val="313131"/>
                </a:solidFill>
                <a:latin typeface="Helvetica" pitchFamily="2" charset="0"/>
              </a:rPr>
              <a:t>Building Model by removing the variable whose p- value is greater than 0.05 and </a:t>
            </a:r>
            <a:r>
              <a:rPr lang="en-IN" dirty="0" err="1">
                <a:solidFill>
                  <a:srgbClr val="313131"/>
                </a:solidFill>
                <a:latin typeface="Helvetica" pitchFamily="2" charset="0"/>
              </a:rPr>
              <a:t>vif</a:t>
            </a:r>
            <a:r>
              <a:rPr lang="en-IN" dirty="0">
                <a:solidFill>
                  <a:srgbClr val="313131"/>
                </a:solidFill>
                <a:latin typeface="Helvetica" pitchFamily="2" charset="0"/>
              </a:rPr>
              <a:t> value is greater than 5</a:t>
            </a:r>
          </a:p>
          <a:p>
            <a:r>
              <a:rPr lang="en-IN" dirty="0">
                <a:solidFill>
                  <a:srgbClr val="313131"/>
                </a:solidFill>
                <a:latin typeface="Helvetica" pitchFamily="2" charset="0"/>
              </a:rPr>
              <a:t>Predictions on test data set</a:t>
            </a:r>
          </a:p>
          <a:p>
            <a:r>
              <a:rPr lang="en-IN" dirty="0">
                <a:solidFill>
                  <a:srgbClr val="313131"/>
                </a:solidFill>
                <a:latin typeface="Helvetica" pitchFamily="2" charset="0"/>
              </a:rPr>
              <a:t>Overall accuracy 81%</a:t>
            </a:r>
          </a:p>
          <a:p>
            <a:endParaRPr lang="en-IN" dirty="0">
              <a:solidFill>
                <a:srgbClr val="313131"/>
              </a:solidFill>
              <a:latin typeface="Helvetica" pitchFamily="2" charset="0"/>
            </a:endParaRPr>
          </a:p>
        </p:txBody>
      </p:sp>
    </p:spTree>
    <p:extLst>
      <p:ext uri="{BB962C8B-B14F-4D97-AF65-F5344CB8AC3E}">
        <p14:creationId xmlns:p14="http://schemas.microsoft.com/office/powerpoint/2010/main" val="3217635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5553C-65A6-8CC6-2E7A-6EEC8553D418}"/>
              </a:ext>
            </a:extLst>
          </p:cNvPr>
          <p:cNvSpPr>
            <a:spLocks noGrp="1"/>
          </p:cNvSpPr>
          <p:nvPr>
            <p:ph type="title"/>
          </p:nvPr>
        </p:nvSpPr>
        <p:spPr/>
        <p:txBody>
          <a:bodyPr/>
          <a:lstStyle/>
          <a:p>
            <a:r>
              <a:rPr lang="en-IN" dirty="0">
                <a:solidFill>
                  <a:srgbClr val="E46054"/>
                </a:solidFill>
                <a:effectLst/>
                <a:latin typeface="Trebuchet MS" panose="020B0703020202090204" pitchFamily="34" charset="0"/>
              </a:rPr>
              <a:t>ROC Curve</a:t>
            </a:r>
            <a:endParaRPr lang="en-US" dirty="0"/>
          </a:p>
        </p:txBody>
      </p:sp>
      <p:pic>
        <p:nvPicPr>
          <p:cNvPr id="4" name="Content Placeholder 3">
            <a:extLst>
              <a:ext uri="{FF2B5EF4-FFF2-40B4-BE49-F238E27FC236}">
                <a16:creationId xmlns:a16="http://schemas.microsoft.com/office/drawing/2014/main" id="{42FB89F1-44B4-5580-8B42-91D942C1B70B}"/>
              </a:ext>
            </a:extLst>
          </p:cNvPr>
          <p:cNvPicPr>
            <a:picLocks noGrp="1" noChangeAspect="1"/>
          </p:cNvPicPr>
          <p:nvPr>
            <p:ph idx="1"/>
          </p:nvPr>
        </p:nvPicPr>
        <p:blipFill>
          <a:blip r:embed="rId2"/>
          <a:stretch>
            <a:fillRect/>
          </a:stretch>
        </p:blipFill>
        <p:spPr>
          <a:xfrm>
            <a:off x="4663025" y="1264555"/>
            <a:ext cx="3455603" cy="2634345"/>
          </a:xfrm>
          <a:prstGeom prst="rect">
            <a:avLst/>
          </a:prstGeom>
        </p:spPr>
      </p:pic>
      <p:sp>
        <p:nvSpPr>
          <p:cNvPr id="6" name="TextBox 5">
            <a:extLst>
              <a:ext uri="{FF2B5EF4-FFF2-40B4-BE49-F238E27FC236}">
                <a16:creationId xmlns:a16="http://schemas.microsoft.com/office/drawing/2014/main" id="{662331F4-ED91-9F78-E26F-BFB4FFE78E28}"/>
              </a:ext>
            </a:extLst>
          </p:cNvPr>
          <p:cNvSpPr txBox="1"/>
          <p:nvPr/>
        </p:nvSpPr>
        <p:spPr>
          <a:xfrm>
            <a:off x="2592924" y="4171087"/>
            <a:ext cx="9027575" cy="646331"/>
          </a:xfrm>
          <a:prstGeom prst="rect">
            <a:avLst/>
          </a:prstGeom>
          <a:noFill/>
        </p:spPr>
        <p:txBody>
          <a:bodyPr wrap="square">
            <a:spAutoFit/>
          </a:bodyPr>
          <a:lstStyle/>
          <a:p>
            <a:r>
              <a:rPr lang="en-IN" sz="3600" dirty="0">
                <a:solidFill>
                  <a:srgbClr val="E46054"/>
                </a:solidFill>
                <a:latin typeface="Trebuchet MS" panose="020B0703020202090204" pitchFamily="34" charset="0"/>
                <a:ea typeface="+mj-ea"/>
                <a:cs typeface="+mj-cs"/>
              </a:rPr>
              <a:t>Finding Optimal Cut off Point</a:t>
            </a:r>
          </a:p>
        </p:txBody>
      </p:sp>
      <p:sp>
        <p:nvSpPr>
          <p:cNvPr id="7" name="Content Placeholder 2">
            <a:extLst>
              <a:ext uri="{FF2B5EF4-FFF2-40B4-BE49-F238E27FC236}">
                <a16:creationId xmlns:a16="http://schemas.microsoft.com/office/drawing/2014/main" id="{05ADF2FF-3BEA-C1DC-9B15-FA9EB284C659}"/>
              </a:ext>
            </a:extLst>
          </p:cNvPr>
          <p:cNvSpPr txBox="1">
            <a:spLocks/>
          </p:cNvSpPr>
          <p:nvPr/>
        </p:nvSpPr>
        <p:spPr>
          <a:xfrm>
            <a:off x="2589212" y="4780644"/>
            <a:ext cx="8915400" cy="17217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solidFill>
                  <a:srgbClr val="313131"/>
                </a:solidFill>
                <a:effectLst/>
                <a:latin typeface="Helvetica" pitchFamily="2" charset="0"/>
              </a:rPr>
              <a:t>Optimal cut off probability is that</a:t>
            </a:r>
          </a:p>
          <a:p>
            <a:r>
              <a:rPr lang="en-IN" dirty="0">
                <a:solidFill>
                  <a:srgbClr val="313131"/>
                </a:solidFill>
                <a:effectLst/>
                <a:latin typeface="Helvetica" pitchFamily="2" charset="0"/>
              </a:rPr>
              <a:t>probability where we get balanced sensitivity and specificity.</a:t>
            </a:r>
          </a:p>
          <a:p>
            <a:r>
              <a:rPr lang="en-IN" dirty="0">
                <a:solidFill>
                  <a:srgbClr val="313131"/>
                </a:solidFill>
                <a:effectLst/>
                <a:latin typeface="Helvetica" pitchFamily="2" charset="0"/>
              </a:rPr>
              <a:t>From the graph the optimal cut off is visible.</a:t>
            </a:r>
          </a:p>
          <a:p>
            <a:endParaRPr lang="en-IN" dirty="0">
              <a:solidFill>
                <a:srgbClr val="313131"/>
              </a:solidFill>
              <a:latin typeface="Helvetica" pitchFamily="2" charset="0"/>
            </a:endParaRPr>
          </a:p>
        </p:txBody>
      </p:sp>
    </p:spTree>
    <p:extLst>
      <p:ext uri="{BB962C8B-B14F-4D97-AF65-F5344CB8AC3E}">
        <p14:creationId xmlns:p14="http://schemas.microsoft.com/office/powerpoint/2010/main" val="290087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70D-9AE9-77FD-66BF-8A4CAC3B6D90}"/>
              </a:ext>
            </a:extLst>
          </p:cNvPr>
          <p:cNvSpPr>
            <a:spLocks noGrp="1"/>
          </p:cNvSpPr>
          <p:nvPr>
            <p:ph type="title"/>
          </p:nvPr>
        </p:nvSpPr>
        <p:spPr>
          <a:xfrm>
            <a:off x="2592925" y="624110"/>
            <a:ext cx="8911687" cy="645890"/>
          </a:xfrm>
        </p:spPr>
        <p:txBody>
          <a:bodyPr/>
          <a:lstStyle/>
          <a:p>
            <a:r>
              <a:rPr lang="en-US" dirty="0">
                <a:solidFill>
                  <a:srgbClr val="E46054"/>
                </a:solidFill>
                <a:latin typeface="Trebuchet MS" panose="020B0703020202090204" pitchFamily="34" charset="0"/>
              </a:rPr>
              <a:t>Conclusion:</a:t>
            </a:r>
          </a:p>
        </p:txBody>
      </p:sp>
      <p:sp>
        <p:nvSpPr>
          <p:cNvPr id="3" name="Content Placeholder 2">
            <a:extLst>
              <a:ext uri="{FF2B5EF4-FFF2-40B4-BE49-F238E27FC236}">
                <a16:creationId xmlns:a16="http://schemas.microsoft.com/office/drawing/2014/main" id="{245215C4-1D58-A502-3623-5021FE0CFC99}"/>
              </a:ext>
            </a:extLst>
          </p:cNvPr>
          <p:cNvSpPr>
            <a:spLocks noGrp="1"/>
          </p:cNvSpPr>
          <p:nvPr>
            <p:ph idx="1"/>
          </p:nvPr>
        </p:nvSpPr>
        <p:spPr>
          <a:xfrm>
            <a:off x="2592925" y="1270000"/>
            <a:ext cx="8911687" cy="5397500"/>
          </a:xfrm>
        </p:spPr>
        <p:txBody>
          <a:bodyPr>
            <a:normAutofit fontScale="92500" lnSpcReduction="10000"/>
          </a:bodyPr>
          <a:lstStyle/>
          <a:p>
            <a:pPr marL="0" indent="0" algn="l">
              <a:buNone/>
            </a:pPr>
            <a:r>
              <a:rPr lang="en-IN" b="0" i="0" u="none" strike="noStrike" dirty="0">
                <a:effectLst/>
                <a:latin typeface="system-ui"/>
              </a:rPr>
              <a:t>It was found that the variables that mattered the most in the potential buyers are (In descending order) :</a:t>
            </a:r>
          </a:p>
          <a:p>
            <a:pPr algn="l">
              <a:buFont typeface="+mj-lt"/>
              <a:buAutoNum type="arabicPeriod"/>
            </a:pPr>
            <a:r>
              <a:rPr lang="en-IN" b="0" i="0" u="none" strike="noStrike" dirty="0">
                <a:effectLst/>
                <a:latin typeface="system-ui"/>
              </a:rPr>
              <a:t>The total time spend on the Website.</a:t>
            </a:r>
          </a:p>
          <a:p>
            <a:pPr algn="l">
              <a:buFont typeface="+mj-lt"/>
              <a:buAutoNum type="arabicPeriod"/>
            </a:pPr>
            <a:r>
              <a:rPr lang="en-IN" b="0" i="0" u="none" strike="noStrike" dirty="0">
                <a:effectLst/>
                <a:latin typeface="system-ui"/>
              </a:rPr>
              <a:t>Total number of visits.</a:t>
            </a:r>
          </a:p>
          <a:p>
            <a:pPr algn="l">
              <a:buFont typeface="+mj-lt"/>
              <a:buAutoNum type="arabicPeriod"/>
            </a:pPr>
            <a:r>
              <a:rPr lang="en-IN" b="0" i="0" u="none" strike="noStrike" dirty="0">
                <a:effectLst/>
                <a:latin typeface="system-ui"/>
              </a:rPr>
              <a:t>When the lead source was:</a:t>
            </a:r>
          </a:p>
          <a:p>
            <a:pPr marL="742950" lvl="1" indent="-285750" algn="l">
              <a:buFont typeface="+mj-lt"/>
              <a:buAutoNum type="arabicPeriod"/>
            </a:pPr>
            <a:r>
              <a:rPr lang="en-IN" b="0" i="0" u="none" strike="noStrike" dirty="0">
                <a:effectLst/>
                <a:latin typeface="system-ui"/>
              </a:rPr>
              <a:t>Google</a:t>
            </a:r>
          </a:p>
          <a:p>
            <a:pPr marL="742950" lvl="1" indent="-285750" algn="l">
              <a:buFont typeface="+mj-lt"/>
              <a:buAutoNum type="arabicPeriod"/>
            </a:pPr>
            <a:r>
              <a:rPr lang="en-IN" b="0" i="0" u="none" strike="noStrike" dirty="0">
                <a:effectLst/>
                <a:latin typeface="system-ui"/>
              </a:rPr>
              <a:t>Direct traffic</a:t>
            </a:r>
          </a:p>
          <a:p>
            <a:pPr marL="742950" lvl="1" indent="-285750" algn="l">
              <a:buFont typeface="+mj-lt"/>
              <a:buAutoNum type="arabicPeriod"/>
            </a:pPr>
            <a:r>
              <a:rPr lang="en-IN" b="0" i="0" u="none" strike="noStrike" dirty="0">
                <a:effectLst/>
                <a:latin typeface="system-ui"/>
              </a:rPr>
              <a:t>Organic search</a:t>
            </a:r>
          </a:p>
          <a:p>
            <a:pPr marL="742950" lvl="1" indent="-285750" algn="l">
              <a:buFont typeface="+mj-lt"/>
              <a:buAutoNum type="arabicPeriod"/>
            </a:pPr>
            <a:r>
              <a:rPr lang="en-IN" b="0" i="0" u="none" strike="noStrike" dirty="0" err="1">
                <a:effectLst/>
                <a:latin typeface="system-ui"/>
              </a:rPr>
              <a:t>Welingak</a:t>
            </a:r>
            <a:r>
              <a:rPr lang="en-IN" b="0" i="0" u="none" strike="noStrike" dirty="0">
                <a:effectLst/>
                <a:latin typeface="system-ui"/>
              </a:rPr>
              <a:t> website</a:t>
            </a:r>
          </a:p>
          <a:p>
            <a:pPr algn="l">
              <a:buFont typeface="+mj-lt"/>
              <a:buAutoNum type="arabicPeriod"/>
            </a:pPr>
            <a:r>
              <a:rPr lang="en-IN" b="0" i="0" u="none" strike="noStrike" dirty="0">
                <a:effectLst/>
                <a:latin typeface="system-ui"/>
              </a:rPr>
              <a:t>When the last activity was:</a:t>
            </a:r>
          </a:p>
          <a:p>
            <a:pPr marL="742950" lvl="1" indent="-285750" algn="l">
              <a:buFont typeface="+mj-lt"/>
              <a:buAutoNum type="arabicPeriod"/>
            </a:pPr>
            <a:r>
              <a:rPr lang="en-IN" b="0" i="0" u="none" strike="noStrike" dirty="0">
                <a:effectLst/>
                <a:latin typeface="system-ui"/>
              </a:rPr>
              <a:t>SMS</a:t>
            </a:r>
          </a:p>
          <a:p>
            <a:pPr marL="742950" lvl="1" indent="-285750" algn="l">
              <a:buFont typeface="+mj-lt"/>
              <a:buAutoNum type="arabicPeriod"/>
            </a:pPr>
            <a:r>
              <a:rPr lang="en-IN" b="0" i="0" u="none" strike="noStrike" dirty="0">
                <a:effectLst/>
                <a:latin typeface="system-ui"/>
              </a:rPr>
              <a:t>Olark chat conversation</a:t>
            </a:r>
          </a:p>
          <a:p>
            <a:pPr algn="l">
              <a:buFont typeface="+mj-lt"/>
              <a:buAutoNum type="arabicPeriod"/>
            </a:pPr>
            <a:r>
              <a:rPr lang="en-IN" b="0" i="0" u="none" strike="noStrike" dirty="0">
                <a:effectLst/>
                <a:latin typeface="system-ui"/>
              </a:rPr>
              <a:t>When the lead origin is Lead add format.</a:t>
            </a:r>
          </a:p>
          <a:p>
            <a:pPr algn="l">
              <a:buFont typeface="+mj-lt"/>
              <a:buAutoNum type="arabicPeriod"/>
            </a:pPr>
            <a:r>
              <a:rPr lang="en-IN" b="0" i="0" u="none" strike="noStrike" dirty="0">
                <a:effectLst/>
                <a:latin typeface="system-ui"/>
              </a:rPr>
              <a:t>When their current occupation is as a working professional. Keeping these in mind the X Education can flourish as they have a very high chance to get almost all the potential buyers to change their mind and buy their courses.</a:t>
            </a:r>
          </a:p>
          <a:p>
            <a:endParaRPr lang="en-US" dirty="0"/>
          </a:p>
        </p:txBody>
      </p:sp>
    </p:spTree>
    <p:extLst>
      <p:ext uri="{BB962C8B-B14F-4D97-AF65-F5344CB8AC3E}">
        <p14:creationId xmlns:p14="http://schemas.microsoft.com/office/powerpoint/2010/main" val="330038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BDDF-4956-9F57-A0CF-6489B5993702}"/>
              </a:ext>
            </a:extLst>
          </p:cNvPr>
          <p:cNvSpPr>
            <a:spLocks noGrp="1"/>
          </p:cNvSpPr>
          <p:nvPr>
            <p:ph type="title"/>
          </p:nvPr>
        </p:nvSpPr>
        <p:spPr>
          <a:xfrm>
            <a:off x="2592925" y="624110"/>
            <a:ext cx="8911687" cy="645890"/>
          </a:xfrm>
        </p:spPr>
        <p:txBody>
          <a:bodyPr/>
          <a:lstStyle/>
          <a:p>
            <a:r>
              <a:rPr lang="en-IN" dirty="0">
                <a:solidFill>
                  <a:srgbClr val="E46054"/>
                </a:solidFill>
                <a:latin typeface="Trebuchet MS" panose="020B0703020202090204" pitchFamily="34" charset="0"/>
              </a:rPr>
              <a:t>Recommendation:</a:t>
            </a:r>
            <a:endParaRPr lang="en-US" dirty="0">
              <a:solidFill>
                <a:srgbClr val="E46054"/>
              </a:solidFill>
              <a:latin typeface="Trebuchet MS" panose="020B0703020202090204" pitchFamily="34" charset="0"/>
            </a:endParaRPr>
          </a:p>
        </p:txBody>
      </p:sp>
      <p:sp>
        <p:nvSpPr>
          <p:cNvPr id="3" name="Content Placeholder 2">
            <a:extLst>
              <a:ext uri="{FF2B5EF4-FFF2-40B4-BE49-F238E27FC236}">
                <a16:creationId xmlns:a16="http://schemas.microsoft.com/office/drawing/2014/main" id="{45D72D38-4374-A568-49F6-B2B94DF4268A}"/>
              </a:ext>
            </a:extLst>
          </p:cNvPr>
          <p:cNvSpPr>
            <a:spLocks noGrp="1"/>
          </p:cNvSpPr>
          <p:nvPr>
            <p:ph idx="1"/>
          </p:nvPr>
        </p:nvSpPr>
        <p:spPr>
          <a:xfrm>
            <a:off x="2592924" y="1270000"/>
            <a:ext cx="9383175" cy="5422900"/>
          </a:xfrm>
        </p:spPr>
        <p:txBody>
          <a:bodyPr>
            <a:normAutofit fontScale="92500" lnSpcReduction="10000"/>
          </a:bodyPr>
          <a:lstStyle/>
          <a:p>
            <a:pPr algn="l">
              <a:buFont typeface="Arial" panose="020B0604020202020204" pitchFamily="34" charset="0"/>
              <a:buChar char="•"/>
            </a:pPr>
            <a:r>
              <a:rPr lang="en-IN" b="0" i="0" u="none" strike="noStrike" dirty="0">
                <a:effectLst/>
                <a:latin typeface="system-ui"/>
              </a:rPr>
              <a:t>The company should make calls to the leads coming from the lead sources "</a:t>
            </a:r>
            <a:r>
              <a:rPr lang="en-IN" b="0" i="0" u="none" strike="noStrike" dirty="0" err="1">
                <a:effectLst/>
                <a:latin typeface="system-ui"/>
              </a:rPr>
              <a:t>Welingak</a:t>
            </a:r>
            <a:r>
              <a:rPr lang="en-IN" b="0" i="0" u="none" strike="noStrike" dirty="0">
                <a:effectLst/>
                <a:latin typeface="system-ui"/>
              </a:rPr>
              <a:t> Websites" and "Reference" as these are more likely to get converted.</a:t>
            </a:r>
          </a:p>
          <a:p>
            <a:pPr algn="l">
              <a:buFont typeface="Arial" panose="020B0604020202020204" pitchFamily="34" charset="0"/>
              <a:buChar char="•"/>
            </a:pPr>
            <a:r>
              <a:rPr lang="en-IN" b="0" i="0" u="none" strike="noStrike" dirty="0">
                <a:effectLst/>
                <a:latin typeface="system-ui"/>
              </a:rPr>
              <a:t>The company should make calls to the leads who are the "working professionals" as they are more likely to get converted.</a:t>
            </a:r>
          </a:p>
          <a:p>
            <a:pPr algn="l">
              <a:buFont typeface="Arial" panose="020B0604020202020204" pitchFamily="34" charset="0"/>
              <a:buChar char="•"/>
            </a:pPr>
            <a:r>
              <a:rPr lang="en-IN" b="0" i="0" u="none" strike="noStrike" dirty="0">
                <a:effectLst/>
                <a:latin typeface="system-ui"/>
              </a:rPr>
              <a:t>The company should make calls to the leads who spent "more time on the websites" as these are more likely to get converted.</a:t>
            </a:r>
          </a:p>
          <a:p>
            <a:pPr algn="l">
              <a:buFont typeface="Arial" panose="020B0604020202020204" pitchFamily="34" charset="0"/>
              <a:buChar char="•"/>
            </a:pPr>
            <a:r>
              <a:rPr lang="en-IN" b="0" i="0" u="none" strike="noStrike" dirty="0">
                <a:effectLst/>
                <a:latin typeface="system-ui"/>
              </a:rPr>
              <a:t>The company should make calls to the leads coming from the lead sources "Olark Chat" as these are more likely to get converted.</a:t>
            </a:r>
          </a:p>
          <a:p>
            <a:pPr algn="l">
              <a:buFont typeface="Arial" panose="020B0604020202020204" pitchFamily="34" charset="0"/>
              <a:buChar char="•"/>
            </a:pPr>
            <a:r>
              <a:rPr lang="en-IN" b="0" i="0" u="none" strike="noStrike" dirty="0">
                <a:effectLst/>
                <a:latin typeface="system-ui"/>
              </a:rPr>
              <a:t>The company should make calls to the leads whose last activity was SMS Sent as they are more likely to get converted.</a:t>
            </a:r>
          </a:p>
          <a:p>
            <a:pPr algn="l">
              <a:buFont typeface="Arial" panose="020B0604020202020204" pitchFamily="34" charset="0"/>
              <a:buChar char="•"/>
            </a:pPr>
            <a:r>
              <a:rPr lang="en-IN" b="0" i="0" u="none" strike="noStrike" dirty="0">
                <a:effectLst/>
                <a:latin typeface="system-ui"/>
              </a:rPr>
              <a:t>The company should not make calls to the leads whose last activity was "Olark Chat Conversation" as they are not likely to get converted.</a:t>
            </a:r>
          </a:p>
          <a:p>
            <a:pPr algn="l">
              <a:buFont typeface="Arial" panose="020B0604020202020204" pitchFamily="34" charset="0"/>
              <a:buChar char="•"/>
            </a:pPr>
            <a:r>
              <a:rPr lang="en-IN" b="0" i="0" u="none" strike="noStrike" dirty="0">
                <a:effectLst/>
                <a:latin typeface="system-ui"/>
              </a:rPr>
              <a:t>The company should not make calls to the leads whose lead origin is "Landing Page Submission" as they are not likely to get converted.</a:t>
            </a:r>
          </a:p>
          <a:p>
            <a:pPr algn="l">
              <a:buFont typeface="Arial" panose="020B0604020202020204" pitchFamily="34" charset="0"/>
              <a:buChar char="•"/>
            </a:pPr>
            <a:r>
              <a:rPr lang="en-IN" b="0" i="0" u="none" strike="noStrike" dirty="0">
                <a:effectLst/>
                <a:latin typeface="system-ui"/>
              </a:rPr>
              <a:t>The company should not make calls to the leads whose Specialization was "Others" as they are not likely to get converted.</a:t>
            </a:r>
          </a:p>
          <a:p>
            <a:pPr algn="l">
              <a:buFont typeface="Arial" panose="020B0604020202020204" pitchFamily="34" charset="0"/>
              <a:buChar char="•"/>
            </a:pPr>
            <a:r>
              <a:rPr lang="en-IN" b="0" i="0" u="none" strike="noStrike" dirty="0">
                <a:effectLst/>
                <a:latin typeface="system-ui"/>
              </a:rPr>
              <a:t>The company should not make calls to the leads who chose the option of "Do not Email" as "yes" as they are not likely to get converted.</a:t>
            </a:r>
          </a:p>
        </p:txBody>
      </p:sp>
    </p:spTree>
    <p:extLst>
      <p:ext uri="{BB962C8B-B14F-4D97-AF65-F5344CB8AC3E}">
        <p14:creationId xmlns:p14="http://schemas.microsoft.com/office/powerpoint/2010/main" val="256056416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{4364DB85-8D9F-BF42-AB6C-F83AA28CDB74}tf10001069</Template>
  <TotalTime>54</TotalTime>
  <Words>941</Words>
  <Application>Microsoft Macintosh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Helvetica</vt:lpstr>
      <vt:lpstr>system-ui</vt:lpstr>
      <vt:lpstr>Trebuchet MS</vt:lpstr>
      <vt:lpstr>Wingdings 3</vt:lpstr>
      <vt:lpstr>Wisp</vt:lpstr>
      <vt:lpstr>PowerPoint Presentation</vt:lpstr>
      <vt:lpstr>Problem Statement:</vt:lpstr>
      <vt:lpstr>Solution Methods:</vt:lpstr>
      <vt:lpstr>Data Manipulation:</vt:lpstr>
      <vt:lpstr>EDA &amp; Categorical Variable Relation: :</vt:lpstr>
      <vt:lpstr>Data Conversion</vt:lpstr>
      <vt:lpstr>ROC Curve</vt:lpstr>
      <vt:lpstr>Conclusion: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Aqib Jallal</dc:creator>
  <cp:lastModifiedBy>Aqib Jallal</cp:lastModifiedBy>
  <cp:revision>1</cp:revision>
  <dcterms:created xsi:type="dcterms:W3CDTF">2025-01-19T13:54:50Z</dcterms:created>
  <dcterms:modified xsi:type="dcterms:W3CDTF">2025-01-19T14:49:16Z</dcterms:modified>
</cp:coreProperties>
</file>