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Roboto"/>
      <p:regular r:id="rId41"/>
      <p:bold r:id="rId42"/>
      <p:italic r:id="rId43"/>
      <p:boldItalic r:id="rId44"/>
    </p:embeddedFont>
    <p:embeddedFont>
      <p:font typeface="Helvetica Neue"/>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8.xml"/><Relationship Id="rId44" Type="http://schemas.openxmlformats.org/officeDocument/2006/relationships/font" Target="fonts/Roboto-boldItalic.fntdata"/><Relationship Id="rId21" Type="http://schemas.openxmlformats.org/officeDocument/2006/relationships/slide" Target="slides/slide17.xml"/><Relationship Id="rId43" Type="http://schemas.openxmlformats.org/officeDocument/2006/relationships/font" Target="fonts/Roboto-italic.fntdata"/><Relationship Id="rId24" Type="http://schemas.openxmlformats.org/officeDocument/2006/relationships/slide" Target="slides/slide20.xml"/><Relationship Id="rId46" Type="http://schemas.openxmlformats.org/officeDocument/2006/relationships/font" Target="fonts/HelveticaNeue-bold.fntdata"/><Relationship Id="rId23" Type="http://schemas.openxmlformats.org/officeDocument/2006/relationships/slide" Target="slides/slide19.xml"/><Relationship Id="rId45"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HelveticaNeue-boldItalic.fntdata"/><Relationship Id="rId25" Type="http://schemas.openxmlformats.org/officeDocument/2006/relationships/slide" Target="slides/slide21.xml"/><Relationship Id="rId47" Type="http://schemas.openxmlformats.org/officeDocument/2006/relationships/font" Target="fonts/HelveticaNeue-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3c.github.io/push-api/#dfn-application-server" TargetMode="External"/><Relationship Id="rId3" Type="http://schemas.openxmlformats.org/officeDocument/2006/relationships/hyperlink" Target="https://w3c.github.io/push-api/#dfn-push-subscription" TargetMode="External"/><Relationship Id="rId4" Type="http://schemas.openxmlformats.org/officeDocument/2006/relationships/hyperlink" Target="https://w3c.github.io/push-api/#push-service-use"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odejs.org/api/buffer.html"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ols.ietf.org/html/draft-thomson-webpush-vapid-02" TargetMode="External"/><Relationship Id="rId3" Type="http://schemas.openxmlformats.org/officeDocument/2006/relationships/hyperlink" Target="https://developers.google.com/web/updates/2016/07/web-push-interop-win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main.js (or serviceworker.js)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can specify an optional </a:t>
            </a:r>
            <a:r>
              <a:rPr b="0" i="1" lang="en" sz="1100" u="none" cap="none" strike="noStrike"/>
              <a:t>options</a:t>
            </a:r>
            <a:r>
              <a:rPr b="0" i="0" lang="en" sz="1100" u="none" cap="none" strike="noStrike"/>
              <a:t> object to configure the notification.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This is passed in as the second argument in the showNotification function.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body: is the body text displayed below title</a:t>
            </a:r>
            <a:endParaRPr/>
          </a:p>
          <a:p>
            <a:pPr indent="0" lvl="0" marL="0" marR="0" rtl="0" algn="l">
              <a:spcBef>
                <a:spcPts val="0"/>
              </a:spcBef>
              <a:spcAft>
                <a:spcPts val="0"/>
              </a:spcAft>
              <a:buFont typeface="Arial"/>
              <a:buNone/>
            </a:pPr>
            <a:r>
              <a:rPr b="0" i="0" lang="en" sz="1100" u="none" cap="none" strike="noStrike"/>
              <a:t>icon: is the image displayed at the top of the notification</a:t>
            </a:r>
            <a:endParaRPr/>
          </a:p>
          <a:p>
            <a:pPr indent="0" lvl="0" marL="0" marR="0" rtl="0" algn="l">
              <a:spcBef>
                <a:spcPts val="0"/>
              </a:spcBef>
              <a:spcAft>
                <a:spcPts val="0"/>
              </a:spcAft>
              <a:buFont typeface="Arial"/>
              <a:buNone/>
            </a:pPr>
            <a:r>
              <a:rPr b="0" i="0" lang="en" sz="1100" u="none" cap="none" strike="noStrike"/>
              <a:t>vibrate: is the vibration pattern for phones (in this case, 100ms on, 50ms off, 100ms on)</a:t>
            </a:r>
            <a:endParaRPr/>
          </a:p>
          <a:p>
            <a:pPr indent="0" lvl="0" marL="0" marR="0" rtl="0" algn="l">
              <a:spcBef>
                <a:spcPts val="0"/>
              </a:spcBef>
              <a:spcAft>
                <a:spcPts val="0"/>
              </a:spcAft>
              <a:buFont typeface="Arial"/>
              <a:buNone/>
            </a:pPr>
            <a:r>
              <a:rPr b="0" i="0" lang="en" sz="1100" u="none" cap="none" strike="noStrike"/>
              <a:t>data: is arbitrary data we can retrieve in the service worker when the user interacts with the notification.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this example, primaryKey allows us to identify which notification was clicked when handling the interaction in the service worker</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Let's try that out...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main.js (or serviceworker.js)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(removed some of the options to show code on one slide)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can add action buttons to the notification that we can then handle each in a different way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Here's what that looks like.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Notification interaction events are handled in the service worker — tapping, clicking or closing the notification.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Font typeface="Arial"/>
              <a:buNone/>
            </a:pPr>
            <a:r>
              <a:rPr b="0" i="0" lang="en" sz="1100" u="none" cap="none" strike="noStrike"/>
              <a:t>There are two notification interactions you can listen for in the service worker:</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notificationclose</a:t>
            </a:r>
            <a:endParaRPr/>
          </a:p>
          <a:p>
            <a:pPr indent="-228600" lvl="0" marL="457200" marR="0" rtl="0" algn="l">
              <a:spcBef>
                <a:spcPts val="0"/>
              </a:spcBef>
              <a:spcAft>
                <a:spcPts val="0"/>
              </a:spcAft>
              <a:buNone/>
            </a:pPr>
            <a:r>
              <a:rPr b="0" i="0" lang="en" sz="1100" u="none" cap="none" strike="noStrike"/>
              <a:t>The notificationclose event only triggers when the notification is dismissed via a direct action on the notification. If the user dismisses all notifications, the event will not trigger. This is to save resources.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notificationclick</a:t>
            </a:r>
            <a:endParaRPr/>
          </a:p>
          <a:p>
            <a:pPr indent="-228600" lvl="0" marL="457200" marR="0" rtl="0" algn="l">
              <a:spcBef>
                <a:spcPts val="0"/>
              </a:spcBef>
              <a:spcAft>
                <a:spcPts val="0"/>
              </a:spcAft>
              <a:buNone/>
            </a:pPr>
            <a:r>
              <a:rPr b="0" i="0" lang="en" sz="1100" u="none" cap="none" strike="noStrike"/>
              <a:t>If the user clicks the notification, or an action button in the notification,</a:t>
            </a:r>
            <a:r>
              <a:rPr b="0" i="0" lang="en" sz="1100" u="none" cap="none" strike="noStrike">
                <a:solidFill>
                  <a:schemeClr val="dk1"/>
                </a:solidFill>
              </a:rPr>
              <a:t> the notificationclick event is triggered. If the user clicked on an action, </a:t>
            </a:r>
            <a:r>
              <a:rPr b="0" i="0" lang="en" sz="1100" u="none" cap="none" strike="noStrike"/>
              <a:t>the action is attached to the event object of the notification click handler. We can check which action was triggered and handle it separately.</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next examples show the two handlers in the service worker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serviceworker.js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access the notification object from the event object.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can get the data from the notification object.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might use the primaryKey property from the data to identify which notification was clicked.</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serviceworker.js</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We can determine what action button the user pressed by inspecting the action property on the event object.</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Note: Each browser displays notification actions differently, and some don’t display them at all. To compensate, we put a default experience in an ‘else’ block after checking which action was clicked, so that something will happen on a simple click of the notification.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Font typeface="Arial"/>
              <a:buNone/>
            </a:pPr>
            <a:r>
              <a:t/>
            </a:r>
            <a:endParaRPr b="0" i="0" sz="1100" u="none" cap="none" strike="noStrike">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Each browser manages push notifications through their own system, called a "push service".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When the user grants permission for Push on your site, you subscribe them to the browser's push service. This creates a special subscription object that contains the "endpoint URL" of the push service, which is different for each browser, and a public key.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From your server, send your push messages to this URL, encrypted with the public key.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push service sends the message to the right client.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service worker will be woken up to handle incoming push messages, and a push event is fired. This allows your app to react to push messages, for example by displaying a notification (using ServiceWorkerRegistration.showNotification().)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Your app doesn't need to listen to or poll for messages — and the browser doesn't even need to be open. All the work is done under the hood, as efficiently as possible, by the browser and the operating system. This is great for saving battery and CPU usage!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Let's go through that again, step by step.</a:t>
            </a:r>
            <a:endParaRPr/>
          </a:p>
          <a:p>
            <a:pPr indent="0" lvl="0" marL="0" marR="0" rtl="0" algn="l">
              <a:spcBef>
                <a:spcPts val="0"/>
              </a:spcBef>
              <a:spcAft>
                <a:spcPts val="0"/>
              </a:spcAft>
              <a:buFont typeface="Arial"/>
              <a:buNone/>
            </a:pPr>
            <a:r>
              <a:t/>
            </a:r>
            <a:endParaRPr b="0" i="0" sz="1100" u="none" cap="none" strike="noStrike"/>
          </a:p>
          <a:p>
            <a:pPr indent="-228600" lvl="0" marL="457200" marR="0" rtl="0" algn="l">
              <a:spcBef>
                <a:spcPts val="0"/>
              </a:spcBef>
              <a:spcAft>
                <a:spcPts val="0"/>
              </a:spcAft>
              <a:buSzPts val="1100"/>
              <a:buFont typeface="Arial"/>
              <a:buAutoNum type="arabicPeriod"/>
            </a:pPr>
            <a:r>
              <a:rPr b="0" i="0" lang="en" sz="1100" u="none" cap="none" strike="noStrike"/>
              <a:t>In the app’s main JavaScript, call pushManager.subscribe() on the service worker registration object.</a:t>
            </a:r>
            <a:endParaRPr/>
          </a:p>
          <a:p>
            <a:pPr indent="-228600" lvl="0" marL="457200" marR="0" rtl="0" algn="l">
              <a:spcBef>
                <a:spcPts val="0"/>
              </a:spcBef>
              <a:spcAft>
                <a:spcPts val="0"/>
              </a:spcAft>
              <a:buSzPts val="1100"/>
              <a:buFont typeface="Arial"/>
              <a:buAutoNum type="arabicPeriod"/>
            </a:pPr>
            <a:r>
              <a:rPr b="0" i="0" lang="en" sz="1100" u="none" cap="none" strike="noStrike"/>
              <a:t>Get the subscription object and convert it to JSON. Get the endpoint URL and public key and save this to your server (for example, by using a fetch request).</a:t>
            </a:r>
            <a:endParaRPr/>
          </a:p>
          <a:p>
            <a:pPr indent="-228600" lvl="0" marL="457200" marR="0" rtl="0" algn="l">
              <a:spcBef>
                <a:spcPts val="0"/>
              </a:spcBef>
              <a:spcAft>
                <a:spcPts val="0"/>
              </a:spcAft>
              <a:buSzPts val="1100"/>
              <a:buFont typeface="Arial"/>
              <a:buAutoNum type="arabicPeriod"/>
            </a:pPr>
            <a:r>
              <a:rPr b="0" i="0" lang="en" sz="1100" u="none" cap="none" strike="noStrike"/>
              <a:t>Send the message payload from your server to the endpoint URL, encrypted with the public key.</a:t>
            </a:r>
            <a:endParaRPr/>
          </a:p>
          <a:p>
            <a:pPr indent="-228600" lvl="0" marL="457200" marR="0" rtl="0" algn="l">
              <a:spcBef>
                <a:spcPts val="0"/>
              </a:spcBef>
              <a:spcAft>
                <a:spcPts val="0"/>
              </a:spcAft>
              <a:buSzPts val="1100"/>
              <a:buFont typeface="Arial"/>
              <a:buAutoNum type="arabicPeriod"/>
            </a:pPr>
            <a:r>
              <a:rPr b="0" i="0" lang="en" sz="1100" u="none" cap="none" strike="noStrike"/>
              <a:t>The push message raises a “push” event in the service worker which we can handle in a push event handler.</a:t>
            </a:r>
            <a:endParaRPr/>
          </a:p>
          <a:p>
            <a:pPr indent="-228600" lvl="0" marL="457200" marR="0" rtl="0" algn="l">
              <a:spcBef>
                <a:spcPts val="0"/>
              </a:spcBef>
              <a:spcAft>
                <a:spcPts val="0"/>
              </a:spcAft>
              <a:buSzPts val="1100"/>
              <a:buFont typeface="Arial"/>
              <a:buAutoNum type="arabicPeriod"/>
            </a:pPr>
            <a:r>
              <a:rPr b="0" i="0" lang="en" sz="1100" u="none" cap="none" strike="noStrike"/>
              <a:t>In push event handler we get the data from the message and display a notification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For the instructor's information:</a:t>
            </a:r>
            <a:endParaRPr/>
          </a:p>
          <a:p>
            <a:pPr indent="0" lvl="0" marL="0" marR="0" rtl="0" algn="l">
              <a:spcBef>
                <a:spcPts val="0"/>
              </a:spcBef>
              <a:spcAft>
                <a:spcPts val="0"/>
              </a:spcAft>
              <a:buClr>
                <a:schemeClr val="dk1"/>
              </a:buClr>
              <a:buFont typeface="Arial"/>
              <a:buNone/>
            </a:pPr>
            <a:br>
              <a:rPr b="0" i="0" lang="en" sz="1100" u="none" cap="none" strike="noStrike">
                <a:solidFill>
                  <a:schemeClr val="dk1"/>
                </a:solidFill>
              </a:rPr>
            </a:br>
            <a:r>
              <a:rPr b="0" i="0" lang="en" sz="1100" u="none" cap="none" strike="noStrike">
                <a:solidFill>
                  <a:schemeClr val="dk1"/>
                </a:solidFill>
              </a:rPr>
              <a:t>Each subscription is unique to a service worker.  The endpoint for the subscription is a unique capability URL: knowledge of the endpoint is all that is necessary to send a message to your application. The endpoint URL therefore needs to be kept secret, or other applications might be able to send push messages to your application.</a:t>
            </a:r>
            <a:br>
              <a:rPr b="0" i="0" lang="en" sz="1100" u="none" cap="none" strike="noStrike">
                <a:solidFill>
                  <a:schemeClr val="dk1"/>
                </a:solidFill>
              </a:rPr>
            </a:br>
            <a:br>
              <a:rPr b="0" i="0" lang="en" sz="1100" u="none" cap="none" strike="noStrike">
                <a:solidFill>
                  <a:schemeClr val="dk1"/>
                </a:solidFill>
              </a:rPr>
            </a:br>
            <a:r>
              <a:rPr b="0" i="0" lang="en" sz="1100" u="none" cap="none" strike="noStrike">
                <a:solidFill>
                  <a:schemeClr val="dk1"/>
                </a:solidFill>
              </a:rPr>
              <a:t>Activating a service worker to deliver a push message can result in increased resource usage, particularly of the battery. Different browsers have different schemes for handling this — there is currently no standard mechanism. Firefox allows a limited number (quota) of push messages to be sent to an application, although Push messages that generate notifications are exempt from this limit. The limit is refreshed each time the site is visited. In comparison, Chrome applies no limit but requires that every push message causes a notification to be displayed.</a:t>
            </a:r>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The Push API allows a user to subscribe to messages sent from your app server that are sent via the push service used by the browser.</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Subscribing is done in the JavaScript for the page. Responding to push events — for example by displaying a notification — is done in the service worker.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Let's look at how to subscribe the user to the push service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First we check if the user is already subscribed and update the page UI accordingly: if they are not subscribed, prompt them to subscribe. If they are already subscribed, update the server with the latest subscription.</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When the user grants permission for Push on your site, you subscribe them to the browser's push service. This creates a special subscription object that contains the "endpoint URL" of the push service, which is different for each browser, and a public key.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We send the subscription object for this user to the server and save 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main.js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Before you subscribe a user, check if you already have a subscription object for them. </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If you don’t have the object, update the UI to prompt the user to enable push notifications.</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If you do have the subscription object, update your server database with the latest subscription object.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a:t>
            </a:r>
            <a:r>
              <a:rPr b="0" i="0" lang="en" sz="1100" u="none" cap="none" strike="noStrike">
                <a:latin typeface="Courier New"/>
                <a:ea typeface="Courier New"/>
                <a:cs typeface="Courier New"/>
                <a:sym typeface="Courier New"/>
              </a:rPr>
              <a:t>ready</a:t>
            </a:r>
            <a:r>
              <a:rPr b="0" i="0" lang="en" sz="1100" u="none" cap="none" strike="noStrike"/>
              <a:t> property of the service worker defines whether a service worker is ready to control a page or not. It returns a Promise which resolves to a service worker registration object when the service worker becomes active.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a:t>
            </a:r>
            <a:r>
              <a:rPr b="0" i="0" lang="en" sz="1100" u="none" cap="none" strike="noStrike">
                <a:latin typeface="Courier New"/>
                <a:ea typeface="Courier New"/>
                <a:cs typeface="Courier New"/>
                <a:sym typeface="Courier New"/>
              </a:rPr>
              <a:t>getSubscription</a:t>
            </a:r>
            <a:r>
              <a:rPr b="0" i="0" lang="en" sz="1100" u="none" cap="none" strike="noStrike"/>
              <a:t> function returns the subscription object, or undefined if it doesn’t exist.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need to perform this check every time the user accesses our app, because </a:t>
            </a:r>
            <a:r>
              <a:rPr b="0" i="0" lang="en" sz="1100" u="none" cap="none" strike="noStrike">
                <a:solidFill>
                  <a:schemeClr val="dk1"/>
                </a:solidFill>
              </a:rPr>
              <a:t>it is possible for subscription objects to change during their lifetime.</a:t>
            </a:r>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 main.js</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solidFill>
                  <a:schemeClr val="dk1"/>
                </a:solidFill>
              </a:rPr>
              <a:t>Before sending notifications we must subscribe to a push service. We call pushManager.subscribe on the service worker registration object to subscribe. The resulting PushSubscription object includes all the information that the application needs to send a push message: an endpoint and the encryption key needed for sending data.</a:t>
            </a:r>
            <a:br>
              <a:rPr b="0" i="0" lang="en" sz="1100" u="none" cap="none" strike="noStrike">
                <a:solidFill>
                  <a:schemeClr val="dk1"/>
                </a:solidFill>
              </a:rPr>
            </a:br>
            <a:br>
              <a:rPr b="0" i="0" lang="en" sz="1100" u="none" cap="none" strike="noStrike">
                <a:solidFill>
                  <a:schemeClr val="dk1"/>
                </a:solidFill>
              </a:rPr>
            </a:br>
            <a:r>
              <a:rPr b="0" i="0" lang="en" sz="1100" u="none" cap="none" strike="noStrike">
                <a:solidFill>
                  <a:schemeClr val="dk1"/>
                </a:solidFill>
              </a:rPr>
              <a:t>Each subscription is unique to a service worker.  The endpoint for the subscription is a unique capability URL: knowledge of the endpoint is all that is necessary to send a message to your application. The endpoint URL therefore needs to be kept secret, or other applications might be able to send push messages to your application.</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We call the </a:t>
            </a:r>
            <a:r>
              <a:rPr b="0" i="0" lang="en" sz="1100" u="none" cap="none" strike="noStrike">
                <a:latin typeface="Courier New"/>
                <a:ea typeface="Courier New"/>
                <a:cs typeface="Courier New"/>
                <a:sym typeface="Courier New"/>
              </a:rPr>
              <a:t>subscribe</a:t>
            </a:r>
            <a:r>
              <a:rPr b="0" i="0" lang="en" sz="1100" u="none" cap="none" strike="noStrike"/>
              <a:t> method on the </a:t>
            </a:r>
            <a:r>
              <a:rPr b="0" i="0" lang="en" sz="1100" u="none" cap="none" strike="noStrike">
                <a:latin typeface="Courier New"/>
                <a:ea typeface="Courier New"/>
                <a:cs typeface="Courier New"/>
                <a:sym typeface="Courier New"/>
              </a:rPr>
              <a:t>pushManager</a:t>
            </a:r>
            <a:r>
              <a:rPr b="0" i="0" lang="en" sz="1100" u="none" cap="none" strike="noStrike"/>
              <a:t> to subscribe to the push service.</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Note that we pass </a:t>
            </a:r>
            <a:r>
              <a:rPr b="0" i="0" lang="en" sz="1100" u="none" cap="none" strike="noStrike">
                <a:solidFill>
                  <a:schemeClr val="dk1"/>
                </a:solidFill>
                <a:latin typeface="Courier New"/>
                <a:ea typeface="Courier New"/>
                <a:cs typeface="Courier New"/>
                <a:sym typeface="Courier New"/>
              </a:rPr>
              <a:t>userVisibleOnly: true</a:t>
            </a:r>
            <a:r>
              <a:rPr b="0" i="0" lang="en" sz="1100" u="none" cap="none" strike="noStrike">
                <a:solidFill>
                  <a:schemeClr val="dk1"/>
                </a:solidFill>
              </a:rPr>
              <a:t> into the subscribe method. This ensures that a notification will be shown for every push message. Setting this option is required in Chrome. If we don’t display a notification when we receive a push message, Chrome will automatically create one to let the user know that your web page is doing work in the background. You may have seen this with Google Docs!</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We convert </a:t>
            </a:r>
            <a:r>
              <a:rPr b="0" i="0" lang="en" sz="1100" u="none" cap="none" strike="noStrike">
                <a:solidFill>
                  <a:schemeClr val="dk1"/>
                </a:solidFill>
              </a:rPr>
              <a:t>the subscription object</a:t>
            </a:r>
            <a:r>
              <a:rPr b="0" i="0" lang="en" sz="1100" u="none" cap="none" strike="noStrike"/>
              <a:t> to JSON and send it to the server</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Example of the subscription object.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This is the object returned from the push service when we call reg.pushManager.subscribe()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Contains:</a:t>
            </a:r>
            <a:endParaRPr/>
          </a:p>
          <a:p>
            <a:pPr indent="-228600" lvl="0" marL="457200" marR="0" rtl="0" algn="l">
              <a:spcBef>
                <a:spcPts val="0"/>
              </a:spcBef>
              <a:spcAft>
                <a:spcPts val="0"/>
              </a:spcAft>
              <a:buNone/>
            </a:pPr>
            <a:r>
              <a:rPr b="0" i="0" lang="en" sz="1100" u="none" cap="none" strike="noStrike"/>
              <a:t>endpointURL - address to send the push messages to (address of the push service). Contains the information to send the push message to the correct service worker</a:t>
            </a:r>
            <a:endParaRPr/>
          </a:p>
          <a:p>
            <a:pPr indent="-228600" lvl="0" marL="457200" marR="0" rtl="0" algn="l">
              <a:spcBef>
                <a:spcPts val="0"/>
              </a:spcBef>
              <a:spcAft>
                <a:spcPts val="0"/>
              </a:spcAft>
              <a:buNone/>
            </a:pPr>
            <a:r>
              <a:rPr b="0" i="0" lang="en" sz="1100" u="none" cap="none" strike="noStrike"/>
              <a:t>Keys object - keys to encrypt the push message</a:t>
            </a:r>
            <a:endParaRPr/>
          </a:p>
          <a:p>
            <a:pPr indent="-228600" lvl="1" marL="914400" marR="0" rtl="0" algn="l">
              <a:spcBef>
                <a:spcPts val="0"/>
              </a:spcBef>
              <a:spcAft>
                <a:spcPts val="0"/>
              </a:spcAft>
              <a:buNone/>
            </a:pPr>
            <a:r>
              <a:rPr b="0" i="0" lang="en" sz="1100" u="none" cap="none" strike="noStrike"/>
              <a:t>P256dh key - </a:t>
            </a:r>
            <a:r>
              <a:rPr b="0" i="0" lang="en" sz="1100" u="none" cap="none" strike="noStrike">
                <a:solidFill>
                  <a:schemeClr val="dk1"/>
                </a:solidFill>
                <a:highlight>
                  <a:srgbClr val="FFFFFF"/>
                </a:highlight>
              </a:rPr>
              <a:t>an elliptic curve Diffie-Hellman (ECDH) public key</a:t>
            </a:r>
            <a:endParaRPr/>
          </a:p>
          <a:p>
            <a:pPr indent="-228600" lvl="1" marL="914400" marR="0" rtl="0" algn="l">
              <a:spcBef>
                <a:spcPts val="0"/>
              </a:spcBef>
              <a:spcAft>
                <a:spcPts val="0"/>
              </a:spcAft>
              <a:buNone/>
            </a:pPr>
            <a:r>
              <a:rPr b="0" i="0" lang="en" sz="1100" u="none" cap="none" strike="noStrike"/>
              <a:t>Auth key - </a:t>
            </a:r>
            <a:r>
              <a:rPr b="0" i="0" lang="en" sz="1100" u="none" cap="none" strike="noStrike">
                <a:solidFill>
                  <a:schemeClr val="dk1"/>
                </a:solidFill>
                <a:highlight>
                  <a:srgbClr val="FFFFFF"/>
                </a:highlight>
              </a:rPr>
              <a:t>an authentication secret that an application server uses in authentication of its messages</a:t>
            </a:r>
            <a:endParaRPr/>
          </a:p>
          <a:p>
            <a:pPr indent="0" lvl="0" marL="0" marR="0" rtl="0" algn="l">
              <a:spcBef>
                <a:spcPts val="0"/>
              </a:spcBef>
              <a:spcAft>
                <a:spcPts val="0"/>
              </a:spcAft>
              <a:buFont typeface="Arial"/>
              <a:buNone/>
            </a:pPr>
            <a:r>
              <a:t/>
            </a:r>
            <a:endParaRPr b="0" i="0" sz="1100" u="none" cap="none" strike="noStrike">
              <a:solidFill>
                <a:schemeClr val="dk1"/>
              </a:solidFill>
              <a:highlight>
                <a:srgbClr val="FFFFFF"/>
              </a:highlight>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highlight>
                  <a:srgbClr val="FFFFFF"/>
                </a:highlight>
              </a:rPr>
              <a:t>	These keys are used by the </a:t>
            </a:r>
            <a:r>
              <a:rPr b="0" i="0" lang="en" sz="1100" u="sng" cap="none" strike="noStrike">
                <a:solidFill>
                  <a:schemeClr val="hlink"/>
                </a:solidFill>
                <a:highlight>
                  <a:srgbClr val="FFFFFF"/>
                </a:highlight>
                <a:hlinkClick r:id="rId2"/>
              </a:rPr>
              <a:t>application server</a:t>
            </a:r>
            <a:r>
              <a:rPr b="0" i="0" lang="en" sz="1100" u="none" cap="none" strike="noStrike">
                <a:solidFill>
                  <a:schemeClr val="dk1"/>
                </a:solidFill>
                <a:highlight>
                  <a:srgbClr val="FFFFFF"/>
                </a:highlight>
              </a:rPr>
              <a:t> to encrypt and authenticate messages for the </a:t>
            </a:r>
            <a:r>
              <a:rPr b="0" i="0" lang="en" sz="1100" u="sng" cap="none" strike="noStrike">
                <a:solidFill>
                  <a:schemeClr val="hlink"/>
                </a:solidFill>
                <a:hlinkClick r:id="rId3"/>
              </a:rPr>
              <a:t>push subscription</a:t>
            </a:r>
            <a:endParaRPr/>
          </a:p>
          <a:p>
            <a:pPr indent="0" lvl="0" marL="0" marR="0" rtl="0" algn="l">
              <a:spcBef>
                <a:spcPts val="0"/>
              </a:spcBef>
              <a:spcAft>
                <a:spcPts val="0"/>
              </a:spcAft>
              <a:buFont typeface="Arial"/>
              <a:buNone/>
            </a:pPr>
            <a:r>
              <a:t/>
            </a:r>
            <a:endParaRPr b="0" i="0" sz="1100" u="none" cap="none" strike="noStrike">
              <a:solidFill>
                <a:schemeClr val="dk1"/>
              </a:solidFill>
              <a:highlight>
                <a:srgbClr val="FFFFFF"/>
              </a:highlight>
            </a:endParaRPr>
          </a:p>
          <a:p>
            <a:pPr indent="0" lvl="0" marL="0" marR="0" rtl="0" algn="l">
              <a:spcBef>
                <a:spcPts val="0"/>
              </a:spcBef>
              <a:spcAft>
                <a:spcPts val="0"/>
              </a:spcAft>
              <a:buClr>
                <a:schemeClr val="hlink"/>
              </a:buClr>
              <a:buFont typeface="Arial"/>
              <a:buNone/>
            </a:pPr>
            <a:r>
              <a:rPr b="0" i="0" lang="en" sz="1100" u="sng" cap="none" strike="noStrike">
                <a:solidFill>
                  <a:schemeClr val="hlink"/>
                </a:solidFill>
                <a:highlight>
                  <a:srgbClr val="FFFFFF"/>
                </a:highlight>
                <a:hlinkClick r:id="rId4"/>
              </a:rPr>
              <a:t>https://w3c.github.io/push-api/#push-service-use</a:t>
            </a:r>
            <a:r>
              <a:rPr b="0" i="0" lang="en" sz="1100" u="none" cap="none" strike="noStrike">
                <a:solidFill>
                  <a:schemeClr val="dk1"/>
                </a:solidFill>
                <a:highlight>
                  <a:srgbClr val="FFFFFF"/>
                </a:highlight>
              </a:rPr>
              <a: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Let's see how the process of sending a message is done.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server generates a message, encrypts it with the public key, and sends it to the endpoint URL in the subscription object. The URL contains the address of the push service, along with a subscription ID which allows the push service to identify the client to receive the message.</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message is received in the push service, which routes it to the right client.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node/main.js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this example, we're using Google's web-push library for Node.js to send a push message from a Node.js server.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Chrome requires that we set the API Key from our project on Firebase.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 seen in this code: we get the subscription object from the database and set it equal to a variable called </a:t>
            </a:r>
            <a:r>
              <a:rPr b="0" i="0" lang="en" sz="1100" u="none" cap="none" strike="noStrike">
                <a:latin typeface="Courier New"/>
                <a:ea typeface="Courier New"/>
                <a:cs typeface="Courier New"/>
                <a:sym typeface="Courier New"/>
              </a:rPr>
              <a:t>pushSubscription</a:t>
            </a:r>
            <a:endParaRPr/>
          </a:p>
          <a:p>
            <a:pPr indent="0" lvl="0" marL="0" marR="0" rtl="0" algn="l">
              <a:spcBef>
                <a:spcPts val="0"/>
              </a:spcBef>
              <a:spcAft>
                <a:spcPts val="0"/>
              </a:spcAft>
              <a:buFont typeface="Arial"/>
              <a:buNone/>
            </a:pPr>
            <a:r>
              <a:t/>
            </a:r>
            <a:endParaRPr b="0" i="0" sz="1100" u="none" cap="none" strike="noStrike">
              <a:latin typeface="Courier New"/>
              <a:ea typeface="Courier New"/>
              <a:cs typeface="Courier New"/>
              <a:sym typeface="Courier New"/>
            </a:endParaRPr>
          </a:p>
          <a:p>
            <a:pPr indent="0" lvl="0" marL="0" marR="0" rtl="0" algn="l">
              <a:spcBef>
                <a:spcPts val="0"/>
              </a:spcBef>
              <a:spcAft>
                <a:spcPts val="0"/>
              </a:spcAft>
              <a:buFont typeface="Arial"/>
              <a:buNone/>
            </a:pPr>
            <a:r>
              <a:rPr b="0" i="0" lang="en" sz="1100" u="none" cap="none" strike="noStrike"/>
              <a:t>The TTL value in the options specifies the maximum time (in seconds) during which the push service should keep trying to deliver the message. This is important to set correctly: some messages have a short life, some may be valid for several hours or more.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then pass in the subscription object, payload, and options object to </a:t>
            </a:r>
            <a:r>
              <a:rPr b="0" i="0" lang="en" sz="1100" u="none" cap="none" strike="noStrike">
                <a:latin typeface="Courier New"/>
                <a:ea typeface="Courier New"/>
                <a:cs typeface="Courier New"/>
                <a:sym typeface="Courier New"/>
              </a:rPr>
              <a:t>sendNotification</a:t>
            </a:r>
            <a:r>
              <a:rPr b="0" i="0" lang="en" sz="1100" u="none" cap="none" strike="noStrike">
                <a:latin typeface="Roboto"/>
                <a:ea typeface="Roboto"/>
                <a:cs typeface="Roboto"/>
                <a:sym typeface="Roboto"/>
              </a:rPr>
              <a:t> </a:t>
            </a:r>
            <a:r>
              <a:rPr b="0" i="0" lang="en" sz="1100" u="none" cap="none" strike="noStrike"/>
              <a: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For the instructor's information: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payload can be a string or a node </a:t>
            </a:r>
            <a:r>
              <a:rPr b="0" i="0" lang="en" sz="1100" u="sng" cap="none" strike="noStrike">
                <a:solidFill>
                  <a:schemeClr val="hlink"/>
                </a:solidFill>
                <a:hlinkClick r:id="rId2"/>
              </a:rPr>
              <a:t>Buffer</a:t>
            </a:r>
            <a:r>
              <a:rPr b="0" i="0" lang="en" sz="1100" u="none" cap="none" strike="noStrike"/>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You need a way to ensure secure communication between the user and your server, and between your server and the push service and between the push service and the user.</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other words, the user needs to be sure that messages are from the domain they claim to be from, and have not been tampered with by the push service. You need to make sure the user is who they claim to be.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VAPID was created to solve this problem.</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solidFill>
                  <a:schemeClr val="dk1"/>
                </a:solidFill>
              </a:rPr>
              <a:t>This VAPID identification information can be used by the push service to attribute requests that are made by the same application server to a single entity. This can be used to reduce the secrecy for push subscription URLs by being able to restrict subscriptions to a specific application server. An application server is further able to include additional information the operator of a push service can use to contact the operator of the application server.</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accent5"/>
              </a:buClr>
              <a:buFont typeface="Arial"/>
              <a:buNone/>
            </a:pPr>
            <a:r>
              <a:rPr b="0" i="0" lang="en" sz="1100" u="sng" cap="none" strike="noStrike">
                <a:solidFill>
                  <a:schemeClr val="hlink"/>
                </a:solidFill>
                <a:hlinkClick r:id="rId2"/>
              </a:rPr>
              <a:t>https://tools.ietf.org/html/draft-thomson-webpush-vapid-02</a:t>
            </a:r>
            <a:r>
              <a:rPr b="0" i="0" lang="en" sz="1100" u="none" cap="none" strike="noStrike">
                <a:solidFill>
                  <a:schemeClr val="dk1"/>
                </a:solidFill>
              </a:rPr>
              <a:t>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JWT Claim:</a:t>
            </a:r>
            <a:endParaRPr/>
          </a:p>
          <a:p>
            <a:pPr indent="-228600" lvl="0" marL="457200" marR="0" rtl="0" algn="l">
              <a:spcBef>
                <a:spcPts val="0"/>
              </a:spcBef>
              <a:spcAft>
                <a:spcPts val="0"/>
              </a:spcAft>
              <a:buNone/>
            </a:pPr>
            <a:r>
              <a:rPr b="0" i="0" lang="en" sz="1100" u="none" cap="none" strike="noStrike"/>
              <a:t>An Audience attribute, the name of your site that is used to ensure the push message is going to the correct site</a:t>
            </a:r>
            <a:endParaRPr/>
          </a:p>
          <a:p>
            <a:pPr indent="-228600" lvl="0" marL="457200" marR="0" rtl="0" algn="l">
              <a:spcBef>
                <a:spcPts val="0"/>
              </a:spcBef>
              <a:spcAft>
                <a:spcPts val="0"/>
              </a:spcAft>
              <a:buNone/>
            </a:pPr>
            <a:r>
              <a:rPr b="0" i="0" lang="en" sz="1100" u="none" cap="none" strike="noStrike"/>
              <a:t>A Subscriber property, who the push service can contact if something fails</a:t>
            </a:r>
            <a:endParaRPr/>
          </a:p>
          <a:p>
            <a:pPr indent="-228600" lvl="0" marL="457200" marR="0" rtl="0" algn="l">
              <a:spcBef>
                <a:spcPts val="0"/>
              </a:spcBef>
              <a:spcAft>
                <a:spcPts val="0"/>
              </a:spcAft>
              <a:buNone/>
            </a:pPr>
            <a:r>
              <a:rPr b="0" i="0" lang="en" sz="1100" u="none" cap="none" strike="noStrike"/>
              <a:t>An Expiration time value, how long this token is valid for (max of 24 hours) (UTC time in seconds when the claim should expire)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hlink"/>
              </a:buClr>
              <a:buFont typeface="Arial"/>
              <a:buNone/>
            </a:pPr>
            <a:r>
              <a:rPr b="0" i="0" lang="en" sz="1100" u="sng" cap="none" strike="noStrike">
                <a:solidFill>
                  <a:schemeClr val="hlink"/>
                </a:solidFill>
                <a:hlinkClick r:id="rId3"/>
              </a:rPr>
              <a:t>https://developers.google.com/web/updates/2016/07/web-push-interop-wins</a:t>
            </a:r>
            <a:r>
              <a:rPr b="0" i="0" lang="en" sz="1100" u="none" cap="none" strike="noStrike"/>
              <a:t> </a:t>
            </a:r>
            <a:br>
              <a:rPr b="0" i="0" lang="en" sz="1100" u="none" cap="none" strike="noStrike"/>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Push Notifications makes use of two APIs: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 the Notification API to display notifications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 the Push API to handle messages that are pushed to a client.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order to use VAPID we need to generate a public/private key pair and subscribe to the push service using the public key. </a:t>
            </a:r>
            <a:r>
              <a:rPr b="0" i="0" lang="en" sz="1100" u="none" cap="none" strike="noStrike">
                <a:solidFill>
                  <a:schemeClr val="dk1"/>
                </a:solidFill>
              </a:rPr>
              <a:t>The public key must first be converted from URL base 64 to a Uint8Array. This is then passed into the applicationServerKey parameter in the subscribe method.</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web-push library provides a method, </a:t>
            </a:r>
            <a:r>
              <a:rPr b="0" i="0" lang="en" sz="1100" u="none" cap="none" strike="noStrike">
                <a:solidFill>
                  <a:schemeClr val="dk1"/>
                </a:solidFill>
                <a:latin typeface="Courier New"/>
                <a:ea typeface="Courier New"/>
                <a:cs typeface="Courier New"/>
                <a:sym typeface="Courier New"/>
              </a:rPr>
              <a:t>generateVapidKeys</a:t>
            </a:r>
            <a:r>
              <a:rPr b="0" i="0" lang="en" sz="1100" u="none" cap="none" strike="noStrike">
                <a:solidFill>
                  <a:schemeClr val="dk1"/>
                </a:solidFill>
              </a:rPr>
              <a:t>, which generates the keys. This should be used once in the command line (</a:t>
            </a:r>
            <a:r>
              <a:rPr b="0" i="0" lang="en" sz="1100" u="none" cap="none" strike="noStrike">
                <a:solidFill>
                  <a:schemeClr val="dk1"/>
                </a:solidFill>
                <a:latin typeface="Consolas"/>
                <a:ea typeface="Consolas"/>
                <a:cs typeface="Consolas"/>
                <a:sym typeface="Consolas"/>
              </a:rPr>
              <a:t>web-push generate-vapid-keys [--json])</a:t>
            </a:r>
            <a:r>
              <a:rPr b="0" i="0" lang="en" sz="1100" u="none" cap="none" strike="noStrike">
                <a:solidFill>
                  <a:schemeClr val="dk1"/>
                </a:solidFill>
              </a:rPr>
              <a:t> and the keys stored somewhere safe.</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Font typeface="Arial"/>
              <a:buNone/>
            </a:pPr>
            <a:r>
              <a:t/>
            </a:r>
            <a:endParaRPr b="0" i="0" sz="1100" u="none" cap="none" strike="noStrike">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 node/main.js</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We can use the web-push library to send a message with the required VAPID details.</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We add a vapidDetails object in the options parameter that includes the parameters required for the request signing.</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Handling the push event happens in the service worker.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service worker will be woken up to handle incoming push messages, and a push event is fired. This allows your app to react to push messages, for example by displaying a notification (using ServiceWorkerRegistration.showNotification().) </a:t>
            </a:r>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serviceworker.js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To display a push notification, we can listen for the push event in the service worker</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get the push message </a:t>
            </a:r>
            <a:r>
              <a:rPr b="0" i="0" lang="en" sz="1100" u="none" cap="none" strike="noStrike">
                <a:solidFill>
                  <a:schemeClr val="dk1"/>
                </a:solidFill>
              </a:rPr>
              <a:t>data</a:t>
            </a:r>
            <a:r>
              <a:rPr b="0" i="0" lang="en" sz="1100" u="none" cap="none" strike="noStrike"/>
              <a:t> from the push event object. In this case we are converting the data to text.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wrap showNotification in a waitUntil to extend the lifetime of the push event until the showNotification Promise resolves. The push event will not be reported as successfully completed until the notification has displayed.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These are all the actors in the life cycle of a push notification.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Push API and Notification API are both in the client.</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We cover the Notification API next.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Let's look at the Notification API first.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This allows developers to display notifications to the user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main.js</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Before we can create a notification we need to get permission from the user.</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This code will prompt the user for permission to show notifications.</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You can try this out from the browser console!</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rgbClr val="000000"/>
              </a:buClr>
              <a:buFont typeface="Arial"/>
              <a:buNone/>
            </a:pPr>
            <a:r>
              <a:rPr b="0" i="0" lang="en" sz="1100" u="none" cap="none" strike="noStrike"/>
              <a:t>As you'll see later, permission is requested automatically when subscribing to a push service, so there's no need to call this function when using just push notifications.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The following examples for configuring and displaying a notification are in the page.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For the instructor's information: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following examples could also happen in the service worker in response to a push event. (However, requesting permission should only happen in the page)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main.js (or serviceworker.js)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first check that permission has been granted.</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Then we call showNotification on the service worker registration object and pass in the notification title.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You can also try this out from the browser console. Try it on the new tab page!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For push notifications, you call showNotification in the service worker in response to a push event, when a message arrives.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pic>
        <p:nvPicPr>
          <p:cNvPr descr="slides_image.png" id="13" name="Google Shape;13;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15" name="Google Shape;15;p2"/>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type="title"/>
          </p:nvPr>
        </p:nvSpPr>
        <p:spPr>
          <a:xfrm>
            <a:off x="265500" y="1928010"/>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17" name="Google Shape;17;p2"/>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Google Shape;18;p2"/>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Google Shape;19;p2"/>
          <p:cNvSpPr txBox="1"/>
          <p:nvPr>
            <p:ph idx="4"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2"/>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1" name="Shape 51"/>
        <p:cNvGrpSpPr/>
        <p:nvPr/>
      </p:nvGrpSpPr>
      <p:grpSpPr>
        <a:xfrm>
          <a:off x="0" y="0"/>
          <a:ext cx="0" cy="0"/>
          <a:chOff x="0" y="0"/>
          <a:chExt cx="0" cy="0"/>
        </a:xfrm>
      </p:grpSpPr>
      <p:sp>
        <p:nvSpPr>
          <p:cNvPr id="52" name="Google Shape;52;p11"/>
          <p:cNvSpPr txBox="1"/>
          <p:nvPr>
            <p:ph idx="1" type="body"/>
          </p:nvPr>
        </p:nvSpPr>
        <p:spPr>
          <a:xfrm>
            <a:off x="311700" y="3918597"/>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3" name="Google Shape;53;p1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4" name="Shape 54"/>
        <p:cNvGrpSpPr/>
        <p:nvPr/>
      </p:nvGrpSpPr>
      <p:grpSpPr>
        <a:xfrm>
          <a:off x="0" y="0"/>
          <a:ext cx="0" cy="0"/>
          <a:chOff x="0" y="0"/>
          <a:chExt cx="0" cy="0"/>
        </a:xfrm>
      </p:grpSpPr>
      <p:sp>
        <p:nvSpPr>
          <p:cNvPr id="55" name="Google Shape;55;p12"/>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12000">
                <a:solidFill>
                  <a:schemeClr val="dk1"/>
                </a:solidFill>
              </a:defRPr>
            </a:lvl2pPr>
            <a:lvl3pPr indent="0" lvl="2" rtl="0" algn="ctr">
              <a:spcBef>
                <a:spcPts val="0"/>
              </a:spcBef>
              <a:spcAft>
                <a:spcPts val="0"/>
              </a:spcAft>
              <a:buClr>
                <a:schemeClr val="dk1"/>
              </a:buClr>
              <a:buSzPts val="1400"/>
              <a:buFont typeface="Arial"/>
              <a:buNone/>
              <a:defRPr sz="12000">
                <a:solidFill>
                  <a:schemeClr val="dk1"/>
                </a:solidFill>
              </a:defRPr>
            </a:lvl3pPr>
            <a:lvl4pPr indent="0" lvl="3" rtl="0" algn="ctr">
              <a:spcBef>
                <a:spcPts val="0"/>
              </a:spcBef>
              <a:spcAft>
                <a:spcPts val="0"/>
              </a:spcAft>
              <a:buClr>
                <a:schemeClr val="dk1"/>
              </a:buClr>
              <a:buSzPts val="1400"/>
              <a:buFont typeface="Arial"/>
              <a:buNone/>
              <a:defRPr sz="12000">
                <a:solidFill>
                  <a:schemeClr val="dk1"/>
                </a:solidFill>
              </a:defRPr>
            </a:lvl4pPr>
            <a:lvl5pPr indent="0" lvl="4" rtl="0" algn="ctr">
              <a:spcBef>
                <a:spcPts val="0"/>
              </a:spcBef>
              <a:spcAft>
                <a:spcPts val="0"/>
              </a:spcAft>
              <a:buClr>
                <a:schemeClr val="dk1"/>
              </a:buClr>
              <a:buSzPts val="1400"/>
              <a:buFont typeface="Arial"/>
              <a:buNone/>
              <a:defRPr sz="12000">
                <a:solidFill>
                  <a:schemeClr val="dk1"/>
                </a:solidFill>
              </a:defRPr>
            </a:lvl5pPr>
            <a:lvl6pPr indent="0" lvl="5" rtl="0" algn="ctr">
              <a:spcBef>
                <a:spcPts val="0"/>
              </a:spcBef>
              <a:spcAft>
                <a:spcPts val="0"/>
              </a:spcAft>
              <a:buClr>
                <a:schemeClr val="dk1"/>
              </a:buClr>
              <a:buSzPts val="1400"/>
              <a:buFont typeface="Arial"/>
              <a:buNone/>
              <a:defRPr sz="12000">
                <a:solidFill>
                  <a:schemeClr val="dk1"/>
                </a:solidFill>
              </a:defRPr>
            </a:lvl6pPr>
            <a:lvl7pPr indent="0" lvl="6" rtl="0" algn="ctr">
              <a:spcBef>
                <a:spcPts val="0"/>
              </a:spcBef>
              <a:spcAft>
                <a:spcPts val="0"/>
              </a:spcAft>
              <a:buClr>
                <a:schemeClr val="dk1"/>
              </a:buClr>
              <a:buSzPts val="1400"/>
              <a:buFont typeface="Arial"/>
              <a:buNone/>
              <a:defRPr sz="12000">
                <a:solidFill>
                  <a:schemeClr val="dk1"/>
                </a:solidFill>
              </a:defRPr>
            </a:lvl7pPr>
            <a:lvl8pPr indent="0" lvl="7" rtl="0" algn="ctr">
              <a:spcBef>
                <a:spcPts val="0"/>
              </a:spcBef>
              <a:spcAft>
                <a:spcPts val="0"/>
              </a:spcAft>
              <a:buClr>
                <a:schemeClr val="dk1"/>
              </a:buClr>
              <a:buSzPts val="1400"/>
              <a:buFont typeface="Arial"/>
              <a:buNone/>
              <a:defRPr sz="12000">
                <a:solidFill>
                  <a:schemeClr val="dk1"/>
                </a:solidFill>
              </a:defRPr>
            </a:lvl8pPr>
            <a:lvl9pPr indent="0" lvl="8" rtl="0" algn="ctr">
              <a:spcBef>
                <a:spcPts val="0"/>
              </a:spcBef>
              <a:spcAft>
                <a:spcPts val="0"/>
              </a:spcAft>
              <a:buClr>
                <a:schemeClr val="dk1"/>
              </a:buClr>
              <a:buSzPts val="1400"/>
              <a:buFont typeface="Arial"/>
              <a:buNone/>
              <a:defRPr sz="12000">
                <a:solidFill>
                  <a:schemeClr val="dk1"/>
                </a:solidFill>
              </a:defRPr>
            </a:lvl9pPr>
          </a:lstStyle>
          <a:p/>
        </p:txBody>
      </p:sp>
      <p:sp>
        <p:nvSpPr>
          <p:cNvPr id="56" name="Google Shape;56;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ctr">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ctr">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7" name="Google Shape;57;p1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1">
    <p:spTree>
      <p:nvGrpSpPr>
        <p:cNvPr id="58" name="Shape 58"/>
        <p:cNvGrpSpPr/>
        <p:nvPr/>
      </p:nvGrpSpPr>
      <p:grpSpPr>
        <a:xfrm>
          <a:off x="0" y="0"/>
          <a:ext cx="0" cy="0"/>
          <a:chOff x="0" y="0"/>
          <a:chExt cx="0" cy="0"/>
        </a:xfrm>
      </p:grpSpPr>
      <p:sp>
        <p:nvSpPr>
          <p:cNvPr id="59" name="Google Shape;59;p13"/>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pic>
        <p:nvPicPr>
          <p:cNvPr descr="PWA-split.png" id="60" name="Google Shape;60;p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1" name="Google Shape;61;p13"/>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3"/>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
        <p:nvSpPr>
          <p:cNvPr id="63" name="Google Shape;63;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64" name="Google Shape;64;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Layout 1">
    <p:spTree>
      <p:nvGrpSpPr>
        <p:cNvPr id="65"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1" name="Shape 21"/>
        <p:cNvGrpSpPr/>
        <p:nvPr/>
      </p:nvGrpSpPr>
      <p:grpSpPr>
        <a:xfrm>
          <a:off x="0" y="0"/>
          <a:ext cx="0" cy="0"/>
          <a:chOff x="0" y="0"/>
          <a:chExt cx="0" cy="0"/>
        </a:xfrm>
      </p:grpSpPr>
      <p:sp>
        <p:nvSpPr>
          <p:cNvPr id="22" name="Google Shape;22;p3"/>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24" name="Google Shape;24;p3"/>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355600" lvl="1" marL="9144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317500" lvl="2" marL="13716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317500" lvl="3" marL="1828800" marR="0" rtl="0" algn="l">
              <a:lnSpc>
                <a:spcPct val="115000"/>
              </a:lnSpc>
              <a:spcBef>
                <a:spcPts val="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317500" lvl="4" marL="22860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317500" lvl="5" marL="2743200" marR="0" rtl="0" algn="l">
              <a:lnSpc>
                <a:spcPct val="115000"/>
              </a:lnSpc>
              <a:spcBef>
                <a:spcPts val="160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317500" lvl="6" marL="3200400" marR="0" rtl="0" algn="l">
              <a:lnSpc>
                <a:spcPct val="115000"/>
              </a:lnSpc>
              <a:spcBef>
                <a:spcPts val="160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317500" lvl="7" marL="36576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Google Shape;25;p3"/>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6" name="Shape 26"/>
        <p:cNvGrpSpPr/>
        <p:nvPr/>
      </p:nvGrpSpPr>
      <p:grpSpPr>
        <a:xfrm>
          <a:off x="0" y="0"/>
          <a:ext cx="0" cy="0"/>
          <a:chOff x="0" y="0"/>
          <a:chExt cx="0" cy="0"/>
        </a:xfrm>
      </p:grpSpPr>
      <p:sp>
        <p:nvSpPr>
          <p:cNvPr id="27" name="Google Shape;27;p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4800">
                <a:solidFill>
                  <a:schemeClr val="dk1"/>
                </a:solidFill>
              </a:defRPr>
            </a:lvl2pPr>
            <a:lvl3pPr indent="0" lvl="2" rtl="0">
              <a:spcBef>
                <a:spcPts val="0"/>
              </a:spcBef>
              <a:spcAft>
                <a:spcPts val="0"/>
              </a:spcAft>
              <a:buClr>
                <a:schemeClr val="dk1"/>
              </a:buClr>
              <a:buSzPts val="1400"/>
              <a:buFont typeface="Arial"/>
              <a:buNone/>
              <a:defRPr sz="4800">
                <a:solidFill>
                  <a:schemeClr val="dk1"/>
                </a:solidFill>
              </a:defRPr>
            </a:lvl3pPr>
            <a:lvl4pPr indent="0" lvl="3" rtl="0">
              <a:spcBef>
                <a:spcPts val="0"/>
              </a:spcBef>
              <a:spcAft>
                <a:spcPts val="0"/>
              </a:spcAft>
              <a:buClr>
                <a:schemeClr val="dk1"/>
              </a:buClr>
              <a:buSzPts val="1400"/>
              <a:buFont typeface="Arial"/>
              <a:buNone/>
              <a:defRPr sz="4800">
                <a:solidFill>
                  <a:schemeClr val="dk1"/>
                </a:solidFill>
              </a:defRPr>
            </a:lvl4pPr>
            <a:lvl5pPr indent="0" lvl="4" rtl="0">
              <a:spcBef>
                <a:spcPts val="0"/>
              </a:spcBef>
              <a:spcAft>
                <a:spcPts val="0"/>
              </a:spcAft>
              <a:buClr>
                <a:schemeClr val="dk1"/>
              </a:buClr>
              <a:buSzPts val="1400"/>
              <a:buFont typeface="Arial"/>
              <a:buNone/>
              <a:defRPr sz="4800">
                <a:solidFill>
                  <a:schemeClr val="dk1"/>
                </a:solidFill>
              </a:defRPr>
            </a:lvl5pPr>
            <a:lvl6pPr indent="0" lvl="5" rtl="0">
              <a:spcBef>
                <a:spcPts val="0"/>
              </a:spcBef>
              <a:spcAft>
                <a:spcPts val="0"/>
              </a:spcAft>
              <a:buClr>
                <a:schemeClr val="dk1"/>
              </a:buClr>
              <a:buSzPts val="1400"/>
              <a:buFont typeface="Arial"/>
              <a:buNone/>
              <a:defRPr sz="4800">
                <a:solidFill>
                  <a:schemeClr val="dk1"/>
                </a:solidFill>
              </a:defRPr>
            </a:lvl6pPr>
            <a:lvl7pPr indent="0" lvl="6" rtl="0">
              <a:spcBef>
                <a:spcPts val="0"/>
              </a:spcBef>
              <a:spcAft>
                <a:spcPts val="0"/>
              </a:spcAft>
              <a:buClr>
                <a:schemeClr val="dk1"/>
              </a:buClr>
              <a:buSzPts val="1400"/>
              <a:buFont typeface="Arial"/>
              <a:buNone/>
              <a:defRPr sz="4800">
                <a:solidFill>
                  <a:schemeClr val="dk1"/>
                </a:solidFill>
              </a:defRPr>
            </a:lvl7pPr>
            <a:lvl8pPr indent="0" lvl="7" rtl="0">
              <a:spcBef>
                <a:spcPts val="0"/>
              </a:spcBef>
              <a:spcAft>
                <a:spcPts val="0"/>
              </a:spcAft>
              <a:buClr>
                <a:schemeClr val="dk1"/>
              </a:buClr>
              <a:buSzPts val="1400"/>
              <a:buFont typeface="Arial"/>
              <a:buNone/>
              <a:defRPr sz="4800">
                <a:solidFill>
                  <a:schemeClr val="dk1"/>
                </a:solidFill>
              </a:defRPr>
            </a:lvl8pPr>
            <a:lvl9pPr indent="0" lvl="8" rtl="0">
              <a:spcBef>
                <a:spcPts val="0"/>
              </a:spcBef>
              <a:spcAft>
                <a:spcPts val="0"/>
              </a:spcAft>
              <a:buClr>
                <a:schemeClr val="dk1"/>
              </a:buClr>
              <a:buSzPts val="1400"/>
              <a:buFont typeface="Arial"/>
              <a:buNone/>
              <a:defRPr sz="4800">
                <a:solidFill>
                  <a:schemeClr val="dk1"/>
                </a:solidFill>
              </a:defRPr>
            </a:lvl9pPr>
          </a:lstStyle>
          <a:p/>
        </p:txBody>
      </p:sp>
      <p:sp>
        <p:nvSpPr>
          <p:cNvPr id="28" name="Google Shape;28;p4"/>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spTree>
      <p:nvGrpSpPr>
        <p:cNvPr id="29" name="Shape 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04FFE"/>
        </a:solidFill>
      </p:bgPr>
    </p:bg>
    <p:spTree>
      <p:nvGrpSpPr>
        <p:cNvPr id="30" name="Shape 30"/>
        <p:cNvGrpSpPr/>
        <p:nvPr/>
      </p:nvGrpSpPr>
      <p:grpSpPr>
        <a:xfrm>
          <a:off x="0" y="0"/>
          <a:ext cx="0" cy="0"/>
          <a:chOff x="0" y="0"/>
          <a:chExt cx="0" cy="0"/>
        </a:xfrm>
      </p:grpSpPr>
      <p:sp>
        <p:nvSpPr>
          <p:cNvPr id="31" name="Google Shape;31;p6"/>
          <p:cNvSpPr txBox="1"/>
          <p:nvPr>
            <p:ph type="ctrTitle"/>
          </p:nvPr>
        </p:nvSpPr>
        <p:spPr>
          <a:xfrm>
            <a:off x="311708" y="1006792"/>
            <a:ext cx="8520600" cy="2052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5200">
                <a:solidFill>
                  <a:schemeClr val="dk1"/>
                </a:solidFill>
              </a:defRPr>
            </a:lvl2pPr>
            <a:lvl3pPr indent="0" lvl="2" rtl="0" algn="ctr">
              <a:spcBef>
                <a:spcPts val="0"/>
              </a:spcBef>
              <a:spcAft>
                <a:spcPts val="0"/>
              </a:spcAft>
              <a:buClr>
                <a:schemeClr val="dk1"/>
              </a:buClr>
              <a:buSzPts val="1400"/>
              <a:buFont typeface="Arial"/>
              <a:buNone/>
              <a:defRPr sz="5200">
                <a:solidFill>
                  <a:schemeClr val="dk1"/>
                </a:solidFill>
              </a:defRPr>
            </a:lvl3pPr>
            <a:lvl4pPr indent="0" lvl="3" rtl="0" algn="ctr">
              <a:spcBef>
                <a:spcPts val="0"/>
              </a:spcBef>
              <a:spcAft>
                <a:spcPts val="0"/>
              </a:spcAft>
              <a:buClr>
                <a:schemeClr val="dk1"/>
              </a:buClr>
              <a:buSzPts val="1400"/>
              <a:buFont typeface="Arial"/>
              <a:buNone/>
              <a:defRPr sz="5200">
                <a:solidFill>
                  <a:schemeClr val="dk1"/>
                </a:solidFill>
              </a:defRPr>
            </a:lvl4pPr>
            <a:lvl5pPr indent="0" lvl="4" rtl="0" algn="ctr">
              <a:spcBef>
                <a:spcPts val="0"/>
              </a:spcBef>
              <a:spcAft>
                <a:spcPts val="0"/>
              </a:spcAft>
              <a:buClr>
                <a:schemeClr val="dk1"/>
              </a:buClr>
              <a:buSzPts val="1400"/>
              <a:buFont typeface="Arial"/>
              <a:buNone/>
              <a:defRPr sz="5200">
                <a:solidFill>
                  <a:schemeClr val="dk1"/>
                </a:solidFill>
              </a:defRPr>
            </a:lvl5pPr>
            <a:lvl6pPr indent="0" lvl="5" rtl="0" algn="ctr">
              <a:spcBef>
                <a:spcPts val="0"/>
              </a:spcBef>
              <a:spcAft>
                <a:spcPts val="0"/>
              </a:spcAft>
              <a:buClr>
                <a:schemeClr val="dk1"/>
              </a:buClr>
              <a:buSzPts val="1400"/>
              <a:buFont typeface="Arial"/>
              <a:buNone/>
              <a:defRPr sz="5200">
                <a:solidFill>
                  <a:schemeClr val="dk1"/>
                </a:solidFill>
              </a:defRPr>
            </a:lvl6pPr>
            <a:lvl7pPr indent="0" lvl="6" rtl="0" algn="ctr">
              <a:spcBef>
                <a:spcPts val="0"/>
              </a:spcBef>
              <a:spcAft>
                <a:spcPts val="0"/>
              </a:spcAft>
              <a:buClr>
                <a:schemeClr val="dk1"/>
              </a:buClr>
              <a:buSzPts val="1400"/>
              <a:buFont typeface="Arial"/>
              <a:buNone/>
              <a:defRPr sz="5200">
                <a:solidFill>
                  <a:schemeClr val="dk1"/>
                </a:solidFill>
              </a:defRPr>
            </a:lvl7pPr>
            <a:lvl8pPr indent="0" lvl="7" rtl="0" algn="ctr">
              <a:spcBef>
                <a:spcPts val="0"/>
              </a:spcBef>
              <a:spcAft>
                <a:spcPts val="0"/>
              </a:spcAft>
              <a:buClr>
                <a:schemeClr val="dk1"/>
              </a:buClr>
              <a:buSzPts val="1400"/>
              <a:buFont typeface="Arial"/>
              <a:buNone/>
              <a:defRPr sz="5200">
                <a:solidFill>
                  <a:schemeClr val="dk1"/>
                </a:solidFill>
              </a:defRPr>
            </a:lvl8pPr>
            <a:lvl9pPr indent="0" lvl="8" rtl="0" algn="ctr">
              <a:spcBef>
                <a:spcPts val="0"/>
              </a:spcBef>
              <a:spcAft>
                <a:spcPts val="0"/>
              </a:spcAft>
              <a:buClr>
                <a:schemeClr val="dk1"/>
              </a:buClr>
              <a:buSzPts val="1400"/>
              <a:buFont typeface="Arial"/>
              <a:buNone/>
              <a:defRPr sz="5200">
                <a:solidFill>
                  <a:schemeClr val="dk1"/>
                </a:solidFill>
              </a:defRPr>
            </a:lvl9pPr>
          </a:lstStyle>
          <a:p/>
        </p:txBody>
      </p:sp>
      <p:sp>
        <p:nvSpPr>
          <p:cNvPr id="32" name="Google Shape;32;p6"/>
          <p:cNvSpPr txBox="1"/>
          <p:nvPr>
            <p:ph idx="1" type="subTitle"/>
          </p:nvPr>
        </p:nvSpPr>
        <p:spPr>
          <a:xfrm>
            <a:off x="311700" y="3096342"/>
            <a:ext cx="8520600" cy="79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33" name="Google Shape;33;p6"/>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304FFE"/>
        </a:solidFill>
      </p:bgPr>
    </p:bg>
    <p:spTree>
      <p:nvGrpSpPr>
        <p:cNvPr id="34" name="Shape 34"/>
        <p:cNvGrpSpPr/>
        <p:nvPr/>
      </p:nvGrpSpPr>
      <p:grpSpPr>
        <a:xfrm>
          <a:off x="0" y="0"/>
          <a:ext cx="0" cy="0"/>
          <a:chOff x="0" y="0"/>
          <a:chExt cx="0" cy="0"/>
        </a:xfrm>
      </p:grpSpPr>
      <p:sp>
        <p:nvSpPr>
          <p:cNvPr id="35" name="Google Shape;35;p7"/>
          <p:cNvSpPr txBox="1"/>
          <p:nvPr>
            <p:ph type="title"/>
          </p:nvPr>
        </p:nvSpPr>
        <p:spPr>
          <a:xfrm>
            <a:off x="311700" y="2074650"/>
            <a:ext cx="8520600" cy="84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3600">
                <a:solidFill>
                  <a:schemeClr val="dk1"/>
                </a:solidFill>
              </a:defRPr>
            </a:lvl2pPr>
            <a:lvl3pPr indent="0" lvl="2" rtl="0" algn="ctr">
              <a:spcBef>
                <a:spcPts val="0"/>
              </a:spcBef>
              <a:spcAft>
                <a:spcPts val="0"/>
              </a:spcAft>
              <a:buClr>
                <a:schemeClr val="dk1"/>
              </a:buClr>
              <a:buSzPts val="1400"/>
              <a:buFont typeface="Arial"/>
              <a:buNone/>
              <a:defRPr sz="3600">
                <a:solidFill>
                  <a:schemeClr val="dk1"/>
                </a:solidFill>
              </a:defRPr>
            </a:lvl3pPr>
            <a:lvl4pPr indent="0" lvl="3" rtl="0" algn="ctr">
              <a:spcBef>
                <a:spcPts val="0"/>
              </a:spcBef>
              <a:spcAft>
                <a:spcPts val="0"/>
              </a:spcAft>
              <a:buClr>
                <a:schemeClr val="dk1"/>
              </a:buClr>
              <a:buSzPts val="1400"/>
              <a:buFont typeface="Arial"/>
              <a:buNone/>
              <a:defRPr sz="3600">
                <a:solidFill>
                  <a:schemeClr val="dk1"/>
                </a:solidFill>
              </a:defRPr>
            </a:lvl4pPr>
            <a:lvl5pPr indent="0" lvl="4" rtl="0" algn="ctr">
              <a:spcBef>
                <a:spcPts val="0"/>
              </a:spcBef>
              <a:spcAft>
                <a:spcPts val="0"/>
              </a:spcAft>
              <a:buClr>
                <a:schemeClr val="dk1"/>
              </a:buClr>
              <a:buSzPts val="1400"/>
              <a:buFont typeface="Arial"/>
              <a:buNone/>
              <a:defRPr sz="3600">
                <a:solidFill>
                  <a:schemeClr val="dk1"/>
                </a:solidFill>
              </a:defRPr>
            </a:lvl5pPr>
            <a:lvl6pPr indent="0" lvl="5" rtl="0" algn="ctr">
              <a:spcBef>
                <a:spcPts val="0"/>
              </a:spcBef>
              <a:spcAft>
                <a:spcPts val="0"/>
              </a:spcAft>
              <a:buClr>
                <a:schemeClr val="dk1"/>
              </a:buClr>
              <a:buSzPts val="1400"/>
              <a:buFont typeface="Arial"/>
              <a:buNone/>
              <a:defRPr sz="3600">
                <a:solidFill>
                  <a:schemeClr val="dk1"/>
                </a:solidFill>
              </a:defRPr>
            </a:lvl6pPr>
            <a:lvl7pPr indent="0" lvl="6" rtl="0" algn="ctr">
              <a:spcBef>
                <a:spcPts val="0"/>
              </a:spcBef>
              <a:spcAft>
                <a:spcPts val="0"/>
              </a:spcAft>
              <a:buClr>
                <a:schemeClr val="dk1"/>
              </a:buClr>
              <a:buSzPts val="1400"/>
              <a:buFont typeface="Arial"/>
              <a:buNone/>
              <a:defRPr sz="3600">
                <a:solidFill>
                  <a:schemeClr val="dk1"/>
                </a:solidFill>
              </a:defRPr>
            </a:lvl7pPr>
            <a:lvl8pPr indent="0" lvl="7" rtl="0" algn="ctr">
              <a:spcBef>
                <a:spcPts val="0"/>
              </a:spcBef>
              <a:spcAft>
                <a:spcPts val="0"/>
              </a:spcAft>
              <a:buClr>
                <a:schemeClr val="dk1"/>
              </a:buClr>
              <a:buSzPts val="1400"/>
              <a:buFont typeface="Arial"/>
              <a:buNone/>
              <a:defRPr sz="3600">
                <a:solidFill>
                  <a:schemeClr val="dk1"/>
                </a:solidFill>
              </a:defRPr>
            </a:lvl8pPr>
            <a:lvl9pPr indent="0" lvl="8" rtl="0" algn="ctr">
              <a:spcBef>
                <a:spcPts val="0"/>
              </a:spcBef>
              <a:spcAft>
                <a:spcPts val="0"/>
              </a:spcAft>
              <a:buClr>
                <a:schemeClr val="dk1"/>
              </a:buClr>
              <a:buSzPts val="1400"/>
              <a:buFont typeface="Arial"/>
              <a:buNone/>
              <a:defRPr sz="3600">
                <a:solidFill>
                  <a:schemeClr val="dk1"/>
                </a:solidFill>
              </a:defRPr>
            </a:lvl9pPr>
          </a:lstStyle>
          <a:p/>
        </p:txBody>
      </p:sp>
      <p:sp>
        <p:nvSpPr>
          <p:cNvPr id="36" name="Google Shape;36;p7"/>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8"/>
          <p:cNvSpPr txBox="1"/>
          <p:nvPr>
            <p:ph idx="1" type="body"/>
          </p:nvPr>
        </p:nvSpPr>
        <p:spPr>
          <a:xfrm>
            <a:off x="3117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9" name="Google Shape;39;p8"/>
          <p:cNvSpPr txBox="1"/>
          <p:nvPr>
            <p:ph idx="2" type="body"/>
          </p:nvPr>
        </p:nvSpPr>
        <p:spPr>
          <a:xfrm>
            <a:off x="48324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0" name="Google Shape;40;p8"/>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41" name="Google Shape;41;p8"/>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9"/>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45" name="Google Shape;45;p9"/>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7" name="Shape 47"/>
        <p:cNvGrpSpPr/>
        <p:nvPr/>
      </p:nvGrpSpPr>
      <p:grpSpPr>
        <a:xfrm>
          <a:off x="0" y="0"/>
          <a:ext cx="0" cy="0"/>
          <a:chOff x="0" y="0"/>
          <a:chExt cx="0" cy="0"/>
        </a:xfrm>
      </p:grpSpPr>
      <p:sp>
        <p:nvSpPr>
          <p:cNvPr id="48" name="Google Shape;48;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400">
                <a:solidFill>
                  <a:schemeClr val="dk1"/>
                </a:solidFill>
              </a:defRPr>
            </a:lvl2pPr>
            <a:lvl3pPr indent="0" lvl="2" rtl="0">
              <a:spcBef>
                <a:spcPts val="0"/>
              </a:spcBef>
              <a:spcAft>
                <a:spcPts val="0"/>
              </a:spcAft>
              <a:buClr>
                <a:schemeClr val="dk1"/>
              </a:buClr>
              <a:buSzPts val="1400"/>
              <a:buFont typeface="Arial"/>
              <a:buNone/>
              <a:defRPr sz="2400">
                <a:solidFill>
                  <a:schemeClr val="dk1"/>
                </a:solidFill>
              </a:defRPr>
            </a:lvl3pPr>
            <a:lvl4pPr indent="0" lvl="3" rtl="0">
              <a:spcBef>
                <a:spcPts val="0"/>
              </a:spcBef>
              <a:spcAft>
                <a:spcPts val="0"/>
              </a:spcAft>
              <a:buClr>
                <a:schemeClr val="dk1"/>
              </a:buClr>
              <a:buSzPts val="1400"/>
              <a:buFont typeface="Arial"/>
              <a:buNone/>
              <a:defRPr sz="2400">
                <a:solidFill>
                  <a:schemeClr val="dk1"/>
                </a:solidFill>
              </a:defRPr>
            </a:lvl4pPr>
            <a:lvl5pPr indent="0" lvl="4" rtl="0">
              <a:spcBef>
                <a:spcPts val="0"/>
              </a:spcBef>
              <a:spcAft>
                <a:spcPts val="0"/>
              </a:spcAft>
              <a:buClr>
                <a:schemeClr val="dk1"/>
              </a:buClr>
              <a:buSzPts val="1400"/>
              <a:buFont typeface="Arial"/>
              <a:buNone/>
              <a:defRPr sz="2400">
                <a:solidFill>
                  <a:schemeClr val="dk1"/>
                </a:solidFill>
              </a:defRPr>
            </a:lvl5pPr>
            <a:lvl6pPr indent="0" lvl="5" rtl="0">
              <a:spcBef>
                <a:spcPts val="0"/>
              </a:spcBef>
              <a:spcAft>
                <a:spcPts val="0"/>
              </a:spcAft>
              <a:buClr>
                <a:schemeClr val="dk1"/>
              </a:buClr>
              <a:buSzPts val="1400"/>
              <a:buFont typeface="Arial"/>
              <a:buNone/>
              <a:defRPr sz="2400">
                <a:solidFill>
                  <a:schemeClr val="dk1"/>
                </a:solidFill>
              </a:defRPr>
            </a:lvl6pPr>
            <a:lvl7pPr indent="0" lvl="6" rtl="0">
              <a:spcBef>
                <a:spcPts val="0"/>
              </a:spcBef>
              <a:spcAft>
                <a:spcPts val="0"/>
              </a:spcAft>
              <a:buClr>
                <a:schemeClr val="dk1"/>
              </a:buClr>
              <a:buSzPts val="1400"/>
              <a:buFont typeface="Arial"/>
              <a:buNone/>
              <a:defRPr sz="2400">
                <a:solidFill>
                  <a:schemeClr val="dk1"/>
                </a:solidFill>
              </a:defRPr>
            </a:lvl7pPr>
            <a:lvl8pPr indent="0" lvl="7" rtl="0">
              <a:spcBef>
                <a:spcPts val="0"/>
              </a:spcBef>
              <a:spcAft>
                <a:spcPts val="0"/>
              </a:spcAft>
              <a:buClr>
                <a:schemeClr val="dk1"/>
              </a:buClr>
              <a:buSzPts val="1400"/>
              <a:buFont typeface="Arial"/>
              <a:buNone/>
              <a:defRPr sz="2400">
                <a:solidFill>
                  <a:schemeClr val="dk1"/>
                </a:solidFill>
              </a:defRPr>
            </a:lvl8pPr>
            <a:lvl9pPr indent="0" lvl="8" rtl="0">
              <a:spcBef>
                <a:spcPts val="0"/>
              </a:spcBef>
              <a:spcAft>
                <a:spcPts val="0"/>
              </a:spcAft>
              <a:buClr>
                <a:schemeClr val="dk1"/>
              </a:buClr>
              <a:buSzPts val="1400"/>
              <a:buFont typeface="Arial"/>
              <a:buNone/>
              <a:defRPr sz="2400">
                <a:solidFill>
                  <a:schemeClr val="dk1"/>
                </a:solidFill>
              </a:defRPr>
            </a:lvl9pPr>
          </a:lstStyle>
          <a:p/>
        </p:txBody>
      </p:sp>
      <p:sp>
        <p:nvSpPr>
          <p:cNvPr id="49" name="Google Shape;49;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50" name="Google Shape;50;p10"/>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Google Shape;9;p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tests.peter.sh/notification-generator/#actions=9" TargetMode="External"/><Relationship Id="rId4" Type="http://schemas.openxmlformats.org/officeDocument/2006/relationships/hyperlink" Target="https://dev-quests.appspot.com/?q=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65500" y="1928010"/>
            <a:ext cx="4045200" cy="1482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Intro to Web Push and Notifications</a:t>
            </a:r>
            <a:endParaRPr/>
          </a:p>
        </p:txBody>
      </p:sp>
      <p:sp>
        <p:nvSpPr>
          <p:cNvPr id="71" name="Google Shape;71;p15"/>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2" name="Google Shape;72;p15"/>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AFAFA"/>
              </a:buClr>
              <a:buFont typeface="Roboto"/>
              <a:buNone/>
            </a:pPr>
            <a:r>
              <a:rPr b="0" i="0" lang="en" sz="2100" u="none" cap="none" strike="noStrike">
                <a:solidFill>
                  <a:srgbClr val="FAFAFA"/>
                </a:solidFill>
                <a:latin typeface="Roboto"/>
                <a:ea typeface="Roboto"/>
                <a:cs typeface="Roboto"/>
                <a:sym typeface="Roboto"/>
              </a:rPr>
              <a:t>Engagement &amp; re-engagement </a:t>
            </a:r>
            <a:br>
              <a:rPr b="0" i="0" lang="en" sz="2100" u="none" cap="none" strike="noStrike">
                <a:solidFill>
                  <a:srgbClr val="FAFAFA"/>
                </a:solidFill>
                <a:latin typeface="Roboto"/>
                <a:ea typeface="Roboto"/>
                <a:cs typeface="Roboto"/>
                <a:sym typeface="Roboto"/>
              </a:rPr>
            </a:br>
            <a:r>
              <a:rPr b="0" i="0" lang="en" sz="2100" u="none" cap="none" strike="noStrike">
                <a:solidFill>
                  <a:srgbClr val="FAFAFA"/>
                </a:solidFill>
                <a:latin typeface="Roboto"/>
                <a:ea typeface="Roboto"/>
                <a:cs typeface="Roboto"/>
                <a:sym typeface="Roboto"/>
              </a:rPr>
              <a:t>for the 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Add notification options</a:t>
            </a:r>
            <a:endParaRPr/>
          </a:p>
        </p:txBody>
      </p:sp>
      <p:sp>
        <p:nvSpPr>
          <p:cNvPr id="135" name="Google Shape;135;p24"/>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options =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body: 'Here is a notification body!',</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icon: 'images/example.png',</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vibrate: [100, 50, 100],</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data: { primaryKey: 1 } // allows us to identify notification</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reg.showNotification('Hello world!', options);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TODO</a:t>
            </a:r>
            <a:endParaRPr/>
          </a:p>
        </p:txBody>
      </p:sp>
      <p:sp>
        <p:nvSpPr>
          <p:cNvPr id="141" name="Google Shape;141;p25"/>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Screencast of notification display </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from example on previous page.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Add notification actions</a:t>
            </a:r>
            <a:endParaRPr/>
          </a:p>
        </p:txBody>
      </p:sp>
      <p:sp>
        <p:nvSpPr>
          <p:cNvPr id="147" name="Google Shape;147;p26"/>
          <p:cNvSpPr txBox="1"/>
          <p:nvPr>
            <p:ph idx="1" type="body"/>
          </p:nvPr>
        </p:nvSpPr>
        <p:spPr>
          <a:xfrm>
            <a:off x="6900" y="1178950"/>
            <a:ext cx="97422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var options =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body: 'First notification!',</a:t>
            </a:r>
            <a:endParaRP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actions: [</a:t>
            </a:r>
            <a:endParaRP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{action: 'explore', title: 'Go to the site', icon: 'img/check.png'},</a:t>
            </a:r>
            <a:endParaRP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{action: 'close', title: 'No thank you', icon: 'img/x.png'},</a:t>
            </a:r>
            <a:endParaRP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reg.showNotification('Hello world!', options);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Screen Shot 2016-09-01 at 11.40.41 AM.png" id="152" name="Google Shape;152;p27"/>
          <p:cNvPicPr preferRelativeResize="0"/>
          <p:nvPr/>
        </p:nvPicPr>
        <p:blipFill rotWithShape="1">
          <a:blip r:embed="rId3">
            <a:alphaModFix/>
          </a:blip>
          <a:srcRect b="0" l="0" r="0" t="0"/>
          <a:stretch/>
        </p:blipFill>
        <p:spPr>
          <a:xfrm>
            <a:off x="1133475" y="875995"/>
            <a:ext cx="6877050" cy="30289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Interaction</a:t>
            </a:r>
            <a:endParaRPr/>
          </a:p>
        </p:txBody>
      </p:sp>
      <p:sp>
        <p:nvSpPr>
          <p:cNvPr id="158" name="Google Shape;158;p28"/>
          <p:cNvSpPr txBox="1"/>
          <p:nvPr/>
        </p:nvSpPr>
        <p:spPr>
          <a:xfrm>
            <a:off x="460250" y="1469575"/>
            <a:ext cx="4914000" cy="2770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endParaRPr/>
          </a:p>
        </p:txBody>
      </p:sp>
      <p:sp>
        <p:nvSpPr>
          <p:cNvPr id="159" name="Google Shape;159;p28"/>
          <p:cNvSpPr txBox="1"/>
          <p:nvPr/>
        </p:nvSpPr>
        <p:spPr>
          <a:xfrm>
            <a:off x="659275" y="2158425"/>
            <a:ext cx="1316400" cy="174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endParaRPr/>
          </a:p>
        </p:txBody>
      </p:sp>
      <p:sp>
        <p:nvSpPr>
          <p:cNvPr id="160" name="Google Shape;160;p28"/>
          <p:cNvSpPr txBox="1"/>
          <p:nvPr/>
        </p:nvSpPr>
        <p:spPr>
          <a:xfrm>
            <a:off x="2236000" y="2158475"/>
            <a:ext cx="1316400" cy="17451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endParaRPr/>
          </a:p>
        </p:txBody>
      </p:sp>
      <p:sp>
        <p:nvSpPr>
          <p:cNvPr id="161" name="Google Shape;161;p28"/>
          <p:cNvSpPr txBox="1"/>
          <p:nvPr/>
        </p:nvSpPr>
        <p:spPr>
          <a:xfrm>
            <a:off x="3812725"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endParaRPr/>
          </a:p>
        </p:txBody>
      </p:sp>
      <p:sp>
        <p:nvSpPr>
          <p:cNvPr id="162" name="Google Shape;162;p28"/>
          <p:cNvSpPr txBox="1"/>
          <p:nvPr/>
        </p:nvSpPr>
        <p:spPr>
          <a:xfrm>
            <a:off x="5858262"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endParaRPr/>
          </a:p>
        </p:txBody>
      </p:sp>
      <p:sp>
        <p:nvSpPr>
          <p:cNvPr id="163" name="Google Shape;163;p28"/>
          <p:cNvSpPr txBox="1"/>
          <p:nvPr/>
        </p:nvSpPr>
        <p:spPr>
          <a:xfrm>
            <a:off x="7430100"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200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Two notification events you can listen for in a service worker:</a:t>
            </a:r>
            <a:endParaRPr/>
          </a:p>
          <a:p>
            <a:pPr indent="-228600" lvl="0" marL="457200" marR="0" rtl="0" algn="l">
              <a:lnSpc>
                <a:spcPct val="200000"/>
              </a:lnSpc>
              <a:spcBef>
                <a:spcPts val="0"/>
              </a:spcBef>
              <a:spcAft>
                <a:spcPts val="0"/>
              </a:spcAft>
              <a:buClr>
                <a:srgbClr val="424242"/>
              </a:buClr>
              <a:buSzPts val="2400"/>
              <a:buFont typeface="Consolas"/>
              <a:buChar char="●"/>
            </a:pPr>
            <a:r>
              <a:rPr b="1" i="0" lang="en" sz="2400" u="none" cap="none" strike="noStrike">
                <a:solidFill>
                  <a:srgbClr val="424242"/>
                </a:solidFill>
                <a:latin typeface="Consolas"/>
                <a:ea typeface="Consolas"/>
                <a:cs typeface="Consolas"/>
                <a:sym typeface="Consolas"/>
              </a:rPr>
              <a:t>notificationclose</a:t>
            </a:r>
            <a:endParaRPr/>
          </a:p>
          <a:p>
            <a:pPr indent="-228600" lvl="0" marL="457200" marR="0" rtl="0" algn="l">
              <a:lnSpc>
                <a:spcPct val="200000"/>
              </a:lnSpc>
              <a:spcBef>
                <a:spcPts val="0"/>
              </a:spcBef>
              <a:spcAft>
                <a:spcPts val="0"/>
              </a:spcAft>
              <a:buClr>
                <a:srgbClr val="424242"/>
              </a:buClr>
              <a:buSzPts val="2400"/>
              <a:buFont typeface="Consolas"/>
              <a:buChar char="●"/>
            </a:pPr>
            <a:r>
              <a:rPr b="1" i="0" lang="en" sz="2400" u="none" cap="none" strike="noStrike">
                <a:solidFill>
                  <a:srgbClr val="424242"/>
                </a:solidFill>
                <a:latin typeface="Consolas"/>
                <a:ea typeface="Consolas"/>
                <a:cs typeface="Consolas"/>
                <a:sym typeface="Consolas"/>
              </a:rPr>
              <a:t>notificationclick</a:t>
            </a:r>
            <a:endParaRPr/>
          </a:p>
        </p:txBody>
      </p:sp>
      <p:sp>
        <p:nvSpPr>
          <p:cNvPr id="169" name="Google Shape;169;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Notification interactions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notificationclose</a:t>
            </a:r>
            <a:endParaRPr/>
          </a:p>
        </p:txBody>
      </p:sp>
      <p:sp>
        <p:nvSpPr>
          <p:cNvPr id="175" name="Google Shape;175;p30"/>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self.addEventListener('notificationclose', function(event)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notification = event.notification;</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primaryKey = notification.data.primaryKey;</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console.log('Closed notification: ' + primaryKey);</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notificationclick</a:t>
            </a:r>
            <a:endParaRPr/>
          </a:p>
        </p:txBody>
      </p:sp>
      <p:sp>
        <p:nvSpPr>
          <p:cNvPr id="181" name="Google Shape;181;p31"/>
          <p:cNvSpPr txBox="1"/>
          <p:nvPr>
            <p:ph idx="1" type="body"/>
          </p:nvPr>
        </p:nvSpPr>
        <p:spPr>
          <a:xfrm>
            <a:off x="311700" y="1178375"/>
            <a:ext cx="89085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self.addEventListener('notificationclick', function(event)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notification = event.notification;</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action = event.action;</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if (action === 'close')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notification.close();</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 else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clients.openWindow('http://www.example.com');</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Sending and Receiving Push Notifications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How it works</a:t>
            </a:r>
            <a:endParaRPr/>
          </a:p>
        </p:txBody>
      </p:sp>
      <p:sp>
        <p:nvSpPr>
          <p:cNvPr id="192" name="Google Shape;192;p33"/>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50000"/>
              </a:lnSpc>
              <a:spcBef>
                <a:spcPts val="0"/>
              </a:spcBef>
              <a:spcAft>
                <a:spcPts val="0"/>
              </a:spcAft>
              <a:buClr>
                <a:srgbClr val="424242"/>
              </a:buClr>
              <a:buSzPts val="1800"/>
              <a:buFont typeface="Roboto"/>
              <a:buAutoNum type="arabicPeriod"/>
            </a:pPr>
            <a:r>
              <a:rPr b="0" i="0" lang="en" sz="1800" u="none" cap="none" strike="noStrike">
                <a:solidFill>
                  <a:srgbClr val="424242"/>
                </a:solidFill>
                <a:latin typeface="Roboto"/>
                <a:ea typeface="Roboto"/>
                <a:cs typeface="Roboto"/>
                <a:sym typeface="Roboto"/>
              </a:rPr>
              <a:t>The user subscribe to push messaging: the push service used by the browser returns data to enable you to send messages to the user.</a:t>
            </a:r>
            <a:endParaRPr/>
          </a:p>
          <a:p>
            <a:pPr indent="-342900" lvl="0" marL="457200" marR="0" rtl="0" algn="l">
              <a:lnSpc>
                <a:spcPct val="150000"/>
              </a:lnSpc>
              <a:spcBef>
                <a:spcPts val="1000"/>
              </a:spcBef>
              <a:spcAft>
                <a:spcPts val="0"/>
              </a:spcAft>
              <a:buClr>
                <a:srgbClr val="424242"/>
              </a:buClr>
              <a:buSzPts val="1800"/>
              <a:buFont typeface="Roboto"/>
              <a:buAutoNum type="arabicPeriod"/>
            </a:pPr>
            <a:r>
              <a:rPr b="0" i="0" lang="en" sz="1800" u="none" cap="none" strike="noStrike">
                <a:solidFill>
                  <a:srgbClr val="424242"/>
                </a:solidFill>
                <a:latin typeface="Roboto"/>
                <a:ea typeface="Roboto"/>
                <a:cs typeface="Roboto"/>
                <a:sym typeface="Roboto"/>
              </a:rPr>
              <a:t>Your app saves user data to your server.</a:t>
            </a:r>
            <a:endParaRPr/>
          </a:p>
          <a:p>
            <a:pPr indent="-342900" lvl="0" marL="457200" marR="0" rtl="0" algn="l">
              <a:lnSpc>
                <a:spcPct val="150000"/>
              </a:lnSpc>
              <a:spcBef>
                <a:spcPts val="1000"/>
              </a:spcBef>
              <a:spcAft>
                <a:spcPts val="0"/>
              </a:spcAft>
              <a:buClr>
                <a:srgbClr val="424242"/>
              </a:buClr>
              <a:buSzPts val="1800"/>
              <a:buFont typeface="Roboto"/>
              <a:buAutoNum type="arabicPeriod"/>
            </a:pPr>
            <a:r>
              <a:rPr b="0" i="0" lang="en" sz="1800" u="none" cap="none" strike="noStrike">
                <a:solidFill>
                  <a:srgbClr val="424242"/>
                </a:solidFill>
                <a:latin typeface="Roboto"/>
                <a:ea typeface="Roboto"/>
                <a:cs typeface="Roboto"/>
                <a:sym typeface="Roboto"/>
              </a:rPr>
              <a:t>Send a push message from your server to the user via the push service.</a:t>
            </a:r>
            <a:endParaRPr/>
          </a:p>
          <a:p>
            <a:pPr indent="-342900" lvl="0" marL="457200" marR="0" rtl="0" algn="l">
              <a:lnSpc>
                <a:spcPct val="150000"/>
              </a:lnSpc>
              <a:spcBef>
                <a:spcPts val="1000"/>
              </a:spcBef>
              <a:spcAft>
                <a:spcPts val="0"/>
              </a:spcAft>
              <a:buClr>
                <a:srgbClr val="424242"/>
              </a:buClr>
              <a:buSzPts val="1800"/>
              <a:buFont typeface="Roboto"/>
              <a:buAutoNum type="arabicPeriod"/>
            </a:pPr>
            <a:r>
              <a:rPr b="0" i="0" lang="en" sz="1800" u="none" cap="none" strike="noStrike">
                <a:solidFill>
                  <a:srgbClr val="424242"/>
                </a:solidFill>
                <a:latin typeface="Roboto"/>
                <a:ea typeface="Roboto"/>
                <a:cs typeface="Roboto"/>
                <a:sym typeface="Roboto"/>
              </a:rPr>
              <a:t>The user's app handles the push message in a service worker.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Push notification demos</a:t>
            </a:r>
            <a:endParaRPr/>
          </a:p>
        </p:txBody>
      </p:sp>
      <p:sp>
        <p:nvSpPr>
          <p:cNvPr id="78" name="Google Shape;78;p16"/>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200000"/>
              </a:lnSpc>
              <a:spcBef>
                <a:spcPts val="0"/>
              </a:spcBef>
              <a:spcAft>
                <a:spcPts val="0"/>
              </a:spcAft>
              <a:buClr>
                <a:srgbClr val="424242"/>
              </a:buClr>
              <a:buSzPts val="2400"/>
              <a:buFont typeface="Roboto"/>
              <a:buChar char="●"/>
            </a:pPr>
            <a:r>
              <a:rPr b="1" i="0" lang="en" sz="2400" u="sng" cap="none" strike="noStrike">
                <a:solidFill>
                  <a:schemeClr val="hlink"/>
                </a:solidFill>
                <a:latin typeface="Roboto"/>
                <a:ea typeface="Roboto"/>
                <a:cs typeface="Roboto"/>
                <a:sym typeface="Roboto"/>
                <a:hlinkClick r:id="rId3"/>
              </a:rPr>
              <a:t>Notification Generator</a:t>
            </a:r>
            <a:endParaRPr/>
          </a:p>
          <a:p>
            <a:pPr indent="-228600" lvl="0" marL="457200" marR="0" rtl="0" algn="l">
              <a:lnSpc>
                <a:spcPct val="200000"/>
              </a:lnSpc>
              <a:spcBef>
                <a:spcPts val="1000"/>
              </a:spcBef>
              <a:spcAft>
                <a:spcPts val="0"/>
              </a:spcAft>
              <a:buClr>
                <a:srgbClr val="424242"/>
              </a:buClr>
              <a:buSzPts val="2400"/>
              <a:buFont typeface="Roboto"/>
              <a:buChar char="●"/>
            </a:pPr>
            <a:r>
              <a:rPr b="1" i="0" lang="en" sz="2400" u="sng" cap="none" strike="noStrike">
                <a:solidFill>
                  <a:schemeClr val="hlink"/>
                </a:solidFill>
                <a:latin typeface="Roboto"/>
                <a:ea typeface="Roboto"/>
                <a:cs typeface="Roboto"/>
                <a:sym typeface="Roboto"/>
                <a:hlinkClick r:id="rId4"/>
              </a:rPr>
              <a:t>Dev-Quests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Push API</a:t>
            </a:r>
            <a:endParaRPr/>
          </a:p>
        </p:txBody>
      </p:sp>
      <p:sp>
        <p:nvSpPr>
          <p:cNvPr id="198" name="Google Shape;198;p34"/>
          <p:cNvSpPr txBox="1"/>
          <p:nvPr/>
        </p:nvSpPr>
        <p:spPr>
          <a:xfrm>
            <a:off x="460250" y="1469575"/>
            <a:ext cx="4914000" cy="27708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endParaRPr/>
          </a:p>
        </p:txBody>
      </p:sp>
      <p:sp>
        <p:nvSpPr>
          <p:cNvPr id="199" name="Google Shape;199;p34"/>
          <p:cNvSpPr txBox="1"/>
          <p:nvPr/>
        </p:nvSpPr>
        <p:spPr>
          <a:xfrm>
            <a:off x="659275" y="215842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endParaRPr/>
          </a:p>
        </p:txBody>
      </p:sp>
      <p:sp>
        <p:nvSpPr>
          <p:cNvPr id="200" name="Google Shape;200;p34"/>
          <p:cNvSpPr txBox="1"/>
          <p:nvPr/>
        </p:nvSpPr>
        <p:spPr>
          <a:xfrm>
            <a:off x="2236000"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endParaRPr/>
          </a:p>
        </p:txBody>
      </p:sp>
      <p:sp>
        <p:nvSpPr>
          <p:cNvPr id="201" name="Google Shape;201;p34"/>
          <p:cNvSpPr txBox="1"/>
          <p:nvPr/>
        </p:nvSpPr>
        <p:spPr>
          <a:xfrm>
            <a:off x="3812725"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endParaRPr/>
          </a:p>
        </p:txBody>
      </p:sp>
      <p:sp>
        <p:nvSpPr>
          <p:cNvPr id="202" name="Google Shape;202;p34"/>
          <p:cNvSpPr txBox="1"/>
          <p:nvPr/>
        </p:nvSpPr>
        <p:spPr>
          <a:xfrm>
            <a:off x="5858262" y="2158475"/>
            <a:ext cx="1316400" cy="174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endParaRPr/>
          </a:p>
        </p:txBody>
      </p:sp>
      <p:sp>
        <p:nvSpPr>
          <p:cNvPr id="203" name="Google Shape;203;p34"/>
          <p:cNvSpPr txBox="1"/>
          <p:nvPr/>
        </p:nvSpPr>
        <p:spPr>
          <a:xfrm>
            <a:off x="7430100" y="2158475"/>
            <a:ext cx="1316400" cy="174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Subscribe to the Push service</a:t>
            </a:r>
            <a:endParaRPr/>
          </a:p>
        </p:txBody>
      </p:sp>
      <p:sp>
        <p:nvSpPr>
          <p:cNvPr id="209" name="Google Shape;209;p35"/>
          <p:cNvSpPr txBox="1"/>
          <p:nvPr/>
        </p:nvSpPr>
        <p:spPr>
          <a:xfrm>
            <a:off x="460250" y="1469575"/>
            <a:ext cx="4914000" cy="2770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endParaRPr/>
          </a:p>
        </p:txBody>
      </p:sp>
      <p:sp>
        <p:nvSpPr>
          <p:cNvPr id="210" name="Google Shape;210;p35"/>
          <p:cNvSpPr txBox="1"/>
          <p:nvPr/>
        </p:nvSpPr>
        <p:spPr>
          <a:xfrm>
            <a:off x="659275" y="2158425"/>
            <a:ext cx="1316400" cy="17451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endParaRPr/>
          </a:p>
        </p:txBody>
      </p:sp>
      <p:sp>
        <p:nvSpPr>
          <p:cNvPr id="211" name="Google Shape;211;p35"/>
          <p:cNvSpPr txBox="1"/>
          <p:nvPr/>
        </p:nvSpPr>
        <p:spPr>
          <a:xfrm>
            <a:off x="2236000"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endParaRPr/>
          </a:p>
        </p:txBody>
      </p:sp>
      <p:sp>
        <p:nvSpPr>
          <p:cNvPr id="212" name="Google Shape;212;p35"/>
          <p:cNvSpPr txBox="1"/>
          <p:nvPr/>
        </p:nvSpPr>
        <p:spPr>
          <a:xfrm>
            <a:off x="3812725"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endParaRPr/>
          </a:p>
        </p:txBody>
      </p:sp>
      <p:sp>
        <p:nvSpPr>
          <p:cNvPr id="213" name="Google Shape;213;p35"/>
          <p:cNvSpPr txBox="1"/>
          <p:nvPr/>
        </p:nvSpPr>
        <p:spPr>
          <a:xfrm>
            <a:off x="5858262" y="2158475"/>
            <a:ext cx="1316400" cy="174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endParaRPr/>
          </a:p>
        </p:txBody>
      </p:sp>
      <p:sp>
        <p:nvSpPr>
          <p:cNvPr id="214" name="Google Shape;214;p35"/>
          <p:cNvSpPr txBox="1"/>
          <p:nvPr/>
        </p:nvSpPr>
        <p:spPr>
          <a:xfrm>
            <a:off x="7430100" y="2158475"/>
            <a:ext cx="1316400" cy="174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Subscribing users</a:t>
            </a:r>
            <a:endParaRPr/>
          </a:p>
        </p:txBody>
      </p:sp>
      <p:sp>
        <p:nvSpPr>
          <p:cNvPr id="220" name="Google Shape;220;p36"/>
          <p:cNvSpPr/>
          <p:nvPr/>
        </p:nvSpPr>
        <p:spPr>
          <a:xfrm>
            <a:off x="162125" y="2757404"/>
            <a:ext cx="6940200" cy="81000"/>
          </a:xfrm>
          <a:prstGeom prst="rect">
            <a:avLst/>
          </a:prstGeom>
          <a:solidFill>
            <a:srgbClr val="314FFE"/>
          </a:solid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DC2F1D"/>
              </a:buClr>
              <a:buFont typeface="Helvetica Neue"/>
              <a:buNone/>
            </a:pPr>
            <a:r>
              <a:t/>
            </a:r>
            <a:endParaRPr b="0" i="0" sz="3400" u="none" cap="none" strike="noStrike">
              <a:solidFill>
                <a:srgbClr val="DC2F1D"/>
              </a:solidFill>
              <a:latin typeface="Helvetica Neue"/>
              <a:ea typeface="Helvetica Neue"/>
              <a:cs typeface="Helvetica Neue"/>
              <a:sym typeface="Helvetica Neue"/>
            </a:endParaRPr>
          </a:p>
        </p:txBody>
      </p:sp>
      <p:sp>
        <p:nvSpPr>
          <p:cNvPr id="221" name="Google Shape;221;p36"/>
          <p:cNvSpPr/>
          <p:nvPr/>
        </p:nvSpPr>
        <p:spPr>
          <a:xfrm>
            <a:off x="2309769" y="2946551"/>
            <a:ext cx="2645100" cy="1469999"/>
          </a:xfrm>
          <a:prstGeom prst="rect">
            <a:avLst/>
          </a:prstGeom>
          <a:noFill/>
          <a:ln>
            <a:noFill/>
          </a:ln>
        </p:spPr>
        <p:txBody>
          <a:bodyPr anchorCtr="0" anchor="t" bIns="30100" lIns="30100" spcFirstLastPara="1" rIns="30100" wrap="square" tIns="30100">
            <a:noAutofit/>
          </a:bodyPr>
          <a:lstStyle/>
          <a:p>
            <a:pPr indent="0" lvl="0"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Browser</a:t>
            </a:r>
            <a:endParaRPr/>
          </a:p>
        </p:txBody>
      </p:sp>
      <p:sp>
        <p:nvSpPr>
          <p:cNvPr id="222" name="Google Shape;222;p36"/>
          <p:cNvSpPr/>
          <p:nvPr/>
        </p:nvSpPr>
        <p:spPr>
          <a:xfrm>
            <a:off x="7334396" y="2757404"/>
            <a:ext cx="1531200" cy="81000"/>
          </a:xfrm>
          <a:prstGeom prst="rect">
            <a:avLst/>
          </a:prstGeom>
          <a:solidFill>
            <a:srgbClr val="229E58"/>
          </a:solid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223" name="Google Shape;223;p36"/>
          <p:cNvSpPr/>
          <p:nvPr/>
        </p:nvSpPr>
        <p:spPr>
          <a:xfrm>
            <a:off x="7362545" y="2946551"/>
            <a:ext cx="1474800" cy="1469999"/>
          </a:xfrm>
          <a:prstGeom prst="rect">
            <a:avLst/>
          </a:prstGeom>
          <a:noFill/>
          <a:ln>
            <a:noFill/>
          </a:ln>
        </p:spPr>
        <p:txBody>
          <a:bodyPr anchorCtr="0" anchor="t" bIns="30100" lIns="30100" spcFirstLastPara="1" rIns="30100" wrap="square" tIns="30100">
            <a:noAutofit/>
          </a:bodyPr>
          <a:lstStyle/>
          <a:p>
            <a:pPr indent="228600" lvl="1"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Server</a:t>
            </a:r>
            <a:endParaRPr/>
          </a:p>
        </p:txBody>
      </p:sp>
      <p:grpSp>
        <p:nvGrpSpPr>
          <p:cNvPr id="224" name="Google Shape;224;p36"/>
          <p:cNvGrpSpPr/>
          <p:nvPr/>
        </p:nvGrpSpPr>
        <p:grpSpPr>
          <a:xfrm>
            <a:off x="163554" y="1572250"/>
            <a:ext cx="1687563" cy="919210"/>
            <a:chOff x="0" y="0"/>
            <a:chExt cx="4233726" cy="2271900"/>
          </a:xfrm>
        </p:grpSpPr>
        <p:sp>
          <p:nvSpPr>
            <p:cNvPr id="225" name="Google Shape;225;p36"/>
            <p:cNvSpPr/>
            <p:nvPr/>
          </p:nvSpPr>
          <p:spPr>
            <a:xfrm>
              <a:off x="158764" y="176351"/>
              <a:ext cx="34926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Check if User is Subscribed</a:t>
              </a:r>
              <a:endParaRPr/>
            </a:p>
          </p:txBody>
        </p:sp>
        <p:grpSp>
          <p:nvGrpSpPr>
            <p:cNvPr id="226" name="Google Shape;226;p36"/>
            <p:cNvGrpSpPr/>
            <p:nvPr/>
          </p:nvGrpSpPr>
          <p:grpSpPr>
            <a:xfrm>
              <a:off x="0" y="0"/>
              <a:ext cx="4233726" cy="2271900"/>
              <a:chOff x="0" y="0"/>
              <a:chExt cx="4233726" cy="2271900"/>
            </a:xfrm>
          </p:grpSpPr>
          <p:sp>
            <p:nvSpPr>
              <p:cNvPr id="227" name="Google Shape;227;p36"/>
              <p:cNvSpPr/>
              <p:nvPr/>
            </p:nvSpPr>
            <p:spPr>
              <a:xfrm>
                <a:off x="0"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28" name="Google Shape;228;p36"/>
              <p:cNvCxnSpPr/>
              <p:nvPr/>
            </p:nvCxnSpPr>
            <p:spPr>
              <a:xfrm>
                <a:off x="3792126" y="1135905"/>
                <a:ext cx="441600" cy="0"/>
              </a:xfrm>
              <a:prstGeom prst="straightConnector1">
                <a:avLst/>
              </a:prstGeom>
              <a:noFill/>
              <a:ln cap="flat" cmpd="sng" w="25400">
                <a:solidFill>
                  <a:srgbClr val="4F78BE"/>
                </a:solidFill>
                <a:prstDash val="dot"/>
                <a:miter lim="8000"/>
                <a:headEnd len="sm" w="sm" type="oval"/>
                <a:tailEnd len="lg" w="lg" type="triangle"/>
              </a:ln>
            </p:spPr>
          </p:cxnSp>
        </p:grpSp>
      </p:grpSp>
      <p:grpSp>
        <p:nvGrpSpPr>
          <p:cNvPr id="229" name="Google Shape;229;p36"/>
          <p:cNvGrpSpPr/>
          <p:nvPr/>
        </p:nvGrpSpPr>
        <p:grpSpPr>
          <a:xfrm>
            <a:off x="1970765" y="1572250"/>
            <a:ext cx="1687563" cy="919210"/>
            <a:chOff x="0" y="0"/>
            <a:chExt cx="4233726" cy="2271900"/>
          </a:xfrm>
        </p:grpSpPr>
        <p:sp>
          <p:nvSpPr>
            <p:cNvPr id="230" name="Google Shape;230;p36"/>
            <p:cNvSpPr/>
            <p:nvPr/>
          </p:nvSpPr>
          <p:spPr>
            <a:xfrm>
              <a:off x="195506"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Ask User</a:t>
              </a:r>
              <a:br>
                <a:rPr b="0" i="0" lang="en" sz="1800" u="none" cap="none" strike="noStrike">
                  <a:solidFill>
                    <a:srgbClr val="4F78BE"/>
                  </a:solidFill>
                  <a:latin typeface="Roboto"/>
                  <a:ea typeface="Roboto"/>
                  <a:cs typeface="Roboto"/>
                  <a:sym typeface="Roboto"/>
                </a:rPr>
              </a:br>
              <a:r>
                <a:rPr b="0" i="0" lang="en" sz="1800" u="none" cap="none" strike="noStrike">
                  <a:solidFill>
                    <a:srgbClr val="4F78BE"/>
                  </a:solidFill>
                  <a:latin typeface="Roboto"/>
                  <a:ea typeface="Roboto"/>
                  <a:cs typeface="Roboto"/>
                  <a:sym typeface="Roboto"/>
                </a:rPr>
                <a:t>To Subscribe</a:t>
              </a:r>
              <a:endParaRPr/>
            </a:p>
          </p:txBody>
        </p:sp>
        <p:grpSp>
          <p:nvGrpSpPr>
            <p:cNvPr id="231" name="Google Shape;231;p36"/>
            <p:cNvGrpSpPr/>
            <p:nvPr/>
          </p:nvGrpSpPr>
          <p:grpSpPr>
            <a:xfrm>
              <a:off x="0" y="0"/>
              <a:ext cx="4233726" cy="2271900"/>
              <a:chOff x="0" y="0"/>
              <a:chExt cx="4233726" cy="2271900"/>
            </a:xfrm>
          </p:grpSpPr>
          <p:sp>
            <p:nvSpPr>
              <p:cNvPr id="232" name="Google Shape;232;p36"/>
              <p:cNvSpPr/>
              <p:nvPr/>
            </p:nvSpPr>
            <p:spPr>
              <a:xfrm>
                <a:off x="0"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33" name="Google Shape;233;p36"/>
              <p:cNvCxnSpPr/>
              <p:nvPr/>
            </p:nvCxnSpPr>
            <p:spPr>
              <a:xfrm>
                <a:off x="3792126" y="1135905"/>
                <a:ext cx="441600" cy="0"/>
              </a:xfrm>
              <a:prstGeom prst="straightConnector1">
                <a:avLst/>
              </a:prstGeom>
              <a:noFill/>
              <a:ln cap="flat" cmpd="sng" w="25400">
                <a:solidFill>
                  <a:srgbClr val="4F78BE"/>
                </a:solidFill>
                <a:prstDash val="dot"/>
                <a:miter lim="8000"/>
                <a:headEnd len="sm" w="sm" type="oval"/>
                <a:tailEnd len="lg" w="lg" type="triangle"/>
              </a:ln>
            </p:spPr>
          </p:cxnSp>
        </p:grpSp>
      </p:grpSp>
      <p:grpSp>
        <p:nvGrpSpPr>
          <p:cNvPr id="234" name="Google Shape;234;p36"/>
          <p:cNvGrpSpPr/>
          <p:nvPr/>
        </p:nvGrpSpPr>
        <p:grpSpPr>
          <a:xfrm>
            <a:off x="3777975" y="1572250"/>
            <a:ext cx="1687563" cy="919210"/>
            <a:chOff x="0" y="0"/>
            <a:chExt cx="4233726" cy="2271900"/>
          </a:xfrm>
        </p:grpSpPr>
        <p:sp>
          <p:nvSpPr>
            <p:cNvPr id="235" name="Google Shape;235;p36"/>
            <p:cNvSpPr/>
            <p:nvPr/>
          </p:nvSpPr>
          <p:spPr>
            <a:xfrm>
              <a:off x="219207"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User</a:t>
              </a:r>
              <a:br>
                <a:rPr b="0" i="0" lang="en" sz="1800" u="none" cap="none" strike="noStrike">
                  <a:solidFill>
                    <a:srgbClr val="4F78BE"/>
                  </a:solidFill>
                  <a:latin typeface="Roboto"/>
                  <a:ea typeface="Roboto"/>
                  <a:cs typeface="Roboto"/>
                  <a:sym typeface="Roboto"/>
                </a:rPr>
              </a:br>
              <a:r>
                <a:rPr b="0" i="0" lang="en" sz="1800" u="none" cap="none" strike="noStrike">
                  <a:solidFill>
                    <a:srgbClr val="4F78BE"/>
                  </a:solidFill>
                  <a:latin typeface="Roboto"/>
                  <a:ea typeface="Roboto"/>
                  <a:cs typeface="Roboto"/>
                  <a:sym typeface="Roboto"/>
                </a:rPr>
                <a:t>Subscribes</a:t>
              </a:r>
              <a:endParaRPr/>
            </a:p>
          </p:txBody>
        </p:sp>
        <p:grpSp>
          <p:nvGrpSpPr>
            <p:cNvPr id="236" name="Google Shape;236;p36"/>
            <p:cNvGrpSpPr/>
            <p:nvPr/>
          </p:nvGrpSpPr>
          <p:grpSpPr>
            <a:xfrm>
              <a:off x="0" y="0"/>
              <a:ext cx="4233726" cy="2271900"/>
              <a:chOff x="0" y="0"/>
              <a:chExt cx="4233726" cy="2271900"/>
            </a:xfrm>
          </p:grpSpPr>
          <p:sp>
            <p:nvSpPr>
              <p:cNvPr id="237" name="Google Shape;237;p36"/>
              <p:cNvSpPr/>
              <p:nvPr/>
            </p:nvSpPr>
            <p:spPr>
              <a:xfrm>
                <a:off x="0"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38" name="Google Shape;238;p36"/>
              <p:cNvCxnSpPr/>
              <p:nvPr/>
            </p:nvCxnSpPr>
            <p:spPr>
              <a:xfrm>
                <a:off x="3792126" y="1135905"/>
                <a:ext cx="441600" cy="0"/>
              </a:xfrm>
              <a:prstGeom prst="straightConnector1">
                <a:avLst/>
              </a:prstGeom>
              <a:noFill/>
              <a:ln cap="flat" cmpd="sng" w="25400">
                <a:solidFill>
                  <a:srgbClr val="4F78BE"/>
                </a:solidFill>
                <a:prstDash val="dot"/>
                <a:miter lim="8000"/>
                <a:headEnd len="sm" w="sm" type="oval"/>
                <a:tailEnd len="lg" w="lg" type="triangle"/>
              </a:ln>
            </p:spPr>
          </p:cxnSp>
        </p:grpSp>
      </p:grpSp>
      <p:grpSp>
        <p:nvGrpSpPr>
          <p:cNvPr id="239" name="Google Shape;239;p36"/>
          <p:cNvGrpSpPr/>
          <p:nvPr/>
        </p:nvGrpSpPr>
        <p:grpSpPr>
          <a:xfrm>
            <a:off x="5578259" y="1572250"/>
            <a:ext cx="1687563" cy="919210"/>
            <a:chOff x="0" y="0"/>
            <a:chExt cx="4233726" cy="2271900"/>
          </a:xfrm>
        </p:grpSpPr>
        <p:sp>
          <p:nvSpPr>
            <p:cNvPr id="240" name="Google Shape;240;p36"/>
            <p:cNvSpPr/>
            <p:nvPr/>
          </p:nvSpPr>
          <p:spPr>
            <a:xfrm>
              <a:off x="161903"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Send Subscription</a:t>
              </a:r>
              <a:endParaRPr/>
            </a:p>
          </p:txBody>
        </p:sp>
        <p:grpSp>
          <p:nvGrpSpPr>
            <p:cNvPr id="241" name="Google Shape;241;p36"/>
            <p:cNvGrpSpPr/>
            <p:nvPr/>
          </p:nvGrpSpPr>
          <p:grpSpPr>
            <a:xfrm>
              <a:off x="0" y="0"/>
              <a:ext cx="4233726" cy="2271900"/>
              <a:chOff x="0" y="0"/>
              <a:chExt cx="4233726" cy="2271900"/>
            </a:xfrm>
          </p:grpSpPr>
          <p:sp>
            <p:nvSpPr>
              <p:cNvPr id="242" name="Google Shape;242;p36"/>
              <p:cNvSpPr/>
              <p:nvPr/>
            </p:nvSpPr>
            <p:spPr>
              <a:xfrm>
                <a:off x="0"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43" name="Google Shape;243;p36"/>
              <p:cNvCxnSpPr/>
              <p:nvPr/>
            </p:nvCxnSpPr>
            <p:spPr>
              <a:xfrm>
                <a:off x="3792126" y="1135905"/>
                <a:ext cx="441600" cy="0"/>
              </a:xfrm>
              <a:prstGeom prst="straightConnector1">
                <a:avLst/>
              </a:prstGeom>
              <a:noFill/>
              <a:ln cap="flat" cmpd="sng" w="25400">
                <a:solidFill>
                  <a:srgbClr val="4F78BE"/>
                </a:solidFill>
                <a:prstDash val="dot"/>
                <a:miter lim="8000"/>
                <a:headEnd len="sm" w="sm" type="oval"/>
                <a:tailEnd len="lg" w="lg" type="triangle"/>
              </a:ln>
            </p:spPr>
          </p:cxnSp>
        </p:grpSp>
      </p:grpSp>
      <p:grpSp>
        <p:nvGrpSpPr>
          <p:cNvPr id="244" name="Google Shape;244;p36"/>
          <p:cNvGrpSpPr/>
          <p:nvPr/>
        </p:nvGrpSpPr>
        <p:grpSpPr>
          <a:xfrm>
            <a:off x="7346697" y="1572250"/>
            <a:ext cx="1687563" cy="919210"/>
            <a:chOff x="0" y="0"/>
            <a:chExt cx="4233726" cy="2271900"/>
          </a:xfrm>
        </p:grpSpPr>
        <p:sp>
          <p:nvSpPr>
            <p:cNvPr id="245" name="Google Shape;245;p36"/>
            <p:cNvSpPr/>
            <p:nvPr/>
          </p:nvSpPr>
          <p:spPr>
            <a:xfrm>
              <a:off x="213048"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229E58"/>
                </a:buClr>
                <a:buFont typeface="Roboto"/>
                <a:buNone/>
              </a:pPr>
              <a:r>
                <a:rPr b="0" i="0" lang="en" sz="1800" u="none" cap="none" strike="noStrike">
                  <a:solidFill>
                    <a:srgbClr val="229E58"/>
                  </a:solidFill>
                  <a:latin typeface="Roboto"/>
                  <a:ea typeface="Roboto"/>
                  <a:cs typeface="Roboto"/>
                  <a:sym typeface="Roboto"/>
                </a:rPr>
                <a:t>Save Subscription</a:t>
              </a:r>
              <a:endParaRPr/>
            </a:p>
          </p:txBody>
        </p:sp>
        <p:grpSp>
          <p:nvGrpSpPr>
            <p:cNvPr id="246" name="Google Shape;246;p36"/>
            <p:cNvGrpSpPr/>
            <p:nvPr/>
          </p:nvGrpSpPr>
          <p:grpSpPr>
            <a:xfrm>
              <a:off x="0" y="0"/>
              <a:ext cx="4233726" cy="2271900"/>
              <a:chOff x="0" y="0"/>
              <a:chExt cx="4233726" cy="2271900"/>
            </a:xfrm>
          </p:grpSpPr>
          <p:sp>
            <p:nvSpPr>
              <p:cNvPr id="247" name="Google Shape;247;p36"/>
              <p:cNvSpPr/>
              <p:nvPr/>
            </p:nvSpPr>
            <p:spPr>
              <a:xfrm>
                <a:off x="0" y="0"/>
                <a:ext cx="3810000" cy="2271900"/>
              </a:xfrm>
              <a:prstGeom prst="rect">
                <a:avLst/>
              </a:prstGeom>
              <a:noFill/>
              <a:ln cap="flat" cmpd="sng" w="25400">
                <a:solidFill>
                  <a:srgbClr val="229E58"/>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48" name="Google Shape;248;p36"/>
              <p:cNvCxnSpPr/>
              <p:nvPr/>
            </p:nvCxnSpPr>
            <p:spPr>
              <a:xfrm>
                <a:off x="3792126" y="1135905"/>
                <a:ext cx="441600" cy="0"/>
              </a:xfrm>
              <a:prstGeom prst="straightConnector1">
                <a:avLst/>
              </a:prstGeom>
              <a:noFill/>
              <a:ln cap="flat" cmpd="sng" w="25400">
                <a:solidFill>
                  <a:srgbClr val="229E58"/>
                </a:solidFill>
                <a:prstDash val="dot"/>
                <a:miter lim="8000"/>
                <a:headEnd len="sm" w="sm" type="oval"/>
                <a:tailEnd len="lg" w="lg" type="triangle"/>
              </a:ln>
            </p:spPr>
          </p:cxn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311700" y="13570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Check if user is subscribed</a:t>
            </a:r>
            <a:endParaRPr/>
          </a:p>
        </p:txBody>
      </p:sp>
      <p:sp>
        <p:nvSpPr>
          <p:cNvPr id="254" name="Google Shape;254;p37"/>
          <p:cNvSpPr txBox="1"/>
          <p:nvPr>
            <p:ph idx="1" type="body"/>
          </p:nvPr>
        </p:nvSpPr>
        <p:spPr>
          <a:xfrm>
            <a:off x="230100" y="789625"/>
            <a:ext cx="8913900" cy="4105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navigator.serviceWorker.ready.then(function(reg)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a:t>
            </a:r>
            <a:r>
              <a:rPr b="1" i="0" lang="en" sz="1800" u="none" cap="none" strike="noStrike">
                <a:solidFill>
                  <a:srgbClr val="424242"/>
                </a:solidFill>
                <a:latin typeface="Consolas"/>
                <a:ea typeface="Consolas"/>
                <a:cs typeface="Consolas"/>
                <a:sym typeface="Consolas"/>
              </a:rPr>
              <a:t> reg.pushManager.getSubscription()</a:t>
            </a:r>
            <a:r>
              <a:rPr b="0" i="0" lang="en" sz="1800" u="none" cap="none" strike="noStrike">
                <a:solidFill>
                  <a:srgbClr val="424242"/>
                </a:solidFill>
                <a:latin typeface="Consolas"/>
                <a:ea typeface="Consolas"/>
                <a:cs typeface="Consolas"/>
                <a:sym typeface="Consolas"/>
              </a:rPr>
              <a:t>.then(function(sub)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if (sub == undefined)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 ask user to register for Push</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 else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 You have subscription, update the database on your server</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idx="1" type="body"/>
          </p:nvPr>
        </p:nvSpPr>
        <p:spPr>
          <a:xfrm>
            <a:off x="311700" y="919175"/>
            <a:ext cx="8631900" cy="39405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navigator.serviceWorker.getRegistration()</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.then(function(reg)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r>
              <a:rPr b="1" i="0" lang="en" sz="1800" u="none" cap="none" strike="noStrike">
                <a:solidFill>
                  <a:srgbClr val="000000"/>
                </a:solidFill>
                <a:latin typeface="Consolas"/>
                <a:ea typeface="Consolas"/>
                <a:cs typeface="Consolas"/>
                <a:sym typeface="Consolas"/>
              </a:rPr>
              <a:t>reg.pushManager.subscribe({</a:t>
            </a:r>
            <a:endParaRP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userVisibleOnly: true</a:t>
            </a:r>
            <a:endParaRP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t>
            </a:r>
            <a:r>
              <a:rPr b="0" i="0" lang="en" sz="1800" u="none" cap="none" strike="noStrike">
                <a:solidFill>
                  <a:srgbClr val="000000"/>
                </a:solidFill>
                <a:latin typeface="Consolas"/>
                <a:ea typeface="Consolas"/>
                <a:cs typeface="Consolas"/>
                <a:sym typeface="Consolas"/>
              </a:rPr>
              <a:t>.then(function(sub) {</a:t>
            </a:r>
            <a:endParaRP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t>
            </a:r>
            <a:r>
              <a:rPr b="0" i="0" lang="en" sz="1800" u="none" cap="none" strike="noStrike">
                <a:solidFill>
                  <a:srgbClr val="000000"/>
                </a:solidFill>
                <a:latin typeface="Consolas"/>
                <a:ea typeface="Consolas"/>
                <a:cs typeface="Consolas"/>
                <a:sym typeface="Consolas"/>
              </a:rPr>
              <a:t>// send sub.toJSON() to server</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endParaRPr/>
          </a:p>
        </p:txBody>
      </p:sp>
      <p:sp>
        <p:nvSpPr>
          <p:cNvPr id="260" name="Google Shape;260;p38"/>
          <p:cNvSpPr txBox="1"/>
          <p:nvPr>
            <p:ph type="title"/>
          </p:nvPr>
        </p:nvSpPr>
        <p:spPr>
          <a:xfrm>
            <a:off x="311700" y="1163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Subscribe to the push service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subscription object</a:t>
            </a:r>
            <a:endParaRPr/>
          </a:p>
        </p:txBody>
      </p:sp>
      <p:sp>
        <p:nvSpPr>
          <p:cNvPr id="266" name="Google Shape;266;p39"/>
          <p:cNvSpPr txBox="1"/>
          <p:nvPr>
            <p:ph idx="1" type="body"/>
          </p:nvPr>
        </p:nvSpPr>
        <p:spPr>
          <a:xfrm>
            <a:off x="0" y="778475"/>
            <a:ext cx="9144000" cy="3663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"endpoint": "https://fcm.googleapis.com/fcm/send/f1LsxkKp...",</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"keys":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"p256dh": "BLc4xRzKlKORKWlbdgFaB1oEKgPpWC5cW8OCzVrOQRv-1n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"auth": "5I2Bu2oKdyy9CwL8QVF0NQ=="</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Send a push message from the server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Sending messages</a:t>
            </a:r>
            <a:endParaRPr/>
          </a:p>
        </p:txBody>
      </p:sp>
      <p:sp>
        <p:nvSpPr>
          <p:cNvPr id="277" name="Google Shape;277;p41"/>
          <p:cNvSpPr/>
          <p:nvPr/>
        </p:nvSpPr>
        <p:spPr>
          <a:xfrm>
            <a:off x="176850" y="2835552"/>
            <a:ext cx="4159500" cy="75900"/>
          </a:xfrm>
          <a:prstGeom prst="rect">
            <a:avLst/>
          </a:prstGeom>
          <a:solidFill>
            <a:srgbClr val="229E58"/>
          </a:solid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DC2F1D"/>
              </a:buClr>
              <a:buFont typeface="Helvetica Neue"/>
              <a:buNone/>
            </a:pPr>
            <a:r>
              <a:t/>
            </a:r>
            <a:endParaRPr b="0" i="0" sz="3400" u="none" cap="none" strike="noStrike">
              <a:solidFill>
                <a:srgbClr val="DC2F1D"/>
              </a:solidFill>
              <a:latin typeface="Helvetica Neue"/>
              <a:ea typeface="Helvetica Neue"/>
              <a:cs typeface="Helvetica Neue"/>
              <a:sym typeface="Helvetica Neue"/>
            </a:endParaRPr>
          </a:p>
        </p:txBody>
      </p:sp>
      <p:sp>
        <p:nvSpPr>
          <p:cNvPr id="278" name="Google Shape;278;p41"/>
          <p:cNvSpPr/>
          <p:nvPr/>
        </p:nvSpPr>
        <p:spPr>
          <a:xfrm>
            <a:off x="4785999" y="3012900"/>
            <a:ext cx="1676700" cy="1378500"/>
          </a:xfrm>
          <a:prstGeom prst="rect">
            <a:avLst/>
          </a:prstGeom>
          <a:noFill/>
          <a:ln>
            <a:noFill/>
          </a:ln>
        </p:spPr>
        <p:txBody>
          <a:bodyPr anchorCtr="0" anchor="t" bIns="30100" lIns="30100" spcFirstLastPara="1" rIns="30100" wrap="square" tIns="30100">
            <a:noAutofit/>
          </a:bodyPr>
          <a:lstStyle/>
          <a:p>
            <a:pPr indent="0" lvl="0"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End Point</a:t>
            </a:r>
            <a:endParaRPr/>
          </a:p>
        </p:txBody>
      </p:sp>
      <p:sp>
        <p:nvSpPr>
          <p:cNvPr id="279" name="Google Shape;279;p41"/>
          <p:cNvSpPr/>
          <p:nvPr/>
        </p:nvSpPr>
        <p:spPr>
          <a:xfrm>
            <a:off x="6912216" y="2835552"/>
            <a:ext cx="1903500" cy="75900"/>
          </a:xfrm>
          <a:prstGeom prst="rect">
            <a:avLst/>
          </a:prstGeom>
          <a:solidFill>
            <a:srgbClr val="314FFE"/>
          </a:solid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280" name="Google Shape;280;p41"/>
          <p:cNvSpPr/>
          <p:nvPr/>
        </p:nvSpPr>
        <p:spPr>
          <a:xfrm>
            <a:off x="6911246" y="3012900"/>
            <a:ext cx="1834200" cy="1378500"/>
          </a:xfrm>
          <a:prstGeom prst="rect">
            <a:avLst/>
          </a:prstGeom>
          <a:noFill/>
          <a:ln>
            <a:noFill/>
          </a:ln>
        </p:spPr>
        <p:txBody>
          <a:bodyPr anchorCtr="0" anchor="t" bIns="30100" lIns="30100" spcFirstLastPara="1" rIns="30100" wrap="square" tIns="30100">
            <a:noAutofit/>
          </a:bodyPr>
          <a:lstStyle/>
          <a:p>
            <a:pPr indent="228600" lvl="1"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Browser</a:t>
            </a:r>
            <a:endParaRPr/>
          </a:p>
        </p:txBody>
      </p:sp>
      <p:grpSp>
        <p:nvGrpSpPr>
          <p:cNvPr id="281" name="Google Shape;281;p41"/>
          <p:cNvGrpSpPr/>
          <p:nvPr/>
        </p:nvGrpSpPr>
        <p:grpSpPr>
          <a:xfrm>
            <a:off x="178627" y="1724325"/>
            <a:ext cx="2097387" cy="861731"/>
            <a:chOff x="0" y="0"/>
            <a:chExt cx="4233726" cy="2271900"/>
          </a:xfrm>
        </p:grpSpPr>
        <p:sp>
          <p:nvSpPr>
            <p:cNvPr id="282" name="Google Shape;282;p41"/>
            <p:cNvSpPr/>
            <p:nvPr/>
          </p:nvSpPr>
          <p:spPr>
            <a:xfrm>
              <a:off x="158764" y="176351"/>
              <a:ext cx="34926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229E58"/>
                </a:buClr>
                <a:buFont typeface="Roboto"/>
                <a:buNone/>
              </a:pPr>
              <a:r>
                <a:rPr b="0" i="0" lang="en" sz="1800" u="none" cap="none" strike="noStrike">
                  <a:solidFill>
                    <a:srgbClr val="229E58"/>
                  </a:solidFill>
                  <a:latin typeface="Roboto"/>
                  <a:ea typeface="Roboto"/>
                  <a:cs typeface="Roboto"/>
                  <a:sym typeface="Roboto"/>
                </a:rPr>
                <a:t>Generate Message</a:t>
              </a:r>
              <a:endParaRPr/>
            </a:p>
          </p:txBody>
        </p:sp>
        <p:grpSp>
          <p:nvGrpSpPr>
            <p:cNvPr id="283" name="Google Shape;283;p41"/>
            <p:cNvGrpSpPr/>
            <p:nvPr/>
          </p:nvGrpSpPr>
          <p:grpSpPr>
            <a:xfrm>
              <a:off x="0" y="0"/>
              <a:ext cx="4233726" cy="2271900"/>
              <a:chOff x="0" y="0"/>
              <a:chExt cx="4233726" cy="2271900"/>
            </a:xfrm>
          </p:grpSpPr>
          <p:sp>
            <p:nvSpPr>
              <p:cNvPr id="284" name="Google Shape;284;p41"/>
              <p:cNvSpPr/>
              <p:nvPr/>
            </p:nvSpPr>
            <p:spPr>
              <a:xfrm>
                <a:off x="0" y="0"/>
                <a:ext cx="3810000" cy="2271900"/>
              </a:xfrm>
              <a:prstGeom prst="rect">
                <a:avLst/>
              </a:prstGeom>
              <a:noFill/>
              <a:ln cap="flat" cmpd="sng" w="25400">
                <a:solidFill>
                  <a:srgbClr val="229E58"/>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85" name="Google Shape;285;p41"/>
              <p:cNvCxnSpPr/>
              <p:nvPr/>
            </p:nvCxnSpPr>
            <p:spPr>
              <a:xfrm>
                <a:off x="3792126" y="1135905"/>
                <a:ext cx="441600" cy="0"/>
              </a:xfrm>
              <a:prstGeom prst="straightConnector1">
                <a:avLst/>
              </a:prstGeom>
              <a:noFill/>
              <a:ln cap="flat" cmpd="sng" w="25400">
                <a:solidFill>
                  <a:srgbClr val="229E58"/>
                </a:solidFill>
                <a:prstDash val="dot"/>
                <a:miter lim="8000"/>
                <a:headEnd len="sm" w="sm" type="oval"/>
                <a:tailEnd len="lg" w="lg" type="triangle"/>
              </a:ln>
            </p:spPr>
          </p:cxnSp>
        </p:grpSp>
      </p:grpSp>
      <p:grpSp>
        <p:nvGrpSpPr>
          <p:cNvPr id="286" name="Google Shape;286;p41"/>
          <p:cNvGrpSpPr/>
          <p:nvPr/>
        </p:nvGrpSpPr>
        <p:grpSpPr>
          <a:xfrm>
            <a:off x="2425449" y="1724325"/>
            <a:ext cx="2097387" cy="861731"/>
            <a:chOff x="0" y="0"/>
            <a:chExt cx="4233726" cy="2271900"/>
          </a:xfrm>
        </p:grpSpPr>
        <p:sp>
          <p:nvSpPr>
            <p:cNvPr id="287" name="Google Shape;287;p41"/>
            <p:cNvSpPr/>
            <p:nvPr/>
          </p:nvSpPr>
          <p:spPr>
            <a:xfrm>
              <a:off x="195505"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229E58"/>
                </a:buClr>
                <a:buFont typeface="Roboto"/>
                <a:buNone/>
              </a:pPr>
              <a:r>
                <a:rPr b="0" i="0" lang="en" sz="1800" u="none" cap="none" strike="noStrike">
                  <a:solidFill>
                    <a:srgbClr val="229E58"/>
                  </a:solidFill>
                  <a:latin typeface="Roboto"/>
                  <a:ea typeface="Roboto"/>
                  <a:cs typeface="Roboto"/>
                  <a:sym typeface="Roboto"/>
                </a:rPr>
                <a:t>Sent to</a:t>
              </a:r>
              <a:br>
                <a:rPr b="0" i="0" lang="en" sz="1800" u="none" cap="none" strike="noStrike">
                  <a:solidFill>
                    <a:srgbClr val="229E58"/>
                  </a:solidFill>
                  <a:latin typeface="Roboto"/>
                  <a:ea typeface="Roboto"/>
                  <a:cs typeface="Roboto"/>
                  <a:sym typeface="Roboto"/>
                </a:rPr>
              </a:br>
              <a:r>
                <a:rPr b="0" i="0" lang="en" sz="1800" u="none" cap="none" strike="noStrike">
                  <a:solidFill>
                    <a:srgbClr val="229E58"/>
                  </a:solidFill>
                  <a:latin typeface="Roboto"/>
                  <a:ea typeface="Roboto"/>
                  <a:cs typeface="Roboto"/>
                  <a:sym typeface="Roboto"/>
                </a:rPr>
                <a:t>End Point</a:t>
              </a:r>
              <a:endParaRPr/>
            </a:p>
          </p:txBody>
        </p:sp>
        <p:sp>
          <p:nvSpPr>
            <p:cNvPr id="288" name="Google Shape;288;p41"/>
            <p:cNvSpPr/>
            <p:nvPr/>
          </p:nvSpPr>
          <p:spPr>
            <a:xfrm>
              <a:off x="0" y="0"/>
              <a:ext cx="3810000" cy="2271900"/>
            </a:xfrm>
            <a:prstGeom prst="rect">
              <a:avLst/>
            </a:prstGeom>
            <a:noFill/>
            <a:ln cap="flat" cmpd="sng" w="25400">
              <a:solidFill>
                <a:srgbClr val="229E58"/>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89" name="Google Shape;289;p41"/>
            <p:cNvCxnSpPr/>
            <p:nvPr/>
          </p:nvCxnSpPr>
          <p:spPr>
            <a:xfrm>
              <a:off x="3792126" y="1135905"/>
              <a:ext cx="441600" cy="0"/>
            </a:xfrm>
            <a:prstGeom prst="straightConnector1">
              <a:avLst/>
            </a:prstGeom>
            <a:noFill/>
            <a:ln cap="flat" cmpd="sng" w="25400">
              <a:solidFill>
                <a:srgbClr val="229E58"/>
              </a:solidFill>
              <a:prstDash val="dot"/>
              <a:miter lim="8000"/>
              <a:headEnd len="sm" w="sm" type="oval"/>
              <a:tailEnd len="lg" w="lg" type="triangle"/>
            </a:ln>
          </p:spPr>
        </p:cxnSp>
      </p:grpSp>
      <p:grpSp>
        <p:nvGrpSpPr>
          <p:cNvPr id="290" name="Google Shape;290;p41"/>
          <p:cNvGrpSpPr/>
          <p:nvPr/>
        </p:nvGrpSpPr>
        <p:grpSpPr>
          <a:xfrm>
            <a:off x="4672270" y="1724325"/>
            <a:ext cx="2097387" cy="861731"/>
            <a:chOff x="0" y="0"/>
            <a:chExt cx="4233726" cy="2271900"/>
          </a:xfrm>
        </p:grpSpPr>
        <p:sp>
          <p:nvSpPr>
            <p:cNvPr id="291" name="Google Shape;291;p41"/>
            <p:cNvSpPr/>
            <p:nvPr/>
          </p:nvSpPr>
          <p:spPr>
            <a:xfrm>
              <a:off x="219207"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5B40C"/>
                </a:buClr>
                <a:buFont typeface="Roboto"/>
                <a:buNone/>
              </a:pPr>
              <a:r>
                <a:rPr b="0" i="0" lang="en" sz="1800" u="none" cap="none" strike="noStrike">
                  <a:solidFill>
                    <a:srgbClr val="F5B40C"/>
                  </a:solidFill>
                  <a:latin typeface="Roboto"/>
                  <a:ea typeface="Roboto"/>
                  <a:cs typeface="Roboto"/>
                  <a:sym typeface="Roboto"/>
                </a:rPr>
                <a:t>Sent to Browser</a:t>
              </a:r>
              <a:endParaRPr/>
            </a:p>
          </p:txBody>
        </p:sp>
        <p:grpSp>
          <p:nvGrpSpPr>
            <p:cNvPr id="292" name="Google Shape;292;p41"/>
            <p:cNvGrpSpPr/>
            <p:nvPr/>
          </p:nvGrpSpPr>
          <p:grpSpPr>
            <a:xfrm>
              <a:off x="0" y="0"/>
              <a:ext cx="4233726" cy="2271900"/>
              <a:chOff x="0" y="0"/>
              <a:chExt cx="4233726" cy="2271900"/>
            </a:xfrm>
          </p:grpSpPr>
          <p:sp>
            <p:nvSpPr>
              <p:cNvPr id="293" name="Google Shape;293;p41"/>
              <p:cNvSpPr/>
              <p:nvPr/>
            </p:nvSpPr>
            <p:spPr>
              <a:xfrm>
                <a:off x="0" y="0"/>
                <a:ext cx="3810000" cy="2271900"/>
              </a:xfrm>
              <a:prstGeom prst="rect">
                <a:avLst/>
              </a:prstGeom>
              <a:noFill/>
              <a:ln cap="flat" cmpd="sng" w="25400">
                <a:solidFill>
                  <a:srgbClr val="F5B40C"/>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94" name="Google Shape;294;p41"/>
              <p:cNvCxnSpPr/>
              <p:nvPr/>
            </p:nvCxnSpPr>
            <p:spPr>
              <a:xfrm>
                <a:off x="3792126" y="1135905"/>
                <a:ext cx="441600" cy="0"/>
              </a:xfrm>
              <a:prstGeom prst="straightConnector1">
                <a:avLst/>
              </a:prstGeom>
              <a:noFill/>
              <a:ln cap="flat" cmpd="sng" w="25400">
                <a:solidFill>
                  <a:srgbClr val="F5B40C"/>
                </a:solidFill>
                <a:prstDash val="dot"/>
                <a:miter lim="8000"/>
                <a:headEnd len="sm" w="sm" type="oval"/>
                <a:tailEnd len="lg" w="lg" type="triangle"/>
              </a:ln>
            </p:spPr>
          </p:cxnSp>
        </p:grpSp>
      </p:grpSp>
      <p:sp>
        <p:nvSpPr>
          <p:cNvPr id="295" name="Google Shape;295;p41"/>
          <p:cNvSpPr/>
          <p:nvPr/>
        </p:nvSpPr>
        <p:spPr>
          <a:xfrm>
            <a:off x="4674266" y="2835552"/>
            <a:ext cx="1900200" cy="75900"/>
          </a:xfrm>
          <a:prstGeom prst="rect">
            <a:avLst/>
          </a:prstGeom>
          <a:solidFill>
            <a:srgbClr val="F5B40C"/>
          </a:solid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DC2F1D"/>
              </a:buClr>
              <a:buFont typeface="Helvetica Neue"/>
              <a:buNone/>
            </a:pPr>
            <a:r>
              <a:t/>
            </a:r>
            <a:endParaRPr b="0" i="0" sz="3400" u="none" cap="none" strike="noStrike">
              <a:solidFill>
                <a:srgbClr val="DC2F1D"/>
              </a:solidFill>
              <a:latin typeface="Helvetica Neue"/>
              <a:ea typeface="Helvetica Neue"/>
              <a:cs typeface="Helvetica Neue"/>
              <a:sym typeface="Helvetica Neue"/>
            </a:endParaRPr>
          </a:p>
        </p:txBody>
      </p:sp>
      <p:sp>
        <p:nvSpPr>
          <p:cNvPr id="296" name="Google Shape;296;p41"/>
          <p:cNvSpPr/>
          <p:nvPr/>
        </p:nvSpPr>
        <p:spPr>
          <a:xfrm>
            <a:off x="1057606" y="3012900"/>
            <a:ext cx="2397900" cy="1378500"/>
          </a:xfrm>
          <a:prstGeom prst="rect">
            <a:avLst/>
          </a:prstGeom>
          <a:noFill/>
          <a:ln>
            <a:noFill/>
          </a:ln>
        </p:spPr>
        <p:txBody>
          <a:bodyPr anchorCtr="0" anchor="t" bIns="30100" lIns="30100" spcFirstLastPara="1" rIns="30100" wrap="square" tIns="30100">
            <a:noAutofit/>
          </a:bodyPr>
          <a:lstStyle/>
          <a:p>
            <a:pPr indent="0" lvl="0"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Server</a:t>
            </a:r>
            <a:endParaRPr/>
          </a:p>
        </p:txBody>
      </p:sp>
      <p:grpSp>
        <p:nvGrpSpPr>
          <p:cNvPr id="297" name="Google Shape;297;p41"/>
          <p:cNvGrpSpPr/>
          <p:nvPr/>
        </p:nvGrpSpPr>
        <p:grpSpPr>
          <a:xfrm>
            <a:off x="6919093" y="1724325"/>
            <a:ext cx="2097387" cy="861731"/>
            <a:chOff x="0" y="0"/>
            <a:chExt cx="4233726" cy="2271900"/>
          </a:xfrm>
        </p:grpSpPr>
        <p:sp>
          <p:nvSpPr>
            <p:cNvPr id="298" name="Google Shape;298;p41"/>
            <p:cNvSpPr/>
            <p:nvPr/>
          </p:nvSpPr>
          <p:spPr>
            <a:xfrm>
              <a:off x="219207"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Received</a:t>
              </a:r>
              <a:br>
                <a:rPr b="0" i="0" lang="en" sz="1800" u="none" cap="none" strike="noStrike">
                  <a:solidFill>
                    <a:srgbClr val="4F78BE"/>
                  </a:solidFill>
                  <a:latin typeface="Roboto"/>
                  <a:ea typeface="Roboto"/>
                  <a:cs typeface="Roboto"/>
                  <a:sym typeface="Roboto"/>
                </a:rPr>
              </a:br>
              <a:r>
                <a:rPr b="0" i="0" lang="en" sz="1800" u="none" cap="none" strike="noStrike">
                  <a:solidFill>
                    <a:srgbClr val="4F78BE"/>
                  </a:solidFill>
                  <a:latin typeface="Roboto"/>
                  <a:ea typeface="Roboto"/>
                  <a:cs typeface="Roboto"/>
                  <a:sym typeface="Roboto"/>
                </a:rPr>
                <a:t>by Browser</a:t>
              </a:r>
              <a:endParaRPr/>
            </a:p>
          </p:txBody>
        </p:sp>
        <p:grpSp>
          <p:nvGrpSpPr>
            <p:cNvPr id="299" name="Google Shape;299;p41"/>
            <p:cNvGrpSpPr/>
            <p:nvPr/>
          </p:nvGrpSpPr>
          <p:grpSpPr>
            <a:xfrm>
              <a:off x="0" y="0"/>
              <a:ext cx="4233726" cy="2271900"/>
              <a:chOff x="0" y="0"/>
              <a:chExt cx="4233726" cy="2271900"/>
            </a:xfrm>
          </p:grpSpPr>
          <p:sp>
            <p:nvSpPr>
              <p:cNvPr id="300" name="Google Shape;300;p41"/>
              <p:cNvSpPr/>
              <p:nvPr/>
            </p:nvSpPr>
            <p:spPr>
              <a:xfrm>
                <a:off x="0"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01" name="Google Shape;301;p41"/>
              <p:cNvCxnSpPr/>
              <p:nvPr/>
            </p:nvCxnSpPr>
            <p:spPr>
              <a:xfrm>
                <a:off x="3792126" y="1135905"/>
                <a:ext cx="441600" cy="0"/>
              </a:xfrm>
              <a:prstGeom prst="straightConnector1">
                <a:avLst/>
              </a:prstGeom>
              <a:noFill/>
              <a:ln cap="flat" cmpd="sng" w="25400">
                <a:solidFill>
                  <a:srgbClr val="4F78BE"/>
                </a:solidFill>
                <a:prstDash val="dot"/>
                <a:miter lim="8000"/>
                <a:headEnd len="sm" w="sm" type="oval"/>
                <a:tailEnd len="lg" w="lg" type="triangle"/>
              </a:ln>
            </p:spPr>
          </p:cxnSp>
        </p:gr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Send a message from the server</a:t>
            </a:r>
            <a:endParaRPr/>
          </a:p>
        </p:txBody>
      </p:sp>
      <p:sp>
        <p:nvSpPr>
          <p:cNvPr id="307" name="Google Shape;307;p42"/>
          <p:cNvSpPr txBox="1"/>
          <p:nvPr>
            <p:ph idx="1" type="body"/>
          </p:nvPr>
        </p:nvSpPr>
        <p:spPr>
          <a:xfrm>
            <a:off x="183700" y="1102750"/>
            <a:ext cx="89604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webPush = require('web-push');</a:t>
            </a:r>
            <a:endParaRP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payload = 'Here is a payload!';</a:t>
            </a:r>
            <a:endParaRP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options = {</a:t>
            </a:r>
            <a:endParaRP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TTL: 60 // max time in seconds for push service to retry delivery</a:t>
            </a:r>
            <a:endParaRP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a:t>
            </a:r>
            <a:endParaRPr/>
          </a:p>
          <a:p>
            <a:pPr indent="0" lvl="0" marL="0" marR="0" rtl="0" algn="l">
              <a:lnSpc>
                <a:spcPct val="150000"/>
              </a:lnSpc>
              <a:spcBef>
                <a:spcPts val="0"/>
              </a:spcBef>
              <a:spcAft>
                <a:spcPts val="0"/>
              </a:spcAft>
              <a:buClr>
                <a:schemeClr val="dk1"/>
              </a:buClr>
              <a:buFont typeface="Arial"/>
              <a:buNone/>
            </a:pPr>
            <a:r>
              <a:rPr b="1" i="0" lang="en" sz="1800" u="none" cap="none" strike="noStrike">
                <a:solidFill>
                  <a:srgbClr val="424242"/>
                </a:solidFill>
                <a:latin typeface="Consolas"/>
                <a:ea typeface="Consolas"/>
                <a:cs typeface="Consolas"/>
                <a:sym typeface="Consolas"/>
              </a:rPr>
              <a:t>webPush.sendNotification(pushSubscription, payload, options);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is VAPID?</a:t>
            </a:r>
            <a:endParaRPr/>
          </a:p>
        </p:txBody>
      </p:sp>
      <p:sp>
        <p:nvSpPr>
          <p:cNvPr id="313" name="Google Shape;313;p43"/>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Voluntary Application Server Identification for Web Push (VAPID) protocol is an optional method to identify your service</a:t>
            </a:r>
            <a:endParaRPr/>
          </a:p>
          <a:p>
            <a:pPr indent="-342900" lvl="0" marL="457200" marR="0" rtl="0" algn="l">
              <a:lnSpc>
                <a:spcPct val="150000"/>
              </a:lnSpc>
              <a:spcBef>
                <a:spcPts val="100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VAPID uses JSON Web Tokens (JWT) to carry identifying information</a:t>
            </a:r>
            <a:endParaRPr/>
          </a:p>
          <a:p>
            <a:pPr indent="-342900" lvl="0" marL="457200" marR="0" rtl="0" algn="l">
              <a:lnSpc>
                <a:spcPct val="150000"/>
              </a:lnSpc>
              <a:spcBef>
                <a:spcPts val="100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A JWT contains a three properties called a Claim. The claim has:</a:t>
            </a:r>
            <a:endParaRPr/>
          </a:p>
          <a:p>
            <a:pPr indent="-342900" lvl="1" marL="914400" marR="0" rtl="0" algn="l">
              <a:lnSpc>
                <a:spcPct val="150000"/>
              </a:lnSpc>
              <a:spcBef>
                <a:spcPts val="100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Audience attribute</a:t>
            </a:r>
            <a:endParaRPr/>
          </a:p>
          <a:p>
            <a:pPr indent="-342900" lvl="1" marL="914400" marR="0" rtl="0" algn="l">
              <a:lnSpc>
                <a:spcPct val="150000"/>
              </a:lnSpc>
              <a:spcBef>
                <a:spcPts val="100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Subscriber property</a:t>
            </a:r>
            <a:endParaRPr/>
          </a:p>
          <a:p>
            <a:pPr indent="-342900" lvl="1" marL="914400" marR="0" rtl="0" algn="l">
              <a:lnSpc>
                <a:spcPct val="150000"/>
              </a:lnSpc>
              <a:spcBef>
                <a:spcPts val="100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Expiration time value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20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Notification API</a:t>
            </a:r>
            <a:endParaRPr/>
          </a:p>
          <a:p>
            <a:pPr indent="-228600" lvl="0" marL="457200" marR="0" rtl="0" algn="l">
              <a:lnSpc>
                <a:spcPct val="200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Push API</a:t>
            </a:r>
            <a:endParaRPr/>
          </a:p>
        </p:txBody>
      </p:sp>
      <p:sp>
        <p:nvSpPr>
          <p:cNvPr id="84" name="Google Shape;84;p1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are Push Notifications?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Subscribe with the VAPID public key</a:t>
            </a:r>
            <a:endParaRPr/>
          </a:p>
        </p:txBody>
      </p:sp>
      <p:sp>
        <p:nvSpPr>
          <p:cNvPr id="319" name="Google Shape;319;p44"/>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applicationServerPublicKey = 'BLiZBfZJTwbWe_TzKaKuiT8GHqmcFU';</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applicationServerKey = urlB64ToUint8Array(applicationServerPublicKey);</a:t>
            </a:r>
            <a:endParaRPr/>
          </a:p>
          <a:p>
            <a:pPr indent="0" lvl="0" marL="0" marR="0" rtl="0" algn="l">
              <a:lnSpc>
                <a:spcPct val="115000"/>
              </a:lnSpc>
              <a:spcBef>
                <a:spcPts val="0"/>
              </a:spcBef>
              <a:spcAft>
                <a:spcPts val="0"/>
              </a:spcAft>
              <a:buClr>
                <a:srgbClr val="424242"/>
              </a:buClr>
              <a:buFont typeface="Roboto"/>
              <a:buNone/>
            </a:pPr>
            <a:r>
              <a:t/>
            </a:r>
            <a:endParaRPr b="0" i="0" sz="1800" u="none" cap="none" strike="noStrike">
              <a:solidFill>
                <a:srgbClr val="424242"/>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swRegistration.pushManager.subscribe({</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userVisibleOnly: true,</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applicationServerKey: applicationServerKey</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a:t>
            </a:r>
            <a:endParaRPr/>
          </a:p>
          <a:p>
            <a:pPr indent="0" lvl="0" marL="0" marR="0" rtl="0" algn="l">
              <a:lnSpc>
                <a:spcPct val="115000"/>
              </a:lnSpc>
              <a:spcBef>
                <a:spcPts val="0"/>
              </a:spcBef>
              <a:spcAft>
                <a:spcPts val="0"/>
              </a:spcAft>
              <a:buClr>
                <a:srgbClr val="424242"/>
              </a:buClr>
              <a:buFont typeface="Roboto"/>
              <a:buNone/>
            </a:pPr>
            <a:r>
              <a:t/>
            </a:r>
            <a:endParaRPr b="0" i="0" sz="1800" u="none" cap="none" strike="noStrike">
              <a:solidFill>
                <a:srgbClr val="424242"/>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Send a message with VAPID</a:t>
            </a:r>
            <a:endParaRPr/>
          </a:p>
          <a:p>
            <a:pPr indent="0" lvl="0" marL="0" marR="0" rtl="0" algn="l">
              <a:lnSpc>
                <a:spcPct val="100000"/>
              </a:lnSpc>
              <a:spcBef>
                <a:spcPts val="0"/>
              </a:spcBef>
              <a:spcAft>
                <a:spcPts val="0"/>
              </a:spcAft>
              <a:buClr>
                <a:srgbClr val="FAFAFA"/>
              </a:buClr>
              <a:buFont typeface="Roboto"/>
              <a:buNone/>
            </a:pPr>
            <a:r>
              <a:t/>
            </a:r>
            <a:endParaRPr b="1" i="0" sz="3600" u="none" cap="none" strike="noStrike">
              <a:solidFill>
                <a:srgbClr val="FAFAFA"/>
              </a:solidFill>
              <a:latin typeface="Roboto"/>
              <a:ea typeface="Roboto"/>
              <a:cs typeface="Roboto"/>
              <a:sym typeface="Roboto"/>
            </a:endParaRPr>
          </a:p>
        </p:txBody>
      </p:sp>
      <p:sp>
        <p:nvSpPr>
          <p:cNvPr id="325" name="Google Shape;325;p45"/>
          <p:cNvSpPr txBox="1"/>
          <p:nvPr>
            <p:ph idx="1" type="body"/>
          </p:nvPr>
        </p:nvSpPr>
        <p:spPr>
          <a:xfrm>
            <a:off x="311700" y="896100"/>
            <a:ext cx="8832300" cy="3742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webPush = require('web-push');</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payload = 'Here is a payload!';</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options = {</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a:t>
            </a:r>
            <a:r>
              <a:rPr b="1" i="0" lang="en" sz="1800" u="none" cap="none" strike="noStrike">
                <a:solidFill>
                  <a:srgbClr val="424242"/>
                </a:solidFill>
                <a:latin typeface="Consolas"/>
                <a:ea typeface="Consolas"/>
                <a:cs typeface="Consolas"/>
                <a:sym typeface="Consolas"/>
              </a:rPr>
              <a:t>vapidDetails: {</a:t>
            </a:r>
            <a:endParaRPr/>
          </a:p>
          <a:p>
            <a:pPr indent="0" lvl="0" marL="0" marR="0" rtl="0" algn="l">
              <a:lnSpc>
                <a:spcPct val="115000"/>
              </a:lnSpc>
              <a:spcBef>
                <a:spcPts val="0"/>
              </a:spcBef>
              <a:spcAft>
                <a:spcPts val="0"/>
              </a:spcAft>
              <a:buClr>
                <a:schemeClr val="dk1"/>
              </a:buClr>
              <a:buFont typeface="Arial"/>
              <a:buNone/>
            </a:pPr>
            <a:r>
              <a:rPr b="1" i="0" lang="en" sz="1800" u="none" cap="none" strike="noStrike">
                <a:solidFill>
                  <a:srgbClr val="424242"/>
                </a:solidFill>
                <a:latin typeface="Consolas"/>
                <a:ea typeface="Consolas"/>
                <a:cs typeface="Consolas"/>
                <a:sym typeface="Consolas"/>
              </a:rPr>
              <a:t>    subject: 'mailto: example-email@example.com',</a:t>
            </a:r>
            <a:endParaRPr/>
          </a:p>
          <a:p>
            <a:pPr indent="0" lvl="0" marL="0" marR="0" rtl="0" algn="l">
              <a:lnSpc>
                <a:spcPct val="115000"/>
              </a:lnSpc>
              <a:spcBef>
                <a:spcPts val="0"/>
              </a:spcBef>
              <a:spcAft>
                <a:spcPts val="0"/>
              </a:spcAft>
              <a:buClr>
                <a:schemeClr val="dk1"/>
              </a:buClr>
              <a:buFont typeface="Arial"/>
              <a:buNone/>
            </a:pPr>
            <a:r>
              <a:rPr b="1" i="0" lang="en" sz="1800" u="none" cap="none" strike="noStrike">
                <a:solidFill>
                  <a:srgbClr val="424242"/>
                </a:solidFill>
                <a:latin typeface="Consolas"/>
                <a:ea typeface="Consolas"/>
                <a:cs typeface="Consolas"/>
                <a:sym typeface="Consolas"/>
              </a:rPr>
              <a:t>    publicKey: vapidPublicKey,</a:t>
            </a:r>
            <a:endParaRPr/>
          </a:p>
          <a:p>
            <a:pPr indent="0" lvl="0" marL="0" marR="0" rtl="0" algn="l">
              <a:lnSpc>
                <a:spcPct val="115000"/>
              </a:lnSpc>
              <a:spcBef>
                <a:spcPts val="0"/>
              </a:spcBef>
              <a:spcAft>
                <a:spcPts val="0"/>
              </a:spcAft>
              <a:buClr>
                <a:schemeClr val="dk1"/>
              </a:buClr>
              <a:buFont typeface="Arial"/>
              <a:buNone/>
            </a:pPr>
            <a:r>
              <a:rPr b="1" i="0" lang="en" sz="1800" u="none" cap="none" strike="noStrike">
                <a:solidFill>
                  <a:srgbClr val="424242"/>
                </a:solidFill>
                <a:latin typeface="Consolas"/>
                <a:ea typeface="Consolas"/>
                <a:cs typeface="Consolas"/>
                <a:sym typeface="Consolas"/>
              </a:rPr>
              <a:t>    privateKey: vapidPrivateKey</a:t>
            </a:r>
            <a:endParaRPr/>
          </a:p>
          <a:p>
            <a:pPr indent="0" lvl="0" marL="0" marR="0" rtl="0" algn="l">
              <a:lnSpc>
                <a:spcPct val="115000"/>
              </a:lnSpc>
              <a:spcBef>
                <a:spcPts val="0"/>
              </a:spcBef>
              <a:spcAft>
                <a:spcPts val="0"/>
              </a:spcAft>
              <a:buClr>
                <a:schemeClr val="dk1"/>
              </a:buClr>
              <a:buFont typeface="Arial"/>
              <a:buNone/>
            </a:pPr>
            <a:r>
              <a:rPr b="1" i="0" lang="en" sz="1800" u="none" cap="none" strike="noStrike">
                <a:solidFill>
                  <a:srgbClr val="424242"/>
                </a:solidFill>
                <a:latin typeface="Consolas"/>
                <a:ea typeface="Consolas"/>
                <a:cs typeface="Consolas"/>
                <a:sym typeface="Consolas"/>
              </a:rPr>
              <a:t>  }</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webPush.sendNotification(pushSubscription, payload, options);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Receiving messages</a:t>
            </a:r>
            <a:endParaRPr/>
          </a:p>
        </p:txBody>
      </p:sp>
      <p:sp>
        <p:nvSpPr>
          <p:cNvPr id="331" name="Google Shape;331;p46"/>
          <p:cNvSpPr txBox="1"/>
          <p:nvPr/>
        </p:nvSpPr>
        <p:spPr>
          <a:xfrm>
            <a:off x="460250" y="1469575"/>
            <a:ext cx="4914000" cy="2770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endParaRPr/>
          </a:p>
        </p:txBody>
      </p:sp>
      <p:sp>
        <p:nvSpPr>
          <p:cNvPr id="332" name="Google Shape;332;p46"/>
          <p:cNvSpPr txBox="1"/>
          <p:nvPr/>
        </p:nvSpPr>
        <p:spPr>
          <a:xfrm>
            <a:off x="659275" y="2158425"/>
            <a:ext cx="1316400" cy="174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endParaRPr/>
          </a:p>
        </p:txBody>
      </p:sp>
      <p:sp>
        <p:nvSpPr>
          <p:cNvPr id="333" name="Google Shape;333;p46"/>
          <p:cNvSpPr txBox="1"/>
          <p:nvPr/>
        </p:nvSpPr>
        <p:spPr>
          <a:xfrm>
            <a:off x="2236000" y="2158475"/>
            <a:ext cx="1316400" cy="17451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endParaRPr/>
          </a:p>
        </p:txBody>
      </p:sp>
      <p:sp>
        <p:nvSpPr>
          <p:cNvPr id="334" name="Google Shape;334;p46"/>
          <p:cNvSpPr txBox="1"/>
          <p:nvPr/>
        </p:nvSpPr>
        <p:spPr>
          <a:xfrm>
            <a:off x="3812725"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endParaRPr/>
          </a:p>
        </p:txBody>
      </p:sp>
      <p:sp>
        <p:nvSpPr>
          <p:cNvPr id="335" name="Google Shape;335;p46"/>
          <p:cNvSpPr txBox="1"/>
          <p:nvPr/>
        </p:nvSpPr>
        <p:spPr>
          <a:xfrm>
            <a:off x="5858262" y="2158475"/>
            <a:ext cx="1316400" cy="174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endParaRPr/>
          </a:p>
        </p:txBody>
      </p:sp>
      <p:sp>
        <p:nvSpPr>
          <p:cNvPr id="336" name="Google Shape;336;p46"/>
          <p:cNvSpPr txBox="1"/>
          <p:nvPr/>
        </p:nvSpPr>
        <p:spPr>
          <a:xfrm>
            <a:off x="7430100" y="2158475"/>
            <a:ext cx="1316400" cy="174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Receiving messages</a:t>
            </a:r>
            <a:endParaRPr/>
          </a:p>
        </p:txBody>
      </p:sp>
      <p:sp>
        <p:nvSpPr>
          <p:cNvPr id="342" name="Google Shape;342;p47"/>
          <p:cNvSpPr/>
          <p:nvPr/>
        </p:nvSpPr>
        <p:spPr>
          <a:xfrm>
            <a:off x="350037" y="2825543"/>
            <a:ext cx="8398200" cy="70500"/>
          </a:xfrm>
          <a:prstGeom prst="rect">
            <a:avLst/>
          </a:prstGeom>
          <a:solidFill>
            <a:srgbClr val="314FFE"/>
          </a:solid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DC2F1D"/>
              </a:buClr>
              <a:buFont typeface="Helvetica Neue"/>
              <a:buNone/>
            </a:pPr>
            <a:r>
              <a:t/>
            </a:r>
            <a:endParaRPr b="0" i="0" sz="3400" u="none" cap="none" strike="noStrike">
              <a:solidFill>
                <a:srgbClr val="DC2F1D"/>
              </a:solidFill>
              <a:latin typeface="Helvetica Neue"/>
              <a:ea typeface="Helvetica Neue"/>
              <a:cs typeface="Helvetica Neue"/>
              <a:sym typeface="Helvetica Neue"/>
            </a:endParaRPr>
          </a:p>
        </p:txBody>
      </p:sp>
      <p:sp>
        <p:nvSpPr>
          <p:cNvPr id="343" name="Google Shape;343;p47"/>
          <p:cNvSpPr/>
          <p:nvPr/>
        </p:nvSpPr>
        <p:spPr>
          <a:xfrm>
            <a:off x="2948867" y="2994347"/>
            <a:ext cx="3200700" cy="1277400"/>
          </a:xfrm>
          <a:prstGeom prst="rect">
            <a:avLst/>
          </a:prstGeom>
          <a:noFill/>
          <a:ln>
            <a:noFill/>
          </a:ln>
        </p:spPr>
        <p:txBody>
          <a:bodyPr anchorCtr="0" anchor="t" bIns="30100" lIns="30100" spcFirstLastPara="1" rIns="30100" wrap="square" tIns="30100">
            <a:noAutofit/>
          </a:bodyPr>
          <a:lstStyle/>
          <a:p>
            <a:pPr indent="0" lvl="0"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Browser</a:t>
            </a:r>
            <a:endParaRPr/>
          </a:p>
        </p:txBody>
      </p:sp>
      <p:grpSp>
        <p:nvGrpSpPr>
          <p:cNvPr id="344" name="Google Shape;344;p47"/>
          <p:cNvGrpSpPr/>
          <p:nvPr/>
        </p:nvGrpSpPr>
        <p:grpSpPr>
          <a:xfrm>
            <a:off x="2538643" y="1795825"/>
            <a:ext cx="2041926" cy="798572"/>
            <a:chOff x="0" y="0"/>
            <a:chExt cx="4233726" cy="2271900"/>
          </a:xfrm>
        </p:grpSpPr>
        <p:sp>
          <p:nvSpPr>
            <p:cNvPr id="345" name="Google Shape;345;p47"/>
            <p:cNvSpPr/>
            <p:nvPr/>
          </p:nvSpPr>
          <p:spPr>
            <a:xfrm>
              <a:off x="195506"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SW Starts</a:t>
              </a:r>
              <a:endParaRPr/>
            </a:p>
          </p:txBody>
        </p:sp>
        <p:grpSp>
          <p:nvGrpSpPr>
            <p:cNvPr id="346" name="Google Shape;346;p47"/>
            <p:cNvGrpSpPr/>
            <p:nvPr/>
          </p:nvGrpSpPr>
          <p:grpSpPr>
            <a:xfrm>
              <a:off x="0" y="0"/>
              <a:ext cx="4233726" cy="2271900"/>
              <a:chOff x="0" y="0"/>
              <a:chExt cx="4233726" cy="2271900"/>
            </a:xfrm>
          </p:grpSpPr>
          <p:sp>
            <p:nvSpPr>
              <p:cNvPr id="347" name="Google Shape;347;p47"/>
              <p:cNvSpPr/>
              <p:nvPr/>
            </p:nvSpPr>
            <p:spPr>
              <a:xfrm>
                <a:off x="0"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48" name="Google Shape;348;p47"/>
              <p:cNvCxnSpPr/>
              <p:nvPr/>
            </p:nvCxnSpPr>
            <p:spPr>
              <a:xfrm>
                <a:off x="3792126" y="1135905"/>
                <a:ext cx="441600" cy="0"/>
              </a:xfrm>
              <a:prstGeom prst="straightConnector1">
                <a:avLst/>
              </a:prstGeom>
              <a:noFill/>
              <a:ln cap="flat" cmpd="sng" w="25400">
                <a:solidFill>
                  <a:srgbClr val="4F78BE"/>
                </a:solidFill>
                <a:prstDash val="dot"/>
                <a:miter lim="8000"/>
                <a:headEnd len="sm" w="sm" type="oval"/>
                <a:tailEnd len="lg" w="lg" type="triangle"/>
              </a:ln>
            </p:spPr>
          </p:cxnSp>
        </p:grpSp>
      </p:grpSp>
      <p:grpSp>
        <p:nvGrpSpPr>
          <p:cNvPr id="349" name="Google Shape;349;p47"/>
          <p:cNvGrpSpPr/>
          <p:nvPr/>
        </p:nvGrpSpPr>
        <p:grpSpPr>
          <a:xfrm>
            <a:off x="4725519" y="1795825"/>
            <a:ext cx="2041926" cy="798572"/>
            <a:chOff x="0" y="0"/>
            <a:chExt cx="4233726" cy="2271900"/>
          </a:xfrm>
        </p:grpSpPr>
        <p:sp>
          <p:nvSpPr>
            <p:cNvPr id="350" name="Google Shape;350;p47"/>
            <p:cNvSpPr/>
            <p:nvPr/>
          </p:nvSpPr>
          <p:spPr>
            <a:xfrm>
              <a:off x="219207"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Handle</a:t>
              </a:r>
              <a:br>
                <a:rPr b="0" i="0" lang="en" sz="1800" u="none" cap="none" strike="noStrike">
                  <a:solidFill>
                    <a:srgbClr val="4F78BE"/>
                  </a:solidFill>
                  <a:latin typeface="Roboto"/>
                  <a:ea typeface="Roboto"/>
                  <a:cs typeface="Roboto"/>
                  <a:sym typeface="Roboto"/>
                </a:rPr>
              </a:br>
              <a:r>
                <a:rPr b="0" i="0" lang="en" sz="1800" u="none" cap="none" strike="noStrike">
                  <a:solidFill>
                    <a:srgbClr val="4F78BE"/>
                  </a:solidFill>
                  <a:latin typeface="Roboto"/>
                  <a:ea typeface="Roboto"/>
                  <a:cs typeface="Roboto"/>
                  <a:sym typeface="Roboto"/>
                </a:rPr>
                <a:t>Message</a:t>
              </a:r>
              <a:endParaRPr/>
            </a:p>
          </p:txBody>
        </p:sp>
        <p:grpSp>
          <p:nvGrpSpPr>
            <p:cNvPr id="351" name="Google Shape;351;p47"/>
            <p:cNvGrpSpPr/>
            <p:nvPr/>
          </p:nvGrpSpPr>
          <p:grpSpPr>
            <a:xfrm>
              <a:off x="0" y="0"/>
              <a:ext cx="4233726" cy="2271900"/>
              <a:chOff x="0" y="0"/>
              <a:chExt cx="4233726" cy="2271900"/>
            </a:xfrm>
          </p:grpSpPr>
          <p:sp>
            <p:nvSpPr>
              <p:cNvPr id="352" name="Google Shape;352;p47"/>
              <p:cNvSpPr/>
              <p:nvPr/>
            </p:nvSpPr>
            <p:spPr>
              <a:xfrm>
                <a:off x="0"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53" name="Google Shape;353;p47"/>
              <p:cNvCxnSpPr/>
              <p:nvPr/>
            </p:nvCxnSpPr>
            <p:spPr>
              <a:xfrm>
                <a:off x="3792126" y="1135905"/>
                <a:ext cx="441600" cy="0"/>
              </a:xfrm>
              <a:prstGeom prst="straightConnector1">
                <a:avLst/>
              </a:prstGeom>
              <a:noFill/>
              <a:ln cap="flat" cmpd="sng" w="25400">
                <a:solidFill>
                  <a:srgbClr val="4F78BE"/>
                </a:solidFill>
                <a:prstDash val="dot"/>
                <a:miter lim="8000"/>
                <a:headEnd len="sm" w="sm" type="oval"/>
                <a:tailEnd len="lg" w="lg" type="triangle"/>
              </a:ln>
            </p:spPr>
          </p:cxnSp>
        </p:grpSp>
      </p:grpSp>
      <p:grpSp>
        <p:nvGrpSpPr>
          <p:cNvPr id="354" name="Google Shape;354;p47"/>
          <p:cNvGrpSpPr/>
          <p:nvPr/>
        </p:nvGrpSpPr>
        <p:grpSpPr>
          <a:xfrm>
            <a:off x="6904014" y="1795825"/>
            <a:ext cx="2041926" cy="798572"/>
            <a:chOff x="0" y="0"/>
            <a:chExt cx="4233726" cy="2271900"/>
          </a:xfrm>
        </p:grpSpPr>
        <p:sp>
          <p:nvSpPr>
            <p:cNvPr id="355" name="Google Shape;355;p47"/>
            <p:cNvSpPr/>
            <p:nvPr/>
          </p:nvSpPr>
          <p:spPr>
            <a:xfrm>
              <a:off x="161903"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Show Notification</a:t>
              </a:r>
              <a:endParaRPr/>
            </a:p>
          </p:txBody>
        </p:sp>
        <p:grpSp>
          <p:nvGrpSpPr>
            <p:cNvPr id="356" name="Google Shape;356;p47"/>
            <p:cNvGrpSpPr/>
            <p:nvPr/>
          </p:nvGrpSpPr>
          <p:grpSpPr>
            <a:xfrm>
              <a:off x="0" y="0"/>
              <a:ext cx="4233726" cy="2271900"/>
              <a:chOff x="0" y="0"/>
              <a:chExt cx="4233726" cy="2271900"/>
            </a:xfrm>
          </p:grpSpPr>
          <p:sp>
            <p:nvSpPr>
              <p:cNvPr id="357" name="Google Shape;357;p47"/>
              <p:cNvSpPr/>
              <p:nvPr/>
            </p:nvSpPr>
            <p:spPr>
              <a:xfrm>
                <a:off x="0"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58" name="Google Shape;358;p47"/>
              <p:cNvCxnSpPr/>
              <p:nvPr/>
            </p:nvCxnSpPr>
            <p:spPr>
              <a:xfrm>
                <a:off x="3792126" y="1135905"/>
                <a:ext cx="441600" cy="0"/>
              </a:xfrm>
              <a:prstGeom prst="straightConnector1">
                <a:avLst/>
              </a:prstGeom>
              <a:noFill/>
              <a:ln cap="flat" cmpd="sng" w="25400">
                <a:solidFill>
                  <a:srgbClr val="4F78BE"/>
                </a:solidFill>
                <a:prstDash val="dot"/>
                <a:miter lim="8000"/>
                <a:headEnd len="sm" w="sm" type="oval"/>
                <a:tailEnd len="lg" w="lg" type="triangle"/>
              </a:ln>
            </p:spPr>
          </p:cxnSp>
        </p:grpSp>
      </p:grpSp>
      <p:grpSp>
        <p:nvGrpSpPr>
          <p:cNvPr id="359" name="Google Shape;359;p47"/>
          <p:cNvGrpSpPr/>
          <p:nvPr/>
        </p:nvGrpSpPr>
        <p:grpSpPr>
          <a:xfrm>
            <a:off x="147375" y="1795825"/>
            <a:ext cx="2246327" cy="798572"/>
            <a:chOff x="0" y="0"/>
            <a:chExt cx="4657530" cy="2271900"/>
          </a:xfrm>
        </p:grpSpPr>
        <p:sp>
          <p:nvSpPr>
            <p:cNvPr id="360" name="Google Shape;360;p47"/>
            <p:cNvSpPr/>
            <p:nvPr/>
          </p:nvSpPr>
          <p:spPr>
            <a:xfrm>
              <a:off x="582568" y="176351"/>
              <a:ext cx="34926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Push Arrives</a:t>
              </a:r>
              <a:endParaRPr/>
            </a:p>
          </p:txBody>
        </p:sp>
        <p:sp>
          <p:nvSpPr>
            <p:cNvPr id="361" name="Google Shape;361;p47"/>
            <p:cNvSpPr/>
            <p:nvPr/>
          </p:nvSpPr>
          <p:spPr>
            <a:xfrm>
              <a:off x="423804"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62" name="Google Shape;362;p47"/>
            <p:cNvCxnSpPr/>
            <p:nvPr/>
          </p:nvCxnSpPr>
          <p:spPr>
            <a:xfrm>
              <a:off x="4215930" y="1135905"/>
              <a:ext cx="441600" cy="0"/>
            </a:xfrm>
            <a:prstGeom prst="straightConnector1">
              <a:avLst/>
            </a:prstGeom>
            <a:noFill/>
            <a:ln cap="flat" cmpd="sng" w="25400">
              <a:solidFill>
                <a:srgbClr val="4F78BE"/>
              </a:solidFill>
              <a:prstDash val="dot"/>
              <a:miter lim="8000"/>
              <a:headEnd len="sm" w="sm" type="oval"/>
              <a:tailEnd len="lg" w="lg" type="triangle"/>
            </a:ln>
          </p:spPr>
        </p:cxnSp>
        <p:cxnSp>
          <p:nvCxnSpPr>
            <p:cNvPr id="363" name="Google Shape;363;p47"/>
            <p:cNvCxnSpPr/>
            <p:nvPr/>
          </p:nvCxnSpPr>
          <p:spPr>
            <a:xfrm>
              <a:off x="0" y="1135905"/>
              <a:ext cx="441600" cy="0"/>
            </a:xfrm>
            <a:prstGeom prst="straightConnector1">
              <a:avLst/>
            </a:prstGeom>
            <a:noFill/>
            <a:ln cap="flat" cmpd="sng" w="25400">
              <a:solidFill>
                <a:srgbClr val="4F78BE"/>
              </a:solidFill>
              <a:prstDash val="dot"/>
              <a:miter lim="8000"/>
              <a:headEnd len="sm" w="sm" type="none"/>
              <a:tailEnd len="sm" w="sm" type="oval"/>
            </a:ln>
          </p:spPr>
        </p:cxn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8"/>
          <p:cNvSpPr txBox="1"/>
          <p:nvPr>
            <p:ph type="title"/>
          </p:nvPr>
        </p:nvSpPr>
        <p:spPr>
          <a:xfrm>
            <a:off x="311700" y="680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push event</a:t>
            </a:r>
            <a:endParaRPr/>
          </a:p>
        </p:txBody>
      </p:sp>
      <p:sp>
        <p:nvSpPr>
          <p:cNvPr id="369" name="Google Shape;369;p48"/>
          <p:cNvSpPr txBox="1"/>
          <p:nvPr>
            <p:ph idx="1" type="body"/>
          </p:nvPr>
        </p:nvSpPr>
        <p:spPr>
          <a:xfrm>
            <a:off x="311700" y="1159324"/>
            <a:ext cx="8832000" cy="3728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self.addEventListener('push', function(e)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title = e.data.text();</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e.waitUntil(</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self.registration.showNotification(</a:t>
            </a:r>
            <a:r>
              <a:rPr b="0" i="0" lang="en" sz="1800" u="none" cap="none" strike="noStrike">
                <a:solidFill>
                  <a:schemeClr val="dk1"/>
                </a:solidFill>
                <a:latin typeface="Consolas"/>
                <a:ea typeface="Consolas"/>
                <a:cs typeface="Consolas"/>
                <a:sym typeface="Consolas"/>
              </a:rPr>
              <a:t>title</a:t>
            </a:r>
            <a:r>
              <a:rPr b="0" i="0" lang="en" sz="1800" u="none" cap="none" strike="noStrike">
                <a:solidFill>
                  <a:srgbClr val="000000"/>
                </a:solidFill>
                <a:latin typeface="Consolas"/>
                <a:ea typeface="Consolas"/>
                <a:cs typeface="Consolas"/>
                <a:sym typeface="Consolas"/>
              </a:rPr>
              <a:t>)</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9"/>
          <p:cNvSpPr txBox="1"/>
          <p:nvPr>
            <p:ph idx="1" type="body"/>
          </p:nvPr>
        </p:nvSpPr>
        <p:spPr>
          <a:xfrm>
            <a:off x="311700" y="9238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Notification API</a:t>
            </a:r>
            <a:endParaRPr/>
          </a:p>
          <a:p>
            <a:pPr indent="-342900" lvl="1" marL="914400" marR="0" rtl="0" algn="l">
              <a:lnSpc>
                <a:spcPct val="115000"/>
              </a:lnSpc>
              <a:spcBef>
                <a:spcPts val="100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Create and configure notifications</a:t>
            </a:r>
            <a:endParaRPr/>
          </a:p>
          <a:p>
            <a:pPr indent="-342900" lvl="1" marL="9144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Handle notification actions</a:t>
            </a:r>
            <a:endParaRPr/>
          </a:p>
          <a:p>
            <a:pPr indent="-342900" lvl="0" marL="4572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Push API</a:t>
            </a:r>
            <a:endParaRPr/>
          </a:p>
          <a:p>
            <a:pPr indent="-342900" lvl="1" marL="914400" marR="0" rtl="0" algn="l">
              <a:lnSpc>
                <a:spcPct val="115000"/>
              </a:lnSpc>
              <a:spcBef>
                <a:spcPts val="100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Handle the push event</a:t>
            </a:r>
            <a:endParaRPr/>
          </a:p>
          <a:p>
            <a:pPr indent="-342900" lvl="1" marL="9144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Subscribe to the push service</a:t>
            </a:r>
            <a:endParaRPr/>
          </a:p>
          <a:p>
            <a:pPr indent="-342900" lvl="1" marL="9144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Send a push message from a Node.js server</a:t>
            </a:r>
            <a:endParaRPr/>
          </a:p>
          <a:p>
            <a:pPr indent="-342900" lvl="0" marL="4572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Best practices (optional)</a:t>
            </a:r>
            <a:endParaRPr/>
          </a:p>
        </p:txBody>
      </p:sp>
      <p:sp>
        <p:nvSpPr>
          <p:cNvPr id="375" name="Google Shape;375;p4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Be aware</a:t>
            </a:r>
            <a:endParaRPr/>
          </a:p>
        </p:txBody>
      </p:sp>
      <p:sp>
        <p:nvSpPr>
          <p:cNvPr id="381" name="Google Shape;381;p50"/>
          <p:cNvSpPr txBox="1"/>
          <p:nvPr/>
        </p:nvSpPr>
        <p:spPr>
          <a:xfrm>
            <a:off x="311700" y="1204100"/>
            <a:ext cx="8520600" cy="19482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WARNING: </a:t>
            </a:r>
            <a:r>
              <a:rPr b="1" i="0" lang="en" sz="2400" u="none" cap="none" strike="noStrike">
                <a:solidFill>
                  <a:srgbClr val="424242"/>
                </a:solidFill>
                <a:latin typeface="Roboto"/>
                <a:ea typeface="Roboto"/>
                <a:cs typeface="Roboto"/>
                <a:sym typeface="Roboto"/>
              </a:rPr>
              <a:t>Do not use private/incognito mode for this lab</a:t>
            </a:r>
            <a:r>
              <a:rPr b="0" i="0" lang="en" sz="2400" u="none" cap="none" strike="noStrike">
                <a:solidFill>
                  <a:srgbClr val="424242"/>
                </a:solidFill>
                <a:latin typeface="Roboto"/>
                <a:ea typeface="Roboto"/>
                <a:cs typeface="Roboto"/>
                <a:sym typeface="Roboto"/>
              </a:rPr>
              <a:t>. </a:t>
            </a:r>
            <a:endParaRPr/>
          </a:p>
          <a:p>
            <a:pPr indent="0" lvl="0" marL="0" marR="0" rtl="0" algn="l">
              <a:lnSpc>
                <a:spcPct val="200000"/>
              </a:lnSpc>
              <a:spcBef>
                <a:spcPts val="100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Push notifications are not supported in private/incognito mode for security reasons.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Push Notification overview</a:t>
            </a:r>
            <a:endParaRPr/>
          </a:p>
        </p:txBody>
      </p:sp>
      <p:sp>
        <p:nvSpPr>
          <p:cNvPr id="90" name="Google Shape;90;p18"/>
          <p:cNvSpPr txBox="1"/>
          <p:nvPr/>
        </p:nvSpPr>
        <p:spPr>
          <a:xfrm>
            <a:off x="460250" y="1469575"/>
            <a:ext cx="4914000" cy="27708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endParaRPr/>
          </a:p>
        </p:txBody>
      </p:sp>
      <p:sp>
        <p:nvSpPr>
          <p:cNvPr id="91" name="Google Shape;91;p18"/>
          <p:cNvSpPr txBox="1"/>
          <p:nvPr/>
        </p:nvSpPr>
        <p:spPr>
          <a:xfrm>
            <a:off x="659275" y="215842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endParaRPr/>
          </a:p>
        </p:txBody>
      </p:sp>
      <p:sp>
        <p:nvSpPr>
          <p:cNvPr id="92" name="Google Shape;92;p18"/>
          <p:cNvSpPr txBox="1"/>
          <p:nvPr/>
        </p:nvSpPr>
        <p:spPr>
          <a:xfrm>
            <a:off x="2236000"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endParaRPr/>
          </a:p>
        </p:txBody>
      </p:sp>
      <p:sp>
        <p:nvSpPr>
          <p:cNvPr id="93" name="Google Shape;93;p18"/>
          <p:cNvSpPr txBox="1"/>
          <p:nvPr/>
        </p:nvSpPr>
        <p:spPr>
          <a:xfrm>
            <a:off x="3812725"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endParaRPr/>
          </a:p>
        </p:txBody>
      </p:sp>
      <p:sp>
        <p:nvSpPr>
          <p:cNvPr id="94" name="Google Shape;94;p18"/>
          <p:cNvSpPr txBox="1"/>
          <p:nvPr/>
        </p:nvSpPr>
        <p:spPr>
          <a:xfrm>
            <a:off x="5858262"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endParaRPr/>
          </a:p>
        </p:txBody>
      </p:sp>
      <p:sp>
        <p:nvSpPr>
          <p:cNvPr id="95" name="Google Shape;95;p18"/>
          <p:cNvSpPr txBox="1"/>
          <p:nvPr/>
        </p:nvSpPr>
        <p:spPr>
          <a:xfrm>
            <a:off x="7430100"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The Notification API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Request permission</a:t>
            </a:r>
            <a:endParaRPr/>
          </a:p>
        </p:txBody>
      </p:sp>
      <p:sp>
        <p:nvSpPr>
          <p:cNvPr id="106" name="Google Shape;106;p20"/>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Notification.requestPermission(function(status)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console.log('Notification permission status:', status);</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TODO</a:t>
            </a:r>
            <a:endParaRPr/>
          </a:p>
        </p:txBody>
      </p:sp>
      <p:sp>
        <p:nvSpPr>
          <p:cNvPr id="112" name="Google Shape;112;p21"/>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Screencast of notification permission being requested.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Invocation</a:t>
            </a:r>
            <a:endParaRPr/>
          </a:p>
        </p:txBody>
      </p:sp>
      <p:sp>
        <p:nvSpPr>
          <p:cNvPr id="118" name="Google Shape;118;p22"/>
          <p:cNvSpPr txBox="1"/>
          <p:nvPr/>
        </p:nvSpPr>
        <p:spPr>
          <a:xfrm>
            <a:off x="460250" y="1469575"/>
            <a:ext cx="4914000" cy="2770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endParaRPr/>
          </a:p>
        </p:txBody>
      </p:sp>
      <p:sp>
        <p:nvSpPr>
          <p:cNvPr id="119" name="Google Shape;119;p22"/>
          <p:cNvSpPr txBox="1"/>
          <p:nvPr/>
        </p:nvSpPr>
        <p:spPr>
          <a:xfrm>
            <a:off x="659275" y="2158425"/>
            <a:ext cx="1316400" cy="17451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endParaRPr/>
          </a:p>
        </p:txBody>
      </p:sp>
      <p:sp>
        <p:nvSpPr>
          <p:cNvPr id="120" name="Google Shape;120;p22"/>
          <p:cNvSpPr txBox="1"/>
          <p:nvPr/>
        </p:nvSpPr>
        <p:spPr>
          <a:xfrm>
            <a:off x="2236000" y="2158475"/>
            <a:ext cx="1316400" cy="1745100"/>
          </a:xfrm>
          <a:prstGeom prst="rect">
            <a:avLst/>
          </a:prstGeom>
          <a:solidFill>
            <a:srgbClr val="E1EE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endParaRPr/>
          </a:p>
        </p:txBody>
      </p:sp>
      <p:sp>
        <p:nvSpPr>
          <p:cNvPr id="121" name="Google Shape;121;p22"/>
          <p:cNvSpPr txBox="1"/>
          <p:nvPr/>
        </p:nvSpPr>
        <p:spPr>
          <a:xfrm>
            <a:off x="3812725"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endParaRPr/>
          </a:p>
        </p:txBody>
      </p:sp>
      <p:sp>
        <p:nvSpPr>
          <p:cNvPr id="122" name="Google Shape;122;p22"/>
          <p:cNvSpPr txBox="1"/>
          <p:nvPr/>
        </p:nvSpPr>
        <p:spPr>
          <a:xfrm>
            <a:off x="5858262"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endParaRPr/>
          </a:p>
        </p:txBody>
      </p:sp>
      <p:sp>
        <p:nvSpPr>
          <p:cNvPr id="123" name="Google Shape;123;p22"/>
          <p:cNvSpPr txBox="1"/>
          <p:nvPr/>
        </p:nvSpPr>
        <p:spPr>
          <a:xfrm>
            <a:off x="7430100"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Display a notification</a:t>
            </a:r>
            <a:endParaRPr/>
          </a:p>
        </p:txBody>
      </p:sp>
      <p:sp>
        <p:nvSpPr>
          <p:cNvPr id="129" name="Google Shape;129;p2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function displayNotification()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if (Notification.permission === 'granted') {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navigator.serviceWorker.getRegistration()</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.then(function(reg){</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r>
              <a:rPr b="1" i="0" lang="en" sz="1800" u="none" cap="none" strike="noStrike">
                <a:solidFill>
                  <a:srgbClr val="000000"/>
                </a:solidFill>
                <a:latin typeface="Consolas"/>
                <a:ea typeface="Consolas"/>
                <a:cs typeface="Consolas"/>
                <a:sym typeface="Consolas"/>
              </a:rPr>
              <a:t>reg.showNotification('Hello world!');</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