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Roboto Mono" charset="1" panose="00000000000000000000"/>
      <p:regular r:id="rId15"/>
    </p:embeddedFont>
    <p:embeddedFont>
      <p:font typeface="Cosmic Octo Medium" charset="1" panose="00000600000000000000"/>
      <p:regular r:id="rId16"/>
    </p:embeddedFont>
    <p:embeddedFont>
      <p:font typeface="Roboto Mono Bold" charset="1" panose="00000000000000000000"/>
      <p:regular r:id="rId17"/>
    </p:embeddedFont>
    <p:embeddedFont>
      <p:font typeface="Canva Sans" charset="1" panose="020B05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5.png" Type="http://schemas.openxmlformats.org/officeDocument/2006/relationships/image"/><Relationship Id="rId3" Target="../media/image26.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A1521"/>
        </a:solidFill>
      </p:bgPr>
    </p:bg>
    <p:spTree>
      <p:nvGrpSpPr>
        <p:cNvPr id="1" name=""/>
        <p:cNvGrpSpPr/>
        <p:nvPr/>
      </p:nvGrpSpPr>
      <p:grpSpPr>
        <a:xfrm>
          <a:off x="0" y="0"/>
          <a:ext cx="0" cy="0"/>
          <a:chOff x="0" y="0"/>
          <a:chExt cx="0" cy="0"/>
        </a:xfrm>
      </p:grpSpPr>
      <p:sp>
        <p:nvSpPr>
          <p:cNvPr name="Freeform 2" id="2"/>
          <p:cNvSpPr/>
          <p:nvPr/>
        </p:nvSpPr>
        <p:spPr>
          <a:xfrm flipH="false" flipV="false" rot="0">
            <a:off x="-580830" y="-469651"/>
            <a:ext cx="8557123" cy="7234659"/>
          </a:xfrm>
          <a:custGeom>
            <a:avLst/>
            <a:gdLst/>
            <a:ahLst/>
            <a:cxnLst/>
            <a:rect r="r" b="b" t="t" l="l"/>
            <a:pathLst>
              <a:path h="7234659" w="8557123">
                <a:moveTo>
                  <a:pt x="0" y="0"/>
                </a:moveTo>
                <a:lnTo>
                  <a:pt x="8557124" y="0"/>
                </a:lnTo>
                <a:lnTo>
                  <a:pt x="8557124" y="7234659"/>
                </a:lnTo>
                <a:lnTo>
                  <a:pt x="0" y="723465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793356" y="7317506"/>
            <a:ext cx="8201281" cy="3399804"/>
          </a:xfrm>
          <a:custGeom>
            <a:avLst/>
            <a:gdLst/>
            <a:ahLst/>
            <a:cxnLst/>
            <a:rect r="r" b="b" t="t" l="l"/>
            <a:pathLst>
              <a:path h="3399804" w="8201281">
                <a:moveTo>
                  <a:pt x="0" y="0"/>
                </a:moveTo>
                <a:lnTo>
                  <a:pt x="8201282" y="0"/>
                </a:lnTo>
                <a:lnTo>
                  <a:pt x="8201282" y="3399804"/>
                </a:lnTo>
                <a:lnTo>
                  <a:pt x="0" y="339980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6694342" y="7317506"/>
            <a:ext cx="1568368" cy="2344028"/>
          </a:xfrm>
          <a:custGeom>
            <a:avLst/>
            <a:gdLst/>
            <a:ahLst/>
            <a:cxnLst/>
            <a:rect r="r" b="b" t="t" l="l"/>
            <a:pathLst>
              <a:path h="2344028" w="1568368">
                <a:moveTo>
                  <a:pt x="0" y="0"/>
                </a:moveTo>
                <a:lnTo>
                  <a:pt x="1568368" y="0"/>
                </a:lnTo>
                <a:lnTo>
                  <a:pt x="1568368" y="2344029"/>
                </a:lnTo>
                <a:lnTo>
                  <a:pt x="0" y="234402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8715537" y="1028700"/>
            <a:ext cx="3639756" cy="942478"/>
            <a:chOff x="0" y="0"/>
            <a:chExt cx="958619" cy="248225"/>
          </a:xfrm>
        </p:grpSpPr>
        <p:sp>
          <p:nvSpPr>
            <p:cNvPr name="Freeform 6" id="6"/>
            <p:cNvSpPr/>
            <p:nvPr/>
          </p:nvSpPr>
          <p:spPr>
            <a:xfrm flipH="false" flipV="false" rot="0">
              <a:off x="0" y="0"/>
              <a:ext cx="958619" cy="248225"/>
            </a:xfrm>
            <a:custGeom>
              <a:avLst/>
              <a:gdLst/>
              <a:ahLst/>
              <a:cxnLst/>
              <a:rect r="r" b="b" t="t" l="l"/>
              <a:pathLst>
                <a:path h="248225" w="958619">
                  <a:moveTo>
                    <a:pt x="108479" y="0"/>
                  </a:moveTo>
                  <a:lnTo>
                    <a:pt x="850140" y="0"/>
                  </a:lnTo>
                  <a:cubicBezTo>
                    <a:pt x="910051" y="0"/>
                    <a:pt x="958619" y="48568"/>
                    <a:pt x="958619" y="108479"/>
                  </a:cubicBezTo>
                  <a:lnTo>
                    <a:pt x="958619" y="139745"/>
                  </a:lnTo>
                  <a:cubicBezTo>
                    <a:pt x="958619" y="168516"/>
                    <a:pt x="947190" y="196108"/>
                    <a:pt x="926846" y="216452"/>
                  </a:cubicBezTo>
                  <a:cubicBezTo>
                    <a:pt x="906502" y="236796"/>
                    <a:pt x="878910" y="248225"/>
                    <a:pt x="850140" y="248225"/>
                  </a:cubicBezTo>
                  <a:lnTo>
                    <a:pt x="108479" y="248225"/>
                  </a:lnTo>
                  <a:cubicBezTo>
                    <a:pt x="79709" y="248225"/>
                    <a:pt x="52117" y="236796"/>
                    <a:pt x="31773" y="216452"/>
                  </a:cubicBezTo>
                  <a:cubicBezTo>
                    <a:pt x="11429" y="196108"/>
                    <a:pt x="0" y="168516"/>
                    <a:pt x="0" y="139745"/>
                  </a:cubicBezTo>
                  <a:lnTo>
                    <a:pt x="0" y="108479"/>
                  </a:lnTo>
                  <a:cubicBezTo>
                    <a:pt x="0" y="48568"/>
                    <a:pt x="48568" y="0"/>
                    <a:pt x="108479" y="0"/>
                  </a:cubicBezTo>
                  <a:close/>
                </a:path>
              </a:pathLst>
            </a:custGeom>
            <a:solidFill>
              <a:srgbClr val="3D3E87"/>
            </a:solidFill>
          </p:spPr>
        </p:sp>
        <p:sp>
          <p:nvSpPr>
            <p:cNvPr name="TextBox 7" id="7"/>
            <p:cNvSpPr txBox="true"/>
            <p:nvPr/>
          </p:nvSpPr>
          <p:spPr>
            <a:xfrm>
              <a:off x="0" y="-57150"/>
              <a:ext cx="958619" cy="305375"/>
            </a:xfrm>
            <a:prstGeom prst="rect">
              <a:avLst/>
            </a:prstGeom>
          </p:spPr>
          <p:txBody>
            <a:bodyPr anchor="ctr" rtlCol="false" tIns="50800" lIns="50800" bIns="50800" rIns="50800"/>
            <a:lstStyle/>
            <a:p>
              <a:pPr algn="ctr">
                <a:lnSpc>
                  <a:spcPts val="3919"/>
                </a:lnSpc>
                <a:spcBef>
                  <a:spcPct val="0"/>
                </a:spcBef>
              </a:pPr>
              <a:r>
                <a:rPr lang="en-US" sz="2799" spc="221">
                  <a:solidFill>
                    <a:srgbClr val="EECACA"/>
                  </a:solidFill>
                  <a:latin typeface="Roboto Mono"/>
                  <a:ea typeface="Roboto Mono"/>
                  <a:cs typeface="Roboto Mono"/>
                  <a:sym typeface="Roboto Mono"/>
                </a:rPr>
                <a:t>RPLO</a:t>
              </a:r>
            </a:p>
          </p:txBody>
        </p:sp>
      </p:grpSp>
      <p:sp>
        <p:nvSpPr>
          <p:cNvPr name="TextBox 8" id="8"/>
          <p:cNvSpPr txBox="true"/>
          <p:nvPr/>
        </p:nvSpPr>
        <p:spPr>
          <a:xfrm rot="0">
            <a:off x="8715537" y="2510284"/>
            <a:ext cx="8543763" cy="4568825"/>
          </a:xfrm>
          <a:prstGeom prst="rect">
            <a:avLst/>
          </a:prstGeom>
        </p:spPr>
        <p:txBody>
          <a:bodyPr anchor="t" rtlCol="false" tIns="0" lIns="0" bIns="0" rIns="0">
            <a:spAutoFit/>
          </a:bodyPr>
          <a:lstStyle/>
          <a:p>
            <a:pPr algn="l">
              <a:lnSpc>
                <a:spcPts val="9100"/>
              </a:lnSpc>
            </a:pPr>
            <a:r>
              <a:rPr lang="en-US" sz="6500" b="true">
                <a:solidFill>
                  <a:srgbClr val="548E80"/>
                </a:solidFill>
                <a:latin typeface="Cosmic Octo Medium"/>
                <a:ea typeface="Cosmic Octo Medium"/>
                <a:cs typeface="Cosmic Octo Medium"/>
                <a:sym typeface="Cosmic Octo Medium"/>
              </a:rPr>
              <a:t>UNIFIED SOFTWARE DEVELOPMENT PROCESS (USDP)</a:t>
            </a:r>
          </a:p>
        </p:txBody>
      </p:sp>
      <p:sp>
        <p:nvSpPr>
          <p:cNvPr name="TextBox 9" id="9"/>
          <p:cNvSpPr txBox="true"/>
          <p:nvPr/>
        </p:nvSpPr>
        <p:spPr>
          <a:xfrm rot="0">
            <a:off x="8715537" y="7541532"/>
            <a:ext cx="8543763" cy="1899285"/>
          </a:xfrm>
          <a:prstGeom prst="rect">
            <a:avLst/>
          </a:prstGeom>
        </p:spPr>
        <p:txBody>
          <a:bodyPr anchor="t" rtlCol="false" tIns="0" lIns="0" bIns="0" rIns="0">
            <a:spAutoFit/>
          </a:bodyPr>
          <a:lstStyle/>
          <a:p>
            <a:pPr algn="l">
              <a:lnSpc>
                <a:spcPts val="5040"/>
              </a:lnSpc>
            </a:pPr>
            <a:r>
              <a:rPr lang="en-US" sz="3600">
                <a:solidFill>
                  <a:srgbClr val="EECACA"/>
                </a:solidFill>
                <a:latin typeface="Roboto Mono"/>
                <a:ea typeface="Roboto Mono"/>
                <a:cs typeface="Roboto Mono"/>
                <a:sym typeface="Roboto Mono"/>
              </a:rPr>
              <a:t>PRODI TEKNIK INFORMATIKA</a:t>
            </a:r>
          </a:p>
          <a:p>
            <a:pPr algn="l">
              <a:lnSpc>
                <a:spcPts val="5040"/>
              </a:lnSpc>
            </a:pPr>
            <a:r>
              <a:rPr lang="en-US" sz="3600">
                <a:solidFill>
                  <a:srgbClr val="EECACA"/>
                </a:solidFill>
                <a:latin typeface="Roboto Mono"/>
                <a:ea typeface="Roboto Mono"/>
                <a:cs typeface="Roboto Mono"/>
                <a:sym typeface="Roboto Mono"/>
              </a:rPr>
              <a:t>FAKULTAS ILMU KOMPUTER</a:t>
            </a:r>
          </a:p>
          <a:p>
            <a:pPr algn="l">
              <a:lnSpc>
                <a:spcPts val="5040"/>
              </a:lnSpc>
            </a:pPr>
            <a:r>
              <a:rPr lang="en-US" sz="3600">
                <a:solidFill>
                  <a:srgbClr val="EECACA"/>
                </a:solidFill>
                <a:latin typeface="Roboto Mono"/>
                <a:ea typeface="Roboto Mono"/>
                <a:cs typeface="Roboto Mono"/>
                <a:sym typeface="Roboto Mono"/>
              </a:rPr>
              <a:t>UNIVERSITAS MUSLIM INDONESIA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A1521"/>
        </a:solidFill>
      </p:bgPr>
    </p:bg>
    <p:spTree>
      <p:nvGrpSpPr>
        <p:cNvPr id="1" name=""/>
        <p:cNvGrpSpPr/>
        <p:nvPr/>
      </p:nvGrpSpPr>
      <p:grpSpPr>
        <a:xfrm>
          <a:off x="0" y="0"/>
          <a:ext cx="0" cy="0"/>
          <a:chOff x="0" y="0"/>
          <a:chExt cx="0" cy="0"/>
        </a:xfrm>
      </p:grpSpPr>
      <p:sp>
        <p:nvSpPr>
          <p:cNvPr name="Freeform 2" id="2"/>
          <p:cNvSpPr/>
          <p:nvPr/>
        </p:nvSpPr>
        <p:spPr>
          <a:xfrm flipH="false" flipV="false" rot="0">
            <a:off x="9643928" y="-589621"/>
            <a:ext cx="2950450" cy="4409640"/>
          </a:xfrm>
          <a:custGeom>
            <a:avLst/>
            <a:gdLst/>
            <a:ahLst/>
            <a:cxnLst/>
            <a:rect r="r" b="b" t="t" l="l"/>
            <a:pathLst>
              <a:path h="4409640" w="2950450">
                <a:moveTo>
                  <a:pt x="0" y="0"/>
                </a:moveTo>
                <a:lnTo>
                  <a:pt x="2950450" y="0"/>
                </a:lnTo>
                <a:lnTo>
                  <a:pt x="2950450" y="4409640"/>
                </a:lnTo>
                <a:lnTo>
                  <a:pt x="0" y="44096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552949"/>
            <a:ext cx="8400415" cy="1387474"/>
          </a:xfrm>
          <a:prstGeom prst="rect">
            <a:avLst/>
          </a:prstGeom>
        </p:spPr>
        <p:txBody>
          <a:bodyPr anchor="t" rtlCol="false" tIns="0" lIns="0" bIns="0" rIns="0">
            <a:spAutoFit/>
          </a:bodyPr>
          <a:lstStyle/>
          <a:p>
            <a:pPr algn="l">
              <a:lnSpc>
                <a:spcPts val="11200"/>
              </a:lnSpc>
            </a:pPr>
            <a:r>
              <a:rPr lang="en-US" sz="8000" b="true">
                <a:solidFill>
                  <a:srgbClr val="548E80"/>
                </a:solidFill>
                <a:latin typeface="Cosmic Octo Medium"/>
                <a:ea typeface="Cosmic Octo Medium"/>
                <a:cs typeface="Cosmic Octo Medium"/>
                <a:sym typeface="Cosmic Octo Medium"/>
              </a:rPr>
              <a:t>anggota</a:t>
            </a:r>
          </a:p>
        </p:txBody>
      </p:sp>
      <p:sp>
        <p:nvSpPr>
          <p:cNvPr name="TextBox 4" id="4"/>
          <p:cNvSpPr txBox="true"/>
          <p:nvPr/>
        </p:nvSpPr>
        <p:spPr>
          <a:xfrm rot="0">
            <a:off x="1028700" y="3311121"/>
            <a:ext cx="7397957" cy="514350"/>
          </a:xfrm>
          <a:prstGeom prst="rect">
            <a:avLst/>
          </a:prstGeom>
        </p:spPr>
        <p:txBody>
          <a:bodyPr anchor="t" rtlCol="false" tIns="0" lIns="0" bIns="0" rIns="0">
            <a:spAutoFit/>
          </a:bodyPr>
          <a:lstStyle/>
          <a:p>
            <a:pPr algn="l">
              <a:lnSpc>
                <a:spcPts val="4200"/>
              </a:lnSpc>
            </a:pPr>
            <a:r>
              <a:rPr lang="en-US" sz="3000" b="true">
                <a:solidFill>
                  <a:srgbClr val="EECACA"/>
                </a:solidFill>
                <a:latin typeface="Roboto Mono Bold"/>
                <a:ea typeface="Roboto Mono Bold"/>
                <a:cs typeface="Roboto Mono Bold"/>
                <a:sym typeface="Roboto Mono Bold"/>
              </a:rPr>
              <a:t>NAYLA ANANDA</a:t>
            </a:r>
          </a:p>
        </p:txBody>
      </p:sp>
      <p:sp>
        <p:nvSpPr>
          <p:cNvPr name="TextBox 5" id="5"/>
          <p:cNvSpPr txBox="true"/>
          <p:nvPr/>
        </p:nvSpPr>
        <p:spPr>
          <a:xfrm rot="0">
            <a:off x="1028700" y="3972791"/>
            <a:ext cx="7397957" cy="372745"/>
          </a:xfrm>
          <a:prstGeom prst="rect">
            <a:avLst/>
          </a:prstGeom>
        </p:spPr>
        <p:txBody>
          <a:bodyPr anchor="t" rtlCol="false" tIns="0" lIns="0" bIns="0" rIns="0">
            <a:spAutoFit/>
          </a:bodyPr>
          <a:lstStyle/>
          <a:p>
            <a:pPr algn="l">
              <a:lnSpc>
                <a:spcPts val="3080"/>
              </a:lnSpc>
            </a:pPr>
            <a:r>
              <a:rPr lang="en-US" sz="2200">
                <a:solidFill>
                  <a:srgbClr val="EECACA"/>
                </a:solidFill>
                <a:latin typeface="Canva Sans"/>
                <a:ea typeface="Canva Sans"/>
                <a:cs typeface="Canva Sans"/>
                <a:sym typeface="Canva Sans"/>
              </a:rPr>
              <a:t>13020230112</a:t>
            </a:r>
          </a:p>
        </p:txBody>
      </p:sp>
      <p:sp>
        <p:nvSpPr>
          <p:cNvPr name="Freeform 6" id="6"/>
          <p:cNvSpPr/>
          <p:nvPr/>
        </p:nvSpPr>
        <p:spPr>
          <a:xfrm flipH="false" flipV="false" rot="0">
            <a:off x="12778714" y="3025723"/>
            <a:ext cx="2950450" cy="4409640"/>
          </a:xfrm>
          <a:custGeom>
            <a:avLst/>
            <a:gdLst/>
            <a:ahLst/>
            <a:cxnLst/>
            <a:rect r="r" b="b" t="t" l="l"/>
            <a:pathLst>
              <a:path h="4409640" w="2950450">
                <a:moveTo>
                  <a:pt x="0" y="0"/>
                </a:moveTo>
                <a:lnTo>
                  <a:pt x="2950450" y="0"/>
                </a:lnTo>
                <a:lnTo>
                  <a:pt x="2950450" y="4409640"/>
                </a:lnTo>
                <a:lnTo>
                  <a:pt x="0" y="440964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5911259" y="-507950"/>
            <a:ext cx="2950450" cy="4409640"/>
          </a:xfrm>
          <a:custGeom>
            <a:avLst/>
            <a:gdLst/>
            <a:ahLst/>
            <a:cxnLst/>
            <a:rect r="r" b="b" t="t" l="l"/>
            <a:pathLst>
              <a:path h="4409640" w="2950450">
                <a:moveTo>
                  <a:pt x="0" y="0"/>
                </a:moveTo>
                <a:lnTo>
                  <a:pt x="2950450" y="0"/>
                </a:lnTo>
                <a:lnTo>
                  <a:pt x="2950450" y="4409641"/>
                </a:lnTo>
                <a:lnTo>
                  <a:pt x="0" y="440964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false" flipV="false" rot="0">
            <a:off x="9646168" y="6651590"/>
            <a:ext cx="2950450" cy="4409640"/>
          </a:xfrm>
          <a:custGeom>
            <a:avLst/>
            <a:gdLst/>
            <a:ahLst/>
            <a:cxnLst/>
            <a:rect r="r" b="b" t="t" l="l"/>
            <a:pathLst>
              <a:path h="4409640" w="2950450">
                <a:moveTo>
                  <a:pt x="0" y="0"/>
                </a:moveTo>
                <a:lnTo>
                  <a:pt x="2950450" y="0"/>
                </a:lnTo>
                <a:lnTo>
                  <a:pt x="2950450" y="4409640"/>
                </a:lnTo>
                <a:lnTo>
                  <a:pt x="0" y="44096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15913500" y="6733262"/>
            <a:ext cx="2950450" cy="4409640"/>
          </a:xfrm>
          <a:custGeom>
            <a:avLst/>
            <a:gdLst/>
            <a:ahLst/>
            <a:cxnLst/>
            <a:rect r="r" b="b" t="t" l="l"/>
            <a:pathLst>
              <a:path h="4409640" w="2950450">
                <a:moveTo>
                  <a:pt x="0" y="0"/>
                </a:moveTo>
                <a:lnTo>
                  <a:pt x="2950450" y="0"/>
                </a:lnTo>
                <a:lnTo>
                  <a:pt x="2950450" y="4409640"/>
                </a:lnTo>
                <a:lnTo>
                  <a:pt x="0" y="440964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0" id="10"/>
          <p:cNvSpPr txBox="true"/>
          <p:nvPr/>
        </p:nvSpPr>
        <p:spPr>
          <a:xfrm rot="0">
            <a:off x="1028700" y="4469361"/>
            <a:ext cx="7397957" cy="514350"/>
          </a:xfrm>
          <a:prstGeom prst="rect">
            <a:avLst/>
          </a:prstGeom>
        </p:spPr>
        <p:txBody>
          <a:bodyPr anchor="t" rtlCol="false" tIns="0" lIns="0" bIns="0" rIns="0">
            <a:spAutoFit/>
          </a:bodyPr>
          <a:lstStyle/>
          <a:p>
            <a:pPr algn="l">
              <a:lnSpc>
                <a:spcPts val="4200"/>
              </a:lnSpc>
            </a:pPr>
            <a:r>
              <a:rPr lang="en-US" sz="3000" b="true">
                <a:solidFill>
                  <a:srgbClr val="EECACA"/>
                </a:solidFill>
                <a:latin typeface="Roboto Mono Bold"/>
                <a:ea typeface="Roboto Mono Bold"/>
                <a:cs typeface="Roboto Mono Bold"/>
                <a:sym typeface="Roboto Mono Bold"/>
              </a:rPr>
              <a:t>RASMAWATI</a:t>
            </a:r>
          </a:p>
        </p:txBody>
      </p:sp>
      <p:sp>
        <p:nvSpPr>
          <p:cNvPr name="TextBox 11" id="11"/>
          <p:cNvSpPr txBox="true"/>
          <p:nvPr/>
        </p:nvSpPr>
        <p:spPr>
          <a:xfrm rot="0">
            <a:off x="1028700" y="5126586"/>
            <a:ext cx="7397957" cy="372745"/>
          </a:xfrm>
          <a:prstGeom prst="rect">
            <a:avLst/>
          </a:prstGeom>
        </p:spPr>
        <p:txBody>
          <a:bodyPr anchor="t" rtlCol="false" tIns="0" lIns="0" bIns="0" rIns="0">
            <a:spAutoFit/>
          </a:bodyPr>
          <a:lstStyle/>
          <a:p>
            <a:pPr algn="l">
              <a:lnSpc>
                <a:spcPts val="3080"/>
              </a:lnSpc>
            </a:pPr>
            <a:r>
              <a:rPr lang="en-US" sz="2200">
                <a:solidFill>
                  <a:srgbClr val="EECACA"/>
                </a:solidFill>
                <a:latin typeface="Canva Sans"/>
                <a:ea typeface="Canva Sans"/>
                <a:cs typeface="Canva Sans"/>
                <a:sym typeface="Canva Sans"/>
              </a:rPr>
              <a:t>13020230118</a:t>
            </a:r>
          </a:p>
        </p:txBody>
      </p:sp>
      <p:sp>
        <p:nvSpPr>
          <p:cNvPr name="TextBox 12" id="12"/>
          <p:cNvSpPr txBox="true"/>
          <p:nvPr/>
        </p:nvSpPr>
        <p:spPr>
          <a:xfrm rot="0">
            <a:off x="1028700" y="5623155"/>
            <a:ext cx="7397957" cy="514350"/>
          </a:xfrm>
          <a:prstGeom prst="rect">
            <a:avLst/>
          </a:prstGeom>
        </p:spPr>
        <p:txBody>
          <a:bodyPr anchor="t" rtlCol="false" tIns="0" lIns="0" bIns="0" rIns="0">
            <a:spAutoFit/>
          </a:bodyPr>
          <a:lstStyle/>
          <a:p>
            <a:pPr algn="l">
              <a:lnSpc>
                <a:spcPts val="4200"/>
              </a:lnSpc>
            </a:pPr>
            <a:r>
              <a:rPr lang="en-US" sz="3000" b="true">
                <a:solidFill>
                  <a:srgbClr val="EECACA"/>
                </a:solidFill>
                <a:latin typeface="Roboto Mono Bold"/>
                <a:ea typeface="Roboto Mono Bold"/>
                <a:cs typeface="Roboto Mono Bold"/>
                <a:sym typeface="Roboto Mono Bold"/>
              </a:rPr>
              <a:t>NUR AQIDAH SAFANIKIAH</a:t>
            </a:r>
          </a:p>
        </p:txBody>
      </p:sp>
      <p:sp>
        <p:nvSpPr>
          <p:cNvPr name="TextBox 13" id="13"/>
          <p:cNvSpPr txBox="true"/>
          <p:nvPr/>
        </p:nvSpPr>
        <p:spPr>
          <a:xfrm rot="0">
            <a:off x="1028700" y="6278845"/>
            <a:ext cx="7397957" cy="372745"/>
          </a:xfrm>
          <a:prstGeom prst="rect">
            <a:avLst/>
          </a:prstGeom>
        </p:spPr>
        <p:txBody>
          <a:bodyPr anchor="t" rtlCol="false" tIns="0" lIns="0" bIns="0" rIns="0">
            <a:spAutoFit/>
          </a:bodyPr>
          <a:lstStyle/>
          <a:p>
            <a:pPr algn="l">
              <a:lnSpc>
                <a:spcPts val="3080"/>
              </a:lnSpc>
            </a:pPr>
            <a:r>
              <a:rPr lang="en-US" sz="2200">
                <a:solidFill>
                  <a:srgbClr val="EECACA"/>
                </a:solidFill>
                <a:latin typeface="Canva Sans"/>
                <a:ea typeface="Canva Sans"/>
                <a:cs typeface="Canva Sans"/>
                <a:sym typeface="Canva Sans"/>
              </a:rPr>
              <a:t>13020230121</a:t>
            </a:r>
          </a:p>
        </p:txBody>
      </p:sp>
      <p:sp>
        <p:nvSpPr>
          <p:cNvPr name="TextBox 14" id="14"/>
          <p:cNvSpPr txBox="true"/>
          <p:nvPr/>
        </p:nvSpPr>
        <p:spPr>
          <a:xfrm rot="0">
            <a:off x="1028700" y="6775415"/>
            <a:ext cx="8400415" cy="514350"/>
          </a:xfrm>
          <a:prstGeom prst="rect">
            <a:avLst/>
          </a:prstGeom>
        </p:spPr>
        <p:txBody>
          <a:bodyPr anchor="t" rtlCol="false" tIns="0" lIns="0" bIns="0" rIns="0">
            <a:spAutoFit/>
          </a:bodyPr>
          <a:lstStyle/>
          <a:p>
            <a:pPr algn="l">
              <a:lnSpc>
                <a:spcPts val="4200"/>
              </a:lnSpc>
            </a:pPr>
            <a:r>
              <a:rPr lang="en-US" sz="3000" b="true">
                <a:solidFill>
                  <a:srgbClr val="EECACA"/>
                </a:solidFill>
                <a:latin typeface="Roboto Mono Bold"/>
                <a:ea typeface="Roboto Mono Bold"/>
                <a:cs typeface="Roboto Mono Bold"/>
                <a:sym typeface="Roboto Mono Bold"/>
              </a:rPr>
              <a:t>AQILAH JAMELLYA WULANDARI PUTRISYAH</a:t>
            </a:r>
          </a:p>
        </p:txBody>
      </p:sp>
      <p:sp>
        <p:nvSpPr>
          <p:cNvPr name="TextBox 15" id="15"/>
          <p:cNvSpPr txBox="true"/>
          <p:nvPr/>
        </p:nvSpPr>
        <p:spPr>
          <a:xfrm rot="0">
            <a:off x="1028700" y="7397263"/>
            <a:ext cx="7397957" cy="372745"/>
          </a:xfrm>
          <a:prstGeom prst="rect">
            <a:avLst/>
          </a:prstGeom>
        </p:spPr>
        <p:txBody>
          <a:bodyPr anchor="t" rtlCol="false" tIns="0" lIns="0" bIns="0" rIns="0">
            <a:spAutoFit/>
          </a:bodyPr>
          <a:lstStyle/>
          <a:p>
            <a:pPr algn="l">
              <a:lnSpc>
                <a:spcPts val="3080"/>
              </a:lnSpc>
            </a:pPr>
            <a:r>
              <a:rPr lang="en-US" sz="2200">
                <a:solidFill>
                  <a:srgbClr val="EECACA"/>
                </a:solidFill>
                <a:latin typeface="Canva Sans"/>
                <a:ea typeface="Canva Sans"/>
                <a:cs typeface="Canva Sans"/>
                <a:sym typeface="Canva Sans"/>
              </a:rPr>
              <a:t>13020230155</a:t>
            </a:r>
          </a:p>
        </p:txBody>
      </p:sp>
      <p:sp>
        <p:nvSpPr>
          <p:cNvPr name="TextBox 16" id="16"/>
          <p:cNvSpPr txBox="true"/>
          <p:nvPr/>
        </p:nvSpPr>
        <p:spPr>
          <a:xfrm rot="0">
            <a:off x="1028700" y="7893833"/>
            <a:ext cx="8400415" cy="514350"/>
          </a:xfrm>
          <a:prstGeom prst="rect">
            <a:avLst/>
          </a:prstGeom>
        </p:spPr>
        <p:txBody>
          <a:bodyPr anchor="t" rtlCol="false" tIns="0" lIns="0" bIns="0" rIns="0">
            <a:spAutoFit/>
          </a:bodyPr>
          <a:lstStyle/>
          <a:p>
            <a:pPr algn="l">
              <a:lnSpc>
                <a:spcPts val="4200"/>
              </a:lnSpc>
            </a:pPr>
            <a:r>
              <a:rPr lang="en-US" sz="3000" b="true">
                <a:solidFill>
                  <a:srgbClr val="EECACA"/>
                </a:solidFill>
                <a:latin typeface="Roboto Mono Bold"/>
                <a:ea typeface="Roboto Mono Bold"/>
                <a:cs typeface="Roboto Mono Bold"/>
                <a:sym typeface="Roboto Mono Bold"/>
              </a:rPr>
              <a:t>MUTIAH SHAULATIYA RISWAN</a:t>
            </a:r>
          </a:p>
        </p:txBody>
      </p:sp>
      <p:sp>
        <p:nvSpPr>
          <p:cNvPr name="TextBox 17" id="17"/>
          <p:cNvSpPr txBox="true"/>
          <p:nvPr/>
        </p:nvSpPr>
        <p:spPr>
          <a:xfrm rot="0">
            <a:off x="1028700" y="8483665"/>
            <a:ext cx="7397957" cy="372745"/>
          </a:xfrm>
          <a:prstGeom prst="rect">
            <a:avLst/>
          </a:prstGeom>
        </p:spPr>
        <p:txBody>
          <a:bodyPr anchor="t" rtlCol="false" tIns="0" lIns="0" bIns="0" rIns="0">
            <a:spAutoFit/>
          </a:bodyPr>
          <a:lstStyle/>
          <a:p>
            <a:pPr algn="l">
              <a:lnSpc>
                <a:spcPts val="3080"/>
              </a:lnSpc>
            </a:pPr>
            <a:r>
              <a:rPr lang="en-US" sz="2200">
                <a:solidFill>
                  <a:srgbClr val="EECACA"/>
                </a:solidFill>
                <a:latin typeface="Canva Sans"/>
                <a:ea typeface="Canva Sans"/>
                <a:cs typeface="Canva Sans"/>
                <a:sym typeface="Canva Sans"/>
              </a:rPr>
              <a:t>13020230173</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A1521"/>
        </a:solidFill>
      </p:bgPr>
    </p:bg>
    <p:spTree>
      <p:nvGrpSpPr>
        <p:cNvPr id="1" name=""/>
        <p:cNvGrpSpPr/>
        <p:nvPr/>
      </p:nvGrpSpPr>
      <p:grpSpPr>
        <a:xfrm>
          <a:off x="0" y="0"/>
          <a:ext cx="0" cy="0"/>
          <a:chOff x="0" y="0"/>
          <a:chExt cx="0" cy="0"/>
        </a:xfrm>
      </p:grpSpPr>
      <p:sp>
        <p:nvSpPr>
          <p:cNvPr name="Freeform 2" id="2"/>
          <p:cNvSpPr/>
          <p:nvPr/>
        </p:nvSpPr>
        <p:spPr>
          <a:xfrm flipH="false" flipV="false" rot="0">
            <a:off x="9048983" y="5929638"/>
            <a:ext cx="3516820" cy="4540496"/>
          </a:xfrm>
          <a:custGeom>
            <a:avLst/>
            <a:gdLst/>
            <a:ahLst/>
            <a:cxnLst/>
            <a:rect r="r" b="b" t="t" l="l"/>
            <a:pathLst>
              <a:path h="4540496" w="3516820">
                <a:moveTo>
                  <a:pt x="0" y="0"/>
                </a:moveTo>
                <a:lnTo>
                  <a:pt x="3516820" y="0"/>
                </a:lnTo>
                <a:lnTo>
                  <a:pt x="3516820" y="4540495"/>
                </a:lnTo>
                <a:lnTo>
                  <a:pt x="0" y="45404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027902" y="5929638"/>
            <a:ext cx="5473492" cy="2657132"/>
          </a:xfrm>
          <a:custGeom>
            <a:avLst/>
            <a:gdLst/>
            <a:ahLst/>
            <a:cxnLst/>
            <a:rect r="r" b="b" t="t" l="l"/>
            <a:pathLst>
              <a:path h="2657132" w="5473492">
                <a:moveTo>
                  <a:pt x="0" y="0"/>
                </a:moveTo>
                <a:lnTo>
                  <a:pt x="5473492" y="0"/>
                </a:lnTo>
                <a:lnTo>
                  <a:pt x="5473492" y="2657131"/>
                </a:lnTo>
                <a:lnTo>
                  <a:pt x="0" y="265713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847725"/>
            <a:ext cx="13842471" cy="1586735"/>
          </a:xfrm>
          <a:prstGeom prst="rect">
            <a:avLst/>
          </a:prstGeom>
        </p:spPr>
        <p:txBody>
          <a:bodyPr anchor="t" rtlCol="false" tIns="0" lIns="0" bIns="0" rIns="0">
            <a:spAutoFit/>
          </a:bodyPr>
          <a:lstStyle/>
          <a:p>
            <a:pPr algn="l">
              <a:lnSpc>
                <a:spcPts val="12978"/>
              </a:lnSpc>
            </a:pPr>
            <a:r>
              <a:rPr lang="en-US" sz="9270" b="true">
                <a:solidFill>
                  <a:srgbClr val="548E80"/>
                </a:solidFill>
                <a:latin typeface="Cosmic Octo Medium"/>
                <a:ea typeface="Cosmic Octo Medium"/>
                <a:cs typeface="Cosmic Octo Medium"/>
                <a:sym typeface="Cosmic Octo Medium"/>
              </a:rPr>
              <a:t>SEJARAH</a:t>
            </a:r>
          </a:p>
        </p:txBody>
      </p:sp>
      <p:sp>
        <p:nvSpPr>
          <p:cNvPr name="TextBox 5" id="5"/>
          <p:cNvSpPr txBox="true"/>
          <p:nvPr/>
        </p:nvSpPr>
        <p:spPr>
          <a:xfrm rot="0">
            <a:off x="1028700" y="3170590"/>
            <a:ext cx="16040565" cy="2613025"/>
          </a:xfrm>
          <a:prstGeom prst="rect">
            <a:avLst/>
          </a:prstGeom>
        </p:spPr>
        <p:txBody>
          <a:bodyPr anchor="t" rtlCol="false" tIns="0" lIns="0" bIns="0" rIns="0">
            <a:spAutoFit/>
          </a:bodyPr>
          <a:lstStyle/>
          <a:p>
            <a:pPr algn="l">
              <a:lnSpc>
                <a:spcPts val="3499"/>
              </a:lnSpc>
            </a:pPr>
            <a:r>
              <a:rPr lang="en-US" sz="2499">
                <a:solidFill>
                  <a:srgbClr val="EECACA"/>
                </a:solidFill>
                <a:latin typeface="Canva Sans"/>
                <a:ea typeface="Canva Sans"/>
                <a:cs typeface="Canva Sans"/>
                <a:sym typeface="Canva Sans"/>
              </a:rPr>
              <a:t>Unified Software Development Process (USDP) a</a:t>
            </a:r>
            <a:r>
              <a:rPr lang="en-US" sz="2499">
                <a:solidFill>
                  <a:srgbClr val="EECACA"/>
                </a:solidFill>
                <a:latin typeface="Canva Sans"/>
                <a:ea typeface="Canva Sans"/>
                <a:cs typeface="Canva Sans"/>
                <a:sym typeface="Canva Sans"/>
              </a:rPr>
              <a:t>dalah metodologi pengembangan perangkat lunak yang iteratif, incremental, dan berorientasi objek, dikembangkan oleh Grady Booch, Ivar Jacobson, dan James Rumbaugh sebagai dasar dari Rational Unified Process (RUP). USDP menggabungkan pemodelan visual dengan UML, berfokus pada kebutuhan pengguna dan arsitektur perangkat lunak, serta mendukung penggunaan kembali komponen untuk efisiensi. </a:t>
            </a:r>
          </a:p>
          <a:p>
            <a:pPr algn="l">
              <a:lnSpc>
                <a:spcPts val="3499"/>
              </a:lnSpc>
            </a:pPr>
          </a:p>
        </p:txBody>
      </p:sp>
      <p:sp>
        <p:nvSpPr>
          <p:cNvPr name="TextBox 6" id="6"/>
          <p:cNvSpPr txBox="true"/>
          <p:nvPr/>
        </p:nvSpPr>
        <p:spPr>
          <a:xfrm rot="0">
            <a:off x="1028700" y="5453380"/>
            <a:ext cx="7553558" cy="2174875"/>
          </a:xfrm>
          <a:prstGeom prst="rect">
            <a:avLst/>
          </a:prstGeom>
        </p:spPr>
        <p:txBody>
          <a:bodyPr anchor="t" rtlCol="false" tIns="0" lIns="0" bIns="0" rIns="0">
            <a:spAutoFit/>
          </a:bodyPr>
          <a:lstStyle/>
          <a:p>
            <a:pPr algn="l">
              <a:lnSpc>
                <a:spcPts val="3499"/>
              </a:lnSpc>
            </a:pPr>
            <a:r>
              <a:rPr lang="en-US" sz="2499">
                <a:solidFill>
                  <a:srgbClr val="EECACA"/>
                </a:solidFill>
                <a:latin typeface="Canva Sans"/>
                <a:ea typeface="Canva Sans"/>
                <a:cs typeface="Canva Sans"/>
                <a:sym typeface="Canva Sans"/>
              </a:rPr>
              <a:t>M</a:t>
            </a:r>
            <a:r>
              <a:rPr lang="en-US" sz="2499">
                <a:solidFill>
                  <a:srgbClr val="EECACA"/>
                </a:solidFill>
                <a:latin typeface="Canva Sans"/>
                <a:ea typeface="Canva Sans"/>
                <a:cs typeface="Canva Sans"/>
                <a:sym typeface="Canva Sans"/>
              </a:rPr>
              <a:t>etodologi ini fleksibel dan adaptif terhadap perubahan selama siklus pengembangan, meningkatkan keterlibatan pemangku kepentingan, dan cocok untuk proyek perangkat lunak besar dan kompleks.</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1521"/>
        </a:solidFill>
      </p:bgPr>
    </p:bg>
    <p:spTree>
      <p:nvGrpSpPr>
        <p:cNvPr id="1" name=""/>
        <p:cNvGrpSpPr/>
        <p:nvPr/>
      </p:nvGrpSpPr>
      <p:grpSpPr>
        <a:xfrm>
          <a:off x="0" y="0"/>
          <a:ext cx="0" cy="0"/>
          <a:chOff x="0" y="0"/>
          <a:chExt cx="0" cy="0"/>
        </a:xfrm>
      </p:grpSpPr>
      <p:sp>
        <p:nvSpPr>
          <p:cNvPr name="Freeform 2" id="2"/>
          <p:cNvSpPr/>
          <p:nvPr/>
        </p:nvSpPr>
        <p:spPr>
          <a:xfrm flipH="false" flipV="false" rot="0">
            <a:off x="11248541" y="2366743"/>
            <a:ext cx="6305708" cy="6305708"/>
          </a:xfrm>
          <a:custGeom>
            <a:avLst/>
            <a:gdLst/>
            <a:ahLst/>
            <a:cxnLst/>
            <a:rect r="r" b="b" t="t" l="l"/>
            <a:pathLst>
              <a:path h="6305708" w="6305708">
                <a:moveTo>
                  <a:pt x="0" y="0"/>
                </a:moveTo>
                <a:lnTo>
                  <a:pt x="6305708" y="0"/>
                </a:lnTo>
                <a:lnTo>
                  <a:pt x="6305708" y="6305708"/>
                </a:lnTo>
                <a:lnTo>
                  <a:pt x="0" y="6305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876300"/>
            <a:ext cx="10463642" cy="1212846"/>
          </a:xfrm>
          <a:prstGeom prst="rect">
            <a:avLst/>
          </a:prstGeom>
        </p:spPr>
        <p:txBody>
          <a:bodyPr anchor="t" rtlCol="false" tIns="0" lIns="0" bIns="0" rIns="0">
            <a:spAutoFit/>
          </a:bodyPr>
          <a:lstStyle/>
          <a:p>
            <a:pPr algn="l">
              <a:lnSpc>
                <a:spcPts val="9800"/>
              </a:lnSpc>
            </a:pPr>
            <a:r>
              <a:rPr lang="en-US" sz="7000" b="true">
                <a:solidFill>
                  <a:srgbClr val="548E80"/>
                </a:solidFill>
                <a:latin typeface="Cosmic Octo Medium"/>
                <a:ea typeface="Cosmic Octo Medium"/>
                <a:cs typeface="Cosmic Octo Medium"/>
                <a:sym typeface="Cosmic Octo Medium"/>
              </a:rPr>
              <a:t>fase utama usdp</a:t>
            </a:r>
          </a:p>
        </p:txBody>
      </p:sp>
      <p:sp>
        <p:nvSpPr>
          <p:cNvPr name="TextBox 4" id="4"/>
          <p:cNvSpPr txBox="true"/>
          <p:nvPr/>
        </p:nvSpPr>
        <p:spPr>
          <a:xfrm rot="0">
            <a:off x="1028700" y="2309593"/>
            <a:ext cx="7397957" cy="514350"/>
          </a:xfrm>
          <a:prstGeom prst="rect">
            <a:avLst/>
          </a:prstGeom>
        </p:spPr>
        <p:txBody>
          <a:bodyPr anchor="t" rtlCol="false" tIns="0" lIns="0" bIns="0" rIns="0">
            <a:spAutoFit/>
          </a:bodyPr>
          <a:lstStyle/>
          <a:p>
            <a:pPr algn="l">
              <a:lnSpc>
                <a:spcPts val="4200"/>
              </a:lnSpc>
            </a:pPr>
            <a:r>
              <a:rPr lang="en-US" sz="3000" b="true">
                <a:solidFill>
                  <a:srgbClr val="EECACA"/>
                </a:solidFill>
                <a:latin typeface="Roboto Mono Bold"/>
                <a:ea typeface="Roboto Mono Bold"/>
                <a:cs typeface="Roboto Mono Bold"/>
                <a:sym typeface="Roboto Mono Bold"/>
              </a:rPr>
              <a:t>Fase Inception</a:t>
            </a:r>
          </a:p>
        </p:txBody>
      </p:sp>
      <p:sp>
        <p:nvSpPr>
          <p:cNvPr name="TextBox 5" id="5"/>
          <p:cNvSpPr txBox="true"/>
          <p:nvPr/>
        </p:nvSpPr>
        <p:spPr>
          <a:xfrm rot="0">
            <a:off x="1028700" y="3062067"/>
            <a:ext cx="9591099" cy="1153795"/>
          </a:xfrm>
          <a:prstGeom prst="rect">
            <a:avLst/>
          </a:prstGeom>
        </p:spPr>
        <p:txBody>
          <a:bodyPr anchor="t" rtlCol="false" tIns="0" lIns="0" bIns="0" rIns="0">
            <a:spAutoFit/>
          </a:bodyPr>
          <a:lstStyle/>
          <a:p>
            <a:pPr algn="l">
              <a:lnSpc>
                <a:spcPts val="3080"/>
              </a:lnSpc>
            </a:pPr>
            <a:r>
              <a:rPr lang="en-US" sz="2200">
                <a:solidFill>
                  <a:srgbClr val="EECACA"/>
                </a:solidFill>
                <a:latin typeface="Canva Sans"/>
                <a:ea typeface="Canva Sans"/>
                <a:cs typeface="Canva Sans"/>
                <a:sym typeface="Canva Sans"/>
              </a:rPr>
              <a:t>merupakan tahap permulaan di mana pengembang perangkat lunak melakukan interaksi dengan customer untuk </a:t>
            </a:r>
            <a:r>
              <a:rPr lang="en-US" sz="2200">
                <a:solidFill>
                  <a:srgbClr val="EECACA"/>
                </a:solidFill>
                <a:latin typeface="Canva Sans"/>
                <a:ea typeface="Canva Sans"/>
                <a:cs typeface="Canva Sans"/>
                <a:sym typeface="Canva Sans"/>
              </a:rPr>
              <a:t>mengidentifikasi kebutuhan-kebutuhan sistem yang hendak dibuat.</a:t>
            </a:r>
          </a:p>
        </p:txBody>
      </p:sp>
      <p:sp>
        <p:nvSpPr>
          <p:cNvPr name="TextBox 6" id="6"/>
          <p:cNvSpPr txBox="true"/>
          <p:nvPr/>
        </p:nvSpPr>
        <p:spPr>
          <a:xfrm rot="0">
            <a:off x="1028700" y="4434937"/>
            <a:ext cx="7397957" cy="514350"/>
          </a:xfrm>
          <a:prstGeom prst="rect">
            <a:avLst/>
          </a:prstGeom>
        </p:spPr>
        <p:txBody>
          <a:bodyPr anchor="t" rtlCol="false" tIns="0" lIns="0" bIns="0" rIns="0">
            <a:spAutoFit/>
          </a:bodyPr>
          <a:lstStyle/>
          <a:p>
            <a:pPr algn="l">
              <a:lnSpc>
                <a:spcPts val="4200"/>
              </a:lnSpc>
            </a:pPr>
            <a:r>
              <a:rPr lang="en-US" sz="3000" b="true">
                <a:solidFill>
                  <a:srgbClr val="EECACA"/>
                </a:solidFill>
                <a:latin typeface="Roboto Mono Bold"/>
                <a:ea typeface="Roboto Mono Bold"/>
                <a:cs typeface="Roboto Mono Bold"/>
                <a:sym typeface="Roboto Mono Bold"/>
              </a:rPr>
              <a:t>Fase Elaboration</a:t>
            </a:r>
          </a:p>
        </p:txBody>
      </p:sp>
      <p:sp>
        <p:nvSpPr>
          <p:cNvPr name="TextBox 7" id="7"/>
          <p:cNvSpPr txBox="true"/>
          <p:nvPr/>
        </p:nvSpPr>
        <p:spPr>
          <a:xfrm rot="0">
            <a:off x="1028700" y="5105400"/>
            <a:ext cx="9591099" cy="763270"/>
          </a:xfrm>
          <a:prstGeom prst="rect">
            <a:avLst/>
          </a:prstGeom>
        </p:spPr>
        <p:txBody>
          <a:bodyPr anchor="t" rtlCol="false" tIns="0" lIns="0" bIns="0" rIns="0">
            <a:spAutoFit/>
          </a:bodyPr>
          <a:lstStyle/>
          <a:p>
            <a:pPr algn="l">
              <a:lnSpc>
                <a:spcPts val="3080"/>
              </a:lnSpc>
            </a:pPr>
            <a:r>
              <a:rPr lang="en-US" sz="2200">
                <a:solidFill>
                  <a:srgbClr val="EECACA"/>
                </a:solidFill>
                <a:latin typeface="Canva Sans"/>
                <a:ea typeface="Canva Sans"/>
                <a:cs typeface="Canva Sans"/>
                <a:sym typeface="Canva Sans"/>
              </a:rPr>
              <a:t>digunakan untuk mematangkan konsep-konsep yang sudah terbentuk </a:t>
            </a:r>
            <a:r>
              <a:rPr lang="en-US" sz="2200">
                <a:solidFill>
                  <a:srgbClr val="EECACA"/>
                </a:solidFill>
                <a:latin typeface="Canva Sans"/>
                <a:ea typeface="Canva Sans"/>
                <a:cs typeface="Canva Sans"/>
                <a:sym typeface="Canva Sans"/>
              </a:rPr>
              <a:t>di fase Inception.</a:t>
            </a:r>
          </a:p>
        </p:txBody>
      </p:sp>
      <p:sp>
        <p:nvSpPr>
          <p:cNvPr name="TextBox 8" id="8"/>
          <p:cNvSpPr txBox="true"/>
          <p:nvPr/>
        </p:nvSpPr>
        <p:spPr>
          <a:xfrm rot="0">
            <a:off x="1028700" y="6002020"/>
            <a:ext cx="7397957" cy="514350"/>
          </a:xfrm>
          <a:prstGeom prst="rect">
            <a:avLst/>
          </a:prstGeom>
        </p:spPr>
        <p:txBody>
          <a:bodyPr anchor="t" rtlCol="false" tIns="0" lIns="0" bIns="0" rIns="0">
            <a:spAutoFit/>
          </a:bodyPr>
          <a:lstStyle/>
          <a:p>
            <a:pPr algn="l">
              <a:lnSpc>
                <a:spcPts val="4200"/>
              </a:lnSpc>
            </a:pPr>
            <a:r>
              <a:rPr lang="en-US" sz="3000" b="true">
                <a:solidFill>
                  <a:srgbClr val="EECACA"/>
                </a:solidFill>
                <a:latin typeface="Roboto Mono Bold"/>
                <a:ea typeface="Roboto Mono Bold"/>
                <a:cs typeface="Roboto Mono Bold"/>
                <a:sym typeface="Roboto Mono Bold"/>
              </a:rPr>
              <a:t>Fase Construction</a:t>
            </a:r>
          </a:p>
        </p:txBody>
      </p:sp>
      <p:sp>
        <p:nvSpPr>
          <p:cNvPr name="TextBox 9" id="9"/>
          <p:cNvSpPr txBox="true"/>
          <p:nvPr/>
        </p:nvSpPr>
        <p:spPr>
          <a:xfrm rot="0">
            <a:off x="1028700" y="6668770"/>
            <a:ext cx="9591099" cy="763270"/>
          </a:xfrm>
          <a:prstGeom prst="rect">
            <a:avLst/>
          </a:prstGeom>
        </p:spPr>
        <p:txBody>
          <a:bodyPr anchor="t" rtlCol="false" tIns="0" lIns="0" bIns="0" rIns="0">
            <a:spAutoFit/>
          </a:bodyPr>
          <a:lstStyle/>
          <a:p>
            <a:pPr algn="l">
              <a:lnSpc>
                <a:spcPts val="3080"/>
              </a:lnSpc>
            </a:pPr>
            <a:r>
              <a:rPr lang="en-US" sz="2200">
                <a:solidFill>
                  <a:srgbClr val="EECACA"/>
                </a:solidFill>
                <a:latin typeface="Canva Sans"/>
                <a:ea typeface="Canva Sans"/>
                <a:cs typeface="Canva Sans"/>
                <a:sym typeface="Canva Sans"/>
              </a:rPr>
              <a:t>merupakan fase coding, di mana pengembang perangkat lunak mulai melakukan pembuatan s</a:t>
            </a:r>
            <a:r>
              <a:rPr lang="en-US" sz="2200">
                <a:solidFill>
                  <a:srgbClr val="EECACA"/>
                </a:solidFill>
                <a:latin typeface="Canva Sans"/>
                <a:ea typeface="Canva Sans"/>
                <a:cs typeface="Canva Sans"/>
                <a:sym typeface="Canva Sans"/>
              </a:rPr>
              <a:t>istem secara nyata. </a:t>
            </a:r>
          </a:p>
        </p:txBody>
      </p:sp>
      <p:sp>
        <p:nvSpPr>
          <p:cNvPr name="TextBox 10" id="10"/>
          <p:cNvSpPr txBox="true"/>
          <p:nvPr/>
        </p:nvSpPr>
        <p:spPr>
          <a:xfrm rot="0">
            <a:off x="1028700" y="7565390"/>
            <a:ext cx="7397957" cy="514350"/>
          </a:xfrm>
          <a:prstGeom prst="rect">
            <a:avLst/>
          </a:prstGeom>
        </p:spPr>
        <p:txBody>
          <a:bodyPr anchor="t" rtlCol="false" tIns="0" lIns="0" bIns="0" rIns="0">
            <a:spAutoFit/>
          </a:bodyPr>
          <a:lstStyle/>
          <a:p>
            <a:pPr algn="l">
              <a:lnSpc>
                <a:spcPts val="4200"/>
              </a:lnSpc>
            </a:pPr>
            <a:r>
              <a:rPr lang="en-US" sz="3000" b="true">
                <a:solidFill>
                  <a:srgbClr val="EECACA"/>
                </a:solidFill>
                <a:latin typeface="Roboto Mono Bold"/>
                <a:ea typeface="Roboto Mono Bold"/>
                <a:cs typeface="Roboto Mono Bold"/>
                <a:sym typeface="Roboto Mono Bold"/>
              </a:rPr>
              <a:t>Fase Transition</a:t>
            </a:r>
          </a:p>
        </p:txBody>
      </p:sp>
      <p:sp>
        <p:nvSpPr>
          <p:cNvPr name="TextBox 11" id="11"/>
          <p:cNvSpPr txBox="true"/>
          <p:nvPr/>
        </p:nvSpPr>
        <p:spPr>
          <a:xfrm rot="0">
            <a:off x="1028700" y="8232139"/>
            <a:ext cx="9591099" cy="372745"/>
          </a:xfrm>
          <a:prstGeom prst="rect">
            <a:avLst/>
          </a:prstGeom>
        </p:spPr>
        <p:txBody>
          <a:bodyPr anchor="t" rtlCol="false" tIns="0" lIns="0" bIns="0" rIns="0">
            <a:spAutoFit/>
          </a:bodyPr>
          <a:lstStyle/>
          <a:p>
            <a:pPr algn="l">
              <a:lnSpc>
                <a:spcPts val="3080"/>
              </a:lnSpc>
            </a:pPr>
            <a:r>
              <a:rPr lang="en-US" sz="2200">
                <a:solidFill>
                  <a:srgbClr val="EECACA"/>
                </a:solidFill>
                <a:latin typeface="Canva Sans"/>
                <a:ea typeface="Canva Sans"/>
                <a:cs typeface="Canva Sans"/>
                <a:sym typeface="Canva Sans"/>
              </a:rPr>
              <a:t>merupakan tahap untuk mematangkan produk akhir yang sudah jad</a:t>
            </a:r>
            <a:r>
              <a:rPr lang="en-US" sz="2200">
                <a:solidFill>
                  <a:srgbClr val="EECACA"/>
                </a:solidFill>
                <a:latin typeface="Canva Sans"/>
                <a:ea typeface="Canva Sans"/>
                <a:cs typeface="Canva Sans"/>
                <a:sym typeface="Canva Sans"/>
              </a:rPr>
              <a:t>i. </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1521"/>
        </a:solidFill>
      </p:bgPr>
    </p:bg>
    <p:spTree>
      <p:nvGrpSpPr>
        <p:cNvPr id="1" name=""/>
        <p:cNvGrpSpPr/>
        <p:nvPr/>
      </p:nvGrpSpPr>
      <p:grpSpPr>
        <a:xfrm>
          <a:off x="0" y="0"/>
          <a:ext cx="0" cy="0"/>
          <a:chOff x="0" y="0"/>
          <a:chExt cx="0" cy="0"/>
        </a:xfrm>
      </p:grpSpPr>
      <p:sp>
        <p:nvSpPr>
          <p:cNvPr name="Freeform 2" id="2"/>
          <p:cNvSpPr/>
          <p:nvPr/>
        </p:nvSpPr>
        <p:spPr>
          <a:xfrm flipH="false" flipV="false" rot="0">
            <a:off x="9988060" y="5963371"/>
            <a:ext cx="8555689" cy="3748948"/>
          </a:xfrm>
          <a:custGeom>
            <a:avLst/>
            <a:gdLst/>
            <a:ahLst/>
            <a:cxnLst/>
            <a:rect r="r" b="b" t="t" l="l"/>
            <a:pathLst>
              <a:path h="3748948" w="8555689">
                <a:moveTo>
                  <a:pt x="0" y="0"/>
                </a:moveTo>
                <a:lnTo>
                  <a:pt x="8555689" y="0"/>
                </a:lnTo>
                <a:lnTo>
                  <a:pt x="8555689" y="3748947"/>
                </a:lnTo>
                <a:lnTo>
                  <a:pt x="0" y="37489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876300"/>
            <a:ext cx="10876578" cy="2451096"/>
          </a:xfrm>
          <a:prstGeom prst="rect">
            <a:avLst/>
          </a:prstGeom>
        </p:spPr>
        <p:txBody>
          <a:bodyPr anchor="t" rtlCol="false" tIns="0" lIns="0" bIns="0" rIns="0">
            <a:spAutoFit/>
          </a:bodyPr>
          <a:lstStyle/>
          <a:p>
            <a:pPr algn="l">
              <a:lnSpc>
                <a:spcPts val="9800"/>
              </a:lnSpc>
            </a:pPr>
            <a:r>
              <a:rPr lang="en-US" sz="7000" b="true">
                <a:solidFill>
                  <a:srgbClr val="548E80"/>
                </a:solidFill>
                <a:latin typeface="Cosmic Octo Medium"/>
                <a:ea typeface="Cosmic Octo Medium"/>
                <a:cs typeface="Cosmic Octo Medium"/>
                <a:sym typeface="Cosmic Octo Medium"/>
              </a:rPr>
              <a:t>karakteristik model</a:t>
            </a:r>
          </a:p>
        </p:txBody>
      </p:sp>
      <p:sp>
        <p:nvSpPr>
          <p:cNvPr name="TextBox 4" id="4"/>
          <p:cNvSpPr txBox="true"/>
          <p:nvPr/>
        </p:nvSpPr>
        <p:spPr>
          <a:xfrm rot="0">
            <a:off x="1028700" y="3352867"/>
            <a:ext cx="12215177" cy="514350"/>
          </a:xfrm>
          <a:prstGeom prst="rect">
            <a:avLst/>
          </a:prstGeom>
        </p:spPr>
        <p:txBody>
          <a:bodyPr anchor="t" rtlCol="false" tIns="0" lIns="0" bIns="0" rIns="0">
            <a:spAutoFit/>
          </a:bodyPr>
          <a:lstStyle/>
          <a:p>
            <a:pPr algn="l">
              <a:lnSpc>
                <a:spcPts val="4200"/>
              </a:lnSpc>
            </a:pPr>
            <a:r>
              <a:rPr lang="en-US" sz="3000" b="true">
                <a:solidFill>
                  <a:srgbClr val="EECACA"/>
                </a:solidFill>
                <a:latin typeface="Roboto Mono Bold"/>
                <a:ea typeface="Roboto Mono Bold"/>
                <a:cs typeface="Roboto Mono Bold"/>
                <a:sym typeface="Roboto Mono Bold"/>
              </a:rPr>
              <a:t>Use-Case Driven (Digerakkan oleh Kasus Penggunaan)</a:t>
            </a:r>
          </a:p>
        </p:txBody>
      </p:sp>
      <p:sp>
        <p:nvSpPr>
          <p:cNvPr name="TextBox 5" id="5"/>
          <p:cNvSpPr txBox="true"/>
          <p:nvPr/>
        </p:nvSpPr>
        <p:spPr>
          <a:xfrm rot="0">
            <a:off x="1028700" y="4014537"/>
            <a:ext cx="9880234" cy="763270"/>
          </a:xfrm>
          <a:prstGeom prst="rect">
            <a:avLst/>
          </a:prstGeom>
        </p:spPr>
        <p:txBody>
          <a:bodyPr anchor="t" rtlCol="false" tIns="0" lIns="0" bIns="0" rIns="0">
            <a:spAutoFit/>
          </a:bodyPr>
          <a:lstStyle/>
          <a:p>
            <a:pPr algn="l">
              <a:lnSpc>
                <a:spcPts val="3080"/>
              </a:lnSpc>
            </a:pPr>
            <a:r>
              <a:rPr lang="en-US" sz="2200">
                <a:solidFill>
                  <a:srgbClr val="EECACA"/>
                </a:solidFill>
                <a:latin typeface="Canva Sans"/>
                <a:ea typeface="Canva Sans"/>
                <a:cs typeface="Canva Sans"/>
                <a:sym typeface="Canva Sans"/>
              </a:rPr>
              <a:t>Use case menggambarkan fungsionalitas sistem dari sudut pandang pengguna dalam format yang mudah dipahami. </a:t>
            </a:r>
          </a:p>
        </p:txBody>
      </p:sp>
      <p:sp>
        <p:nvSpPr>
          <p:cNvPr name="TextBox 6" id="6"/>
          <p:cNvSpPr txBox="true"/>
          <p:nvPr/>
        </p:nvSpPr>
        <p:spPr>
          <a:xfrm rot="0">
            <a:off x="1028700" y="5111182"/>
            <a:ext cx="11059916" cy="1047750"/>
          </a:xfrm>
          <a:prstGeom prst="rect">
            <a:avLst/>
          </a:prstGeom>
        </p:spPr>
        <p:txBody>
          <a:bodyPr anchor="t" rtlCol="false" tIns="0" lIns="0" bIns="0" rIns="0">
            <a:spAutoFit/>
          </a:bodyPr>
          <a:lstStyle/>
          <a:p>
            <a:pPr algn="l">
              <a:lnSpc>
                <a:spcPts val="4200"/>
              </a:lnSpc>
            </a:pPr>
            <a:r>
              <a:rPr lang="en-US" sz="3000" b="true">
                <a:solidFill>
                  <a:srgbClr val="EECACA"/>
                </a:solidFill>
                <a:latin typeface="Roboto Mono Bold"/>
                <a:ea typeface="Roboto Mono Bold"/>
                <a:cs typeface="Roboto Mono Bold"/>
                <a:sym typeface="Roboto Mono Bold"/>
              </a:rPr>
              <a:t>Architecture-Centric (Berpusat pada Arsitektur)</a:t>
            </a:r>
          </a:p>
          <a:p>
            <a:pPr algn="l">
              <a:lnSpc>
                <a:spcPts val="4200"/>
              </a:lnSpc>
            </a:pPr>
          </a:p>
        </p:txBody>
      </p:sp>
      <p:sp>
        <p:nvSpPr>
          <p:cNvPr name="TextBox 7" id="7"/>
          <p:cNvSpPr txBox="true"/>
          <p:nvPr/>
        </p:nvSpPr>
        <p:spPr>
          <a:xfrm rot="0">
            <a:off x="1028700" y="5777114"/>
            <a:ext cx="8507653" cy="763270"/>
          </a:xfrm>
          <a:prstGeom prst="rect">
            <a:avLst/>
          </a:prstGeom>
        </p:spPr>
        <p:txBody>
          <a:bodyPr anchor="t" rtlCol="false" tIns="0" lIns="0" bIns="0" rIns="0">
            <a:spAutoFit/>
          </a:bodyPr>
          <a:lstStyle/>
          <a:p>
            <a:pPr algn="l">
              <a:lnSpc>
                <a:spcPts val="3080"/>
              </a:lnSpc>
            </a:pPr>
            <a:r>
              <a:rPr lang="en-US" sz="2200">
                <a:solidFill>
                  <a:srgbClr val="EECACA"/>
                </a:solidFill>
                <a:latin typeface="Canva Sans"/>
                <a:ea typeface="Canva Sans"/>
                <a:cs typeface="Canva Sans"/>
                <a:sym typeface="Canva Sans"/>
              </a:rPr>
              <a:t>USDP mengutamakan arsitektur berbasis komponen untuk membangun sistem kompleks secara terstruktur dan fleksibel.</a:t>
            </a:r>
          </a:p>
        </p:txBody>
      </p:sp>
      <p:sp>
        <p:nvSpPr>
          <p:cNvPr name="TextBox 8" id="8"/>
          <p:cNvSpPr txBox="true"/>
          <p:nvPr/>
        </p:nvSpPr>
        <p:spPr>
          <a:xfrm rot="0">
            <a:off x="1028700" y="6873759"/>
            <a:ext cx="7397957" cy="1581150"/>
          </a:xfrm>
          <a:prstGeom prst="rect">
            <a:avLst/>
          </a:prstGeom>
        </p:spPr>
        <p:txBody>
          <a:bodyPr anchor="t" rtlCol="false" tIns="0" lIns="0" bIns="0" rIns="0">
            <a:spAutoFit/>
          </a:bodyPr>
          <a:lstStyle/>
          <a:p>
            <a:pPr algn="l">
              <a:lnSpc>
                <a:spcPts val="4200"/>
              </a:lnSpc>
            </a:pPr>
            <a:r>
              <a:rPr lang="en-US" sz="3000" b="true">
                <a:solidFill>
                  <a:srgbClr val="EECACA"/>
                </a:solidFill>
                <a:latin typeface="Roboto Mono Bold"/>
                <a:ea typeface="Roboto Mono Bold"/>
                <a:cs typeface="Roboto Mono Bold"/>
                <a:sym typeface="Roboto Mono Bold"/>
              </a:rPr>
              <a:t>Iterative dan Incremental (Berulang dan Bertahap)</a:t>
            </a:r>
          </a:p>
          <a:p>
            <a:pPr algn="l">
              <a:lnSpc>
                <a:spcPts val="4200"/>
              </a:lnSpc>
            </a:pPr>
          </a:p>
        </p:txBody>
      </p:sp>
      <p:sp>
        <p:nvSpPr>
          <p:cNvPr name="TextBox 9" id="9"/>
          <p:cNvSpPr txBox="true"/>
          <p:nvPr/>
        </p:nvSpPr>
        <p:spPr>
          <a:xfrm rot="0">
            <a:off x="1028700" y="8167999"/>
            <a:ext cx="8115300" cy="1544320"/>
          </a:xfrm>
          <a:prstGeom prst="rect">
            <a:avLst/>
          </a:prstGeom>
        </p:spPr>
        <p:txBody>
          <a:bodyPr anchor="t" rtlCol="false" tIns="0" lIns="0" bIns="0" rIns="0">
            <a:spAutoFit/>
          </a:bodyPr>
          <a:lstStyle/>
          <a:p>
            <a:pPr algn="l">
              <a:lnSpc>
                <a:spcPts val="3080"/>
              </a:lnSpc>
            </a:pPr>
            <a:r>
              <a:rPr lang="en-US" sz="2200">
                <a:solidFill>
                  <a:srgbClr val="EECACA"/>
                </a:solidFill>
                <a:latin typeface="Canva Sans"/>
                <a:ea typeface="Canva Sans"/>
                <a:cs typeface="Canva Sans"/>
                <a:sym typeface="Canva Sans"/>
              </a:rPr>
              <a:t>Pengembangan perangkat lunak dengan USDP dilakukan secara iteratif (berulang) dan incremental (bertahap). Prosesnya dibagi menjadi beberapa fase, dan di dalam setiap fase terdapat beberapa iterasi. </a:t>
            </a:r>
          </a:p>
        </p:txBody>
      </p:sp>
      <p:sp>
        <p:nvSpPr>
          <p:cNvPr name="Freeform 10" id="10"/>
          <p:cNvSpPr/>
          <p:nvPr/>
        </p:nvSpPr>
        <p:spPr>
          <a:xfrm flipH="false" flipV="false" rot="0">
            <a:off x="12512799" y="1028700"/>
            <a:ext cx="8555689" cy="3748948"/>
          </a:xfrm>
          <a:custGeom>
            <a:avLst/>
            <a:gdLst/>
            <a:ahLst/>
            <a:cxnLst/>
            <a:rect r="r" b="b" t="t" l="l"/>
            <a:pathLst>
              <a:path h="3748948" w="8555689">
                <a:moveTo>
                  <a:pt x="0" y="0"/>
                </a:moveTo>
                <a:lnTo>
                  <a:pt x="8555689" y="0"/>
                </a:lnTo>
                <a:lnTo>
                  <a:pt x="8555689" y="3748948"/>
                </a:lnTo>
                <a:lnTo>
                  <a:pt x="0" y="37489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1521"/>
        </a:solidFill>
      </p:bgPr>
    </p:bg>
    <p:spTree>
      <p:nvGrpSpPr>
        <p:cNvPr id="1" name=""/>
        <p:cNvGrpSpPr/>
        <p:nvPr/>
      </p:nvGrpSpPr>
      <p:grpSpPr>
        <a:xfrm>
          <a:off x="0" y="0"/>
          <a:ext cx="0" cy="0"/>
          <a:chOff x="0" y="0"/>
          <a:chExt cx="0" cy="0"/>
        </a:xfrm>
      </p:grpSpPr>
      <p:sp>
        <p:nvSpPr>
          <p:cNvPr name="Freeform 2" id="2"/>
          <p:cNvSpPr/>
          <p:nvPr/>
        </p:nvSpPr>
        <p:spPr>
          <a:xfrm flipH="false" flipV="false" rot="0">
            <a:off x="12265209" y="2591431"/>
            <a:ext cx="4994091" cy="6666869"/>
          </a:xfrm>
          <a:custGeom>
            <a:avLst/>
            <a:gdLst/>
            <a:ahLst/>
            <a:cxnLst/>
            <a:rect r="r" b="b" t="t" l="l"/>
            <a:pathLst>
              <a:path h="6666869" w="4994091">
                <a:moveTo>
                  <a:pt x="0" y="0"/>
                </a:moveTo>
                <a:lnTo>
                  <a:pt x="4994091" y="0"/>
                </a:lnTo>
                <a:lnTo>
                  <a:pt x="4994091" y="6666869"/>
                </a:lnTo>
                <a:lnTo>
                  <a:pt x="0" y="666686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885825"/>
            <a:ext cx="16012310" cy="1203325"/>
          </a:xfrm>
          <a:prstGeom prst="rect">
            <a:avLst/>
          </a:prstGeom>
        </p:spPr>
        <p:txBody>
          <a:bodyPr anchor="t" rtlCol="false" tIns="0" lIns="0" bIns="0" rIns="0">
            <a:spAutoFit/>
          </a:bodyPr>
          <a:lstStyle/>
          <a:p>
            <a:pPr algn="l">
              <a:lnSpc>
                <a:spcPts val="9799"/>
              </a:lnSpc>
            </a:pPr>
            <a:r>
              <a:rPr lang="en-US" sz="6999" b="true">
                <a:solidFill>
                  <a:srgbClr val="548E80"/>
                </a:solidFill>
                <a:latin typeface="Cosmic Octo Medium"/>
                <a:ea typeface="Cosmic Octo Medium"/>
                <a:cs typeface="Cosmic Octo Medium"/>
                <a:sym typeface="Cosmic Octo Medium"/>
              </a:rPr>
              <a:t>kelebihan dan kelemahan</a:t>
            </a:r>
          </a:p>
        </p:txBody>
      </p:sp>
      <p:sp>
        <p:nvSpPr>
          <p:cNvPr name="TextBox 4" id="4"/>
          <p:cNvSpPr txBox="true"/>
          <p:nvPr/>
        </p:nvSpPr>
        <p:spPr>
          <a:xfrm rot="0">
            <a:off x="1028700" y="2483073"/>
            <a:ext cx="7397957" cy="514350"/>
          </a:xfrm>
          <a:prstGeom prst="rect">
            <a:avLst/>
          </a:prstGeom>
        </p:spPr>
        <p:txBody>
          <a:bodyPr anchor="t" rtlCol="false" tIns="0" lIns="0" bIns="0" rIns="0">
            <a:spAutoFit/>
          </a:bodyPr>
          <a:lstStyle/>
          <a:p>
            <a:pPr algn="l">
              <a:lnSpc>
                <a:spcPts val="4200"/>
              </a:lnSpc>
            </a:pPr>
            <a:r>
              <a:rPr lang="en-US" sz="3000" b="true">
                <a:solidFill>
                  <a:srgbClr val="EECACA"/>
                </a:solidFill>
                <a:latin typeface="Roboto Mono Bold"/>
                <a:ea typeface="Roboto Mono Bold"/>
                <a:cs typeface="Roboto Mono Bold"/>
                <a:sym typeface="Roboto Mono Bold"/>
              </a:rPr>
              <a:t>KELEBIHAN</a:t>
            </a:r>
          </a:p>
        </p:txBody>
      </p:sp>
      <p:sp>
        <p:nvSpPr>
          <p:cNvPr name="TextBox 5" id="5"/>
          <p:cNvSpPr txBox="true"/>
          <p:nvPr/>
        </p:nvSpPr>
        <p:spPr>
          <a:xfrm rot="0">
            <a:off x="1028700" y="3180715"/>
            <a:ext cx="11236509" cy="3887470"/>
          </a:xfrm>
          <a:prstGeom prst="rect">
            <a:avLst/>
          </a:prstGeom>
        </p:spPr>
        <p:txBody>
          <a:bodyPr anchor="t" rtlCol="false" tIns="0" lIns="0" bIns="0" rIns="0">
            <a:spAutoFit/>
          </a:bodyPr>
          <a:lstStyle/>
          <a:p>
            <a:pPr algn="l" marL="474981" indent="-237491" lvl="1">
              <a:lnSpc>
                <a:spcPts val="3080"/>
              </a:lnSpc>
              <a:buFont typeface="Arial"/>
              <a:buChar char="•"/>
            </a:pPr>
            <a:r>
              <a:rPr lang="en-US" sz="2200">
                <a:solidFill>
                  <a:srgbClr val="EECACA"/>
                </a:solidFill>
                <a:latin typeface="Canva Sans"/>
                <a:ea typeface="Canva Sans"/>
                <a:cs typeface="Canva Sans"/>
                <a:sym typeface="Canva Sans"/>
              </a:rPr>
              <a:t>Mampu mengidentifikasi dan menangani risiko proyek secara efektif melalui manajemen permintaan dan review ketat.</a:t>
            </a:r>
          </a:p>
          <a:p>
            <a:pPr algn="l" marL="474981" indent="-237491" lvl="1">
              <a:lnSpc>
                <a:spcPts val="3080"/>
              </a:lnSpc>
              <a:buFont typeface="Arial"/>
              <a:buChar char="•"/>
            </a:pPr>
            <a:r>
              <a:rPr lang="en-US" sz="2200">
                <a:solidFill>
                  <a:srgbClr val="EECACA"/>
                </a:solidFill>
                <a:latin typeface="Canva Sans"/>
                <a:ea typeface="Canva Sans"/>
                <a:cs typeface="Canva Sans"/>
                <a:sym typeface="Canva Sans"/>
              </a:rPr>
              <a:t>Scalable untuk tim dan proyek besar maupun kecil, fleksibel untuk single developer atau tim besar.</a:t>
            </a:r>
          </a:p>
          <a:p>
            <a:pPr algn="l" marL="474981" indent="-237491" lvl="1">
              <a:lnSpc>
                <a:spcPts val="3080"/>
              </a:lnSpc>
              <a:buFont typeface="Arial"/>
              <a:buChar char="•"/>
            </a:pPr>
            <a:r>
              <a:rPr lang="en-US" sz="2200">
                <a:solidFill>
                  <a:srgbClr val="EECACA"/>
                </a:solidFill>
                <a:latin typeface="Canva Sans"/>
                <a:ea typeface="Canva Sans"/>
                <a:cs typeface="Canva Sans"/>
                <a:sym typeface="Canva Sans"/>
              </a:rPr>
              <a:t>Review berkala meningkatkan fokus dan transparansi proyek.</a:t>
            </a:r>
          </a:p>
          <a:p>
            <a:pPr algn="l" marL="474981" indent="-237491" lvl="1">
              <a:lnSpc>
                <a:spcPts val="3080"/>
              </a:lnSpc>
              <a:buFont typeface="Arial"/>
              <a:buChar char="•"/>
            </a:pPr>
            <a:r>
              <a:rPr lang="en-US" sz="2200">
                <a:solidFill>
                  <a:srgbClr val="EECACA"/>
                </a:solidFill>
                <a:latin typeface="Canva Sans"/>
                <a:ea typeface="Canva Sans"/>
                <a:cs typeface="Canva Sans"/>
                <a:sym typeface="Canva Sans"/>
              </a:rPr>
              <a:t>Mendukung perubahan untuk peningkatan prototipe sehingga menghasilkan sistem yang dapat diterima.</a:t>
            </a:r>
          </a:p>
          <a:p>
            <a:pPr algn="l" marL="474981" indent="-237491" lvl="1">
              <a:lnSpc>
                <a:spcPts val="3080"/>
              </a:lnSpc>
              <a:buFont typeface="Arial"/>
              <a:buChar char="•"/>
            </a:pPr>
            <a:r>
              <a:rPr lang="en-US" sz="2200">
                <a:solidFill>
                  <a:srgbClr val="EECACA"/>
                </a:solidFill>
                <a:latin typeface="Canva Sans"/>
                <a:ea typeface="Canva Sans"/>
                <a:cs typeface="Canva Sans"/>
                <a:sym typeface="Canva Sans"/>
              </a:rPr>
              <a:t>Mengantisipasi kebutuhan sistem yang kurang detail pada tahap awal melalui pengujian di akhir setiap fase.</a:t>
            </a:r>
          </a:p>
          <a:p>
            <a:pPr algn="l">
              <a:lnSpc>
                <a:spcPts val="3080"/>
              </a:lnSpc>
            </a:pPr>
          </a:p>
        </p:txBody>
      </p:sp>
      <p:sp>
        <p:nvSpPr>
          <p:cNvPr name="TextBox 6" id="6"/>
          <p:cNvSpPr txBox="true"/>
          <p:nvPr/>
        </p:nvSpPr>
        <p:spPr>
          <a:xfrm rot="0">
            <a:off x="1028700" y="6782435"/>
            <a:ext cx="7397957" cy="514350"/>
          </a:xfrm>
          <a:prstGeom prst="rect">
            <a:avLst/>
          </a:prstGeom>
        </p:spPr>
        <p:txBody>
          <a:bodyPr anchor="t" rtlCol="false" tIns="0" lIns="0" bIns="0" rIns="0">
            <a:spAutoFit/>
          </a:bodyPr>
          <a:lstStyle/>
          <a:p>
            <a:pPr algn="l">
              <a:lnSpc>
                <a:spcPts val="4200"/>
              </a:lnSpc>
            </a:pPr>
            <a:r>
              <a:rPr lang="en-US" sz="3000" b="true">
                <a:solidFill>
                  <a:srgbClr val="EECACA"/>
                </a:solidFill>
                <a:latin typeface="Roboto Mono Bold"/>
                <a:ea typeface="Roboto Mono Bold"/>
                <a:cs typeface="Roboto Mono Bold"/>
                <a:sym typeface="Roboto Mono Bold"/>
              </a:rPr>
              <a:t>KEKURANGAN</a:t>
            </a:r>
          </a:p>
        </p:txBody>
      </p:sp>
      <p:sp>
        <p:nvSpPr>
          <p:cNvPr name="TextBox 7" id="7"/>
          <p:cNvSpPr txBox="true"/>
          <p:nvPr/>
        </p:nvSpPr>
        <p:spPr>
          <a:xfrm rot="0">
            <a:off x="1028700" y="7477760"/>
            <a:ext cx="11236509" cy="2715895"/>
          </a:xfrm>
          <a:prstGeom prst="rect">
            <a:avLst/>
          </a:prstGeom>
        </p:spPr>
        <p:txBody>
          <a:bodyPr anchor="t" rtlCol="false" tIns="0" lIns="0" bIns="0" rIns="0">
            <a:spAutoFit/>
          </a:bodyPr>
          <a:lstStyle/>
          <a:p>
            <a:pPr algn="l" marL="474981" indent="-237491" lvl="1">
              <a:lnSpc>
                <a:spcPts val="3080"/>
              </a:lnSpc>
              <a:buFont typeface="Arial"/>
              <a:buChar char="•"/>
            </a:pPr>
            <a:r>
              <a:rPr lang="en-US" sz="2200">
                <a:solidFill>
                  <a:srgbClr val="EECACA"/>
                </a:solidFill>
                <a:latin typeface="Canva Sans"/>
                <a:ea typeface="Canva Sans"/>
                <a:cs typeface="Canva Sans"/>
                <a:sym typeface="Canva Sans"/>
              </a:rPr>
              <a:t>Proses pengembangan yang kompleks memerlukan keterampilan mendalam dari tim.</a:t>
            </a:r>
          </a:p>
          <a:p>
            <a:pPr algn="l" marL="474981" indent="-237491" lvl="1">
              <a:lnSpc>
                <a:spcPts val="3080"/>
              </a:lnSpc>
              <a:buFont typeface="Arial"/>
              <a:buChar char="•"/>
            </a:pPr>
            <a:r>
              <a:rPr lang="en-US" sz="2200">
                <a:solidFill>
                  <a:srgbClr val="EECACA"/>
                </a:solidFill>
                <a:latin typeface="Canva Sans"/>
                <a:ea typeface="Canva Sans"/>
                <a:cs typeface="Canva Sans"/>
                <a:sym typeface="Canva Sans"/>
              </a:rPr>
              <a:t>Pengujian komponen yang berkelanjutan meningkatkan kompleksitas dan potensi masalah.</a:t>
            </a:r>
          </a:p>
          <a:p>
            <a:pPr algn="l" marL="474981" indent="-237491" lvl="1">
              <a:lnSpc>
                <a:spcPts val="3080"/>
              </a:lnSpc>
              <a:buFont typeface="Arial"/>
              <a:buChar char="•"/>
            </a:pPr>
            <a:r>
              <a:rPr lang="en-US" sz="2200">
                <a:solidFill>
                  <a:srgbClr val="EECACA"/>
                </a:solidFill>
                <a:latin typeface="Canva Sans"/>
                <a:ea typeface="Canva Sans"/>
                <a:cs typeface="Canva Sans"/>
                <a:sym typeface="Canva Sans"/>
              </a:rPr>
              <a:t>Membutuhkan perencanaan dan sumber daya yang cermat untuk mengatasi tantangan pengujian.</a:t>
            </a:r>
          </a:p>
          <a:p>
            <a:pPr algn="l">
              <a:lnSpc>
                <a:spcPts val="308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A1521"/>
        </a:solidFill>
      </p:bgPr>
    </p:bg>
    <p:spTree>
      <p:nvGrpSpPr>
        <p:cNvPr id="1" name=""/>
        <p:cNvGrpSpPr/>
        <p:nvPr/>
      </p:nvGrpSpPr>
      <p:grpSpPr>
        <a:xfrm>
          <a:off x="0" y="0"/>
          <a:ext cx="0" cy="0"/>
          <a:chOff x="0" y="0"/>
          <a:chExt cx="0" cy="0"/>
        </a:xfrm>
      </p:grpSpPr>
      <p:sp>
        <p:nvSpPr>
          <p:cNvPr name="Freeform 2" id="2"/>
          <p:cNvSpPr/>
          <p:nvPr/>
        </p:nvSpPr>
        <p:spPr>
          <a:xfrm flipH="false" flipV="false" rot="0">
            <a:off x="14807203" y="6656753"/>
            <a:ext cx="4092356" cy="4114800"/>
          </a:xfrm>
          <a:custGeom>
            <a:avLst/>
            <a:gdLst/>
            <a:ahLst/>
            <a:cxnLst/>
            <a:rect r="r" b="b" t="t" l="l"/>
            <a:pathLst>
              <a:path h="4114800" w="4092356">
                <a:moveTo>
                  <a:pt x="0" y="0"/>
                </a:moveTo>
                <a:lnTo>
                  <a:pt x="4092355" y="0"/>
                </a:lnTo>
                <a:lnTo>
                  <a:pt x="4092355"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075722" y="3596871"/>
            <a:ext cx="4084874" cy="4114800"/>
          </a:xfrm>
          <a:custGeom>
            <a:avLst/>
            <a:gdLst/>
            <a:ahLst/>
            <a:cxnLst/>
            <a:rect r="r" b="b" t="t" l="l"/>
            <a:pathLst>
              <a:path h="4114800" w="4084874">
                <a:moveTo>
                  <a:pt x="0" y="0"/>
                </a:moveTo>
                <a:lnTo>
                  <a:pt x="4084874" y="0"/>
                </a:lnTo>
                <a:lnTo>
                  <a:pt x="4084874"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885825"/>
            <a:ext cx="15207947" cy="2441575"/>
          </a:xfrm>
          <a:prstGeom prst="rect">
            <a:avLst/>
          </a:prstGeom>
        </p:spPr>
        <p:txBody>
          <a:bodyPr anchor="t" rtlCol="false" tIns="0" lIns="0" bIns="0" rIns="0">
            <a:spAutoFit/>
          </a:bodyPr>
          <a:lstStyle/>
          <a:p>
            <a:pPr algn="l">
              <a:lnSpc>
                <a:spcPts val="9799"/>
              </a:lnSpc>
            </a:pPr>
            <a:r>
              <a:rPr lang="en-US" sz="6999" b="true">
                <a:solidFill>
                  <a:srgbClr val="548E80"/>
                </a:solidFill>
                <a:latin typeface="Cosmic Octo Medium"/>
                <a:ea typeface="Cosmic Octo Medium"/>
                <a:cs typeface="Cosmic Octo Medium"/>
                <a:sym typeface="Cosmic Octo Medium"/>
              </a:rPr>
              <a:t>Perbedaan USDP Dengan Metode Lainnya</a:t>
            </a:r>
          </a:p>
        </p:txBody>
      </p:sp>
      <p:sp>
        <p:nvSpPr>
          <p:cNvPr name="TextBox 5" id="5"/>
          <p:cNvSpPr txBox="true"/>
          <p:nvPr/>
        </p:nvSpPr>
        <p:spPr>
          <a:xfrm rot="0">
            <a:off x="1028700" y="4463011"/>
            <a:ext cx="8400415" cy="3051175"/>
          </a:xfrm>
          <a:prstGeom prst="rect">
            <a:avLst/>
          </a:prstGeom>
        </p:spPr>
        <p:txBody>
          <a:bodyPr anchor="t" rtlCol="false" tIns="0" lIns="0" bIns="0" rIns="0">
            <a:spAutoFit/>
          </a:bodyPr>
          <a:lstStyle/>
          <a:p>
            <a:pPr algn="l">
              <a:lnSpc>
                <a:spcPts val="3499"/>
              </a:lnSpc>
            </a:pPr>
            <a:r>
              <a:rPr lang="en-US" sz="2499">
                <a:solidFill>
                  <a:srgbClr val="EECACA"/>
                </a:solidFill>
                <a:latin typeface="Canva Sans"/>
                <a:ea typeface="Canva Sans"/>
                <a:cs typeface="Canva Sans"/>
                <a:sym typeface="Canva Sans"/>
              </a:rPr>
              <a:t>USDP menggunakan pendekatan iteratif dengan dokumentasi lengkap dan manajemen risiko terstruktur, berbeda dari waterfall yang linear, Agile yang lebih fleksibel, XP yang fokus coding intensif, dan Scrum yang berbasis sprint pendek tanpa proses risiko khusus.</a:t>
            </a:r>
          </a:p>
          <a:p>
            <a:pPr algn="l">
              <a:lnSpc>
                <a:spcPts val="349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A1521"/>
        </a:solidFill>
      </p:bgPr>
    </p:bg>
    <p:spTree>
      <p:nvGrpSpPr>
        <p:cNvPr id="1" name=""/>
        <p:cNvGrpSpPr/>
        <p:nvPr/>
      </p:nvGrpSpPr>
      <p:grpSpPr>
        <a:xfrm>
          <a:off x="0" y="0"/>
          <a:ext cx="0" cy="0"/>
          <a:chOff x="0" y="0"/>
          <a:chExt cx="0" cy="0"/>
        </a:xfrm>
      </p:grpSpPr>
      <p:sp>
        <p:nvSpPr>
          <p:cNvPr name="Freeform 2" id="2"/>
          <p:cNvSpPr/>
          <p:nvPr/>
        </p:nvSpPr>
        <p:spPr>
          <a:xfrm flipH="false" flipV="false" rot="0">
            <a:off x="11770446" y="2155077"/>
            <a:ext cx="5488854" cy="7103223"/>
          </a:xfrm>
          <a:custGeom>
            <a:avLst/>
            <a:gdLst/>
            <a:ahLst/>
            <a:cxnLst/>
            <a:rect r="r" b="b" t="t" l="l"/>
            <a:pathLst>
              <a:path h="7103223" w="5488854">
                <a:moveTo>
                  <a:pt x="0" y="0"/>
                </a:moveTo>
                <a:lnTo>
                  <a:pt x="5488854" y="0"/>
                </a:lnTo>
                <a:lnTo>
                  <a:pt x="5488854" y="7103223"/>
                </a:lnTo>
                <a:lnTo>
                  <a:pt x="0" y="710322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983627"/>
            <a:ext cx="12960677" cy="1387474"/>
          </a:xfrm>
          <a:prstGeom prst="rect">
            <a:avLst/>
          </a:prstGeom>
        </p:spPr>
        <p:txBody>
          <a:bodyPr anchor="t" rtlCol="false" tIns="0" lIns="0" bIns="0" rIns="0">
            <a:spAutoFit/>
          </a:bodyPr>
          <a:lstStyle/>
          <a:p>
            <a:pPr algn="l">
              <a:lnSpc>
                <a:spcPts val="11200"/>
              </a:lnSpc>
            </a:pPr>
            <a:r>
              <a:rPr lang="en-US" sz="8000">
                <a:solidFill>
                  <a:srgbClr val="548E80"/>
                </a:solidFill>
                <a:latin typeface="Cosmic Octo Medium"/>
                <a:ea typeface="Cosmic Octo Medium"/>
                <a:cs typeface="Cosmic Octo Medium"/>
                <a:sym typeface="Cosmic Octo Medium"/>
              </a:rPr>
              <a:t>alat bantu</a:t>
            </a:r>
          </a:p>
        </p:txBody>
      </p:sp>
      <p:sp>
        <p:nvSpPr>
          <p:cNvPr name="TextBox 4" id="4"/>
          <p:cNvSpPr txBox="true"/>
          <p:nvPr/>
        </p:nvSpPr>
        <p:spPr>
          <a:xfrm rot="0">
            <a:off x="1028700" y="4702398"/>
            <a:ext cx="8790365" cy="3051175"/>
          </a:xfrm>
          <a:prstGeom prst="rect">
            <a:avLst/>
          </a:prstGeom>
        </p:spPr>
        <p:txBody>
          <a:bodyPr anchor="t" rtlCol="false" tIns="0" lIns="0" bIns="0" rIns="0">
            <a:spAutoFit/>
          </a:bodyPr>
          <a:lstStyle/>
          <a:p>
            <a:pPr algn="l">
              <a:lnSpc>
                <a:spcPts val="3499"/>
              </a:lnSpc>
            </a:pPr>
            <a:r>
              <a:rPr lang="en-US" sz="2499">
                <a:solidFill>
                  <a:srgbClr val="EECACA"/>
                </a:solidFill>
                <a:latin typeface="Canva Sans"/>
                <a:ea typeface="Canva Sans"/>
                <a:cs typeface="Canva Sans"/>
                <a:sym typeface="Canva Sans"/>
              </a:rPr>
              <a:t>USDP menggunakan UML untuk pemodelan sistem yang lengkap dan detail, lebih unggul dari Waterfall, Agile, dan Scrum dalam menangani kompleksitas dan manajemen risiko. Tools modern seperti IBM Rational Rose dan Eclipse mendukung otomatisasi dan efisiensi pengembangan dengan USDP.</a:t>
            </a:r>
          </a:p>
          <a:p>
            <a:pPr algn="l">
              <a:lnSpc>
                <a:spcPts val="349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A1521"/>
        </a:solidFill>
      </p:bgPr>
    </p:bg>
    <p:spTree>
      <p:nvGrpSpPr>
        <p:cNvPr id="1" name=""/>
        <p:cNvGrpSpPr/>
        <p:nvPr/>
      </p:nvGrpSpPr>
      <p:grpSpPr>
        <a:xfrm>
          <a:off x="0" y="0"/>
          <a:ext cx="0" cy="0"/>
          <a:chOff x="0" y="0"/>
          <a:chExt cx="0" cy="0"/>
        </a:xfrm>
      </p:grpSpPr>
      <p:sp>
        <p:nvSpPr>
          <p:cNvPr name="Freeform 2" id="2"/>
          <p:cNvSpPr/>
          <p:nvPr/>
        </p:nvSpPr>
        <p:spPr>
          <a:xfrm flipH="false" flipV="false" rot="0">
            <a:off x="11768184" y="2561817"/>
            <a:ext cx="5491116" cy="6696483"/>
          </a:xfrm>
          <a:custGeom>
            <a:avLst/>
            <a:gdLst/>
            <a:ahLst/>
            <a:cxnLst/>
            <a:rect r="r" b="b" t="t" l="l"/>
            <a:pathLst>
              <a:path h="6696483" w="5491116">
                <a:moveTo>
                  <a:pt x="0" y="0"/>
                </a:moveTo>
                <a:lnTo>
                  <a:pt x="5491116" y="0"/>
                </a:lnTo>
                <a:lnTo>
                  <a:pt x="5491116" y="6696483"/>
                </a:lnTo>
                <a:lnTo>
                  <a:pt x="0" y="669648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552949"/>
            <a:ext cx="10739484" cy="1387474"/>
          </a:xfrm>
          <a:prstGeom prst="rect">
            <a:avLst/>
          </a:prstGeom>
        </p:spPr>
        <p:txBody>
          <a:bodyPr anchor="t" rtlCol="false" tIns="0" lIns="0" bIns="0" rIns="0">
            <a:spAutoFit/>
          </a:bodyPr>
          <a:lstStyle/>
          <a:p>
            <a:pPr algn="l">
              <a:lnSpc>
                <a:spcPts val="11200"/>
              </a:lnSpc>
            </a:pPr>
            <a:r>
              <a:rPr lang="en-US" sz="8000" b="true">
                <a:solidFill>
                  <a:srgbClr val="548E80"/>
                </a:solidFill>
                <a:latin typeface="Cosmic Octo Medium"/>
                <a:ea typeface="Cosmic Octo Medium"/>
                <a:cs typeface="Cosmic Octo Medium"/>
                <a:sym typeface="Cosmic Octo Medium"/>
              </a:rPr>
              <a:t>KESIMPULAN</a:t>
            </a:r>
          </a:p>
        </p:txBody>
      </p:sp>
      <p:sp>
        <p:nvSpPr>
          <p:cNvPr name="TextBox 4" id="4"/>
          <p:cNvSpPr txBox="true"/>
          <p:nvPr/>
        </p:nvSpPr>
        <p:spPr>
          <a:xfrm rot="0">
            <a:off x="1028700" y="3922509"/>
            <a:ext cx="7803714" cy="3927475"/>
          </a:xfrm>
          <a:prstGeom prst="rect">
            <a:avLst/>
          </a:prstGeom>
        </p:spPr>
        <p:txBody>
          <a:bodyPr anchor="t" rtlCol="false" tIns="0" lIns="0" bIns="0" rIns="0">
            <a:spAutoFit/>
          </a:bodyPr>
          <a:lstStyle/>
          <a:p>
            <a:pPr algn="l">
              <a:lnSpc>
                <a:spcPts val="3499"/>
              </a:lnSpc>
            </a:pPr>
            <a:r>
              <a:rPr lang="en-US" sz="2499">
                <a:solidFill>
                  <a:srgbClr val="EECACA"/>
                </a:solidFill>
                <a:latin typeface="Canva Sans"/>
                <a:ea typeface="Canva Sans"/>
                <a:cs typeface="Canva Sans"/>
                <a:sym typeface="Canva Sans"/>
              </a:rPr>
              <a:t>USDP adalah metodologi iteratif berbasis komponen yang menekankan arsitektur dan pemodelan lengkap dengan UML, cocok untuk proyek besar dan kompleks. Dibandingkan metode lain, USDP lebih terstruktur dan fokus pada manajemen risiko, meski memerlukan keahlian tinggi, dapat didukung oleh tools modern untuk efisiensi.</a:t>
            </a:r>
          </a:p>
          <a:p>
            <a:pPr algn="l">
              <a:lnSpc>
                <a:spcPts val="349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DAG0QFimGvU</dc:identifier>
  <dcterms:modified xsi:type="dcterms:W3CDTF">2011-08-01T06:04:30Z</dcterms:modified>
  <cp:revision>1</cp:revision>
  <dc:title>UNIFIED SOFTWARE DEVELOPMENT PROCESS (USDP)</dc:title>
</cp:coreProperties>
</file>