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4" r:id="rId12"/>
    <p:sldId id="275" r:id="rId13"/>
    <p:sldId id="276" r:id="rId14"/>
    <p:sldId id="277" r:id="rId15"/>
    <p:sldId id="268" r:id="rId16"/>
    <p:sldId id="270" r:id="rId17"/>
    <p:sldId id="271" r:id="rId18"/>
    <p:sldId id="272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0" autoAdjust="0"/>
    <p:restoredTop sz="96113" autoAdjust="0"/>
  </p:normalViewPr>
  <p:slideViewPr>
    <p:cSldViewPr snapToGrid="0">
      <p:cViewPr>
        <p:scale>
          <a:sx n="100" d="100"/>
          <a:sy n="100" d="100"/>
        </p:scale>
        <p:origin x="3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5D857-E0DA-4C0B-958B-3882501E12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691806-1078-4D18-8D76-B2B4728B542D}">
      <dgm:prSet/>
      <dgm:spPr/>
      <dgm:t>
        <a:bodyPr/>
        <a:lstStyle/>
        <a:p>
          <a:r>
            <a:rPr lang="en-MY"/>
            <a:t>Role NE is chosen to play in a game</a:t>
          </a:r>
          <a:endParaRPr lang="en-US"/>
        </a:p>
      </dgm:t>
    </dgm:pt>
    <dgm:pt modelId="{76546E84-EE04-4C1E-B397-99CB0ECDA572}" type="parTrans" cxnId="{00273613-2349-49EC-9D51-AEE0D6900BA9}">
      <dgm:prSet/>
      <dgm:spPr/>
      <dgm:t>
        <a:bodyPr/>
        <a:lstStyle/>
        <a:p>
          <a:endParaRPr lang="en-US"/>
        </a:p>
      </dgm:t>
    </dgm:pt>
    <dgm:pt modelId="{1826A1E3-0390-481D-B700-3649E887C79C}" type="sibTrans" cxnId="{00273613-2349-49EC-9D51-AEE0D6900BA9}">
      <dgm:prSet/>
      <dgm:spPr/>
      <dgm:t>
        <a:bodyPr/>
        <a:lstStyle/>
        <a:p>
          <a:endParaRPr lang="en-US"/>
        </a:p>
      </dgm:t>
    </dgm:pt>
    <dgm:pt modelId="{F6E82EC8-E1B7-4717-9745-C011158178DA}">
      <dgm:prSet/>
      <dgm:spPr/>
      <dgm:t>
        <a:bodyPr/>
        <a:lstStyle/>
        <a:p>
          <a:r>
            <a:rPr lang="en-MY"/>
            <a:t>Different types of Neural Networks used</a:t>
          </a:r>
          <a:endParaRPr lang="en-US"/>
        </a:p>
      </dgm:t>
    </dgm:pt>
    <dgm:pt modelId="{00264119-EC09-48A3-9201-0DA194D2216E}" type="parTrans" cxnId="{B78832FF-97DA-4997-BE55-A8B4850D5F78}">
      <dgm:prSet/>
      <dgm:spPr/>
      <dgm:t>
        <a:bodyPr/>
        <a:lstStyle/>
        <a:p>
          <a:endParaRPr lang="en-US"/>
        </a:p>
      </dgm:t>
    </dgm:pt>
    <dgm:pt modelId="{296511F0-2E59-4808-BDF1-FBB888B973AF}" type="sibTrans" cxnId="{B78832FF-97DA-4997-BE55-A8B4850D5F78}">
      <dgm:prSet/>
      <dgm:spPr/>
      <dgm:t>
        <a:bodyPr/>
        <a:lstStyle/>
        <a:p>
          <a:endParaRPr lang="en-US"/>
        </a:p>
      </dgm:t>
    </dgm:pt>
    <dgm:pt modelId="{98FC11F0-9975-4E17-90ED-3695AB158AF0}">
      <dgm:prSet/>
      <dgm:spPr/>
      <dgm:t>
        <a:bodyPr/>
        <a:lstStyle/>
        <a:p>
          <a:r>
            <a:rPr lang="en-MY"/>
            <a:t>How the networks are evolved</a:t>
          </a:r>
          <a:endParaRPr lang="en-US"/>
        </a:p>
      </dgm:t>
    </dgm:pt>
    <dgm:pt modelId="{328BBBD0-6F0E-4AF7-8E3B-566956A2BCA6}" type="parTrans" cxnId="{2EF6EFC8-0D6B-4BCD-931B-3FD186815358}">
      <dgm:prSet/>
      <dgm:spPr/>
      <dgm:t>
        <a:bodyPr/>
        <a:lstStyle/>
        <a:p>
          <a:endParaRPr lang="en-US"/>
        </a:p>
      </dgm:t>
    </dgm:pt>
    <dgm:pt modelId="{EF9ABF94-7E3E-4B5F-A86C-3FC5D281DBEC}" type="sibTrans" cxnId="{2EF6EFC8-0D6B-4BCD-931B-3FD186815358}">
      <dgm:prSet/>
      <dgm:spPr/>
      <dgm:t>
        <a:bodyPr/>
        <a:lstStyle/>
        <a:p>
          <a:endParaRPr lang="en-US"/>
        </a:p>
      </dgm:t>
    </dgm:pt>
    <dgm:pt modelId="{45608FBC-F06B-4DB0-B1CB-F814B67A2014}">
      <dgm:prSet/>
      <dgm:spPr/>
      <dgm:t>
        <a:bodyPr/>
        <a:lstStyle/>
        <a:p>
          <a:r>
            <a:rPr lang="en-MY"/>
            <a:t>How the fitness is determined</a:t>
          </a:r>
          <a:endParaRPr lang="en-US"/>
        </a:p>
      </dgm:t>
    </dgm:pt>
    <dgm:pt modelId="{7E1C9FA5-E6BD-45CA-9C38-5D99EEF87605}" type="parTrans" cxnId="{CAE6170E-47A9-4FB8-8778-BE1AB4C3A1B2}">
      <dgm:prSet/>
      <dgm:spPr/>
      <dgm:t>
        <a:bodyPr/>
        <a:lstStyle/>
        <a:p>
          <a:endParaRPr lang="en-US"/>
        </a:p>
      </dgm:t>
    </dgm:pt>
    <dgm:pt modelId="{88B6A77E-A962-4FD3-9F4C-5470EDFC3AFF}" type="sibTrans" cxnId="{CAE6170E-47A9-4FB8-8778-BE1AB4C3A1B2}">
      <dgm:prSet/>
      <dgm:spPr/>
      <dgm:t>
        <a:bodyPr/>
        <a:lstStyle/>
        <a:p>
          <a:endParaRPr lang="en-US"/>
        </a:p>
      </dgm:t>
    </dgm:pt>
    <dgm:pt modelId="{76B81C1E-A113-4FEA-B8B7-A1AE59A9DB81}">
      <dgm:prSet/>
      <dgm:spPr/>
      <dgm:t>
        <a:bodyPr/>
        <a:lstStyle/>
        <a:p>
          <a:r>
            <a:rPr lang="en-MY"/>
            <a:t>Type of input the network received</a:t>
          </a:r>
          <a:endParaRPr lang="en-US"/>
        </a:p>
      </dgm:t>
    </dgm:pt>
    <dgm:pt modelId="{1B4F5A2A-A38E-46C9-ACE0-75CCC13DFDEF}" type="parTrans" cxnId="{3F3E0C3C-7F21-483C-9FD1-2DBB9D19625A}">
      <dgm:prSet/>
      <dgm:spPr/>
      <dgm:t>
        <a:bodyPr/>
        <a:lstStyle/>
        <a:p>
          <a:endParaRPr lang="en-US"/>
        </a:p>
      </dgm:t>
    </dgm:pt>
    <dgm:pt modelId="{ECD25EA8-AFC7-4C66-A80A-CDF3440C7277}" type="sibTrans" cxnId="{3F3E0C3C-7F21-483C-9FD1-2DBB9D19625A}">
      <dgm:prSet/>
      <dgm:spPr/>
      <dgm:t>
        <a:bodyPr/>
        <a:lstStyle/>
        <a:p>
          <a:endParaRPr lang="en-US"/>
        </a:p>
      </dgm:t>
    </dgm:pt>
    <dgm:pt modelId="{9F44B112-D528-4119-BA7A-76E05B59A6C3}">
      <dgm:prSet/>
      <dgm:spPr/>
      <dgm:t>
        <a:bodyPr/>
        <a:lstStyle/>
        <a:p>
          <a:r>
            <a:rPr lang="en-MY"/>
            <a:t>Open Challenges</a:t>
          </a:r>
          <a:endParaRPr lang="en-US"/>
        </a:p>
      </dgm:t>
    </dgm:pt>
    <dgm:pt modelId="{65C8A0A0-14FE-41AE-AF71-5C510C4E5533}" type="parTrans" cxnId="{F9A18A65-3805-4B81-AB3C-9066B1110942}">
      <dgm:prSet/>
      <dgm:spPr/>
      <dgm:t>
        <a:bodyPr/>
        <a:lstStyle/>
        <a:p>
          <a:endParaRPr lang="en-US"/>
        </a:p>
      </dgm:t>
    </dgm:pt>
    <dgm:pt modelId="{B847B1D9-755D-4B6A-B840-BD5AA6BCB01D}" type="sibTrans" cxnId="{F9A18A65-3805-4B81-AB3C-9066B1110942}">
      <dgm:prSet/>
      <dgm:spPr/>
      <dgm:t>
        <a:bodyPr/>
        <a:lstStyle/>
        <a:p>
          <a:endParaRPr lang="en-US"/>
        </a:p>
      </dgm:t>
    </dgm:pt>
    <dgm:pt modelId="{A7DB73DE-A54E-4C84-95F8-C3AD10A4277C}" type="pres">
      <dgm:prSet presAssocID="{9895D857-E0DA-4C0B-958B-3882501E126A}" presName="linear" presStyleCnt="0">
        <dgm:presLayoutVars>
          <dgm:animLvl val="lvl"/>
          <dgm:resizeHandles val="exact"/>
        </dgm:presLayoutVars>
      </dgm:prSet>
      <dgm:spPr/>
    </dgm:pt>
    <dgm:pt modelId="{EB961874-4C13-45E7-B54E-6556EC40A132}" type="pres">
      <dgm:prSet presAssocID="{8C691806-1078-4D18-8D76-B2B4728B542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A8D1110-928A-4AF8-9B2A-691C8B1F5D92}" type="pres">
      <dgm:prSet presAssocID="{1826A1E3-0390-481D-B700-3649E887C79C}" presName="spacer" presStyleCnt="0"/>
      <dgm:spPr/>
    </dgm:pt>
    <dgm:pt modelId="{CDAC6C52-ED2E-4B91-B922-3ECDDBD9198A}" type="pres">
      <dgm:prSet presAssocID="{F6E82EC8-E1B7-4717-9745-C011158178D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7083D78-46BC-4EC7-8926-73D0342952C8}" type="pres">
      <dgm:prSet presAssocID="{296511F0-2E59-4808-BDF1-FBB888B973AF}" presName="spacer" presStyleCnt="0"/>
      <dgm:spPr/>
    </dgm:pt>
    <dgm:pt modelId="{23CF0F92-691E-49F2-81BC-157E0B249259}" type="pres">
      <dgm:prSet presAssocID="{98FC11F0-9975-4E17-90ED-3695AB158AF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55B2B1-4D5E-477A-8F23-D34336D183AD}" type="pres">
      <dgm:prSet presAssocID="{EF9ABF94-7E3E-4B5F-A86C-3FC5D281DBEC}" presName="spacer" presStyleCnt="0"/>
      <dgm:spPr/>
    </dgm:pt>
    <dgm:pt modelId="{CF83BAD0-F859-4CA7-980D-72A64974F88A}" type="pres">
      <dgm:prSet presAssocID="{45608FBC-F06B-4DB0-B1CB-F814B67A201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C14052-01F1-4997-BAE7-E42942DE0D64}" type="pres">
      <dgm:prSet presAssocID="{88B6A77E-A962-4FD3-9F4C-5470EDFC3AFF}" presName="spacer" presStyleCnt="0"/>
      <dgm:spPr/>
    </dgm:pt>
    <dgm:pt modelId="{9BA50A9C-79C9-4F1B-A0E8-73123F47B405}" type="pres">
      <dgm:prSet presAssocID="{76B81C1E-A113-4FEA-B8B7-A1AE59A9DB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D9D5C8-AF94-4EF2-B60A-2127C9E6E4B6}" type="pres">
      <dgm:prSet presAssocID="{ECD25EA8-AFC7-4C66-A80A-CDF3440C7277}" presName="spacer" presStyleCnt="0"/>
      <dgm:spPr/>
    </dgm:pt>
    <dgm:pt modelId="{D0E3F74C-F8B9-450A-81DE-B6ED5F7128D7}" type="pres">
      <dgm:prSet presAssocID="{9F44B112-D528-4119-BA7A-76E05B59A6C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E6170E-47A9-4FB8-8778-BE1AB4C3A1B2}" srcId="{9895D857-E0DA-4C0B-958B-3882501E126A}" destId="{45608FBC-F06B-4DB0-B1CB-F814B67A2014}" srcOrd="3" destOrd="0" parTransId="{7E1C9FA5-E6BD-45CA-9C38-5D99EEF87605}" sibTransId="{88B6A77E-A962-4FD3-9F4C-5470EDFC3AFF}"/>
    <dgm:cxn modelId="{F378960E-378B-42D8-A3A8-CDA5BCA58AFB}" type="presOf" srcId="{9895D857-E0DA-4C0B-958B-3882501E126A}" destId="{A7DB73DE-A54E-4C84-95F8-C3AD10A4277C}" srcOrd="0" destOrd="0" presId="urn:microsoft.com/office/officeart/2005/8/layout/vList2"/>
    <dgm:cxn modelId="{00273613-2349-49EC-9D51-AEE0D6900BA9}" srcId="{9895D857-E0DA-4C0B-958B-3882501E126A}" destId="{8C691806-1078-4D18-8D76-B2B4728B542D}" srcOrd="0" destOrd="0" parTransId="{76546E84-EE04-4C1E-B397-99CB0ECDA572}" sibTransId="{1826A1E3-0390-481D-B700-3649E887C79C}"/>
    <dgm:cxn modelId="{AB513F21-D462-4150-936E-486AA21ED2C3}" type="presOf" srcId="{F6E82EC8-E1B7-4717-9745-C011158178DA}" destId="{CDAC6C52-ED2E-4B91-B922-3ECDDBD9198A}" srcOrd="0" destOrd="0" presId="urn:microsoft.com/office/officeart/2005/8/layout/vList2"/>
    <dgm:cxn modelId="{3F3E0C3C-7F21-483C-9FD1-2DBB9D19625A}" srcId="{9895D857-E0DA-4C0B-958B-3882501E126A}" destId="{76B81C1E-A113-4FEA-B8B7-A1AE59A9DB81}" srcOrd="4" destOrd="0" parTransId="{1B4F5A2A-A38E-46C9-ACE0-75CCC13DFDEF}" sibTransId="{ECD25EA8-AFC7-4C66-A80A-CDF3440C7277}"/>
    <dgm:cxn modelId="{E189B05D-8AF6-4F00-BE35-604DB92644B8}" type="presOf" srcId="{76B81C1E-A113-4FEA-B8B7-A1AE59A9DB81}" destId="{9BA50A9C-79C9-4F1B-A0E8-73123F47B405}" srcOrd="0" destOrd="0" presId="urn:microsoft.com/office/officeart/2005/8/layout/vList2"/>
    <dgm:cxn modelId="{7185EE5D-9F8E-49C9-B0E3-1CBDA1C0D7D6}" type="presOf" srcId="{8C691806-1078-4D18-8D76-B2B4728B542D}" destId="{EB961874-4C13-45E7-B54E-6556EC40A132}" srcOrd="0" destOrd="0" presId="urn:microsoft.com/office/officeart/2005/8/layout/vList2"/>
    <dgm:cxn modelId="{F9A18A65-3805-4B81-AB3C-9066B1110942}" srcId="{9895D857-E0DA-4C0B-958B-3882501E126A}" destId="{9F44B112-D528-4119-BA7A-76E05B59A6C3}" srcOrd="5" destOrd="0" parTransId="{65C8A0A0-14FE-41AE-AF71-5C510C4E5533}" sibTransId="{B847B1D9-755D-4B6A-B840-BD5AA6BCB01D}"/>
    <dgm:cxn modelId="{DE6D9F72-880B-47B6-AFD6-3F23A3DFA3DC}" type="presOf" srcId="{98FC11F0-9975-4E17-90ED-3695AB158AF0}" destId="{23CF0F92-691E-49F2-81BC-157E0B249259}" srcOrd="0" destOrd="0" presId="urn:microsoft.com/office/officeart/2005/8/layout/vList2"/>
    <dgm:cxn modelId="{EBD00CA9-1760-4A9B-99D1-3C24A0D6CD87}" type="presOf" srcId="{45608FBC-F06B-4DB0-B1CB-F814B67A2014}" destId="{CF83BAD0-F859-4CA7-980D-72A64974F88A}" srcOrd="0" destOrd="0" presId="urn:microsoft.com/office/officeart/2005/8/layout/vList2"/>
    <dgm:cxn modelId="{2EF6EFC8-0D6B-4BCD-931B-3FD186815358}" srcId="{9895D857-E0DA-4C0B-958B-3882501E126A}" destId="{98FC11F0-9975-4E17-90ED-3695AB158AF0}" srcOrd="2" destOrd="0" parTransId="{328BBBD0-6F0E-4AF7-8E3B-566956A2BCA6}" sibTransId="{EF9ABF94-7E3E-4B5F-A86C-3FC5D281DBEC}"/>
    <dgm:cxn modelId="{EAFAA3DC-41BE-4D78-890E-9A11236CCAA0}" type="presOf" srcId="{9F44B112-D528-4119-BA7A-76E05B59A6C3}" destId="{D0E3F74C-F8B9-450A-81DE-B6ED5F7128D7}" srcOrd="0" destOrd="0" presId="urn:microsoft.com/office/officeart/2005/8/layout/vList2"/>
    <dgm:cxn modelId="{B78832FF-97DA-4997-BE55-A8B4850D5F78}" srcId="{9895D857-E0DA-4C0B-958B-3882501E126A}" destId="{F6E82EC8-E1B7-4717-9745-C011158178DA}" srcOrd="1" destOrd="0" parTransId="{00264119-EC09-48A3-9201-0DA194D2216E}" sibTransId="{296511F0-2E59-4808-BDF1-FBB888B973AF}"/>
    <dgm:cxn modelId="{E8D16029-3CD0-42A6-B0FD-235825EB7833}" type="presParOf" srcId="{A7DB73DE-A54E-4C84-95F8-C3AD10A4277C}" destId="{EB961874-4C13-45E7-B54E-6556EC40A132}" srcOrd="0" destOrd="0" presId="urn:microsoft.com/office/officeart/2005/8/layout/vList2"/>
    <dgm:cxn modelId="{09AB4DFD-EF5B-46D1-957C-23642F0961D6}" type="presParOf" srcId="{A7DB73DE-A54E-4C84-95F8-C3AD10A4277C}" destId="{8A8D1110-928A-4AF8-9B2A-691C8B1F5D92}" srcOrd="1" destOrd="0" presId="urn:microsoft.com/office/officeart/2005/8/layout/vList2"/>
    <dgm:cxn modelId="{4FEE992C-3312-463F-9871-B7F3CFA7FE51}" type="presParOf" srcId="{A7DB73DE-A54E-4C84-95F8-C3AD10A4277C}" destId="{CDAC6C52-ED2E-4B91-B922-3ECDDBD9198A}" srcOrd="2" destOrd="0" presId="urn:microsoft.com/office/officeart/2005/8/layout/vList2"/>
    <dgm:cxn modelId="{A7B10802-5853-46C3-980C-DA5965EE7D21}" type="presParOf" srcId="{A7DB73DE-A54E-4C84-95F8-C3AD10A4277C}" destId="{C7083D78-46BC-4EC7-8926-73D0342952C8}" srcOrd="3" destOrd="0" presId="urn:microsoft.com/office/officeart/2005/8/layout/vList2"/>
    <dgm:cxn modelId="{C5EA7AD7-5F4A-4350-9DFC-E4A86208E1FB}" type="presParOf" srcId="{A7DB73DE-A54E-4C84-95F8-C3AD10A4277C}" destId="{23CF0F92-691E-49F2-81BC-157E0B249259}" srcOrd="4" destOrd="0" presId="urn:microsoft.com/office/officeart/2005/8/layout/vList2"/>
    <dgm:cxn modelId="{FC3115B6-E80B-4E99-BCFE-182D1927814B}" type="presParOf" srcId="{A7DB73DE-A54E-4C84-95F8-C3AD10A4277C}" destId="{0855B2B1-4D5E-477A-8F23-D34336D183AD}" srcOrd="5" destOrd="0" presId="urn:microsoft.com/office/officeart/2005/8/layout/vList2"/>
    <dgm:cxn modelId="{1129EAF8-00C7-4F33-A3C0-FF213838861E}" type="presParOf" srcId="{A7DB73DE-A54E-4C84-95F8-C3AD10A4277C}" destId="{CF83BAD0-F859-4CA7-980D-72A64974F88A}" srcOrd="6" destOrd="0" presId="urn:microsoft.com/office/officeart/2005/8/layout/vList2"/>
    <dgm:cxn modelId="{88B7EDA4-5567-463C-89BC-8F12B616CB35}" type="presParOf" srcId="{A7DB73DE-A54E-4C84-95F8-C3AD10A4277C}" destId="{D2C14052-01F1-4997-BAE7-E42942DE0D64}" srcOrd="7" destOrd="0" presId="urn:microsoft.com/office/officeart/2005/8/layout/vList2"/>
    <dgm:cxn modelId="{F2F31C9A-61DE-4861-BD35-82B6D29CA05E}" type="presParOf" srcId="{A7DB73DE-A54E-4C84-95F8-C3AD10A4277C}" destId="{9BA50A9C-79C9-4F1B-A0E8-73123F47B405}" srcOrd="8" destOrd="0" presId="urn:microsoft.com/office/officeart/2005/8/layout/vList2"/>
    <dgm:cxn modelId="{CDE09754-E703-4203-BD6B-03C517E5CFC8}" type="presParOf" srcId="{A7DB73DE-A54E-4C84-95F8-C3AD10A4277C}" destId="{ABD9D5C8-AF94-4EF2-B60A-2127C9E6E4B6}" srcOrd="9" destOrd="0" presId="urn:microsoft.com/office/officeart/2005/8/layout/vList2"/>
    <dgm:cxn modelId="{E0FD2F79-B3E2-41BF-A4D2-76B20B666A68}" type="presParOf" srcId="{A7DB73DE-A54E-4C84-95F8-C3AD10A4277C}" destId="{D0E3F74C-F8B9-450A-81DE-B6ED5F7128D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E68C4E-AD4F-4B70-AD6B-B436F99AED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632913-3530-4BE8-82E8-84EA993FB872}">
      <dgm:prSet/>
      <dgm:spPr/>
      <dgm:t>
        <a:bodyPr/>
        <a:lstStyle/>
        <a:p>
          <a:r>
            <a:rPr lang="en-MY"/>
            <a:t>A population </a:t>
          </a:r>
          <a:r>
            <a:rPr lang="en-US"/>
            <a:t>of genotypes that ANN encoded is evolved to find a network</a:t>
          </a:r>
        </a:p>
      </dgm:t>
    </dgm:pt>
    <dgm:pt modelId="{956F474B-3518-493E-9288-66ABEA1150A4}" type="parTrans" cxnId="{3D9AA341-4504-4797-8D7E-575C7887E90E}">
      <dgm:prSet/>
      <dgm:spPr/>
      <dgm:t>
        <a:bodyPr/>
        <a:lstStyle/>
        <a:p>
          <a:endParaRPr lang="en-US"/>
        </a:p>
      </dgm:t>
    </dgm:pt>
    <dgm:pt modelId="{5303EB12-84FC-4D9F-B7BD-6DE3337FA8E5}" type="sibTrans" cxnId="{3D9AA341-4504-4797-8D7E-575C7887E90E}">
      <dgm:prSet/>
      <dgm:spPr/>
      <dgm:t>
        <a:bodyPr/>
        <a:lstStyle/>
        <a:p>
          <a:endParaRPr lang="en-US"/>
        </a:p>
      </dgm:t>
    </dgm:pt>
    <dgm:pt modelId="{C059FE51-C144-4FB4-B0ED-20256D139C7C}">
      <dgm:prSet/>
      <dgm:spPr/>
      <dgm:t>
        <a:bodyPr/>
        <a:lstStyle/>
        <a:p>
          <a:r>
            <a:rPr lang="en-US"/>
            <a:t>Each genotype is encoded into neural network</a:t>
          </a:r>
        </a:p>
      </dgm:t>
    </dgm:pt>
    <dgm:pt modelId="{968884DE-DCFD-47D4-A2FF-D9E007E15B72}" type="parTrans" cxnId="{5B8A2C60-FBAA-4C68-88D6-667E1FE6699F}">
      <dgm:prSet/>
      <dgm:spPr/>
      <dgm:t>
        <a:bodyPr/>
        <a:lstStyle/>
        <a:p>
          <a:endParaRPr lang="en-US"/>
        </a:p>
      </dgm:t>
    </dgm:pt>
    <dgm:pt modelId="{3664CB49-EAFC-4A66-9695-B1213AE7EED6}" type="sibTrans" cxnId="{5B8A2C60-FBAA-4C68-88D6-667E1FE6699F}">
      <dgm:prSet/>
      <dgm:spPr/>
      <dgm:t>
        <a:bodyPr/>
        <a:lstStyle/>
        <a:p>
          <a:endParaRPr lang="en-US"/>
        </a:p>
      </dgm:t>
    </dgm:pt>
    <dgm:pt modelId="{82C43E8B-7630-4EA6-91C1-A2513BB3BC0A}">
      <dgm:prSet/>
      <dgm:spPr/>
      <dgm:t>
        <a:bodyPr/>
        <a:lstStyle/>
        <a:p>
          <a:r>
            <a:rPr lang="en-US"/>
            <a:t>Tested on specific task for a certain amount of time and performance fitness is then recorded</a:t>
          </a:r>
        </a:p>
      </dgm:t>
    </dgm:pt>
    <dgm:pt modelId="{9C1A72E1-6A87-4E1F-AD8E-88AAFFDCA0D6}" type="parTrans" cxnId="{1470700D-9A91-47CA-A372-092B1EDBF6F1}">
      <dgm:prSet/>
      <dgm:spPr/>
      <dgm:t>
        <a:bodyPr/>
        <a:lstStyle/>
        <a:p>
          <a:endParaRPr lang="en-US"/>
        </a:p>
      </dgm:t>
    </dgm:pt>
    <dgm:pt modelId="{C9B54E94-72F7-43A4-85F9-D01E4E556EA2}" type="sibTrans" cxnId="{1470700D-9A91-47CA-A372-092B1EDBF6F1}">
      <dgm:prSet/>
      <dgm:spPr/>
      <dgm:t>
        <a:bodyPr/>
        <a:lstStyle/>
        <a:p>
          <a:endParaRPr lang="en-US"/>
        </a:p>
      </dgm:t>
    </dgm:pt>
    <dgm:pt modelId="{33C341D8-1CFC-4D57-AD98-5B432CA2F8D8}">
      <dgm:prSet/>
      <dgm:spPr/>
      <dgm:t>
        <a:bodyPr/>
        <a:lstStyle/>
        <a:p>
          <a:r>
            <a:rPr lang="en-US"/>
            <a:t>New population is generated by changing slightly changing the ANN-encoding through mutation or cross-over</a:t>
          </a:r>
        </a:p>
      </dgm:t>
    </dgm:pt>
    <dgm:pt modelId="{129EE02A-8ED5-40CF-920E-09FBC9D86D49}" type="parTrans" cxnId="{1129D6E7-D90B-47C2-A233-BE84B96B7947}">
      <dgm:prSet/>
      <dgm:spPr/>
      <dgm:t>
        <a:bodyPr/>
        <a:lstStyle/>
        <a:p>
          <a:endParaRPr lang="en-US"/>
        </a:p>
      </dgm:t>
    </dgm:pt>
    <dgm:pt modelId="{EDFB971E-9F13-4BE8-901C-31550BD9E105}" type="sibTrans" cxnId="{1129D6E7-D90B-47C2-A233-BE84B96B7947}">
      <dgm:prSet/>
      <dgm:spPr/>
      <dgm:t>
        <a:bodyPr/>
        <a:lstStyle/>
        <a:p>
          <a:endParaRPr lang="en-US"/>
        </a:p>
      </dgm:t>
    </dgm:pt>
    <dgm:pt modelId="{5DE9705D-473E-4436-B4FC-C8C8A1E16CC6}">
      <dgm:prSet/>
      <dgm:spPr/>
      <dgm:t>
        <a:bodyPr/>
        <a:lstStyle/>
        <a:p>
          <a:r>
            <a:rPr lang="en-US"/>
            <a:t>Then, it is repeated until finding better performing networks</a:t>
          </a:r>
        </a:p>
      </dgm:t>
    </dgm:pt>
    <dgm:pt modelId="{4229F2E9-E12C-4C28-B2B2-BD2CE0EBB43F}" type="parTrans" cxnId="{5B794891-FAA5-470D-BF55-095337AEC1B9}">
      <dgm:prSet/>
      <dgm:spPr/>
      <dgm:t>
        <a:bodyPr/>
        <a:lstStyle/>
        <a:p>
          <a:endParaRPr lang="en-US"/>
        </a:p>
      </dgm:t>
    </dgm:pt>
    <dgm:pt modelId="{0852FE99-955C-4235-A819-191A49F24017}" type="sibTrans" cxnId="{5B794891-FAA5-470D-BF55-095337AEC1B9}">
      <dgm:prSet/>
      <dgm:spPr/>
      <dgm:t>
        <a:bodyPr/>
        <a:lstStyle/>
        <a:p>
          <a:endParaRPr lang="en-US"/>
        </a:p>
      </dgm:t>
    </dgm:pt>
    <dgm:pt modelId="{A94BF3D6-B33F-47C8-9A2C-00C066345746}" type="pres">
      <dgm:prSet presAssocID="{D3E68C4E-AD4F-4B70-AD6B-B436F99AED3F}" presName="root" presStyleCnt="0">
        <dgm:presLayoutVars>
          <dgm:dir/>
          <dgm:resizeHandles val="exact"/>
        </dgm:presLayoutVars>
      </dgm:prSet>
      <dgm:spPr/>
    </dgm:pt>
    <dgm:pt modelId="{70B86C6C-5C88-4840-86BD-0041A9D1E200}" type="pres">
      <dgm:prSet presAssocID="{CF632913-3530-4BE8-82E8-84EA993FB872}" presName="compNode" presStyleCnt="0"/>
      <dgm:spPr/>
    </dgm:pt>
    <dgm:pt modelId="{37DA0CDC-D10C-4FB3-A437-60AA929705DD}" type="pres">
      <dgm:prSet presAssocID="{CF632913-3530-4BE8-82E8-84EA993FB872}" presName="bgRect" presStyleLbl="bgShp" presStyleIdx="0" presStyleCnt="5"/>
      <dgm:spPr/>
    </dgm:pt>
    <dgm:pt modelId="{EDE79825-7B8E-4F4B-8EBE-0E7C08210C74}" type="pres">
      <dgm:prSet presAssocID="{CF632913-3530-4BE8-82E8-84EA993FB8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3488303-6C6B-4253-BE9B-A0285A1DCD94}" type="pres">
      <dgm:prSet presAssocID="{CF632913-3530-4BE8-82E8-84EA993FB872}" presName="spaceRect" presStyleCnt="0"/>
      <dgm:spPr/>
    </dgm:pt>
    <dgm:pt modelId="{ED67817B-33DA-497B-9344-5FBA6CEA99A6}" type="pres">
      <dgm:prSet presAssocID="{CF632913-3530-4BE8-82E8-84EA993FB872}" presName="parTx" presStyleLbl="revTx" presStyleIdx="0" presStyleCnt="5">
        <dgm:presLayoutVars>
          <dgm:chMax val="0"/>
          <dgm:chPref val="0"/>
        </dgm:presLayoutVars>
      </dgm:prSet>
      <dgm:spPr/>
    </dgm:pt>
    <dgm:pt modelId="{C76E24E2-F56C-4CA4-ACD6-76E5AC2C1319}" type="pres">
      <dgm:prSet presAssocID="{5303EB12-84FC-4D9F-B7BD-6DE3337FA8E5}" presName="sibTrans" presStyleCnt="0"/>
      <dgm:spPr/>
    </dgm:pt>
    <dgm:pt modelId="{5E7D9707-0A18-4572-B161-3301061C2194}" type="pres">
      <dgm:prSet presAssocID="{C059FE51-C144-4FB4-B0ED-20256D139C7C}" presName="compNode" presStyleCnt="0"/>
      <dgm:spPr/>
    </dgm:pt>
    <dgm:pt modelId="{0F5BCC0A-32C3-4C18-BCE8-AB0D3D74B58D}" type="pres">
      <dgm:prSet presAssocID="{C059FE51-C144-4FB4-B0ED-20256D139C7C}" presName="bgRect" presStyleLbl="bgShp" presStyleIdx="1" presStyleCnt="5"/>
      <dgm:spPr/>
    </dgm:pt>
    <dgm:pt modelId="{DDDE1478-0896-4984-B1A3-37BDC8ED491D}" type="pres">
      <dgm:prSet presAssocID="{C059FE51-C144-4FB4-B0ED-20256D139C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743DB92-DEFC-4B46-BC69-7C0D099884C6}" type="pres">
      <dgm:prSet presAssocID="{C059FE51-C144-4FB4-B0ED-20256D139C7C}" presName="spaceRect" presStyleCnt="0"/>
      <dgm:spPr/>
    </dgm:pt>
    <dgm:pt modelId="{D756A02B-74BB-49DE-966C-EB5DC6500A00}" type="pres">
      <dgm:prSet presAssocID="{C059FE51-C144-4FB4-B0ED-20256D139C7C}" presName="parTx" presStyleLbl="revTx" presStyleIdx="1" presStyleCnt="5">
        <dgm:presLayoutVars>
          <dgm:chMax val="0"/>
          <dgm:chPref val="0"/>
        </dgm:presLayoutVars>
      </dgm:prSet>
      <dgm:spPr/>
    </dgm:pt>
    <dgm:pt modelId="{C012F908-53E5-44E6-8703-77F42FC74028}" type="pres">
      <dgm:prSet presAssocID="{3664CB49-EAFC-4A66-9695-B1213AE7EED6}" presName="sibTrans" presStyleCnt="0"/>
      <dgm:spPr/>
    </dgm:pt>
    <dgm:pt modelId="{97E89A49-483B-4018-8D41-27D67BDEAD2F}" type="pres">
      <dgm:prSet presAssocID="{82C43E8B-7630-4EA6-91C1-A2513BB3BC0A}" presName="compNode" presStyleCnt="0"/>
      <dgm:spPr/>
    </dgm:pt>
    <dgm:pt modelId="{1F36DEE0-9A0A-437F-A5EE-8BAEA3B928C3}" type="pres">
      <dgm:prSet presAssocID="{82C43E8B-7630-4EA6-91C1-A2513BB3BC0A}" presName="bgRect" presStyleLbl="bgShp" presStyleIdx="2" presStyleCnt="5"/>
      <dgm:spPr/>
    </dgm:pt>
    <dgm:pt modelId="{86A1BDD4-93F5-44DD-851B-206A50A4CC4C}" type="pres">
      <dgm:prSet presAssocID="{82C43E8B-7630-4EA6-91C1-A2513BB3BC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923E890-EB2E-4AEB-92CF-55DFDBF46320}" type="pres">
      <dgm:prSet presAssocID="{82C43E8B-7630-4EA6-91C1-A2513BB3BC0A}" presName="spaceRect" presStyleCnt="0"/>
      <dgm:spPr/>
    </dgm:pt>
    <dgm:pt modelId="{56E377CB-0130-4F07-B19A-089E15EFF9A4}" type="pres">
      <dgm:prSet presAssocID="{82C43E8B-7630-4EA6-91C1-A2513BB3BC0A}" presName="parTx" presStyleLbl="revTx" presStyleIdx="2" presStyleCnt="5">
        <dgm:presLayoutVars>
          <dgm:chMax val="0"/>
          <dgm:chPref val="0"/>
        </dgm:presLayoutVars>
      </dgm:prSet>
      <dgm:spPr/>
    </dgm:pt>
    <dgm:pt modelId="{CCEED018-F87F-411C-BC9B-1EA75C65B704}" type="pres">
      <dgm:prSet presAssocID="{C9B54E94-72F7-43A4-85F9-D01E4E556EA2}" presName="sibTrans" presStyleCnt="0"/>
      <dgm:spPr/>
    </dgm:pt>
    <dgm:pt modelId="{13BBE4F4-9EFD-476D-A8E9-F9A41F35FEC5}" type="pres">
      <dgm:prSet presAssocID="{33C341D8-1CFC-4D57-AD98-5B432CA2F8D8}" presName="compNode" presStyleCnt="0"/>
      <dgm:spPr/>
    </dgm:pt>
    <dgm:pt modelId="{1C7A177C-FDF1-47A4-B64B-A42916BF314C}" type="pres">
      <dgm:prSet presAssocID="{33C341D8-1CFC-4D57-AD98-5B432CA2F8D8}" presName="bgRect" presStyleLbl="bgShp" presStyleIdx="3" presStyleCnt="5"/>
      <dgm:spPr/>
    </dgm:pt>
    <dgm:pt modelId="{5303C67A-920D-46E1-9ED4-9E32D1C116C1}" type="pres">
      <dgm:prSet presAssocID="{33C341D8-1CFC-4D57-AD98-5B432CA2F8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05A65A5E-0146-41D2-97A9-92FF06FF3311}" type="pres">
      <dgm:prSet presAssocID="{33C341D8-1CFC-4D57-AD98-5B432CA2F8D8}" presName="spaceRect" presStyleCnt="0"/>
      <dgm:spPr/>
    </dgm:pt>
    <dgm:pt modelId="{7BA9B38E-961D-4CAA-92A1-50EEA99F0164}" type="pres">
      <dgm:prSet presAssocID="{33C341D8-1CFC-4D57-AD98-5B432CA2F8D8}" presName="parTx" presStyleLbl="revTx" presStyleIdx="3" presStyleCnt="5">
        <dgm:presLayoutVars>
          <dgm:chMax val="0"/>
          <dgm:chPref val="0"/>
        </dgm:presLayoutVars>
      </dgm:prSet>
      <dgm:spPr/>
    </dgm:pt>
    <dgm:pt modelId="{D06B7A37-8931-43B1-9971-87FD51504CCE}" type="pres">
      <dgm:prSet presAssocID="{EDFB971E-9F13-4BE8-901C-31550BD9E105}" presName="sibTrans" presStyleCnt="0"/>
      <dgm:spPr/>
    </dgm:pt>
    <dgm:pt modelId="{DDAAFA3D-63A5-4BC4-8D4A-9D003122EAF4}" type="pres">
      <dgm:prSet presAssocID="{5DE9705D-473E-4436-B4FC-C8C8A1E16CC6}" presName="compNode" presStyleCnt="0"/>
      <dgm:spPr/>
    </dgm:pt>
    <dgm:pt modelId="{6732328A-614C-4CD5-A47F-9B6BF54BA29B}" type="pres">
      <dgm:prSet presAssocID="{5DE9705D-473E-4436-B4FC-C8C8A1E16CC6}" presName="bgRect" presStyleLbl="bgShp" presStyleIdx="4" presStyleCnt="5"/>
      <dgm:spPr/>
    </dgm:pt>
    <dgm:pt modelId="{9E94E763-D025-4712-A557-7FE30B261490}" type="pres">
      <dgm:prSet presAssocID="{5DE9705D-473E-4436-B4FC-C8C8A1E16C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B62469C-77E3-4246-8AF0-8F84F06E404E}" type="pres">
      <dgm:prSet presAssocID="{5DE9705D-473E-4436-B4FC-C8C8A1E16CC6}" presName="spaceRect" presStyleCnt="0"/>
      <dgm:spPr/>
    </dgm:pt>
    <dgm:pt modelId="{E1ABE171-987A-4ACC-9A3B-DB93F48DDCEE}" type="pres">
      <dgm:prSet presAssocID="{5DE9705D-473E-4436-B4FC-C8C8A1E16C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70700D-9A91-47CA-A372-092B1EDBF6F1}" srcId="{D3E68C4E-AD4F-4B70-AD6B-B436F99AED3F}" destId="{82C43E8B-7630-4EA6-91C1-A2513BB3BC0A}" srcOrd="2" destOrd="0" parTransId="{9C1A72E1-6A87-4E1F-AD8E-88AAFFDCA0D6}" sibTransId="{C9B54E94-72F7-43A4-85F9-D01E4E556EA2}"/>
    <dgm:cxn modelId="{EBE92735-8732-47C9-BFAC-6267C8F0BD09}" type="presOf" srcId="{33C341D8-1CFC-4D57-AD98-5B432CA2F8D8}" destId="{7BA9B38E-961D-4CAA-92A1-50EEA99F0164}" srcOrd="0" destOrd="0" presId="urn:microsoft.com/office/officeart/2018/2/layout/IconVerticalSolidList"/>
    <dgm:cxn modelId="{5B8A2C60-FBAA-4C68-88D6-667E1FE6699F}" srcId="{D3E68C4E-AD4F-4B70-AD6B-B436F99AED3F}" destId="{C059FE51-C144-4FB4-B0ED-20256D139C7C}" srcOrd="1" destOrd="0" parTransId="{968884DE-DCFD-47D4-A2FF-D9E007E15B72}" sibTransId="{3664CB49-EAFC-4A66-9695-B1213AE7EED6}"/>
    <dgm:cxn modelId="{3D9AA341-4504-4797-8D7E-575C7887E90E}" srcId="{D3E68C4E-AD4F-4B70-AD6B-B436F99AED3F}" destId="{CF632913-3530-4BE8-82E8-84EA993FB872}" srcOrd="0" destOrd="0" parTransId="{956F474B-3518-493E-9288-66ABEA1150A4}" sibTransId="{5303EB12-84FC-4D9F-B7BD-6DE3337FA8E5}"/>
    <dgm:cxn modelId="{5E4EB446-8DD5-496E-B1AD-C079444685A7}" type="presOf" srcId="{D3E68C4E-AD4F-4B70-AD6B-B436F99AED3F}" destId="{A94BF3D6-B33F-47C8-9A2C-00C066345746}" srcOrd="0" destOrd="0" presId="urn:microsoft.com/office/officeart/2018/2/layout/IconVerticalSolidList"/>
    <dgm:cxn modelId="{5CD27085-9CB4-439B-A4F5-3ABA8B940750}" type="presOf" srcId="{5DE9705D-473E-4436-B4FC-C8C8A1E16CC6}" destId="{E1ABE171-987A-4ACC-9A3B-DB93F48DDCEE}" srcOrd="0" destOrd="0" presId="urn:microsoft.com/office/officeart/2018/2/layout/IconVerticalSolidList"/>
    <dgm:cxn modelId="{5B794891-FAA5-470D-BF55-095337AEC1B9}" srcId="{D3E68C4E-AD4F-4B70-AD6B-B436F99AED3F}" destId="{5DE9705D-473E-4436-B4FC-C8C8A1E16CC6}" srcOrd="4" destOrd="0" parTransId="{4229F2E9-E12C-4C28-B2B2-BD2CE0EBB43F}" sibTransId="{0852FE99-955C-4235-A819-191A49F24017}"/>
    <dgm:cxn modelId="{23622AB5-0E1A-446B-BC40-995312263F5B}" type="presOf" srcId="{CF632913-3530-4BE8-82E8-84EA993FB872}" destId="{ED67817B-33DA-497B-9344-5FBA6CEA99A6}" srcOrd="0" destOrd="0" presId="urn:microsoft.com/office/officeart/2018/2/layout/IconVerticalSolidList"/>
    <dgm:cxn modelId="{419CBCBC-9929-4FF1-84BC-559CCA8F3521}" type="presOf" srcId="{82C43E8B-7630-4EA6-91C1-A2513BB3BC0A}" destId="{56E377CB-0130-4F07-B19A-089E15EFF9A4}" srcOrd="0" destOrd="0" presId="urn:microsoft.com/office/officeart/2018/2/layout/IconVerticalSolidList"/>
    <dgm:cxn modelId="{6E918CD1-BD5E-4AC4-A2ED-6FEE61C55ECC}" type="presOf" srcId="{C059FE51-C144-4FB4-B0ED-20256D139C7C}" destId="{D756A02B-74BB-49DE-966C-EB5DC6500A00}" srcOrd="0" destOrd="0" presId="urn:microsoft.com/office/officeart/2018/2/layout/IconVerticalSolidList"/>
    <dgm:cxn modelId="{1129D6E7-D90B-47C2-A233-BE84B96B7947}" srcId="{D3E68C4E-AD4F-4B70-AD6B-B436F99AED3F}" destId="{33C341D8-1CFC-4D57-AD98-5B432CA2F8D8}" srcOrd="3" destOrd="0" parTransId="{129EE02A-8ED5-40CF-920E-09FBC9D86D49}" sibTransId="{EDFB971E-9F13-4BE8-901C-31550BD9E105}"/>
    <dgm:cxn modelId="{A62B3438-9BD2-4541-AC5D-CCE275E72FD3}" type="presParOf" srcId="{A94BF3D6-B33F-47C8-9A2C-00C066345746}" destId="{70B86C6C-5C88-4840-86BD-0041A9D1E200}" srcOrd="0" destOrd="0" presId="urn:microsoft.com/office/officeart/2018/2/layout/IconVerticalSolidList"/>
    <dgm:cxn modelId="{8AFAD85F-9EEF-4A9A-A83A-26E181EEB2D1}" type="presParOf" srcId="{70B86C6C-5C88-4840-86BD-0041A9D1E200}" destId="{37DA0CDC-D10C-4FB3-A437-60AA929705DD}" srcOrd="0" destOrd="0" presId="urn:microsoft.com/office/officeart/2018/2/layout/IconVerticalSolidList"/>
    <dgm:cxn modelId="{DF95CE6F-F0A6-4F5B-BB8E-9ACC13E284B5}" type="presParOf" srcId="{70B86C6C-5C88-4840-86BD-0041A9D1E200}" destId="{EDE79825-7B8E-4F4B-8EBE-0E7C08210C74}" srcOrd="1" destOrd="0" presId="urn:microsoft.com/office/officeart/2018/2/layout/IconVerticalSolidList"/>
    <dgm:cxn modelId="{5A46A255-ABD7-4989-8B2F-F6FB9726719E}" type="presParOf" srcId="{70B86C6C-5C88-4840-86BD-0041A9D1E200}" destId="{73488303-6C6B-4253-BE9B-A0285A1DCD94}" srcOrd="2" destOrd="0" presId="urn:microsoft.com/office/officeart/2018/2/layout/IconVerticalSolidList"/>
    <dgm:cxn modelId="{143E91C4-1A4C-4086-AA31-9E2937AE0354}" type="presParOf" srcId="{70B86C6C-5C88-4840-86BD-0041A9D1E200}" destId="{ED67817B-33DA-497B-9344-5FBA6CEA99A6}" srcOrd="3" destOrd="0" presId="urn:microsoft.com/office/officeart/2018/2/layout/IconVerticalSolidList"/>
    <dgm:cxn modelId="{B25D7069-94B7-420C-A57C-B86B69B8BA87}" type="presParOf" srcId="{A94BF3D6-B33F-47C8-9A2C-00C066345746}" destId="{C76E24E2-F56C-4CA4-ACD6-76E5AC2C1319}" srcOrd="1" destOrd="0" presId="urn:microsoft.com/office/officeart/2018/2/layout/IconVerticalSolidList"/>
    <dgm:cxn modelId="{1A729F4F-D1BA-4424-AE37-0A4C3F1C4471}" type="presParOf" srcId="{A94BF3D6-B33F-47C8-9A2C-00C066345746}" destId="{5E7D9707-0A18-4572-B161-3301061C2194}" srcOrd="2" destOrd="0" presId="urn:microsoft.com/office/officeart/2018/2/layout/IconVerticalSolidList"/>
    <dgm:cxn modelId="{31868690-EF2A-40FF-8EA8-A7BBCEADC4F5}" type="presParOf" srcId="{5E7D9707-0A18-4572-B161-3301061C2194}" destId="{0F5BCC0A-32C3-4C18-BCE8-AB0D3D74B58D}" srcOrd="0" destOrd="0" presId="urn:microsoft.com/office/officeart/2018/2/layout/IconVerticalSolidList"/>
    <dgm:cxn modelId="{2C61C01F-9264-4CAA-9BAF-7CE6C946E447}" type="presParOf" srcId="{5E7D9707-0A18-4572-B161-3301061C2194}" destId="{DDDE1478-0896-4984-B1A3-37BDC8ED491D}" srcOrd="1" destOrd="0" presId="urn:microsoft.com/office/officeart/2018/2/layout/IconVerticalSolidList"/>
    <dgm:cxn modelId="{EB44C0C2-C079-4163-B7AC-890FBB403B4A}" type="presParOf" srcId="{5E7D9707-0A18-4572-B161-3301061C2194}" destId="{6743DB92-DEFC-4B46-BC69-7C0D099884C6}" srcOrd="2" destOrd="0" presId="urn:microsoft.com/office/officeart/2018/2/layout/IconVerticalSolidList"/>
    <dgm:cxn modelId="{22A6B9EF-171D-49D8-BAE1-8A9E78358E5E}" type="presParOf" srcId="{5E7D9707-0A18-4572-B161-3301061C2194}" destId="{D756A02B-74BB-49DE-966C-EB5DC6500A00}" srcOrd="3" destOrd="0" presId="urn:microsoft.com/office/officeart/2018/2/layout/IconVerticalSolidList"/>
    <dgm:cxn modelId="{A9C5B1E6-C458-4FBA-A976-F3054FCA60C4}" type="presParOf" srcId="{A94BF3D6-B33F-47C8-9A2C-00C066345746}" destId="{C012F908-53E5-44E6-8703-77F42FC74028}" srcOrd="3" destOrd="0" presId="urn:microsoft.com/office/officeart/2018/2/layout/IconVerticalSolidList"/>
    <dgm:cxn modelId="{C948FC9B-40B8-4493-827E-F42BB7FEC861}" type="presParOf" srcId="{A94BF3D6-B33F-47C8-9A2C-00C066345746}" destId="{97E89A49-483B-4018-8D41-27D67BDEAD2F}" srcOrd="4" destOrd="0" presId="urn:microsoft.com/office/officeart/2018/2/layout/IconVerticalSolidList"/>
    <dgm:cxn modelId="{FDE71293-E5FF-4D63-9085-C34AEEEA4157}" type="presParOf" srcId="{97E89A49-483B-4018-8D41-27D67BDEAD2F}" destId="{1F36DEE0-9A0A-437F-A5EE-8BAEA3B928C3}" srcOrd="0" destOrd="0" presId="urn:microsoft.com/office/officeart/2018/2/layout/IconVerticalSolidList"/>
    <dgm:cxn modelId="{8501DE73-446D-4398-B001-48EB2A841DA9}" type="presParOf" srcId="{97E89A49-483B-4018-8D41-27D67BDEAD2F}" destId="{86A1BDD4-93F5-44DD-851B-206A50A4CC4C}" srcOrd="1" destOrd="0" presId="urn:microsoft.com/office/officeart/2018/2/layout/IconVerticalSolidList"/>
    <dgm:cxn modelId="{B2CF3CB7-D266-4FC0-B7CB-00E5927E8EDC}" type="presParOf" srcId="{97E89A49-483B-4018-8D41-27D67BDEAD2F}" destId="{6923E890-EB2E-4AEB-92CF-55DFDBF46320}" srcOrd="2" destOrd="0" presId="urn:microsoft.com/office/officeart/2018/2/layout/IconVerticalSolidList"/>
    <dgm:cxn modelId="{0B603A14-4E59-4AA9-9DFE-5E462CE854EE}" type="presParOf" srcId="{97E89A49-483B-4018-8D41-27D67BDEAD2F}" destId="{56E377CB-0130-4F07-B19A-089E15EFF9A4}" srcOrd="3" destOrd="0" presId="urn:microsoft.com/office/officeart/2018/2/layout/IconVerticalSolidList"/>
    <dgm:cxn modelId="{F3B333E3-F3E8-4089-8991-F73EBD9FEE75}" type="presParOf" srcId="{A94BF3D6-B33F-47C8-9A2C-00C066345746}" destId="{CCEED018-F87F-411C-BC9B-1EA75C65B704}" srcOrd="5" destOrd="0" presId="urn:microsoft.com/office/officeart/2018/2/layout/IconVerticalSolidList"/>
    <dgm:cxn modelId="{731AE37C-8ACA-4CEC-A02B-00639C92F661}" type="presParOf" srcId="{A94BF3D6-B33F-47C8-9A2C-00C066345746}" destId="{13BBE4F4-9EFD-476D-A8E9-F9A41F35FEC5}" srcOrd="6" destOrd="0" presId="urn:microsoft.com/office/officeart/2018/2/layout/IconVerticalSolidList"/>
    <dgm:cxn modelId="{6D8C0C8E-FA3C-4FF8-AB7B-0EA6FC93B288}" type="presParOf" srcId="{13BBE4F4-9EFD-476D-A8E9-F9A41F35FEC5}" destId="{1C7A177C-FDF1-47A4-B64B-A42916BF314C}" srcOrd="0" destOrd="0" presId="urn:microsoft.com/office/officeart/2018/2/layout/IconVerticalSolidList"/>
    <dgm:cxn modelId="{CC4BE9B8-684B-4725-B632-B8B800377507}" type="presParOf" srcId="{13BBE4F4-9EFD-476D-A8E9-F9A41F35FEC5}" destId="{5303C67A-920D-46E1-9ED4-9E32D1C116C1}" srcOrd="1" destOrd="0" presId="urn:microsoft.com/office/officeart/2018/2/layout/IconVerticalSolidList"/>
    <dgm:cxn modelId="{DE5D305A-119F-45C4-8350-1DE0C4EE63E0}" type="presParOf" srcId="{13BBE4F4-9EFD-476D-A8E9-F9A41F35FEC5}" destId="{05A65A5E-0146-41D2-97A9-92FF06FF3311}" srcOrd="2" destOrd="0" presId="urn:microsoft.com/office/officeart/2018/2/layout/IconVerticalSolidList"/>
    <dgm:cxn modelId="{8D691A1B-0D98-428A-AA2E-F6F3D8F30B05}" type="presParOf" srcId="{13BBE4F4-9EFD-476D-A8E9-F9A41F35FEC5}" destId="{7BA9B38E-961D-4CAA-92A1-50EEA99F0164}" srcOrd="3" destOrd="0" presId="urn:microsoft.com/office/officeart/2018/2/layout/IconVerticalSolidList"/>
    <dgm:cxn modelId="{B88E124C-78BF-45B0-A5AD-8761B69DF5BE}" type="presParOf" srcId="{A94BF3D6-B33F-47C8-9A2C-00C066345746}" destId="{D06B7A37-8931-43B1-9971-87FD51504CCE}" srcOrd="7" destOrd="0" presId="urn:microsoft.com/office/officeart/2018/2/layout/IconVerticalSolidList"/>
    <dgm:cxn modelId="{4D7FBD5D-CFD3-4035-818B-3FDCEACF8496}" type="presParOf" srcId="{A94BF3D6-B33F-47C8-9A2C-00C066345746}" destId="{DDAAFA3D-63A5-4BC4-8D4A-9D003122EAF4}" srcOrd="8" destOrd="0" presId="urn:microsoft.com/office/officeart/2018/2/layout/IconVerticalSolidList"/>
    <dgm:cxn modelId="{6825A422-3E40-41A4-B194-ADD0C6420E7B}" type="presParOf" srcId="{DDAAFA3D-63A5-4BC4-8D4A-9D003122EAF4}" destId="{6732328A-614C-4CD5-A47F-9B6BF54BA29B}" srcOrd="0" destOrd="0" presId="urn:microsoft.com/office/officeart/2018/2/layout/IconVerticalSolidList"/>
    <dgm:cxn modelId="{C59F7F9C-0319-42CD-9D2B-83AB1421684A}" type="presParOf" srcId="{DDAAFA3D-63A5-4BC4-8D4A-9D003122EAF4}" destId="{9E94E763-D025-4712-A557-7FE30B261490}" srcOrd="1" destOrd="0" presId="urn:microsoft.com/office/officeart/2018/2/layout/IconVerticalSolidList"/>
    <dgm:cxn modelId="{3AD9577A-148A-4A9D-B5EE-DFAB9D1D7811}" type="presParOf" srcId="{DDAAFA3D-63A5-4BC4-8D4A-9D003122EAF4}" destId="{6B62469C-77E3-4246-8AF0-8F84F06E404E}" srcOrd="2" destOrd="0" presId="urn:microsoft.com/office/officeart/2018/2/layout/IconVerticalSolidList"/>
    <dgm:cxn modelId="{3E47644A-5A8E-4D12-9C91-E1003263E19A}" type="presParOf" srcId="{DDAAFA3D-63A5-4BC4-8D4A-9D003122EAF4}" destId="{E1ABE171-987A-4ACC-9A3B-DB93F48DDC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9D98F-45DE-45DE-9029-BEB23E0200F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AD5F6D-A2A4-4BAE-8A6D-DEB69C370374}">
      <dgm:prSet/>
      <dgm:spPr/>
      <dgm:t>
        <a:bodyPr/>
        <a:lstStyle/>
        <a:p>
          <a:r>
            <a:rPr lang="en-MY" b="1"/>
            <a:t>3. Interest in indirect encoding</a:t>
          </a:r>
          <a:endParaRPr lang="en-US"/>
        </a:p>
      </dgm:t>
    </dgm:pt>
    <dgm:pt modelId="{D08FD014-0C51-4E1C-BA70-B2DC70157BA0}" type="parTrans" cxnId="{3F183338-D0D6-4A9F-A654-633C4FDACF00}">
      <dgm:prSet/>
      <dgm:spPr/>
      <dgm:t>
        <a:bodyPr/>
        <a:lstStyle/>
        <a:p>
          <a:endParaRPr lang="en-US"/>
        </a:p>
      </dgm:t>
    </dgm:pt>
    <dgm:pt modelId="{C4128654-B84A-4FE8-8C5D-AAF4A32B8A24}" type="sibTrans" cxnId="{3F183338-D0D6-4A9F-A654-633C4FDACF00}">
      <dgm:prSet/>
      <dgm:spPr/>
      <dgm:t>
        <a:bodyPr/>
        <a:lstStyle/>
        <a:p>
          <a:endParaRPr lang="en-US"/>
        </a:p>
      </dgm:t>
    </dgm:pt>
    <dgm:pt modelId="{095F9444-9133-4468-8017-D06586E1351E}">
      <dgm:prSet/>
      <dgm:spPr/>
      <dgm:t>
        <a:bodyPr/>
        <a:lstStyle/>
        <a:p>
          <a:r>
            <a:rPr lang="en-US"/>
            <a:t>CPPNs often function as pattern-generators and have shown promise in the context of procedurally generated content.</a:t>
          </a:r>
        </a:p>
      </dgm:t>
    </dgm:pt>
    <dgm:pt modelId="{FCDB8077-E10B-417E-9764-D3D025AEA471}" type="parTrans" cxnId="{535ED779-F7B1-4969-8C68-FB647E418A05}">
      <dgm:prSet/>
      <dgm:spPr/>
      <dgm:t>
        <a:bodyPr/>
        <a:lstStyle/>
        <a:p>
          <a:endParaRPr lang="en-US"/>
        </a:p>
      </dgm:t>
    </dgm:pt>
    <dgm:pt modelId="{63E174C1-6F04-4738-B2DB-5047B09FFD81}" type="sibTrans" cxnId="{535ED779-F7B1-4969-8C68-FB647E418A05}">
      <dgm:prSet/>
      <dgm:spPr/>
      <dgm:t>
        <a:bodyPr/>
        <a:lstStyle/>
        <a:p>
          <a:endParaRPr lang="en-US"/>
        </a:p>
      </dgm:t>
    </dgm:pt>
    <dgm:pt modelId="{D6E5C886-0FF7-41B5-9A91-2794E746ACF0}">
      <dgm:prSet/>
      <dgm:spPr/>
      <dgm:t>
        <a:bodyPr/>
        <a:lstStyle/>
        <a:p>
          <a:r>
            <a:rPr lang="en-MY"/>
            <a:t>to exploit geometric domain </a:t>
          </a:r>
          <a:r>
            <a:rPr lang="en-US"/>
            <a:t>properties to compactly describe the connectivity pattern of a </a:t>
          </a:r>
          <a:r>
            <a:rPr lang="en-MY"/>
            <a:t>large-scale ANN by using HyperNEAT.</a:t>
          </a:r>
          <a:endParaRPr lang="en-US"/>
        </a:p>
      </dgm:t>
    </dgm:pt>
    <dgm:pt modelId="{EFD374E1-F5DF-4AF9-B058-7EC797B0D2D5}" type="parTrans" cxnId="{A7DDA24A-10C9-4FB0-9792-3EA9659A6A06}">
      <dgm:prSet/>
      <dgm:spPr/>
      <dgm:t>
        <a:bodyPr/>
        <a:lstStyle/>
        <a:p>
          <a:endParaRPr lang="en-US"/>
        </a:p>
      </dgm:t>
    </dgm:pt>
    <dgm:pt modelId="{C69C5BED-57FD-4420-A0E1-A14AC9AF3EC3}" type="sibTrans" cxnId="{A7DDA24A-10C9-4FB0-9792-3EA9659A6A06}">
      <dgm:prSet/>
      <dgm:spPr/>
      <dgm:t>
        <a:bodyPr/>
        <a:lstStyle/>
        <a:p>
          <a:endParaRPr lang="en-US"/>
        </a:p>
      </dgm:t>
    </dgm:pt>
    <dgm:pt modelId="{869B1F8C-14D6-48EB-BE44-BED1AF6DCD2B}">
      <dgm:prSet/>
      <dgm:spPr/>
      <dgm:t>
        <a:bodyPr/>
        <a:lstStyle/>
        <a:p>
          <a:r>
            <a:rPr lang="en-MY"/>
            <a:t>This </a:t>
          </a:r>
          <a:r>
            <a:rPr lang="en-US"/>
            <a:t>growth process is based on an evolved genetic program that processes </a:t>
          </a:r>
          <a:r>
            <a:rPr lang="en-MY"/>
            <a:t>inputs from the board.</a:t>
          </a:r>
          <a:endParaRPr lang="en-US"/>
        </a:p>
      </dgm:t>
    </dgm:pt>
    <dgm:pt modelId="{CD9AB2E7-853D-4B40-88B4-990ECD9B33CA}" type="parTrans" cxnId="{0160484B-D7E3-465B-8F76-B967EF417F2F}">
      <dgm:prSet/>
      <dgm:spPr/>
      <dgm:t>
        <a:bodyPr/>
        <a:lstStyle/>
        <a:p>
          <a:endParaRPr lang="en-US"/>
        </a:p>
      </dgm:t>
    </dgm:pt>
    <dgm:pt modelId="{F9DFE0BE-9429-4940-80A6-95D79A48C7D0}" type="sibTrans" cxnId="{0160484B-D7E3-465B-8F76-B967EF417F2F}">
      <dgm:prSet/>
      <dgm:spPr/>
      <dgm:t>
        <a:bodyPr/>
        <a:lstStyle/>
        <a:p>
          <a:endParaRPr lang="en-US"/>
        </a:p>
      </dgm:t>
    </dgm:pt>
    <dgm:pt modelId="{326FAAFD-41B8-4094-9A53-8282D2ED3CE9}" type="pres">
      <dgm:prSet presAssocID="{69B9D98F-45DE-45DE-9029-BEB23E0200F9}" presName="outerComposite" presStyleCnt="0">
        <dgm:presLayoutVars>
          <dgm:chMax val="5"/>
          <dgm:dir/>
          <dgm:resizeHandles val="exact"/>
        </dgm:presLayoutVars>
      </dgm:prSet>
      <dgm:spPr/>
    </dgm:pt>
    <dgm:pt modelId="{208CE2F6-AA0F-4F61-B524-D462FA8B815E}" type="pres">
      <dgm:prSet presAssocID="{69B9D98F-45DE-45DE-9029-BEB23E0200F9}" presName="dummyMaxCanvas" presStyleCnt="0">
        <dgm:presLayoutVars/>
      </dgm:prSet>
      <dgm:spPr/>
    </dgm:pt>
    <dgm:pt modelId="{9F7740A3-A0D0-4E4A-9D6B-A032A0EDFC46}" type="pres">
      <dgm:prSet presAssocID="{69B9D98F-45DE-45DE-9029-BEB23E0200F9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D4019B03-9835-4AFF-86AE-A43C19181FA6}" type="presOf" srcId="{869B1F8C-14D6-48EB-BE44-BED1AF6DCD2B}" destId="{9F7740A3-A0D0-4E4A-9D6B-A032A0EDFC46}" srcOrd="0" destOrd="3" presId="urn:microsoft.com/office/officeart/2005/8/layout/vProcess5"/>
    <dgm:cxn modelId="{3F183338-D0D6-4A9F-A654-633C4FDACF00}" srcId="{69B9D98F-45DE-45DE-9029-BEB23E0200F9}" destId="{62AD5F6D-A2A4-4BAE-8A6D-DEB69C370374}" srcOrd="0" destOrd="0" parTransId="{D08FD014-0C51-4E1C-BA70-B2DC70157BA0}" sibTransId="{C4128654-B84A-4FE8-8C5D-AAF4A32B8A24}"/>
    <dgm:cxn modelId="{A7DDA24A-10C9-4FB0-9792-3EA9659A6A06}" srcId="{62AD5F6D-A2A4-4BAE-8A6D-DEB69C370374}" destId="{D6E5C886-0FF7-41B5-9A91-2794E746ACF0}" srcOrd="1" destOrd="0" parTransId="{EFD374E1-F5DF-4AF9-B058-7EC797B0D2D5}" sibTransId="{C69C5BED-57FD-4420-A0E1-A14AC9AF3EC3}"/>
    <dgm:cxn modelId="{0160484B-D7E3-465B-8F76-B967EF417F2F}" srcId="{62AD5F6D-A2A4-4BAE-8A6D-DEB69C370374}" destId="{869B1F8C-14D6-48EB-BE44-BED1AF6DCD2B}" srcOrd="2" destOrd="0" parTransId="{CD9AB2E7-853D-4B40-88B4-990ECD9B33CA}" sibTransId="{F9DFE0BE-9429-4940-80A6-95D79A48C7D0}"/>
    <dgm:cxn modelId="{535ED779-F7B1-4969-8C68-FB647E418A05}" srcId="{62AD5F6D-A2A4-4BAE-8A6D-DEB69C370374}" destId="{095F9444-9133-4468-8017-D06586E1351E}" srcOrd="0" destOrd="0" parTransId="{FCDB8077-E10B-417E-9764-D3D025AEA471}" sibTransId="{63E174C1-6F04-4738-B2DB-5047B09FFD81}"/>
    <dgm:cxn modelId="{3F52CC8D-5334-4C25-9499-68348AB23B50}" type="presOf" srcId="{62AD5F6D-A2A4-4BAE-8A6D-DEB69C370374}" destId="{9F7740A3-A0D0-4E4A-9D6B-A032A0EDFC46}" srcOrd="0" destOrd="0" presId="urn:microsoft.com/office/officeart/2005/8/layout/vProcess5"/>
    <dgm:cxn modelId="{D9B5D7AD-5539-4309-BFD2-958ACD65DCB9}" type="presOf" srcId="{69B9D98F-45DE-45DE-9029-BEB23E0200F9}" destId="{326FAAFD-41B8-4094-9A53-8282D2ED3CE9}" srcOrd="0" destOrd="0" presId="urn:microsoft.com/office/officeart/2005/8/layout/vProcess5"/>
    <dgm:cxn modelId="{242F2CCF-B268-4CD6-99FF-46A669CAB91D}" type="presOf" srcId="{D6E5C886-0FF7-41B5-9A91-2794E746ACF0}" destId="{9F7740A3-A0D0-4E4A-9D6B-A032A0EDFC46}" srcOrd="0" destOrd="2" presId="urn:microsoft.com/office/officeart/2005/8/layout/vProcess5"/>
    <dgm:cxn modelId="{F248BFE0-3A6A-472C-97AD-7534AB4F3771}" type="presOf" srcId="{095F9444-9133-4468-8017-D06586E1351E}" destId="{9F7740A3-A0D0-4E4A-9D6B-A032A0EDFC46}" srcOrd="0" destOrd="1" presId="urn:microsoft.com/office/officeart/2005/8/layout/vProcess5"/>
    <dgm:cxn modelId="{2AF67A73-40D7-44B0-9033-9D255356FAC0}" type="presParOf" srcId="{326FAAFD-41B8-4094-9A53-8282D2ED3CE9}" destId="{208CE2F6-AA0F-4F61-B524-D462FA8B815E}" srcOrd="0" destOrd="0" presId="urn:microsoft.com/office/officeart/2005/8/layout/vProcess5"/>
    <dgm:cxn modelId="{187093E2-2721-498A-8C9B-09AB7F8480B7}" type="presParOf" srcId="{326FAAFD-41B8-4094-9A53-8282D2ED3CE9}" destId="{9F7740A3-A0D0-4E4A-9D6B-A032A0EDFC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1874-4C13-45E7-B54E-6556EC40A132}">
      <dsp:nvSpPr>
        <dsp:cNvPr id="0" name=""/>
        <dsp:cNvSpPr/>
      </dsp:nvSpPr>
      <dsp:spPr>
        <a:xfrm>
          <a:off x="0" y="37373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Role NE is chosen to play in a game</a:t>
          </a:r>
          <a:endParaRPr lang="en-US" sz="1500" kern="1200"/>
        </a:p>
      </dsp:txBody>
      <dsp:txXfrm>
        <a:off x="17563" y="54936"/>
        <a:ext cx="10480474" cy="324648"/>
      </dsp:txXfrm>
    </dsp:sp>
    <dsp:sp modelId="{CDAC6C52-ED2E-4B91-B922-3ECDDBD9198A}">
      <dsp:nvSpPr>
        <dsp:cNvPr id="0" name=""/>
        <dsp:cNvSpPr/>
      </dsp:nvSpPr>
      <dsp:spPr>
        <a:xfrm>
          <a:off x="0" y="440348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Different types of Neural Networks used</a:t>
          </a:r>
          <a:endParaRPr lang="en-US" sz="1500" kern="1200"/>
        </a:p>
      </dsp:txBody>
      <dsp:txXfrm>
        <a:off x="17563" y="457911"/>
        <a:ext cx="10480474" cy="324648"/>
      </dsp:txXfrm>
    </dsp:sp>
    <dsp:sp modelId="{23CF0F92-691E-49F2-81BC-157E0B249259}">
      <dsp:nvSpPr>
        <dsp:cNvPr id="0" name=""/>
        <dsp:cNvSpPr/>
      </dsp:nvSpPr>
      <dsp:spPr>
        <a:xfrm>
          <a:off x="0" y="843323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How the networks are evolved</a:t>
          </a:r>
          <a:endParaRPr lang="en-US" sz="1500" kern="1200"/>
        </a:p>
      </dsp:txBody>
      <dsp:txXfrm>
        <a:off x="17563" y="860886"/>
        <a:ext cx="10480474" cy="324648"/>
      </dsp:txXfrm>
    </dsp:sp>
    <dsp:sp modelId="{CF83BAD0-F859-4CA7-980D-72A64974F88A}">
      <dsp:nvSpPr>
        <dsp:cNvPr id="0" name=""/>
        <dsp:cNvSpPr/>
      </dsp:nvSpPr>
      <dsp:spPr>
        <a:xfrm>
          <a:off x="0" y="1246298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How the fitness is determined</a:t>
          </a:r>
          <a:endParaRPr lang="en-US" sz="1500" kern="1200"/>
        </a:p>
      </dsp:txBody>
      <dsp:txXfrm>
        <a:off x="17563" y="1263861"/>
        <a:ext cx="10480474" cy="324648"/>
      </dsp:txXfrm>
    </dsp:sp>
    <dsp:sp modelId="{9BA50A9C-79C9-4F1B-A0E8-73123F47B405}">
      <dsp:nvSpPr>
        <dsp:cNvPr id="0" name=""/>
        <dsp:cNvSpPr/>
      </dsp:nvSpPr>
      <dsp:spPr>
        <a:xfrm>
          <a:off x="0" y="1649273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Type of input the network received</a:t>
          </a:r>
          <a:endParaRPr lang="en-US" sz="1500" kern="1200"/>
        </a:p>
      </dsp:txBody>
      <dsp:txXfrm>
        <a:off x="17563" y="1666836"/>
        <a:ext cx="10480474" cy="324648"/>
      </dsp:txXfrm>
    </dsp:sp>
    <dsp:sp modelId="{D0E3F74C-F8B9-450A-81DE-B6ED5F7128D7}">
      <dsp:nvSpPr>
        <dsp:cNvPr id="0" name=""/>
        <dsp:cNvSpPr/>
      </dsp:nvSpPr>
      <dsp:spPr>
        <a:xfrm>
          <a:off x="0" y="2052249"/>
          <a:ext cx="105156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/>
            <a:t>Open Challenges</a:t>
          </a:r>
          <a:endParaRPr lang="en-US" sz="1500" kern="1200"/>
        </a:p>
      </dsp:txBody>
      <dsp:txXfrm>
        <a:off x="17563" y="2069812"/>
        <a:ext cx="10480474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0CDC-D10C-4FB3-A437-60AA929705DD}">
      <dsp:nvSpPr>
        <dsp:cNvPr id="0" name=""/>
        <dsp:cNvSpPr/>
      </dsp:nvSpPr>
      <dsp:spPr>
        <a:xfrm>
          <a:off x="0" y="4353"/>
          <a:ext cx="6269038" cy="9272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79825-7B8E-4F4B-8EBE-0E7C08210C74}">
      <dsp:nvSpPr>
        <dsp:cNvPr id="0" name=""/>
        <dsp:cNvSpPr/>
      </dsp:nvSpPr>
      <dsp:spPr>
        <a:xfrm>
          <a:off x="280489" y="212981"/>
          <a:ext cx="509980" cy="509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7817B-33DA-497B-9344-5FBA6CEA99A6}">
      <dsp:nvSpPr>
        <dsp:cNvPr id="0" name=""/>
        <dsp:cNvSpPr/>
      </dsp:nvSpPr>
      <dsp:spPr>
        <a:xfrm>
          <a:off x="1070958" y="4353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A population </a:t>
          </a:r>
          <a:r>
            <a:rPr lang="en-US" sz="1700" kern="1200"/>
            <a:t>of genotypes that ANN encoded is evolved to find a network</a:t>
          </a:r>
        </a:p>
      </dsp:txBody>
      <dsp:txXfrm>
        <a:off x="1070958" y="4353"/>
        <a:ext cx="5198079" cy="927236"/>
      </dsp:txXfrm>
    </dsp:sp>
    <dsp:sp modelId="{0F5BCC0A-32C3-4C18-BCE8-AB0D3D74B58D}">
      <dsp:nvSpPr>
        <dsp:cNvPr id="0" name=""/>
        <dsp:cNvSpPr/>
      </dsp:nvSpPr>
      <dsp:spPr>
        <a:xfrm>
          <a:off x="0" y="1163398"/>
          <a:ext cx="6269038" cy="9272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E1478-0896-4984-B1A3-37BDC8ED491D}">
      <dsp:nvSpPr>
        <dsp:cNvPr id="0" name=""/>
        <dsp:cNvSpPr/>
      </dsp:nvSpPr>
      <dsp:spPr>
        <a:xfrm>
          <a:off x="280489" y="1372026"/>
          <a:ext cx="509980" cy="509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6A02B-74BB-49DE-966C-EB5DC6500A00}">
      <dsp:nvSpPr>
        <dsp:cNvPr id="0" name=""/>
        <dsp:cNvSpPr/>
      </dsp:nvSpPr>
      <dsp:spPr>
        <a:xfrm>
          <a:off x="1070958" y="1163398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genotype is encoded into neural network</a:t>
          </a:r>
        </a:p>
      </dsp:txBody>
      <dsp:txXfrm>
        <a:off x="1070958" y="1163398"/>
        <a:ext cx="5198079" cy="927236"/>
      </dsp:txXfrm>
    </dsp:sp>
    <dsp:sp modelId="{1F36DEE0-9A0A-437F-A5EE-8BAEA3B928C3}">
      <dsp:nvSpPr>
        <dsp:cNvPr id="0" name=""/>
        <dsp:cNvSpPr/>
      </dsp:nvSpPr>
      <dsp:spPr>
        <a:xfrm>
          <a:off x="0" y="2322444"/>
          <a:ext cx="6269038" cy="9272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1BDD4-93F5-44DD-851B-206A50A4CC4C}">
      <dsp:nvSpPr>
        <dsp:cNvPr id="0" name=""/>
        <dsp:cNvSpPr/>
      </dsp:nvSpPr>
      <dsp:spPr>
        <a:xfrm>
          <a:off x="280489" y="2531072"/>
          <a:ext cx="509980" cy="509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377CB-0130-4F07-B19A-089E15EFF9A4}">
      <dsp:nvSpPr>
        <dsp:cNvPr id="0" name=""/>
        <dsp:cNvSpPr/>
      </dsp:nvSpPr>
      <dsp:spPr>
        <a:xfrm>
          <a:off x="1070958" y="2322444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Tested on specific task for a certain amount of time and performance fitness is then recorded</a:t>
          </a:r>
        </a:p>
      </dsp:txBody>
      <dsp:txXfrm>
        <a:off x="1070958" y="2322444"/>
        <a:ext cx="5198079" cy="927236"/>
      </dsp:txXfrm>
    </dsp:sp>
    <dsp:sp modelId="{1C7A177C-FDF1-47A4-B64B-A42916BF314C}">
      <dsp:nvSpPr>
        <dsp:cNvPr id="0" name=""/>
        <dsp:cNvSpPr/>
      </dsp:nvSpPr>
      <dsp:spPr>
        <a:xfrm>
          <a:off x="0" y="3481489"/>
          <a:ext cx="6269038" cy="9272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3C67A-920D-46E1-9ED4-9E32D1C116C1}">
      <dsp:nvSpPr>
        <dsp:cNvPr id="0" name=""/>
        <dsp:cNvSpPr/>
      </dsp:nvSpPr>
      <dsp:spPr>
        <a:xfrm>
          <a:off x="280489" y="3690118"/>
          <a:ext cx="509980" cy="509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9B38E-961D-4CAA-92A1-50EEA99F0164}">
      <dsp:nvSpPr>
        <dsp:cNvPr id="0" name=""/>
        <dsp:cNvSpPr/>
      </dsp:nvSpPr>
      <dsp:spPr>
        <a:xfrm>
          <a:off x="1070958" y="3481489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New population is generated by changing slightly changing the ANN-encoding through mutation or cross-over</a:t>
          </a:r>
        </a:p>
      </dsp:txBody>
      <dsp:txXfrm>
        <a:off x="1070958" y="3481489"/>
        <a:ext cx="5198079" cy="927236"/>
      </dsp:txXfrm>
    </dsp:sp>
    <dsp:sp modelId="{6732328A-614C-4CD5-A47F-9B6BF54BA29B}">
      <dsp:nvSpPr>
        <dsp:cNvPr id="0" name=""/>
        <dsp:cNvSpPr/>
      </dsp:nvSpPr>
      <dsp:spPr>
        <a:xfrm>
          <a:off x="0" y="4640535"/>
          <a:ext cx="6269038" cy="9272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4E763-D025-4712-A557-7FE30B261490}">
      <dsp:nvSpPr>
        <dsp:cNvPr id="0" name=""/>
        <dsp:cNvSpPr/>
      </dsp:nvSpPr>
      <dsp:spPr>
        <a:xfrm>
          <a:off x="280489" y="4849163"/>
          <a:ext cx="509980" cy="5099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BE171-987A-4ACC-9A3B-DB93F48DDCEE}">
      <dsp:nvSpPr>
        <dsp:cNvPr id="0" name=""/>
        <dsp:cNvSpPr/>
      </dsp:nvSpPr>
      <dsp:spPr>
        <a:xfrm>
          <a:off x="1070958" y="4640535"/>
          <a:ext cx="5198079" cy="9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3" tIns="98133" rIns="98133" bIns="9813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Then, it is repeated until finding better performing networks</a:t>
          </a:r>
        </a:p>
      </dsp:txBody>
      <dsp:txXfrm>
        <a:off x="1070958" y="4640535"/>
        <a:ext cx="5198079" cy="927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740A3-A0D0-4E4A-9D6B-A032A0EDFC46}">
      <dsp:nvSpPr>
        <dsp:cNvPr id="0" name=""/>
        <dsp:cNvSpPr/>
      </dsp:nvSpPr>
      <dsp:spPr>
        <a:xfrm>
          <a:off x="0" y="1146236"/>
          <a:ext cx="10506456" cy="2292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b="1" kern="1200"/>
            <a:t>3. Interest in indirect encoding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CPPNs often function as pattern-generators and have shown promise in the context of procedurally generated content.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900" kern="1200"/>
            <a:t>to exploit geometric domain </a:t>
          </a:r>
          <a:r>
            <a:rPr lang="en-US" sz="1900" kern="1200"/>
            <a:t>properties to compactly describe the connectivity pattern of a </a:t>
          </a:r>
          <a:r>
            <a:rPr lang="en-MY" sz="1900" kern="1200"/>
            <a:t>large-scale ANN by using HyperNEAT.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900" kern="1200"/>
            <a:t>This </a:t>
          </a:r>
          <a:r>
            <a:rPr lang="en-US" sz="1900" kern="1200"/>
            <a:t>growth process is based on an evolved genetic program that processes </a:t>
          </a:r>
          <a:r>
            <a:rPr lang="en-MY" sz="1900" kern="1200"/>
            <a:t>inputs from the board.</a:t>
          </a:r>
          <a:endParaRPr lang="en-US" sz="1900" kern="1200"/>
        </a:p>
      </dsp:txBody>
      <dsp:txXfrm>
        <a:off x="67144" y="1213380"/>
        <a:ext cx="10372168" cy="21581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A122-6FC8-4314-AAC1-1C9717F3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B819B-89E1-49AB-802B-E7369048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AEF7-FBEF-40C9-92F2-3162B025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9DA0F-E86D-4139-92B3-8AB1CA43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A106-531B-4FD6-87EC-0F980193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172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F7D3-66A4-4608-83C6-1937D1AF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59585-6353-407C-B1B7-1420D2E27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22F0B-ACDE-45D9-9563-FC39D9D5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F4B4-299A-4BBD-B9A8-C0D70D4B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E8E0-C223-4CF3-A2C5-CA6491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98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2FBD1-AA83-4E1E-B6B0-3D3EDBA05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EDFB-F92A-40B8-B6DC-CEFF31765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E336-B839-448A-A29B-362D0CB5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3D7D-C1D9-4EB0-B73C-7EDD6081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CD7C-432E-46DD-BA79-094DA158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023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2BFE-5E79-43CF-AFEF-4E165F0F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A1E4-B24D-43E1-9838-D9F0A3C4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7E38-63E3-48BE-B9CA-AFBF94C2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4449-8347-43F5-99A4-9B51F2F3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1CF3-38E4-4FF8-8278-04D3551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30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6F59-3E7F-435D-9C06-7CAE918A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9F8C-493C-4945-817E-101C53C8F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0D2B-6F71-4C99-943D-8D389960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1DC44-5786-4477-91E5-D4C37D70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1B3A-C341-49BF-8AE7-C5374FB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05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4669-D472-4C37-A14B-98E31E7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DB38-0743-4B68-A1F8-331A98BAE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C8609-E4A7-4EAE-921F-E555EE87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AB59-CDB1-4B64-B4A2-AB7ED37A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07D3E-69B0-4757-9756-944A410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E21FC-10D8-49DA-A176-2E6D76BD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3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795B-A0A9-4FCC-B15F-BCE436CC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BF35-8C43-4B72-80BE-BBB6FAAD0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6C8CB-A102-4209-A1C8-6F1C080FB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6789E-328B-441A-9E64-544272F67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E5538-08FD-4E51-8790-540A5D01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47CAD-E14D-4397-82FF-70CCFC95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722BB-C535-4DC1-809D-C4FAC7C1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4683-F10E-44A6-B36F-48C8740F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98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3056-EB0F-47C0-865F-0CCC554C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F9B55-7387-4CF5-AE03-4705C3DD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6410B-A83B-4CCD-8FF2-960FF690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7911F-F2F2-416E-9ED9-4648A01A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14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81A3C-E493-408D-AE4C-25DFEF4F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CFDEE-BA60-4C76-B2F0-8388DE0D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1177-4F0D-476F-B535-0639C84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696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87210-1D95-46CC-9572-D8B5B6D4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74F8-0829-4768-89AF-525254F6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7FC19-965A-4440-B5CF-905052AF2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50A2E-9454-4CAF-ABAE-2E2A80D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CBB56-23D8-46D1-A366-A074F0D0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BCFB-1AEA-4887-9D58-C3D02640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532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49F8-78A3-4CD5-BCE4-F01FDC74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8E65D-741A-4B58-BF06-A5159ECC8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20A69-1471-4EDF-89EE-F94ECD31E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09A7A-BCB3-408C-A047-074B4CF5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174A-838C-4590-AF65-DF4D9A0F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B8BFE-3E48-4C26-AA25-7BE33A43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812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BA129-5B90-43B5-85D1-960B7F34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1B9C5-071A-445B-B962-4FC946FD1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DF42-7A84-4758-AB18-72AAA5BF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B968E-4E3F-4F20-A2E3-4800CAA6AC02}" type="datetimeFigureOut">
              <a:rPr lang="en-MY" smtClean="0"/>
              <a:t>17/11/2020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27E9-E49C-4177-8FA1-42E57477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5678-5FB6-473F-B0DC-AF3DE8777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86B0-3499-40BA-92D3-17B759DC2A9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301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3865-6C39-4816-A038-13DF82EA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Neuroevolution in Games: </a:t>
            </a:r>
            <a:br>
              <a:rPr lang="en-US" sz="3800"/>
            </a:br>
            <a:r>
              <a:rPr lang="en-US" sz="3800"/>
              <a:t>State of the Art</a:t>
            </a:r>
            <a:br>
              <a:rPr lang="en-US" sz="3800"/>
            </a:br>
            <a:r>
              <a:rPr lang="en-MY" sz="3800"/>
              <a:t>and Open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EDA86-7AC7-408B-9A5A-17583432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MY"/>
              <a:t>Aqiff Mursyideen bin Shamsul Safuan</a:t>
            </a:r>
          </a:p>
          <a:p>
            <a:pPr algn="l"/>
            <a:r>
              <a:rPr lang="en-MY"/>
              <a:t>WID170005 17141207/1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BF819-1683-4078-A6B8-CCDBF240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dirty="0"/>
              <a:t>How the fitness is determined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840D-EA77-4FCB-B0ED-CA2BC72A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Fitness of a board value estimator or ANN controlled </a:t>
            </a:r>
            <a:r>
              <a:rPr lang="en-MY" sz="2200">
                <a:solidFill>
                  <a:schemeClr val="bg1"/>
                </a:solidFill>
              </a:rPr>
              <a:t>NPC </a:t>
            </a:r>
            <a:r>
              <a:rPr lang="en-US" sz="2200">
                <a:solidFill>
                  <a:schemeClr val="bg1"/>
                </a:solidFill>
              </a:rPr>
              <a:t>traditionally determined based on its performance in a </a:t>
            </a:r>
            <a:r>
              <a:rPr lang="en-MY" sz="2200">
                <a:solidFill>
                  <a:schemeClr val="bg1"/>
                </a:solidFill>
              </a:rPr>
              <a:t>particular domain</a:t>
            </a:r>
          </a:p>
          <a:p>
            <a:r>
              <a:rPr lang="en-MY" sz="2200">
                <a:solidFill>
                  <a:schemeClr val="bg1"/>
                </a:solidFill>
              </a:rPr>
              <a:t>Many </a:t>
            </a:r>
            <a:r>
              <a:rPr lang="en-US" sz="2200">
                <a:solidFill>
                  <a:schemeClr val="bg1"/>
                </a:solidFill>
              </a:rPr>
              <a:t>games are non-deterministic leading to </a:t>
            </a:r>
            <a:r>
              <a:rPr lang="en-US" sz="2200" i="1">
                <a:solidFill>
                  <a:schemeClr val="bg1"/>
                </a:solidFill>
              </a:rPr>
              <a:t>noisy fitness evaluation, </a:t>
            </a:r>
            <a:r>
              <a:rPr lang="en-MY" sz="2200">
                <a:solidFill>
                  <a:schemeClr val="bg1"/>
                </a:solidFill>
              </a:rPr>
              <a:t>evaluating the </a:t>
            </a:r>
            <a:r>
              <a:rPr lang="en-US" sz="2200">
                <a:solidFill>
                  <a:schemeClr val="bg1"/>
                </a:solidFill>
              </a:rPr>
              <a:t>performance of a controller in multiple independent plays and averaging the resulting scores can be beneficial</a:t>
            </a:r>
          </a:p>
          <a:p>
            <a:r>
              <a:rPr lang="en-US" sz="2200">
                <a:solidFill>
                  <a:schemeClr val="bg1"/>
                </a:solidFill>
              </a:rPr>
              <a:t>if the problem becomes too complex, it can be difficult to evolve the necessary behaviors directly</a:t>
            </a:r>
          </a:p>
        </p:txBody>
      </p:sp>
    </p:spTree>
    <p:extLst>
      <p:ext uri="{BB962C8B-B14F-4D97-AF65-F5344CB8AC3E}">
        <p14:creationId xmlns:p14="http://schemas.microsoft.com/office/powerpoint/2010/main" val="4237291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5F0D9-05BB-411F-BC88-C0A21305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dirty="0"/>
              <a:t>How the fitness is determined</a:t>
            </a:r>
            <a:br>
              <a:rPr lang="en-MY" dirty="0"/>
            </a:br>
            <a:r>
              <a:rPr lang="en-MY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9122-882B-4A6F-ADAF-7367E9BA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200" b="1">
                <a:solidFill>
                  <a:schemeClr val="bg1"/>
                </a:solidFill>
              </a:rPr>
              <a:t>Staging and/or incremental evolution</a:t>
            </a:r>
          </a:p>
          <a:p>
            <a:r>
              <a:rPr lang="en-MY" sz="2200">
                <a:solidFill>
                  <a:schemeClr val="bg1"/>
                </a:solidFill>
              </a:rPr>
              <a:t>Incremental </a:t>
            </a:r>
            <a:r>
              <a:rPr lang="en-US" sz="2200">
                <a:solidFill>
                  <a:schemeClr val="bg1"/>
                </a:solidFill>
              </a:rPr>
              <a:t>evolutionary approach, neurocontrollers with general </a:t>
            </a:r>
            <a:r>
              <a:rPr lang="en-MY" sz="2200">
                <a:solidFill>
                  <a:schemeClr val="bg1"/>
                </a:solidFill>
              </a:rPr>
              <a:t>driving skills evolve.</a:t>
            </a:r>
          </a:p>
          <a:p>
            <a:r>
              <a:rPr lang="en-US" sz="2200">
                <a:solidFill>
                  <a:schemeClr val="bg1"/>
                </a:solidFill>
              </a:rPr>
              <a:t>Incremental evolution can also be combined with modularization of neural networks so that each time a new fitness </a:t>
            </a:r>
            <a:r>
              <a:rPr lang="en-MY" sz="2200">
                <a:solidFill>
                  <a:schemeClr val="bg1"/>
                </a:solidFill>
              </a:rPr>
              <a:t>function is added, a new neural network module is added to the mix. Hence, it allows evolution to solve the problem where acquisition of a new competence conflicts with an existing competence</a:t>
            </a:r>
          </a:p>
        </p:txBody>
      </p:sp>
    </p:spTree>
    <p:extLst>
      <p:ext uri="{BB962C8B-B14F-4D97-AF65-F5344CB8AC3E}">
        <p14:creationId xmlns:p14="http://schemas.microsoft.com/office/powerpoint/2010/main" val="706882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F7AF31-46E5-45B3-908B-69F835AA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dirty="0"/>
              <a:t>How the fitness is determined</a:t>
            </a:r>
            <a:br>
              <a:rPr lang="en-MY" dirty="0"/>
            </a:br>
            <a:r>
              <a:rPr lang="en-MY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CFC5-5E32-46B1-91D1-D73FBFDC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200" b="1">
                <a:solidFill>
                  <a:schemeClr val="bg1"/>
                </a:solidFill>
              </a:rPr>
              <a:t>Competitive Coevolution</a:t>
            </a:r>
          </a:p>
          <a:p>
            <a:r>
              <a:rPr lang="en-US" sz="2200">
                <a:solidFill>
                  <a:schemeClr val="bg1"/>
                </a:solidFill>
              </a:rPr>
              <a:t>Fitness of one AI controlled player depends on its performance when competing against another player drawn from the same population of from another </a:t>
            </a:r>
            <a:r>
              <a:rPr lang="en-MY" sz="2200">
                <a:solidFill>
                  <a:schemeClr val="bg1"/>
                </a:solidFill>
              </a:rPr>
              <a:t>population.</a:t>
            </a:r>
          </a:p>
          <a:p>
            <a:r>
              <a:rPr lang="en-MY" sz="2200">
                <a:solidFill>
                  <a:schemeClr val="bg1"/>
                </a:solidFill>
              </a:rPr>
              <a:t>Thus, competitive coevolution </a:t>
            </a:r>
            <a:r>
              <a:rPr lang="en-US" sz="2200">
                <a:solidFill>
                  <a:schemeClr val="bg1"/>
                </a:solidFill>
              </a:rPr>
              <a:t>can be said to perform a kind of automated incremental of the problem; ideally, this would lead to </a:t>
            </a:r>
            <a:r>
              <a:rPr lang="en-US" sz="2200" i="1">
                <a:solidFill>
                  <a:schemeClr val="bg1"/>
                </a:solidFill>
              </a:rPr>
              <a:t>open-ended </a:t>
            </a:r>
            <a:r>
              <a:rPr lang="en-US" sz="2200">
                <a:solidFill>
                  <a:schemeClr val="bg1"/>
                </a:solidFill>
              </a:rPr>
              <a:t>evolution, where the sophistication and performance of evolved agents would continue increasing indefinitely</a:t>
            </a:r>
            <a:endParaRPr lang="en-MY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1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500AEB-50F0-4E02-8301-F2C9AE0A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dirty="0"/>
              <a:t>How the fitness is determined</a:t>
            </a:r>
            <a:br>
              <a:rPr lang="en-MY" dirty="0"/>
            </a:br>
            <a:r>
              <a:rPr lang="en-MY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A431-9312-4619-BDDF-586D25A9A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2200" b="1">
                <a:solidFill>
                  <a:schemeClr val="bg1"/>
                </a:solidFill>
              </a:rPr>
              <a:t>Multiobjective evolution</a:t>
            </a:r>
          </a:p>
          <a:p>
            <a:r>
              <a:rPr lang="en-MY" sz="2200">
                <a:solidFill>
                  <a:schemeClr val="bg1"/>
                </a:solidFill>
              </a:rPr>
              <a:t>Multiobjective </a:t>
            </a:r>
            <a:r>
              <a:rPr lang="en-US" sz="2200">
                <a:solidFill>
                  <a:schemeClr val="bg1"/>
                </a:solidFill>
              </a:rPr>
              <a:t>evolution has been used to balance between pure performance and other objectives in several ways</a:t>
            </a:r>
          </a:p>
          <a:p>
            <a:r>
              <a:rPr lang="en-US" sz="2200">
                <a:solidFill>
                  <a:schemeClr val="bg1"/>
                </a:solidFill>
              </a:rPr>
              <a:t>simply increase game-playing performance by rewarding the various components of good game-playing behavior separately</a:t>
            </a:r>
            <a:endParaRPr lang="en-MY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55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1B1E05-01AE-45A0-99F9-F082BA7F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dirty="0"/>
              <a:t>How the fitness is determined</a:t>
            </a:r>
            <a:br>
              <a:rPr lang="en-MY" dirty="0"/>
            </a:br>
            <a:r>
              <a:rPr lang="en-MY" dirty="0"/>
              <a:t>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6DB3-685F-4E77-AB91-02704E4D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1900" b="1">
                <a:solidFill>
                  <a:schemeClr val="bg1"/>
                </a:solidFill>
              </a:rPr>
              <a:t>Interaction Evolution</a:t>
            </a:r>
          </a:p>
          <a:p>
            <a:r>
              <a:rPr lang="en-US" sz="1900">
                <a:solidFill>
                  <a:schemeClr val="bg1"/>
                </a:solidFill>
              </a:rPr>
              <a:t>Allow a human player to interact with evolution by explicitly setting objectives during the evolutionary process, or even to act as a fitness function him or herself</a:t>
            </a:r>
          </a:p>
          <a:p>
            <a:r>
              <a:rPr lang="en-US" sz="1900">
                <a:solidFill>
                  <a:schemeClr val="bg1"/>
                </a:solidFill>
              </a:rPr>
              <a:t>curriculum consists of a sequence of training exercises that can </a:t>
            </a:r>
            <a:r>
              <a:rPr lang="en-MY" sz="1900">
                <a:solidFill>
                  <a:schemeClr val="bg1"/>
                </a:solidFill>
              </a:rPr>
              <a:t>become increasingly difficult.</a:t>
            </a:r>
          </a:p>
          <a:p>
            <a:r>
              <a:rPr lang="en-US" sz="1900">
                <a:solidFill>
                  <a:schemeClr val="bg1"/>
                </a:solidFill>
              </a:rPr>
              <a:t>One approach is the advice</a:t>
            </a:r>
            <a:r>
              <a:rPr lang="en-US" sz="1900" i="1">
                <a:solidFill>
                  <a:schemeClr val="bg1"/>
                </a:solidFill>
              </a:rPr>
              <a:t> </a:t>
            </a:r>
            <a:r>
              <a:rPr lang="en-US" sz="1900">
                <a:solidFill>
                  <a:schemeClr val="bg1"/>
                </a:solidFill>
              </a:rPr>
              <a:t>method, in which users write short examples of code that are automatically converted into a partial ANN; these networks are then spliced into the evolving population.</a:t>
            </a:r>
          </a:p>
          <a:p>
            <a:r>
              <a:rPr lang="en-US" sz="1900">
                <a:solidFill>
                  <a:schemeClr val="bg1"/>
                </a:solidFill>
              </a:rPr>
              <a:t>Shaping in which users can influence the training by modifying the environment</a:t>
            </a:r>
          </a:p>
          <a:p>
            <a:r>
              <a:rPr lang="en-US" sz="1900">
                <a:solidFill>
                  <a:schemeClr val="bg1"/>
                </a:solidFill>
              </a:rPr>
              <a:t>The last approach was demonstration, in which users can control the agent manually and the recorded data is used to train the evolving networks in a supervised </a:t>
            </a:r>
            <a:r>
              <a:rPr lang="en-MY" sz="1900">
                <a:solidFill>
                  <a:schemeClr val="bg1"/>
                </a:solidFill>
              </a:rPr>
              <a:t>fashion.</a:t>
            </a:r>
          </a:p>
        </p:txBody>
      </p:sp>
    </p:spTree>
    <p:extLst>
      <p:ext uri="{BB962C8B-B14F-4D97-AF65-F5344CB8AC3E}">
        <p14:creationId xmlns:p14="http://schemas.microsoft.com/office/powerpoint/2010/main" val="3470338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509D6-F05F-4161-99F2-D67A10EA0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input the network received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A4405-0AD3-4192-A161-34C34B95E536}"/>
              </a:ext>
            </a:extLst>
          </p:cNvPr>
          <p:cNvSpPr txBox="1">
            <a:spLocks/>
          </p:cNvSpPr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Choosing the right representation can significantly influence the ability of an algorithm to learn autonomously</a:t>
            </a:r>
          </a:p>
          <a:p>
            <a:r>
              <a:rPr lang="en-US" sz="2400"/>
              <a:t>Type of input can significantly bias the evolutionary and dictate which strategies and behaviors can ultimately be discovered</a:t>
            </a:r>
          </a:p>
        </p:txBody>
      </p:sp>
    </p:spTree>
    <p:extLst>
      <p:ext uri="{BB962C8B-B14F-4D97-AF65-F5344CB8AC3E}">
        <p14:creationId xmlns:p14="http://schemas.microsoft.com/office/powerpoint/2010/main" val="26959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03C49-4254-4791-BC0D-2E4E012B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Different types of input representation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b="1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1. Straight line sensors and pie slice sensors</a:t>
            </a:r>
          </a:p>
          <a:p>
            <a:r>
              <a:rPr lang="en-US" sz="2000" dirty="0"/>
              <a:t>Simple car racing game where the best results were achieved by using egocentric first-person information such as the car's position in the </a:t>
            </a:r>
            <a:r>
              <a:rPr lang="en-MY" sz="2000" dirty="0"/>
              <a:t>track's frame of reference</a:t>
            </a:r>
          </a:p>
          <a:p>
            <a:r>
              <a:rPr lang="en-MY" sz="2000" dirty="0"/>
              <a:t>Can also be found in First Person Shooter (FPS) game, where an agent has rangefinder sensors to determine their distance from other objects and walls.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2. Angle Sensors and Relative Position Sensors</a:t>
            </a:r>
          </a:p>
          <a:p>
            <a:r>
              <a:rPr lang="en-US" sz="2000" dirty="0"/>
              <a:t>Reports the angle to a particular object, or the nearest of some class of object</a:t>
            </a:r>
          </a:p>
          <a:p>
            <a:r>
              <a:rPr lang="en-MY" sz="2000" dirty="0"/>
              <a:t>Car racing </a:t>
            </a:r>
            <a:r>
              <a:rPr lang="en-US" sz="2000" dirty="0"/>
              <a:t>experiments, such sensors were used for sensing waypoints which were regularly spaced out on the track</a:t>
            </a:r>
          </a:p>
          <a:p>
            <a:r>
              <a:rPr lang="en-US" sz="2000" dirty="0"/>
              <a:t>Evolving combat bots for Quake used angle sensors for positions of enemies and weapon pick-ups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325217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03C49-4254-4791-BC0D-2E4E012B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Different types of input representation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US" sz="2000" b="1" dirty="0"/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2000" b="1" dirty="0"/>
              <a:t>3. Pathfinding Sensors</a:t>
            </a:r>
          </a:p>
          <a:p>
            <a:r>
              <a:rPr lang="en-US" sz="2000" dirty="0"/>
              <a:t>takes the topology of the environment into consideration, is the pathfinding sensor.</a:t>
            </a:r>
          </a:p>
          <a:p>
            <a:r>
              <a:rPr lang="en-MY" sz="2000" dirty="0"/>
              <a:t>A pathfinding sensor reports </a:t>
            </a:r>
            <a:r>
              <a:rPr lang="en-US" sz="2000" dirty="0"/>
              <a:t>the distance to the closest of some type of entity along the </a:t>
            </a:r>
            <a:r>
              <a:rPr lang="en-MY" sz="2000" dirty="0"/>
              <a:t>shortest path</a:t>
            </a:r>
          </a:p>
          <a:p>
            <a:r>
              <a:rPr lang="en-MY" sz="2000" dirty="0"/>
              <a:t>play Ms. Pac-Man </a:t>
            </a:r>
            <a:r>
              <a:rPr lang="en-US" sz="2000" dirty="0"/>
              <a:t>using distances along the shortest path to each ghost and to the nearest pill and power pill</a:t>
            </a:r>
          </a:p>
          <a:p>
            <a:pPr marL="0" indent="0">
              <a:buNone/>
            </a:pPr>
            <a:r>
              <a:rPr lang="en-US" sz="2000" b="1" dirty="0"/>
              <a:t>4. Third person input</a:t>
            </a:r>
          </a:p>
          <a:p>
            <a:r>
              <a:rPr lang="en-MY" sz="2000" dirty="0"/>
              <a:t>receives additional </a:t>
            </a:r>
            <a:r>
              <a:rPr lang="en-US" sz="2000" dirty="0"/>
              <a:t>input beyond its </a:t>
            </a:r>
            <a:r>
              <a:rPr lang="en-US" sz="2000" dirty="0" err="1"/>
              <a:t>firstperson</a:t>
            </a:r>
            <a:r>
              <a:rPr lang="en-US" sz="2000" dirty="0"/>
              <a:t> sensors that is not tied to a specific </a:t>
            </a:r>
            <a:r>
              <a:rPr lang="en-MY" sz="2000" dirty="0"/>
              <a:t>frame of reference</a:t>
            </a:r>
          </a:p>
          <a:p>
            <a:r>
              <a:rPr lang="en-MY" sz="2000" dirty="0"/>
              <a:t>neural network typically only </a:t>
            </a:r>
            <a:r>
              <a:rPr lang="en-US" sz="2000" dirty="0"/>
              <a:t>receives third-person input. This could include such quantities as the piece difference and the type of piece occupying each square on the board in games like Chess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67920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3A4E-CC90-4D3C-AABE-EE36048C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b="1"/>
              <a:t>5. Learning from Raw Sensory Data</a:t>
            </a:r>
          </a:p>
          <a:p>
            <a:r>
              <a:rPr lang="en-US"/>
              <a:t>might help us understand what aspects of the game’s </a:t>
            </a:r>
            <a:r>
              <a:rPr lang="en-MY"/>
              <a:t>visual space</a:t>
            </a:r>
          </a:p>
          <a:p>
            <a:r>
              <a:rPr lang="en-US"/>
              <a:t>forcing games to only rely on the very same information the human player gets can make it a fair comparison</a:t>
            </a:r>
          </a:p>
        </p:txBody>
      </p:sp>
    </p:spTree>
    <p:extLst>
      <p:ext uri="{BB962C8B-B14F-4D97-AF65-F5344CB8AC3E}">
        <p14:creationId xmlns:p14="http://schemas.microsoft.com/office/powerpoint/2010/main" val="2356572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75C01-9D80-482F-9AB2-E5A76D5E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Open Challenges</a:t>
            </a: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AB41-CFDD-4226-AA23-667308CC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1397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None/>
            </a:pPr>
            <a:r>
              <a:rPr lang="en-US" sz="1800" b="1"/>
              <a:t>1. Reaching record-beating performance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US" sz="1800"/>
              <a:t>Monte Carlo Tree Search (MCTS) provided record-beating performance in many game domains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US" sz="1800"/>
              <a:t>Improve NE by taking clues from other family of algorithms or </a:t>
            </a:r>
            <a:r>
              <a:rPr lang="en-US" sz="1800" err="1"/>
              <a:t>hybridisations</a:t>
            </a:r>
            <a:endParaRPr lang="en-US" sz="1800"/>
          </a:p>
          <a:p>
            <a:pPr marL="5969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None/>
            </a:pPr>
            <a:endParaRPr lang="en-US" sz="1800"/>
          </a:p>
          <a:p>
            <a:pPr marL="1397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None/>
            </a:pPr>
            <a:r>
              <a:rPr lang="en-US" sz="1800" b="1"/>
              <a:t>2. Comparing and combining evolution with other learning methods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US" sz="1800"/>
              <a:t>Parameterizable benchmarks to help us chart the problem space from the vantage point of algorithm performance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MY" sz="1800"/>
              <a:t>Start inventing hybrid </a:t>
            </a:r>
            <a:r>
              <a:rPr lang="en-US" sz="1800"/>
              <a:t>algorithms that combine the strengths of both </a:t>
            </a:r>
            <a:r>
              <a:rPr lang="en-US" sz="1800" err="1"/>
              <a:t>neuroevolution</a:t>
            </a:r>
            <a:r>
              <a:rPr lang="en-US" sz="1800"/>
              <a:t> and its alternatives, in particular TD-learning and GP.</a:t>
            </a:r>
          </a:p>
          <a:p>
            <a:pPr marL="5969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None/>
            </a:pPr>
            <a:endParaRPr lang="en-US" sz="1800"/>
          </a:p>
          <a:p>
            <a:pPr marL="139700" lv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None/>
            </a:pPr>
            <a:r>
              <a:rPr lang="en-US" sz="1800" b="1"/>
              <a:t>3. Learning from high-dimensional / raw data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US" sz="1800"/>
              <a:t>High-dimensional unprocessed data / raw images are difficult to learn from </a:t>
            </a:r>
          </a:p>
          <a:p>
            <a:pPr marL="914400" lvl="0" indent="-31750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400"/>
              <a:buChar char="-"/>
            </a:pPr>
            <a:r>
              <a:rPr lang="en-US" sz="1800"/>
              <a:t>promise significantly improved performance. It seems like very interesting work would result from the sustained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0899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89FD-2CA6-4840-9FD7-0035FA11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0489-8928-432D-83C5-E05AEC82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282"/>
            <a:ext cx="10515600" cy="12286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2400" dirty="0"/>
              <a:t>In </a:t>
            </a:r>
            <a:r>
              <a:rPr lang="en-MY" sz="2400" dirty="0" err="1"/>
              <a:t>neuroevolution</a:t>
            </a:r>
            <a:r>
              <a:rPr lang="en-MY" sz="2400" dirty="0"/>
              <a:t> (NE), artificial neural networks </a:t>
            </a:r>
            <a:r>
              <a:rPr lang="en-US" sz="2400" dirty="0"/>
              <a:t>are trained through evolutionary algorithms, taking inspiration from the way biological brains evolved, Artificial Neural Network (ANN) lookalike.</a:t>
            </a:r>
            <a:endParaRPr lang="en-MY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07E69-4B34-412B-9685-5A80CC6BA860}"/>
              </a:ext>
            </a:extLst>
          </p:cNvPr>
          <p:cNvSpPr txBox="1">
            <a:spLocks/>
          </p:cNvSpPr>
          <p:nvPr/>
        </p:nvSpPr>
        <p:spPr>
          <a:xfrm>
            <a:off x="838200" y="26146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b="1" dirty="0" err="1"/>
              <a:t>Analyze</a:t>
            </a:r>
            <a:r>
              <a:rPr lang="en-MY" sz="4000" b="1" dirty="0"/>
              <a:t> application of NE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A86B0EF-C9E1-42D5-B90B-43E5FAD59C86}"/>
              </a:ext>
            </a:extLst>
          </p:cNvPr>
          <p:cNvGraphicFramePr/>
          <p:nvPr/>
        </p:nvGraphicFramePr>
        <p:xfrm>
          <a:off x="838200" y="3737941"/>
          <a:ext cx="10515600" cy="2449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64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4C12-E4EA-4A5C-9790-B3A1DCA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Open Challenges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3772-5B0A-46B8-918B-52180657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1397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 b="1"/>
              <a:t>4. General Video Game Playing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-US" sz="2000"/>
              <a:t>Same algorithm can be applied with few tweaks to a large number of different game-related tasks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-MY" sz="2000" dirty="0"/>
              <a:t>A controller architecture</a:t>
            </a:r>
            <a:r>
              <a:rPr lang="en-US" sz="2000" dirty="0"/>
              <a:t>that could be evolved to play any game from a large set would be a step towards more generic AI capabilities</a:t>
            </a:r>
            <a:endParaRPr lang="en-US" sz="2000"/>
          </a:p>
          <a:p>
            <a:pPr marL="5969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2000"/>
          </a:p>
          <a:p>
            <a:pPr marL="1397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/>
              <a:t>5. </a:t>
            </a:r>
            <a:r>
              <a:rPr lang="en-US" sz="2000" b="1"/>
              <a:t>Combining NE with lifelong learning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-US" sz="2000"/>
              <a:t>Evolving a single ANN that could learn and adapt continuously</a:t>
            </a:r>
          </a:p>
          <a:p>
            <a:pPr marL="5969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endParaRPr lang="en-US" sz="2000"/>
          </a:p>
          <a:p>
            <a:pPr marL="1397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 b="1"/>
              <a:t>6. Competitive and Cooperation Coevolution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-US" sz="2000"/>
              <a:t>Competitive Coevolution enable open-ended revolution through arm races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r>
              <a:rPr lang="en-US" sz="2000"/>
              <a:t>Cooperative coevolution could help find solutions to complex problems through automatically decompose the problems</a:t>
            </a:r>
          </a:p>
          <a:p>
            <a:pPr marL="914400" lvl="0" indent="-317500">
              <a:spcBef>
                <a:spcPts val="0"/>
              </a:spcBef>
              <a:buClr>
                <a:schemeClr val="dk1"/>
              </a:buClr>
              <a:buSzPts val="1400"/>
              <a:buChar char="-"/>
            </a:pPr>
            <a:endParaRPr lang="en-US" sz="2000"/>
          </a:p>
          <a:p>
            <a:pPr marL="139700" lvl="0" indent="0">
              <a:spcBef>
                <a:spcPts val="0"/>
              </a:spcBef>
              <a:buClr>
                <a:schemeClr val="dk1"/>
              </a:buClr>
              <a:buSzPts val="1400"/>
              <a:buNone/>
            </a:pPr>
            <a:r>
              <a:rPr lang="en-US" sz="2000" b="1"/>
              <a:t>7. Fast and reliable methods for commercial games</a:t>
            </a:r>
          </a:p>
          <a:p>
            <a:endParaRPr lang="en-MY" sz="2000"/>
          </a:p>
        </p:txBody>
      </p:sp>
    </p:spTree>
    <p:extLst>
      <p:ext uri="{BB962C8B-B14F-4D97-AF65-F5344CB8AC3E}">
        <p14:creationId xmlns:p14="http://schemas.microsoft.com/office/powerpoint/2010/main" val="41194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E12D-08F8-4204-9A00-17BDC4CE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MY" b="1" dirty="0"/>
              <a:t>Motivation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B9E8-10D1-4EA9-9394-A6FE8213E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1616075"/>
          </a:xfrm>
        </p:spPr>
        <p:txBody>
          <a:bodyPr>
            <a:normAutofit/>
          </a:bodyPr>
          <a:lstStyle/>
          <a:p>
            <a:r>
              <a:rPr lang="en-MY" sz="2000" dirty="0" err="1"/>
              <a:t>Neuroevolution</a:t>
            </a:r>
            <a:r>
              <a:rPr lang="en-MY" sz="2000" dirty="0"/>
              <a:t> has been considered as an important method that has seen continued popularity since inception where numerous existing applications in games and even more potential applications</a:t>
            </a:r>
          </a:p>
          <a:p>
            <a:r>
              <a:rPr lang="en-MY" sz="2000" dirty="0"/>
              <a:t>Games are excellent testbeds for </a:t>
            </a:r>
            <a:r>
              <a:rPr lang="en-MY" sz="2000" dirty="0" err="1"/>
              <a:t>neuroevolution</a:t>
            </a:r>
            <a:r>
              <a:rPr lang="en-MY" sz="2000" dirty="0"/>
              <a:t> research that have many advantages over existed testbeds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C53573-D3A3-457D-AA34-B2CBACE41A60}"/>
              </a:ext>
            </a:extLst>
          </p:cNvPr>
          <p:cNvSpPr txBox="1">
            <a:spLocks/>
          </p:cNvSpPr>
          <p:nvPr/>
        </p:nvSpPr>
        <p:spPr>
          <a:xfrm>
            <a:off x="838200" y="26416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b="1" dirty="0"/>
              <a:t>Basic NE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C9EA73-2753-4D37-A2A5-BA8C577A2881}"/>
              </a:ext>
            </a:extLst>
          </p:cNvPr>
          <p:cNvSpPr txBox="1">
            <a:spLocks/>
          </p:cNvSpPr>
          <p:nvPr/>
        </p:nvSpPr>
        <p:spPr>
          <a:xfrm>
            <a:off x="838200" y="3648870"/>
            <a:ext cx="10515600" cy="240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000" dirty="0"/>
              <a:t>A population </a:t>
            </a:r>
            <a:r>
              <a:rPr lang="en-US" sz="2000" dirty="0"/>
              <a:t>of genotypes that ANN encoded is evolved to find a network</a:t>
            </a:r>
          </a:p>
          <a:p>
            <a:r>
              <a:rPr lang="en-US" sz="2000" dirty="0"/>
              <a:t>Each genotype is encoded into neural network</a:t>
            </a:r>
          </a:p>
          <a:p>
            <a:r>
              <a:rPr lang="en-US" sz="2000" dirty="0"/>
              <a:t>Tested on specific task for a certain amount of time and performance fitness is then recorded</a:t>
            </a:r>
          </a:p>
          <a:p>
            <a:r>
              <a:rPr lang="en-US" sz="2000" dirty="0"/>
              <a:t>New population is generated by changing slightly changing the ANN-encoding through mutation or cross-over</a:t>
            </a:r>
          </a:p>
          <a:p>
            <a:r>
              <a:rPr lang="en-US" sz="2000" dirty="0"/>
              <a:t>Then, it is repeated until finding better performing networks</a:t>
            </a:r>
          </a:p>
        </p:txBody>
      </p:sp>
    </p:spTree>
    <p:extLst>
      <p:ext uri="{BB962C8B-B14F-4D97-AF65-F5344CB8AC3E}">
        <p14:creationId xmlns:p14="http://schemas.microsoft.com/office/powerpoint/2010/main" val="247435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8405C-BC97-48C1-A949-F3B1362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MY" b="1">
                <a:solidFill>
                  <a:srgbClr val="FFFFFF"/>
                </a:solidFill>
              </a:rPr>
              <a:t>Basic NE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A7C4FC-4295-4149-8B13-13591CA7F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00019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5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69AD8BF-53DE-4DCF-9419-0190A52B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69095"/>
              </p:ext>
            </p:extLst>
          </p:nvPr>
        </p:nvGraphicFramePr>
        <p:xfrm>
          <a:off x="330200" y="249766"/>
          <a:ext cx="11328400" cy="586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1393146385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1355156043"/>
                    </a:ext>
                  </a:extLst>
                </a:gridCol>
              </a:tblGrid>
              <a:tr h="430108"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Benefits of 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800" dirty="0"/>
                        <a:t>Drawbacks of 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8541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Record-beating performance</a:t>
                      </a:r>
                      <a:r>
                        <a:rPr lang="en-MY" sz="1800" dirty="0"/>
                        <a:t>: provides the best performance in competition with other learning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“Black box” properties</a:t>
                      </a:r>
                      <a:r>
                        <a:rPr lang="en-MY" sz="1800" dirty="0"/>
                        <a:t>: Human cannot easily work out what they do by looking at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32623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Broad applicability</a:t>
                      </a:r>
                      <a:r>
                        <a:rPr lang="en-MY" sz="1800" dirty="0"/>
                        <a:t>: it can be used for supervised, unsupervised and reinforcement learning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Problem for game development and QA</a:t>
                      </a:r>
                      <a:r>
                        <a:rPr lang="en-MY" sz="1800" dirty="0"/>
                        <a:t>: It is hard to debug their learnt behaviours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0139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Diversity</a:t>
                      </a:r>
                      <a:r>
                        <a:rPr lang="en-MY" sz="1800" dirty="0"/>
                        <a:t>: </a:t>
                      </a:r>
                      <a:r>
                        <a:rPr lang="en-US" sz="1800" dirty="0"/>
                        <a:t>enables NE methods to achieve several forms of diversity among its results, and so deliver sets of meaningful strategies, controllers, models or content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Can clash with traditional design principles</a:t>
                      </a:r>
                      <a:r>
                        <a:rPr lang="en-MY" sz="1800" dirty="0"/>
                        <a:t>: Hard to predict the kind of behaviour will be learned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3958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Scalability</a:t>
                      </a:r>
                      <a:r>
                        <a:rPr lang="en-MY" sz="1800" dirty="0"/>
                        <a:t>: </a:t>
                      </a:r>
                      <a:r>
                        <a:rPr lang="en-US" sz="1800" dirty="0"/>
                        <a:t>NE seems to handle large action or state spaces very well when it is used for direct action selection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88029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Open-Ended Learning</a:t>
                      </a:r>
                      <a:r>
                        <a:rPr lang="en-MY" sz="1800" dirty="0"/>
                        <a:t>: </a:t>
                      </a:r>
                      <a:r>
                        <a:rPr lang="en-US" sz="1800" dirty="0"/>
                        <a:t>NE can be used for RL in the same way TD-learning where behavior of complexity and sophistication could emerge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852651"/>
                  </a:ext>
                </a:extLst>
              </a:tr>
              <a:tr h="867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MY" sz="1800" b="1" dirty="0"/>
                        <a:t>Enables new kinds of games</a:t>
                      </a:r>
                      <a:r>
                        <a:rPr lang="en-MY" sz="1800" dirty="0"/>
                        <a:t>: New and unique games can be implemented  with NE such as 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Galactic Arms Race </a:t>
                      </a:r>
                      <a:r>
                        <a:rPr lang="en-MY" sz="1800" dirty="0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 Petalz</a:t>
                      </a:r>
                      <a:endParaRPr lang="en-MY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16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42553-1C94-4783-9BE0-C91AE611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MY" sz="4100" b="1">
                <a:solidFill>
                  <a:schemeClr val="accent1"/>
                </a:solidFill>
              </a:rPr>
              <a:t>Role of Neuroevolution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837D-F664-4233-9917-CC3FBCE8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MY" sz="2400" dirty="0"/>
              <a:t>Use to learn to play a game or control an NPC in a game</a:t>
            </a:r>
          </a:p>
          <a:p>
            <a:r>
              <a:rPr lang="en-MY" sz="2400" dirty="0"/>
              <a:t>Neural network can have two roles; to evaluate the value of states or actions or directly select actions to take in a given state</a:t>
            </a:r>
          </a:p>
          <a:p>
            <a:r>
              <a:rPr lang="en-MY" sz="2400" dirty="0"/>
              <a:t>Procedural content generation (PCG) can be used to represent content by evolvable neural networks</a:t>
            </a:r>
          </a:p>
          <a:p>
            <a:r>
              <a:rPr lang="en-MY" sz="2400" dirty="0"/>
              <a:t>NE can also predict the experience or preferences of players</a:t>
            </a:r>
          </a:p>
        </p:txBody>
      </p:sp>
    </p:spTree>
    <p:extLst>
      <p:ext uri="{BB962C8B-B14F-4D97-AF65-F5344CB8AC3E}">
        <p14:creationId xmlns:p14="http://schemas.microsoft.com/office/powerpoint/2010/main" val="35440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D16-907B-40BD-9A33-2C411D48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Types of ANN that are found in NE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8303995F-0E0C-4835-BB78-C4C4206A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3" y="4226110"/>
            <a:ext cx="2809302" cy="163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BDD6E-970A-42CA-8B66-1DAA5E8F352C}"/>
              </a:ext>
            </a:extLst>
          </p:cNvPr>
          <p:cNvSpPr txBox="1"/>
          <p:nvPr/>
        </p:nvSpPr>
        <p:spPr>
          <a:xfrm>
            <a:off x="412154" y="6022868"/>
            <a:ext cx="223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Multilayer Perceptron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D8ADC1E-6363-4937-944F-80B295BBE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1"/>
          <a:stretch/>
        </p:blipFill>
        <p:spPr>
          <a:xfrm>
            <a:off x="3767549" y="2113321"/>
            <a:ext cx="2812235" cy="1669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B5E7D-010D-4228-8918-6B5DF8D4FF0A}"/>
              </a:ext>
            </a:extLst>
          </p:cNvPr>
          <p:cNvSpPr txBox="1"/>
          <p:nvPr/>
        </p:nvSpPr>
        <p:spPr>
          <a:xfrm>
            <a:off x="3532897" y="3684481"/>
            <a:ext cx="32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Long Short Term Memory (LSTM)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88C1-EE18-4177-8536-EF29D36FE68C}"/>
              </a:ext>
            </a:extLst>
          </p:cNvPr>
          <p:cNvSpPr txBox="1"/>
          <p:nvPr/>
        </p:nvSpPr>
        <p:spPr>
          <a:xfrm>
            <a:off x="840557" y="1617478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Feedforward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545D0F-714B-4545-9E25-A7559D7C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0" y="2002592"/>
            <a:ext cx="2474990" cy="16695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3FCF2E-9DB8-4794-B363-3DA1F13D6C47}"/>
              </a:ext>
            </a:extLst>
          </p:cNvPr>
          <p:cNvSpPr txBox="1"/>
          <p:nvPr/>
        </p:nvSpPr>
        <p:spPr>
          <a:xfrm>
            <a:off x="260229" y="3672112"/>
            <a:ext cx="25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Artificial 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5AA27-F74D-4675-82E7-CBD84C58173A}"/>
              </a:ext>
            </a:extLst>
          </p:cNvPr>
          <p:cNvSpPr txBox="1"/>
          <p:nvPr/>
        </p:nvSpPr>
        <p:spPr>
          <a:xfrm>
            <a:off x="4478440" y="1617478"/>
            <a:ext cx="112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Recurrent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1AC6B-AB12-41B8-B16E-092C6075D9CC}"/>
              </a:ext>
            </a:extLst>
          </p:cNvPr>
          <p:cNvSpPr txBox="1"/>
          <p:nvPr/>
        </p:nvSpPr>
        <p:spPr>
          <a:xfrm>
            <a:off x="8963271" y="1617478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b="1" dirty="0"/>
              <a:t>Modular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8F2510-5DE5-475A-8821-1996B1977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841" y="2002592"/>
            <a:ext cx="4465468" cy="2493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7427F4-B742-40EE-AB61-3002804D2BC2}"/>
              </a:ext>
            </a:extLst>
          </p:cNvPr>
          <p:cNvSpPr txBox="1"/>
          <p:nvPr/>
        </p:nvSpPr>
        <p:spPr>
          <a:xfrm>
            <a:off x="7892208" y="4720394"/>
            <a:ext cx="31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>
                <a:solidFill>
                  <a:schemeClr val="dk1"/>
                </a:solidFill>
              </a:rPr>
              <a:t>Neuroevolution of Augmenting </a:t>
            </a:r>
          </a:p>
          <a:p>
            <a:pPr algn="ctr"/>
            <a:r>
              <a:rPr lang="en" dirty="0">
                <a:solidFill>
                  <a:schemeClr val="dk1"/>
                </a:solidFill>
              </a:rPr>
              <a:t>Topologies (</a:t>
            </a:r>
            <a:r>
              <a:rPr lang="en-MY" dirty="0"/>
              <a:t>NEAT)</a:t>
            </a:r>
          </a:p>
        </p:txBody>
      </p:sp>
    </p:spTree>
    <p:extLst>
      <p:ext uri="{BB962C8B-B14F-4D97-AF65-F5344CB8AC3E}">
        <p14:creationId xmlns:p14="http://schemas.microsoft.com/office/powerpoint/2010/main" val="104370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BB080-74DA-4B43-BDEE-A4BBC068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MY" b="1"/>
              <a:t>How the networks are evolved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FDEF-EB06-4C06-9FFF-D8D10E79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1500" b="1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1. Evolve the weights of a network with a fixed user-defined topology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Simplest direct representation in the earliest NE methods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Each connection is encoded by a single real value called conventional neuroevolution (CNE)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Allows the use of any evolutionary algorithm which works on vectors of real numbers including highly efficient algorithms like Covariance Matrix Adaptation Evolution Strategy (CMA-ES)</a:t>
            </a:r>
          </a:p>
          <a:p>
            <a:pPr marL="0" indent="0">
              <a:buNone/>
            </a:pPr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Drawback: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Fixed topology approach that user has to choose the appropriate topology and number of hidden nodes a priori</a:t>
            </a:r>
          </a:p>
          <a:p>
            <a:pPr marL="0" indent="0">
              <a:buNone/>
            </a:pPr>
            <a:r>
              <a:rPr lang="en-MY" sz="1500" b="1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2. Evolve the network topology together with the weights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Often outperforms the approach that evolve the weights alone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Allow the evolution of recurrent networks that can solve different non-Markovian control problems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Increase the performance in strategic-decision making problems</a:t>
            </a:r>
          </a:p>
          <a:p>
            <a:pPr marL="0" indent="0">
              <a:buNone/>
            </a:pPr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Drawback:</a:t>
            </a:r>
          </a:p>
          <a:p>
            <a:r>
              <a:rPr lang="en-MY" sz="1500">
                <a:solidFill>
                  <a:schemeClr val="bg1"/>
                </a:solidFill>
                <a:ea typeface="Gulim" panose="020B0503020000020004" pitchFamily="34" charset="-127"/>
                <a:cs typeface="Times New Roman" panose="02020603050405020304" pitchFamily="18" charset="0"/>
              </a:rPr>
              <a:t>Parts of the solution that are similar must be discovered separately by evolution</a:t>
            </a:r>
          </a:p>
        </p:txBody>
      </p:sp>
    </p:spTree>
    <p:extLst>
      <p:ext uri="{BB962C8B-B14F-4D97-AF65-F5344CB8AC3E}">
        <p14:creationId xmlns:p14="http://schemas.microsoft.com/office/powerpoint/2010/main" val="1579085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4C4D35-58D6-4252-9350-4593B9C80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499511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Neuroevolution in Games:  State of the Art and Open Challenges</vt:lpstr>
      <vt:lpstr>Introduction</vt:lpstr>
      <vt:lpstr>Motivation of the paper</vt:lpstr>
      <vt:lpstr>Basic NE Algorithm</vt:lpstr>
      <vt:lpstr>PowerPoint Presentation</vt:lpstr>
      <vt:lpstr>Role of Neuroevolution</vt:lpstr>
      <vt:lpstr>Types of ANN that are found in NE</vt:lpstr>
      <vt:lpstr>How the networks are evolved</vt:lpstr>
      <vt:lpstr>PowerPoint Presentation</vt:lpstr>
      <vt:lpstr>How the fitness is determined</vt:lpstr>
      <vt:lpstr>How the fitness is determined (cont.)</vt:lpstr>
      <vt:lpstr>How the fitness is determined (cont.)</vt:lpstr>
      <vt:lpstr>How the fitness is determined (cont.)</vt:lpstr>
      <vt:lpstr>How the fitness is determined (cont.)</vt:lpstr>
      <vt:lpstr>Type of input the network received</vt:lpstr>
      <vt:lpstr>PowerPoint Presentation</vt:lpstr>
      <vt:lpstr>PowerPoint Presentation</vt:lpstr>
      <vt:lpstr>PowerPoint Presentation</vt:lpstr>
      <vt:lpstr>Open Challenges</vt:lpstr>
      <vt:lpstr>Open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Neuroevolution in Games:  State of the Art and Open Challenges</dc:title>
  <dc:creator>aqiff mursyideen</dc:creator>
  <cp:lastModifiedBy>aqiff mursyideen</cp:lastModifiedBy>
  <cp:revision>1</cp:revision>
  <dcterms:created xsi:type="dcterms:W3CDTF">2020-11-17T10:55:58Z</dcterms:created>
  <dcterms:modified xsi:type="dcterms:W3CDTF">2020-11-17T10:56:16Z</dcterms:modified>
</cp:coreProperties>
</file>