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9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</p:sldIdLst>
  <p:sldSz cx="12192000" cy="6858000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D5F"/>
    <a:srgbClr val="01A770"/>
    <a:srgbClr val="075045"/>
    <a:srgbClr val="01F1A0"/>
    <a:srgbClr val="01895C"/>
    <a:srgbClr val="008153"/>
    <a:srgbClr val="028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>
        <p:scale>
          <a:sx n="100" d="100"/>
          <a:sy n="100" d="100"/>
        </p:scale>
        <p:origin x="55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2E580-DC1F-41B3-8C9F-66CB86A79ADB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66C14-8A1C-48FB-AA15-3B8A2152F8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190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1469-D91A-41F4-B90C-E9BCECDEE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03644-AF5E-49CF-BC05-A5896621B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A4771-17D7-4F1D-9B8F-797DB8E0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2106-F47D-4DE0-BCD0-7BFC63A85E4D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C704F-6578-4C0E-9402-FFED41C0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116AE-0841-44D5-8D51-A57200D7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8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3030-24B6-4A94-89E8-0D03F930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056AF-3D30-4855-B79A-13F780BD6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A9E7E-21D3-4BB3-A4F0-CC5053E1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386F-9426-4333-96B4-AFE61855FB82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8FD81-F85A-4CA2-8B82-BB282EAF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D5E17-276C-453A-A094-CFCCB2A7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7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2F91E-3FAA-4752-A922-86311A39A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320A1-E36F-4CD8-8920-6CFB7A7CB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C4E01-96AB-4C2F-BD16-15B44E5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87F7-237F-4C91-A734-B0C604821B9C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CE7B-1A1B-445D-8116-7FAE1C88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63BA-9866-410F-8314-11B82514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4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91F8-06D3-4012-9497-EA81FD6C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5DB4-49EB-43E5-A0D8-1BD688BD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F08B8-F077-42D5-96C9-15E89AE3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61DC-4674-4F2A-8342-A86C1FA4020A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D7D46-5C85-4EDB-BF85-201D9292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794EA-28E6-4411-9E17-19312125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5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02B5-25C8-4FC8-A5DC-8178957D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F1B46-0F18-4499-9E28-1DFD1EA7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D4B57-E8BD-407F-A29C-70463A79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3D2-B181-4C31-B1F6-B328A3A5B332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CB77-75B0-4DC5-ABDA-6C6B2FD8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FB99-573E-4C00-B16C-78FC80BF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607F-F716-48CB-B8DD-DC569C52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F245-BDD4-4E64-BC2F-AE011EC48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862F7-09EA-44A1-81D9-161B173EB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DE32E-2008-4D56-8239-AA87B4E1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7F91-0110-4D1F-BC57-585B4BF6F327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2709D-495F-4D17-B4A0-78123517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C362B-121F-4D61-B80B-6B973881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1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012A-AD5B-48BD-AC0C-905A5905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B5E8-94F8-4D40-8677-DF323A1A4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85784-E038-4DFD-8665-5B7007A54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7215A-5F78-47EE-870F-1C781E12C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62F39-91E1-494A-8D2A-745FFC1C1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A00AF-B796-4BBF-B7DB-5306C32F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9F82-A0B5-44FB-9200-1ECE416FC0B8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D9A31-2980-4062-9FFA-E46170BD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98290-F143-473F-A3DD-C84F63FC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CA02-CBB2-4B2D-9D79-DA9F4E1C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7B7E9-979C-47D6-89F9-D2B3283A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1595-EC1A-49E4-B9B1-98D4EAF3626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535AD-E8EC-4256-9545-CA54FC1B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02CB8-0878-462A-BFE1-5C2BF516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4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C724A-46E9-4F2C-8FAB-960ACC1F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3FE7-4AEF-4961-BA92-EB5E61D3D45A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1837D-A12C-4F58-B2B6-AC0B4258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765DB-2A02-4D86-8003-26362211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8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C16A-4D1C-4B1B-9096-0E7F761E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70ACB-2028-433B-9A38-E9CEEBDA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82319-9FCC-4590-9E93-4B4B114BA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91576-4A35-45CD-9B8C-0410DB4D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951D-1B6D-4808-AB8A-4C4E92E2763D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68526-3DD4-49A1-8DDE-2AB5A222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9E79E-8755-4601-B075-2FEBC224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2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D919-AA08-4DF0-86A3-5889377F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43702-B865-4359-868F-51A51095D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9C426-6056-46D3-B6A6-97A8A096E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83248-B0B5-42CD-8C75-E755290E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89D3-E4FF-4FB4-8D1A-EF7F36CCD2A4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B2C69-667C-47E4-8BCE-010CB92C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C9786-1914-4384-83F7-1590270C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6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D97BC-88D2-4DFA-8D37-9BCE0010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E7AFD-5B3A-4E7D-B778-B3DBBC5B4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FCDE-CC21-41F0-8DDE-84B354B4C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533CE-94AC-489C-A310-42997CE10358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24D5-5EB9-479D-90B5-7A80F1813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Fawwaz Aiman (17103935/1)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EB18-9EB0-41B4-9606-DE7CBB7CE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42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6994-2E38-4EBE-A2FC-902A455B4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5400" y="663882"/>
            <a:ext cx="6581273" cy="3616880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Summary of </a:t>
            </a:r>
            <a:r>
              <a:rPr lang="en-US" sz="5400" b="1" dirty="0"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Neuroevolution in Games: State of the Art and Open Challenges</a:t>
            </a:r>
            <a:endParaRPr lang="en-MY" sz="5400" b="1" dirty="0"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C235D-9DC9-4C9F-9CA8-83FDA53E1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074" y="4729889"/>
            <a:ext cx="6387025" cy="1631804"/>
          </a:xfrm>
        </p:spPr>
        <p:txBody>
          <a:bodyPr>
            <a:normAutofit/>
          </a:bodyPr>
          <a:lstStyle/>
          <a:p>
            <a:pPr algn="l"/>
            <a:r>
              <a:rPr lang="en-US" sz="2000" cap="none" spc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b="1" cap="none" spc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Fawwaz Aiman Bin </a:t>
            </a:r>
            <a:r>
              <a:rPr lang="en-US" sz="2000" b="1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Tajul</a:t>
            </a:r>
            <a:r>
              <a:rPr lang="en-US" sz="2000" b="1" cap="none" spc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Anuar</a:t>
            </a:r>
            <a:r>
              <a:rPr lang="en-US" sz="2000" b="1" cap="none" spc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(17103935/1)</a:t>
            </a:r>
          </a:p>
          <a:p>
            <a:pPr algn="l"/>
            <a:r>
              <a:rPr lang="en-US" sz="2000" cap="none" spc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b="1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Prof.Dr</a:t>
            </a:r>
            <a:r>
              <a:rPr lang="en-US" sz="2000" b="1" cap="none" spc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Loo Chu </a:t>
            </a:r>
            <a:r>
              <a:rPr lang="en-US" sz="2000" b="1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Kiong</a:t>
            </a:r>
            <a:endParaRPr lang="en-US" sz="2000" b="1" cap="none" spc="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25400" dir="2700000" algn="tl" rotWithShape="0">
                  <a:prstClr val="black">
                    <a:alpha val="3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MY" sz="2000" cap="none" spc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Course: </a:t>
            </a:r>
            <a:r>
              <a:rPr lang="en-MY" sz="2000" b="1" cap="none" spc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WID3009</a:t>
            </a:r>
            <a:endParaRPr lang="en-US" sz="2000" b="1" cap="none" spc="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25400" dir="2700000" algn="tl" rotWithShape="0">
                  <a:prstClr val="black">
                    <a:alpha val="3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F198A-AF72-404C-9136-F4DBFD4B6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57" r="25037" b="-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F7349-17BE-4F97-83C5-0630449EB771}"/>
              </a:ext>
            </a:extLst>
          </p:cNvPr>
          <p:cNvCxnSpPr>
            <a:cxnSpLocks/>
          </p:cNvCxnSpPr>
          <p:nvPr/>
        </p:nvCxnSpPr>
        <p:spPr>
          <a:xfrm>
            <a:off x="5276850" y="4505325"/>
            <a:ext cx="6282249" cy="0"/>
          </a:xfrm>
          <a:prstGeom prst="line">
            <a:avLst/>
          </a:prstGeom>
          <a:ln w="15875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50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5B99E570-37C0-45A8-87A7-3C568E3D3334}"/>
              </a:ext>
            </a:extLst>
          </p:cNvPr>
          <p:cNvSpPr/>
          <p:nvPr/>
        </p:nvSpPr>
        <p:spPr>
          <a:xfrm rot="5400000">
            <a:off x="1752597" y="-1476364"/>
            <a:ext cx="533403" cy="4038600"/>
          </a:xfrm>
          <a:prstGeom prst="round2SameRect">
            <a:avLst/>
          </a:prstGeom>
          <a:gradFill>
            <a:gsLst>
              <a:gs pos="0">
                <a:srgbClr val="01895C"/>
              </a:gs>
              <a:gs pos="100000">
                <a:srgbClr val="075045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10F21A4-2B1A-42F6-9C13-9BB3865BA3E2}"/>
              </a:ext>
            </a:extLst>
          </p:cNvPr>
          <p:cNvSpPr/>
          <p:nvPr/>
        </p:nvSpPr>
        <p:spPr>
          <a:xfrm>
            <a:off x="0" y="0"/>
            <a:ext cx="12200974" cy="6867331"/>
          </a:xfrm>
          <a:custGeom>
            <a:avLst/>
            <a:gdLst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0974" h="6867331">
                <a:moveTo>
                  <a:pt x="12185780" y="0"/>
                </a:moveTo>
                <a:cubicBezTo>
                  <a:pt x="11725469" y="7050833"/>
                  <a:pt x="9175102" y="6515878"/>
                  <a:pt x="0" y="6867331"/>
                </a:cubicBezTo>
                <a:lnTo>
                  <a:pt x="12195110" y="6867331"/>
                </a:lnTo>
                <a:cubicBezTo>
                  <a:pt x="12201330" y="4578221"/>
                  <a:pt x="12207551" y="2289110"/>
                  <a:pt x="12185780" y="0"/>
                </a:cubicBezTo>
                <a:close/>
              </a:path>
            </a:pathLst>
          </a:custGeom>
          <a:gradFill flip="none" rotWithShape="1">
            <a:gsLst>
              <a:gs pos="0">
                <a:srgbClr val="01F1A0"/>
              </a:gs>
              <a:gs pos="100000">
                <a:srgbClr val="07504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70B04-3BB0-47C3-A35B-6ADCB8C5CD26}"/>
              </a:ext>
            </a:extLst>
          </p:cNvPr>
          <p:cNvSpPr txBox="1"/>
          <p:nvPr/>
        </p:nvSpPr>
        <p:spPr>
          <a:xfrm>
            <a:off x="185738" y="312094"/>
            <a:ext cx="429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Input Representation</a:t>
            </a:r>
            <a:endParaRPr lang="en-MY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BC4F004-2D19-43C7-B702-E69AB620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FE082B1-14EF-4903-A817-456DD49A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B733C-1FC5-45DC-ACDC-91B5B46CD8B0}"/>
              </a:ext>
            </a:extLst>
          </p:cNvPr>
          <p:cNvSpPr txBox="1"/>
          <p:nvPr/>
        </p:nvSpPr>
        <p:spPr>
          <a:xfrm>
            <a:off x="735493" y="1130548"/>
            <a:ext cx="1021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Choosing the right representation can significantly influence the ability of an algorithm to learn autonomously.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0465C8C-5E60-414D-B415-A8BEE0D7C92C}"/>
              </a:ext>
            </a:extLst>
          </p:cNvPr>
          <p:cNvSpPr/>
          <p:nvPr/>
        </p:nvSpPr>
        <p:spPr>
          <a:xfrm>
            <a:off x="511728" y="1245768"/>
            <a:ext cx="142612" cy="136190"/>
          </a:xfrm>
          <a:prstGeom prst="rightArrow">
            <a:avLst/>
          </a:prstGeom>
          <a:solidFill>
            <a:srgbClr val="01A770"/>
          </a:solidFill>
          <a:ln>
            <a:noFill/>
          </a:ln>
          <a:effectLst>
            <a:outerShdw blurRad="25400" dist="38100" dir="2700000" sx="80000" sy="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32B85A-FBF0-4DDF-9787-C5CD05B024F7}"/>
              </a:ext>
            </a:extLst>
          </p:cNvPr>
          <p:cNvSpPr txBox="1"/>
          <p:nvPr/>
        </p:nvSpPr>
        <p:spPr>
          <a:xfrm>
            <a:off x="735493" y="1844656"/>
            <a:ext cx="1021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Appropriate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representation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depends 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role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neural network in controlling the agent.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C76A1BF-A5A4-4D4B-9E15-2C61AA4F4BD4}"/>
              </a:ext>
            </a:extLst>
          </p:cNvPr>
          <p:cNvSpPr/>
          <p:nvPr/>
        </p:nvSpPr>
        <p:spPr>
          <a:xfrm>
            <a:off x="511728" y="1959876"/>
            <a:ext cx="142612" cy="136190"/>
          </a:xfrm>
          <a:prstGeom prst="rightArrow">
            <a:avLst/>
          </a:prstGeom>
          <a:solidFill>
            <a:srgbClr val="01A770"/>
          </a:solidFill>
          <a:ln>
            <a:noFill/>
          </a:ln>
          <a:effectLst>
            <a:outerShdw blurRad="25400" dist="38100" dir="2700000" sx="80000" sy="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BC6D4810-1774-4DF5-92CD-CC36E3AE41DD}"/>
              </a:ext>
            </a:extLst>
          </p:cNvPr>
          <p:cNvSpPr/>
          <p:nvPr/>
        </p:nvSpPr>
        <p:spPr>
          <a:xfrm>
            <a:off x="511728" y="2909454"/>
            <a:ext cx="3841197" cy="533404"/>
          </a:xfrm>
          <a:prstGeom prst="snip1Rect">
            <a:avLst/>
          </a:prstGeom>
          <a:gradFill flip="none" rotWithShape="1">
            <a:gsLst>
              <a:gs pos="0">
                <a:srgbClr val="077D5F">
                  <a:shade val="30000"/>
                  <a:satMod val="115000"/>
                </a:srgbClr>
              </a:gs>
              <a:gs pos="50000">
                <a:srgbClr val="077D5F">
                  <a:shade val="67500"/>
                  <a:satMod val="115000"/>
                </a:srgbClr>
              </a:gs>
              <a:gs pos="100000">
                <a:srgbClr val="077D5F">
                  <a:shade val="100000"/>
                  <a:satMod val="115000"/>
                </a:srgbClr>
              </a:gs>
            </a:gsLst>
            <a:lin ang="5400000" scaled="1"/>
            <a:tileRect/>
          </a:gradFill>
          <a:ln w="19050">
            <a:solidFill>
              <a:srgbClr val="07504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Types of Input Representation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440845-BB01-449F-A4DE-6E67B3138722}"/>
              </a:ext>
            </a:extLst>
          </p:cNvPr>
          <p:cNvGrpSpPr/>
          <p:nvPr/>
        </p:nvGrpSpPr>
        <p:grpSpPr>
          <a:xfrm>
            <a:off x="735489" y="3484260"/>
            <a:ext cx="5360511" cy="2754487"/>
            <a:chOff x="735490" y="3456427"/>
            <a:chExt cx="5360511" cy="2754487"/>
          </a:xfrm>
          <a:solidFill>
            <a:srgbClr val="077D5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Rectangle: Top Corners Snipped 25">
              <a:extLst>
                <a:ext uri="{FF2B5EF4-FFF2-40B4-BE49-F238E27FC236}">
                  <a16:creationId xmlns:a16="http://schemas.microsoft.com/office/drawing/2014/main" id="{02498960-5E80-48DF-A358-15DBC819273A}"/>
                </a:ext>
              </a:extLst>
            </p:cNvPr>
            <p:cNvSpPr/>
            <p:nvPr/>
          </p:nvSpPr>
          <p:spPr>
            <a:xfrm rot="5400000">
              <a:off x="3149044" y="1042876"/>
              <a:ext cx="533405" cy="5360508"/>
            </a:xfrm>
            <a:prstGeom prst="snip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28" name="Rectangle: Top Corners Snipped 27">
              <a:extLst>
                <a:ext uri="{FF2B5EF4-FFF2-40B4-BE49-F238E27FC236}">
                  <a16:creationId xmlns:a16="http://schemas.microsoft.com/office/drawing/2014/main" id="{342D44B6-CB41-4676-9A11-E0300E931374}"/>
                </a:ext>
              </a:extLst>
            </p:cNvPr>
            <p:cNvSpPr/>
            <p:nvPr/>
          </p:nvSpPr>
          <p:spPr>
            <a:xfrm rot="5400000">
              <a:off x="3149043" y="1598147"/>
              <a:ext cx="533405" cy="5360508"/>
            </a:xfrm>
            <a:prstGeom prst="snip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0" name="Rectangle: Top Corners Snipped 29">
              <a:extLst>
                <a:ext uri="{FF2B5EF4-FFF2-40B4-BE49-F238E27FC236}">
                  <a16:creationId xmlns:a16="http://schemas.microsoft.com/office/drawing/2014/main" id="{10C09542-0A97-4961-B800-00FD2DCDBFF5}"/>
                </a:ext>
              </a:extLst>
            </p:cNvPr>
            <p:cNvSpPr/>
            <p:nvPr/>
          </p:nvSpPr>
          <p:spPr>
            <a:xfrm rot="5400000">
              <a:off x="3149043" y="2153417"/>
              <a:ext cx="533405" cy="5360508"/>
            </a:xfrm>
            <a:prstGeom prst="snip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Rectangle: Top Corners Snipped 31">
              <a:extLst>
                <a:ext uri="{FF2B5EF4-FFF2-40B4-BE49-F238E27FC236}">
                  <a16:creationId xmlns:a16="http://schemas.microsoft.com/office/drawing/2014/main" id="{021FE370-369E-468D-B927-C3C3F5A52DD7}"/>
                </a:ext>
              </a:extLst>
            </p:cNvPr>
            <p:cNvSpPr/>
            <p:nvPr/>
          </p:nvSpPr>
          <p:spPr>
            <a:xfrm rot="5400000">
              <a:off x="3149042" y="2708687"/>
              <a:ext cx="533405" cy="5360508"/>
            </a:xfrm>
            <a:prstGeom prst="snip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4" name="Rectangle: Top Corners Snipped 33">
              <a:extLst>
                <a:ext uri="{FF2B5EF4-FFF2-40B4-BE49-F238E27FC236}">
                  <a16:creationId xmlns:a16="http://schemas.microsoft.com/office/drawing/2014/main" id="{BE26E248-0CED-4FD4-AEA0-A5CAC557FDE2}"/>
                </a:ext>
              </a:extLst>
            </p:cNvPr>
            <p:cNvSpPr/>
            <p:nvPr/>
          </p:nvSpPr>
          <p:spPr>
            <a:xfrm rot="5400000">
              <a:off x="3149041" y="3263958"/>
              <a:ext cx="533405" cy="5360508"/>
            </a:xfrm>
            <a:prstGeom prst="snip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24598F0-DF88-41BD-A0AB-D67F79A43D2F}"/>
              </a:ext>
            </a:extLst>
          </p:cNvPr>
          <p:cNvSpPr txBox="1"/>
          <p:nvPr/>
        </p:nvSpPr>
        <p:spPr>
          <a:xfrm>
            <a:off x="805892" y="3566297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Straight line sensors and pie slice sensors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51636D-BE82-436C-A618-F1F642C6F44B}"/>
              </a:ext>
            </a:extLst>
          </p:cNvPr>
          <p:cNvSpPr txBox="1"/>
          <p:nvPr/>
        </p:nvSpPr>
        <p:spPr>
          <a:xfrm>
            <a:off x="805892" y="4121567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Angle sensors and relative position sensors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E22EFE-7138-43AB-9222-796F7CBB9E3B}"/>
              </a:ext>
            </a:extLst>
          </p:cNvPr>
          <p:cNvSpPr txBox="1"/>
          <p:nvPr/>
        </p:nvSpPr>
        <p:spPr>
          <a:xfrm>
            <a:off x="805892" y="4671001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Pathfinding sensors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294F13-B109-4116-AE0D-D4E98E3544B4}"/>
              </a:ext>
            </a:extLst>
          </p:cNvPr>
          <p:cNvSpPr txBox="1"/>
          <p:nvPr/>
        </p:nvSpPr>
        <p:spPr>
          <a:xfrm>
            <a:off x="805892" y="5226271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Third-person input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FCBDAC-E21E-4EBE-BE63-EA7C803ACAAA}"/>
              </a:ext>
            </a:extLst>
          </p:cNvPr>
          <p:cNvSpPr txBox="1"/>
          <p:nvPr/>
        </p:nvSpPr>
        <p:spPr>
          <a:xfrm>
            <a:off x="805892" y="5781542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Learning from raw sensory data</a:t>
            </a:r>
          </a:p>
        </p:txBody>
      </p:sp>
    </p:spTree>
    <p:extLst>
      <p:ext uri="{BB962C8B-B14F-4D97-AF65-F5344CB8AC3E}">
        <p14:creationId xmlns:p14="http://schemas.microsoft.com/office/powerpoint/2010/main" val="352241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5B99E570-37C0-45A8-87A7-3C568E3D3334}"/>
              </a:ext>
            </a:extLst>
          </p:cNvPr>
          <p:cNvSpPr/>
          <p:nvPr/>
        </p:nvSpPr>
        <p:spPr>
          <a:xfrm rot="16200000" flipH="1">
            <a:off x="9977436" y="-1404924"/>
            <a:ext cx="533403" cy="3895726"/>
          </a:xfrm>
          <a:prstGeom prst="round2SameRect">
            <a:avLst/>
          </a:prstGeom>
          <a:gradFill>
            <a:gsLst>
              <a:gs pos="0">
                <a:srgbClr val="01895C"/>
              </a:gs>
              <a:gs pos="100000">
                <a:srgbClr val="075045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10F21A4-2B1A-42F6-9C13-9BB3865BA3E2}"/>
              </a:ext>
            </a:extLst>
          </p:cNvPr>
          <p:cNvSpPr/>
          <p:nvPr/>
        </p:nvSpPr>
        <p:spPr>
          <a:xfrm flipH="1">
            <a:off x="-19050" y="0"/>
            <a:ext cx="12200974" cy="6867331"/>
          </a:xfrm>
          <a:custGeom>
            <a:avLst/>
            <a:gdLst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0974" h="6867331">
                <a:moveTo>
                  <a:pt x="12185780" y="0"/>
                </a:moveTo>
                <a:cubicBezTo>
                  <a:pt x="11725469" y="7050833"/>
                  <a:pt x="9175102" y="6515878"/>
                  <a:pt x="0" y="6867331"/>
                </a:cubicBezTo>
                <a:lnTo>
                  <a:pt x="12195110" y="6867331"/>
                </a:lnTo>
                <a:cubicBezTo>
                  <a:pt x="12201330" y="4578221"/>
                  <a:pt x="12207551" y="2289110"/>
                  <a:pt x="12185780" y="0"/>
                </a:cubicBezTo>
                <a:close/>
              </a:path>
            </a:pathLst>
          </a:custGeom>
          <a:gradFill flip="none" rotWithShape="1">
            <a:gsLst>
              <a:gs pos="0">
                <a:srgbClr val="01F1A0"/>
              </a:gs>
              <a:gs pos="100000">
                <a:srgbClr val="07504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70B04-3BB0-47C3-A35B-6ADCB8C5CD26}"/>
              </a:ext>
            </a:extLst>
          </p:cNvPr>
          <p:cNvSpPr txBox="1"/>
          <p:nvPr/>
        </p:nvSpPr>
        <p:spPr>
          <a:xfrm>
            <a:off x="8467725" y="312094"/>
            <a:ext cx="359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NE Open Challenges</a:t>
            </a:r>
            <a:endParaRPr lang="en-MY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283238-1C71-4791-9AA2-A9BF2EA8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36C81B0-71F1-4B43-B41E-BD232E1F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5B704-E460-4CAA-B517-A37CCEC383C0}"/>
              </a:ext>
            </a:extLst>
          </p:cNvPr>
          <p:cNvGrpSpPr/>
          <p:nvPr/>
        </p:nvGrpSpPr>
        <p:grpSpPr>
          <a:xfrm>
            <a:off x="2238375" y="984770"/>
            <a:ext cx="8467089" cy="5329800"/>
            <a:chOff x="2724150" y="946234"/>
            <a:chExt cx="8467089" cy="5329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FD73E53-9930-4F49-82C5-C93497CD3592}"/>
                </a:ext>
              </a:extLst>
            </p:cNvPr>
            <p:cNvSpPr/>
            <p:nvPr/>
          </p:nvSpPr>
          <p:spPr>
            <a:xfrm>
              <a:off x="2724150" y="946234"/>
              <a:ext cx="2533650" cy="930600"/>
            </a:xfrm>
            <a:custGeom>
              <a:avLst/>
              <a:gdLst>
                <a:gd name="connsiteX0" fmla="*/ 0 w 2032000"/>
                <a:gd name="connsiteY0" fmla="*/ 0 h 930600"/>
                <a:gd name="connsiteX1" fmla="*/ 2032000 w 2032000"/>
                <a:gd name="connsiteY1" fmla="*/ 0 h 930600"/>
                <a:gd name="connsiteX2" fmla="*/ 2032000 w 2032000"/>
                <a:gd name="connsiteY2" fmla="*/ 930600 h 930600"/>
                <a:gd name="connsiteX3" fmla="*/ 0 w 2032000"/>
                <a:gd name="connsiteY3" fmla="*/ 930600 h 930600"/>
                <a:gd name="connsiteX4" fmla="*/ 0 w 2032000"/>
                <a:gd name="connsiteY4" fmla="*/ 0 h 9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000" h="930600">
                  <a:moveTo>
                    <a:pt x="0" y="0"/>
                  </a:moveTo>
                  <a:lnTo>
                    <a:pt x="2032000" y="0"/>
                  </a:lnTo>
                  <a:lnTo>
                    <a:pt x="2032000" y="930600"/>
                  </a:lnTo>
                  <a:lnTo>
                    <a:pt x="0" y="930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5560" rIns="99568" bIns="35560" numCol="1" spcCol="1270" anchor="ctr" anchorCtr="0">
              <a:noAutofit/>
            </a:bodyPr>
            <a:lstStyle/>
            <a:p>
              <a:pPr marL="0" lvl="0" indent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Reaching Record-Beating Performance</a:t>
              </a:r>
              <a:endParaRPr lang="en-MY" sz="1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94B68CEC-27A4-4786-B53E-B64D5ABB068E}"/>
                </a:ext>
              </a:extLst>
            </p:cNvPr>
            <p:cNvSpPr/>
            <p:nvPr/>
          </p:nvSpPr>
          <p:spPr>
            <a:xfrm>
              <a:off x="5257799" y="946234"/>
              <a:ext cx="406400" cy="930600"/>
            </a:xfrm>
            <a:prstGeom prst="leftBrace">
              <a:avLst>
                <a:gd name="adj1" fmla="val 35000"/>
                <a:gd name="adj2" fmla="val 50000"/>
              </a:avLst>
            </a:prstGeom>
            <a:ln w="15875">
              <a:solidFill>
                <a:srgbClr val="077D5F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937E6FD-D58B-4B90-B31A-0235E9C24E73}"/>
                </a:ext>
              </a:extLst>
            </p:cNvPr>
            <p:cNvSpPr/>
            <p:nvPr/>
          </p:nvSpPr>
          <p:spPr>
            <a:xfrm>
              <a:off x="5664199" y="946234"/>
              <a:ext cx="5527040" cy="930600"/>
            </a:xfrm>
            <a:custGeom>
              <a:avLst/>
              <a:gdLst>
                <a:gd name="connsiteX0" fmla="*/ 0 w 5527040"/>
                <a:gd name="connsiteY0" fmla="*/ 0 h 930600"/>
                <a:gd name="connsiteX1" fmla="*/ 5527040 w 5527040"/>
                <a:gd name="connsiteY1" fmla="*/ 0 h 930600"/>
                <a:gd name="connsiteX2" fmla="*/ 5527040 w 5527040"/>
                <a:gd name="connsiteY2" fmla="*/ 930600 h 930600"/>
                <a:gd name="connsiteX3" fmla="*/ 0 w 5527040"/>
                <a:gd name="connsiteY3" fmla="*/ 930600 h 930600"/>
                <a:gd name="connsiteX4" fmla="*/ 0 w 5527040"/>
                <a:gd name="connsiteY4" fmla="*/ 0 h 9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7040" h="930600">
                  <a:moveTo>
                    <a:pt x="0" y="0"/>
                  </a:moveTo>
                  <a:lnTo>
                    <a:pt x="5527040" y="0"/>
                  </a:lnTo>
                  <a:lnTo>
                    <a:pt x="5527040" y="930600"/>
                  </a:lnTo>
                  <a:lnTo>
                    <a:pt x="0" y="930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A770">
                <a:alpha val="30000"/>
              </a:srgbClr>
            </a:solidFill>
            <a:ln>
              <a:solidFill>
                <a:srgbClr val="01A770">
                  <a:alpha val="30000"/>
                </a:srgb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114300" lvl="1" indent="-114300" algn="just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 is the currently best-known method.</a:t>
              </a:r>
            </a:p>
            <a:p>
              <a:pPr marL="114300" lvl="1" indent="-114300" algn="just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Monte Carlo Tree Search (MCTS) has provided record-beating performance in many game domains.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F1AF2E5-EDEC-4864-B268-2609F00A3EB6}"/>
                </a:ext>
              </a:extLst>
            </p:cNvPr>
            <p:cNvSpPr/>
            <p:nvPr/>
          </p:nvSpPr>
          <p:spPr>
            <a:xfrm>
              <a:off x="2724150" y="2046034"/>
              <a:ext cx="2533650" cy="930600"/>
            </a:xfrm>
            <a:custGeom>
              <a:avLst/>
              <a:gdLst>
                <a:gd name="connsiteX0" fmla="*/ 0 w 2032000"/>
                <a:gd name="connsiteY0" fmla="*/ 0 h 930600"/>
                <a:gd name="connsiteX1" fmla="*/ 2032000 w 2032000"/>
                <a:gd name="connsiteY1" fmla="*/ 0 h 930600"/>
                <a:gd name="connsiteX2" fmla="*/ 2032000 w 2032000"/>
                <a:gd name="connsiteY2" fmla="*/ 930600 h 930600"/>
                <a:gd name="connsiteX3" fmla="*/ 0 w 2032000"/>
                <a:gd name="connsiteY3" fmla="*/ 930600 h 930600"/>
                <a:gd name="connsiteX4" fmla="*/ 0 w 2032000"/>
                <a:gd name="connsiteY4" fmla="*/ 0 h 9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000" h="930600">
                  <a:moveTo>
                    <a:pt x="0" y="0"/>
                  </a:moveTo>
                  <a:lnTo>
                    <a:pt x="2032000" y="0"/>
                  </a:lnTo>
                  <a:lnTo>
                    <a:pt x="2032000" y="930600"/>
                  </a:lnTo>
                  <a:lnTo>
                    <a:pt x="0" y="930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5560" rIns="99568" bIns="35560" numCol="1" spcCol="1270" anchor="ctr" anchorCtr="0">
              <a:noAutofit/>
            </a:bodyPr>
            <a:lstStyle/>
            <a:p>
              <a:pPr marL="0" lvl="0" indent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Comparing and Combining Evolution with Other Learning Methods</a:t>
              </a:r>
              <a:endParaRPr lang="en-MY" sz="1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A8B47981-ABD8-4BC6-B9CB-C589201E7648}"/>
                </a:ext>
              </a:extLst>
            </p:cNvPr>
            <p:cNvSpPr/>
            <p:nvPr/>
          </p:nvSpPr>
          <p:spPr>
            <a:xfrm>
              <a:off x="5257799" y="2046034"/>
              <a:ext cx="406400" cy="930600"/>
            </a:xfrm>
            <a:prstGeom prst="leftBrace">
              <a:avLst>
                <a:gd name="adj1" fmla="val 35000"/>
                <a:gd name="adj2" fmla="val 50000"/>
              </a:avLst>
            </a:prstGeom>
            <a:ln w="15875">
              <a:solidFill>
                <a:srgbClr val="077D5F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ABD21B5-DBF9-4258-AE4E-4CF9270EF137}"/>
                </a:ext>
              </a:extLst>
            </p:cNvPr>
            <p:cNvSpPr/>
            <p:nvPr/>
          </p:nvSpPr>
          <p:spPr>
            <a:xfrm>
              <a:off x="5664199" y="2046034"/>
              <a:ext cx="5527040" cy="930600"/>
            </a:xfrm>
            <a:custGeom>
              <a:avLst/>
              <a:gdLst>
                <a:gd name="connsiteX0" fmla="*/ 0 w 5527040"/>
                <a:gd name="connsiteY0" fmla="*/ 0 h 930600"/>
                <a:gd name="connsiteX1" fmla="*/ 5527040 w 5527040"/>
                <a:gd name="connsiteY1" fmla="*/ 0 h 930600"/>
                <a:gd name="connsiteX2" fmla="*/ 5527040 w 5527040"/>
                <a:gd name="connsiteY2" fmla="*/ 930600 h 930600"/>
                <a:gd name="connsiteX3" fmla="*/ 0 w 5527040"/>
                <a:gd name="connsiteY3" fmla="*/ 930600 h 930600"/>
                <a:gd name="connsiteX4" fmla="*/ 0 w 5527040"/>
                <a:gd name="connsiteY4" fmla="*/ 0 h 9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7040" h="930600">
                  <a:moveTo>
                    <a:pt x="0" y="0"/>
                  </a:moveTo>
                  <a:lnTo>
                    <a:pt x="5527040" y="0"/>
                  </a:lnTo>
                  <a:lnTo>
                    <a:pt x="5527040" y="930600"/>
                  </a:lnTo>
                  <a:lnTo>
                    <a:pt x="0" y="930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A770">
                <a:alpha val="30000"/>
              </a:srgbClr>
            </a:solidFill>
            <a:ln>
              <a:solidFill>
                <a:srgbClr val="01A770">
                  <a:alpha val="30000"/>
                </a:srgb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114300" lvl="1" indent="-114300" algn="just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TD-based algorithms learn faster but are more brittle and NE eventually reaches higher performance.</a:t>
              </a:r>
            </a:p>
            <a:p>
              <a:pPr marL="114300" lvl="1" indent="-114300" algn="just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learning performs very well when well tuned , and sometimes NE completely dominates all other algorithms.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74E053-E8D4-4210-9E7A-44156FCDAE31}"/>
                </a:ext>
              </a:extLst>
            </p:cNvPr>
            <p:cNvSpPr/>
            <p:nvPr/>
          </p:nvSpPr>
          <p:spPr>
            <a:xfrm>
              <a:off x="2724150" y="3145834"/>
              <a:ext cx="2533650" cy="930600"/>
            </a:xfrm>
            <a:custGeom>
              <a:avLst/>
              <a:gdLst>
                <a:gd name="connsiteX0" fmla="*/ 0 w 2032000"/>
                <a:gd name="connsiteY0" fmla="*/ 0 h 930600"/>
                <a:gd name="connsiteX1" fmla="*/ 2032000 w 2032000"/>
                <a:gd name="connsiteY1" fmla="*/ 0 h 930600"/>
                <a:gd name="connsiteX2" fmla="*/ 2032000 w 2032000"/>
                <a:gd name="connsiteY2" fmla="*/ 930600 h 930600"/>
                <a:gd name="connsiteX3" fmla="*/ 0 w 2032000"/>
                <a:gd name="connsiteY3" fmla="*/ 930600 h 930600"/>
                <a:gd name="connsiteX4" fmla="*/ 0 w 2032000"/>
                <a:gd name="connsiteY4" fmla="*/ 0 h 9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000" h="930600">
                  <a:moveTo>
                    <a:pt x="0" y="0"/>
                  </a:moveTo>
                  <a:lnTo>
                    <a:pt x="2032000" y="0"/>
                  </a:lnTo>
                  <a:lnTo>
                    <a:pt x="2032000" y="930600"/>
                  </a:lnTo>
                  <a:lnTo>
                    <a:pt x="0" y="930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5560" rIns="99568" bIns="35560" numCol="1" spcCol="1270" anchor="ctr" anchorCtr="0">
              <a:noAutofit/>
            </a:bodyPr>
            <a:lstStyle/>
            <a:p>
              <a:pPr marL="0" lvl="0" indent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Learning from High-Dimension /  Raw Data</a:t>
              </a:r>
              <a:endParaRPr lang="en-MY" sz="1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76BBC02-D832-4329-A639-A79D889C5D93}"/>
                </a:ext>
              </a:extLst>
            </p:cNvPr>
            <p:cNvSpPr/>
            <p:nvPr/>
          </p:nvSpPr>
          <p:spPr>
            <a:xfrm>
              <a:off x="5257799" y="3145834"/>
              <a:ext cx="406400" cy="930600"/>
            </a:xfrm>
            <a:prstGeom prst="leftBrace">
              <a:avLst>
                <a:gd name="adj1" fmla="val 35000"/>
                <a:gd name="adj2" fmla="val 50000"/>
              </a:avLst>
            </a:prstGeom>
            <a:ln w="15875">
              <a:solidFill>
                <a:srgbClr val="077D5F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2B760D-CFAB-4A1C-BB42-D09901F1F832}"/>
                </a:ext>
              </a:extLst>
            </p:cNvPr>
            <p:cNvSpPr/>
            <p:nvPr/>
          </p:nvSpPr>
          <p:spPr>
            <a:xfrm>
              <a:off x="5664199" y="3145834"/>
              <a:ext cx="5527040" cy="930600"/>
            </a:xfrm>
            <a:custGeom>
              <a:avLst/>
              <a:gdLst>
                <a:gd name="connsiteX0" fmla="*/ 0 w 5527040"/>
                <a:gd name="connsiteY0" fmla="*/ 0 h 930600"/>
                <a:gd name="connsiteX1" fmla="*/ 5527040 w 5527040"/>
                <a:gd name="connsiteY1" fmla="*/ 0 h 930600"/>
                <a:gd name="connsiteX2" fmla="*/ 5527040 w 5527040"/>
                <a:gd name="connsiteY2" fmla="*/ 930600 h 930600"/>
                <a:gd name="connsiteX3" fmla="*/ 0 w 5527040"/>
                <a:gd name="connsiteY3" fmla="*/ 930600 h 930600"/>
                <a:gd name="connsiteX4" fmla="*/ 0 w 5527040"/>
                <a:gd name="connsiteY4" fmla="*/ 0 h 9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7040" h="930600">
                  <a:moveTo>
                    <a:pt x="0" y="0"/>
                  </a:moveTo>
                  <a:lnTo>
                    <a:pt x="5527040" y="0"/>
                  </a:lnTo>
                  <a:lnTo>
                    <a:pt x="5527040" y="930600"/>
                  </a:lnTo>
                  <a:lnTo>
                    <a:pt x="0" y="930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A770">
                <a:alpha val="30000"/>
              </a:srgbClr>
            </a:solidFill>
            <a:ln>
              <a:solidFill>
                <a:srgbClr val="01A770">
                  <a:alpha val="30000"/>
                </a:srgb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114300" lvl="1" indent="-114300" algn="just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Learning from raw images or similar high-dimensional unprocessed data is a hard challenge.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F6E90DD-5065-4C98-A623-C3D6914D818F}"/>
                </a:ext>
              </a:extLst>
            </p:cNvPr>
            <p:cNvSpPr/>
            <p:nvPr/>
          </p:nvSpPr>
          <p:spPr>
            <a:xfrm>
              <a:off x="2724150" y="4245634"/>
              <a:ext cx="2533650" cy="930600"/>
            </a:xfrm>
            <a:custGeom>
              <a:avLst/>
              <a:gdLst>
                <a:gd name="connsiteX0" fmla="*/ 0 w 2032000"/>
                <a:gd name="connsiteY0" fmla="*/ 0 h 930600"/>
                <a:gd name="connsiteX1" fmla="*/ 2032000 w 2032000"/>
                <a:gd name="connsiteY1" fmla="*/ 0 h 930600"/>
                <a:gd name="connsiteX2" fmla="*/ 2032000 w 2032000"/>
                <a:gd name="connsiteY2" fmla="*/ 930600 h 930600"/>
                <a:gd name="connsiteX3" fmla="*/ 0 w 2032000"/>
                <a:gd name="connsiteY3" fmla="*/ 930600 h 930600"/>
                <a:gd name="connsiteX4" fmla="*/ 0 w 2032000"/>
                <a:gd name="connsiteY4" fmla="*/ 0 h 9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000" h="930600">
                  <a:moveTo>
                    <a:pt x="0" y="0"/>
                  </a:moveTo>
                  <a:lnTo>
                    <a:pt x="2032000" y="0"/>
                  </a:lnTo>
                  <a:lnTo>
                    <a:pt x="2032000" y="930600"/>
                  </a:lnTo>
                  <a:lnTo>
                    <a:pt x="0" y="930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5560" rIns="99568" bIns="35560" numCol="1" spcCol="1270" anchor="ctr" anchorCtr="0">
              <a:noAutofit/>
            </a:bodyPr>
            <a:lstStyle/>
            <a:p>
              <a:pPr marL="0" lvl="0" indent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General Video Game Playing</a:t>
              </a:r>
              <a:endParaRPr lang="en-MY" sz="1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2E54DE29-1508-4E1A-A929-18013FD1F5EA}"/>
                </a:ext>
              </a:extLst>
            </p:cNvPr>
            <p:cNvSpPr/>
            <p:nvPr/>
          </p:nvSpPr>
          <p:spPr>
            <a:xfrm>
              <a:off x="5257799" y="4245634"/>
              <a:ext cx="406400" cy="930600"/>
            </a:xfrm>
            <a:prstGeom prst="leftBrace">
              <a:avLst>
                <a:gd name="adj1" fmla="val 35000"/>
                <a:gd name="adj2" fmla="val 50000"/>
              </a:avLst>
            </a:prstGeom>
            <a:ln w="15875">
              <a:solidFill>
                <a:srgbClr val="077D5F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6BD6969-B2FA-4264-A481-D2F56A1624A1}"/>
                </a:ext>
              </a:extLst>
            </p:cNvPr>
            <p:cNvSpPr/>
            <p:nvPr/>
          </p:nvSpPr>
          <p:spPr>
            <a:xfrm>
              <a:off x="5664199" y="4245634"/>
              <a:ext cx="5527040" cy="930600"/>
            </a:xfrm>
            <a:custGeom>
              <a:avLst/>
              <a:gdLst>
                <a:gd name="connsiteX0" fmla="*/ 0 w 5527040"/>
                <a:gd name="connsiteY0" fmla="*/ 0 h 930600"/>
                <a:gd name="connsiteX1" fmla="*/ 5527040 w 5527040"/>
                <a:gd name="connsiteY1" fmla="*/ 0 h 930600"/>
                <a:gd name="connsiteX2" fmla="*/ 5527040 w 5527040"/>
                <a:gd name="connsiteY2" fmla="*/ 930600 h 930600"/>
                <a:gd name="connsiteX3" fmla="*/ 0 w 5527040"/>
                <a:gd name="connsiteY3" fmla="*/ 930600 h 930600"/>
                <a:gd name="connsiteX4" fmla="*/ 0 w 5527040"/>
                <a:gd name="connsiteY4" fmla="*/ 0 h 9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7040" h="930600">
                  <a:moveTo>
                    <a:pt x="0" y="0"/>
                  </a:moveTo>
                  <a:lnTo>
                    <a:pt x="5527040" y="0"/>
                  </a:lnTo>
                  <a:lnTo>
                    <a:pt x="5527040" y="930600"/>
                  </a:lnTo>
                  <a:lnTo>
                    <a:pt x="0" y="930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A770">
                <a:alpha val="30000"/>
              </a:srgbClr>
            </a:solidFill>
            <a:ln>
              <a:solidFill>
                <a:srgbClr val="01A770">
                  <a:alpha val="30000"/>
                </a:srgb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114300" lvl="1" indent="-114300" algn="just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 is generic, the same algorithm can, with relatively few tweaks, be applied to many different game-related tasks.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527CC7-CE2F-4A24-B47A-7DAC696DC5ED}"/>
                </a:ext>
              </a:extLst>
            </p:cNvPr>
            <p:cNvSpPr/>
            <p:nvPr/>
          </p:nvSpPr>
          <p:spPr>
            <a:xfrm>
              <a:off x="2724150" y="5345434"/>
              <a:ext cx="2533650" cy="930600"/>
            </a:xfrm>
            <a:custGeom>
              <a:avLst/>
              <a:gdLst>
                <a:gd name="connsiteX0" fmla="*/ 0 w 2032000"/>
                <a:gd name="connsiteY0" fmla="*/ 0 h 930600"/>
                <a:gd name="connsiteX1" fmla="*/ 2032000 w 2032000"/>
                <a:gd name="connsiteY1" fmla="*/ 0 h 930600"/>
                <a:gd name="connsiteX2" fmla="*/ 2032000 w 2032000"/>
                <a:gd name="connsiteY2" fmla="*/ 930600 h 930600"/>
                <a:gd name="connsiteX3" fmla="*/ 0 w 2032000"/>
                <a:gd name="connsiteY3" fmla="*/ 930600 h 930600"/>
                <a:gd name="connsiteX4" fmla="*/ 0 w 2032000"/>
                <a:gd name="connsiteY4" fmla="*/ 0 h 9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000" h="930600">
                  <a:moveTo>
                    <a:pt x="0" y="0"/>
                  </a:moveTo>
                  <a:lnTo>
                    <a:pt x="2032000" y="0"/>
                  </a:lnTo>
                  <a:lnTo>
                    <a:pt x="2032000" y="930600"/>
                  </a:lnTo>
                  <a:lnTo>
                    <a:pt x="0" y="930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5560" rIns="99568" bIns="35560" numCol="1" spcCol="1270" anchor="ctr" anchorCtr="0">
              <a:noAutofit/>
            </a:bodyPr>
            <a:lstStyle/>
            <a:p>
              <a:pPr marL="0" lvl="0" indent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Combining NE With Life-Long Learning</a:t>
              </a:r>
              <a:endParaRPr lang="en-MY" sz="1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9DEA6FDB-20FC-4C1E-82A2-A31C375A206D}"/>
                </a:ext>
              </a:extLst>
            </p:cNvPr>
            <p:cNvSpPr/>
            <p:nvPr/>
          </p:nvSpPr>
          <p:spPr>
            <a:xfrm>
              <a:off x="5257799" y="5345434"/>
              <a:ext cx="406400" cy="930600"/>
            </a:xfrm>
            <a:prstGeom prst="leftBrace">
              <a:avLst>
                <a:gd name="adj1" fmla="val 35000"/>
                <a:gd name="adj2" fmla="val 50000"/>
              </a:avLst>
            </a:prstGeom>
            <a:ln w="15875">
              <a:solidFill>
                <a:srgbClr val="077D5F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F9CE9B-9A16-4B81-9BFB-4B2090D6AC26}"/>
                </a:ext>
              </a:extLst>
            </p:cNvPr>
            <p:cNvSpPr/>
            <p:nvPr/>
          </p:nvSpPr>
          <p:spPr>
            <a:xfrm>
              <a:off x="5664199" y="5345434"/>
              <a:ext cx="5527040" cy="930600"/>
            </a:xfrm>
            <a:custGeom>
              <a:avLst/>
              <a:gdLst>
                <a:gd name="connsiteX0" fmla="*/ 0 w 5527040"/>
                <a:gd name="connsiteY0" fmla="*/ 0 h 930600"/>
                <a:gd name="connsiteX1" fmla="*/ 5527040 w 5527040"/>
                <a:gd name="connsiteY1" fmla="*/ 0 h 930600"/>
                <a:gd name="connsiteX2" fmla="*/ 5527040 w 5527040"/>
                <a:gd name="connsiteY2" fmla="*/ 930600 h 930600"/>
                <a:gd name="connsiteX3" fmla="*/ 0 w 5527040"/>
                <a:gd name="connsiteY3" fmla="*/ 930600 h 930600"/>
                <a:gd name="connsiteX4" fmla="*/ 0 w 5527040"/>
                <a:gd name="connsiteY4" fmla="*/ 0 h 9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7040" h="930600">
                  <a:moveTo>
                    <a:pt x="0" y="0"/>
                  </a:moveTo>
                  <a:lnTo>
                    <a:pt x="5527040" y="0"/>
                  </a:lnTo>
                  <a:lnTo>
                    <a:pt x="5527040" y="930600"/>
                  </a:lnTo>
                  <a:lnTo>
                    <a:pt x="0" y="930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A770">
                <a:alpha val="30000"/>
              </a:srgbClr>
            </a:solidFill>
            <a:ln>
              <a:solidFill>
                <a:srgbClr val="01A770">
                  <a:alpha val="30000"/>
                </a:srgb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114300" lvl="1" indent="-114300" algn="just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Learning can allow an organism to adapt much faster to environmental changes by modifying its behaviors during its lifetime.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60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F198A-AF72-404C-9136-F4DBFD4B6F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288" b="19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E56994-2E38-4EBE-A2FC-902A455B4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9802"/>
            <a:ext cx="9144000" cy="1098396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Thank you!</a:t>
            </a:r>
            <a:endParaRPr lang="en-MY" sz="7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70000"/>
                  </a:prst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C235D-9DC9-4C9F-9CA8-83FDA53E1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4154"/>
            <a:ext cx="9144000" cy="326871"/>
          </a:xfrm>
        </p:spPr>
        <p:txBody>
          <a:bodyPr>
            <a:normAutofit/>
          </a:bodyPr>
          <a:lstStyle/>
          <a:p>
            <a:r>
              <a:rPr lang="en-US" sz="1700" cap="none" spc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700" b="1" cap="none" spc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Fawwaz Aiman Bin </a:t>
            </a:r>
            <a:r>
              <a:rPr lang="en-US" sz="1700" b="1" cap="none" spc="0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Tajul</a:t>
            </a:r>
            <a:r>
              <a:rPr lang="en-US" sz="1700" b="1" cap="none" spc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cap="none" spc="0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Anuar</a:t>
            </a:r>
            <a:r>
              <a:rPr lang="en-US" sz="1700" b="1" cap="none" spc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(17103935)</a:t>
            </a:r>
          </a:p>
        </p:txBody>
      </p:sp>
    </p:spTree>
    <p:extLst>
      <p:ext uri="{BB962C8B-B14F-4D97-AF65-F5344CB8AC3E}">
        <p14:creationId xmlns:p14="http://schemas.microsoft.com/office/powerpoint/2010/main" val="1883070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5B99E570-37C0-45A8-87A7-3C568E3D3334}"/>
              </a:ext>
            </a:extLst>
          </p:cNvPr>
          <p:cNvSpPr/>
          <p:nvPr/>
        </p:nvSpPr>
        <p:spPr>
          <a:xfrm rot="5400000">
            <a:off x="1028700" y="-752472"/>
            <a:ext cx="533403" cy="2590801"/>
          </a:xfrm>
          <a:prstGeom prst="round2SameRect">
            <a:avLst/>
          </a:prstGeom>
          <a:gradFill>
            <a:gsLst>
              <a:gs pos="0">
                <a:srgbClr val="01895C"/>
              </a:gs>
              <a:gs pos="100000">
                <a:srgbClr val="075045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10F21A4-2B1A-42F6-9C13-9BB3865BA3E2}"/>
              </a:ext>
            </a:extLst>
          </p:cNvPr>
          <p:cNvSpPr/>
          <p:nvPr/>
        </p:nvSpPr>
        <p:spPr>
          <a:xfrm>
            <a:off x="0" y="0"/>
            <a:ext cx="12200974" cy="6867331"/>
          </a:xfrm>
          <a:custGeom>
            <a:avLst/>
            <a:gdLst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0974" h="6867331">
                <a:moveTo>
                  <a:pt x="12185780" y="0"/>
                </a:moveTo>
                <a:cubicBezTo>
                  <a:pt x="11725469" y="7050833"/>
                  <a:pt x="9175102" y="6515878"/>
                  <a:pt x="0" y="6867331"/>
                </a:cubicBezTo>
                <a:lnTo>
                  <a:pt x="12195110" y="6867331"/>
                </a:lnTo>
                <a:cubicBezTo>
                  <a:pt x="12201330" y="4578221"/>
                  <a:pt x="12207551" y="2289110"/>
                  <a:pt x="12185780" y="0"/>
                </a:cubicBezTo>
                <a:close/>
              </a:path>
            </a:pathLst>
          </a:custGeom>
          <a:gradFill flip="none" rotWithShape="1">
            <a:gsLst>
              <a:gs pos="0">
                <a:srgbClr val="01F1A0"/>
              </a:gs>
              <a:gs pos="100000">
                <a:srgbClr val="07504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70B04-3BB0-47C3-A35B-6ADCB8C5CD26}"/>
              </a:ext>
            </a:extLst>
          </p:cNvPr>
          <p:cNvSpPr txBox="1"/>
          <p:nvPr/>
        </p:nvSpPr>
        <p:spPr>
          <a:xfrm>
            <a:off x="176212" y="312094"/>
            <a:ext cx="2386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Introduction</a:t>
            </a:r>
            <a:endParaRPr lang="en-MY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A2239-0811-499C-8C70-F085D627E42B}"/>
              </a:ext>
            </a:extLst>
          </p:cNvPr>
          <p:cNvSpPr txBox="1"/>
          <p:nvPr/>
        </p:nvSpPr>
        <p:spPr>
          <a:xfrm>
            <a:off x="735493" y="1130548"/>
            <a:ext cx="1021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Neuroevolution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refers to the generation of artificial neural networks (their connection weights and/or topology) using evolutionary algorithms.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DD0D7-DCE2-408E-9B67-55661B3E80C4}"/>
              </a:ext>
            </a:extLst>
          </p:cNvPr>
          <p:cNvSpPr txBox="1"/>
          <p:nvPr/>
        </p:nvSpPr>
        <p:spPr>
          <a:xfrm>
            <a:off x="735494" y="2628027"/>
            <a:ext cx="1021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been used successfully in many task such 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control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music generation modelling biological phenomena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chip resource allocation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5692C9-450C-4AFA-96FD-500C9316DB61}"/>
              </a:ext>
            </a:extLst>
          </p:cNvPr>
          <p:cNvSpPr/>
          <p:nvPr/>
        </p:nvSpPr>
        <p:spPr>
          <a:xfrm>
            <a:off x="735495" y="4971818"/>
            <a:ext cx="3534502" cy="1059334"/>
          </a:xfrm>
          <a:prstGeom prst="roundRect">
            <a:avLst/>
          </a:prstGeom>
          <a:gradFill flip="none" rotWithShape="1">
            <a:gsLst>
              <a:gs pos="0">
                <a:srgbClr val="02895C">
                  <a:shade val="30000"/>
                  <a:satMod val="115000"/>
                </a:srgbClr>
              </a:gs>
              <a:gs pos="50000">
                <a:srgbClr val="02895C">
                  <a:shade val="67500"/>
                  <a:satMod val="115000"/>
                </a:srgbClr>
              </a:gs>
              <a:gs pos="100000">
                <a:srgbClr val="02895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numerous existing applications in games and even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morepotential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applications.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129F7E-E868-4FE3-9C52-F59A069D5F01}"/>
              </a:ext>
            </a:extLst>
          </p:cNvPr>
          <p:cNvSpPr/>
          <p:nvPr/>
        </p:nvSpPr>
        <p:spPr>
          <a:xfrm>
            <a:off x="4208476" y="3593576"/>
            <a:ext cx="1887524" cy="771488"/>
          </a:xfrm>
          <a:prstGeom prst="ellipse">
            <a:avLst/>
          </a:prstGeom>
          <a:gradFill flip="none" rotWithShape="1">
            <a:gsLst>
              <a:gs pos="0">
                <a:srgbClr val="008153">
                  <a:shade val="30000"/>
                  <a:satMod val="115000"/>
                </a:srgbClr>
              </a:gs>
              <a:gs pos="50000">
                <a:srgbClr val="008153">
                  <a:shade val="67500"/>
                  <a:satMod val="115000"/>
                </a:srgbClr>
              </a:gs>
              <a:gs pos="100000">
                <a:srgbClr val="00815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MY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3759A0E-C38F-4281-8EAB-F6EE7F58D0AA}"/>
              </a:ext>
            </a:extLst>
          </p:cNvPr>
          <p:cNvSpPr/>
          <p:nvPr/>
        </p:nvSpPr>
        <p:spPr>
          <a:xfrm>
            <a:off x="6096000" y="4971819"/>
            <a:ext cx="2980888" cy="1059333"/>
          </a:xfrm>
          <a:prstGeom prst="roundRect">
            <a:avLst/>
          </a:prstGeom>
          <a:gradFill flip="none" rotWithShape="1">
            <a:gsLst>
              <a:gs pos="0">
                <a:srgbClr val="02895C">
                  <a:shade val="30000"/>
                  <a:satMod val="115000"/>
                </a:srgbClr>
              </a:gs>
              <a:gs pos="50000">
                <a:srgbClr val="02895C">
                  <a:shade val="67500"/>
                  <a:satMod val="115000"/>
                </a:srgbClr>
              </a:gs>
              <a:gs pos="100000">
                <a:srgbClr val="02895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researchers to use games as AI testbed.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629EFB7-35E3-41D2-9E56-B2FDEFBE9283}"/>
              </a:ext>
            </a:extLst>
          </p:cNvPr>
          <p:cNvCxnSpPr>
            <a:cxnSpLocks/>
            <a:stCxn id="29" idx="4"/>
            <a:endCxn id="9" idx="0"/>
          </p:cNvCxnSpPr>
          <p:nvPr/>
        </p:nvCxnSpPr>
        <p:spPr>
          <a:xfrm rot="5400000">
            <a:off x="3524115" y="3343695"/>
            <a:ext cx="606754" cy="264949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8438F7F-3DEF-4598-A46A-EC1C5B2F07BD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 rot="16200000" flipH="1">
            <a:off x="6065964" y="3451338"/>
            <a:ext cx="606755" cy="243420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752C4EE-4AAB-43A3-A94D-9CDF5E1F57F2}"/>
              </a:ext>
            </a:extLst>
          </p:cNvPr>
          <p:cNvSpPr txBox="1"/>
          <p:nvPr/>
        </p:nvSpPr>
        <p:spPr>
          <a:xfrm>
            <a:off x="735493" y="1879287"/>
            <a:ext cx="1021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 behind Neuroevolution is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train the network with an evolutionary algorithm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 class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stochastic, population-based search methods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inspired by Darwinian evolution.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B51BC42-26F9-4295-8754-ED4C6AB64902}"/>
              </a:ext>
            </a:extLst>
          </p:cNvPr>
          <p:cNvSpPr/>
          <p:nvPr/>
        </p:nvSpPr>
        <p:spPr>
          <a:xfrm>
            <a:off x="511728" y="1245768"/>
            <a:ext cx="142612" cy="136190"/>
          </a:xfrm>
          <a:prstGeom prst="rightArrow">
            <a:avLst/>
          </a:prstGeom>
          <a:solidFill>
            <a:srgbClr val="01A770"/>
          </a:solidFill>
          <a:ln>
            <a:noFill/>
          </a:ln>
          <a:effectLst>
            <a:outerShdw blurRad="25400" dist="38100" dir="2700000" sx="80000" sy="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6802E2A7-B929-45E7-991A-31AD52C2EFC8}"/>
              </a:ext>
            </a:extLst>
          </p:cNvPr>
          <p:cNvSpPr/>
          <p:nvPr/>
        </p:nvSpPr>
        <p:spPr>
          <a:xfrm>
            <a:off x="513183" y="1997981"/>
            <a:ext cx="142612" cy="136190"/>
          </a:xfrm>
          <a:prstGeom prst="rightArrow">
            <a:avLst/>
          </a:prstGeom>
          <a:solidFill>
            <a:srgbClr val="01A770"/>
          </a:solidFill>
          <a:ln>
            <a:noFill/>
          </a:ln>
          <a:effectLst>
            <a:outerShdw blurRad="25400" dist="38100" dir="2700000" sx="80000" sy="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498EC521-7504-4795-9472-28C9420FA40E}"/>
              </a:ext>
            </a:extLst>
          </p:cNvPr>
          <p:cNvSpPr/>
          <p:nvPr/>
        </p:nvSpPr>
        <p:spPr>
          <a:xfrm>
            <a:off x="511728" y="2741952"/>
            <a:ext cx="142612" cy="136190"/>
          </a:xfrm>
          <a:prstGeom prst="rightArrow">
            <a:avLst/>
          </a:prstGeom>
          <a:solidFill>
            <a:srgbClr val="01A770"/>
          </a:solidFill>
          <a:ln>
            <a:noFill/>
          </a:ln>
          <a:effectLst>
            <a:outerShdw blurRad="25400" dist="38100" dir="2700000" sx="80000" sy="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3" name="Footer Placeholder 52">
            <a:extLst>
              <a:ext uri="{FF2B5EF4-FFF2-40B4-BE49-F238E27FC236}">
                <a16:creationId xmlns:a16="http://schemas.microsoft.com/office/drawing/2014/main" id="{6A883F3A-60DE-4D71-A1BC-983F6B2D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3757EAB9-CB1A-47BF-A14E-90137F51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2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5B99E570-37C0-45A8-87A7-3C568E3D3334}"/>
              </a:ext>
            </a:extLst>
          </p:cNvPr>
          <p:cNvSpPr/>
          <p:nvPr/>
        </p:nvSpPr>
        <p:spPr>
          <a:xfrm rot="16200000" flipH="1">
            <a:off x="9458323" y="-1924044"/>
            <a:ext cx="533403" cy="4933950"/>
          </a:xfrm>
          <a:prstGeom prst="round2SameRect">
            <a:avLst/>
          </a:prstGeom>
          <a:gradFill>
            <a:gsLst>
              <a:gs pos="0">
                <a:srgbClr val="01895C"/>
              </a:gs>
              <a:gs pos="100000">
                <a:srgbClr val="075045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10F21A4-2B1A-42F6-9C13-9BB3865BA3E2}"/>
              </a:ext>
            </a:extLst>
          </p:cNvPr>
          <p:cNvSpPr/>
          <p:nvPr/>
        </p:nvSpPr>
        <p:spPr>
          <a:xfrm flipH="1">
            <a:off x="-19050" y="0"/>
            <a:ext cx="12200974" cy="6867331"/>
          </a:xfrm>
          <a:custGeom>
            <a:avLst/>
            <a:gdLst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0974" h="6867331">
                <a:moveTo>
                  <a:pt x="12185780" y="0"/>
                </a:moveTo>
                <a:cubicBezTo>
                  <a:pt x="11725469" y="7050833"/>
                  <a:pt x="9175102" y="6515878"/>
                  <a:pt x="0" y="6867331"/>
                </a:cubicBezTo>
                <a:lnTo>
                  <a:pt x="12195110" y="6867331"/>
                </a:lnTo>
                <a:cubicBezTo>
                  <a:pt x="12201330" y="4578221"/>
                  <a:pt x="12207551" y="2289110"/>
                  <a:pt x="12185780" y="0"/>
                </a:cubicBezTo>
                <a:close/>
              </a:path>
            </a:pathLst>
          </a:custGeom>
          <a:gradFill flip="none" rotWithShape="1">
            <a:gsLst>
              <a:gs pos="0">
                <a:srgbClr val="01F1A0"/>
              </a:gs>
              <a:gs pos="100000">
                <a:srgbClr val="07504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70B04-3BB0-47C3-A35B-6ADCB8C5CD26}"/>
              </a:ext>
            </a:extLst>
          </p:cNvPr>
          <p:cNvSpPr txBox="1"/>
          <p:nvPr/>
        </p:nvSpPr>
        <p:spPr>
          <a:xfrm>
            <a:off x="7529509" y="312094"/>
            <a:ext cx="447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Neuroevolution Algorithm</a:t>
            </a:r>
            <a:endParaRPr lang="en-MY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3C5C4-1E95-49EB-9539-8B44CA3CE8CC}"/>
              </a:ext>
            </a:extLst>
          </p:cNvPr>
          <p:cNvSpPr txBox="1"/>
          <p:nvPr/>
        </p:nvSpPr>
        <p:spPr>
          <a:xfrm>
            <a:off x="818893" y="1069554"/>
            <a:ext cx="5383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Neuroevolution: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 of ANN-encoded genotypes find a network that can solve computational problem.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genotype is encoded into NN and tested on specific task for certain time.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Fitness of the network is recorded.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population is generated by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cross-over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the genotypes.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step is repeated hundred or thousand times to find better performing networks.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1A92AD-5CE9-4129-89AC-2A28AB2DD8DA}"/>
              </a:ext>
            </a:extLst>
          </p:cNvPr>
          <p:cNvSpPr/>
          <p:nvPr/>
        </p:nvSpPr>
        <p:spPr>
          <a:xfrm>
            <a:off x="8876478" y="1068140"/>
            <a:ext cx="933449" cy="342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1895C"/>
            </a:solidFill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MY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ABC1A6-B994-4B74-B6A0-5FBF7BEA3290}"/>
              </a:ext>
            </a:extLst>
          </p:cNvPr>
          <p:cNvSpPr/>
          <p:nvPr/>
        </p:nvSpPr>
        <p:spPr>
          <a:xfrm>
            <a:off x="8118048" y="1699094"/>
            <a:ext cx="2450307" cy="340208"/>
          </a:xfrm>
          <a:prstGeom prst="rect">
            <a:avLst/>
          </a:prstGeom>
          <a:solidFill>
            <a:schemeClr val="bg1"/>
          </a:solidFill>
          <a:ln w="19050">
            <a:solidFill>
              <a:srgbClr val="077D5F"/>
            </a:solidFill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population generation</a:t>
            </a:r>
            <a:endParaRPr lang="en-MY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AB6EAB2B-315E-49D8-9A92-4CC28F3B65C6}"/>
              </a:ext>
            </a:extLst>
          </p:cNvPr>
          <p:cNvSpPr/>
          <p:nvPr/>
        </p:nvSpPr>
        <p:spPr>
          <a:xfrm>
            <a:off x="10086974" y="3719135"/>
            <a:ext cx="1914526" cy="828675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77D5F"/>
            </a:solidFill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termination criteria</a:t>
            </a:r>
            <a:endParaRPr lang="en-MY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DA5719-1EFE-4449-B15F-A273C8902135}"/>
              </a:ext>
            </a:extLst>
          </p:cNvPr>
          <p:cNvSpPr/>
          <p:nvPr/>
        </p:nvSpPr>
        <p:spPr>
          <a:xfrm>
            <a:off x="7937232" y="2330611"/>
            <a:ext cx="2811937" cy="340208"/>
          </a:xfrm>
          <a:prstGeom prst="rect">
            <a:avLst/>
          </a:prstGeom>
          <a:solidFill>
            <a:schemeClr val="bg1"/>
          </a:solidFill>
          <a:ln w="19050">
            <a:solidFill>
              <a:srgbClr val="077D5F"/>
            </a:solidFill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generation counter (t=1)</a:t>
            </a:r>
            <a:endParaRPr lang="en-MY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CBC3EE-2649-4D91-94B1-675B8E852DA4}"/>
              </a:ext>
            </a:extLst>
          </p:cNvPr>
          <p:cNvSpPr/>
          <p:nvPr/>
        </p:nvSpPr>
        <p:spPr>
          <a:xfrm>
            <a:off x="8385935" y="2959536"/>
            <a:ext cx="1914527" cy="639731"/>
          </a:xfrm>
          <a:prstGeom prst="rect">
            <a:avLst/>
          </a:prstGeom>
          <a:solidFill>
            <a:schemeClr val="bg1"/>
          </a:solidFill>
          <a:ln w="19050">
            <a:solidFill>
              <a:srgbClr val="077D5F"/>
            </a:solidFill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Fitness calculation and Generation evaluation</a:t>
            </a:r>
            <a:endParaRPr lang="en-MY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0D940F-F2E0-4FE0-959E-68C9BA919F9C}"/>
              </a:ext>
            </a:extLst>
          </p:cNvPr>
          <p:cNvSpPr/>
          <p:nvPr/>
        </p:nvSpPr>
        <p:spPr>
          <a:xfrm>
            <a:off x="6529910" y="3925349"/>
            <a:ext cx="2210831" cy="340208"/>
          </a:xfrm>
          <a:prstGeom prst="rect">
            <a:avLst/>
          </a:prstGeom>
          <a:solidFill>
            <a:schemeClr val="bg1"/>
          </a:solidFill>
          <a:ln w="19050">
            <a:solidFill>
              <a:srgbClr val="077D5F"/>
            </a:solidFill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counter, t = t+1</a:t>
            </a:r>
            <a:endParaRPr lang="en-MY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E099FC-214D-45F6-A770-4A1F49EE4443}"/>
              </a:ext>
            </a:extLst>
          </p:cNvPr>
          <p:cNvSpPr/>
          <p:nvPr/>
        </p:nvSpPr>
        <p:spPr>
          <a:xfrm>
            <a:off x="8740741" y="4792694"/>
            <a:ext cx="1204916" cy="340209"/>
          </a:xfrm>
          <a:prstGeom prst="rect">
            <a:avLst/>
          </a:prstGeom>
          <a:solidFill>
            <a:schemeClr val="bg1"/>
          </a:solidFill>
          <a:ln w="19050">
            <a:solidFill>
              <a:srgbClr val="077D5F"/>
            </a:solidFill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Reproduction</a:t>
            </a:r>
            <a:endParaRPr lang="en-MY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0C80A-E1EC-4FAE-AAFC-76C07244FB77}"/>
              </a:ext>
            </a:extLst>
          </p:cNvPr>
          <p:cNvSpPr/>
          <p:nvPr/>
        </p:nvSpPr>
        <p:spPr>
          <a:xfrm>
            <a:off x="8740741" y="5458985"/>
            <a:ext cx="1204916" cy="340209"/>
          </a:xfrm>
          <a:prstGeom prst="rect">
            <a:avLst/>
          </a:prstGeom>
          <a:solidFill>
            <a:schemeClr val="bg1"/>
          </a:solidFill>
          <a:ln w="19050">
            <a:solidFill>
              <a:srgbClr val="077D5F"/>
            </a:solidFill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Crossover</a:t>
            </a:r>
            <a:endParaRPr lang="en-MY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DBF8DD-7FA7-4CC2-898C-6E347A452FF3}"/>
              </a:ext>
            </a:extLst>
          </p:cNvPr>
          <p:cNvSpPr/>
          <p:nvPr/>
        </p:nvSpPr>
        <p:spPr>
          <a:xfrm>
            <a:off x="8740741" y="6125276"/>
            <a:ext cx="1204916" cy="340209"/>
          </a:xfrm>
          <a:prstGeom prst="rect">
            <a:avLst/>
          </a:prstGeom>
          <a:solidFill>
            <a:schemeClr val="bg1"/>
          </a:solidFill>
          <a:ln w="19050">
            <a:solidFill>
              <a:srgbClr val="077D5F"/>
            </a:solidFill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  <a:endParaRPr lang="en-MY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89AD79-689E-465C-9477-BC852971A3B4}"/>
              </a:ext>
            </a:extLst>
          </p:cNvPr>
          <p:cNvSpPr/>
          <p:nvPr/>
        </p:nvSpPr>
        <p:spPr>
          <a:xfrm>
            <a:off x="10441779" y="5186768"/>
            <a:ext cx="1204916" cy="340209"/>
          </a:xfrm>
          <a:prstGeom prst="rect">
            <a:avLst/>
          </a:prstGeom>
          <a:solidFill>
            <a:schemeClr val="bg1"/>
          </a:solidFill>
          <a:ln w="19050">
            <a:solidFill>
              <a:srgbClr val="077D5F"/>
            </a:solidFill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result</a:t>
            </a:r>
            <a:endParaRPr lang="en-MY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D1AADEF-7BED-4762-9281-25266B519EB9}"/>
              </a:ext>
            </a:extLst>
          </p:cNvPr>
          <p:cNvSpPr/>
          <p:nvPr/>
        </p:nvSpPr>
        <p:spPr>
          <a:xfrm>
            <a:off x="10577512" y="5818698"/>
            <a:ext cx="933449" cy="342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1895C"/>
            </a:solidFill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endParaRPr lang="en-MY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E329D7-3DFF-4101-BFFC-E3CA8373C15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9343202" y="1411040"/>
            <a:ext cx="1" cy="288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22C294-CF08-4C42-895A-93E1B25F38D0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flipH="1">
            <a:off x="9343201" y="2039302"/>
            <a:ext cx="1" cy="291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365BB3-693F-4444-943B-56A84BAE462D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9343199" y="2670819"/>
            <a:ext cx="2" cy="2887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730C37-9775-48C0-83F1-317471B10B20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9343199" y="5132903"/>
            <a:ext cx="0" cy="326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05E34C-778F-42CA-928E-841C932315A4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9343199" y="5799194"/>
            <a:ext cx="0" cy="326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15A925-472F-4280-91D7-34FD30B8F87A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11044237" y="5526977"/>
            <a:ext cx="0" cy="2917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CEA617D-DEF4-40D9-9BC4-454D838A1E51}"/>
              </a:ext>
            </a:extLst>
          </p:cNvPr>
          <p:cNvCxnSpPr>
            <a:stCxn id="15" idx="2"/>
            <a:endCxn id="29" idx="0"/>
          </p:cNvCxnSpPr>
          <p:nvPr/>
        </p:nvCxnSpPr>
        <p:spPr>
          <a:xfrm>
            <a:off x="11044237" y="4547810"/>
            <a:ext cx="0" cy="6389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3D111ED-A9E7-44E2-9D1C-5F7418F5C1DF}"/>
              </a:ext>
            </a:extLst>
          </p:cNvPr>
          <p:cNvCxnSpPr>
            <a:stCxn id="21" idx="0"/>
            <a:endCxn id="19" idx="1"/>
          </p:cNvCxnSpPr>
          <p:nvPr/>
        </p:nvCxnSpPr>
        <p:spPr>
          <a:xfrm rot="5400000" flipH="1" flipV="1">
            <a:off x="7687657" y="3227072"/>
            <a:ext cx="645947" cy="75060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B647677-9FC4-42AB-8AB1-AE5DFE8747F1}"/>
              </a:ext>
            </a:extLst>
          </p:cNvPr>
          <p:cNvCxnSpPr>
            <a:stCxn id="27" idx="1"/>
            <a:endCxn id="21" idx="2"/>
          </p:cNvCxnSpPr>
          <p:nvPr/>
        </p:nvCxnSpPr>
        <p:spPr>
          <a:xfrm rot="10800000">
            <a:off x="7635327" y="4265557"/>
            <a:ext cx="1105415" cy="20298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58E8A94-F110-4007-8528-31DEA692C397}"/>
              </a:ext>
            </a:extLst>
          </p:cNvPr>
          <p:cNvCxnSpPr>
            <a:stCxn id="15" idx="1"/>
            <a:endCxn id="23" idx="0"/>
          </p:cNvCxnSpPr>
          <p:nvPr/>
        </p:nvCxnSpPr>
        <p:spPr>
          <a:xfrm rot="10800000" flipV="1">
            <a:off x="9343200" y="4133472"/>
            <a:ext cx="743775" cy="65922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8F7758D-FB42-4B4B-9DA4-72595755C340}"/>
              </a:ext>
            </a:extLst>
          </p:cNvPr>
          <p:cNvCxnSpPr>
            <a:stCxn id="19" idx="3"/>
            <a:endCxn id="15" idx="0"/>
          </p:cNvCxnSpPr>
          <p:nvPr/>
        </p:nvCxnSpPr>
        <p:spPr>
          <a:xfrm>
            <a:off x="10300462" y="3279402"/>
            <a:ext cx="743775" cy="43973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D5D5D6F-097A-4F06-97FF-3A4B5EB729C5}"/>
              </a:ext>
            </a:extLst>
          </p:cNvPr>
          <p:cNvSpPr txBox="1"/>
          <p:nvPr/>
        </p:nvSpPr>
        <p:spPr>
          <a:xfrm>
            <a:off x="9593201" y="3890979"/>
            <a:ext cx="38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E72F3E-7B7E-4549-A598-66617CA1E13E}"/>
              </a:ext>
            </a:extLst>
          </p:cNvPr>
          <p:cNvSpPr txBox="1"/>
          <p:nvPr/>
        </p:nvSpPr>
        <p:spPr>
          <a:xfrm>
            <a:off x="11040755" y="4763908"/>
            <a:ext cx="470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ooter Placeholder 69">
            <a:extLst>
              <a:ext uri="{FF2B5EF4-FFF2-40B4-BE49-F238E27FC236}">
                <a16:creationId xmlns:a16="http://schemas.microsoft.com/office/drawing/2014/main" id="{02A432BD-4C33-4C6C-ADDA-56F8946C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F996CDB9-D611-41B8-9CA8-2A609290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4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5B99E570-37C0-45A8-87A7-3C568E3D3334}"/>
              </a:ext>
            </a:extLst>
          </p:cNvPr>
          <p:cNvSpPr/>
          <p:nvPr/>
        </p:nvSpPr>
        <p:spPr>
          <a:xfrm rot="5400000">
            <a:off x="1790700" y="-1514469"/>
            <a:ext cx="533403" cy="4114802"/>
          </a:xfrm>
          <a:prstGeom prst="round2SameRect">
            <a:avLst/>
          </a:prstGeom>
          <a:gradFill>
            <a:gsLst>
              <a:gs pos="0">
                <a:srgbClr val="01895C"/>
              </a:gs>
              <a:gs pos="100000">
                <a:srgbClr val="075045"/>
              </a:gs>
            </a:gsLst>
            <a:lin ang="5400000" scaled="1"/>
          </a:gra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10F21A4-2B1A-42F6-9C13-9BB3865BA3E2}"/>
              </a:ext>
            </a:extLst>
          </p:cNvPr>
          <p:cNvSpPr/>
          <p:nvPr/>
        </p:nvSpPr>
        <p:spPr>
          <a:xfrm>
            <a:off x="0" y="0"/>
            <a:ext cx="12200974" cy="6867331"/>
          </a:xfrm>
          <a:custGeom>
            <a:avLst/>
            <a:gdLst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0974" h="6867331">
                <a:moveTo>
                  <a:pt x="12185780" y="0"/>
                </a:moveTo>
                <a:cubicBezTo>
                  <a:pt x="11725469" y="7050833"/>
                  <a:pt x="9175102" y="6515878"/>
                  <a:pt x="0" y="6867331"/>
                </a:cubicBezTo>
                <a:lnTo>
                  <a:pt x="12195110" y="6867331"/>
                </a:lnTo>
                <a:cubicBezTo>
                  <a:pt x="12201330" y="4578221"/>
                  <a:pt x="12207551" y="2289110"/>
                  <a:pt x="12185780" y="0"/>
                </a:cubicBezTo>
                <a:close/>
              </a:path>
            </a:pathLst>
          </a:custGeom>
          <a:gradFill flip="none" rotWithShape="1">
            <a:gsLst>
              <a:gs pos="0">
                <a:srgbClr val="01F1A0"/>
              </a:gs>
              <a:gs pos="100000">
                <a:srgbClr val="07504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70B04-3BB0-47C3-A35B-6ADCB8C5CD26}"/>
              </a:ext>
            </a:extLst>
          </p:cNvPr>
          <p:cNvSpPr txBox="1"/>
          <p:nvPr/>
        </p:nvSpPr>
        <p:spPr>
          <a:xfrm>
            <a:off x="204787" y="312094"/>
            <a:ext cx="391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Why Neuroevolution?</a:t>
            </a:r>
            <a:endParaRPr lang="en-MY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C4619C-7259-42CC-AF64-45B0426CC3D1}"/>
              </a:ext>
            </a:extLst>
          </p:cNvPr>
          <p:cNvGrpSpPr/>
          <p:nvPr/>
        </p:nvGrpSpPr>
        <p:grpSpPr>
          <a:xfrm>
            <a:off x="-5854326" y="0"/>
            <a:ext cx="15265025" cy="7321259"/>
            <a:chOff x="-5530475" y="190870"/>
            <a:chExt cx="14516062" cy="6962049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519B4547-C361-44E7-A38A-5400C114E82D}"/>
                </a:ext>
              </a:extLst>
            </p:cNvPr>
            <p:cNvSpPr/>
            <p:nvPr/>
          </p:nvSpPr>
          <p:spPr>
            <a:xfrm>
              <a:off x="-5530475" y="190870"/>
              <a:ext cx="6962049" cy="6962049"/>
            </a:xfrm>
            <a:prstGeom prst="blockArc">
              <a:avLst>
                <a:gd name="adj1" fmla="val 18900000"/>
                <a:gd name="adj2" fmla="val 2700000"/>
                <a:gd name="adj3" fmla="val 310"/>
              </a:avLst>
            </a:prstGeom>
            <a:noFill/>
            <a:ln w="19050">
              <a:solidFill>
                <a:srgbClr val="077D5F"/>
              </a:solidFill>
            </a:ln>
          </p:spPr>
          <p:style>
            <a:ln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738A84-126F-431B-8BDE-AAE12060BC18}"/>
                </a:ext>
              </a:extLst>
            </p:cNvPr>
            <p:cNvSpPr/>
            <p:nvPr/>
          </p:nvSpPr>
          <p:spPr>
            <a:xfrm>
              <a:off x="732538" y="1358224"/>
              <a:ext cx="7600337" cy="544514"/>
            </a:xfrm>
            <a:custGeom>
              <a:avLst/>
              <a:gdLst>
                <a:gd name="connsiteX0" fmla="*/ 0 w 8253049"/>
                <a:gd name="connsiteY0" fmla="*/ 0 h 544514"/>
                <a:gd name="connsiteX1" fmla="*/ 8253049 w 8253049"/>
                <a:gd name="connsiteY1" fmla="*/ 0 h 544514"/>
                <a:gd name="connsiteX2" fmla="*/ 8253049 w 8253049"/>
                <a:gd name="connsiteY2" fmla="*/ 544514 h 544514"/>
                <a:gd name="connsiteX3" fmla="*/ 0 w 8253049"/>
                <a:gd name="connsiteY3" fmla="*/ 544514 h 544514"/>
                <a:gd name="connsiteX4" fmla="*/ 0 w 8253049"/>
                <a:gd name="connsiteY4" fmla="*/ 0 h 54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3049" h="544514">
                  <a:moveTo>
                    <a:pt x="0" y="0"/>
                  </a:moveTo>
                  <a:lnTo>
                    <a:pt x="8253049" y="0"/>
                  </a:lnTo>
                  <a:lnTo>
                    <a:pt x="8253049" y="544514"/>
                  </a:lnTo>
                  <a:lnTo>
                    <a:pt x="0" y="54451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77D5F">
                    <a:shade val="30000"/>
                    <a:satMod val="115000"/>
                  </a:srgbClr>
                </a:gs>
                <a:gs pos="50000">
                  <a:srgbClr val="077D5F">
                    <a:shade val="67500"/>
                    <a:satMod val="115000"/>
                  </a:srgbClr>
                </a:gs>
                <a:gs pos="100000">
                  <a:srgbClr val="077D5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2208" tIns="40640" rIns="40640" bIns="4064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Record-beating Performance</a:t>
              </a:r>
              <a:endParaRPr lang="en-MY" sz="16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MY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Found solution to problem using fewer tries than other algorithm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9A0413-B393-47A1-BF62-F654698555DD}"/>
                </a:ext>
              </a:extLst>
            </p:cNvPr>
            <p:cNvSpPr/>
            <p:nvPr/>
          </p:nvSpPr>
          <p:spPr>
            <a:xfrm>
              <a:off x="392216" y="1290160"/>
              <a:ext cx="680643" cy="680643"/>
            </a:xfrm>
            <a:prstGeom prst="ellipse">
              <a:avLst/>
            </a:prstGeom>
            <a:ln w="19050">
              <a:solidFill>
                <a:srgbClr val="01895C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868ED07-26D9-4A36-B498-A1C2DC9A7912}"/>
                </a:ext>
              </a:extLst>
            </p:cNvPr>
            <p:cNvSpPr/>
            <p:nvPr/>
          </p:nvSpPr>
          <p:spPr>
            <a:xfrm>
              <a:off x="1180439" y="2174893"/>
              <a:ext cx="7600336" cy="544514"/>
            </a:xfrm>
            <a:custGeom>
              <a:avLst/>
              <a:gdLst>
                <a:gd name="connsiteX0" fmla="*/ 0 w 7805149"/>
                <a:gd name="connsiteY0" fmla="*/ 0 h 544514"/>
                <a:gd name="connsiteX1" fmla="*/ 7805149 w 7805149"/>
                <a:gd name="connsiteY1" fmla="*/ 0 h 544514"/>
                <a:gd name="connsiteX2" fmla="*/ 7805149 w 7805149"/>
                <a:gd name="connsiteY2" fmla="*/ 544514 h 544514"/>
                <a:gd name="connsiteX3" fmla="*/ 0 w 7805149"/>
                <a:gd name="connsiteY3" fmla="*/ 544514 h 544514"/>
                <a:gd name="connsiteX4" fmla="*/ 0 w 7805149"/>
                <a:gd name="connsiteY4" fmla="*/ 0 h 54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5149" h="544514">
                  <a:moveTo>
                    <a:pt x="0" y="0"/>
                  </a:moveTo>
                  <a:lnTo>
                    <a:pt x="7805149" y="0"/>
                  </a:lnTo>
                  <a:lnTo>
                    <a:pt x="7805149" y="544514"/>
                  </a:lnTo>
                  <a:lnTo>
                    <a:pt x="0" y="54451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77D5F">
                    <a:shade val="30000"/>
                    <a:satMod val="115000"/>
                  </a:srgbClr>
                </a:gs>
                <a:gs pos="50000">
                  <a:srgbClr val="077D5F">
                    <a:shade val="67500"/>
                    <a:satMod val="115000"/>
                  </a:srgbClr>
                </a:gs>
                <a:gs pos="100000">
                  <a:srgbClr val="077D5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2208" tIns="40640" rIns="40640" bIns="4064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Broad Applicability</a:t>
              </a:r>
              <a:endParaRPr lang="en-MY" sz="16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MY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Can be used for supervised, unsupervised and reinforcement learning task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45CC32-8451-46F4-9CE6-F402C90BC115}"/>
                </a:ext>
              </a:extLst>
            </p:cNvPr>
            <p:cNvSpPr/>
            <p:nvPr/>
          </p:nvSpPr>
          <p:spPr>
            <a:xfrm>
              <a:off x="840117" y="2106828"/>
              <a:ext cx="680643" cy="680643"/>
            </a:xfrm>
            <a:prstGeom prst="ellipse">
              <a:avLst/>
            </a:prstGeom>
            <a:ln w="19050">
              <a:solidFill>
                <a:srgbClr val="01895C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63B6FB9-307F-4D6F-8154-5B278E5E746C}"/>
                </a:ext>
              </a:extLst>
            </p:cNvPr>
            <p:cNvSpPr/>
            <p:nvPr/>
          </p:nvSpPr>
          <p:spPr>
            <a:xfrm>
              <a:off x="1385252" y="2991561"/>
              <a:ext cx="7600335" cy="544514"/>
            </a:xfrm>
            <a:custGeom>
              <a:avLst/>
              <a:gdLst>
                <a:gd name="connsiteX0" fmla="*/ 0 w 7600335"/>
                <a:gd name="connsiteY0" fmla="*/ 0 h 544514"/>
                <a:gd name="connsiteX1" fmla="*/ 7600335 w 7600335"/>
                <a:gd name="connsiteY1" fmla="*/ 0 h 544514"/>
                <a:gd name="connsiteX2" fmla="*/ 7600335 w 7600335"/>
                <a:gd name="connsiteY2" fmla="*/ 544514 h 544514"/>
                <a:gd name="connsiteX3" fmla="*/ 0 w 7600335"/>
                <a:gd name="connsiteY3" fmla="*/ 544514 h 544514"/>
                <a:gd name="connsiteX4" fmla="*/ 0 w 7600335"/>
                <a:gd name="connsiteY4" fmla="*/ 0 h 54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0335" h="544514">
                  <a:moveTo>
                    <a:pt x="0" y="0"/>
                  </a:moveTo>
                  <a:lnTo>
                    <a:pt x="7600335" y="0"/>
                  </a:lnTo>
                  <a:lnTo>
                    <a:pt x="7600335" y="544514"/>
                  </a:lnTo>
                  <a:lnTo>
                    <a:pt x="0" y="54451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77D5F">
                    <a:shade val="30000"/>
                    <a:satMod val="115000"/>
                  </a:srgbClr>
                </a:gs>
                <a:gs pos="50000">
                  <a:srgbClr val="077D5F">
                    <a:shade val="67500"/>
                    <a:satMod val="115000"/>
                  </a:srgbClr>
                </a:gs>
                <a:gs pos="100000">
                  <a:srgbClr val="077D5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2208" tIns="40640" rIns="40640" bIns="4064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Scalability</a:t>
              </a:r>
              <a:endParaRPr lang="en-MY" sz="16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MY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Able to handle large action and state spaces very well when used for direct action selection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86A39F-A8D9-4943-88BC-806287F3607C}"/>
                </a:ext>
              </a:extLst>
            </p:cNvPr>
            <p:cNvSpPr/>
            <p:nvPr/>
          </p:nvSpPr>
          <p:spPr>
            <a:xfrm>
              <a:off x="1044930" y="2923497"/>
              <a:ext cx="680643" cy="680643"/>
            </a:xfrm>
            <a:prstGeom prst="ellipse">
              <a:avLst/>
            </a:prstGeom>
            <a:ln w="19050">
              <a:solidFill>
                <a:srgbClr val="01895C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98D649E-39DA-4D4D-8E8C-D72DD78EB44E}"/>
                </a:ext>
              </a:extLst>
            </p:cNvPr>
            <p:cNvSpPr/>
            <p:nvPr/>
          </p:nvSpPr>
          <p:spPr>
            <a:xfrm>
              <a:off x="1385252" y="3807712"/>
              <a:ext cx="7600335" cy="544514"/>
            </a:xfrm>
            <a:custGeom>
              <a:avLst/>
              <a:gdLst>
                <a:gd name="connsiteX0" fmla="*/ 0 w 7600335"/>
                <a:gd name="connsiteY0" fmla="*/ 0 h 544514"/>
                <a:gd name="connsiteX1" fmla="*/ 7600335 w 7600335"/>
                <a:gd name="connsiteY1" fmla="*/ 0 h 544514"/>
                <a:gd name="connsiteX2" fmla="*/ 7600335 w 7600335"/>
                <a:gd name="connsiteY2" fmla="*/ 544514 h 544514"/>
                <a:gd name="connsiteX3" fmla="*/ 0 w 7600335"/>
                <a:gd name="connsiteY3" fmla="*/ 544514 h 544514"/>
                <a:gd name="connsiteX4" fmla="*/ 0 w 7600335"/>
                <a:gd name="connsiteY4" fmla="*/ 0 h 54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0335" h="544514">
                  <a:moveTo>
                    <a:pt x="0" y="0"/>
                  </a:moveTo>
                  <a:lnTo>
                    <a:pt x="7600335" y="0"/>
                  </a:lnTo>
                  <a:lnTo>
                    <a:pt x="7600335" y="544514"/>
                  </a:lnTo>
                  <a:lnTo>
                    <a:pt x="0" y="54451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77D5F">
                    <a:shade val="30000"/>
                    <a:satMod val="115000"/>
                  </a:srgbClr>
                </a:gs>
                <a:gs pos="50000">
                  <a:srgbClr val="077D5F">
                    <a:shade val="67500"/>
                    <a:satMod val="115000"/>
                  </a:srgbClr>
                </a:gs>
                <a:gs pos="100000">
                  <a:srgbClr val="077D5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2208" tIns="40640" rIns="40640" bIns="4064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Diversity</a:t>
              </a:r>
              <a:endParaRPr lang="en-MY" sz="16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MY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Can draw wide diversity-preservation methods and multi-objective methods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A8E85E-4CAC-4822-BCF3-BCAE68004B1A}"/>
                </a:ext>
              </a:extLst>
            </p:cNvPr>
            <p:cNvSpPr/>
            <p:nvPr/>
          </p:nvSpPr>
          <p:spPr>
            <a:xfrm>
              <a:off x="1044930" y="3739648"/>
              <a:ext cx="680643" cy="680643"/>
            </a:xfrm>
            <a:prstGeom prst="ellipse">
              <a:avLst/>
            </a:prstGeom>
            <a:ln w="19050">
              <a:solidFill>
                <a:srgbClr val="01895C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02CB4E-02DF-4732-9903-922C7449F028}"/>
                </a:ext>
              </a:extLst>
            </p:cNvPr>
            <p:cNvSpPr/>
            <p:nvPr/>
          </p:nvSpPr>
          <p:spPr>
            <a:xfrm>
              <a:off x="1180439" y="4624381"/>
              <a:ext cx="7600336" cy="544514"/>
            </a:xfrm>
            <a:custGeom>
              <a:avLst/>
              <a:gdLst>
                <a:gd name="connsiteX0" fmla="*/ 0 w 7805149"/>
                <a:gd name="connsiteY0" fmla="*/ 0 h 544514"/>
                <a:gd name="connsiteX1" fmla="*/ 7805149 w 7805149"/>
                <a:gd name="connsiteY1" fmla="*/ 0 h 544514"/>
                <a:gd name="connsiteX2" fmla="*/ 7805149 w 7805149"/>
                <a:gd name="connsiteY2" fmla="*/ 544514 h 544514"/>
                <a:gd name="connsiteX3" fmla="*/ 0 w 7805149"/>
                <a:gd name="connsiteY3" fmla="*/ 544514 h 544514"/>
                <a:gd name="connsiteX4" fmla="*/ 0 w 7805149"/>
                <a:gd name="connsiteY4" fmla="*/ 0 h 54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5149" h="544514">
                  <a:moveTo>
                    <a:pt x="0" y="0"/>
                  </a:moveTo>
                  <a:lnTo>
                    <a:pt x="7805149" y="0"/>
                  </a:lnTo>
                  <a:lnTo>
                    <a:pt x="7805149" y="544514"/>
                  </a:lnTo>
                  <a:lnTo>
                    <a:pt x="0" y="54451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77D5F">
                    <a:shade val="30000"/>
                    <a:satMod val="115000"/>
                  </a:srgbClr>
                </a:gs>
                <a:gs pos="50000">
                  <a:srgbClr val="077D5F">
                    <a:shade val="67500"/>
                    <a:satMod val="115000"/>
                  </a:srgbClr>
                </a:gs>
                <a:gs pos="100000">
                  <a:srgbClr val="077D5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2208" tIns="40640" rIns="40640" bIns="4064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Open-Ended Learning</a:t>
              </a:r>
              <a:endParaRPr lang="en-MY" sz="16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MY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Behaviour of arbitrary complexity and sophistication coul</a:t>
              </a:r>
              <a:r>
                <a:rPr lang="en-MY" sz="1400" dirty="0">
                  <a:latin typeface="Arial" panose="020B0604020202020204" pitchFamily="34" charset="0"/>
                  <a:cs typeface="Arial" panose="020B0604020202020204" pitchFamily="34" charset="0"/>
                </a:rPr>
                <a:t>d emerge for open-ended evolution</a:t>
              </a:r>
              <a:endParaRPr lang="en-MY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6C699F-41A3-4B06-BD4A-4A74C3929F0C}"/>
                </a:ext>
              </a:extLst>
            </p:cNvPr>
            <p:cNvSpPr/>
            <p:nvPr/>
          </p:nvSpPr>
          <p:spPr>
            <a:xfrm>
              <a:off x="840117" y="4556316"/>
              <a:ext cx="680643" cy="680643"/>
            </a:xfrm>
            <a:prstGeom prst="ellipse">
              <a:avLst/>
            </a:prstGeom>
            <a:ln w="19050">
              <a:solidFill>
                <a:srgbClr val="01895C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8B960F1-159A-4F06-BFC5-B12B4C078AB8}"/>
                </a:ext>
              </a:extLst>
            </p:cNvPr>
            <p:cNvSpPr/>
            <p:nvPr/>
          </p:nvSpPr>
          <p:spPr>
            <a:xfrm>
              <a:off x="732539" y="5441049"/>
              <a:ext cx="7600336" cy="544514"/>
            </a:xfrm>
            <a:custGeom>
              <a:avLst/>
              <a:gdLst>
                <a:gd name="connsiteX0" fmla="*/ 0 w 8253049"/>
                <a:gd name="connsiteY0" fmla="*/ 0 h 544514"/>
                <a:gd name="connsiteX1" fmla="*/ 8253049 w 8253049"/>
                <a:gd name="connsiteY1" fmla="*/ 0 h 544514"/>
                <a:gd name="connsiteX2" fmla="*/ 8253049 w 8253049"/>
                <a:gd name="connsiteY2" fmla="*/ 544514 h 544514"/>
                <a:gd name="connsiteX3" fmla="*/ 0 w 8253049"/>
                <a:gd name="connsiteY3" fmla="*/ 544514 h 544514"/>
                <a:gd name="connsiteX4" fmla="*/ 0 w 8253049"/>
                <a:gd name="connsiteY4" fmla="*/ 0 h 54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3049" h="544514">
                  <a:moveTo>
                    <a:pt x="0" y="0"/>
                  </a:moveTo>
                  <a:lnTo>
                    <a:pt x="8253049" y="0"/>
                  </a:lnTo>
                  <a:lnTo>
                    <a:pt x="8253049" y="544514"/>
                  </a:lnTo>
                  <a:lnTo>
                    <a:pt x="0" y="54451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77D5F">
                    <a:shade val="30000"/>
                    <a:satMod val="115000"/>
                  </a:srgbClr>
                </a:gs>
                <a:gs pos="50000">
                  <a:srgbClr val="077D5F">
                    <a:shade val="67500"/>
                    <a:satMod val="115000"/>
                  </a:srgbClr>
                </a:gs>
                <a:gs pos="100000">
                  <a:srgbClr val="077D5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2208" tIns="40640" rIns="40640" bIns="4064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Enables New Kinds of Games</a:t>
              </a:r>
              <a:endParaRPr lang="en-MY" sz="16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MY" sz="1400" kern="1200" dirty="0"/>
                <a:t>New and unique video games has been developed using NE such as </a:t>
              </a:r>
              <a:r>
                <a:rPr lang="en-MY" sz="1400" b="1" kern="1200" dirty="0"/>
                <a:t>GAR</a:t>
              </a:r>
              <a:r>
                <a:rPr lang="en-MY" sz="1400" kern="1200" dirty="0"/>
                <a:t> and </a:t>
              </a:r>
              <a:r>
                <a:rPr lang="en-MY" sz="1400" b="1" kern="1200" dirty="0"/>
                <a:t>Petalz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ABE67-0C4C-47F5-A712-A51091F8E412}"/>
                </a:ext>
              </a:extLst>
            </p:cNvPr>
            <p:cNvSpPr/>
            <p:nvPr/>
          </p:nvSpPr>
          <p:spPr>
            <a:xfrm>
              <a:off x="392216" y="5372985"/>
              <a:ext cx="680643" cy="680643"/>
            </a:xfrm>
            <a:prstGeom prst="ellipse">
              <a:avLst/>
            </a:prstGeom>
            <a:ln w="19050">
              <a:solidFill>
                <a:srgbClr val="01895C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6A6D8E9-833A-4F90-9F79-E85C5B42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BA15D91E-6471-4323-BD85-CA952A53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5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uble Brace 28">
            <a:extLst>
              <a:ext uri="{FF2B5EF4-FFF2-40B4-BE49-F238E27FC236}">
                <a16:creationId xmlns:a16="http://schemas.microsoft.com/office/drawing/2014/main" id="{BBA3AE79-A11F-4C8E-929D-E23CB79F1417}"/>
              </a:ext>
            </a:extLst>
          </p:cNvPr>
          <p:cNvSpPr/>
          <p:nvPr/>
        </p:nvSpPr>
        <p:spPr>
          <a:xfrm>
            <a:off x="2044303" y="4140147"/>
            <a:ext cx="4521993" cy="1106032"/>
          </a:xfrm>
          <a:prstGeom prst="bracePair">
            <a:avLst/>
          </a:prstGeom>
          <a:solidFill>
            <a:srgbClr val="01A770">
              <a:alpha val="10000"/>
            </a:srgbClr>
          </a:solidFill>
          <a:ln w="19050">
            <a:solidFill>
              <a:srgbClr val="077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7" name="Double Brace 26">
            <a:extLst>
              <a:ext uri="{FF2B5EF4-FFF2-40B4-BE49-F238E27FC236}">
                <a16:creationId xmlns:a16="http://schemas.microsoft.com/office/drawing/2014/main" id="{C957703C-F0B9-4E09-9CE9-1DB3FC5E9066}"/>
              </a:ext>
            </a:extLst>
          </p:cNvPr>
          <p:cNvSpPr/>
          <p:nvPr/>
        </p:nvSpPr>
        <p:spPr>
          <a:xfrm>
            <a:off x="8020188" y="4114521"/>
            <a:ext cx="3371573" cy="1106032"/>
          </a:xfrm>
          <a:prstGeom prst="bracePair">
            <a:avLst/>
          </a:prstGeom>
          <a:solidFill>
            <a:srgbClr val="01A770">
              <a:alpha val="10000"/>
            </a:srgbClr>
          </a:solidFill>
          <a:ln w="19050">
            <a:solidFill>
              <a:srgbClr val="077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Double Brace 24">
            <a:extLst>
              <a:ext uri="{FF2B5EF4-FFF2-40B4-BE49-F238E27FC236}">
                <a16:creationId xmlns:a16="http://schemas.microsoft.com/office/drawing/2014/main" id="{95A2AC06-5ED1-468B-91E4-2FDA41157C9E}"/>
              </a:ext>
            </a:extLst>
          </p:cNvPr>
          <p:cNvSpPr/>
          <p:nvPr/>
        </p:nvSpPr>
        <p:spPr>
          <a:xfrm>
            <a:off x="7672665" y="1923944"/>
            <a:ext cx="3999947" cy="1106032"/>
          </a:xfrm>
          <a:prstGeom prst="bracePair">
            <a:avLst/>
          </a:prstGeom>
          <a:solidFill>
            <a:srgbClr val="01A770">
              <a:alpha val="10000"/>
            </a:srgbClr>
          </a:solidFill>
          <a:ln w="19050">
            <a:solidFill>
              <a:srgbClr val="077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5B99E570-37C0-45A8-87A7-3C568E3D3334}"/>
              </a:ext>
            </a:extLst>
          </p:cNvPr>
          <p:cNvSpPr/>
          <p:nvPr/>
        </p:nvSpPr>
        <p:spPr>
          <a:xfrm rot="16200000" flipH="1">
            <a:off x="9439274" y="-1943092"/>
            <a:ext cx="533403" cy="4972050"/>
          </a:xfrm>
          <a:prstGeom prst="round2SameRect">
            <a:avLst/>
          </a:prstGeom>
          <a:gradFill>
            <a:gsLst>
              <a:gs pos="0">
                <a:srgbClr val="01895C"/>
              </a:gs>
              <a:gs pos="100000">
                <a:srgbClr val="075045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10F21A4-2B1A-42F6-9C13-9BB3865BA3E2}"/>
              </a:ext>
            </a:extLst>
          </p:cNvPr>
          <p:cNvSpPr/>
          <p:nvPr/>
        </p:nvSpPr>
        <p:spPr>
          <a:xfrm flipH="1">
            <a:off x="-19050" y="0"/>
            <a:ext cx="12200974" cy="6867331"/>
          </a:xfrm>
          <a:custGeom>
            <a:avLst/>
            <a:gdLst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0974" h="6867331">
                <a:moveTo>
                  <a:pt x="12185780" y="0"/>
                </a:moveTo>
                <a:cubicBezTo>
                  <a:pt x="11725469" y="7050833"/>
                  <a:pt x="9175102" y="6515878"/>
                  <a:pt x="0" y="6867331"/>
                </a:cubicBezTo>
                <a:lnTo>
                  <a:pt x="12195110" y="6867331"/>
                </a:lnTo>
                <a:cubicBezTo>
                  <a:pt x="12201330" y="4578221"/>
                  <a:pt x="12207551" y="2289110"/>
                  <a:pt x="12185780" y="0"/>
                </a:cubicBezTo>
                <a:close/>
              </a:path>
            </a:pathLst>
          </a:custGeom>
          <a:gradFill flip="none" rotWithShape="1">
            <a:gsLst>
              <a:gs pos="0">
                <a:srgbClr val="01F1A0"/>
              </a:gs>
              <a:gs pos="100000">
                <a:srgbClr val="07504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70B04-3BB0-47C3-A35B-6ADCB8C5CD26}"/>
              </a:ext>
            </a:extLst>
          </p:cNvPr>
          <p:cNvSpPr txBox="1"/>
          <p:nvPr/>
        </p:nvSpPr>
        <p:spPr>
          <a:xfrm>
            <a:off x="7477126" y="312094"/>
            <a:ext cx="453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Why NOT Neuroevolution?</a:t>
            </a:r>
            <a:endParaRPr lang="en-MY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3222729-89ED-4C24-A659-CCAE8659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B220A47-2315-40CB-8B2C-7CDB4672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C7328D9A-33ED-4DC9-8FC2-CAF4F350817B}"/>
              </a:ext>
            </a:extLst>
          </p:cNvPr>
          <p:cNvSpPr/>
          <p:nvPr/>
        </p:nvSpPr>
        <p:spPr>
          <a:xfrm>
            <a:off x="1173402" y="1554499"/>
            <a:ext cx="5522120" cy="1781175"/>
          </a:xfrm>
          <a:prstGeom prst="snip2DiagRect">
            <a:avLst/>
          </a:prstGeom>
          <a:gradFill flip="none" rotWithShape="1">
            <a:gsLst>
              <a:gs pos="0">
                <a:srgbClr val="077D5F">
                  <a:shade val="30000"/>
                  <a:satMod val="115000"/>
                </a:srgbClr>
              </a:gs>
              <a:gs pos="50000">
                <a:srgbClr val="077D5F">
                  <a:shade val="67500"/>
                  <a:satMod val="115000"/>
                </a:srgbClr>
              </a:gs>
              <a:gs pos="100000">
                <a:srgbClr val="077D5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Networks tend to have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“black box”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endParaRPr lang="en-MY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32CB92-13BD-41B0-AFB7-B68447339F27}"/>
              </a:ext>
            </a:extLst>
          </p:cNvPr>
          <p:cNvSpPr txBox="1"/>
          <p:nvPr/>
        </p:nvSpPr>
        <p:spPr>
          <a:xfrm>
            <a:off x="7962902" y="2153795"/>
            <a:ext cx="341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cannot easily work out what they do by looking at them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E90DA9-342D-4C82-8AC0-4568EA82B54C}"/>
              </a:ext>
            </a:extLst>
          </p:cNvPr>
          <p:cNvSpPr txBox="1"/>
          <p:nvPr/>
        </p:nvSpPr>
        <p:spPr>
          <a:xfrm>
            <a:off x="8162924" y="4348479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Very difficult to “debug” learned behavior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4E28A6-7291-48CB-9C1F-6FB2F49C073A}"/>
              </a:ext>
            </a:extLst>
          </p:cNvPr>
          <p:cNvSpPr txBox="1"/>
          <p:nvPr/>
        </p:nvSpPr>
        <p:spPr>
          <a:xfrm>
            <a:off x="2252937" y="4369998"/>
            <a:ext cx="386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 to predict what kind of behavior will be learned which clash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B050BE7-DD56-43E2-A83B-2C15EF37AE4A}"/>
              </a:ext>
            </a:extLst>
          </p:cNvPr>
          <p:cNvCxnSpPr/>
          <p:nvPr/>
        </p:nvCxnSpPr>
        <p:spPr>
          <a:xfrm rot="16200000" flipH="1">
            <a:off x="3593496" y="3464528"/>
            <a:ext cx="671133" cy="600075"/>
          </a:xfrm>
          <a:prstGeom prst="curvedConnector3">
            <a:avLst/>
          </a:prstGeom>
          <a:ln w="19050">
            <a:solidFill>
              <a:srgbClr val="077D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C6BBA24-4D58-48FD-83E5-D6622B4CF9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18827" y="-1217254"/>
            <a:ext cx="369445" cy="5738177"/>
          </a:xfrm>
          <a:prstGeom prst="curvedConnector3">
            <a:avLst>
              <a:gd name="adj1" fmla="val -61877"/>
            </a:avLst>
          </a:prstGeom>
          <a:ln w="19050">
            <a:solidFill>
              <a:srgbClr val="077D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D56C191-3AF7-4620-940A-3FC17028E6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56359" y="2639777"/>
            <a:ext cx="699845" cy="2190113"/>
          </a:xfrm>
          <a:prstGeom prst="curvedConnector3">
            <a:avLst/>
          </a:prstGeom>
          <a:ln w="19050">
            <a:solidFill>
              <a:srgbClr val="077D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3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5B99E570-37C0-45A8-87A7-3C568E3D3334}"/>
              </a:ext>
            </a:extLst>
          </p:cNvPr>
          <p:cNvSpPr/>
          <p:nvPr/>
        </p:nvSpPr>
        <p:spPr>
          <a:xfrm rot="5400000">
            <a:off x="1833562" y="-1557330"/>
            <a:ext cx="533403" cy="4200526"/>
          </a:xfrm>
          <a:prstGeom prst="round2SameRect">
            <a:avLst/>
          </a:prstGeom>
          <a:gradFill>
            <a:gsLst>
              <a:gs pos="0">
                <a:srgbClr val="01895C"/>
              </a:gs>
              <a:gs pos="100000">
                <a:srgbClr val="075045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10F21A4-2B1A-42F6-9C13-9BB3865BA3E2}"/>
              </a:ext>
            </a:extLst>
          </p:cNvPr>
          <p:cNvSpPr/>
          <p:nvPr/>
        </p:nvSpPr>
        <p:spPr>
          <a:xfrm>
            <a:off x="0" y="0"/>
            <a:ext cx="12200974" cy="6867331"/>
          </a:xfrm>
          <a:custGeom>
            <a:avLst/>
            <a:gdLst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0974" h="6867331">
                <a:moveTo>
                  <a:pt x="12185780" y="0"/>
                </a:moveTo>
                <a:cubicBezTo>
                  <a:pt x="11725469" y="7050833"/>
                  <a:pt x="9175102" y="6515878"/>
                  <a:pt x="0" y="6867331"/>
                </a:cubicBezTo>
                <a:lnTo>
                  <a:pt x="12195110" y="6867331"/>
                </a:lnTo>
                <a:cubicBezTo>
                  <a:pt x="12201330" y="4578221"/>
                  <a:pt x="12207551" y="2289110"/>
                  <a:pt x="12185780" y="0"/>
                </a:cubicBezTo>
                <a:close/>
              </a:path>
            </a:pathLst>
          </a:custGeom>
          <a:gradFill flip="none" rotWithShape="1">
            <a:gsLst>
              <a:gs pos="0">
                <a:srgbClr val="01F1A0"/>
              </a:gs>
              <a:gs pos="100000">
                <a:srgbClr val="07504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70B04-3BB0-47C3-A35B-6ADCB8C5CD26}"/>
              </a:ext>
            </a:extLst>
          </p:cNvPr>
          <p:cNvSpPr txBox="1"/>
          <p:nvPr/>
        </p:nvSpPr>
        <p:spPr>
          <a:xfrm>
            <a:off x="204787" y="312094"/>
            <a:ext cx="399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Neuroevolution Roles</a:t>
            </a:r>
            <a:endParaRPr lang="en-MY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D8BD91-01EE-4912-AE97-CEB6144E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1AD4B8-3239-413F-A0FC-C334454D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EBA3E1-BAC1-4063-81A5-AE4BBE9FB093}"/>
              </a:ext>
            </a:extLst>
          </p:cNvPr>
          <p:cNvGrpSpPr/>
          <p:nvPr/>
        </p:nvGrpSpPr>
        <p:grpSpPr>
          <a:xfrm>
            <a:off x="280987" y="964277"/>
            <a:ext cx="2252664" cy="5495904"/>
            <a:chOff x="409574" y="1438275"/>
            <a:chExt cx="2447925" cy="6219825"/>
          </a:xfrm>
          <a:gradFill>
            <a:gsLst>
              <a:gs pos="0">
                <a:srgbClr val="075045"/>
              </a:gs>
              <a:gs pos="100000">
                <a:srgbClr val="01895C"/>
              </a:gs>
            </a:gsLst>
            <a:lin ang="16200000" scaled="0"/>
          </a:gradFill>
        </p:grpSpPr>
        <p:sp>
          <p:nvSpPr>
            <p:cNvPr id="16" name="Callout: Right Arrow 15">
              <a:extLst>
                <a:ext uri="{FF2B5EF4-FFF2-40B4-BE49-F238E27FC236}">
                  <a16:creationId xmlns:a16="http://schemas.microsoft.com/office/drawing/2014/main" id="{EBB09085-F368-42E6-84CB-91C2393D09AE}"/>
                </a:ext>
              </a:extLst>
            </p:cNvPr>
            <p:cNvSpPr/>
            <p:nvPr/>
          </p:nvSpPr>
          <p:spPr>
            <a:xfrm>
              <a:off x="409574" y="1438275"/>
              <a:ext cx="2447925" cy="933450"/>
            </a:xfrm>
            <a:prstGeom prst="rightArrowCallout">
              <a:avLst>
                <a:gd name="adj1" fmla="val 25000"/>
                <a:gd name="adj2" fmla="val 25000"/>
                <a:gd name="adj3" fmla="val 43367"/>
                <a:gd name="adj4" fmla="val 64977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State/action evaluation</a:t>
              </a:r>
              <a:endParaRPr lang="en-MY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Callout: Right Arrow 19">
              <a:extLst>
                <a:ext uri="{FF2B5EF4-FFF2-40B4-BE49-F238E27FC236}">
                  <a16:creationId xmlns:a16="http://schemas.microsoft.com/office/drawing/2014/main" id="{10F57B32-5E82-407E-833D-A0A8A8AA73F8}"/>
                </a:ext>
              </a:extLst>
            </p:cNvPr>
            <p:cNvSpPr/>
            <p:nvPr/>
          </p:nvSpPr>
          <p:spPr>
            <a:xfrm>
              <a:off x="409574" y="2495550"/>
              <a:ext cx="2447925" cy="933450"/>
            </a:xfrm>
            <a:prstGeom prst="rightArrowCallout">
              <a:avLst>
                <a:gd name="adj1" fmla="val 25000"/>
                <a:gd name="adj2" fmla="val 25000"/>
                <a:gd name="adj3" fmla="val 43367"/>
                <a:gd name="adj4" fmla="val 64977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Direct action selection</a:t>
              </a:r>
              <a:endParaRPr lang="en-MY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Callout: Right Arrow 21">
              <a:extLst>
                <a:ext uri="{FF2B5EF4-FFF2-40B4-BE49-F238E27FC236}">
                  <a16:creationId xmlns:a16="http://schemas.microsoft.com/office/drawing/2014/main" id="{549CD10B-C84D-49BD-A522-86FC0DBAB7C7}"/>
                </a:ext>
              </a:extLst>
            </p:cNvPr>
            <p:cNvSpPr/>
            <p:nvPr/>
          </p:nvSpPr>
          <p:spPr>
            <a:xfrm>
              <a:off x="409574" y="3552825"/>
              <a:ext cx="2447925" cy="933450"/>
            </a:xfrm>
            <a:prstGeom prst="rightArrowCallout">
              <a:avLst>
                <a:gd name="adj1" fmla="val 25000"/>
                <a:gd name="adj2" fmla="val 25000"/>
                <a:gd name="adj3" fmla="val 43367"/>
                <a:gd name="adj4" fmla="val 64977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Selection between strategies</a:t>
              </a:r>
              <a:endParaRPr lang="en-MY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allout: Right Arrow 25">
              <a:extLst>
                <a:ext uri="{FF2B5EF4-FFF2-40B4-BE49-F238E27FC236}">
                  <a16:creationId xmlns:a16="http://schemas.microsoft.com/office/drawing/2014/main" id="{6A1F85E3-FF7F-43E5-966F-136298D7D71F}"/>
                </a:ext>
              </a:extLst>
            </p:cNvPr>
            <p:cNvSpPr/>
            <p:nvPr/>
          </p:nvSpPr>
          <p:spPr>
            <a:xfrm>
              <a:off x="409574" y="4610100"/>
              <a:ext cx="2447925" cy="933450"/>
            </a:xfrm>
            <a:prstGeom prst="rightArrowCallout">
              <a:avLst>
                <a:gd name="adj1" fmla="val 25000"/>
                <a:gd name="adj2" fmla="val 25000"/>
                <a:gd name="adj3" fmla="val 43367"/>
                <a:gd name="adj4" fmla="val 64977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Modelling opponent strategy</a:t>
              </a:r>
              <a:endParaRPr lang="en-MY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Callout: Right Arrow 27">
              <a:extLst>
                <a:ext uri="{FF2B5EF4-FFF2-40B4-BE49-F238E27FC236}">
                  <a16:creationId xmlns:a16="http://schemas.microsoft.com/office/drawing/2014/main" id="{D401EFC4-E44E-4233-9858-C213FA34D204}"/>
                </a:ext>
              </a:extLst>
            </p:cNvPr>
            <p:cNvSpPr/>
            <p:nvPr/>
          </p:nvSpPr>
          <p:spPr>
            <a:xfrm>
              <a:off x="409574" y="5667375"/>
              <a:ext cx="2447925" cy="933450"/>
            </a:xfrm>
            <a:prstGeom prst="rightArrowCallout">
              <a:avLst>
                <a:gd name="adj1" fmla="val 25000"/>
                <a:gd name="adj2" fmla="val 25000"/>
                <a:gd name="adj3" fmla="val 43367"/>
                <a:gd name="adj4" fmla="val 64977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Content generation</a:t>
              </a:r>
              <a:endParaRPr lang="en-MY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llout: Right Arrow 29">
              <a:extLst>
                <a:ext uri="{FF2B5EF4-FFF2-40B4-BE49-F238E27FC236}">
                  <a16:creationId xmlns:a16="http://schemas.microsoft.com/office/drawing/2014/main" id="{6645ABC4-3FD6-4B52-B130-4846D8161F2F}"/>
                </a:ext>
              </a:extLst>
            </p:cNvPr>
            <p:cNvSpPr/>
            <p:nvPr/>
          </p:nvSpPr>
          <p:spPr>
            <a:xfrm>
              <a:off x="409574" y="6724650"/>
              <a:ext cx="2447925" cy="933450"/>
            </a:xfrm>
            <a:prstGeom prst="rightArrowCallout">
              <a:avLst>
                <a:gd name="adj1" fmla="val 25000"/>
                <a:gd name="adj2" fmla="val 25000"/>
                <a:gd name="adj3" fmla="val 43367"/>
                <a:gd name="adj4" fmla="val 64977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Modelling player experience</a:t>
              </a:r>
              <a:endParaRPr lang="en-MY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Double Bracket 35">
            <a:extLst>
              <a:ext uri="{FF2B5EF4-FFF2-40B4-BE49-F238E27FC236}">
                <a16:creationId xmlns:a16="http://schemas.microsoft.com/office/drawing/2014/main" id="{901AFF0C-10C3-48AE-944B-24D30277214F}"/>
              </a:ext>
            </a:extLst>
          </p:cNvPr>
          <p:cNvSpPr/>
          <p:nvPr/>
        </p:nvSpPr>
        <p:spPr>
          <a:xfrm>
            <a:off x="2705100" y="964277"/>
            <a:ext cx="5791200" cy="824806"/>
          </a:xfrm>
          <a:prstGeom prst="bracketPair">
            <a:avLst/>
          </a:prstGeom>
          <a:solidFill>
            <a:srgbClr val="01A770">
              <a:alpha val="15000"/>
            </a:srgbClr>
          </a:solidFill>
          <a:ln w="19050">
            <a:solidFill>
              <a:srgbClr val="0189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 role here is to evaluate the quality of a hypothetical future board state and assign a numerical value to 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Games e.g.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Chess, Checkers, Go, Othello, Ms. Pac-Man </a:t>
            </a:r>
            <a:endParaRPr lang="en-MY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Double Bracket 41">
            <a:extLst>
              <a:ext uri="{FF2B5EF4-FFF2-40B4-BE49-F238E27FC236}">
                <a16:creationId xmlns:a16="http://schemas.microsoft.com/office/drawing/2014/main" id="{7B11C437-5726-4C85-845B-03B750F361AD}"/>
              </a:ext>
            </a:extLst>
          </p:cNvPr>
          <p:cNvSpPr/>
          <p:nvPr/>
        </p:nvSpPr>
        <p:spPr>
          <a:xfrm>
            <a:off x="2700338" y="1898496"/>
            <a:ext cx="5791200" cy="824806"/>
          </a:xfrm>
          <a:prstGeom prst="bracketPair">
            <a:avLst/>
          </a:prstGeom>
          <a:solidFill>
            <a:srgbClr val="01A770">
              <a:alpha val="15000"/>
            </a:srgbClr>
          </a:solidFill>
          <a:ln w="19050">
            <a:solidFill>
              <a:srgbClr val="0189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state/action evaluation but this is more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direct way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instead of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indirect way.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Like how a human play the games.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Games e.g.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Quake II, Unreal Tournament, Simulated Car Racing</a:t>
            </a:r>
            <a:endParaRPr lang="en-MY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Double Bracket 43">
            <a:extLst>
              <a:ext uri="{FF2B5EF4-FFF2-40B4-BE49-F238E27FC236}">
                <a16:creationId xmlns:a16="http://schemas.microsoft.com/office/drawing/2014/main" id="{F17578B2-326F-4C5C-BADB-710A98B6131A}"/>
              </a:ext>
            </a:extLst>
          </p:cNvPr>
          <p:cNvSpPr/>
          <p:nvPr/>
        </p:nvSpPr>
        <p:spPr>
          <a:xfrm>
            <a:off x="2705100" y="2832715"/>
            <a:ext cx="5791200" cy="824806"/>
          </a:xfrm>
          <a:prstGeom prst="bracketPair">
            <a:avLst/>
          </a:prstGeom>
          <a:solidFill>
            <a:srgbClr val="01A770">
              <a:alpha val="15000"/>
            </a:srgbClr>
          </a:solidFill>
          <a:ln w="19050">
            <a:solidFill>
              <a:srgbClr val="0189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choose between one of several strategies to be played for a short time span.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Games e.g.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Keepaway Soccer,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EvoCommander</a:t>
            </a:r>
            <a:endParaRPr lang="en-MY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Double Bracket 45">
            <a:extLst>
              <a:ext uri="{FF2B5EF4-FFF2-40B4-BE49-F238E27FC236}">
                <a16:creationId xmlns:a16="http://schemas.microsoft.com/office/drawing/2014/main" id="{29AEB889-E145-486D-A0DD-D655D2A77AE0}"/>
              </a:ext>
            </a:extLst>
          </p:cNvPr>
          <p:cNvSpPr/>
          <p:nvPr/>
        </p:nvSpPr>
        <p:spPr>
          <a:xfrm>
            <a:off x="2700338" y="3766934"/>
            <a:ext cx="5791200" cy="824806"/>
          </a:xfrm>
          <a:prstGeom prst="bracketPair">
            <a:avLst/>
          </a:prstGeom>
          <a:solidFill>
            <a:srgbClr val="01A770">
              <a:alpha val="15000"/>
            </a:srgbClr>
          </a:solidFill>
          <a:ln w="19050">
            <a:solidFill>
              <a:srgbClr val="0189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 can be used in the specific role of predicting opponent strategy, as part of a player which might or might not based on 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Games e.g.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Texas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Hold’em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Poker</a:t>
            </a:r>
            <a:endParaRPr lang="en-MY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Double Bracket 47">
            <a:extLst>
              <a:ext uri="{FF2B5EF4-FFF2-40B4-BE49-F238E27FC236}">
                <a16:creationId xmlns:a16="http://schemas.microsoft.com/office/drawing/2014/main" id="{430AC4F5-9DB5-4443-AC9D-3E0E45946F1A}"/>
              </a:ext>
            </a:extLst>
          </p:cNvPr>
          <p:cNvSpPr/>
          <p:nvPr/>
        </p:nvSpPr>
        <p:spPr>
          <a:xfrm>
            <a:off x="2705100" y="4699468"/>
            <a:ext cx="5791200" cy="824806"/>
          </a:xfrm>
          <a:prstGeom prst="bracketPair">
            <a:avLst/>
          </a:prstGeom>
          <a:solidFill>
            <a:srgbClr val="01A770">
              <a:alpha val="15000"/>
            </a:srgbClr>
          </a:solidFill>
          <a:ln w="19050">
            <a:solidFill>
              <a:srgbClr val="0189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Created game algorithmically using stochastic search methods, such as evolutionary algorithms.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Games e.g.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GAR,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Petalz</a:t>
            </a:r>
            <a:endParaRPr lang="en-MY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Double Bracket 49">
            <a:extLst>
              <a:ext uri="{FF2B5EF4-FFF2-40B4-BE49-F238E27FC236}">
                <a16:creationId xmlns:a16="http://schemas.microsoft.com/office/drawing/2014/main" id="{4877039D-864E-4CD4-9525-CD17CCFF768A}"/>
              </a:ext>
            </a:extLst>
          </p:cNvPr>
          <p:cNvSpPr/>
          <p:nvPr/>
        </p:nvSpPr>
        <p:spPr>
          <a:xfrm>
            <a:off x="2700338" y="5633687"/>
            <a:ext cx="5791200" cy="824806"/>
          </a:xfrm>
          <a:prstGeom prst="bracketPair">
            <a:avLst/>
          </a:prstGeom>
          <a:solidFill>
            <a:srgbClr val="01A770">
              <a:alpha val="15000"/>
            </a:srgbClr>
          </a:solidFill>
          <a:ln w="19050">
            <a:solidFill>
              <a:srgbClr val="0189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Can approximate any function to a given accuracy given a sufficiently large number of neurons.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Games e.g.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Super Mario Bros</a:t>
            </a:r>
            <a:endParaRPr lang="en-MY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AC14B9-D02B-44E0-B6BC-F87A4FDDA789}"/>
              </a:ext>
            </a:extLst>
          </p:cNvPr>
          <p:cNvSpPr txBox="1"/>
          <p:nvPr/>
        </p:nvSpPr>
        <p:spPr>
          <a:xfrm>
            <a:off x="8836543" y="276231"/>
            <a:ext cx="3014664" cy="215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Involve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few main roles: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6000" indent="-216000" algn="just">
              <a:spcAft>
                <a:spcPts val="400"/>
              </a:spcAft>
              <a:buFont typeface="+mj-lt"/>
              <a:buAutoNum type="arabicPeriod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To evaluate the value of states or actions.</a:t>
            </a:r>
          </a:p>
          <a:p>
            <a:pPr marL="216000" indent="-216000" algn="just">
              <a:spcAft>
                <a:spcPts val="400"/>
              </a:spcAft>
              <a:buFont typeface="+mj-lt"/>
              <a:buAutoNum type="arabicPeriod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To directly select actions.</a:t>
            </a:r>
          </a:p>
          <a:p>
            <a:pPr marL="216000" indent="-216000" algn="just">
              <a:spcAft>
                <a:spcPts val="400"/>
              </a:spcAft>
              <a:buFont typeface="+mj-lt"/>
              <a:buAutoNum type="arabicPeriod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Procedural content generation.</a:t>
            </a:r>
          </a:p>
          <a:p>
            <a:pPr marL="216000" indent="-216000" algn="just">
              <a:spcAft>
                <a:spcPts val="400"/>
              </a:spcAft>
              <a:buFont typeface="+mj-lt"/>
              <a:buAutoNum type="arabicPeriod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To represent content.</a:t>
            </a:r>
          </a:p>
          <a:p>
            <a:pPr marL="216000" indent="-216000" algn="just">
              <a:spcAft>
                <a:spcPts val="400"/>
              </a:spcAft>
              <a:buFont typeface="+mj-lt"/>
              <a:buAutoNum type="arabicPeriod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Predict the experience or preferences.</a:t>
            </a:r>
          </a:p>
        </p:txBody>
      </p:sp>
    </p:spTree>
    <p:extLst>
      <p:ext uri="{BB962C8B-B14F-4D97-AF65-F5344CB8AC3E}">
        <p14:creationId xmlns:p14="http://schemas.microsoft.com/office/powerpoint/2010/main" val="333761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5B99E570-37C0-45A8-87A7-3C568E3D3334}"/>
              </a:ext>
            </a:extLst>
          </p:cNvPr>
          <p:cNvSpPr/>
          <p:nvPr/>
        </p:nvSpPr>
        <p:spPr>
          <a:xfrm rot="16200000" flipH="1">
            <a:off x="8592551" y="-2789812"/>
            <a:ext cx="533403" cy="6665496"/>
          </a:xfrm>
          <a:prstGeom prst="round2SameRect">
            <a:avLst/>
          </a:prstGeom>
          <a:gradFill>
            <a:gsLst>
              <a:gs pos="0">
                <a:srgbClr val="01895C"/>
              </a:gs>
              <a:gs pos="100000">
                <a:srgbClr val="075045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10F21A4-2B1A-42F6-9C13-9BB3865BA3E2}"/>
              </a:ext>
            </a:extLst>
          </p:cNvPr>
          <p:cNvSpPr/>
          <p:nvPr/>
        </p:nvSpPr>
        <p:spPr>
          <a:xfrm flipH="1">
            <a:off x="-19050" y="0"/>
            <a:ext cx="12200974" cy="6867331"/>
          </a:xfrm>
          <a:custGeom>
            <a:avLst/>
            <a:gdLst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0974" h="6867331">
                <a:moveTo>
                  <a:pt x="12185780" y="0"/>
                </a:moveTo>
                <a:cubicBezTo>
                  <a:pt x="11725469" y="7050833"/>
                  <a:pt x="9175102" y="6515878"/>
                  <a:pt x="0" y="6867331"/>
                </a:cubicBezTo>
                <a:lnTo>
                  <a:pt x="12195110" y="6867331"/>
                </a:lnTo>
                <a:cubicBezTo>
                  <a:pt x="12201330" y="4578221"/>
                  <a:pt x="12207551" y="2289110"/>
                  <a:pt x="12185780" y="0"/>
                </a:cubicBezTo>
                <a:close/>
              </a:path>
            </a:pathLst>
          </a:custGeom>
          <a:gradFill flip="none" rotWithShape="1">
            <a:gsLst>
              <a:gs pos="0">
                <a:srgbClr val="01F1A0"/>
              </a:gs>
              <a:gs pos="100000">
                <a:srgbClr val="07504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70B04-3BB0-47C3-A35B-6ADCB8C5CD26}"/>
              </a:ext>
            </a:extLst>
          </p:cNvPr>
          <p:cNvSpPr txBox="1"/>
          <p:nvPr/>
        </p:nvSpPr>
        <p:spPr>
          <a:xfrm>
            <a:off x="5694947" y="312094"/>
            <a:ext cx="638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Neuroevolution and Neural Networks</a:t>
            </a:r>
            <a:endParaRPr lang="en-MY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E9CECE3-3572-408B-848D-EB467860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6132526-EF96-4063-AB4B-458BAF71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4B2AA7-CABE-4E6F-929E-0E795837F0A7}"/>
              </a:ext>
            </a:extLst>
          </p:cNvPr>
          <p:cNvGrpSpPr/>
          <p:nvPr/>
        </p:nvGrpSpPr>
        <p:grpSpPr>
          <a:xfrm>
            <a:off x="2446062" y="945381"/>
            <a:ext cx="7270750" cy="5410969"/>
            <a:chOff x="3559175" y="927367"/>
            <a:chExt cx="5492749" cy="541096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DA79FF-CD8E-4E2B-A8EF-9413E5F77BFC}"/>
                </a:ext>
              </a:extLst>
            </p:cNvPr>
            <p:cNvSpPr/>
            <p:nvPr/>
          </p:nvSpPr>
          <p:spPr>
            <a:xfrm>
              <a:off x="5981477" y="927367"/>
              <a:ext cx="1327415" cy="1525764"/>
            </a:xfrm>
            <a:custGeom>
              <a:avLst/>
              <a:gdLst>
                <a:gd name="connsiteX0" fmla="*/ 0 w 1525763"/>
                <a:gd name="connsiteY0" fmla="*/ 663707 h 1327414"/>
                <a:gd name="connsiteX1" fmla="*/ 331854 w 1525763"/>
                <a:gd name="connsiteY1" fmla="*/ 0 h 1327414"/>
                <a:gd name="connsiteX2" fmla="*/ 1193910 w 1525763"/>
                <a:gd name="connsiteY2" fmla="*/ 0 h 1327414"/>
                <a:gd name="connsiteX3" fmla="*/ 1525763 w 1525763"/>
                <a:gd name="connsiteY3" fmla="*/ 663707 h 1327414"/>
                <a:gd name="connsiteX4" fmla="*/ 1193910 w 1525763"/>
                <a:gd name="connsiteY4" fmla="*/ 1327414 h 1327414"/>
                <a:gd name="connsiteX5" fmla="*/ 331854 w 1525763"/>
                <a:gd name="connsiteY5" fmla="*/ 1327414 h 1327414"/>
                <a:gd name="connsiteX6" fmla="*/ 0 w 1525763"/>
                <a:gd name="connsiteY6" fmla="*/ 663707 h 132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763" h="1327414">
                  <a:moveTo>
                    <a:pt x="762882" y="0"/>
                  </a:moveTo>
                  <a:lnTo>
                    <a:pt x="1525762" y="288713"/>
                  </a:lnTo>
                  <a:lnTo>
                    <a:pt x="1525762" y="1038702"/>
                  </a:lnTo>
                  <a:lnTo>
                    <a:pt x="762882" y="1327414"/>
                  </a:lnTo>
                  <a:lnTo>
                    <a:pt x="1" y="1038702"/>
                  </a:lnTo>
                  <a:lnTo>
                    <a:pt x="1" y="288713"/>
                  </a:lnTo>
                  <a:lnTo>
                    <a:pt x="76288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895C">
                    <a:shade val="30000"/>
                    <a:satMod val="115000"/>
                  </a:srgbClr>
                </a:gs>
                <a:gs pos="50000">
                  <a:srgbClr val="01895C">
                    <a:shade val="67500"/>
                    <a:satMod val="115000"/>
                  </a:srgbClr>
                </a:gs>
                <a:gs pos="100000">
                  <a:srgbClr val="01895C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765" tIns="279676" rIns="248766" bIns="27967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Multi Layer Perceptron (MLP)</a:t>
              </a:r>
              <a:endParaRPr lang="en-MY" sz="1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D00F0DB-6393-42E6-9428-C664B189B123}"/>
                </a:ext>
              </a:extLst>
            </p:cNvPr>
            <p:cNvSpPr/>
            <p:nvPr/>
          </p:nvSpPr>
          <p:spPr>
            <a:xfrm>
              <a:off x="7349172" y="1232520"/>
              <a:ext cx="1702752" cy="915458"/>
            </a:xfrm>
            <a:custGeom>
              <a:avLst/>
              <a:gdLst>
                <a:gd name="connsiteX0" fmla="*/ 0 w 1702752"/>
                <a:gd name="connsiteY0" fmla="*/ 0 h 915458"/>
                <a:gd name="connsiteX1" fmla="*/ 1702752 w 1702752"/>
                <a:gd name="connsiteY1" fmla="*/ 0 h 915458"/>
                <a:gd name="connsiteX2" fmla="*/ 1702752 w 1702752"/>
                <a:gd name="connsiteY2" fmla="*/ 915458 h 915458"/>
                <a:gd name="connsiteX3" fmla="*/ 0 w 1702752"/>
                <a:gd name="connsiteY3" fmla="*/ 915458 h 915458"/>
                <a:gd name="connsiteX4" fmla="*/ 0 w 1702752"/>
                <a:gd name="connsiteY4" fmla="*/ 0 h 91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752" h="915458">
                  <a:moveTo>
                    <a:pt x="0" y="0"/>
                  </a:moveTo>
                  <a:lnTo>
                    <a:pt x="1702752" y="0"/>
                  </a:lnTo>
                  <a:lnTo>
                    <a:pt x="1702752" y="915458"/>
                  </a:lnTo>
                  <a:lnTo>
                    <a:pt x="0" y="9154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MY" sz="11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6C344D-FA80-46D9-AE36-B68A45B207B7}"/>
                </a:ext>
              </a:extLst>
            </p:cNvPr>
            <p:cNvSpPr/>
            <p:nvPr/>
          </p:nvSpPr>
          <p:spPr>
            <a:xfrm>
              <a:off x="4547869" y="927367"/>
              <a:ext cx="1327415" cy="1525764"/>
            </a:xfrm>
            <a:custGeom>
              <a:avLst/>
              <a:gdLst>
                <a:gd name="connsiteX0" fmla="*/ 0 w 1525763"/>
                <a:gd name="connsiteY0" fmla="*/ 663707 h 1327414"/>
                <a:gd name="connsiteX1" fmla="*/ 331854 w 1525763"/>
                <a:gd name="connsiteY1" fmla="*/ 0 h 1327414"/>
                <a:gd name="connsiteX2" fmla="*/ 1193910 w 1525763"/>
                <a:gd name="connsiteY2" fmla="*/ 0 h 1327414"/>
                <a:gd name="connsiteX3" fmla="*/ 1525763 w 1525763"/>
                <a:gd name="connsiteY3" fmla="*/ 663707 h 1327414"/>
                <a:gd name="connsiteX4" fmla="*/ 1193910 w 1525763"/>
                <a:gd name="connsiteY4" fmla="*/ 1327414 h 1327414"/>
                <a:gd name="connsiteX5" fmla="*/ 331854 w 1525763"/>
                <a:gd name="connsiteY5" fmla="*/ 1327414 h 1327414"/>
                <a:gd name="connsiteX6" fmla="*/ 0 w 1525763"/>
                <a:gd name="connsiteY6" fmla="*/ 663707 h 132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763" h="1327414">
                  <a:moveTo>
                    <a:pt x="762882" y="0"/>
                  </a:moveTo>
                  <a:lnTo>
                    <a:pt x="1525762" y="288713"/>
                  </a:lnTo>
                  <a:lnTo>
                    <a:pt x="1525762" y="1038702"/>
                  </a:lnTo>
                  <a:lnTo>
                    <a:pt x="762882" y="1327414"/>
                  </a:lnTo>
                  <a:lnTo>
                    <a:pt x="1" y="1038702"/>
                  </a:lnTo>
                  <a:lnTo>
                    <a:pt x="1" y="288713"/>
                  </a:lnTo>
                  <a:lnTo>
                    <a:pt x="762882" y="0"/>
                  </a:lnTo>
                  <a:close/>
                </a:path>
              </a:pathLst>
            </a:custGeom>
            <a:solidFill>
              <a:srgbClr val="07504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6855" tIns="237766" rIns="206856" bIns="237765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MY" sz="3600" kern="12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9BF4423-80FC-433B-AB55-072BC2941086}"/>
                </a:ext>
              </a:extLst>
            </p:cNvPr>
            <p:cNvSpPr/>
            <p:nvPr/>
          </p:nvSpPr>
          <p:spPr>
            <a:xfrm>
              <a:off x="5261926" y="2222436"/>
              <a:ext cx="1327415" cy="1525764"/>
            </a:xfrm>
            <a:custGeom>
              <a:avLst/>
              <a:gdLst>
                <a:gd name="connsiteX0" fmla="*/ 0 w 1525763"/>
                <a:gd name="connsiteY0" fmla="*/ 663707 h 1327414"/>
                <a:gd name="connsiteX1" fmla="*/ 331854 w 1525763"/>
                <a:gd name="connsiteY1" fmla="*/ 0 h 1327414"/>
                <a:gd name="connsiteX2" fmla="*/ 1193910 w 1525763"/>
                <a:gd name="connsiteY2" fmla="*/ 0 h 1327414"/>
                <a:gd name="connsiteX3" fmla="*/ 1525763 w 1525763"/>
                <a:gd name="connsiteY3" fmla="*/ 663707 h 1327414"/>
                <a:gd name="connsiteX4" fmla="*/ 1193910 w 1525763"/>
                <a:gd name="connsiteY4" fmla="*/ 1327414 h 1327414"/>
                <a:gd name="connsiteX5" fmla="*/ 331854 w 1525763"/>
                <a:gd name="connsiteY5" fmla="*/ 1327414 h 1327414"/>
                <a:gd name="connsiteX6" fmla="*/ 0 w 1525763"/>
                <a:gd name="connsiteY6" fmla="*/ 663707 h 132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763" h="1327414">
                  <a:moveTo>
                    <a:pt x="762882" y="0"/>
                  </a:moveTo>
                  <a:lnTo>
                    <a:pt x="1525762" y="288713"/>
                  </a:lnTo>
                  <a:lnTo>
                    <a:pt x="1525762" y="1038702"/>
                  </a:lnTo>
                  <a:lnTo>
                    <a:pt x="762882" y="1327414"/>
                  </a:lnTo>
                  <a:lnTo>
                    <a:pt x="1" y="1038702"/>
                  </a:lnTo>
                  <a:lnTo>
                    <a:pt x="1" y="288713"/>
                  </a:lnTo>
                  <a:lnTo>
                    <a:pt x="76288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895C">
                    <a:shade val="30000"/>
                    <a:satMod val="115000"/>
                  </a:srgbClr>
                </a:gs>
                <a:gs pos="50000">
                  <a:srgbClr val="01895C">
                    <a:shade val="67500"/>
                    <a:satMod val="115000"/>
                  </a:srgbClr>
                </a:gs>
                <a:gs pos="100000">
                  <a:srgbClr val="01895C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765" tIns="279676" rIns="248766" bIns="27967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Modular MLP</a:t>
              </a:r>
              <a:endParaRPr lang="en-MY" sz="1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76F6B6-7349-4BDE-BB27-142D860C0605}"/>
                </a:ext>
              </a:extLst>
            </p:cNvPr>
            <p:cNvSpPr/>
            <p:nvPr/>
          </p:nvSpPr>
          <p:spPr>
            <a:xfrm>
              <a:off x="3559175" y="2527589"/>
              <a:ext cx="1647825" cy="915458"/>
            </a:xfrm>
            <a:custGeom>
              <a:avLst/>
              <a:gdLst>
                <a:gd name="connsiteX0" fmla="*/ 0 w 1647825"/>
                <a:gd name="connsiteY0" fmla="*/ 0 h 915458"/>
                <a:gd name="connsiteX1" fmla="*/ 1647825 w 1647825"/>
                <a:gd name="connsiteY1" fmla="*/ 0 h 915458"/>
                <a:gd name="connsiteX2" fmla="*/ 1647825 w 1647825"/>
                <a:gd name="connsiteY2" fmla="*/ 915458 h 915458"/>
                <a:gd name="connsiteX3" fmla="*/ 0 w 1647825"/>
                <a:gd name="connsiteY3" fmla="*/ 915458 h 915458"/>
                <a:gd name="connsiteX4" fmla="*/ 0 w 1647825"/>
                <a:gd name="connsiteY4" fmla="*/ 0 h 91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825" h="915458">
                  <a:moveTo>
                    <a:pt x="0" y="0"/>
                  </a:moveTo>
                  <a:lnTo>
                    <a:pt x="1647825" y="0"/>
                  </a:lnTo>
                  <a:lnTo>
                    <a:pt x="1647825" y="915458"/>
                  </a:lnTo>
                  <a:lnTo>
                    <a:pt x="0" y="9154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MY" sz="11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3752C4C-1715-4B36-9919-CE7E41653D43}"/>
                </a:ext>
              </a:extLst>
            </p:cNvPr>
            <p:cNvSpPr/>
            <p:nvPr/>
          </p:nvSpPr>
          <p:spPr>
            <a:xfrm>
              <a:off x="6695534" y="2222436"/>
              <a:ext cx="1327415" cy="1525764"/>
            </a:xfrm>
            <a:custGeom>
              <a:avLst/>
              <a:gdLst>
                <a:gd name="connsiteX0" fmla="*/ 0 w 1525763"/>
                <a:gd name="connsiteY0" fmla="*/ 663707 h 1327414"/>
                <a:gd name="connsiteX1" fmla="*/ 331854 w 1525763"/>
                <a:gd name="connsiteY1" fmla="*/ 0 h 1327414"/>
                <a:gd name="connsiteX2" fmla="*/ 1193910 w 1525763"/>
                <a:gd name="connsiteY2" fmla="*/ 0 h 1327414"/>
                <a:gd name="connsiteX3" fmla="*/ 1525763 w 1525763"/>
                <a:gd name="connsiteY3" fmla="*/ 663707 h 1327414"/>
                <a:gd name="connsiteX4" fmla="*/ 1193910 w 1525763"/>
                <a:gd name="connsiteY4" fmla="*/ 1327414 h 1327414"/>
                <a:gd name="connsiteX5" fmla="*/ 331854 w 1525763"/>
                <a:gd name="connsiteY5" fmla="*/ 1327414 h 1327414"/>
                <a:gd name="connsiteX6" fmla="*/ 0 w 1525763"/>
                <a:gd name="connsiteY6" fmla="*/ 663707 h 132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763" h="1327414">
                  <a:moveTo>
                    <a:pt x="762882" y="0"/>
                  </a:moveTo>
                  <a:lnTo>
                    <a:pt x="1525762" y="288713"/>
                  </a:lnTo>
                  <a:lnTo>
                    <a:pt x="1525762" y="1038702"/>
                  </a:lnTo>
                  <a:lnTo>
                    <a:pt x="762882" y="1327414"/>
                  </a:lnTo>
                  <a:lnTo>
                    <a:pt x="1" y="1038702"/>
                  </a:lnTo>
                  <a:lnTo>
                    <a:pt x="1" y="288713"/>
                  </a:lnTo>
                  <a:lnTo>
                    <a:pt x="762882" y="0"/>
                  </a:lnTo>
                  <a:close/>
                </a:path>
              </a:pathLst>
            </a:custGeom>
            <a:solidFill>
              <a:srgbClr val="07504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6855" tIns="237766" rIns="206856" bIns="237765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MY" sz="3600" kern="12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B12F319-14D9-4004-B38E-9847E2A52C4D}"/>
                </a:ext>
              </a:extLst>
            </p:cNvPr>
            <p:cNvSpPr/>
            <p:nvPr/>
          </p:nvSpPr>
          <p:spPr>
            <a:xfrm>
              <a:off x="5981477" y="3517504"/>
              <a:ext cx="1327415" cy="1525764"/>
            </a:xfrm>
            <a:custGeom>
              <a:avLst/>
              <a:gdLst>
                <a:gd name="connsiteX0" fmla="*/ 0 w 1525763"/>
                <a:gd name="connsiteY0" fmla="*/ 663707 h 1327414"/>
                <a:gd name="connsiteX1" fmla="*/ 331854 w 1525763"/>
                <a:gd name="connsiteY1" fmla="*/ 0 h 1327414"/>
                <a:gd name="connsiteX2" fmla="*/ 1193910 w 1525763"/>
                <a:gd name="connsiteY2" fmla="*/ 0 h 1327414"/>
                <a:gd name="connsiteX3" fmla="*/ 1525763 w 1525763"/>
                <a:gd name="connsiteY3" fmla="*/ 663707 h 1327414"/>
                <a:gd name="connsiteX4" fmla="*/ 1193910 w 1525763"/>
                <a:gd name="connsiteY4" fmla="*/ 1327414 h 1327414"/>
                <a:gd name="connsiteX5" fmla="*/ 331854 w 1525763"/>
                <a:gd name="connsiteY5" fmla="*/ 1327414 h 1327414"/>
                <a:gd name="connsiteX6" fmla="*/ 0 w 1525763"/>
                <a:gd name="connsiteY6" fmla="*/ 663707 h 132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763" h="1327414">
                  <a:moveTo>
                    <a:pt x="762882" y="0"/>
                  </a:moveTo>
                  <a:lnTo>
                    <a:pt x="1525762" y="288713"/>
                  </a:lnTo>
                  <a:lnTo>
                    <a:pt x="1525762" y="1038702"/>
                  </a:lnTo>
                  <a:lnTo>
                    <a:pt x="762882" y="1327414"/>
                  </a:lnTo>
                  <a:lnTo>
                    <a:pt x="1" y="1038702"/>
                  </a:lnTo>
                  <a:lnTo>
                    <a:pt x="1" y="288713"/>
                  </a:lnTo>
                  <a:lnTo>
                    <a:pt x="76288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895C">
                    <a:shade val="30000"/>
                    <a:satMod val="115000"/>
                  </a:srgbClr>
                </a:gs>
                <a:gs pos="50000">
                  <a:srgbClr val="01895C">
                    <a:shade val="67500"/>
                    <a:satMod val="115000"/>
                  </a:srgbClr>
                </a:gs>
                <a:gs pos="100000">
                  <a:srgbClr val="01895C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765" tIns="279676" rIns="248766" bIns="27967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Networks</a:t>
              </a:r>
              <a:endParaRPr lang="en-MY" sz="1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BFCABCB-8829-4E67-9FC5-8F24FD1F557C}"/>
                </a:ext>
              </a:extLst>
            </p:cNvPr>
            <p:cNvSpPr/>
            <p:nvPr/>
          </p:nvSpPr>
          <p:spPr>
            <a:xfrm>
              <a:off x="7349172" y="3822657"/>
              <a:ext cx="1702752" cy="915458"/>
            </a:xfrm>
            <a:custGeom>
              <a:avLst/>
              <a:gdLst>
                <a:gd name="connsiteX0" fmla="*/ 0 w 1702752"/>
                <a:gd name="connsiteY0" fmla="*/ 0 h 915458"/>
                <a:gd name="connsiteX1" fmla="*/ 1702752 w 1702752"/>
                <a:gd name="connsiteY1" fmla="*/ 0 h 915458"/>
                <a:gd name="connsiteX2" fmla="*/ 1702752 w 1702752"/>
                <a:gd name="connsiteY2" fmla="*/ 915458 h 915458"/>
                <a:gd name="connsiteX3" fmla="*/ 0 w 1702752"/>
                <a:gd name="connsiteY3" fmla="*/ 915458 h 915458"/>
                <a:gd name="connsiteX4" fmla="*/ 0 w 1702752"/>
                <a:gd name="connsiteY4" fmla="*/ 0 h 91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752" h="915458">
                  <a:moveTo>
                    <a:pt x="0" y="0"/>
                  </a:moveTo>
                  <a:lnTo>
                    <a:pt x="1702752" y="0"/>
                  </a:lnTo>
                  <a:lnTo>
                    <a:pt x="1702752" y="915458"/>
                  </a:lnTo>
                  <a:lnTo>
                    <a:pt x="0" y="9154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MY" sz="11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2B21B85-1606-4365-A811-9CC8FF12A383}"/>
                </a:ext>
              </a:extLst>
            </p:cNvPr>
            <p:cNvSpPr/>
            <p:nvPr/>
          </p:nvSpPr>
          <p:spPr>
            <a:xfrm>
              <a:off x="4547869" y="3517504"/>
              <a:ext cx="1327415" cy="1525764"/>
            </a:xfrm>
            <a:custGeom>
              <a:avLst/>
              <a:gdLst>
                <a:gd name="connsiteX0" fmla="*/ 0 w 1525763"/>
                <a:gd name="connsiteY0" fmla="*/ 663707 h 1327414"/>
                <a:gd name="connsiteX1" fmla="*/ 331854 w 1525763"/>
                <a:gd name="connsiteY1" fmla="*/ 0 h 1327414"/>
                <a:gd name="connsiteX2" fmla="*/ 1193910 w 1525763"/>
                <a:gd name="connsiteY2" fmla="*/ 0 h 1327414"/>
                <a:gd name="connsiteX3" fmla="*/ 1525763 w 1525763"/>
                <a:gd name="connsiteY3" fmla="*/ 663707 h 1327414"/>
                <a:gd name="connsiteX4" fmla="*/ 1193910 w 1525763"/>
                <a:gd name="connsiteY4" fmla="*/ 1327414 h 1327414"/>
                <a:gd name="connsiteX5" fmla="*/ 331854 w 1525763"/>
                <a:gd name="connsiteY5" fmla="*/ 1327414 h 1327414"/>
                <a:gd name="connsiteX6" fmla="*/ 0 w 1525763"/>
                <a:gd name="connsiteY6" fmla="*/ 663707 h 132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763" h="1327414">
                  <a:moveTo>
                    <a:pt x="762882" y="0"/>
                  </a:moveTo>
                  <a:lnTo>
                    <a:pt x="1525762" y="288713"/>
                  </a:lnTo>
                  <a:lnTo>
                    <a:pt x="1525762" y="1038702"/>
                  </a:lnTo>
                  <a:lnTo>
                    <a:pt x="762882" y="1327414"/>
                  </a:lnTo>
                  <a:lnTo>
                    <a:pt x="1" y="1038702"/>
                  </a:lnTo>
                  <a:lnTo>
                    <a:pt x="1" y="288713"/>
                  </a:lnTo>
                  <a:lnTo>
                    <a:pt x="762882" y="0"/>
                  </a:lnTo>
                  <a:close/>
                </a:path>
              </a:pathLst>
            </a:custGeom>
            <a:solidFill>
              <a:srgbClr val="07504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6855" tIns="237766" rIns="206856" bIns="237765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MY" sz="3600" kern="12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91F81DA-D253-4421-8F39-CBFCF9A67F9E}"/>
                </a:ext>
              </a:extLst>
            </p:cNvPr>
            <p:cNvSpPr/>
            <p:nvPr/>
          </p:nvSpPr>
          <p:spPr>
            <a:xfrm>
              <a:off x="5261926" y="4812572"/>
              <a:ext cx="1327415" cy="1525764"/>
            </a:xfrm>
            <a:custGeom>
              <a:avLst/>
              <a:gdLst>
                <a:gd name="connsiteX0" fmla="*/ 0 w 1525763"/>
                <a:gd name="connsiteY0" fmla="*/ 663707 h 1327414"/>
                <a:gd name="connsiteX1" fmla="*/ 331854 w 1525763"/>
                <a:gd name="connsiteY1" fmla="*/ 0 h 1327414"/>
                <a:gd name="connsiteX2" fmla="*/ 1193910 w 1525763"/>
                <a:gd name="connsiteY2" fmla="*/ 0 h 1327414"/>
                <a:gd name="connsiteX3" fmla="*/ 1525763 w 1525763"/>
                <a:gd name="connsiteY3" fmla="*/ 663707 h 1327414"/>
                <a:gd name="connsiteX4" fmla="*/ 1193910 w 1525763"/>
                <a:gd name="connsiteY4" fmla="*/ 1327414 h 1327414"/>
                <a:gd name="connsiteX5" fmla="*/ 331854 w 1525763"/>
                <a:gd name="connsiteY5" fmla="*/ 1327414 h 1327414"/>
                <a:gd name="connsiteX6" fmla="*/ 0 w 1525763"/>
                <a:gd name="connsiteY6" fmla="*/ 663707 h 132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763" h="1327414">
                  <a:moveTo>
                    <a:pt x="762882" y="0"/>
                  </a:moveTo>
                  <a:lnTo>
                    <a:pt x="1525762" y="288713"/>
                  </a:lnTo>
                  <a:lnTo>
                    <a:pt x="1525762" y="1038702"/>
                  </a:lnTo>
                  <a:lnTo>
                    <a:pt x="762882" y="1327414"/>
                  </a:lnTo>
                  <a:lnTo>
                    <a:pt x="1" y="1038702"/>
                  </a:lnTo>
                  <a:lnTo>
                    <a:pt x="1" y="288713"/>
                  </a:lnTo>
                  <a:lnTo>
                    <a:pt x="76288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895C">
                    <a:shade val="30000"/>
                    <a:satMod val="115000"/>
                  </a:srgbClr>
                </a:gs>
                <a:gs pos="50000">
                  <a:srgbClr val="01895C">
                    <a:shade val="67500"/>
                    <a:satMod val="115000"/>
                  </a:srgbClr>
                </a:gs>
                <a:gs pos="100000">
                  <a:srgbClr val="01895C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765" tIns="279676" rIns="248766" bIns="27967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Long-Short Term Memory (LTSM)</a:t>
              </a:r>
              <a:endParaRPr lang="en-MY" sz="1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FB6A44D-AF2E-4D6B-BD23-3EEDAB0E10F4}"/>
                </a:ext>
              </a:extLst>
            </p:cNvPr>
            <p:cNvSpPr/>
            <p:nvPr/>
          </p:nvSpPr>
          <p:spPr>
            <a:xfrm>
              <a:off x="6695534" y="4812572"/>
              <a:ext cx="1327415" cy="1525764"/>
            </a:xfrm>
            <a:custGeom>
              <a:avLst/>
              <a:gdLst>
                <a:gd name="connsiteX0" fmla="*/ 0 w 1525763"/>
                <a:gd name="connsiteY0" fmla="*/ 663707 h 1327414"/>
                <a:gd name="connsiteX1" fmla="*/ 331854 w 1525763"/>
                <a:gd name="connsiteY1" fmla="*/ 0 h 1327414"/>
                <a:gd name="connsiteX2" fmla="*/ 1193910 w 1525763"/>
                <a:gd name="connsiteY2" fmla="*/ 0 h 1327414"/>
                <a:gd name="connsiteX3" fmla="*/ 1525763 w 1525763"/>
                <a:gd name="connsiteY3" fmla="*/ 663707 h 1327414"/>
                <a:gd name="connsiteX4" fmla="*/ 1193910 w 1525763"/>
                <a:gd name="connsiteY4" fmla="*/ 1327414 h 1327414"/>
                <a:gd name="connsiteX5" fmla="*/ 331854 w 1525763"/>
                <a:gd name="connsiteY5" fmla="*/ 1327414 h 1327414"/>
                <a:gd name="connsiteX6" fmla="*/ 0 w 1525763"/>
                <a:gd name="connsiteY6" fmla="*/ 663707 h 132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763" h="1327414">
                  <a:moveTo>
                    <a:pt x="762882" y="0"/>
                  </a:moveTo>
                  <a:lnTo>
                    <a:pt x="1525762" y="288713"/>
                  </a:lnTo>
                  <a:lnTo>
                    <a:pt x="1525762" y="1038702"/>
                  </a:lnTo>
                  <a:lnTo>
                    <a:pt x="762882" y="1327414"/>
                  </a:lnTo>
                  <a:lnTo>
                    <a:pt x="1" y="1038702"/>
                  </a:lnTo>
                  <a:lnTo>
                    <a:pt x="1" y="288713"/>
                  </a:lnTo>
                  <a:lnTo>
                    <a:pt x="762882" y="0"/>
                  </a:lnTo>
                  <a:close/>
                </a:path>
              </a:pathLst>
            </a:custGeom>
            <a:solidFill>
              <a:srgbClr val="07504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6855" tIns="237766" rIns="206856" bIns="237765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MY" sz="3600" kern="120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578FB20-6B78-4E4E-9A57-740CB1EF7E91}"/>
              </a:ext>
            </a:extLst>
          </p:cNvPr>
          <p:cNvSpPr/>
          <p:nvPr/>
        </p:nvSpPr>
        <p:spPr>
          <a:xfrm>
            <a:off x="7487067" y="1216367"/>
            <a:ext cx="2283064" cy="915458"/>
          </a:xfrm>
          <a:custGeom>
            <a:avLst/>
            <a:gdLst>
              <a:gd name="connsiteX0" fmla="*/ 0 w 1647825"/>
              <a:gd name="connsiteY0" fmla="*/ 0 h 915458"/>
              <a:gd name="connsiteX1" fmla="*/ 1647825 w 1647825"/>
              <a:gd name="connsiteY1" fmla="*/ 0 h 915458"/>
              <a:gd name="connsiteX2" fmla="*/ 1647825 w 1647825"/>
              <a:gd name="connsiteY2" fmla="*/ 915458 h 915458"/>
              <a:gd name="connsiteX3" fmla="*/ 0 w 1647825"/>
              <a:gd name="connsiteY3" fmla="*/ 915458 h 915458"/>
              <a:gd name="connsiteX4" fmla="*/ 0 w 1647825"/>
              <a:gd name="connsiteY4" fmla="*/ 0 h 91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825" h="915458">
                <a:moveTo>
                  <a:pt x="0" y="0"/>
                </a:moveTo>
                <a:lnTo>
                  <a:pt x="1647825" y="0"/>
                </a:lnTo>
                <a:lnTo>
                  <a:pt x="1647825" y="915458"/>
                </a:lnTo>
                <a:lnTo>
                  <a:pt x="0" y="9154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marL="0" lvl="0" indent="0" algn="just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Can learn problems that are not linearly separable and approximate any function to a given accuracy given a suitable large number of hidden neurons.</a:t>
            </a:r>
            <a:endParaRPr lang="en-MY" sz="105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ABA2FE9-8D43-49BB-8A54-42C6C589EDB2}"/>
              </a:ext>
            </a:extLst>
          </p:cNvPr>
          <p:cNvSpPr/>
          <p:nvPr/>
        </p:nvSpPr>
        <p:spPr>
          <a:xfrm>
            <a:off x="2686050" y="5135739"/>
            <a:ext cx="1943660" cy="915458"/>
          </a:xfrm>
          <a:custGeom>
            <a:avLst/>
            <a:gdLst>
              <a:gd name="connsiteX0" fmla="*/ 0 w 1647825"/>
              <a:gd name="connsiteY0" fmla="*/ 0 h 915458"/>
              <a:gd name="connsiteX1" fmla="*/ 1647825 w 1647825"/>
              <a:gd name="connsiteY1" fmla="*/ 0 h 915458"/>
              <a:gd name="connsiteX2" fmla="*/ 1647825 w 1647825"/>
              <a:gd name="connsiteY2" fmla="*/ 915458 h 915458"/>
              <a:gd name="connsiteX3" fmla="*/ 0 w 1647825"/>
              <a:gd name="connsiteY3" fmla="*/ 915458 h 915458"/>
              <a:gd name="connsiteX4" fmla="*/ 0 w 1647825"/>
              <a:gd name="connsiteY4" fmla="*/ 0 h 91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825" h="915458">
                <a:moveTo>
                  <a:pt x="0" y="0"/>
                </a:moveTo>
                <a:lnTo>
                  <a:pt x="1647825" y="0"/>
                </a:lnTo>
                <a:lnTo>
                  <a:pt x="1647825" y="915458"/>
                </a:lnTo>
                <a:lnTo>
                  <a:pt x="0" y="9154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marL="0" lvl="0" indent="0" algn="just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Can learn by remembering values for an arbitrary amount of time.</a:t>
            </a:r>
            <a:endParaRPr lang="en-MY" sz="105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41F790F-D855-4637-8A5E-EC2ED9DA0211}"/>
              </a:ext>
            </a:extLst>
          </p:cNvPr>
          <p:cNvSpPr/>
          <p:nvPr/>
        </p:nvSpPr>
        <p:spPr>
          <a:xfrm>
            <a:off x="7487067" y="3840671"/>
            <a:ext cx="2283064" cy="915458"/>
          </a:xfrm>
          <a:custGeom>
            <a:avLst/>
            <a:gdLst>
              <a:gd name="connsiteX0" fmla="*/ 0 w 1647825"/>
              <a:gd name="connsiteY0" fmla="*/ 0 h 915458"/>
              <a:gd name="connsiteX1" fmla="*/ 1647825 w 1647825"/>
              <a:gd name="connsiteY1" fmla="*/ 0 h 915458"/>
              <a:gd name="connsiteX2" fmla="*/ 1647825 w 1647825"/>
              <a:gd name="connsiteY2" fmla="*/ 915458 h 915458"/>
              <a:gd name="connsiteX3" fmla="*/ 0 w 1647825"/>
              <a:gd name="connsiteY3" fmla="*/ 915458 h 915458"/>
              <a:gd name="connsiteX4" fmla="*/ 0 w 1647825"/>
              <a:gd name="connsiteY4" fmla="*/ 0 h 91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825" h="915458">
                <a:moveTo>
                  <a:pt x="0" y="0"/>
                </a:moveTo>
                <a:lnTo>
                  <a:pt x="1647825" y="0"/>
                </a:lnTo>
                <a:lnTo>
                  <a:pt x="1647825" y="915458"/>
                </a:lnTo>
                <a:lnTo>
                  <a:pt x="0" y="9154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marL="0" lvl="0" indent="0" algn="just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Can form loops and cycles, which allows information to also be propagated from later layers back to earlier layers.</a:t>
            </a:r>
            <a:endParaRPr lang="en-MY" sz="105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95BDF71-4503-465D-A2E1-720797858E54}"/>
              </a:ext>
            </a:extLst>
          </p:cNvPr>
          <p:cNvSpPr/>
          <p:nvPr/>
        </p:nvSpPr>
        <p:spPr>
          <a:xfrm>
            <a:off x="2143125" y="2545603"/>
            <a:ext cx="2484162" cy="915458"/>
          </a:xfrm>
          <a:custGeom>
            <a:avLst/>
            <a:gdLst>
              <a:gd name="connsiteX0" fmla="*/ 0 w 1647825"/>
              <a:gd name="connsiteY0" fmla="*/ 0 h 915458"/>
              <a:gd name="connsiteX1" fmla="*/ 1647825 w 1647825"/>
              <a:gd name="connsiteY1" fmla="*/ 0 h 915458"/>
              <a:gd name="connsiteX2" fmla="*/ 1647825 w 1647825"/>
              <a:gd name="connsiteY2" fmla="*/ 915458 h 915458"/>
              <a:gd name="connsiteX3" fmla="*/ 0 w 1647825"/>
              <a:gd name="connsiteY3" fmla="*/ 915458 h 915458"/>
              <a:gd name="connsiteX4" fmla="*/ 0 w 1647825"/>
              <a:gd name="connsiteY4" fmla="*/ 0 h 91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825" h="915458">
                <a:moveTo>
                  <a:pt x="0" y="0"/>
                </a:moveTo>
                <a:lnTo>
                  <a:pt x="1647825" y="0"/>
                </a:lnTo>
                <a:lnTo>
                  <a:pt x="1647825" y="915458"/>
                </a:lnTo>
                <a:lnTo>
                  <a:pt x="0" y="9154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marL="0" lvl="0" indent="0" algn="just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is easier to evolve multimodal behavior with modular architectures and works well when the task lends itself to easy functional decomposition.</a:t>
            </a:r>
            <a:endParaRPr lang="en-MY" sz="105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7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194A281-D103-43DC-8E92-A8A4C5FAECA3}"/>
              </a:ext>
            </a:extLst>
          </p:cNvPr>
          <p:cNvSpPr/>
          <p:nvPr/>
        </p:nvSpPr>
        <p:spPr>
          <a:xfrm>
            <a:off x="1123951" y="1411287"/>
            <a:ext cx="3181349" cy="4570413"/>
          </a:xfrm>
          <a:prstGeom prst="roundRect">
            <a:avLst/>
          </a:prstGeom>
          <a:solidFill>
            <a:srgbClr val="01A770">
              <a:alpha val="20000"/>
            </a:srgbClr>
          </a:solidFill>
          <a:ln w="19050">
            <a:solidFill>
              <a:srgbClr val="077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5B99E570-37C0-45A8-87A7-3C568E3D3334}"/>
              </a:ext>
            </a:extLst>
          </p:cNvPr>
          <p:cNvSpPr/>
          <p:nvPr/>
        </p:nvSpPr>
        <p:spPr>
          <a:xfrm rot="5400000">
            <a:off x="2181222" y="-1904990"/>
            <a:ext cx="533403" cy="4895850"/>
          </a:xfrm>
          <a:prstGeom prst="round2SameRect">
            <a:avLst/>
          </a:prstGeom>
          <a:gradFill>
            <a:gsLst>
              <a:gs pos="0">
                <a:srgbClr val="01895C"/>
              </a:gs>
              <a:gs pos="100000">
                <a:srgbClr val="075045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10F21A4-2B1A-42F6-9C13-9BB3865BA3E2}"/>
              </a:ext>
            </a:extLst>
          </p:cNvPr>
          <p:cNvSpPr/>
          <p:nvPr/>
        </p:nvSpPr>
        <p:spPr>
          <a:xfrm>
            <a:off x="0" y="0"/>
            <a:ext cx="12200974" cy="6867331"/>
          </a:xfrm>
          <a:custGeom>
            <a:avLst/>
            <a:gdLst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0974" h="6867331">
                <a:moveTo>
                  <a:pt x="12185780" y="0"/>
                </a:moveTo>
                <a:cubicBezTo>
                  <a:pt x="11725469" y="7050833"/>
                  <a:pt x="9175102" y="6515878"/>
                  <a:pt x="0" y="6867331"/>
                </a:cubicBezTo>
                <a:lnTo>
                  <a:pt x="12195110" y="6867331"/>
                </a:lnTo>
                <a:cubicBezTo>
                  <a:pt x="12201330" y="4578221"/>
                  <a:pt x="12207551" y="2289110"/>
                  <a:pt x="12185780" y="0"/>
                </a:cubicBezTo>
                <a:close/>
              </a:path>
            </a:pathLst>
          </a:custGeom>
          <a:gradFill flip="none" rotWithShape="1">
            <a:gsLst>
              <a:gs pos="0">
                <a:srgbClr val="01F1A0"/>
              </a:gs>
              <a:gs pos="100000">
                <a:srgbClr val="07504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70B04-3BB0-47C3-A35B-6ADCB8C5CD26}"/>
              </a:ext>
            </a:extLst>
          </p:cNvPr>
          <p:cNvSpPr txBox="1"/>
          <p:nvPr/>
        </p:nvSpPr>
        <p:spPr>
          <a:xfrm>
            <a:off x="204787" y="312094"/>
            <a:ext cx="469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Evolving Neural Networks</a:t>
            </a:r>
            <a:endParaRPr lang="en-MY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B9710E8-D895-4B24-9453-47D1405B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7F2806-2B38-4A69-8777-3E989838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15" name="Rectangle: Top Corners Snipped 14">
            <a:extLst>
              <a:ext uri="{FF2B5EF4-FFF2-40B4-BE49-F238E27FC236}">
                <a16:creationId xmlns:a16="http://schemas.microsoft.com/office/drawing/2014/main" id="{67EEB211-B831-45FB-820E-B8539056DD60}"/>
              </a:ext>
            </a:extLst>
          </p:cNvPr>
          <p:cNvSpPr/>
          <p:nvPr/>
        </p:nvSpPr>
        <p:spPr>
          <a:xfrm>
            <a:off x="1123951" y="1265431"/>
            <a:ext cx="3181349" cy="1192019"/>
          </a:xfrm>
          <a:prstGeom prst="snip2SameRect">
            <a:avLst/>
          </a:prstGeom>
          <a:gradFill flip="none" rotWithShape="1">
            <a:gsLst>
              <a:gs pos="0">
                <a:srgbClr val="077D5F">
                  <a:shade val="30000"/>
                  <a:satMod val="115000"/>
                </a:srgbClr>
              </a:gs>
              <a:gs pos="50000">
                <a:srgbClr val="077D5F">
                  <a:shade val="67500"/>
                  <a:satMod val="115000"/>
                </a:srgbClr>
              </a:gs>
              <a:gs pos="100000">
                <a:srgbClr val="077D5F">
                  <a:shade val="100000"/>
                  <a:satMod val="115000"/>
                </a:srgbClr>
              </a:gs>
            </a:gsLst>
            <a:lin ang="5400000" scaled="1"/>
            <a:tileRect/>
          </a:gradFill>
          <a:ln w="19050">
            <a:solidFill>
              <a:srgbClr val="077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Evolve the weights of a network with a fixed user defined topology and in the simplest direct representation.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43C19-E3D0-4F27-BEA6-3451C532A21E}"/>
              </a:ext>
            </a:extLst>
          </p:cNvPr>
          <p:cNvSpPr txBox="1"/>
          <p:nvPr/>
        </p:nvSpPr>
        <p:spPr>
          <a:xfrm>
            <a:off x="1123951" y="2472331"/>
            <a:ext cx="31813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Allows the whole network to be described as a vector of real number.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Allows the use of any evolutionary algorithm which works on vectors of real numbers (e.g. CMA-ES).</a:t>
            </a: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Required to choose appropriate topology and number of hidden nodes a priori.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7685DF-82AC-4DD8-9C39-E4C95502DEBD}"/>
              </a:ext>
            </a:extLst>
          </p:cNvPr>
          <p:cNvSpPr/>
          <p:nvPr/>
        </p:nvSpPr>
        <p:spPr>
          <a:xfrm>
            <a:off x="5429251" y="1411287"/>
            <a:ext cx="3181349" cy="4570413"/>
          </a:xfrm>
          <a:prstGeom prst="roundRect">
            <a:avLst/>
          </a:prstGeom>
          <a:solidFill>
            <a:srgbClr val="01A770">
              <a:alpha val="20000"/>
            </a:srgbClr>
          </a:solidFill>
          <a:ln w="19050">
            <a:solidFill>
              <a:srgbClr val="077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Rectangle: Top Corners Snipped 22">
            <a:extLst>
              <a:ext uri="{FF2B5EF4-FFF2-40B4-BE49-F238E27FC236}">
                <a16:creationId xmlns:a16="http://schemas.microsoft.com/office/drawing/2014/main" id="{395282BF-82E5-4038-B67E-9A278F037B92}"/>
              </a:ext>
            </a:extLst>
          </p:cNvPr>
          <p:cNvSpPr/>
          <p:nvPr/>
        </p:nvSpPr>
        <p:spPr>
          <a:xfrm>
            <a:off x="5429251" y="1265431"/>
            <a:ext cx="3181349" cy="1192019"/>
          </a:xfrm>
          <a:prstGeom prst="snip2SameRect">
            <a:avLst/>
          </a:prstGeom>
          <a:gradFill flip="none" rotWithShape="1">
            <a:gsLst>
              <a:gs pos="0">
                <a:srgbClr val="077D5F">
                  <a:shade val="30000"/>
                  <a:satMod val="115000"/>
                </a:srgbClr>
              </a:gs>
              <a:gs pos="50000">
                <a:srgbClr val="077D5F">
                  <a:shade val="67500"/>
                  <a:satMod val="115000"/>
                </a:srgbClr>
              </a:gs>
              <a:gs pos="100000">
                <a:srgbClr val="077D5F">
                  <a:shade val="100000"/>
                  <a:satMod val="115000"/>
                </a:srgbClr>
              </a:gs>
            </a:gsLst>
            <a:lin ang="5400000" scaled="1"/>
            <a:tileRect/>
          </a:gradFill>
          <a:ln w="19050">
            <a:solidFill>
              <a:srgbClr val="077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Evolving the topology together with the connection weights. E.g. Neuroevolution of Augmenting Topologies (NEAT)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090363-CE4D-4B27-BC8F-467F06FB445F}"/>
              </a:ext>
            </a:extLst>
          </p:cNvPr>
          <p:cNvSpPr txBox="1"/>
          <p:nvPr/>
        </p:nvSpPr>
        <p:spPr>
          <a:xfrm>
            <a:off x="5429251" y="2472331"/>
            <a:ext cx="31813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Outperforms approaches that only evolve weights.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Ability to solve difficult non-Markovian control problems.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Increased performance in strategic-decision making tasks.</a:t>
            </a: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Parts of solution that are similar must be discovered separately through evolution.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MY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01681475-5A0D-4379-A51D-7B9C4BCF38B7}"/>
              </a:ext>
            </a:extLst>
          </p:cNvPr>
          <p:cNvSpPr/>
          <p:nvPr/>
        </p:nvSpPr>
        <p:spPr>
          <a:xfrm>
            <a:off x="771525" y="932003"/>
            <a:ext cx="533404" cy="533404"/>
          </a:xfrm>
          <a:prstGeom prst="diamond">
            <a:avLst/>
          </a:prstGeom>
          <a:solidFill>
            <a:srgbClr val="01A770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0F745C3E-5A54-469A-A9EE-4D8F111664D7}"/>
              </a:ext>
            </a:extLst>
          </p:cNvPr>
          <p:cNvSpPr/>
          <p:nvPr/>
        </p:nvSpPr>
        <p:spPr>
          <a:xfrm>
            <a:off x="5086350" y="925801"/>
            <a:ext cx="533404" cy="533404"/>
          </a:xfrm>
          <a:prstGeom prst="diamond">
            <a:avLst/>
          </a:prstGeom>
          <a:solidFill>
            <a:srgbClr val="01A770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4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5B99E570-37C0-45A8-87A7-3C568E3D3334}"/>
              </a:ext>
            </a:extLst>
          </p:cNvPr>
          <p:cNvSpPr/>
          <p:nvPr/>
        </p:nvSpPr>
        <p:spPr>
          <a:xfrm rot="16200000" flipH="1">
            <a:off x="10096498" y="-1285863"/>
            <a:ext cx="533403" cy="3657600"/>
          </a:xfrm>
          <a:prstGeom prst="round2SameRect">
            <a:avLst/>
          </a:prstGeom>
          <a:gradFill>
            <a:gsLst>
              <a:gs pos="0">
                <a:srgbClr val="01895C"/>
              </a:gs>
              <a:gs pos="100000">
                <a:srgbClr val="075045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10F21A4-2B1A-42F6-9C13-9BB3865BA3E2}"/>
              </a:ext>
            </a:extLst>
          </p:cNvPr>
          <p:cNvSpPr/>
          <p:nvPr/>
        </p:nvSpPr>
        <p:spPr>
          <a:xfrm flipH="1">
            <a:off x="-19050" y="0"/>
            <a:ext cx="12200974" cy="6867331"/>
          </a:xfrm>
          <a:custGeom>
            <a:avLst/>
            <a:gdLst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0534262 w 10549456"/>
              <a:gd name="connsiteY0" fmla="*/ 0 h 6867331"/>
              <a:gd name="connsiteX1" fmla="*/ 0 w 10549456"/>
              <a:gd name="connsiteY1" fmla="*/ 6848669 h 6867331"/>
              <a:gd name="connsiteX2" fmla="*/ 10543592 w 10549456"/>
              <a:gd name="connsiteY2" fmla="*/ 6867331 h 6867331"/>
              <a:gd name="connsiteX3" fmla="*/ 10534262 w 10549456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  <a:gd name="connsiteX0" fmla="*/ 12185780 w 12200974"/>
              <a:gd name="connsiteY0" fmla="*/ 0 h 6867331"/>
              <a:gd name="connsiteX1" fmla="*/ 0 w 12200974"/>
              <a:gd name="connsiteY1" fmla="*/ 6867331 h 6867331"/>
              <a:gd name="connsiteX2" fmla="*/ 12195110 w 12200974"/>
              <a:gd name="connsiteY2" fmla="*/ 6867331 h 6867331"/>
              <a:gd name="connsiteX3" fmla="*/ 12185780 w 12200974"/>
              <a:gd name="connsiteY3" fmla="*/ 0 h 68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0974" h="6867331">
                <a:moveTo>
                  <a:pt x="12185780" y="0"/>
                </a:moveTo>
                <a:cubicBezTo>
                  <a:pt x="11725469" y="7050833"/>
                  <a:pt x="9175102" y="6515878"/>
                  <a:pt x="0" y="6867331"/>
                </a:cubicBezTo>
                <a:lnTo>
                  <a:pt x="12195110" y="6867331"/>
                </a:lnTo>
                <a:cubicBezTo>
                  <a:pt x="12201330" y="4578221"/>
                  <a:pt x="12207551" y="2289110"/>
                  <a:pt x="12185780" y="0"/>
                </a:cubicBezTo>
                <a:close/>
              </a:path>
            </a:pathLst>
          </a:custGeom>
          <a:gradFill flip="none" rotWithShape="1">
            <a:gsLst>
              <a:gs pos="0">
                <a:srgbClr val="01F1A0"/>
              </a:gs>
              <a:gs pos="100000">
                <a:srgbClr val="07504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70B04-3BB0-47C3-A35B-6ADCB8C5CD26}"/>
              </a:ext>
            </a:extLst>
          </p:cNvPr>
          <p:cNvSpPr txBox="1"/>
          <p:nvPr/>
        </p:nvSpPr>
        <p:spPr>
          <a:xfrm>
            <a:off x="8772525" y="312094"/>
            <a:ext cx="326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Fitness Evaluation</a:t>
            </a:r>
            <a:endParaRPr lang="en-MY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283238-1C71-4791-9AA2-A9BF2EA8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Fawwaz Aiman (17103935/1)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36C81B0-71F1-4B43-B41E-BD232E1F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EC356E-EF4C-4059-B75D-5DA3C41957D8}"/>
              </a:ext>
            </a:extLst>
          </p:cNvPr>
          <p:cNvSpPr txBox="1"/>
          <p:nvPr/>
        </p:nvSpPr>
        <p:spPr>
          <a:xfrm>
            <a:off x="735493" y="997198"/>
            <a:ext cx="1021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Fitness evaluation is used to </a:t>
            </a:r>
            <a:r>
              <a:rPr lang="en-US" sz="1800" b="1" dirty="0"/>
              <a:t>evaluate</a:t>
            </a:r>
            <a:r>
              <a:rPr lang="en-US" sz="1800" dirty="0"/>
              <a:t> the decision made in each event. </a:t>
            </a:r>
            <a:r>
              <a:rPr lang="en-US" sz="1800" b="1" dirty="0"/>
              <a:t>Different problems </a:t>
            </a:r>
            <a:r>
              <a:rPr lang="en-US" sz="1800" dirty="0"/>
              <a:t>requires </a:t>
            </a:r>
            <a:r>
              <a:rPr lang="en-US" sz="1800" b="1" dirty="0"/>
              <a:t>different fitness evaluation</a:t>
            </a:r>
            <a:r>
              <a:rPr lang="en-US" sz="1800" dirty="0"/>
              <a:t>.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F5A8C9C-3C48-4846-94E3-7EC9E4BCAB42}"/>
              </a:ext>
            </a:extLst>
          </p:cNvPr>
          <p:cNvSpPr/>
          <p:nvPr/>
        </p:nvSpPr>
        <p:spPr>
          <a:xfrm>
            <a:off x="511728" y="1112418"/>
            <a:ext cx="142612" cy="136190"/>
          </a:xfrm>
          <a:prstGeom prst="rightArrow">
            <a:avLst/>
          </a:prstGeom>
          <a:solidFill>
            <a:srgbClr val="01A770"/>
          </a:solidFill>
          <a:ln>
            <a:noFill/>
          </a:ln>
          <a:effectLst>
            <a:outerShdw blurRad="25400" dist="38100" dir="2700000" sx="80000" sy="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75CDF3-146B-460C-BD07-071C53076AE9}"/>
              </a:ext>
            </a:extLst>
          </p:cNvPr>
          <p:cNvSpPr txBox="1"/>
          <p:nvPr/>
        </p:nvSpPr>
        <p:spPr>
          <a:xfrm>
            <a:off x="735493" y="1643529"/>
            <a:ext cx="1021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 </a:t>
            </a:r>
            <a:r>
              <a:rPr lang="en-US" sz="1800" b="1" dirty="0"/>
              <a:t>simple problem </a:t>
            </a:r>
            <a:r>
              <a:rPr lang="en-US" sz="1800" dirty="0"/>
              <a:t>such as board games, we can use </a:t>
            </a:r>
            <a:r>
              <a:rPr lang="en-US" sz="1800" b="1" dirty="0"/>
              <a:t>a direct fitness evaluation </a:t>
            </a:r>
            <a:r>
              <a:rPr lang="en-US" sz="1800" dirty="0"/>
              <a:t>like the score of the game.</a:t>
            </a:r>
          </a:p>
          <a:p>
            <a:r>
              <a:rPr lang="en-MY" sz="1800" dirty="0"/>
              <a:t>For more </a:t>
            </a:r>
            <a:r>
              <a:rPr lang="en-MY" sz="1800" b="1" dirty="0"/>
              <a:t>complex</a:t>
            </a:r>
            <a:r>
              <a:rPr lang="en-MY" sz="1800" dirty="0"/>
              <a:t> game, we need </a:t>
            </a:r>
            <a:r>
              <a:rPr lang="en-MY" sz="1800" b="1" dirty="0"/>
              <a:t>different type </a:t>
            </a:r>
            <a:r>
              <a:rPr lang="en-MY" sz="1800" dirty="0"/>
              <a:t>of fitness evaluation.</a:t>
            </a:r>
            <a:endParaRPr lang="en-US" sz="1800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2818F10-4C87-46E3-8F00-B552DA49BD80}"/>
              </a:ext>
            </a:extLst>
          </p:cNvPr>
          <p:cNvSpPr/>
          <p:nvPr/>
        </p:nvSpPr>
        <p:spPr>
          <a:xfrm>
            <a:off x="511728" y="1758749"/>
            <a:ext cx="142612" cy="136190"/>
          </a:xfrm>
          <a:prstGeom prst="rightArrow">
            <a:avLst/>
          </a:prstGeom>
          <a:solidFill>
            <a:srgbClr val="01A770"/>
          </a:solidFill>
          <a:ln>
            <a:noFill/>
          </a:ln>
          <a:effectLst>
            <a:outerShdw blurRad="25400" dist="38100" dir="2700000" sx="80000" sy="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C4D5F28E-E0F3-4D0E-8600-46CBE29BC364}"/>
              </a:ext>
            </a:extLst>
          </p:cNvPr>
          <p:cNvSpPr/>
          <p:nvPr/>
        </p:nvSpPr>
        <p:spPr>
          <a:xfrm>
            <a:off x="3682999" y="5374111"/>
            <a:ext cx="8128000" cy="0"/>
          </a:xfrm>
          <a:prstGeom prst="line">
            <a:avLst/>
          </a:prstGeom>
          <a:ln w="19050">
            <a:solidFill>
              <a:srgbClr val="077D5F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8F2F2A9C-763A-44D0-B2F9-CED1D78B3ECD}"/>
              </a:ext>
            </a:extLst>
          </p:cNvPr>
          <p:cNvSpPr/>
          <p:nvPr/>
        </p:nvSpPr>
        <p:spPr>
          <a:xfrm>
            <a:off x="2589212" y="4043883"/>
            <a:ext cx="8128000" cy="0"/>
          </a:xfrm>
          <a:prstGeom prst="line">
            <a:avLst/>
          </a:prstGeom>
          <a:ln w="19050">
            <a:solidFill>
              <a:srgbClr val="077D5F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DB1F918F-6697-47E0-AE7A-AE8264977889}"/>
              </a:ext>
            </a:extLst>
          </p:cNvPr>
          <p:cNvSpPr/>
          <p:nvPr/>
        </p:nvSpPr>
        <p:spPr>
          <a:xfrm>
            <a:off x="1558923" y="2856548"/>
            <a:ext cx="8099425" cy="0"/>
          </a:xfrm>
          <a:prstGeom prst="line">
            <a:avLst/>
          </a:prstGeom>
          <a:ln w="19050">
            <a:solidFill>
              <a:srgbClr val="077D5F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MY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4F377D3-F8F2-443E-8708-2DBA95F33BB9}"/>
              </a:ext>
            </a:extLst>
          </p:cNvPr>
          <p:cNvSpPr/>
          <p:nvPr/>
        </p:nvSpPr>
        <p:spPr>
          <a:xfrm>
            <a:off x="1530349" y="2433712"/>
            <a:ext cx="2898776" cy="435615"/>
          </a:xfrm>
          <a:custGeom>
            <a:avLst/>
            <a:gdLst>
              <a:gd name="connsiteX0" fmla="*/ 99229 w 2113280"/>
              <a:gd name="connsiteY0" fmla="*/ 0 h 595253"/>
              <a:gd name="connsiteX1" fmla="*/ 2014051 w 2113280"/>
              <a:gd name="connsiteY1" fmla="*/ 0 h 595253"/>
              <a:gd name="connsiteX2" fmla="*/ 2113280 w 2113280"/>
              <a:gd name="connsiteY2" fmla="*/ 99229 h 595253"/>
              <a:gd name="connsiteX3" fmla="*/ 2113280 w 2113280"/>
              <a:gd name="connsiteY3" fmla="*/ 595253 h 595253"/>
              <a:gd name="connsiteX4" fmla="*/ 2113280 w 2113280"/>
              <a:gd name="connsiteY4" fmla="*/ 595253 h 595253"/>
              <a:gd name="connsiteX5" fmla="*/ 0 w 2113280"/>
              <a:gd name="connsiteY5" fmla="*/ 595253 h 595253"/>
              <a:gd name="connsiteX6" fmla="*/ 0 w 2113280"/>
              <a:gd name="connsiteY6" fmla="*/ 595253 h 595253"/>
              <a:gd name="connsiteX7" fmla="*/ 0 w 2113280"/>
              <a:gd name="connsiteY7" fmla="*/ 99229 h 595253"/>
              <a:gd name="connsiteX8" fmla="*/ 99229 w 2113280"/>
              <a:gd name="connsiteY8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280" h="595253">
                <a:moveTo>
                  <a:pt x="99229" y="0"/>
                </a:moveTo>
                <a:lnTo>
                  <a:pt x="2014051" y="0"/>
                </a:lnTo>
                <a:cubicBezTo>
                  <a:pt x="2068854" y="0"/>
                  <a:pt x="2113280" y="44426"/>
                  <a:pt x="2113280" y="99229"/>
                </a:cubicBezTo>
                <a:lnTo>
                  <a:pt x="2113280" y="595253"/>
                </a:lnTo>
                <a:lnTo>
                  <a:pt x="2113280" y="595253"/>
                </a:lnTo>
                <a:lnTo>
                  <a:pt x="0" y="595253"/>
                </a:lnTo>
                <a:lnTo>
                  <a:pt x="0" y="595253"/>
                </a:lnTo>
                <a:lnTo>
                  <a:pt x="0" y="99229"/>
                </a:lnTo>
                <a:cubicBezTo>
                  <a:pt x="0" y="44426"/>
                  <a:pt x="44426" y="0"/>
                  <a:pt x="99229" y="0"/>
                </a:cubicBezTo>
                <a:close/>
              </a:path>
            </a:pathLst>
          </a:custGeom>
          <a:solidFill>
            <a:srgbClr val="077D5F"/>
          </a:solidFill>
          <a:ln>
            <a:noFill/>
          </a:ln>
          <a:effectLst>
            <a:outerShdw blurRad="38100" dist="254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353" tIns="63353" rIns="63353" bIns="3429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latin typeface="Arial" panose="020B0604020202020204" pitchFamily="34" charset="0"/>
                <a:cs typeface="Arial" panose="020B0604020202020204" pitchFamily="34" charset="0"/>
              </a:rPr>
              <a:t>Incremental Evolution</a:t>
            </a:r>
            <a:endParaRPr lang="en-MY" sz="16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5D8EDE6-5446-438D-8345-7A5362745ACC}"/>
              </a:ext>
            </a:extLst>
          </p:cNvPr>
          <p:cNvSpPr/>
          <p:nvPr/>
        </p:nvSpPr>
        <p:spPr>
          <a:xfrm>
            <a:off x="1530348" y="2871332"/>
            <a:ext cx="8019817" cy="719028"/>
          </a:xfrm>
          <a:custGeom>
            <a:avLst/>
            <a:gdLst>
              <a:gd name="connsiteX0" fmla="*/ 0 w 8128000"/>
              <a:gd name="connsiteY0" fmla="*/ 0 h 1190684"/>
              <a:gd name="connsiteX1" fmla="*/ 8128000 w 8128000"/>
              <a:gd name="connsiteY1" fmla="*/ 0 h 1190684"/>
              <a:gd name="connsiteX2" fmla="*/ 8128000 w 8128000"/>
              <a:gd name="connsiteY2" fmla="*/ 1190684 h 1190684"/>
              <a:gd name="connsiteX3" fmla="*/ 0 w 8128000"/>
              <a:gd name="connsiteY3" fmla="*/ 1190684 h 1190684"/>
              <a:gd name="connsiteX4" fmla="*/ 0 w 8128000"/>
              <a:gd name="connsiteY4" fmla="*/ 0 h 11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190684">
                <a:moveTo>
                  <a:pt x="0" y="0"/>
                </a:moveTo>
                <a:lnTo>
                  <a:pt x="8128000" y="0"/>
                </a:lnTo>
                <a:lnTo>
                  <a:pt x="8128000" y="1190684"/>
                </a:lnTo>
                <a:lnTo>
                  <a:pt x="0" y="11906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670" tIns="26670" rIns="26670" bIns="26670" numCol="1" spcCol="1270" anchor="t" anchorCtr="0">
            <a:noAutofit/>
          </a:bodyPr>
          <a:lstStyle/>
          <a:p>
            <a:pPr marL="114300" lvl="1" indent="-1143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 dirty="0">
                <a:latin typeface="Arial" panose="020B0604020202020204" pitchFamily="34" charset="0"/>
                <a:cs typeface="Arial" panose="020B0604020202020204" pitchFamily="34" charset="0"/>
              </a:rPr>
              <a:t>Incrementally increase the level of difficulty of the game.</a:t>
            </a:r>
          </a:p>
          <a:p>
            <a:pPr marL="114300" lvl="1" indent="-1143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 dirty="0">
                <a:latin typeface="Arial" panose="020B0604020202020204" pitchFamily="34" charset="0"/>
                <a:cs typeface="Arial" panose="020B0604020202020204" pitchFamily="34" charset="0"/>
              </a:rPr>
              <a:t>Start with the easiest level until a certain sufficient fitness value is achieved and then increase the difficulty.</a:t>
            </a:r>
          </a:p>
          <a:p>
            <a:pPr marL="114300" lvl="1" indent="-1143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 dirty="0">
                <a:latin typeface="Arial" panose="020B0604020202020204" pitchFamily="34" charset="0"/>
                <a:cs typeface="Arial" panose="020B0604020202020204" pitchFamily="34" charset="0"/>
              </a:rPr>
              <a:t>For example, racing car games.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E62D01B-6079-44D2-8DD4-245F7FDA71FD}"/>
              </a:ext>
            </a:extLst>
          </p:cNvPr>
          <p:cNvSpPr/>
          <p:nvPr/>
        </p:nvSpPr>
        <p:spPr>
          <a:xfrm>
            <a:off x="2589212" y="3605143"/>
            <a:ext cx="2898776" cy="435615"/>
          </a:xfrm>
          <a:custGeom>
            <a:avLst/>
            <a:gdLst>
              <a:gd name="connsiteX0" fmla="*/ 99229 w 2113280"/>
              <a:gd name="connsiteY0" fmla="*/ 0 h 595253"/>
              <a:gd name="connsiteX1" fmla="*/ 2014051 w 2113280"/>
              <a:gd name="connsiteY1" fmla="*/ 0 h 595253"/>
              <a:gd name="connsiteX2" fmla="*/ 2113280 w 2113280"/>
              <a:gd name="connsiteY2" fmla="*/ 99229 h 595253"/>
              <a:gd name="connsiteX3" fmla="*/ 2113280 w 2113280"/>
              <a:gd name="connsiteY3" fmla="*/ 595253 h 595253"/>
              <a:gd name="connsiteX4" fmla="*/ 2113280 w 2113280"/>
              <a:gd name="connsiteY4" fmla="*/ 595253 h 595253"/>
              <a:gd name="connsiteX5" fmla="*/ 0 w 2113280"/>
              <a:gd name="connsiteY5" fmla="*/ 595253 h 595253"/>
              <a:gd name="connsiteX6" fmla="*/ 0 w 2113280"/>
              <a:gd name="connsiteY6" fmla="*/ 595253 h 595253"/>
              <a:gd name="connsiteX7" fmla="*/ 0 w 2113280"/>
              <a:gd name="connsiteY7" fmla="*/ 99229 h 595253"/>
              <a:gd name="connsiteX8" fmla="*/ 99229 w 2113280"/>
              <a:gd name="connsiteY8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280" h="595253">
                <a:moveTo>
                  <a:pt x="99229" y="0"/>
                </a:moveTo>
                <a:lnTo>
                  <a:pt x="2014051" y="0"/>
                </a:lnTo>
                <a:cubicBezTo>
                  <a:pt x="2068854" y="0"/>
                  <a:pt x="2113280" y="44426"/>
                  <a:pt x="2113280" y="99229"/>
                </a:cubicBezTo>
                <a:lnTo>
                  <a:pt x="2113280" y="595253"/>
                </a:lnTo>
                <a:lnTo>
                  <a:pt x="2113280" y="595253"/>
                </a:lnTo>
                <a:lnTo>
                  <a:pt x="0" y="595253"/>
                </a:lnTo>
                <a:lnTo>
                  <a:pt x="0" y="595253"/>
                </a:lnTo>
                <a:lnTo>
                  <a:pt x="0" y="99229"/>
                </a:lnTo>
                <a:cubicBezTo>
                  <a:pt x="0" y="44426"/>
                  <a:pt x="44426" y="0"/>
                  <a:pt x="99229" y="0"/>
                </a:cubicBezTo>
                <a:close/>
              </a:path>
            </a:pathLst>
          </a:custGeom>
          <a:solidFill>
            <a:srgbClr val="077D5F"/>
          </a:solidFill>
          <a:ln>
            <a:noFill/>
          </a:ln>
          <a:effectLst>
            <a:outerShdw blurRad="38100" dist="254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353" tIns="63353" rIns="63353" bIns="3429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  <a:endParaRPr lang="en-MY" sz="16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E2213EC-0EF0-4932-92FE-DE370357BD95}"/>
              </a:ext>
            </a:extLst>
          </p:cNvPr>
          <p:cNvSpPr/>
          <p:nvPr/>
        </p:nvSpPr>
        <p:spPr>
          <a:xfrm>
            <a:off x="2589211" y="4043778"/>
            <a:ext cx="8019817" cy="726555"/>
          </a:xfrm>
          <a:custGeom>
            <a:avLst/>
            <a:gdLst>
              <a:gd name="connsiteX0" fmla="*/ 0 w 8128000"/>
              <a:gd name="connsiteY0" fmla="*/ 0 h 1190684"/>
              <a:gd name="connsiteX1" fmla="*/ 8128000 w 8128000"/>
              <a:gd name="connsiteY1" fmla="*/ 0 h 1190684"/>
              <a:gd name="connsiteX2" fmla="*/ 8128000 w 8128000"/>
              <a:gd name="connsiteY2" fmla="*/ 1190684 h 1190684"/>
              <a:gd name="connsiteX3" fmla="*/ 0 w 8128000"/>
              <a:gd name="connsiteY3" fmla="*/ 1190684 h 1190684"/>
              <a:gd name="connsiteX4" fmla="*/ 0 w 8128000"/>
              <a:gd name="connsiteY4" fmla="*/ 0 h 11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190684">
                <a:moveTo>
                  <a:pt x="0" y="0"/>
                </a:moveTo>
                <a:lnTo>
                  <a:pt x="8128000" y="0"/>
                </a:lnTo>
                <a:lnTo>
                  <a:pt x="8128000" y="1190684"/>
                </a:lnTo>
                <a:lnTo>
                  <a:pt x="0" y="11906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670" tIns="26670" rIns="26670" bIns="26670" numCol="1" spcCol="1270" anchor="t" anchorCtr="0">
            <a:noAutofit/>
          </a:bodyPr>
          <a:lstStyle/>
          <a:p>
            <a:pPr marL="114300" lvl="1" indent="-1143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 dirty="0">
                <a:latin typeface="Arial" panose="020B0604020202020204" pitchFamily="34" charset="0"/>
                <a:cs typeface="Arial" panose="020B0604020202020204" pitchFamily="34" charset="0"/>
              </a:rPr>
              <a:t>The goal is to accelerate the learning of a target task through knowledge gained during learning of a different but related source task.</a:t>
            </a:r>
          </a:p>
          <a:p>
            <a:pPr marL="114300" lvl="1" indent="-1143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 dirty="0">
                <a:latin typeface="Arial" panose="020B0604020202020204" pitchFamily="34" charset="0"/>
                <a:cs typeface="Arial" panose="020B0604020202020204" pitchFamily="34" charset="0"/>
              </a:rPr>
              <a:t>For example, transfer learning can significantly speed up learning through NEAT from 3 vs. 2 to 4 vs. 3 robot soccer Keepaway.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FC2463C-2275-436C-BD28-999951386B7E}"/>
              </a:ext>
            </a:extLst>
          </p:cNvPr>
          <p:cNvSpPr/>
          <p:nvPr/>
        </p:nvSpPr>
        <p:spPr>
          <a:xfrm>
            <a:off x="3682999" y="4942086"/>
            <a:ext cx="2898776" cy="435615"/>
          </a:xfrm>
          <a:custGeom>
            <a:avLst/>
            <a:gdLst>
              <a:gd name="connsiteX0" fmla="*/ 99229 w 2113280"/>
              <a:gd name="connsiteY0" fmla="*/ 0 h 595253"/>
              <a:gd name="connsiteX1" fmla="*/ 2014051 w 2113280"/>
              <a:gd name="connsiteY1" fmla="*/ 0 h 595253"/>
              <a:gd name="connsiteX2" fmla="*/ 2113280 w 2113280"/>
              <a:gd name="connsiteY2" fmla="*/ 99229 h 595253"/>
              <a:gd name="connsiteX3" fmla="*/ 2113280 w 2113280"/>
              <a:gd name="connsiteY3" fmla="*/ 595253 h 595253"/>
              <a:gd name="connsiteX4" fmla="*/ 2113280 w 2113280"/>
              <a:gd name="connsiteY4" fmla="*/ 595253 h 595253"/>
              <a:gd name="connsiteX5" fmla="*/ 0 w 2113280"/>
              <a:gd name="connsiteY5" fmla="*/ 595253 h 595253"/>
              <a:gd name="connsiteX6" fmla="*/ 0 w 2113280"/>
              <a:gd name="connsiteY6" fmla="*/ 595253 h 595253"/>
              <a:gd name="connsiteX7" fmla="*/ 0 w 2113280"/>
              <a:gd name="connsiteY7" fmla="*/ 99229 h 595253"/>
              <a:gd name="connsiteX8" fmla="*/ 99229 w 2113280"/>
              <a:gd name="connsiteY8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280" h="595253">
                <a:moveTo>
                  <a:pt x="99229" y="0"/>
                </a:moveTo>
                <a:lnTo>
                  <a:pt x="2014051" y="0"/>
                </a:lnTo>
                <a:cubicBezTo>
                  <a:pt x="2068854" y="0"/>
                  <a:pt x="2113280" y="44426"/>
                  <a:pt x="2113280" y="99229"/>
                </a:cubicBezTo>
                <a:lnTo>
                  <a:pt x="2113280" y="595253"/>
                </a:lnTo>
                <a:lnTo>
                  <a:pt x="2113280" y="595253"/>
                </a:lnTo>
                <a:lnTo>
                  <a:pt x="0" y="595253"/>
                </a:lnTo>
                <a:lnTo>
                  <a:pt x="0" y="595253"/>
                </a:lnTo>
                <a:lnTo>
                  <a:pt x="0" y="99229"/>
                </a:lnTo>
                <a:cubicBezTo>
                  <a:pt x="0" y="44426"/>
                  <a:pt x="44426" y="0"/>
                  <a:pt x="99229" y="0"/>
                </a:cubicBezTo>
                <a:close/>
              </a:path>
            </a:pathLst>
          </a:custGeom>
          <a:solidFill>
            <a:srgbClr val="077D5F"/>
          </a:solidFill>
          <a:ln>
            <a:noFill/>
          </a:ln>
          <a:effectLst>
            <a:outerShdw blurRad="38100" dist="254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353" tIns="63353" rIns="63353" bIns="3429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latin typeface="Arial" panose="020B0604020202020204" pitchFamily="34" charset="0"/>
                <a:cs typeface="Arial" panose="020B0604020202020204" pitchFamily="34" charset="0"/>
              </a:rPr>
              <a:t>Competitive Coevolution</a:t>
            </a:r>
            <a:endParaRPr lang="en-MY" sz="16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82FBA6-7CF7-4DD9-8FC2-6B11D19DFE0F}"/>
              </a:ext>
            </a:extLst>
          </p:cNvPr>
          <p:cNvSpPr/>
          <p:nvPr/>
        </p:nvSpPr>
        <p:spPr>
          <a:xfrm>
            <a:off x="3682998" y="5373935"/>
            <a:ext cx="8019817" cy="726556"/>
          </a:xfrm>
          <a:custGeom>
            <a:avLst/>
            <a:gdLst>
              <a:gd name="connsiteX0" fmla="*/ 0 w 8128000"/>
              <a:gd name="connsiteY0" fmla="*/ 0 h 1190684"/>
              <a:gd name="connsiteX1" fmla="*/ 8128000 w 8128000"/>
              <a:gd name="connsiteY1" fmla="*/ 0 h 1190684"/>
              <a:gd name="connsiteX2" fmla="*/ 8128000 w 8128000"/>
              <a:gd name="connsiteY2" fmla="*/ 1190684 h 1190684"/>
              <a:gd name="connsiteX3" fmla="*/ 0 w 8128000"/>
              <a:gd name="connsiteY3" fmla="*/ 1190684 h 1190684"/>
              <a:gd name="connsiteX4" fmla="*/ 0 w 8128000"/>
              <a:gd name="connsiteY4" fmla="*/ 0 h 11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190684">
                <a:moveTo>
                  <a:pt x="0" y="0"/>
                </a:moveTo>
                <a:lnTo>
                  <a:pt x="8128000" y="0"/>
                </a:lnTo>
                <a:lnTo>
                  <a:pt x="8128000" y="1190684"/>
                </a:lnTo>
                <a:lnTo>
                  <a:pt x="0" y="11906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670" tIns="26670" rIns="26670" bIns="26670" numCol="1" spcCol="1270" anchor="t" anchorCtr="0">
            <a:noAutofit/>
          </a:bodyPr>
          <a:lstStyle/>
          <a:p>
            <a:pPr marL="114300" lvl="1" indent="-1143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 dirty="0">
                <a:latin typeface="Arial" panose="020B0604020202020204" pitchFamily="34" charset="0"/>
                <a:cs typeface="Arial" panose="020B0604020202020204" pitchFamily="34" charset="0"/>
              </a:rPr>
              <a:t>The AI controlled player will compete against itself.</a:t>
            </a:r>
          </a:p>
          <a:p>
            <a:pPr marL="114300" lvl="1" indent="-1143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 dirty="0">
                <a:latin typeface="Arial" panose="020B0604020202020204" pitchFamily="34" charset="0"/>
                <a:cs typeface="Arial" panose="020B0604020202020204" pitchFamily="34" charset="0"/>
              </a:rPr>
              <a:t>The opponent is also drawn from the same population.</a:t>
            </a:r>
          </a:p>
          <a:p>
            <a:pPr marL="114300" lvl="1" indent="-1143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 dirty="0">
                <a:latin typeface="Arial" panose="020B0604020202020204" pitchFamily="34" charset="0"/>
                <a:cs typeface="Arial" panose="020B0604020202020204" pitchFamily="34" charset="0"/>
              </a:rPr>
              <a:t>It will start with, bad player competing with a bad opponent.</a:t>
            </a:r>
          </a:p>
          <a:p>
            <a:pPr marL="114300" lvl="1" indent="-1143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 dirty="0">
                <a:latin typeface="Arial" panose="020B0604020202020204" pitchFamily="34" charset="0"/>
                <a:cs typeface="Arial" panose="020B0604020202020204" pitchFamily="34" charset="0"/>
              </a:rPr>
              <a:t>As the performance of the player increase, the opponent also increase with the same skill as the player.</a:t>
            </a:r>
          </a:p>
        </p:txBody>
      </p:sp>
    </p:spTree>
    <p:extLst>
      <p:ext uri="{BB962C8B-B14F-4D97-AF65-F5344CB8AC3E}">
        <p14:creationId xmlns:p14="http://schemas.microsoft.com/office/powerpoint/2010/main" val="262437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1318</Words>
  <Application>Microsoft Office PowerPoint</Application>
  <PresentationFormat>Widescreen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 Light</vt:lpstr>
      <vt:lpstr>Arial Black</vt:lpstr>
      <vt:lpstr>Arial</vt:lpstr>
      <vt:lpstr>Calibri</vt:lpstr>
      <vt:lpstr>Office Theme</vt:lpstr>
      <vt:lpstr>Summary of Neuroevolution in Games: State of the Art and Open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Neuroevolution in Games: State of the Art and Open Challenges</dc:title>
  <dc:creator>Fawwaz Aiman</dc:creator>
  <cp:lastModifiedBy>Fawwaz Aiman</cp:lastModifiedBy>
  <cp:revision>44</cp:revision>
  <dcterms:created xsi:type="dcterms:W3CDTF">2020-11-16T16:03:32Z</dcterms:created>
  <dcterms:modified xsi:type="dcterms:W3CDTF">2020-11-17T14:44:02Z</dcterms:modified>
</cp:coreProperties>
</file>