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6DBBDFD-E854-457A-8666-23773761B2C1}" type="datetimeFigureOut">
              <a:rPr lang="en-MY" smtClean="0"/>
              <a:t>17/11/2020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DB85AC-E242-48DE-8E0E-7C7BE8C1BD3A}" type="slidenum">
              <a:rPr lang="en-MY" smtClean="0"/>
              <a:t>‹#›</a:t>
            </a:fld>
            <a:endParaRPr lang="en-MY"/>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654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BBDFD-E854-457A-8666-23773761B2C1}" type="datetimeFigureOut">
              <a:rPr lang="en-MY" smtClean="0"/>
              <a:t>17/11/2020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DB85AC-E242-48DE-8E0E-7C7BE8C1BD3A}" type="slidenum">
              <a:rPr lang="en-MY" smtClean="0"/>
              <a:t>‹#›</a:t>
            </a:fld>
            <a:endParaRPr lang="en-MY"/>
          </a:p>
        </p:txBody>
      </p:sp>
    </p:spTree>
    <p:extLst>
      <p:ext uri="{BB962C8B-B14F-4D97-AF65-F5344CB8AC3E}">
        <p14:creationId xmlns:p14="http://schemas.microsoft.com/office/powerpoint/2010/main" val="118410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BBDFD-E854-457A-8666-23773761B2C1}" type="datetimeFigureOut">
              <a:rPr lang="en-MY" smtClean="0"/>
              <a:t>17/11/2020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DB85AC-E242-48DE-8E0E-7C7BE8C1BD3A}" type="slidenum">
              <a:rPr lang="en-MY" smtClean="0"/>
              <a:t>‹#›</a:t>
            </a:fld>
            <a:endParaRPr lang="en-MY"/>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0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BBDFD-E854-457A-8666-23773761B2C1}" type="datetimeFigureOut">
              <a:rPr lang="en-MY" smtClean="0"/>
              <a:t>17/11/2020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DB85AC-E242-48DE-8E0E-7C7BE8C1BD3A}" type="slidenum">
              <a:rPr lang="en-MY" smtClean="0"/>
              <a:t>‹#›</a:t>
            </a:fld>
            <a:endParaRPr lang="en-MY"/>
          </a:p>
        </p:txBody>
      </p:sp>
    </p:spTree>
    <p:extLst>
      <p:ext uri="{BB962C8B-B14F-4D97-AF65-F5344CB8AC3E}">
        <p14:creationId xmlns:p14="http://schemas.microsoft.com/office/powerpoint/2010/main" val="81455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DBBDFD-E854-457A-8666-23773761B2C1}" type="datetimeFigureOut">
              <a:rPr lang="en-MY" smtClean="0"/>
              <a:t>17/11/2020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6DB85AC-E242-48DE-8E0E-7C7BE8C1BD3A}" type="slidenum">
              <a:rPr lang="en-MY" smtClean="0"/>
              <a:t>‹#›</a:t>
            </a:fld>
            <a:endParaRPr lang="en-MY"/>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47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BBDFD-E854-457A-8666-23773761B2C1}" type="datetimeFigureOut">
              <a:rPr lang="en-MY" smtClean="0"/>
              <a:t>17/11/2020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6DB85AC-E242-48DE-8E0E-7C7BE8C1BD3A}" type="slidenum">
              <a:rPr lang="en-MY" smtClean="0"/>
              <a:t>‹#›</a:t>
            </a:fld>
            <a:endParaRPr lang="en-MY"/>
          </a:p>
        </p:txBody>
      </p:sp>
    </p:spTree>
    <p:extLst>
      <p:ext uri="{BB962C8B-B14F-4D97-AF65-F5344CB8AC3E}">
        <p14:creationId xmlns:p14="http://schemas.microsoft.com/office/powerpoint/2010/main" val="219031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BBDFD-E854-457A-8666-23773761B2C1}" type="datetimeFigureOut">
              <a:rPr lang="en-MY" smtClean="0"/>
              <a:t>17/11/2020</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26DB85AC-E242-48DE-8E0E-7C7BE8C1BD3A}" type="slidenum">
              <a:rPr lang="en-MY" smtClean="0"/>
              <a:t>‹#›</a:t>
            </a:fld>
            <a:endParaRPr lang="en-MY"/>
          </a:p>
        </p:txBody>
      </p:sp>
    </p:spTree>
    <p:extLst>
      <p:ext uri="{BB962C8B-B14F-4D97-AF65-F5344CB8AC3E}">
        <p14:creationId xmlns:p14="http://schemas.microsoft.com/office/powerpoint/2010/main" val="60029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BBDFD-E854-457A-8666-23773761B2C1}" type="datetimeFigureOut">
              <a:rPr lang="en-MY" smtClean="0"/>
              <a:t>17/11/2020</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6DB85AC-E242-48DE-8E0E-7C7BE8C1BD3A}" type="slidenum">
              <a:rPr lang="en-MY" smtClean="0"/>
              <a:t>‹#›</a:t>
            </a:fld>
            <a:endParaRPr lang="en-MY"/>
          </a:p>
        </p:txBody>
      </p:sp>
    </p:spTree>
    <p:extLst>
      <p:ext uri="{BB962C8B-B14F-4D97-AF65-F5344CB8AC3E}">
        <p14:creationId xmlns:p14="http://schemas.microsoft.com/office/powerpoint/2010/main" val="316747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BBDFD-E854-457A-8666-23773761B2C1}" type="datetimeFigureOut">
              <a:rPr lang="en-MY" smtClean="0"/>
              <a:t>17/11/2020</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6DB85AC-E242-48DE-8E0E-7C7BE8C1BD3A}" type="slidenum">
              <a:rPr lang="en-MY" smtClean="0"/>
              <a:t>‹#›</a:t>
            </a:fld>
            <a:endParaRPr lang="en-MY"/>
          </a:p>
        </p:txBody>
      </p:sp>
    </p:spTree>
    <p:extLst>
      <p:ext uri="{BB962C8B-B14F-4D97-AF65-F5344CB8AC3E}">
        <p14:creationId xmlns:p14="http://schemas.microsoft.com/office/powerpoint/2010/main" val="318327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DBBDFD-E854-457A-8666-23773761B2C1}" type="datetimeFigureOut">
              <a:rPr lang="en-MY" smtClean="0"/>
              <a:t>17/11/2020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6DB85AC-E242-48DE-8E0E-7C7BE8C1BD3A}" type="slidenum">
              <a:rPr lang="en-MY" smtClean="0"/>
              <a:t>‹#›</a:t>
            </a:fld>
            <a:endParaRPr lang="en-MY"/>
          </a:p>
        </p:txBody>
      </p:sp>
    </p:spTree>
    <p:extLst>
      <p:ext uri="{BB962C8B-B14F-4D97-AF65-F5344CB8AC3E}">
        <p14:creationId xmlns:p14="http://schemas.microsoft.com/office/powerpoint/2010/main" val="357061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DBBDFD-E854-457A-8666-23773761B2C1}" type="datetimeFigureOut">
              <a:rPr lang="en-MY" smtClean="0"/>
              <a:t>17/11/2020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6DB85AC-E242-48DE-8E0E-7C7BE8C1BD3A}" type="slidenum">
              <a:rPr lang="en-MY" smtClean="0"/>
              <a:t>‹#›</a:t>
            </a:fld>
            <a:endParaRPr lang="en-MY"/>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93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6DBBDFD-E854-457A-8666-23773761B2C1}" type="datetimeFigureOut">
              <a:rPr lang="en-MY" smtClean="0"/>
              <a:t>17/11/2020</a:t>
            </a:fld>
            <a:endParaRPr lang="en-MY"/>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MY"/>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6DB85AC-E242-48DE-8E0E-7C7BE8C1BD3A}" type="slidenum">
              <a:rPr lang="en-MY" smtClean="0"/>
              <a:t>‹#›</a:t>
            </a:fld>
            <a:endParaRPr lang="en-MY"/>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264937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MY" dirty="0" err="1" smtClean="0"/>
              <a:t>Neuroevolution</a:t>
            </a:r>
            <a:r>
              <a:rPr lang="en-MY" dirty="0" smtClean="0"/>
              <a:t> in Games State of the Art and Open Challenges</a:t>
            </a:r>
            <a:endParaRPr lang="en-MY" dirty="0"/>
          </a:p>
        </p:txBody>
      </p:sp>
      <p:sp>
        <p:nvSpPr>
          <p:cNvPr id="3" name="Subtitle 2"/>
          <p:cNvSpPr>
            <a:spLocks noGrp="1"/>
          </p:cNvSpPr>
          <p:nvPr>
            <p:ph type="subTitle" idx="1"/>
          </p:nvPr>
        </p:nvSpPr>
        <p:spPr/>
        <p:txBody>
          <a:bodyPr/>
          <a:lstStyle/>
          <a:p>
            <a:r>
              <a:rPr lang="en-MY" dirty="0" err="1" smtClean="0"/>
              <a:t>Lukman</a:t>
            </a:r>
            <a:r>
              <a:rPr lang="en-MY" dirty="0" smtClean="0"/>
              <a:t> Hakim Bin </a:t>
            </a:r>
            <a:r>
              <a:rPr lang="en-MY" dirty="0" err="1" smtClean="0"/>
              <a:t>Azahari</a:t>
            </a:r>
            <a:endParaRPr lang="en-MY" dirty="0" smtClean="0"/>
          </a:p>
          <a:p>
            <a:pPr lvl="0"/>
            <a:r>
              <a:rPr lang="en-MY" dirty="0" smtClean="0"/>
              <a:t>Lecturer:-</a:t>
            </a:r>
            <a:r>
              <a:rPr lang="en-MY" dirty="0" err="1"/>
              <a:t>Dr.</a:t>
            </a:r>
            <a:r>
              <a:rPr lang="en-MY" dirty="0"/>
              <a:t> Loo Chu </a:t>
            </a:r>
            <a:r>
              <a:rPr lang="en-MY" dirty="0" err="1"/>
              <a:t>Kiong</a:t>
            </a:r>
            <a:endParaRPr lang="en-MY" dirty="0"/>
          </a:p>
          <a:p>
            <a:endParaRPr lang="en-MY" dirty="0"/>
          </a:p>
        </p:txBody>
      </p:sp>
    </p:spTree>
    <p:extLst>
      <p:ext uri="{BB962C8B-B14F-4D97-AF65-F5344CB8AC3E}">
        <p14:creationId xmlns:p14="http://schemas.microsoft.com/office/powerpoint/2010/main" val="1072091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Fitness Evaluation</a:t>
            </a:r>
            <a:endParaRPr lang="en-MY" dirty="0"/>
          </a:p>
        </p:txBody>
      </p:sp>
      <p:sp>
        <p:nvSpPr>
          <p:cNvPr id="3" name="Content Placeholder 2"/>
          <p:cNvSpPr>
            <a:spLocks noGrp="1"/>
          </p:cNvSpPr>
          <p:nvPr>
            <p:ph idx="1"/>
          </p:nvPr>
        </p:nvSpPr>
        <p:spPr>
          <a:xfrm>
            <a:off x="838200" y="1685109"/>
            <a:ext cx="10515600" cy="4491854"/>
          </a:xfrm>
        </p:spPr>
        <p:txBody>
          <a:bodyPr/>
          <a:lstStyle/>
          <a:p>
            <a:r>
              <a:rPr lang="en-MY" dirty="0" smtClean="0"/>
              <a:t>Used to evaluate the decision/action made in each event.</a:t>
            </a:r>
          </a:p>
          <a:p>
            <a:r>
              <a:rPr lang="en-MY" dirty="0" smtClean="0"/>
              <a:t>The evaluation types varies on the score of a single player or the levels completed depend on the type of game, so not all can be evaluated by noisy fitness evaluation(same controller scores differently given the same situation each time)</a:t>
            </a:r>
          </a:p>
          <a:p>
            <a:r>
              <a:rPr lang="en-MY" dirty="0" smtClean="0"/>
              <a:t>Composite fitness function(achieve a high score to play a game well) can be of use</a:t>
            </a:r>
          </a:p>
          <a:p>
            <a:r>
              <a:rPr lang="en-MY" dirty="0" smtClean="0"/>
              <a:t>More complex games use incremental evolution</a:t>
            </a:r>
          </a:p>
          <a:p>
            <a:pPr lvl="1"/>
            <a:r>
              <a:rPr lang="en-MY" dirty="0" smtClean="0"/>
              <a:t>Incrementally increase level of difficulty</a:t>
            </a:r>
          </a:p>
          <a:p>
            <a:pPr lvl="1"/>
            <a:r>
              <a:rPr lang="en-MY" dirty="0" smtClean="0"/>
              <a:t>Start with the easiest until a certain sufficient fitness value is achieved and increase the difficulty</a:t>
            </a:r>
          </a:p>
          <a:p>
            <a:pPr marL="457200" lvl="1" indent="0">
              <a:buNone/>
            </a:pPr>
            <a:endParaRPr lang="en-MY" dirty="0"/>
          </a:p>
        </p:txBody>
      </p:sp>
    </p:spTree>
    <p:extLst>
      <p:ext uri="{BB962C8B-B14F-4D97-AF65-F5344CB8AC3E}">
        <p14:creationId xmlns:p14="http://schemas.microsoft.com/office/powerpoint/2010/main" val="271916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Fitness Evaluation</a:t>
            </a:r>
            <a:endParaRPr lang="en-MY" dirty="0"/>
          </a:p>
        </p:txBody>
      </p:sp>
      <p:sp>
        <p:nvSpPr>
          <p:cNvPr id="3" name="Content Placeholder 2"/>
          <p:cNvSpPr>
            <a:spLocks noGrp="1"/>
          </p:cNvSpPr>
          <p:nvPr>
            <p:ph idx="1"/>
          </p:nvPr>
        </p:nvSpPr>
        <p:spPr/>
        <p:txBody>
          <a:bodyPr>
            <a:normAutofit/>
          </a:bodyPr>
          <a:lstStyle/>
          <a:p>
            <a:r>
              <a:rPr lang="en-MY" dirty="0" smtClean="0"/>
              <a:t>Transfer learning</a:t>
            </a:r>
          </a:p>
          <a:p>
            <a:pPr lvl="1"/>
            <a:r>
              <a:rPr lang="en-MY" dirty="0" smtClean="0"/>
              <a:t>Accelerate the learning of a target task through knowledge gained during learning of a different but related source task</a:t>
            </a:r>
          </a:p>
          <a:p>
            <a:pPr lvl="1"/>
            <a:r>
              <a:rPr lang="en-MY" dirty="0" smtClean="0"/>
              <a:t>A form of radical incremental evolution</a:t>
            </a:r>
          </a:p>
          <a:p>
            <a:r>
              <a:rPr lang="en-MY" dirty="0" smtClean="0"/>
              <a:t>Competitive coevolution</a:t>
            </a:r>
          </a:p>
          <a:p>
            <a:pPr lvl="1"/>
            <a:r>
              <a:rPr lang="en-MY" dirty="0" smtClean="0"/>
              <a:t>A method where a good and reliable opponent AI is not available </a:t>
            </a:r>
            <a:endParaRPr lang="en-MY" dirty="0"/>
          </a:p>
          <a:p>
            <a:pPr lvl="1"/>
            <a:r>
              <a:rPr lang="en-MY" dirty="0" smtClean="0"/>
              <a:t>evolutionary algorithm easily finds strategies that exploit weaknesses in the game or in opponent strategies</a:t>
            </a:r>
          </a:p>
          <a:p>
            <a:pPr lvl="1"/>
            <a:r>
              <a:rPr lang="en-MY" dirty="0" smtClean="0"/>
              <a:t>Depend on its performance when competing against another player drawn from the same population of from another population</a:t>
            </a:r>
          </a:p>
          <a:p>
            <a:pPr lvl="1"/>
            <a:r>
              <a:rPr lang="en-MY" dirty="0" smtClean="0"/>
              <a:t>Levels of difficulty increase as the opponent skill increase</a:t>
            </a:r>
          </a:p>
          <a:p>
            <a:pPr lvl="1"/>
            <a:endParaRPr lang="en-MY" dirty="0"/>
          </a:p>
        </p:txBody>
      </p:sp>
    </p:spTree>
    <p:extLst>
      <p:ext uri="{BB962C8B-B14F-4D97-AF65-F5344CB8AC3E}">
        <p14:creationId xmlns:p14="http://schemas.microsoft.com/office/powerpoint/2010/main" val="216945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Input representation</a:t>
            </a:r>
            <a:endParaRPr lang="en-MY" dirty="0"/>
          </a:p>
        </p:txBody>
      </p:sp>
      <p:sp>
        <p:nvSpPr>
          <p:cNvPr id="3" name="Content Placeholder 2"/>
          <p:cNvSpPr>
            <a:spLocks noGrp="1"/>
          </p:cNvSpPr>
          <p:nvPr>
            <p:ph idx="1"/>
          </p:nvPr>
        </p:nvSpPr>
        <p:spPr>
          <a:xfrm>
            <a:off x="838200" y="1946366"/>
            <a:ext cx="10515600" cy="4230597"/>
          </a:xfrm>
        </p:spPr>
        <p:txBody>
          <a:bodyPr>
            <a:normAutofit/>
          </a:bodyPr>
          <a:lstStyle/>
          <a:p>
            <a:r>
              <a:rPr lang="en-MY" dirty="0" smtClean="0"/>
              <a:t>Depends on the type and on the role of the neural network in controlling the agent.</a:t>
            </a:r>
          </a:p>
          <a:p>
            <a:r>
              <a:rPr lang="en-MY" dirty="0" smtClean="0"/>
              <a:t>Straight Line Sensors and Pie Slice Sensors</a:t>
            </a:r>
          </a:p>
          <a:p>
            <a:pPr lvl="1"/>
            <a:r>
              <a:rPr lang="en-MY" dirty="0" smtClean="0"/>
              <a:t>Rangefinder sensor</a:t>
            </a:r>
          </a:p>
          <a:p>
            <a:pPr lvl="2"/>
            <a:r>
              <a:rPr lang="en-MY" dirty="0" smtClean="0"/>
              <a:t>Used in racing game and FPS game</a:t>
            </a:r>
          </a:p>
          <a:p>
            <a:pPr lvl="2"/>
            <a:r>
              <a:rPr lang="en-MY" dirty="0" smtClean="0"/>
              <a:t>In FPS- Used to detect the distance of the player to a wall</a:t>
            </a:r>
          </a:p>
          <a:p>
            <a:pPr lvl="1"/>
            <a:r>
              <a:rPr lang="en-MY" dirty="0" smtClean="0"/>
              <a:t>Pie slice sensor is use in FPS games when detecting enemies</a:t>
            </a:r>
          </a:p>
          <a:p>
            <a:r>
              <a:rPr lang="en-MY" dirty="0" smtClean="0"/>
              <a:t>Angle Sensors and Relative Position Sensor</a:t>
            </a:r>
          </a:p>
          <a:p>
            <a:pPr lvl="1"/>
            <a:r>
              <a:rPr lang="en-MY" dirty="0" smtClean="0"/>
              <a:t>Angle Sensor</a:t>
            </a:r>
          </a:p>
          <a:p>
            <a:pPr lvl="2"/>
            <a:r>
              <a:rPr lang="en-MY" dirty="0" smtClean="0"/>
              <a:t>Gives Angle to a particular object such as position of enemies and weapon pick-ups</a:t>
            </a:r>
          </a:p>
          <a:p>
            <a:pPr lvl="1"/>
            <a:r>
              <a:rPr lang="en-MY" dirty="0" smtClean="0"/>
              <a:t>Relative Position Sensors</a:t>
            </a:r>
          </a:p>
          <a:p>
            <a:pPr lvl="2"/>
            <a:r>
              <a:rPr lang="en-MY" dirty="0" smtClean="0"/>
              <a:t>Gives distances to some object along some pre-specified axes</a:t>
            </a:r>
          </a:p>
          <a:p>
            <a:pPr marL="457200" lvl="1" indent="0">
              <a:buNone/>
            </a:pPr>
            <a:endParaRPr lang="en-MY" dirty="0"/>
          </a:p>
        </p:txBody>
      </p:sp>
    </p:spTree>
    <p:extLst>
      <p:ext uri="{BB962C8B-B14F-4D97-AF65-F5344CB8AC3E}">
        <p14:creationId xmlns:p14="http://schemas.microsoft.com/office/powerpoint/2010/main" val="42894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Input Representation</a:t>
            </a:r>
            <a:endParaRPr lang="en-MY" dirty="0"/>
          </a:p>
        </p:txBody>
      </p:sp>
      <p:sp>
        <p:nvSpPr>
          <p:cNvPr id="3" name="Content Placeholder 2"/>
          <p:cNvSpPr>
            <a:spLocks noGrp="1"/>
          </p:cNvSpPr>
          <p:nvPr>
            <p:ph idx="1"/>
          </p:nvPr>
        </p:nvSpPr>
        <p:spPr>
          <a:xfrm>
            <a:off x="838200" y="1841862"/>
            <a:ext cx="10515600" cy="4627517"/>
          </a:xfrm>
        </p:spPr>
        <p:txBody>
          <a:bodyPr>
            <a:normAutofit/>
          </a:bodyPr>
          <a:lstStyle/>
          <a:p>
            <a:r>
              <a:rPr lang="en-MY" dirty="0" smtClean="0"/>
              <a:t>Pathfinding Sensor</a:t>
            </a:r>
          </a:p>
          <a:p>
            <a:pPr lvl="1"/>
            <a:r>
              <a:rPr lang="en-MY" dirty="0" smtClean="0"/>
              <a:t>A pathfinding sensor reports the distance to the closest of some type of entity along the shortest path</a:t>
            </a:r>
          </a:p>
          <a:p>
            <a:r>
              <a:rPr lang="en-MY" dirty="0" smtClean="0"/>
              <a:t>Third person input</a:t>
            </a:r>
          </a:p>
          <a:p>
            <a:pPr lvl="1"/>
            <a:r>
              <a:rPr lang="en-MY" dirty="0" smtClean="0"/>
              <a:t>Additional input beyond its first- person sensor that is not tied to a specific frame of reference</a:t>
            </a:r>
          </a:p>
          <a:p>
            <a:pPr lvl="1"/>
            <a:r>
              <a:rPr lang="en-MY" dirty="0" smtClean="0"/>
              <a:t>Use in Pac-Man- Getting the number of pills and power pills</a:t>
            </a:r>
          </a:p>
          <a:p>
            <a:pPr lvl="1"/>
            <a:r>
              <a:rPr lang="en-MY" dirty="0" smtClean="0"/>
              <a:t>Damage to a car in a car racing game</a:t>
            </a:r>
            <a:endParaRPr lang="en-MY" dirty="0" smtClean="0"/>
          </a:p>
          <a:p>
            <a:r>
              <a:rPr lang="en-MY" dirty="0" smtClean="0"/>
              <a:t>Learning From Raw Sensory Data</a:t>
            </a:r>
          </a:p>
          <a:p>
            <a:pPr lvl="1"/>
            <a:r>
              <a:rPr lang="en-MY" dirty="0" smtClean="0"/>
              <a:t>Help us understand game’s visual space and important aspects </a:t>
            </a:r>
          </a:p>
          <a:p>
            <a:pPr lvl="1"/>
            <a:r>
              <a:rPr lang="en-MY" dirty="0" smtClean="0"/>
              <a:t>Forcing the game to rely on the same data as what humans see can make agent more humanlike</a:t>
            </a:r>
          </a:p>
          <a:p>
            <a:pPr lvl="1"/>
            <a:r>
              <a:rPr lang="en-MY" dirty="0" smtClean="0"/>
              <a:t>Forcing controllers to use representations that are independent from the game itself.</a:t>
            </a:r>
          </a:p>
        </p:txBody>
      </p:sp>
    </p:spTree>
    <p:extLst>
      <p:ext uri="{BB962C8B-B14F-4D97-AF65-F5344CB8AC3E}">
        <p14:creationId xmlns:p14="http://schemas.microsoft.com/office/powerpoint/2010/main" val="197951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Open Challenges</a:t>
            </a:r>
            <a:endParaRPr lang="en-MY" dirty="0"/>
          </a:p>
        </p:txBody>
      </p:sp>
      <p:sp>
        <p:nvSpPr>
          <p:cNvPr id="3" name="Content Placeholder 2"/>
          <p:cNvSpPr>
            <a:spLocks noGrp="1"/>
          </p:cNvSpPr>
          <p:nvPr>
            <p:ph idx="1"/>
          </p:nvPr>
        </p:nvSpPr>
        <p:spPr>
          <a:xfrm>
            <a:off x="838200" y="1867988"/>
            <a:ext cx="10515600" cy="4555671"/>
          </a:xfrm>
        </p:spPr>
        <p:txBody>
          <a:bodyPr>
            <a:normAutofit/>
          </a:bodyPr>
          <a:lstStyle/>
          <a:p>
            <a:r>
              <a:rPr lang="en-MY" dirty="0" smtClean="0"/>
              <a:t>Reaching Record-Beating Performance</a:t>
            </a:r>
          </a:p>
          <a:p>
            <a:pPr lvl="1"/>
            <a:r>
              <a:rPr lang="en-MY" dirty="0" smtClean="0"/>
              <a:t>Monte-Carlo Tree Search(MCTS) is used in record-beating performance in many game domains.</a:t>
            </a:r>
          </a:p>
          <a:p>
            <a:r>
              <a:rPr lang="en-MY" dirty="0" smtClean="0"/>
              <a:t>Comparing and Combining Evolution with Other Learning Methods</a:t>
            </a:r>
          </a:p>
          <a:p>
            <a:pPr lvl="1"/>
            <a:r>
              <a:rPr lang="en-MY" dirty="0" smtClean="0"/>
              <a:t>TD-based algorithms performs very well and learn faster, and sometimes dominated by NE among other algorithms and reaches higher performance</a:t>
            </a:r>
          </a:p>
          <a:p>
            <a:r>
              <a:rPr lang="en-MY" dirty="0" smtClean="0"/>
              <a:t>Learning from High-Dimensional/Raw Data</a:t>
            </a:r>
          </a:p>
          <a:p>
            <a:pPr lvl="1"/>
            <a:r>
              <a:rPr lang="en-MY" dirty="0" smtClean="0"/>
              <a:t>Direct shallow approach is not suitable here but </a:t>
            </a:r>
            <a:r>
              <a:rPr lang="en-MY" dirty="0" err="1" smtClean="0"/>
              <a:t>HyperNEAT</a:t>
            </a:r>
            <a:r>
              <a:rPr lang="en-MY" dirty="0" smtClean="0"/>
              <a:t>, convolutional networks and other deep learning architectures gives promising results</a:t>
            </a:r>
          </a:p>
          <a:p>
            <a:r>
              <a:rPr lang="en-MY" dirty="0" smtClean="0"/>
              <a:t>General Video Game Playing</a:t>
            </a:r>
          </a:p>
          <a:p>
            <a:pPr lvl="1"/>
            <a:r>
              <a:rPr lang="en-MY" dirty="0" smtClean="0"/>
              <a:t>NE is generic, so the same algorithms with a few tweaks can be applied to a large different game-related tasks</a:t>
            </a:r>
          </a:p>
          <a:p>
            <a:endParaRPr lang="en-MY" dirty="0"/>
          </a:p>
        </p:txBody>
      </p:sp>
    </p:spTree>
    <p:extLst>
      <p:ext uri="{BB962C8B-B14F-4D97-AF65-F5344CB8AC3E}">
        <p14:creationId xmlns:p14="http://schemas.microsoft.com/office/powerpoint/2010/main" val="7079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Open Challenges </a:t>
            </a:r>
            <a:endParaRPr lang="en-MY" dirty="0"/>
          </a:p>
        </p:txBody>
      </p:sp>
      <p:sp>
        <p:nvSpPr>
          <p:cNvPr id="3" name="Content Placeholder 2"/>
          <p:cNvSpPr>
            <a:spLocks noGrp="1"/>
          </p:cNvSpPr>
          <p:nvPr>
            <p:ph idx="1"/>
          </p:nvPr>
        </p:nvSpPr>
        <p:spPr/>
        <p:txBody>
          <a:bodyPr/>
          <a:lstStyle/>
          <a:p>
            <a:r>
              <a:rPr lang="en-MY" dirty="0" smtClean="0"/>
              <a:t>Combining NE with Life-Long Learning</a:t>
            </a:r>
          </a:p>
          <a:p>
            <a:pPr lvl="1"/>
            <a:r>
              <a:rPr lang="en-MY" dirty="0" smtClean="0"/>
              <a:t>Allow organism to adapt much faster to environmental changes by changing its behaviour during lifetime</a:t>
            </a:r>
          </a:p>
          <a:p>
            <a:r>
              <a:rPr lang="en-MY" dirty="0" smtClean="0"/>
              <a:t>Competitive and Cooperation Coevolution</a:t>
            </a:r>
          </a:p>
          <a:p>
            <a:pPr lvl="1"/>
            <a:r>
              <a:rPr lang="en-MY" dirty="0" smtClean="0"/>
              <a:t>Enable open-ended evolution through arms races, cooperative coevolution could find solutions to complex problems</a:t>
            </a:r>
          </a:p>
          <a:p>
            <a:pPr lvl="1"/>
            <a:r>
              <a:rPr lang="en-MY" dirty="0" smtClean="0"/>
              <a:t>Coevolution have problems during modularisation and several pathologies</a:t>
            </a:r>
          </a:p>
          <a:p>
            <a:r>
              <a:rPr lang="en-MY" dirty="0" smtClean="0"/>
              <a:t>Fast and Reliable Methods for Commercial Games</a:t>
            </a:r>
          </a:p>
          <a:p>
            <a:pPr lvl="1"/>
            <a:r>
              <a:rPr lang="en-MY" dirty="0" smtClean="0"/>
              <a:t>ANN is mostly used in commercial games for data mining and usage of NPC control </a:t>
            </a:r>
          </a:p>
          <a:p>
            <a:pPr lvl="1"/>
            <a:endParaRPr lang="en-MY" dirty="0"/>
          </a:p>
        </p:txBody>
      </p:sp>
    </p:spTree>
    <p:extLst>
      <p:ext uri="{BB962C8B-B14F-4D97-AF65-F5344CB8AC3E}">
        <p14:creationId xmlns:p14="http://schemas.microsoft.com/office/powerpoint/2010/main" val="84536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Introduction</a:t>
            </a:r>
            <a:endParaRPr lang="en-MY" dirty="0"/>
          </a:p>
        </p:txBody>
      </p:sp>
      <p:sp>
        <p:nvSpPr>
          <p:cNvPr id="3" name="Content Placeholder 2"/>
          <p:cNvSpPr>
            <a:spLocks noGrp="1"/>
          </p:cNvSpPr>
          <p:nvPr>
            <p:ph idx="1"/>
          </p:nvPr>
        </p:nvSpPr>
        <p:spPr>
          <a:xfrm>
            <a:off x="1024128" y="1894114"/>
            <a:ext cx="9720073" cy="4415246"/>
          </a:xfrm>
        </p:spPr>
        <p:txBody>
          <a:bodyPr>
            <a:normAutofit/>
          </a:bodyPr>
          <a:lstStyle/>
          <a:p>
            <a:r>
              <a:rPr lang="en-MY" dirty="0" smtClean="0"/>
              <a:t>Studies the usage and researches the </a:t>
            </a:r>
            <a:r>
              <a:rPr lang="en-MY" dirty="0" err="1" smtClean="0"/>
              <a:t>neuroevolution</a:t>
            </a:r>
            <a:r>
              <a:rPr lang="en-MY" dirty="0" smtClean="0"/>
              <a:t> that has been widely in games and still continuing its popularity and potentials</a:t>
            </a:r>
          </a:p>
          <a:p>
            <a:endParaRPr lang="en-MY" dirty="0"/>
          </a:p>
          <a:p>
            <a:r>
              <a:rPr lang="en-MY" dirty="0" smtClean="0"/>
              <a:t>Main motivation for research</a:t>
            </a:r>
          </a:p>
          <a:p>
            <a:pPr lvl="1"/>
            <a:r>
              <a:rPr lang="en-MY" dirty="0" smtClean="0"/>
              <a:t>Its potential can be serve as a guideline</a:t>
            </a:r>
          </a:p>
          <a:p>
            <a:pPr lvl="1"/>
            <a:r>
              <a:rPr lang="en-MY" dirty="0" smtClean="0"/>
              <a:t>Excellent testbeds</a:t>
            </a:r>
          </a:p>
          <a:p>
            <a:r>
              <a:rPr lang="en-MY" dirty="0" smtClean="0"/>
              <a:t>Research Scope</a:t>
            </a:r>
          </a:p>
          <a:p>
            <a:pPr lvl="1"/>
            <a:r>
              <a:rPr lang="en-MY" dirty="0" smtClean="0"/>
              <a:t>Games commonly played by public(includes digital and non-digital games)</a:t>
            </a:r>
          </a:p>
          <a:p>
            <a:pPr lvl="1"/>
            <a:r>
              <a:rPr lang="en-MY" dirty="0" smtClean="0"/>
              <a:t>Focusing on games that uses evolutionary computation or similar bio-inspired stochastic search/optimisation algorithms are applied to artificial neural networks (ANNs)</a:t>
            </a:r>
            <a:endParaRPr lang="en-MY" dirty="0"/>
          </a:p>
        </p:txBody>
      </p:sp>
    </p:spTree>
    <p:extLst>
      <p:ext uri="{BB962C8B-B14F-4D97-AF65-F5344CB8AC3E}">
        <p14:creationId xmlns:p14="http://schemas.microsoft.com/office/powerpoint/2010/main" val="129894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t>Neuroevolution</a:t>
            </a:r>
            <a:r>
              <a:rPr lang="en-MY" dirty="0" smtClean="0"/>
              <a:t>(NE)</a:t>
            </a:r>
            <a:endParaRPr lang="en-MY" dirty="0"/>
          </a:p>
        </p:txBody>
      </p:sp>
      <p:sp>
        <p:nvSpPr>
          <p:cNvPr id="3" name="Content Placeholder 2"/>
          <p:cNvSpPr>
            <a:spLocks noGrp="1"/>
          </p:cNvSpPr>
          <p:nvPr>
            <p:ph idx="1"/>
          </p:nvPr>
        </p:nvSpPr>
        <p:spPr>
          <a:xfrm>
            <a:off x="838200" y="1985553"/>
            <a:ext cx="10515600" cy="4506687"/>
          </a:xfrm>
        </p:spPr>
        <p:txBody>
          <a:bodyPr/>
          <a:lstStyle/>
          <a:p>
            <a:r>
              <a:rPr lang="en-MY" dirty="0" smtClean="0"/>
              <a:t>Can solve many AI- related problems with optimization problems which hence optimized by general function </a:t>
            </a:r>
            <a:r>
              <a:rPr lang="en-MY" dirty="0" err="1" smtClean="0"/>
              <a:t>approximator</a:t>
            </a:r>
            <a:r>
              <a:rPr lang="en-MY" dirty="0" smtClean="0"/>
              <a:t>.</a:t>
            </a:r>
          </a:p>
          <a:p>
            <a:r>
              <a:rPr lang="en-MY" dirty="0" smtClean="0"/>
              <a:t>NE is based on evolution of biological nervous systems and applies abstractions of natural evolution which produces Artificial Neural </a:t>
            </a:r>
            <a:r>
              <a:rPr lang="en-MY" dirty="0"/>
              <a:t>N</a:t>
            </a:r>
            <a:r>
              <a:rPr lang="en-MY" dirty="0" smtClean="0"/>
              <a:t>etwork(ANN)</a:t>
            </a:r>
          </a:p>
          <a:p>
            <a:r>
              <a:rPr lang="en-MY" dirty="0" smtClean="0"/>
              <a:t>Most important aspect in NE is the genetic representation of the neural network </a:t>
            </a:r>
          </a:p>
          <a:p>
            <a:r>
              <a:rPr lang="en-MY" dirty="0" smtClean="0"/>
              <a:t>Basic Algorithm of NE consist of </a:t>
            </a:r>
          </a:p>
          <a:p>
            <a:pPr lvl="1"/>
            <a:r>
              <a:rPr lang="en-MY" dirty="0" smtClean="0"/>
              <a:t>Genotypes – Evolved to become ANN before tested(according to its topology or weightage)</a:t>
            </a:r>
          </a:p>
          <a:p>
            <a:pPr lvl="1"/>
            <a:r>
              <a:rPr lang="en-MY" dirty="0" smtClean="0"/>
              <a:t> Performance or fitness is recorded, a new population of network is generated </a:t>
            </a:r>
          </a:p>
          <a:p>
            <a:pPr lvl="1"/>
            <a:r>
              <a:rPr lang="en-MY" dirty="0" smtClean="0"/>
              <a:t>Then the process goes in a loop to find better networks and better results</a:t>
            </a:r>
          </a:p>
          <a:p>
            <a:endParaRPr lang="en-MY" dirty="0"/>
          </a:p>
        </p:txBody>
      </p:sp>
    </p:spTree>
    <p:extLst>
      <p:ext uri="{BB962C8B-B14F-4D97-AF65-F5344CB8AC3E}">
        <p14:creationId xmlns:p14="http://schemas.microsoft.com/office/powerpoint/2010/main" val="242785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0073"/>
            <a:ext cx="10515600" cy="1019538"/>
          </a:xfrm>
        </p:spPr>
        <p:txBody>
          <a:bodyPr/>
          <a:lstStyle/>
          <a:p>
            <a:r>
              <a:rPr lang="en-MY" dirty="0" smtClean="0"/>
              <a:t>Benefits of NE</a:t>
            </a:r>
            <a:endParaRPr lang="en-MY" dirty="0"/>
          </a:p>
        </p:txBody>
      </p:sp>
      <p:sp>
        <p:nvSpPr>
          <p:cNvPr id="3" name="Content Placeholder 2"/>
          <p:cNvSpPr>
            <a:spLocks noGrp="1"/>
          </p:cNvSpPr>
          <p:nvPr>
            <p:ph idx="1"/>
          </p:nvPr>
        </p:nvSpPr>
        <p:spPr>
          <a:xfrm>
            <a:off x="838200" y="1789611"/>
            <a:ext cx="10515600" cy="4781006"/>
          </a:xfrm>
        </p:spPr>
        <p:txBody>
          <a:bodyPr>
            <a:normAutofit lnSpcReduction="10000"/>
          </a:bodyPr>
          <a:lstStyle/>
          <a:p>
            <a:r>
              <a:rPr lang="en-MY" dirty="0" smtClean="0"/>
              <a:t>Record-Beating Performance</a:t>
            </a:r>
          </a:p>
          <a:p>
            <a:pPr lvl="1"/>
            <a:r>
              <a:rPr lang="en-MY" dirty="0" smtClean="0"/>
              <a:t>provides the best performance in competition with other learning methods</a:t>
            </a:r>
          </a:p>
          <a:p>
            <a:pPr lvl="1"/>
            <a:r>
              <a:rPr lang="en-MY" dirty="0" smtClean="0"/>
              <a:t>Perform well supervised learning task</a:t>
            </a:r>
            <a:endParaRPr lang="en-MY" dirty="0" smtClean="0"/>
          </a:p>
          <a:p>
            <a:r>
              <a:rPr lang="en-MY" dirty="0" smtClean="0"/>
              <a:t>Broad applicability</a:t>
            </a:r>
          </a:p>
          <a:p>
            <a:pPr lvl="1"/>
            <a:r>
              <a:rPr lang="en-MY" dirty="0" smtClean="0"/>
              <a:t>Can be used for supervised, unsupervised and reinforcement learning tasks</a:t>
            </a:r>
          </a:p>
          <a:p>
            <a:r>
              <a:rPr lang="en-MY" dirty="0" smtClean="0"/>
              <a:t>Scalability</a:t>
            </a:r>
          </a:p>
          <a:p>
            <a:pPr lvl="1"/>
            <a:r>
              <a:rPr lang="en-MY" dirty="0" smtClean="0"/>
              <a:t>Can handle large action/state spaces well, especially direct action selection</a:t>
            </a:r>
          </a:p>
          <a:p>
            <a:r>
              <a:rPr lang="en-MY" dirty="0" smtClean="0"/>
              <a:t>Diversity</a:t>
            </a:r>
          </a:p>
          <a:p>
            <a:pPr lvl="1"/>
            <a:r>
              <a:rPr lang="en-MY" dirty="0" smtClean="0"/>
              <a:t>Able to take on many data by diversity-preservation method and developed multi-objective methods to diversify the results</a:t>
            </a:r>
          </a:p>
          <a:p>
            <a:r>
              <a:rPr lang="en-MY" dirty="0" smtClean="0"/>
              <a:t>Open Ended Learning</a:t>
            </a:r>
          </a:p>
          <a:p>
            <a:pPr lvl="1"/>
            <a:r>
              <a:rPr lang="en-MY" dirty="0" smtClean="0">
                <a:solidFill>
                  <a:schemeClr val="dk1"/>
                </a:solidFill>
              </a:rPr>
              <a:t>support open-ended evolution where behaviour of arbitrary complexity and sophistication could emerge</a:t>
            </a:r>
            <a:endParaRPr lang="en-MY" dirty="0" smtClean="0"/>
          </a:p>
          <a:p>
            <a:r>
              <a:rPr lang="en-MY" dirty="0" smtClean="0"/>
              <a:t>Enables new kinds of games(unique and futuristic)</a:t>
            </a:r>
          </a:p>
        </p:txBody>
      </p:sp>
    </p:spTree>
    <p:extLst>
      <p:ext uri="{BB962C8B-B14F-4D97-AF65-F5344CB8AC3E}">
        <p14:creationId xmlns:p14="http://schemas.microsoft.com/office/powerpoint/2010/main" val="190327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6383"/>
            <a:ext cx="10515600" cy="862784"/>
          </a:xfrm>
        </p:spPr>
        <p:txBody>
          <a:bodyPr>
            <a:normAutofit fontScale="90000"/>
          </a:bodyPr>
          <a:lstStyle/>
          <a:p>
            <a:r>
              <a:rPr lang="en-MY" dirty="0" smtClean="0"/>
              <a:t/>
            </a:r>
            <a:br>
              <a:rPr lang="en-MY" dirty="0" smtClean="0"/>
            </a:br>
            <a:r>
              <a:rPr lang="en-MY" dirty="0" smtClean="0"/>
              <a:t>Role of </a:t>
            </a:r>
            <a:r>
              <a:rPr lang="en-MY" dirty="0" err="1" smtClean="0"/>
              <a:t>Neuroevolution</a:t>
            </a:r>
            <a:endParaRPr lang="en-MY" dirty="0"/>
          </a:p>
        </p:txBody>
      </p:sp>
      <p:sp>
        <p:nvSpPr>
          <p:cNvPr id="3" name="Content Placeholder 2"/>
          <p:cNvSpPr>
            <a:spLocks noGrp="1"/>
          </p:cNvSpPr>
          <p:nvPr>
            <p:ph idx="1"/>
          </p:nvPr>
        </p:nvSpPr>
        <p:spPr>
          <a:xfrm>
            <a:off x="838200" y="1828800"/>
            <a:ext cx="10515600" cy="4709159"/>
          </a:xfrm>
        </p:spPr>
        <p:txBody>
          <a:bodyPr>
            <a:normAutofit/>
          </a:bodyPr>
          <a:lstStyle/>
          <a:p>
            <a:r>
              <a:rPr lang="en-MY" dirty="0" smtClean="0"/>
              <a:t>Use to learn to play a game or control Non-Playable Character(NPC)</a:t>
            </a:r>
          </a:p>
          <a:p>
            <a:r>
              <a:rPr lang="en-MY" dirty="0" smtClean="0"/>
              <a:t>Evaluate the value of states or action or directly select actions in game</a:t>
            </a:r>
          </a:p>
          <a:p>
            <a:r>
              <a:rPr lang="en-MY" dirty="0" smtClean="0"/>
              <a:t>Evolvable NN is used to represent content generated from procedural content generation(PCG)</a:t>
            </a:r>
          </a:p>
          <a:p>
            <a:r>
              <a:rPr lang="en-MY" dirty="0" smtClean="0"/>
              <a:t>State/Action evaluation</a:t>
            </a:r>
          </a:p>
          <a:p>
            <a:pPr lvl="1"/>
            <a:r>
              <a:rPr lang="en-MY" dirty="0" smtClean="0"/>
              <a:t>Uses a tree search algorithm to evaluate a hypothetical outcome and represented in a numerical value</a:t>
            </a:r>
          </a:p>
          <a:p>
            <a:pPr lvl="1"/>
            <a:r>
              <a:rPr lang="en-MY" dirty="0" smtClean="0"/>
              <a:t>Based on win rate from several previous opponents and human playing style.</a:t>
            </a:r>
            <a:endParaRPr lang="en-MY" dirty="0" smtClean="0"/>
          </a:p>
          <a:p>
            <a:r>
              <a:rPr lang="en-MY" dirty="0" smtClean="0"/>
              <a:t>Direct Action Selection</a:t>
            </a:r>
          </a:p>
          <a:p>
            <a:pPr lvl="1"/>
            <a:r>
              <a:rPr lang="en-MY" dirty="0" smtClean="0"/>
              <a:t>Use a description of the current state as input and output for next action.</a:t>
            </a:r>
          </a:p>
          <a:p>
            <a:pPr lvl="1"/>
            <a:r>
              <a:rPr lang="en-MY" dirty="0" smtClean="0"/>
              <a:t>The action usually depends on the type of game which have multiple variation</a:t>
            </a:r>
          </a:p>
          <a:p>
            <a:pPr lvl="1"/>
            <a:endParaRPr lang="en-MY" dirty="0" smtClean="0"/>
          </a:p>
          <a:p>
            <a:endParaRPr lang="en-MY" dirty="0" smtClean="0"/>
          </a:p>
          <a:p>
            <a:endParaRPr lang="en-MY" dirty="0"/>
          </a:p>
        </p:txBody>
      </p:sp>
    </p:spTree>
    <p:extLst>
      <p:ext uri="{BB962C8B-B14F-4D97-AF65-F5344CB8AC3E}">
        <p14:creationId xmlns:p14="http://schemas.microsoft.com/office/powerpoint/2010/main" val="203168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Neural Network Types</a:t>
            </a:r>
            <a:endParaRPr lang="en-MY" dirty="0"/>
          </a:p>
        </p:txBody>
      </p:sp>
      <p:sp>
        <p:nvSpPr>
          <p:cNvPr id="3" name="Content Placeholder 2"/>
          <p:cNvSpPr>
            <a:spLocks noGrp="1"/>
          </p:cNvSpPr>
          <p:nvPr>
            <p:ph idx="1"/>
          </p:nvPr>
        </p:nvSpPr>
        <p:spPr>
          <a:xfrm>
            <a:off x="838200" y="1825624"/>
            <a:ext cx="10515600" cy="4598035"/>
          </a:xfrm>
        </p:spPr>
        <p:txBody>
          <a:bodyPr>
            <a:normAutofit/>
          </a:bodyPr>
          <a:lstStyle/>
          <a:p>
            <a:r>
              <a:rPr lang="en-MY" dirty="0" smtClean="0"/>
              <a:t>Recurrent networks</a:t>
            </a:r>
          </a:p>
          <a:p>
            <a:pPr lvl="1"/>
            <a:r>
              <a:rPr lang="en-MY" dirty="0" smtClean="0"/>
              <a:t>Network forms loop and cycles to evaluate from previous layers back to earlier layer</a:t>
            </a:r>
            <a:endParaRPr lang="en-MY" dirty="0" smtClean="0"/>
          </a:p>
          <a:p>
            <a:r>
              <a:rPr lang="en-MY" dirty="0" smtClean="0"/>
              <a:t>Monolithic networks</a:t>
            </a:r>
          </a:p>
          <a:p>
            <a:pPr lvl="1"/>
            <a:r>
              <a:rPr lang="en-MY" dirty="0" smtClean="0"/>
              <a:t>An old version of modular network which had been evolved by example through Pac-Man</a:t>
            </a:r>
          </a:p>
          <a:p>
            <a:r>
              <a:rPr lang="en-MY" dirty="0" smtClean="0"/>
              <a:t>Modular networks</a:t>
            </a:r>
          </a:p>
          <a:p>
            <a:pPr lvl="1"/>
            <a:r>
              <a:rPr lang="en-MY" dirty="0" smtClean="0"/>
              <a:t>Composed of a number of individual neural networks that is responsible for the overall system</a:t>
            </a:r>
          </a:p>
          <a:p>
            <a:r>
              <a:rPr lang="en-MY" dirty="0" smtClean="0"/>
              <a:t>Plastic neural networks</a:t>
            </a:r>
          </a:p>
          <a:p>
            <a:pPr lvl="1"/>
            <a:r>
              <a:rPr lang="en-MY" dirty="0" smtClean="0"/>
              <a:t>Can change their connection weights at any time in response to the activation pattern of the network </a:t>
            </a:r>
          </a:p>
          <a:p>
            <a:endParaRPr lang="en-MY" dirty="0" smtClean="0"/>
          </a:p>
          <a:p>
            <a:pPr lvl="1"/>
            <a:endParaRPr lang="en-MY" dirty="0"/>
          </a:p>
          <a:p>
            <a:pPr lvl="1"/>
            <a:endParaRPr lang="en-MY" dirty="0" smtClean="0"/>
          </a:p>
          <a:p>
            <a:pPr marL="457200" lvl="1" indent="0">
              <a:buNone/>
            </a:pPr>
            <a:endParaRPr lang="en-MY" dirty="0" smtClean="0"/>
          </a:p>
        </p:txBody>
      </p:sp>
    </p:spTree>
    <p:extLst>
      <p:ext uri="{BB962C8B-B14F-4D97-AF65-F5344CB8AC3E}">
        <p14:creationId xmlns:p14="http://schemas.microsoft.com/office/powerpoint/2010/main" val="407591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06839"/>
            <a:ext cx="9720072" cy="1499616"/>
          </a:xfrm>
        </p:spPr>
        <p:txBody>
          <a:bodyPr/>
          <a:lstStyle/>
          <a:p>
            <a:r>
              <a:rPr lang="en-MY" dirty="0" smtClean="0"/>
              <a:t>Evolving Neural Networks</a:t>
            </a:r>
            <a:endParaRPr lang="en-MY" dirty="0"/>
          </a:p>
        </p:txBody>
      </p:sp>
      <p:sp>
        <p:nvSpPr>
          <p:cNvPr id="3" name="Content Placeholder 2"/>
          <p:cNvSpPr>
            <a:spLocks noGrp="1"/>
          </p:cNvSpPr>
          <p:nvPr>
            <p:ph idx="1"/>
          </p:nvPr>
        </p:nvSpPr>
        <p:spPr>
          <a:xfrm>
            <a:off x="825137" y="2006455"/>
            <a:ext cx="10515600" cy="4444828"/>
          </a:xfrm>
        </p:spPr>
        <p:txBody>
          <a:bodyPr/>
          <a:lstStyle/>
          <a:p>
            <a:r>
              <a:rPr lang="en-MY" dirty="0" smtClean="0"/>
              <a:t>To evolve NE, several algorithms have been applied such as </a:t>
            </a:r>
          </a:p>
          <a:p>
            <a:pPr lvl="1"/>
            <a:r>
              <a:rPr lang="en-MY" dirty="0" smtClean="0"/>
              <a:t>Genetic algorithms</a:t>
            </a:r>
          </a:p>
          <a:p>
            <a:pPr lvl="1"/>
            <a:r>
              <a:rPr lang="en-MY" dirty="0" smtClean="0"/>
              <a:t>Evolution strategies</a:t>
            </a:r>
          </a:p>
          <a:p>
            <a:pPr lvl="1"/>
            <a:r>
              <a:rPr lang="en-MY" dirty="0" smtClean="0"/>
              <a:t>Evolutionary programming</a:t>
            </a:r>
          </a:p>
          <a:p>
            <a:pPr lvl="1"/>
            <a:r>
              <a:rPr lang="en-MY" dirty="0" smtClean="0"/>
              <a:t>Stochastic search/optimisation methods</a:t>
            </a:r>
            <a:endParaRPr lang="en-MY" dirty="0" smtClean="0"/>
          </a:p>
          <a:p>
            <a:r>
              <a:rPr lang="en-MY" dirty="0" smtClean="0"/>
              <a:t>It starts by using a fixed topology and further evolve through topology-evolving(NEAT) approaches but its has several setbacks as it is encoded separately as a real number and required to choose appropriate topology and number of hidden nodes a priori</a:t>
            </a:r>
          </a:p>
          <a:p>
            <a:r>
              <a:rPr lang="en-MY" dirty="0" smtClean="0"/>
              <a:t>This method can also be called Conventional </a:t>
            </a:r>
            <a:r>
              <a:rPr lang="en-MY" dirty="0" err="1" smtClean="0"/>
              <a:t>Neuroevolution</a:t>
            </a:r>
            <a:endParaRPr lang="en-MY" dirty="0" smtClean="0"/>
          </a:p>
        </p:txBody>
      </p:sp>
    </p:spTree>
    <p:extLst>
      <p:ext uri="{BB962C8B-B14F-4D97-AF65-F5344CB8AC3E}">
        <p14:creationId xmlns:p14="http://schemas.microsoft.com/office/powerpoint/2010/main" val="304561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Evolving Neural Networks</a:t>
            </a:r>
            <a:endParaRPr lang="en-MY" dirty="0"/>
          </a:p>
        </p:txBody>
      </p:sp>
      <p:sp>
        <p:nvSpPr>
          <p:cNvPr id="3" name="Content Placeholder 2"/>
          <p:cNvSpPr>
            <a:spLocks noGrp="1"/>
          </p:cNvSpPr>
          <p:nvPr>
            <p:ph idx="1"/>
          </p:nvPr>
        </p:nvSpPr>
        <p:spPr/>
        <p:txBody>
          <a:bodyPr/>
          <a:lstStyle/>
          <a:p>
            <a:r>
              <a:rPr lang="en-MY" dirty="0" smtClean="0"/>
              <a:t>A better method is produced which is </a:t>
            </a:r>
            <a:r>
              <a:rPr lang="en-MY" dirty="0" err="1" smtClean="0"/>
              <a:t>Neuroevolution</a:t>
            </a:r>
            <a:r>
              <a:rPr lang="en-MY" dirty="0" smtClean="0"/>
              <a:t> of Augmenting Topologies(NEAT)</a:t>
            </a:r>
          </a:p>
          <a:p>
            <a:pPr lvl="1"/>
            <a:r>
              <a:rPr lang="en-MY" dirty="0" smtClean="0"/>
              <a:t>Uses evolving the topology together with the connection weights </a:t>
            </a:r>
          </a:p>
          <a:p>
            <a:pPr lvl="1"/>
            <a:r>
              <a:rPr lang="en-MY" dirty="0" smtClean="0"/>
              <a:t>Allows evolution of recurrent networks that solve difficult Markovian control problems</a:t>
            </a:r>
          </a:p>
          <a:p>
            <a:pPr lvl="1"/>
            <a:r>
              <a:rPr lang="en-MY" dirty="0" smtClean="0"/>
              <a:t>Increased the performance and approach is more easily solve fractured strategic-decision task</a:t>
            </a:r>
          </a:p>
          <a:p>
            <a:r>
              <a:rPr lang="en-MY" dirty="0" smtClean="0"/>
              <a:t>It also has some drawbacks which is the solution that are similar has to be discovered separately through evolution</a:t>
            </a:r>
            <a:endParaRPr lang="en-MY" dirty="0"/>
          </a:p>
        </p:txBody>
      </p:sp>
    </p:spTree>
    <p:extLst>
      <p:ext uri="{BB962C8B-B14F-4D97-AF65-F5344CB8AC3E}">
        <p14:creationId xmlns:p14="http://schemas.microsoft.com/office/powerpoint/2010/main" val="3408818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Evolving Neural Networks</a:t>
            </a:r>
            <a:endParaRPr lang="en-MY" dirty="0"/>
          </a:p>
        </p:txBody>
      </p:sp>
      <p:sp>
        <p:nvSpPr>
          <p:cNvPr id="3" name="Content Placeholder 2"/>
          <p:cNvSpPr>
            <a:spLocks noGrp="1"/>
          </p:cNvSpPr>
          <p:nvPr>
            <p:ph idx="1"/>
          </p:nvPr>
        </p:nvSpPr>
        <p:spPr>
          <a:xfrm>
            <a:off x="838200" y="1825624"/>
            <a:ext cx="10515600" cy="4643755"/>
          </a:xfrm>
        </p:spPr>
        <p:txBody>
          <a:bodyPr>
            <a:normAutofit/>
          </a:bodyPr>
          <a:lstStyle/>
          <a:p>
            <a:r>
              <a:rPr lang="en-MY" dirty="0" smtClean="0"/>
              <a:t>The most developed method is Compositional Pattern Producing Network(CPPN)</a:t>
            </a:r>
          </a:p>
          <a:p>
            <a:pPr lvl="1"/>
            <a:r>
              <a:rPr lang="en-MY" dirty="0" smtClean="0"/>
              <a:t>Uses Indirect encodings, which allow the reuse of information to encode the final network and thus very compact genetic representations</a:t>
            </a:r>
          </a:p>
          <a:p>
            <a:pPr lvl="1"/>
            <a:r>
              <a:rPr lang="en-MY" dirty="0" smtClean="0"/>
              <a:t>It is a variation of ANN that differ in the type of activation functions they contain and also its application.</a:t>
            </a:r>
          </a:p>
          <a:p>
            <a:pPr lvl="1"/>
            <a:r>
              <a:rPr lang="en-MY" dirty="0" smtClean="0"/>
              <a:t>It can be further evolved by NEAT algorithm as it is a variation of ANN</a:t>
            </a:r>
          </a:p>
          <a:p>
            <a:r>
              <a:rPr lang="en-MY" dirty="0" smtClean="0"/>
              <a:t>The main idea of this approach is called </a:t>
            </a:r>
            <a:r>
              <a:rPr lang="en-MY" dirty="0" err="1" smtClean="0"/>
              <a:t>HyperNEAT</a:t>
            </a:r>
            <a:r>
              <a:rPr lang="en-MY" dirty="0" smtClean="0"/>
              <a:t> which make use of a large-scale ANN </a:t>
            </a:r>
          </a:p>
          <a:p>
            <a:r>
              <a:rPr lang="en-MY" dirty="0" smtClean="0"/>
              <a:t>To further develop the indirect encodings, it takes another form which is developmental approach	 </a:t>
            </a:r>
            <a:endParaRPr lang="en-MY" dirty="0"/>
          </a:p>
        </p:txBody>
      </p:sp>
    </p:spTree>
    <p:extLst>
      <p:ext uri="{BB962C8B-B14F-4D97-AF65-F5344CB8AC3E}">
        <p14:creationId xmlns:p14="http://schemas.microsoft.com/office/powerpoint/2010/main" val="1125821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299</TotalTime>
  <Words>1238</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Tw Cen MT</vt:lpstr>
      <vt:lpstr>Tw Cen MT Condensed</vt:lpstr>
      <vt:lpstr>Wingdings 3</vt:lpstr>
      <vt:lpstr>Integral</vt:lpstr>
      <vt:lpstr>Neuroevolution in Games State of the Art and Open Challenges</vt:lpstr>
      <vt:lpstr>Introduction</vt:lpstr>
      <vt:lpstr>Neuroevolution(NE)</vt:lpstr>
      <vt:lpstr>Benefits of NE</vt:lpstr>
      <vt:lpstr> Role of Neuroevolution</vt:lpstr>
      <vt:lpstr>Neural Network Types</vt:lpstr>
      <vt:lpstr>Evolving Neural Networks</vt:lpstr>
      <vt:lpstr>Evolving Neural Networks</vt:lpstr>
      <vt:lpstr>Evolving Neural Networks</vt:lpstr>
      <vt:lpstr>Fitness Evaluation</vt:lpstr>
      <vt:lpstr>Fitness Evaluation</vt:lpstr>
      <vt:lpstr>Input representation</vt:lpstr>
      <vt:lpstr>Input Representation</vt:lpstr>
      <vt:lpstr>Open Challenges</vt:lpstr>
      <vt:lpstr>Open Challenges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Neuroevolution in Games state of the Art and Open Challenges</dc:title>
  <dc:creator>Dell</dc:creator>
  <cp:lastModifiedBy>Dell</cp:lastModifiedBy>
  <cp:revision>27</cp:revision>
  <dcterms:created xsi:type="dcterms:W3CDTF">2020-11-17T10:07:44Z</dcterms:created>
  <dcterms:modified xsi:type="dcterms:W3CDTF">2020-11-17T15:07:33Z</dcterms:modified>
</cp:coreProperties>
</file>