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2" r:id="rId2"/>
    <p:sldId id="317" r:id="rId3"/>
    <p:sldId id="451" r:id="rId4"/>
    <p:sldId id="452" r:id="rId5"/>
    <p:sldId id="453" r:id="rId6"/>
    <p:sldId id="409" r:id="rId7"/>
    <p:sldId id="438" r:id="rId8"/>
    <p:sldId id="410" r:id="rId9"/>
    <p:sldId id="411" r:id="rId10"/>
    <p:sldId id="412" r:id="rId11"/>
    <p:sldId id="413" r:id="rId12"/>
    <p:sldId id="414" r:id="rId13"/>
    <p:sldId id="415" r:id="rId14"/>
    <p:sldId id="416" r:id="rId15"/>
    <p:sldId id="417" r:id="rId16"/>
    <p:sldId id="437" r:id="rId17"/>
    <p:sldId id="418" r:id="rId18"/>
    <p:sldId id="419" r:id="rId19"/>
    <p:sldId id="435" r:id="rId20"/>
    <p:sldId id="422" r:id="rId21"/>
    <p:sldId id="421" r:id="rId22"/>
    <p:sldId id="443" r:id="rId23"/>
    <p:sldId id="420" r:id="rId24"/>
    <p:sldId id="423" r:id="rId25"/>
    <p:sldId id="424" r:id="rId26"/>
    <p:sldId id="425" r:id="rId27"/>
    <p:sldId id="444" r:id="rId28"/>
    <p:sldId id="426" r:id="rId29"/>
    <p:sldId id="427" r:id="rId30"/>
    <p:sldId id="428" r:id="rId31"/>
    <p:sldId id="446" r:id="rId32"/>
    <p:sldId id="447" r:id="rId33"/>
    <p:sldId id="445" r:id="rId34"/>
    <p:sldId id="448" r:id="rId35"/>
    <p:sldId id="429" r:id="rId36"/>
    <p:sldId id="430" r:id="rId37"/>
    <p:sldId id="431" r:id="rId38"/>
    <p:sldId id="432" r:id="rId39"/>
    <p:sldId id="433" r:id="rId40"/>
    <p:sldId id="434" r:id="rId41"/>
    <p:sldId id="436" r:id="rId42"/>
    <p:sldId id="439" r:id="rId43"/>
    <p:sldId id="440" r:id="rId44"/>
    <p:sldId id="441" r:id="rId45"/>
    <p:sldId id="442" r:id="rId46"/>
    <p:sldId id="457" r:id="rId47"/>
    <p:sldId id="454" r:id="rId48"/>
    <p:sldId id="456" r:id="rId49"/>
    <p:sldId id="455" r:id="rId50"/>
    <p:sldId id="45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A66B9-42C2-4F49-B966-CA7523D4DB4E}">
          <p14:sldIdLst>
            <p14:sldId id="262"/>
            <p14:sldId id="317"/>
            <p14:sldId id="451"/>
            <p14:sldId id="452"/>
            <p14:sldId id="453"/>
            <p14:sldId id="409"/>
            <p14:sldId id="438"/>
            <p14:sldId id="410"/>
            <p14:sldId id="411"/>
            <p14:sldId id="412"/>
            <p14:sldId id="413"/>
            <p14:sldId id="414"/>
            <p14:sldId id="415"/>
            <p14:sldId id="416"/>
            <p14:sldId id="417"/>
            <p14:sldId id="437"/>
            <p14:sldId id="418"/>
            <p14:sldId id="419"/>
            <p14:sldId id="435"/>
            <p14:sldId id="422"/>
            <p14:sldId id="421"/>
            <p14:sldId id="443"/>
            <p14:sldId id="420"/>
            <p14:sldId id="423"/>
            <p14:sldId id="424"/>
            <p14:sldId id="425"/>
            <p14:sldId id="444"/>
            <p14:sldId id="426"/>
            <p14:sldId id="427"/>
            <p14:sldId id="428"/>
            <p14:sldId id="446"/>
            <p14:sldId id="447"/>
            <p14:sldId id="445"/>
            <p14:sldId id="448"/>
            <p14:sldId id="429"/>
            <p14:sldId id="430"/>
            <p14:sldId id="431"/>
            <p14:sldId id="432"/>
            <p14:sldId id="433"/>
            <p14:sldId id="434"/>
            <p14:sldId id="436"/>
            <p14:sldId id="439"/>
            <p14:sldId id="440"/>
            <p14:sldId id="441"/>
            <p14:sldId id="442"/>
            <p14:sldId id="457"/>
            <p14:sldId id="454"/>
            <p14:sldId id="456"/>
            <p14:sldId id="455"/>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249" autoAdjust="0"/>
  </p:normalViewPr>
  <p:slideViewPr>
    <p:cSldViewPr snapToGrid="0">
      <p:cViewPr varScale="1">
        <p:scale>
          <a:sx n="68" d="100"/>
          <a:sy n="68"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48724-ED07-400E-8A03-284A0C011609}" type="datetimeFigureOut">
              <a:rPr lang="en-US" smtClean="0"/>
              <a:t>3/13/2020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A83A-1439-4500-8D1F-93EC15A18840}" type="slidenum">
              <a:rPr lang="en-US" smtClean="0"/>
              <a:t>‹#›</a:t>
            </a:fld>
            <a:endParaRPr lang="en-US"/>
          </a:p>
        </p:txBody>
      </p:sp>
    </p:spTree>
    <p:extLst>
      <p:ext uri="{BB962C8B-B14F-4D97-AF65-F5344CB8AC3E}">
        <p14:creationId xmlns:p14="http://schemas.microsoft.com/office/powerpoint/2010/main" val="106588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FA83A-1439-4500-8D1F-93EC15A18840}" type="slidenum">
              <a:rPr lang="en-US" smtClean="0"/>
              <a:t>1</a:t>
            </a:fld>
            <a:endParaRPr lang="en-US"/>
          </a:p>
        </p:txBody>
      </p:sp>
    </p:spTree>
    <p:extLst>
      <p:ext uri="{BB962C8B-B14F-4D97-AF65-F5344CB8AC3E}">
        <p14:creationId xmlns:p14="http://schemas.microsoft.com/office/powerpoint/2010/main" val="201185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48593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5164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50305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274274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3946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39234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3/13/2020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69334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024307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2674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400871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188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8524C-442A-4B5F-9F00-504E791AAEC8}"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1376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8524C-442A-4B5F-9F00-504E791AAEC8}"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4561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8524C-442A-4B5F-9F00-504E791AAEC8}"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4052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524C-442A-4B5F-9F00-504E791AAEC8}"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3934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7643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069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C8524C-442A-4B5F-9F00-504E791AAEC8}" type="datetimeFigureOut">
              <a:rPr lang="en-US" smtClean="0"/>
              <a:t>3/13/2020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7DA251-3D35-4C8B-97D3-D08DF4FD1DC2}" type="slidenum">
              <a:rPr lang="en-US" smtClean="0"/>
              <a:t>‹#›</a:t>
            </a:fld>
            <a:endParaRPr lang="en-US"/>
          </a:p>
        </p:txBody>
      </p:sp>
    </p:spTree>
    <p:extLst>
      <p:ext uri="{BB962C8B-B14F-4D97-AF65-F5344CB8AC3E}">
        <p14:creationId xmlns:p14="http://schemas.microsoft.com/office/powerpoint/2010/main" val="394260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3" name="Rectangle 6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6" name="Rectangle 6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0" name="Rectangle 69">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4">
            <a:extLst>
              <a:ext uri="{FF2B5EF4-FFF2-40B4-BE49-F238E27FC236}">
                <a16:creationId xmlns:a16="http://schemas.microsoft.com/office/drawing/2014/main" id="{927EC100-FED3-4652-A4DC-DBCF5E670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8" y="483305"/>
            <a:ext cx="3056716" cy="115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A6959E0-3D26-4672-A4D3-8F9112C1B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68" y="1666327"/>
            <a:ext cx="11234558" cy="46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7FFE83B-FF6A-4181-BB75-1440A88C7510}"/>
              </a:ext>
            </a:extLst>
          </p:cNvPr>
          <p:cNvSpPr txBox="1">
            <a:spLocks/>
          </p:cNvSpPr>
          <p:nvPr/>
        </p:nvSpPr>
        <p:spPr bwMode="gray">
          <a:xfrm>
            <a:off x="2981301" y="2349007"/>
            <a:ext cx="6907757" cy="3686015"/>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chemeClr val="tx1"/>
                </a:solidFill>
              </a:rPr>
              <a:t>Basic Programming using C++</a:t>
            </a:r>
          </a:p>
          <a:p>
            <a:endParaRPr lang="en-US" sz="2100" dirty="0">
              <a:solidFill>
                <a:schemeClr val="tx1"/>
              </a:solidFill>
            </a:endParaRPr>
          </a:p>
          <a:p>
            <a:pPr algn="ctr"/>
            <a:r>
              <a:rPr lang="en-US" sz="2100" dirty="0">
                <a:solidFill>
                  <a:schemeClr val="tx1"/>
                </a:solidFill>
              </a:rPr>
              <a:t>by Aqilah Rose</a:t>
            </a:r>
          </a:p>
        </p:txBody>
      </p:sp>
    </p:spTree>
    <p:extLst>
      <p:ext uri="{BB962C8B-B14F-4D97-AF65-F5344CB8AC3E}">
        <p14:creationId xmlns:p14="http://schemas.microsoft.com/office/powerpoint/2010/main" val="3297966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B42018-807D-4D01-9B0F-B58EC0D92C38}"/>
              </a:ext>
            </a:extLst>
          </p:cNvPr>
          <p:cNvPicPr>
            <a:picLocks noChangeAspect="1"/>
          </p:cNvPicPr>
          <p:nvPr/>
        </p:nvPicPr>
        <p:blipFill>
          <a:blip r:embed="rId2"/>
          <a:stretch>
            <a:fillRect/>
          </a:stretch>
        </p:blipFill>
        <p:spPr>
          <a:xfrm>
            <a:off x="1453002" y="294540"/>
            <a:ext cx="8957091" cy="6563460"/>
          </a:xfrm>
          <a:prstGeom prst="rect">
            <a:avLst/>
          </a:prstGeom>
        </p:spPr>
      </p:pic>
    </p:spTree>
    <p:extLst>
      <p:ext uri="{BB962C8B-B14F-4D97-AF65-F5344CB8AC3E}">
        <p14:creationId xmlns:p14="http://schemas.microsoft.com/office/powerpoint/2010/main" val="195430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BE66-5668-47A8-8883-09E1C24D0D5A}"/>
              </a:ext>
            </a:extLst>
          </p:cNvPr>
          <p:cNvSpPr>
            <a:spLocks noGrp="1"/>
          </p:cNvSpPr>
          <p:nvPr>
            <p:ph type="title"/>
          </p:nvPr>
        </p:nvSpPr>
        <p:spPr/>
        <p:txBody>
          <a:bodyPr/>
          <a:lstStyle/>
          <a:p>
            <a:r>
              <a:rPr lang="en-US" b="1" dirty="0"/>
              <a:t>Variable </a:t>
            </a:r>
            <a:endParaRPr lang="en-US" dirty="0"/>
          </a:p>
        </p:txBody>
      </p:sp>
      <p:sp>
        <p:nvSpPr>
          <p:cNvPr id="3" name="Content Placeholder 2">
            <a:extLst>
              <a:ext uri="{FF2B5EF4-FFF2-40B4-BE49-F238E27FC236}">
                <a16:creationId xmlns:a16="http://schemas.microsoft.com/office/drawing/2014/main" id="{E6B6DBE9-9CA5-464E-8D00-567AE26B8E1A}"/>
              </a:ext>
            </a:extLst>
          </p:cNvPr>
          <p:cNvSpPr>
            <a:spLocks noGrp="1"/>
          </p:cNvSpPr>
          <p:nvPr>
            <p:ph idx="1"/>
          </p:nvPr>
        </p:nvSpPr>
        <p:spPr>
          <a:xfrm>
            <a:off x="1619188" y="2701974"/>
            <a:ext cx="9409883" cy="3416300"/>
          </a:xfrm>
        </p:spPr>
        <p:txBody>
          <a:bodyPr>
            <a:normAutofit/>
          </a:bodyPr>
          <a:lstStyle/>
          <a:p>
            <a:pPr algn="just"/>
            <a:r>
              <a:rPr lang="en-US" sz="2000" dirty="0"/>
              <a:t>Variable is required to manipulate or compute data in a C++ program. Each variable is associated with its name and it </a:t>
            </a:r>
            <a:r>
              <a:rPr lang="en-US" sz="2000" b="1" dirty="0"/>
              <a:t>has a containe</a:t>
            </a:r>
            <a:r>
              <a:rPr lang="en-US" sz="2000" dirty="0"/>
              <a:t>r which allows a programmer </a:t>
            </a:r>
            <a:r>
              <a:rPr lang="en-US" sz="2000" b="1" dirty="0"/>
              <a:t>to store or retrieve data in C++ program</a:t>
            </a:r>
            <a:r>
              <a:rPr lang="en-US" sz="2000" dirty="0"/>
              <a:t>. </a:t>
            </a:r>
          </a:p>
          <a:p>
            <a:pPr algn="just"/>
            <a:r>
              <a:rPr lang="en-US" sz="2000" dirty="0"/>
              <a:t>There are two types of data type in C++, which are basic data type and advanced data type. Example of basic data types are int, float, double, char, string and bool.</a:t>
            </a:r>
          </a:p>
          <a:p>
            <a:pPr algn="just"/>
            <a:r>
              <a:rPr lang="en-US" sz="2000" dirty="0"/>
              <a:t>Example of advanced data type is 1-D array, 2-D array, linked list, queue and stack. 1-D array and 2-D array will be explained in the next section while linked list, queue and stack will be explained in Advanced Data Structure course.</a:t>
            </a:r>
          </a:p>
        </p:txBody>
      </p:sp>
    </p:spTree>
    <p:extLst>
      <p:ext uri="{BB962C8B-B14F-4D97-AF65-F5344CB8AC3E}">
        <p14:creationId xmlns:p14="http://schemas.microsoft.com/office/powerpoint/2010/main" val="199147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65A9-5E9A-4C8E-BEFE-12CBE2063341}"/>
              </a:ext>
            </a:extLst>
          </p:cNvPr>
          <p:cNvSpPr>
            <a:spLocks noGrp="1"/>
          </p:cNvSpPr>
          <p:nvPr>
            <p:ph type="title"/>
          </p:nvPr>
        </p:nvSpPr>
        <p:spPr/>
        <p:txBody>
          <a:bodyPr/>
          <a:lstStyle/>
          <a:p>
            <a:r>
              <a:rPr lang="en-US" b="1" dirty="0"/>
              <a:t>Variable (Cont.)</a:t>
            </a:r>
            <a:endParaRPr lang="en-US" dirty="0"/>
          </a:p>
        </p:txBody>
      </p:sp>
      <p:sp>
        <p:nvSpPr>
          <p:cNvPr id="3" name="Content Placeholder 2">
            <a:extLst>
              <a:ext uri="{FF2B5EF4-FFF2-40B4-BE49-F238E27FC236}">
                <a16:creationId xmlns:a16="http://schemas.microsoft.com/office/drawing/2014/main" id="{9B537704-1A38-4C58-9085-51440B061989}"/>
              </a:ext>
            </a:extLst>
          </p:cNvPr>
          <p:cNvSpPr>
            <a:spLocks noGrp="1"/>
          </p:cNvSpPr>
          <p:nvPr>
            <p:ph idx="1"/>
          </p:nvPr>
        </p:nvSpPr>
        <p:spPr>
          <a:xfrm>
            <a:off x="1489532" y="2350282"/>
            <a:ext cx="9212935" cy="3416300"/>
          </a:xfrm>
        </p:spPr>
        <p:txBody>
          <a:bodyPr/>
          <a:lstStyle/>
          <a:p>
            <a:pPr algn="just"/>
            <a:r>
              <a:rPr lang="en-US" dirty="0"/>
              <a:t>In a C++ program, variable must be firstly declared before it can be used. You can name the variable with whatever name. However, it’s strongly advice to name the variable with a meaningful name. The following is the example of variable declaration:</a:t>
            </a:r>
          </a:p>
          <a:p>
            <a:pPr algn="just"/>
            <a:endParaRPr lang="en-US" dirty="0"/>
          </a:p>
        </p:txBody>
      </p:sp>
      <p:pic>
        <p:nvPicPr>
          <p:cNvPr id="4" name="Picture 3">
            <a:extLst>
              <a:ext uri="{FF2B5EF4-FFF2-40B4-BE49-F238E27FC236}">
                <a16:creationId xmlns:a16="http://schemas.microsoft.com/office/drawing/2014/main" id="{C7D159E0-AE9D-489E-9478-C8A7F96B5BFF}"/>
              </a:ext>
            </a:extLst>
          </p:cNvPr>
          <p:cNvPicPr>
            <a:picLocks noChangeAspect="1"/>
          </p:cNvPicPr>
          <p:nvPr/>
        </p:nvPicPr>
        <p:blipFill>
          <a:blip r:embed="rId2"/>
          <a:stretch>
            <a:fillRect/>
          </a:stretch>
        </p:blipFill>
        <p:spPr>
          <a:xfrm>
            <a:off x="2060859" y="4058432"/>
            <a:ext cx="8641608" cy="1582712"/>
          </a:xfrm>
          <a:prstGeom prst="rect">
            <a:avLst/>
          </a:prstGeom>
        </p:spPr>
      </p:pic>
      <p:sp>
        <p:nvSpPr>
          <p:cNvPr id="5" name="Rectangle 4">
            <a:extLst>
              <a:ext uri="{FF2B5EF4-FFF2-40B4-BE49-F238E27FC236}">
                <a16:creationId xmlns:a16="http://schemas.microsoft.com/office/drawing/2014/main" id="{154DA757-D7D7-47C1-8658-CB04A9F5EF99}"/>
              </a:ext>
            </a:extLst>
          </p:cNvPr>
          <p:cNvSpPr/>
          <p:nvPr/>
        </p:nvSpPr>
        <p:spPr>
          <a:xfrm>
            <a:off x="5416062" y="4164037"/>
            <a:ext cx="4346916" cy="1364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56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E1FF-53C7-40A0-B3C6-8E004B8BD0AD}"/>
              </a:ext>
            </a:extLst>
          </p:cNvPr>
          <p:cNvSpPr>
            <a:spLocks noGrp="1"/>
          </p:cNvSpPr>
          <p:nvPr>
            <p:ph type="title"/>
          </p:nvPr>
        </p:nvSpPr>
        <p:spPr>
          <a:xfrm>
            <a:off x="1479188" y="838200"/>
            <a:ext cx="8761413" cy="706964"/>
          </a:xfrm>
        </p:spPr>
        <p:txBody>
          <a:bodyPr/>
          <a:lstStyle/>
          <a:p>
            <a:r>
              <a:rPr lang="en-US" b="1" dirty="0"/>
              <a:t>Rules of naming variables in C++ program</a:t>
            </a:r>
          </a:p>
        </p:txBody>
      </p:sp>
      <p:sp>
        <p:nvSpPr>
          <p:cNvPr id="3" name="Content Placeholder 2">
            <a:extLst>
              <a:ext uri="{FF2B5EF4-FFF2-40B4-BE49-F238E27FC236}">
                <a16:creationId xmlns:a16="http://schemas.microsoft.com/office/drawing/2014/main" id="{F4CEB149-FCBB-4AC5-9086-B5B124B0ACC5}"/>
              </a:ext>
            </a:extLst>
          </p:cNvPr>
          <p:cNvSpPr>
            <a:spLocks noGrp="1"/>
          </p:cNvSpPr>
          <p:nvPr>
            <p:ph idx="1"/>
          </p:nvPr>
        </p:nvSpPr>
        <p:spPr>
          <a:xfrm>
            <a:off x="1154954" y="2603500"/>
            <a:ext cx="9409883" cy="3416300"/>
          </a:xfrm>
        </p:spPr>
        <p:txBody>
          <a:bodyPr>
            <a:normAutofit/>
          </a:bodyPr>
          <a:lstStyle/>
          <a:p>
            <a:pPr>
              <a:buFont typeface="+mj-lt"/>
              <a:buAutoNum type="arabicPeriod"/>
            </a:pPr>
            <a:r>
              <a:rPr lang="en-US" sz="2000" dirty="0"/>
              <a:t>Variable name should consists only </a:t>
            </a:r>
            <a:r>
              <a:rPr lang="en-US" sz="2000" b="1" dirty="0"/>
              <a:t>characters, digits, and underscore </a:t>
            </a:r>
            <a:r>
              <a:rPr lang="en-US" sz="2000" dirty="0"/>
              <a:t>(“-“)</a:t>
            </a:r>
          </a:p>
          <a:p>
            <a:pPr>
              <a:buFont typeface="+mj-lt"/>
              <a:buAutoNum type="arabicPeriod"/>
            </a:pPr>
            <a:r>
              <a:rPr lang="en-US" sz="2000" dirty="0"/>
              <a:t>Variable name </a:t>
            </a:r>
            <a:r>
              <a:rPr lang="en-US" sz="2000" b="1" dirty="0"/>
              <a:t>must begin with character </a:t>
            </a:r>
            <a:r>
              <a:rPr lang="en-US" sz="2000" dirty="0"/>
              <a:t>or </a:t>
            </a:r>
            <a:r>
              <a:rPr lang="en-US" sz="2000" b="1" dirty="0"/>
              <a:t>underscore</a:t>
            </a:r>
          </a:p>
          <a:p>
            <a:pPr>
              <a:buFont typeface="+mj-lt"/>
              <a:buAutoNum type="arabicPeriod"/>
            </a:pPr>
            <a:r>
              <a:rPr lang="en-US" sz="2000" dirty="0"/>
              <a:t>Variable name </a:t>
            </a:r>
            <a:r>
              <a:rPr lang="en-US" sz="2000" b="1" dirty="0"/>
              <a:t>cannot</a:t>
            </a:r>
            <a:r>
              <a:rPr lang="en-US" sz="2000" dirty="0"/>
              <a:t> have </a:t>
            </a:r>
            <a:r>
              <a:rPr lang="en-US" sz="2000" b="1" dirty="0"/>
              <a:t>two or more split words</a:t>
            </a:r>
          </a:p>
          <a:p>
            <a:pPr>
              <a:buFont typeface="+mj-lt"/>
              <a:buAutoNum type="arabicPeriod"/>
            </a:pPr>
            <a:r>
              <a:rPr lang="en-US" sz="2000" dirty="0"/>
              <a:t>Variable is a </a:t>
            </a:r>
            <a:r>
              <a:rPr lang="en-US" sz="2000" b="1" dirty="0"/>
              <a:t>case sensitive</a:t>
            </a:r>
            <a:r>
              <a:rPr lang="en-US" sz="2000" dirty="0"/>
              <a:t>. </a:t>
            </a:r>
            <a:r>
              <a:rPr lang="en-US" sz="2000" b="1" dirty="0"/>
              <a:t>Upper case and lower-case</a:t>
            </a:r>
            <a:r>
              <a:rPr lang="en-US" sz="2000" dirty="0"/>
              <a:t> character are </a:t>
            </a:r>
            <a:r>
              <a:rPr lang="en-US" sz="2000" b="1" dirty="0"/>
              <a:t>considered differently</a:t>
            </a:r>
          </a:p>
        </p:txBody>
      </p:sp>
    </p:spTree>
    <p:extLst>
      <p:ext uri="{BB962C8B-B14F-4D97-AF65-F5344CB8AC3E}">
        <p14:creationId xmlns:p14="http://schemas.microsoft.com/office/powerpoint/2010/main" val="226261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92AD-4CF8-4630-B64E-768D7B6765EC}"/>
              </a:ext>
            </a:extLst>
          </p:cNvPr>
          <p:cNvSpPr>
            <a:spLocks noGrp="1"/>
          </p:cNvSpPr>
          <p:nvPr>
            <p:ph type="title"/>
          </p:nvPr>
        </p:nvSpPr>
        <p:spPr/>
        <p:txBody>
          <a:bodyPr/>
          <a:lstStyle/>
          <a:p>
            <a:r>
              <a:rPr lang="en-US" b="1" dirty="0"/>
              <a:t>Rules of naming variables in C++ program (Cont.)</a:t>
            </a:r>
          </a:p>
        </p:txBody>
      </p:sp>
      <p:sp>
        <p:nvSpPr>
          <p:cNvPr id="3" name="Content Placeholder 2">
            <a:extLst>
              <a:ext uri="{FF2B5EF4-FFF2-40B4-BE49-F238E27FC236}">
                <a16:creationId xmlns:a16="http://schemas.microsoft.com/office/drawing/2014/main" id="{106E3EDF-161D-44D0-9F7F-AB9D60793475}"/>
              </a:ext>
            </a:extLst>
          </p:cNvPr>
          <p:cNvSpPr>
            <a:spLocks noGrp="1"/>
          </p:cNvSpPr>
          <p:nvPr>
            <p:ph idx="1"/>
          </p:nvPr>
        </p:nvSpPr>
        <p:spPr>
          <a:xfrm>
            <a:off x="1405126" y="2327355"/>
            <a:ext cx="9381748" cy="3416300"/>
          </a:xfrm>
        </p:spPr>
        <p:txBody>
          <a:bodyPr/>
          <a:lstStyle/>
          <a:p>
            <a:pPr algn="just"/>
            <a:r>
              <a:rPr lang="en-US" dirty="0"/>
              <a:t>If you do not follow the variables naming rules above, C++ compiler will give an error when the program is compiled. The following is the example of valid and not valid variables name:</a:t>
            </a:r>
          </a:p>
        </p:txBody>
      </p:sp>
      <p:pic>
        <p:nvPicPr>
          <p:cNvPr id="4" name="Picture 3">
            <a:extLst>
              <a:ext uri="{FF2B5EF4-FFF2-40B4-BE49-F238E27FC236}">
                <a16:creationId xmlns:a16="http://schemas.microsoft.com/office/drawing/2014/main" id="{27133BF6-F28D-4C40-ABFB-28459143783F}"/>
              </a:ext>
            </a:extLst>
          </p:cNvPr>
          <p:cNvPicPr>
            <a:picLocks noChangeAspect="1"/>
          </p:cNvPicPr>
          <p:nvPr/>
        </p:nvPicPr>
        <p:blipFill>
          <a:blip r:embed="rId2"/>
          <a:stretch>
            <a:fillRect/>
          </a:stretch>
        </p:blipFill>
        <p:spPr>
          <a:xfrm>
            <a:off x="2833874" y="3527474"/>
            <a:ext cx="7082493" cy="2971800"/>
          </a:xfrm>
          <a:prstGeom prst="rect">
            <a:avLst/>
          </a:prstGeom>
        </p:spPr>
      </p:pic>
      <p:sp>
        <p:nvSpPr>
          <p:cNvPr id="5" name="Rectangle 4">
            <a:extLst>
              <a:ext uri="{FF2B5EF4-FFF2-40B4-BE49-F238E27FC236}">
                <a16:creationId xmlns:a16="http://schemas.microsoft.com/office/drawing/2014/main" id="{2DFFC060-DB8A-455A-A8E5-057CCDCC0591}"/>
              </a:ext>
            </a:extLst>
          </p:cNvPr>
          <p:cNvSpPr/>
          <p:nvPr/>
        </p:nvSpPr>
        <p:spPr>
          <a:xfrm>
            <a:off x="8332083" y="4123465"/>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FF3492-0786-457C-BF07-4EE557434BFF}"/>
              </a:ext>
            </a:extLst>
          </p:cNvPr>
          <p:cNvSpPr/>
          <p:nvPr/>
        </p:nvSpPr>
        <p:spPr>
          <a:xfrm>
            <a:off x="8328210" y="4403644"/>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512BCD-E328-45D0-96A7-70BCB94A9531}"/>
              </a:ext>
            </a:extLst>
          </p:cNvPr>
          <p:cNvSpPr/>
          <p:nvPr/>
        </p:nvSpPr>
        <p:spPr>
          <a:xfrm>
            <a:off x="8331061" y="4685357"/>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EC3025-DBF3-4438-9905-8F7F830C83E1}"/>
              </a:ext>
            </a:extLst>
          </p:cNvPr>
          <p:cNvSpPr/>
          <p:nvPr/>
        </p:nvSpPr>
        <p:spPr>
          <a:xfrm>
            <a:off x="8331063" y="4958682"/>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6836C5-4DBA-49D9-BFBA-23E6FEE70255}"/>
              </a:ext>
            </a:extLst>
          </p:cNvPr>
          <p:cNvSpPr/>
          <p:nvPr/>
        </p:nvSpPr>
        <p:spPr>
          <a:xfrm>
            <a:off x="8331065" y="5232007"/>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46D2A-FC8E-4D28-B3E9-5FB441B860A1}"/>
              </a:ext>
            </a:extLst>
          </p:cNvPr>
          <p:cNvSpPr/>
          <p:nvPr/>
        </p:nvSpPr>
        <p:spPr>
          <a:xfrm>
            <a:off x="8331066" y="5545825"/>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2EE4D8-6BD6-455D-B0E4-34E75A3F6282}"/>
              </a:ext>
            </a:extLst>
          </p:cNvPr>
          <p:cNvSpPr/>
          <p:nvPr/>
        </p:nvSpPr>
        <p:spPr>
          <a:xfrm>
            <a:off x="8332083" y="6192714"/>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91560-86EE-4B88-BF98-6E786E542516}"/>
              </a:ext>
            </a:extLst>
          </p:cNvPr>
          <p:cNvSpPr/>
          <p:nvPr/>
        </p:nvSpPr>
        <p:spPr>
          <a:xfrm>
            <a:off x="8331064" y="5869269"/>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61940-A202-4886-95AE-1EB06090A4A0}"/>
              </a:ext>
            </a:extLst>
          </p:cNvPr>
          <p:cNvSpPr/>
          <p:nvPr/>
        </p:nvSpPr>
        <p:spPr>
          <a:xfrm>
            <a:off x="8328209" y="3851412"/>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27D7-D731-4D33-9D32-6E888EA61330}"/>
              </a:ext>
            </a:extLst>
          </p:cNvPr>
          <p:cNvSpPr>
            <a:spLocks noGrp="1"/>
          </p:cNvSpPr>
          <p:nvPr>
            <p:ph type="title"/>
          </p:nvPr>
        </p:nvSpPr>
        <p:spPr/>
        <p:txBody>
          <a:bodyPr/>
          <a:lstStyle/>
          <a:p>
            <a:r>
              <a:rPr lang="en-US" b="1" dirty="0"/>
              <a:t>Concept of assignment in C++ statement </a:t>
            </a:r>
            <a:endParaRPr lang="en-US" dirty="0"/>
          </a:p>
        </p:txBody>
      </p:sp>
      <p:sp>
        <p:nvSpPr>
          <p:cNvPr id="3" name="Content Placeholder 2">
            <a:extLst>
              <a:ext uri="{FF2B5EF4-FFF2-40B4-BE49-F238E27FC236}">
                <a16:creationId xmlns:a16="http://schemas.microsoft.com/office/drawing/2014/main" id="{96E44D85-8232-4B3B-9C68-0F030923D1E7}"/>
              </a:ext>
            </a:extLst>
          </p:cNvPr>
          <p:cNvSpPr>
            <a:spLocks noGrp="1"/>
          </p:cNvSpPr>
          <p:nvPr>
            <p:ph idx="1"/>
          </p:nvPr>
        </p:nvSpPr>
        <p:spPr>
          <a:xfrm>
            <a:off x="1420837" y="2664980"/>
            <a:ext cx="9369084" cy="3416300"/>
          </a:xfrm>
        </p:spPr>
        <p:txBody>
          <a:bodyPr>
            <a:normAutofit/>
          </a:bodyPr>
          <a:lstStyle/>
          <a:p>
            <a:pPr algn="just"/>
            <a:r>
              <a:rPr lang="en-US" sz="2400" dirty="0"/>
              <a:t>In C++, we must </a:t>
            </a:r>
            <a:r>
              <a:rPr lang="en-US" sz="2400" b="1" dirty="0"/>
              <a:t>assign a value </a:t>
            </a:r>
            <a:r>
              <a:rPr lang="en-US" sz="2400" dirty="0"/>
              <a:t>into a variable using </a:t>
            </a:r>
            <a:r>
              <a:rPr lang="en-US" sz="2400" b="1" dirty="0"/>
              <a:t>assignment operator “=”. </a:t>
            </a:r>
            <a:r>
              <a:rPr lang="en-US" sz="2400" dirty="0"/>
              <a:t>In C++ “assign” means </a:t>
            </a:r>
            <a:r>
              <a:rPr lang="en-US" sz="2400" b="1" dirty="0"/>
              <a:t>copy the right value of “=” </a:t>
            </a:r>
            <a:r>
              <a:rPr lang="en-US" sz="2400" dirty="0"/>
              <a:t>operator</a:t>
            </a:r>
            <a:r>
              <a:rPr lang="en-US" sz="2400" b="1" dirty="0"/>
              <a:t> </a:t>
            </a:r>
            <a:r>
              <a:rPr lang="en-US" sz="2400" dirty="0"/>
              <a:t>and</a:t>
            </a:r>
            <a:r>
              <a:rPr lang="en-US" sz="2400" b="1" dirty="0"/>
              <a:t> store </a:t>
            </a:r>
            <a:r>
              <a:rPr lang="en-US" sz="2400" dirty="0"/>
              <a:t>the value into the left variable of the “=” operator. </a:t>
            </a:r>
          </a:p>
          <a:p>
            <a:pPr algn="just"/>
            <a:r>
              <a:rPr lang="en-US" sz="2400" dirty="0"/>
              <a:t>Generally, C++ statements in </a:t>
            </a:r>
            <a:r>
              <a:rPr lang="en-US" sz="2400" b="1" dirty="0">
                <a:highlight>
                  <a:srgbClr val="FFFF00"/>
                </a:highlight>
              </a:rPr>
              <a:t>main () function is evaluated from top to bottom </a:t>
            </a:r>
          </a:p>
          <a:p>
            <a:pPr algn="just"/>
            <a:r>
              <a:rPr lang="en-US" sz="2400" dirty="0"/>
              <a:t>and for each </a:t>
            </a:r>
            <a:r>
              <a:rPr lang="en-US" sz="2400" b="1" dirty="0">
                <a:highlight>
                  <a:srgbClr val="FFFF00"/>
                </a:highlight>
              </a:rPr>
              <a:t>statement in C++ is evaluated from right to left</a:t>
            </a:r>
            <a:r>
              <a:rPr lang="en-US" sz="2400" dirty="0">
                <a:highlight>
                  <a:srgbClr val="FFFF00"/>
                </a:highlight>
              </a:rPr>
              <a:t>. </a:t>
            </a:r>
          </a:p>
        </p:txBody>
      </p:sp>
    </p:spTree>
    <p:extLst>
      <p:ext uri="{BB962C8B-B14F-4D97-AF65-F5344CB8AC3E}">
        <p14:creationId xmlns:p14="http://schemas.microsoft.com/office/powerpoint/2010/main" val="29637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3586-7573-4887-B8E6-47A2EB258AD6}"/>
              </a:ext>
            </a:extLst>
          </p:cNvPr>
          <p:cNvSpPr>
            <a:spLocks noGrp="1"/>
          </p:cNvSpPr>
          <p:nvPr>
            <p:ph type="title"/>
          </p:nvPr>
        </p:nvSpPr>
        <p:spPr>
          <a:xfrm>
            <a:off x="1154954" y="973668"/>
            <a:ext cx="9142597" cy="706964"/>
          </a:xfrm>
        </p:spPr>
        <p:txBody>
          <a:bodyPr/>
          <a:lstStyle/>
          <a:p>
            <a:r>
              <a:rPr lang="en-US" b="1" dirty="0"/>
              <a:t>C++ Statement is evaluated from right to left</a:t>
            </a:r>
            <a:endParaRPr lang="en-US" dirty="0"/>
          </a:p>
        </p:txBody>
      </p:sp>
      <p:sp>
        <p:nvSpPr>
          <p:cNvPr id="3" name="Content Placeholder 2">
            <a:extLst>
              <a:ext uri="{FF2B5EF4-FFF2-40B4-BE49-F238E27FC236}">
                <a16:creationId xmlns:a16="http://schemas.microsoft.com/office/drawing/2014/main" id="{EAE5DF34-7FF4-4EC2-A48F-31CB09B318C4}"/>
              </a:ext>
            </a:extLst>
          </p:cNvPr>
          <p:cNvSpPr>
            <a:spLocks noGrp="1"/>
          </p:cNvSpPr>
          <p:nvPr>
            <p:ph idx="1"/>
          </p:nvPr>
        </p:nvSpPr>
        <p:spPr>
          <a:xfrm>
            <a:off x="7935584" y="3411965"/>
            <a:ext cx="2924676" cy="1166641"/>
          </a:xfrm>
        </p:spPr>
        <p:txBody>
          <a:bodyPr>
            <a:normAutofit/>
          </a:bodyPr>
          <a:lstStyle/>
          <a:p>
            <a:pPr marL="0" indent="0">
              <a:buNone/>
            </a:pPr>
            <a:r>
              <a:rPr lang="en-US" sz="6000" dirty="0"/>
              <a:t>Num2;</a:t>
            </a:r>
          </a:p>
        </p:txBody>
      </p:sp>
      <p:sp>
        <p:nvSpPr>
          <p:cNvPr id="4" name="Content Placeholder 2">
            <a:extLst>
              <a:ext uri="{FF2B5EF4-FFF2-40B4-BE49-F238E27FC236}">
                <a16:creationId xmlns:a16="http://schemas.microsoft.com/office/drawing/2014/main" id="{02BAB328-C2EE-44E0-B7EE-5E6EA2D792C8}"/>
              </a:ext>
            </a:extLst>
          </p:cNvPr>
          <p:cNvSpPr txBox="1">
            <a:spLocks/>
          </p:cNvSpPr>
          <p:nvPr/>
        </p:nvSpPr>
        <p:spPr>
          <a:xfrm>
            <a:off x="5010908" y="3463741"/>
            <a:ext cx="2547191"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Num1 </a:t>
            </a:r>
          </a:p>
        </p:txBody>
      </p:sp>
      <p:sp>
        <p:nvSpPr>
          <p:cNvPr id="5" name="Content Placeholder 2">
            <a:extLst>
              <a:ext uri="{FF2B5EF4-FFF2-40B4-BE49-F238E27FC236}">
                <a16:creationId xmlns:a16="http://schemas.microsoft.com/office/drawing/2014/main" id="{ACBB4F5C-8402-446D-BB93-0BE9465E4244}"/>
              </a:ext>
            </a:extLst>
          </p:cNvPr>
          <p:cNvSpPr txBox="1">
            <a:spLocks/>
          </p:cNvSpPr>
          <p:nvPr/>
        </p:nvSpPr>
        <p:spPr>
          <a:xfrm>
            <a:off x="7296933" y="3463741"/>
            <a:ext cx="638651"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 </a:t>
            </a:r>
          </a:p>
        </p:txBody>
      </p:sp>
      <p:sp>
        <p:nvSpPr>
          <p:cNvPr id="6" name="Content Placeholder 2">
            <a:extLst>
              <a:ext uri="{FF2B5EF4-FFF2-40B4-BE49-F238E27FC236}">
                <a16:creationId xmlns:a16="http://schemas.microsoft.com/office/drawing/2014/main" id="{B965F6EE-E321-44CC-B788-73D904751B95}"/>
              </a:ext>
            </a:extLst>
          </p:cNvPr>
          <p:cNvSpPr txBox="1">
            <a:spLocks/>
          </p:cNvSpPr>
          <p:nvPr/>
        </p:nvSpPr>
        <p:spPr>
          <a:xfrm>
            <a:off x="4139047" y="3429000"/>
            <a:ext cx="781673"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 </a:t>
            </a:r>
          </a:p>
        </p:txBody>
      </p:sp>
      <p:sp>
        <p:nvSpPr>
          <p:cNvPr id="7" name="Content Placeholder 2">
            <a:extLst>
              <a:ext uri="{FF2B5EF4-FFF2-40B4-BE49-F238E27FC236}">
                <a16:creationId xmlns:a16="http://schemas.microsoft.com/office/drawing/2014/main" id="{BC135DC4-C7A7-4314-8D33-0F8113A79F52}"/>
              </a:ext>
            </a:extLst>
          </p:cNvPr>
          <p:cNvSpPr txBox="1">
            <a:spLocks/>
          </p:cNvSpPr>
          <p:nvPr/>
        </p:nvSpPr>
        <p:spPr>
          <a:xfrm>
            <a:off x="2086232" y="3605901"/>
            <a:ext cx="2195837" cy="81283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7100" dirty="0"/>
              <a:t>Total</a:t>
            </a:r>
            <a:r>
              <a:rPr lang="en-US" sz="6000" dirty="0"/>
              <a:t> </a:t>
            </a:r>
          </a:p>
        </p:txBody>
      </p:sp>
    </p:spTree>
    <p:extLst>
      <p:ext uri="{BB962C8B-B14F-4D97-AF65-F5344CB8AC3E}">
        <p14:creationId xmlns:p14="http://schemas.microsoft.com/office/powerpoint/2010/main" val="227677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B2BA0-9152-4ED3-964C-C48B8D764DCA}"/>
              </a:ext>
            </a:extLst>
          </p:cNvPr>
          <p:cNvPicPr>
            <a:picLocks noChangeAspect="1"/>
          </p:cNvPicPr>
          <p:nvPr/>
        </p:nvPicPr>
        <p:blipFill>
          <a:blip r:embed="rId2"/>
          <a:stretch>
            <a:fillRect/>
          </a:stretch>
        </p:blipFill>
        <p:spPr>
          <a:xfrm>
            <a:off x="1509164" y="1446039"/>
            <a:ext cx="9713235" cy="4363917"/>
          </a:xfrm>
          <a:prstGeom prst="rect">
            <a:avLst/>
          </a:prstGeom>
        </p:spPr>
      </p:pic>
    </p:spTree>
    <p:extLst>
      <p:ext uri="{BB962C8B-B14F-4D97-AF65-F5344CB8AC3E}">
        <p14:creationId xmlns:p14="http://schemas.microsoft.com/office/powerpoint/2010/main" val="72857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7E0D35-58A6-4D96-9E4B-EECE6DF2E75B}"/>
              </a:ext>
            </a:extLst>
          </p:cNvPr>
          <p:cNvPicPr>
            <a:picLocks noChangeAspect="1"/>
          </p:cNvPicPr>
          <p:nvPr/>
        </p:nvPicPr>
        <p:blipFill>
          <a:blip r:embed="rId2"/>
          <a:stretch>
            <a:fillRect/>
          </a:stretch>
        </p:blipFill>
        <p:spPr>
          <a:xfrm>
            <a:off x="3582001" y="1425598"/>
            <a:ext cx="8148696" cy="4972337"/>
          </a:xfrm>
          <a:prstGeom prst="rect">
            <a:avLst/>
          </a:prstGeom>
        </p:spPr>
      </p:pic>
      <p:sp>
        <p:nvSpPr>
          <p:cNvPr id="3" name="Rectangle 2">
            <a:extLst>
              <a:ext uri="{FF2B5EF4-FFF2-40B4-BE49-F238E27FC236}">
                <a16:creationId xmlns:a16="http://schemas.microsoft.com/office/drawing/2014/main" id="{7784A6D2-D31F-4627-97A1-7CCC7920EE15}"/>
              </a:ext>
            </a:extLst>
          </p:cNvPr>
          <p:cNvSpPr/>
          <p:nvPr/>
        </p:nvSpPr>
        <p:spPr>
          <a:xfrm>
            <a:off x="1935267" y="460065"/>
            <a:ext cx="8321466" cy="646331"/>
          </a:xfrm>
          <a:prstGeom prst="rect">
            <a:avLst/>
          </a:prstGeom>
        </p:spPr>
        <p:txBody>
          <a:bodyPr wrap="square">
            <a:spAutoFit/>
          </a:bodyPr>
          <a:lstStyle/>
          <a:p>
            <a:r>
              <a:rPr lang="en-US" dirty="0">
                <a:solidFill>
                  <a:srgbClr val="000000"/>
                </a:solidFill>
                <a:latin typeface="Calibri" panose="020F0502020204030204" pitchFamily="34" charset="0"/>
              </a:rPr>
              <a:t>You can imagine the processes of assignment are as follow: </a:t>
            </a:r>
          </a:p>
          <a:p>
            <a:r>
              <a:rPr lang="en-US" dirty="0">
                <a:solidFill>
                  <a:srgbClr val="000000"/>
                </a:solidFill>
                <a:latin typeface="Calibri" panose="020F0502020204030204" pitchFamily="34" charset="0"/>
              </a:rPr>
              <a:t>Note: You should relate with C++ statements and its explanation above. </a:t>
            </a:r>
            <a:endParaRPr lang="en-US" dirty="0"/>
          </a:p>
        </p:txBody>
      </p:sp>
      <p:pic>
        <p:nvPicPr>
          <p:cNvPr id="4" name="Picture 3">
            <a:extLst>
              <a:ext uri="{FF2B5EF4-FFF2-40B4-BE49-F238E27FC236}">
                <a16:creationId xmlns:a16="http://schemas.microsoft.com/office/drawing/2014/main" id="{C219F1A3-5DCC-4BF0-A675-EFE80D869769}"/>
              </a:ext>
            </a:extLst>
          </p:cNvPr>
          <p:cNvPicPr>
            <a:picLocks noChangeAspect="1"/>
          </p:cNvPicPr>
          <p:nvPr/>
        </p:nvPicPr>
        <p:blipFill>
          <a:blip r:embed="rId3"/>
          <a:stretch>
            <a:fillRect/>
          </a:stretch>
        </p:blipFill>
        <p:spPr>
          <a:xfrm>
            <a:off x="461303" y="1707900"/>
            <a:ext cx="2924303" cy="3806636"/>
          </a:xfrm>
          <a:prstGeom prst="rect">
            <a:avLst/>
          </a:prstGeom>
        </p:spPr>
      </p:pic>
      <p:sp>
        <p:nvSpPr>
          <p:cNvPr id="5" name="Rectangle 4">
            <a:extLst>
              <a:ext uri="{FF2B5EF4-FFF2-40B4-BE49-F238E27FC236}">
                <a16:creationId xmlns:a16="http://schemas.microsoft.com/office/drawing/2014/main" id="{A71A7506-D55A-4BB6-99BD-6EE0EB3817D9}"/>
              </a:ext>
            </a:extLst>
          </p:cNvPr>
          <p:cNvSpPr/>
          <p:nvPr/>
        </p:nvSpPr>
        <p:spPr>
          <a:xfrm>
            <a:off x="3900275" y="3062588"/>
            <a:ext cx="7512148" cy="947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2765C5-0A4D-4877-9C6C-B8C095C67D8B}"/>
              </a:ext>
            </a:extLst>
          </p:cNvPr>
          <p:cNvSpPr/>
          <p:nvPr/>
        </p:nvSpPr>
        <p:spPr>
          <a:xfrm>
            <a:off x="3924886" y="4088940"/>
            <a:ext cx="7512148" cy="947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DC5FC6-5588-4CDB-B379-681628414F9A}"/>
              </a:ext>
            </a:extLst>
          </p:cNvPr>
          <p:cNvSpPr/>
          <p:nvPr/>
        </p:nvSpPr>
        <p:spPr>
          <a:xfrm>
            <a:off x="3924886" y="5145911"/>
            <a:ext cx="7512148" cy="107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54A257-DE4D-4A24-99FF-28BBA46580C7}"/>
              </a:ext>
            </a:extLst>
          </p:cNvPr>
          <p:cNvSpPr/>
          <p:nvPr/>
        </p:nvSpPr>
        <p:spPr>
          <a:xfrm>
            <a:off x="196948" y="1941342"/>
            <a:ext cx="264355"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70208A5E-4806-4C67-BD1B-CC258B048A38}"/>
              </a:ext>
            </a:extLst>
          </p:cNvPr>
          <p:cNvSpPr/>
          <p:nvPr/>
        </p:nvSpPr>
        <p:spPr>
          <a:xfrm>
            <a:off x="196947" y="2676532"/>
            <a:ext cx="264355"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E70611AA-74B5-4841-840A-466845BFC9AE}"/>
              </a:ext>
            </a:extLst>
          </p:cNvPr>
          <p:cNvSpPr/>
          <p:nvPr/>
        </p:nvSpPr>
        <p:spPr>
          <a:xfrm>
            <a:off x="196946" y="3161714"/>
            <a:ext cx="264355"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35939D09-5DE7-479B-9D48-265DBC12B78D}"/>
              </a:ext>
            </a:extLst>
          </p:cNvPr>
          <p:cNvSpPr/>
          <p:nvPr/>
        </p:nvSpPr>
        <p:spPr>
          <a:xfrm>
            <a:off x="196945" y="3629618"/>
            <a:ext cx="264355"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1428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E0AD-04C7-4522-B3EF-280B4C15DB6B}"/>
              </a:ext>
            </a:extLst>
          </p:cNvPr>
          <p:cNvSpPr>
            <a:spLocks noGrp="1"/>
          </p:cNvSpPr>
          <p:nvPr>
            <p:ph type="title"/>
          </p:nvPr>
        </p:nvSpPr>
        <p:spPr/>
        <p:txBody>
          <a:bodyPr/>
          <a:lstStyle/>
          <a:p>
            <a:r>
              <a:rPr lang="en-US" b="1" dirty="0"/>
              <a:t>Input</a:t>
            </a:r>
          </a:p>
        </p:txBody>
      </p:sp>
      <p:sp>
        <p:nvSpPr>
          <p:cNvPr id="3" name="Content Placeholder 2">
            <a:extLst>
              <a:ext uri="{FF2B5EF4-FFF2-40B4-BE49-F238E27FC236}">
                <a16:creationId xmlns:a16="http://schemas.microsoft.com/office/drawing/2014/main" id="{EFB1032E-D922-4600-9356-B86ADCC119CB}"/>
              </a:ext>
            </a:extLst>
          </p:cNvPr>
          <p:cNvSpPr>
            <a:spLocks noGrp="1"/>
          </p:cNvSpPr>
          <p:nvPr>
            <p:ph idx="1"/>
          </p:nvPr>
        </p:nvSpPr>
        <p:spPr>
          <a:xfrm>
            <a:off x="1154954" y="2603500"/>
            <a:ext cx="9902252" cy="3416300"/>
          </a:xfrm>
        </p:spPr>
        <p:txBody>
          <a:bodyPr/>
          <a:lstStyle/>
          <a:p>
            <a:pPr algn="just"/>
            <a:r>
              <a:rPr lang="en-US" dirty="0"/>
              <a:t>In C++, normally </a:t>
            </a:r>
            <a:r>
              <a:rPr lang="en-US" b="1" dirty="0" err="1"/>
              <a:t>cin</a:t>
            </a:r>
            <a:r>
              <a:rPr lang="en-US" dirty="0"/>
              <a:t> or </a:t>
            </a:r>
            <a:r>
              <a:rPr lang="en-US" b="1" dirty="0" err="1"/>
              <a:t>getline</a:t>
            </a:r>
            <a:r>
              <a:rPr lang="en-US" dirty="0"/>
              <a:t> is used as input command to </a:t>
            </a:r>
            <a:r>
              <a:rPr lang="en-US" b="1" dirty="0"/>
              <a:t>accept input from a user typed via keyboard. </a:t>
            </a:r>
          </a:p>
        </p:txBody>
      </p:sp>
      <p:pic>
        <p:nvPicPr>
          <p:cNvPr id="4" name="Picture 3">
            <a:extLst>
              <a:ext uri="{FF2B5EF4-FFF2-40B4-BE49-F238E27FC236}">
                <a16:creationId xmlns:a16="http://schemas.microsoft.com/office/drawing/2014/main" id="{6B1E230C-9EB3-4FC1-806A-6BB14DA14C93}"/>
              </a:ext>
            </a:extLst>
          </p:cNvPr>
          <p:cNvPicPr>
            <a:picLocks noChangeAspect="1"/>
          </p:cNvPicPr>
          <p:nvPr/>
        </p:nvPicPr>
        <p:blipFill>
          <a:blip r:embed="rId2"/>
          <a:stretch>
            <a:fillRect/>
          </a:stretch>
        </p:blipFill>
        <p:spPr>
          <a:xfrm>
            <a:off x="1835027" y="3429000"/>
            <a:ext cx="9119324" cy="3056206"/>
          </a:xfrm>
          <a:prstGeom prst="rect">
            <a:avLst/>
          </a:prstGeom>
        </p:spPr>
      </p:pic>
    </p:spTree>
    <p:extLst>
      <p:ext uri="{BB962C8B-B14F-4D97-AF65-F5344CB8AC3E}">
        <p14:creationId xmlns:p14="http://schemas.microsoft.com/office/powerpoint/2010/main" val="128018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29E46-EAEF-4998-B27B-689EEB5966FA}"/>
              </a:ext>
            </a:extLst>
          </p:cNvPr>
          <p:cNvSpPr>
            <a:spLocks noGrp="1"/>
          </p:cNvSpPr>
          <p:nvPr>
            <p:ph idx="1"/>
          </p:nvPr>
        </p:nvSpPr>
        <p:spPr>
          <a:xfrm>
            <a:off x="1252391" y="2508248"/>
            <a:ext cx="9687217" cy="2944930"/>
          </a:xfrm>
        </p:spPr>
        <p:txBody>
          <a:bodyPr>
            <a:normAutofit lnSpcReduction="10000"/>
          </a:bodyPr>
          <a:lstStyle/>
          <a:p>
            <a:pPr marL="0" indent="0" algn="ctr">
              <a:buNone/>
            </a:pPr>
            <a:r>
              <a:rPr lang="en-US" sz="4800" i="1" spc="-50" dirty="0">
                <a:solidFill>
                  <a:schemeClr val="tx1"/>
                </a:solidFill>
                <a:latin typeface="Bookman Old Style" panose="020F0302020204030204"/>
                <a:ea typeface="+mj-ea"/>
                <a:cs typeface="+mj-cs"/>
              </a:rPr>
              <a:t>“Your best quote that reflects your approach… “It’s one small step for man, one giant leap for mankind.”</a:t>
            </a:r>
            <a:endParaRPr lang="en-US" dirty="0">
              <a:solidFill>
                <a:schemeClr val="tx1"/>
              </a:solidFill>
            </a:endParaRPr>
          </a:p>
        </p:txBody>
      </p:sp>
      <p:sp>
        <p:nvSpPr>
          <p:cNvPr id="4" name="Rectangle 3">
            <a:extLst>
              <a:ext uri="{FF2B5EF4-FFF2-40B4-BE49-F238E27FC236}">
                <a16:creationId xmlns:a16="http://schemas.microsoft.com/office/drawing/2014/main" id="{2B1D597D-E9CE-43BF-B484-2E26E636236B}"/>
              </a:ext>
            </a:extLst>
          </p:cNvPr>
          <p:cNvSpPr/>
          <p:nvPr/>
        </p:nvSpPr>
        <p:spPr>
          <a:xfrm>
            <a:off x="5215619" y="5268512"/>
            <a:ext cx="2715402" cy="369332"/>
          </a:xfrm>
          <a:prstGeom prst="rect">
            <a:avLst/>
          </a:prstGeom>
        </p:spPr>
        <p:txBody>
          <a:bodyPr wrap="square">
            <a:spAutoFit/>
          </a:bodyPr>
          <a:lstStyle/>
          <a:p>
            <a:r>
              <a:rPr lang="en-US" dirty="0"/>
              <a:t>- Neil Armstrong</a:t>
            </a:r>
          </a:p>
        </p:txBody>
      </p:sp>
    </p:spTree>
    <p:extLst>
      <p:ext uri="{BB962C8B-B14F-4D97-AF65-F5344CB8AC3E}">
        <p14:creationId xmlns:p14="http://schemas.microsoft.com/office/powerpoint/2010/main" val="328277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7CB3-A196-46AD-B178-985513CA0973}"/>
              </a:ext>
            </a:extLst>
          </p:cNvPr>
          <p:cNvSpPr>
            <a:spLocks noGrp="1"/>
          </p:cNvSpPr>
          <p:nvPr>
            <p:ph type="title"/>
          </p:nvPr>
        </p:nvSpPr>
        <p:spPr/>
        <p:txBody>
          <a:bodyPr/>
          <a:lstStyle/>
          <a:p>
            <a:r>
              <a:rPr lang="en-US" b="1" dirty="0"/>
              <a:t>Learning experience </a:t>
            </a:r>
          </a:p>
        </p:txBody>
      </p:sp>
      <p:sp>
        <p:nvSpPr>
          <p:cNvPr id="3" name="Content Placeholder 2">
            <a:extLst>
              <a:ext uri="{FF2B5EF4-FFF2-40B4-BE49-F238E27FC236}">
                <a16:creationId xmlns:a16="http://schemas.microsoft.com/office/drawing/2014/main" id="{79922449-92E6-48D8-804F-25A703D8F7D2}"/>
              </a:ext>
            </a:extLst>
          </p:cNvPr>
          <p:cNvSpPr>
            <a:spLocks noGrp="1"/>
          </p:cNvSpPr>
          <p:nvPr>
            <p:ph idx="1"/>
          </p:nvPr>
        </p:nvSpPr>
        <p:spPr>
          <a:xfrm>
            <a:off x="1243348" y="2468032"/>
            <a:ext cx="9705304" cy="3416300"/>
          </a:xfrm>
        </p:spPr>
        <p:txBody>
          <a:bodyPr>
            <a:normAutofit/>
          </a:bodyPr>
          <a:lstStyle/>
          <a:p>
            <a:pPr algn="just"/>
            <a:r>
              <a:rPr lang="en-US" sz="3200" dirty="0"/>
              <a:t>Type the program as in the example 2 and example 3, compile and run the program. </a:t>
            </a:r>
          </a:p>
          <a:p>
            <a:pPr algn="just"/>
            <a:r>
              <a:rPr lang="en-US" sz="3200" b="1" dirty="0"/>
              <a:t>Enter your full name</a:t>
            </a:r>
            <a:r>
              <a:rPr lang="en-US" sz="3200" dirty="0"/>
              <a:t>. What is the difference between </a:t>
            </a:r>
            <a:r>
              <a:rPr lang="en-US" sz="3200" b="1" dirty="0" err="1"/>
              <a:t>cin</a:t>
            </a:r>
            <a:r>
              <a:rPr lang="en-US" sz="3200" b="1" dirty="0"/>
              <a:t> </a:t>
            </a:r>
            <a:r>
              <a:rPr lang="en-US" sz="3200" dirty="0"/>
              <a:t>and </a:t>
            </a:r>
            <a:r>
              <a:rPr lang="en-US" sz="3200" b="1" dirty="0" err="1"/>
              <a:t>getline</a:t>
            </a:r>
            <a:r>
              <a:rPr lang="en-US" sz="3200" dirty="0"/>
              <a:t> command? </a:t>
            </a:r>
          </a:p>
        </p:txBody>
      </p:sp>
    </p:spTree>
    <p:extLst>
      <p:ext uri="{BB962C8B-B14F-4D97-AF65-F5344CB8AC3E}">
        <p14:creationId xmlns:p14="http://schemas.microsoft.com/office/powerpoint/2010/main" val="1742477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E230C-9EB3-4FC1-806A-6BB14DA14C93}"/>
              </a:ext>
            </a:extLst>
          </p:cNvPr>
          <p:cNvPicPr>
            <a:picLocks noChangeAspect="1"/>
          </p:cNvPicPr>
          <p:nvPr/>
        </p:nvPicPr>
        <p:blipFill>
          <a:blip r:embed="rId2"/>
          <a:stretch>
            <a:fillRect/>
          </a:stretch>
        </p:blipFill>
        <p:spPr>
          <a:xfrm>
            <a:off x="621790" y="1594400"/>
            <a:ext cx="10948419" cy="3669200"/>
          </a:xfrm>
          <a:prstGeom prst="rect">
            <a:avLst/>
          </a:prstGeom>
        </p:spPr>
      </p:pic>
      <p:sp>
        <p:nvSpPr>
          <p:cNvPr id="2" name="Rectangle 1">
            <a:extLst>
              <a:ext uri="{FF2B5EF4-FFF2-40B4-BE49-F238E27FC236}">
                <a16:creationId xmlns:a16="http://schemas.microsoft.com/office/drawing/2014/main" id="{AB15DFF0-43CA-4FA6-B44C-733B27E7F589}"/>
              </a:ext>
            </a:extLst>
          </p:cNvPr>
          <p:cNvSpPr/>
          <p:nvPr/>
        </p:nvSpPr>
        <p:spPr>
          <a:xfrm>
            <a:off x="956603" y="3429000"/>
            <a:ext cx="2222695" cy="284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C484C3-E6B0-4C35-97C0-5011E5EB9379}"/>
              </a:ext>
            </a:extLst>
          </p:cNvPr>
          <p:cNvSpPr/>
          <p:nvPr/>
        </p:nvSpPr>
        <p:spPr>
          <a:xfrm>
            <a:off x="6285679" y="3464755"/>
            <a:ext cx="3069336" cy="284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63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C3CD14-0FFE-46FB-9029-9129B54462CA}"/>
              </a:ext>
            </a:extLst>
          </p:cNvPr>
          <p:cNvSpPr>
            <a:spLocks noGrp="1"/>
          </p:cNvSpPr>
          <p:nvPr>
            <p:ph type="title"/>
          </p:nvPr>
        </p:nvSpPr>
        <p:spPr/>
        <p:txBody>
          <a:bodyPr/>
          <a:lstStyle/>
          <a:p>
            <a:r>
              <a:rPr lang="en-US" b="1" dirty="0" err="1"/>
              <a:t>cin</a:t>
            </a:r>
            <a:r>
              <a:rPr lang="en-US" b="1" dirty="0"/>
              <a:t> vs </a:t>
            </a:r>
            <a:r>
              <a:rPr lang="en-US" b="1" dirty="0" err="1"/>
              <a:t>getline</a:t>
            </a:r>
            <a:r>
              <a:rPr lang="en-US" b="1" dirty="0"/>
              <a:t> vs </a:t>
            </a:r>
            <a:r>
              <a:rPr lang="en-US" b="1" dirty="0" err="1"/>
              <a:t>cin.get</a:t>
            </a:r>
            <a:r>
              <a:rPr lang="en-US" b="1" dirty="0"/>
              <a:t>()</a:t>
            </a:r>
            <a:endParaRPr lang="en-US" dirty="0"/>
          </a:p>
        </p:txBody>
      </p:sp>
      <p:graphicFrame>
        <p:nvGraphicFramePr>
          <p:cNvPr id="8" name="Table 8">
            <a:extLst>
              <a:ext uri="{FF2B5EF4-FFF2-40B4-BE49-F238E27FC236}">
                <a16:creationId xmlns:a16="http://schemas.microsoft.com/office/drawing/2014/main" id="{7AC2133C-EECE-4D2F-8F1E-9F142F7F234E}"/>
              </a:ext>
            </a:extLst>
          </p:cNvPr>
          <p:cNvGraphicFramePr>
            <a:graphicFrameLocks noGrp="1"/>
          </p:cNvGraphicFramePr>
          <p:nvPr>
            <p:extLst>
              <p:ext uri="{D42A27DB-BD31-4B8C-83A1-F6EECF244321}">
                <p14:modId xmlns:p14="http://schemas.microsoft.com/office/powerpoint/2010/main" val="1098319397"/>
              </p:ext>
            </p:extLst>
          </p:nvPr>
        </p:nvGraphicFramePr>
        <p:xfrm>
          <a:off x="2032000" y="2492195"/>
          <a:ext cx="8127999" cy="385233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68441622"/>
                    </a:ext>
                  </a:extLst>
                </a:gridCol>
                <a:gridCol w="2709333">
                  <a:extLst>
                    <a:ext uri="{9D8B030D-6E8A-4147-A177-3AD203B41FA5}">
                      <a16:colId xmlns:a16="http://schemas.microsoft.com/office/drawing/2014/main" val="4182201310"/>
                    </a:ext>
                  </a:extLst>
                </a:gridCol>
                <a:gridCol w="2709333">
                  <a:extLst>
                    <a:ext uri="{9D8B030D-6E8A-4147-A177-3AD203B41FA5}">
                      <a16:colId xmlns:a16="http://schemas.microsoft.com/office/drawing/2014/main" val="13165867"/>
                    </a:ext>
                  </a:extLst>
                </a:gridCol>
              </a:tblGrid>
              <a:tr h="743374">
                <a:tc>
                  <a:txBody>
                    <a:bodyPr/>
                    <a:lstStyle/>
                    <a:p>
                      <a:pPr algn="ctr"/>
                      <a:r>
                        <a:rPr lang="en-US" sz="2800" dirty="0" err="1"/>
                        <a:t>cin</a:t>
                      </a:r>
                      <a:endParaRPr lang="en-US" sz="2800" dirty="0"/>
                    </a:p>
                  </a:txBody>
                  <a:tcPr/>
                </a:tc>
                <a:tc>
                  <a:txBody>
                    <a:bodyPr/>
                    <a:lstStyle/>
                    <a:p>
                      <a:pPr algn="ctr"/>
                      <a:r>
                        <a:rPr lang="en-US" sz="2800" dirty="0" err="1"/>
                        <a:t>getline</a:t>
                      </a:r>
                      <a:endParaRPr lang="en-US" sz="2800" dirty="0"/>
                    </a:p>
                  </a:txBody>
                  <a:tcPr/>
                </a:tc>
                <a:tc>
                  <a:txBody>
                    <a:bodyPr/>
                    <a:lstStyle/>
                    <a:p>
                      <a:pPr algn="ctr"/>
                      <a:r>
                        <a:rPr lang="en-US" sz="2800" b="1" dirty="0" err="1"/>
                        <a:t>cin.get</a:t>
                      </a:r>
                      <a:r>
                        <a:rPr lang="en-US" sz="2800" b="1" dirty="0"/>
                        <a:t>()</a:t>
                      </a:r>
                      <a:endParaRPr lang="en-US" sz="2800" dirty="0"/>
                    </a:p>
                  </a:txBody>
                  <a:tcPr/>
                </a:tc>
                <a:extLst>
                  <a:ext uri="{0D108BD9-81ED-4DB2-BD59-A6C34878D82A}">
                    <a16:rowId xmlns:a16="http://schemas.microsoft.com/office/drawing/2014/main" val="2274390440"/>
                  </a:ext>
                </a:extLst>
              </a:tr>
              <a:tr h="370840">
                <a:tc>
                  <a:txBody>
                    <a:bodyPr/>
                    <a:lstStyle/>
                    <a:p>
                      <a:r>
                        <a:rPr lang="en-US" sz="1800" b="0" i="0" kern="1200" dirty="0">
                          <a:solidFill>
                            <a:schemeClr val="dk1"/>
                          </a:solidFill>
                          <a:effectLst/>
                          <a:latin typeface="+mn-lt"/>
                          <a:ea typeface="+mn-ea"/>
                          <a:cs typeface="+mn-cs"/>
                        </a:rPr>
                        <a:t>is used to read input from the standard input device which is usually a keyboard.</a:t>
                      </a:r>
                      <a:br>
                        <a:rPr lang="en-US" dirty="0"/>
                      </a:br>
                      <a:r>
                        <a:rPr lang="en-US" sz="1800" b="0" i="0" kern="1200" dirty="0">
                          <a:solidFill>
                            <a:schemeClr val="dk1"/>
                          </a:solidFill>
                          <a:effectLst/>
                          <a:latin typeface="+mn-lt"/>
                          <a:ea typeface="+mn-ea"/>
                          <a:cs typeface="+mn-cs"/>
                        </a:rPr>
                        <a:t>The extraction operator(</a:t>
                      </a:r>
                      <a:r>
                        <a:rPr lang="en-US" sz="1800" b="1" i="0" kern="1200" dirty="0">
                          <a:solidFill>
                            <a:schemeClr val="dk1"/>
                          </a:solidFill>
                          <a:effectLst/>
                          <a:latin typeface="+mn-lt"/>
                          <a:ea typeface="+mn-ea"/>
                          <a:cs typeface="+mn-cs"/>
                        </a:rPr>
                        <a:t>&gt;&gt;</a:t>
                      </a:r>
                      <a:r>
                        <a:rPr lang="en-US" sz="1800" b="0" i="0" kern="1200" dirty="0">
                          <a:solidFill>
                            <a:schemeClr val="dk1"/>
                          </a:solidFill>
                          <a:effectLst/>
                          <a:latin typeface="+mn-lt"/>
                          <a:ea typeface="+mn-ea"/>
                          <a:cs typeface="+mn-cs"/>
                        </a:rPr>
                        <a:t>) is used along with the object </a:t>
                      </a:r>
                      <a:r>
                        <a:rPr lang="en-US" sz="1800" b="1" i="0" kern="1200" dirty="0" err="1">
                          <a:solidFill>
                            <a:schemeClr val="dk1"/>
                          </a:solidFill>
                          <a:effectLst/>
                          <a:latin typeface="+mn-lt"/>
                          <a:ea typeface="+mn-ea"/>
                          <a:cs typeface="+mn-cs"/>
                        </a:rPr>
                        <a:t>cin</a:t>
                      </a:r>
                      <a:r>
                        <a:rPr lang="en-US" sz="1800" b="0" i="0" kern="1200" dirty="0">
                          <a:solidFill>
                            <a:schemeClr val="dk1"/>
                          </a:solidFill>
                          <a:effectLst/>
                          <a:latin typeface="+mn-lt"/>
                          <a:ea typeface="+mn-ea"/>
                          <a:cs typeface="+mn-cs"/>
                        </a:rPr>
                        <a:t> for reading inputs. </a:t>
                      </a:r>
                      <a:r>
                        <a:rPr lang="en-US" dirty="0"/>
                        <a:t>terminates when whitespace is found</a:t>
                      </a:r>
                    </a:p>
                  </a:txBody>
                  <a:tcPr/>
                </a:tc>
                <a:tc>
                  <a:txBody>
                    <a:bodyPr/>
                    <a:lstStyle/>
                    <a:p>
                      <a:r>
                        <a:rPr lang="en-US" sz="1800" b="0" i="0" kern="1200" dirty="0">
                          <a:solidFill>
                            <a:schemeClr val="dk1"/>
                          </a:solidFill>
                          <a:effectLst/>
                          <a:latin typeface="+mn-lt"/>
                          <a:ea typeface="+mn-ea"/>
                          <a:cs typeface="+mn-cs"/>
                        </a:rPr>
                        <a:t> It is a part of the </a:t>
                      </a:r>
                      <a:r>
                        <a:rPr lang="en-US" sz="1800" b="1" i="1" kern="1200" dirty="0">
                          <a:solidFill>
                            <a:schemeClr val="dk1"/>
                          </a:solidFill>
                          <a:effectLst/>
                          <a:latin typeface="+mn-lt"/>
                          <a:ea typeface="+mn-ea"/>
                          <a:cs typeface="+mn-cs"/>
                        </a:rPr>
                        <a:t>&lt;string&gt;</a:t>
                      </a:r>
                      <a:r>
                        <a:rPr lang="en-US" sz="1800" b="1" i="0" kern="1200" dirty="0">
                          <a:solidFill>
                            <a:schemeClr val="dk1"/>
                          </a:solidFill>
                          <a:effectLst/>
                          <a:latin typeface="+mn-lt"/>
                          <a:ea typeface="+mn-ea"/>
                          <a:cs typeface="+mn-cs"/>
                        </a:rPr>
                        <a:t> header</a:t>
                      </a:r>
                      <a:r>
                        <a:rPr lang="en-US" sz="1800" b="0" i="0" kern="1200" dirty="0">
                          <a:solidFill>
                            <a:schemeClr val="dk1"/>
                          </a:solidFill>
                          <a:effectLst/>
                          <a:latin typeface="+mn-lt"/>
                          <a:ea typeface="+mn-ea"/>
                          <a:cs typeface="+mn-cs"/>
                        </a:rPr>
                        <a:t>. The </a:t>
                      </a:r>
                      <a:r>
                        <a:rPr lang="en-US" sz="1800" b="0" i="0" kern="1200" dirty="0" err="1">
                          <a:solidFill>
                            <a:schemeClr val="dk1"/>
                          </a:solidFill>
                          <a:effectLst/>
                          <a:latin typeface="+mn-lt"/>
                          <a:ea typeface="+mn-ea"/>
                          <a:cs typeface="+mn-cs"/>
                        </a:rPr>
                        <a:t>getline</a:t>
                      </a:r>
                      <a:r>
                        <a:rPr lang="en-US" sz="1800" b="0" i="0" kern="1200" dirty="0">
                          <a:solidFill>
                            <a:schemeClr val="dk1"/>
                          </a:solidFill>
                          <a:effectLst/>
                          <a:latin typeface="+mn-lt"/>
                          <a:ea typeface="+mn-ea"/>
                          <a:cs typeface="+mn-cs"/>
                        </a:rPr>
                        <a:t>() function extracts characters from the input stream and appends it to the string object until the delimiting character is encountered. </a:t>
                      </a:r>
                      <a:endParaRPr lang="en-US" dirty="0"/>
                    </a:p>
                  </a:txBody>
                  <a:tcPr/>
                </a:tc>
                <a:tc>
                  <a:txBody>
                    <a:bodyPr/>
                    <a:lstStyle/>
                    <a:p>
                      <a:pPr fontAlgn="base"/>
                      <a:r>
                        <a:rPr lang="en-US" b="1" dirty="0" err="1"/>
                        <a:t>cin.get</a:t>
                      </a:r>
                      <a:r>
                        <a:rPr lang="en-US" b="1" dirty="0"/>
                        <a:t>()</a:t>
                      </a:r>
                      <a:r>
                        <a:rPr lang="en-US" dirty="0"/>
                        <a:t> is used for accessing character array. It includes white space characters. </a:t>
                      </a:r>
                      <a:r>
                        <a:rPr lang="en-US" dirty="0" err="1"/>
                        <a:t>cin.get</a:t>
                      </a:r>
                      <a:r>
                        <a:rPr lang="en-US" dirty="0"/>
                        <a:t>() reads a string with the whitespace.</a:t>
                      </a:r>
                    </a:p>
                    <a:p>
                      <a:endParaRPr lang="en-US" dirty="0"/>
                    </a:p>
                  </a:txBody>
                  <a:tcPr/>
                </a:tc>
                <a:extLst>
                  <a:ext uri="{0D108BD9-81ED-4DB2-BD59-A6C34878D82A}">
                    <a16:rowId xmlns:a16="http://schemas.microsoft.com/office/drawing/2014/main" val="522134702"/>
                  </a:ext>
                </a:extLst>
              </a:tr>
            </a:tbl>
          </a:graphicData>
        </a:graphic>
      </p:graphicFrame>
    </p:spTree>
    <p:extLst>
      <p:ext uri="{BB962C8B-B14F-4D97-AF65-F5344CB8AC3E}">
        <p14:creationId xmlns:p14="http://schemas.microsoft.com/office/powerpoint/2010/main" val="148154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6905-7CDC-4368-8FFE-27F2A0DFEACA}"/>
              </a:ext>
            </a:extLst>
          </p:cNvPr>
          <p:cNvSpPr>
            <a:spLocks noGrp="1"/>
          </p:cNvSpPr>
          <p:nvPr>
            <p:ph type="title"/>
          </p:nvPr>
        </p:nvSpPr>
        <p:spPr/>
        <p:txBody>
          <a:bodyPr/>
          <a:lstStyle/>
          <a:p>
            <a:r>
              <a:rPr lang="en-US" b="1" dirty="0"/>
              <a:t>Output </a:t>
            </a:r>
            <a:endParaRPr lang="en-US" dirty="0"/>
          </a:p>
        </p:txBody>
      </p:sp>
      <p:sp>
        <p:nvSpPr>
          <p:cNvPr id="3" name="Content Placeholder 2">
            <a:extLst>
              <a:ext uri="{FF2B5EF4-FFF2-40B4-BE49-F238E27FC236}">
                <a16:creationId xmlns:a16="http://schemas.microsoft.com/office/drawing/2014/main" id="{3495B996-34B1-45AC-AA7B-E079F409A669}"/>
              </a:ext>
            </a:extLst>
          </p:cNvPr>
          <p:cNvSpPr>
            <a:spLocks noGrp="1"/>
          </p:cNvSpPr>
          <p:nvPr>
            <p:ph idx="1"/>
          </p:nvPr>
        </p:nvSpPr>
        <p:spPr>
          <a:xfrm>
            <a:off x="1422240" y="2468031"/>
            <a:ext cx="9466154" cy="3721753"/>
          </a:xfrm>
        </p:spPr>
        <p:txBody>
          <a:bodyPr>
            <a:normAutofit/>
          </a:bodyPr>
          <a:lstStyle/>
          <a:p>
            <a:pPr algn="just"/>
            <a:r>
              <a:rPr lang="en-US" sz="2200" dirty="0"/>
              <a:t>Organizing the output of your program in well form is important so that users can use your program and read the output easily. You can set the layout of the output as follows: </a:t>
            </a:r>
            <a:endParaRPr lang="en-US" dirty="0"/>
          </a:p>
          <a:p>
            <a:r>
              <a:rPr lang="en-US" sz="2400" dirty="0"/>
              <a:t>to display the output in different line </a:t>
            </a:r>
          </a:p>
          <a:p>
            <a:r>
              <a:rPr lang="en-US" sz="2400" dirty="0"/>
              <a:t>to align the output from left to the right of the screen </a:t>
            </a:r>
          </a:p>
          <a:p>
            <a:r>
              <a:rPr lang="en-US" sz="2400" dirty="0"/>
              <a:t>To display the float number with specific decimal number. </a:t>
            </a:r>
          </a:p>
          <a:p>
            <a:r>
              <a:rPr lang="en-US" sz="2400" dirty="0"/>
              <a:t>To display the output in different line: </a:t>
            </a:r>
          </a:p>
          <a:p>
            <a:pPr marL="0" indent="0" algn="ctr">
              <a:buNone/>
            </a:pPr>
            <a:r>
              <a:rPr lang="en-US" sz="2400" dirty="0"/>
              <a:t>use </a:t>
            </a:r>
            <a:r>
              <a:rPr lang="en-US" sz="2400" b="1" dirty="0"/>
              <a:t>“\n” or “</a:t>
            </a:r>
            <a:r>
              <a:rPr lang="en-US" sz="2400" b="1" dirty="0" err="1"/>
              <a:t>endl</a:t>
            </a:r>
            <a:r>
              <a:rPr lang="en-US" sz="2400" dirty="0"/>
              <a:t>” command</a:t>
            </a:r>
          </a:p>
        </p:txBody>
      </p:sp>
    </p:spTree>
    <p:extLst>
      <p:ext uri="{BB962C8B-B14F-4D97-AF65-F5344CB8AC3E}">
        <p14:creationId xmlns:p14="http://schemas.microsoft.com/office/powerpoint/2010/main" val="315824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B1A6-88E5-4E97-AF4C-D77B6C7F8622}"/>
              </a:ext>
            </a:extLst>
          </p:cNvPr>
          <p:cNvSpPr>
            <a:spLocks noGrp="1"/>
          </p:cNvSpPr>
          <p:nvPr>
            <p:ph type="title"/>
          </p:nvPr>
        </p:nvSpPr>
        <p:spPr/>
        <p:txBody>
          <a:bodyPr/>
          <a:lstStyle/>
          <a:p>
            <a:r>
              <a:rPr lang="en-US" b="1" dirty="0"/>
              <a:t>Output (Cont.)</a:t>
            </a:r>
            <a:endParaRPr lang="en-US" dirty="0"/>
          </a:p>
        </p:txBody>
      </p:sp>
      <p:sp>
        <p:nvSpPr>
          <p:cNvPr id="3" name="Content Placeholder 2">
            <a:extLst>
              <a:ext uri="{FF2B5EF4-FFF2-40B4-BE49-F238E27FC236}">
                <a16:creationId xmlns:a16="http://schemas.microsoft.com/office/drawing/2014/main" id="{5DACFF82-5A47-4000-BEF9-9DD5ACD241F1}"/>
              </a:ext>
            </a:extLst>
          </p:cNvPr>
          <p:cNvSpPr>
            <a:spLocks noGrp="1"/>
          </p:cNvSpPr>
          <p:nvPr>
            <p:ph idx="1"/>
          </p:nvPr>
        </p:nvSpPr>
        <p:spPr>
          <a:xfrm>
            <a:off x="1154954" y="2603500"/>
            <a:ext cx="9930388" cy="3416300"/>
          </a:xfrm>
        </p:spPr>
        <p:txBody>
          <a:bodyPr>
            <a:noAutofit/>
          </a:bodyPr>
          <a:lstStyle/>
          <a:p>
            <a:pPr marL="0" indent="0">
              <a:buNone/>
            </a:pPr>
            <a:r>
              <a:rPr lang="en-US" sz="2400" dirty="0"/>
              <a:t>(ii) To align the output from left to the right of the screen:</a:t>
            </a:r>
          </a:p>
          <a:p>
            <a:r>
              <a:rPr lang="en-US" sz="2400" dirty="0"/>
              <a:t>To align the output means that you can shift the output from left to the right of the screen.</a:t>
            </a:r>
          </a:p>
          <a:p>
            <a:r>
              <a:rPr lang="en-US" sz="2400" dirty="0"/>
              <a:t>You can use </a:t>
            </a:r>
            <a:r>
              <a:rPr lang="en-US" sz="2400" b="1" dirty="0"/>
              <a:t>“\t” </a:t>
            </a:r>
            <a:r>
              <a:rPr lang="en-US" sz="2400" dirty="0"/>
              <a:t>command.</a:t>
            </a:r>
          </a:p>
          <a:p>
            <a:r>
              <a:rPr lang="en-US" sz="2400" dirty="0"/>
              <a:t>Another option is you can also use </a:t>
            </a:r>
            <a:r>
              <a:rPr lang="en-US" sz="2400" b="1" dirty="0" err="1"/>
              <a:t>cout.width</a:t>
            </a:r>
            <a:r>
              <a:rPr lang="en-US" sz="2400" b="1" dirty="0"/>
              <a:t>(n)</a:t>
            </a:r>
            <a:r>
              <a:rPr lang="en-US" sz="2400" dirty="0"/>
              <a:t>command. n is an integer number which specifies the position the output on the screen.</a:t>
            </a:r>
          </a:p>
          <a:p>
            <a:r>
              <a:rPr lang="en-US" sz="2400" dirty="0"/>
              <a:t>The program in example 4 uses </a:t>
            </a:r>
            <a:r>
              <a:rPr lang="en-US" sz="2400" b="1" dirty="0"/>
              <a:t>“\n”, </a:t>
            </a:r>
            <a:r>
              <a:rPr lang="en-US" sz="2400" dirty="0"/>
              <a:t>“</a:t>
            </a:r>
            <a:r>
              <a:rPr lang="en-US" sz="2400" dirty="0" err="1"/>
              <a:t>endl</a:t>
            </a:r>
            <a:r>
              <a:rPr lang="en-US" sz="2400" dirty="0"/>
              <a:t>”, </a:t>
            </a:r>
            <a:r>
              <a:rPr lang="en-US" sz="2400" b="1" dirty="0"/>
              <a:t>“\t” </a:t>
            </a:r>
            <a:r>
              <a:rPr lang="en-US" sz="2400" dirty="0"/>
              <a:t>and </a:t>
            </a:r>
            <a:r>
              <a:rPr lang="en-US" sz="2400" dirty="0" err="1"/>
              <a:t>cout.width</a:t>
            </a:r>
            <a:r>
              <a:rPr lang="en-US" sz="2400" dirty="0"/>
              <a:t>(n)command.</a:t>
            </a:r>
          </a:p>
        </p:txBody>
      </p:sp>
    </p:spTree>
    <p:extLst>
      <p:ext uri="{BB962C8B-B14F-4D97-AF65-F5344CB8AC3E}">
        <p14:creationId xmlns:p14="http://schemas.microsoft.com/office/powerpoint/2010/main" val="3471650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890-D47C-49D0-947F-AA3EFB61B802}"/>
              </a:ext>
            </a:extLst>
          </p:cNvPr>
          <p:cNvSpPr>
            <a:spLocks noGrp="1"/>
          </p:cNvSpPr>
          <p:nvPr>
            <p:ph type="title"/>
          </p:nvPr>
        </p:nvSpPr>
        <p:spPr/>
        <p:txBody>
          <a:bodyPr/>
          <a:lstStyle/>
          <a:p>
            <a:r>
              <a:rPr lang="en-US" b="1" dirty="0"/>
              <a:t>Learning experience 3</a:t>
            </a:r>
          </a:p>
        </p:txBody>
      </p:sp>
      <p:sp>
        <p:nvSpPr>
          <p:cNvPr id="3" name="Content Placeholder 2">
            <a:extLst>
              <a:ext uri="{FF2B5EF4-FFF2-40B4-BE49-F238E27FC236}">
                <a16:creationId xmlns:a16="http://schemas.microsoft.com/office/drawing/2014/main" id="{BF5A63AE-C783-4B7A-B2E6-BD715C956663}"/>
              </a:ext>
            </a:extLst>
          </p:cNvPr>
          <p:cNvSpPr>
            <a:spLocks noGrp="1"/>
          </p:cNvSpPr>
          <p:nvPr>
            <p:ph idx="1"/>
          </p:nvPr>
        </p:nvSpPr>
        <p:spPr>
          <a:xfrm>
            <a:off x="1510634" y="2875995"/>
            <a:ext cx="9536492" cy="3416300"/>
          </a:xfrm>
        </p:spPr>
        <p:txBody>
          <a:bodyPr>
            <a:normAutofit/>
          </a:bodyPr>
          <a:lstStyle/>
          <a:p>
            <a:pPr algn="just"/>
            <a:r>
              <a:rPr lang="en-US" sz="2400" dirty="0"/>
              <a:t>Type the program as in the example 4, compile and run the program. You should learn based your experience through practical and your observation. Try to relate with the basic output command with the program output after running the program</a:t>
            </a:r>
          </a:p>
        </p:txBody>
      </p:sp>
    </p:spTree>
    <p:extLst>
      <p:ext uri="{BB962C8B-B14F-4D97-AF65-F5344CB8AC3E}">
        <p14:creationId xmlns:p14="http://schemas.microsoft.com/office/powerpoint/2010/main" val="2560596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030FE4-754E-435F-92E7-AFE39B6C1C29}"/>
              </a:ext>
            </a:extLst>
          </p:cNvPr>
          <p:cNvPicPr>
            <a:picLocks noChangeAspect="1"/>
          </p:cNvPicPr>
          <p:nvPr/>
        </p:nvPicPr>
        <p:blipFill>
          <a:blip r:embed="rId2"/>
          <a:stretch>
            <a:fillRect/>
          </a:stretch>
        </p:blipFill>
        <p:spPr>
          <a:xfrm>
            <a:off x="1234229" y="1308844"/>
            <a:ext cx="9969445" cy="4240312"/>
          </a:xfrm>
          <a:prstGeom prst="rect">
            <a:avLst/>
          </a:prstGeom>
        </p:spPr>
      </p:pic>
    </p:spTree>
    <p:extLst>
      <p:ext uri="{BB962C8B-B14F-4D97-AF65-F5344CB8AC3E}">
        <p14:creationId xmlns:p14="http://schemas.microsoft.com/office/powerpoint/2010/main" val="72998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2257AF-855B-4567-8531-89E5942D6C07}"/>
              </a:ext>
            </a:extLst>
          </p:cNvPr>
          <p:cNvPicPr>
            <a:picLocks noChangeAspect="1"/>
          </p:cNvPicPr>
          <p:nvPr/>
        </p:nvPicPr>
        <p:blipFill>
          <a:blip r:embed="rId2"/>
          <a:stretch>
            <a:fillRect/>
          </a:stretch>
        </p:blipFill>
        <p:spPr>
          <a:xfrm>
            <a:off x="2116796" y="1814951"/>
            <a:ext cx="8719258" cy="2672642"/>
          </a:xfrm>
          <a:prstGeom prst="rect">
            <a:avLst/>
          </a:prstGeom>
        </p:spPr>
      </p:pic>
    </p:spTree>
    <p:extLst>
      <p:ext uri="{BB962C8B-B14F-4D97-AF65-F5344CB8AC3E}">
        <p14:creationId xmlns:p14="http://schemas.microsoft.com/office/powerpoint/2010/main" val="36832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800D5-3F64-4406-B7FE-DD10A7C21C23}"/>
              </a:ext>
            </a:extLst>
          </p:cNvPr>
          <p:cNvSpPr>
            <a:spLocks noGrp="1"/>
          </p:cNvSpPr>
          <p:nvPr>
            <p:ph type="title"/>
          </p:nvPr>
        </p:nvSpPr>
        <p:spPr/>
        <p:txBody>
          <a:bodyPr/>
          <a:lstStyle/>
          <a:p>
            <a:r>
              <a:rPr lang="en-US" b="1" dirty="0"/>
              <a:t>Float Number</a:t>
            </a:r>
          </a:p>
        </p:txBody>
      </p:sp>
      <p:sp>
        <p:nvSpPr>
          <p:cNvPr id="4" name="Content Placeholder 3">
            <a:extLst>
              <a:ext uri="{FF2B5EF4-FFF2-40B4-BE49-F238E27FC236}">
                <a16:creationId xmlns:a16="http://schemas.microsoft.com/office/drawing/2014/main" id="{52C169EC-3622-40FC-B049-272077FFAAA7}"/>
              </a:ext>
            </a:extLst>
          </p:cNvPr>
          <p:cNvSpPr>
            <a:spLocks noGrp="1"/>
          </p:cNvSpPr>
          <p:nvPr>
            <p:ph idx="1"/>
          </p:nvPr>
        </p:nvSpPr>
        <p:spPr>
          <a:xfrm>
            <a:off x="1154953" y="2603500"/>
            <a:ext cx="10056997" cy="3797300"/>
          </a:xfrm>
        </p:spPr>
        <p:txBody>
          <a:bodyPr/>
          <a:lstStyle/>
          <a:p>
            <a:pPr marL="0" indent="0">
              <a:buNone/>
            </a:pPr>
            <a:r>
              <a:rPr lang="en-US" sz="2000" dirty="0"/>
              <a:t>(iii) Display the float number with specific decimal number:</a:t>
            </a:r>
          </a:p>
          <a:p>
            <a:pPr marL="0" indent="0">
              <a:buNone/>
            </a:pPr>
            <a:endParaRPr lang="en-US" sz="2000" dirty="0"/>
          </a:p>
          <a:p>
            <a:r>
              <a:rPr lang="en-US" sz="2000" dirty="0"/>
              <a:t>To set </a:t>
            </a:r>
            <a:r>
              <a:rPr lang="en-US" sz="2000" b="1" dirty="0"/>
              <a:t>decimal number </a:t>
            </a:r>
            <a:r>
              <a:rPr lang="en-US" sz="2000" dirty="0"/>
              <a:t>you should:</a:t>
            </a:r>
          </a:p>
          <a:p>
            <a:r>
              <a:rPr lang="en-US" sz="2000" dirty="0"/>
              <a:t> include C++ header file: “</a:t>
            </a:r>
            <a:r>
              <a:rPr lang="en-US" sz="2000" b="1" dirty="0"/>
              <a:t>include &lt;</a:t>
            </a:r>
            <a:r>
              <a:rPr lang="en-US" sz="2000" b="1" dirty="0" err="1"/>
              <a:t>iomanip</a:t>
            </a:r>
            <a:r>
              <a:rPr lang="en-US" sz="2000" b="1" dirty="0"/>
              <a:t>&gt;” </a:t>
            </a:r>
            <a:r>
              <a:rPr lang="en-US" sz="2000" dirty="0"/>
              <a:t>in a program</a:t>
            </a:r>
          </a:p>
          <a:p>
            <a:r>
              <a:rPr lang="en-US" sz="2000" dirty="0"/>
              <a:t>use command fixed, </a:t>
            </a:r>
            <a:r>
              <a:rPr lang="en-US" sz="2000" b="1" dirty="0" err="1"/>
              <a:t>showpoint</a:t>
            </a:r>
            <a:r>
              <a:rPr lang="en-US" sz="2000" dirty="0"/>
              <a:t> and </a:t>
            </a:r>
            <a:r>
              <a:rPr lang="en-US" sz="2000" b="1" dirty="0" err="1"/>
              <a:t>setprecision</a:t>
            </a:r>
            <a:r>
              <a:rPr lang="en-US" sz="2000" b="1" dirty="0"/>
              <a:t>(n)</a:t>
            </a:r>
            <a:r>
              <a:rPr lang="en-US" sz="2000" dirty="0"/>
              <a:t>. </a:t>
            </a:r>
          </a:p>
          <a:p>
            <a:r>
              <a:rPr lang="en-US" sz="2000" dirty="0"/>
              <a:t>n is an integer number to specify the number of decimal point.</a:t>
            </a:r>
          </a:p>
          <a:p>
            <a:r>
              <a:rPr lang="en-US" sz="2000" dirty="0"/>
              <a:t>For example: </a:t>
            </a:r>
            <a:r>
              <a:rPr lang="en-US" sz="2000" dirty="0" err="1"/>
              <a:t>cout</a:t>
            </a:r>
            <a:r>
              <a:rPr lang="en-US" sz="2000" dirty="0"/>
              <a:t> &lt;&lt;fixed &lt;&lt; </a:t>
            </a:r>
            <a:r>
              <a:rPr lang="en-US" sz="2000" dirty="0" err="1"/>
              <a:t>showpoint</a:t>
            </a:r>
            <a:r>
              <a:rPr lang="en-US" sz="2000" dirty="0"/>
              <a:t> &lt;&lt; </a:t>
            </a:r>
            <a:r>
              <a:rPr lang="en-US" sz="2000" dirty="0" err="1"/>
              <a:t>setprecision</a:t>
            </a:r>
            <a:r>
              <a:rPr lang="en-US" sz="2000" dirty="0"/>
              <a:t>(2). Set the output to display 2 decimal points.</a:t>
            </a:r>
          </a:p>
        </p:txBody>
      </p:sp>
    </p:spTree>
    <p:extLst>
      <p:ext uri="{BB962C8B-B14F-4D97-AF65-F5344CB8AC3E}">
        <p14:creationId xmlns:p14="http://schemas.microsoft.com/office/powerpoint/2010/main" val="204176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F5641B-6241-4140-A5BC-FB00CCBDC300}"/>
              </a:ext>
            </a:extLst>
          </p:cNvPr>
          <p:cNvPicPr>
            <a:picLocks noChangeAspect="1"/>
          </p:cNvPicPr>
          <p:nvPr/>
        </p:nvPicPr>
        <p:blipFill>
          <a:blip r:embed="rId2"/>
          <a:stretch>
            <a:fillRect/>
          </a:stretch>
        </p:blipFill>
        <p:spPr>
          <a:xfrm>
            <a:off x="1166677" y="1716843"/>
            <a:ext cx="10279246" cy="2981766"/>
          </a:xfrm>
          <a:prstGeom prst="rect">
            <a:avLst/>
          </a:prstGeom>
        </p:spPr>
      </p:pic>
    </p:spTree>
    <p:extLst>
      <p:ext uri="{BB962C8B-B14F-4D97-AF65-F5344CB8AC3E}">
        <p14:creationId xmlns:p14="http://schemas.microsoft.com/office/powerpoint/2010/main" val="134007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67F5-76B0-4860-A77A-A3A78B2D8E3C}"/>
              </a:ext>
            </a:extLst>
          </p:cNvPr>
          <p:cNvSpPr>
            <a:spLocks noGrp="1"/>
          </p:cNvSpPr>
          <p:nvPr>
            <p:ph type="title"/>
          </p:nvPr>
        </p:nvSpPr>
        <p:spPr/>
        <p:txBody>
          <a:bodyPr/>
          <a:lstStyle/>
          <a:p>
            <a:br>
              <a:rPr lang="en-US" dirty="0"/>
            </a:br>
            <a:r>
              <a:rPr lang="en-US" dirty="0"/>
              <a:t> </a:t>
            </a:r>
            <a:r>
              <a:rPr lang="en-US" b="1" dirty="0"/>
              <a:t>Understanding a Compiler</a:t>
            </a:r>
            <a:endParaRPr lang="en-US" dirty="0"/>
          </a:p>
        </p:txBody>
      </p:sp>
      <p:sp>
        <p:nvSpPr>
          <p:cNvPr id="3" name="Content Placeholder 2">
            <a:extLst>
              <a:ext uri="{FF2B5EF4-FFF2-40B4-BE49-F238E27FC236}">
                <a16:creationId xmlns:a16="http://schemas.microsoft.com/office/drawing/2014/main" id="{D4E25D37-6061-4227-B1E4-D67DB4CF58B3}"/>
              </a:ext>
            </a:extLst>
          </p:cNvPr>
          <p:cNvSpPr>
            <a:spLocks noGrp="1"/>
          </p:cNvSpPr>
          <p:nvPr>
            <p:ph idx="1"/>
          </p:nvPr>
        </p:nvSpPr>
        <p:spPr>
          <a:xfrm>
            <a:off x="926824" y="2336214"/>
            <a:ext cx="10074111" cy="3416300"/>
          </a:xfrm>
        </p:spPr>
        <p:txBody>
          <a:bodyPr/>
          <a:lstStyle/>
          <a:p>
            <a:endParaRPr lang="en-US" dirty="0"/>
          </a:p>
          <a:p>
            <a:pPr algn="just"/>
            <a:r>
              <a:rPr lang="en-US" sz="2400" dirty="0"/>
              <a:t>You need a compiler to write a C++ program. A compiler is a computer program or application that translates a program written in C++ into another form of code which is known as an executable code. </a:t>
            </a:r>
          </a:p>
          <a:p>
            <a:pPr algn="just"/>
            <a:r>
              <a:rPr lang="en-US" sz="2400" dirty="0"/>
              <a:t>Executable code (exe) is a set of instructions which is a computer readable and able to run a program or application on a computer. </a:t>
            </a:r>
          </a:p>
        </p:txBody>
      </p:sp>
    </p:spTree>
    <p:extLst>
      <p:ext uri="{BB962C8B-B14F-4D97-AF65-F5344CB8AC3E}">
        <p14:creationId xmlns:p14="http://schemas.microsoft.com/office/powerpoint/2010/main" val="228867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1B23-F92B-4A7E-8E99-ACD0CBD528CC}"/>
              </a:ext>
            </a:extLst>
          </p:cNvPr>
          <p:cNvSpPr>
            <a:spLocks noGrp="1"/>
          </p:cNvSpPr>
          <p:nvPr>
            <p:ph type="title"/>
          </p:nvPr>
        </p:nvSpPr>
        <p:spPr/>
        <p:txBody>
          <a:bodyPr/>
          <a:lstStyle/>
          <a:p>
            <a:r>
              <a:rPr lang="en-US" b="1" dirty="0"/>
              <a:t>Learning experience 5</a:t>
            </a:r>
          </a:p>
        </p:txBody>
      </p:sp>
      <p:sp>
        <p:nvSpPr>
          <p:cNvPr id="3" name="Content Placeholder 2">
            <a:extLst>
              <a:ext uri="{FF2B5EF4-FFF2-40B4-BE49-F238E27FC236}">
                <a16:creationId xmlns:a16="http://schemas.microsoft.com/office/drawing/2014/main" id="{ED77A3A4-E2CD-4476-8828-CD7FD57AEB24}"/>
              </a:ext>
            </a:extLst>
          </p:cNvPr>
          <p:cNvSpPr>
            <a:spLocks noGrp="1"/>
          </p:cNvSpPr>
          <p:nvPr>
            <p:ph idx="1"/>
          </p:nvPr>
        </p:nvSpPr>
        <p:spPr>
          <a:xfrm>
            <a:off x="1154954" y="2645703"/>
            <a:ext cx="9888184" cy="3416300"/>
          </a:xfrm>
        </p:spPr>
        <p:txBody>
          <a:bodyPr/>
          <a:lstStyle/>
          <a:p>
            <a:pPr>
              <a:buFont typeface="+mj-lt"/>
              <a:buAutoNum type="arabicPeriod"/>
            </a:pPr>
            <a:r>
              <a:rPr lang="en-US" sz="2400" dirty="0"/>
              <a:t>Type the program as in example 5, compile and run the program. What is the output?. </a:t>
            </a:r>
          </a:p>
        </p:txBody>
      </p:sp>
    </p:spTree>
    <p:extLst>
      <p:ext uri="{BB962C8B-B14F-4D97-AF65-F5344CB8AC3E}">
        <p14:creationId xmlns:p14="http://schemas.microsoft.com/office/powerpoint/2010/main" val="2535882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F7A4-8DF8-4D18-9676-EF88842E46E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55A8538-76ED-4EDD-BD53-383F9CAA7337}"/>
              </a:ext>
            </a:extLst>
          </p:cNvPr>
          <p:cNvPicPr>
            <a:picLocks noChangeAspect="1"/>
          </p:cNvPicPr>
          <p:nvPr/>
        </p:nvPicPr>
        <p:blipFill>
          <a:blip r:embed="rId2"/>
          <a:stretch>
            <a:fillRect/>
          </a:stretch>
        </p:blipFill>
        <p:spPr>
          <a:xfrm>
            <a:off x="2317514" y="2519092"/>
            <a:ext cx="7954698" cy="2018105"/>
          </a:xfrm>
          <a:prstGeom prst="rect">
            <a:avLst/>
          </a:prstGeom>
        </p:spPr>
      </p:pic>
    </p:spTree>
    <p:extLst>
      <p:ext uri="{BB962C8B-B14F-4D97-AF65-F5344CB8AC3E}">
        <p14:creationId xmlns:p14="http://schemas.microsoft.com/office/powerpoint/2010/main" val="37540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5AA8-9460-40C6-9EA5-B8193F227F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C0D3F1-91D3-48EA-AC78-0E866A27B4DB}"/>
              </a:ext>
            </a:extLst>
          </p:cNvPr>
          <p:cNvSpPr>
            <a:spLocks noGrp="1"/>
          </p:cNvSpPr>
          <p:nvPr>
            <p:ph idx="1"/>
          </p:nvPr>
        </p:nvSpPr>
        <p:spPr>
          <a:xfrm>
            <a:off x="1154954" y="2603500"/>
            <a:ext cx="9677169" cy="3416300"/>
          </a:xfrm>
        </p:spPr>
        <p:txBody>
          <a:bodyPr/>
          <a:lstStyle/>
          <a:p>
            <a:pPr>
              <a:buFont typeface="+mj-lt"/>
              <a:buAutoNum type="arabicPeriod"/>
            </a:pPr>
            <a:r>
              <a:rPr lang="en-US" sz="2800" dirty="0"/>
              <a:t>How to display interest with 2 decimal points only?</a:t>
            </a:r>
          </a:p>
          <a:p>
            <a:pPr>
              <a:buFont typeface="+mj-lt"/>
              <a:buAutoNum type="arabicPeriod"/>
            </a:pPr>
            <a:r>
              <a:rPr lang="en-US" sz="2800" dirty="0"/>
              <a:t>Modify your program above by adding the following command </a:t>
            </a:r>
          </a:p>
          <a:p>
            <a:pPr marL="0" indent="0" algn="ctr">
              <a:buNone/>
            </a:pPr>
            <a:r>
              <a:rPr lang="en-US" sz="2800" b="1" dirty="0"/>
              <a:t>    </a:t>
            </a:r>
            <a:r>
              <a:rPr lang="en-US" sz="2800" b="1" dirty="0" err="1"/>
              <a:t>cout</a:t>
            </a:r>
            <a:r>
              <a:rPr lang="en-US" sz="2800" b="1" dirty="0"/>
              <a:t> &lt;&lt; fixed &lt;&lt; </a:t>
            </a:r>
            <a:r>
              <a:rPr lang="en-US" sz="2800" b="1" dirty="0" err="1"/>
              <a:t>showpoint</a:t>
            </a:r>
            <a:r>
              <a:rPr lang="en-US" sz="2800" b="1" dirty="0"/>
              <a:t> &lt;&lt; </a:t>
            </a:r>
            <a:r>
              <a:rPr lang="en-US" sz="2800" b="1" dirty="0" err="1"/>
              <a:t>setprecision</a:t>
            </a:r>
            <a:r>
              <a:rPr lang="en-US" sz="2800" b="1" dirty="0"/>
              <a:t>(2);</a:t>
            </a:r>
          </a:p>
          <a:p>
            <a:pPr marL="0" indent="0">
              <a:buNone/>
            </a:pPr>
            <a:r>
              <a:rPr lang="en-US" sz="2800" dirty="0"/>
              <a:t>after the statement “interest = loan * rate;”. Compile and run the program again. Now, what is the output? </a:t>
            </a:r>
          </a:p>
          <a:p>
            <a:endParaRPr lang="en-US" dirty="0"/>
          </a:p>
        </p:txBody>
      </p:sp>
    </p:spTree>
    <p:extLst>
      <p:ext uri="{BB962C8B-B14F-4D97-AF65-F5344CB8AC3E}">
        <p14:creationId xmlns:p14="http://schemas.microsoft.com/office/powerpoint/2010/main" val="2966536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DD5934-8A3F-430C-8469-CE1F3CBB960C}"/>
              </a:ext>
            </a:extLst>
          </p:cNvPr>
          <p:cNvPicPr>
            <a:picLocks noChangeAspect="1"/>
          </p:cNvPicPr>
          <p:nvPr/>
        </p:nvPicPr>
        <p:blipFill>
          <a:blip r:embed="rId2"/>
          <a:stretch>
            <a:fillRect/>
          </a:stretch>
        </p:blipFill>
        <p:spPr>
          <a:xfrm>
            <a:off x="3034966" y="1301871"/>
            <a:ext cx="6853585" cy="1738753"/>
          </a:xfrm>
          <a:prstGeom prst="rect">
            <a:avLst/>
          </a:prstGeom>
        </p:spPr>
      </p:pic>
      <p:pic>
        <p:nvPicPr>
          <p:cNvPr id="5" name="Picture 4">
            <a:extLst>
              <a:ext uri="{FF2B5EF4-FFF2-40B4-BE49-F238E27FC236}">
                <a16:creationId xmlns:a16="http://schemas.microsoft.com/office/drawing/2014/main" id="{2970AE86-FD22-408C-B248-4D660AF349AA}"/>
              </a:ext>
            </a:extLst>
          </p:cNvPr>
          <p:cNvPicPr>
            <a:picLocks noChangeAspect="1"/>
          </p:cNvPicPr>
          <p:nvPr/>
        </p:nvPicPr>
        <p:blipFill>
          <a:blip r:embed="rId3"/>
          <a:stretch>
            <a:fillRect/>
          </a:stretch>
        </p:blipFill>
        <p:spPr>
          <a:xfrm>
            <a:off x="3034966" y="3428999"/>
            <a:ext cx="6952626" cy="1975692"/>
          </a:xfrm>
          <a:prstGeom prst="rect">
            <a:avLst/>
          </a:prstGeom>
        </p:spPr>
      </p:pic>
      <p:sp>
        <p:nvSpPr>
          <p:cNvPr id="6" name="Rectangle: Rounded Corners 5">
            <a:extLst>
              <a:ext uri="{FF2B5EF4-FFF2-40B4-BE49-F238E27FC236}">
                <a16:creationId xmlns:a16="http://schemas.microsoft.com/office/drawing/2014/main" id="{A9BDD110-34C4-4A83-B9CD-AC4C2288AE0A}"/>
              </a:ext>
            </a:extLst>
          </p:cNvPr>
          <p:cNvSpPr/>
          <p:nvPr/>
        </p:nvSpPr>
        <p:spPr>
          <a:xfrm>
            <a:off x="815926" y="1514029"/>
            <a:ext cx="1983545" cy="1314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 precision</a:t>
            </a:r>
          </a:p>
        </p:txBody>
      </p:sp>
      <p:sp>
        <p:nvSpPr>
          <p:cNvPr id="7" name="Rectangle: Rounded Corners 6">
            <a:extLst>
              <a:ext uri="{FF2B5EF4-FFF2-40B4-BE49-F238E27FC236}">
                <a16:creationId xmlns:a16="http://schemas.microsoft.com/office/drawing/2014/main" id="{4680439D-7790-473D-AFE0-7A58F008A7F6}"/>
              </a:ext>
            </a:extLst>
          </p:cNvPr>
          <p:cNvSpPr/>
          <p:nvPr/>
        </p:nvSpPr>
        <p:spPr>
          <a:xfrm>
            <a:off x="815927" y="3826002"/>
            <a:ext cx="1983545" cy="1314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precision</a:t>
            </a:r>
          </a:p>
        </p:txBody>
      </p:sp>
      <p:sp>
        <p:nvSpPr>
          <p:cNvPr id="8" name="Rectangle 7">
            <a:extLst>
              <a:ext uri="{FF2B5EF4-FFF2-40B4-BE49-F238E27FC236}">
                <a16:creationId xmlns:a16="http://schemas.microsoft.com/office/drawing/2014/main" id="{E6A5A913-0879-40A2-8184-8EA9B7FC139D}"/>
              </a:ext>
            </a:extLst>
          </p:cNvPr>
          <p:cNvSpPr/>
          <p:nvPr/>
        </p:nvSpPr>
        <p:spPr>
          <a:xfrm>
            <a:off x="4670474" y="1181686"/>
            <a:ext cx="1688123" cy="47830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D7BE470D-0353-47E6-BC06-5C77C8DEA6F4}"/>
              </a:ext>
            </a:extLst>
          </p:cNvPr>
          <p:cNvSpPr/>
          <p:nvPr/>
        </p:nvSpPr>
        <p:spPr>
          <a:xfrm>
            <a:off x="4865359" y="3339075"/>
            <a:ext cx="1688123" cy="47830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1875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742B47-6B96-4785-A275-74313C1CA0B8}"/>
              </a:ext>
            </a:extLst>
          </p:cNvPr>
          <p:cNvPicPr>
            <a:picLocks noChangeAspect="1"/>
          </p:cNvPicPr>
          <p:nvPr/>
        </p:nvPicPr>
        <p:blipFill>
          <a:blip r:embed="rId2"/>
          <a:stretch>
            <a:fillRect/>
          </a:stretch>
        </p:blipFill>
        <p:spPr>
          <a:xfrm>
            <a:off x="2382861" y="886410"/>
            <a:ext cx="8315447" cy="4768801"/>
          </a:xfrm>
          <a:prstGeom prst="rect">
            <a:avLst/>
          </a:prstGeom>
        </p:spPr>
      </p:pic>
    </p:spTree>
    <p:extLst>
      <p:ext uri="{BB962C8B-B14F-4D97-AF65-F5344CB8AC3E}">
        <p14:creationId xmlns:p14="http://schemas.microsoft.com/office/powerpoint/2010/main" val="3558913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95C6-4A0D-4CA4-8149-1FAB6C78659D}"/>
              </a:ext>
            </a:extLst>
          </p:cNvPr>
          <p:cNvSpPr>
            <a:spLocks noGrp="1"/>
          </p:cNvSpPr>
          <p:nvPr>
            <p:ph type="title"/>
          </p:nvPr>
        </p:nvSpPr>
        <p:spPr/>
        <p:txBody>
          <a:bodyPr/>
          <a:lstStyle/>
          <a:p>
            <a:r>
              <a:rPr lang="en-US" dirty="0"/>
              <a:t>Understanding errors</a:t>
            </a:r>
          </a:p>
        </p:txBody>
      </p:sp>
      <p:sp>
        <p:nvSpPr>
          <p:cNvPr id="3" name="Content Placeholder 2">
            <a:extLst>
              <a:ext uri="{FF2B5EF4-FFF2-40B4-BE49-F238E27FC236}">
                <a16:creationId xmlns:a16="http://schemas.microsoft.com/office/drawing/2014/main" id="{B3C2887F-24D3-4B44-9BD0-C4D74B49D89A}"/>
              </a:ext>
            </a:extLst>
          </p:cNvPr>
          <p:cNvSpPr>
            <a:spLocks noGrp="1"/>
          </p:cNvSpPr>
          <p:nvPr>
            <p:ph idx="1"/>
          </p:nvPr>
        </p:nvSpPr>
        <p:spPr>
          <a:xfrm>
            <a:off x="1154954" y="2603500"/>
            <a:ext cx="8825659" cy="3416300"/>
          </a:xfrm>
        </p:spPr>
        <p:txBody>
          <a:bodyPr/>
          <a:lstStyle/>
          <a:p>
            <a:r>
              <a:rPr lang="en-US" dirty="0"/>
              <a:t>Commonly, there are 3 types of program errors. There are:</a:t>
            </a:r>
          </a:p>
          <a:p>
            <a:endParaRPr lang="en-US" dirty="0"/>
          </a:p>
          <a:p>
            <a:endParaRPr lang="en-US" dirty="0"/>
          </a:p>
        </p:txBody>
      </p:sp>
      <p:sp>
        <p:nvSpPr>
          <p:cNvPr id="4" name="Rectangle: Rounded Corners 3">
            <a:extLst>
              <a:ext uri="{FF2B5EF4-FFF2-40B4-BE49-F238E27FC236}">
                <a16:creationId xmlns:a16="http://schemas.microsoft.com/office/drawing/2014/main" id="{A5EE7339-E544-4CFA-B36C-19CE57EBF8B8}"/>
              </a:ext>
            </a:extLst>
          </p:cNvPr>
          <p:cNvSpPr/>
          <p:nvPr/>
        </p:nvSpPr>
        <p:spPr>
          <a:xfrm>
            <a:off x="1906587" y="3541539"/>
            <a:ext cx="2480396" cy="946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Syntax error </a:t>
            </a:r>
          </a:p>
        </p:txBody>
      </p:sp>
      <p:sp>
        <p:nvSpPr>
          <p:cNvPr id="5" name="Rectangle: Rounded Corners 4">
            <a:extLst>
              <a:ext uri="{FF2B5EF4-FFF2-40B4-BE49-F238E27FC236}">
                <a16:creationId xmlns:a16="http://schemas.microsoft.com/office/drawing/2014/main" id="{2397A9A0-31DA-4470-B7DA-A0755F2F8779}"/>
              </a:ext>
            </a:extLst>
          </p:cNvPr>
          <p:cNvSpPr/>
          <p:nvPr/>
        </p:nvSpPr>
        <p:spPr>
          <a:xfrm>
            <a:off x="5090160" y="3471201"/>
            <a:ext cx="2309447" cy="946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Logic error</a:t>
            </a:r>
          </a:p>
        </p:txBody>
      </p:sp>
      <p:sp>
        <p:nvSpPr>
          <p:cNvPr id="6" name="Rectangle: Rounded Corners 5">
            <a:extLst>
              <a:ext uri="{FF2B5EF4-FFF2-40B4-BE49-F238E27FC236}">
                <a16:creationId xmlns:a16="http://schemas.microsoft.com/office/drawing/2014/main" id="{C888605A-B9DB-4394-BD77-F5F16BC079CD}"/>
              </a:ext>
            </a:extLst>
          </p:cNvPr>
          <p:cNvSpPr/>
          <p:nvPr/>
        </p:nvSpPr>
        <p:spPr>
          <a:xfrm>
            <a:off x="8149468" y="3471201"/>
            <a:ext cx="2135945" cy="946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Execution error </a:t>
            </a:r>
          </a:p>
        </p:txBody>
      </p:sp>
    </p:spTree>
    <p:extLst>
      <p:ext uri="{BB962C8B-B14F-4D97-AF65-F5344CB8AC3E}">
        <p14:creationId xmlns:p14="http://schemas.microsoft.com/office/powerpoint/2010/main" val="1355850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20D3-2BC8-43CB-8703-6B8952B827E5}"/>
              </a:ext>
            </a:extLst>
          </p:cNvPr>
          <p:cNvSpPr>
            <a:spLocks noGrp="1"/>
          </p:cNvSpPr>
          <p:nvPr>
            <p:ph type="title"/>
          </p:nvPr>
        </p:nvSpPr>
        <p:spPr/>
        <p:txBody>
          <a:bodyPr/>
          <a:lstStyle/>
          <a:p>
            <a:r>
              <a:rPr lang="en-US" dirty="0"/>
              <a:t>Syntax errors</a:t>
            </a:r>
          </a:p>
        </p:txBody>
      </p:sp>
      <p:sp>
        <p:nvSpPr>
          <p:cNvPr id="3" name="Content Placeholder 2">
            <a:extLst>
              <a:ext uri="{FF2B5EF4-FFF2-40B4-BE49-F238E27FC236}">
                <a16:creationId xmlns:a16="http://schemas.microsoft.com/office/drawing/2014/main" id="{761C04AA-AC1F-442A-8F88-E0DB90157B7E}"/>
              </a:ext>
            </a:extLst>
          </p:cNvPr>
          <p:cNvSpPr>
            <a:spLocks noGrp="1"/>
          </p:cNvSpPr>
          <p:nvPr>
            <p:ph idx="1"/>
          </p:nvPr>
        </p:nvSpPr>
        <p:spPr>
          <a:xfrm>
            <a:off x="1154954" y="2603499"/>
            <a:ext cx="10085132" cy="4036451"/>
          </a:xfrm>
        </p:spPr>
        <p:txBody>
          <a:bodyPr>
            <a:normAutofit/>
          </a:bodyPr>
          <a:lstStyle/>
          <a:p>
            <a:pPr algn="just"/>
            <a:r>
              <a:rPr lang="en-US" dirty="0"/>
              <a:t>Syntax error occurs due to incorrect uses of programming language command or rule. Syntax error can easily be detected. A compiler normally can detect the error when a program is compiled. A good compiler can show and identify which line in the program has error. E.g. Dev C++ compiler. Example of syntax errors are:</a:t>
            </a:r>
          </a:p>
          <a:p>
            <a:pPr algn="just"/>
            <a:r>
              <a:rPr lang="en-US" dirty="0">
                <a:highlight>
                  <a:srgbClr val="FFFF00"/>
                </a:highlight>
              </a:rPr>
              <a:t>no semicolon “;” at the end of C++ statement</a:t>
            </a:r>
          </a:p>
          <a:p>
            <a:pPr algn="just"/>
            <a:r>
              <a:rPr lang="en-US" dirty="0">
                <a:highlight>
                  <a:srgbClr val="FFFF00"/>
                </a:highlight>
              </a:rPr>
              <a:t>use command </a:t>
            </a:r>
            <a:r>
              <a:rPr lang="en-US" dirty="0" err="1">
                <a:highlight>
                  <a:srgbClr val="FFFF00"/>
                </a:highlight>
              </a:rPr>
              <a:t>cout</a:t>
            </a:r>
            <a:r>
              <a:rPr lang="en-US" dirty="0">
                <a:highlight>
                  <a:srgbClr val="FFFF00"/>
                </a:highlight>
              </a:rPr>
              <a:t> or </a:t>
            </a:r>
            <a:r>
              <a:rPr lang="en-US" dirty="0" err="1">
                <a:highlight>
                  <a:srgbClr val="FFFF00"/>
                </a:highlight>
              </a:rPr>
              <a:t>cin</a:t>
            </a:r>
            <a:r>
              <a:rPr lang="en-US" dirty="0">
                <a:highlight>
                  <a:srgbClr val="FFFF00"/>
                </a:highlight>
              </a:rPr>
              <a:t> without include C++ header file &lt;iostream&gt;</a:t>
            </a:r>
          </a:p>
          <a:p>
            <a:pPr algn="just"/>
            <a:r>
              <a:rPr lang="en-US" dirty="0">
                <a:highlight>
                  <a:srgbClr val="FFFF00"/>
                </a:highlight>
              </a:rPr>
              <a:t>use variable without declaration</a:t>
            </a:r>
          </a:p>
          <a:p>
            <a:pPr algn="just"/>
            <a:r>
              <a:rPr lang="en-US" dirty="0">
                <a:highlight>
                  <a:srgbClr val="FFFF00"/>
                </a:highlight>
              </a:rPr>
              <a:t>typo error. E.g. </a:t>
            </a:r>
            <a:r>
              <a:rPr lang="en-US" dirty="0" err="1">
                <a:highlight>
                  <a:srgbClr val="FFFF00"/>
                </a:highlight>
              </a:rPr>
              <a:t>Cout</a:t>
            </a:r>
            <a:r>
              <a:rPr lang="en-US" dirty="0">
                <a:highlight>
                  <a:srgbClr val="FFFF00"/>
                </a:highlight>
              </a:rPr>
              <a:t>, </a:t>
            </a:r>
            <a:r>
              <a:rPr lang="en-US" dirty="0" err="1">
                <a:highlight>
                  <a:srgbClr val="FFFF00"/>
                </a:highlight>
              </a:rPr>
              <a:t>Cin</a:t>
            </a:r>
            <a:r>
              <a:rPr lang="en-US" dirty="0">
                <a:highlight>
                  <a:srgbClr val="FFFF00"/>
                </a:highlight>
              </a:rPr>
              <a:t>, c0ut.</a:t>
            </a:r>
          </a:p>
          <a:p>
            <a:pPr algn="just"/>
            <a:r>
              <a:rPr lang="en-US" dirty="0">
                <a:highlight>
                  <a:srgbClr val="FFFF00"/>
                </a:highlight>
              </a:rPr>
              <a:t>incorrect use of command in C++ statement. E.g. a * b = c; it should be c = a * b;</a:t>
            </a:r>
          </a:p>
          <a:p>
            <a:pPr algn="just"/>
            <a:r>
              <a:rPr lang="en-US" dirty="0"/>
              <a:t>You will not succeed to compile a program with syntax errors. Therefore, you should correct all the syntax errors found in your program.</a:t>
            </a:r>
          </a:p>
        </p:txBody>
      </p:sp>
    </p:spTree>
    <p:extLst>
      <p:ext uri="{BB962C8B-B14F-4D97-AF65-F5344CB8AC3E}">
        <p14:creationId xmlns:p14="http://schemas.microsoft.com/office/powerpoint/2010/main" val="156667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8AA6-CDDE-4140-BB29-47F21DD2BE71}"/>
              </a:ext>
            </a:extLst>
          </p:cNvPr>
          <p:cNvSpPr>
            <a:spLocks noGrp="1"/>
          </p:cNvSpPr>
          <p:nvPr>
            <p:ph type="title"/>
          </p:nvPr>
        </p:nvSpPr>
        <p:spPr/>
        <p:txBody>
          <a:bodyPr/>
          <a:lstStyle/>
          <a:p>
            <a:r>
              <a:rPr lang="en-US" b="1" dirty="0"/>
              <a:t>Logic error (also known as design error/semantic errors)</a:t>
            </a:r>
          </a:p>
        </p:txBody>
      </p:sp>
      <p:sp>
        <p:nvSpPr>
          <p:cNvPr id="3" name="Content Placeholder 2">
            <a:extLst>
              <a:ext uri="{FF2B5EF4-FFF2-40B4-BE49-F238E27FC236}">
                <a16:creationId xmlns:a16="http://schemas.microsoft.com/office/drawing/2014/main" id="{6FF0BC13-6EFD-4769-89CF-E4153F1206FA}"/>
              </a:ext>
            </a:extLst>
          </p:cNvPr>
          <p:cNvSpPr>
            <a:spLocks noGrp="1"/>
          </p:cNvSpPr>
          <p:nvPr>
            <p:ph idx="1"/>
          </p:nvPr>
        </p:nvSpPr>
        <p:spPr>
          <a:xfrm>
            <a:off x="1095637" y="2468032"/>
            <a:ext cx="10000726" cy="3416300"/>
          </a:xfrm>
        </p:spPr>
        <p:txBody>
          <a:bodyPr/>
          <a:lstStyle/>
          <a:p>
            <a:pPr algn="just"/>
            <a:r>
              <a:rPr lang="en-US" dirty="0"/>
              <a:t>Logic error occurs due to lack of logical thinking of a programmer. Logical error may arise from analysis or design phase in the problem-solving method. Normally, logic error is difficult to detect by a compiler. </a:t>
            </a:r>
          </a:p>
          <a:p>
            <a:pPr algn="just"/>
            <a:r>
              <a:rPr lang="en-US" dirty="0"/>
              <a:t>You can compile your program without any syntax errors. However, your program produces incorrect output as expected. Examples of logic errors are:</a:t>
            </a:r>
          </a:p>
          <a:p>
            <a:endParaRPr lang="en-US" dirty="0"/>
          </a:p>
          <a:p>
            <a:pPr>
              <a:buFont typeface="+mj-lt"/>
              <a:buAutoNum type="arabicPeriod"/>
            </a:pPr>
            <a:r>
              <a:rPr lang="en-US" dirty="0"/>
              <a:t>C++ statements are not arranged in a proper sequence </a:t>
            </a:r>
          </a:p>
          <a:p>
            <a:pPr>
              <a:buFont typeface="+mj-lt"/>
              <a:buAutoNum type="arabicPeriod"/>
            </a:pPr>
            <a:r>
              <a:rPr lang="en-US" dirty="0"/>
              <a:t>apply incorrect formula in C++ statement. </a:t>
            </a:r>
          </a:p>
          <a:p>
            <a:pPr>
              <a:buFont typeface="+mj-lt"/>
              <a:buAutoNum type="arabicPeriod"/>
            </a:pPr>
            <a:r>
              <a:rPr lang="en-US" dirty="0"/>
              <a:t>logic operator is not used correctly </a:t>
            </a:r>
          </a:p>
          <a:p>
            <a:pPr algn="just"/>
            <a:endParaRPr lang="en-US" dirty="0"/>
          </a:p>
        </p:txBody>
      </p:sp>
    </p:spTree>
    <p:extLst>
      <p:ext uri="{BB962C8B-B14F-4D97-AF65-F5344CB8AC3E}">
        <p14:creationId xmlns:p14="http://schemas.microsoft.com/office/powerpoint/2010/main" val="3492735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86DD-6887-444F-988A-C6E88AD63690}"/>
              </a:ext>
            </a:extLst>
          </p:cNvPr>
          <p:cNvSpPr>
            <a:spLocks noGrp="1"/>
          </p:cNvSpPr>
          <p:nvPr>
            <p:ph type="title"/>
          </p:nvPr>
        </p:nvSpPr>
        <p:spPr/>
        <p:txBody>
          <a:bodyPr/>
          <a:lstStyle/>
          <a:p>
            <a:r>
              <a:rPr lang="en-US" b="1" dirty="0"/>
              <a:t>Execution error </a:t>
            </a:r>
            <a:endParaRPr lang="en-US" dirty="0"/>
          </a:p>
        </p:txBody>
      </p:sp>
      <p:sp>
        <p:nvSpPr>
          <p:cNvPr id="3" name="Content Placeholder 2">
            <a:extLst>
              <a:ext uri="{FF2B5EF4-FFF2-40B4-BE49-F238E27FC236}">
                <a16:creationId xmlns:a16="http://schemas.microsoft.com/office/drawing/2014/main" id="{676117B8-D2C9-46C6-B4A6-04CBBD595060}"/>
              </a:ext>
            </a:extLst>
          </p:cNvPr>
          <p:cNvSpPr>
            <a:spLocks noGrp="1"/>
          </p:cNvSpPr>
          <p:nvPr>
            <p:ph idx="1"/>
          </p:nvPr>
        </p:nvSpPr>
        <p:spPr>
          <a:xfrm>
            <a:off x="1154954" y="2603500"/>
            <a:ext cx="10296148" cy="3416300"/>
          </a:xfrm>
        </p:spPr>
        <p:txBody>
          <a:bodyPr/>
          <a:lstStyle/>
          <a:p>
            <a:r>
              <a:rPr lang="en-US" dirty="0"/>
              <a:t>Execution error occurs while you run a program. Normally, a compiler cannot detect execution errors. Examples of execution errors are: </a:t>
            </a:r>
          </a:p>
          <a:p>
            <a:pPr>
              <a:buFont typeface="+mj-lt"/>
              <a:buAutoNum type="arabicPeriod"/>
            </a:pPr>
            <a:r>
              <a:rPr lang="en-US" dirty="0"/>
              <a:t>when there is a C++ statement divides integer number with zero </a:t>
            </a:r>
          </a:p>
          <a:p>
            <a:pPr>
              <a:buFont typeface="+mj-lt"/>
              <a:buAutoNum type="arabicPeriod"/>
            </a:pPr>
            <a:r>
              <a:rPr lang="nl-NL" dirty="0"/>
              <a:t>looping error. E.g. infinite loop. </a:t>
            </a:r>
          </a:p>
          <a:p>
            <a:endParaRPr lang="en-US" dirty="0"/>
          </a:p>
        </p:txBody>
      </p:sp>
    </p:spTree>
    <p:extLst>
      <p:ext uri="{BB962C8B-B14F-4D97-AF65-F5344CB8AC3E}">
        <p14:creationId xmlns:p14="http://schemas.microsoft.com/office/powerpoint/2010/main" val="330731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E11B-0905-4BCA-8E70-CE03141A6FAF}"/>
              </a:ext>
            </a:extLst>
          </p:cNvPr>
          <p:cNvSpPr>
            <a:spLocks noGrp="1"/>
          </p:cNvSpPr>
          <p:nvPr>
            <p:ph type="title"/>
          </p:nvPr>
        </p:nvSpPr>
        <p:spPr/>
        <p:txBody>
          <a:bodyPr/>
          <a:lstStyle/>
          <a:p>
            <a:r>
              <a:rPr lang="en-US" b="1" dirty="0"/>
              <a:t>Learning experience 6 </a:t>
            </a:r>
            <a:endParaRPr lang="en-US" dirty="0"/>
          </a:p>
        </p:txBody>
      </p:sp>
      <p:sp>
        <p:nvSpPr>
          <p:cNvPr id="3" name="Content Placeholder 2">
            <a:extLst>
              <a:ext uri="{FF2B5EF4-FFF2-40B4-BE49-F238E27FC236}">
                <a16:creationId xmlns:a16="http://schemas.microsoft.com/office/drawing/2014/main" id="{2664230E-1AD4-4B89-A513-7E68FAA33F38}"/>
              </a:ext>
            </a:extLst>
          </p:cNvPr>
          <p:cNvSpPr>
            <a:spLocks noGrp="1"/>
          </p:cNvSpPr>
          <p:nvPr>
            <p:ph idx="1"/>
          </p:nvPr>
        </p:nvSpPr>
        <p:spPr>
          <a:xfrm>
            <a:off x="1154954" y="2603499"/>
            <a:ext cx="10042929" cy="3923909"/>
          </a:xfrm>
        </p:spPr>
        <p:txBody>
          <a:bodyPr/>
          <a:lstStyle/>
          <a:p>
            <a:r>
              <a:rPr lang="en-US" dirty="0"/>
              <a:t>This program in example 6 is written to compute BMI index of a person. The program will accept 2 inputs from a user then compute BMI index and finally display the BMI index of a person. </a:t>
            </a:r>
          </a:p>
          <a:p>
            <a:pPr marL="0" indent="0" algn="ctr">
              <a:buNone/>
            </a:pPr>
            <a:r>
              <a:rPr lang="en-US" b="1" dirty="0"/>
              <a:t>Formula: </a:t>
            </a:r>
            <a:r>
              <a:rPr lang="en-US" b="1" dirty="0" err="1"/>
              <a:t>bmi</a:t>
            </a:r>
            <a:r>
              <a:rPr lang="en-US" b="1" dirty="0"/>
              <a:t> = weight (in kg)/height^2 (in meter) </a:t>
            </a:r>
          </a:p>
          <a:p>
            <a:pPr marL="0" indent="0" algn="ctr">
              <a:buNone/>
            </a:pPr>
            <a:endParaRPr lang="en-US" dirty="0"/>
          </a:p>
          <a:p>
            <a:pPr marL="800100" lvl="1" indent="-400050">
              <a:buAutoNum type="romanLcParenBoth"/>
            </a:pPr>
            <a:r>
              <a:rPr lang="en-US" sz="1800" dirty="0"/>
              <a:t>Referring to Example 6, what types of the errors exist in the program? </a:t>
            </a:r>
          </a:p>
          <a:p>
            <a:pPr marL="800100" lvl="1" indent="-400050">
              <a:buAutoNum type="romanLcParenBoth"/>
            </a:pPr>
            <a:r>
              <a:rPr lang="en-US" sz="1800" dirty="0"/>
              <a:t>Type and compile the program. Identify those errors and errors message. </a:t>
            </a:r>
          </a:p>
          <a:p>
            <a:pPr marL="800100" lvl="1" indent="-400050">
              <a:buAutoNum type="romanLcParenBoth"/>
            </a:pPr>
            <a:r>
              <a:rPr lang="en-US" sz="1800" dirty="0"/>
              <a:t>Correct all the errors, compile again and run the program. </a:t>
            </a:r>
          </a:p>
          <a:p>
            <a:endParaRPr lang="en-US" dirty="0"/>
          </a:p>
        </p:txBody>
      </p:sp>
    </p:spTree>
    <p:extLst>
      <p:ext uri="{BB962C8B-B14F-4D97-AF65-F5344CB8AC3E}">
        <p14:creationId xmlns:p14="http://schemas.microsoft.com/office/powerpoint/2010/main" val="108754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088837-F956-43D5-8F2F-55C7D4549F7D}"/>
              </a:ext>
            </a:extLst>
          </p:cNvPr>
          <p:cNvPicPr>
            <a:picLocks noChangeAspect="1"/>
          </p:cNvPicPr>
          <p:nvPr/>
        </p:nvPicPr>
        <p:blipFill>
          <a:blip r:embed="rId2"/>
          <a:stretch>
            <a:fillRect/>
          </a:stretch>
        </p:blipFill>
        <p:spPr>
          <a:xfrm>
            <a:off x="1239360" y="706382"/>
            <a:ext cx="9969968" cy="5029793"/>
          </a:xfrm>
          <a:prstGeom prst="rect">
            <a:avLst/>
          </a:prstGeom>
        </p:spPr>
      </p:pic>
    </p:spTree>
    <p:extLst>
      <p:ext uri="{BB962C8B-B14F-4D97-AF65-F5344CB8AC3E}">
        <p14:creationId xmlns:p14="http://schemas.microsoft.com/office/powerpoint/2010/main" val="123315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FD1172-F354-4112-8B7C-2DCBAD1C37CD}"/>
              </a:ext>
            </a:extLst>
          </p:cNvPr>
          <p:cNvPicPr>
            <a:picLocks noChangeAspect="1"/>
          </p:cNvPicPr>
          <p:nvPr/>
        </p:nvPicPr>
        <p:blipFill>
          <a:blip r:embed="rId2"/>
          <a:stretch>
            <a:fillRect/>
          </a:stretch>
        </p:blipFill>
        <p:spPr>
          <a:xfrm>
            <a:off x="2115796" y="240103"/>
            <a:ext cx="7541515" cy="3188897"/>
          </a:xfrm>
          <a:prstGeom prst="rect">
            <a:avLst/>
          </a:prstGeom>
        </p:spPr>
      </p:pic>
      <p:pic>
        <p:nvPicPr>
          <p:cNvPr id="5" name="Picture 4">
            <a:extLst>
              <a:ext uri="{FF2B5EF4-FFF2-40B4-BE49-F238E27FC236}">
                <a16:creationId xmlns:a16="http://schemas.microsoft.com/office/drawing/2014/main" id="{9E10CCA8-3433-4D57-8CBB-54F3794CF88B}"/>
              </a:ext>
            </a:extLst>
          </p:cNvPr>
          <p:cNvPicPr>
            <a:picLocks noChangeAspect="1"/>
          </p:cNvPicPr>
          <p:nvPr/>
        </p:nvPicPr>
        <p:blipFill>
          <a:blip r:embed="rId3"/>
          <a:stretch>
            <a:fillRect/>
          </a:stretch>
        </p:blipFill>
        <p:spPr>
          <a:xfrm>
            <a:off x="2115795" y="3608363"/>
            <a:ext cx="7541515" cy="2801567"/>
          </a:xfrm>
          <a:prstGeom prst="rect">
            <a:avLst/>
          </a:prstGeom>
        </p:spPr>
      </p:pic>
    </p:spTree>
    <p:extLst>
      <p:ext uri="{BB962C8B-B14F-4D97-AF65-F5344CB8AC3E}">
        <p14:creationId xmlns:p14="http://schemas.microsoft.com/office/powerpoint/2010/main" val="71425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6C27C8-6823-456D-915E-1E4615185566}"/>
              </a:ext>
            </a:extLst>
          </p:cNvPr>
          <p:cNvSpPr txBox="1">
            <a:spLocks/>
          </p:cNvSpPr>
          <p:nvPr/>
        </p:nvSpPr>
        <p:spPr>
          <a:xfrm>
            <a:off x="1154954" y="2561297"/>
            <a:ext cx="9946183" cy="368475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t>Operator represents an action. For example + is an operator that represents addition. An operator works on two or more operands and produce an output. </a:t>
            </a:r>
          </a:p>
          <a:p>
            <a:r>
              <a:rPr lang="en-US"/>
              <a:t>For example 3+4+5 here + operator works on three operands and produce 12 as output.</a:t>
            </a:r>
          </a:p>
          <a:p>
            <a:pPr marL="0" indent="0">
              <a:buFont typeface="Wingdings 3" charset="2"/>
              <a:buNone/>
            </a:pPr>
            <a:r>
              <a:rPr lang="en-US"/>
              <a:t>1) Basic Arithmetic Operators</a:t>
            </a:r>
            <a:br>
              <a:rPr lang="en-US"/>
            </a:br>
            <a:r>
              <a:rPr lang="en-US"/>
              <a:t>2) Assignment Operators</a:t>
            </a:r>
            <a:br>
              <a:rPr lang="en-US"/>
            </a:br>
            <a:r>
              <a:rPr lang="en-US"/>
              <a:t>3) Auto-increment and Auto-decrement Operators</a:t>
            </a:r>
            <a:br>
              <a:rPr lang="en-US"/>
            </a:br>
            <a:r>
              <a:rPr lang="en-US"/>
              <a:t>4) Logical Operators</a:t>
            </a:r>
            <a:br>
              <a:rPr lang="en-US"/>
            </a:br>
            <a:r>
              <a:rPr lang="en-US"/>
              <a:t>5) Comparison (relational) operators</a:t>
            </a:r>
            <a:br>
              <a:rPr lang="en-US"/>
            </a:br>
            <a:r>
              <a:rPr lang="en-US"/>
              <a:t>6) Bitwise Operators</a:t>
            </a:r>
            <a:br>
              <a:rPr lang="en-US"/>
            </a:br>
            <a:r>
              <a:rPr lang="en-US"/>
              <a:t>7) Ternary Operator</a:t>
            </a:r>
            <a:endParaRPr lang="en-US" dirty="0"/>
          </a:p>
        </p:txBody>
      </p:sp>
      <p:sp>
        <p:nvSpPr>
          <p:cNvPr id="3" name="Title 2">
            <a:extLst>
              <a:ext uri="{FF2B5EF4-FFF2-40B4-BE49-F238E27FC236}">
                <a16:creationId xmlns:a16="http://schemas.microsoft.com/office/drawing/2014/main" id="{C1E14C18-AB43-4872-83EF-F4464C9923D5}"/>
              </a:ext>
            </a:extLst>
          </p:cNvPr>
          <p:cNvSpPr>
            <a:spLocks noGrp="1"/>
          </p:cNvSpPr>
          <p:nvPr>
            <p:ph type="title"/>
          </p:nvPr>
        </p:nvSpPr>
        <p:spPr/>
        <p:txBody>
          <a:bodyPr/>
          <a:lstStyle/>
          <a:p>
            <a:r>
              <a:rPr lang="en-US" dirty="0"/>
              <a:t>Operators</a:t>
            </a:r>
          </a:p>
        </p:txBody>
      </p:sp>
    </p:spTree>
    <p:extLst>
      <p:ext uri="{BB962C8B-B14F-4D97-AF65-F5344CB8AC3E}">
        <p14:creationId xmlns:p14="http://schemas.microsoft.com/office/powerpoint/2010/main" val="296968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7DCE-6105-47A1-B24D-CF3DC4EFB97B}"/>
              </a:ext>
            </a:extLst>
          </p:cNvPr>
          <p:cNvSpPr>
            <a:spLocks noGrp="1"/>
          </p:cNvSpPr>
          <p:nvPr>
            <p:ph type="title"/>
          </p:nvPr>
        </p:nvSpPr>
        <p:spPr/>
        <p:txBody>
          <a:bodyPr/>
          <a:lstStyle/>
          <a:p>
            <a:r>
              <a:rPr lang="en-US" dirty="0"/>
              <a:t>Precedence vs Associativity</a:t>
            </a:r>
          </a:p>
        </p:txBody>
      </p:sp>
      <p:graphicFrame>
        <p:nvGraphicFramePr>
          <p:cNvPr id="4" name="Table 4">
            <a:extLst>
              <a:ext uri="{FF2B5EF4-FFF2-40B4-BE49-F238E27FC236}">
                <a16:creationId xmlns:a16="http://schemas.microsoft.com/office/drawing/2014/main" id="{9B6E86D6-5330-4DD5-B7F5-3F1E1C17E31D}"/>
              </a:ext>
            </a:extLst>
          </p:cNvPr>
          <p:cNvGraphicFramePr>
            <a:graphicFrameLocks noGrp="1"/>
          </p:cNvGraphicFramePr>
          <p:nvPr>
            <p:extLst>
              <p:ext uri="{D42A27DB-BD31-4B8C-83A1-F6EECF244321}">
                <p14:modId xmlns:p14="http://schemas.microsoft.com/office/powerpoint/2010/main" val="1773936824"/>
              </p:ext>
            </p:extLst>
          </p:nvPr>
        </p:nvGraphicFramePr>
        <p:xfrm>
          <a:off x="1471971" y="2743718"/>
          <a:ext cx="9248058" cy="3140614"/>
        </p:xfrm>
        <a:graphic>
          <a:graphicData uri="http://schemas.openxmlformats.org/drawingml/2006/table">
            <a:tbl>
              <a:tblPr firstRow="1" bandRow="1">
                <a:tableStyleId>{5C22544A-7EE6-4342-B048-85BDC9FD1C3A}</a:tableStyleId>
              </a:tblPr>
              <a:tblGrid>
                <a:gridCol w="4624029">
                  <a:extLst>
                    <a:ext uri="{9D8B030D-6E8A-4147-A177-3AD203B41FA5}">
                      <a16:colId xmlns:a16="http://schemas.microsoft.com/office/drawing/2014/main" val="652394684"/>
                    </a:ext>
                  </a:extLst>
                </a:gridCol>
                <a:gridCol w="4624029">
                  <a:extLst>
                    <a:ext uri="{9D8B030D-6E8A-4147-A177-3AD203B41FA5}">
                      <a16:colId xmlns:a16="http://schemas.microsoft.com/office/drawing/2014/main" val="516043320"/>
                    </a:ext>
                  </a:extLst>
                </a:gridCol>
              </a:tblGrid>
              <a:tr h="746791">
                <a:tc>
                  <a:txBody>
                    <a:bodyPr/>
                    <a:lstStyle/>
                    <a:p>
                      <a:r>
                        <a:rPr lang="en-US" sz="2400" dirty="0"/>
                        <a:t>Precedence</a:t>
                      </a:r>
                    </a:p>
                  </a:txBody>
                  <a:tcPr/>
                </a:tc>
                <a:tc>
                  <a:txBody>
                    <a:bodyPr/>
                    <a:lstStyle/>
                    <a:p>
                      <a:r>
                        <a:rPr lang="en-US" sz="2400" dirty="0"/>
                        <a:t>Associativity</a:t>
                      </a:r>
                    </a:p>
                  </a:txBody>
                  <a:tcPr/>
                </a:tc>
                <a:extLst>
                  <a:ext uri="{0D108BD9-81ED-4DB2-BD59-A6C34878D82A}">
                    <a16:rowId xmlns:a16="http://schemas.microsoft.com/office/drawing/2014/main" val="2367556783"/>
                  </a:ext>
                </a:extLst>
              </a:tr>
              <a:tr h="2393823">
                <a:tc>
                  <a:txBody>
                    <a:bodyPr/>
                    <a:lstStyle/>
                    <a:p>
                      <a:endParaRPr lang="en-US" sz="2000" dirty="0"/>
                    </a:p>
                    <a:p>
                      <a:r>
                        <a:rPr lang="en-US" sz="2000" dirty="0"/>
                        <a:t>determines </a:t>
                      </a:r>
                      <a:r>
                        <a:rPr lang="en-US" sz="2000" b="1" dirty="0"/>
                        <a:t>which operator is performed first in an expression </a:t>
                      </a:r>
                      <a:r>
                        <a:rPr lang="en-US" sz="2000" dirty="0"/>
                        <a:t>with more than one operators </a:t>
                      </a:r>
                      <a:r>
                        <a:rPr lang="en-US" sz="2000" b="1" dirty="0"/>
                        <a:t>with different precedence.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Is used </a:t>
                      </a:r>
                      <a:r>
                        <a:rPr lang="en-US" sz="2000" b="1" dirty="0"/>
                        <a:t>when two operators</a:t>
                      </a:r>
                      <a:r>
                        <a:rPr lang="en-US" sz="2000" dirty="0"/>
                        <a:t> of </a:t>
                      </a:r>
                      <a:r>
                        <a:rPr lang="en-US" sz="2000" b="1" dirty="0"/>
                        <a:t>same precedence </a:t>
                      </a:r>
                      <a:r>
                        <a:rPr lang="en-US" sz="2000" dirty="0"/>
                        <a:t>appear in an expression. </a:t>
                      </a:r>
                    </a:p>
                  </a:txBody>
                  <a:tcPr/>
                </a:tc>
                <a:extLst>
                  <a:ext uri="{0D108BD9-81ED-4DB2-BD59-A6C34878D82A}">
                    <a16:rowId xmlns:a16="http://schemas.microsoft.com/office/drawing/2014/main" val="3234815633"/>
                  </a:ext>
                </a:extLst>
              </a:tr>
            </a:tbl>
          </a:graphicData>
        </a:graphic>
      </p:graphicFrame>
    </p:spTree>
    <p:extLst>
      <p:ext uri="{BB962C8B-B14F-4D97-AF65-F5344CB8AC3E}">
        <p14:creationId xmlns:p14="http://schemas.microsoft.com/office/powerpoint/2010/main" val="2807784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341B0022-1175-4BE4-B2D9-42596885F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827" y="891025"/>
            <a:ext cx="9212736" cy="559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8174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D9CD7E8D-3D95-4C7E-930E-6A55FC9B3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956" y="1469390"/>
            <a:ext cx="9285690" cy="367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272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3FE72D1D-E6F4-456D-8E48-782D4F1498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955"/>
          <a:stretch/>
        </p:blipFill>
        <p:spPr bwMode="auto">
          <a:xfrm>
            <a:off x="1800304" y="1533378"/>
            <a:ext cx="9073154"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503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0A03C-EB87-4644-905F-B1CDF1C25357}"/>
              </a:ext>
            </a:extLst>
          </p:cNvPr>
          <p:cNvSpPr>
            <a:spLocks noGrp="1"/>
          </p:cNvSpPr>
          <p:nvPr>
            <p:ph type="ctrTitle"/>
          </p:nvPr>
        </p:nvSpPr>
        <p:spPr/>
        <p:txBody>
          <a:bodyPr/>
          <a:lstStyle/>
          <a:p>
            <a:r>
              <a:rPr lang="en-US" dirty="0"/>
              <a:t>SOLUTIONS </a:t>
            </a:r>
          </a:p>
        </p:txBody>
      </p:sp>
    </p:spTree>
    <p:extLst>
      <p:ext uri="{BB962C8B-B14F-4D97-AF65-F5344CB8AC3E}">
        <p14:creationId xmlns:p14="http://schemas.microsoft.com/office/powerpoint/2010/main" val="4058382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D8F1-CE3F-4967-8985-9ABD51BCADEE}"/>
              </a:ext>
            </a:extLst>
          </p:cNvPr>
          <p:cNvSpPr>
            <a:spLocks noGrp="1"/>
          </p:cNvSpPr>
          <p:nvPr>
            <p:ph type="title"/>
          </p:nvPr>
        </p:nvSpPr>
        <p:spPr/>
        <p:txBody>
          <a:bodyPr/>
          <a:lstStyle/>
          <a:p>
            <a:r>
              <a:rPr lang="en-US" dirty="0"/>
              <a:t>Solution for example 2 (3 ways)</a:t>
            </a:r>
          </a:p>
        </p:txBody>
      </p:sp>
      <p:pic>
        <p:nvPicPr>
          <p:cNvPr id="5" name="Picture 4">
            <a:extLst>
              <a:ext uri="{FF2B5EF4-FFF2-40B4-BE49-F238E27FC236}">
                <a16:creationId xmlns:a16="http://schemas.microsoft.com/office/drawing/2014/main" id="{1EB42F57-FA29-40AD-9C1D-3921AC34B519}"/>
              </a:ext>
            </a:extLst>
          </p:cNvPr>
          <p:cNvPicPr>
            <a:picLocks noChangeAspect="1"/>
          </p:cNvPicPr>
          <p:nvPr/>
        </p:nvPicPr>
        <p:blipFill rotWithShape="1">
          <a:blip r:embed="rId2"/>
          <a:srcRect b="45407"/>
          <a:stretch/>
        </p:blipFill>
        <p:spPr>
          <a:xfrm>
            <a:off x="1886302" y="2384017"/>
            <a:ext cx="8916094" cy="3257128"/>
          </a:xfrm>
          <a:prstGeom prst="rect">
            <a:avLst/>
          </a:prstGeom>
        </p:spPr>
      </p:pic>
    </p:spTree>
    <p:extLst>
      <p:ext uri="{BB962C8B-B14F-4D97-AF65-F5344CB8AC3E}">
        <p14:creationId xmlns:p14="http://schemas.microsoft.com/office/powerpoint/2010/main" val="3479415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D201-0A93-4230-957A-C27E5B0F0C9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95152FD-0701-48F3-BC84-C9F8C8E29E4F}"/>
              </a:ext>
            </a:extLst>
          </p:cNvPr>
          <p:cNvPicPr>
            <a:picLocks noChangeAspect="1"/>
          </p:cNvPicPr>
          <p:nvPr/>
        </p:nvPicPr>
        <p:blipFill rotWithShape="1">
          <a:blip r:embed="rId2"/>
          <a:srcRect t="53729"/>
          <a:stretch/>
        </p:blipFill>
        <p:spPr>
          <a:xfrm>
            <a:off x="1506474" y="2383478"/>
            <a:ext cx="9385498" cy="2905975"/>
          </a:xfrm>
          <a:prstGeom prst="rect">
            <a:avLst/>
          </a:prstGeom>
        </p:spPr>
      </p:pic>
    </p:spTree>
    <p:extLst>
      <p:ext uri="{BB962C8B-B14F-4D97-AF65-F5344CB8AC3E}">
        <p14:creationId xmlns:p14="http://schemas.microsoft.com/office/powerpoint/2010/main" val="2972540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76ED-61A1-4671-A230-9D38C1D598C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F9BF130-4A86-41C2-BF51-FB7E85B07179}"/>
              </a:ext>
            </a:extLst>
          </p:cNvPr>
          <p:cNvPicPr>
            <a:picLocks noChangeAspect="1"/>
          </p:cNvPicPr>
          <p:nvPr/>
        </p:nvPicPr>
        <p:blipFill>
          <a:blip r:embed="rId2"/>
          <a:stretch>
            <a:fillRect/>
          </a:stretch>
        </p:blipFill>
        <p:spPr>
          <a:xfrm>
            <a:off x="1277307" y="2516211"/>
            <a:ext cx="10089103" cy="2491887"/>
          </a:xfrm>
          <a:prstGeom prst="rect">
            <a:avLst/>
          </a:prstGeom>
        </p:spPr>
      </p:pic>
    </p:spTree>
    <p:extLst>
      <p:ext uri="{BB962C8B-B14F-4D97-AF65-F5344CB8AC3E}">
        <p14:creationId xmlns:p14="http://schemas.microsoft.com/office/powerpoint/2010/main" val="191063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AFEB3A-C32A-4B6A-817B-DBC662781A93}"/>
              </a:ext>
            </a:extLst>
          </p:cNvPr>
          <p:cNvPicPr>
            <a:picLocks noChangeAspect="1"/>
          </p:cNvPicPr>
          <p:nvPr/>
        </p:nvPicPr>
        <p:blipFill>
          <a:blip r:embed="rId2"/>
          <a:stretch>
            <a:fillRect/>
          </a:stretch>
        </p:blipFill>
        <p:spPr>
          <a:xfrm>
            <a:off x="1405784" y="1713328"/>
            <a:ext cx="9380431" cy="2661724"/>
          </a:xfrm>
          <a:prstGeom prst="rect">
            <a:avLst/>
          </a:prstGeom>
        </p:spPr>
      </p:pic>
    </p:spTree>
    <p:extLst>
      <p:ext uri="{BB962C8B-B14F-4D97-AF65-F5344CB8AC3E}">
        <p14:creationId xmlns:p14="http://schemas.microsoft.com/office/powerpoint/2010/main" val="1172202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2B3-3023-4A0A-A3B4-97EA22198A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14B43-BA5B-4B47-8116-D7593E777C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278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260F-0FAB-45F8-89EA-9C2D8CA19C1A}"/>
              </a:ext>
            </a:extLst>
          </p:cNvPr>
          <p:cNvSpPr>
            <a:spLocks noGrp="1"/>
          </p:cNvSpPr>
          <p:nvPr>
            <p:ph type="title"/>
          </p:nvPr>
        </p:nvSpPr>
        <p:spPr/>
        <p:txBody>
          <a:bodyPr/>
          <a:lstStyle/>
          <a:p>
            <a:r>
              <a:rPr lang="en-US" b="1" dirty="0"/>
              <a:t>Recap and Additional References</a:t>
            </a:r>
          </a:p>
        </p:txBody>
      </p:sp>
      <p:sp>
        <p:nvSpPr>
          <p:cNvPr id="3" name="Content Placeholder 2">
            <a:extLst>
              <a:ext uri="{FF2B5EF4-FFF2-40B4-BE49-F238E27FC236}">
                <a16:creationId xmlns:a16="http://schemas.microsoft.com/office/drawing/2014/main" id="{6F790164-7A65-4D6A-B64D-7E9390706C55}"/>
              </a:ext>
            </a:extLst>
          </p:cNvPr>
          <p:cNvSpPr>
            <a:spLocks noGrp="1"/>
          </p:cNvSpPr>
          <p:nvPr>
            <p:ph idx="1"/>
          </p:nvPr>
        </p:nvSpPr>
        <p:spPr>
          <a:xfrm>
            <a:off x="1830203" y="2589433"/>
            <a:ext cx="8825659" cy="3416300"/>
          </a:xfrm>
        </p:spPr>
        <p:txBody>
          <a:bodyPr/>
          <a:lstStyle/>
          <a:p>
            <a:r>
              <a:rPr lang="en-US" sz="2000" dirty="0"/>
              <a:t>Basic C++ program consists of the following:</a:t>
            </a:r>
          </a:p>
          <a:p>
            <a:pPr marL="0" indent="0">
              <a:buNone/>
            </a:pPr>
            <a:endParaRPr lang="en-US" sz="2000" dirty="0"/>
          </a:p>
          <a:p>
            <a:pPr lvl="1">
              <a:buFont typeface="+mj-lt"/>
              <a:buAutoNum type="arabicPeriod"/>
            </a:pPr>
            <a:r>
              <a:rPr lang="en-US" sz="2000" dirty="0"/>
              <a:t>Header file</a:t>
            </a:r>
          </a:p>
          <a:p>
            <a:pPr lvl="1">
              <a:buFont typeface="+mj-lt"/>
              <a:buAutoNum type="arabicPeriod"/>
            </a:pPr>
            <a:r>
              <a:rPr lang="en-US" sz="2000" dirty="0"/>
              <a:t>Special statement “using namespace std” (option but highly recommended)</a:t>
            </a:r>
          </a:p>
          <a:p>
            <a:pPr lvl="1">
              <a:buFont typeface="+mj-lt"/>
              <a:buAutoNum type="arabicPeriod"/>
            </a:pPr>
            <a:r>
              <a:rPr lang="en-US" sz="2000" dirty="0"/>
              <a:t>int main {….}</a:t>
            </a:r>
          </a:p>
          <a:p>
            <a:pPr lvl="1">
              <a:buFont typeface="+mj-lt"/>
              <a:buAutoNum type="arabicPeriod"/>
            </a:pPr>
            <a:r>
              <a:rPr lang="en-US" sz="2000" dirty="0"/>
              <a:t>Set of C++ statements within int main () { … } function</a:t>
            </a:r>
          </a:p>
        </p:txBody>
      </p:sp>
    </p:spTree>
    <p:extLst>
      <p:ext uri="{BB962C8B-B14F-4D97-AF65-F5344CB8AC3E}">
        <p14:creationId xmlns:p14="http://schemas.microsoft.com/office/powerpoint/2010/main" val="99096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723A-FE4C-4E34-9F01-2A536FE8C681}"/>
              </a:ext>
            </a:extLst>
          </p:cNvPr>
          <p:cNvSpPr>
            <a:spLocks noGrp="1"/>
          </p:cNvSpPr>
          <p:nvPr>
            <p:ph type="title"/>
          </p:nvPr>
        </p:nvSpPr>
        <p:spPr/>
        <p:txBody>
          <a:bodyPr/>
          <a:lstStyle/>
          <a:p>
            <a:r>
              <a:rPr lang="en-US" dirty="0"/>
              <a:t>Basic C++ program</a:t>
            </a:r>
          </a:p>
        </p:txBody>
      </p:sp>
      <p:pic>
        <p:nvPicPr>
          <p:cNvPr id="5" name="Picture 4">
            <a:extLst>
              <a:ext uri="{FF2B5EF4-FFF2-40B4-BE49-F238E27FC236}">
                <a16:creationId xmlns:a16="http://schemas.microsoft.com/office/drawing/2014/main" id="{5053B02D-7D68-43A9-A721-F42E3179B24F}"/>
              </a:ext>
            </a:extLst>
          </p:cNvPr>
          <p:cNvPicPr>
            <a:picLocks noChangeAspect="1"/>
          </p:cNvPicPr>
          <p:nvPr/>
        </p:nvPicPr>
        <p:blipFill>
          <a:blip r:embed="rId2"/>
          <a:stretch>
            <a:fillRect/>
          </a:stretch>
        </p:blipFill>
        <p:spPr>
          <a:xfrm>
            <a:off x="3338731" y="2493351"/>
            <a:ext cx="6447984" cy="3794907"/>
          </a:xfrm>
          <a:prstGeom prst="rect">
            <a:avLst/>
          </a:prstGeom>
        </p:spPr>
      </p:pic>
    </p:spTree>
    <p:extLst>
      <p:ext uri="{BB962C8B-B14F-4D97-AF65-F5344CB8AC3E}">
        <p14:creationId xmlns:p14="http://schemas.microsoft.com/office/powerpoint/2010/main" val="6037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C223-6013-419B-8FBD-BDE8A17CB72C}"/>
              </a:ext>
            </a:extLst>
          </p:cNvPr>
          <p:cNvSpPr>
            <a:spLocks noGrp="1"/>
          </p:cNvSpPr>
          <p:nvPr>
            <p:ph type="title"/>
          </p:nvPr>
        </p:nvSpPr>
        <p:spPr>
          <a:xfrm>
            <a:off x="1154954" y="1044007"/>
            <a:ext cx="8761413" cy="706964"/>
          </a:xfrm>
        </p:spPr>
        <p:txBody>
          <a:bodyPr/>
          <a:lstStyle/>
          <a:p>
            <a:r>
              <a:rPr lang="en-US" b="1" dirty="0"/>
              <a:t>Header file</a:t>
            </a:r>
            <a:br>
              <a:rPr lang="en-US" dirty="0"/>
            </a:br>
            <a:endParaRPr lang="en-US" dirty="0"/>
          </a:p>
        </p:txBody>
      </p:sp>
      <p:sp>
        <p:nvSpPr>
          <p:cNvPr id="3" name="Content Placeholder 2">
            <a:extLst>
              <a:ext uri="{FF2B5EF4-FFF2-40B4-BE49-F238E27FC236}">
                <a16:creationId xmlns:a16="http://schemas.microsoft.com/office/drawing/2014/main" id="{9CFD8909-1F9B-45F3-8577-91792B1EABB5}"/>
              </a:ext>
            </a:extLst>
          </p:cNvPr>
          <p:cNvSpPr>
            <a:spLocks noGrp="1"/>
          </p:cNvSpPr>
          <p:nvPr>
            <p:ph idx="1"/>
          </p:nvPr>
        </p:nvSpPr>
        <p:spPr>
          <a:xfrm>
            <a:off x="1154954" y="2603499"/>
            <a:ext cx="9860049" cy="3937977"/>
          </a:xfrm>
        </p:spPr>
        <p:txBody>
          <a:bodyPr>
            <a:normAutofit/>
          </a:bodyPr>
          <a:lstStyle/>
          <a:p>
            <a:pPr algn="just"/>
            <a:r>
              <a:rPr lang="en-US" dirty="0"/>
              <a:t>Each of C++ program must have a header file. </a:t>
            </a:r>
          </a:p>
          <a:p>
            <a:pPr algn="just"/>
            <a:endParaRPr lang="en-US" dirty="0"/>
          </a:p>
          <a:p>
            <a:pPr algn="just"/>
            <a:endParaRPr lang="en-US" dirty="0"/>
          </a:p>
          <a:p>
            <a:pPr algn="just"/>
            <a:r>
              <a:rPr lang="en-US" dirty="0"/>
              <a:t>Each of header file consists of C++ specific command/function to be used in C++ statement. </a:t>
            </a:r>
          </a:p>
          <a:p>
            <a:pPr algn="just"/>
            <a:r>
              <a:rPr lang="en-US" b="1" dirty="0"/>
              <a:t>Iostream</a:t>
            </a:r>
            <a:r>
              <a:rPr lang="en-US" dirty="0"/>
              <a:t>- allows a programmer to use C++ command such as </a:t>
            </a:r>
            <a:r>
              <a:rPr lang="en-US" b="1" dirty="0" err="1"/>
              <a:t>cin</a:t>
            </a:r>
            <a:r>
              <a:rPr lang="en-US" dirty="0"/>
              <a:t> and </a:t>
            </a:r>
            <a:r>
              <a:rPr lang="en-US" b="1" dirty="0" err="1"/>
              <a:t>cout</a:t>
            </a:r>
            <a:r>
              <a:rPr lang="en-US" dirty="0"/>
              <a:t> and </a:t>
            </a:r>
            <a:r>
              <a:rPr lang="en-US" b="1" dirty="0" err="1"/>
              <a:t>cmath</a:t>
            </a:r>
            <a:r>
              <a:rPr lang="en-US" dirty="0"/>
              <a:t> allows a programmer to use C++ math command such as </a:t>
            </a:r>
            <a:r>
              <a:rPr lang="en-US" b="1" dirty="0"/>
              <a:t>pow, sqrt, exp </a:t>
            </a:r>
            <a:r>
              <a:rPr lang="en-US" dirty="0"/>
              <a:t>and many more. </a:t>
            </a:r>
          </a:p>
          <a:p>
            <a:pPr algn="just"/>
            <a:r>
              <a:rPr lang="en-US" dirty="0"/>
              <a:t>To include C++ header file in a program, you should write the following statement:</a:t>
            </a:r>
          </a:p>
          <a:p>
            <a:r>
              <a:rPr lang="en-US" dirty="0"/>
              <a:t>#include &lt;iostream&gt;</a:t>
            </a:r>
          </a:p>
        </p:txBody>
      </p:sp>
      <p:sp>
        <p:nvSpPr>
          <p:cNvPr id="4" name="Rectangle 3">
            <a:extLst>
              <a:ext uri="{FF2B5EF4-FFF2-40B4-BE49-F238E27FC236}">
                <a16:creationId xmlns:a16="http://schemas.microsoft.com/office/drawing/2014/main" id="{89CB477E-83F1-4C85-BBD2-CE6882C35B27}"/>
              </a:ext>
            </a:extLst>
          </p:cNvPr>
          <p:cNvSpPr/>
          <p:nvPr/>
        </p:nvSpPr>
        <p:spPr>
          <a:xfrm>
            <a:off x="2053883" y="3080825"/>
            <a:ext cx="2039815"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iostream</a:t>
            </a:r>
          </a:p>
        </p:txBody>
      </p:sp>
      <p:sp>
        <p:nvSpPr>
          <p:cNvPr id="5" name="Rectangle 4">
            <a:extLst>
              <a:ext uri="{FF2B5EF4-FFF2-40B4-BE49-F238E27FC236}">
                <a16:creationId xmlns:a16="http://schemas.microsoft.com/office/drawing/2014/main" id="{BE5D6CD9-E081-4368-B0DF-60A966BCCFF0}"/>
              </a:ext>
            </a:extLst>
          </p:cNvPr>
          <p:cNvSpPr/>
          <p:nvPr/>
        </p:nvSpPr>
        <p:spPr>
          <a:xfrm>
            <a:off x="4338240" y="3080824"/>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cmath</a:t>
            </a:r>
            <a:endParaRPr lang="en-US" dirty="0"/>
          </a:p>
        </p:txBody>
      </p:sp>
      <p:sp>
        <p:nvSpPr>
          <p:cNvPr id="6" name="Rectangle 5">
            <a:extLst>
              <a:ext uri="{FF2B5EF4-FFF2-40B4-BE49-F238E27FC236}">
                <a16:creationId xmlns:a16="http://schemas.microsoft.com/office/drawing/2014/main" id="{64492A56-F98D-4748-8C66-22CEE76B24A8}"/>
              </a:ext>
            </a:extLst>
          </p:cNvPr>
          <p:cNvSpPr/>
          <p:nvPr/>
        </p:nvSpPr>
        <p:spPr>
          <a:xfrm>
            <a:off x="6448394" y="3080823"/>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conio</a:t>
            </a:r>
            <a:endParaRPr lang="en-US" dirty="0"/>
          </a:p>
        </p:txBody>
      </p:sp>
      <p:sp>
        <p:nvSpPr>
          <p:cNvPr id="7" name="Rectangle 6">
            <a:extLst>
              <a:ext uri="{FF2B5EF4-FFF2-40B4-BE49-F238E27FC236}">
                <a16:creationId xmlns:a16="http://schemas.microsoft.com/office/drawing/2014/main" id="{EE2F00A2-8C8F-4D70-8D8F-723E266B65E6}"/>
              </a:ext>
            </a:extLst>
          </p:cNvPr>
          <p:cNvSpPr/>
          <p:nvPr/>
        </p:nvSpPr>
        <p:spPr>
          <a:xfrm>
            <a:off x="8558548" y="3080822"/>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iomanip</a:t>
            </a:r>
            <a:endParaRPr lang="en-US" dirty="0"/>
          </a:p>
        </p:txBody>
      </p:sp>
    </p:spTree>
    <p:extLst>
      <p:ext uri="{BB962C8B-B14F-4D97-AF65-F5344CB8AC3E}">
        <p14:creationId xmlns:p14="http://schemas.microsoft.com/office/powerpoint/2010/main" val="367477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3714-3B39-437E-A421-D604B54F0ACA}"/>
              </a:ext>
            </a:extLst>
          </p:cNvPr>
          <p:cNvSpPr>
            <a:spLocks noGrp="1"/>
          </p:cNvSpPr>
          <p:nvPr>
            <p:ph type="title"/>
          </p:nvPr>
        </p:nvSpPr>
        <p:spPr/>
        <p:txBody>
          <a:bodyPr/>
          <a:lstStyle/>
          <a:p>
            <a:r>
              <a:rPr lang="en-US" b="1" dirty="0"/>
              <a:t>Special statement “using namespace std” </a:t>
            </a:r>
            <a:endParaRPr lang="en-US" dirty="0"/>
          </a:p>
        </p:txBody>
      </p:sp>
      <p:sp>
        <p:nvSpPr>
          <p:cNvPr id="3" name="Content Placeholder 2">
            <a:extLst>
              <a:ext uri="{FF2B5EF4-FFF2-40B4-BE49-F238E27FC236}">
                <a16:creationId xmlns:a16="http://schemas.microsoft.com/office/drawing/2014/main" id="{1452132F-5895-49DD-93EE-8DBBDF9D3AEE}"/>
              </a:ext>
            </a:extLst>
          </p:cNvPr>
          <p:cNvSpPr>
            <a:spLocks noGrp="1"/>
          </p:cNvSpPr>
          <p:nvPr>
            <p:ph idx="1"/>
          </p:nvPr>
        </p:nvSpPr>
        <p:spPr>
          <a:xfrm>
            <a:off x="1154954" y="2603500"/>
            <a:ext cx="9972591" cy="3416300"/>
          </a:xfrm>
        </p:spPr>
        <p:txBody>
          <a:bodyPr>
            <a:normAutofit/>
          </a:bodyPr>
          <a:lstStyle/>
          <a:p>
            <a:pPr algn="just"/>
            <a:r>
              <a:rPr lang="en-US" sz="2400" dirty="0"/>
              <a:t>To simplify the writing of C++ program. Without this special statement “</a:t>
            </a:r>
            <a:r>
              <a:rPr lang="en-US" sz="2400" b="1" dirty="0"/>
              <a:t>using namespace std</a:t>
            </a:r>
            <a:r>
              <a:rPr lang="en-US" sz="2400" dirty="0"/>
              <a:t>”, you have to write </a:t>
            </a:r>
            <a:r>
              <a:rPr lang="en-US" sz="2400" b="1" dirty="0"/>
              <a:t>std::</a:t>
            </a:r>
            <a:r>
              <a:rPr lang="en-US" sz="2400" b="1" dirty="0" err="1"/>
              <a:t>cout</a:t>
            </a:r>
            <a:r>
              <a:rPr lang="en-US" sz="2400" b="1" dirty="0"/>
              <a:t> or std::</a:t>
            </a:r>
            <a:r>
              <a:rPr lang="en-US" sz="2400" b="1" dirty="0" err="1"/>
              <a:t>cin</a:t>
            </a:r>
            <a:r>
              <a:rPr lang="en-US" sz="2400" dirty="0"/>
              <a:t> in your C++ program. </a:t>
            </a:r>
          </a:p>
          <a:p>
            <a:pPr algn="just"/>
            <a:r>
              <a:rPr lang="en-US" sz="2400" dirty="0"/>
              <a:t>You can simply write C++ codes by writing </a:t>
            </a:r>
            <a:r>
              <a:rPr lang="en-US" sz="2400" dirty="0" err="1"/>
              <a:t>cin</a:t>
            </a:r>
            <a:r>
              <a:rPr lang="en-US" sz="2400" dirty="0"/>
              <a:t> or </a:t>
            </a:r>
            <a:r>
              <a:rPr lang="en-US" sz="2400" dirty="0" err="1"/>
              <a:t>cout</a:t>
            </a:r>
            <a:r>
              <a:rPr lang="en-US" sz="2400" dirty="0"/>
              <a:t> in C++ statements.</a:t>
            </a:r>
          </a:p>
        </p:txBody>
      </p:sp>
    </p:spTree>
    <p:extLst>
      <p:ext uri="{BB962C8B-B14F-4D97-AF65-F5344CB8AC3E}">
        <p14:creationId xmlns:p14="http://schemas.microsoft.com/office/powerpoint/2010/main" val="1385355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6792</TotalTime>
  <Words>1712</Words>
  <Application>Microsoft Office PowerPoint</Application>
  <PresentationFormat>Widescreen</PresentationFormat>
  <Paragraphs>149</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Bookman Old Style</vt:lpstr>
      <vt:lpstr>Calibri</vt:lpstr>
      <vt:lpstr>Century Gothic</vt:lpstr>
      <vt:lpstr>Wingdings 3</vt:lpstr>
      <vt:lpstr>Ion Boardroom</vt:lpstr>
      <vt:lpstr>PowerPoint Presentation</vt:lpstr>
      <vt:lpstr>PowerPoint Presentation</vt:lpstr>
      <vt:lpstr>  Understanding a Compiler</vt:lpstr>
      <vt:lpstr>PowerPoint Presentation</vt:lpstr>
      <vt:lpstr>PowerPoint Presentation</vt:lpstr>
      <vt:lpstr>Recap and Additional References</vt:lpstr>
      <vt:lpstr>Basic C++ program</vt:lpstr>
      <vt:lpstr>Header file </vt:lpstr>
      <vt:lpstr>Special statement “using namespace std” </vt:lpstr>
      <vt:lpstr>PowerPoint Presentation</vt:lpstr>
      <vt:lpstr>Variable </vt:lpstr>
      <vt:lpstr>Variable (Cont.)</vt:lpstr>
      <vt:lpstr>Rules of naming variables in C++ program</vt:lpstr>
      <vt:lpstr>Rules of naming variables in C++ program (Cont.)</vt:lpstr>
      <vt:lpstr>Concept of assignment in C++ statement </vt:lpstr>
      <vt:lpstr>C++ Statement is evaluated from right to left</vt:lpstr>
      <vt:lpstr>PowerPoint Presentation</vt:lpstr>
      <vt:lpstr>PowerPoint Presentation</vt:lpstr>
      <vt:lpstr>Input</vt:lpstr>
      <vt:lpstr>Learning experience </vt:lpstr>
      <vt:lpstr>PowerPoint Presentation</vt:lpstr>
      <vt:lpstr>cin vs getline vs cin.get()</vt:lpstr>
      <vt:lpstr>Output </vt:lpstr>
      <vt:lpstr>Output (Cont.)</vt:lpstr>
      <vt:lpstr>Learning experience 3</vt:lpstr>
      <vt:lpstr>PowerPoint Presentation</vt:lpstr>
      <vt:lpstr>PowerPoint Presentation</vt:lpstr>
      <vt:lpstr>Float Number</vt:lpstr>
      <vt:lpstr>PowerPoint Presentation</vt:lpstr>
      <vt:lpstr>Learning experience 5</vt:lpstr>
      <vt:lpstr>PowerPoint Presentation</vt:lpstr>
      <vt:lpstr>PowerPoint Presentation</vt:lpstr>
      <vt:lpstr>PowerPoint Presentation</vt:lpstr>
      <vt:lpstr>PowerPoint Presentation</vt:lpstr>
      <vt:lpstr>Understanding errors</vt:lpstr>
      <vt:lpstr>Syntax errors</vt:lpstr>
      <vt:lpstr>Logic error (also known as design error/semantic errors)</vt:lpstr>
      <vt:lpstr>Execution error </vt:lpstr>
      <vt:lpstr>Learning experience 6 </vt:lpstr>
      <vt:lpstr>PowerPoint Presentation</vt:lpstr>
      <vt:lpstr>Operators</vt:lpstr>
      <vt:lpstr>Precedence vs Associativity</vt:lpstr>
      <vt:lpstr>PowerPoint Presentation</vt:lpstr>
      <vt:lpstr>PowerPoint Presentation</vt:lpstr>
      <vt:lpstr>PowerPoint Presentation</vt:lpstr>
      <vt:lpstr>SOLUTIONS </vt:lpstr>
      <vt:lpstr>Solution for example 2 (3 ways)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Name: Nur Aqilah Paskhal Binti Rostam  Supervisor: Professor Dr. Rosni Abdullah   </dc:title>
  <dc:creator>a b</dc:creator>
  <cp:lastModifiedBy>aqilah rose</cp:lastModifiedBy>
  <cp:revision>486</cp:revision>
  <cp:lastPrinted>2020-03-04T01:11:11Z</cp:lastPrinted>
  <dcterms:created xsi:type="dcterms:W3CDTF">2018-10-22T03:25:44Z</dcterms:created>
  <dcterms:modified xsi:type="dcterms:W3CDTF">2020-03-13T05:57:11Z</dcterms:modified>
</cp:coreProperties>
</file>