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2" r:id="rId2"/>
    <p:sldId id="317" r:id="rId3"/>
    <p:sldId id="310" r:id="rId4"/>
    <p:sldId id="318" r:id="rId5"/>
    <p:sldId id="320" r:id="rId6"/>
    <p:sldId id="319" r:id="rId7"/>
    <p:sldId id="266" r:id="rId8"/>
    <p:sldId id="325" r:id="rId9"/>
    <p:sldId id="328" r:id="rId10"/>
    <p:sldId id="329" r:id="rId11"/>
    <p:sldId id="322" r:id="rId12"/>
    <p:sldId id="323" r:id="rId13"/>
    <p:sldId id="324" r:id="rId14"/>
    <p:sldId id="321" r:id="rId15"/>
    <p:sldId id="327" r:id="rId16"/>
    <p:sldId id="333" r:id="rId17"/>
    <p:sldId id="330" r:id="rId18"/>
    <p:sldId id="331" r:id="rId19"/>
    <p:sldId id="409" r:id="rId20"/>
    <p:sldId id="332" r:id="rId21"/>
    <p:sldId id="412" r:id="rId22"/>
    <p:sldId id="413" r:id="rId23"/>
    <p:sldId id="334" r:id="rId24"/>
    <p:sldId id="335" r:id="rId25"/>
    <p:sldId id="336" r:id="rId26"/>
    <p:sldId id="337" r:id="rId27"/>
    <p:sldId id="338" r:id="rId28"/>
    <p:sldId id="410" r:id="rId29"/>
    <p:sldId id="384" r:id="rId30"/>
    <p:sldId id="340" r:id="rId31"/>
    <p:sldId id="341" r:id="rId32"/>
    <p:sldId id="339" r:id="rId33"/>
    <p:sldId id="342" r:id="rId34"/>
    <p:sldId id="343" r:id="rId35"/>
    <p:sldId id="344" r:id="rId36"/>
    <p:sldId id="345" r:id="rId37"/>
    <p:sldId id="346" r:id="rId38"/>
    <p:sldId id="411" r:id="rId39"/>
    <p:sldId id="347" r:id="rId40"/>
    <p:sldId id="348" r:id="rId41"/>
    <p:sldId id="34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4A66B9-42C2-4F49-B966-CA7523D4DB4E}">
          <p14:sldIdLst>
            <p14:sldId id="262"/>
            <p14:sldId id="317"/>
            <p14:sldId id="310"/>
            <p14:sldId id="318"/>
            <p14:sldId id="320"/>
            <p14:sldId id="319"/>
            <p14:sldId id="266"/>
            <p14:sldId id="325"/>
            <p14:sldId id="328"/>
            <p14:sldId id="329"/>
            <p14:sldId id="322"/>
            <p14:sldId id="323"/>
            <p14:sldId id="324"/>
            <p14:sldId id="321"/>
            <p14:sldId id="327"/>
            <p14:sldId id="333"/>
            <p14:sldId id="330"/>
            <p14:sldId id="331"/>
            <p14:sldId id="409"/>
            <p14:sldId id="332"/>
            <p14:sldId id="412"/>
            <p14:sldId id="413"/>
            <p14:sldId id="334"/>
            <p14:sldId id="335"/>
            <p14:sldId id="336"/>
            <p14:sldId id="337"/>
            <p14:sldId id="338"/>
            <p14:sldId id="410"/>
            <p14:sldId id="384"/>
            <p14:sldId id="340"/>
            <p14:sldId id="341"/>
            <p14:sldId id="339"/>
            <p14:sldId id="342"/>
            <p14:sldId id="343"/>
            <p14:sldId id="344"/>
            <p14:sldId id="345"/>
            <p14:sldId id="346"/>
            <p14:sldId id="411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48724-ED07-400E-8A03-284A0C01160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A83A-1439-4500-8D1F-93EC15A18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A83A-1439-4500-8D1F-93EC15A18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C8524C-442A-4B5F-9F00-504E791AAEC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7DA251-3D35-4C8B-97D3-D08DF4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27EC100-FED3-4652-A4DC-DBCF5E67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" y="483305"/>
            <a:ext cx="3056716" cy="115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A6959E0-3D26-4672-A4D3-8F9112C1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8" y="1666327"/>
            <a:ext cx="11234558" cy="46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FFE83B-FF6A-4181-BB75-1440A88C7510}"/>
              </a:ext>
            </a:extLst>
          </p:cNvPr>
          <p:cNvSpPr txBox="1">
            <a:spLocks/>
          </p:cNvSpPr>
          <p:nvPr/>
        </p:nvSpPr>
        <p:spPr bwMode="gray">
          <a:xfrm>
            <a:off x="2981301" y="2349007"/>
            <a:ext cx="6907757" cy="368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Basic Programming using C++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</a:rPr>
              <a:t>by Aqilah Rose</a:t>
            </a:r>
          </a:p>
        </p:txBody>
      </p:sp>
    </p:spTree>
    <p:extLst>
      <p:ext uri="{BB962C8B-B14F-4D97-AF65-F5344CB8AC3E}">
        <p14:creationId xmlns:p14="http://schemas.microsoft.com/office/powerpoint/2010/main" val="329796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91920-6BEB-4BB9-9C30-B321D327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17" y="424317"/>
            <a:ext cx="5589593" cy="60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01D9-F658-4038-A3BC-40714E37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5138" cy="706964"/>
          </a:xfrm>
        </p:spPr>
        <p:txBody>
          <a:bodyPr/>
          <a:lstStyle/>
          <a:p>
            <a:r>
              <a:rPr lang="en-US" dirty="0"/>
              <a:t>Hands On: Get to know C++ &amp; Dev 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6DF37-66F7-4448-BFB9-21F8B590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0" y="2609791"/>
            <a:ext cx="5393615" cy="3032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D701A-8DE8-4F90-9CD0-28FE2DFD81D1}"/>
              </a:ext>
            </a:extLst>
          </p:cNvPr>
          <p:cNvSpPr/>
          <p:nvPr/>
        </p:nvSpPr>
        <p:spPr>
          <a:xfrm>
            <a:off x="464950" y="2718606"/>
            <a:ext cx="209769" cy="2176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9AEA541-E7F8-4B85-A542-3D5D2D697A7A}"/>
              </a:ext>
            </a:extLst>
          </p:cNvPr>
          <p:cNvSpPr/>
          <p:nvPr/>
        </p:nvSpPr>
        <p:spPr>
          <a:xfrm>
            <a:off x="900936" y="2827421"/>
            <a:ext cx="3248526" cy="1228283"/>
          </a:xfrm>
          <a:prstGeom prst="wedgeRectCallout">
            <a:avLst>
              <a:gd name="adj1" fmla="val -56878"/>
              <a:gd name="adj2" fmla="val -40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get started to create new file!—now click “doc symbol”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DBF4-595A-471B-B5D5-178B478E6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97" y="2564392"/>
            <a:ext cx="5474368" cy="30778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C1135F-A4E1-499A-B4F3-0D3A2267C79E}"/>
              </a:ext>
            </a:extLst>
          </p:cNvPr>
          <p:cNvSpPr/>
          <p:nvPr/>
        </p:nvSpPr>
        <p:spPr>
          <a:xfrm>
            <a:off x="5964797" y="2827421"/>
            <a:ext cx="845077" cy="1088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BD53709-B520-4ECE-A78E-3BB2853C5036}"/>
              </a:ext>
            </a:extLst>
          </p:cNvPr>
          <p:cNvSpPr/>
          <p:nvPr/>
        </p:nvSpPr>
        <p:spPr>
          <a:xfrm>
            <a:off x="6879196" y="2837034"/>
            <a:ext cx="3248526" cy="1228283"/>
          </a:xfrm>
          <a:prstGeom prst="wedgeRectCallout">
            <a:avLst>
              <a:gd name="adj1" fmla="val -56878"/>
              <a:gd name="adj2" fmla="val -40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click “source file”</a:t>
            </a:r>
          </a:p>
        </p:txBody>
      </p:sp>
    </p:spTree>
    <p:extLst>
      <p:ext uri="{BB962C8B-B14F-4D97-AF65-F5344CB8AC3E}">
        <p14:creationId xmlns:p14="http://schemas.microsoft.com/office/powerpoint/2010/main" val="281621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3CD8-F89C-4860-AC96-BDD9D301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Realised</a:t>
            </a:r>
            <a:r>
              <a:rPr lang="en-US" dirty="0"/>
              <a:t> something?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666D0-DD27-43BC-932E-7A4DC7157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037" y="2468031"/>
            <a:ext cx="6952201" cy="3908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DD956F-1F6F-4B1E-96BA-6F3F1F8A4756}"/>
              </a:ext>
            </a:extLst>
          </p:cNvPr>
          <p:cNvSpPr/>
          <p:nvPr/>
        </p:nvSpPr>
        <p:spPr>
          <a:xfrm>
            <a:off x="5952765" y="5029200"/>
            <a:ext cx="1215188" cy="1088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70A6AD8-5FCD-41D5-AF08-20E37A816760}"/>
              </a:ext>
            </a:extLst>
          </p:cNvPr>
          <p:cNvSpPr/>
          <p:nvPr/>
        </p:nvSpPr>
        <p:spPr>
          <a:xfrm>
            <a:off x="7312332" y="5029200"/>
            <a:ext cx="3248526" cy="1228283"/>
          </a:xfrm>
          <a:prstGeom prst="wedgeRectCallout">
            <a:avLst>
              <a:gd name="adj1" fmla="val -56878"/>
              <a:gd name="adj2" fmla="val -40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file for </a:t>
            </a:r>
            <a:r>
              <a:rPr lang="en-US" dirty="0" err="1"/>
              <a:t>c++</a:t>
            </a:r>
            <a:r>
              <a:rPr lang="en-US" dirty="0"/>
              <a:t> would be .</a:t>
            </a:r>
            <a:r>
              <a:rPr lang="en-US" dirty="0" err="1"/>
              <a:t>cpp</a:t>
            </a:r>
            <a:r>
              <a:rPr lang="en-US" dirty="0"/>
              <a:t>, .h, etc. but the common one is .</a:t>
            </a:r>
            <a:r>
              <a:rPr lang="en-US" dirty="0" err="1"/>
              <a:t>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1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4311-6A6F-4487-B0C1-56ED4E0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DFE7F-4597-4C51-8549-BCC25AF03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4"/>
          <a:stretch/>
        </p:blipFill>
        <p:spPr>
          <a:xfrm>
            <a:off x="445167" y="395140"/>
            <a:ext cx="11297653" cy="5611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BB2FB5-A240-458E-AE54-4B4A48AD4756}"/>
              </a:ext>
            </a:extLst>
          </p:cNvPr>
          <p:cNvSpPr/>
          <p:nvPr/>
        </p:nvSpPr>
        <p:spPr>
          <a:xfrm>
            <a:off x="2096803" y="745589"/>
            <a:ext cx="1096564" cy="450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6C788-5DDE-48A8-8864-00596BB8F9B1}"/>
              </a:ext>
            </a:extLst>
          </p:cNvPr>
          <p:cNvSpPr/>
          <p:nvPr/>
        </p:nvSpPr>
        <p:spPr>
          <a:xfrm>
            <a:off x="6167044" y="1378634"/>
            <a:ext cx="4867646" cy="172172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Compile </a:t>
            </a:r>
            <a:r>
              <a:rPr lang="en-US" dirty="0"/>
              <a:t>– is a process of checking your program for any syntax errors or missing braces or missing semicolon etc. In simple words it checks for any grammatical errors.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91B52-7AF3-4760-AD17-2F7928AB4D9E}"/>
              </a:ext>
            </a:extLst>
          </p:cNvPr>
          <p:cNvSpPr/>
          <p:nvPr/>
        </p:nvSpPr>
        <p:spPr>
          <a:xfrm>
            <a:off x="6167045" y="3224309"/>
            <a:ext cx="486764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  <a:r>
              <a:rPr lang="en-US" dirty="0"/>
              <a:t>– After compilation, a executable file is created when a program is </a:t>
            </a:r>
            <a:r>
              <a:rPr lang="en-US" b="1" dirty="0"/>
              <a:t>run. </a:t>
            </a:r>
            <a:r>
              <a:rPr lang="en-US" dirty="0"/>
              <a:t>executable file will not be created if the code has mistakes.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60826-0855-48CC-B35A-0F28E2141A17}"/>
              </a:ext>
            </a:extLst>
          </p:cNvPr>
          <p:cNvSpPr/>
          <p:nvPr/>
        </p:nvSpPr>
        <p:spPr>
          <a:xfrm>
            <a:off x="6167045" y="4732815"/>
            <a:ext cx="486764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</a:t>
            </a:r>
            <a:r>
              <a:rPr lang="en-US" dirty="0"/>
              <a:t>– usually includes one or more compile steps and once an application has been built, it can be run.</a:t>
            </a:r>
          </a:p>
        </p:txBody>
      </p:sp>
    </p:spTree>
    <p:extLst>
      <p:ext uri="{BB962C8B-B14F-4D97-AF65-F5344CB8AC3E}">
        <p14:creationId xmlns:p14="http://schemas.microsoft.com/office/powerpoint/2010/main" val="38005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279-DE19-4EEA-BF0A-EA0668FB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On! : C++ First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D0D07-95AB-4F96-85B0-9890C3126A24}"/>
              </a:ext>
            </a:extLst>
          </p:cNvPr>
          <p:cNvSpPr/>
          <p:nvPr/>
        </p:nvSpPr>
        <p:spPr>
          <a:xfrm>
            <a:off x="1299044" y="2260401"/>
            <a:ext cx="847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writing a simple C++ program that prints “Hello World!” message.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6F05-86C3-427F-855E-6B0275EA8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6"/>
          <a:stretch/>
        </p:blipFill>
        <p:spPr>
          <a:xfrm>
            <a:off x="1585410" y="2839452"/>
            <a:ext cx="9593648" cy="4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E4ED-D20B-44E7-B251-E5D0439E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have we learnt?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178CB-7C83-41A7-A866-CADB0CEF6DCA}"/>
              </a:ext>
            </a:extLst>
          </p:cNvPr>
          <p:cNvSpPr/>
          <p:nvPr/>
        </p:nvSpPr>
        <p:spPr>
          <a:xfrm>
            <a:off x="6939965" y="2347934"/>
            <a:ext cx="4776537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#include&lt;iostream&gt;</a:t>
            </a:r>
            <a:r>
              <a:rPr lang="en-US" dirty="0"/>
              <a:t> – This statements tells the compiler to include iostream file. This file contains pre defined input/output functions that we can use in our program.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18ADB-B0EA-425F-A784-22D03812BAE1}"/>
              </a:ext>
            </a:extLst>
          </p:cNvPr>
          <p:cNvSpPr/>
          <p:nvPr/>
        </p:nvSpPr>
        <p:spPr>
          <a:xfrm>
            <a:off x="475498" y="2347046"/>
            <a:ext cx="4307306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Comments</a:t>
            </a:r>
            <a:r>
              <a:rPr lang="en-US" dirty="0"/>
              <a:t> – You can see two types of comments in the above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8E94-CADC-4457-A375-CE31BE6D6EAB}"/>
              </a:ext>
            </a:extLst>
          </p:cNvPr>
          <p:cNvSpPr/>
          <p:nvPr/>
        </p:nvSpPr>
        <p:spPr>
          <a:xfrm>
            <a:off x="480257" y="3867703"/>
            <a:ext cx="4307306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using namespace std; </a:t>
            </a:r>
            <a:r>
              <a:rPr lang="en-US" dirty="0"/>
              <a:t>– A namespace is like a region, where we have functions, variables </a:t>
            </a:r>
            <a:r>
              <a:rPr lang="en-US" dirty="0" err="1"/>
              <a:t>etc</a:t>
            </a:r>
            <a:r>
              <a:rPr lang="en-US" dirty="0"/>
              <a:t> and their scope is limited to that particular 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6356D-D6EC-4F61-A35E-E1C3CEA1ABC2}"/>
              </a:ext>
            </a:extLst>
          </p:cNvPr>
          <p:cNvSpPr/>
          <p:nvPr/>
        </p:nvSpPr>
        <p:spPr>
          <a:xfrm>
            <a:off x="6939965" y="3867703"/>
            <a:ext cx="4776536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 main()</a:t>
            </a:r>
            <a:r>
              <a:rPr lang="en-US" dirty="0"/>
              <a:t> – As the name suggests this is the main function of our program and the execution of program begins with this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B42B4-84AD-4820-A493-9A0739FD33F7}"/>
              </a:ext>
            </a:extLst>
          </p:cNvPr>
          <p:cNvSpPr/>
          <p:nvPr/>
        </p:nvSpPr>
        <p:spPr>
          <a:xfrm>
            <a:off x="6313701" y="5387472"/>
            <a:ext cx="4867646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0;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This statement returns value 0 from the main() function which indicates that the execution of main function is successful. The value 1 represents failed execution.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72F127-ACCB-4C7F-BAAB-CCF34EA0B7E6}"/>
              </a:ext>
            </a:extLst>
          </p:cNvPr>
          <p:cNvSpPr/>
          <p:nvPr/>
        </p:nvSpPr>
        <p:spPr>
          <a:xfrm>
            <a:off x="1010653" y="5387472"/>
            <a:ext cx="4867646" cy="1419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cout</a:t>
            </a:r>
            <a:r>
              <a:rPr lang="en-US" b="1" dirty="0"/>
              <a:t> &lt;&lt; “Hello World!”; </a:t>
            </a:r>
            <a:r>
              <a:rPr lang="en-US" dirty="0"/>
              <a:t>– The </a:t>
            </a:r>
            <a:r>
              <a:rPr lang="en-US" b="1" dirty="0" err="1"/>
              <a:t>cout</a:t>
            </a:r>
            <a:r>
              <a:rPr lang="en-US" dirty="0"/>
              <a:t> object belongs to the iostream file and the purpose of this object is to display the content between double quotes as it is on the screen.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9314B9-C889-4050-BDC7-33C266EC0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5777" y="3062475"/>
            <a:ext cx="2026455" cy="20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0EC6B-44A1-4E03-AA86-A4939E21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BASICS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7A05D9-8289-4066-90AC-00EEEB13721A}"/>
              </a:ext>
            </a:extLst>
          </p:cNvPr>
          <p:cNvGrpSpPr/>
          <p:nvPr/>
        </p:nvGrpSpPr>
        <p:grpSpPr>
          <a:xfrm>
            <a:off x="4755052" y="3617733"/>
            <a:ext cx="5487678" cy="1159648"/>
            <a:chOff x="6115187" y="956568"/>
            <a:chExt cx="5487678" cy="11596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253EA6-139E-410C-8F02-49C2358F4728}"/>
                </a:ext>
              </a:extLst>
            </p:cNvPr>
            <p:cNvGrpSpPr/>
            <p:nvPr/>
          </p:nvGrpSpPr>
          <p:grpSpPr>
            <a:xfrm>
              <a:off x="6115187" y="956568"/>
              <a:ext cx="5487678" cy="1159648"/>
              <a:chOff x="6205445" y="1911945"/>
              <a:chExt cx="5487678" cy="115964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29FB4BE-8DE0-4063-910D-DE3A002A3C12}"/>
                  </a:ext>
                </a:extLst>
              </p:cNvPr>
              <p:cNvSpPr/>
              <p:nvPr/>
            </p:nvSpPr>
            <p:spPr>
              <a:xfrm>
                <a:off x="6205445" y="1911945"/>
                <a:ext cx="548767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855D51-2CA6-47D0-A3F6-E2B05021011E}"/>
                  </a:ext>
                </a:extLst>
              </p:cNvPr>
              <p:cNvSpPr/>
              <p:nvPr/>
            </p:nvSpPr>
            <p:spPr>
              <a:xfrm>
                <a:off x="8815551" y="1946057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Basic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81A3862-4C3E-4987-B4FE-C4A103C194B1}"/>
                  </a:ext>
                </a:extLst>
              </p:cNvPr>
              <p:cNvSpPr/>
              <p:nvPr/>
            </p:nvSpPr>
            <p:spPr>
              <a:xfrm>
                <a:off x="6371932" y="2367388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39E8AE-DBEA-4F58-A51F-4244E0403997}"/>
                  </a:ext>
                </a:extLst>
              </p:cNvPr>
              <p:cNvSpPr/>
              <p:nvPr/>
            </p:nvSpPr>
            <p:spPr>
              <a:xfrm>
                <a:off x="8070146" y="2384023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70A767-9FC2-40AB-8771-3DF3B70C8A25}"/>
                  </a:ext>
                </a:extLst>
              </p:cNvPr>
              <p:cNvSpPr/>
              <p:nvPr/>
            </p:nvSpPr>
            <p:spPr>
              <a:xfrm>
                <a:off x="9776271" y="2379326"/>
                <a:ext cx="1756107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178F59-0DD5-4EE4-8A5B-64F88356668C}"/>
                </a:ext>
              </a:extLst>
            </p:cNvPr>
            <p:cNvSpPr/>
            <p:nvPr/>
          </p:nvSpPr>
          <p:spPr>
            <a:xfrm>
              <a:off x="9994317" y="1382871"/>
              <a:ext cx="13708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Operators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 C++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5DFDE9-990D-4489-BB6F-462C815079C7}"/>
                </a:ext>
              </a:extLst>
            </p:cNvPr>
            <p:cNvSpPr/>
            <p:nvPr/>
          </p:nvSpPr>
          <p:spPr>
            <a:xfrm>
              <a:off x="8420004" y="1402372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Types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6D99E-13BF-42A6-ACBC-25A722728AEE}"/>
                </a:ext>
              </a:extLst>
            </p:cNvPr>
            <p:cNvSpPr/>
            <p:nvPr/>
          </p:nvSpPr>
          <p:spPr>
            <a:xfrm>
              <a:off x="6371735" y="1382899"/>
              <a:ext cx="15231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Variables &amp;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their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8A92-C784-436E-B961-05EFCB0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8853-B920-4B80-8B37-5E040DE7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98057" cy="16637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b="1" dirty="0"/>
              <a:t>variable</a:t>
            </a:r>
            <a:r>
              <a:rPr lang="en-US" sz="2000" dirty="0"/>
              <a:t> is a name which is </a:t>
            </a:r>
            <a:r>
              <a:rPr lang="en-US" sz="2000" b="1" dirty="0"/>
              <a:t>associated with a value that can be changed</a:t>
            </a:r>
            <a:r>
              <a:rPr lang="en-US" sz="2000" dirty="0"/>
              <a:t>. For example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35D51-C78B-44F0-AA78-483353B85C38}"/>
              </a:ext>
            </a:extLst>
          </p:cNvPr>
          <p:cNvSpPr/>
          <p:nvPr/>
        </p:nvSpPr>
        <p:spPr>
          <a:xfrm>
            <a:off x="4004544" y="3757681"/>
            <a:ext cx="41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int num=20; 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C76E8-B830-4301-BE8F-7F8CD9EAB367}"/>
              </a:ext>
            </a:extLst>
          </p:cNvPr>
          <p:cNvSpPr/>
          <p:nvPr/>
        </p:nvSpPr>
        <p:spPr>
          <a:xfrm>
            <a:off x="1325511" y="4955490"/>
            <a:ext cx="1009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variable name is num which is associated with value 20, int is a data type that represents that this variable can hold integer values. </a:t>
            </a:r>
          </a:p>
        </p:txBody>
      </p:sp>
    </p:spTree>
    <p:extLst>
      <p:ext uri="{BB962C8B-B14F-4D97-AF65-F5344CB8AC3E}">
        <p14:creationId xmlns:p14="http://schemas.microsoft.com/office/powerpoint/2010/main" val="28642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B5A-370D-4877-A803-019E141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declaring a variable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C440-8EC9-4EB1-AAFC-88E68E94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8267" cy="3416300"/>
          </a:xfrm>
        </p:spPr>
        <p:txBody>
          <a:bodyPr/>
          <a:lstStyle/>
          <a:p>
            <a:r>
              <a:rPr lang="en-US" b="1" dirty="0" err="1"/>
              <a:t>data_type</a:t>
            </a:r>
            <a:r>
              <a:rPr lang="en-US" b="1" dirty="0"/>
              <a:t> </a:t>
            </a:r>
            <a:r>
              <a:rPr lang="en-US" dirty="0"/>
              <a:t>variable1_name = value1, variable2_name = value2;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// we can write it like this</a:t>
            </a:r>
          </a:p>
          <a:p>
            <a:pPr marL="0" indent="0">
              <a:buNone/>
            </a:pPr>
            <a:r>
              <a:rPr lang="en-US" b="1" dirty="0"/>
              <a:t>			int num1=20, num2=100;</a:t>
            </a:r>
          </a:p>
          <a:p>
            <a:pPr marL="0" indent="0">
              <a:buNone/>
            </a:pPr>
            <a:r>
              <a:rPr lang="en-US" dirty="0"/>
              <a:t>			//or like this</a:t>
            </a:r>
          </a:p>
          <a:p>
            <a:pPr marL="0" indent="0">
              <a:buNone/>
            </a:pPr>
            <a:r>
              <a:rPr lang="pt-BR" b="1" dirty="0"/>
              <a:t>			int num1,num2;</a:t>
            </a:r>
          </a:p>
          <a:p>
            <a:pPr marL="0" indent="0">
              <a:buNone/>
            </a:pPr>
            <a:r>
              <a:rPr lang="pt-BR" b="1" dirty="0"/>
              <a:t>			num1=20;</a:t>
            </a:r>
          </a:p>
          <a:p>
            <a:pPr marL="0" indent="0">
              <a:buNone/>
            </a:pPr>
            <a:r>
              <a:rPr lang="pt-BR" b="1" dirty="0"/>
              <a:t>			num2=100;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86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8C2-4A1F-4B67-9FD5-2979BDEB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78E5-7954-4A4B-801F-505D2AED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HANDS ON 2: Variable</a:t>
            </a:r>
          </a:p>
        </p:txBody>
      </p:sp>
    </p:spTree>
    <p:extLst>
      <p:ext uri="{BB962C8B-B14F-4D97-AF65-F5344CB8AC3E}">
        <p14:creationId xmlns:p14="http://schemas.microsoft.com/office/powerpoint/2010/main" val="19136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9E46-EAEF-4998-B27B-689EEB59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91" y="2508248"/>
            <a:ext cx="9687217" cy="29449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i="1" spc="-50" dirty="0">
                <a:solidFill>
                  <a:schemeClr val="tx1"/>
                </a:solidFill>
                <a:latin typeface="Bookman Old Style" panose="020F0302020204030204"/>
                <a:ea typeface="+mj-ea"/>
                <a:cs typeface="+mj-cs"/>
              </a:rPr>
              <a:t>“Your best quote that reflects your approach… “It’s one small step for man, one giant leap for mankind.”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D597D-E9CE-43BF-B484-2E26E636236B}"/>
              </a:ext>
            </a:extLst>
          </p:cNvPr>
          <p:cNvSpPr/>
          <p:nvPr/>
        </p:nvSpPr>
        <p:spPr>
          <a:xfrm>
            <a:off x="5215619" y="5268512"/>
            <a:ext cx="2715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328277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0D4-4901-4701-9FE3-DDFE44A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2D8B-C677-43EA-B93D-5CC8BF75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026393" cy="3416300"/>
          </a:xfrm>
        </p:spPr>
        <p:txBody>
          <a:bodyPr/>
          <a:lstStyle/>
          <a:p>
            <a:pPr algn="just"/>
            <a:r>
              <a:rPr lang="en-US" dirty="0"/>
              <a:t>Variables can be </a:t>
            </a:r>
            <a:r>
              <a:rPr lang="en-US" dirty="0" err="1"/>
              <a:t>categorised</a:t>
            </a:r>
            <a:r>
              <a:rPr lang="en-US" dirty="0"/>
              <a:t> based on their data type. For example, in the above example we have seen integer types variables. Following are the types of variables available in C++.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bool</a:t>
            </a:r>
            <a:r>
              <a:rPr lang="en-US" dirty="0"/>
              <a:t>: holds </a:t>
            </a:r>
            <a:r>
              <a:rPr lang="en-US" dirty="0" err="1"/>
              <a:t>boolean</a:t>
            </a:r>
            <a:r>
              <a:rPr lang="en-US" dirty="0"/>
              <a:t> value true or false.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double</a:t>
            </a:r>
            <a:r>
              <a:rPr lang="en-US" dirty="0"/>
              <a:t>: double-precision floating point value.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float</a:t>
            </a:r>
            <a:r>
              <a:rPr lang="en-US" dirty="0"/>
              <a:t>: Single-precision floating point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0D4-4901-4701-9FE3-DDFE44A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3CAC75-93A2-4A42-A7F7-B349243AB113}"/>
              </a:ext>
            </a:extLst>
          </p:cNvPr>
          <p:cNvSpPr/>
          <p:nvPr/>
        </p:nvSpPr>
        <p:spPr>
          <a:xfrm>
            <a:off x="1885071" y="2484021"/>
            <a:ext cx="3967089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type of </a:t>
            </a:r>
            <a:r>
              <a:rPr lang="en-US" dirty="0" err="1"/>
              <a:t>of</a:t>
            </a:r>
            <a:r>
              <a:rPr lang="en-US" dirty="0"/>
              <a:t> variables holds integer value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BFC19C-BB22-4091-89DC-4966A96216E7}"/>
              </a:ext>
            </a:extLst>
          </p:cNvPr>
          <p:cNvSpPr/>
          <p:nvPr/>
        </p:nvSpPr>
        <p:spPr>
          <a:xfrm>
            <a:off x="4182797" y="3429000"/>
            <a:ext cx="4098388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holds </a:t>
            </a:r>
            <a:r>
              <a:rPr lang="en-US" dirty="0" err="1"/>
              <a:t>boolean</a:t>
            </a:r>
            <a:r>
              <a:rPr lang="en-US" dirty="0"/>
              <a:t> value true or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B1455C-3424-4B6C-AC77-6ED0178CB7B9}"/>
              </a:ext>
            </a:extLst>
          </p:cNvPr>
          <p:cNvSpPr/>
          <p:nvPr/>
        </p:nvSpPr>
        <p:spPr>
          <a:xfrm>
            <a:off x="7268310" y="2468878"/>
            <a:ext cx="3638846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holds character value like ‘c’, ‘F’, ‘B’, ‘p’, ‘q’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3DC1A8-A1DA-4AE3-8E6D-10110004F813}"/>
              </a:ext>
            </a:extLst>
          </p:cNvPr>
          <p:cNvSpPr/>
          <p:nvPr/>
        </p:nvSpPr>
        <p:spPr>
          <a:xfrm>
            <a:off x="7268310" y="4403643"/>
            <a:ext cx="3882686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Single-precision floating point value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ECB3E0-FEC0-4D7F-9012-6403DAA0519B}"/>
              </a:ext>
            </a:extLst>
          </p:cNvPr>
          <p:cNvSpPr/>
          <p:nvPr/>
        </p:nvSpPr>
        <p:spPr>
          <a:xfrm>
            <a:off x="1753771" y="4403645"/>
            <a:ext cx="4098389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double-precision floating point value.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5A208-0050-45D6-8D21-4C04B761ED44}"/>
              </a:ext>
            </a:extLst>
          </p:cNvPr>
          <p:cNvSpPr/>
          <p:nvPr/>
        </p:nvSpPr>
        <p:spPr>
          <a:xfrm>
            <a:off x="984738" y="2484021"/>
            <a:ext cx="900333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4B67B-9110-4391-AB3A-2CFFF7336FF8}"/>
              </a:ext>
            </a:extLst>
          </p:cNvPr>
          <p:cNvSpPr/>
          <p:nvPr/>
        </p:nvSpPr>
        <p:spPr>
          <a:xfrm>
            <a:off x="6367977" y="2454355"/>
            <a:ext cx="900333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6F4D1-1A37-40E8-9FC6-DB4D87BB1FAC}"/>
              </a:ext>
            </a:extLst>
          </p:cNvPr>
          <p:cNvSpPr/>
          <p:nvPr/>
        </p:nvSpPr>
        <p:spPr>
          <a:xfrm>
            <a:off x="3282464" y="3410502"/>
            <a:ext cx="900333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F1074-E7F3-4489-8FBA-16F63E87F419}"/>
              </a:ext>
            </a:extLst>
          </p:cNvPr>
          <p:cNvSpPr/>
          <p:nvPr/>
        </p:nvSpPr>
        <p:spPr>
          <a:xfrm>
            <a:off x="689318" y="4403643"/>
            <a:ext cx="1026938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0E2ED-1667-42D5-875D-BA7020433AC1}"/>
              </a:ext>
            </a:extLst>
          </p:cNvPr>
          <p:cNvSpPr/>
          <p:nvPr/>
        </p:nvSpPr>
        <p:spPr>
          <a:xfrm>
            <a:off x="6344532" y="4403643"/>
            <a:ext cx="900333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float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B42AAF-DE0B-422E-BCBE-BE0089A613FC}"/>
              </a:ext>
            </a:extLst>
          </p:cNvPr>
          <p:cNvSpPr/>
          <p:nvPr/>
        </p:nvSpPr>
        <p:spPr>
          <a:xfrm>
            <a:off x="4790051" y="5396786"/>
            <a:ext cx="3882686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a collection of characters surrounded by double quotes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FFAE0-DBEA-4766-BDB4-9F06C0A0BF5C}"/>
              </a:ext>
            </a:extLst>
          </p:cNvPr>
          <p:cNvSpPr/>
          <p:nvPr/>
        </p:nvSpPr>
        <p:spPr>
          <a:xfrm>
            <a:off x="3866273" y="5396786"/>
            <a:ext cx="900333" cy="7737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1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0A55-8912-4EC4-81C6-F8ADBC96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8E9AC-85AE-4AA3-8628-6586F915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49"/>
          <a:stretch/>
        </p:blipFill>
        <p:spPr>
          <a:xfrm>
            <a:off x="2399955" y="2859196"/>
            <a:ext cx="8587296" cy="25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FC4C-2D29-49B6-97D2-5010F9AF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23" y="1294510"/>
            <a:ext cx="8761413" cy="706964"/>
          </a:xfrm>
        </p:spPr>
        <p:txBody>
          <a:bodyPr/>
          <a:lstStyle/>
          <a:p>
            <a:pPr algn="ctr"/>
            <a:r>
              <a:rPr lang="en-US" b="1" dirty="0"/>
              <a:t>Types of variables based on their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0AEF-E12F-4063-83FB-B7723456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6604" cy="3416300"/>
          </a:xfrm>
        </p:spPr>
        <p:txBody>
          <a:bodyPr/>
          <a:lstStyle/>
          <a:p>
            <a:r>
              <a:rPr lang="en-US" dirty="0"/>
              <a:t>Before going further lets discuss what is scope first. When we discussed the first </a:t>
            </a:r>
            <a:r>
              <a:rPr lang="en-US" dirty="0" err="1"/>
              <a:t>c++</a:t>
            </a:r>
            <a:r>
              <a:rPr lang="en-US" dirty="0"/>
              <a:t> program, we have seen the curly braces in the program like this: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6A6C2-9D19-4A73-A1EE-9F53E7C8ED56}"/>
              </a:ext>
            </a:extLst>
          </p:cNvPr>
          <p:cNvSpPr/>
          <p:nvPr/>
        </p:nvSpPr>
        <p:spPr>
          <a:xfrm>
            <a:off x="3834063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main {</a:t>
            </a:r>
          </a:p>
          <a:p>
            <a:endParaRPr lang="en-US" dirty="0"/>
          </a:p>
          <a:p>
            <a:r>
              <a:rPr lang="en-US" dirty="0"/>
              <a:t>//Some code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850DC-96E2-4CDC-8EA2-F1F4C592EABA}"/>
              </a:ext>
            </a:extLst>
          </p:cNvPr>
          <p:cNvSpPr/>
          <p:nvPr/>
        </p:nvSpPr>
        <p:spPr>
          <a:xfrm>
            <a:off x="1533378" y="5047193"/>
            <a:ext cx="9503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426"/>
                </a:solidFill>
                <a:latin typeface="PT Sans"/>
              </a:rPr>
              <a:t>Any variable declared inside these curly braces </a:t>
            </a:r>
            <a:r>
              <a:rPr lang="en-US" b="1" dirty="0">
                <a:solidFill>
                  <a:srgbClr val="222426"/>
                </a:solidFill>
                <a:latin typeface="PT Sans"/>
              </a:rPr>
              <a:t>have scope limited within these curly braces</a:t>
            </a:r>
            <a:r>
              <a:rPr lang="en-US" dirty="0">
                <a:solidFill>
                  <a:srgbClr val="222426"/>
                </a:solidFill>
                <a:latin typeface="PT Sans"/>
              </a:rPr>
              <a:t>, if you declare a variable in main() function and try to use that variable outside main() function then you will get </a:t>
            </a:r>
            <a:r>
              <a:rPr lang="en-US" b="1" dirty="0">
                <a:solidFill>
                  <a:srgbClr val="222426"/>
                </a:solidFill>
                <a:latin typeface="PT Sans"/>
              </a:rPr>
              <a:t>compilation error</a:t>
            </a:r>
            <a:r>
              <a:rPr lang="en-US" dirty="0">
                <a:solidFill>
                  <a:srgbClr val="222426"/>
                </a:solidFill>
                <a:latin typeface="P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91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30A2-3D3C-47D3-9BEF-BA05CB9F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2BB4-58AD-4BB4-B5F2-69E93F21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9509" cy="3416300"/>
          </a:xfrm>
        </p:spPr>
        <p:txBody>
          <a:bodyPr/>
          <a:lstStyle/>
          <a:p>
            <a:r>
              <a:rPr lang="en-US" sz="2400" dirty="0">
                <a:solidFill>
                  <a:srgbClr val="222426"/>
                </a:solidFill>
                <a:latin typeface="PT Sans"/>
              </a:rPr>
              <a:t>Lets move on to the types of variables based on the scope.</a:t>
            </a:r>
          </a:p>
          <a:p>
            <a:pPr marL="0" indent="0">
              <a:buNone/>
            </a:pPr>
            <a:endParaRPr lang="en-US" sz="2400" dirty="0">
              <a:solidFill>
                <a:srgbClr val="222426"/>
              </a:solidFill>
              <a:latin typeface="PT San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426"/>
                </a:solidFill>
                <a:latin typeface="PT Sans"/>
              </a:rPr>
              <a:t>Global variable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426"/>
                </a:solidFill>
                <a:latin typeface="PT Sans"/>
              </a:rPr>
              <a:t>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7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AF4-70C7-47F4-9E40-710345A6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12" y="1134089"/>
            <a:ext cx="8761413" cy="706964"/>
          </a:xfrm>
        </p:spPr>
        <p:txBody>
          <a:bodyPr/>
          <a:lstStyle/>
          <a:p>
            <a:r>
              <a:rPr lang="en-US" b="1" dirty="0"/>
              <a:t>Global Variable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1406-4E89-4E52-AE9B-68113381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71" y="2468032"/>
            <a:ext cx="10250945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variable declared outside of any function (including main as well) is called </a:t>
            </a:r>
            <a:r>
              <a:rPr lang="en-US" sz="2400" b="1" dirty="0"/>
              <a:t>global variable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Global variables </a:t>
            </a:r>
            <a:r>
              <a:rPr lang="en-US" sz="2400" b="1" dirty="0"/>
              <a:t>have their scope throughout the program</a:t>
            </a:r>
            <a:r>
              <a:rPr lang="en-US" sz="2400" dirty="0"/>
              <a:t>, they </a:t>
            </a:r>
            <a:r>
              <a:rPr lang="en-US" sz="2400" b="1" dirty="0"/>
              <a:t>can be accessed anywhere </a:t>
            </a:r>
            <a:r>
              <a:rPr lang="en-US" sz="2400" dirty="0"/>
              <a:t>in the program, in the </a:t>
            </a:r>
            <a:r>
              <a:rPr lang="en-US" sz="2400" b="1" dirty="0"/>
              <a:t>main</a:t>
            </a:r>
            <a:r>
              <a:rPr lang="en-US" sz="2400" dirty="0"/>
              <a:t>, in the user defined function, </a:t>
            </a:r>
            <a:r>
              <a:rPr lang="en-US" sz="2400" b="1" dirty="0"/>
              <a:t>anywhere</a:t>
            </a:r>
            <a:r>
              <a:rPr lang="en-US" sz="2400" dirty="0"/>
              <a:t>.</a:t>
            </a:r>
          </a:p>
          <a:p>
            <a:r>
              <a:rPr lang="en-US" sz="2400" dirty="0"/>
              <a:t>Here we have a global variable </a:t>
            </a:r>
            <a:r>
              <a:rPr lang="en-US" sz="2400" b="1" dirty="0" err="1"/>
              <a:t>myVar</a:t>
            </a:r>
            <a:r>
              <a:rPr lang="en-US" sz="2400" b="1" dirty="0"/>
              <a:t>, </a:t>
            </a:r>
            <a:r>
              <a:rPr lang="en-US" sz="2400" dirty="0"/>
              <a:t>that is declared outside of main. We have accessed the variable twice in the main() function without any issues.</a:t>
            </a:r>
          </a:p>
        </p:txBody>
      </p:sp>
    </p:spTree>
    <p:extLst>
      <p:ext uri="{BB962C8B-B14F-4D97-AF65-F5344CB8AC3E}">
        <p14:creationId xmlns:p14="http://schemas.microsoft.com/office/powerpoint/2010/main" val="2281259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8DC9-0444-4AA2-87C5-75FF60AE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hands on 3: To program using global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7495-0F55-4C91-A8F7-DF7D9C2B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80" y="2592053"/>
            <a:ext cx="7764039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102E-E3B5-4E02-81DD-52ADA612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96" y="1150131"/>
            <a:ext cx="8761413" cy="706964"/>
          </a:xfrm>
        </p:spPr>
        <p:txBody>
          <a:bodyPr/>
          <a:lstStyle/>
          <a:p>
            <a:r>
              <a:rPr lang="en-US" b="1" dirty="0"/>
              <a:t>Local variable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EA6B-4D7E-4092-94A1-3E0358F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55" y="2724706"/>
            <a:ext cx="5638839" cy="3416300"/>
          </a:xfrm>
        </p:spPr>
        <p:txBody>
          <a:bodyPr/>
          <a:lstStyle/>
          <a:p>
            <a:pPr algn="just"/>
            <a:r>
              <a:rPr lang="en-US" dirty="0"/>
              <a:t>Local variables are declared inside the braces of any user defined function.</a:t>
            </a:r>
          </a:p>
          <a:p>
            <a:pPr algn="just"/>
            <a:r>
              <a:rPr lang="en-US" dirty="0"/>
              <a:t> main function, loops or any control statements(if, if-else </a:t>
            </a:r>
            <a:r>
              <a:rPr lang="en-US" dirty="0" err="1"/>
              <a:t>etc</a:t>
            </a:r>
            <a:r>
              <a:rPr lang="en-US" dirty="0"/>
              <a:t>) and have their scope limited inside those braces.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4F48-44B9-4925-91A5-98A4C186D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26"/>
          <a:stretch/>
        </p:blipFill>
        <p:spPr>
          <a:xfrm>
            <a:off x="6096000" y="2468032"/>
            <a:ext cx="5228544" cy="4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DD57-F2B3-4692-959D-554037A9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30CA-D208-4052-8A51-7BD7E517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Try hands on 4: To program using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128671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A776-1FEC-448A-81FC-F96F3ABC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16" y="973668"/>
            <a:ext cx="9592763" cy="706964"/>
          </a:xfrm>
        </p:spPr>
        <p:txBody>
          <a:bodyPr/>
          <a:lstStyle/>
          <a:p>
            <a:r>
              <a:rPr lang="en-US" b="1" dirty="0"/>
              <a:t>Hands On 5: Can global and local variable have same name in C++? &amp;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787E7-ED86-4112-85C4-7CFEEEA2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79" y="2403303"/>
            <a:ext cx="6575839" cy="43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DB4B-7865-4B7C-BBF7-698A8451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05" y="852261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E6399-E048-418E-8925-C0F2FB086D4F}"/>
              </a:ext>
            </a:extLst>
          </p:cNvPr>
          <p:cNvGrpSpPr/>
          <p:nvPr/>
        </p:nvGrpSpPr>
        <p:grpSpPr>
          <a:xfrm>
            <a:off x="6249507" y="3142744"/>
            <a:ext cx="5538670" cy="1159648"/>
            <a:chOff x="2714273" y="4816658"/>
            <a:chExt cx="6504154" cy="11596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F845962-B102-4843-87BC-F6913D38D8A8}"/>
                </a:ext>
              </a:extLst>
            </p:cNvPr>
            <p:cNvGrpSpPr/>
            <p:nvPr/>
          </p:nvGrpSpPr>
          <p:grpSpPr>
            <a:xfrm>
              <a:off x="2714273" y="4816658"/>
              <a:ext cx="6504154" cy="1159648"/>
              <a:chOff x="891544" y="2375969"/>
              <a:chExt cx="7232248" cy="11596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C7B4955-8217-48AF-83BA-07B04AC3FCDB}"/>
                  </a:ext>
                </a:extLst>
              </p:cNvPr>
              <p:cNvSpPr/>
              <p:nvPr/>
            </p:nvSpPr>
            <p:spPr>
              <a:xfrm>
                <a:off x="891544" y="2375969"/>
                <a:ext cx="723224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8ACB34-AC8C-4EC7-9935-E0E223480EA3}"/>
                  </a:ext>
                </a:extLst>
              </p:cNvPr>
              <p:cNvSpPr/>
              <p:nvPr/>
            </p:nvSpPr>
            <p:spPr>
              <a:xfrm>
                <a:off x="3827709" y="2469768"/>
                <a:ext cx="148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Functions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EEC6D3-1AC9-40A5-A706-39908A5B4160}"/>
                  </a:ext>
                </a:extLst>
              </p:cNvPr>
              <p:cNvSpPr/>
              <p:nvPr/>
            </p:nvSpPr>
            <p:spPr>
              <a:xfrm>
                <a:off x="1110821" y="2801398"/>
                <a:ext cx="2123381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B4CB34-A1D8-48D8-8DFE-39523E5435B5}"/>
                  </a:ext>
                </a:extLst>
              </p:cNvPr>
              <p:cNvSpPr/>
              <p:nvPr/>
            </p:nvSpPr>
            <p:spPr>
              <a:xfrm>
                <a:off x="3370496" y="2792545"/>
                <a:ext cx="1946970" cy="573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23A35A-C80A-448C-AA07-A695E4A653CA}"/>
                </a:ext>
              </a:extLst>
            </p:cNvPr>
            <p:cNvSpPr/>
            <p:nvPr/>
          </p:nvSpPr>
          <p:spPr>
            <a:xfrm>
              <a:off x="6812596" y="5249334"/>
              <a:ext cx="2248963" cy="56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D3E9B8-0465-465A-A9FC-E2A02CEC30A8}"/>
              </a:ext>
            </a:extLst>
          </p:cNvPr>
          <p:cNvGrpSpPr/>
          <p:nvPr/>
        </p:nvGrpSpPr>
        <p:grpSpPr>
          <a:xfrm>
            <a:off x="6286655" y="4340176"/>
            <a:ext cx="5501521" cy="1159648"/>
            <a:chOff x="2714273" y="4816658"/>
            <a:chExt cx="6583583" cy="11596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1B1346A-62FD-4D2A-BFCC-A30821C54805}"/>
                </a:ext>
              </a:extLst>
            </p:cNvPr>
            <p:cNvGrpSpPr/>
            <p:nvPr/>
          </p:nvGrpSpPr>
          <p:grpSpPr>
            <a:xfrm>
              <a:off x="2714273" y="4816658"/>
              <a:ext cx="6583583" cy="1159648"/>
              <a:chOff x="891544" y="2375969"/>
              <a:chExt cx="7320569" cy="115964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55F7896-D7CF-4C0D-A2B8-AA6E8082AF36}"/>
                  </a:ext>
                </a:extLst>
              </p:cNvPr>
              <p:cNvSpPr/>
              <p:nvPr/>
            </p:nvSpPr>
            <p:spPr>
              <a:xfrm>
                <a:off x="891544" y="2375969"/>
                <a:ext cx="7320569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0A338-04CA-48E2-A28B-CD0E68C91BC1}"/>
                  </a:ext>
                </a:extLst>
              </p:cNvPr>
              <p:cNvSpPr/>
              <p:nvPr/>
            </p:nvSpPr>
            <p:spPr>
              <a:xfrm>
                <a:off x="4053857" y="2399931"/>
                <a:ext cx="1032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Array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A700D2A-22F3-4B84-83FE-018991B76E3A}"/>
                  </a:ext>
                </a:extLst>
              </p:cNvPr>
              <p:cNvSpPr/>
              <p:nvPr/>
            </p:nvSpPr>
            <p:spPr>
              <a:xfrm>
                <a:off x="1130630" y="2801398"/>
                <a:ext cx="2123381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1D N 2D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55706E-0B2D-424F-B910-EC02F4570D61}"/>
                  </a:ext>
                </a:extLst>
              </p:cNvPr>
              <p:cNvSpPr/>
              <p:nvPr/>
            </p:nvSpPr>
            <p:spPr>
              <a:xfrm>
                <a:off x="3377285" y="2793225"/>
                <a:ext cx="1954633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Passing</a:t>
                </a:r>
              </a:p>
              <a:p>
                <a:pPr algn="ctr"/>
                <a:r>
                  <a:rPr lang="en-US" dirty="0"/>
                  <a:t>Array to fc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8579B5-31B1-45EB-8B82-2C874F41E81D}"/>
                </a:ext>
              </a:extLst>
            </p:cNvPr>
            <p:cNvSpPr/>
            <p:nvPr/>
          </p:nvSpPr>
          <p:spPr>
            <a:xfrm>
              <a:off x="6812596" y="5249334"/>
              <a:ext cx="2266777" cy="56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 Strings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2BF91B-6BC0-4505-8494-DA78D5E96CA8}"/>
              </a:ext>
            </a:extLst>
          </p:cNvPr>
          <p:cNvGrpSpPr/>
          <p:nvPr/>
        </p:nvGrpSpPr>
        <p:grpSpPr>
          <a:xfrm>
            <a:off x="6282011" y="5555657"/>
            <a:ext cx="5506165" cy="1102770"/>
            <a:chOff x="6368860" y="5004662"/>
            <a:chExt cx="5506165" cy="1102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037DE7-6F58-4D10-968A-D8CFF7DFCAE5}"/>
                </a:ext>
              </a:extLst>
            </p:cNvPr>
            <p:cNvGrpSpPr/>
            <p:nvPr/>
          </p:nvGrpSpPr>
          <p:grpSpPr>
            <a:xfrm>
              <a:off x="6368860" y="5004662"/>
              <a:ext cx="5506165" cy="1102770"/>
              <a:chOff x="255360" y="5292673"/>
              <a:chExt cx="5506165" cy="110277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C9FF7BE-659D-4120-B5F6-8F47C7FA0843}"/>
                  </a:ext>
                </a:extLst>
              </p:cNvPr>
              <p:cNvSpPr/>
              <p:nvPr/>
            </p:nvSpPr>
            <p:spPr>
              <a:xfrm>
                <a:off x="255360" y="5292673"/>
                <a:ext cx="5506165" cy="110277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C3D8D0-CD66-42F9-9281-F0C3DDE34305}"/>
                  </a:ext>
                </a:extLst>
              </p:cNvPr>
              <p:cNvSpPr/>
              <p:nvPr/>
            </p:nvSpPr>
            <p:spPr>
              <a:xfrm>
                <a:off x="846098" y="5781657"/>
                <a:ext cx="2183710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Pointers in C++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7B507A3-2D6E-40D1-814A-6A8A305C6E93}"/>
                  </a:ext>
                </a:extLst>
              </p:cNvPr>
              <p:cNvSpPr/>
              <p:nvPr/>
            </p:nvSpPr>
            <p:spPr>
              <a:xfrm>
                <a:off x="3140445" y="5781657"/>
                <a:ext cx="2019502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pointer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F2DCE0-ABDA-4202-8316-7ABF36C23286}"/>
                </a:ext>
              </a:extLst>
            </p:cNvPr>
            <p:cNvSpPr/>
            <p:nvPr/>
          </p:nvSpPr>
          <p:spPr>
            <a:xfrm>
              <a:off x="8573485" y="5083163"/>
              <a:ext cx="1047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Pointers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59574-BC77-4C3F-AA68-B385409009DF}"/>
              </a:ext>
            </a:extLst>
          </p:cNvPr>
          <p:cNvGrpSpPr/>
          <p:nvPr/>
        </p:nvGrpSpPr>
        <p:grpSpPr>
          <a:xfrm>
            <a:off x="403824" y="3160142"/>
            <a:ext cx="5606307" cy="3453912"/>
            <a:chOff x="5916579" y="1564143"/>
            <a:chExt cx="5606307" cy="34539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6C648-A572-42E4-B2E0-26DE795BEA95}"/>
                </a:ext>
              </a:extLst>
            </p:cNvPr>
            <p:cNvGrpSpPr/>
            <p:nvPr/>
          </p:nvGrpSpPr>
          <p:grpSpPr>
            <a:xfrm>
              <a:off x="5916579" y="1564143"/>
              <a:ext cx="5606307" cy="3453912"/>
              <a:chOff x="6053870" y="2865946"/>
              <a:chExt cx="5556594" cy="21634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F90C85-29D3-4B13-9777-9CEC0920FF2C}"/>
                  </a:ext>
                </a:extLst>
              </p:cNvPr>
              <p:cNvGrpSpPr/>
              <p:nvPr/>
            </p:nvGrpSpPr>
            <p:grpSpPr>
              <a:xfrm>
                <a:off x="6053870" y="2865946"/>
                <a:ext cx="5556594" cy="2163404"/>
                <a:chOff x="891543" y="2375969"/>
                <a:chExt cx="7435673" cy="921565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E584F1E-BE90-4C43-A96A-D45819C03F37}"/>
                    </a:ext>
                  </a:extLst>
                </p:cNvPr>
                <p:cNvSpPr/>
                <p:nvPr/>
              </p:nvSpPr>
              <p:spPr>
                <a:xfrm>
                  <a:off x="891543" y="2375969"/>
                  <a:ext cx="7435673" cy="921565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D308AE2-F8C9-4759-87EF-40836C3FF937}"/>
                    </a:ext>
                  </a:extLst>
                </p:cNvPr>
                <p:cNvSpPr/>
                <p:nvPr/>
              </p:nvSpPr>
              <p:spPr>
                <a:xfrm>
                  <a:off x="3348080" y="2418587"/>
                  <a:ext cx="29284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Control Statement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009BF5F-4FB2-40F5-9D57-F1F006EB0E6E}"/>
                    </a:ext>
                  </a:extLst>
                </p:cNvPr>
                <p:cNvSpPr/>
                <p:nvPr/>
              </p:nvSpPr>
              <p:spPr>
                <a:xfrm>
                  <a:off x="1068363" y="2727947"/>
                  <a:ext cx="3414397" cy="1487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589DC0-599E-460B-B60E-BCE984A67647}"/>
                    </a:ext>
                  </a:extLst>
                </p:cNvPr>
                <p:cNvSpPr/>
                <p:nvPr/>
              </p:nvSpPr>
              <p:spPr>
                <a:xfrm>
                  <a:off x="1068363" y="2555836"/>
                  <a:ext cx="3414398" cy="1475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86909F4-2A7E-40E0-BB0E-BB8345ABA62D}"/>
                    </a:ext>
                  </a:extLst>
                </p:cNvPr>
                <p:cNvSpPr/>
                <p:nvPr/>
              </p:nvSpPr>
              <p:spPr>
                <a:xfrm>
                  <a:off x="4591741" y="2559603"/>
                  <a:ext cx="3288122" cy="151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C223E6-234A-4F6D-9572-6005A5A8DFA7}"/>
                  </a:ext>
                </a:extLst>
              </p:cNvPr>
              <p:cNvSpPr/>
              <p:nvPr/>
            </p:nvSpPr>
            <p:spPr>
              <a:xfrm>
                <a:off x="8853522" y="4108635"/>
                <a:ext cx="2422640" cy="321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E63554-FFF6-4C21-8255-8CA2D0E26B2A}"/>
                  </a:ext>
                </a:extLst>
              </p:cNvPr>
              <p:cNvSpPr/>
              <p:nvPr/>
            </p:nvSpPr>
            <p:spPr>
              <a:xfrm>
                <a:off x="6202673" y="4503131"/>
                <a:ext cx="2534872" cy="349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91DEBCB-2B34-4F92-9239-7F5BF539EBEF}"/>
                  </a:ext>
                </a:extLst>
              </p:cNvPr>
              <p:cNvSpPr/>
              <p:nvPr/>
            </p:nvSpPr>
            <p:spPr>
              <a:xfrm>
                <a:off x="8831298" y="4498114"/>
                <a:ext cx="2422639" cy="3491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E4BE74-5E51-47ED-92CD-648495891EAD}"/>
                </a:ext>
              </a:extLst>
            </p:cNvPr>
            <p:cNvSpPr/>
            <p:nvPr/>
          </p:nvSpPr>
          <p:spPr>
            <a:xfrm>
              <a:off x="8706434" y="2885969"/>
              <a:ext cx="2479160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15C63-7111-49FB-B234-99F43D036FAD}"/>
                </a:ext>
              </a:extLst>
            </p:cNvPr>
            <p:cNvSpPr/>
            <p:nvPr/>
          </p:nvSpPr>
          <p:spPr>
            <a:xfrm>
              <a:off x="6052328" y="3525768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8910C-6E83-41B4-B8AF-3890EA01DE1A}"/>
              </a:ext>
            </a:extLst>
          </p:cNvPr>
          <p:cNvSpPr/>
          <p:nvPr/>
        </p:nvSpPr>
        <p:spPr>
          <a:xfrm>
            <a:off x="1119732" y="3933060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If, </a:t>
            </a:r>
            <a:r>
              <a:rPr lang="en-US" dirty="0" err="1">
                <a:solidFill>
                  <a:schemeClr val="bg1"/>
                </a:solidFill>
              </a:rPr>
              <a:t>if..else</a:t>
            </a:r>
            <a:r>
              <a:rPr lang="en-US" dirty="0">
                <a:solidFill>
                  <a:schemeClr val="bg1"/>
                </a:solidFill>
              </a:rPr>
              <a:t>-if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4A9F8A-6B84-4A6F-87A6-F0F415CE1CE5}"/>
              </a:ext>
            </a:extLst>
          </p:cNvPr>
          <p:cNvSpPr/>
          <p:nvPr/>
        </p:nvSpPr>
        <p:spPr>
          <a:xfrm>
            <a:off x="3349785" y="3961985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case in C++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E42694-3818-4294-BB69-9565096ACC9D}"/>
              </a:ext>
            </a:extLst>
          </p:cNvPr>
          <p:cNvSpPr/>
          <p:nvPr/>
        </p:nvSpPr>
        <p:spPr>
          <a:xfrm>
            <a:off x="1290455" y="452525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46549-21F4-499D-8ADA-4EF3CF89223B}"/>
              </a:ext>
            </a:extLst>
          </p:cNvPr>
          <p:cNvSpPr/>
          <p:nvPr/>
        </p:nvSpPr>
        <p:spPr>
          <a:xfrm>
            <a:off x="3344590" y="4544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Loop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2B8C9-B7BE-4C55-BC11-5F7B76E66C82}"/>
              </a:ext>
            </a:extLst>
          </p:cNvPr>
          <p:cNvSpPr/>
          <p:nvPr/>
        </p:nvSpPr>
        <p:spPr>
          <a:xfrm>
            <a:off x="960236" y="5213130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While Loop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3B955F-1C00-478C-A5A7-B03F590F5D72}"/>
              </a:ext>
            </a:extLst>
          </p:cNvPr>
          <p:cNvSpPr/>
          <p:nvPr/>
        </p:nvSpPr>
        <p:spPr>
          <a:xfrm>
            <a:off x="3208533" y="5207948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105ACF-4BA6-4C72-BFA1-CC576CB25970}"/>
              </a:ext>
            </a:extLst>
          </p:cNvPr>
          <p:cNvSpPr/>
          <p:nvPr/>
        </p:nvSpPr>
        <p:spPr>
          <a:xfrm>
            <a:off x="765773" y="580609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6F330-D84C-42B3-9F3D-E571837E4A35}"/>
              </a:ext>
            </a:extLst>
          </p:cNvPr>
          <p:cNvSpPr/>
          <p:nvPr/>
        </p:nvSpPr>
        <p:spPr>
          <a:xfrm>
            <a:off x="3477981" y="5806098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en-US" dirty="0">
                <a:solidFill>
                  <a:schemeClr val="bg1"/>
                </a:solidFill>
              </a:rPr>
              <a:t> statement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576249-925A-4187-900D-397D60521D97}"/>
              </a:ext>
            </a:extLst>
          </p:cNvPr>
          <p:cNvGrpSpPr/>
          <p:nvPr/>
        </p:nvGrpSpPr>
        <p:grpSpPr>
          <a:xfrm>
            <a:off x="429959" y="1970236"/>
            <a:ext cx="5480100" cy="1122817"/>
            <a:chOff x="429959" y="1970236"/>
            <a:chExt cx="5480100" cy="11228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EF2F95-37FC-4F9F-834E-7B250522AB53}"/>
                </a:ext>
              </a:extLst>
            </p:cNvPr>
            <p:cNvGrpSpPr/>
            <p:nvPr/>
          </p:nvGrpSpPr>
          <p:grpSpPr>
            <a:xfrm>
              <a:off x="429959" y="1970236"/>
              <a:ext cx="5480100" cy="1122817"/>
              <a:chOff x="619939" y="1841960"/>
              <a:chExt cx="5480100" cy="112281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ABC5F9A-EC93-4064-BA5C-A55A6D2B894F}"/>
                  </a:ext>
                </a:extLst>
              </p:cNvPr>
              <p:cNvGrpSpPr/>
              <p:nvPr/>
            </p:nvGrpSpPr>
            <p:grpSpPr>
              <a:xfrm>
                <a:off x="619939" y="1841960"/>
                <a:ext cx="5480100" cy="1122817"/>
                <a:chOff x="891545" y="2512140"/>
                <a:chExt cx="7877634" cy="1122817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39CA38-D7D5-41E9-9161-BE17A8F053F0}"/>
                    </a:ext>
                  </a:extLst>
                </p:cNvPr>
                <p:cNvSpPr/>
                <p:nvPr/>
              </p:nvSpPr>
              <p:spPr>
                <a:xfrm>
                  <a:off x="891545" y="2512140"/>
                  <a:ext cx="7877634" cy="112281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A06049-5B7C-4D7F-B907-A9CA275233B1}"/>
                    </a:ext>
                  </a:extLst>
                </p:cNvPr>
                <p:cNvSpPr/>
                <p:nvPr/>
              </p:nvSpPr>
              <p:spPr>
                <a:xfrm>
                  <a:off x="3970124" y="2537970"/>
                  <a:ext cx="1524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Introduction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CDCCD17-8DF9-43B0-9E45-F6934671E67C}"/>
                    </a:ext>
                  </a:extLst>
                </p:cNvPr>
                <p:cNvSpPr/>
                <p:nvPr/>
              </p:nvSpPr>
              <p:spPr>
                <a:xfrm>
                  <a:off x="948589" y="2930038"/>
                  <a:ext cx="2554867" cy="5641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C++ features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6DB928-B9B2-4528-8922-4FD1F32CB928}"/>
                    </a:ext>
                  </a:extLst>
                </p:cNvPr>
                <p:cNvSpPr/>
                <p:nvPr/>
              </p:nvSpPr>
              <p:spPr>
                <a:xfrm>
                  <a:off x="3676426" y="2929087"/>
                  <a:ext cx="2607202" cy="5641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C++ </a:t>
                  </a:r>
                </a:p>
                <a:p>
                  <a:pPr algn="ctr"/>
                  <a:r>
                    <a:rPr lang="en-US" dirty="0"/>
                    <a:t>Compiler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B67C7-6B59-4B77-A496-91F9971A2857}"/>
                  </a:ext>
                </a:extLst>
              </p:cNvPr>
              <p:cNvSpPr/>
              <p:nvPr/>
            </p:nvSpPr>
            <p:spPr>
              <a:xfrm>
                <a:off x="4462898" y="2270358"/>
                <a:ext cx="1547234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1FAB58-338C-453A-AAA0-3E1D56E946BD}"/>
                </a:ext>
              </a:extLst>
            </p:cNvPr>
            <p:cNvSpPr/>
            <p:nvPr/>
          </p:nvSpPr>
          <p:spPr>
            <a:xfrm>
              <a:off x="4300309" y="2338221"/>
              <a:ext cx="15985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First Program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Hello world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8CEA23F-A505-4BEA-8001-619E1774538E}"/>
              </a:ext>
            </a:extLst>
          </p:cNvPr>
          <p:cNvSpPr/>
          <p:nvPr/>
        </p:nvSpPr>
        <p:spPr>
          <a:xfrm>
            <a:off x="6601474" y="3534342"/>
            <a:ext cx="1298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Functions </a:t>
            </a: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A37D2C-F0AF-4951-814F-DBEBD66B4A04}"/>
              </a:ext>
            </a:extLst>
          </p:cNvPr>
          <p:cNvSpPr/>
          <p:nvPr/>
        </p:nvSpPr>
        <p:spPr>
          <a:xfrm>
            <a:off x="8305162" y="3482955"/>
            <a:ext cx="1398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Default </a:t>
            </a:r>
          </a:p>
          <a:p>
            <a:r>
              <a:rPr lang="en-US" dirty="0">
                <a:solidFill>
                  <a:schemeClr val="bg1"/>
                </a:solidFill>
              </a:rPr>
              <a:t>Arguments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80B729-07D1-4F4F-B6A0-7D1A9E136EDD}"/>
              </a:ext>
            </a:extLst>
          </p:cNvPr>
          <p:cNvSpPr/>
          <p:nvPr/>
        </p:nvSpPr>
        <p:spPr>
          <a:xfrm>
            <a:off x="10059298" y="3497564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C++</a:t>
            </a:r>
          </a:p>
          <a:p>
            <a:r>
              <a:rPr lang="en-US" dirty="0">
                <a:solidFill>
                  <a:schemeClr val="bg1"/>
                </a:solidFill>
              </a:rPr>
              <a:t> Recursion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68C79E-7CAC-445F-80FC-93D8A84B3578}"/>
              </a:ext>
            </a:extLst>
          </p:cNvPr>
          <p:cNvGrpSpPr/>
          <p:nvPr/>
        </p:nvGrpSpPr>
        <p:grpSpPr>
          <a:xfrm>
            <a:off x="6274363" y="1927263"/>
            <a:ext cx="5487678" cy="1159648"/>
            <a:chOff x="6115187" y="956568"/>
            <a:chExt cx="5487678" cy="115964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CC1217C-1085-4482-ACC2-CBD94B60C3FD}"/>
                </a:ext>
              </a:extLst>
            </p:cNvPr>
            <p:cNvGrpSpPr/>
            <p:nvPr/>
          </p:nvGrpSpPr>
          <p:grpSpPr>
            <a:xfrm>
              <a:off x="6115187" y="956568"/>
              <a:ext cx="5487678" cy="1159648"/>
              <a:chOff x="6205445" y="1911945"/>
              <a:chExt cx="5487678" cy="115964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A9CEF62-CFCE-4D1F-81A5-91CBF5D09E72}"/>
                  </a:ext>
                </a:extLst>
              </p:cNvPr>
              <p:cNvSpPr/>
              <p:nvPr/>
            </p:nvSpPr>
            <p:spPr>
              <a:xfrm>
                <a:off x="6205445" y="1911945"/>
                <a:ext cx="5487678" cy="115964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41CA59-7844-42A4-ACE9-CE17CECC25BD}"/>
                  </a:ext>
                </a:extLst>
              </p:cNvPr>
              <p:cNvSpPr/>
              <p:nvPr/>
            </p:nvSpPr>
            <p:spPr>
              <a:xfrm>
                <a:off x="8815551" y="1946057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Basic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F9F844-FF84-4755-8C97-48C0DA400ACD}"/>
                  </a:ext>
                </a:extLst>
              </p:cNvPr>
              <p:cNvSpPr/>
              <p:nvPr/>
            </p:nvSpPr>
            <p:spPr>
              <a:xfrm>
                <a:off x="6371932" y="2367388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673331-4AFE-40CE-8B90-17671D06D036}"/>
                  </a:ext>
                </a:extLst>
              </p:cNvPr>
              <p:cNvSpPr/>
              <p:nvPr/>
            </p:nvSpPr>
            <p:spPr>
              <a:xfrm>
                <a:off x="8070146" y="2384023"/>
                <a:ext cx="1613235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89608B-660D-4A29-826E-C44B2CB0FF6C}"/>
                  </a:ext>
                </a:extLst>
              </p:cNvPr>
              <p:cNvSpPr/>
              <p:nvPr/>
            </p:nvSpPr>
            <p:spPr>
              <a:xfrm>
                <a:off x="9776271" y="2379326"/>
                <a:ext cx="1756107" cy="56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2C8DD6-FA78-4F04-B8BC-702015050607}"/>
                </a:ext>
              </a:extLst>
            </p:cNvPr>
            <p:cNvSpPr/>
            <p:nvPr/>
          </p:nvSpPr>
          <p:spPr>
            <a:xfrm>
              <a:off x="9994317" y="1382871"/>
              <a:ext cx="13708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Operators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 C++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24EAA2-E800-4549-B95D-F50EDF48CAE7}"/>
                </a:ext>
              </a:extLst>
            </p:cNvPr>
            <p:cNvSpPr/>
            <p:nvPr/>
          </p:nvSpPr>
          <p:spPr>
            <a:xfrm>
              <a:off x="8420004" y="1402372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Types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4F2C0B-5740-4199-A7B8-3F9C2C2E7E7E}"/>
                </a:ext>
              </a:extLst>
            </p:cNvPr>
            <p:cNvSpPr/>
            <p:nvPr/>
          </p:nvSpPr>
          <p:spPr>
            <a:xfrm>
              <a:off x="6371735" y="1382899"/>
              <a:ext cx="15231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Variables &amp;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their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2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762E-858F-4199-BC2A-E3FFCB5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1166173"/>
            <a:ext cx="8761413" cy="706964"/>
          </a:xfrm>
        </p:spPr>
        <p:txBody>
          <a:bodyPr/>
          <a:lstStyle/>
          <a:p>
            <a:r>
              <a:rPr lang="en-US" b="1" dirty="0"/>
              <a:t>Can global and local variable have same name in C++?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54F1E-3DA4-4F15-A55C-972E2796A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09"/>
          <a:stretch/>
        </p:blipFill>
        <p:spPr>
          <a:xfrm>
            <a:off x="2089640" y="2485380"/>
            <a:ext cx="4240822" cy="4308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3EC59-2E58-488E-9F3B-A7713CACF492}"/>
              </a:ext>
            </a:extLst>
          </p:cNvPr>
          <p:cNvSpPr/>
          <p:nvPr/>
        </p:nvSpPr>
        <p:spPr>
          <a:xfrm>
            <a:off x="7332495" y="4814664"/>
            <a:ext cx="4570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you can see that when I changed the value of </a:t>
            </a:r>
            <a:r>
              <a:rPr lang="en-US" b="1" dirty="0" err="1"/>
              <a:t>myVar</a:t>
            </a:r>
            <a:r>
              <a:rPr lang="en-US" dirty="0"/>
              <a:t> in the main function, it only changed the value of global variable </a:t>
            </a:r>
            <a:r>
              <a:rPr lang="en-US" b="1" dirty="0" err="1"/>
              <a:t>myVar</a:t>
            </a:r>
            <a:r>
              <a:rPr lang="en-US" dirty="0"/>
              <a:t> because local variable </a:t>
            </a:r>
            <a:r>
              <a:rPr lang="en-US" dirty="0" err="1"/>
              <a:t>myVar</a:t>
            </a:r>
            <a:r>
              <a:rPr lang="en-US" dirty="0"/>
              <a:t> scope is limited to the function </a:t>
            </a:r>
            <a:r>
              <a:rPr lang="en-US" dirty="0" err="1"/>
              <a:t>myFuncn</a:t>
            </a:r>
            <a:r>
              <a:rPr lang="en-US" dirty="0"/>
              <a:t>().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78302-D131-4FA3-8542-26579D13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95" y="2494547"/>
            <a:ext cx="3544052" cy="20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EF2E-B0C0-4F93-94C9-E5E0A816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38" y="1161984"/>
            <a:ext cx="8761413" cy="706964"/>
          </a:xfrm>
        </p:spPr>
        <p:txBody>
          <a:bodyPr/>
          <a:lstStyle/>
          <a:p>
            <a:r>
              <a:rPr lang="en-US" b="1" dirty="0"/>
              <a:t>Data Types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79E9-5379-4C50-8463-D81C01C4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18" y="2949295"/>
            <a:ext cx="6224414" cy="3486150"/>
          </a:xfrm>
        </p:spPr>
        <p:txBody>
          <a:bodyPr/>
          <a:lstStyle/>
          <a:p>
            <a:pPr algn="just"/>
            <a:r>
              <a:rPr lang="en-US" dirty="0"/>
              <a:t>Data types define the type of data a variable can hold, for example an integer variable can hold integer data, a character type variable can hold character data etc.</a:t>
            </a:r>
          </a:p>
          <a:p>
            <a:pPr algn="just"/>
            <a:r>
              <a:rPr lang="en-US" dirty="0"/>
              <a:t>Data types in C++ are </a:t>
            </a:r>
            <a:r>
              <a:rPr lang="en-US" dirty="0" err="1"/>
              <a:t>categorised</a:t>
            </a:r>
            <a:r>
              <a:rPr lang="en-US" dirty="0"/>
              <a:t> in three groups: Built-in, user-defined and Derived.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233ED-B583-429C-9267-27D105099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/>
          <a:stretch/>
        </p:blipFill>
        <p:spPr>
          <a:xfrm>
            <a:off x="6817895" y="2644495"/>
            <a:ext cx="5133474" cy="33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56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2B34-C099-4249-8F6A-A9843284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 in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56B41-82CA-490F-A30E-593047FB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447925"/>
            <a:ext cx="4276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CFE-651B-4D9E-A8C0-A7D15CDB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27B6-48A0-4220-8534-A777D90B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7"/>
            <a:ext cx="9946183" cy="3684758"/>
          </a:xfrm>
        </p:spPr>
        <p:txBody>
          <a:bodyPr/>
          <a:lstStyle/>
          <a:p>
            <a:r>
              <a:rPr lang="en-US" dirty="0"/>
              <a:t>Operator represents an action. For example + is an operator that represents addition. An operator works on two or more operands and produce an output. </a:t>
            </a:r>
          </a:p>
          <a:p>
            <a:r>
              <a:rPr lang="en-US" dirty="0"/>
              <a:t>For example 3+4+5 here + operator works on three operands and produce 12 as output.</a:t>
            </a:r>
          </a:p>
          <a:p>
            <a:pPr marL="0" indent="0">
              <a:buNone/>
            </a:pPr>
            <a:r>
              <a:rPr lang="en-US" dirty="0"/>
              <a:t>1) Basic Arithmetic Operators</a:t>
            </a:r>
            <a:br>
              <a:rPr lang="en-US" dirty="0"/>
            </a:br>
            <a:r>
              <a:rPr lang="en-US" dirty="0"/>
              <a:t>2) Assignment Operators</a:t>
            </a:r>
            <a:br>
              <a:rPr lang="en-US" dirty="0"/>
            </a:br>
            <a:r>
              <a:rPr lang="en-US" dirty="0"/>
              <a:t>3) Auto-increment and Auto-decrement Operators</a:t>
            </a:r>
            <a:br>
              <a:rPr lang="en-US" dirty="0"/>
            </a:br>
            <a:r>
              <a:rPr lang="en-US" dirty="0"/>
              <a:t>4) Logical Operators</a:t>
            </a:r>
            <a:br>
              <a:rPr lang="en-US" dirty="0"/>
            </a:br>
            <a:r>
              <a:rPr lang="en-US" dirty="0"/>
              <a:t>5) Comparison (relational) operators</a:t>
            </a:r>
            <a:br>
              <a:rPr lang="en-US" dirty="0"/>
            </a:br>
            <a:r>
              <a:rPr lang="en-US" dirty="0"/>
              <a:t>6) Bitwise Operators</a:t>
            </a:r>
            <a:br>
              <a:rPr lang="en-US" dirty="0"/>
            </a:br>
            <a:r>
              <a:rPr lang="en-US" dirty="0"/>
              <a:t>7)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2505374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A6BC-14DB-44C2-9E93-189D73E1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Arithmetic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D65C-902D-47B1-9B22-5AD354FB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operators are: +, -, *, /, %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+</a:t>
            </a:r>
            <a:r>
              <a:rPr lang="en-US" dirty="0"/>
              <a:t> is for addition.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–</a:t>
            </a:r>
            <a:r>
              <a:rPr lang="en-US" dirty="0"/>
              <a:t> is for subtraction.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*</a:t>
            </a:r>
            <a:r>
              <a:rPr lang="en-US" dirty="0"/>
              <a:t> is for multiplication.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/</a:t>
            </a:r>
            <a:r>
              <a:rPr lang="en-US" dirty="0"/>
              <a:t> is for division.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%</a:t>
            </a:r>
            <a:r>
              <a:rPr lang="en-US" dirty="0"/>
              <a:t> is for modulo.</a:t>
            </a:r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Modulo operator returns remainder, for example 20 % 5 would return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40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FEC6-9D13-48A0-B294-DE47EEEB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6! :Example of Arithmetic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3146A-42AE-483D-BD7B-00A31004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06" y="2519361"/>
            <a:ext cx="6198967" cy="39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4C66-8723-4791-8531-9472B34A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44F8-E3E0-43E3-A79A-485625B4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32" y="2603500"/>
            <a:ext cx="10127335" cy="3416300"/>
          </a:xfrm>
        </p:spPr>
        <p:txBody>
          <a:bodyPr/>
          <a:lstStyle/>
          <a:p>
            <a:r>
              <a:rPr lang="pt-BR" dirty="0"/>
              <a:t>Assignments operators in C++ are: =, +=, -=, *=, /=, %=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num2 = num1</a:t>
            </a:r>
            <a:r>
              <a:rPr lang="pt-BR" dirty="0"/>
              <a:t> would assign value of variable num1 to the variable.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num2+=num1</a:t>
            </a:r>
            <a:r>
              <a:rPr lang="pt-BR" dirty="0"/>
              <a:t> is equal to num2 = num2+num1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num2-=num1</a:t>
            </a:r>
            <a:r>
              <a:rPr lang="pt-BR" dirty="0"/>
              <a:t> is equal to num2 = num2-num1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num2*=num1</a:t>
            </a:r>
            <a:r>
              <a:rPr lang="pt-BR" dirty="0"/>
              <a:t> is equal to num2 = num2*num1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num2/=num1</a:t>
            </a:r>
            <a:r>
              <a:rPr lang="pt-BR" dirty="0"/>
              <a:t> is equal to num2 = num2/num1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num2%=num1</a:t>
            </a:r>
            <a:r>
              <a:rPr lang="pt-BR" dirty="0"/>
              <a:t> is equal to num2 = num2%num1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1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2F1-3EFA-4BF1-87BA-4BDFF61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66173"/>
            <a:ext cx="8761413" cy="706964"/>
          </a:xfrm>
        </p:spPr>
        <p:txBody>
          <a:bodyPr/>
          <a:lstStyle/>
          <a:p>
            <a:r>
              <a:rPr lang="en-US" b="1" dirty="0"/>
              <a:t>Auto-increment and Auto-decrement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E02C-81CC-4046-A832-34BC40EE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num++ is equivalent to num=num+1;</a:t>
            </a:r>
          </a:p>
          <a:p>
            <a:r>
              <a:rPr lang="pt-BR" dirty="0"/>
              <a:t>num– - is equivalent to num=num-1;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F9D00-94D2-421E-AD1E-7B4B9E12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63" y="3625015"/>
            <a:ext cx="7273274" cy="29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73F-F2F7-4CA1-8E38-FE3D25F7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4100-ECE2-4547-BEB6-64A15130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151" y="2772312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Hands On 7</a:t>
            </a:r>
          </a:p>
          <a:p>
            <a:pPr marL="0" indent="0" algn="ctr">
              <a:buNone/>
            </a:pPr>
            <a:r>
              <a:rPr lang="en-US" sz="5400" dirty="0"/>
              <a:t> </a:t>
            </a:r>
            <a:r>
              <a:rPr lang="en-US" sz="5400" b="1" dirty="0"/>
              <a:t>Assignment Operators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5596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23C7-8C9B-42D9-AAF0-ECC7E945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1998-A669-40B3-8868-CC6CFC53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18899" cy="3416300"/>
          </a:xfrm>
        </p:spPr>
        <p:txBody>
          <a:bodyPr/>
          <a:lstStyle/>
          <a:p>
            <a:r>
              <a:rPr lang="en-US" sz="2000" dirty="0"/>
              <a:t>Logical Operators are used with binary variables. They are mainly used in conditional statements and loops for evaluating a condition.</a:t>
            </a:r>
          </a:p>
          <a:p>
            <a:r>
              <a:rPr lang="en-US" sz="2000" dirty="0"/>
              <a:t>Logical operators in C++ are: &amp;&amp;, ||, !</a:t>
            </a:r>
          </a:p>
          <a:p>
            <a:r>
              <a:rPr lang="en-US" sz="2000" dirty="0"/>
              <a:t>Let’s say we have two </a:t>
            </a:r>
            <a:r>
              <a:rPr lang="en-US" sz="2000" dirty="0" err="1"/>
              <a:t>boolean</a:t>
            </a:r>
            <a:r>
              <a:rPr lang="en-US" sz="2000" dirty="0"/>
              <a:t> variables b1 and b2.</a:t>
            </a:r>
          </a:p>
          <a:p>
            <a:r>
              <a:rPr lang="en-US" sz="2000" b="1" dirty="0"/>
              <a:t>b1&amp;&amp;b2</a:t>
            </a:r>
            <a:r>
              <a:rPr lang="en-US" sz="2000" dirty="0"/>
              <a:t> will return true if both b1 and b2 are true else it would return false.</a:t>
            </a:r>
          </a:p>
          <a:p>
            <a:r>
              <a:rPr lang="en-US" sz="2000" b="1" dirty="0"/>
              <a:t>b1||b2</a:t>
            </a:r>
            <a:r>
              <a:rPr lang="en-US" sz="2000" dirty="0"/>
              <a:t> will return false if both b1 and b2 are false else it would return true.</a:t>
            </a:r>
          </a:p>
          <a:p>
            <a:r>
              <a:rPr lang="en-US" sz="2000" b="1" dirty="0"/>
              <a:t>!b1</a:t>
            </a:r>
            <a:r>
              <a:rPr lang="en-US" sz="2000" dirty="0"/>
              <a:t> would return the opposite of b1, that means it would be true if b1 is false and it would return false if b1 is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70D-82B5-4C57-A323-BE899856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(Cont.)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8ABE06-5EA8-4FA5-9A03-5BE609EF7E5C}"/>
              </a:ext>
            </a:extLst>
          </p:cNvPr>
          <p:cNvGrpSpPr/>
          <p:nvPr/>
        </p:nvGrpSpPr>
        <p:grpSpPr>
          <a:xfrm>
            <a:off x="666235" y="2608443"/>
            <a:ext cx="10978370" cy="3453912"/>
            <a:chOff x="516945" y="2608443"/>
            <a:chExt cx="10978370" cy="34539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F37CEB-BA49-4656-B60D-A7114E9D02C2}"/>
                </a:ext>
              </a:extLst>
            </p:cNvPr>
            <p:cNvGrpSpPr/>
            <p:nvPr/>
          </p:nvGrpSpPr>
          <p:grpSpPr>
            <a:xfrm>
              <a:off x="516945" y="2608443"/>
              <a:ext cx="10978370" cy="3453912"/>
              <a:chOff x="5413228" y="1702907"/>
              <a:chExt cx="10978370" cy="34539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A02932A-A033-45F2-9A07-7287F80AA701}"/>
                  </a:ext>
                </a:extLst>
              </p:cNvPr>
              <p:cNvGrpSpPr/>
              <p:nvPr/>
            </p:nvGrpSpPr>
            <p:grpSpPr>
              <a:xfrm>
                <a:off x="5413228" y="1702907"/>
                <a:ext cx="10978370" cy="3453912"/>
                <a:chOff x="5554983" y="2952863"/>
                <a:chExt cx="10881021" cy="216340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3A1399C-35DD-4069-B84F-A5338EB8BD76}"/>
                    </a:ext>
                  </a:extLst>
                </p:cNvPr>
                <p:cNvGrpSpPr/>
                <p:nvPr/>
              </p:nvGrpSpPr>
              <p:grpSpPr>
                <a:xfrm>
                  <a:off x="5554983" y="2952863"/>
                  <a:ext cx="10881021" cy="2163404"/>
                  <a:chOff x="223947" y="2412994"/>
                  <a:chExt cx="14560667" cy="921565"/>
                </a:xfrm>
              </p:grpSpPr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B93CA950-E4F9-467B-8046-72F16757F702}"/>
                      </a:ext>
                    </a:extLst>
                  </p:cNvPr>
                  <p:cNvSpPr/>
                  <p:nvPr/>
                </p:nvSpPr>
                <p:spPr>
                  <a:xfrm>
                    <a:off x="223947" y="2412994"/>
                    <a:ext cx="14560667" cy="921565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F1022B2-C788-41CB-8586-B43AA60D4148}"/>
                      </a:ext>
                    </a:extLst>
                  </p:cNvPr>
                  <p:cNvSpPr/>
                  <p:nvPr/>
                </p:nvSpPr>
                <p:spPr>
                  <a:xfrm>
                    <a:off x="4710729" y="2418468"/>
                    <a:ext cx="7209932" cy="985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/>
                      <a:t>Object Oriented Programming  (OOP) Concept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1E39C3F-CEDA-4273-BBB2-CC7948717FBF}"/>
                      </a:ext>
                    </a:extLst>
                  </p:cNvPr>
                  <p:cNvSpPr/>
                  <p:nvPr/>
                </p:nvSpPr>
                <p:spPr>
                  <a:xfrm>
                    <a:off x="521309" y="2725044"/>
                    <a:ext cx="3414397" cy="1487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How to Pass &amp; return struct from function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07937B4-6EEA-4B32-9484-93147F13A359}"/>
                      </a:ext>
                    </a:extLst>
                  </p:cNvPr>
                  <p:cNvSpPr/>
                  <p:nvPr/>
                </p:nvSpPr>
                <p:spPr>
                  <a:xfrm>
                    <a:off x="521309" y="2552933"/>
                    <a:ext cx="3414399" cy="14758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OOP Concepts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1878B64-4E69-4C26-875E-E0A8B3E53E81}"/>
                      </a:ext>
                    </a:extLst>
                  </p:cNvPr>
                  <p:cNvSpPr/>
                  <p:nvPr/>
                </p:nvSpPr>
                <p:spPr>
                  <a:xfrm>
                    <a:off x="4044687" y="2556700"/>
                    <a:ext cx="3288122" cy="1511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Constructor</a:t>
                    </a:r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B03845-1C61-4AF2-A2E0-28F5B763A506}"/>
                    </a:ext>
                  </a:extLst>
                </p:cNvPr>
                <p:cNvSpPr/>
                <p:nvPr/>
              </p:nvSpPr>
              <p:spPr>
                <a:xfrm>
                  <a:off x="8444715" y="4101821"/>
                  <a:ext cx="2422640" cy="3211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Function Overriding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DF44829-36C4-451E-B02D-F5D417604717}"/>
                    </a:ext>
                  </a:extLst>
                </p:cNvPr>
                <p:cNvSpPr/>
                <p:nvPr/>
              </p:nvSpPr>
              <p:spPr>
                <a:xfrm>
                  <a:off x="5793866" y="4496316"/>
                  <a:ext cx="2534872" cy="3491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Abstraction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B3A3EC-043B-4B57-B57F-2424C56D06D7}"/>
                    </a:ext>
                  </a:extLst>
                </p:cNvPr>
                <p:cNvSpPr/>
                <p:nvPr/>
              </p:nvSpPr>
              <p:spPr>
                <a:xfrm>
                  <a:off x="8422490" y="4491300"/>
                  <a:ext cx="2422639" cy="3491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Interfaces-Abstract Class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FFA61-D046-4A65-A3BD-D725509F1E5F}"/>
                  </a:ext>
                </a:extLst>
              </p:cNvPr>
              <p:cNvSpPr/>
              <p:nvPr/>
            </p:nvSpPr>
            <p:spPr>
              <a:xfrm>
                <a:off x="8293969" y="2875089"/>
                <a:ext cx="2479160" cy="5574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Enumeration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D615E2-0A38-4405-8215-58AABCE263D1}"/>
                  </a:ext>
                </a:extLst>
              </p:cNvPr>
              <p:cNvSpPr/>
              <p:nvPr/>
            </p:nvSpPr>
            <p:spPr>
              <a:xfrm>
                <a:off x="5639863" y="3514888"/>
                <a:ext cx="2574368" cy="5574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 Overloading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B2810-0226-41E8-B2CD-B6393218DC69}"/>
                </a:ext>
              </a:extLst>
            </p:cNvPr>
            <p:cNvSpPr/>
            <p:nvPr/>
          </p:nvSpPr>
          <p:spPr>
            <a:xfrm>
              <a:off x="6025251" y="3777970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Inheritance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858DF7-D6BE-40F5-B322-025E153B1198}"/>
                </a:ext>
              </a:extLst>
            </p:cNvPr>
            <p:cNvSpPr/>
            <p:nvPr/>
          </p:nvSpPr>
          <p:spPr>
            <a:xfrm>
              <a:off x="6025251" y="3132919"/>
              <a:ext cx="2574369" cy="55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Destructor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865287-4BC2-49F2-A149-189EFD9A5073}"/>
                </a:ext>
              </a:extLst>
            </p:cNvPr>
            <p:cNvSpPr/>
            <p:nvPr/>
          </p:nvSpPr>
          <p:spPr>
            <a:xfrm>
              <a:off x="8681788" y="3147037"/>
              <a:ext cx="2479160" cy="5664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60AE72-D891-4712-B391-418D7052B4EB}"/>
                </a:ext>
              </a:extLst>
            </p:cNvPr>
            <p:cNvSpPr/>
            <p:nvPr/>
          </p:nvSpPr>
          <p:spPr>
            <a:xfrm>
              <a:off x="8716633" y="4442775"/>
              <a:ext cx="2444315" cy="512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Encapsulation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F1129-CEBA-439B-8AC2-2CEC66B28656}"/>
                </a:ext>
              </a:extLst>
            </p:cNvPr>
            <p:cNvSpPr/>
            <p:nvPr/>
          </p:nvSpPr>
          <p:spPr>
            <a:xfrm>
              <a:off x="6042068" y="5072595"/>
              <a:ext cx="2557551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 &amp; Return Obj from Fc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891A0-46E5-4ABF-9375-EACB0D6CF8D1}"/>
                </a:ext>
              </a:extLst>
            </p:cNvPr>
            <p:cNvSpPr/>
            <p:nvPr/>
          </p:nvSpPr>
          <p:spPr>
            <a:xfrm>
              <a:off x="8694210" y="5064585"/>
              <a:ext cx="2444314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Friend Class &amp; Function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0C7CD6-F02A-4A2B-90B9-0009B2BC2AAA}"/>
                </a:ext>
              </a:extLst>
            </p:cNvPr>
            <p:cNvSpPr/>
            <p:nvPr/>
          </p:nvSpPr>
          <p:spPr>
            <a:xfrm>
              <a:off x="8681789" y="3780626"/>
              <a:ext cx="2479160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Polymorphism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664FBE-F6E0-4054-8D23-CA730690E8BA}"/>
                </a:ext>
              </a:extLst>
            </p:cNvPr>
            <p:cNvSpPr/>
            <p:nvPr/>
          </p:nvSpPr>
          <p:spPr>
            <a:xfrm>
              <a:off x="6027683" y="4420425"/>
              <a:ext cx="2574368" cy="55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Function: Run time Polymorphism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945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4493-6197-422E-9973-00BB034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1425-47CE-4515-AC71-E72E81ED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220" y="2673838"/>
            <a:ext cx="7875148" cy="3416300"/>
          </a:xfrm>
        </p:spPr>
        <p:txBody>
          <a:bodyPr/>
          <a:lstStyle/>
          <a:p>
            <a:r>
              <a:rPr lang="en-US" dirty="0"/>
              <a:t>We have six relational operators in C++: ==, !=, &gt;, &lt;, &gt;=, &lt;=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==</a:t>
            </a:r>
            <a:r>
              <a:rPr lang="en-US" dirty="0"/>
              <a:t> returns true if both the left side and right side are equal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!=</a:t>
            </a:r>
            <a:r>
              <a:rPr lang="en-US" dirty="0"/>
              <a:t> returns true if left side is not equal to the right side of operator.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&gt;</a:t>
            </a:r>
            <a:r>
              <a:rPr lang="en-US" dirty="0"/>
              <a:t> returns true if left side is greater than right.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&lt;</a:t>
            </a:r>
            <a:r>
              <a:rPr lang="en-US" dirty="0"/>
              <a:t> returns true if left side is less than right side.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&gt;=</a:t>
            </a:r>
            <a:r>
              <a:rPr lang="en-US" dirty="0"/>
              <a:t> returns true if left side is greater than or equal to right side.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&lt;=</a:t>
            </a:r>
            <a:r>
              <a:rPr lang="en-US" dirty="0"/>
              <a:t> returns true if left side is less than or equal to right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7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067-936E-4428-92BB-6BD18EC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9E07-DDC5-473A-B97C-040E930E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87906"/>
            <a:ext cx="8825659" cy="3416300"/>
          </a:xfrm>
        </p:spPr>
        <p:txBody>
          <a:bodyPr/>
          <a:lstStyle/>
          <a:p>
            <a:r>
              <a:rPr lang="en-US" dirty="0"/>
              <a:t>There are six bitwise Operators: &amp;, |, ^, ~, &lt;&lt;, &gt;&gt;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pt-BR" dirty="0"/>
              <a:t>num1 = 11; /* equal to 00001011*/</a:t>
            </a:r>
          </a:p>
          <a:p>
            <a:pPr>
              <a:buFont typeface="+mj-lt"/>
              <a:buAutoNum type="arabicPeriod"/>
            </a:pPr>
            <a:r>
              <a:rPr lang="pt-BR" dirty="0"/>
              <a:t>num2 = 22; /* equal to 00010110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0EC6B-44A1-4E03-AA86-A4939E21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005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9BC-1934-4277-B9BF-0BC6944D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C++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DDA8D-AE61-4F66-903F-CC659A22CBF0}"/>
              </a:ext>
            </a:extLst>
          </p:cNvPr>
          <p:cNvSpPr/>
          <p:nvPr/>
        </p:nvSpPr>
        <p:spPr>
          <a:xfrm>
            <a:off x="7139209" y="2247003"/>
            <a:ext cx="4776537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Oriented</a:t>
            </a:r>
          </a:p>
          <a:p>
            <a:pPr algn="ctr"/>
            <a:r>
              <a:rPr lang="en-US" dirty="0"/>
              <a:t>– have OOPs concepts, these features make writing code in C++ a lot easier.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C772E-2857-4CD4-A242-C6A34EBEBBCC}"/>
              </a:ext>
            </a:extLst>
          </p:cNvPr>
          <p:cNvSpPr/>
          <p:nvPr/>
        </p:nvSpPr>
        <p:spPr>
          <a:xfrm>
            <a:off x="378269" y="2280434"/>
            <a:ext cx="430730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 memory management </a:t>
            </a:r>
            <a:r>
              <a:rPr lang="en-US" dirty="0"/>
              <a:t>– an dynamically allocate memory during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EA3D4-1BAD-47CA-A008-0BA44A06A8D8}"/>
              </a:ext>
            </a:extLst>
          </p:cNvPr>
          <p:cNvSpPr/>
          <p:nvPr/>
        </p:nvSpPr>
        <p:spPr>
          <a:xfrm>
            <a:off x="378269" y="3824111"/>
            <a:ext cx="430730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Portable </a:t>
            </a:r>
            <a:r>
              <a:rPr lang="en-US" dirty="0"/>
              <a:t>– the code you write on one operating system can be run on other Operating system, limitation; no GUI for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C557D-4869-4F18-82BB-4319E98BAE25}"/>
              </a:ext>
            </a:extLst>
          </p:cNvPr>
          <p:cNvSpPr/>
          <p:nvPr/>
        </p:nvSpPr>
        <p:spPr>
          <a:xfrm>
            <a:off x="7139209" y="3766772"/>
            <a:ext cx="4776536" cy="152065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Structured Programming </a:t>
            </a:r>
            <a:r>
              <a:rPr lang="en-US" dirty="0"/>
              <a:t>–have </a:t>
            </a:r>
            <a:r>
              <a:rPr lang="en-US" b="1" dirty="0"/>
              <a:t>functions,</a:t>
            </a:r>
            <a:r>
              <a:rPr lang="en-US" dirty="0"/>
              <a:t> easier to break a problem into small blocks of code to improves readability and reusability.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B3F65-3AC3-40FA-AAA9-C70736305C3F}"/>
              </a:ext>
            </a:extLst>
          </p:cNvPr>
          <p:cNvSpPr/>
          <p:nvPr/>
        </p:nvSpPr>
        <p:spPr>
          <a:xfrm>
            <a:off x="6022969" y="5387472"/>
            <a:ext cx="486764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 it is easier to write a program in C++. Once you get familiar with the syntax of C++ programming language, it becomes a lot easier to code in C++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2B293-445C-42D5-B955-EB9C5F93444A}"/>
              </a:ext>
            </a:extLst>
          </p:cNvPr>
          <p:cNvSpPr/>
          <p:nvPr/>
        </p:nvSpPr>
        <p:spPr>
          <a:xfrm>
            <a:off x="1010653" y="5387472"/>
            <a:ext cx="4867646" cy="141972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handling</a:t>
            </a:r>
          </a:p>
          <a:p>
            <a:pPr algn="ctr"/>
            <a:r>
              <a:rPr lang="en-US" dirty="0"/>
              <a:t>– Just like JAVA we can do exception handling in C++ which makes it easier to identify and handle the exceptions.</a:t>
            </a:r>
          </a:p>
        </p:txBody>
      </p:sp>
      <p:sp>
        <p:nvSpPr>
          <p:cNvPr id="12" name="AutoShape 2" descr="Image result for c++ image">
            <a:extLst>
              <a:ext uri="{FF2B5EF4-FFF2-40B4-BE49-F238E27FC236}">
                <a16:creationId xmlns:a16="http://schemas.microsoft.com/office/drawing/2014/main" id="{E98F4AB7-83A4-478D-A315-9DBE98A09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3858" y="3276600"/>
            <a:ext cx="874542" cy="8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03A2C22-DFD6-49D9-80C9-0C5BAADB9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03" y="2581806"/>
            <a:ext cx="2523978" cy="25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BD30-2012-4730-911F-64C4DC81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Compiler (Install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DE53-362A-42CF-9414-5D01A89C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65" y="2079926"/>
            <a:ext cx="10317689" cy="3241699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Installer/Compiler : </a:t>
            </a:r>
            <a:r>
              <a:rPr lang="en-US" sz="2400" dirty="0">
                <a:hlinkClick r:id="rId3"/>
              </a:rPr>
              <a:t>https://sourceforge.net/projects/orwelldevcpp/</a:t>
            </a:r>
            <a:endParaRPr lang="en-US" sz="2400" dirty="0"/>
          </a:p>
          <a:p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009CE-A006-4E2B-B043-D2910796F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76" y="3584294"/>
            <a:ext cx="7015897" cy="27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DBE-3BA7-48F4-B2E5-6E259EC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8681-22A7-4242-8B91-62F88211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08" y="2578767"/>
            <a:ext cx="10325849" cy="35011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500" dirty="0"/>
              <a:t>The source code for a C++ (or C) program contained in a number of text files called source files. </a:t>
            </a:r>
          </a:p>
          <a:p>
            <a:pPr algn="just"/>
            <a:r>
              <a:rPr lang="en-US" sz="2500" dirty="0"/>
              <a:t>Very simple programs might be contained within a single source file, but as our programs grow larger and more complicated, programmers try to keep things manageable by splitting the code into multiple source files.</a:t>
            </a:r>
          </a:p>
          <a:p>
            <a:pPr algn="just"/>
            <a:r>
              <a:rPr lang="en-US" sz="2500" dirty="0"/>
              <a:t>There are two different kinds of source files: </a:t>
            </a:r>
            <a:r>
              <a:rPr lang="en-US" sz="2500" b="1" dirty="0"/>
              <a:t>header files </a:t>
            </a:r>
            <a:r>
              <a:rPr lang="en-US" sz="2500" dirty="0"/>
              <a:t>and </a:t>
            </a:r>
            <a:r>
              <a:rPr lang="en-US" sz="2500" b="1" dirty="0"/>
              <a:t>compilation units</a:t>
            </a:r>
            <a:r>
              <a:rPr lang="en-US" sz="2500" dirty="0"/>
              <a:t>. Header files are generally given names ending in “.h”. </a:t>
            </a:r>
          </a:p>
          <a:p>
            <a:pPr algn="just"/>
            <a:r>
              <a:rPr lang="en-US" sz="2500" dirty="0"/>
              <a:t>Compilation unit files are generally given names ending in “.</a:t>
            </a:r>
            <a:r>
              <a:rPr lang="en-US" sz="2500" dirty="0" err="1"/>
              <a:t>cpp</a:t>
            </a:r>
            <a:r>
              <a:rPr lang="en-US" sz="2500" dirty="0"/>
              <a:t>” for C++ code and “.c” for C code.</a:t>
            </a:r>
          </a:p>
          <a:p>
            <a:pPr algn="just"/>
            <a:endParaRPr lang="en-US" sz="2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98D1-935B-4E59-A6D1-0A524CC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44CA-A5C2-496D-B895-527AA08E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15794"/>
            <a:ext cx="9962225" cy="3416300"/>
          </a:xfrm>
        </p:spPr>
        <p:txBody>
          <a:bodyPr/>
          <a:lstStyle/>
          <a:p>
            <a:pPr algn="just"/>
            <a:r>
              <a:rPr lang="en-US" sz="2000" dirty="0"/>
              <a:t>There are variations of these file extensions, particularly for C++. Other less common endings accepted by some C++ compilers for non-header files include “.C” “.cc” and “.cxx”.</a:t>
            </a:r>
          </a:p>
          <a:p>
            <a:pPr algn="just"/>
            <a:r>
              <a:rPr lang="en-US" sz="2000" dirty="0"/>
              <a:t>Header and non-header (compilation unit) files are treated differently when we build programs. Each compilation unit is compiled separately from the others .</a:t>
            </a:r>
          </a:p>
          <a:p>
            <a:pPr algn="just"/>
            <a:r>
              <a:rPr lang="en-US" sz="2000" dirty="0"/>
              <a:t>This helps keep the compilation times reasonable, particularly when we are fixing bugs in a program and may have changed only one or two non-header files. Only those changed files need to be recompiled.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4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1537</Words>
  <Application>Microsoft Office PowerPoint</Application>
  <PresentationFormat>Widescreen</PresentationFormat>
  <Paragraphs>225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Century Gothic</vt:lpstr>
      <vt:lpstr>PT Sans</vt:lpstr>
      <vt:lpstr>Wingdings 3</vt:lpstr>
      <vt:lpstr>Ion Boardroom</vt:lpstr>
      <vt:lpstr>PowerPoint Presentation</vt:lpstr>
      <vt:lpstr>PowerPoint Presentation</vt:lpstr>
      <vt:lpstr>Outline</vt:lpstr>
      <vt:lpstr>Outline (Cont.)</vt:lpstr>
      <vt:lpstr>INTRODUCTION</vt:lpstr>
      <vt:lpstr>Features of C++</vt:lpstr>
      <vt:lpstr>Compiler (Install c++)</vt:lpstr>
      <vt:lpstr>Background of C++</vt:lpstr>
      <vt:lpstr>Background of C++</vt:lpstr>
      <vt:lpstr>PowerPoint Presentation</vt:lpstr>
      <vt:lpstr>Hands On: Get to know C++ &amp; Dev C++</vt:lpstr>
      <vt:lpstr>Realised something?</vt:lpstr>
      <vt:lpstr>PowerPoint Presentation</vt:lpstr>
      <vt:lpstr>Hands On! : C++ First Program</vt:lpstr>
      <vt:lpstr>So what have we learnt?</vt:lpstr>
      <vt:lpstr>BASICS</vt:lpstr>
      <vt:lpstr>Variables in C++</vt:lpstr>
      <vt:lpstr>Syntax of declaring a variable in C++ </vt:lpstr>
      <vt:lpstr>PowerPoint Presentation</vt:lpstr>
      <vt:lpstr>Types of variables </vt:lpstr>
      <vt:lpstr>Types of variables </vt:lpstr>
      <vt:lpstr>Examples</vt:lpstr>
      <vt:lpstr>Types of variables based on their scope </vt:lpstr>
      <vt:lpstr>PowerPoint Presentation</vt:lpstr>
      <vt:lpstr>Global Variable </vt:lpstr>
      <vt:lpstr>Try hands on 3: To program using global variable</vt:lpstr>
      <vt:lpstr>Local variable </vt:lpstr>
      <vt:lpstr>PowerPoint Presentation</vt:lpstr>
      <vt:lpstr>Hands On 5: Can global and local variable have same name in C++? &amp; What is the output?</vt:lpstr>
      <vt:lpstr>Can global and local variable have same name in C++? </vt:lpstr>
      <vt:lpstr>Data Types in C++ </vt:lpstr>
      <vt:lpstr>Built in data types</vt:lpstr>
      <vt:lpstr>Operators in C++ </vt:lpstr>
      <vt:lpstr>Basic Arithmetic Operators </vt:lpstr>
      <vt:lpstr>Hands On 6! :Example of Arithmetic Operators</vt:lpstr>
      <vt:lpstr>Assignment Operators </vt:lpstr>
      <vt:lpstr>Auto-increment and Auto-decrement Operators </vt:lpstr>
      <vt:lpstr>PowerPoint Presentation</vt:lpstr>
      <vt:lpstr>Logical Operators </vt:lpstr>
      <vt:lpstr>Relational operators </vt:lpstr>
      <vt:lpstr>Bitwise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Name: Nur Aqilah Paskhal Binti Rostam  Supervisor: Professor Dr. Rosni Abdullah   </dc:title>
  <dc:creator>a b</dc:creator>
  <cp:lastModifiedBy>aqilah rose</cp:lastModifiedBy>
  <cp:revision>402</cp:revision>
  <dcterms:created xsi:type="dcterms:W3CDTF">2018-10-22T03:25:44Z</dcterms:created>
  <dcterms:modified xsi:type="dcterms:W3CDTF">2020-02-25T15:06:45Z</dcterms:modified>
</cp:coreProperties>
</file>