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2" r:id="rId2"/>
    <p:sldId id="317" r:id="rId3"/>
    <p:sldId id="310" r:id="rId4"/>
    <p:sldId id="318" r:id="rId5"/>
    <p:sldId id="383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4A66B9-42C2-4F49-B966-CA7523D4DB4E}">
          <p14:sldIdLst>
            <p14:sldId id="262"/>
            <p14:sldId id="317"/>
            <p14:sldId id="310"/>
            <p14:sldId id="318"/>
            <p14:sldId id="383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48724-ED07-400E-8A03-284A0C0116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A83A-1439-4500-8D1F-93EC15A18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FA83A-1439-4500-8D1F-93EC15A18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FA83A-1439-4500-8D1F-93EC15A18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74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6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1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7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3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C8524C-442A-4B5F-9F00-504E791AAEC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27EC100-FED3-4652-A4DC-DBCF5E670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8" y="483305"/>
            <a:ext cx="3056716" cy="115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A6959E0-3D26-4672-A4D3-8F9112C1B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8" y="1666327"/>
            <a:ext cx="11234558" cy="46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7FFE83B-FF6A-4181-BB75-1440A88C7510}"/>
              </a:ext>
            </a:extLst>
          </p:cNvPr>
          <p:cNvSpPr txBox="1">
            <a:spLocks/>
          </p:cNvSpPr>
          <p:nvPr/>
        </p:nvSpPr>
        <p:spPr bwMode="gray">
          <a:xfrm>
            <a:off x="2981301" y="2349007"/>
            <a:ext cx="6907757" cy="368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chemeClr val="tx1"/>
                </a:solidFill>
              </a:rPr>
              <a:t>Basic Programming using C++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pPr algn="ctr"/>
            <a:r>
              <a:rPr lang="en-US" sz="2100" dirty="0">
                <a:solidFill>
                  <a:schemeClr val="tx1"/>
                </a:solidFill>
              </a:rPr>
              <a:t>by Aqilah Rose</a:t>
            </a:r>
          </a:p>
        </p:txBody>
      </p:sp>
    </p:spTree>
    <p:extLst>
      <p:ext uri="{BB962C8B-B14F-4D97-AF65-F5344CB8AC3E}">
        <p14:creationId xmlns:p14="http://schemas.microsoft.com/office/powerpoint/2010/main" val="329796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5560D9-7628-44F5-8FF0-DA9F01387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3"/>
          <a:stretch/>
        </p:blipFill>
        <p:spPr>
          <a:xfrm>
            <a:off x="688583" y="1742282"/>
            <a:ext cx="5063461" cy="3967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A92C9-3FAA-4DD0-AF13-D91962B7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85" y="1844806"/>
            <a:ext cx="4813054" cy="415985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8CBD69C-DC8B-4432-9864-58A64509EC25}"/>
              </a:ext>
            </a:extLst>
          </p:cNvPr>
          <p:cNvSpPr/>
          <p:nvPr/>
        </p:nvSpPr>
        <p:spPr>
          <a:xfrm>
            <a:off x="3866974" y="2833352"/>
            <a:ext cx="1969477" cy="512986"/>
          </a:xfrm>
          <a:prstGeom prst="wedgeRoundRectCallout">
            <a:avLst>
              <a:gd name="adj1" fmla="val -37976"/>
              <a:gd name="adj2" fmla="val 70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Before main()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C298B2E-C5C6-4257-9831-F9ACE1B8AEA8}"/>
              </a:ext>
            </a:extLst>
          </p:cNvPr>
          <p:cNvSpPr/>
          <p:nvPr/>
        </p:nvSpPr>
        <p:spPr>
          <a:xfrm>
            <a:off x="9331041" y="4248442"/>
            <a:ext cx="1712098" cy="673137"/>
          </a:xfrm>
          <a:prstGeom prst="wedgeRoundRectCallout">
            <a:avLst>
              <a:gd name="adj1" fmla="val -37976"/>
              <a:gd name="adj2" fmla="val 70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after main()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18F98-7CAB-4380-AC2C-0459427DF7AC}"/>
              </a:ext>
            </a:extLst>
          </p:cNvPr>
          <p:cNvSpPr/>
          <p:nvPr/>
        </p:nvSpPr>
        <p:spPr>
          <a:xfrm>
            <a:off x="6145678" y="2630658"/>
            <a:ext cx="1969477" cy="20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9F1578-0895-4D16-A4FB-27F7FDFC270C}"/>
              </a:ext>
            </a:extLst>
          </p:cNvPr>
          <p:cNvSpPr txBox="1">
            <a:spLocks/>
          </p:cNvSpPr>
          <p:nvPr/>
        </p:nvSpPr>
        <p:spPr>
          <a:xfrm>
            <a:off x="688583" y="305720"/>
            <a:ext cx="9791848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Why do you think we need this f(x) declaration?</a:t>
            </a:r>
          </a:p>
        </p:txBody>
      </p:sp>
    </p:spTree>
    <p:extLst>
      <p:ext uri="{BB962C8B-B14F-4D97-AF65-F5344CB8AC3E}">
        <p14:creationId xmlns:p14="http://schemas.microsoft.com/office/powerpoint/2010/main" val="96184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F547-FB11-441B-97E0-2ECDE068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&amp; how to call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CE38-2EEF-438A-BB8D-7E83F37D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20898" cy="3741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 of function declaration: </a:t>
            </a:r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parameter_list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While providing </a:t>
            </a:r>
            <a:r>
              <a:rPr lang="en-US" b="1" dirty="0" err="1"/>
              <a:t>parameter_list</a:t>
            </a:r>
            <a:r>
              <a:rPr lang="en-US" b="1" dirty="0"/>
              <a:t> </a:t>
            </a:r>
            <a:r>
              <a:rPr lang="en-US" dirty="0"/>
              <a:t>you can avoid the </a:t>
            </a:r>
            <a:r>
              <a:rPr lang="en-US" b="1" dirty="0"/>
              <a:t>parameter names, </a:t>
            </a:r>
            <a:r>
              <a:rPr lang="en-US" dirty="0">
                <a:highlight>
                  <a:srgbClr val="FFFF00"/>
                </a:highlight>
              </a:rPr>
              <a:t>write int sum(</a:t>
            </a:r>
            <a:r>
              <a:rPr lang="en-US" dirty="0" err="1">
                <a:highlight>
                  <a:srgbClr val="FFFF00"/>
                </a:highlight>
              </a:rPr>
              <a:t>int,int</a:t>
            </a:r>
            <a:r>
              <a:rPr lang="en-US" dirty="0">
                <a:highlight>
                  <a:srgbClr val="FFFF00"/>
                </a:highlight>
              </a:rPr>
              <a:t>); </a:t>
            </a:r>
            <a:r>
              <a:rPr lang="en-US" b="1" dirty="0"/>
              <a:t>instead of </a:t>
            </a:r>
            <a:r>
              <a:rPr lang="en-US" dirty="0">
                <a:highlight>
                  <a:srgbClr val="FFFF00"/>
                </a:highlight>
              </a:rPr>
              <a:t>int sum(int num1,int num2).</a:t>
            </a:r>
          </a:p>
          <a:p>
            <a:pPr marL="0" indent="0">
              <a:buNone/>
            </a:pPr>
            <a:r>
              <a:rPr lang="en-US" b="1" dirty="0"/>
              <a:t>Function definition:</a:t>
            </a:r>
            <a:r>
              <a:rPr lang="en-US" dirty="0"/>
              <a:t> Writing the full body of function is known as defining a function.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syntax of function definition:</a:t>
            </a:r>
          </a:p>
          <a:p>
            <a:pPr marL="0" indent="0">
              <a:buNone/>
            </a:pPr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parameter_list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//Statements inside function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33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7B40-C4EA-46D6-B88F-C458016D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6817-1763-442D-9A4E-255D352D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Calling function: </a:t>
            </a:r>
            <a:r>
              <a:rPr lang="en-US" dirty="0"/>
              <a:t>We can call the function like this: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>
                <a:highlight>
                  <a:srgbClr val="FFFF00"/>
                </a:highlight>
              </a:rPr>
              <a:t>function_name</a:t>
            </a:r>
            <a:r>
              <a:rPr lang="en-US" dirty="0">
                <a:highlight>
                  <a:srgbClr val="FFFF00"/>
                </a:highlight>
              </a:rPr>
              <a:t>(parameters);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704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21A-2C34-4245-9B2B-11E467DF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2A37-05A9-440A-9F08-39675FA5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/>
          <a:lstStyle/>
          <a:p>
            <a:r>
              <a:rPr lang="en-US" dirty="0"/>
              <a:t>We have two types of function in C++: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E1F60-3F7D-438E-A264-D3BC5EFAF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1" b="14169"/>
          <a:stretch/>
        </p:blipFill>
        <p:spPr>
          <a:xfrm>
            <a:off x="3228124" y="2905986"/>
            <a:ext cx="5219982" cy="37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C5CB-7A6F-495B-A9B7-292A5AD7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Build-it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5F3E-26DE-46A3-97BE-9EEF596E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33" y="2696216"/>
            <a:ext cx="6694818" cy="3416300"/>
          </a:xfrm>
        </p:spPr>
        <p:txBody>
          <a:bodyPr/>
          <a:lstStyle/>
          <a:p>
            <a:pPr algn="just"/>
            <a:r>
              <a:rPr lang="en-US" dirty="0"/>
              <a:t>Built-in functions are also known as library functions. We need not to declare and define these functions as they are already written in the C++ libraries such as iostream, </a:t>
            </a:r>
            <a:r>
              <a:rPr lang="en-US" dirty="0" err="1"/>
              <a:t>cmath</a:t>
            </a:r>
            <a:r>
              <a:rPr lang="en-US" dirty="0"/>
              <a:t> etc. We can directly call them when we need.</a:t>
            </a:r>
          </a:p>
          <a:p>
            <a:pPr algn="just"/>
            <a:r>
              <a:rPr lang="en-US" dirty="0"/>
              <a:t>example: C++ built-in function example:</a:t>
            </a:r>
          </a:p>
          <a:p>
            <a:pPr algn="just"/>
            <a:r>
              <a:rPr lang="en-US" dirty="0"/>
              <a:t>Here we are using built-in </a:t>
            </a:r>
            <a:r>
              <a:rPr lang="en-US" b="1" dirty="0"/>
              <a:t>function pow(</a:t>
            </a:r>
            <a:r>
              <a:rPr lang="en-US" b="1" dirty="0" err="1"/>
              <a:t>x,y</a:t>
            </a:r>
            <a:r>
              <a:rPr lang="en-US" b="1" dirty="0"/>
              <a:t>) </a:t>
            </a:r>
            <a:r>
              <a:rPr lang="en-US" dirty="0"/>
              <a:t>which is x to the power y. </a:t>
            </a:r>
          </a:p>
          <a:p>
            <a:pPr algn="just"/>
            <a:r>
              <a:rPr lang="en-US" dirty="0"/>
              <a:t>This function is declared in </a:t>
            </a:r>
            <a:r>
              <a:rPr lang="en-US" dirty="0" err="1"/>
              <a:t>cmath</a:t>
            </a:r>
            <a:r>
              <a:rPr lang="en-US" dirty="0"/>
              <a:t> header file so we have included the file in our program using #include directive.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0BAB1-7876-4D08-93DB-3C5B7B91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45"/>
          <a:stretch/>
        </p:blipFill>
        <p:spPr>
          <a:xfrm>
            <a:off x="7455379" y="2696216"/>
            <a:ext cx="4509959" cy="31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9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B1A-B35F-48A7-B73F-3AAB484D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E240-ECBE-43AF-AB2F-79D4E0C3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017" y="2645703"/>
            <a:ext cx="8622092" cy="3416300"/>
          </a:xfrm>
        </p:spPr>
        <p:txBody>
          <a:bodyPr/>
          <a:lstStyle/>
          <a:p>
            <a:r>
              <a:rPr lang="en-US" dirty="0"/>
              <a:t>We have already seen user-defined functions, the example we have given at the beginning of this tutorial is an example of user-defined function. </a:t>
            </a:r>
          </a:p>
          <a:p>
            <a:r>
              <a:rPr lang="en-US" dirty="0"/>
              <a:t>The functions that we declare and write in our programs are user-defined functions.</a:t>
            </a:r>
          </a:p>
        </p:txBody>
      </p:sp>
    </p:spTree>
    <p:extLst>
      <p:ext uri="{BB962C8B-B14F-4D97-AF65-F5344CB8AC3E}">
        <p14:creationId xmlns:p14="http://schemas.microsoft.com/office/powerpoint/2010/main" val="262391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31C24-7236-4147-8EC4-1DE35009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68" y="155024"/>
            <a:ext cx="4977400" cy="65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0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B5A8AC-B5C3-44AF-AF80-F5CE24BC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Arguments in C++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C4B44-955F-4CE9-A409-72CEFCE6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94" y="2589432"/>
            <a:ext cx="10000726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default arguments are used when you provide no arguments or only few arguments while calling a function. The default arguments are used during compilation of program. </a:t>
            </a:r>
          </a:p>
          <a:p>
            <a:pPr algn="just"/>
            <a:r>
              <a:rPr lang="en-US" dirty="0"/>
              <a:t>For example, lets say you have a user-defined function sum declared like this: int sum(int a=10, int b=20), now while calling this function you do not provide any arguments, simply called sum(); then in this case the result would be 30, compiler used the default values 10 and 20 declared in function signature. </a:t>
            </a:r>
          </a:p>
          <a:p>
            <a:pPr algn="just"/>
            <a:r>
              <a:rPr lang="en-US" dirty="0"/>
              <a:t>If you pass only one argument like this: sum(80) then the result would be 100, using the passed argument 80 as first value and 20 taken from the default argument.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9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22A7-D945-4635-AD9C-C7D3BFB4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of default arguments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9058-D0D1-4B1D-BE34-D7B73210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04" y="2486136"/>
            <a:ext cx="9931791" cy="3416300"/>
          </a:xfrm>
        </p:spPr>
        <p:txBody>
          <a:bodyPr/>
          <a:lstStyle/>
          <a:p>
            <a:pPr algn="just"/>
            <a:r>
              <a:rPr lang="en-US" dirty="0"/>
              <a:t>It is up to you to assign default values to all arguments or only selected arguments but remember the following rule while assigning default values to only some of the arguments:</a:t>
            </a:r>
          </a:p>
          <a:p>
            <a:pPr algn="just"/>
            <a:r>
              <a:rPr lang="en-US" dirty="0"/>
              <a:t>If you assign default value to an argument, the subsequent arguments must have default values assigned to them, else you will get compilation error.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06C99-1B1E-49E4-B1DE-38308111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22" y="4194286"/>
            <a:ext cx="4954851" cy="20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5199-9670-4631-BE9F-9DCDB71E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94E5F-704E-403E-BFE4-F11E6FE0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991" y="2360221"/>
            <a:ext cx="4114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9E46-EAEF-4998-B27B-689EEB59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391" y="2508248"/>
            <a:ext cx="9687217" cy="29449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i="1" spc="-50" dirty="0">
                <a:solidFill>
                  <a:schemeClr val="tx1"/>
                </a:solidFill>
                <a:latin typeface="Bookman Old Style" panose="020F0302020204030204"/>
                <a:ea typeface="+mj-ea"/>
                <a:cs typeface="+mj-cs"/>
              </a:rPr>
              <a:t>“Your best quote that reflects your approach… “It’s one small step for man, one giant leap for mankind.”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1D597D-E9CE-43BF-B484-2E26E636236B}"/>
              </a:ext>
            </a:extLst>
          </p:cNvPr>
          <p:cNvSpPr/>
          <p:nvPr/>
        </p:nvSpPr>
        <p:spPr>
          <a:xfrm>
            <a:off x="5215619" y="5268512"/>
            <a:ext cx="2715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3282778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812F-6A13-4424-8CA1-69DECD30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6D5C-BF90-4DD3-976B-D6E94879D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98" y="2383625"/>
            <a:ext cx="9227003" cy="42422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process in which a function calls itself is known as recursion and the corresponding function is called the </a:t>
            </a:r>
            <a:r>
              <a:rPr lang="en-US" b="1" dirty="0"/>
              <a:t>recursive function</a:t>
            </a:r>
            <a:r>
              <a:rPr lang="en-US" dirty="0"/>
              <a:t>. The popular example to understand the recursion is factorial function.</a:t>
            </a:r>
          </a:p>
          <a:p>
            <a:pPr algn="just"/>
            <a:r>
              <a:rPr lang="en-US" b="1" dirty="0"/>
              <a:t>Factorial function:</a:t>
            </a:r>
            <a:r>
              <a:rPr lang="en-US" dirty="0"/>
              <a:t> f(n) = n*f(n-1), base condition: if n&lt;=1 then f(n) = 1. Don’t worry we </a:t>
            </a:r>
            <a:r>
              <a:rPr lang="en-US" dirty="0" err="1"/>
              <a:t>wil</a:t>
            </a:r>
            <a:r>
              <a:rPr lang="en-US" dirty="0"/>
              <a:t> discuss what is base condition and why it is important.</a:t>
            </a:r>
          </a:p>
          <a:p>
            <a:pPr algn="just"/>
            <a:r>
              <a:rPr lang="en-US" dirty="0"/>
              <a:t>In the following diagram. I have shown that how the factorial function is calling itself until the function reaches to the base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5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F30D58-6B21-4939-820D-EA2F0ADB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4" y="1274664"/>
            <a:ext cx="7269501" cy="43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749FB-BFB5-463F-B3A3-86E3AE4A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4" y="1206231"/>
            <a:ext cx="6184362" cy="55314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29AEA8-A80E-4B14-9CE2-863B079882D4}"/>
              </a:ext>
            </a:extLst>
          </p:cNvPr>
          <p:cNvSpPr/>
          <p:nvPr/>
        </p:nvSpPr>
        <p:spPr>
          <a:xfrm>
            <a:off x="1229312" y="836899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44542"/>
                </a:solidFill>
                <a:latin typeface="PT Sans"/>
              </a:rPr>
              <a:t>C++ recursion example: Factorial</a:t>
            </a:r>
            <a:endParaRPr lang="en-US" b="1" i="0" dirty="0">
              <a:solidFill>
                <a:srgbClr val="444542"/>
              </a:solidFill>
              <a:effectLst/>
              <a:latin typeface="PT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15FEC-F7B8-400D-B9BE-89C10133569F}"/>
              </a:ext>
            </a:extLst>
          </p:cNvPr>
          <p:cNvSpPr/>
          <p:nvPr/>
        </p:nvSpPr>
        <p:spPr>
          <a:xfrm>
            <a:off x="6742381" y="2153421"/>
            <a:ext cx="52010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purpose of recursion is to divide the problem into smaller problems till the base condition is reached.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example solving the factorial function f(n) by calling a smaller factorial function f(n-1), this happens repeatedly until the n value reaches base condition(f(1)=1).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you do not define the base condition in the recursive function then you will get stack overflow error.</a:t>
            </a:r>
          </a:p>
        </p:txBody>
      </p:sp>
    </p:spTree>
    <p:extLst>
      <p:ext uri="{BB962C8B-B14F-4D97-AF65-F5344CB8AC3E}">
        <p14:creationId xmlns:p14="http://schemas.microsoft.com/office/powerpoint/2010/main" val="34615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DB4B-7865-4B7C-BBF7-698A8451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05" y="852261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E6399-E048-418E-8925-C0F2FB086D4F}"/>
              </a:ext>
            </a:extLst>
          </p:cNvPr>
          <p:cNvGrpSpPr/>
          <p:nvPr/>
        </p:nvGrpSpPr>
        <p:grpSpPr>
          <a:xfrm>
            <a:off x="6249507" y="3142744"/>
            <a:ext cx="5538670" cy="1159648"/>
            <a:chOff x="2714273" y="4816658"/>
            <a:chExt cx="6504154" cy="115964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F845962-B102-4843-87BC-F6913D38D8A8}"/>
                </a:ext>
              </a:extLst>
            </p:cNvPr>
            <p:cNvGrpSpPr/>
            <p:nvPr/>
          </p:nvGrpSpPr>
          <p:grpSpPr>
            <a:xfrm>
              <a:off x="2714273" y="4816658"/>
              <a:ext cx="6504154" cy="1159648"/>
              <a:chOff x="891544" y="2375969"/>
              <a:chExt cx="7232248" cy="11596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C7B4955-8217-48AF-83BA-07B04AC3FCDB}"/>
                  </a:ext>
                </a:extLst>
              </p:cNvPr>
              <p:cNvSpPr/>
              <p:nvPr/>
            </p:nvSpPr>
            <p:spPr>
              <a:xfrm>
                <a:off x="891544" y="2375969"/>
                <a:ext cx="7232248" cy="115964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8ACB34-AC8C-4EC7-9935-E0E223480EA3}"/>
                  </a:ext>
                </a:extLst>
              </p:cNvPr>
              <p:cNvSpPr/>
              <p:nvPr/>
            </p:nvSpPr>
            <p:spPr>
              <a:xfrm>
                <a:off x="3827709" y="2469768"/>
                <a:ext cx="148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Functions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EEC6D3-1AC9-40A5-A706-39908A5B4160}"/>
                  </a:ext>
                </a:extLst>
              </p:cNvPr>
              <p:cNvSpPr/>
              <p:nvPr/>
            </p:nvSpPr>
            <p:spPr>
              <a:xfrm>
                <a:off x="1110821" y="2801398"/>
                <a:ext cx="2123381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B4CB34-A1D8-48D8-8DFE-39523E5435B5}"/>
                  </a:ext>
                </a:extLst>
              </p:cNvPr>
              <p:cNvSpPr/>
              <p:nvPr/>
            </p:nvSpPr>
            <p:spPr>
              <a:xfrm>
                <a:off x="3370496" y="2792545"/>
                <a:ext cx="1946970" cy="573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23A35A-C80A-448C-AA07-A695E4A653CA}"/>
                </a:ext>
              </a:extLst>
            </p:cNvPr>
            <p:cNvSpPr/>
            <p:nvPr/>
          </p:nvSpPr>
          <p:spPr>
            <a:xfrm>
              <a:off x="6812596" y="5249334"/>
              <a:ext cx="2248963" cy="56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D3E9B8-0465-465A-A9FC-E2A02CEC30A8}"/>
              </a:ext>
            </a:extLst>
          </p:cNvPr>
          <p:cNvGrpSpPr/>
          <p:nvPr/>
        </p:nvGrpSpPr>
        <p:grpSpPr>
          <a:xfrm>
            <a:off x="6286655" y="4340176"/>
            <a:ext cx="5501521" cy="1159648"/>
            <a:chOff x="2714273" y="4816658"/>
            <a:chExt cx="6583583" cy="115964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1B1346A-62FD-4D2A-BFCC-A30821C54805}"/>
                </a:ext>
              </a:extLst>
            </p:cNvPr>
            <p:cNvGrpSpPr/>
            <p:nvPr/>
          </p:nvGrpSpPr>
          <p:grpSpPr>
            <a:xfrm>
              <a:off x="2714273" y="4816658"/>
              <a:ext cx="6583583" cy="1159648"/>
              <a:chOff x="891544" y="2375969"/>
              <a:chExt cx="7320569" cy="115964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355F7896-D7CF-4C0D-A2B8-AA6E8082AF36}"/>
                  </a:ext>
                </a:extLst>
              </p:cNvPr>
              <p:cNvSpPr/>
              <p:nvPr/>
            </p:nvSpPr>
            <p:spPr>
              <a:xfrm>
                <a:off x="891544" y="2375969"/>
                <a:ext cx="7320569" cy="115964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30A338-04CA-48E2-A28B-CD0E68C91BC1}"/>
                  </a:ext>
                </a:extLst>
              </p:cNvPr>
              <p:cNvSpPr/>
              <p:nvPr/>
            </p:nvSpPr>
            <p:spPr>
              <a:xfrm>
                <a:off x="4053857" y="2399931"/>
                <a:ext cx="1032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Array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A700D2A-22F3-4B84-83FE-018991B76E3A}"/>
                  </a:ext>
                </a:extLst>
              </p:cNvPr>
              <p:cNvSpPr/>
              <p:nvPr/>
            </p:nvSpPr>
            <p:spPr>
              <a:xfrm>
                <a:off x="1130630" y="2801398"/>
                <a:ext cx="2123381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1D N 2D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B55706E-0B2D-424F-B910-EC02F4570D61}"/>
                  </a:ext>
                </a:extLst>
              </p:cNvPr>
              <p:cNvSpPr/>
              <p:nvPr/>
            </p:nvSpPr>
            <p:spPr>
              <a:xfrm>
                <a:off x="3377285" y="2793225"/>
                <a:ext cx="1954633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Passing</a:t>
                </a:r>
              </a:p>
              <a:p>
                <a:pPr algn="ctr"/>
                <a:r>
                  <a:rPr lang="en-US" dirty="0"/>
                  <a:t>Array to fc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8579B5-31B1-45EB-8B82-2C874F41E81D}"/>
                </a:ext>
              </a:extLst>
            </p:cNvPr>
            <p:cNvSpPr/>
            <p:nvPr/>
          </p:nvSpPr>
          <p:spPr>
            <a:xfrm>
              <a:off x="6812596" y="5249334"/>
              <a:ext cx="2266777" cy="56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C++ Strings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2BF91B-6BC0-4505-8494-DA78D5E96CA8}"/>
              </a:ext>
            </a:extLst>
          </p:cNvPr>
          <p:cNvGrpSpPr/>
          <p:nvPr/>
        </p:nvGrpSpPr>
        <p:grpSpPr>
          <a:xfrm>
            <a:off x="6282011" y="5555657"/>
            <a:ext cx="5506165" cy="1102770"/>
            <a:chOff x="6368860" y="5004662"/>
            <a:chExt cx="5506165" cy="11027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037DE7-6F58-4D10-968A-D8CFF7DFCAE5}"/>
                </a:ext>
              </a:extLst>
            </p:cNvPr>
            <p:cNvGrpSpPr/>
            <p:nvPr/>
          </p:nvGrpSpPr>
          <p:grpSpPr>
            <a:xfrm>
              <a:off x="6368860" y="5004662"/>
              <a:ext cx="5506165" cy="1102770"/>
              <a:chOff x="255360" y="5292673"/>
              <a:chExt cx="5506165" cy="1102770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C9FF7BE-659D-4120-B5F6-8F47C7FA0843}"/>
                  </a:ext>
                </a:extLst>
              </p:cNvPr>
              <p:cNvSpPr/>
              <p:nvPr/>
            </p:nvSpPr>
            <p:spPr>
              <a:xfrm>
                <a:off x="255360" y="5292673"/>
                <a:ext cx="5506165" cy="110277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7C3D8D0-CD66-42F9-9281-F0C3DDE34305}"/>
                  </a:ext>
                </a:extLst>
              </p:cNvPr>
              <p:cNvSpPr/>
              <p:nvPr/>
            </p:nvSpPr>
            <p:spPr>
              <a:xfrm>
                <a:off x="846098" y="5781657"/>
                <a:ext cx="2183710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Pointers in C++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7B507A3-2D6E-40D1-814A-6A8A305C6E93}"/>
                  </a:ext>
                </a:extLst>
              </p:cNvPr>
              <p:cNvSpPr/>
              <p:nvPr/>
            </p:nvSpPr>
            <p:spPr>
              <a:xfrm>
                <a:off x="3140445" y="5781657"/>
                <a:ext cx="2019502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this pointer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F2DCE0-ABDA-4202-8316-7ABF36C23286}"/>
                </a:ext>
              </a:extLst>
            </p:cNvPr>
            <p:cNvSpPr/>
            <p:nvPr/>
          </p:nvSpPr>
          <p:spPr>
            <a:xfrm>
              <a:off x="8573485" y="5083163"/>
              <a:ext cx="1047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Pointers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59574-BC77-4C3F-AA68-B385409009DF}"/>
              </a:ext>
            </a:extLst>
          </p:cNvPr>
          <p:cNvGrpSpPr/>
          <p:nvPr/>
        </p:nvGrpSpPr>
        <p:grpSpPr>
          <a:xfrm>
            <a:off x="403824" y="3160142"/>
            <a:ext cx="5606307" cy="3453912"/>
            <a:chOff x="5916579" y="1564143"/>
            <a:chExt cx="5606307" cy="34539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6C648-A572-42E4-B2E0-26DE795BEA95}"/>
                </a:ext>
              </a:extLst>
            </p:cNvPr>
            <p:cNvGrpSpPr/>
            <p:nvPr/>
          </p:nvGrpSpPr>
          <p:grpSpPr>
            <a:xfrm>
              <a:off x="5916579" y="1564143"/>
              <a:ext cx="5606307" cy="3453912"/>
              <a:chOff x="6053870" y="2865946"/>
              <a:chExt cx="5556594" cy="216340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AF90C85-29D3-4B13-9777-9CEC0920FF2C}"/>
                  </a:ext>
                </a:extLst>
              </p:cNvPr>
              <p:cNvGrpSpPr/>
              <p:nvPr/>
            </p:nvGrpSpPr>
            <p:grpSpPr>
              <a:xfrm>
                <a:off x="6053870" y="2865946"/>
                <a:ext cx="5556594" cy="2163404"/>
                <a:chOff x="891543" y="2375969"/>
                <a:chExt cx="7435673" cy="921565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E584F1E-BE90-4C43-A96A-D45819C03F37}"/>
                    </a:ext>
                  </a:extLst>
                </p:cNvPr>
                <p:cNvSpPr/>
                <p:nvPr/>
              </p:nvSpPr>
              <p:spPr>
                <a:xfrm>
                  <a:off x="891543" y="2375969"/>
                  <a:ext cx="7435673" cy="921565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D308AE2-F8C9-4759-87EF-40836C3FF937}"/>
                    </a:ext>
                  </a:extLst>
                </p:cNvPr>
                <p:cNvSpPr/>
                <p:nvPr/>
              </p:nvSpPr>
              <p:spPr>
                <a:xfrm>
                  <a:off x="3348080" y="2418587"/>
                  <a:ext cx="29284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Control Statement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009BF5F-4FB2-40F5-9D57-F1F006EB0E6E}"/>
                    </a:ext>
                  </a:extLst>
                </p:cNvPr>
                <p:cNvSpPr/>
                <p:nvPr/>
              </p:nvSpPr>
              <p:spPr>
                <a:xfrm>
                  <a:off x="1068363" y="2727947"/>
                  <a:ext cx="3414397" cy="1487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F589DC0-599E-460B-B60E-BCE984A67647}"/>
                    </a:ext>
                  </a:extLst>
                </p:cNvPr>
                <p:cNvSpPr/>
                <p:nvPr/>
              </p:nvSpPr>
              <p:spPr>
                <a:xfrm>
                  <a:off x="1068363" y="2555836"/>
                  <a:ext cx="3414398" cy="1475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86909F4-2A7E-40E0-BB0E-BB8345ABA62D}"/>
                    </a:ext>
                  </a:extLst>
                </p:cNvPr>
                <p:cNvSpPr/>
                <p:nvPr/>
              </p:nvSpPr>
              <p:spPr>
                <a:xfrm>
                  <a:off x="4591741" y="2559603"/>
                  <a:ext cx="3288122" cy="151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C223E6-234A-4F6D-9572-6005A5A8DFA7}"/>
                  </a:ext>
                </a:extLst>
              </p:cNvPr>
              <p:cNvSpPr/>
              <p:nvPr/>
            </p:nvSpPr>
            <p:spPr>
              <a:xfrm>
                <a:off x="8853522" y="4108635"/>
                <a:ext cx="2422640" cy="3211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E63554-FFF6-4C21-8255-8CA2D0E26B2A}"/>
                  </a:ext>
                </a:extLst>
              </p:cNvPr>
              <p:cNvSpPr/>
              <p:nvPr/>
            </p:nvSpPr>
            <p:spPr>
              <a:xfrm>
                <a:off x="6202673" y="4503131"/>
                <a:ext cx="2534872" cy="349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91DEBCB-2B34-4F92-9239-7F5BF539EBEF}"/>
                  </a:ext>
                </a:extLst>
              </p:cNvPr>
              <p:cNvSpPr/>
              <p:nvPr/>
            </p:nvSpPr>
            <p:spPr>
              <a:xfrm>
                <a:off x="8831298" y="4498114"/>
                <a:ext cx="2422639" cy="349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CE4BE74-5E51-47ED-92CD-648495891EAD}"/>
                </a:ext>
              </a:extLst>
            </p:cNvPr>
            <p:cNvSpPr/>
            <p:nvPr/>
          </p:nvSpPr>
          <p:spPr>
            <a:xfrm>
              <a:off x="8706434" y="2885969"/>
              <a:ext cx="2479160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F15C63-7111-49FB-B234-99F43D036FAD}"/>
                </a:ext>
              </a:extLst>
            </p:cNvPr>
            <p:cNvSpPr/>
            <p:nvPr/>
          </p:nvSpPr>
          <p:spPr>
            <a:xfrm>
              <a:off x="6052328" y="3525768"/>
              <a:ext cx="2574368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8910C-6E83-41B4-B8AF-3890EA01DE1A}"/>
              </a:ext>
            </a:extLst>
          </p:cNvPr>
          <p:cNvSpPr/>
          <p:nvPr/>
        </p:nvSpPr>
        <p:spPr>
          <a:xfrm>
            <a:off x="1119732" y="3933060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If, </a:t>
            </a:r>
            <a:r>
              <a:rPr lang="en-US" dirty="0" err="1">
                <a:solidFill>
                  <a:schemeClr val="bg1"/>
                </a:solidFill>
              </a:rPr>
              <a:t>if..else</a:t>
            </a:r>
            <a:r>
              <a:rPr lang="en-US" dirty="0">
                <a:solidFill>
                  <a:schemeClr val="bg1"/>
                </a:solidFill>
              </a:rPr>
              <a:t>-if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4A9F8A-6B84-4A6F-87A6-F0F415CE1CE5}"/>
              </a:ext>
            </a:extLst>
          </p:cNvPr>
          <p:cNvSpPr/>
          <p:nvPr/>
        </p:nvSpPr>
        <p:spPr>
          <a:xfrm>
            <a:off x="3349785" y="3961985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Switch case in C++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E42694-3818-4294-BB69-9565096ACC9D}"/>
              </a:ext>
            </a:extLst>
          </p:cNvPr>
          <p:cNvSpPr/>
          <p:nvPr/>
        </p:nvSpPr>
        <p:spPr>
          <a:xfrm>
            <a:off x="1290455" y="4525256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46549-21F4-499D-8ADA-4EF3CF89223B}"/>
              </a:ext>
            </a:extLst>
          </p:cNvPr>
          <p:cNvSpPr/>
          <p:nvPr/>
        </p:nvSpPr>
        <p:spPr>
          <a:xfrm>
            <a:off x="3344590" y="454468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Loop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12B8C9-B7BE-4C55-BC11-5F7B76E66C82}"/>
              </a:ext>
            </a:extLst>
          </p:cNvPr>
          <p:cNvSpPr/>
          <p:nvPr/>
        </p:nvSpPr>
        <p:spPr>
          <a:xfrm>
            <a:off x="960236" y="5213130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 While Loop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3B955F-1C00-478C-A5A7-B03F590F5D72}"/>
              </a:ext>
            </a:extLst>
          </p:cNvPr>
          <p:cNvSpPr/>
          <p:nvPr/>
        </p:nvSpPr>
        <p:spPr>
          <a:xfrm>
            <a:off x="3208533" y="5207948"/>
            <a:ext cx="245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Continue Statement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105ACF-4BA6-4C72-BFA1-CC576CB25970}"/>
              </a:ext>
            </a:extLst>
          </p:cNvPr>
          <p:cNvSpPr/>
          <p:nvPr/>
        </p:nvSpPr>
        <p:spPr>
          <a:xfrm>
            <a:off x="765773" y="5806098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26F330-D84C-42B3-9F3D-E571837E4A35}"/>
              </a:ext>
            </a:extLst>
          </p:cNvPr>
          <p:cNvSpPr/>
          <p:nvPr/>
        </p:nvSpPr>
        <p:spPr>
          <a:xfrm>
            <a:off x="3477981" y="5806098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en-US" dirty="0">
                <a:solidFill>
                  <a:schemeClr val="bg1"/>
                </a:solidFill>
              </a:rPr>
              <a:t> statement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576249-925A-4187-900D-397D60521D97}"/>
              </a:ext>
            </a:extLst>
          </p:cNvPr>
          <p:cNvGrpSpPr/>
          <p:nvPr/>
        </p:nvGrpSpPr>
        <p:grpSpPr>
          <a:xfrm>
            <a:off x="429959" y="1970236"/>
            <a:ext cx="5480100" cy="1122817"/>
            <a:chOff x="429959" y="1970236"/>
            <a:chExt cx="5480100" cy="11228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4EF2F95-37FC-4F9F-834E-7B250522AB53}"/>
                </a:ext>
              </a:extLst>
            </p:cNvPr>
            <p:cNvGrpSpPr/>
            <p:nvPr/>
          </p:nvGrpSpPr>
          <p:grpSpPr>
            <a:xfrm>
              <a:off x="429959" y="1970236"/>
              <a:ext cx="5480100" cy="1122817"/>
              <a:chOff x="619939" y="1841960"/>
              <a:chExt cx="5480100" cy="112281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ABC5F9A-EC93-4064-BA5C-A55A6D2B894F}"/>
                  </a:ext>
                </a:extLst>
              </p:cNvPr>
              <p:cNvGrpSpPr/>
              <p:nvPr/>
            </p:nvGrpSpPr>
            <p:grpSpPr>
              <a:xfrm>
                <a:off x="619939" y="1841960"/>
                <a:ext cx="5480100" cy="1122817"/>
                <a:chOff x="891545" y="2512140"/>
                <a:chExt cx="7877634" cy="1122817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839CA38-D7D5-41E9-9161-BE17A8F053F0}"/>
                    </a:ext>
                  </a:extLst>
                </p:cNvPr>
                <p:cNvSpPr/>
                <p:nvPr/>
              </p:nvSpPr>
              <p:spPr>
                <a:xfrm>
                  <a:off x="891545" y="2512140"/>
                  <a:ext cx="7877634" cy="1122817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1A06049-5B7C-4D7F-B907-A9CA275233B1}"/>
                    </a:ext>
                  </a:extLst>
                </p:cNvPr>
                <p:cNvSpPr/>
                <p:nvPr/>
              </p:nvSpPr>
              <p:spPr>
                <a:xfrm>
                  <a:off x="3970124" y="2537970"/>
                  <a:ext cx="1524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Introduction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CDCCD17-8DF9-43B0-9E45-F6934671E67C}"/>
                    </a:ext>
                  </a:extLst>
                </p:cNvPr>
                <p:cNvSpPr/>
                <p:nvPr/>
              </p:nvSpPr>
              <p:spPr>
                <a:xfrm>
                  <a:off x="948589" y="2930038"/>
                  <a:ext cx="2554867" cy="5641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C++ features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6DB928-B9B2-4528-8922-4FD1F32CB928}"/>
                    </a:ext>
                  </a:extLst>
                </p:cNvPr>
                <p:cNvSpPr/>
                <p:nvPr/>
              </p:nvSpPr>
              <p:spPr>
                <a:xfrm>
                  <a:off x="3676426" y="2929087"/>
                  <a:ext cx="2607202" cy="5641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C++ </a:t>
                  </a:r>
                </a:p>
                <a:p>
                  <a:pPr algn="ctr"/>
                  <a:r>
                    <a:rPr lang="en-US" dirty="0"/>
                    <a:t>Compiler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3B67C7-6B59-4B77-A496-91F9971A2857}"/>
                  </a:ext>
                </a:extLst>
              </p:cNvPr>
              <p:cNvSpPr/>
              <p:nvPr/>
            </p:nvSpPr>
            <p:spPr>
              <a:xfrm>
                <a:off x="4462898" y="2270358"/>
                <a:ext cx="1547234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1FAB58-338C-453A-AAA0-3E1D56E946BD}"/>
                </a:ext>
              </a:extLst>
            </p:cNvPr>
            <p:cNvSpPr/>
            <p:nvPr/>
          </p:nvSpPr>
          <p:spPr>
            <a:xfrm>
              <a:off x="4300309" y="2338221"/>
              <a:ext cx="159851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First Program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Hello world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8CEA23F-A505-4BEA-8001-619E1774538E}"/>
              </a:ext>
            </a:extLst>
          </p:cNvPr>
          <p:cNvSpPr/>
          <p:nvPr/>
        </p:nvSpPr>
        <p:spPr>
          <a:xfrm>
            <a:off x="6601474" y="3534342"/>
            <a:ext cx="1298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Functions </a:t>
            </a: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c++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9A37D2C-F0AF-4951-814F-DBEBD66B4A04}"/>
              </a:ext>
            </a:extLst>
          </p:cNvPr>
          <p:cNvSpPr/>
          <p:nvPr/>
        </p:nvSpPr>
        <p:spPr>
          <a:xfrm>
            <a:off x="8305162" y="3482955"/>
            <a:ext cx="1398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Default </a:t>
            </a:r>
          </a:p>
          <a:p>
            <a:r>
              <a:rPr lang="en-US" dirty="0">
                <a:solidFill>
                  <a:schemeClr val="bg1"/>
                </a:solidFill>
              </a:rPr>
              <a:t>Arguments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80B729-07D1-4F4F-B6A0-7D1A9E136EDD}"/>
              </a:ext>
            </a:extLst>
          </p:cNvPr>
          <p:cNvSpPr/>
          <p:nvPr/>
        </p:nvSpPr>
        <p:spPr>
          <a:xfrm>
            <a:off x="10059298" y="3497564"/>
            <a:ext cx="1326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C++</a:t>
            </a:r>
          </a:p>
          <a:p>
            <a:r>
              <a:rPr lang="en-US" dirty="0">
                <a:solidFill>
                  <a:schemeClr val="bg1"/>
                </a:solidFill>
              </a:rPr>
              <a:t> Recursion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68C79E-7CAC-445F-80FC-93D8A84B3578}"/>
              </a:ext>
            </a:extLst>
          </p:cNvPr>
          <p:cNvGrpSpPr/>
          <p:nvPr/>
        </p:nvGrpSpPr>
        <p:grpSpPr>
          <a:xfrm>
            <a:off x="6274363" y="1927263"/>
            <a:ext cx="5487678" cy="1159648"/>
            <a:chOff x="6115187" y="956568"/>
            <a:chExt cx="5487678" cy="115964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CC1217C-1085-4482-ACC2-CBD94B60C3FD}"/>
                </a:ext>
              </a:extLst>
            </p:cNvPr>
            <p:cNvGrpSpPr/>
            <p:nvPr/>
          </p:nvGrpSpPr>
          <p:grpSpPr>
            <a:xfrm>
              <a:off x="6115187" y="956568"/>
              <a:ext cx="5487678" cy="1159648"/>
              <a:chOff x="6205445" y="1911945"/>
              <a:chExt cx="5487678" cy="115964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A9CEF62-CFCE-4D1F-81A5-91CBF5D09E72}"/>
                  </a:ext>
                </a:extLst>
              </p:cNvPr>
              <p:cNvSpPr/>
              <p:nvPr/>
            </p:nvSpPr>
            <p:spPr>
              <a:xfrm>
                <a:off x="6205445" y="1911945"/>
                <a:ext cx="5487678" cy="115964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41CA59-7844-42A4-ACE9-CE17CECC25BD}"/>
                  </a:ext>
                </a:extLst>
              </p:cNvPr>
              <p:cNvSpPr/>
              <p:nvPr/>
            </p:nvSpPr>
            <p:spPr>
              <a:xfrm>
                <a:off x="8815551" y="1946057"/>
                <a:ext cx="776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Basic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F9F844-FF84-4755-8C97-48C0DA400ACD}"/>
                  </a:ext>
                </a:extLst>
              </p:cNvPr>
              <p:cNvSpPr/>
              <p:nvPr/>
            </p:nvSpPr>
            <p:spPr>
              <a:xfrm>
                <a:off x="6371932" y="2367388"/>
                <a:ext cx="1613235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673331-4AFE-40CE-8B90-17671D06D036}"/>
                  </a:ext>
                </a:extLst>
              </p:cNvPr>
              <p:cNvSpPr/>
              <p:nvPr/>
            </p:nvSpPr>
            <p:spPr>
              <a:xfrm>
                <a:off x="8070146" y="2384023"/>
                <a:ext cx="1613235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A89608B-660D-4A29-826E-C44B2CB0FF6C}"/>
                  </a:ext>
                </a:extLst>
              </p:cNvPr>
              <p:cNvSpPr/>
              <p:nvPr/>
            </p:nvSpPr>
            <p:spPr>
              <a:xfrm>
                <a:off x="9776271" y="2379326"/>
                <a:ext cx="1756107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2C8DD6-FA78-4F04-B8BC-702015050607}"/>
                </a:ext>
              </a:extLst>
            </p:cNvPr>
            <p:cNvSpPr/>
            <p:nvPr/>
          </p:nvSpPr>
          <p:spPr>
            <a:xfrm>
              <a:off x="9994317" y="1382871"/>
              <a:ext cx="13708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Operators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in C++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24EAA2-E800-4549-B95D-F50EDF48CAE7}"/>
                </a:ext>
              </a:extLst>
            </p:cNvPr>
            <p:cNvSpPr/>
            <p:nvPr/>
          </p:nvSpPr>
          <p:spPr>
            <a:xfrm>
              <a:off x="8420004" y="1402372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Types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4F2C0B-5740-4199-A7B8-3F9C2C2E7E7E}"/>
                </a:ext>
              </a:extLst>
            </p:cNvPr>
            <p:cNvSpPr/>
            <p:nvPr/>
          </p:nvSpPr>
          <p:spPr>
            <a:xfrm>
              <a:off x="6371735" y="1382899"/>
              <a:ext cx="15231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Variables &amp;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their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22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E70D-82B5-4C57-A323-BE899856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(Cont.)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8ABE06-5EA8-4FA5-9A03-5BE609EF7E5C}"/>
              </a:ext>
            </a:extLst>
          </p:cNvPr>
          <p:cNvGrpSpPr/>
          <p:nvPr/>
        </p:nvGrpSpPr>
        <p:grpSpPr>
          <a:xfrm>
            <a:off x="666235" y="2608443"/>
            <a:ext cx="10978370" cy="3453912"/>
            <a:chOff x="516945" y="2608443"/>
            <a:chExt cx="10978370" cy="34539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F37CEB-BA49-4656-B60D-A7114E9D02C2}"/>
                </a:ext>
              </a:extLst>
            </p:cNvPr>
            <p:cNvGrpSpPr/>
            <p:nvPr/>
          </p:nvGrpSpPr>
          <p:grpSpPr>
            <a:xfrm>
              <a:off x="516945" y="2608443"/>
              <a:ext cx="10978370" cy="3453912"/>
              <a:chOff x="5413228" y="1702907"/>
              <a:chExt cx="10978370" cy="345391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A02932A-A033-45F2-9A07-7287F80AA701}"/>
                  </a:ext>
                </a:extLst>
              </p:cNvPr>
              <p:cNvGrpSpPr/>
              <p:nvPr/>
            </p:nvGrpSpPr>
            <p:grpSpPr>
              <a:xfrm>
                <a:off x="5413228" y="1702907"/>
                <a:ext cx="10978370" cy="3453912"/>
                <a:chOff x="5554983" y="2952863"/>
                <a:chExt cx="10881021" cy="216340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3A1399C-35DD-4069-B84F-A5338EB8BD76}"/>
                    </a:ext>
                  </a:extLst>
                </p:cNvPr>
                <p:cNvGrpSpPr/>
                <p:nvPr/>
              </p:nvGrpSpPr>
              <p:grpSpPr>
                <a:xfrm>
                  <a:off x="5554983" y="2952863"/>
                  <a:ext cx="10881021" cy="2163404"/>
                  <a:chOff x="223947" y="2412994"/>
                  <a:chExt cx="14560667" cy="921565"/>
                </a:xfrm>
              </p:grpSpPr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B93CA950-E4F9-467B-8046-72F16757F702}"/>
                      </a:ext>
                    </a:extLst>
                  </p:cNvPr>
                  <p:cNvSpPr/>
                  <p:nvPr/>
                </p:nvSpPr>
                <p:spPr>
                  <a:xfrm>
                    <a:off x="223947" y="2412994"/>
                    <a:ext cx="14560667" cy="921565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FF1022B2-C788-41CB-8586-B43AA60D4148}"/>
                      </a:ext>
                    </a:extLst>
                  </p:cNvPr>
                  <p:cNvSpPr/>
                  <p:nvPr/>
                </p:nvSpPr>
                <p:spPr>
                  <a:xfrm>
                    <a:off x="4710729" y="2418468"/>
                    <a:ext cx="7209932" cy="985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/>
                      <a:t>Object Oriented Programming  (OOP) Concept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D1E39C3F-CEDA-4273-BBB2-CC7948717FBF}"/>
                      </a:ext>
                    </a:extLst>
                  </p:cNvPr>
                  <p:cNvSpPr/>
                  <p:nvPr/>
                </p:nvSpPr>
                <p:spPr>
                  <a:xfrm>
                    <a:off x="521309" y="2725044"/>
                    <a:ext cx="3414397" cy="1487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How to Pass &amp; return struct from function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307937B4-6EEA-4B32-9484-93147F13A359}"/>
                      </a:ext>
                    </a:extLst>
                  </p:cNvPr>
                  <p:cNvSpPr/>
                  <p:nvPr/>
                </p:nvSpPr>
                <p:spPr>
                  <a:xfrm>
                    <a:off x="521309" y="2552933"/>
                    <a:ext cx="3414399" cy="14758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OOP Concepts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1878B64-4E69-4C26-875E-E0A8B3E53E81}"/>
                      </a:ext>
                    </a:extLst>
                  </p:cNvPr>
                  <p:cNvSpPr/>
                  <p:nvPr/>
                </p:nvSpPr>
                <p:spPr>
                  <a:xfrm>
                    <a:off x="4044687" y="2556700"/>
                    <a:ext cx="3288122" cy="15115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Constructor</a:t>
                    </a:r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B03845-1C61-4AF2-A2E0-28F5B763A506}"/>
                    </a:ext>
                  </a:extLst>
                </p:cNvPr>
                <p:cNvSpPr/>
                <p:nvPr/>
              </p:nvSpPr>
              <p:spPr>
                <a:xfrm>
                  <a:off x="8444715" y="4101821"/>
                  <a:ext cx="2422640" cy="32115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Function Overriding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DF44829-36C4-451E-B02D-F5D417604717}"/>
                    </a:ext>
                  </a:extLst>
                </p:cNvPr>
                <p:cNvSpPr/>
                <p:nvPr/>
              </p:nvSpPr>
              <p:spPr>
                <a:xfrm>
                  <a:off x="5793866" y="4496316"/>
                  <a:ext cx="2534872" cy="3491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Abstraction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1B3A3EC-043B-4B57-B57F-2424C56D06D7}"/>
                    </a:ext>
                  </a:extLst>
                </p:cNvPr>
                <p:cNvSpPr/>
                <p:nvPr/>
              </p:nvSpPr>
              <p:spPr>
                <a:xfrm>
                  <a:off x="8422490" y="4491300"/>
                  <a:ext cx="2422639" cy="3491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Interfaces-Abstract Class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6FFA61-D046-4A65-A3BD-D725509F1E5F}"/>
                  </a:ext>
                </a:extLst>
              </p:cNvPr>
              <p:cNvSpPr/>
              <p:nvPr/>
            </p:nvSpPr>
            <p:spPr>
              <a:xfrm>
                <a:off x="8293969" y="2875089"/>
                <a:ext cx="2479160" cy="5574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Enumeration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D615E2-0A38-4405-8215-58AABCE263D1}"/>
                  </a:ext>
                </a:extLst>
              </p:cNvPr>
              <p:cNvSpPr/>
              <p:nvPr/>
            </p:nvSpPr>
            <p:spPr>
              <a:xfrm>
                <a:off x="5639863" y="3514888"/>
                <a:ext cx="2574368" cy="5574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Function Overloading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AB2810-0226-41E8-B2CD-B6393218DC69}"/>
                </a:ext>
              </a:extLst>
            </p:cNvPr>
            <p:cNvSpPr/>
            <p:nvPr/>
          </p:nvSpPr>
          <p:spPr>
            <a:xfrm>
              <a:off x="6025251" y="3777970"/>
              <a:ext cx="2574368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Inheritance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858DF7-D6BE-40F5-B322-025E153B1198}"/>
                </a:ext>
              </a:extLst>
            </p:cNvPr>
            <p:cNvSpPr/>
            <p:nvPr/>
          </p:nvSpPr>
          <p:spPr>
            <a:xfrm>
              <a:off x="6025251" y="3132919"/>
              <a:ext cx="2574369" cy="55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Destructor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865287-4BC2-49F2-A149-189EFD9A5073}"/>
                </a:ext>
              </a:extLst>
            </p:cNvPr>
            <p:cNvSpPr/>
            <p:nvPr/>
          </p:nvSpPr>
          <p:spPr>
            <a:xfrm>
              <a:off x="8681788" y="3147037"/>
              <a:ext cx="2479160" cy="5664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Structure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60AE72-D891-4712-B391-418D7052B4EB}"/>
                </a:ext>
              </a:extLst>
            </p:cNvPr>
            <p:cNvSpPr/>
            <p:nvPr/>
          </p:nvSpPr>
          <p:spPr>
            <a:xfrm>
              <a:off x="8716633" y="4442775"/>
              <a:ext cx="2444315" cy="512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Encapsulation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BF1129-CEBA-439B-8AC2-2CEC66B28656}"/>
                </a:ext>
              </a:extLst>
            </p:cNvPr>
            <p:cNvSpPr/>
            <p:nvPr/>
          </p:nvSpPr>
          <p:spPr>
            <a:xfrm>
              <a:off x="6042068" y="5072595"/>
              <a:ext cx="2557551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 &amp; Return Obj from Fc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891A0-46E5-4ABF-9375-EACB0D6CF8D1}"/>
                </a:ext>
              </a:extLst>
            </p:cNvPr>
            <p:cNvSpPr/>
            <p:nvPr/>
          </p:nvSpPr>
          <p:spPr>
            <a:xfrm>
              <a:off x="8694210" y="5064585"/>
              <a:ext cx="2444314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Friend Class &amp; Function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20C7CD6-F02A-4A2B-90B9-0009B2BC2AAA}"/>
                </a:ext>
              </a:extLst>
            </p:cNvPr>
            <p:cNvSpPr/>
            <p:nvPr/>
          </p:nvSpPr>
          <p:spPr>
            <a:xfrm>
              <a:off x="8681789" y="3780626"/>
              <a:ext cx="2479160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Polymorphism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664FBE-F6E0-4054-8D23-CA730690E8BA}"/>
                </a:ext>
              </a:extLst>
            </p:cNvPr>
            <p:cNvSpPr/>
            <p:nvPr/>
          </p:nvSpPr>
          <p:spPr>
            <a:xfrm>
              <a:off x="6027683" y="4420425"/>
              <a:ext cx="2574368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Function: Run time Polymorphism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94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5949F9-DED4-48AB-8DA6-19A69FA6E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51" y="2391413"/>
            <a:ext cx="8825658" cy="2677648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70C7EB-5381-46AA-93A6-C7FC6D6EC0DB}"/>
              </a:ext>
            </a:extLst>
          </p:cNvPr>
          <p:cNvGrpSpPr/>
          <p:nvPr/>
        </p:nvGrpSpPr>
        <p:grpSpPr>
          <a:xfrm>
            <a:off x="5567784" y="4033911"/>
            <a:ext cx="5538670" cy="1159648"/>
            <a:chOff x="2714273" y="4816658"/>
            <a:chExt cx="6504154" cy="11596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193BFD-8D32-455E-A76B-EE47310CC6A0}"/>
                </a:ext>
              </a:extLst>
            </p:cNvPr>
            <p:cNvGrpSpPr/>
            <p:nvPr/>
          </p:nvGrpSpPr>
          <p:grpSpPr>
            <a:xfrm>
              <a:off x="2714273" y="4816658"/>
              <a:ext cx="6504154" cy="1159648"/>
              <a:chOff x="891544" y="2375969"/>
              <a:chExt cx="7232248" cy="115964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D6FAAF5-C496-4F31-90DF-D92515648BFC}"/>
                  </a:ext>
                </a:extLst>
              </p:cNvPr>
              <p:cNvSpPr/>
              <p:nvPr/>
            </p:nvSpPr>
            <p:spPr>
              <a:xfrm>
                <a:off x="891544" y="2375969"/>
                <a:ext cx="7232248" cy="115964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A19AA3-EDD8-43CB-94DB-7833E4DB7F50}"/>
                  </a:ext>
                </a:extLst>
              </p:cNvPr>
              <p:cNvSpPr/>
              <p:nvPr/>
            </p:nvSpPr>
            <p:spPr>
              <a:xfrm>
                <a:off x="3827709" y="2469768"/>
                <a:ext cx="148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Functions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476BE2-DBAF-42EC-9E4C-21036DEBED3E}"/>
                  </a:ext>
                </a:extLst>
              </p:cNvPr>
              <p:cNvSpPr/>
              <p:nvPr/>
            </p:nvSpPr>
            <p:spPr>
              <a:xfrm>
                <a:off x="1110821" y="2801398"/>
                <a:ext cx="2123381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AA59DB-9830-4C7A-AB10-E8E9550B7010}"/>
                  </a:ext>
                </a:extLst>
              </p:cNvPr>
              <p:cNvSpPr/>
              <p:nvPr/>
            </p:nvSpPr>
            <p:spPr>
              <a:xfrm>
                <a:off x="3370496" y="2792545"/>
                <a:ext cx="1946970" cy="573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4F3C07-5DA4-4C8A-BB6A-096824785E5A}"/>
                </a:ext>
              </a:extLst>
            </p:cNvPr>
            <p:cNvSpPr/>
            <p:nvPr/>
          </p:nvSpPr>
          <p:spPr>
            <a:xfrm>
              <a:off x="6812596" y="5249334"/>
              <a:ext cx="2248963" cy="56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89F82-180B-4CE3-8DD3-EB9E6B1A3F83}"/>
              </a:ext>
            </a:extLst>
          </p:cNvPr>
          <p:cNvSpPr/>
          <p:nvPr/>
        </p:nvSpPr>
        <p:spPr>
          <a:xfrm>
            <a:off x="5955919" y="4462807"/>
            <a:ext cx="1298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Functions </a:t>
            </a: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c++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3A78D-B271-4726-BD57-16FFE78D25B0}"/>
              </a:ext>
            </a:extLst>
          </p:cNvPr>
          <p:cNvSpPr/>
          <p:nvPr/>
        </p:nvSpPr>
        <p:spPr>
          <a:xfrm>
            <a:off x="7659607" y="4411420"/>
            <a:ext cx="1398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Default </a:t>
            </a:r>
          </a:p>
          <a:p>
            <a:r>
              <a:rPr lang="en-US" dirty="0">
                <a:solidFill>
                  <a:schemeClr val="bg1"/>
                </a:solidFill>
              </a:rPr>
              <a:t>Arguments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5D462E-40D5-4835-926F-9E8D1D881C8D}"/>
              </a:ext>
            </a:extLst>
          </p:cNvPr>
          <p:cNvSpPr/>
          <p:nvPr/>
        </p:nvSpPr>
        <p:spPr>
          <a:xfrm>
            <a:off x="9413743" y="4426029"/>
            <a:ext cx="1326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C++</a:t>
            </a:r>
          </a:p>
          <a:p>
            <a:r>
              <a:rPr lang="en-US" dirty="0">
                <a:solidFill>
                  <a:schemeClr val="bg1"/>
                </a:solidFill>
              </a:rPr>
              <a:t> Recursion</a:t>
            </a:r>
          </a:p>
        </p:txBody>
      </p:sp>
    </p:spTree>
    <p:extLst>
      <p:ext uri="{BB962C8B-B14F-4D97-AF65-F5344CB8AC3E}">
        <p14:creationId xmlns:p14="http://schemas.microsoft.com/office/powerpoint/2010/main" val="31327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7A1BF3C-2F13-43EF-889D-450821C2A36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2" r="42431"/>
          <a:stretch/>
        </p:blipFill>
        <p:spPr>
          <a:xfrm>
            <a:off x="3071162" y="295420"/>
            <a:ext cx="6875379" cy="6147583"/>
          </a:xfrm>
        </p:spPr>
      </p:pic>
    </p:spTree>
    <p:extLst>
      <p:ext uri="{BB962C8B-B14F-4D97-AF65-F5344CB8AC3E}">
        <p14:creationId xmlns:p14="http://schemas.microsoft.com/office/powerpoint/2010/main" val="362635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39B3-A940-42BE-BF7F-3A635EFE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84DA-E646-464F-BCDC-B143A281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81" y="2468032"/>
            <a:ext cx="9691237" cy="3416300"/>
          </a:xfrm>
        </p:spPr>
        <p:txBody>
          <a:bodyPr/>
          <a:lstStyle/>
          <a:p>
            <a:pPr algn="just"/>
            <a:r>
              <a:rPr lang="en-US" dirty="0"/>
              <a:t>A function is block of code which is used to perform a particular task, for example let’s say you are writing a large C++ program and in that program you want to do a particular task several number of times, like displaying value from 1 to 10, in order to do that you have to write few lines of code and you need to repeat these lines every time you display values. </a:t>
            </a:r>
          </a:p>
          <a:p>
            <a:pPr algn="just"/>
            <a:r>
              <a:rPr lang="en-US" dirty="0"/>
              <a:t>Another way of doing this is that you write these lines inside a function and call that function every time you want to display values. This would make you code simple, readable and reusable.</a:t>
            </a:r>
          </a:p>
        </p:txBody>
      </p:sp>
    </p:spTree>
    <p:extLst>
      <p:ext uri="{BB962C8B-B14F-4D97-AF65-F5344CB8AC3E}">
        <p14:creationId xmlns:p14="http://schemas.microsoft.com/office/powerpoint/2010/main" val="152012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1B6F-0E8B-4F6E-8BEB-1756FDE4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92337-B3AD-436E-8859-9B8B78D4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26089"/>
            <a:ext cx="4728620" cy="1387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78E81-F6E4-42E3-AD25-516AB7BD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07" y="2513075"/>
            <a:ext cx="4728619" cy="42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4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902E-FBD4-4BE1-8FC7-2EF886D6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Declaration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B0E1-9EE7-4450-B939-0998BF34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85132" cy="3416300"/>
          </a:xfrm>
        </p:spPr>
        <p:txBody>
          <a:bodyPr/>
          <a:lstStyle/>
          <a:p>
            <a:pPr algn="just"/>
            <a:r>
              <a:rPr lang="en-US" dirty="0"/>
              <a:t>The same program can be code in two ways: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The thing is that when you define the function </a:t>
            </a:r>
            <a:r>
              <a:rPr lang="en-US" b="1" dirty="0"/>
              <a:t>before the main() function </a:t>
            </a:r>
            <a:r>
              <a:rPr lang="en-US" dirty="0"/>
              <a:t>in your program then </a:t>
            </a:r>
            <a:r>
              <a:rPr lang="en-US" dirty="0">
                <a:highlight>
                  <a:srgbClr val="FFFF00"/>
                </a:highlight>
              </a:rPr>
              <a:t>you don’t need to do function declaration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 if you are writing your function </a:t>
            </a:r>
            <a:r>
              <a:rPr lang="en-US" b="1" dirty="0"/>
              <a:t>after the main() function </a:t>
            </a:r>
            <a:r>
              <a:rPr lang="en-US" dirty="0"/>
              <a:t>like we did in the second program then you need to </a:t>
            </a:r>
            <a:r>
              <a:rPr lang="en-US" dirty="0">
                <a:highlight>
                  <a:srgbClr val="FFFF00"/>
                </a:highlight>
              </a:rPr>
              <a:t>declare the function first, else you will get compilation error.</a:t>
            </a:r>
          </a:p>
        </p:txBody>
      </p:sp>
    </p:spTree>
    <p:extLst>
      <p:ext uri="{BB962C8B-B14F-4D97-AF65-F5344CB8AC3E}">
        <p14:creationId xmlns:p14="http://schemas.microsoft.com/office/powerpoint/2010/main" val="302399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913</Words>
  <Application>Microsoft Office PowerPoint</Application>
  <PresentationFormat>Widescreen</PresentationFormat>
  <Paragraphs>120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Bookman Old Style</vt:lpstr>
      <vt:lpstr>Calibri</vt:lpstr>
      <vt:lpstr>Century Gothic</vt:lpstr>
      <vt:lpstr>PT Sans</vt:lpstr>
      <vt:lpstr>Wingdings 3</vt:lpstr>
      <vt:lpstr>Ion Boardroom</vt:lpstr>
      <vt:lpstr>PowerPoint Presentation</vt:lpstr>
      <vt:lpstr>PowerPoint Presentation</vt:lpstr>
      <vt:lpstr>Outline</vt:lpstr>
      <vt:lpstr>Outline (Cont.)</vt:lpstr>
      <vt:lpstr>Functions</vt:lpstr>
      <vt:lpstr>PowerPoint Presentation</vt:lpstr>
      <vt:lpstr>What is function?</vt:lpstr>
      <vt:lpstr>Syntax Functions</vt:lpstr>
      <vt:lpstr>Function Declaration</vt:lpstr>
      <vt:lpstr>PowerPoint Presentation</vt:lpstr>
      <vt:lpstr>Syntax &amp; how to call function?</vt:lpstr>
      <vt:lpstr>PowerPoint Presentation</vt:lpstr>
      <vt:lpstr>Types of function </vt:lpstr>
      <vt:lpstr>Build-it functions </vt:lpstr>
      <vt:lpstr>User-defined functions</vt:lpstr>
      <vt:lpstr>PowerPoint Presentation</vt:lpstr>
      <vt:lpstr>Default Arguments in C++ Functions </vt:lpstr>
      <vt:lpstr>Rules of default arguments </vt:lpstr>
      <vt:lpstr>PowerPoint Presentation</vt:lpstr>
      <vt:lpstr>C++ Recursion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 Name: Nur Aqilah Paskhal Binti Rostam  Supervisor: Professor Dr. Rosni Abdullah   </dc:title>
  <dc:creator>a b</dc:creator>
  <cp:lastModifiedBy>aqilah rose</cp:lastModifiedBy>
  <cp:revision>394</cp:revision>
  <dcterms:created xsi:type="dcterms:W3CDTF">2018-10-22T03:25:44Z</dcterms:created>
  <dcterms:modified xsi:type="dcterms:W3CDTF">2020-02-20T06:40:07Z</dcterms:modified>
</cp:coreProperties>
</file>