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317" r:id="rId3"/>
    <p:sldId id="310" r:id="rId4"/>
    <p:sldId id="318" r:id="rId5"/>
    <p:sldId id="383" r:id="rId6"/>
    <p:sldId id="395" r:id="rId7"/>
    <p:sldId id="396" r:id="rId8"/>
    <p:sldId id="397" r:id="rId9"/>
    <p:sldId id="398" r:id="rId10"/>
    <p:sldId id="399" r:id="rId11"/>
    <p:sldId id="40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4A66B9-42C2-4F49-B966-CA7523D4DB4E}">
          <p14:sldIdLst>
            <p14:sldId id="262"/>
            <p14:sldId id="317"/>
            <p14:sldId id="310"/>
            <p14:sldId id="318"/>
            <p14:sldId id="383"/>
            <p14:sldId id="395"/>
            <p14:sldId id="396"/>
            <p14:sldId id="397"/>
            <p14:sldId id="398"/>
            <p14:sldId id="399"/>
            <p14:sldId id="4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249" autoAdjust="0"/>
  </p:normalViewPr>
  <p:slideViewPr>
    <p:cSldViewPr snapToGrid="0">
      <p:cViewPr varScale="1">
        <p:scale>
          <a:sx n="68" d="100"/>
          <a:sy n="68"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48724-ED07-400E-8A03-284A0C011609}"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FA83A-1439-4500-8D1F-93EC15A18840}" type="slidenum">
              <a:rPr lang="en-US" smtClean="0"/>
              <a:t>‹#›</a:t>
            </a:fld>
            <a:endParaRPr lang="en-US"/>
          </a:p>
        </p:txBody>
      </p:sp>
    </p:spTree>
    <p:extLst>
      <p:ext uri="{BB962C8B-B14F-4D97-AF65-F5344CB8AC3E}">
        <p14:creationId xmlns:p14="http://schemas.microsoft.com/office/powerpoint/2010/main" val="106588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CFA83A-1439-4500-8D1F-93EC15A18840}" type="slidenum">
              <a:rPr lang="en-US" smtClean="0"/>
              <a:t>1</a:t>
            </a:fld>
            <a:endParaRPr lang="en-US"/>
          </a:p>
        </p:txBody>
      </p:sp>
    </p:spTree>
    <p:extLst>
      <p:ext uri="{BB962C8B-B14F-4D97-AF65-F5344CB8AC3E}">
        <p14:creationId xmlns:p14="http://schemas.microsoft.com/office/powerpoint/2010/main" val="20118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CFA83A-1439-4500-8D1F-93EC15A18840}" type="slidenum">
              <a:rPr lang="en-US" smtClean="0"/>
              <a:t>3</a:t>
            </a:fld>
            <a:endParaRPr lang="en-US"/>
          </a:p>
        </p:txBody>
      </p:sp>
    </p:spTree>
    <p:extLst>
      <p:ext uri="{BB962C8B-B14F-4D97-AF65-F5344CB8AC3E}">
        <p14:creationId xmlns:p14="http://schemas.microsoft.com/office/powerpoint/2010/main" val="187653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3C8524C-442A-4B5F-9F00-504E791AAEC8}" type="datetimeFigureOut">
              <a:rPr lang="en-US" smtClean="0"/>
              <a:t>2/20/2020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48593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45164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503057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274274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63946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C8524C-442A-4B5F-9F00-504E791AAEC8}"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392341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C8524C-442A-4B5F-9F00-504E791AAEC8}" type="datetimeFigureOut">
              <a:rPr lang="en-US" smtClean="0"/>
              <a:t>2/20/2020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469334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3C8524C-442A-4B5F-9F00-504E791AAEC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024307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3C8524C-442A-4B5F-9F00-504E791AAEC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26747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8524C-442A-4B5F-9F00-504E791AAEC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400871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7188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8524C-442A-4B5F-9F00-504E791AAEC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13766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8524C-442A-4B5F-9F00-504E791AAEC8}"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64561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8524C-442A-4B5F-9F00-504E791AAEC8}"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74052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8524C-442A-4B5F-9F00-504E791AAEC8}"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3934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67643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6069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3C8524C-442A-4B5F-9F00-504E791AAEC8}" type="datetimeFigureOut">
              <a:rPr lang="en-US" smtClean="0"/>
              <a:t>2/20/2020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7DA251-3D35-4C8B-97D3-D08DF4FD1DC2}" type="slidenum">
              <a:rPr lang="en-US" smtClean="0"/>
              <a:t>‹#›</a:t>
            </a:fld>
            <a:endParaRPr lang="en-US"/>
          </a:p>
        </p:txBody>
      </p:sp>
    </p:spTree>
    <p:extLst>
      <p:ext uri="{BB962C8B-B14F-4D97-AF65-F5344CB8AC3E}">
        <p14:creationId xmlns:p14="http://schemas.microsoft.com/office/powerpoint/2010/main" val="3942609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3" name="Rectangle 6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6" name="Rectangle 6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70" name="Rectangle 69">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Picture 4">
            <a:extLst>
              <a:ext uri="{FF2B5EF4-FFF2-40B4-BE49-F238E27FC236}">
                <a16:creationId xmlns:a16="http://schemas.microsoft.com/office/drawing/2014/main" id="{927EC100-FED3-4652-A4DC-DBCF5E670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68" y="483305"/>
            <a:ext cx="3056716" cy="115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A6959E0-3D26-4672-A4D3-8F9112C1B9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68" y="1666327"/>
            <a:ext cx="11234558" cy="46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07FFE83B-FF6A-4181-BB75-1440A88C7510}"/>
              </a:ext>
            </a:extLst>
          </p:cNvPr>
          <p:cNvSpPr txBox="1">
            <a:spLocks/>
          </p:cNvSpPr>
          <p:nvPr/>
        </p:nvSpPr>
        <p:spPr bwMode="gray">
          <a:xfrm>
            <a:off x="2981301" y="2349007"/>
            <a:ext cx="6907757" cy="3686015"/>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chemeClr val="tx1"/>
                </a:solidFill>
              </a:rPr>
              <a:t>Basic Programming using C++</a:t>
            </a:r>
          </a:p>
          <a:p>
            <a:endParaRPr lang="en-US" sz="2100" dirty="0">
              <a:solidFill>
                <a:schemeClr val="tx1"/>
              </a:solidFill>
            </a:endParaRPr>
          </a:p>
          <a:p>
            <a:pPr algn="ctr"/>
            <a:r>
              <a:rPr lang="en-US" sz="2100" dirty="0">
                <a:solidFill>
                  <a:schemeClr val="tx1"/>
                </a:solidFill>
              </a:rPr>
              <a:t>by Aqilah Rose</a:t>
            </a:r>
          </a:p>
        </p:txBody>
      </p:sp>
    </p:spTree>
    <p:extLst>
      <p:ext uri="{BB962C8B-B14F-4D97-AF65-F5344CB8AC3E}">
        <p14:creationId xmlns:p14="http://schemas.microsoft.com/office/powerpoint/2010/main" val="3297966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F058-EEF6-4846-B4DC-994DEDF61E7A}"/>
              </a:ext>
            </a:extLst>
          </p:cNvPr>
          <p:cNvSpPr>
            <a:spLocks noGrp="1"/>
          </p:cNvSpPr>
          <p:nvPr>
            <p:ph type="title"/>
          </p:nvPr>
        </p:nvSpPr>
        <p:spPr/>
        <p:txBody>
          <a:bodyPr/>
          <a:lstStyle/>
          <a:p>
            <a:r>
              <a:rPr lang="en-US" dirty="0"/>
              <a:t>Use loop to iterate the data!</a:t>
            </a:r>
          </a:p>
        </p:txBody>
      </p:sp>
      <p:pic>
        <p:nvPicPr>
          <p:cNvPr id="4" name="Picture 3">
            <a:extLst>
              <a:ext uri="{FF2B5EF4-FFF2-40B4-BE49-F238E27FC236}">
                <a16:creationId xmlns:a16="http://schemas.microsoft.com/office/drawing/2014/main" id="{9DF4E204-EA89-4D4C-BC16-57F6C0604AFE}"/>
              </a:ext>
            </a:extLst>
          </p:cNvPr>
          <p:cNvPicPr>
            <a:picLocks noChangeAspect="1"/>
          </p:cNvPicPr>
          <p:nvPr/>
        </p:nvPicPr>
        <p:blipFill>
          <a:blip r:embed="rId2"/>
          <a:stretch>
            <a:fillRect/>
          </a:stretch>
        </p:blipFill>
        <p:spPr>
          <a:xfrm>
            <a:off x="3815751" y="2339668"/>
            <a:ext cx="4560498" cy="4325421"/>
          </a:xfrm>
          <a:prstGeom prst="rect">
            <a:avLst/>
          </a:prstGeom>
        </p:spPr>
      </p:pic>
    </p:spTree>
    <p:extLst>
      <p:ext uri="{BB962C8B-B14F-4D97-AF65-F5344CB8AC3E}">
        <p14:creationId xmlns:p14="http://schemas.microsoft.com/office/powerpoint/2010/main" val="318748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25C3-75DC-4C5E-9978-B5E47EAA0C91}"/>
              </a:ext>
            </a:extLst>
          </p:cNvPr>
          <p:cNvSpPr>
            <a:spLocks noGrp="1"/>
          </p:cNvSpPr>
          <p:nvPr>
            <p:ph type="title"/>
          </p:nvPr>
        </p:nvSpPr>
        <p:spPr/>
        <p:txBody>
          <a:bodyPr/>
          <a:lstStyle/>
          <a:p>
            <a:r>
              <a:rPr lang="en-US" b="1" dirty="0"/>
              <a:t>Multidimensional Arrays in C++</a:t>
            </a:r>
            <a:br>
              <a:rPr lang="en-US" b="1" dirty="0"/>
            </a:br>
            <a:endParaRPr lang="en-US" dirty="0"/>
          </a:p>
        </p:txBody>
      </p:sp>
      <p:sp>
        <p:nvSpPr>
          <p:cNvPr id="3" name="Content Placeholder 2">
            <a:extLst>
              <a:ext uri="{FF2B5EF4-FFF2-40B4-BE49-F238E27FC236}">
                <a16:creationId xmlns:a16="http://schemas.microsoft.com/office/drawing/2014/main" id="{49408EB7-8A0C-4E49-924F-28AE005A3D23}"/>
              </a:ext>
            </a:extLst>
          </p:cNvPr>
          <p:cNvSpPr>
            <a:spLocks noGrp="1"/>
          </p:cNvSpPr>
          <p:nvPr>
            <p:ph idx="1"/>
          </p:nvPr>
        </p:nvSpPr>
        <p:spPr>
          <a:xfrm>
            <a:off x="1154954" y="2659770"/>
            <a:ext cx="9508357" cy="3416300"/>
          </a:xfrm>
        </p:spPr>
        <p:txBody>
          <a:bodyPr/>
          <a:lstStyle/>
          <a:p>
            <a:pPr algn="just"/>
            <a:r>
              <a:rPr lang="en-US" dirty="0"/>
              <a:t>Multidimensional arrays are also known as </a:t>
            </a:r>
            <a:r>
              <a:rPr lang="en-US" b="1" dirty="0"/>
              <a:t>array of arrays</a:t>
            </a:r>
            <a:r>
              <a:rPr lang="en-US" dirty="0"/>
              <a:t>. The data in multidimensional array is stored in a tabular form as shown in the diagram below:</a:t>
            </a:r>
          </a:p>
        </p:txBody>
      </p:sp>
      <p:pic>
        <p:nvPicPr>
          <p:cNvPr id="4" name="Picture 3">
            <a:extLst>
              <a:ext uri="{FF2B5EF4-FFF2-40B4-BE49-F238E27FC236}">
                <a16:creationId xmlns:a16="http://schemas.microsoft.com/office/drawing/2014/main" id="{A07BF940-5C05-4E87-9CDC-1DE543C0F5A1}"/>
              </a:ext>
            </a:extLst>
          </p:cNvPr>
          <p:cNvPicPr>
            <a:picLocks noChangeAspect="1"/>
          </p:cNvPicPr>
          <p:nvPr/>
        </p:nvPicPr>
        <p:blipFill>
          <a:blip r:embed="rId2"/>
          <a:stretch>
            <a:fillRect/>
          </a:stretch>
        </p:blipFill>
        <p:spPr>
          <a:xfrm>
            <a:off x="2801449" y="3601916"/>
            <a:ext cx="6855524" cy="2827020"/>
          </a:xfrm>
          <a:prstGeom prst="rect">
            <a:avLst/>
          </a:prstGeom>
        </p:spPr>
      </p:pic>
    </p:spTree>
    <p:extLst>
      <p:ext uri="{BB962C8B-B14F-4D97-AF65-F5344CB8AC3E}">
        <p14:creationId xmlns:p14="http://schemas.microsoft.com/office/powerpoint/2010/main" val="33379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29E46-EAEF-4998-B27B-689EEB5966FA}"/>
              </a:ext>
            </a:extLst>
          </p:cNvPr>
          <p:cNvSpPr>
            <a:spLocks noGrp="1"/>
          </p:cNvSpPr>
          <p:nvPr>
            <p:ph idx="1"/>
          </p:nvPr>
        </p:nvSpPr>
        <p:spPr>
          <a:xfrm>
            <a:off x="1252391" y="2508248"/>
            <a:ext cx="9687217" cy="2944930"/>
          </a:xfrm>
        </p:spPr>
        <p:txBody>
          <a:bodyPr>
            <a:normAutofit lnSpcReduction="10000"/>
          </a:bodyPr>
          <a:lstStyle/>
          <a:p>
            <a:pPr marL="0" indent="0" algn="ctr">
              <a:buNone/>
            </a:pPr>
            <a:r>
              <a:rPr lang="en-US" sz="4800" i="1" spc="-50" dirty="0">
                <a:solidFill>
                  <a:schemeClr val="tx1"/>
                </a:solidFill>
                <a:latin typeface="Bookman Old Style" panose="020F0302020204030204"/>
                <a:ea typeface="+mj-ea"/>
                <a:cs typeface="+mj-cs"/>
              </a:rPr>
              <a:t>“Your best quote that reflects your approach… “It’s one small step for man, one giant leap for mankind.”</a:t>
            </a:r>
            <a:endParaRPr lang="en-US" dirty="0">
              <a:solidFill>
                <a:schemeClr val="tx1"/>
              </a:solidFill>
            </a:endParaRPr>
          </a:p>
        </p:txBody>
      </p:sp>
      <p:sp>
        <p:nvSpPr>
          <p:cNvPr id="4" name="Rectangle 3">
            <a:extLst>
              <a:ext uri="{FF2B5EF4-FFF2-40B4-BE49-F238E27FC236}">
                <a16:creationId xmlns:a16="http://schemas.microsoft.com/office/drawing/2014/main" id="{2B1D597D-E9CE-43BF-B484-2E26E636236B}"/>
              </a:ext>
            </a:extLst>
          </p:cNvPr>
          <p:cNvSpPr/>
          <p:nvPr/>
        </p:nvSpPr>
        <p:spPr>
          <a:xfrm>
            <a:off x="5215619" y="5268512"/>
            <a:ext cx="2715402" cy="369332"/>
          </a:xfrm>
          <a:prstGeom prst="rect">
            <a:avLst/>
          </a:prstGeom>
        </p:spPr>
        <p:txBody>
          <a:bodyPr wrap="square">
            <a:spAutoFit/>
          </a:bodyPr>
          <a:lstStyle/>
          <a:p>
            <a:r>
              <a:rPr lang="en-US" dirty="0"/>
              <a:t>- Neil Armstrong</a:t>
            </a:r>
          </a:p>
        </p:txBody>
      </p:sp>
    </p:spTree>
    <p:extLst>
      <p:ext uri="{BB962C8B-B14F-4D97-AF65-F5344CB8AC3E}">
        <p14:creationId xmlns:p14="http://schemas.microsoft.com/office/powerpoint/2010/main" val="328277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DB4B-7865-4B7C-BBF7-698A845133AA}"/>
              </a:ext>
            </a:extLst>
          </p:cNvPr>
          <p:cNvSpPr>
            <a:spLocks noGrp="1"/>
          </p:cNvSpPr>
          <p:nvPr>
            <p:ph type="title"/>
          </p:nvPr>
        </p:nvSpPr>
        <p:spPr>
          <a:xfrm>
            <a:off x="1015205" y="852261"/>
            <a:ext cx="8761413" cy="706964"/>
          </a:xfrm>
        </p:spPr>
        <p:txBody>
          <a:bodyPr/>
          <a:lstStyle/>
          <a:p>
            <a:r>
              <a:rPr lang="en-US" dirty="0">
                <a:solidFill>
                  <a:schemeClr val="bg1"/>
                </a:solidFill>
              </a:rPr>
              <a:t>Outline</a:t>
            </a:r>
          </a:p>
        </p:txBody>
      </p:sp>
      <p:grpSp>
        <p:nvGrpSpPr>
          <p:cNvPr id="3" name="Group 2">
            <a:extLst>
              <a:ext uri="{FF2B5EF4-FFF2-40B4-BE49-F238E27FC236}">
                <a16:creationId xmlns:a16="http://schemas.microsoft.com/office/drawing/2014/main" id="{40DE6399-E048-418E-8925-C0F2FB086D4F}"/>
              </a:ext>
            </a:extLst>
          </p:cNvPr>
          <p:cNvGrpSpPr/>
          <p:nvPr/>
        </p:nvGrpSpPr>
        <p:grpSpPr>
          <a:xfrm>
            <a:off x="6249507" y="3142744"/>
            <a:ext cx="5538670" cy="1159648"/>
            <a:chOff x="2714273" y="4816658"/>
            <a:chExt cx="6504154" cy="1159648"/>
          </a:xfrm>
        </p:grpSpPr>
        <p:grpSp>
          <p:nvGrpSpPr>
            <p:cNvPr id="24" name="Group 23">
              <a:extLst>
                <a:ext uri="{FF2B5EF4-FFF2-40B4-BE49-F238E27FC236}">
                  <a16:creationId xmlns:a16="http://schemas.microsoft.com/office/drawing/2014/main" id="{7F845962-B102-4843-87BC-F6913D38D8A8}"/>
                </a:ext>
              </a:extLst>
            </p:cNvPr>
            <p:cNvGrpSpPr/>
            <p:nvPr/>
          </p:nvGrpSpPr>
          <p:grpSpPr>
            <a:xfrm>
              <a:off x="2714273" y="4816658"/>
              <a:ext cx="6504154" cy="1159648"/>
              <a:chOff x="891544" y="2375969"/>
              <a:chExt cx="7232248" cy="1159648"/>
            </a:xfrm>
          </p:grpSpPr>
          <p:sp>
            <p:nvSpPr>
              <p:cNvPr id="29" name="Rectangle: Rounded Corners 28">
                <a:extLst>
                  <a:ext uri="{FF2B5EF4-FFF2-40B4-BE49-F238E27FC236}">
                    <a16:creationId xmlns:a16="http://schemas.microsoft.com/office/drawing/2014/main" id="{1C7B4955-8217-48AF-83BA-07B04AC3FCDB}"/>
                  </a:ext>
                </a:extLst>
              </p:cNvPr>
              <p:cNvSpPr/>
              <p:nvPr/>
            </p:nvSpPr>
            <p:spPr>
              <a:xfrm>
                <a:off x="891544" y="2375969"/>
                <a:ext cx="7232248" cy="11596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78ACB34-AC8C-4EC7-9935-E0E223480EA3}"/>
                  </a:ext>
                </a:extLst>
              </p:cNvPr>
              <p:cNvSpPr/>
              <p:nvPr/>
            </p:nvSpPr>
            <p:spPr>
              <a:xfrm>
                <a:off x="3827709" y="2469768"/>
                <a:ext cx="1484642" cy="369332"/>
              </a:xfrm>
              <a:prstGeom prst="rect">
                <a:avLst/>
              </a:prstGeom>
            </p:spPr>
            <p:txBody>
              <a:bodyPr wrap="none">
                <a:spAutoFit/>
              </a:bodyPr>
              <a:lstStyle/>
              <a:p>
                <a:pPr algn="ctr"/>
                <a:r>
                  <a:rPr lang="en-US" b="1" dirty="0"/>
                  <a:t>Functions</a:t>
                </a:r>
              </a:p>
            </p:txBody>
          </p:sp>
          <p:sp>
            <p:nvSpPr>
              <p:cNvPr id="32" name="Rectangle 31">
                <a:extLst>
                  <a:ext uri="{FF2B5EF4-FFF2-40B4-BE49-F238E27FC236}">
                    <a16:creationId xmlns:a16="http://schemas.microsoft.com/office/drawing/2014/main" id="{95EEC6D3-1AC9-40A5-A706-39908A5B4160}"/>
                  </a:ext>
                </a:extLst>
              </p:cNvPr>
              <p:cNvSpPr/>
              <p:nvPr/>
            </p:nvSpPr>
            <p:spPr>
              <a:xfrm>
                <a:off x="1110821" y="2801398"/>
                <a:ext cx="2123381"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6B4CB34-A1D8-48D8-8DFE-39523E5435B5}"/>
                  </a:ext>
                </a:extLst>
              </p:cNvPr>
              <p:cNvSpPr/>
              <p:nvPr/>
            </p:nvSpPr>
            <p:spPr>
              <a:xfrm>
                <a:off x="3370496" y="2792545"/>
                <a:ext cx="1946970" cy="57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Rectangle 34">
              <a:extLst>
                <a:ext uri="{FF2B5EF4-FFF2-40B4-BE49-F238E27FC236}">
                  <a16:creationId xmlns:a16="http://schemas.microsoft.com/office/drawing/2014/main" id="{8723A35A-C80A-448C-AA07-A695E4A653CA}"/>
                </a:ext>
              </a:extLst>
            </p:cNvPr>
            <p:cNvSpPr/>
            <p:nvPr/>
          </p:nvSpPr>
          <p:spPr>
            <a:xfrm>
              <a:off x="6812596" y="5249334"/>
              <a:ext cx="2248963"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a:extLst>
              <a:ext uri="{FF2B5EF4-FFF2-40B4-BE49-F238E27FC236}">
                <a16:creationId xmlns:a16="http://schemas.microsoft.com/office/drawing/2014/main" id="{3BD3E9B8-0465-465A-A9FC-E2A02CEC30A8}"/>
              </a:ext>
            </a:extLst>
          </p:cNvPr>
          <p:cNvGrpSpPr/>
          <p:nvPr/>
        </p:nvGrpSpPr>
        <p:grpSpPr>
          <a:xfrm>
            <a:off x="6286655" y="4340176"/>
            <a:ext cx="5501521" cy="1159648"/>
            <a:chOff x="2714273" y="4816658"/>
            <a:chExt cx="6583583" cy="1159648"/>
          </a:xfrm>
        </p:grpSpPr>
        <p:grpSp>
          <p:nvGrpSpPr>
            <p:cNvPr id="54" name="Group 53">
              <a:extLst>
                <a:ext uri="{FF2B5EF4-FFF2-40B4-BE49-F238E27FC236}">
                  <a16:creationId xmlns:a16="http://schemas.microsoft.com/office/drawing/2014/main" id="{61B1346A-62FD-4D2A-BFCC-A30821C54805}"/>
                </a:ext>
              </a:extLst>
            </p:cNvPr>
            <p:cNvGrpSpPr/>
            <p:nvPr/>
          </p:nvGrpSpPr>
          <p:grpSpPr>
            <a:xfrm>
              <a:off x="2714273" y="4816658"/>
              <a:ext cx="6583583" cy="1159648"/>
              <a:chOff x="891544" y="2375969"/>
              <a:chExt cx="7320569" cy="1159648"/>
            </a:xfrm>
          </p:grpSpPr>
          <p:sp>
            <p:nvSpPr>
              <p:cNvPr id="56" name="Rectangle: Rounded Corners 55">
                <a:extLst>
                  <a:ext uri="{FF2B5EF4-FFF2-40B4-BE49-F238E27FC236}">
                    <a16:creationId xmlns:a16="http://schemas.microsoft.com/office/drawing/2014/main" id="{355F7896-D7CF-4C0D-A2B8-AA6E8082AF36}"/>
                  </a:ext>
                </a:extLst>
              </p:cNvPr>
              <p:cNvSpPr/>
              <p:nvPr/>
            </p:nvSpPr>
            <p:spPr>
              <a:xfrm>
                <a:off x="891544" y="2375969"/>
                <a:ext cx="7320569" cy="11596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4F30A338-04CA-48E2-A28B-CD0E68C91BC1}"/>
                  </a:ext>
                </a:extLst>
              </p:cNvPr>
              <p:cNvSpPr/>
              <p:nvPr/>
            </p:nvSpPr>
            <p:spPr>
              <a:xfrm>
                <a:off x="4053857" y="2399931"/>
                <a:ext cx="1032346" cy="369332"/>
              </a:xfrm>
              <a:prstGeom prst="rect">
                <a:avLst/>
              </a:prstGeom>
            </p:spPr>
            <p:txBody>
              <a:bodyPr wrap="none">
                <a:spAutoFit/>
              </a:bodyPr>
              <a:lstStyle/>
              <a:p>
                <a:pPr algn="ctr"/>
                <a:r>
                  <a:rPr lang="en-US" b="1" dirty="0"/>
                  <a:t>Array</a:t>
                </a:r>
              </a:p>
            </p:txBody>
          </p:sp>
          <p:sp>
            <p:nvSpPr>
              <p:cNvPr id="58" name="Rectangle 57">
                <a:extLst>
                  <a:ext uri="{FF2B5EF4-FFF2-40B4-BE49-F238E27FC236}">
                    <a16:creationId xmlns:a16="http://schemas.microsoft.com/office/drawing/2014/main" id="{7A700D2A-22F3-4B84-83FE-018991B76E3A}"/>
                  </a:ext>
                </a:extLst>
              </p:cNvPr>
              <p:cNvSpPr/>
              <p:nvPr/>
            </p:nvSpPr>
            <p:spPr>
              <a:xfrm>
                <a:off x="1130630" y="2801398"/>
                <a:ext cx="2123381"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N 2D</a:t>
                </a:r>
              </a:p>
            </p:txBody>
          </p:sp>
          <p:sp>
            <p:nvSpPr>
              <p:cNvPr id="59" name="Rectangle 58">
                <a:extLst>
                  <a:ext uri="{FF2B5EF4-FFF2-40B4-BE49-F238E27FC236}">
                    <a16:creationId xmlns:a16="http://schemas.microsoft.com/office/drawing/2014/main" id="{6B55706E-0B2D-424F-B910-EC02F4570D61}"/>
                  </a:ext>
                </a:extLst>
              </p:cNvPr>
              <p:cNvSpPr/>
              <p:nvPr/>
            </p:nvSpPr>
            <p:spPr>
              <a:xfrm>
                <a:off x="3377285" y="2793225"/>
                <a:ext cx="1954633"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Passing</a:t>
                </a:r>
              </a:p>
              <a:p>
                <a:pPr algn="ctr"/>
                <a:r>
                  <a:rPr lang="en-US" dirty="0"/>
                  <a:t>Array to fc</a:t>
                </a:r>
              </a:p>
            </p:txBody>
          </p:sp>
        </p:grpSp>
        <p:sp>
          <p:nvSpPr>
            <p:cNvPr id="55" name="Rectangle 54">
              <a:extLst>
                <a:ext uri="{FF2B5EF4-FFF2-40B4-BE49-F238E27FC236}">
                  <a16:creationId xmlns:a16="http://schemas.microsoft.com/office/drawing/2014/main" id="{F08579B5-31B1-45EB-8B82-2C874F41E81D}"/>
                </a:ext>
              </a:extLst>
            </p:cNvPr>
            <p:cNvSpPr/>
            <p:nvPr/>
          </p:nvSpPr>
          <p:spPr>
            <a:xfrm>
              <a:off x="6812596" y="5249334"/>
              <a:ext cx="2266777"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Strings</a:t>
              </a:r>
            </a:p>
          </p:txBody>
        </p:sp>
      </p:grpSp>
      <p:grpSp>
        <p:nvGrpSpPr>
          <p:cNvPr id="7" name="Group 6">
            <a:extLst>
              <a:ext uri="{FF2B5EF4-FFF2-40B4-BE49-F238E27FC236}">
                <a16:creationId xmlns:a16="http://schemas.microsoft.com/office/drawing/2014/main" id="{742BF91B-6BC0-4505-8494-DA78D5E96CA8}"/>
              </a:ext>
            </a:extLst>
          </p:cNvPr>
          <p:cNvGrpSpPr/>
          <p:nvPr/>
        </p:nvGrpSpPr>
        <p:grpSpPr>
          <a:xfrm>
            <a:off x="6282011" y="5555657"/>
            <a:ext cx="5506165" cy="1102770"/>
            <a:chOff x="6368860" y="5004662"/>
            <a:chExt cx="5506165" cy="1102770"/>
          </a:xfrm>
        </p:grpSpPr>
        <p:grpSp>
          <p:nvGrpSpPr>
            <p:cNvPr id="6" name="Group 5">
              <a:extLst>
                <a:ext uri="{FF2B5EF4-FFF2-40B4-BE49-F238E27FC236}">
                  <a16:creationId xmlns:a16="http://schemas.microsoft.com/office/drawing/2014/main" id="{9A037DE7-6F58-4D10-968A-D8CFF7DFCAE5}"/>
                </a:ext>
              </a:extLst>
            </p:cNvPr>
            <p:cNvGrpSpPr/>
            <p:nvPr/>
          </p:nvGrpSpPr>
          <p:grpSpPr>
            <a:xfrm>
              <a:off x="6368860" y="5004662"/>
              <a:ext cx="5506165" cy="1102770"/>
              <a:chOff x="255360" y="5292673"/>
              <a:chExt cx="5506165" cy="1102770"/>
            </a:xfrm>
          </p:grpSpPr>
          <p:sp>
            <p:nvSpPr>
              <p:cNvPr id="60" name="Rectangle: Rounded Corners 59">
                <a:extLst>
                  <a:ext uri="{FF2B5EF4-FFF2-40B4-BE49-F238E27FC236}">
                    <a16:creationId xmlns:a16="http://schemas.microsoft.com/office/drawing/2014/main" id="{1C9FF7BE-659D-4120-B5F6-8F47C7FA0843}"/>
                  </a:ext>
                </a:extLst>
              </p:cNvPr>
              <p:cNvSpPr/>
              <p:nvPr/>
            </p:nvSpPr>
            <p:spPr>
              <a:xfrm>
                <a:off x="255360" y="5292673"/>
                <a:ext cx="5506165" cy="110277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F7C3D8D0-CD66-42F9-9281-F0C3DDE34305}"/>
                  </a:ext>
                </a:extLst>
              </p:cNvPr>
              <p:cNvSpPr/>
              <p:nvPr/>
            </p:nvSpPr>
            <p:spPr>
              <a:xfrm>
                <a:off x="846098" y="5781657"/>
                <a:ext cx="2183710"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Pointers in C++</a:t>
                </a:r>
              </a:p>
            </p:txBody>
          </p:sp>
          <p:sp>
            <p:nvSpPr>
              <p:cNvPr id="63" name="Rectangle 62">
                <a:extLst>
                  <a:ext uri="{FF2B5EF4-FFF2-40B4-BE49-F238E27FC236}">
                    <a16:creationId xmlns:a16="http://schemas.microsoft.com/office/drawing/2014/main" id="{27B507A3-2D6E-40D1-814A-6A8A305C6E93}"/>
                  </a:ext>
                </a:extLst>
              </p:cNvPr>
              <p:cNvSpPr/>
              <p:nvPr/>
            </p:nvSpPr>
            <p:spPr>
              <a:xfrm>
                <a:off x="3140445" y="5781657"/>
                <a:ext cx="2019502"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pointer</a:t>
                </a:r>
              </a:p>
            </p:txBody>
          </p:sp>
        </p:grpSp>
        <p:sp>
          <p:nvSpPr>
            <p:cNvPr id="64" name="Rectangle 63">
              <a:extLst>
                <a:ext uri="{FF2B5EF4-FFF2-40B4-BE49-F238E27FC236}">
                  <a16:creationId xmlns:a16="http://schemas.microsoft.com/office/drawing/2014/main" id="{90F2DCE0-ABDA-4202-8316-7ABF36C23286}"/>
                </a:ext>
              </a:extLst>
            </p:cNvPr>
            <p:cNvSpPr/>
            <p:nvPr/>
          </p:nvSpPr>
          <p:spPr>
            <a:xfrm>
              <a:off x="8573485" y="5083163"/>
              <a:ext cx="1047083" cy="369332"/>
            </a:xfrm>
            <a:prstGeom prst="rect">
              <a:avLst/>
            </a:prstGeom>
          </p:spPr>
          <p:txBody>
            <a:bodyPr wrap="none">
              <a:spAutoFit/>
            </a:bodyPr>
            <a:lstStyle/>
            <a:p>
              <a:pPr algn="ctr"/>
              <a:r>
                <a:rPr lang="en-US" b="1" dirty="0"/>
                <a:t>Pointers</a:t>
              </a:r>
            </a:p>
          </p:txBody>
        </p:sp>
      </p:grpSp>
      <p:grpSp>
        <p:nvGrpSpPr>
          <p:cNvPr id="5" name="Group 4">
            <a:extLst>
              <a:ext uri="{FF2B5EF4-FFF2-40B4-BE49-F238E27FC236}">
                <a16:creationId xmlns:a16="http://schemas.microsoft.com/office/drawing/2014/main" id="{8FE59574-BC77-4C3F-AA68-B385409009DF}"/>
              </a:ext>
            </a:extLst>
          </p:cNvPr>
          <p:cNvGrpSpPr/>
          <p:nvPr/>
        </p:nvGrpSpPr>
        <p:grpSpPr>
          <a:xfrm>
            <a:off x="403824" y="3160142"/>
            <a:ext cx="5606307" cy="3453912"/>
            <a:chOff x="5916579" y="1564143"/>
            <a:chExt cx="5606307" cy="3453912"/>
          </a:xfrm>
        </p:grpSpPr>
        <p:grpSp>
          <p:nvGrpSpPr>
            <p:cNvPr id="4" name="Group 3">
              <a:extLst>
                <a:ext uri="{FF2B5EF4-FFF2-40B4-BE49-F238E27FC236}">
                  <a16:creationId xmlns:a16="http://schemas.microsoft.com/office/drawing/2014/main" id="{3B76C648-A572-42E4-B2E0-26DE795BEA95}"/>
                </a:ext>
              </a:extLst>
            </p:cNvPr>
            <p:cNvGrpSpPr/>
            <p:nvPr/>
          </p:nvGrpSpPr>
          <p:grpSpPr>
            <a:xfrm>
              <a:off x="5916579" y="1564143"/>
              <a:ext cx="5606307" cy="3453912"/>
              <a:chOff x="6053870" y="2865946"/>
              <a:chExt cx="5556594" cy="2163404"/>
            </a:xfrm>
          </p:grpSpPr>
          <p:grpSp>
            <p:nvGrpSpPr>
              <p:cNvPr id="18" name="Group 17">
                <a:extLst>
                  <a:ext uri="{FF2B5EF4-FFF2-40B4-BE49-F238E27FC236}">
                    <a16:creationId xmlns:a16="http://schemas.microsoft.com/office/drawing/2014/main" id="{AAF90C85-29D3-4B13-9777-9CEC0920FF2C}"/>
                  </a:ext>
                </a:extLst>
              </p:cNvPr>
              <p:cNvGrpSpPr/>
              <p:nvPr/>
            </p:nvGrpSpPr>
            <p:grpSpPr>
              <a:xfrm>
                <a:off x="6053870" y="2865946"/>
                <a:ext cx="5556594" cy="2163404"/>
                <a:chOff x="891543" y="2375969"/>
                <a:chExt cx="7435673" cy="921565"/>
              </a:xfrm>
            </p:grpSpPr>
            <p:sp>
              <p:nvSpPr>
                <p:cNvPr id="19" name="Rectangle: Rounded Corners 18">
                  <a:extLst>
                    <a:ext uri="{FF2B5EF4-FFF2-40B4-BE49-F238E27FC236}">
                      <a16:creationId xmlns:a16="http://schemas.microsoft.com/office/drawing/2014/main" id="{0E584F1E-BE90-4C43-A96A-D45819C03F37}"/>
                    </a:ext>
                  </a:extLst>
                </p:cNvPr>
                <p:cNvSpPr/>
                <p:nvPr/>
              </p:nvSpPr>
              <p:spPr>
                <a:xfrm>
                  <a:off x="891543" y="2375969"/>
                  <a:ext cx="7435673" cy="921565"/>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D308AE2-F8C9-4759-87EF-40836C3FF937}"/>
                    </a:ext>
                  </a:extLst>
                </p:cNvPr>
                <p:cNvSpPr/>
                <p:nvPr/>
              </p:nvSpPr>
              <p:spPr>
                <a:xfrm>
                  <a:off x="3348080" y="2418587"/>
                  <a:ext cx="2928480" cy="369332"/>
                </a:xfrm>
                <a:prstGeom prst="rect">
                  <a:avLst/>
                </a:prstGeom>
              </p:spPr>
              <p:txBody>
                <a:bodyPr wrap="none">
                  <a:spAutoFit/>
                </a:bodyPr>
                <a:lstStyle/>
                <a:p>
                  <a:r>
                    <a:rPr lang="en-US" b="1" dirty="0"/>
                    <a:t>Control Statement</a:t>
                  </a:r>
                </a:p>
              </p:txBody>
            </p:sp>
            <p:sp>
              <p:nvSpPr>
                <p:cNvPr id="21" name="Rectangle 20">
                  <a:extLst>
                    <a:ext uri="{FF2B5EF4-FFF2-40B4-BE49-F238E27FC236}">
                      <a16:creationId xmlns:a16="http://schemas.microsoft.com/office/drawing/2014/main" id="{A009BF5F-4FB2-40F5-9D57-F1F006EB0E6E}"/>
                    </a:ext>
                  </a:extLst>
                </p:cNvPr>
                <p:cNvSpPr/>
                <p:nvPr/>
              </p:nvSpPr>
              <p:spPr>
                <a:xfrm>
                  <a:off x="1068363" y="2727947"/>
                  <a:ext cx="3414397" cy="14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589DC0-599E-460B-B60E-BCE984A67647}"/>
                    </a:ext>
                  </a:extLst>
                </p:cNvPr>
                <p:cNvSpPr/>
                <p:nvPr/>
              </p:nvSpPr>
              <p:spPr>
                <a:xfrm>
                  <a:off x="1068363" y="2555836"/>
                  <a:ext cx="3414398" cy="14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86909F4-2A7E-40E0-BB0E-BB8345ABA62D}"/>
                    </a:ext>
                  </a:extLst>
                </p:cNvPr>
                <p:cNvSpPr/>
                <p:nvPr/>
              </p:nvSpPr>
              <p:spPr>
                <a:xfrm>
                  <a:off x="4591741" y="2559603"/>
                  <a:ext cx="3288122" cy="15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25C223E6-234A-4F6D-9572-6005A5A8DFA7}"/>
                  </a:ext>
                </a:extLst>
              </p:cNvPr>
              <p:cNvSpPr/>
              <p:nvPr/>
            </p:nvSpPr>
            <p:spPr>
              <a:xfrm>
                <a:off x="8853522" y="4108635"/>
                <a:ext cx="2422640" cy="32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4DE63554-FFF6-4C21-8255-8CA2D0E26B2A}"/>
                  </a:ext>
                </a:extLst>
              </p:cNvPr>
              <p:cNvSpPr/>
              <p:nvPr/>
            </p:nvSpPr>
            <p:spPr>
              <a:xfrm>
                <a:off x="6202673" y="4503131"/>
                <a:ext cx="2534872"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91DEBCB-2B34-4F92-9239-7F5BF539EBEF}"/>
                  </a:ext>
                </a:extLst>
              </p:cNvPr>
              <p:cNvSpPr/>
              <p:nvPr/>
            </p:nvSpPr>
            <p:spPr>
              <a:xfrm>
                <a:off x="8831298" y="4498114"/>
                <a:ext cx="2422639"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Rectangle 64">
              <a:extLst>
                <a:ext uri="{FF2B5EF4-FFF2-40B4-BE49-F238E27FC236}">
                  <a16:creationId xmlns:a16="http://schemas.microsoft.com/office/drawing/2014/main" id="{3CE4BE74-5E51-47ED-92CD-648495891EAD}"/>
                </a:ext>
              </a:extLst>
            </p:cNvPr>
            <p:cNvSpPr/>
            <p:nvPr/>
          </p:nvSpPr>
          <p:spPr>
            <a:xfrm>
              <a:off x="8706434" y="2885969"/>
              <a:ext cx="2479160"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7CF15C63-7111-49FB-B234-99F43D036FAD}"/>
                </a:ext>
              </a:extLst>
            </p:cNvPr>
            <p:cNvSpPr/>
            <p:nvPr/>
          </p:nvSpPr>
          <p:spPr>
            <a:xfrm>
              <a:off x="6052328" y="3525768"/>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C938910C-6E83-41B4-B8AF-3890EA01DE1A}"/>
              </a:ext>
            </a:extLst>
          </p:cNvPr>
          <p:cNvSpPr/>
          <p:nvPr/>
        </p:nvSpPr>
        <p:spPr>
          <a:xfrm>
            <a:off x="1119732" y="3933060"/>
            <a:ext cx="1382110" cy="369332"/>
          </a:xfrm>
          <a:prstGeom prst="rect">
            <a:avLst/>
          </a:prstGeom>
        </p:spPr>
        <p:txBody>
          <a:bodyPr wrap="none">
            <a:spAutoFit/>
          </a:bodyPr>
          <a:lstStyle/>
          <a:p>
            <a:r>
              <a:rPr lang="en-US" dirty="0">
                <a:solidFill>
                  <a:schemeClr val="bg1"/>
                </a:solidFill>
              </a:rPr>
              <a:t>If, </a:t>
            </a:r>
            <a:r>
              <a:rPr lang="en-US" dirty="0" err="1">
                <a:solidFill>
                  <a:schemeClr val="bg1"/>
                </a:solidFill>
              </a:rPr>
              <a:t>if..else</a:t>
            </a:r>
            <a:r>
              <a:rPr lang="en-US" dirty="0">
                <a:solidFill>
                  <a:schemeClr val="bg1"/>
                </a:solidFill>
              </a:rPr>
              <a:t>-if </a:t>
            </a:r>
          </a:p>
        </p:txBody>
      </p:sp>
      <p:sp>
        <p:nvSpPr>
          <p:cNvPr id="67" name="Rectangle 66">
            <a:extLst>
              <a:ext uri="{FF2B5EF4-FFF2-40B4-BE49-F238E27FC236}">
                <a16:creationId xmlns:a16="http://schemas.microsoft.com/office/drawing/2014/main" id="{CD4A9F8A-6B84-4A6F-87A6-F0F415CE1CE5}"/>
              </a:ext>
            </a:extLst>
          </p:cNvPr>
          <p:cNvSpPr/>
          <p:nvPr/>
        </p:nvSpPr>
        <p:spPr>
          <a:xfrm>
            <a:off x="3349785" y="3961985"/>
            <a:ext cx="2300630" cy="369332"/>
          </a:xfrm>
          <a:prstGeom prst="rect">
            <a:avLst/>
          </a:prstGeom>
        </p:spPr>
        <p:txBody>
          <a:bodyPr wrap="none">
            <a:spAutoFit/>
          </a:bodyPr>
          <a:lstStyle/>
          <a:p>
            <a:r>
              <a:rPr lang="en-US" dirty="0">
                <a:solidFill>
                  <a:schemeClr val="bg1"/>
                </a:solidFill>
              </a:rPr>
              <a:t>Switch case in C++</a:t>
            </a:r>
          </a:p>
        </p:txBody>
      </p:sp>
      <p:sp>
        <p:nvSpPr>
          <p:cNvPr id="68" name="Rectangle 67">
            <a:extLst>
              <a:ext uri="{FF2B5EF4-FFF2-40B4-BE49-F238E27FC236}">
                <a16:creationId xmlns:a16="http://schemas.microsoft.com/office/drawing/2014/main" id="{10E42694-3818-4294-BB69-9565096ACC9D}"/>
              </a:ext>
            </a:extLst>
          </p:cNvPr>
          <p:cNvSpPr/>
          <p:nvPr/>
        </p:nvSpPr>
        <p:spPr>
          <a:xfrm>
            <a:off x="1290455" y="4525256"/>
            <a:ext cx="1146468" cy="369332"/>
          </a:xfrm>
          <a:prstGeom prst="rect">
            <a:avLst/>
          </a:prstGeom>
        </p:spPr>
        <p:txBody>
          <a:bodyPr wrap="none">
            <a:spAutoFit/>
          </a:bodyPr>
          <a:lstStyle/>
          <a:p>
            <a:r>
              <a:rPr lang="en-US" dirty="0">
                <a:solidFill>
                  <a:schemeClr val="bg1"/>
                </a:solidFill>
              </a:rPr>
              <a:t>For Loop</a:t>
            </a:r>
          </a:p>
        </p:txBody>
      </p:sp>
      <p:sp>
        <p:nvSpPr>
          <p:cNvPr id="69" name="Rectangle 68">
            <a:extLst>
              <a:ext uri="{FF2B5EF4-FFF2-40B4-BE49-F238E27FC236}">
                <a16:creationId xmlns:a16="http://schemas.microsoft.com/office/drawing/2014/main" id="{7C046549-21F4-499D-8ADA-4EF3CF89223B}"/>
              </a:ext>
            </a:extLst>
          </p:cNvPr>
          <p:cNvSpPr/>
          <p:nvPr/>
        </p:nvSpPr>
        <p:spPr>
          <a:xfrm>
            <a:off x="3344590" y="4544680"/>
            <a:ext cx="1420582" cy="369332"/>
          </a:xfrm>
          <a:prstGeom prst="rect">
            <a:avLst/>
          </a:prstGeom>
        </p:spPr>
        <p:txBody>
          <a:bodyPr wrap="none">
            <a:spAutoFit/>
          </a:bodyPr>
          <a:lstStyle/>
          <a:p>
            <a:r>
              <a:rPr lang="en-US" dirty="0">
                <a:solidFill>
                  <a:schemeClr val="bg1"/>
                </a:solidFill>
              </a:rPr>
              <a:t>While Loop</a:t>
            </a:r>
          </a:p>
        </p:txBody>
      </p:sp>
      <p:sp>
        <p:nvSpPr>
          <p:cNvPr id="70" name="Rectangle 69">
            <a:extLst>
              <a:ext uri="{FF2B5EF4-FFF2-40B4-BE49-F238E27FC236}">
                <a16:creationId xmlns:a16="http://schemas.microsoft.com/office/drawing/2014/main" id="{9912B8C9-B7BE-4C55-BC11-5F7B76E66C82}"/>
              </a:ext>
            </a:extLst>
          </p:cNvPr>
          <p:cNvSpPr/>
          <p:nvPr/>
        </p:nvSpPr>
        <p:spPr>
          <a:xfrm>
            <a:off x="960236" y="5213130"/>
            <a:ext cx="1806905" cy="369332"/>
          </a:xfrm>
          <a:prstGeom prst="rect">
            <a:avLst/>
          </a:prstGeom>
        </p:spPr>
        <p:txBody>
          <a:bodyPr wrap="none">
            <a:spAutoFit/>
          </a:bodyPr>
          <a:lstStyle/>
          <a:p>
            <a:r>
              <a:rPr lang="en-US" dirty="0">
                <a:solidFill>
                  <a:schemeClr val="bg1"/>
                </a:solidFill>
              </a:rPr>
              <a:t>Do While Loop</a:t>
            </a:r>
          </a:p>
        </p:txBody>
      </p:sp>
      <p:sp>
        <p:nvSpPr>
          <p:cNvPr id="71" name="Rectangle 70">
            <a:extLst>
              <a:ext uri="{FF2B5EF4-FFF2-40B4-BE49-F238E27FC236}">
                <a16:creationId xmlns:a16="http://schemas.microsoft.com/office/drawing/2014/main" id="{3A3B955F-1C00-478C-A5A7-B03F590F5D72}"/>
              </a:ext>
            </a:extLst>
          </p:cNvPr>
          <p:cNvSpPr/>
          <p:nvPr/>
        </p:nvSpPr>
        <p:spPr>
          <a:xfrm>
            <a:off x="3208533" y="5207948"/>
            <a:ext cx="2452916" cy="369332"/>
          </a:xfrm>
          <a:prstGeom prst="rect">
            <a:avLst/>
          </a:prstGeom>
        </p:spPr>
        <p:txBody>
          <a:bodyPr wrap="none">
            <a:spAutoFit/>
          </a:bodyPr>
          <a:lstStyle/>
          <a:p>
            <a:r>
              <a:rPr lang="en-US" dirty="0">
                <a:solidFill>
                  <a:schemeClr val="bg1"/>
                </a:solidFill>
              </a:rPr>
              <a:t>Continue Statement</a:t>
            </a:r>
          </a:p>
        </p:txBody>
      </p:sp>
      <p:sp>
        <p:nvSpPr>
          <p:cNvPr id="72" name="Rectangle 71">
            <a:extLst>
              <a:ext uri="{FF2B5EF4-FFF2-40B4-BE49-F238E27FC236}">
                <a16:creationId xmlns:a16="http://schemas.microsoft.com/office/drawing/2014/main" id="{0B105ACF-4BA6-4C72-BFA1-CC576CB25970}"/>
              </a:ext>
            </a:extLst>
          </p:cNvPr>
          <p:cNvSpPr/>
          <p:nvPr/>
        </p:nvSpPr>
        <p:spPr>
          <a:xfrm>
            <a:off x="765773" y="5806098"/>
            <a:ext cx="2040943" cy="369332"/>
          </a:xfrm>
          <a:prstGeom prst="rect">
            <a:avLst/>
          </a:prstGeom>
        </p:spPr>
        <p:txBody>
          <a:bodyPr wrap="none">
            <a:spAutoFit/>
          </a:bodyPr>
          <a:lstStyle/>
          <a:p>
            <a:r>
              <a:rPr lang="en-US" dirty="0">
                <a:solidFill>
                  <a:schemeClr val="bg1"/>
                </a:solidFill>
              </a:rPr>
              <a:t>Break Statement</a:t>
            </a:r>
          </a:p>
        </p:txBody>
      </p:sp>
      <p:sp>
        <p:nvSpPr>
          <p:cNvPr id="73" name="Rectangle 72">
            <a:extLst>
              <a:ext uri="{FF2B5EF4-FFF2-40B4-BE49-F238E27FC236}">
                <a16:creationId xmlns:a16="http://schemas.microsoft.com/office/drawing/2014/main" id="{D026F330-D84C-42B3-9F3D-E571837E4A35}"/>
              </a:ext>
            </a:extLst>
          </p:cNvPr>
          <p:cNvSpPr/>
          <p:nvPr/>
        </p:nvSpPr>
        <p:spPr>
          <a:xfrm>
            <a:off x="3477981" y="5806098"/>
            <a:ext cx="1972015" cy="369332"/>
          </a:xfrm>
          <a:prstGeom prst="rect">
            <a:avLst/>
          </a:prstGeom>
        </p:spPr>
        <p:txBody>
          <a:bodyPr wrap="none">
            <a:spAutoFit/>
          </a:bodyPr>
          <a:lstStyle/>
          <a:p>
            <a:r>
              <a:rPr lang="en-US" dirty="0" err="1">
                <a:solidFill>
                  <a:schemeClr val="bg1"/>
                </a:solidFill>
              </a:rPr>
              <a:t>goto</a:t>
            </a:r>
            <a:r>
              <a:rPr lang="en-US" dirty="0">
                <a:solidFill>
                  <a:schemeClr val="bg1"/>
                </a:solidFill>
              </a:rPr>
              <a:t> statement</a:t>
            </a:r>
          </a:p>
        </p:txBody>
      </p:sp>
      <p:grpSp>
        <p:nvGrpSpPr>
          <p:cNvPr id="85" name="Group 84">
            <a:extLst>
              <a:ext uri="{FF2B5EF4-FFF2-40B4-BE49-F238E27FC236}">
                <a16:creationId xmlns:a16="http://schemas.microsoft.com/office/drawing/2014/main" id="{6E576249-925A-4187-900D-397D60521D97}"/>
              </a:ext>
            </a:extLst>
          </p:cNvPr>
          <p:cNvGrpSpPr/>
          <p:nvPr/>
        </p:nvGrpSpPr>
        <p:grpSpPr>
          <a:xfrm>
            <a:off x="429959" y="1970236"/>
            <a:ext cx="5480100" cy="1122817"/>
            <a:chOff x="429959" y="1970236"/>
            <a:chExt cx="5480100" cy="1122817"/>
          </a:xfrm>
        </p:grpSpPr>
        <p:grpSp>
          <p:nvGrpSpPr>
            <p:cNvPr id="84" name="Group 83">
              <a:extLst>
                <a:ext uri="{FF2B5EF4-FFF2-40B4-BE49-F238E27FC236}">
                  <a16:creationId xmlns:a16="http://schemas.microsoft.com/office/drawing/2014/main" id="{04EF2F95-37FC-4F9F-834E-7B250522AB53}"/>
                </a:ext>
              </a:extLst>
            </p:cNvPr>
            <p:cNvGrpSpPr/>
            <p:nvPr/>
          </p:nvGrpSpPr>
          <p:grpSpPr>
            <a:xfrm>
              <a:off x="429959" y="1970236"/>
              <a:ext cx="5480100" cy="1122817"/>
              <a:chOff x="619939" y="1841960"/>
              <a:chExt cx="5480100" cy="1122817"/>
            </a:xfrm>
          </p:grpSpPr>
          <p:grpSp>
            <p:nvGrpSpPr>
              <p:cNvPr id="30" name="Group 29">
                <a:extLst>
                  <a:ext uri="{FF2B5EF4-FFF2-40B4-BE49-F238E27FC236}">
                    <a16:creationId xmlns:a16="http://schemas.microsoft.com/office/drawing/2014/main" id="{6ABC5F9A-EC93-4064-BA5C-A55A6D2B894F}"/>
                  </a:ext>
                </a:extLst>
              </p:cNvPr>
              <p:cNvGrpSpPr/>
              <p:nvPr/>
            </p:nvGrpSpPr>
            <p:grpSpPr>
              <a:xfrm>
                <a:off x="619939" y="1841960"/>
                <a:ext cx="5480100" cy="1122817"/>
                <a:chOff x="891545" y="2512140"/>
                <a:chExt cx="7877634" cy="1122817"/>
              </a:xfrm>
            </p:grpSpPr>
            <p:sp>
              <p:nvSpPr>
                <p:cNvPr id="8" name="Rectangle: Rounded Corners 7">
                  <a:extLst>
                    <a:ext uri="{FF2B5EF4-FFF2-40B4-BE49-F238E27FC236}">
                      <a16:creationId xmlns:a16="http://schemas.microsoft.com/office/drawing/2014/main" id="{1839CA38-D7D5-41E9-9161-BE17A8F053F0}"/>
                    </a:ext>
                  </a:extLst>
                </p:cNvPr>
                <p:cNvSpPr/>
                <p:nvPr/>
              </p:nvSpPr>
              <p:spPr>
                <a:xfrm>
                  <a:off x="891545" y="2512140"/>
                  <a:ext cx="7877634" cy="1122817"/>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A06049-5B7C-4D7F-B907-A9CA275233B1}"/>
                    </a:ext>
                  </a:extLst>
                </p:cNvPr>
                <p:cNvSpPr/>
                <p:nvPr/>
              </p:nvSpPr>
              <p:spPr>
                <a:xfrm>
                  <a:off x="3970124" y="2537970"/>
                  <a:ext cx="1524776" cy="369332"/>
                </a:xfrm>
                <a:prstGeom prst="rect">
                  <a:avLst/>
                </a:prstGeom>
              </p:spPr>
              <p:txBody>
                <a:bodyPr wrap="none">
                  <a:spAutoFit/>
                </a:bodyPr>
                <a:lstStyle/>
                <a:p>
                  <a:r>
                    <a:rPr lang="en-US" b="1" dirty="0"/>
                    <a:t>Introduction</a:t>
                  </a:r>
                </a:p>
              </p:txBody>
            </p:sp>
            <p:sp>
              <p:nvSpPr>
                <p:cNvPr id="25" name="Rectangle 24">
                  <a:extLst>
                    <a:ext uri="{FF2B5EF4-FFF2-40B4-BE49-F238E27FC236}">
                      <a16:creationId xmlns:a16="http://schemas.microsoft.com/office/drawing/2014/main" id="{7CDCCD17-8DF9-43B0-9E45-F6934671E67C}"/>
                    </a:ext>
                  </a:extLst>
                </p:cNvPr>
                <p:cNvSpPr/>
                <p:nvPr/>
              </p:nvSpPr>
              <p:spPr>
                <a:xfrm>
                  <a:off x="948589" y="2930038"/>
                  <a:ext cx="2554867"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features</a:t>
                  </a:r>
                </a:p>
              </p:txBody>
            </p:sp>
            <p:sp>
              <p:nvSpPr>
                <p:cNvPr id="26" name="Rectangle 25">
                  <a:extLst>
                    <a:ext uri="{FF2B5EF4-FFF2-40B4-BE49-F238E27FC236}">
                      <a16:creationId xmlns:a16="http://schemas.microsoft.com/office/drawing/2014/main" id="{006DB928-B9B2-4528-8922-4FD1F32CB928}"/>
                    </a:ext>
                  </a:extLst>
                </p:cNvPr>
                <p:cNvSpPr/>
                <p:nvPr/>
              </p:nvSpPr>
              <p:spPr>
                <a:xfrm>
                  <a:off x="3676426" y="2929087"/>
                  <a:ext cx="2607202"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a:t>
                  </a:r>
                </a:p>
                <a:p>
                  <a:pPr algn="ctr"/>
                  <a:r>
                    <a:rPr lang="en-US" dirty="0"/>
                    <a:t>Compiler</a:t>
                  </a:r>
                </a:p>
              </p:txBody>
            </p:sp>
          </p:grpSp>
          <p:sp>
            <p:nvSpPr>
              <p:cNvPr id="14" name="Rectangle 13">
                <a:extLst>
                  <a:ext uri="{FF2B5EF4-FFF2-40B4-BE49-F238E27FC236}">
                    <a16:creationId xmlns:a16="http://schemas.microsoft.com/office/drawing/2014/main" id="{C23B67C7-6B59-4B77-A496-91F9971A2857}"/>
                  </a:ext>
                </a:extLst>
              </p:cNvPr>
              <p:cNvSpPr/>
              <p:nvPr/>
            </p:nvSpPr>
            <p:spPr>
              <a:xfrm>
                <a:off x="4462898" y="2270358"/>
                <a:ext cx="1547234"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4" name="Rectangle 73">
              <a:extLst>
                <a:ext uri="{FF2B5EF4-FFF2-40B4-BE49-F238E27FC236}">
                  <a16:creationId xmlns:a16="http://schemas.microsoft.com/office/drawing/2014/main" id="{2A1FAB58-338C-453A-AAA0-3E1D56E946BD}"/>
                </a:ext>
              </a:extLst>
            </p:cNvPr>
            <p:cNvSpPr/>
            <p:nvPr/>
          </p:nvSpPr>
          <p:spPr>
            <a:xfrm>
              <a:off x="4300309" y="2338221"/>
              <a:ext cx="1598515" cy="646331"/>
            </a:xfrm>
            <a:prstGeom prst="rect">
              <a:avLst/>
            </a:prstGeom>
          </p:spPr>
          <p:txBody>
            <a:bodyPr wrap="none">
              <a:spAutoFit/>
            </a:bodyPr>
            <a:lstStyle/>
            <a:p>
              <a:r>
                <a:rPr lang="en-US" dirty="0">
                  <a:solidFill>
                    <a:schemeClr val="bg1"/>
                  </a:solidFill>
                </a:rPr>
                <a:t>First Program</a:t>
              </a:r>
            </a:p>
            <a:p>
              <a:r>
                <a:rPr lang="en-US" dirty="0">
                  <a:solidFill>
                    <a:schemeClr val="bg1"/>
                  </a:solidFill>
                </a:rPr>
                <a:t>Hello world</a:t>
              </a:r>
            </a:p>
          </p:txBody>
        </p:sp>
      </p:grpSp>
      <p:sp>
        <p:nvSpPr>
          <p:cNvPr id="79" name="Rectangle 78">
            <a:extLst>
              <a:ext uri="{FF2B5EF4-FFF2-40B4-BE49-F238E27FC236}">
                <a16:creationId xmlns:a16="http://schemas.microsoft.com/office/drawing/2014/main" id="{B8CEA23F-A505-4BEA-8001-619E1774538E}"/>
              </a:ext>
            </a:extLst>
          </p:cNvPr>
          <p:cNvSpPr/>
          <p:nvPr/>
        </p:nvSpPr>
        <p:spPr>
          <a:xfrm>
            <a:off x="6601474" y="3534342"/>
            <a:ext cx="1298753" cy="646331"/>
          </a:xfrm>
          <a:prstGeom prst="rect">
            <a:avLst/>
          </a:prstGeom>
        </p:spPr>
        <p:txBody>
          <a:bodyPr wrap="none">
            <a:spAutoFit/>
          </a:bodyPr>
          <a:lstStyle/>
          <a:p>
            <a:r>
              <a:rPr lang="en-US" dirty="0">
                <a:solidFill>
                  <a:schemeClr val="bg1"/>
                </a:solidFill>
              </a:rPr>
              <a:t>Functions </a:t>
            </a:r>
          </a:p>
          <a:p>
            <a:r>
              <a:rPr lang="en-US" dirty="0">
                <a:solidFill>
                  <a:schemeClr val="bg1"/>
                </a:solidFill>
              </a:rPr>
              <a:t>in </a:t>
            </a:r>
            <a:r>
              <a:rPr lang="en-US" dirty="0" err="1">
                <a:solidFill>
                  <a:schemeClr val="bg1"/>
                </a:solidFill>
              </a:rPr>
              <a:t>c++</a:t>
            </a:r>
            <a:endParaRPr lang="en-US" dirty="0">
              <a:solidFill>
                <a:schemeClr val="bg1"/>
              </a:solidFill>
            </a:endParaRPr>
          </a:p>
        </p:txBody>
      </p:sp>
      <p:sp>
        <p:nvSpPr>
          <p:cNvPr id="80" name="Rectangle 79">
            <a:extLst>
              <a:ext uri="{FF2B5EF4-FFF2-40B4-BE49-F238E27FC236}">
                <a16:creationId xmlns:a16="http://schemas.microsoft.com/office/drawing/2014/main" id="{69A37D2C-F0AF-4951-814F-DBEBD66B4A04}"/>
              </a:ext>
            </a:extLst>
          </p:cNvPr>
          <p:cNvSpPr/>
          <p:nvPr/>
        </p:nvSpPr>
        <p:spPr>
          <a:xfrm>
            <a:off x="8305162" y="3482955"/>
            <a:ext cx="1398140" cy="646331"/>
          </a:xfrm>
          <a:prstGeom prst="rect">
            <a:avLst/>
          </a:prstGeom>
        </p:spPr>
        <p:txBody>
          <a:bodyPr wrap="none">
            <a:spAutoFit/>
          </a:bodyPr>
          <a:lstStyle/>
          <a:p>
            <a:r>
              <a:rPr lang="en-US" dirty="0">
                <a:solidFill>
                  <a:schemeClr val="bg1"/>
                </a:solidFill>
              </a:rPr>
              <a:t>Default </a:t>
            </a:r>
          </a:p>
          <a:p>
            <a:r>
              <a:rPr lang="en-US" dirty="0">
                <a:solidFill>
                  <a:schemeClr val="bg1"/>
                </a:solidFill>
              </a:rPr>
              <a:t>Arguments</a:t>
            </a:r>
          </a:p>
        </p:txBody>
      </p:sp>
      <p:sp>
        <p:nvSpPr>
          <p:cNvPr id="81" name="Rectangle 80">
            <a:extLst>
              <a:ext uri="{FF2B5EF4-FFF2-40B4-BE49-F238E27FC236}">
                <a16:creationId xmlns:a16="http://schemas.microsoft.com/office/drawing/2014/main" id="{6C80B729-07D1-4F4F-B6A0-7D1A9E136EDD}"/>
              </a:ext>
            </a:extLst>
          </p:cNvPr>
          <p:cNvSpPr/>
          <p:nvPr/>
        </p:nvSpPr>
        <p:spPr>
          <a:xfrm>
            <a:off x="10059298" y="3497564"/>
            <a:ext cx="1326004" cy="646331"/>
          </a:xfrm>
          <a:prstGeom prst="rect">
            <a:avLst/>
          </a:prstGeom>
        </p:spPr>
        <p:txBody>
          <a:bodyPr wrap="none">
            <a:spAutoFit/>
          </a:bodyPr>
          <a:lstStyle/>
          <a:p>
            <a:r>
              <a:rPr lang="en-US" dirty="0">
                <a:solidFill>
                  <a:schemeClr val="bg1"/>
                </a:solidFill>
              </a:rPr>
              <a:t> C++</a:t>
            </a:r>
          </a:p>
          <a:p>
            <a:r>
              <a:rPr lang="en-US" dirty="0">
                <a:solidFill>
                  <a:schemeClr val="bg1"/>
                </a:solidFill>
              </a:rPr>
              <a:t> Recursion</a:t>
            </a:r>
          </a:p>
        </p:txBody>
      </p:sp>
      <p:grpSp>
        <p:nvGrpSpPr>
          <p:cNvPr id="87" name="Group 86">
            <a:extLst>
              <a:ext uri="{FF2B5EF4-FFF2-40B4-BE49-F238E27FC236}">
                <a16:creationId xmlns:a16="http://schemas.microsoft.com/office/drawing/2014/main" id="{CB68C79E-7CAC-445F-80FC-93D8A84B3578}"/>
              </a:ext>
            </a:extLst>
          </p:cNvPr>
          <p:cNvGrpSpPr/>
          <p:nvPr/>
        </p:nvGrpSpPr>
        <p:grpSpPr>
          <a:xfrm>
            <a:off x="6274363" y="1927263"/>
            <a:ext cx="5487678" cy="1159648"/>
            <a:chOff x="6115187" y="956568"/>
            <a:chExt cx="5487678" cy="1159648"/>
          </a:xfrm>
        </p:grpSpPr>
        <p:grpSp>
          <p:nvGrpSpPr>
            <p:cNvPr id="86" name="Group 85">
              <a:extLst>
                <a:ext uri="{FF2B5EF4-FFF2-40B4-BE49-F238E27FC236}">
                  <a16:creationId xmlns:a16="http://schemas.microsoft.com/office/drawing/2014/main" id="{1CC1217C-1085-4482-ACC2-CBD94B60C3FD}"/>
                </a:ext>
              </a:extLst>
            </p:cNvPr>
            <p:cNvGrpSpPr/>
            <p:nvPr/>
          </p:nvGrpSpPr>
          <p:grpSpPr>
            <a:xfrm>
              <a:off x="6115187" y="956568"/>
              <a:ext cx="5487678" cy="1159648"/>
              <a:chOff x="6205445" y="1911945"/>
              <a:chExt cx="5487678" cy="1159648"/>
            </a:xfrm>
          </p:grpSpPr>
          <p:sp>
            <p:nvSpPr>
              <p:cNvPr id="12" name="Rectangle: Rounded Corners 11">
                <a:extLst>
                  <a:ext uri="{FF2B5EF4-FFF2-40B4-BE49-F238E27FC236}">
                    <a16:creationId xmlns:a16="http://schemas.microsoft.com/office/drawing/2014/main" id="{1A9CEF62-CFCE-4D1F-81A5-91CBF5D09E72}"/>
                  </a:ext>
                </a:extLst>
              </p:cNvPr>
              <p:cNvSpPr/>
              <p:nvPr/>
            </p:nvSpPr>
            <p:spPr>
              <a:xfrm>
                <a:off x="6205445" y="1911945"/>
                <a:ext cx="5487678" cy="11596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441CA59-7844-42A4-ACE9-CE17CECC25BD}"/>
                  </a:ext>
                </a:extLst>
              </p:cNvPr>
              <p:cNvSpPr/>
              <p:nvPr/>
            </p:nvSpPr>
            <p:spPr>
              <a:xfrm>
                <a:off x="8815551" y="1946057"/>
                <a:ext cx="776175" cy="369332"/>
              </a:xfrm>
              <a:prstGeom prst="rect">
                <a:avLst/>
              </a:prstGeom>
            </p:spPr>
            <p:txBody>
              <a:bodyPr wrap="none">
                <a:spAutoFit/>
              </a:bodyPr>
              <a:lstStyle/>
              <a:p>
                <a:pPr algn="ctr"/>
                <a:r>
                  <a:rPr lang="en-US" b="1" dirty="0"/>
                  <a:t>Basic</a:t>
                </a:r>
              </a:p>
            </p:txBody>
          </p:sp>
          <p:sp>
            <p:nvSpPr>
              <p:cNvPr id="15" name="Rectangle 14">
                <a:extLst>
                  <a:ext uri="{FF2B5EF4-FFF2-40B4-BE49-F238E27FC236}">
                    <a16:creationId xmlns:a16="http://schemas.microsoft.com/office/drawing/2014/main" id="{1FF9F844-FF84-4755-8C97-48C0DA400ACD}"/>
                  </a:ext>
                </a:extLst>
              </p:cNvPr>
              <p:cNvSpPr/>
              <p:nvPr/>
            </p:nvSpPr>
            <p:spPr>
              <a:xfrm>
                <a:off x="6371932" y="2367388"/>
                <a:ext cx="1613235"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C673331-4AFE-40CE-8B90-17671D06D036}"/>
                  </a:ext>
                </a:extLst>
              </p:cNvPr>
              <p:cNvSpPr/>
              <p:nvPr/>
            </p:nvSpPr>
            <p:spPr>
              <a:xfrm>
                <a:off x="8070146" y="2384023"/>
                <a:ext cx="1613235"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6A89608B-660D-4A29-826E-C44B2CB0FF6C}"/>
                  </a:ext>
                </a:extLst>
              </p:cNvPr>
              <p:cNvSpPr/>
              <p:nvPr/>
            </p:nvSpPr>
            <p:spPr>
              <a:xfrm>
                <a:off x="9776271" y="2379326"/>
                <a:ext cx="1756107"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a:extLst>
                <a:ext uri="{FF2B5EF4-FFF2-40B4-BE49-F238E27FC236}">
                  <a16:creationId xmlns:a16="http://schemas.microsoft.com/office/drawing/2014/main" id="{9B2C8DD6-FA78-4F04-B8BC-702015050607}"/>
                </a:ext>
              </a:extLst>
            </p:cNvPr>
            <p:cNvSpPr/>
            <p:nvPr/>
          </p:nvSpPr>
          <p:spPr>
            <a:xfrm>
              <a:off x="9994317" y="1382871"/>
              <a:ext cx="1370888" cy="646331"/>
            </a:xfrm>
            <a:prstGeom prst="rect">
              <a:avLst/>
            </a:prstGeom>
          </p:spPr>
          <p:txBody>
            <a:bodyPr wrap="none">
              <a:spAutoFit/>
            </a:bodyPr>
            <a:lstStyle/>
            <a:p>
              <a:r>
                <a:rPr lang="en-US" dirty="0">
                  <a:solidFill>
                    <a:schemeClr val="bg1"/>
                  </a:solidFill>
                </a:rPr>
                <a:t>Operators </a:t>
              </a:r>
            </a:p>
            <a:p>
              <a:r>
                <a:rPr lang="en-US" dirty="0">
                  <a:solidFill>
                    <a:schemeClr val="bg1"/>
                  </a:solidFill>
                </a:rPr>
                <a:t>in C++</a:t>
              </a:r>
            </a:p>
          </p:txBody>
        </p:sp>
        <p:sp>
          <p:nvSpPr>
            <p:cNvPr id="76" name="Rectangle 75">
              <a:extLst>
                <a:ext uri="{FF2B5EF4-FFF2-40B4-BE49-F238E27FC236}">
                  <a16:creationId xmlns:a16="http://schemas.microsoft.com/office/drawing/2014/main" id="{1E24EAA2-E800-4549-B95D-F50EDF48CAE7}"/>
                </a:ext>
              </a:extLst>
            </p:cNvPr>
            <p:cNvSpPr/>
            <p:nvPr/>
          </p:nvSpPr>
          <p:spPr>
            <a:xfrm>
              <a:off x="8420004" y="1402372"/>
              <a:ext cx="813043" cy="646331"/>
            </a:xfrm>
            <a:prstGeom prst="rect">
              <a:avLst/>
            </a:prstGeom>
          </p:spPr>
          <p:txBody>
            <a:bodyPr wrap="none">
              <a:spAutoFit/>
            </a:bodyPr>
            <a:lstStyle/>
            <a:p>
              <a:r>
                <a:rPr lang="en-US" dirty="0">
                  <a:solidFill>
                    <a:schemeClr val="bg1"/>
                  </a:solidFill>
                </a:rPr>
                <a:t>Data </a:t>
              </a:r>
            </a:p>
            <a:p>
              <a:r>
                <a:rPr lang="en-US" dirty="0">
                  <a:solidFill>
                    <a:schemeClr val="bg1"/>
                  </a:solidFill>
                </a:rPr>
                <a:t>Types</a:t>
              </a:r>
            </a:p>
          </p:txBody>
        </p:sp>
        <p:sp>
          <p:nvSpPr>
            <p:cNvPr id="75" name="Rectangle 74">
              <a:extLst>
                <a:ext uri="{FF2B5EF4-FFF2-40B4-BE49-F238E27FC236}">
                  <a16:creationId xmlns:a16="http://schemas.microsoft.com/office/drawing/2014/main" id="{714F2C0B-5740-4199-A7B8-3F9C2C2E7E7E}"/>
                </a:ext>
              </a:extLst>
            </p:cNvPr>
            <p:cNvSpPr/>
            <p:nvPr/>
          </p:nvSpPr>
          <p:spPr>
            <a:xfrm>
              <a:off x="6371735" y="1382899"/>
              <a:ext cx="1523174" cy="646331"/>
            </a:xfrm>
            <a:prstGeom prst="rect">
              <a:avLst/>
            </a:prstGeom>
          </p:spPr>
          <p:txBody>
            <a:bodyPr wrap="none">
              <a:spAutoFit/>
            </a:bodyPr>
            <a:lstStyle/>
            <a:p>
              <a:r>
                <a:rPr lang="en-US" dirty="0">
                  <a:solidFill>
                    <a:schemeClr val="bg1"/>
                  </a:solidFill>
                </a:rPr>
                <a:t>Variables &amp; </a:t>
              </a:r>
            </a:p>
            <a:p>
              <a:r>
                <a:rPr lang="en-US" dirty="0">
                  <a:solidFill>
                    <a:schemeClr val="bg1"/>
                  </a:solidFill>
                </a:rPr>
                <a:t>their types</a:t>
              </a:r>
            </a:p>
          </p:txBody>
        </p:sp>
      </p:grpSp>
    </p:spTree>
    <p:extLst>
      <p:ext uri="{BB962C8B-B14F-4D97-AF65-F5344CB8AC3E}">
        <p14:creationId xmlns:p14="http://schemas.microsoft.com/office/powerpoint/2010/main" val="405822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arn(inVertical)">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arn(inVertic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arn(inVertical)">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E70D-82B5-4C57-A323-BE899856BBD7}"/>
              </a:ext>
            </a:extLst>
          </p:cNvPr>
          <p:cNvSpPr>
            <a:spLocks noGrp="1"/>
          </p:cNvSpPr>
          <p:nvPr>
            <p:ph type="title"/>
          </p:nvPr>
        </p:nvSpPr>
        <p:spPr/>
        <p:txBody>
          <a:bodyPr/>
          <a:lstStyle/>
          <a:p>
            <a:r>
              <a:rPr lang="en-US" dirty="0"/>
              <a:t>Outline (Cont.)</a:t>
            </a:r>
          </a:p>
        </p:txBody>
      </p:sp>
      <p:grpSp>
        <p:nvGrpSpPr>
          <p:cNvPr id="25" name="Group 24">
            <a:extLst>
              <a:ext uri="{FF2B5EF4-FFF2-40B4-BE49-F238E27FC236}">
                <a16:creationId xmlns:a16="http://schemas.microsoft.com/office/drawing/2014/main" id="{1D8ABE06-5EA8-4FA5-9A03-5BE609EF7E5C}"/>
              </a:ext>
            </a:extLst>
          </p:cNvPr>
          <p:cNvGrpSpPr/>
          <p:nvPr/>
        </p:nvGrpSpPr>
        <p:grpSpPr>
          <a:xfrm>
            <a:off x="666235" y="2608443"/>
            <a:ext cx="10978370" cy="3453912"/>
            <a:chOff x="516945" y="2608443"/>
            <a:chExt cx="10978370" cy="3453912"/>
          </a:xfrm>
        </p:grpSpPr>
        <p:grpSp>
          <p:nvGrpSpPr>
            <p:cNvPr id="4" name="Group 3">
              <a:extLst>
                <a:ext uri="{FF2B5EF4-FFF2-40B4-BE49-F238E27FC236}">
                  <a16:creationId xmlns:a16="http://schemas.microsoft.com/office/drawing/2014/main" id="{7EF37CEB-BA49-4656-B60D-A7114E9D02C2}"/>
                </a:ext>
              </a:extLst>
            </p:cNvPr>
            <p:cNvGrpSpPr/>
            <p:nvPr/>
          </p:nvGrpSpPr>
          <p:grpSpPr>
            <a:xfrm>
              <a:off x="516945" y="2608443"/>
              <a:ext cx="10978370" cy="3453912"/>
              <a:chOff x="5413228" y="1702907"/>
              <a:chExt cx="10978370" cy="3453912"/>
            </a:xfrm>
          </p:grpSpPr>
          <p:grpSp>
            <p:nvGrpSpPr>
              <p:cNvPr id="5" name="Group 4">
                <a:extLst>
                  <a:ext uri="{FF2B5EF4-FFF2-40B4-BE49-F238E27FC236}">
                    <a16:creationId xmlns:a16="http://schemas.microsoft.com/office/drawing/2014/main" id="{EA02932A-A033-45F2-9A07-7287F80AA701}"/>
                  </a:ext>
                </a:extLst>
              </p:cNvPr>
              <p:cNvGrpSpPr/>
              <p:nvPr/>
            </p:nvGrpSpPr>
            <p:grpSpPr>
              <a:xfrm>
                <a:off x="5413228" y="1702907"/>
                <a:ext cx="10978370" cy="3453912"/>
                <a:chOff x="5554983" y="2952863"/>
                <a:chExt cx="10881021" cy="2163404"/>
              </a:xfrm>
            </p:grpSpPr>
            <p:grpSp>
              <p:nvGrpSpPr>
                <p:cNvPr id="8" name="Group 7">
                  <a:extLst>
                    <a:ext uri="{FF2B5EF4-FFF2-40B4-BE49-F238E27FC236}">
                      <a16:creationId xmlns:a16="http://schemas.microsoft.com/office/drawing/2014/main" id="{93A1399C-35DD-4069-B84F-A5338EB8BD76}"/>
                    </a:ext>
                  </a:extLst>
                </p:cNvPr>
                <p:cNvGrpSpPr/>
                <p:nvPr/>
              </p:nvGrpSpPr>
              <p:grpSpPr>
                <a:xfrm>
                  <a:off x="5554983" y="2952863"/>
                  <a:ext cx="10881021" cy="2163404"/>
                  <a:chOff x="223947" y="2412994"/>
                  <a:chExt cx="14560667" cy="921565"/>
                </a:xfrm>
              </p:grpSpPr>
              <p:sp>
                <p:nvSpPr>
                  <p:cNvPr id="12" name="Rectangle: Rounded Corners 11">
                    <a:extLst>
                      <a:ext uri="{FF2B5EF4-FFF2-40B4-BE49-F238E27FC236}">
                        <a16:creationId xmlns:a16="http://schemas.microsoft.com/office/drawing/2014/main" id="{B93CA950-E4F9-467B-8046-72F16757F702}"/>
                      </a:ext>
                    </a:extLst>
                  </p:cNvPr>
                  <p:cNvSpPr/>
                  <p:nvPr/>
                </p:nvSpPr>
                <p:spPr>
                  <a:xfrm>
                    <a:off x="223947" y="2412994"/>
                    <a:ext cx="14560667" cy="921565"/>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F1022B2-C788-41CB-8586-B43AA60D4148}"/>
                      </a:ext>
                    </a:extLst>
                  </p:cNvPr>
                  <p:cNvSpPr/>
                  <p:nvPr/>
                </p:nvSpPr>
                <p:spPr>
                  <a:xfrm>
                    <a:off x="4710729" y="2418468"/>
                    <a:ext cx="7209932" cy="98544"/>
                  </a:xfrm>
                  <a:prstGeom prst="rect">
                    <a:avLst/>
                  </a:prstGeom>
                </p:spPr>
                <p:txBody>
                  <a:bodyPr wrap="none">
                    <a:spAutoFit/>
                  </a:bodyPr>
                  <a:lstStyle/>
                  <a:p>
                    <a:r>
                      <a:rPr lang="en-US" b="1" dirty="0"/>
                      <a:t>Object Oriented Programming  (OOP) Concept</a:t>
                    </a:r>
                  </a:p>
                </p:txBody>
              </p:sp>
              <p:sp>
                <p:nvSpPr>
                  <p:cNvPr id="14" name="Rectangle 13">
                    <a:extLst>
                      <a:ext uri="{FF2B5EF4-FFF2-40B4-BE49-F238E27FC236}">
                        <a16:creationId xmlns:a16="http://schemas.microsoft.com/office/drawing/2014/main" id="{D1E39C3F-CEDA-4273-BBB2-CC7948717FBF}"/>
                      </a:ext>
                    </a:extLst>
                  </p:cNvPr>
                  <p:cNvSpPr/>
                  <p:nvPr/>
                </p:nvSpPr>
                <p:spPr>
                  <a:xfrm>
                    <a:off x="521309" y="2725044"/>
                    <a:ext cx="3414397" cy="14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Pass &amp; return struct from function</a:t>
                    </a:r>
                  </a:p>
                </p:txBody>
              </p:sp>
              <p:sp>
                <p:nvSpPr>
                  <p:cNvPr id="15" name="Rectangle 14">
                    <a:extLst>
                      <a:ext uri="{FF2B5EF4-FFF2-40B4-BE49-F238E27FC236}">
                        <a16:creationId xmlns:a16="http://schemas.microsoft.com/office/drawing/2014/main" id="{307937B4-6EEA-4B32-9484-93147F13A359}"/>
                      </a:ext>
                    </a:extLst>
                  </p:cNvPr>
                  <p:cNvSpPr/>
                  <p:nvPr/>
                </p:nvSpPr>
                <p:spPr>
                  <a:xfrm>
                    <a:off x="521309" y="2552933"/>
                    <a:ext cx="3414399" cy="14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OOP Concepts</a:t>
                    </a:r>
                  </a:p>
                </p:txBody>
              </p:sp>
              <p:sp>
                <p:nvSpPr>
                  <p:cNvPr id="16" name="Rectangle 15">
                    <a:extLst>
                      <a:ext uri="{FF2B5EF4-FFF2-40B4-BE49-F238E27FC236}">
                        <a16:creationId xmlns:a16="http://schemas.microsoft.com/office/drawing/2014/main" id="{81878B64-4E69-4C26-875E-E0A8B3E53E81}"/>
                      </a:ext>
                    </a:extLst>
                  </p:cNvPr>
                  <p:cNvSpPr/>
                  <p:nvPr/>
                </p:nvSpPr>
                <p:spPr>
                  <a:xfrm>
                    <a:off x="4044687" y="2556700"/>
                    <a:ext cx="3288122" cy="15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a:t>
                    </a:r>
                  </a:p>
                </p:txBody>
              </p:sp>
            </p:grpSp>
            <p:sp>
              <p:nvSpPr>
                <p:cNvPr id="9" name="Rectangle 8">
                  <a:extLst>
                    <a:ext uri="{FF2B5EF4-FFF2-40B4-BE49-F238E27FC236}">
                      <a16:creationId xmlns:a16="http://schemas.microsoft.com/office/drawing/2014/main" id="{5AB03845-1C61-4AF2-A2E0-28F5B763A506}"/>
                    </a:ext>
                  </a:extLst>
                </p:cNvPr>
                <p:cNvSpPr/>
                <p:nvPr/>
              </p:nvSpPr>
              <p:spPr>
                <a:xfrm>
                  <a:off x="8444715" y="4101821"/>
                  <a:ext cx="2422640" cy="32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Overriding</a:t>
                  </a:r>
                </a:p>
              </p:txBody>
            </p:sp>
            <p:sp>
              <p:nvSpPr>
                <p:cNvPr id="10" name="Rectangle 9">
                  <a:extLst>
                    <a:ext uri="{FF2B5EF4-FFF2-40B4-BE49-F238E27FC236}">
                      <a16:creationId xmlns:a16="http://schemas.microsoft.com/office/drawing/2014/main" id="{4DF44829-36C4-451E-B02D-F5D417604717}"/>
                    </a:ext>
                  </a:extLst>
                </p:cNvPr>
                <p:cNvSpPr/>
                <p:nvPr/>
              </p:nvSpPr>
              <p:spPr>
                <a:xfrm>
                  <a:off x="5793866" y="4496316"/>
                  <a:ext cx="2534872"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Abstraction</a:t>
                  </a:r>
                </a:p>
              </p:txBody>
            </p:sp>
            <p:sp>
              <p:nvSpPr>
                <p:cNvPr id="11" name="Rectangle 10">
                  <a:extLst>
                    <a:ext uri="{FF2B5EF4-FFF2-40B4-BE49-F238E27FC236}">
                      <a16:creationId xmlns:a16="http://schemas.microsoft.com/office/drawing/2014/main" id="{71B3A3EC-043B-4B57-B57F-2424C56D06D7}"/>
                    </a:ext>
                  </a:extLst>
                </p:cNvPr>
                <p:cNvSpPr/>
                <p:nvPr/>
              </p:nvSpPr>
              <p:spPr>
                <a:xfrm>
                  <a:off x="8422490" y="4491300"/>
                  <a:ext cx="2422639"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Interfaces-Abstract Class</a:t>
                  </a:r>
                </a:p>
              </p:txBody>
            </p:sp>
          </p:grpSp>
          <p:sp>
            <p:nvSpPr>
              <p:cNvPr id="6" name="Rectangle 5">
                <a:extLst>
                  <a:ext uri="{FF2B5EF4-FFF2-40B4-BE49-F238E27FC236}">
                    <a16:creationId xmlns:a16="http://schemas.microsoft.com/office/drawing/2014/main" id="{A26FFA61-D046-4A65-A3BD-D725509F1E5F}"/>
                  </a:ext>
                </a:extLst>
              </p:cNvPr>
              <p:cNvSpPr/>
              <p:nvPr/>
            </p:nvSpPr>
            <p:spPr>
              <a:xfrm>
                <a:off x="8293969" y="2875089"/>
                <a:ext cx="2479160"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Enumeration</a:t>
                </a:r>
              </a:p>
            </p:txBody>
          </p:sp>
          <p:sp>
            <p:nvSpPr>
              <p:cNvPr id="7" name="Rectangle 6">
                <a:extLst>
                  <a:ext uri="{FF2B5EF4-FFF2-40B4-BE49-F238E27FC236}">
                    <a16:creationId xmlns:a16="http://schemas.microsoft.com/office/drawing/2014/main" id="{A3D615E2-0A38-4405-8215-58AABCE263D1}"/>
                  </a:ext>
                </a:extLst>
              </p:cNvPr>
              <p:cNvSpPr/>
              <p:nvPr/>
            </p:nvSpPr>
            <p:spPr>
              <a:xfrm>
                <a:off x="5639863" y="3514888"/>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Overloading</a:t>
                </a:r>
              </a:p>
            </p:txBody>
          </p:sp>
        </p:grpSp>
        <p:sp>
          <p:nvSpPr>
            <p:cNvPr id="17" name="Rectangle 16">
              <a:extLst>
                <a:ext uri="{FF2B5EF4-FFF2-40B4-BE49-F238E27FC236}">
                  <a16:creationId xmlns:a16="http://schemas.microsoft.com/office/drawing/2014/main" id="{DDAB2810-0226-41E8-B2CD-B6393218DC69}"/>
                </a:ext>
              </a:extLst>
            </p:cNvPr>
            <p:cNvSpPr/>
            <p:nvPr/>
          </p:nvSpPr>
          <p:spPr>
            <a:xfrm>
              <a:off x="6025251" y="3777970"/>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Inheritance</a:t>
              </a:r>
            </a:p>
          </p:txBody>
        </p:sp>
        <p:sp>
          <p:nvSpPr>
            <p:cNvPr id="18" name="Rectangle 17">
              <a:extLst>
                <a:ext uri="{FF2B5EF4-FFF2-40B4-BE49-F238E27FC236}">
                  <a16:creationId xmlns:a16="http://schemas.microsoft.com/office/drawing/2014/main" id="{09858DF7-D6BE-40F5-B322-025E153B1198}"/>
                </a:ext>
              </a:extLst>
            </p:cNvPr>
            <p:cNvSpPr/>
            <p:nvPr/>
          </p:nvSpPr>
          <p:spPr>
            <a:xfrm>
              <a:off x="6025251" y="3132919"/>
              <a:ext cx="2574369" cy="55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Destructor</a:t>
              </a:r>
            </a:p>
          </p:txBody>
        </p:sp>
        <p:sp>
          <p:nvSpPr>
            <p:cNvPr id="19" name="Rectangle 18">
              <a:extLst>
                <a:ext uri="{FF2B5EF4-FFF2-40B4-BE49-F238E27FC236}">
                  <a16:creationId xmlns:a16="http://schemas.microsoft.com/office/drawing/2014/main" id="{FB865287-4BC2-49F2-A149-189EFD9A5073}"/>
                </a:ext>
              </a:extLst>
            </p:cNvPr>
            <p:cNvSpPr/>
            <p:nvPr/>
          </p:nvSpPr>
          <p:spPr>
            <a:xfrm>
              <a:off x="8681788" y="3147037"/>
              <a:ext cx="2479160" cy="56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Structure</a:t>
              </a:r>
            </a:p>
          </p:txBody>
        </p:sp>
        <p:sp>
          <p:nvSpPr>
            <p:cNvPr id="20" name="Rectangle 19">
              <a:extLst>
                <a:ext uri="{FF2B5EF4-FFF2-40B4-BE49-F238E27FC236}">
                  <a16:creationId xmlns:a16="http://schemas.microsoft.com/office/drawing/2014/main" id="{8160AE72-D891-4712-B391-418D7052B4EB}"/>
                </a:ext>
              </a:extLst>
            </p:cNvPr>
            <p:cNvSpPr/>
            <p:nvPr/>
          </p:nvSpPr>
          <p:spPr>
            <a:xfrm>
              <a:off x="8716633" y="4442775"/>
              <a:ext cx="2444315" cy="51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Encapsulation</a:t>
              </a:r>
            </a:p>
          </p:txBody>
        </p:sp>
        <p:sp>
          <p:nvSpPr>
            <p:cNvPr id="21" name="Rectangle 20">
              <a:extLst>
                <a:ext uri="{FF2B5EF4-FFF2-40B4-BE49-F238E27FC236}">
                  <a16:creationId xmlns:a16="http://schemas.microsoft.com/office/drawing/2014/main" id="{84BF1129-CEBA-439B-8AC2-2CEC66B28656}"/>
                </a:ext>
              </a:extLst>
            </p:cNvPr>
            <p:cNvSpPr/>
            <p:nvPr/>
          </p:nvSpPr>
          <p:spPr>
            <a:xfrm>
              <a:off x="6042068" y="5072595"/>
              <a:ext cx="2557551"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&amp; Return Obj from Fc</a:t>
              </a:r>
            </a:p>
          </p:txBody>
        </p:sp>
        <p:sp>
          <p:nvSpPr>
            <p:cNvPr id="22" name="Rectangle 21">
              <a:extLst>
                <a:ext uri="{FF2B5EF4-FFF2-40B4-BE49-F238E27FC236}">
                  <a16:creationId xmlns:a16="http://schemas.microsoft.com/office/drawing/2014/main" id="{255891A0-46E5-4ABF-9375-EACB0D6CF8D1}"/>
                </a:ext>
              </a:extLst>
            </p:cNvPr>
            <p:cNvSpPr/>
            <p:nvPr/>
          </p:nvSpPr>
          <p:spPr>
            <a:xfrm>
              <a:off x="8694210" y="5064585"/>
              <a:ext cx="2444314"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 Class &amp; Function</a:t>
              </a:r>
            </a:p>
          </p:txBody>
        </p:sp>
        <p:sp>
          <p:nvSpPr>
            <p:cNvPr id="23" name="Rectangle 22">
              <a:extLst>
                <a:ext uri="{FF2B5EF4-FFF2-40B4-BE49-F238E27FC236}">
                  <a16:creationId xmlns:a16="http://schemas.microsoft.com/office/drawing/2014/main" id="{A20C7CD6-F02A-4A2B-90B9-0009B2BC2AAA}"/>
                </a:ext>
              </a:extLst>
            </p:cNvPr>
            <p:cNvSpPr/>
            <p:nvPr/>
          </p:nvSpPr>
          <p:spPr>
            <a:xfrm>
              <a:off x="8681789" y="3780626"/>
              <a:ext cx="2479160"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Polymorphism</a:t>
              </a:r>
            </a:p>
          </p:txBody>
        </p:sp>
        <p:sp>
          <p:nvSpPr>
            <p:cNvPr id="24" name="Rectangle 23">
              <a:extLst>
                <a:ext uri="{FF2B5EF4-FFF2-40B4-BE49-F238E27FC236}">
                  <a16:creationId xmlns:a16="http://schemas.microsoft.com/office/drawing/2014/main" id="{74664FBE-F6E0-4054-8D23-CA730690E8BA}"/>
                </a:ext>
              </a:extLst>
            </p:cNvPr>
            <p:cNvSpPr/>
            <p:nvPr/>
          </p:nvSpPr>
          <p:spPr>
            <a:xfrm>
              <a:off x="6027683" y="4420425"/>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 Function: Run time Polymorphism</a:t>
              </a:r>
            </a:p>
          </p:txBody>
        </p:sp>
      </p:grpSp>
    </p:spTree>
    <p:extLst>
      <p:ext uri="{BB962C8B-B14F-4D97-AF65-F5344CB8AC3E}">
        <p14:creationId xmlns:p14="http://schemas.microsoft.com/office/powerpoint/2010/main" val="281294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5949F9-DED4-48AB-8DA6-19A69FA6E5F3}"/>
              </a:ext>
            </a:extLst>
          </p:cNvPr>
          <p:cNvSpPr>
            <a:spLocks noGrp="1"/>
          </p:cNvSpPr>
          <p:nvPr>
            <p:ph type="ctrTitle"/>
          </p:nvPr>
        </p:nvSpPr>
        <p:spPr>
          <a:xfrm>
            <a:off x="1189651" y="2391413"/>
            <a:ext cx="8825658" cy="2677648"/>
          </a:xfrm>
        </p:spPr>
        <p:txBody>
          <a:bodyPr/>
          <a:lstStyle/>
          <a:p>
            <a:r>
              <a:rPr lang="en-US" dirty="0"/>
              <a:t>Array</a:t>
            </a:r>
          </a:p>
        </p:txBody>
      </p:sp>
      <p:grpSp>
        <p:nvGrpSpPr>
          <p:cNvPr id="2" name="Group 1">
            <a:extLst>
              <a:ext uri="{FF2B5EF4-FFF2-40B4-BE49-F238E27FC236}">
                <a16:creationId xmlns:a16="http://schemas.microsoft.com/office/drawing/2014/main" id="{E5491F33-F61F-4AED-B71E-A9D6EB4563A1}"/>
              </a:ext>
            </a:extLst>
          </p:cNvPr>
          <p:cNvGrpSpPr/>
          <p:nvPr/>
        </p:nvGrpSpPr>
        <p:grpSpPr>
          <a:xfrm>
            <a:off x="4918599" y="3837870"/>
            <a:ext cx="5501521" cy="1159648"/>
            <a:chOff x="6286655" y="4340176"/>
            <a:chExt cx="5501521" cy="1159648"/>
          </a:xfrm>
        </p:grpSpPr>
        <p:sp>
          <p:nvSpPr>
            <p:cNvPr id="16" name="Rectangle: Rounded Corners 15">
              <a:extLst>
                <a:ext uri="{FF2B5EF4-FFF2-40B4-BE49-F238E27FC236}">
                  <a16:creationId xmlns:a16="http://schemas.microsoft.com/office/drawing/2014/main" id="{4317B947-95EA-4D27-A95F-42F74898F867}"/>
                </a:ext>
              </a:extLst>
            </p:cNvPr>
            <p:cNvSpPr/>
            <p:nvPr/>
          </p:nvSpPr>
          <p:spPr>
            <a:xfrm>
              <a:off x="6286655" y="4340176"/>
              <a:ext cx="5501521" cy="11596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B10E4BB-8328-49CA-A1D7-2C9C5B46E5CF}"/>
                </a:ext>
              </a:extLst>
            </p:cNvPr>
            <p:cNvSpPr/>
            <p:nvPr/>
          </p:nvSpPr>
          <p:spPr>
            <a:xfrm>
              <a:off x="6466332" y="4765605"/>
              <a:ext cx="1595754"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&amp; 2D Array</a:t>
              </a:r>
            </a:p>
          </p:txBody>
        </p:sp>
        <p:sp>
          <p:nvSpPr>
            <p:cNvPr id="18" name="Rectangle 17">
              <a:extLst>
                <a:ext uri="{FF2B5EF4-FFF2-40B4-BE49-F238E27FC236}">
                  <a16:creationId xmlns:a16="http://schemas.microsoft.com/office/drawing/2014/main" id="{35E4E18D-DA1A-450E-8434-74B62F4138C1}"/>
                </a:ext>
              </a:extLst>
            </p:cNvPr>
            <p:cNvSpPr/>
            <p:nvPr/>
          </p:nvSpPr>
          <p:spPr>
            <a:xfrm>
              <a:off x="8154728" y="4757432"/>
              <a:ext cx="1468937"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Passing</a:t>
              </a:r>
            </a:p>
            <a:p>
              <a:pPr algn="ctr"/>
              <a:r>
                <a:rPr lang="en-US" dirty="0"/>
                <a:t>Array to fc</a:t>
              </a:r>
            </a:p>
          </p:txBody>
        </p:sp>
        <p:sp>
          <p:nvSpPr>
            <p:cNvPr id="19" name="Rectangle 18">
              <a:extLst>
                <a:ext uri="{FF2B5EF4-FFF2-40B4-BE49-F238E27FC236}">
                  <a16:creationId xmlns:a16="http://schemas.microsoft.com/office/drawing/2014/main" id="{341F9D92-7031-42A5-B1A9-458B5A1DB328}"/>
                </a:ext>
              </a:extLst>
            </p:cNvPr>
            <p:cNvSpPr/>
            <p:nvPr/>
          </p:nvSpPr>
          <p:spPr>
            <a:xfrm>
              <a:off x="9711387" y="4757432"/>
              <a:ext cx="1894215" cy="57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Strings</a:t>
              </a:r>
            </a:p>
          </p:txBody>
        </p:sp>
      </p:grpSp>
    </p:spTree>
    <p:extLst>
      <p:ext uri="{BB962C8B-B14F-4D97-AF65-F5344CB8AC3E}">
        <p14:creationId xmlns:p14="http://schemas.microsoft.com/office/powerpoint/2010/main" val="313278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916D3E61-FAD9-4786-ACED-3E5C6E841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355" y="1345443"/>
            <a:ext cx="8819289" cy="4167114"/>
          </a:xfrm>
          <a:prstGeom prst="rect">
            <a:avLst/>
          </a:prstGeom>
        </p:spPr>
      </p:pic>
    </p:spTree>
    <p:extLst>
      <p:ext uri="{BB962C8B-B14F-4D97-AF65-F5344CB8AC3E}">
        <p14:creationId xmlns:p14="http://schemas.microsoft.com/office/powerpoint/2010/main" val="362635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2F6C-F555-45E2-8C24-B57F64A5B24F}"/>
              </a:ext>
            </a:extLst>
          </p:cNvPr>
          <p:cNvSpPr>
            <a:spLocks noGrp="1"/>
          </p:cNvSpPr>
          <p:nvPr>
            <p:ph type="title"/>
          </p:nvPr>
        </p:nvSpPr>
        <p:spPr/>
        <p:txBody>
          <a:bodyPr/>
          <a:lstStyle/>
          <a:p>
            <a:r>
              <a:rPr lang="en-US" dirty="0"/>
              <a:t>What is array?</a:t>
            </a:r>
          </a:p>
        </p:txBody>
      </p:sp>
      <p:sp>
        <p:nvSpPr>
          <p:cNvPr id="3" name="Content Placeholder 2">
            <a:extLst>
              <a:ext uri="{FF2B5EF4-FFF2-40B4-BE49-F238E27FC236}">
                <a16:creationId xmlns:a16="http://schemas.microsoft.com/office/drawing/2014/main" id="{DF47968C-04A4-40C3-866C-3078102FA779}"/>
              </a:ext>
            </a:extLst>
          </p:cNvPr>
          <p:cNvSpPr>
            <a:spLocks noGrp="1"/>
          </p:cNvSpPr>
          <p:nvPr>
            <p:ph idx="1"/>
          </p:nvPr>
        </p:nvSpPr>
        <p:spPr>
          <a:xfrm>
            <a:off x="1154954" y="2603500"/>
            <a:ext cx="9972591" cy="3416300"/>
          </a:xfrm>
        </p:spPr>
        <p:txBody>
          <a:bodyPr/>
          <a:lstStyle/>
          <a:p>
            <a:pPr algn="just"/>
            <a:r>
              <a:rPr lang="en-US" dirty="0"/>
              <a:t>An array is a collection of similar items stored in contiguous memory locations. </a:t>
            </a:r>
          </a:p>
          <a:p>
            <a:pPr algn="just"/>
            <a:r>
              <a:rPr lang="en-US" dirty="0"/>
              <a:t>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p>
        </p:txBody>
      </p:sp>
      <p:pic>
        <p:nvPicPr>
          <p:cNvPr id="4" name="Picture 3">
            <a:extLst>
              <a:ext uri="{FF2B5EF4-FFF2-40B4-BE49-F238E27FC236}">
                <a16:creationId xmlns:a16="http://schemas.microsoft.com/office/drawing/2014/main" id="{A130CDE4-8D97-4F1B-BB56-B51AA860F9D4}"/>
              </a:ext>
            </a:extLst>
          </p:cNvPr>
          <p:cNvPicPr>
            <a:picLocks noChangeAspect="1"/>
          </p:cNvPicPr>
          <p:nvPr/>
        </p:nvPicPr>
        <p:blipFill>
          <a:blip r:embed="rId2"/>
          <a:stretch>
            <a:fillRect/>
          </a:stretch>
        </p:blipFill>
        <p:spPr>
          <a:xfrm>
            <a:off x="5190393" y="4143375"/>
            <a:ext cx="2514600" cy="2714625"/>
          </a:xfrm>
          <a:prstGeom prst="rect">
            <a:avLst/>
          </a:prstGeom>
        </p:spPr>
      </p:pic>
    </p:spTree>
    <p:extLst>
      <p:ext uri="{BB962C8B-B14F-4D97-AF65-F5344CB8AC3E}">
        <p14:creationId xmlns:p14="http://schemas.microsoft.com/office/powerpoint/2010/main" val="325638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0960-EFAD-4FB1-BFBE-538E208CA06B}"/>
              </a:ext>
            </a:extLst>
          </p:cNvPr>
          <p:cNvSpPr>
            <a:spLocks noGrp="1"/>
          </p:cNvSpPr>
          <p:nvPr>
            <p:ph type="title"/>
          </p:nvPr>
        </p:nvSpPr>
        <p:spPr/>
        <p:txBody>
          <a:bodyPr/>
          <a:lstStyle/>
          <a:p>
            <a:r>
              <a:rPr lang="en-US" b="1" dirty="0"/>
              <a:t>Declaring an array in C++</a:t>
            </a:r>
            <a:br>
              <a:rPr lang="en-US" b="1" dirty="0"/>
            </a:br>
            <a:endParaRPr lang="en-US" dirty="0"/>
          </a:p>
        </p:txBody>
      </p:sp>
      <p:sp>
        <p:nvSpPr>
          <p:cNvPr id="4" name="Rectangle 3">
            <a:extLst>
              <a:ext uri="{FF2B5EF4-FFF2-40B4-BE49-F238E27FC236}">
                <a16:creationId xmlns:a16="http://schemas.microsoft.com/office/drawing/2014/main" id="{20F449C5-C64A-4FD7-B89B-7219DE42172E}"/>
              </a:ext>
            </a:extLst>
          </p:cNvPr>
          <p:cNvSpPr/>
          <p:nvPr/>
        </p:nvSpPr>
        <p:spPr>
          <a:xfrm>
            <a:off x="4768948" y="2546252"/>
            <a:ext cx="2405575" cy="706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ways to declare </a:t>
            </a:r>
          </a:p>
        </p:txBody>
      </p:sp>
      <p:cxnSp>
        <p:nvCxnSpPr>
          <p:cNvPr id="6" name="Straight Connector 5">
            <a:extLst>
              <a:ext uri="{FF2B5EF4-FFF2-40B4-BE49-F238E27FC236}">
                <a16:creationId xmlns:a16="http://schemas.microsoft.com/office/drawing/2014/main" id="{5EB26648-3D23-49BE-8B55-6AF54D2432C0}"/>
              </a:ext>
            </a:extLst>
          </p:cNvPr>
          <p:cNvCxnSpPr>
            <a:cxnSpLocks/>
            <a:stCxn id="4" idx="2"/>
          </p:cNvCxnSpPr>
          <p:nvPr/>
        </p:nvCxnSpPr>
        <p:spPr>
          <a:xfrm>
            <a:off x="5971736" y="3253216"/>
            <a:ext cx="0" cy="502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1DBB0C-4DB1-4469-B13F-4BBC8DFB1C9D}"/>
              </a:ext>
            </a:extLst>
          </p:cNvPr>
          <p:cNvCxnSpPr>
            <a:cxnSpLocks/>
          </p:cNvCxnSpPr>
          <p:nvPr/>
        </p:nvCxnSpPr>
        <p:spPr>
          <a:xfrm>
            <a:off x="3432517" y="3756074"/>
            <a:ext cx="586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CB9B3C-EC0F-4490-ADC2-7F687B2D60A4}"/>
              </a:ext>
            </a:extLst>
          </p:cNvPr>
          <p:cNvCxnSpPr/>
          <p:nvPr/>
        </p:nvCxnSpPr>
        <p:spPr>
          <a:xfrm>
            <a:off x="3432517" y="3756074"/>
            <a:ext cx="0" cy="74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A466EE-5946-41E2-A16E-AC9FD9BF16B1}"/>
              </a:ext>
            </a:extLst>
          </p:cNvPr>
          <p:cNvCxnSpPr/>
          <p:nvPr/>
        </p:nvCxnSpPr>
        <p:spPr>
          <a:xfrm>
            <a:off x="5983459" y="3756074"/>
            <a:ext cx="0" cy="74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AE46C56-25A5-4ABF-960E-7396A3320617}"/>
              </a:ext>
            </a:extLst>
          </p:cNvPr>
          <p:cNvCxnSpPr/>
          <p:nvPr/>
        </p:nvCxnSpPr>
        <p:spPr>
          <a:xfrm>
            <a:off x="9298745" y="3756074"/>
            <a:ext cx="0" cy="74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CEB8E16-8EC6-4CA6-B11E-0DB0D52C3471}"/>
              </a:ext>
            </a:extLst>
          </p:cNvPr>
          <p:cNvPicPr>
            <a:picLocks noChangeAspect="1"/>
          </p:cNvPicPr>
          <p:nvPr/>
        </p:nvPicPr>
        <p:blipFill>
          <a:blip r:embed="rId2"/>
          <a:stretch>
            <a:fillRect/>
          </a:stretch>
        </p:blipFill>
        <p:spPr>
          <a:xfrm>
            <a:off x="2668174" y="4501662"/>
            <a:ext cx="1483396" cy="1743641"/>
          </a:xfrm>
          <a:prstGeom prst="rect">
            <a:avLst/>
          </a:prstGeom>
        </p:spPr>
      </p:pic>
      <p:pic>
        <p:nvPicPr>
          <p:cNvPr id="15" name="Picture 14">
            <a:extLst>
              <a:ext uri="{FF2B5EF4-FFF2-40B4-BE49-F238E27FC236}">
                <a16:creationId xmlns:a16="http://schemas.microsoft.com/office/drawing/2014/main" id="{F037933F-95EB-412B-975C-CED4C33D2DAE}"/>
              </a:ext>
            </a:extLst>
          </p:cNvPr>
          <p:cNvPicPr>
            <a:picLocks noChangeAspect="1"/>
          </p:cNvPicPr>
          <p:nvPr/>
        </p:nvPicPr>
        <p:blipFill>
          <a:blip r:embed="rId3"/>
          <a:stretch>
            <a:fillRect/>
          </a:stretch>
        </p:blipFill>
        <p:spPr>
          <a:xfrm>
            <a:off x="4359554" y="4463038"/>
            <a:ext cx="3536312" cy="515132"/>
          </a:xfrm>
          <a:prstGeom prst="rect">
            <a:avLst/>
          </a:prstGeom>
        </p:spPr>
      </p:pic>
      <p:pic>
        <p:nvPicPr>
          <p:cNvPr id="17" name="Picture 16">
            <a:extLst>
              <a:ext uri="{FF2B5EF4-FFF2-40B4-BE49-F238E27FC236}">
                <a16:creationId xmlns:a16="http://schemas.microsoft.com/office/drawing/2014/main" id="{A8A328A1-75B9-44CD-B07C-7C9FF411DF9D}"/>
              </a:ext>
            </a:extLst>
          </p:cNvPr>
          <p:cNvPicPr>
            <a:picLocks noChangeAspect="1"/>
          </p:cNvPicPr>
          <p:nvPr/>
        </p:nvPicPr>
        <p:blipFill>
          <a:blip r:embed="rId4"/>
          <a:stretch>
            <a:fillRect/>
          </a:stretch>
        </p:blipFill>
        <p:spPr>
          <a:xfrm>
            <a:off x="8182417" y="4487277"/>
            <a:ext cx="3681974" cy="500748"/>
          </a:xfrm>
          <a:prstGeom prst="rect">
            <a:avLst/>
          </a:prstGeom>
        </p:spPr>
      </p:pic>
    </p:spTree>
    <p:extLst>
      <p:ext uri="{BB962C8B-B14F-4D97-AF65-F5344CB8AC3E}">
        <p14:creationId xmlns:p14="http://schemas.microsoft.com/office/powerpoint/2010/main" val="381452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3738-FE4D-4B13-9016-724A5378BEC8}"/>
              </a:ext>
            </a:extLst>
          </p:cNvPr>
          <p:cNvSpPr>
            <a:spLocks noGrp="1"/>
          </p:cNvSpPr>
          <p:nvPr>
            <p:ph type="title"/>
          </p:nvPr>
        </p:nvSpPr>
        <p:spPr/>
        <p:txBody>
          <a:bodyPr/>
          <a:lstStyle/>
          <a:p>
            <a:r>
              <a:rPr lang="en-US" dirty="0"/>
              <a:t>How to access the array?</a:t>
            </a:r>
          </a:p>
        </p:txBody>
      </p:sp>
      <p:sp>
        <p:nvSpPr>
          <p:cNvPr id="3" name="Content Placeholder 2">
            <a:extLst>
              <a:ext uri="{FF2B5EF4-FFF2-40B4-BE49-F238E27FC236}">
                <a16:creationId xmlns:a16="http://schemas.microsoft.com/office/drawing/2014/main" id="{27A2D692-537F-45E8-BC8D-30DB26DABB16}"/>
              </a:ext>
            </a:extLst>
          </p:cNvPr>
          <p:cNvSpPr>
            <a:spLocks noGrp="1"/>
          </p:cNvSpPr>
          <p:nvPr>
            <p:ph idx="1"/>
          </p:nvPr>
        </p:nvSpPr>
        <p:spPr>
          <a:xfrm>
            <a:off x="1331476" y="2313288"/>
            <a:ext cx="8825659" cy="3416300"/>
          </a:xfrm>
        </p:spPr>
        <p:txBody>
          <a:bodyPr/>
          <a:lstStyle/>
          <a:p>
            <a:r>
              <a:rPr lang="en-US" dirty="0"/>
              <a:t>Array index starts with 0, which means the first array element is at index 0, second is at index 1 and so on. We can use this information to display the array elements.</a:t>
            </a:r>
          </a:p>
        </p:txBody>
      </p:sp>
      <p:pic>
        <p:nvPicPr>
          <p:cNvPr id="4" name="Picture 3">
            <a:extLst>
              <a:ext uri="{FF2B5EF4-FFF2-40B4-BE49-F238E27FC236}">
                <a16:creationId xmlns:a16="http://schemas.microsoft.com/office/drawing/2014/main" id="{EC5D8E9F-0444-436C-B2B8-C0E7D75BECB6}"/>
              </a:ext>
            </a:extLst>
          </p:cNvPr>
          <p:cNvPicPr>
            <a:picLocks noChangeAspect="1"/>
          </p:cNvPicPr>
          <p:nvPr/>
        </p:nvPicPr>
        <p:blipFill>
          <a:blip r:embed="rId2"/>
          <a:stretch>
            <a:fillRect/>
          </a:stretch>
        </p:blipFill>
        <p:spPr>
          <a:xfrm>
            <a:off x="2161185" y="3205699"/>
            <a:ext cx="3761863" cy="3539760"/>
          </a:xfrm>
          <a:prstGeom prst="rect">
            <a:avLst/>
          </a:prstGeom>
        </p:spPr>
      </p:pic>
      <p:sp>
        <p:nvSpPr>
          <p:cNvPr id="5" name="Rectangle 4">
            <a:extLst>
              <a:ext uri="{FF2B5EF4-FFF2-40B4-BE49-F238E27FC236}">
                <a16:creationId xmlns:a16="http://schemas.microsoft.com/office/drawing/2014/main" id="{6BD2F491-DFEE-49AE-AF13-AD11B84717B6}"/>
              </a:ext>
            </a:extLst>
          </p:cNvPr>
          <p:cNvSpPr/>
          <p:nvPr/>
        </p:nvSpPr>
        <p:spPr>
          <a:xfrm>
            <a:off x="6268954" y="4021532"/>
            <a:ext cx="5513986" cy="1477328"/>
          </a:xfrm>
          <a:prstGeom prst="rect">
            <a:avLst/>
          </a:prstGeom>
        </p:spPr>
        <p:txBody>
          <a:bodyPr wrap="square">
            <a:spAutoFit/>
          </a:bodyPr>
          <a:lstStyle/>
          <a:p>
            <a:r>
              <a:rPr lang="en-US" dirty="0">
                <a:solidFill>
                  <a:srgbClr val="222426"/>
                </a:solidFill>
                <a:latin typeface="PT Sans"/>
              </a:rPr>
              <a:t>Although this code worked fine, displaying all the elements of array like this is not recommended. When you want to access a particular array element then this is fine but if you want to display all the elements then you should use a loop</a:t>
            </a:r>
            <a:endParaRPr lang="en-US" dirty="0"/>
          </a:p>
        </p:txBody>
      </p:sp>
    </p:spTree>
    <p:extLst>
      <p:ext uri="{BB962C8B-B14F-4D97-AF65-F5344CB8AC3E}">
        <p14:creationId xmlns:p14="http://schemas.microsoft.com/office/powerpoint/2010/main" val="803389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6329</TotalTime>
  <Words>371</Words>
  <Application>Microsoft Office PowerPoint</Application>
  <PresentationFormat>Widescreen</PresentationFormat>
  <Paragraphs>79</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Century Gothic</vt:lpstr>
      <vt:lpstr>PT Sans</vt:lpstr>
      <vt:lpstr>Wingdings 3</vt:lpstr>
      <vt:lpstr>Ion Boardroom</vt:lpstr>
      <vt:lpstr>PowerPoint Presentation</vt:lpstr>
      <vt:lpstr>PowerPoint Presentation</vt:lpstr>
      <vt:lpstr>Outline</vt:lpstr>
      <vt:lpstr>Outline (Cont.)</vt:lpstr>
      <vt:lpstr>Array</vt:lpstr>
      <vt:lpstr>PowerPoint Presentation</vt:lpstr>
      <vt:lpstr>What is array?</vt:lpstr>
      <vt:lpstr>Declaring an array in C++ </vt:lpstr>
      <vt:lpstr>How to access the array?</vt:lpstr>
      <vt:lpstr>Use loop to iterate the data!</vt:lpstr>
      <vt:lpstr>Multidimensional Arrays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Name: Nur Aqilah Paskhal Binti Rostam  Supervisor: Professor Dr. Rosni Abdullah   </dc:title>
  <dc:creator>a b</dc:creator>
  <cp:lastModifiedBy>aqilah rose</cp:lastModifiedBy>
  <cp:revision>398</cp:revision>
  <dcterms:created xsi:type="dcterms:W3CDTF">2018-10-22T03:25:44Z</dcterms:created>
  <dcterms:modified xsi:type="dcterms:W3CDTF">2020-02-20T07:01:05Z</dcterms:modified>
</cp:coreProperties>
</file>