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0"/>
  </p:notesMasterIdLst>
  <p:sldIdLst>
    <p:sldId id="262" r:id="rId2"/>
    <p:sldId id="317" r:id="rId3"/>
    <p:sldId id="310" r:id="rId4"/>
    <p:sldId id="318" r:id="rId5"/>
    <p:sldId id="409" r:id="rId6"/>
    <p:sldId id="410" r:id="rId7"/>
    <p:sldId id="411" r:id="rId8"/>
    <p:sldId id="412" r:id="rId9"/>
    <p:sldId id="413" r:id="rId10"/>
    <p:sldId id="414" r:id="rId11"/>
    <p:sldId id="415" r:id="rId12"/>
    <p:sldId id="416" r:id="rId13"/>
    <p:sldId id="417" r:id="rId14"/>
    <p:sldId id="437" r:id="rId15"/>
    <p:sldId id="418" r:id="rId16"/>
    <p:sldId id="419" r:id="rId17"/>
    <p:sldId id="435" r:id="rId18"/>
    <p:sldId id="422" r:id="rId19"/>
    <p:sldId id="421" r:id="rId20"/>
    <p:sldId id="420" r:id="rId21"/>
    <p:sldId id="423" r:id="rId22"/>
    <p:sldId id="424" r:id="rId23"/>
    <p:sldId id="425" r:id="rId24"/>
    <p:sldId id="426" r:id="rId25"/>
    <p:sldId id="427" r:id="rId26"/>
    <p:sldId id="428" r:id="rId27"/>
    <p:sldId id="429" r:id="rId28"/>
    <p:sldId id="430" r:id="rId29"/>
    <p:sldId id="431" r:id="rId30"/>
    <p:sldId id="432" r:id="rId31"/>
    <p:sldId id="433" r:id="rId32"/>
    <p:sldId id="434" r:id="rId33"/>
    <p:sldId id="436" r:id="rId34"/>
    <p:sldId id="350" r:id="rId35"/>
    <p:sldId id="351" r:id="rId36"/>
    <p:sldId id="352" r:id="rId37"/>
    <p:sldId id="353" r:id="rId38"/>
    <p:sldId id="354" r:id="rId39"/>
    <p:sldId id="355" r:id="rId40"/>
    <p:sldId id="357" r:id="rId41"/>
    <p:sldId id="358" r:id="rId42"/>
    <p:sldId id="359" r:id="rId43"/>
    <p:sldId id="360" r:id="rId44"/>
    <p:sldId id="356" r:id="rId45"/>
    <p:sldId id="385" r:id="rId46"/>
    <p:sldId id="362" r:id="rId47"/>
    <p:sldId id="364" r:id="rId48"/>
    <p:sldId id="365" r:id="rId49"/>
    <p:sldId id="366" r:id="rId50"/>
    <p:sldId id="367" r:id="rId51"/>
    <p:sldId id="368" r:id="rId52"/>
    <p:sldId id="369" r:id="rId53"/>
    <p:sldId id="370" r:id="rId54"/>
    <p:sldId id="371" r:id="rId55"/>
    <p:sldId id="373" r:id="rId56"/>
    <p:sldId id="374" r:id="rId57"/>
    <p:sldId id="375" r:id="rId58"/>
    <p:sldId id="376" r:id="rId59"/>
    <p:sldId id="377" r:id="rId60"/>
    <p:sldId id="363" r:id="rId61"/>
    <p:sldId id="387" r:id="rId62"/>
    <p:sldId id="386" r:id="rId63"/>
    <p:sldId id="361" r:id="rId64"/>
    <p:sldId id="388" r:id="rId65"/>
    <p:sldId id="381" r:id="rId66"/>
    <p:sldId id="382" r:id="rId67"/>
    <p:sldId id="372" r:id="rId68"/>
    <p:sldId id="390" r:id="rId69"/>
    <p:sldId id="392" r:id="rId70"/>
    <p:sldId id="391" r:id="rId71"/>
    <p:sldId id="393" r:id="rId72"/>
    <p:sldId id="394" r:id="rId73"/>
    <p:sldId id="389" r:id="rId74"/>
    <p:sldId id="383" r:id="rId75"/>
    <p:sldId id="395" r:id="rId76"/>
    <p:sldId id="396" r:id="rId77"/>
    <p:sldId id="397" r:id="rId78"/>
    <p:sldId id="398" r:id="rId79"/>
    <p:sldId id="399" r:id="rId80"/>
    <p:sldId id="400" r:id="rId81"/>
    <p:sldId id="401" r:id="rId82"/>
    <p:sldId id="402" r:id="rId83"/>
    <p:sldId id="403" r:id="rId84"/>
    <p:sldId id="404" r:id="rId85"/>
    <p:sldId id="405" r:id="rId86"/>
    <p:sldId id="406" r:id="rId87"/>
    <p:sldId id="407" r:id="rId88"/>
    <p:sldId id="408" r:id="rId8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4A66B9-42C2-4F49-B966-CA7523D4DB4E}">
          <p14:sldIdLst>
            <p14:sldId id="262"/>
            <p14:sldId id="317"/>
            <p14:sldId id="310"/>
            <p14:sldId id="318"/>
            <p14:sldId id="409"/>
            <p14:sldId id="410"/>
            <p14:sldId id="411"/>
            <p14:sldId id="412"/>
            <p14:sldId id="413"/>
            <p14:sldId id="414"/>
            <p14:sldId id="415"/>
            <p14:sldId id="416"/>
            <p14:sldId id="417"/>
            <p14:sldId id="437"/>
            <p14:sldId id="418"/>
            <p14:sldId id="419"/>
            <p14:sldId id="435"/>
            <p14:sldId id="422"/>
            <p14:sldId id="421"/>
            <p14:sldId id="420"/>
            <p14:sldId id="423"/>
            <p14:sldId id="424"/>
            <p14:sldId id="425"/>
            <p14:sldId id="426"/>
            <p14:sldId id="427"/>
            <p14:sldId id="428"/>
            <p14:sldId id="429"/>
            <p14:sldId id="430"/>
            <p14:sldId id="431"/>
            <p14:sldId id="432"/>
            <p14:sldId id="433"/>
            <p14:sldId id="434"/>
            <p14:sldId id="436"/>
            <p14:sldId id="350"/>
            <p14:sldId id="351"/>
            <p14:sldId id="352"/>
            <p14:sldId id="353"/>
            <p14:sldId id="354"/>
            <p14:sldId id="355"/>
            <p14:sldId id="357"/>
            <p14:sldId id="358"/>
            <p14:sldId id="359"/>
            <p14:sldId id="360"/>
            <p14:sldId id="356"/>
            <p14:sldId id="385"/>
            <p14:sldId id="362"/>
            <p14:sldId id="364"/>
            <p14:sldId id="365"/>
            <p14:sldId id="366"/>
            <p14:sldId id="367"/>
            <p14:sldId id="368"/>
            <p14:sldId id="369"/>
            <p14:sldId id="370"/>
            <p14:sldId id="371"/>
            <p14:sldId id="373"/>
            <p14:sldId id="374"/>
            <p14:sldId id="375"/>
            <p14:sldId id="376"/>
            <p14:sldId id="377"/>
            <p14:sldId id="363"/>
            <p14:sldId id="387"/>
            <p14:sldId id="386"/>
            <p14:sldId id="361"/>
            <p14:sldId id="388"/>
            <p14:sldId id="381"/>
            <p14:sldId id="382"/>
            <p14:sldId id="372"/>
            <p14:sldId id="390"/>
            <p14:sldId id="392"/>
            <p14:sldId id="391"/>
            <p14:sldId id="393"/>
            <p14:sldId id="394"/>
            <p14:sldId id="389"/>
            <p14:sldId id="383"/>
            <p14:sldId id="395"/>
            <p14:sldId id="396"/>
            <p14:sldId id="397"/>
            <p14:sldId id="398"/>
            <p14:sldId id="399"/>
            <p14:sldId id="400"/>
            <p14:sldId id="401"/>
            <p14:sldId id="402"/>
            <p14:sldId id="403"/>
            <p14:sldId id="404"/>
            <p14:sldId id="405"/>
            <p14:sldId id="406"/>
            <p14:sldId id="407"/>
            <p14:sldId id="4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249" autoAdjust="0"/>
  </p:normalViewPr>
  <p:slideViewPr>
    <p:cSldViewPr snapToGrid="0">
      <p:cViewPr varScale="1">
        <p:scale>
          <a:sx n="68" d="100"/>
          <a:sy n="68" d="100"/>
        </p:scale>
        <p:origin x="6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A48724-ED07-400E-8A03-284A0C011609}" type="datetimeFigureOut">
              <a:rPr lang="en-US" smtClean="0"/>
              <a:t>3/9/2020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CFA83A-1439-4500-8D1F-93EC15A18840}" type="slidenum">
              <a:rPr lang="en-US" smtClean="0"/>
              <a:t>‹#›</a:t>
            </a:fld>
            <a:endParaRPr lang="en-US"/>
          </a:p>
        </p:txBody>
      </p:sp>
    </p:spTree>
    <p:extLst>
      <p:ext uri="{BB962C8B-B14F-4D97-AF65-F5344CB8AC3E}">
        <p14:creationId xmlns:p14="http://schemas.microsoft.com/office/powerpoint/2010/main" val="1065882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CFA83A-1439-4500-8D1F-93EC15A18840}" type="slidenum">
              <a:rPr lang="en-US" smtClean="0"/>
              <a:t>1</a:t>
            </a:fld>
            <a:endParaRPr lang="en-US"/>
          </a:p>
        </p:txBody>
      </p:sp>
    </p:spTree>
    <p:extLst>
      <p:ext uri="{BB962C8B-B14F-4D97-AF65-F5344CB8AC3E}">
        <p14:creationId xmlns:p14="http://schemas.microsoft.com/office/powerpoint/2010/main" val="201185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CFA83A-1439-4500-8D1F-93EC15A18840}" type="slidenum">
              <a:rPr lang="en-US" smtClean="0"/>
              <a:t>3</a:t>
            </a:fld>
            <a:endParaRPr lang="en-US"/>
          </a:p>
        </p:txBody>
      </p:sp>
    </p:spTree>
    <p:extLst>
      <p:ext uri="{BB962C8B-B14F-4D97-AF65-F5344CB8AC3E}">
        <p14:creationId xmlns:p14="http://schemas.microsoft.com/office/powerpoint/2010/main" val="1876535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3C8524C-442A-4B5F-9F00-504E791AAEC8}" type="datetimeFigureOut">
              <a:rPr lang="en-US" smtClean="0"/>
              <a:t>3/9/2020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348593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C8524C-442A-4B5F-9F00-504E791AAEC8}"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2451647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3C8524C-442A-4B5F-9F00-504E791AAEC8}"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1503057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3C8524C-442A-4B5F-9F00-504E791AAEC8}"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1274274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C8524C-442A-4B5F-9F00-504E791AAEC8}"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1639466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3C8524C-442A-4B5F-9F00-504E791AAEC8}" type="datetimeFigureOut">
              <a:rPr lang="en-US" smtClean="0"/>
              <a:t>3/9/2020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1392341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3C8524C-442A-4B5F-9F00-504E791AAEC8}" type="datetimeFigureOut">
              <a:rPr lang="en-US" smtClean="0"/>
              <a:t>3/9/2020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2469334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3C8524C-442A-4B5F-9F00-504E791AAEC8}"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2024307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3C8524C-442A-4B5F-9F00-504E791AAEC8}"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2267477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8524C-442A-4B5F-9F00-504E791AAEC8}"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4008715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C8524C-442A-4B5F-9F00-504E791AAEC8}"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371885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C8524C-442A-4B5F-9F00-504E791AAEC8}"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3137662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C8524C-442A-4B5F-9F00-504E791AAEC8}" type="datetimeFigureOut">
              <a:rPr lang="en-US" smtClean="0"/>
              <a:t>3/9/2020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164561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C8524C-442A-4B5F-9F00-504E791AAEC8}" type="datetimeFigureOut">
              <a:rPr lang="en-US" smtClean="0"/>
              <a:t>3/9/2020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3740522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8524C-442A-4B5F-9F00-504E791AAEC8}" type="datetimeFigureOut">
              <a:rPr lang="en-US" smtClean="0"/>
              <a:t>3/9/2020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239346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C8524C-442A-4B5F-9F00-504E791AAEC8}"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676433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C8524C-442A-4B5F-9F00-504E791AAEC8}"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37DA251-3D35-4C8B-97D3-D08DF4FD1DC2}" type="slidenum">
              <a:rPr lang="en-US" smtClean="0"/>
              <a:t>‹#›</a:t>
            </a:fld>
            <a:endParaRPr lang="en-US"/>
          </a:p>
        </p:txBody>
      </p:sp>
    </p:spTree>
    <p:extLst>
      <p:ext uri="{BB962C8B-B14F-4D97-AF65-F5344CB8AC3E}">
        <p14:creationId xmlns:p14="http://schemas.microsoft.com/office/powerpoint/2010/main" val="60699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3C8524C-442A-4B5F-9F00-504E791AAEC8}" type="datetimeFigureOut">
              <a:rPr lang="en-US" smtClean="0"/>
              <a:t>3/9/2020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37DA251-3D35-4C8B-97D3-D08DF4FD1DC2}" type="slidenum">
              <a:rPr lang="en-US" smtClean="0"/>
              <a:t>‹#›</a:t>
            </a:fld>
            <a:endParaRPr lang="en-US"/>
          </a:p>
        </p:txBody>
      </p:sp>
    </p:spTree>
    <p:extLst>
      <p:ext uri="{BB962C8B-B14F-4D97-AF65-F5344CB8AC3E}">
        <p14:creationId xmlns:p14="http://schemas.microsoft.com/office/powerpoint/2010/main" val="39426092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63" name="Rectangle 6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6" name="Rectangle 6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8" name="Freeform 5">
            <a:extLst>
              <a:ext uri="{FF2B5EF4-FFF2-40B4-BE49-F238E27FC236}">
                <a16:creationId xmlns:a16="http://schemas.microsoft.com/office/drawing/2014/main" id="{31D248D0-90D8-4EAF-84EE-DA3868518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70" name="Rectangle 69">
            <a:extLst>
              <a:ext uri="{FF2B5EF4-FFF2-40B4-BE49-F238E27FC236}">
                <a16:creationId xmlns:a16="http://schemas.microsoft.com/office/drawing/2014/main" id="{0775805F-9E56-4330-9EA3-04D38DCEC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0" name="Picture 4">
            <a:extLst>
              <a:ext uri="{FF2B5EF4-FFF2-40B4-BE49-F238E27FC236}">
                <a16:creationId xmlns:a16="http://schemas.microsoft.com/office/drawing/2014/main" id="{927EC100-FED3-4652-A4DC-DBCF5E670F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368" y="483305"/>
            <a:ext cx="3056716" cy="115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a:extLst>
              <a:ext uri="{FF2B5EF4-FFF2-40B4-BE49-F238E27FC236}">
                <a16:creationId xmlns:a16="http://schemas.microsoft.com/office/drawing/2014/main" id="{5A6959E0-3D26-4672-A4D3-8F9112C1B9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368" y="1666327"/>
            <a:ext cx="11234558" cy="467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07FFE83B-FF6A-4181-BB75-1440A88C7510}"/>
              </a:ext>
            </a:extLst>
          </p:cNvPr>
          <p:cNvSpPr txBox="1">
            <a:spLocks/>
          </p:cNvSpPr>
          <p:nvPr/>
        </p:nvSpPr>
        <p:spPr bwMode="gray">
          <a:xfrm>
            <a:off x="2981301" y="2349007"/>
            <a:ext cx="6907757" cy="3686015"/>
          </a:xfrm>
          <a:prstGeom prst="rect">
            <a:avLst/>
          </a:prstGeom>
        </p:spPr>
        <p:txBody>
          <a:bodyPr vert="horz" lIns="91440" tIns="45720" rIns="91440" bIns="45720" rtlCol="0" anchor="ctr">
            <a:normAutofit fontScale="92500" lnSpcReduction="1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000" dirty="0">
                <a:solidFill>
                  <a:schemeClr val="tx1"/>
                </a:solidFill>
              </a:rPr>
              <a:t>Basic Programming using C++</a:t>
            </a:r>
          </a:p>
          <a:p>
            <a:endParaRPr lang="en-US" sz="2100" dirty="0">
              <a:solidFill>
                <a:schemeClr val="tx1"/>
              </a:solidFill>
            </a:endParaRPr>
          </a:p>
          <a:p>
            <a:pPr algn="ctr"/>
            <a:r>
              <a:rPr lang="en-US" sz="2100" dirty="0">
                <a:solidFill>
                  <a:schemeClr val="tx1"/>
                </a:solidFill>
              </a:rPr>
              <a:t>by Aqilah Rose</a:t>
            </a:r>
          </a:p>
        </p:txBody>
      </p:sp>
    </p:spTree>
    <p:extLst>
      <p:ext uri="{BB962C8B-B14F-4D97-AF65-F5344CB8AC3E}">
        <p14:creationId xmlns:p14="http://schemas.microsoft.com/office/powerpoint/2010/main" val="32979661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565A9-5E9A-4C8E-BEFE-12CBE2063341}"/>
              </a:ext>
            </a:extLst>
          </p:cNvPr>
          <p:cNvSpPr>
            <a:spLocks noGrp="1"/>
          </p:cNvSpPr>
          <p:nvPr>
            <p:ph type="title"/>
          </p:nvPr>
        </p:nvSpPr>
        <p:spPr/>
        <p:txBody>
          <a:bodyPr/>
          <a:lstStyle/>
          <a:p>
            <a:r>
              <a:rPr lang="en-US" b="1" dirty="0"/>
              <a:t>Variable (Cont.)</a:t>
            </a:r>
            <a:endParaRPr lang="en-US" dirty="0"/>
          </a:p>
        </p:txBody>
      </p:sp>
      <p:sp>
        <p:nvSpPr>
          <p:cNvPr id="3" name="Content Placeholder 2">
            <a:extLst>
              <a:ext uri="{FF2B5EF4-FFF2-40B4-BE49-F238E27FC236}">
                <a16:creationId xmlns:a16="http://schemas.microsoft.com/office/drawing/2014/main" id="{9B537704-1A38-4C58-9085-51440B061989}"/>
              </a:ext>
            </a:extLst>
          </p:cNvPr>
          <p:cNvSpPr>
            <a:spLocks noGrp="1"/>
          </p:cNvSpPr>
          <p:nvPr>
            <p:ph idx="1"/>
          </p:nvPr>
        </p:nvSpPr>
        <p:spPr>
          <a:xfrm>
            <a:off x="1489532" y="2350282"/>
            <a:ext cx="9212935" cy="3416300"/>
          </a:xfrm>
        </p:spPr>
        <p:txBody>
          <a:bodyPr/>
          <a:lstStyle/>
          <a:p>
            <a:pPr algn="just"/>
            <a:r>
              <a:rPr lang="en-US" dirty="0"/>
              <a:t>In a C++ program, variable must be firstly declared before it can be used. You can name the variable with whatever name. However, it’s strongly advice to name the variable with a meaningful name. The following is the example of variable declaration:</a:t>
            </a:r>
          </a:p>
          <a:p>
            <a:pPr algn="just"/>
            <a:endParaRPr lang="en-US" dirty="0"/>
          </a:p>
        </p:txBody>
      </p:sp>
      <p:pic>
        <p:nvPicPr>
          <p:cNvPr id="4" name="Picture 3">
            <a:extLst>
              <a:ext uri="{FF2B5EF4-FFF2-40B4-BE49-F238E27FC236}">
                <a16:creationId xmlns:a16="http://schemas.microsoft.com/office/drawing/2014/main" id="{C7D159E0-AE9D-489E-9478-C8A7F96B5BFF}"/>
              </a:ext>
            </a:extLst>
          </p:cNvPr>
          <p:cNvPicPr>
            <a:picLocks noChangeAspect="1"/>
          </p:cNvPicPr>
          <p:nvPr/>
        </p:nvPicPr>
        <p:blipFill>
          <a:blip r:embed="rId2"/>
          <a:stretch>
            <a:fillRect/>
          </a:stretch>
        </p:blipFill>
        <p:spPr>
          <a:xfrm>
            <a:off x="2060859" y="4058432"/>
            <a:ext cx="8641608" cy="1582712"/>
          </a:xfrm>
          <a:prstGeom prst="rect">
            <a:avLst/>
          </a:prstGeom>
        </p:spPr>
      </p:pic>
      <p:sp>
        <p:nvSpPr>
          <p:cNvPr id="5" name="Rectangle 4">
            <a:extLst>
              <a:ext uri="{FF2B5EF4-FFF2-40B4-BE49-F238E27FC236}">
                <a16:creationId xmlns:a16="http://schemas.microsoft.com/office/drawing/2014/main" id="{154DA757-D7D7-47C1-8658-CB04A9F5EF99}"/>
              </a:ext>
            </a:extLst>
          </p:cNvPr>
          <p:cNvSpPr/>
          <p:nvPr/>
        </p:nvSpPr>
        <p:spPr>
          <a:xfrm>
            <a:off x="5416062" y="4164037"/>
            <a:ext cx="4346916" cy="1364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656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BE1FF-53C7-40A0-B3C6-8E004B8BD0AD}"/>
              </a:ext>
            </a:extLst>
          </p:cNvPr>
          <p:cNvSpPr>
            <a:spLocks noGrp="1"/>
          </p:cNvSpPr>
          <p:nvPr>
            <p:ph type="title"/>
          </p:nvPr>
        </p:nvSpPr>
        <p:spPr>
          <a:xfrm>
            <a:off x="1479188" y="838200"/>
            <a:ext cx="8761413" cy="706964"/>
          </a:xfrm>
        </p:spPr>
        <p:txBody>
          <a:bodyPr/>
          <a:lstStyle/>
          <a:p>
            <a:r>
              <a:rPr lang="en-US" b="1" dirty="0"/>
              <a:t>Rules of naming variables in C++ program</a:t>
            </a:r>
          </a:p>
        </p:txBody>
      </p:sp>
      <p:sp>
        <p:nvSpPr>
          <p:cNvPr id="3" name="Content Placeholder 2">
            <a:extLst>
              <a:ext uri="{FF2B5EF4-FFF2-40B4-BE49-F238E27FC236}">
                <a16:creationId xmlns:a16="http://schemas.microsoft.com/office/drawing/2014/main" id="{F4CEB149-FCBB-4AC5-9086-B5B124B0ACC5}"/>
              </a:ext>
            </a:extLst>
          </p:cNvPr>
          <p:cNvSpPr>
            <a:spLocks noGrp="1"/>
          </p:cNvSpPr>
          <p:nvPr>
            <p:ph idx="1"/>
          </p:nvPr>
        </p:nvSpPr>
        <p:spPr>
          <a:xfrm>
            <a:off x="1154954" y="2603500"/>
            <a:ext cx="9409883" cy="3416300"/>
          </a:xfrm>
        </p:spPr>
        <p:txBody>
          <a:bodyPr/>
          <a:lstStyle/>
          <a:p>
            <a:pPr>
              <a:buFont typeface="+mj-lt"/>
              <a:buAutoNum type="arabicPeriod"/>
            </a:pPr>
            <a:r>
              <a:rPr lang="en-US" dirty="0"/>
              <a:t>Variable name should consists only </a:t>
            </a:r>
            <a:r>
              <a:rPr lang="en-US" b="1" dirty="0"/>
              <a:t>characters, digits, and underscore </a:t>
            </a:r>
            <a:r>
              <a:rPr lang="en-US" dirty="0"/>
              <a:t>(“-“)</a:t>
            </a:r>
          </a:p>
          <a:p>
            <a:pPr>
              <a:buFont typeface="+mj-lt"/>
              <a:buAutoNum type="arabicPeriod"/>
            </a:pPr>
            <a:r>
              <a:rPr lang="en-US" dirty="0"/>
              <a:t>Variable name </a:t>
            </a:r>
            <a:r>
              <a:rPr lang="en-US" b="1" dirty="0"/>
              <a:t>must begin with character </a:t>
            </a:r>
            <a:r>
              <a:rPr lang="en-US" dirty="0"/>
              <a:t>or </a:t>
            </a:r>
            <a:r>
              <a:rPr lang="en-US" b="1" dirty="0"/>
              <a:t>underscore</a:t>
            </a:r>
          </a:p>
          <a:p>
            <a:pPr>
              <a:buFont typeface="+mj-lt"/>
              <a:buAutoNum type="arabicPeriod"/>
            </a:pPr>
            <a:r>
              <a:rPr lang="en-US" dirty="0"/>
              <a:t>Variable name </a:t>
            </a:r>
            <a:r>
              <a:rPr lang="en-US" b="1" dirty="0"/>
              <a:t>cannot</a:t>
            </a:r>
            <a:r>
              <a:rPr lang="en-US" dirty="0"/>
              <a:t> have </a:t>
            </a:r>
            <a:r>
              <a:rPr lang="en-US" b="1" dirty="0"/>
              <a:t>two or more split words</a:t>
            </a:r>
          </a:p>
          <a:p>
            <a:pPr>
              <a:buFont typeface="+mj-lt"/>
              <a:buAutoNum type="arabicPeriod"/>
            </a:pPr>
            <a:r>
              <a:rPr lang="en-US" dirty="0"/>
              <a:t>Variable is a </a:t>
            </a:r>
            <a:r>
              <a:rPr lang="en-US" b="1" dirty="0"/>
              <a:t>case sensitive</a:t>
            </a:r>
            <a:r>
              <a:rPr lang="en-US" dirty="0"/>
              <a:t>. </a:t>
            </a:r>
            <a:r>
              <a:rPr lang="en-US" b="1" dirty="0"/>
              <a:t>Upper case and lower-case</a:t>
            </a:r>
            <a:r>
              <a:rPr lang="en-US" dirty="0"/>
              <a:t> character are </a:t>
            </a:r>
            <a:r>
              <a:rPr lang="en-US" b="1" dirty="0"/>
              <a:t>considered differently</a:t>
            </a:r>
          </a:p>
        </p:txBody>
      </p:sp>
    </p:spTree>
    <p:extLst>
      <p:ext uri="{BB962C8B-B14F-4D97-AF65-F5344CB8AC3E}">
        <p14:creationId xmlns:p14="http://schemas.microsoft.com/office/powerpoint/2010/main" val="226261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92AD-4CF8-4630-B64E-768D7B6765EC}"/>
              </a:ext>
            </a:extLst>
          </p:cNvPr>
          <p:cNvSpPr>
            <a:spLocks noGrp="1"/>
          </p:cNvSpPr>
          <p:nvPr>
            <p:ph type="title"/>
          </p:nvPr>
        </p:nvSpPr>
        <p:spPr/>
        <p:txBody>
          <a:bodyPr/>
          <a:lstStyle/>
          <a:p>
            <a:r>
              <a:rPr lang="en-US" b="1" dirty="0"/>
              <a:t>Rules of naming variables in C++ program (Cont.)</a:t>
            </a:r>
          </a:p>
        </p:txBody>
      </p:sp>
      <p:sp>
        <p:nvSpPr>
          <p:cNvPr id="3" name="Content Placeholder 2">
            <a:extLst>
              <a:ext uri="{FF2B5EF4-FFF2-40B4-BE49-F238E27FC236}">
                <a16:creationId xmlns:a16="http://schemas.microsoft.com/office/drawing/2014/main" id="{106E3EDF-161D-44D0-9F7F-AB9D60793475}"/>
              </a:ext>
            </a:extLst>
          </p:cNvPr>
          <p:cNvSpPr>
            <a:spLocks noGrp="1"/>
          </p:cNvSpPr>
          <p:nvPr>
            <p:ph idx="1"/>
          </p:nvPr>
        </p:nvSpPr>
        <p:spPr>
          <a:xfrm>
            <a:off x="1405126" y="2327355"/>
            <a:ext cx="9381748" cy="3416300"/>
          </a:xfrm>
        </p:spPr>
        <p:txBody>
          <a:bodyPr/>
          <a:lstStyle/>
          <a:p>
            <a:pPr algn="just"/>
            <a:r>
              <a:rPr lang="en-US" dirty="0"/>
              <a:t>If you do not follow the variables naming rules above, C++ compiler will give an error when the program is compiled. The following is the example of valid and not valid variables name:</a:t>
            </a:r>
          </a:p>
        </p:txBody>
      </p:sp>
      <p:pic>
        <p:nvPicPr>
          <p:cNvPr id="4" name="Picture 3">
            <a:extLst>
              <a:ext uri="{FF2B5EF4-FFF2-40B4-BE49-F238E27FC236}">
                <a16:creationId xmlns:a16="http://schemas.microsoft.com/office/drawing/2014/main" id="{27133BF6-F28D-4C40-ABFB-28459143783F}"/>
              </a:ext>
            </a:extLst>
          </p:cNvPr>
          <p:cNvPicPr>
            <a:picLocks noChangeAspect="1"/>
          </p:cNvPicPr>
          <p:nvPr/>
        </p:nvPicPr>
        <p:blipFill>
          <a:blip r:embed="rId2"/>
          <a:stretch>
            <a:fillRect/>
          </a:stretch>
        </p:blipFill>
        <p:spPr>
          <a:xfrm>
            <a:off x="2833874" y="3527474"/>
            <a:ext cx="7082493" cy="2971800"/>
          </a:xfrm>
          <a:prstGeom prst="rect">
            <a:avLst/>
          </a:prstGeom>
        </p:spPr>
      </p:pic>
      <p:sp>
        <p:nvSpPr>
          <p:cNvPr id="5" name="Rectangle 4">
            <a:extLst>
              <a:ext uri="{FF2B5EF4-FFF2-40B4-BE49-F238E27FC236}">
                <a16:creationId xmlns:a16="http://schemas.microsoft.com/office/drawing/2014/main" id="{2DFFC060-DB8A-455A-A8E5-057CCDCC0591}"/>
              </a:ext>
            </a:extLst>
          </p:cNvPr>
          <p:cNvSpPr/>
          <p:nvPr/>
        </p:nvSpPr>
        <p:spPr>
          <a:xfrm>
            <a:off x="8332083" y="4123465"/>
            <a:ext cx="858129" cy="295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FF3492-0786-457C-BF07-4EE557434BFF}"/>
              </a:ext>
            </a:extLst>
          </p:cNvPr>
          <p:cNvSpPr/>
          <p:nvPr/>
        </p:nvSpPr>
        <p:spPr>
          <a:xfrm>
            <a:off x="8328210" y="4403644"/>
            <a:ext cx="858129" cy="295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1512BCD-E328-45D0-96A7-70BCB94A9531}"/>
              </a:ext>
            </a:extLst>
          </p:cNvPr>
          <p:cNvSpPr/>
          <p:nvPr/>
        </p:nvSpPr>
        <p:spPr>
          <a:xfrm>
            <a:off x="8331061" y="4685357"/>
            <a:ext cx="858129" cy="295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BEC3025-DBF3-4438-9905-8F7F830C83E1}"/>
              </a:ext>
            </a:extLst>
          </p:cNvPr>
          <p:cNvSpPr/>
          <p:nvPr/>
        </p:nvSpPr>
        <p:spPr>
          <a:xfrm>
            <a:off x="8331063" y="4958682"/>
            <a:ext cx="858129" cy="295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26836C5-4DBA-49D9-BFBA-23E6FEE70255}"/>
              </a:ext>
            </a:extLst>
          </p:cNvPr>
          <p:cNvSpPr/>
          <p:nvPr/>
        </p:nvSpPr>
        <p:spPr>
          <a:xfrm>
            <a:off x="8331065" y="5232007"/>
            <a:ext cx="858129" cy="295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3646D2A-FC8E-4D28-B3E9-5FB441B860A1}"/>
              </a:ext>
            </a:extLst>
          </p:cNvPr>
          <p:cNvSpPr/>
          <p:nvPr/>
        </p:nvSpPr>
        <p:spPr>
          <a:xfrm>
            <a:off x="8331066" y="5545825"/>
            <a:ext cx="858129" cy="295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2EE4D8-6BD6-455D-B0E4-34E75A3F6282}"/>
              </a:ext>
            </a:extLst>
          </p:cNvPr>
          <p:cNvSpPr/>
          <p:nvPr/>
        </p:nvSpPr>
        <p:spPr>
          <a:xfrm>
            <a:off x="8332083" y="6192714"/>
            <a:ext cx="858129" cy="295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4791560-86EE-4B88-BF98-6E786E542516}"/>
              </a:ext>
            </a:extLst>
          </p:cNvPr>
          <p:cNvSpPr/>
          <p:nvPr/>
        </p:nvSpPr>
        <p:spPr>
          <a:xfrm>
            <a:off x="8331064" y="5869269"/>
            <a:ext cx="858129" cy="295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E61940-A202-4886-95AE-1EB06090A4A0}"/>
              </a:ext>
            </a:extLst>
          </p:cNvPr>
          <p:cNvSpPr/>
          <p:nvPr/>
        </p:nvSpPr>
        <p:spPr>
          <a:xfrm>
            <a:off x="8328209" y="3851412"/>
            <a:ext cx="858129" cy="295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75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27D7-D731-4D33-9D32-6E888EA61330}"/>
              </a:ext>
            </a:extLst>
          </p:cNvPr>
          <p:cNvSpPr>
            <a:spLocks noGrp="1"/>
          </p:cNvSpPr>
          <p:nvPr>
            <p:ph type="title"/>
          </p:nvPr>
        </p:nvSpPr>
        <p:spPr/>
        <p:txBody>
          <a:bodyPr/>
          <a:lstStyle/>
          <a:p>
            <a:r>
              <a:rPr lang="en-US" b="1" dirty="0"/>
              <a:t>Concept of assignment in C++ statement </a:t>
            </a:r>
            <a:endParaRPr lang="en-US" dirty="0"/>
          </a:p>
        </p:txBody>
      </p:sp>
      <p:sp>
        <p:nvSpPr>
          <p:cNvPr id="3" name="Content Placeholder 2">
            <a:extLst>
              <a:ext uri="{FF2B5EF4-FFF2-40B4-BE49-F238E27FC236}">
                <a16:creationId xmlns:a16="http://schemas.microsoft.com/office/drawing/2014/main" id="{96E44D85-8232-4B3B-9C68-0F030923D1E7}"/>
              </a:ext>
            </a:extLst>
          </p:cNvPr>
          <p:cNvSpPr>
            <a:spLocks noGrp="1"/>
          </p:cNvSpPr>
          <p:nvPr>
            <p:ph idx="1"/>
          </p:nvPr>
        </p:nvSpPr>
        <p:spPr>
          <a:xfrm>
            <a:off x="1420837" y="2664980"/>
            <a:ext cx="9369084" cy="3416300"/>
          </a:xfrm>
        </p:spPr>
        <p:txBody>
          <a:bodyPr>
            <a:normAutofit/>
          </a:bodyPr>
          <a:lstStyle/>
          <a:p>
            <a:pPr algn="just"/>
            <a:r>
              <a:rPr lang="en-US" sz="2400" dirty="0"/>
              <a:t>In C++, we must </a:t>
            </a:r>
            <a:r>
              <a:rPr lang="en-US" sz="2400" b="1" dirty="0"/>
              <a:t>assign a value </a:t>
            </a:r>
            <a:r>
              <a:rPr lang="en-US" sz="2400" dirty="0"/>
              <a:t>into a variable using </a:t>
            </a:r>
            <a:r>
              <a:rPr lang="en-US" sz="2400" b="1" dirty="0"/>
              <a:t>assignment operator “=”. </a:t>
            </a:r>
            <a:r>
              <a:rPr lang="en-US" sz="2400" dirty="0"/>
              <a:t>In C++ “assign” means </a:t>
            </a:r>
            <a:r>
              <a:rPr lang="en-US" sz="2400" b="1" dirty="0"/>
              <a:t>copy the right value of “=” </a:t>
            </a:r>
            <a:r>
              <a:rPr lang="en-US" sz="2400" dirty="0"/>
              <a:t>operator</a:t>
            </a:r>
            <a:r>
              <a:rPr lang="en-US" sz="2400" b="1" dirty="0"/>
              <a:t> </a:t>
            </a:r>
            <a:r>
              <a:rPr lang="en-US" sz="2400" dirty="0"/>
              <a:t>and</a:t>
            </a:r>
            <a:r>
              <a:rPr lang="en-US" sz="2400" b="1" dirty="0"/>
              <a:t> store </a:t>
            </a:r>
            <a:r>
              <a:rPr lang="en-US" sz="2400" dirty="0"/>
              <a:t>the value into the left variable of the “=” operator. </a:t>
            </a:r>
          </a:p>
          <a:p>
            <a:pPr algn="just"/>
            <a:r>
              <a:rPr lang="en-US" sz="2400" dirty="0"/>
              <a:t>Generally, C++ statements in </a:t>
            </a:r>
            <a:r>
              <a:rPr lang="en-US" sz="2400" b="1" dirty="0">
                <a:highlight>
                  <a:srgbClr val="FFFF00"/>
                </a:highlight>
              </a:rPr>
              <a:t>main () function is evaluated from top to bottom </a:t>
            </a:r>
          </a:p>
          <a:p>
            <a:pPr algn="just"/>
            <a:r>
              <a:rPr lang="en-US" sz="2400" dirty="0"/>
              <a:t>and for each </a:t>
            </a:r>
            <a:r>
              <a:rPr lang="en-US" sz="2400" b="1" dirty="0">
                <a:highlight>
                  <a:srgbClr val="FFFF00"/>
                </a:highlight>
              </a:rPr>
              <a:t>statement in C++ is evaluated from right to left</a:t>
            </a:r>
            <a:r>
              <a:rPr lang="en-US" sz="2400" dirty="0">
                <a:highlight>
                  <a:srgbClr val="FFFF00"/>
                </a:highlight>
              </a:rPr>
              <a:t>. </a:t>
            </a:r>
          </a:p>
        </p:txBody>
      </p:sp>
    </p:spTree>
    <p:extLst>
      <p:ext uri="{BB962C8B-B14F-4D97-AF65-F5344CB8AC3E}">
        <p14:creationId xmlns:p14="http://schemas.microsoft.com/office/powerpoint/2010/main" val="296372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53586-7573-4887-B8E6-47A2EB258AD6}"/>
              </a:ext>
            </a:extLst>
          </p:cNvPr>
          <p:cNvSpPr>
            <a:spLocks noGrp="1"/>
          </p:cNvSpPr>
          <p:nvPr>
            <p:ph type="title"/>
          </p:nvPr>
        </p:nvSpPr>
        <p:spPr>
          <a:xfrm>
            <a:off x="1154954" y="973668"/>
            <a:ext cx="9142597" cy="706964"/>
          </a:xfrm>
        </p:spPr>
        <p:txBody>
          <a:bodyPr/>
          <a:lstStyle/>
          <a:p>
            <a:r>
              <a:rPr lang="en-US" b="1" dirty="0"/>
              <a:t>C++ Statement is evaluated from right to left</a:t>
            </a:r>
            <a:endParaRPr lang="en-US" dirty="0"/>
          </a:p>
        </p:txBody>
      </p:sp>
      <p:sp>
        <p:nvSpPr>
          <p:cNvPr id="3" name="Content Placeholder 2">
            <a:extLst>
              <a:ext uri="{FF2B5EF4-FFF2-40B4-BE49-F238E27FC236}">
                <a16:creationId xmlns:a16="http://schemas.microsoft.com/office/drawing/2014/main" id="{EAE5DF34-7FF4-4EC2-A48F-31CB09B318C4}"/>
              </a:ext>
            </a:extLst>
          </p:cNvPr>
          <p:cNvSpPr>
            <a:spLocks noGrp="1"/>
          </p:cNvSpPr>
          <p:nvPr>
            <p:ph idx="1"/>
          </p:nvPr>
        </p:nvSpPr>
        <p:spPr>
          <a:xfrm>
            <a:off x="7935584" y="3411965"/>
            <a:ext cx="2924676" cy="1166641"/>
          </a:xfrm>
        </p:spPr>
        <p:txBody>
          <a:bodyPr>
            <a:normAutofit/>
          </a:bodyPr>
          <a:lstStyle/>
          <a:p>
            <a:pPr marL="0" indent="0">
              <a:buNone/>
            </a:pPr>
            <a:r>
              <a:rPr lang="en-US" sz="6000" dirty="0"/>
              <a:t>Num2;</a:t>
            </a:r>
          </a:p>
        </p:txBody>
      </p:sp>
      <p:sp>
        <p:nvSpPr>
          <p:cNvPr id="4" name="Content Placeholder 2">
            <a:extLst>
              <a:ext uri="{FF2B5EF4-FFF2-40B4-BE49-F238E27FC236}">
                <a16:creationId xmlns:a16="http://schemas.microsoft.com/office/drawing/2014/main" id="{02BAB328-C2EE-44E0-B7EE-5E6EA2D792C8}"/>
              </a:ext>
            </a:extLst>
          </p:cNvPr>
          <p:cNvSpPr txBox="1">
            <a:spLocks/>
          </p:cNvSpPr>
          <p:nvPr/>
        </p:nvSpPr>
        <p:spPr>
          <a:xfrm>
            <a:off x="5010908" y="3463741"/>
            <a:ext cx="2547191" cy="11666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6000" dirty="0"/>
              <a:t>Num1 </a:t>
            </a:r>
          </a:p>
        </p:txBody>
      </p:sp>
      <p:sp>
        <p:nvSpPr>
          <p:cNvPr id="5" name="Content Placeholder 2">
            <a:extLst>
              <a:ext uri="{FF2B5EF4-FFF2-40B4-BE49-F238E27FC236}">
                <a16:creationId xmlns:a16="http://schemas.microsoft.com/office/drawing/2014/main" id="{ACBB4F5C-8402-446D-BB93-0BE9465E4244}"/>
              </a:ext>
            </a:extLst>
          </p:cNvPr>
          <p:cNvSpPr txBox="1">
            <a:spLocks/>
          </p:cNvSpPr>
          <p:nvPr/>
        </p:nvSpPr>
        <p:spPr>
          <a:xfrm>
            <a:off x="7296933" y="3463741"/>
            <a:ext cx="638651" cy="11666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6000" dirty="0"/>
              <a:t>+ </a:t>
            </a:r>
          </a:p>
        </p:txBody>
      </p:sp>
      <p:sp>
        <p:nvSpPr>
          <p:cNvPr id="6" name="Content Placeholder 2">
            <a:extLst>
              <a:ext uri="{FF2B5EF4-FFF2-40B4-BE49-F238E27FC236}">
                <a16:creationId xmlns:a16="http://schemas.microsoft.com/office/drawing/2014/main" id="{B965F6EE-E321-44CC-B788-73D904751B95}"/>
              </a:ext>
            </a:extLst>
          </p:cNvPr>
          <p:cNvSpPr txBox="1">
            <a:spLocks/>
          </p:cNvSpPr>
          <p:nvPr/>
        </p:nvSpPr>
        <p:spPr>
          <a:xfrm>
            <a:off x="4209524" y="3463741"/>
            <a:ext cx="781673" cy="11666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6000" dirty="0"/>
              <a:t>= </a:t>
            </a:r>
          </a:p>
        </p:txBody>
      </p:sp>
      <p:sp>
        <p:nvSpPr>
          <p:cNvPr id="7" name="Content Placeholder 2">
            <a:extLst>
              <a:ext uri="{FF2B5EF4-FFF2-40B4-BE49-F238E27FC236}">
                <a16:creationId xmlns:a16="http://schemas.microsoft.com/office/drawing/2014/main" id="{BC135DC4-C7A7-4314-8D33-0F8113A79F52}"/>
              </a:ext>
            </a:extLst>
          </p:cNvPr>
          <p:cNvSpPr txBox="1">
            <a:spLocks/>
          </p:cNvSpPr>
          <p:nvPr/>
        </p:nvSpPr>
        <p:spPr>
          <a:xfrm>
            <a:off x="2325024" y="3590350"/>
            <a:ext cx="1784019" cy="1349521"/>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6000" dirty="0"/>
              <a:t>Total </a:t>
            </a:r>
          </a:p>
        </p:txBody>
      </p:sp>
    </p:spTree>
    <p:extLst>
      <p:ext uri="{BB962C8B-B14F-4D97-AF65-F5344CB8AC3E}">
        <p14:creationId xmlns:p14="http://schemas.microsoft.com/office/powerpoint/2010/main" val="227677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2B2BA0-9152-4ED3-964C-C48B8D764DCA}"/>
              </a:ext>
            </a:extLst>
          </p:cNvPr>
          <p:cNvPicPr>
            <a:picLocks noChangeAspect="1"/>
          </p:cNvPicPr>
          <p:nvPr/>
        </p:nvPicPr>
        <p:blipFill>
          <a:blip r:embed="rId2"/>
          <a:stretch>
            <a:fillRect/>
          </a:stretch>
        </p:blipFill>
        <p:spPr>
          <a:xfrm>
            <a:off x="1509164" y="1446039"/>
            <a:ext cx="9713235" cy="4363917"/>
          </a:xfrm>
          <a:prstGeom prst="rect">
            <a:avLst/>
          </a:prstGeom>
        </p:spPr>
      </p:pic>
    </p:spTree>
    <p:extLst>
      <p:ext uri="{BB962C8B-B14F-4D97-AF65-F5344CB8AC3E}">
        <p14:creationId xmlns:p14="http://schemas.microsoft.com/office/powerpoint/2010/main" val="728576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7E0D35-58A6-4D96-9E4B-EECE6DF2E75B}"/>
              </a:ext>
            </a:extLst>
          </p:cNvPr>
          <p:cNvPicPr>
            <a:picLocks noChangeAspect="1"/>
          </p:cNvPicPr>
          <p:nvPr/>
        </p:nvPicPr>
        <p:blipFill>
          <a:blip r:embed="rId2"/>
          <a:stretch>
            <a:fillRect/>
          </a:stretch>
        </p:blipFill>
        <p:spPr>
          <a:xfrm>
            <a:off x="3582001" y="1425598"/>
            <a:ext cx="8148696" cy="4972337"/>
          </a:xfrm>
          <a:prstGeom prst="rect">
            <a:avLst/>
          </a:prstGeom>
        </p:spPr>
      </p:pic>
      <p:sp>
        <p:nvSpPr>
          <p:cNvPr id="3" name="Rectangle 2">
            <a:extLst>
              <a:ext uri="{FF2B5EF4-FFF2-40B4-BE49-F238E27FC236}">
                <a16:creationId xmlns:a16="http://schemas.microsoft.com/office/drawing/2014/main" id="{7784A6D2-D31F-4627-97A1-7CCC7920EE15}"/>
              </a:ext>
            </a:extLst>
          </p:cNvPr>
          <p:cNvSpPr/>
          <p:nvPr/>
        </p:nvSpPr>
        <p:spPr>
          <a:xfrm>
            <a:off x="1935267" y="460065"/>
            <a:ext cx="8321466" cy="646331"/>
          </a:xfrm>
          <a:prstGeom prst="rect">
            <a:avLst/>
          </a:prstGeom>
        </p:spPr>
        <p:txBody>
          <a:bodyPr wrap="square">
            <a:spAutoFit/>
          </a:bodyPr>
          <a:lstStyle/>
          <a:p>
            <a:r>
              <a:rPr lang="en-US" dirty="0">
                <a:solidFill>
                  <a:srgbClr val="000000"/>
                </a:solidFill>
                <a:latin typeface="Calibri" panose="020F0502020204030204" pitchFamily="34" charset="0"/>
              </a:rPr>
              <a:t>You can imagine the processes of assignment are as follow: </a:t>
            </a:r>
          </a:p>
          <a:p>
            <a:r>
              <a:rPr lang="en-US" dirty="0">
                <a:solidFill>
                  <a:srgbClr val="000000"/>
                </a:solidFill>
                <a:latin typeface="Calibri" panose="020F0502020204030204" pitchFamily="34" charset="0"/>
              </a:rPr>
              <a:t>Note: You should relate with C++ statements and its explanation above. </a:t>
            </a:r>
            <a:endParaRPr lang="en-US" dirty="0"/>
          </a:p>
        </p:txBody>
      </p:sp>
      <p:pic>
        <p:nvPicPr>
          <p:cNvPr id="4" name="Picture 3">
            <a:extLst>
              <a:ext uri="{FF2B5EF4-FFF2-40B4-BE49-F238E27FC236}">
                <a16:creationId xmlns:a16="http://schemas.microsoft.com/office/drawing/2014/main" id="{C219F1A3-5DCC-4BF0-A675-EFE80D869769}"/>
              </a:ext>
            </a:extLst>
          </p:cNvPr>
          <p:cNvPicPr>
            <a:picLocks noChangeAspect="1"/>
          </p:cNvPicPr>
          <p:nvPr/>
        </p:nvPicPr>
        <p:blipFill>
          <a:blip r:embed="rId3"/>
          <a:stretch>
            <a:fillRect/>
          </a:stretch>
        </p:blipFill>
        <p:spPr>
          <a:xfrm>
            <a:off x="461303" y="1707900"/>
            <a:ext cx="2924303" cy="3806636"/>
          </a:xfrm>
          <a:prstGeom prst="rect">
            <a:avLst/>
          </a:prstGeom>
        </p:spPr>
      </p:pic>
    </p:spTree>
    <p:extLst>
      <p:ext uri="{BB962C8B-B14F-4D97-AF65-F5344CB8AC3E}">
        <p14:creationId xmlns:p14="http://schemas.microsoft.com/office/powerpoint/2010/main" val="3142878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DE0AD-04C7-4522-B3EF-280B4C15DB6B}"/>
              </a:ext>
            </a:extLst>
          </p:cNvPr>
          <p:cNvSpPr>
            <a:spLocks noGrp="1"/>
          </p:cNvSpPr>
          <p:nvPr>
            <p:ph type="title"/>
          </p:nvPr>
        </p:nvSpPr>
        <p:spPr/>
        <p:txBody>
          <a:bodyPr/>
          <a:lstStyle/>
          <a:p>
            <a:r>
              <a:rPr lang="en-US" b="1" dirty="0"/>
              <a:t>Input</a:t>
            </a:r>
          </a:p>
        </p:txBody>
      </p:sp>
      <p:sp>
        <p:nvSpPr>
          <p:cNvPr id="3" name="Content Placeholder 2">
            <a:extLst>
              <a:ext uri="{FF2B5EF4-FFF2-40B4-BE49-F238E27FC236}">
                <a16:creationId xmlns:a16="http://schemas.microsoft.com/office/drawing/2014/main" id="{EFB1032E-D922-4600-9356-B86ADCC119CB}"/>
              </a:ext>
            </a:extLst>
          </p:cNvPr>
          <p:cNvSpPr>
            <a:spLocks noGrp="1"/>
          </p:cNvSpPr>
          <p:nvPr>
            <p:ph idx="1"/>
          </p:nvPr>
        </p:nvSpPr>
        <p:spPr>
          <a:xfrm>
            <a:off x="1154954" y="2603500"/>
            <a:ext cx="9902252" cy="3416300"/>
          </a:xfrm>
        </p:spPr>
        <p:txBody>
          <a:bodyPr/>
          <a:lstStyle/>
          <a:p>
            <a:pPr algn="just"/>
            <a:r>
              <a:rPr lang="en-US" dirty="0"/>
              <a:t>In C++, normally </a:t>
            </a:r>
            <a:r>
              <a:rPr lang="en-US" b="1" dirty="0" err="1"/>
              <a:t>cin</a:t>
            </a:r>
            <a:r>
              <a:rPr lang="en-US" dirty="0"/>
              <a:t> or </a:t>
            </a:r>
            <a:r>
              <a:rPr lang="en-US" b="1" dirty="0" err="1"/>
              <a:t>getline</a:t>
            </a:r>
            <a:r>
              <a:rPr lang="en-US" dirty="0"/>
              <a:t> is used as input command to </a:t>
            </a:r>
            <a:r>
              <a:rPr lang="en-US" b="1" dirty="0"/>
              <a:t>accept input from a user typed via keyboard. </a:t>
            </a:r>
          </a:p>
        </p:txBody>
      </p:sp>
      <p:pic>
        <p:nvPicPr>
          <p:cNvPr id="4" name="Picture 3">
            <a:extLst>
              <a:ext uri="{FF2B5EF4-FFF2-40B4-BE49-F238E27FC236}">
                <a16:creationId xmlns:a16="http://schemas.microsoft.com/office/drawing/2014/main" id="{6B1E230C-9EB3-4FC1-806A-6BB14DA14C93}"/>
              </a:ext>
            </a:extLst>
          </p:cNvPr>
          <p:cNvPicPr>
            <a:picLocks noChangeAspect="1"/>
          </p:cNvPicPr>
          <p:nvPr/>
        </p:nvPicPr>
        <p:blipFill>
          <a:blip r:embed="rId2"/>
          <a:stretch>
            <a:fillRect/>
          </a:stretch>
        </p:blipFill>
        <p:spPr>
          <a:xfrm>
            <a:off x="1835027" y="3429000"/>
            <a:ext cx="9119324" cy="3056206"/>
          </a:xfrm>
          <a:prstGeom prst="rect">
            <a:avLst/>
          </a:prstGeom>
        </p:spPr>
      </p:pic>
    </p:spTree>
    <p:extLst>
      <p:ext uri="{BB962C8B-B14F-4D97-AF65-F5344CB8AC3E}">
        <p14:creationId xmlns:p14="http://schemas.microsoft.com/office/powerpoint/2010/main" val="1280182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7CB3-A196-46AD-B178-985513CA0973}"/>
              </a:ext>
            </a:extLst>
          </p:cNvPr>
          <p:cNvSpPr>
            <a:spLocks noGrp="1"/>
          </p:cNvSpPr>
          <p:nvPr>
            <p:ph type="title"/>
          </p:nvPr>
        </p:nvSpPr>
        <p:spPr/>
        <p:txBody>
          <a:bodyPr/>
          <a:lstStyle/>
          <a:p>
            <a:r>
              <a:rPr lang="en-US" b="1" dirty="0"/>
              <a:t>Learning experience </a:t>
            </a:r>
          </a:p>
        </p:txBody>
      </p:sp>
      <p:sp>
        <p:nvSpPr>
          <p:cNvPr id="3" name="Content Placeholder 2">
            <a:extLst>
              <a:ext uri="{FF2B5EF4-FFF2-40B4-BE49-F238E27FC236}">
                <a16:creationId xmlns:a16="http://schemas.microsoft.com/office/drawing/2014/main" id="{79922449-92E6-48D8-804F-25A703D8F7D2}"/>
              </a:ext>
            </a:extLst>
          </p:cNvPr>
          <p:cNvSpPr>
            <a:spLocks noGrp="1"/>
          </p:cNvSpPr>
          <p:nvPr>
            <p:ph idx="1"/>
          </p:nvPr>
        </p:nvSpPr>
        <p:spPr>
          <a:xfrm>
            <a:off x="1243348" y="2468032"/>
            <a:ext cx="9705304" cy="3416300"/>
          </a:xfrm>
        </p:spPr>
        <p:txBody>
          <a:bodyPr>
            <a:normAutofit/>
          </a:bodyPr>
          <a:lstStyle/>
          <a:p>
            <a:pPr algn="just"/>
            <a:r>
              <a:rPr lang="en-US" sz="3200" dirty="0"/>
              <a:t>Type the program as in the example 2 and example 3, compile and run the program. </a:t>
            </a:r>
          </a:p>
          <a:p>
            <a:pPr algn="just"/>
            <a:r>
              <a:rPr lang="en-US" sz="3200" b="1" dirty="0"/>
              <a:t>Enter your full name</a:t>
            </a:r>
            <a:r>
              <a:rPr lang="en-US" sz="3200" dirty="0"/>
              <a:t>. What is the difference between </a:t>
            </a:r>
            <a:r>
              <a:rPr lang="en-US" sz="3200" b="1" dirty="0" err="1"/>
              <a:t>cin</a:t>
            </a:r>
            <a:r>
              <a:rPr lang="en-US" sz="3200" b="1" dirty="0"/>
              <a:t> </a:t>
            </a:r>
            <a:r>
              <a:rPr lang="en-US" sz="3200" dirty="0"/>
              <a:t>and </a:t>
            </a:r>
            <a:r>
              <a:rPr lang="en-US" sz="3200" b="1" dirty="0" err="1"/>
              <a:t>getline</a:t>
            </a:r>
            <a:r>
              <a:rPr lang="en-US" sz="3200" dirty="0"/>
              <a:t> command? </a:t>
            </a:r>
          </a:p>
        </p:txBody>
      </p:sp>
    </p:spTree>
    <p:extLst>
      <p:ext uri="{BB962C8B-B14F-4D97-AF65-F5344CB8AC3E}">
        <p14:creationId xmlns:p14="http://schemas.microsoft.com/office/powerpoint/2010/main" val="1742477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E230C-9EB3-4FC1-806A-6BB14DA14C93}"/>
              </a:ext>
            </a:extLst>
          </p:cNvPr>
          <p:cNvPicPr>
            <a:picLocks noChangeAspect="1"/>
          </p:cNvPicPr>
          <p:nvPr/>
        </p:nvPicPr>
        <p:blipFill>
          <a:blip r:embed="rId2"/>
          <a:stretch>
            <a:fillRect/>
          </a:stretch>
        </p:blipFill>
        <p:spPr>
          <a:xfrm>
            <a:off x="621790" y="1594400"/>
            <a:ext cx="10948419" cy="3669200"/>
          </a:xfrm>
          <a:prstGeom prst="rect">
            <a:avLst/>
          </a:prstGeom>
        </p:spPr>
      </p:pic>
    </p:spTree>
    <p:extLst>
      <p:ext uri="{BB962C8B-B14F-4D97-AF65-F5344CB8AC3E}">
        <p14:creationId xmlns:p14="http://schemas.microsoft.com/office/powerpoint/2010/main" val="403763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829E46-EAEF-4998-B27B-689EEB5966FA}"/>
              </a:ext>
            </a:extLst>
          </p:cNvPr>
          <p:cNvSpPr>
            <a:spLocks noGrp="1"/>
          </p:cNvSpPr>
          <p:nvPr>
            <p:ph idx="1"/>
          </p:nvPr>
        </p:nvSpPr>
        <p:spPr>
          <a:xfrm>
            <a:off x="1252391" y="2508248"/>
            <a:ext cx="9687217" cy="2944930"/>
          </a:xfrm>
        </p:spPr>
        <p:txBody>
          <a:bodyPr>
            <a:normAutofit lnSpcReduction="10000"/>
          </a:bodyPr>
          <a:lstStyle/>
          <a:p>
            <a:pPr marL="0" indent="0" algn="ctr">
              <a:buNone/>
            </a:pPr>
            <a:r>
              <a:rPr lang="en-US" sz="4800" i="1" spc="-50" dirty="0">
                <a:solidFill>
                  <a:schemeClr val="tx1"/>
                </a:solidFill>
                <a:latin typeface="Bookman Old Style" panose="020F0302020204030204"/>
                <a:ea typeface="+mj-ea"/>
                <a:cs typeface="+mj-cs"/>
              </a:rPr>
              <a:t>“Your best quote that reflects your approach… “It’s one small step for man, one giant leap for mankind.”</a:t>
            </a:r>
            <a:endParaRPr lang="en-US" dirty="0">
              <a:solidFill>
                <a:schemeClr val="tx1"/>
              </a:solidFill>
            </a:endParaRPr>
          </a:p>
        </p:txBody>
      </p:sp>
      <p:sp>
        <p:nvSpPr>
          <p:cNvPr id="4" name="Rectangle 3">
            <a:extLst>
              <a:ext uri="{FF2B5EF4-FFF2-40B4-BE49-F238E27FC236}">
                <a16:creationId xmlns:a16="http://schemas.microsoft.com/office/drawing/2014/main" id="{2B1D597D-E9CE-43BF-B484-2E26E636236B}"/>
              </a:ext>
            </a:extLst>
          </p:cNvPr>
          <p:cNvSpPr/>
          <p:nvPr/>
        </p:nvSpPr>
        <p:spPr>
          <a:xfrm>
            <a:off x="5215619" y="5268512"/>
            <a:ext cx="2715402" cy="369332"/>
          </a:xfrm>
          <a:prstGeom prst="rect">
            <a:avLst/>
          </a:prstGeom>
        </p:spPr>
        <p:txBody>
          <a:bodyPr wrap="square">
            <a:spAutoFit/>
          </a:bodyPr>
          <a:lstStyle/>
          <a:p>
            <a:r>
              <a:rPr lang="en-US" dirty="0"/>
              <a:t>- Neil Armstrong</a:t>
            </a:r>
          </a:p>
        </p:txBody>
      </p:sp>
    </p:spTree>
    <p:extLst>
      <p:ext uri="{BB962C8B-B14F-4D97-AF65-F5344CB8AC3E}">
        <p14:creationId xmlns:p14="http://schemas.microsoft.com/office/powerpoint/2010/main" val="3282778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6905-7CDC-4368-8FFE-27F2A0DFEACA}"/>
              </a:ext>
            </a:extLst>
          </p:cNvPr>
          <p:cNvSpPr>
            <a:spLocks noGrp="1"/>
          </p:cNvSpPr>
          <p:nvPr>
            <p:ph type="title"/>
          </p:nvPr>
        </p:nvSpPr>
        <p:spPr/>
        <p:txBody>
          <a:bodyPr/>
          <a:lstStyle/>
          <a:p>
            <a:r>
              <a:rPr lang="en-US" b="1" dirty="0"/>
              <a:t>Output </a:t>
            </a:r>
            <a:endParaRPr lang="en-US" dirty="0"/>
          </a:p>
        </p:txBody>
      </p:sp>
      <p:sp>
        <p:nvSpPr>
          <p:cNvPr id="3" name="Content Placeholder 2">
            <a:extLst>
              <a:ext uri="{FF2B5EF4-FFF2-40B4-BE49-F238E27FC236}">
                <a16:creationId xmlns:a16="http://schemas.microsoft.com/office/drawing/2014/main" id="{3495B996-34B1-45AC-AA7B-E079F409A669}"/>
              </a:ext>
            </a:extLst>
          </p:cNvPr>
          <p:cNvSpPr>
            <a:spLocks noGrp="1"/>
          </p:cNvSpPr>
          <p:nvPr>
            <p:ph idx="1"/>
          </p:nvPr>
        </p:nvSpPr>
        <p:spPr>
          <a:xfrm>
            <a:off x="1422240" y="2468031"/>
            <a:ext cx="9466154" cy="3721753"/>
          </a:xfrm>
        </p:spPr>
        <p:txBody>
          <a:bodyPr>
            <a:normAutofit/>
          </a:bodyPr>
          <a:lstStyle/>
          <a:p>
            <a:pPr algn="just"/>
            <a:r>
              <a:rPr lang="en-US" sz="2200" dirty="0"/>
              <a:t>Organizing the output of your program in well form is important so that users can use your program and read the output easily. You can set the layout of the output as follows: </a:t>
            </a:r>
            <a:endParaRPr lang="en-US" dirty="0"/>
          </a:p>
          <a:p>
            <a:r>
              <a:rPr lang="en-US" sz="1900" dirty="0"/>
              <a:t>to display the output in different line </a:t>
            </a:r>
          </a:p>
          <a:p>
            <a:r>
              <a:rPr lang="en-US" sz="1900" dirty="0"/>
              <a:t>to align the output from left to the right of the screen </a:t>
            </a:r>
          </a:p>
          <a:p>
            <a:r>
              <a:rPr lang="en-US" sz="1900" dirty="0"/>
              <a:t>To display the float number with specific decimal number. </a:t>
            </a:r>
          </a:p>
          <a:p>
            <a:r>
              <a:rPr lang="en-US" dirty="0"/>
              <a:t>To display the output in different line: </a:t>
            </a:r>
          </a:p>
          <a:p>
            <a:pPr marL="0" indent="0" algn="ctr">
              <a:buNone/>
            </a:pPr>
            <a:r>
              <a:rPr lang="en-US" dirty="0"/>
              <a:t>use </a:t>
            </a:r>
            <a:r>
              <a:rPr lang="en-US" b="1" dirty="0"/>
              <a:t>“\n” or “</a:t>
            </a:r>
            <a:r>
              <a:rPr lang="en-US" b="1" dirty="0" err="1"/>
              <a:t>endl</a:t>
            </a:r>
            <a:r>
              <a:rPr lang="en-US" dirty="0"/>
              <a:t>” command</a:t>
            </a:r>
          </a:p>
        </p:txBody>
      </p:sp>
    </p:spTree>
    <p:extLst>
      <p:ext uri="{BB962C8B-B14F-4D97-AF65-F5344CB8AC3E}">
        <p14:creationId xmlns:p14="http://schemas.microsoft.com/office/powerpoint/2010/main" val="3158247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6B1A6-88E5-4E97-AF4C-D77B6C7F8622}"/>
              </a:ext>
            </a:extLst>
          </p:cNvPr>
          <p:cNvSpPr>
            <a:spLocks noGrp="1"/>
          </p:cNvSpPr>
          <p:nvPr>
            <p:ph type="title"/>
          </p:nvPr>
        </p:nvSpPr>
        <p:spPr/>
        <p:txBody>
          <a:bodyPr/>
          <a:lstStyle/>
          <a:p>
            <a:r>
              <a:rPr lang="en-US" b="1" dirty="0"/>
              <a:t>Output (Cont.)</a:t>
            </a:r>
            <a:endParaRPr lang="en-US" dirty="0"/>
          </a:p>
        </p:txBody>
      </p:sp>
      <p:sp>
        <p:nvSpPr>
          <p:cNvPr id="3" name="Content Placeholder 2">
            <a:extLst>
              <a:ext uri="{FF2B5EF4-FFF2-40B4-BE49-F238E27FC236}">
                <a16:creationId xmlns:a16="http://schemas.microsoft.com/office/drawing/2014/main" id="{5DACFF82-5A47-4000-BEF9-9DD5ACD241F1}"/>
              </a:ext>
            </a:extLst>
          </p:cNvPr>
          <p:cNvSpPr>
            <a:spLocks noGrp="1"/>
          </p:cNvSpPr>
          <p:nvPr>
            <p:ph idx="1"/>
          </p:nvPr>
        </p:nvSpPr>
        <p:spPr>
          <a:xfrm>
            <a:off x="1154954" y="2603500"/>
            <a:ext cx="9930388" cy="3416300"/>
          </a:xfrm>
        </p:spPr>
        <p:txBody>
          <a:bodyPr/>
          <a:lstStyle/>
          <a:p>
            <a:pPr marL="0" indent="0">
              <a:buNone/>
            </a:pPr>
            <a:r>
              <a:rPr lang="en-US" dirty="0"/>
              <a:t>(ii) To align the output from left to the right of the screen:</a:t>
            </a:r>
          </a:p>
          <a:p>
            <a:r>
              <a:rPr lang="en-US" dirty="0"/>
              <a:t>To align the output means that you can shift the output from left to the right of the screen.</a:t>
            </a:r>
          </a:p>
          <a:p>
            <a:r>
              <a:rPr lang="en-US" dirty="0"/>
              <a:t>You can use </a:t>
            </a:r>
            <a:r>
              <a:rPr lang="en-US" b="1" dirty="0"/>
              <a:t>“\t” </a:t>
            </a:r>
            <a:r>
              <a:rPr lang="en-US" dirty="0"/>
              <a:t>command.</a:t>
            </a:r>
          </a:p>
          <a:p>
            <a:r>
              <a:rPr lang="en-US" dirty="0"/>
              <a:t>Another option is you can also use </a:t>
            </a:r>
            <a:r>
              <a:rPr lang="en-US" b="1" dirty="0" err="1"/>
              <a:t>cout.width</a:t>
            </a:r>
            <a:r>
              <a:rPr lang="en-US" b="1" dirty="0"/>
              <a:t>(n)</a:t>
            </a:r>
            <a:r>
              <a:rPr lang="en-US" dirty="0"/>
              <a:t>command. n is an integer number which specifies the position the output on the screen.</a:t>
            </a:r>
          </a:p>
          <a:p>
            <a:r>
              <a:rPr lang="en-US" dirty="0"/>
              <a:t>The program in example 4 uses </a:t>
            </a:r>
            <a:r>
              <a:rPr lang="en-US" b="1" dirty="0"/>
              <a:t>“\n”, </a:t>
            </a:r>
            <a:r>
              <a:rPr lang="en-US" dirty="0"/>
              <a:t>“</a:t>
            </a:r>
            <a:r>
              <a:rPr lang="en-US" dirty="0" err="1"/>
              <a:t>endl</a:t>
            </a:r>
            <a:r>
              <a:rPr lang="en-US" dirty="0"/>
              <a:t>”, </a:t>
            </a:r>
            <a:r>
              <a:rPr lang="en-US" b="1" dirty="0"/>
              <a:t>“\t” </a:t>
            </a:r>
            <a:r>
              <a:rPr lang="en-US" dirty="0"/>
              <a:t>and </a:t>
            </a:r>
            <a:r>
              <a:rPr lang="en-US" dirty="0" err="1"/>
              <a:t>cout.width</a:t>
            </a:r>
            <a:r>
              <a:rPr lang="en-US" dirty="0"/>
              <a:t>(n)command.</a:t>
            </a:r>
          </a:p>
        </p:txBody>
      </p:sp>
    </p:spTree>
    <p:extLst>
      <p:ext uri="{BB962C8B-B14F-4D97-AF65-F5344CB8AC3E}">
        <p14:creationId xmlns:p14="http://schemas.microsoft.com/office/powerpoint/2010/main" val="3471650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4F890-D47C-49D0-947F-AA3EFB61B802}"/>
              </a:ext>
            </a:extLst>
          </p:cNvPr>
          <p:cNvSpPr>
            <a:spLocks noGrp="1"/>
          </p:cNvSpPr>
          <p:nvPr>
            <p:ph type="title"/>
          </p:nvPr>
        </p:nvSpPr>
        <p:spPr/>
        <p:txBody>
          <a:bodyPr/>
          <a:lstStyle/>
          <a:p>
            <a:r>
              <a:rPr lang="en-US" b="1" dirty="0"/>
              <a:t>Learning experience 3</a:t>
            </a:r>
          </a:p>
        </p:txBody>
      </p:sp>
      <p:sp>
        <p:nvSpPr>
          <p:cNvPr id="3" name="Content Placeholder 2">
            <a:extLst>
              <a:ext uri="{FF2B5EF4-FFF2-40B4-BE49-F238E27FC236}">
                <a16:creationId xmlns:a16="http://schemas.microsoft.com/office/drawing/2014/main" id="{BF5A63AE-C783-4B7A-B2E6-BD715C956663}"/>
              </a:ext>
            </a:extLst>
          </p:cNvPr>
          <p:cNvSpPr>
            <a:spLocks noGrp="1"/>
          </p:cNvSpPr>
          <p:nvPr>
            <p:ph idx="1"/>
          </p:nvPr>
        </p:nvSpPr>
        <p:spPr>
          <a:xfrm>
            <a:off x="1510634" y="2875995"/>
            <a:ext cx="9536492" cy="3416300"/>
          </a:xfrm>
        </p:spPr>
        <p:txBody>
          <a:bodyPr>
            <a:normAutofit/>
          </a:bodyPr>
          <a:lstStyle/>
          <a:p>
            <a:pPr algn="just"/>
            <a:r>
              <a:rPr lang="en-US" sz="2000" dirty="0"/>
              <a:t>Type the program as in the example 4, compile and run the program. You should learn based your experience through practical and your observation. Try to relate with the basic output command with the program output after running the program</a:t>
            </a:r>
          </a:p>
        </p:txBody>
      </p:sp>
    </p:spTree>
    <p:extLst>
      <p:ext uri="{BB962C8B-B14F-4D97-AF65-F5344CB8AC3E}">
        <p14:creationId xmlns:p14="http://schemas.microsoft.com/office/powerpoint/2010/main" val="2560596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030FE4-754E-435F-92E7-AFE39B6C1C29}"/>
              </a:ext>
            </a:extLst>
          </p:cNvPr>
          <p:cNvPicPr>
            <a:picLocks noChangeAspect="1"/>
          </p:cNvPicPr>
          <p:nvPr/>
        </p:nvPicPr>
        <p:blipFill>
          <a:blip r:embed="rId2"/>
          <a:stretch>
            <a:fillRect/>
          </a:stretch>
        </p:blipFill>
        <p:spPr>
          <a:xfrm>
            <a:off x="1234229" y="1308844"/>
            <a:ext cx="9969445" cy="4240312"/>
          </a:xfrm>
          <a:prstGeom prst="rect">
            <a:avLst/>
          </a:prstGeom>
        </p:spPr>
      </p:pic>
    </p:spTree>
    <p:extLst>
      <p:ext uri="{BB962C8B-B14F-4D97-AF65-F5344CB8AC3E}">
        <p14:creationId xmlns:p14="http://schemas.microsoft.com/office/powerpoint/2010/main" val="729986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800D5-3F64-4406-B7FE-DD10A7C21C23}"/>
              </a:ext>
            </a:extLst>
          </p:cNvPr>
          <p:cNvSpPr>
            <a:spLocks noGrp="1"/>
          </p:cNvSpPr>
          <p:nvPr>
            <p:ph type="title"/>
          </p:nvPr>
        </p:nvSpPr>
        <p:spPr/>
        <p:txBody>
          <a:bodyPr/>
          <a:lstStyle/>
          <a:p>
            <a:r>
              <a:rPr lang="en-US" b="1" dirty="0"/>
              <a:t>Float Number</a:t>
            </a:r>
          </a:p>
        </p:txBody>
      </p:sp>
      <p:sp>
        <p:nvSpPr>
          <p:cNvPr id="4" name="Content Placeholder 3">
            <a:extLst>
              <a:ext uri="{FF2B5EF4-FFF2-40B4-BE49-F238E27FC236}">
                <a16:creationId xmlns:a16="http://schemas.microsoft.com/office/drawing/2014/main" id="{52C169EC-3622-40FC-B049-272077FFAAA7}"/>
              </a:ext>
            </a:extLst>
          </p:cNvPr>
          <p:cNvSpPr>
            <a:spLocks noGrp="1"/>
          </p:cNvSpPr>
          <p:nvPr>
            <p:ph idx="1"/>
          </p:nvPr>
        </p:nvSpPr>
        <p:spPr>
          <a:xfrm>
            <a:off x="1154953" y="2603500"/>
            <a:ext cx="10056997" cy="3797300"/>
          </a:xfrm>
        </p:spPr>
        <p:txBody>
          <a:bodyPr/>
          <a:lstStyle/>
          <a:p>
            <a:pPr marL="0" indent="0">
              <a:buNone/>
            </a:pPr>
            <a:r>
              <a:rPr lang="en-US" sz="2000" dirty="0"/>
              <a:t>(iii) Display the float number with specific decimal number:</a:t>
            </a:r>
          </a:p>
          <a:p>
            <a:pPr marL="0" indent="0">
              <a:buNone/>
            </a:pPr>
            <a:endParaRPr lang="en-US" sz="2000" dirty="0"/>
          </a:p>
          <a:p>
            <a:r>
              <a:rPr lang="en-US" sz="2000" dirty="0"/>
              <a:t>To set </a:t>
            </a:r>
            <a:r>
              <a:rPr lang="en-US" sz="2000" b="1" dirty="0"/>
              <a:t>decimal number </a:t>
            </a:r>
            <a:r>
              <a:rPr lang="en-US" sz="2000" dirty="0"/>
              <a:t>you should:</a:t>
            </a:r>
          </a:p>
          <a:p>
            <a:r>
              <a:rPr lang="en-US" sz="2000" dirty="0"/>
              <a:t> include C++ header file: “</a:t>
            </a:r>
            <a:r>
              <a:rPr lang="en-US" sz="2000" b="1" dirty="0"/>
              <a:t>include &lt;</a:t>
            </a:r>
            <a:r>
              <a:rPr lang="en-US" sz="2000" b="1" dirty="0" err="1"/>
              <a:t>iomanip</a:t>
            </a:r>
            <a:r>
              <a:rPr lang="en-US" sz="2000" b="1" dirty="0"/>
              <a:t>&gt;” </a:t>
            </a:r>
            <a:r>
              <a:rPr lang="en-US" sz="2000" dirty="0"/>
              <a:t>in a program</a:t>
            </a:r>
          </a:p>
          <a:p>
            <a:r>
              <a:rPr lang="en-US" sz="2000" dirty="0"/>
              <a:t>use command fixed, </a:t>
            </a:r>
            <a:r>
              <a:rPr lang="en-US" sz="2000" b="1" dirty="0" err="1"/>
              <a:t>showpoint</a:t>
            </a:r>
            <a:r>
              <a:rPr lang="en-US" sz="2000" dirty="0"/>
              <a:t> and </a:t>
            </a:r>
            <a:r>
              <a:rPr lang="en-US" sz="2000" b="1" dirty="0" err="1"/>
              <a:t>setprecision</a:t>
            </a:r>
            <a:r>
              <a:rPr lang="en-US" sz="2000" b="1" dirty="0"/>
              <a:t>(n)</a:t>
            </a:r>
            <a:r>
              <a:rPr lang="en-US" sz="2000" dirty="0"/>
              <a:t>. </a:t>
            </a:r>
          </a:p>
          <a:p>
            <a:r>
              <a:rPr lang="en-US" sz="2000" dirty="0"/>
              <a:t>n is an integer number to specify the number of decimal point.</a:t>
            </a:r>
          </a:p>
          <a:p>
            <a:r>
              <a:rPr lang="en-US" sz="2000" dirty="0"/>
              <a:t>For example: </a:t>
            </a:r>
            <a:r>
              <a:rPr lang="en-US" sz="2000" dirty="0" err="1"/>
              <a:t>cout</a:t>
            </a:r>
            <a:r>
              <a:rPr lang="en-US" sz="2000" dirty="0"/>
              <a:t> &lt;&lt;fixed &lt;&lt; </a:t>
            </a:r>
            <a:r>
              <a:rPr lang="en-US" sz="2000" dirty="0" err="1"/>
              <a:t>showpoint</a:t>
            </a:r>
            <a:r>
              <a:rPr lang="en-US" sz="2000" dirty="0"/>
              <a:t> &lt;&lt; </a:t>
            </a:r>
            <a:r>
              <a:rPr lang="en-US" sz="2000" dirty="0" err="1"/>
              <a:t>setprecision</a:t>
            </a:r>
            <a:r>
              <a:rPr lang="en-US" sz="2000" dirty="0"/>
              <a:t>(2). Set the output to display 2 decimal points.</a:t>
            </a:r>
          </a:p>
        </p:txBody>
      </p:sp>
    </p:spTree>
    <p:extLst>
      <p:ext uri="{BB962C8B-B14F-4D97-AF65-F5344CB8AC3E}">
        <p14:creationId xmlns:p14="http://schemas.microsoft.com/office/powerpoint/2010/main" val="2041769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F5641B-6241-4140-A5BC-FB00CCBDC300}"/>
              </a:ext>
            </a:extLst>
          </p:cNvPr>
          <p:cNvPicPr>
            <a:picLocks noChangeAspect="1"/>
          </p:cNvPicPr>
          <p:nvPr/>
        </p:nvPicPr>
        <p:blipFill>
          <a:blip r:embed="rId2"/>
          <a:stretch>
            <a:fillRect/>
          </a:stretch>
        </p:blipFill>
        <p:spPr>
          <a:xfrm>
            <a:off x="1166677" y="1716843"/>
            <a:ext cx="10279246" cy="2981766"/>
          </a:xfrm>
          <a:prstGeom prst="rect">
            <a:avLst/>
          </a:prstGeom>
        </p:spPr>
      </p:pic>
    </p:spTree>
    <p:extLst>
      <p:ext uri="{BB962C8B-B14F-4D97-AF65-F5344CB8AC3E}">
        <p14:creationId xmlns:p14="http://schemas.microsoft.com/office/powerpoint/2010/main" val="1340076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1B23-F92B-4A7E-8E99-ACD0CBD528CC}"/>
              </a:ext>
            </a:extLst>
          </p:cNvPr>
          <p:cNvSpPr>
            <a:spLocks noGrp="1"/>
          </p:cNvSpPr>
          <p:nvPr>
            <p:ph type="title"/>
          </p:nvPr>
        </p:nvSpPr>
        <p:spPr/>
        <p:txBody>
          <a:bodyPr/>
          <a:lstStyle/>
          <a:p>
            <a:r>
              <a:rPr lang="en-US" b="1" dirty="0"/>
              <a:t>Learning experience 5</a:t>
            </a:r>
          </a:p>
        </p:txBody>
      </p:sp>
      <p:sp>
        <p:nvSpPr>
          <p:cNvPr id="3" name="Content Placeholder 2">
            <a:extLst>
              <a:ext uri="{FF2B5EF4-FFF2-40B4-BE49-F238E27FC236}">
                <a16:creationId xmlns:a16="http://schemas.microsoft.com/office/drawing/2014/main" id="{ED77A3A4-E2CD-4476-8828-CD7FD57AEB24}"/>
              </a:ext>
            </a:extLst>
          </p:cNvPr>
          <p:cNvSpPr>
            <a:spLocks noGrp="1"/>
          </p:cNvSpPr>
          <p:nvPr>
            <p:ph idx="1"/>
          </p:nvPr>
        </p:nvSpPr>
        <p:spPr>
          <a:xfrm>
            <a:off x="1154954" y="2645703"/>
            <a:ext cx="9888184" cy="3416300"/>
          </a:xfrm>
        </p:spPr>
        <p:txBody>
          <a:bodyPr/>
          <a:lstStyle/>
          <a:p>
            <a:pPr>
              <a:buFont typeface="+mj-lt"/>
              <a:buAutoNum type="arabicPeriod"/>
            </a:pPr>
            <a:r>
              <a:rPr lang="en-US" sz="2400" dirty="0"/>
              <a:t>Type the program as in example 5, compile and run the program. What is the output?. How to display interest with 2 decimal points only?</a:t>
            </a:r>
          </a:p>
          <a:p>
            <a:pPr>
              <a:buFont typeface="+mj-lt"/>
              <a:buAutoNum type="arabicPeriod"/>
            </a:pPr>
            <a:r>
              <a:rPr lang="en-US" dirty="0"/>
              <a:t>Modify your program above by adding the following command </a:t>
            </a:r>
          </a:p>
          <a:p>
            <a:pPr marL="0" indent="0" algn="ctr">
              <a:buNone/>
            </a:pPr>
            <a:r>
              <a:rPr lang="en-US" b="1" dirty="0"/>
              <a:t>    </a:t>
            </a:r>
            <a:r>
              <a:rPr lang="en-US" b="1" dirty="0" err="1"/>
              <a:t>cout</a:t>
            </a:r>
            <a:r>
              <a:rPr lang="en-US" b="1" dirty="0"/>
              <a:t> &lt;&lt; fixed &lt;&lt; </a:t>
            </a:r>
            <a:r>
              <a:rPr lang="en-US" b="1" dirty="0" err="1"/>
              <a:t>showpoint</a:t>
            </a:r>
            <a:r>
              <a:rPr lang="en-US" b="1" dirty="0"/>
              <a:t> &lt;&lt; </a:t>
            </a:r>
            <a:r>
              <a:rPr lang="en-US" b="1" dirty="0" err="1"/>
              <a:t>setprecision</a:t>
            </a:r>
            <a:r>
              <a:rPr lang="en-US" b="1" dirty="0"/>
              <a:t>(2);</a:t>
            </a:r>
          </a:p>
          <a:p>
            <a:pPr marL="0" indent="0">
              <a:buNone/>
            </a:pPr>
            <a:r>
              <a:rPr lang="en-US" dirty="0"/>
              <a:t>after the statement “interest = loan * rate;”. Compile and run the program again. Now, what is the output? </a:t>
            </a:r>
          </a:p>
          <a:p>
            <a:pPr>
              <a:buFont typeface="+mj-lt"/>
              <a:buAutoNum type="arabicPeriod"/>
            </a:pPr>
            <a:r>
              <a:rPr lang="en-US" dirty="0"/>
              <a:t>Modify your program again to set the display format with 1 or 4 decimal number.</a:t>
            </a:r>
          </a:p>
        </p:txBody>
      </p:sp>
    </p:spTree>
    <p:extLst>
      <p:ext uri="{BB962C8B-B14F-4D97-AF65-F5344CB8AC3E}">
        <p14:creationId xmlns:p14="http://schemas.microsoft.com/office/powerpoint/2010/main" val="2535882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F95C6-4A0D-4CA4-8149-1FAB6C78659D}"/>
              </a:ext>
            </a:extLst>
          </p:cNvPr>
          <p:cNvSpPr>
            <a:spLocks noGrp="1"/>
          </p:cNvSpPr>
          <p:nvPr>
            <p:ph type="title"/>
          </p:nvPr>
        </p:nvSpPr>
        <p:spPr/>
        <p:txBody>
          <a:bodyPr/>
          <a:lstStyle/>
          <a:p>
            <a:r>
              <a:rPr lang="en-US" dirty="0"/>
              <a:t>Understanding errors</a:t>
            </a:r>
          </a:p>
        </p:txBody>
      </p:sp>
      <p:sp>
        <p:nvSpPr>
          <p:cNvPr id="3" name="Content Placeholder 2">
            <a:extLst>
              <a:ext uri="{FF2B5EF4-FFF2-40B4-BE49-F238E27FC236}">
                <a16:creationId xmlns:a16="http://schemas.microsoft.com/office/drawing/2014/main" id="{B3C2887F-24D3-4B44-9BD0-C4D74B49D89A}"/>
              </a:ext>
            </a:extLst>
          </p:cNvPr>
          <p:cNvSpPr>
            <a:spLocks noGrp="1"/>
          </p:cNvSpPr>
          <p:nvPr>
            <p:ph idx="1"/>
          </p:nvPr>
        </p:nvSpPr>
        <p:spPr>
          <a:xfrm>
            <a:off x="1154954" y="2603500"/>
            <a:ext cx="8825659" cy="3416300"/>
          </a:xfrm>
        </p:spPr>
        <p:txBody>
          <a:bodyPr/>
          <a:lstStyle/>
          <a:p>
            <a:r>
              <a:rPr lang="en-US"/>
              <a:t>Commonly, there are 3 types of program errors. There are:</a:t>
            </a:r>
          </a:p>
          <a:p>
            <a:endParaRPr lang="en-US"/>
          </a:p>
          <a:p>
            <a:endParaRPr lang="en-US" dirty="0"/>
          </a:p>
        </p:txBody>
      </p:sp>
      <p:sp>
        <p:nvSpPr>
          <p:cNvPr id="4" name="Rectangle: Rounded Corners 3">
            <a:extLst>
              <a:ext uri="{FF2B5EF4-FFF2-40B4-BE49-F238E27FC236}">
                <a16:creationId xmlns:a16="http://schemas.microsoft.com/office/drawing/2014/main" id="{A5EE7339-E544-4CFA-B36C-19CE57EBF8B8}"/>
              </a:ext>
            </a:extLst>
          </p:cNvPr>
          <p:cNvSpPr/>
          <p:nvPr/>
        </p:nvSpPr>
        <p:spPr>
          <a:xfrm>
            <a:off x="1969477" y="3151163"/>
            <a:ext cx="1983545" cy="590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Syntax error </a:t>
            </a:r>
          </a:p>
        </p:txBody>
      </p:sp>
      <p:sp>
        <p:nvSpPr>
          <p:cNvPr id="5" name="Rectangle: Rounded Corners 4">
            <a:extLst>
              <a:ext uri="{FF2B5EF4-FFF2-40B4-BE49-F238E27FC236}">
                <a16:creationId xmlns:a16="http://schemas.microsoft.com/office/drawing/2014/main" id="{2397A9A0-31DA-4470-B7DA-A0755F2F8779}"/>
              </a:ext>
            </a:extLst>
          </p:cNvPr>
          <p:cNvSpPr/>
          <p:nvPr/>
        </p:nvSpPr>
        <p:spPr>
          <a:xfrm>
            <a:off x="4257822" y="3133578"/>
            <a:ext cx="1983545" cy="590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Logic error</a:t>
            </a:r>
          </a:p>
        </p:txBody>
      </p:sp>
      <p:sp>
        <p:nvSpPr>
          <p:cNvPr id="6" name="Rectangle: Rounded Corners 5">
            <a:extLst>
              <a:ext uri="{FF2B5EF4-FFF2-40B4-BE49-F238E27FC236}">
                <a16:creationId xmlns:a16="http://schemas.microsoft.com/office/drawing/2014/main" id="{C888605A-B9DB-4394-BD77-F5F16BC079CD}"/>
              </a:ext>
            </a:extLst>
          </p:cNvPr>
          <p:cNvSpPr/>
          <p:nvPr/>
        </p:nvSpPr>
        <p:spPr>
          <a:xfrm>
            <a:off x="6546167" y="3133577"/>
            <a:ext cx="1983545" cy="590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Execution error </a:t>
            </a:r>
            <a:endParaRPr lang="en-US" dirty="0"/>
          </a:p>
        </p:txBody>
      </p:sp>
    </p:spTree>
    <p:extLst>
      <p:ext uri="{BB962C8B-B14F-4D97-AF65-F5344CB8AC3E}">
        <p14:creationId xmlns:p14="http://schemas.microsoft.com/office/powerpoint/2010/main" val="1355850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D20D3-2BC8-43CB-8703-6B8952B827E5}"/>
              </a:ext>
            </a:extLst>
          </p:cNvPr>
          <p:cNvSpPr>
            <a:spLocks noGrp="1"/>
          </p:cNvSpPr>
          <p:nvPr>
            <p:ph type="title"/>
          </p:nvPr>
        </p:nvSpPr>
        <p:spPr/>
        <p:txBody>
          <a:bodyPr/>
          <a:lstStyle/>
          <a:p>
            <a:r>
              <a:rPr lang="en-US" dirty="0"/>
              <a:t>Syntax errors</a:t>
            </a:r>
          </a:p>
        </p:txBody>
      </p:sp>
      <p:sp>
        <p:nvSpPr>
          <p:cNvPr id="3" name="Content Placeholder 2">
            <a:extLst>
              <a:ext uri="{FF2B5EF4-FFF2-40B4-BE49-F238E27FC236}">
                <a16:creationId xmlns:a16="http://schemas.microsoft.com/office/drawing/2014/main" id="{761C04AA-AC1F-442A-8F88-E0DB90157B7E}"/>
              </a:ext>
            </a:extLst>
          </p:cNvPr>
          <p:cNvSpPr>
            <a:spLocks noGrp="1"/>
          </p:cNvSpPr>
          <p:nvPr>
            <p:ph idx="1"/>
          </p:nvPr>
        </p:nvSpPr>
        <p:spPr>
          <a:xfrm>
            <a:off x="1154954" y="2603499"/>
            <a:ext cx="10085132" cy="4036451"/>
          </a:xfrm>
        </p:spPr>
        <p:txBody>
          <a:bodyPr>
            <a:normAutofit/>
          </a:bodyPr>
          <a:lstStyle/>
          <a:p>
            <a:pPr algn="just"/>
            <a:r>
              <a:rPr lang="en-US" dirty="0"/>
              <a:t>Syntax error occurs due to incorrect uses of programming language command or rule. Syntax error can easily be detected. A compiler normally can detect the error when a program is compiled. A good compiler can show and identify which line in the program has error. E.g. Dev C++ compiler. Example of syntax errors are:</a:t>
            </a:r>
          </a:p>
          <a:p>
            <a:pPr algn="just"/>
            <a:r>
              <a:rPr lang="en-US" dirty="0">
                <a:highlight>
                  <a:srgbClr val="FFFF00"/>
                </a:highlight>
              </a:rPr>
              <a:t>no semicolon “;” at the end of C++ statement</a:t>
            </a:r>
          </a:p>
          <a:p>
            <a:pPr algn="just"/>
            <a:r>
              <a:rPr lang="en-US" dirty="0">
                <a:highlight>
                  <a:srgbClr val="FFFF00"/>
                </a:highlight>
              </a:rPr>
              <a:t>use command </a:t>
            </a:r>
            <a:r>
              <a:rPr lang="en-US" dirty="0" err="1">
                <a:highlight>
                  <a:srgbClr val="FFFF00"/>
                </a:highlight>
              </a:rPr>
              <a:t>cout</a:t>
            </a:r>
            <a:r>
              <a:rPr lang="en-US" dirty="0">
                <a:highlight>
                  <a:srgbClr val="FFFF00"/>
                </a:highlight>
              </a:rPr>
              <a:t> or </a:t>
            </a:r>
            <a:r>
              <a:rPr lang="en-US" dirty="0" err="1">
                <a:highlight>
                  <a:srgbClr val="FFFF00"/>
                </a:highlight>
              </a:rPr>
              <a:t>cin</a:t>
            </a:r>
            <a:r>
              <a:rPr lang="en-US" dirty="0">
                <a:highlight>
                  <a:srgbClr val="FFFF00"/>
                </a:highlight>
              </a:rPr>
              <a:t> without include C++ header file &lt;iostream&gt;</a:t>
            </a:r>
          </a:p>
          <a:p>
            <a:pPr algn="just"/>
            <a:r>
              <a:rPr lang="en-US" dirty="0">
                <a:highlight>
                  <a:srgbClr val="FFFF00"/>
                </a:highlight>
              </a:rPr>
              <a:t>use variable without declaration</a:t>
            </a:r>
          </a:p>
          <a:p>
            <a:pPr algn="just"/>
            <a:r>
              <a:rPr lang="en-US" dirty="0">
                <a:highlight>
                  <a:srgbClr val="FFFF00"/>
                </a:highlight>
              </a:rPr>
              <a:t>typo error. E.g. </a:t>
            </a:r>
            <a:r>
              <a:rPr lang="en-US" dirty="0" err="1">
                <a:highlight>
                  <a:srgbClr val="FFFF00"/>
                </a:highlight>
              </a:rPr>
              <a:t>Cout</a:t>
            </a:r>
            <a:r>
              <a:rPr lang="en-US" dirty="0">
                <a:highlight>
                  <a:srgbClr val="FFFF00"/>
                </a:highlight>
              </a:rPr>
              <a:t>, </a:t>
            </a:r>
            <a:r>
              <a:rPr lang="en-US" dirty="0" err="1">
                <a:highlight>
                  <a:srgbClr val="FFFF00"/>
                </a:highlight>
              </a:rPr>
              <a:t>Cin</a:t>
            </a:r>
            <a:r>
              <a:rPr lang="en-US" dirty="0">
                <a:highlight>
                  <a:srgbClr val="FFFF00"/>
                </a:highlight>
              </a:rPr>
              <a:t>, c0ut.</a:t>
            </a:r>
          </a:p>
          <a:p>
            <a:pPr algn="just"/>
            <a:r>
              <a:rPr lang="en-US" dirty="0">
                <a:highlight>
                  <a:srgbClr val="FFFF00"/>
                </a:highlight>
              </a:rPr>
              <a:t>incorrect use of command in C++ statement. E.g. a * b = c; it should be c = a * b;</a:t>
            </a:r>
          </a:p>
          <a:p>
            <a:pPr algn="just"/>
            <a:r>
              <a:rPr lang="en-US" dirty="0"/>
              <a:t>You will not succeed to compile a program with syntax errors. Therefore, you should correct all the syntax errors found in your program.</a:t>
            </a:r>
          </a:p>
        </p:txBody>
      </p:sp>
    </p:spTree>
    <p:extLst>
      <p:ext uri="{BB962C8B-B14F-4D97-AF65-F5344CB8AC3E}">
        <p14:creationId xmlns:p14="http://schemas.microsoft.com/office/powerpoint/2010/main" val="1566675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28AA6-CDDE-4140-BB29-47F21DD2BE71}"/>
              </a:ext>
            </a:extLst>
          </p:cNvPr>
          <p:cNvSpPr>
            <a:spLocks noGrp="1"/>
          </p:cNvSpPr>
          <p:nvPr>
            <p:ph type="title"/>
          </p:nvPr>
        </p:nvSpPr>
        <p:spPr/>
        <p:txBody>
          <a:bodyPr/>
          <a:lstStyle/>
          <a:p>
            <a:r>
              <a:rPr lang="en-US" b="1" dirty="0"/>
              <a:t>Logic error (also known as design error/semantic errors)</a:t>
            </a:r>
          </a:p>
        </p:txBody>
      </p:sp>
      <p:sp>
        <p:nvSpPr>
          <p:cNvPr id="3" name="Content Placeholder 2">
            <a:extLst>
              <a:ext uri="{FF2B5EF4-FFF2-40B4-BE49-F238E27FC236}">
                <a16:creationId xmlns:a16="http://schemas.microsoft.com/office/drawing/2014/main" id="{6FF0BC13-6EFD-4769-89CF-E4153F1206FA}"/>
              </a:ext>
            </a:extLst>
          </p:cNvPr>
          <p:cNvSpPr>
            <a:spLocks noGrp="1"/>
          </p:cNvSpPr>
          <p:nvPr>
            <p:ph idx="1"/>
          </p:nvPr>
        </p:nvSpPr>
        <p:spPr>
          <a:xfrm>
            <a:off x="1095637" y="2468032"/>
            <a:ext cx="10000726" cy="3416300"/>
          </a:xfrm>
        </p:spPr>
        <p:txBody>
          <a:bodyPr/>
          <a:lstStyle/>
          <a:p>
            <a:pPr algn="just"/>
            <a:r>
              <a:rPr lang="en-US" dirty="0"/>
              <a:t>Logic error occurs due to lack of logical thinking of a programmer. Logical error may arise from analysis or design phase in the problem-solving method. Normally, logic error is difficult to detect by a compiler. </a:t>
            </a:r>
          </a:p>
          <a:p>
            <a:pPr algn="just"/>
            <a:r>
              <a:rPr lang="en-US" dirty="0"/>
              <a:t>You can compile your program without any syntax errors. However, your program produces incorrect output as expected. Examples of logic errors are:</a:t>
            </a:r>
          </a:p>
          <a:p>
            <a:endParaRPr lang="en-US" dirty="0"/>
          </a:p>
          <a:p>
            <a:pPr>
              <a:buFont typeface="+mj-lt"/>
              <a:buAutoNum type="arabicPeriod"/>
            </a:pPr>
            <a:r>
              <a:rPr lang="en-US" dirty="0"/>
              <a:t>C++ statements are not arranged in a proper sequence </a:t>
            </a:r>
          </a:p>
          <a:p>
            <a:pPr>
              <a:buFont typeface="+mj-lt"/>
              <a:buAutoNum type="arabicPeriod"/>
            </a:pPr>
            <a:r>
              <a:rPr lang="en-US" dirty="0"/>
              <a:t>apply incorrect formula in C++ statement. </a:t>
            </a:r>
          </a:p>
          <a:p>
            <a:pPr>
              <a:buFont typeface="+mj-lt"/>
              <a:buAutoNum type="arabicPeriod"/>
            </a:pPr>
            <a:r>
              <a:rPr lang="en-US" dirty="0"/>
              <a:t>logic operator is not used correctly </a:t>
            </a:r>
          </a:p>
          <a:p>
            <a:pPr algn="just"/>
            <a:endParaRPr lang="en-US" dirty="0"/>
          </a:p>
        </p:txBody>
      </p:sp>
    </p:spTree>
    <p:extLst>
      <p:ext uri="{BB962C8B-B14F-4D97-AF65-F5344CB8AC3E}">
        <p14:creationId xmlns:p14="http://schemas.microsoft.com/office/powerpoint/2010/main" val="3492735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0DB4B-7865-4B7C-BBF7-698A845133AA}"/>
              </a:ext>
            </a:extLst>
          </p:cNvPr>
          <p:cNvSpPr>
            <a:spLocks noGrp="1"/>
          </p:cNvSpPr>
          <p:nvPr>
            <p:ph type="title"/>
          </p:nvPr>
        </p:nvSpPr>
        <p:spPr>
          <a:xfrm>
            <a:off x="1015205" y="852261"/>
            <a:ext cx="8761413" cy="706964"/>
          </a:xfrm>
        </p:spPr>
        <p:txBody>
          <a:bodyPr/>
          <a:lstStyle/>
          <a:p>
            <a:r>
              <a:rPr lang="en-US" dirty="0">
                <a:solidFill>
                  <a:schemeClr val="bg1"/>
                </a:solidFill>
              </a:rPr>
              <a:t>Outline</a:t>
            </a:r>
          </a:p>
        </p:txBody>
      </p:sp>
      <p:grpSp>
        <p:nvGrpSpPr>
          <p:cNvPr id="3" name="Group 2">
            <a:extLst>
              <a:ext uri="{FF2B5EF4-FFF2-40B4-BE49-F238E27FC236}">
                <a16:creationId xmlns:a16="http://schemas.microsoft.com/office/drawing/2014/main" id="{40DE6399-E048-418E-8925-C0F2FB086D4F}"/>
              </a:ext>
            </a:extLst>
          </p:cNvPr>
          <p:cNvGrpSpPr/>
          <p:nvPr/>
        </p:nvGrpSpPr>
        <p:grpSpPr>
          <a:xfrm>
            <a:off x="6249507" y="3142744"/>
            <a:ext cx="5538670" cy="1159648"/>
            <a:chOff x="2714273" y="4816658"/>
            <a:chExt cx="6504154" cy="1159648"/>
          </a:xfrm>
        </p:grpSpPr>
        <p:grpSp>
          <p:nvGrpSpPr>
            <p:cNvPr id="24" name="Group 23">
              <a:extLst>
                <a:ext uri="{FF2B5EF4-FFF2-40B4-BE49-F238E27FC236}">
                  <a16:creationId xmlns:a16="http://schemas.microsoft.com/office/drawing/2014/main" id="{7F845962-B102-4843-87BC-F6913D38D8A8}"/>
                </a:ext>
              </a:extLst>
            </p:cNvPr>
            <p:cNvGrpSpPr/>
            <p:nvPr/>
          </p:nvGrpSpPr>
          <p:grpSpPr>
            <a:xfrm>
              <a:off x="2714273" y="4816658"/>
              <a:ext cx="6504154" cy="1159648"/>
              <a:chOff x="891544" y="2375969"/>
              <a:chExt cx="7232248" cy="1159648"/>
            </a:xfrm>
          </p:grpSpPr>
          <p:sp>
            <p:nvSpPr>
              <p:cNvPr id="29" name="Rectangle: Rounded Corners 28">
                <a:extLst>
                  <a:ext uri="{FF2B5EF4-FFF2-40B4-BE49-F238E27FC236}">
                    <a16:creationId xmlns:a16="http://schemas.microsoft.com/office/drawing/2014/main" id="{1C7B4955-8217-48AF-83BA-07B04AC3FCDB}"/>
                  </a:ext>
                </a:extLst>
              </p:cNvPr>
              <p:cNvSpPr/>
              <p:nvPr/>
            </p:nvSpPr>
            <p:spPr>
              <a:xfrm>
                <a:off x="891544" y="2375969"/>
                <a:ext cx="7232248" cy="1159648"/>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78ACB34-AC8C-4EC7-9935-E0E223480EA3}"/>
                  </a:ext>
                </a:extLst>
              </p:cNvPr>
              <p:cNvSpPr/>
              <p:nvPr/>
            </p:nvSpPr>
            <p:spPr>
              <a:xfrm>
                <a:off x="3827709" y="2469768"/>
                <a:ext cx="1484642" cy="369332"/>
              </a:xfrm>
              <a:prstGeom prst="rect">
                <a:avLst/>
              </a:prstGeom>
            </p:spPr>
            <p:txBody>
              <a:bodyPr wrap="none">
                <a:spAutoFit/>
              </a:bodyPr>
              <a:lstStyle/>
              <a:p>
                <a:pPr algn="ctr"/>
                <a:r>
                  <a:rPr lang="en-US" b="1" dirty="0"/>
                  <a:t>Functions</a:t>
                </a:r>
              </a:p>
            </p:txBody>
          </p:sp>
          <p:sp>
            <p:nvSpPr>
              <p:cNvPr id="32" name="Rectangle 31">
                <a:extLst>
                  <a:ext uri="{FF2B5EF4-FFF2-40B4-BE49-F238E27FC236}">
                    <a16:creationId xmlns:a16="http://schemas.microsoft.com/office/drawing/2014/main" id="{95EEC6D3-1AC9-40A5-A706-39908A5B4160}"/>
                  </a:ext>
                </a:extLst>
              </p:cNvPr>
              <p:cNvSpPr/>
              <p:nvPr/>
            </p:nvSpPr>
            <p:spPr>
              <a:xfrm>
                <a:off x="1110821" y="2801398"/>
                <a:ext cx="2123381" cy="56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6B4CB34-A1D8-48D8-8DFE-39523E5435B5}"/>
                  </a:ext>
                </a:extLst>
              </p:cNvPr>
              <p:cNvSpPr/>
              <p:nvPr/>
            </p:nvSpPr>
            <p:spPr>
              <a:xfrm>
                <a:off x="3370496" y="2792545"/>
                <a:ext cx="1946970" cy="573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Rectangle 34">
              <a:extLst>
                <a:ext uri="{FF2B5EF4-FFF2-40B4-BE49-F238E27FC236}">
                  <a16:creationId xmlns:a16="http://schemas.microsoft.com/office/drawing/2014/main" id="{8723A35A-C80A-448C-AA07-A695E4A653CA}"/>
                </a:ext>
              </a:extLst>
            </p:cNvPr>
            <p:cNvSpPr/>
            <p:nvPr/>
          </p:nvSpPr>
          <p:spPr>
            <a:xfrm>
              <a:off x="6812596" y="5249334"/>
              <a:ext cx="2248963" cy="56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3" name="Group 52">
            <a:extLst>
              <a:ext uri="{FF2B5EF4-FFF2-40B4-BE49-F238E27FC236}">
                <a16:creationId xmlns:a16="http://schemas.microsoft.com/office/drawing/2014/main" id="{3BD3E9B8-0465-465A-A9FC-E2A02CEC30A8}"/>
              </a:ext>
            </a:extLst>
          </p:cNvPr>
          <p:cNvGrpSpPr/>
          <p:nvPr/>
        </p:nvGrpSpPr>
        <p:grpSpPr>
          <a:xfrm>
            <a:off x="6286655" y="4340176"/>
            <a:ext cx="5501521" cy="1159648"/>
            <a:chOff x="2714273" y="4816658"/>
            <a:chExt cx="6583583" cy="1159648"/>
          </a:xfrm>
        </p:grpSpPr>
        <p:grpSp>
          <p:nvGrpSpPr>
            <p:cNvPr id="54" name="Group 53">
              <a:extLst>
                <a:ext uri="{FF2B5EF4-FFF2-40B4-BE49-F238E27FC236}">
                  <a16:creationId xmlns:a16="http://schemas.microsoft.com/office/drawing/2014/main" id="{61B1346A-62FD-4D2A-BFCC-A30821C54805}"/>
                </a:ext>
              </a:extLst>
            </p:cNvPr>
            <p:cNvGrpSpPr/>
            <p:nvPr/>
          </p:nvGrpSpPr>
          <p:grpSpPr>
            <a:xfrm>
              <a:off x="2714273" y="4816658"/>
              <a:ext cx="6583583" cy="1159648"/>
              <a:chOff x="891544" y="2375969"/>
              <a:chExt cx="7320569" cy="1159648"/>
            </a:xfrm>
          </p:grpSpPr>
          <p:sp>
            <p:nvSpPr>
              <p:cNvPr id="56" name="Rectangle: Rounded Corners 55">
                <a:extLst>
                  <a:ext uri="{FF2B5EF4-FFF2-40B4-BE49-F238E27FC236}">
                    <a16:creationId xmlns:a16="http://schemas.microsoft.com/office/drawing/2014/main" id="{355F7896-D7CF-4C0D-A2B8-AA6E8082AF36}"/>
                  </a:ext>
                </a:extLst>
              </p:cNvPr>
              <p:cNvSpPr/>
              <p:nvPr/>
            </p:nvSpPr>
            <p:spPr>
              <a:xfrm>
                <a:off x="891544" y="2375969"/>
                <a:ext cx="7320569" cy="1159648"/>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4F30A338-04CA-48E2-A28B-CD0E68C91BC1}"/>
                  </a:ext>
                </a:extLst>
              </p:cNvPr>
              <p:cNvSpPr/>
              <p:nvPr/>
            </p:nvSpPr>
            <p:spPr>
              <a:xfrm>
                <a:off x="4053857" y="2399931"/>
                <a:ext cx="1032346" cy="369332"/>
              </a:xfrm>
              <a:prstGeom prst="rect">
                <a:avLst/>
              </a:prstGeom>
            </p:spPr>
            <p:txBody>
              <a:bodyPr wrap="none">
                <a:spAutoFit/>
              </a:bodyPr>
              <a:lstStyle/>
              <a:p>
                <a:pPr algn="ctr"/>
                <a:r>
                  <a:rPr lang="en-US" b="1" dirty="0"/>
                  <a:t>Array</a:t>
                </a:r>
              </a:p>
            </p:txBody>
          </p:sp>
          <p:sp>
            <p:nvSpPr>
              <p:cNvPr id="58" name="Rectangle 57">
                <a:extLst>
                  <a:ext uri="{FF2B5EF4-FFF2-40B4-BE49-F238E27FC236}">
                    <a16:creationId xmlns:a16="http://schemas.microsoft.com/office/drawing/2014/main" id="{7A700D2A-22F3-4B84-83FE-018991B76E3A}"/>
                  </a:ext>
                </a:extLst>
              </p:cNvPr>
              <p:cNvSpPr/>
              <p:nvPr/>
            </p:nvSpPr>
            <p:spPr>
              <a:xfrm>
                <a:off x="1130630" y="2801398"/>
                <a:ext cx="2123381" cy="56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1D N 2D</a:t>
                </a:r>
              </a:p>
            </p:txBody>
          </p:sp>
          <p:sp>
            <p:nvSpPr>
              <p:cNvPr id="59" name="Rectangle 58">
                <a:extLst>
                  <a:ext uri="{FF2B5EF4-FFF2-40B4-BE49-F238E27FC236}">
                    <a16:creationId xmlns:a16="http://schemas.microsoft.com/office/drawing/2014/main" id="{6B55706E-0B2D-424F-B910-EC02F4570D61}"/>
                  </a:ext>
                </a:extLst>
              </p:cNvPr>
              <p:cNvSpPr/>
              <p:nvPr/>
            </p:nvSpPr>
            <p:spPr>
              <a:xfrm>
                <a:off x="3377285" y="2793225"/>
                <a:ext cx="1954633" cy="56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Passing</a:t>
                </a:r>
              </a:p>
              <a:p>
                <a:pPr algn="ctr"/>
                <a:r>
                  <a:rPr lang="en-US" dirty="0"/>
                  <a:t>Array to fc</a:t>
                </a:r>
              </a:p>
            </p:txBody>
          </p:sp>
        </p:grpSp>
        <p:sp>
          <p:nvSpPr>
            <p:cNvPr id="55" name="Rectangle 54">
              <a:extLst>
                <a:ext uri="{FF2B5EF4-FFF2-40B4-BE49-F238E27FC236}">
                  <a16:creationId xmlns:a16="http://schemas.microsoft.com/office/drawing/2014/main" id="{F08579B5-31B1-45EB-8B82-2C874F41E81D}"/>
                </a:ext>
              </a:extLst>
            </p:cNvPr>
            <p:cNvSpPr/>
            <p:nvPr/>
          </p:nvSpPr>
          <p:spPr>
            <a:xfrm>
              <a:off x="6812596" y="5249334"/>
              <a:ext cx="2266777" cy="56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Strings</a:t>
              </a:r>
            </a:p>
          </p:txBody>
        </p:sp>
      </p:grpSp>
      <p:grpSp>
        <p:nvGrpSpPr>
          <p:cNvPr id="7" name="Group 6">
            <a:extLst>
              <a:ext uri="{FF2B5EF4-FFF2-40B4-BE49-F238E27FC236}">
                <a16:creationId xmlns:a16="http://schemas.microsoft.com/office/drawing/2014/main" id="{742BF91B-6BC0-4505-8494-DA78D5E96CA8}"/>
              </a:ext>
            </a:extLst>
          </p:cNvPr>
          <p:cNvGrpSpPr/>
          <p:nvPr/>
        </p:nvGrpSpPr>
        <p:grpSpPr>
          <a:xfrm>
            <a:off x="6282011" y="5555657"/>
            <a:ext cx="5506165" cy="1102770"/>
            <a:chOff x="6368860" y="5004662"/>
            <a:chExt cx="5506165" cy="1102770"/>
          </a:xfrm>
        </p:grpSpPr>
        <p:grpSp>
          <p:nvGrpSpPr>
            <p:cNvPr id="6" name="Group 5">
              <a:extLst>
                <a:ext uri="{FF2B5EF4-FFF2-40B4-BE49-F238E27FC236}">
                  <a16:creationId xmlns:a16="http://schemas.microsoft.com/office/drawing/2014/main" id="{9A037DE7-6F58-4D10-968A-D8CFF7DFCAE5}"/>
                </a:ext>
              </a:extLst>
            </p:cNvPr>
            <p:cNvGrpSpPr/>
            <p:nvPr/>
          </p:nvGrpSpPr>
          <p:grpSpPr>
            <a:xfrm>
              <a:off x="6368860" y="5004662"/>
              <a:ext cx="5506165" cy="1102770"/>
              <a:chOff x="255360" y="5292673"/>
              <a:chExt cx="5506165" cy="1102770"/>
            </a:xfrm>
          </p:grpSpPr>
          <p:sp>
            <p:nvSpPr>
              <p:cNvPr id="60" name="Rectangle: Rounded Corners 59">
                <a:extLst>
                  <a:ext uri="{FF2B5EF4-FFF2-40B4-BE49-F238E27FC236}">
                    <a16:creationId xmlns:a16="http://schemas.microsoft.com/office/drawing/2014/main" id="{1C9FF7BE-659D-4120-B5F6-8F47C7FA0843}"/>
                  </a:ext>
                </a:extLst>
              </p:cNvPr>
              <p:cNvSpPr/>
              <p:nvPr/>
            </p:nvSpPr>
            <p:spPr>
              <a:xfrm>
                <a:off x="255360" y="5292673"/>
                <a:ext cx="5506165" cy="1102770"/>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F7C3D8D0-CD66-42F9-9281-F0C3DDE34305}"/>
                  </a:ext>
                </a:extLst>
              </p:cNvPr>
              <p:cNvSpPr/>
              <p:nvPr/>
            </p:nvSpPr>
            <p:spPr>
              <a:xfrm>
                <a:off x="846098" y="5781657"/>
                <a:ext cx="2183710" cy="56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Pointers in C++</a:t>
                </a:r>
              </a:p>
            </p:txBody>
          </p:sp>
          <p:sp>
            <p:nvSpPr>
              <p:cNvPr id="63" name="Rectangle 62">
                <a:extLst>
                  <a:ext uri="{FF2B5EF4-FFF2-40B4-BE49-F238E27FC236}">
                    <a16:creationId xmlns:a16="http://schemas.microsoft.com/office/drawing/2014/main" id="{27B507A3-2D6E-40D1-814A-6A8A305C6E93}"/>
                  </a:ext>
                </a:extLst>
              </p:cNvPr>
              <p:cNvSpPr/>
              <p:nvPr/>
            </p:nvSpPr>
            <p:spPr>
              <a:xfrm>
                <a:off x="3140445" y="5781657"/>
                <a:ext cx="2019502" cy="56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pointer</a:t>
                </a:r>
              </a:p>
            </p:txBody>
          </p:sp>
        </p:grpSp>
        <p:sp>
          <p:nvSpPr>
            <p:cNvPr id="64" name="Rectangle 63">
              <a:extLst>
                <a:ext uri="{FF2B5EF4-FFF2-40B4-BE49-F238E27FC236}">
                  <a16:creationId xmlns:a16="http://schemas.microsoft.com/office/drawing/2014/main" id="{90F2DCE0-ABDA-4202-8316-7ABF36C23286}"/>
                </a:ext>
              </a:extLst>
            </p:cNvPr>
            <p:cNvSpPr/>
            <p:nvPr/>
          </p:nvSpPr>
          <p:spPr>
            <a:xfrm>
              <a:off x="8573485" y="5083163"/>
              <a:ext cx="1047083" cy="369332"/>
            </a:xfrm>
            <a:prstGeom prst="rect">
              <a:avLst/>
            </a:prstGeom>
          </p:spPr>
          <p:txBody>
            <a:bodyPr wrap="none">
              <a:spAutoFit/>
            </a:bodyPr>
            <a:lstStyle/>
            <a:p>
              <a:pPr algn="ctr"/>
              <a:r>
                <a:rPr lang="en-US" b="1" dirty="0"/>
                <a:t>Pointers</a:t>
              </a:r>
            </a:p>
          </p:txBody>
        </p:sp>
      </p:grpSp>
      <p:grpSp>
        <p:nvGrpSpPr>
          <p:cNvPr id="5" name="Group 4">
            <a:extLst>
              <a:ext uri="{FF2B5EF4-FFF2-40B4-BE49-F238E27FC236}">
                <a16:creationId xmlns:a16="http://schemas.microsoft.com/office/drawing/2014/main" id="{8FE59574-BC77-4C3F-AA68-B385409009DF}"/>
              </a:ext>
            </a:extLst>
          </p:cNvPr>
          <p:cNvGrpSpPr/>
          <p:nvPr/>
        </p:nvGrpSpPr>
        <p:grpSpPr>
          <a:xfrm>
            <a:off x="403824" y="3160142"/>
            <a:ext cx="5606307" cy="3453912"/>
            <a:chOff x="5916579" y="1564143"/>
            <a:chExt cx="5606307" cy="3453912"/>
          </a:xfrm>
        </p:grpSpPr>
        <p:grpSp>
          <p:nvGrpSpPr>
            <p:cNvPr id="4" name="Group 3">
              <a:extLst>
                <a:ext uri="{FF2B5EF4-FFF2-40B4-BE49-F238E27FC236}">
                  <a16:creationId xmlns:a16="http://schemas.microsoft.com/office/drawing/2014/main" id="{3B76C648-A572-42E4-B2E0-26DE795BEA95}"/>
                </a:ext>
              </a:extLst>
            </p:cNvPr>
            <p:cNvGrpSpPr/>
            <p:nvPr/>
          </p:nvGrpSpPr>
          <p:grpSpPr>
            <a:xfrm>
              <a:off x="5916579" y="1564143"/>
              <a:ext cx="5606307" cy="3453912"/>
              <a:chOff x="6053870" y="2865946"/>
              <a:chExt cx="5556594" cy="2163404"/>
            </a:xfrm>
          </p:grpSpPr>
          <p:grpSp>
            <p:nvGrpSpPr>
              <p:cNvPr id="18" name="Group 17">
                <a:extLst>
                  <a:ext uri="{FF2B5EF4-FFF2-40B4-BE49-F238E27FC236}">
                    <a16:creationId xmlns:a16="http://schemas.microsoft.com/office/drawing/2014/main" id="{AAF90C85-29D3-4B13-9777-9CEC0920FF2C}"/>
                  </a:ext>
                </a:extLst>
              </p:cNvPr>
              <p:cNvGrpSpPr/>
              <p:nvPr/>
            </p:nvGrpSpPr>
            <p:grpSpPr>
              <a:xfrm>
                <a:off x="6053870" y="2865946"/>
                <a:ext cx="5556594" cy="2163404"/>
                <a:chOff x="891543" y="2375969"/>
                <a:chExt cx="7435673" cy="921565"/>
              </a:xfrm>
            </p:grpSpPr>
            <p:sp>
              <p:nvSpPr>
                <p:cNvPr id="19" name="Rectangle: Rounded Corners 18">
                  <a:extLst>
                    <a:ext uri="{FF2B5EF4-FFF2-40B4-BE49-F238E27FC236}">
                      <a16:creationId xmlns:a16="http://schemas.microsoft.com/office/drawing/2014/main" id="{0E584F1E-BE90-4C43-A96A-D45819C03F37}"/>
                    </a:ext>
                  </a:extLst>
                </p:cNvPr>
                <p:cNvSpPr/>
                <p:nvPr/>
              </p:nvSpPr>
              <p:spPr>
                <a:xfrm>
                  <a:off x="891543" y="2375969"/>
                  <a:ext cx="7435673" cy="921565"/>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1D308AE2-F8C9-4759-87EF-40836C3FF937}"/>
                    </a:ext>
                  </a:extLst>
                </p:cNvPr>
                <p:cNvSpPr/>
                <p:nvPr/>
              </p:nvSpPr>
              <p:spPr>
                <a:xfrm>
                  <a:off x="3348080" y="2418587"/>
                  <a:ext cx="2928480" cy="369332"/>
                </a:xfrm>
                <a:prstGeom prst="rect">
                  <a:avLst/>
                </a:prstGeom>
              </p:spPr>
              <p:txBody>
                <a:bodyPr wrap="none">
                  <a:spAutoFit/>
                </a:bodyPr>
                <a:lstStyle/>
                <a:p>
                  <a:r>
                    <a:rPr lang="en-US" b="1" dirty="0"/>
                    <a:t>Control Statement</a:t>
                  </a:r>
                </a:p>
              </p:txBody>
            </p:sp>
            <p:sp>
              <p:nvSpPr>
                <p:cNvPr id="21" name="Rectangle 20">
                  <a:extLst>
                    <a:ext uri="{FF2B5EF4-FFF2-40B4-BE49-F238E27FC236}">
                      <a16:creationId xmlns:a16="http://schemas.microsoft.com/office/drawing/2014/main" id="{A009BF5F-4FB2-40F5-9D57-F1F006EB0E6E}"/>
                    </a:ext>
                  </a:extLst>
                </p:cNvPr>
                <p:cNvSpPr/>
                <p:nvPr/>
              </p:nvSpPr>
              <p:spPr>
                <a:xfrm>
                  <a:off x="1068363" y="2727947"/>
                  <a:ext cx="3414397" cy="148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F589DC0-599E-460B-B60E-BCE984A67647}"/>
                    </a:ext>
                  </a:extLst>
                </p:cNvPr>
                <p:cNvSpPr/>
                <p:nvPr/>
              </p:nvSpPr>
              <p:spPr>
                <a:xfrm>
                  <a:off x="1068363" y="2555836"/>
                  <a:ext cx="3414398" cy="147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686909F4-2A7E-40E0-BB0E-BB8345ABA62D}"/>
                    </a:ext>
                  </a:extLst>
                </p:cNvPr>
                <p:cNvSpPr/>
                <p:nvPr/>
              </p:nvSpPr>
              <p:spPr>
                <a:xfrm>
                  <a:off x="4591741" y="2559603"/>
                  <a:ext cx="3288122" cy="15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Rectangle 39">
                <a:extLst>
                  <a:ext uri="{FF2B5EF4-FFF2-40B4-BE49-F238E27FC236}">
                    <a16:creationId xmlns:a16="http://schemas.microsoft.com/office/drawing/2014/main" id="{25C223E6-234A-4F6D-9572-6005A5A8DFA7}"/>
                  </a:ext>
                </a:extLst>
              </p:cNvPr>
              <p:cNvSpPr/>
              <p:nvPr/>
            </p:nvSpPr>
            <p:spPr>
              <a:xfrm>
                <a:off x="8853522" y="4108635"/>
                <a:ext cx="2422640" cy="321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4DE63554-FFF6-4C21-8255-8CA2D0E26B2A}"/>
                  </a:ext>
                </a:extLst>
              </p:cNvPr>
              <p:cNvSpPr/>
              <p:nvPr/>
            </p:nvSpPr>
            <p:spPr>
              <a:xfrm>
                <a:off x="6202673" y="4503131"/>
                <a:ext cx="2534872" cy="349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C91DEBCB-2B34-4F92-9239-7F5BF539EBEF}"/>
                  </a:ext>
                </a:extLst>
              </p:cNvPr>
              <p:cNvSpPr/>
              <p:nvPr/>
            </p:nvSpPr>
            <p:spPr>
              <a:xfrm>
                <a:off x="8831298" y="4498114"/>
                <a:ext cx="2422639" cy="349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5" name="Rectangle 64">
              <a:extLst>
                <a:ext uri="{FF2B5EF4-FFF2-40B4-BE49-F238E27FC236}">
                  <a16:creationId xmlns:a16="http://schemas.microsoft.com/office/drawing/2014/main" id="{3CE4BE74-5E51-47ED-92CD-648495891EAD}"/>
                </a:ext>
              </a:extLst>
            </p:cNvPr>
            <p:cNvSpPr/>
            <p:nvPr/>
          </p:nvSpPr>
          <p:spPr>
            <a:xfrm>
              <a:off x="8706434" y="2885969"/>
              <a:ext cx="2479160" cy="55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7CF15C63-7111-49FB-B234-99F43D036FAD}"/>
                </a:ext>
              </a:extLst>
            </p:cNvPr>
            <p:cNvSpPr/>
            <p:nvPr/>
          </p:nvSpPr>
          <p:spPr>
            <a:xfrm>
              <a:off x="6052328" y="3525768"/>
              <a:ext cx="2574368" cy="55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16">
            <a:extLst>
              <a:ext uri="{FF2B5EF4-FFF2-40B4-BE49-F238E27FC236}">
                <a16:creationId xmlns:a16="http://schemas.microsoft.com/office/drawing/2014/main" id="{C938910C-6E83-41B4-B8AF-3890EA01DE1A}"/>
              </a:ext>
            </a:extLst>
          </p:cNvPr>
          <p:cNvSpPr/>
          <p:nvPr/>
        </p:nvSpPr>
        <p:spPr>
          <a:xfrm>
            <a:off x="1119732" y="3933060"/>
            <a:ext cx="1382110" cy="369332"/>
          </a:xfrm>
          <a:prstGeom prst="rect">
            <a:avLst/>
          </a:prstGeom>
        </p:spPr>
        <p:txBody>
          <a:bodyPr wrap="none">
            <a:spAutoFit/>
          </a:bodyPr>
          <a:lstStyle/>
          <a:p>
            <a:r>
              <a:rPr lang="en-US" dirty="0">
                <a:solidFill>
                  <a:schemeClr val="bg1"/>
                </a:solidFill>
              </a:rPr>
              <a:t>If, </a:t>
            </a:r>
            <a:r>
              <a:rPr lang="en-US" dirty="0" err="1">
                <a:solidFill>
                  <a:schemeClr val="bg1"/>
                </a:solidFill>
              </a:rPr>
              <a:t>if..else</a:t>
            </a:r>
            <a:r>
              <a:rPr lang="en-US" dirty="0">
                <a:solidFill>
                  <a:schemeClr val="bg1"/>
                </a:solidFill>
              </a:rPr>
              <a:t>-if </a:t>
            </a:r>
          </a:p>
        </p:txBody>
      </p:sp>
      <p:sp>
        <p:nvSpPr>
          <p:cNvPr id="67" name="Rectangle 66">
            <a:extLst>
              <a:ext uri="{FF2B5EF4-FFF2-40B4-BE49-F238E27FC236}">
                <a16:creationId xmlns:a16="http://schemas.microsoft.com/office/drawing/2014/main" id="{CD4A9F8A-6B84-4A6F-87A6-F0F415CE1CE5}"/>
              </a:ext>
            </a:extLst>
          </p:cNvPr>
          <p:cNvSpPr/>
          <p:nvPr/>
        </p:nvSpPr>
        <p:spPr>
          <a:xfrm>
            <a:off x="3349785" y="3961985"/>
            <a:ext cx="2300630" cy="369332"/>
          </a:xfrm>
          <a:prstGeom prst="rect">
            <a:avLst/>
          </a:prstGeom>
        </p:spPr>
        <p:txBody>
          <a:bodyPr wrap="none">
            <a:spAutoFit/>
          </a:bodyPr>
          <a:lstStyle/>
          <a:p>
            <a:r>
              <a:rPr lang="en-US" dirty="0">
                <a:solidFill>
                  <a:schemeClr val="bg1"/>
                </a:solidFill>
              </a:rPr>
              <a:t>Switch case in C++</a:t>
            </a:r>
          </a:p>
        </p:txBody>
      </p:sp>
      <p:sp>
        <p:nvSpPr>
          <p:cNvPr id="68" name="Rectangle 67">
            <a:extLst>
              <a:ext uri="{FF2B5EF4-FFF2-40B4-BE49-F238E27FC236}">
                <a16:creationId xmlns:a16="http://schemas.microsoft.com/office/drawing/2014/main" id="{10E42694-3818-4294-BB69-9565096ACC9D}"/>
              </a:ext>
            </a:extLst>
          </p:cNvPr>
          <p:cNvSpPr/>
          <p:nvPr/>
        </p:nvSpPr>
        <p:spPr>
          <a:xfrm>
            <a:off x="1290455" y="4525256"/>
            <a:ext cx="1146468" cy="369332"/>
          </a:xfrm>
          <a:prstGeom prst="rect">
            <a:avLst/>
          </a:prstGeom>
        </p:spPr>
        <p:txBody>
          <a:bodyPr wrap="none">
            <a:spAutoFit/>
          </a:bodyPr>
          <a:lstStyle/>
          <a:p>
            <a:r>
              <a:rPr lang="en-US" dirty="0">
                <a:solidFill>
                  <a:schemeClr val="bg1"/>
                </a:solidFill>
              </a:rPr>
              <a:t>For Loop</a:t>
            </a:r>
          </a:p>
        </p:txBody>
      </p:sp>
      <p:sp>
        <p:nvSpPr>
          <p:cNvPr id="69" name="Rectangle 68">
            <a:extLst>
              <a:ext uri="{FF2B5EF4-FFF2-40B4-BE49-F238E27FC236}">
                <a16:creationId xmlns:a16="http://schemas.microsoft.com/office/drawing/2014/main" id="{7C046549-21F4-499D-8ADA-4EF3CF89223B}"/>
              </a:ext>
            </a:extLst>
          </p:cNvPr>
          <p:cNvSpPr/>
          <p:nvPr/>
        </p:nvSpPr>
        <p:spPr>
          <a:xfrm>
            <a:off x="3344590" y="4544680"/>
            <a:ext cx="1420582" cy="369332"/>
          </a:xfrm>
          <a:prstGeom prst="rect">
            <a:avLst/>
          </a:prstGeom>
        </p:spPr>
        <p:txBody>
          <a:bodyPr wrap="none">
            <a:spAutoFit/>
          </a:bodyPr>
          <a:lstStyle/>
          <a:p>
            <a:r>
              <a:rPr lang="en-US" dirty="0">
                <a:solidFill>
                  <a:schemeClr val="bg1"/>
                </a:solidFill>
              </a:rPr>
              <a:t>While Loop</a:t>
            </a:r>
          </a:p>
        </p:txBody>
      </p:sp>
      <p:sp>
        <p:nvSpPr>
          <p:cNvPr id="70" name="Rectangle 69">
            <a:extLst>
              <a:ext uri="{FF2B5EF4-FFF2-40B4-BE49-F238E27FC236}">
                <a16:creationId xmlns:a16="http://schemas.microsoft.com/office/drawing/2014/main" id="{9912B8C9-B7BE-4C55-BC11-5F7B76E66C82}"/>
              </a:ext>
            </a:extLst>
          </p:cNvPr>
          <p:cNvSpPr/>
          <p:nvPr/>
        </p:nvSpPr>
        <p:spPr>
          <a:xfrm>
            <a:off x="960236" y="5213130"/>
            <a:ext cx="1806905" cy="369332"/>
          </a:xfrm>
          <a:prstGeom prst="rect">
            <a:avLst/>
          </a:prstGeom>
        </p:spPr>
        <p:txBody>
          <a:bodyPr wrap="none">
            <a:spAutoFit/>
          </a:bodyPr>
          <a:lstStyle/>
          <a:p>
            <a:r>
              <a:rPr lang="en-US" dirty="0">
                <a:solidFill>
                  <a:schemeClr val="bg1"/>
                </a:solidFill>
              </a:rPr>
              <a:t>Do While Loop</a:t>
            </a:r>
          </a:p>
        </p:txBody>
      </p:sp>
      <p:sp>
        <p:nvSpPr>
          <p:cNvPr id="71" name="Rectangle 70">
            <a:extLst>
              <a:ext uri="{FF2B5EF4-FFF2-40B4-BE49-F238E27FC236}">
                <a16:creationId xmlns:a16="http://schemas.microsoft.com/office/drawing/2014/main" id="{3A3B955F-1C00-478C-A5A7-B03F590F5D72}"/>
              </a:ext>
            </a:extLst>
          </p:cNvPr>
          <p:cNvSpPr/>
          <p:nvPr/>
        </p:nvSpPr>
        <p:spPr>
          <a:xfrm>
            <a:off x="3208533" y="5207948"/>
            <a:ext cx="2452916" cy="369332"/>
          </a:xfrm>
          <a:prstGeom prst="rect">
            <a:avLst/>
          </a:prstGeom>
        </p:spPr>
        <p:txBody>
          <a:bodyPr wrap="none">
            <a:spAutoFit/>
          </a:bodyPr>
          <a:lstStyle/>
          <a:p>
            <a:r>
              <a:rPr lang="en-US" dirty="0">
                <a:solidFill>
                  <a:schemeClr val="bg1"/>
                </a:solidFill>
              </a:rPr>
              <a:t>Continue Statement</a:t>
            </a:r>
          </a:p>
        </p:txBody>
      </p:sp>
      <p:sp>
        <p:nvSpPr>
          <p:cNvPr id="72" name="Rectangle 71">
            <a:extLst>
              <a:ext uri="{FF2B5EF4-FFF2-40B4-BE49-F238E27FC236}">
                <a16:creationId xmlns:a16="http://schemas.microsoft.com/office/drawing/2014/main" id="{0B105ACF-4BA6-4C72-BFA1-CC576CB25970}"/>
              </a:ext>
            </a:extLst>
          </p:cNvPr>
          <p:cNvSpPr/>
          <p:nvPr/>
        </p:nvSpPr>
        <p:spPr>
          <a:xfrm>
            <a:off x="765773" y="5806098"/>
            <a:ext cx="2040943" cy="369332"/>
          </a:xfrm>
          <a:prstGeom prst="rect">
            <a:avLst/>
          </a:prstGeom>
        </p:spPr>
        <p:txBody>
          <a:bodyPr wrap="none">
            <a:spAutoFit/>
          </a:bodyPr>
          <a:lstStyle/>
          <a:p>
            <a:r>
              <a:rPr lang="en-US" dirty="0">
                <a:solidFill>
                  <a:schemeClr val="bg1"/>
                </a:solidFill>
              </a:rPr>
              <a:t>Break Statement</a:t>
            </a:r>
          </a:p>
        </p:txBody>
      </p:sp>
      <p:sp>
        <p:nvSpPr>
          <p:cNvPr id="73" name="Rectangle 72">
            <a:extLst>
              <a:ext uri="{FF2B5EF4-FFF2-40B4-BE49-F238E27FC236}">
                <a16:creationId xmlns:a16="http://schemas.microsoft.com/office/drawing/2014/main" id="{D026F330-D84C-42B3-9F3D-E571837E4A35}"/>
              </a:ext>
            </a:extLst>
          </p:cNvPr>
          <p:cNvSpPr/>
          <p:nvPr/>
        </p:nvSpPr>
        <p:spPr>
          <a:xfrm>
            <a:off x="3477981" y="5806098"/>
            <a:ext cx="1972015" cy="369332"/>
          </a:xfrm>
          <a:prstGeom prst="rect">
            <a:avLst/>
          </a:prstGeom>
        </p:spPr>
        <p:txBody>
          <a:bodyPr wrap="none">
            <a:spAutoFit/>
          </a:bodyPr>
          <a:lstStyle/>
          <a:p>
            <a:r>
              <a:rPr lang="en-US" dirty="0" err="1">
                <a:solidFill>
                  <a:schemeClr val="bg1"/>
                </a:solidFill>
              </a:rPr>
              <a:t>goto</a:t>
            </a:r>
            <a:r>
              <a:rPr lang="en-US" dirty="0">
                <a:solidFill>
                  <a:schemeClr val="bg1"/>
                </a:solidFill>
              </a:rPr>
              <a:t> statement</a:t>
            </a:r>
          </a:p>
        </p:txBody>
      </p:sp>
      <p:grpSp>
        <p:nvGrpSpPr>
          <p:cNvPr id="85" name="Group 84">
            <a:extLst>
              <a:ext uri="{FF2B5EF4-FFF2-40B4-BE49-F238E27FC236}">
                <a16:creationId xmlns:a16="http://schemas.microsoft.com/office/drawing/2014/main" id="{6E576249-925A-4187-900D-397D60521D97}"/>
              </a:ext>
            </a:extLst>
          </p:cNvPr>
          <p:cNvGrpSpPr/>
          <p:nvPr/>
        </p:nvGrpSpPr>
        <p:grpSpPr>
          <a:xfrm>
            <a:off x="429959" y="1970236"/>
            <a:ext cx="5480100" cy="1122817"/>
            <a:chOff x="429959" y="1970236"/>
            <a:chExt cx="5480100" cy="1122817"/>
          </a:xfrm>
        </p:grpSpPr>
        <p:grpSp>
          <p:nvGrpSpPr>
            <p:cNvPr id="84" name="Group 83">
              <a:extLst>
                <a:ext uri="{FF2B5EF4-FFF2-40B4-BE49-F238E27FC236}">
                  <a16:creationId xmlns:a16="http://schemas.microsoft.com/office/drawing/2014/main" id="{04EF2F95-37FC-4F9F-834E-7B250522AB53}"/>
                </a:ext>
              </a:extLst>
            </p:cNvPr>
            <p:cNvGrpSpPr/>
            <p:nvPr/>
          </p:nvGrpSpPr>
          <p:grpSpPr>
            <a:xfrm>
              <a:off x="429959" y="1970236"/>
              <a:ext cx="5480100" cy="1122817"/>
              <a:chOff x="619939" y="1841960"/>
              <a:chExt cx="5480100" cy="1122817"/>
            </a:xfrm>
          </p:grpSpPr>
          <p:grpSp>
            <p:nvGrpSpPr>
              <p:cNvPr id="30" name="Group 29">
                <a:extLst>
                  <a:ext uri="{FF2B5EF4-FFF2-40B4-BE49-F238E27FC236}">
                    <a16:creationId xmlns:a16="http://schemas.microsoft.com/office/drawing/2014/main" id="{6ABC5F9A-EC93-4064-BA5C-A55A6D2B894F}"/>
                  </a:ext>
                </a:extLst>
              </p:cNvPr>
              <p:cNvGrpSpPr/>
              <p:nvPr/>
            </p:nvGrpSpPr>
            <p:grpSpPr>
              <a:xfrm>
                <a:off x="619939" y="1841960"/>
                <a:ext cx="5480100" cy="1122817"/>
                <a:chOff x="891545" y="2512140"/>
                <a:chExt cx="7877634" cy="1122817"/>
              </a:xfrm>
            </p:grpSpPr>
            <p:sp>
              <p:nvSpPr>
                <p:cNvPr id="8" name="Rectangle: Rounded Corners 7">
                  <a:extLst>
                    <a:ext uri="{FF2B5EF4-FFF2-40B4-BE49-F238E27FC236}">
                      <a16:creationId xmlns:a16="http://schemas.microsoft.com/office/drawing/2014/main" id="{1839CA38-D7D5-41E9-9161-BE17A8F053F0}"/>
                    </a:ext>
                  </a:extLst>
                </p:cNvPr>
                <p:cNvSpPr/>
                <p:nvPr/>
              </p:nvSpPr>
              <p:spPr>
                <a:xfrm>
                  <a:off x="891545" y="2512140"/>
                  <a:ext cx="7877634" cy="1122817"/>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1A06049-5B7C-4D7F-B907-A9CA275233B1}"/>
                    </a:ext>
                  </a:extLst>
                </p:cNvPr>
                <p:cNvSpPr/>
                <p:nvPr/>
              </p:nvSpPr>
              <p:spPr>
                <a:xfrm>
                  <a:off x="3970124" y="2537970"/>
                  <a:ext cx="1524776" cy="369332"/>
                </a:xfrm>
                <a:prstGeom prst="rect">
                  <a:avLst/>
                </a:prstGeom>
              </p:spPr>
              <p:txBody>
                <a:bodyPr wrap="none">
                  <a:spAutoFit/>
                </a:bodyPr>
                <a:lstStyle/>
                <a:p>
                  <a:r>
                    <a:rPr lang="en-US" b="1" dirty="0"/>
                    <a:t>Introduction</a:t>
                  </a:r>
                </a:p>
              </p:txBody>
            </p:sp>
            <p:sp>
              <p:nvSpPr>
                <p:cNvPr id="25" name="Rectangle 24">
                  <a:extLst>
                    <a:ext uri="{FF2B5EF4-FFF2-40B4-BE49-F238E27FC236}">
                      <a16:creationId xmlns:a16="http://schemas.microsoft.com/office/drawing/2014/main" id="{7CDCCD17-8DF9-43B0-9E45-F6934671E67C}"/>
                    </a:ext>
                  </a:extLst>
                </p:cNvPr>
                <p:cNvSpPr/>
                <p:nvPr/>
              </p:nvSpPr>
              <p:spPr>
                <a:xfrm>
                  <a:off x="948589" y="2930038"/>
                  <a:ext cx="2554867" cy="56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features</a:t>
                  </a:r>
                </a:p>
              </p:txBody>
            </p:sp>
            <p:sp>
              <p:nvSpPr>
                <p:cNvPr id="26" name="Rectangle 25">
                  <a:extLst>
                    <a:ext uri="{FF2B5EF4-FFF2-40B4-BE49-F238E27FC236}">
                      <a16:creationId xmlns:a16="http://schemas.microsoft.com/office/drawing/2014/main" id="{006DB928-B9B2-4528-8922-4FD1F32CB928}"/>
                    </a:ext>
                  </a:extLst>
                </p:cNvPr>
                <p:cNvSpPr/>
                <p:nvPr/>
              </p:nvSpPr>
              <p:spPr>
                <a:xfrm>
                  <a:off x="3676426" y="2929087"/>
                  <a:ext cx="2607202" cy="56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a:t>
                  </a:r>
                </a:p>
                <a:p>
                  <a:pPr algn="ctr"/>
                  <a:r>
                    <a:rPr lang="en-US" dirty="0"/>
                    <a:t>Compiler</a:t>
                  </a:r>
                </a:p>
              </p:txBody>
            </p:sp>
          </p:grpSp>
          <p:sp>
            <p:nvSpPr>
              <p:cNvPr id="14" name="Rectangle 13">
                <a:extLst>
                  <a:ext uri="{FF2B5EF4-FFF2-40B4-BE49-F238E27FC236}">
                    <a16:creationId xmlns:a16="http://schemas.microsoft.com/office/drawing/2014/main" id="{C23B67C7-6B59-4B77-A496-91F9971A2857}"/>
                  </a:ext>
                </a:extLst>
              </p:cNvPr>
              <p:cNvSpPr/>
              <p:nvPr/>
            </p:nvSpPr>
            <p:spPr>
              <a:xfrm>
                <a:off x="4462898" y="2270358"/>
                <a:ext cx="1547234" cy="56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4" name="Rectangle 73">
              <a:extLst>
                <a:ext uri="{FF2B5EF4-FFF2-40B4-BE49-F238E27FC236}">
                  <a16:creationId xmlns:a16="http://schemas.microsoft.com/office/drawing/2014/main" id="{2A1FAB58-338C-453A-AAA0-3E1D56E946BD}"/>
                </a:ext>
              </a:extLst>
            </p:cNvPr>
            <p:cNvSpPr/>
            <p:nvPr/>
          </p:nvSpPr>
          <p:spPr>
            <a:xfrm>
              <a:off x="4300309" y="2338221"/>
              <a:ext cx="1598515" cy="646331"/>
            </a:xfrm>
            <a:prstGeom prst="rect">
              <a:avLst/>
            </a:prstGeom>
          </p:spPr>
          <p:txBody>
            <a:bodyPr wrap="none">
              <a:spAutoFit/>
            </a:bodyPr>
            <a:lstStyle/>
            <a:p>
              <a:r>
                <a:rPr lang="en-US" dirty="0">
                  <a:solidFill>
                    <a:schemeClr val="bg1"/>
                  </a:solidFill>
                </a:rPr>
                <a:t>First Program</a:t>
              </a:r>
            </a:p>
            <a:p>
              <a:r>
                <a:rPr lang="en-US" dirty="0">
                  <a:solidFill>
                    <a:schemeClr val="bg1"/>
                  </a:solidFill>
                </a:rPr>
                <a:t>Hello world</a:t>
              </a:r>
            </a:p>
          </p:txBody>
        </p:sp>
      </p:grpSp>
      <p:sp>
        <p:nvSpPr>
          <p:cNvPr id="79" name="Rectangle 78">
            <a:extLst>
              <a:ext uri="{FF2B5EF4-FFF2-40B4-BE49-F238E27FC236}">
                <a16:creationId xmlns:a16="http://schemas.microsoft.com/office/drawing/2014/main" id="{B8CEA23F-A505-4BEA-8001-619E1774538E}"/>
              </a:ext>
            </a:extLst>
          </p:cNvPr>
          <p:cNvSpPr/>
          <p:nvPr/>
        </p:nvSpPr>
        <p:spPr>
          <a:xfrm>
            <a:off x="6601474" y="3534342"/>
            <a:ext cx="1298753" cy="646331"/>
          </a:xfrm>
          <a:prstGeom prst="rect">
            <a:avLst/>
          </a:prstGeom>
        </p:spPr>
        <p:txBody>
          <a:bodyPr wrap="none">
            <a:spAutoFit/>
          </a:bodyPr>
          <a:lstStyle/>
          <a:p>
            <a:r>
              <a:rPr lang="en-US" dirty="0">
                <a:solidFill>
                  <a:schemeClr val="bg1"/>
                </a:solidFill>
              </a:rPr>
              <a:t>Functions </a:t>
            </a:r>
          </a:p>
          <a:p>
            <a:r>
              <a:rPr lang="en-US" dirty="0">
                <a:solidFill>
                  <a:schemeClr val="bg1"/>
                </a:solidFill>
              </a:rPr>
              <a:t>in </a:t>
            </a:r>
            <a:r>
              <a:rPr lang="en-US" dirty="0" err="1">
                <a:solidFill>
                  <a:schemeClr val="bg1"/>
                </a:solidFill>
              </a:rPr>
              <a:t>c++</a:t>
            </a:r>
            <a:endParaRPr lang="en-US" dirty="0">
              <a:solidFill>
                <a:schemeClr val="bg1"/>
              </a:solidFill>
            </a:endParaRPr>
          </a:p>
        </p:txBody>
      </p:sp>
      <p:sp>
        <p:nvSpPr>
          <p:cNvPr id="80" name="Rectangle 79">
            <a:extLst>
              <a:ext uri="{FF2B5EF4-FFF2-40B4-BE49-F238E27FC236}">
                <a16:creationId xmlns:a16="http://schemas.microsoft.com/office/drawing/2014/main" id="{69A37D2C-F0AF-4951-814F-DBEBD66B4A04}"/>
              </a:ext>
            </a:extLst>
          </p:cNvPr>
          <p:cNvSpPr/>
          <p:nvPr/>
        </p:nvSpPr>
        <p:spPr>
          <a:xfrm>
            <a:off x="8305162" y="3482955"/>
            <a:ext cx="1398140" cy="646331"/>
          </a:xfrm>
          <a:prstGeom prst="rect">
            <a:avLst/>
          </a:prstGeom>
        </p:spPr>
        <p:txBody>
          <a:bodyPr wrap="none">
            <a:spAutoFit/>
          </a:bodyPr>
          <a:lstStyle/>
          <a:p>
            <a:r>
              <a:rPr lang="en-US" dirty="0">
                <a:solidFill>
                  <a:schemeClr val="bg1"/>
                </a:solidFill>
              </a:rPr>
              <a:t>Default </a:t>
            </a:r>
          </a:p>
          <a:p>
            <a:r>
              <a:rPr lang="en-US" dirty="0">
                <a:solidFill>
                  <a:schemeClr val="bg1"/>
                </a:solidFill>
              </a:rPr>
              <a:t>Arguments</a:t>
            </a:r>
          </a:p>
        </p:txBody>
      </p:sp>
      <p:sp>
        <p:nvSpPr>
          <p:cNvPr id="81" name="Rectangle 80">
            <a:extLst>
              <a:ext uri="{FF2B5EF4-FFF2-40B4-BE49-F238E27FC236}">
                <a16:creationId xmlns:a16="http://schemas.microsoft.com/office/drawing/2014/main" id="{6C80B729-07D1-4F4F-B6A0-7D1A9E136EDD}"/>
              </a:ext>
            </a:extLst>
          </p:cNvPr>
          <p:cNvSpPr/>
          <p:nvPr/>
        </p:nvSpPr>
        <p:spPr>
          <a:xfrm>
            <a:off x="10059298" y="3497564"/>
            <a:ext cx="1326004" cy="646331"/>
          </a:xfrm>
          <a:prstGeom prst="rect">
            <a:avLst/>
          </a:prstGeom>
        </p:spPr>
        <p:txBody>
          <a:bodyPr wrap="none">
            <a:spAutoFit/>
          </a:bodyPr>
          <a:lstStyle/>
          <a:p>
            <a:r>
              <a:rPr lang="en-US" dirty="0">
                <a:solidFill>
                  <a:schemeClr val="bg1"/>
                </a:solidFill>
              </a:rPr>
              <a:t> C++</a:t>
            </a:r>
          </a:p>
          <a:p>
            <a:r>
              <a:rPr lang="en-US" dirty="0">
                <a:solidFill>
                  <a:schemeClr val="bg1"/>
                </a:solidFill>
              </a:rPr>
              <a:t> Recursion</a:t>
            </a:r>
          </a:p>
        </p:txBody>
      </p:sp>
      <p:grpSp>
        <p:nvGrpSpPr>
          <p:cNvPr id="87" name="Group 86">
            <a:extLst>
              <a:ext uri="{FF2B5EF4-FFF2-40B4-BE49-F238E27FC236}">
                <a16:creationId xmlns:a16="http://schemas.microsoft.com/office/drawing/2014/main" id="{CB68C79E-7CAC-445F-80FC-93D8A84B3578}"/>
              </a:ext>
            </a:extLst>
          </p:cNvPr>
          <p:cNvGrpSpPr/>
          <p:nvPr/>
        </p:nvGrpSpPr>
        <p:grpSpPr>
          <a:xfrm>
            <a:off x="6274363" y="1927263"/>
            <a:ext cx="5487678" cy="1159648"/>
            <a:chOff x="6115187" y="956568"/>
            <a:chExt cx="5487678" cy="1159648"/>
          </a:xfrm>
        </p:grpSpPr>
        <p:grpSp>
          <p:nvGrpSpPr>
            <p:cNvPr id="86" name="Group 85">
              <a:extLst>
                <a:ext uri="{FF2B5EF4-FFF2-40B4-BE49-F238E27FC236}">
                  <a16:creationId xmlns:a16="http://schemas.microsoft.com/office/drawing/2014/main" id="{1CC1217C-1085-4482-ACC2-CBD94B60C3FD}"/>
                </a:ext>
              </a:extLst>
            </p:cNvPr>
            <p:cNvGrpSpPr/>
            <p:nvPr/>
          </p:nvGrpSpPr>
          <p:grpSpPr>
            <a:xfrm>
              <a:off x="6115187" y="956568"/>
              <a:ext cx="5487678" cy="1159648"/>
              <a:chOff x="6205445" y="1911945"/>
              <a:chExt cx="5487678" cy="1159648"/>
            </a:xfrm>
          </p:grpSpPr>
          <p:sp>
            <p:nvSpPr>
              <p:cNvPr id="12" name="Rectangle: Rounded Corners 11">
                <a:extLst>
                  <a:ext uri="{FF2B5EF4-FFF2-40B4-BE49-F238E27FC236}">
                    <a16:creationId xmlns:a16="http://schemas.microsoft.com/office/drawing/2014/main" id="{1A9CEF62-CFCE-4D1F-81A5-91CBF5D09E72}"/>
                  </a:ext>
                </a:extLst>
              </p:cNvPr>
              <p:cNvSpPr/>
              <p:nvPr/>
            </p:nvSpPr>
            <p:spPr>
              <a:xfrm>
                <a:off x="6205445" y="1911945"/>
                <a:ext cx="5487678" cy="1159648"/>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441CA59-7844-42A4-ACE9-CE17CECC25BD}"/>
                  </a:ext>
                </a:extLst>
              </p:cNvPr>
              <p:cNvSpPr/>
              <p:nvPr/>
            </p:nvSpPr>
            <p:spPr>
              <a:xfrm>
                <a:off x="8815551" y="1946057"/>
                <a:ext cx="776175" cy="369332"/>
              </a:xfrm>
              <a:prstGeom prst="rect">
                <a:avLst/>
              </a:prstGeom>
            </p:spPr>
            <p:txBody>
              <a:bodyPr wrap="none">
                <a:spAutoFit/>
              </a:bodyPr>
              <a:lstStyle/>
              <a:p>
                <a:pPr algn="ctr"/>
                <a:r>
                  <a:rPr lang="en-US" b="1" dirty="0"/>
                  <a:t>Basic</a:t>
                </a:r>
              </a:p>
            </p:txBody>
          </p:sp>
          <p:sp>
            <p:nvSpPr>
              <p:cNvPr id="15" name="Rectangle 14">
                <a:extLst>
                  <a:ext uri="{FF2B5EF4-FFF2-40B4-BE49-F238E27FC236}">
                    <a16:creationId xmlns:a16="http://schemas.microsoft.com/office/drawing/2014/main" id="{1FF9F844-FF84-4755-8C97-48C0DA400ACD}"/>
                  </a:ext>
                </a:extLst>
              </p:cNvPr>
              <p:cNvSpPr/>
              <p:nvPr/>
            </p:nvSpPr>
            <p:spPr>
              <a:xfrm>
                <a:off x="6371932" y="2367388"/>
                <a:ext cx="1613235" cy="56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C673331-4AFE-40CE-8B90-17671D06D036}"/>
                  </a:ext>
                </a:extLst>
              </p:cNvPr>
              <p:cNvSpPr/>
              <p:nvPr/>
            </p:nvSpPr>
            <p:spPr>
              <a:xfrm>
                <a:off x="8070146" y="2384023"/>
                <a:ext cx="1613235" cy="56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6A89608B-660D-4A29-826E-C44B2CB0FF6C}"/>
                  </a:ext>
                </a:extLst>
              </p:cNvPr>
              <p:cNvSpPr/>
              <p:nvPr/>
            </p:nvSpPr>
            <p:spPr>
              <a:xfrm>
                <a:off x="9776271" y="2379326"/>
                <a:ext cx="1756107" cy="56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a:extLst>
                <a:ext uri="{FF2B5EF4-FFF2-40B4-BE49-F238E27FC236}">
                  <a16:creationId xmlns:a16="http://schemas.microsoft.com/office/drawing/2014/main" id="{9B2C8DD6-FA78-4F04-B8BC-702015050607}"/>
                </a:ext>
              </a:extLst>
            </p:cNvPr>
            <p:cNvSpPr/>
            <p:nvPr/>
          </p:nvSpPr>
          <p:spPr>
            <a:xfrm>
              <a:off x="9994317" y="1382871"/>
              <a:ext cx="1370888" cy="646331"/>
            </a:xfrm>
            <a:prstGeom prst="rect">
              <a:avLst/>
            </a:prstGeom>
          </p:spPr>
          <p:txBody>
            <a:bodyPr wrap="none">
              <a:spAutoFit/>
            </a:bodyPr>
            <a:lstStyle/>
            <a:p>
              <a:r>
                <a:rPr lang="en-US" dirty="0">
                  <a:solidFill>
                    <a:schemeClr val="bg1"/>
                  </a:solidFill>
                </a:rPr>
                <a:t>Operators </a:t>
              </a:r>
            </a:p>
            <a:p>
              <a:r>
                <a:rPr lang="en-US" dirty="0">
                  <a:solidFill>
                    <a:schemeClr val="bg1"/>
                  </a:solidFill>
                </a:rPr>
                <a:t>in C++</a:t>
              </a:r>
            </a:p>
          </p:txBody>
        </p:sp>
        <p:sp>
          <p:nvSpPr>
            <p:cNvPr id="76" name="Rectangle 75">
              <a:extLst>
                <a:ext uri="{FF2B5EF4-FFF2-40B4-BE49-F238E27FC236}">
                  <a16:creationId xmlns:a16="http://schemas.microsoft.com/office/drawing/2014/main" id="{1E24EAA2-E800-4549-B95D-F50EDF48CAE7}"/>
                </a:ext>
              </a:extLst>
            </p:cNvPr>
            <p:cNvSpPr/>
            <p:nvPr/>
          </p:nvSpPr>
          <p:spPr>
            <a:xfrm>
              <a:off x="8420004" y="1402372"/>
              <a:ext cx="813043" cy="646331"/>
            </a:xfrm>
            <a:prstGeom prst="rect">
              <a:avLst/>
            </a:prstGeom>
          </p:spPr>
          <p:txBody>
            <a:bodyPr wrap="none">
              <a:spAutoFit/>
            </a:bodyPr>
            <a:lstStyle/>
            <a:p>
              <a:r>
                <a:rPr lang="en-US" dirty="0">
                  <a:solidFill>
                    <a:schemeClr val="bg1"/>
                  </a:solidFill>
                </a:rPr>
                <a:t>Data </a:t>
              </a:r>
            </a:p>
            <a:p>
              <a:r>
                <a:rPr lang="en-US" dirty="0">
                  <a:solidFill>
                    <a:schemeClr val="bg1"/>
                  </a:solidFill>
                </a:rPr>
                <a:t>Types</a:t>
              </a:r>
            </a:p>
          </p:txBody>
        </p:sp>
        <p:sp>
          <p:nvSpPr>
            <p:cNvPr id="75" name="Rectangle 74">
              <a:extLst>
                <a:ext uri="{FF2B5EF4-FFF2-40B4-BE49-F238E27FC236}">
                  <a16:creationId xmlns:a16="http://schemas.microsoft.com/office/drawing/2014/main" id="{714F2C0B-5740-4199-A7B8-3F9C2C2E7E7E}"/>
                </a:ext>
              </a:extLst>
            </p:cNvPr>
            <p:cNvSpPr/>
            <p:nvPr/>
          </p:nvSpPr>
          <p:spPr>
            <a:xfrm>
              <a:off x="6371735" y="1382899"/>
              <a:ext cx="1523174" cy="646331"/>
            </a:xfrm>
            <a:prstGeom prst="rect">
              <a:avLst/>
            </a:prstGeom>
          </p:spPr>
          <p:txBody>
            <a:bodyPr wrap="none">
              <a:spAutoFit/>
            </a:bodyPr>
            <a:lstStyle/>
            <a:p>
              <a:r>
                <a:rPr lang="en-US" dirty="0">
                  <a:solidFill>
                    <a:schemeClr val="bg1"/>
                  </a:solidFill>
                </a:rPr>
                <a:t>Variables &amp; </a:t>
              </a:r>
            </a:p>
            <a:p>
              <a:r>
                <a:rPr lang="en-US" dirty="0">
                  <a:solidFill>
                    <a:schemeClr val="bg1"/>
                  </a:solidFill>
                </a:rPr>
                <a:t>their types</a:t>
              </a:r>
            </a:p>
          </p:txBody>
        </p:sp>
      </p:grpSp>
    </p:spTree>
    <p:extLst>
      <p:ext uri="{BB962C8B-B14F-4D97-AF65-F5344CB8AC3E}">
        <p14:creationId xmlns:p14="http://schemas.microsoft.com/office/powerpoint/2010/main" val="405822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barn(inVertical)">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barn(inVertical)">
                                      <p:cBhvr>
                                        <p:cTn id="12" dur="500"/>
                                        <p:tgtEl>
                                          <p:spTgt spid="8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barn(inVertical)">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86DD-6887-444F-988A-C6E88AD63690}"/>
              </a:ext>
            </a:extLst>
          </p:cNvPr>
          <p:cNvSpPr>
            <a:spLocks noGrp="1"/>
          </p:cNvSpPr>
          <p:nvPr>
            <p:ph type="title"/>
          </p:nvPr>
        </p:nvSpPr>
        <p:spPr/>
        <p:txBody>
          <a:bodyPr/>
          <a:lstStyle/>
          <a:p>
            <a:r>
              <a:rPr lang="en-US" b="1" dirty="0"/>
              <a:t>Execution error </a:t>
            </a:r>
            <a:endParaRPr lang="en-US" dirty="0"/>
          </a:p>
        </p:txBody>
      </p:sp>
      <p:sp>
        <p:nvSpPr>
          <p:cNvPr id="3" name="Content Placeholder 2">
            <a:extLst>
              <a:ext uri="{FF2B5EF4-FFF2-40B4-BE49-F238E27FC236}">
                <a16:creationId xmlns:a16="http://schemas.microsoft.com/office/drawing/2014/main" id="{676117B8-D2C9-46C6-B4A6-04CBBD595060}"/>
              </a:ext>
            </a:extLst>
          </p:cNvPr>
          <p:cNvSpPr>
            <a:spLocks noGrp="1"/>
          </p:cNvSpPr>
          <p:nvPr>
            <p:ph idx="1"/>
          </p:nvPr>
        </p:nvSpPr>
        <p:spPr>
          <a:xfrm>
            <a:off x="1154954" y="2603500"/>
            <a:ext cx="10296148" cy="3416300"/>
          </a:xfrm>
        </p:spPr>
        <p:txBody>
          <a:bodyPr/>
          <a:lstStyle/>
          <a:p>
            <a:r>
              <a:rPr lang="en-US" dirty="0"/>
              <a:t>Execution error occurs while you run a program. Normally, a compiler cannot detect execution errors. Examples of execution errors are: </a:t>
            </a:r>
          </a:p>
          <a:p>
            <a:pPr>
              <a:buFont typeface="+mj-lt"/>
              <a:buAutoNum type="arabicPeriod"/>
            </a:pPr>
            <a:r>
              <a:rPr lang="en-US" dirty="0"/>
              <a:t>when there is a C++ statement divides integer number with zero </a:t>
            </a:r>
          </a:p>
          <a:p>
            <a:pPr>
              <a:buFont typeface="+mj-lt"/>
              <a:buAutoNum type="arabicPeriod"/>
            </a:pPr>
            <a:r>
              <a:rPr lang="nl-NL" dirty="0"/>
              <a:t>looping error. E.g. infinite loop. </a:t>
            </a:r>
          </a:p>
          <a:p>
            <a:endParaRPr lang="en-US" dirty="0"/>
          </a:p>
        </p:txBody>
      </p:sp>
    </p:spTree>
    <p:extLst>
      <p:ext uri="{BB962C8B-B14F-4D97-AF65-F5344CB8AC3E}">
        <p14:creationId xmlns:p14="http://schemas.microsoft.com/office/powerpoint/2010/main" val="3307316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E11B-0905-4BCA-8E70-CE03141A6FAF}"/>
              </a:ext>
            </a:extLst>
          </p:cNvPr>
          <p:cNvSpPr>
            <a:spLocks noGrp="1"/>
          </p:cNvSpPr>
          <p:nvPr>
            <p:ph type="title"/>
          </p:nvPr>
        </p:nvSpPr>
        <p:spPr/>
        <p:txBody>
          <a:bodyPr/>
          <a:lstStyle/>
          <a:p>
            <a:r>
              <a:rPr lang="en-US" b="1" dirty="0"/>
              <a:t>Learning experience 6 </a:t>
            </a:r>
            <a:endParaRPr lang="en-US" dirty="0"/>
          </a:p>
        </p:txBody>
      </p:sp>
      <p:sp>
        <p:nvSpPr>
          <p:cNvPr id="3" name="Content Placeholder 2">
            <a:extLst>
              <a:ext uri="{FF2B5EF4-FFF2-40B4-BE49-F238E27FC236}">
                <a16:creationId xmlns:a16="http://schemas.microsoft.com/office/drawing/2014/main" id="{2664230E-1AD4-4B89-A513-7E68FAA33F38}"/>
              </a:ext>
            </a:extLst>
          </p:cNvPr>
          <p:cNvSpPr>
            <a:spLocks noGrp="1"/>
          </p:cNvSpPr>
          <p:nvPr>
            <p:ph idx="1"/>
          </p:nvPr>
        </p:nvSpPr>
        <p:spPr>
          <a:xfrm>
            <a:off x="1154954" y="2603499"/>
            <a:ext cx="10042929" cy="3923909"/>
          </a:xfrm>
        </p:spPr>
        <p:txBody>
          <a:bodyPr/>
          <a:lstStyle/>
          <a:p>
            <a:r>
              <a:rPr lang="en-US" dirty="0"/>
              <a:t>This program in example 6 is written to compute BMI index of a person. The program will accept 2 inputs from a user then compute BMI index and finally display the BMI index of a person. </a:t>
            </a:r>
          </a:p>
          <a:p>
            <a:pPr marL="0" indent="0" algn="ctr">
              <a:buNone/>
            </a:pPr>
            <a:r>
              <a:rPr lang="en-US" b="1" dirty="0"/>
              <a:t>Formula: </a:t>
            </a:r>
            <a:r>
              <a:rPr lang="en-US" b="1" dirty="0" err="1"/>
              <a:t>bmi</a:t>
            </a:r>
            <a:r>
              <a:rPr lang="en-US" b="1" dirty="0"/>
              <a:t> = weight (in kg)/height^2 (in meter) </a:t>
            </a:r>
          </a:p>
          <a:p>
            <a:pPr marL="0" indent="0" algn="ctr">
              <a:buNone/>
            </a:pPr>
            <a:endParaRPr lang="en-US" dirty="0"/>
          </a:p>
          <a:p>
            <a:pPr marL="800100" lvl="1" indent="-400050">
              <a:buAutoNum type="romanLcParenBoth"/>
            </a:pPr>
            <a:r>
              <a:rPr lang="en-US" sz="1800" dirty="0"/>
              <a:t>Referring to Example 6, what types of the errors exist in the program? </a:t>
            </a:r>
          </a:p>
          <a:p>
            <a:pPr marL="800100" lvl="1" indent="-400050">
              <a:buAutoNum type="romanLcParenBoth"/>
            </a:pPr>
            <a:r>
              <a:rPr lang="en-US" sz="1800" dirty="0"/>
              <a:t>Type and compile the program. Identify those errors and errors message. </a:t>
            </a:r>
          </a:p>
          <a:p>
            <a:pPr marL="800100" lvl="1" indent="-400050">
              <a:buAutoNum type="romanLcParenBoth"/>
            </a:pPr>
            <a:r>
              <a:rPr lang="en-US" sz="1800" dirty="0"/>
              <a:t>Correct all the errors, compile again and run the program. </a:t>
            </a:r>
          </a:p>
          <a:p>
            <a:endParaRPr lang="en-US" dirty="0"/>
          </a:p>
        </p:txBody>
      </p:sp>
    </p:spTree>
    <p:extLst>
      <p:ext uri="{BB962C8B-B14F-4D97-AF65-F5344CB8AC3E}">
        <p14:creationId xmlns:p14="http://schemas.microsoft.com/office/powerpoint/2010/main" val="1087541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FD1172-F354-4112-8B7C-2DCBAD1C37CD}"/>
              </a:ext>
            </a:extLst>
          </p:cNvPr>
          <p:cNvPicPr>
            <a:picLocks noChangeAspect="1"/>
          </p:cNvPicPr>
          <p:nvPr/>
        </p:nvPicPr>
        <p:blipFill>
          <a:blip r:embed="rId2"/>
          <a:stretch>
            <a:fillRect/>
          </a:stretch>
        </p:blipFill>
        <p:spPr>
          <a:xfrm>
            <a:off x="2115796" y="240103"/>
            <a:ext cx="7541515" cy="3188897"/>
          </a:xfrm>
          <a:prstGeom prst="rect">
            <a:avLst/>
          </a:prstGeom>
        </p:spPr>
      </p:pic>
      <p:pic>
        <p:nvPicPr>
          <p:cNvPr id="5" name="Picture 4">
            <a:extLst>
              <a:ext uri="{FF2B5EF4-FFF2-40B4-BE49-F238E27FC236}">
                <a16:creationId xmlns:a16="http://schemas.microsoft.com/office/drawing/2014/main" id="{9E10CCA8-3433-4D57-8CBB-54F3794CF88B}"/>
              </a:ext>
            </a:extLst>
          </p:cNvPr>
          <p:cNvPicPr>
            <a:picLocks noChangeAspect="1"/>
          </p:cNvPicPr>
          <p:nvPr/>
        </p:nvPicPr>
        <p:blipFill>
          <a:blip r:embed="rId3"/>
          <a:stretch>
            <a:fillRect/>
          </a:stretch>
        </p:blipFill>
        <p:spPr>
          <a:xfrm>
            <a:off x="2115795" y="3608363"/>
            <a:ext cx="7541515" cy="2801567"/>
          </a:xfrm>
          <a:prstGeom prst="rect">
            <a:avLst/>
          </a:prstGeom>
        </p:spPr>
      </p:pic>
    </p:spTree>
    <p:extLst>
      <p:ext uri="{BB962C8B-B14F-4D97-AF65-F5344CB8AC3E}">
        <p14:creationId xmlns:p14="http://schemas.microsoft.com/office/powerpoint/2010/main" val="714255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06C27C8-6823-456D-915E-1E4615185566}"/>
              </a:ext>
            </a:extLst>
          </p:cNvPr>
          <p:cNvSpPr txBox="1">
            <a:spLocks/>
          </p:cNvSpPr>
          <p:nvPr/>
        </p:nvSpPr>
        <p:spPr>
          <a:xfrm>
            <a:off x="1154954" y="2561297"/>
            <a:ext cx="9946183" cy="368475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a:t>Operator represents an action. For example + is an operator that represents addition. An operator works on two or more operands and produce an output. </a:t>
            </a:r>
          </a:p>
          <a:p>
            <a:r>
              <a:rPr lang="en-US"/>
              <a:t>For example 3+4+5 here + operator works on three operands and produce 12 as output.</a:t>
            </a:r>
          </a:p>
          <a:p>
            <a:pPr marL="0" indent="0">
              <a:buFont typeface="Wingdings 3" charset="2"/>
              <a:buNone/>
            </a:pPr>
            <a:r>
              <a:rPr lang="en-US"/>
              <a:t>1) Basic Arithmetic Operators</a:t>
            </a:r>
            <a:br>
              <a:rPr lang="en-US"/>
            </a:br>
            <a:r>
              <a:rPr lang="en-US"/>
              <a:t>2) Assignment Operators</a:t>
            </a:r>
            <a:br>
              <a:rPr lang="en-US"/>
            </a:br>
            <a:r>
              <a:rPr lang="en-US"/>
              <a:t>3) Auto-increment and Auto-decrement Operators</a:t>
            </a:r>
            <a:br>
              <a:rPr lang="en-US"/>
            </a:br>
            <a:r>
              <a:rPr lang="en-US"/>
              <a:t>4) Logical Operators</a:t>
            </a:r>
            <a:br>
              <a:rPr lang="en-US"/>
            </a:br>
            <a:r>
              <a:rPr lang="en-US"/>
              <a:t>5) Comparison (relational) operators</a:t>
            </a:r>
            <a:br>
              <a:rPr lang="en-US"/>
            </a:br>
            <a:r>
              <a:rPr lang="en-US"/>
              <a:t>6) Bitwise Operators</a:t>
            </a:r>
            <a:br>
              <a:rPr lang="en-US"/>
            </a:br>
            <a:r>
              <a:rPr lang="en-US"/>
              <a:t>7) Ternary Operator</a:t>
            </a:r>
            <a:endParaRPr lang="en-US" dirty="0"/>
          </a:p>
        </p:txBody>
      </p:sp>
      <p:sp>
        <p:nvSpPr>
          <p:cNvPr id="3" name="Title 2">
            <a:extLst>
              <a:ext uri="{FF2B5EF4-FFF2-40B4-BE49-F238E27FC236}">
                <a16:creationId xmlns:a16="http://schemas.microsoft.com/office/drawing/2014/main" id="{C1E14C18-AB43-4872-83EF-F4464C9923D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969680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B9CF93-81FB-4A96-846B-A8DEC482F6AD}"/>
              </a:ext>
            </a:extLst>
          </p:cNvPr>
          <p:cNvSpPr>
            <a:spLocks noGrp="1"/>
          </p:cNvSpPr>
          <p:nvPr>
            <p:ph type="ctrTitle"/>
          </p:nvPr>
        </p:nvSpPr>
        <p:spPr/>
        <p:txBody>
          <a:bodyPr/>
          <a:lstStyle/>
          <a:p>
            <a:r>
              <a:rPr lang="en-US" dirty="0"/>
              <a:t>Control </a:t>
            </a:r>
            <a:br>
              <a:rPr lang="en-US" dirty="0"/>
            </a:br>
            <a:r>
              <a:rPr lang="en-US" dirty="0"/>
              <a:t>Statement</a:t>
            </a:r>
          </a:p>
        </p:txBody>
      </p:sp>
      <p:grpSp>
        <p:nvGrpSpPr>
          <p:cNvPr id="29" name="Group 28">
            <a:extLst>
              <a:ext uri="{FF2B5EF4-FFF2-40B4-BE49-F238E27FC236}">
                <a16:creationId xmlns:a16="http://schemas.microsoft.com/office/drawing/2014/main" id="{7751A95C-DC57-41AC-BA40-31C6E3A18786}"/>
              </a:ext>
            </a:extLst>
          </p:cNvPr>
          <p:cNvGrpSpPr/>
          <p:nvPr/>
        </p:nvGrpSpPr>
        <p:grpSpPr>
          <a:xfrm>
            <a:off x="5430738" y="2555232"/>
            <a:ext cx="5606307" cy="3453912"/>
            <a:chOff x="5916579" y="1564143"/>
            <a:chExt cx="5606307" cy="3453912"/>
          </a:xfrm>
        </p:grpSpPr>
        <p:grpSp>
          <p:nvGrpSpPr>
            <p:cNvPr id="30" name="Group 29">
              <a:extLst>
                <a:ext uri="{FF2B5EF4-FFF2-40B4-BE49-F238E27FC236}">
                  <a16:creationId xmlns:a16="http://schemas.microsoft.com/office/drawing/2014/main" id="{EB00C6AD-2C3F-4B2B-949E-B59798C9BDD5}"/>
                </a:ext>
              </a:extLst>
            </p:cNvPr>
            <p:cNvGrpSpPr/>
            <p:nvPr/>
          </p:nvGrpSpPr>
          <p:grpSpPr>
            <a:xfrm>
              <a:off x="5916579" y="1564143"/>
              <a:ext cx="5606307" cy="3453912"/>
              <a:chOff x="6053870" y="2865946"/>
              <a:chExt cx="5556594" cy="2163404"/>
            </a:xfrm>
          </p:grpSpPr>
          <p:grpSp>
            <p:nvGrpSpPr>
              <p:cNvPr id="33" name="Group 32">
                <a:extLst>
                  <a:ext uri="{FF2B5EF4-FFF2-40B4-BE49-F238E27FC236}">
                    <a16:creationId xmlns:a16="http://schemas.microsoft.com/office/drawing/2014/main" id="{AD6C53E9-8B73-4FEC-AFC1-8CE39A10F6D4}"/>
                  </a:ext>
                </a:extLst>
              </p:cNvPr>
              <p:cNvGrpSpPr/>
              <p:nvPr/>
            </p:nvGrpSpPr>
            <p:grpSpPr>
              <a:xfrm>
                <a:off x="6053870" y="2865946"/>
                <a:ext cx="5556594" cy="2163404"/>
                <a:chOff x="891543" y="2375969"/>
                <a:chExt cx="7435673" cy="921565"/>
              </a:xfrm>
            </p:grpSpPr>
            <p:sp>
              <p:nvSpPr>
                <p:cNvPr id="37" name="Rectangle: Rounded Corners 36">
                  <a:extLst>
                    <a:ext uri="{FF2B5EF4-FFF2-40B4-BE49-F238E27FC236}">
                      <a16:creationId xmlns:a16="http://schemas.microsoft.com/office/drawing/2014/main" id="{FF8C604B-2AF0-418F-8E81-34C113088D73}"/>
                    </a:ext>
                  </a:extLst>
                </p:cNvPr>
                <p:cNvSpPr/>
                <p:nvPr/>
              </p:nvSpPr>
              <p:spPr>
                <a:xfrm>
                  <a:off x="891543" y="2375969"/>
                  <a:ext cx="7435673" cy="921565"/>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EEE6458D-554C-494A-A123-FF4833C92DE3}"/>
                    </a:ext>
                  </a:extLst>
                </p:cNvPr>
                <p:cNvSpPr/>
                <p:nvPr/>
              </p:nvSpPr>
              <p:spPr>
                <a:xfrm>
                  <a:off x="3348080" y="2418587"/>
                  <a:ext cx="2928480" cy="369332"/>
                </a:xfrm>
                <a:prstGeom prst="rect">
                  <a:avLst/>
                </a:prstGeom>
              </p:spPr>
              <p:txBody>
                <a:bodyPr wrap="none">
                  <a:spAutoFit/>
                </a:bodyPr>
                <a:lstStyle/>
                <a:p>
                  <a:r>
                    <a:rPr lang="en-US" b="1" dirty="0"/>
                    <a:t>Control Statement</a:t>
                  </a:r>
                </a:p>
              </p:txBody>
            </p:sp>
            <p:sp>
              <p:nvSpPr>
                <p:cNvPr id="39" name="Rectangle 38">
                  <a:extLst>
                    <a:ext uri="{FF2B5EF4-FFF2-40B4-BE49-F238E27FC236}">
                      <a16:creationId xmlns:a16="http://schemas.microsoft.com/office/drawing/2014/main" id="{D116F9BE-C237-4A1F-8DE8-D1D46AEFD88B}"/>
                    </a:ext>
                  </a:extLst>
                </p:cNvPr>
                <p:cNvSpPr/>
                <p:nvPr/>
              </p:nvSpPr>
              <p:spPr>
                <a:xfrm>
                  <a:off x="1068363" y="2727947"/>
                  <a:ext cx="3414397" cy="148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3A5676B8-695F-4E24-908A-A9A637EBEEF8}"/>
                    </a:ext>
                  </a:extLst>
                </p:cNvPr>
                <p:cNvSpPr/>
                <p:nvPr/>
              </p:nvSpPr>
              <p:spPr>
                <a:xfrm>
                  <a:off x="1068363" y="2555836"/>
                  <a:ext cx="3414398" cy="147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7A488320-5145-4B6F-A4D0-97B1D06D5D74}"/>
                    </a:ext>
                  </a:extLst>
                </p:cNvPr>
                <p:cNvSpPr/>
                <p:nvPr/>
              </p:nvSpPr>
              <p:spPr>
                <a:xfrm>
                  <a:off x="4591741" y="2559603"/>
                  <a:ext cx="3288122" cy="15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Rectangle 33">
                <a:extLst>
                  <a:ext uri="{FF2B5EF4-FFF2-40B4-BE49-F238E27FC236}">
                    <a16:creationId xmlns:a16="http://schemas.microsoft.com/office/drawing/2014/main" id="{EC2939FD-61AA-4271-A7F8-DD47698C5B18}"/>
                  </a:ext>
                </a:extLst>
              </p:cNvPr>
              <p:cNvSpPr/>
              <p:nvPr/>
            </p:nvSpPr>
            <p:spPr>
              <a:xfrm>
                <a:off x="8853522" y="4108635"/>
                <a:ext cx="2422640" cy="321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6F569E3-E85F-4ACD-A791-F9E762FBBCE1}"/>
                  </a:ext>
                </a:extLst>
              </p:cNvPr>
              <p:cNvSpPr/>
              <p:nvPr/>
            </p:nvSpPr>
            <p:spPr>
              <a:xfrm>
                <a:off x="6202673" y="4503131"/>
                <a:ext cx="2534872" cy="349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59FB82B1-9B04-4B0D-B40B-4417677C6CDD}"/>
                  </a:ext>
                </a:extLst>
              </p:cNvPr>
              <p:cNvSpPr/>
              <p:nvPr/>
            </p:nvSpPr>
            <p:spPr>
              <a:xfrm>
                <a:off x="8831298" y="4498114"/>
                <a:ext cx="2422639" cy="349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Rectangle 30">
              <a:extLst>
                <a:ext uri="{FF2B5EF4-FFF2-40B4-BE49-F238E27FC236}">
                  <a16:creationId xmlns:a16="http://schemas.microsoft.com/office/drawing/2014/main" id="{3B2A0D00-61D1-48A1-830C-B0E59FE7B919}"/>
                </a:ext>
              </a:extLst>
            </p:cNvPr>
            <p:cNvSpPr/>
            <p:nvPr/>
          </p:nvSpPr>
          <p:spPr>
            <a:xfrm>
              <a:off x="8706434" y="2885969"/>
              <a:ext cx="2479160" cy="55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C23D134-C5C1-4870-8352-B2C9DD258BE8}"/>
                </a:ext>
              </a:extLst>
            </p:cNvPr>
            <p:cNvSpPr/>
            <p:nvPr/>
          </p:nvSpPr>
          <p:spPr>
            <a:xfrm>
              <a:off x="6052328" y="3525768"/>
              <a:ext cx="2574368" cy="55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Rectangle 41">
            <a:extLst>
              <a:ext uri="{FF2B5EF4-FFF2-40B4-BE49-F238E27FC236}">
                <a16:creationId xmlns:a16="http://schemas.microsoft.com/office/drawing/2014/main" id="{85FFAF6A-D490-4594-907D-710F42ECC1D3}"/>
              </a:ext>
            </a:extLst>
          </p:cNvPr>
          <p:cNvSpPr/>
          <p:nvPr/>
        </p:nvSpPr>
        <p:spPr>
          <a:xfrm>
            <a:off x="6146646" y="3328150"/>
            <a:ext cx="1382110" cy="369332"/>
          </a:xfrm>
          <a:prstGeom prst="rect">
            <a:avLst/>
          </a:prstGeom>
        </p:spPr>
        <p:txBody>
          <a:bodyPr wrap="none">
            <a:spAutoFit/>
          </a:bodyPr>
          <a:lstStyle/>
          <a:p>
            <a:r>
              <a:rPr lang="en-US" dirty="0">
                <a:solidFill>
                  <a:schemeClr val="bg1"/>
                </a:solidFill>
              </a:rPr>
              <a:t>If, </a:t>
            </a:r>
            <a:r>
              <a:rPr lang="en-US" dirty="0" err="1">
                <a:solidFill>
                  <a:schemeClr val="bg1"/>
                </a:solidFill>
              </a:rPr>
              <a:t>if..else</a:t>
            </a:r>
            <a:r>
              <a:rPr lang="en-US" dirty="0">
                <a:solidFill>
                  <a:schemeClr val="bg1"/>
                </a:solidFill>
              </a:rPr>
              <a:t>-if </a:t>
            </a:r>
          </a:p>
        </p:txBody>
      </p:sp>
      <p:sp>
        <p:nvSpPr>
          <p:cNvPr id="43" name="Rectangle 42">
            <a:extLst>
              <a:ext uri="{FF2B5EF4-FFF2-40B4-BE49-F238E27FC236}">
                <a16:creationId xmlns:a16="http://schemas.microsoft.com/office/drawing/2014/main" id="{3B931257-1A0B-4C0F-9FCE-DB3B62F04CAC}"/>
              </a:ext>
            </a:extLst>
          </p:cNvPr>
          <p:cNvSpPr/>
          <p:nvPr/>
        </p:nvSpPr>
        <p:spPr>
          <a:xfrm>
            <a:off x="8376699" y="3357075"/>
            <a:ext cx="2300630" cy="369332"/>
          </a:xfrm>
          <a:prstGeom prst="rect">
            <a:avLst/>
          </a:prstGeom>
        </p:spPr>
        <p:txBody>
          <a:bodyPr wrap="none">
            <a:spAutoFit/>
          </a:bodyPr>
          <a:lstStyle/>
          <a:p>
            <a:r>
              <a:rPr lang="en-US" dirty="0">
                <a:solidFill>
                  <a:schemeClr val="bg1"/>
                </a:solidFill>
              </a:rPr>
              <a:t>Switch case in C++</a:t>
            </a:r>
          </a:p>
        </p:txBody>
      </p:sp>
      <p:sp>
        <p:nvSpPr>
          <p:cNvPr id="44" name="Rectangle 43">
            <a:extLst>
              <a:ext uri="{FF2B5EF4-FFF2-40B4-BE49-F238E27FC236}">
                <a16:creationId xmlns:a16="http://schemas.microsoft.com/office/drawing/2014/main" id="{A0D45B0E-F36C-486B-819D-18F1C7FB2E58}"/>
              </a:ext>
            </a:extLst>
          </p:cNvPr>
          <p:cNvSpPr/>
          <p:nvPr/>
        </p:nvSpPr>
        <p:spPr>
          <a:xfrm>
            <a:off x="6317369" y="3920346"/>
            <a:ext cx="1146468" cy="369332"/>
          </a:xfrm>
          <a:prstGeom prst="rect">
            <a:avLst/>
          </a:prstGeom>
        </p:spPr>
        <p:txBody>
          <a:bodyPr wrap="none">
            <a:spAutoFit/>
          </a:bodyPr>
          <a:lstStyle/>
          <a:p>
            <a:r>
              <a:rPr lang="en-US" dirty="0">
                <a:solidFill>
                  <a:schemeClr val="bg1"/>
                </a:solidFill>
              </a:rPr>
              <a:t>For Loop</a:t>
            </a:r>
          </a:p>
        </p:txBody>
      </p:sp>
      <p:sp>
        <p:nvSpPr>
          <p:cNvPr id="45" name="Rectangle 44">
            <a:extLst>
              <a:ext uri="{FF2B5EF4-FFF2-40B4-BE49-F238E27FC236}">
                <a16:creationId xmlns:a16="http://schemas.microsoft.com/office/drawing/2014/main" id="{B7C5AA05-9C23-4C7D-A6CD-64EE73428689}"/>
              </a:ext>
            </a:extLst>
          </p:cNvPr>
          <p:cNvSpPr/>
          <p:nvPr/>
        </p:nvSpPr>
        <p:spPr>
          <a:xfrm>
            <a:off x="8371504" y="3939770"/>
            <a:ext cx="1420582" cy="369332"/>
          </a:xfrm>
          <a:prstGeom prst="rect">
            <a:avLst/>
          </a:prstGeom>
        </p:spPr>
        <p:txBody>
          <a:bodyPr wrap="none">
            <a:spAutoFit/>
          </a:bodyPr>
          <a:lstStyle/>
          <a:p>
            <a:r>
              <a:rPr lang="en-US" dirty="0">
                <a:solidFill>
                  <a:schemeClr val="bg1"/>
                </a:solidFill>
              </a:rPr>
              <a:t>While Loop</a:t>
            </a:r>
          </a:p>
        </p:txBody>
      </p:sp>
      <p:sp>
        <p:nvSpPr>
          <p:cNvPr id="46" name="Rectangle 45">
            <a:extLst>
              <a:ext uri="{FF2B5EF4-FFF2-40B4-BE49-F238E27FC236}">
                <a16:creationId xmlns:a16="http://schemas.microsoft.com/office/drawing/2014/main" id="{62CD42A9-BB6D-480C-8CD0-9368041929C7}"/>
              </a:ext>
            </a:extLst>
          </p:cNvPr>
          <p:cNvSpPr/>
          <p:nvPr/>
        </p:nvSpPr>
        <p:spPr>
          <a:xfrm>
            <a:off x="5987150" y="4608220"/>
            <a:ext cx="1806905" cy="369332"/>
          </a:xfrm>
          <a:prstGeom prst="rect">
            <a:avLst/>
          </a:prstGeom>
        </p:spPr>
        <p:txBody>
          <a:bodyPr wrap="none">
            <a:spAutoFit/>
          </a:bodyPr>
          <a:lstStyle/>
          <a:p>
            <a:r>
              <a:rPr lang="en-US" dirty="0">
                <a:solidFill>
                  <a:schemeClr val="bg1"/>
                </a:solidFill>
              </a:rPr>
              <a:t>Do While Loop</a:t>
            </a:r>
          </a:p>
        </p:txBody>
      </p:sp>
      <p:sp>
        <p:nvSpPr>
          <p:cNvPr id="47" name="Rectangle 46">
            <a:extLst>
              <a:ext uri="{FF2B5EF4-FFF2-40B4-BE49-F238E27FC236}">
                <a16:creationId xmlns:a16="http://schemas.microsoft.com/office/drawing/2014/main" id="{57509036-A571-4E70-BA41-694B68DC12FF}"/>
              </a:ext>
            </a:extLst>
          </p:cNvPr>
          <p:cNvSpPr/>
          <p:nvPr/>
        </p:nvSpPr>
        <p:spPr>
          <a:xfrm>
            <a:off x="8235447" y="4603038"/>
            <a:ext cx="2452916" cy="369332"/>
          </a:xfrm>
          <a:prstGeom prst="rect">
            <a:avLst/>
          </a:prstGeom>
        </p:spPr>
        <p:txBody>
          <a:bodyPr wrap="none">
            <a:spAutoFit/>
          </a:bodyPr>
          <a:lstStyle/>
          <a:p>
            <a:r>
              <a:rPr lang="en-US" dirty="0">
                <a:solidFill>
                  <a:schemeClr val="bg1"/>
                </a:solidFill>
              </a:rPr>
              <a:t>Continue Statement</a:t>
            </a:r>
          </a:p>
        </p:txBody>
      </p:sp>
      <p:sp>
        <p:nvSpPr>
          <p:cNvPr id="48" name="Rectangle 47">
            <a:extLst>
              <a:ext uri="{FF2B5EF4-FFF2-40B4-BE49-F238E27FC236}">
                <a16:creationId xmlns:a16="http://schemas.microsoft.com/office/drawing/2014/main" id="{9C154D86-34EA-464B-929C-BCBCB595472A}"/>
              </a:ext>
            </a:extLst>
          </p:cNvPr>
          <p:cNvSpPr/>
          <p:nvPr/>
        </p:nvSpPr>
        <p:spPr>
          <a:xfrm>
            <a:off x="5792687" y="5201188"/>
            <a:ext cx="2040943" cy="369332"/>
          </a:xfrm>
          <a:prstGeom prst="rect">
            <a:avLst/>
          </a:prstGeom>
        </p:spPr>
        <p:txBody>
          <a:bodyPr wrap="none">
            <a:spAutoFit/>
          </a:bodyPr>
          <a:lstStyle/>
          <a:p>
            <a:r>
              <a:rPr lang="en-US" dirty="0">
                <a:solidFill>
                  <a:schemeClr val="bg1"/>
                </a:solidFill>
              </a:rPr>
              <a:t>Break Statement</a:t>
            </a:r>
          </a:p>
        </p:txBody>
      </p:sp>
      <p:sp>
        <p:nvSpPr>
          <p:cNvPr id="49" name="Rectangle 48">
            <a:extLst>
              <a:ext uri="{FF2B5EF4-FFF2-40B4-BE49-F238E27FC236}">
                <a16:creationId xmlns:a16="http://schemas.microsoft.com/office/drawing/2014/main" id="{CF211C60-5E64-4C5D-AA22-B2932F97ED38}"/>
              </a:ext>
            </a:extLst>
          </p:cNvPr>
          <p:cNvSpPr/>
          <p:nvPr/>
        </p:nvSpPr>
        <p:spPr>
          <a:xfrm>
            <a:off x="8504895" y="5201188"/>
            <a:ext cx="1972015" cy="369332"/>
          </a:xfrm>
          <a:prstGeom prst="rect">
            <a:avLst/>
          </a:prstGeom>
        </p:spPr>
        <p:txBody>
          <a:bodyPr wrap="none">
            <a:spAutoFit/>
          </a:bodyPr>
          <a:lstStyle/>
          <a:p>
            <a:r>
              <a:rPr lang="en-US" dirty="0" err="1">
                <a:solidFill>
                  <a:schemeClr val="bg1"/>
                </a:solidFill>
              </a:rPr>
              <a:t>goto</a:t>
            </a:r>
            <a:r>
              <a:rPr lang="en-US" dirty="0">
                <a:solidFill>
                  <a:schemeClr val="bg1"/>
                </a:solidFill>
              </a:rPr>
              <a:t> statement</a:t>
            </a:r>
          </a:p>
        </p:txBody>
      </p:sp>
    </p:spTree>
    <p:extLst>
      <p:ext uri="{BB962C8B-B14F-4D97-AF65-F5344CB8AC3E}">
        <p14:creationId xmlns:p14="http://schemas.microsoft.com/office/powerpoint/2010/main" val="406818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96F4-514A-46A3-ACF9-4882B3E31F2B}"/>
              </a:ext>
            </a:extLst>
          </p:cNvPr>
          <p:cNvSpPr>
            <a:spLocks noGrp="1"/>
          </p:cNvSpPr>
          <p:nvPr>
            <p:ph type="title"/>
          </p:nvPr>
        </p:nvSpPr>
        <p:spPr/>
        <p:txBody>
          <a:bodyPr/>
          <a:lstStyle/>
          <a:p>
            <a:r>
              <a:rPr lang="en-US" b="1" dirty="0"/>
              <a:t>If else Statement in C++</a:t>
            </a:r>
            <a:br>
              <a:rPr lang="en-US" b="1" dirty="0"/>
            </a:br>
            <a:endParaRPr lang="en-US" dirty="0"/>
          </a:p>
        </p:txBody>
      </p:sp>
      <p:sp>
        <p:nvSpPr>
          <p:cNvPr id="3" name="Content Placeholder 2">
            <a:extLst>
              <a:ext uri="{FF2B5EF4-FFF2-40B4-BE49-F238E27FC236}">
                <a16:creationId xmlns:a16="http://schemas.microsoft.com/office/drawing/2014/main" id="{79E9AAAF-644B-4058-A30F-4DD938E63A2B}"/>
              </a:ext>
            </a:extLst>
          </p:cNvPr>
          <p:cNvSpPr>
            <a:spLocks noGrp="1"/>
          </p:cNvSpPr>
          <p:nvPr>
            <p:ph idx="1"/>
          </p:nvPr>
        </p:nvSpPr>
        <p:spPr>
          <a:xfrm>
            <a:off x="1154954" y="2603500"/>
            <a:ext cx="9480222" cy="3416300"/>
          </a:xfrm>
        </p:spPr>
        <p:txBody>
          <a:bodyPr/>
          <a:lstStyle/>
          <a:p>
            <a:pPr algn="just"/>
            <a:r>
              <a:rPr lang="en-US" dirty="0"/>
              <a:t>Sometimes we need to execute a </a:t>
            </a:r>
            <a:r>
              <a:rPr lang="en-US" b="1" dirty="0"/>
              <a:t>block of statements only when a particular condition is met or not met</a:t>
            </a:r>
            <a:r>
              <a:rPr lang="en-US" dirty="0"/>
              <a:t>. This is called </a:t>
            </a:r>
            <a:r>
              <a:rPr lang="en-US" b="1" dirty="0"/>
              <a:t>decision making</a:t>
            </a:r>
            <a:r>
              <a:rPr lang="en-US" dirty="0"/>
              <a:t>, as we are executing a certain code after making a decision in the program logic. For decision making in C++, we have </a:t>
            </a:r>
            <a:r>
              <a:rPr lang="en-US" b="1" dirty="0"/>
              <a:t>four types of control statements </a:t>
            </a:r>
            <a:r>
              <a:rPr lang="en-US" dirty="0"/>
              <a:t>(or control structures), which are as follows:</a:t>
            </a:r>
          </a:p>
          <a:p>
            <a:pPr algn="just">
              <a:buFont typeface="+mj-lt"/>
              <a:buAutoNum type="arabicPeriod"/>
            </a:pPr>
            <a:endParaRPr lang="en-US" dirty="0"/>
          </a:p>
        </p:txBody>
      </p:sp>
      <p:sp>
        <p:nvSpPr>
          <p:cNvPr id="4" name="Rectangle: Rounded Corners 3">
            <a:extLst>
              <a:ext uri="{FF2B5EF4-FFF2-40B4-BE49-F238E27FC236}">
                <a16:creationId xmlns:a16="http://schemas.microsoft.com/office/drawing/2014/main" id="{6C224D75-7F9B-4261-AEB6-B7781B5E8341}"/>
              </a:ext>
            </a:extLst>
          </p:cNvPr>
          <p:cNvSpPr/>
          <p:nvPr/>
        </p:nvSpPr>
        <p:spPr>
          <a:xfrm>
            <a:off x="2025748" y="4501662"/>
            <a:ext cx="1983545" cy="590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 if statement</a:t>
            </a:r>
          </a:p>
        </p:txBody>
      </p:sp>
      <p:sp>
        <p:nvSpPr>
          <p:cNvPr id="5" name="Rectangle: Rounded Corners 4">
            <a:extLst>
              <a:ext uri="{FF2B5EF4-FFF2-40B4-BE49-F238E27FC236}">
                <a16:creationId xmlns:a16="http://schemas.microsoft.com/office/drawing/2014/main" id="{FE0EAF08-D8F7-4E38-915B-E317C4103CAA}"/>
              </a:ext>
            </a:extLst>
          </p:cNvPr>
          <p:cNvSpPr/>
          <p:nvPr/>
        </p:nvSpPr>
        <p:spPr>
          <a:xfrm>
            <a:off x="4314093" y="4484077"/>
            <a:ext cx="1983545" cy="590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nested if statement</a:t>
            </a:r>
          </a:p>
        </p:txBody>
      </p:sp>
      <p:sp>
        <p:nvSpPr>
          <p:cNvPr id="6" name="Rectangle: Rounded Corners 5">
            <a:extLst>
              <a:ext uri="{FF2B5EF4-FFF2-40B4-BE49-F238E27FC236}">
                <a16:creationId xmlns:a16="http://schemas.microsoft.com/office/drawing/2014/main" id="{9857D404-65DA-482C-A471-69118C98B881}"/>
              </a:ext>
            </a:extLst>
          </p:cNvPr>
          <p:cNvSpPr/>
          <p:nvPr/>
        </p:nvSpPr>
        <p:spPr>
          <a:xfrm>
            <a:off x="6602438" y="4484076"/>
            <a:ext cx="1983545" cy="590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if-else statement</a:t>
            </a:r>
          </a:p>
        </p:txBody>
      </p:sp>
      <p:sp>
        <p:nvSpPr>
          <p:cNvPr id="7" name="Rectangle: Rounded Corners 6">
            <a:extLst>
              <a:ext uri="{FF2B5EF4-FFF2-40B4-BE49-F238E27FC236}">
                <a16:creationId xmlns:a16="http://schemas.microsoft.com/office/drawing/2014/main" id="{4B8BE8FF-F045-432F-B7BA-CE463B79DBCA}"/>
              </a:ext>
            </a:extLst>
          </p:cNvPr>
          <p:cNvSpPr/>
          <p:nvPr/>
        </p:nvSpPr>
        <p:spPr>
          <a:xfrm>
            <a:off x="8759483" y="4484075"/>
            <a:ext cx="1983545" cy="590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if-else-if statement</a:t>
            </a:r>
          </a:p>
        </p:txBody>
      </p:sp>
    </p:spTree>
    <p:extLst>
      <p:ext uri="{BB962C8B-B14F-4D97-AF65-F5344CB8AC3E}">
        <p14:creationId xmlns:p14="http://schemas.microsoft.com/office/powerpoint/2010/main" val="826696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3E17-DD39-411B-9008-0C7BFB5E5E3A}"/>
              </a:ext>
            </a:extLst>
          </p:cNvPr>
          <p:cNvSpPr>
            <a:spLocks noGrp="1"/>
          </p:cNvSpPr>
          <p:nvPr>
            <p:ph type="title"/>
          </p:nvPr>
        </p:nvSpPr>
        <p:spPr/>
        <p:txBody>
          <a:bodyPr/>
          <a:lstStyle/>
          <a:p>
            <a:r>
              <a:rPr lang="en-US" b="1" dirty="0"/>
              <a:t>If statement in C++</a:t>
            </a:r>
            <a:br>
              <a:rPr lang="en-US" b="1" dirty="0"/>
            </a:br>
            <a:endParaRPr lang="en-US" dirty="0"/>
          </a:p>
        </p:txBody>
      </p:sp>
      <p:sp>
        <p:nvSpPr>
          <p:cNvPr id="3" name="Content Placeholder 2">
            <a:extLst>
              <a:ext uri="{FF2B5EF4-FFF2-40B4-BE49-F238E27FC236}">
                <a16:creationId xmlns:a16="http://schemas.microsoft.com/office/drawing/2014/main" id="{49296B65-A796-404C-87C3-0AC7A8C4A775}"/>
              </a:ext>
            </a:extLst>
          </p:cNvPr>
          <p:cNvSpPr>
            <a:spLocks noGrp="1"/>
          </p:cNvSpPr>
          <p:nvPr>
            <p:ph idx="1"/>
          </p:nvPr>
        </p:nvSpPr>
        <p:spPr>
          <a:xfrm>
            <a:off x="1235087" y="2532926"/>
            <a:ext cx="8825659" cy="3416300"/>
          </a:xfrm>
        </p:spPr>
        <p:txBody>
          <a:bodyPr/>
          <a:lstStyle/>
          <a:p>
            <a:r>
              <a:rPr lang="en-US" dirty="0"/>
              <a:t>If statement consists a condition, followed by statement or a set of statements as</a:t>
            </a:r>
          </a:p>
          <a:p>
            <a:r>
              <a:rPr lang="en-US" dirty="0"/>
              <a:t> shown below:</a:t>
            </a:r>
          </a:p>
          <a:p>
            <a:endParaRPr lang="en-US" dirty="0"/>
          </a:p>
        </p:txBody>
      </p:sp>
      <p:pic>
        <p:nvPicPr>
          <p:cNvPr id="6" name="Picture 5">
            <a:extLst>
              <a:ext uri="{FF2B5EF4-FFF2-40B4-BE49-F238E27FC236}">
                <a16:creationId xmlns:a16="http://schemas.microsoft.com/office/drawing/2014/main" id="{6C736A75-E6A5-4E42-A06F-443AF01D786B}"/>
              </a:ext>
            </a:extLst>
          </p:cNvPr>
          <p:cNvPicPr>
            <a:picLocks noChangeAspect="1"/>
          </p:cNvPicPr>
          <p:nvPr/>
        </p:nvPicPr>
        <p:blipFill>
          <a:blip r:embed="rId2"/>
          <a:stretch>
            <a:fillRect/>
          </a:stretch>
        </p:blipFill>
        <p:spPr>
          <a:xfrm>
            <a:off x="3641558" y="3727728"/>
            <a:ext cx="3689684" cy="1902493"/>
          </a:xfrm>
          <a:prstGeom prst="rect">
            <a:avLst/>
          </a:prstGeom>
        </p:spPr>
      </p:pic>
    </p:spTree>
    <p:extLst>
      <p:ext uri="{BB962C8B-B14F-4D97-AF65-F5344CB8AC3E}">
        <p14:creationId xmlns:p14="http://schemas.microsoft.com/office/powerpoint/2010/main" val="1548095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CDAF-8D21-40BB-868E-5DAE19D2CA8D}"/>
              </a:ext>
            </a:extLst>
          </p:cNvPr>
          <p:cNvSpPr>
            <a:spLocks noGrp="1"/>
          </p:cNvSpPr>
          <p:nvPr>
            <p:ph type="title"/>
          </p:nvPr>
        </p:nvSpPr>
        <p:spPr/>
        <p:txBody>
          <a:bodyPr/>
          <a:lstStyle/>
          <a:p>
            <a:r>
              <a:rPr lang="en-US" dirty="0"/>
              <a:t>How If statement work?</a:t>
            </a:r>
          </a:p>
        </p:txBody>
      </p:sp>
      <p:sp>
        <p:nvSpPr>
          <p:cNvPr id="3" name="Content Placeholder 2">
            <a:extLst>
              <a:ext uri="{FF2B5EF4-FFF2-40B4-BE49-F238E27FC236}">
                <a16:creationId xmlns:a16="http://schemas.microsoft.com/office/drawing/2014/main" id="{2D5A8904-E30B-4B49-9401-ECBBDBA707FC}"/>
              </a:ext>
            </a:extLst>
          </p:cNvPr>
          <p:cNvSpPr>
            <a:spLocks noGrp="1"/>
          </p:cNvSpPr>
          <p:nvPr>
            <p:ph idx="1"/>
          </p:nvPr>
        </p:nvSpPr>
        <p:spPr>
          <a:xfrm>
            <a:off x="1000210" y="2750230"/>
            <a:ext cx="6230583" cy="2060921"/>
          </a:xfrm>
        </p:spPr>
        <p:txBody>
          <a:bodyPr/>
          <a:lstStyle/>
          <a:p>
            <a:pPr algn="just"/>
            <a:r>
              <a:rPr lang="en-US" dirty="0"/>
              <a:t>The statements inside </a:t>
            </a:r>
            <a:r>
              <a:rPr lang="en-US" b="1" dirty="0"/>
              <a:t>if</a:t>
            </a:r>
            <a:r>
              <a:rPr lang="en-US" dirty="0"/>
              <a:t> parenthesis (usually referred as if body) </a:t>
            </a:r>
            <a:r>
              <a:rPr lang="en-US" b="1" dirty="0"/>
              <a:t>gets executed only when the given condition is true</a:t>
            </a:r>
            <a:r>
              <a:rPr lang="en-US" dirty="0"/>
              <a:t>. If the condition is false then the statements inside if body are completely ignored.</a:t>
            </a:r>
          </a:p>
        </p:txBody>
      </p:sp>
      <p:pic>
        <p:nvPicPr>
          <p:cNvPr id="4" name="Picture 3">
            <a:extLst>
              <a:ext uri="{FF2B5EF4-FFF2-40B4-BE49-F238E27FC236}">
                <a16:creationId xmlns:a16="http://schemas.microsoft.com/office/drawing/2014/main" id="{7561C4E8-6AAE-47DB-AC35-BB958DD8092A}"/>
              </a:ext>
            </a:extLst>
          </p:cNvPr>
          <p:cNvPicPr>
            <a:picLocks noChangeAspect="1"/>
          </p:cNvPicPr>
          <p:nvPr/>
        </p:nvPicPr>
        <p:blipFill>
          <a:blip r:embed="rId2"/>
          <a:stretch>
            <a:fillRect/>
          </a:stretch>
        </p:blipFill>
        <p:spPr>
          <a:xfrm>
            <a:off x="7882133" y="2330890"/>
            <a:ext cx="3154912" cy="4254980"/>
          </a:xfrm>
          <a:prstGeom prst="rect">
            <a:avLst/>
          </a:prstGeom>
        </p:spPr>
      </p:pic>
    </p:spTree>
    <p:extLst>
      <p:ext uri="{BB962C8B-B14F-4D97-AF65-F5344CB8AC3E}">
        <p14:creationId xmlns:p14="http://schemas.microsoft.com/office/powerpoint/2010/main" val="7334922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42BC-5397-4B4D-9370-FE6495A9006F}"/>
              </a:ext>
            </a:extLst>
          </p:cNvPr>
          <p:cNvSpPr>
            <a:spLocks noGrp="1"/>
          </p:cNvSpPr>
          <p:nvPr>
            <p:ph type="title" idx="4294967295"/>
          </p:nvPr>
        </p:nvSpPr>
        <p:spPr>
          <a:xfrm>
            <a:off x="0" y="973138"/>
            <a:ext cx="3249637" cy="708025"/>
          </a:xfrm>
        </p:spPr>
        <p:txBody>
          <a:bodyPr/>
          <a:lstStyle/>
          <a:p>
            <a:pPr algn="ctr"/>
            <a:r>
              <a:rPr lang="en-US" dirty="0">
                <a:solidFill>
                  <a:schemeClr val="tx1"/>
                </a:solidFill>
              </a:rPr>
              <a:t>Example</a:t>
            </a:r>
            <a:br>
              <a:rPr lang="en-US" dirty="0">
                <a:solidFill>
                  <a:schemeClr val="tx1"/>
                </a:solidFill>
              </a:rPr>
            </a:br>
            <a:r>
              <a:rPr lang="en-US" dirty="0">
                <a:solidFill>
                  <a:schemeClr val="tx1"/>
                </a:solidFill>
              </a:rPr>
              <a:t> If statement</a:t>
            </a:r>
          </a:p>
        </p:txBody>
      </p:sp>
      <p:pic>
        <p:nvPicPr>
          <p:cNvPr id="4" name="Picture 3">
            <a:extLst>
              <a:ext uri="{FF2B5EF4-FFF2-40B4-BE49-F238E27FC236}">
                <a16:creationId xmlns:a16="http://schemas.microsoft.com/office/drawing/2014/main" id="{276BF14E-075A-437B-8DA2-BB577500901F}"/>
              </a:ext>
            </a:extLst>
          </p:cNvPr>
          <p:cNvPicPr>
            <a:picLocks noChangeAspect="1"/>
          </p:cNvPicPr>
          <p:nvPr/>
        </p:nvPicPr>
        <p:blipFill>
          <a:blip r:embed="rId2"/>
          <a:stretch>
            <a:fillRect/>
          </a:stretch>
        </p:blipFill>
        <p:spPr>
          <a:xfrm>
            <a:off x="3509890" y="318253"/>
            <a:ext cx="5622388" cy="6221494"/>
          </a:xfrm>
          <a:prstGeom prst="rect">
            <a:avLst/>
          </a:prstGeom>
        </p:spPr>
      </p:pic>
    </p:spTree>
    <p:extLst>
      <p:ext uri="{BB962C8B-B14F-4D97-AF65-F5344CB8AC3E}">
        <p14:creationId xmlns:p14="http://schemas.microsoft.com/office/powerpoint/2010/main" val="69058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B5322-9AFF-447F-A39D-199046AC5B57}"/>
              </a:ext>
            </a:extLst>
          </p:cNvPr>
          <p:cNvSpPr>
            <a:spLocks noGrp="1"/>
          </p:cNvSpPr>
          <p:nvPr>
            <p:ph type="title"/>
          </p:nvPr>
        </p:nvSpPr>
        <p:spPr/>
        <p:txBody>
          <a:bodyPr/>
          <a:lstStyle/>
          <a:p>
            <a:r>
              <a:rPr lang="en-US" b="1" dirty="0"/>
              <a:t>Nested if statement in C++</a:t>
            </a:r>
            <a:br>
              <a:rPr lang="en-US" b="1" dirty="0"/>
            </a:br>
            <a:endParaRPr lang="en-US" dirty="0"/>
          </a:p>
        </p:txBody>
      </p:sp>
      <p:sp>
        <p:nvSpPr>
          <p:cNvPr id="3" name="Content Placeholder 2">
            <a:extLst>
              <a:ext uri="{FF2B5EF4-FFF2-40B4-BE49-F238E27FC236}">
                <a16:creationId xmlns:a16="http://schemas.microsoft.com/office/drawing/2014/main" id="{DF8EEEB5-B1E5-4A60-8A8C-A7B41F54415E}"/>
              </a:ext>
            </a:extLst>
          </p:cNvPr>
          <p:cNvSpPr>
            <a:spLocks noGrp="1"/>
          </p:cNvSpPr>
          <p:nvPr>
            <p:ph idx="1"/>
          </p:nvPr>
        </p:nvSpPr>
        <p:spPr>
          <a:xfrm>
            <a:off x="1154954" y="2338651"/>
            <a:ext cx="10234941" cy="3416300"/>
          </a:xfrm>
        </p:spPr>
        <p:txBody>
          <a:bodyPr/>
          <a:lstStyle/>
          <a:p>
            <a:r>
              <a:rPr lang="en-US" dirty="0"/>
              <a:t>When there is an if statement inside another if statement then it is called the </a:t>
            </a:r>
            <a:r>
              <a:rPr lang="en-US" b="1" dirty="0"/>
              <a:t>nested if statement</a:t>
            </a:r>
            <a:r>
              <a:rPr lang="en-US" dirty="0"/>
              <a:t>. The structure of nested if looks like this:</a:t>
            </a:r>
          </a:p>
          <a:p>
            <a:endParaRPr lang="en-US" dirty="0"/>
          </a:p>
        </p:txBody>
      </p:sp>
      <p:pic>
        <p:nvPicPr>
          <p:cNvPr id="4" name="Picture 3">
            <a:extLst>
              <a:ext uri="{FF2B5EF4-FFF2-40B4-BE49-F238E27FC236}">
                <a16:creationId xmlns:a16="http://schemas.microsoft.com/office/drawing/2014/main" id="{09AD856A-21B4-4756-A913-2988E6F1165E}"/>
              </a:ext>
            </a:extLst>
          </p:cNvPr>
          <p:cNvPicPr>
            <a:picLocks noChangeAspect="1"/>
          </p:cNvPicPr>
          <p:nvPr/>
        </p:nvPicPr>
        <p:blipFill>
          <a:blip r:embed="rId2"/>
          <a:stretch>
            <a:fillRect/>
          </a:stretch>
        </p:blipFill>
        <p:spPr>
          <a:xfrm>
            <a:off x="3381354" y="3113462"/>
            <a:ext cx="5429292" cy="2446338"/>
          </a:xfrm>
          <a:prstGeom prst="rect">
            <a:avLst/>
          </a:prstGeom>
        </p:spPr>
      </p:pic>
      <p:sp>
        <p:nvSpPr>
          <p:cNvPr id="5" name="Rectangle 4">
            <a:extLst>
              <a:ext uri="{FF2B5EF4-FFF2-40B4-BE49-F238E27FC236}">
                <a16:creationId xmlns:a16="http://schemas.microsoft.com/office/drawing/2014/main" id="{572085BD-A8E0-4490-8434-DFB893E104E9}"/>
              </a:ext>
            </a:extLst>
          </p:cNvPr>
          <p:cNvSpPr/>
          <p:nvPr/>
        </p:nvSpPr>
        <p:spPr>
          <a:xfrm>
            <a:off x="1763729" y="5754951"/>
            <a:ext cx="9017390" cy="646331"/>
          </a:xfrm>
          <a:prstGeom prst="rect">
            <a:avLst/>
          </a:prstGeom>
        </p:spPr>
        <p:txBody>
          <a:bodyPr wrap="square">
            <a:spAutoFit/>
          </a:bodyPr>
          <a:lstStyle/>
          <a:p>
            <a:r>
              <a:rPr lang="en-US" b="1" dirty="0">
                <a:solidFill>
                  <a:srgbClr val="222426"/>
                </a:solidFill>
                <a:latin typeface="PT Sans"/>
              </a:rPr>
              <a:t>Statement1 would execute if the condition_1 is true. Statement2 would only execute if both the conditions( condition_1 and condition_2) are true.</a:t>
            </a:r>
            <a:endParaRPr lang="en-US" b="1" dirty="0"/>
          </a:p>
        </p:txBody>
      </p:sp>
    </p:spTree>
    <p:extLst>
      <p:ext uri="{BB962C8B-B14F-4D97-AF65-F5344CB8AC3E}">
        <p14:creationId xmlns:p14="http://schemas.microsoft.com/office/powerpoint/2010/main" val="3607600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4E70D-82B5-4C57-A323-BE899856BBD7}"/>
              </a:ext>
            </a:extLst>
          </p:cNvPr>
          <p:cNvSpPr>
            <a:spLocks noGrp="1"/>
          </p:cNvSpPr>
          <p:nvPr>
            <p:ph type="title"/>
          </p:nvPr>
        </p:nvSpPr>
        <p:spPr/>
        <p:txBody>
          <a:bodyPr/>
          <a:lstStyle/>
          <a:p>
            <a:r>
              <a:rPr lang="en-US" dirty="0"/>
              <a:t>Outline (Cont.)</a:t>
            </a:r>
          </a:p>
        </p:txBody>
      </p:sp>
      <p:grpSp>
        <p:nvGrpSpPr>
          <p:cNvPr id="25" name="Group 24">
            <a:extLst>
              <a:ext uri="{FF2B5EF4-FFF2-40B4-BE49-F238E27FC236}">
                <a16:creationId xmlns:a16="http://schemas.microsoft.com/office/drawing/2014/main" id="{1D8ABE06-5EA8-4FA5-9A03-5BE609EF7E5C}"/>
              </a:ext>
            </a:extLst>
          </p:cNvPr>
          <p:cNvGrpSpPr/>
          <p:nvPr/>
        </p:nvGrpSpPr>
        <p:grpSpPr>
          <a:xfrm>
            <a:off x="666235" y="2608443"/>
            <a:ext cx="10978370" cy="3453912"/>
            <a:chOff x="516945" y="2608443"/>
            <a:chExt cx="10978370" cy="3453912"/>
          </a:xfrm>
        </p:grpSpPr>
        <p:grpSp>
          <p:nvGrpSpPr>
            <p:cNvPr id="4" name="Group 3">
              <a:extLst>
                <a:ext uri="{FF2B5EF4-FFF2-40B4-BE49-F238E27FC236}">
                  <a16:creationId xmlns:a16="http://schemas.microsoft.com/office/drawing/2014/main" id="{7EF37CEB-BA49-4656-B60D-A7114E9D02C2}"/>
                </a:ext>
              </a:extLst>
            </p:cNvPr>
            <p:cNvGrpSpPr/>
            <p:nvPr/>
          </p:nvGrpSpPr>
          <p:grpSpPr>
            <a:xfrm>
              <a:off x="516945" y="2608443"/>
              <a:ext cx="10978370" cy="3453912"/>
              <a:chOff x="5413228" y="1702907"/>
              <a:chExt cx="10978370" cy="3453912"/>
            </a:xfrm>
          </p:grpSpPr>
          <p:grpSp>
            <p:nvGrpSpPr>
              <p:cNvPr id="5" name="Group 4">
                <a:extLst>
                  <a:ext uri="{FF2B5EF4-FFF2-40B4-BE49-F238E27FC236}">
                    <a16:creationId xmlns:a16="http://schemas.microsoft.com/office/drawing/2014/main" id="{EA02932A-A033-45F2-9A07-7287F80AA701}"/>
                  </a:ext>
                </a:extLst>
              </p:cNvPr>
              <p:cNvGrpSpPr/>
              <p:nvPr/>
            </p:nvGrpSpPr>
            <p:grpSpPr>
              <a:xfrm>
                <a:off x="5413228" y="1702907"/>
                <a:ext cx="10978370" cy="3453912"/>
                <a:chOff x="5554983" y="2952863"/>
                <a:chExt cx="10881021" cy="2163404"/>
              </a:xfrm>
            </p:grpSpPr>
            <p:grpSp>
              <p:nvGrpSpPr>
                <p:cNvPr id="8" name="Group 7">
                  <a:extLst>
                    <a:ext uri="{FF2B5EF4-FFF2-40B4-BE49-F238E27FC236}">
                      <a16:creationId xmlns:a16="http://schemas.microsoft.com/office/drawing/2014/main" id="{93A1399C-35DD-4069-B84F-A5338EB8BD76}"/>
                    </a:ext>
                  </a:extLst>
                </p:cNvPr>
                <p:cNvGrpSpPr/>
                <p:nvPr/>
              </p:nvGrpSpPr>
              <p:grpSpPr>
                <a:xfrm>
                  <a:off x="5554983" y="2952863"/>
                  <a:ext cx="10881021" cy="2163404"/>
                  <a:chOff x="223947" y="2412994"/>
                  <a:chExt cx="14560667" cy="921565"/>
                </a:xfrm>
              </p:grpSpPr>
              <p:sp>
                <p:nvSpPr>
                  <p:cNvPr id="12" name="Rectangle: Rounded Corners 11">
                    <a:extLst>
                      <a:ext uri="{FF2B5EF4-FFF2-40B4-BE49-F238E27FC236}">
                        <a16:creationId xmlns:a16="http://schemas.microsoft.com/office/drawing/2014/main" id="{B93CA950-E4F9-467B-8046-72F16757F702}"/>
                      </a:ext>
                    </a:extLst>
                  </p:cNvPr>
                  <p:cNvSpPr/>
                  <p:nvPr/>
                </p:nvSpPr>
                <p:spPr>
                  <a:xfrm>
                    <a:off x="223947" y="2412994"/>
                    <a:ext cx="14560667" cy="921565"/>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F1022B2-C788-41CB-8586-B43AA60D4148}"/>
                      </a:ext>
                    </a:extLst>
                  </p:cNvPr>
                  <p:cNvSpPr/>
                  <p:nvPr/>
                </p:nvSpPr>
                <p:spPr>
                  <a:xfrm>
                    <a:off x="4710729" y="2418468"/>
                    <a:ext cx="7209932" cy="98544"/>
                  </a:xfrm>
                  <a:prstGeom prst="rect">
                    <a:avLst/>
                  </a:prstGeom>
                </p:spPr>
                <p:txBody>
                  <a:bodyPr wrap="none">
                    <a:spAutoFit/>
                  </a:bodyPr>
                  <a:lstStyle/>
                  <a:p>
                    <a:r>
                      <a:rPr lang="en-US" b="1" dirty="0"/>
                      <a:t>Object Oriented Programming  (OOP) Concept</a:t>
                    </a:r>
                  </a:p>
                </p:txBody>
              </p:sp>
              <p:sp>
                <p:nvSpPr>
                  <p:cNvPr id="14" name="Rectangle 13">
                    <a:extLst>
                      <a:ext uri="{FF2B5EF4-FFF2-40B4-BE49-F238E27FC236}">
                        <a16:creationId xmlns:a16="http://schemas.microsoft.com/office/drawing/2014/main" id="{D1E39C3F-CEDA-4273-BBB2-CC7948717FBF}"/>
                      </a:ext>
                    </a:extLst>
                  </p:cNvPr>
                  <p:cNvSpPr/>
                  <p:nvPr/>
                </p:nvSpPr>
                <p:spPr>
                  <a:xfrm>
                    <a:off x="521309" y="2725044"/>
                    <a:ext cx="3414397" cy="148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to Pass &amp; return struct from function</a:t>
                    </a:r>
                  </a:p>
                </p:txBody>
              </p:sp>
              <p:sp>
                <p:nvSpPr>
                  <p:cNvPr id="15" name="Rectangle 14">
                    <a:extLst>
                      <a:ext uri="{FF2B5EF4-FFF2-40B4-BE49-F238E27FC236}">
                        <a16:creationId xmlns:a16="http://schemas.microsoft.com/office/drawing/2014/main" id="{307937B4-6EEA-4B32-9484-93147F13A359}"/>
                      </a:ext>
                    </a:extLst>
                  </p:cNvPr>
                  <p:cNvSpPr/>
                  <p:nvPr/>
                </p:nvSpPr>
                <p:spPr>
                  <a:xfrm>
                    <a:off x="521309" y="2552933"/>
                    <a:ext cx="3414399" cy="147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OOP Concepts</a:t>
                    </a:r>
                  </a:p>
                </p:txBody>
              </p:sp>
              <p:sp>
                <p:nvSpPr>
                  <p:cNvPr id="16" name="Rectangle 15">
                    <a:extLst>
                      <a:ext uri="{FF2B5EF4-FFF2-40B4-BE49-F238E27FC236}">
                        <a16:creationId xmlns:a16="http://schemas.microsoft.com/office/drawing/2014/main" id="{81878B64-4E69-4C26-875E-E0A8B3E53E81}"/>
                      </a:ext>
                    </a:extLst>
                  </p:cNvPr>
                  <p:cNvSpPr/>
                  <p:nvPr/>
                </p:nvSpPr>
                <p:spPr>
                  <a:xfrm>
                    <a:off x="4044687" y="2556700"/>
                    <a:ext cx="3288122" cy="15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Constructor</a:t>
                    </a:r>
                  </a:p>
                </p:txBody>
              </p:sp>
            </p:grpSp>
            <p:sp>
              <p:nvSpPr>
                <p:cNvPr id="9" name="Rectangle 8">
                  <a:extLst>
                    <a:ext uri="{FF2B5EF4-FFF2-40B4-BE49-F238E27FC236}">
                      <a16:creationId xmlns:a16="http://schemas.microsoft.com/office/drawing/2014/main" id="{5AB03845-1C61-4AF2-A2E0-28F5B763A506}"/>
                    </a:ext>
                  </a:extLst>
                </p:cNvPr>
                <p:cNvSpPr/>
                <p:nvPr/>
              </p:nvSpPr>
              <p:spPr>
                <a:xfrm>
                  <a:off x="8444715" y="4101821"/>
                  <a:ext cx="2422640" cy="321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Overriding</a:t>
                  </a:r>
                </a:p>
              </p:txBody>
            </p:sp>
            <p:sp>
              <p:nvSpPr>
                <p:cNvPr id="10" name="Rectangle 9">
                  <a:extLst>
                    <a:ext uri="{FF2B5EF4-FFF2-40B4-BE49-F238E27FC236}">
                      <a16:creationId xmlns:a16="http://schemas.microsoft.com/office/drawing/2014/main" id="{4DF44829-36C4-451E-B02D-F5D417604717}"/>
                    </a:ext>
                  </a:extLst>
                </p:cNvPr>
                <p:cNvSpPr/>
                <p:nvPr/>
              </p:nvSpPr>
              <p:spPr>
                <a:xfrm>
                  <a:off x="5793866" y="4496316"/>
                  <a:ext cx="2534872" cy="349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Abstraction</a:t>
                  </a:r>
                </a:p>
              </p:txBody>
            </p:sp>
            <p:sp>
              <p:nvSpPr>
                <p:cNvPr id="11" name="Rectangle 10">
                  <a:extLst>
                    <a:ext uri="{FF2B5EF4-FFF2-40B4-BE49-F238E27FC236}">
                      <a16:creationId xmlns:a16="http://schemas.microsoft.com/office/drawing/2014/main" id="{71B3A3EC-043B-4B57-B57F-2424C56D06D7}"/>
                    </a:ext>
                  </a:extLst>
                </p:cNvPr>
                <p:cNvSpPr/>
                <p:nvPr/>
              </p:nvSpPr>
              <p:spPr>
                <a:xfrm>
                  <a:off x="8422490" y="4491300"/>
                  <a:ext cx="2422639" cy="349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Interfaces-Abstract Class</a:t>
                  </a:r>
                </a:p>
              </p:txBody>
            </p:sp>
          </p:grpSp>
          <p:sp>
            <p:nvSpPr>
              <p:cNvPr id="6" name="Rectangle 5">
                <a:extLst>
                  <a:ext uri="{FF2B5EF4-FFF2-40B4-BE49-F238E27FC236}">
                    <a16:creationId xmlns:a16="http://schemas.microsoft.com/office/drawing/2014/main" id="{A26FFA61-D046-4A65-A3BD-D725509F1E5F}"/>
                  </a:ext>
                </a:extLst>
              </p:cNvPr>
              <p:cNvSpPr/>
              <p:nvPr/>
            </p:nvSpPr>
            <p:spPr>
              <a:xfrm>
                <a:off x="8293969" y="2875089"/>
                <a:ext cx="2479160" cy="55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Enumeration</a:t>
                </a:r>
              </a:p>
            </p:txBody>
          </p:sp>
          <p:sp>
            <p:nvSpPr>
              <p:cNvPr id="7" name="Rectangle 6">
                <a:extLst>
                  <a:ext uri="{FF2B5EF4-FFF2-40B4-BE49-F238E27FC236}">
                    <a16:creationId xmlns:a16="http://schemas.microsoft.com/office/drawing/2014/main" id="{A3D615E2-0A38-4405-8215-58AABCE263D1}"/>
                  </a:ext>
                </a:extLst>
              </p:cNvPr>
              <p:cNvSpPr/>
              <p:nvPr/>
            </p:nvSpPr>
            <p:spPr>
              <a:xfrm>
                <a:off x="5639863" y="3514888"/>
                <a:ext cx="2574368" cy="55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Overloading</a:t>
                </a:r>
              </a:p>
            </p:txBody>
          </p:sp>
        </p:grpSp>
        <p:sp>
          <p:nvSpPr>
            <p:cNvPr id="17" name="Rectangle 16">
              <a:extLst>
                <a:ext uri="{FF2B5EF4-FFF2-40B4-BE49-F238E27FC236}">
                  <a16:creationId xmlns:a16="http://schemas.microsoft.com/office/drawing/2014/main" id="{DDAB2810-0226-41E8-B2CD-B6393218DC69}"/>
                </a:ext>
              </a:extLst>
            </p:cNvPr>
            <p:cNvSpPr/>
            <p:nvPr/>
          </p:nvSpPr>
          <p:spPr>
            <a:xfrm>
              <a:off x="6025251" y="3777970"/>
              <a:ext cx="2574368" cy="55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Inheritance</a:t>
              </a:r>
            </a:p>
          </p:txBody>
        </p:sp>
        <p:sp>
          <p:nvSpPr>
            <p:cNvPr id="18" name="Rectangle 17">
              <a:extLst>
                <a:ext uri="{FF2B5EF4-FFF2-40B4-BE49-F238E27FC236}">
                  <a16:creationId xmlns:a16="http://schemas.microsoft.com/office/drawing/2014/main" id="{09858DF7-D6BE-40F5-B322-025E153B1198}"/>
                </a:ext>
              </a:extLst>
            </p:cNvPr>
            <p:cNvSpPr/>
            <p:nvPr/>
          </p:nvSpPr>
          <p:spPr>
            <a:xfrm>
              <a:off x="6025251" y="3132919"/>
              <a:ext cx="2574369" cy="553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Destructor</a:t>
              </a:r>
            </a:p>
          </p:txBody>
        </p:sp>
        <p:sp>
          <p:nvSpPr>
            <p:cNvPr id="19" name="Rectangle 18">
              <a:extLst>
                <a:ext uri="{FF2B5EF4-FFF2-40B4-BE49-F238E27FC236}">
                  <a16:creationId xmlns:a16="http://schemas.microsoft.com/office/drawing/2014/main" id="{FB865287-4BC2-49F2-A149-189EFD9A5073}"/>
                </a:ext>
              </a:extLst>
            </p:cNvPr>
            <p:cNvSpPr/>
            <p:nvPr/>
          </p:nvSpPr>
          <p:spPr>
            <a:xfrm>
              <a:off x="8681788" y="3147037"/>
              <a:ext cx="2479160" cy="56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Structure</a:t>
              </a:r>
            </a:p>
          </p:txBody>
        </p:sp>
        <p:sp>
          <p:nvSpPr>
            <p:cNvPr id="20" name="Rectangle 19">
              <a:extLst>
                <a:ext uri="{FF2B5EF4-FFF2-40B4-BE49-F238E27FC236}">
                  <a16:creationId xmlns:a16="http://schemas.microsoft.com/office/drawing/2014/main" id="{8160AE72-D891-4712-B391-418D7052B4EB}"/>
                </a:ext>
              </a:extLst>
            </p:cNvPr>
            <p:cNvSpPr/>
            <p:nvPr/>
          </p:nvSpPr>
          <p:spPr>
            <a:xfrm>
              <a:off x="8716633" y="4442775"/>
              <a:ext cx="2444315" cy="51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Encapsulation</a:t>
              </a:r>
            </a:p>
          </p:txBody>
        </p:sp>
        <p:sp>
          <p:nvSpPr>
            <p:cNvPr id="21" name="Rectangle 20">
              <a:extLst>
                <a:ext uri="{FF2B5EF4-FFF2-40B4-BE49-F238E27FC236}">
                  <a16:creationId xmlns:a16="http://schemas.microsoft.com/office/drawing/2014/main" id="{84BF1129-CEBA-439B-8AC2-2CEC66B28656}"/>
                </a:ext>
              </a:extLst>
            </p:cNvPr>
            <p:cNvSpPr/>
            <p:nvPr/>
          </p:nvSpPr>
          <p:spPr>
            <a:xfrm>
              <a:off x="6042068" y="5072595"/>
              <a:ext cx="2557551" cy="55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 &amp; Return Obj from Fc</a:t>
              </a:r>
            </a:p>
          </p:txBody>
        </p:sp>
        <p:sp>
          <p:nvSpPr>
            <p:cNvPr id="22" name="Rectangle 21">
              <a:extLst>
                <a:ext uri="{FF2B5EF4-FFF2-40B4-BE49-F238E27FC236}">
                  <a16:creationId xmlns:a16="http://schemas.microsoft.com/office/drawing/2014/main" id="{255891A0-46E5-4ABF-9375-EACB0D6CF8D1}"/>
                </a:ext>
              </a:extLst>
            </p:cNvPr>
            <p:cNvSpPr/>
            <p:nvPr/>
          </p:nvSpPr>
          <p:spPr>
            <a:xfrm>
              <a:off x="8694210" y="5064585"/>
              <a:ext cx="2444314" cy="55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Friend Class &amp; Function</a:t>
              </a:r>
            </a:p>
          </p:txBody>
        </p:sp>
        <p:sp>
          <p:nvSpPr>
            <p:cNvPr id="23" name="Rectangle 22">
              <a:extLst>
                <a:ext uri="{FF2B5EF4-FFF2-40B4-BE49-F238E27FC236}">
                  <a16:creationId xmlns:a16="http://schemas.microsoft.com/office/drawing/2014/main" id="{A20C7CD6-F02A-4A2B-90B9-0009B2BC2AAA}"/>
                </a:ext>
              </a:extLst>
            </p:cNvPr>
            <p:cNvSpPr/>
            <p:nvPr/>
          </p:nvSpPr>
          <p:spPr>
            <a:xfrm>
              <a:off x="8681789" y="3780626"/>
              <a:ext cx="2479160" cy="55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Polymorphism</a:t>
              </a:r>
            </a:p>
          </p:txBody>
        </p:sp>
        <p:sp>
          <p:nvSpPr>
            <p:cNvPr id="24" name="Rectangle 23">
              <a:extLst>
                <a:ext uri="{FF2B5EF4-FFF2-40B4-BE49-F238E27FC236}">
                  <a16:creationId xmlns:a16="http://schemas.microsoft.com/office/drawing/2014/main" id="{74664FBE-F6E0-4054-8D23-CA730690E8BA}"/>
                </a:ext>
              </a:extLst>
            </p:cNvPr>
            <p:cNvSpPr/>
            <p:nvPr/>
          </p:nvSpPr>
          <p:spPr>
            <a:xfrm>
              <a:off x="6027683" y="4420425"/>
              <a:ext cx="2574368" cy="55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Virtual Function: Run time Polymorphism</a:t>
              </a:r>
            </a:p>
          </p:txBody>
        </p:sp>
      </p:grpSp>
    </p:spTree>
    <p:extLst>
      <p:ext uri="{BB962C8B-B14F-4D97-AF65-F5344CB8AC3E}">
        <p14:creationId xmlns:p14="http://schemas.microsoft.com/office/powerpoint/2010/main" val="28129455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81CB2-6ED5-47B6-95F0-B301ECBD6226}"/>
              </a:ext>
            </a:extLst>
          </p:cNvPr>
          <p:cNvSpPr>
            <a:spLocks noGrp="1"/>
          </p:cNvSpPr>
          <p:nvPr>
            <p:ph type="title"/>
          </p:nvPr>
        </p:nvSpPr>
        <p:spPr/>
        <p:txBody>
          <a:bodyPr/>
          <a:lstStyle/>
          <a:p>
            <a:r>
              <a:rPr lang="en-US" b="1" dirty="0"/>
              <a:t>If else statement in C++</a:t>
            </a:r>
            <a:br>
              <a:rPr lang="en-US" b="1" dirty="0"/>
            </a:br>
            <a:endParaRPr lang="en-US" dirty="0"/>
          </a:p>
        </p:txBody>
      </p:sp>
      <p:sp>
        <p:nvSpPr>
          <p:cNvPr id="3" name="Content Placeholder 2">
            <a:extLst>
              <a:ext uri="{FF2B5EF4-FFF2-40B4-BE49-F238E27FC236}">
                <a16:creationId xmlns:a16="http://schemas.microsoft.com/office/drawing/2014/main" id="{4FD3705F-E506-49A9-809F-7F55021DC131}"/>
              </a:ext>
            </a:extLst>
          </p:cNvPr>
          <p:cNvSpPr>
            <a:spLocks noGrp="1"/>
          </p:cNvSpPr>
          <p:nvPr>
            <p:ph idx="1"/>
          </p:nvPr>
        </p:nvSpPr>
        <p:spPr>
          <a:xfrm>
            <a:off x="1154954" y="2394841"/>
            <a:ext cx="9865972" cy="3416300"/>
          </a:xfrm>
        </p:spPr>
        <p:txBody>
          <a:bodyPr/>
          <a:lstStyle/>
          <a:p>
            <a:pPr algn="just"/>
            <a:r>
              <a:rPr lang="en-US" dirty="0"/>
              <a:t>Sometimes you have a condition and you </a:t>
            </a:r>
            <a:r>
              <a:rPr lang="en-US" b="1" dirty="0"/>
              <a:t>want to execute a block of code if condition is true and execute another piece of code if the same condition is false</a:t>
            </a:r>
            <a:r>
              <a:rPr lang="en-US" dirty="0"/>
              <a:t>. This can be achieved in C++ using </a:t>
            </a:r>
            <a:r>
              <a:rPr lang="en-US" b="1" dirty="0"/>
              <a:t>if-else statement.</a:t>
            </a:r>
          </a:p>
          <a:p>
            <a:pPr algn="just"/>
            <a:r>
              <a:rPr lang="en-US" dirty="0"/>
              <a:t>The statements inside “if” would execute if the condition is true, and the statements inside “else” would execute if the condition is false.</a:t>
            </a:r>
          </a:p>
          <a:p>
            <a:r>
              <a:rPr lang="en-US" dirty="0"/>
              <a:t>This is how an if-else statement looks:</a:t>
            </a:r>
          </a:p>
          <a:p>
            <a:endParaRPr lang="en-US" dirty="0"/>
          </a:p>
        </p:txBody>
      </p:sp>
      <p:pic>
        <p:nvPicPr>
          <p:cNvPr id="4" name="Picture 3">
            <a:extLst>
              <a:ext uri="{FF2B5EF4-FFF2-40B4-BE49-F238E27FC236}">
                <a16:creationId xmlns:a16="http://schemas.microsoft.com/office/drawing/2014/main" id="{18468655-19DD-4B07-8B00-AD72D63D562C}"/>
              </a:ext>
            </a:extLst>
          </p:cNvPr>
          <p:cNvPicPr>
            <a:picLocks noChangeAspect="1"/>
          </p:cNvPicPr>
          <p:nvPr/>
        </p:nvPicPr>
        <p:blipFill>
          <a:blip r:embed="rId2"/>
          <a:stretch>
            <a:fillRect/>
          </a:stretch>
        </p:blipFill>
        <p:spPr>
          <a:xfrm>
            <a:off x="3750768" y="4463159"/>
            <a:ext cx="3569783" cy="1925609"/>
          </a:xfrm>
          <a:prstGeom prst="rect">
            <a:avLst/>
          </a:prstGeom>
        </p:spPr>
      </p:pic>
    </p:spTree>
    <p:extLst>
      <p:ext uri="{BB962C8B-B14F-4D97-AF65-F5344CB8AC3E}">
        <p14:creationId xmlns:p14="http://schemas.microsoft.com/office/powerpoint/2010/main" val="5169765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E771-EA57-4D0E-A83C-61738B2723C4}"/>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CC5B12EB-BDD0-4F80-8DA4-51D21CD60E63}"/>
              </a:ext>
            </a:extLst>
          </p:cNvPr>
          <p:cNvPicPr>
            <a:picLocks noChangeAspect="1"/>
          </p:cNvPicPr>
          <p:nvPr/>
        </p:nvPicPr>
        <p:blipFill>
          <a:blip r:embed="rId2"/>
          <a:stretch>
            <a:fillRect/>
          </a:stretch>
        </p:blipFill>
        <p:spPr>
          <a:xfrm>
            <a:off x="4713501" y="2255420"/>
            <a:ext cx="3371719" cy="4414290"/>
          </a:xfrm>
          <a:prstGeom prst="rect">
            <a:avLst/>
          </a:prstGeom>
        </p:spPr>
      </p:pic>
    </p:spTree>
    <p:extLst>
      <p:ext uri="{BB962C8B-B14F-4D97-AF65-F5344CB8AC3E}">
        <p14:creationId xmlns:p14="http://schemas.microsoft.com/office/powerpoint/2010/main" val="11771160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2EDC1-6BD3-4D7E-9C4A-ACDAB983E68C}"/>
              </a:ext>
            </a:extLst>
          </p:cNvPr>
          <p:cNvSpPr>
            <a:spLocks noGrp="1"/>
          </p:cNvSpPr>
          <p:nvPr>
            <p:ph type="title"/>
          </p:nvPr>
        </p:nvSpPr>
        <p:spPr/>
        <p:txBody>
          <a:bodyPr/>
          <a:lstStyle/>
          <a:p>
            <a:r>
              <a:rPr lang="en-US" b="1" dirty="0"/>
              <a:t>if-else-if Statement in C++</a:t>
            </a:r>
            <a:br>
              <a:rPr lang="en-US" b="1" dirty="0"/>
            </a:br>
            <a:endParaRPr lang="en-US" dirty="0"/>
          </a:p>
        </p:txBody>
      </p:sp>
      <p:sp>
        <p:nvSpPr>
          <p:cNvPr id="3" name="Content Placeholder 2">
            <a:extLst>
              <a:ext uri="{FF2B5EF4-FFF2-40B4-BE49-F238E27FC236}">
                <a16:creationId xmlns:a16="http://schemas.microsoft.com/office/drawing/2014/main" id="{E5074E69-A376-42C5-ABA3-6CBC954F8615}"/>
              </a:ext>
            </a:extLst>
          </p:cNvPr>
          <p:cNvSpPr>
            <a:spLocks noGrp="1"/>
          </p:cNvSpPr>
          <p:nvPr>
            <p:ph idx="1"/>
          </p:nvPr>
        </p:nvSpPr>
        <p:spPr>
          <a:xfrm>
            <a:off x="1642753" y="2687906"/>
            <a:ext cx="8906493" cy="3416300"/>
          </a:xfrm>
        </p:spPr>
        <p:txBody>
          <a:bodyPr/>
          <a:lstStyle/>
          <a:p>
            <a:r>
              <a:rPr lang="en-US" b="1" dirty="0"/>
              <a:t>if-else-if</a:t>
            </a:r>
            <a:r>
              <a:rPr lang="en-US" dirty="0"/>
              <a:t> statement is used when we need to </a:t>
            </a:r>
            <a:r>
              <a:rPr lang="en-US" b="1" dirty="0"/>
              <a:t>check multiple conditions</a:t>
            </a:r>
            <a:r>
              <a:rPr lang="en-US" dirty="0"/>
              <a:t>. </a:t>
            </a:r>
          </a:p>
          <a:p>
            <a:pPr algn="just"/>
            <a:r>
              <a:rPr lang="en-US" b="1" dirty="0"/>
              <a:t>Note:</a:t>
            </a:r>
            <a:r>
              <a:rPr lang="en-US" dirty="0"/>
              <a:t> The most important point to note here is that in if-else-if, as soon as the condition is met, the corresponding set of statements get executed, rest gets ignored. If none of the condition is met then the statements inside “else” gets executed.</a:t>
            </a:r>
          </a:p>
        </p:txBody>
      </p:sp>
    </p:spTree>
    <p:extLst>
      <p:ext uri="{BB962C8B-B14F-4D97-AF65-F5344CB8AC3E}">
        <p14:creationId xmlns:p14="http://schemas.microsoft.com/office/powerpoint/2010/main" val="20961271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130D24-2FDE-4AFA-810A-E452C5242616}"/>
              </a:ext>
            </a:extLst>
          </p:cNvPr>
          <p:cNvPicPr>
            <a:picLocks noChangeAspect="1"/>
          </p:cNvPicPr>
          <p:nvPr/>
        </p:nvPicPr>
        <p:blipFill>
          <a:blip r:embed="rId2"/>
          <a:stretch>
            <a:fillRect/>
          </a:stretch>
        </p:blipFill>
        <p:spPr>
          <a:xfrm>
            <a:off x="1936081" y="411079"/>
            <a:ext cx="8355258" cy="6118058"/>
          </a:xfrm>
          <a:prstGeom prst="rect">
            <a:avLst/>
          </a:prstGeom>
        </p:spPr>
      </p:pic>
      <p:sp>
        <p:nvSpPr>
          <p:cNvPr id="2" name="Rectangle 1">
            <a:extLst>
              <a:ext uri="{FF2B5EF4-FFF2-40B4-BE49-F238E27FC236}">
                <a16:creationId xmlns:a16="http://schemas.microsoft.com/office/drawing/2014/main" id="{E900DEA7-167A-4C84-AC03-EBBECD5F94D6}"/>
              </a:ext>
            </a:extLst>
          </p:cNvPr>
          <p:cNvSpPr/>
          <p:nvPr/>
        </p:nvSpPr>
        <p:spPr>
          <a:xfrm>
            <a:off x="7268307" y="2869943"/>
            <a:ext cx="3887944" cy="1200329"/>
          </a:xfrm>
          <a:prstGeom prst="rect">
            <a:avLst/>
          </a:prstGeom>
        </p:spPr>
        <p:txBody>
          <a:bodyPr wrap="square">
            <a:spAutoFit/>
          </a:bodyPr>
          <a:lstStyle/>
          <a:p>
            <a:r>
              <a:rPr lang="en-US" b="1" dirty="0">
                <a:highlight>
                  <a:srgbClr val="FFFF00"/>
                </a:highlight>
              </a:rPr>
              <a:t>In this control structure we have only one “if” and one “else”, however we can have multiple “else if” blocks. </a:t>
            </a:r>
          </a:p>
        </p:txBody>
      </p:sp>
    </p:spTree>
    <p:extLst>
      <p:ext uri="{BB962C8B-B14F-4D97-AF65-F5344CB8AC3E}">
        <p14:creationId xmlns:p14="http://schemas.microsoft.com/office/powerpoint/2010/main" val="13487664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7A18-C631-4BC5-A9E9-B5570D6B78AE}"/>
              </a:ext>
            </a:extLst>
          </p:cNvPr>
          <p:cNvSpPr>
            <a:spLocks noGrp="1"/>
          </p:cNvSpPr>
          <p:nvPr>
            <p:ph type="title"/>
          </p:nvPr>
        </p:nvSpPr>
        <p:spPr>
          <a:xfrm>
            <a:off x="1154954" y="1262426"/>
            <a:ext cx="8761413" cy="706964"/>
          </a:xfrm>
        </p:spPr>
        <p:txBody>
          <a:bodyPr/>
          <a:lstStyle/>
          <a:p>
            <a:r>
              <a:rPr lang="en-US" b="1" dirty="0"/>
              <a:t>Switch case statement in C++ with example</a:t>
            </a:r>
            <a:br>
              <a:rPr lang="en-US" b="1" dirty="0"/>
            </a:br>
            <a:endParaRPr lang="en-US" dirty="0"/>
          </a:p>
        </p:txBody>
      </p:sp>
      <p:sp>
        <p:nvSpPr>
          <p:cNvPr id="3" name="Content Placeholder 2">
            <a:extLst>
              <a:ext uri="{FF2B5EF4-FFF2-40B4-BE49-F238E27FC236}">
                <a16:creationId xmlns:a16="http://schemas.microsoft.com/office/drawing/2014/main" id="{52ABA97A-1D8E-441F-B4A0-8B1366202D0F}"/>
              </a:ext>
            </a:extLst>
          </p:cNvPr>
          <p:cNvSpPr>
            <a:spLocks noGrp="1"/>
          </p:cNvSpPr>
          <p:nvPr>
            <p:ph idx="1"/>
          </p:nvPr>
        </p:nvSpPr>
        <p:spPr>
          <a:xfrm>
            <a:off x="511048" y="2619542"/>
            <a:ext cx="5873711" cy="3416300"/>
          </a:xfrm>
        </p:spPr>
        <p:txBody>
          <a:bodyPr>
            <a:normAutofit/>
          </a:bodyPr>
          <a:lstStyle/>
          <a:p>
            <a:pPr algn="just"/>
            <a:r>
              <a:rPr lang="en-US" dirty="0"/>
              <a:t>Switch case statement is used when we have </a:t>
            </a:r>
            <a:r>
              <a:rPr lang="en-US" b="1" dirty="0"/>
              <a:t>multiple conditions </a:t>
            </a:r>
            <a:r>
              <a:rPr lang="en-US" dirty="0"/>
              <a:t>and we </a:t>
            </a:r>
            <a:r>
              <a:rPr lang="en-US" b="1" dirty="0"/>
              <a:t>need to perform different action</a:t>
            </a:r>
            <a:r>
              <a:rPr lang="en-US" dirty="0"/>
              <a:t> based on the condition. </a:t>
            </a:r>
          </a:p>
          <a:p>
            <a:pPr algn="just"/>
            <a:r>
              <a:rPr lang="en-US" dirty="0"/>
              <a:t>In such case either we can use lengthy </a:t>
            </a:r>
            <a:r>
              <a:rPr lang="en-US" dirty="0" err="1"/>
              <a:t>if..else</a:t>
            </a:r>
            <a:r>
              <a:rPr lang="en-US" dirty="0"/>
              <a:t>-if statement or switch case.</a:t>
            </a:r>
          </a:p>
          <a:p>
            <a:pPr algn="just"/>
            <a:r>
              <a:rPr lang="en-US" dirty="0"/>
              <a:t> The problem with lengthy </a:t>
            </a:r>
            <a:r>
              <a:rPr lang="en-US" dirty="0" err="1"/>
              <a:t>if..else</a:t>
            </a:r>
            <a:r>
              <a:rPr lang="en-US" dirty="0"/>
              <a:t>-if is that it becomes complex when we have several conditions. The switch case is a clean and efficient method of handling such scenarios.</a:t>
            </a:r>
          </a:p>
        </p:txBody>
      </p:sp>
      <p:pic>
        <p:nvPicPr>
          <p:cNvPr id="4" name="Picture 3">
            <a:extLst>
              <a:ext uri="{FF2B5EF4-FFF2-40B4-BE49-F238E27FC236}">
                <a16:creationId xmlns:a16="http://schemas.microsoft.com/office/drawing/2014/main" id="{652436EC-851A-416D-944C-EB616A8ECCC4}"/>
              </a:ext>
            </a:extLst>
          </p:cNvPr>
          <p:cNvPicPr>
            <a:picLocks noChangeAspect="1"/>
          </p:cNvPicPr>
          <p:nvPr/>
        </p:nvPicPr>
        <p:blipFill>
          <a:blip r:embed="rId2"/>
          <a:stretch>
            <a:fillRect/>
          </a:stretch>
        </p:blipFill>
        <p:spPr>
          <a:xfrm>
            <a:off x="6733674" y="2701757"/>
            <a:ext cx="4674562" cy="3251869"/>
          </a:xfrm>
          <a:prstGeom prst="rect">
            <a:avLst/>
          </a:prstGeom>
        </p:spPr>
      </p:pic>
    </p:spTree>
    <p:extLst>
      <p:ext uri="{BB962C8B-B14F-4D97-AF65-F5344CB8AC3E}">
        <p14:creationId xmlns:p14="http://schemas.microsoft.com/office/powerpoint/2010/main" val="21873417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D814-AE38-43B0-A282-98D0484078A0}"/>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3AA0320F-2EF7-4E06-9E47-BBF2FF4FA860}"/>
              </a:ext>
            </a:extLst>
          </p:cNvPr>
          <p:cNvPicPr>
            <a:picLocks noChangeAspect="1"/>
          </p:cNvPicPr>
          <p:nvPr/>
        </p:nvPicPr>
        <p:blipFill>
          <a:blip r:embed="rId2"/>
          <a:stretch>
            <a:fillRect/>
          </a:stretch>
        </p:blipFill>
        <p:spPr>
          <a:xfrm>
            <a:off x="6560915" y="2400592"/>
            <a:ext cx="4355613" cy="4317517"/>
          </a:xfrm>
          <a:prstGeom prst="rect">
            <a:avLst/>
          </a:prstGeom>
        </p:spPr>
      </p:pic>
      <p:pic>
        <p:nvPicPr>
          <p:cNvPr id="5" name="Picture 4">
            <a:extLst>
              <a:ext uri="{FF2B5EF4-FFF2-40B4-BE49-F238E27FC236}">
                <a16:creationId xmlns:a16="http://schemas.microsoft.com/office/drawing/2014/main" id="{826E0B75-CEE4-42C9-8724-946143E7CEB1}"/>
              </a:ext>
            </a:extLst>
          </p:cNvPr>
          <p:cNvPicPr>
            <a:picLocks noChangeAspect="1"/>
          </p:cNvPicPr>
          <p:nvPr/>
        </p:nvPicPr>
        <p:blipFill>
          <a:blip r:embed="rId3"/>
          <a:stretch>
            <a:fillRect/>
          </a:stretch>
        </p:blipFill>
        <p:spPr>
          <a:xfrm>
            <a:off x="1871122" y="2400592"/>
            <a:ext cx="3664538" cy="4184946"/>
          </a:xfrm>
          <a:prstGeom prst="rect">
            <a:avLst/>
          </a:prstGeom>
        </p:spPr>
      </p:pic>
    </p:spTree>
    <p:extLst>
      <p:ext uri="{BB962C8B-B14F-4D97-AF65-F5344CB8AC3E}">
        <p14:creationId xmlns:p14="http://schemas.microsoft.com/office/powerpoint/2010/main" val="23317144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57C1E-74E8-4922-9A91-CD58A17EEC7B}"/>
              </a:ext>
            </a:extLst>
          </p:cNvPr>
          <p:cNvSpPr>
            <a:spLocks noGrp="1"/>
          </p:cNvSpPr>
          <p:nvPr>
            <p:ph type="title"/>
          </p:nvPr>
        </p:nvSpPr>
        <p:spPr/>
        <p:txBody>
          <a:bodyPr/>
          <a:lstStyle/>
          <a:p>
            <a:r>
              <a:rPr lang="en-US" dirty="0"/>
              <a:t>How switch case work?</a:t>
            </a:r>
          </a:p>
        </p:txBody>
      </p:sp>
      <p:sp>
        <p:nvSpPr>
          <p:cNvPr id="3" name="Content Placeholder 2">
            <a:extLst>
              <a:ext uri="{FF2B5EF4-FFF2-40B4-BE49-F238E27FC236}">
                <a16:creationId xmlns:a16="http://schemas.microsoft.com/office/drawing/2014/main" id="{E266C8A4-E2EE-4453-AA0A-9AD36425627F}"/>
              </a:ext>
            </a:extLst>
          </p:cNvPr>
          <p:cNvSpPr>
            <a:spLocks noGrp="1"/>
          </p:cNvSpPr>
          <p:nvPr>
            <p:ph idx="1"/>
          </p:nvPr>
        </p:nvSpPr>
        <p:spPr>
          <a:xfrm>
            <a:off x="1440223" y="2872268"/>
            <a:ext cx="9311554" cy="3416300"/>
          </a:xfrm>
        </p:spPr>
        <p:txBody>
          <a:bodyPr>
            <a:normAutofit/>
          </a:bodyPr>
          <a:lstStyle/>
          <a:p>
            <a:pPr algn="just"/>
            <a:r>
              <a:rPr lang="en-US" dirty="0"/>
              <a:t>Explanation: In switch I gave an expression, you can give variable as well. I gave the expression num+2, where num value is 5 and after addition the expression resulted 7. </a:t>
            </a:r>
          </a:p>
          <a:p>
            <a:pPr algn="just"/>
            <a:r>
              <a:rPr lang="en-US" dirty="0"/>
              <a:t>Since there is no case defined with value 4 the default case got executed.</a:t>
            </a:r>
          </a:p>
          <a:p>
            <a:pPr algn="just"/>
            <a:r>
              <a:rPr lang="en-US" dirty="0"/>
              <a:t>It evaluates the value of expression or variable (based on whatever is given inside switch braces), then based on the outcome it executes the corresponding case.</a:t>
            </a:r>
          </a:p>
        </p:txBody>
      </p:sp>
    </p:spTree>
    <p:extLst>
      <p:ext uri="{BB962C8B-B14F-4D97-AF65-F5344CB8AC3E}">
        <p14:creationId xmlns:p14="http://schemas.microsoft.com/office/powerpoint/2010/main" val="25241913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7DBF9-7E9E-4B7A-B0EA-819B2CF7CFB4}"/>
              </a:ext>
            </a:extLst>
          </p:cNvPr>
          <p:cNvSpPr>
            <a:spLocks noGrp="1"/>
          </p:cNvSpPr>
          <p:nvPr>
            <p:ph type="title"/>
          </p:nvPr>
        </p:nvSpPr>
        <p:spPr>
          <a:xfrm>
            <a:off x="1154954" y="1044006"/>
            <a:ext cx="8761413" cy="706964"/>
          </a:xfrm>
        </p:spPr>
        <p:txBody>
          <a:bodyPr/>
          <a:lstStyle/>
          <a:p>
            <a:r>
              <a:rPr lang="en-US" b="1" dirty="0"/>
              <a:t>For loop in C++ </a:t>
            </a:r>
            <a:br>
              <a:rPr lang="en-US" b="1" dirty="0"/>
            </a:br>
            <a:endParaRPr lang="en-US" dirty="0"/>
          </a:p>
        </p:txBody>
      </p:sp>
      <p:sp>
        <p:nvSpPr>
          <p:cNvPr id="3" name="Content Placeholder 2">
            <a:extLst>
              <a:ext uri="{FF2B5EF4-FFF2-40B4-BE49-F238E27FC236}">
                <a16:creationId xmlns:a16="http://schemas.microsoft.com/office/drawing/2014/main" id="{15775F2C-91C0-40B4-8DB7-3070F1762980}"/>
              </a:ext>
            </a:extLst>
          </p:cNvPr>
          <p:cNvSpPr>
            <a:spLocks noGrp="1"/>
          </p:cNvSpPr>
          <p:nvPr>
            <p:ph idx="1"/>
          </p:nvPr>
        </p:nvSpPr>
        <p:spPr>
          <a:xfrm>
            <a:off x="1154954" y="2603500"/>
            <a:ext cx="10113268" cy="3416300"/>
          </a:xfrm>
        </p:spPr>
        <p:txBody>
          <a:bodyPr/>
          <a:lstStyle/>
          <a:p>
            <a:pPr algn="just"/>
            <a:r>
              <a:rPr lang="en-US" dirty="0"/>
              <a:t>A loop is used for executing a block of statements repeatedly until a particular condition is satisfied. For example, when you are displaying number from 1 to 100 you may want set the value of a variable to 1 and display it 100 times, increasing its value by 1 on each loop iteration.</a:t>
            </a:r>
          </a:p>
          <a:p>
            <a:pPr algn="just"/>
            <a:r>
              <a:rPr lang="en-US" dirty="0"/>
              <a:t>In C++ we have three types of basic loops: for, while and do-while. In this tutorial we will learn how to use “for loop” in C++.</a:t>
            </a:r>
          </a:p>
          <a:p>
            <a:pPr marL="0" indent="0" algn="ctr">
              <a:buNone/>
            </a:pPr>
            <a:r>
              <a:rPr lang="en-US" b="1" dirty="0"/>
              <a:t>Syntax of for loop</a:t>
            </a:r>
          </a:p>
          <a:p>
            <a:pPr algn="just"/>
            <a:endParaRPr lang="en-US" dirty="0"/>
          </a:p>
        </p:txBody>
      </p:sp>
      <p:pic>
        <p:nvPicPr>
          <p:cNvPr id="4" name="Picture 3">
            <a:extLst>
              <a:ext uri="{FF2B5EF4-FFF2-40B4-BE49-F238E27FC236}">
                <a16:creationId xmlns:a16="http://schemas.microsoft.com/office/drawing/2014/main" id="{7105728D-490C-4F28-AEFD-14B31BCC4B30}"/>
              </a:ext>
            </a:extLst>
          </p:cNvPr>
          <p:cNvPicPr>
            <a:picLocks noChangeAspect="1"/>
          </p:cNvPicPr>
          <p:nvPr/>
        </p:nvPicPr>
        <p:blipFill rotWithShape="1">
          <a:blip r:embed="rId2"/>
          <a:srcRect r="40216"/>
          <a:stretch/>
        </p:blipFill>
        <p:spPr>
          <a:xfrm>
            <a:off x="3207256" y="5199631"/>
            <a:ext cx="6008663" cy="1228725"/>
          </a:xfrm>
          <a:prstGeom prst="rect">
            <a:avLst/>
          </a:prstGeom>
        </p:spPr>
      </p:pic>
    </p:spTree>
    <p:extLst>
      <p:ext uri="{BB962C8B-B14F-4D97-AF65-F5344CB8AC3E}">
        <p14:creationId xmlns:p14="http://schemas.microsoft.com/office/powerpoint/2010/main" val="32723296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B9667-336D-4832-97D3-746F96F4A746}"/>
              </a:ext>
            </a:extLst>
          </p:cNvPr>
          <p:cNvSpPr>
            <a:spLocks noGrp="1"/>
          </p:cNvSpPr>
          <p:nvPr>
            <p:ph type="title"/>
          </p:nvPr>
        </p:nvSpPr>
        <p:spPr/>
        <p:txBody>
          <a:bodyPr/>
          <a:lstStyle/>
          <a:p>
            <a:r>
              <a:rPr lang="en-US" b="1" dirty="0"/>
              <a:t>Flow of Execution of the for Loop</a:t>
            </a:r>
            <a:br>
              <a:rPr lang="en-US" b="1" dirty="0"/>
            </a:br>
            <a:endParaRPr lang="en-US" dirty="0"/>
          </a:p>
        </p:txBody>
      </p:sp>
      <p:sp>
        <p:nvSpPr>
          <p:cNvPr id="3" name="Content Placeholder 2">
            <a:extLst>
              <a:ext uri="{FF2B5EF4-FFF2-40B4-BE49-F238E27FC236}">
                <a16:creationId xmlns:a16="http://schemas.microsoft.com/office/drawing/2014/main" id="{28FE95F8-9839-46C9-B1BA-9629D49C6978}"/>
              </a:ext>
            </a:extLst>
          </p:cNvPr>
          <p:cNvSpPr>
            <a:spLocks noGrp="1"/>
          </p:cNvSpPr>
          <p:nvPr>
            <p:ph idx="1"/>
          </p:nvPr>
        </p:nvSpPr>
        <p:spPr>
          <a:xfrm>
            <a:off x="1154954" y="2603500"/>
            <a:ext cx="9916320" cy="3416300"/>
          </a:xfrm>
        </p:spPr>
        <p:txBody>
          <a:bodyPr/>
          <a:lstStyle/>
          <a:p>
            <a:r>
              <a:rPr lang="en-US" dirty="0"/>
              <a:t>As a program executes, the interpreter always keeps track of which statement is about to be executed. We call this the control flow, or the flow of execution of the program.</a:t>
            </a:r>
          </a:p>
        </p:txBody>
      </p:sp>
      <p:pic>
        <p:nvPicPr>
          <p:cNvPr id="4" name="Picture 3">
            <a:extLst>
              <a:ext uri="{FF2B5EF4-FFF2-40B4-BE49-F238E27FC236}">
                <a16:creationId xmlns:a16="http://schemas.microsoft.com/office/drawing/2014/main" id="{4BB9EFB9-E449-427A-9CD3-8F0B12616D95}"/>
              </a:ext>
            </a:extLst>
          </p:cNvPr>
          <p:cNvPicPr>
            <a:picLocks noChangeAspect="1"/>
          </p:cNvPicPr>
          <p:nvPr/>
        </p:nvPicPr>
        <p:blipFill>
          <a:blip r:embed="rId2"/>
          <a:stretch>
            <a:fillRect/>
          </a:stretch>
        </p:blipFill>
        <p:spPr>
          <a:xfrm>
            <a:off x="4751826" y="3282871"/>
            <a:ext cx="3536170" cy="3416300"/>
          </a:xfrm>
          <a:prstGeom prst="rect">
            <a:avLst/>
          </a:prstGeom>
        </p:spPr>
      </p:pic>
    </p:spTree>
    <p:extLst>
      <p:ext uri="{BB962C8B-B14F-4D97-AF65-F5344CB8AC3E}">
        <p14:creationId xmlns:p14="http://schemas.microsoft.com/office/powerpoint/2010/main" val="21393918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448F9-8A49-4136-A005-1C7C1CF95AF5}"/>
              </a:ext>
            </a:extLst>
          </p:cNvPr>
          <p:cNvSpPr>
            <a:spLocks noGrp="1"/>
          </p:cNvSpPr>
          <p:nvPr>
            <p:ph type="title"/>
          </p:nvPr>
        </p:nvSpPr>
        <p:spPr/>
        <p:txBody>
          <a:bodyPr/>
          <a:lstStyle/>
          <a:p>
            <a:r>
              <a:rPr lang="en-US" b="1" dirty="0"/>
              <a:t>Flow of Execution of the for Loop (Cont.)</a:t>
            </a:r>
            <a:endParaRPr lang="en-US" dirty="0"/>
          </a:p>
        </p:txBody>
      </p:sp>
      <p:sp>
        <p:nvSpPr>
          <p:cNvPr id="3" name="Content Placeholder 2">
            <a:extLst>
              <a:ext uri="{FF2B5EF4-FFF2-40B4-BE49-F238E27FC236}">
                <a16:creationId xmlns:a16="http://schemas.microsoft.com/office/drawing/2014/main" id="{5CFC38F6-6036-458A-9E7E-36EBF0249030}"/>
              </a:ext>
            </a:extLst>
          </p:cNvPr>
          <p:cNvSpPr>
            <a:spLocks noGrp="1"/>
          </p:cNvSpPr>
          <p:nvPr>
            <p:ph idx="1"/>
          </p:nvPr>
        </p:nvSpPr>
        <p:spPr>
          <a:xfrm>
            <a:off x="1350499" y="2468032"/>
            <a:ext cx="10199076" cy="4228190"/>
          </a:xfrm>
        </p:spPr>
        <p:txBody>
          <a:bodyPr>
            <a:normAutofit/>
          </a:bodyPr>
          <a:lstStyle/>
          <a:p>
            <a:pPr>
              <a:buFont typeface="+mj-lt"/>
              <a:buAutoNum type="arabicPeriod"/>
            </a:pPr>
            <a:r>
              <a:rPr lang="en-US" dirty="0"/>
              <a:t>First step: In for loop, initialization happens first and only once, which means that the initialization part of for loop only executes once.</a:t>
            </a:r>
          </a:p>
          <a:p>
            <a:pPr>
              <a:buFont typeface="+mj-lt"/>
              <a:buAutoNum type="arabicPeriod"/>
            </a:pPr>
            <a:r>
              <a:rPr lang="en-US" dirty="0"/>
              <a:t>Second step: Condition in for loop is evaluated on each loop iteration, if the condition is true then the statements inside for </a:t>
            </a:r>
            <a:r>
              <a:rPr lang="en-US" dirty="0" err="1"/>
              <a:t>for</a:t>
            </a:r>
            <a:r>
              <a:rPr lang="en-US" dirty="0"/>
              <a:t> loop body gets executed. Once the condition returns false, the statements in for loop does not execute and the control gets transferred to the next statement in the program after for loop.</a:t>
            </a:r>
          </a:p>
          <a:p>
            <a:pPr>
              <a:buFont typeface="+mj-lt"/>
              <a:buAutoNum type="arabicPeriod"/>
            </a:pPr>
            <a:r>
              <a:rPr lang="en-US" dirty="0"/>
              <a:t>Third step: After every execution of for loop’s body, the increment/decrement part of for loop executes that updates the loop counter.</a:t>
            </a:r>
          </a:p>
          <a:p>
            <a:pPr>
              <a:buFont typeface="+mj-lt"/>
              <a:buAutoNum type="arabicPeriod"/>
            </a:pPr>
            <a:r>
              <a:rPr lang="en-US" dirty="0"/>
              <a:t>Fourth step: After third step, the control jumps to second step and condition is re-evaluated.</a:t>
            </a:r>
          </a:p>
          <a:p>
            <a:pPr>
              <a:buFont typeface="+mj-lt"/>
              <a:buAutoNum type="arabicPeriod"/>
            </a:pPr>
            <a:r>
              <a:rPr lang="en-US" dirty="0"/>
              <a:t>The steps from second to fourth repeats until the loop condition returns false.</a:t>
            </a:r>
          </a:p>
        </p:txBody>
      </p:sp>
    </p:spTree>
    <p:extLst>
      <p:ext uri="{BB962C8B-B14F-4D97-AF65-F5344CB8AC3E}">
        <p14:creationId xmlns:p14="http://schemas.microsoft.com/office/powerpoint/2010/main" val="2630378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3260F-0FAB-45F8-89EA-9C2D8CA19C1A}"/>
              </a:ext>
            </a:extLst>
          </p:cNvPr>
          <p:cNvSpPr>
            <a:spLocks noGrp="1"/>
          </p:cNvSpPr>
          <p:nvPr>
            <p:ph type="title"/>
          </p:nvPr>
        </p:nvSpPr>
        <p:spPr/>
        <p:txBody>
          <a:bodyPr/>
          <a:lstStyle/>
          <a:p>
            <a:r>
              <a:rPr lang="en-US" b="1" dirty="0"/>
              <a:t>Recap and Additional References</a:t>
            </a:r>
          </a:p>
        </p:txBody>
      </p:sp>
      <p:sp>
        <p:nvSpPr>
          <p:cNvPr id="3" name="Content Placeholder 2">
            <a:extLst>
              <a:ext uri="{FF2B5EF4-FFF2-40B4-BE49-F238E27FC236}">
                <a16:creationId xmlns:a16="http://schemas.microsoft.com/office/drawing/2014/main" id="{6F790164-7A65-4D6A-B64D-7E9390706C55}"/>
              </a:ext>
            </a:extLst>
          </p:cNvPr>
          <p:cNvSpPr>
            <a:spLocks noGrp="1"/>
          </p:cNvSpPr>
          <p:nvPr>
            <p:ph idx="1"/>
          </p:nvPr>
        </p:nvSpPr>
        <p:spPr>
          <a:xfrm>
            <a:off x="1830203" y="2589433"/>
            <a:ext cx="8825659" cy="3416300"/>
          </a:xfrm>
        </p:spPr>
        <p:txBody>
          <a:bodyPr/>
          <a:lstStyle/>
          <a:p>
            <a:r>
              <a:rPr lang="en-US" sz="2000" dirty="0"/>
              <a:t>Basic C++ program consists of the following:</a:t>
            </a:r>
          </a:p>
          <a:p>
            <a:pPr marL="0" indent="0">
              <a:buNone/>
            </a:pPr>
            <a:endParaRPr lang="en-US" sz="2000" dirty="0"/>
          </a:p>
          <a:p>
            <a:pPr lvl="1">
              <a:buFont typeface="+mj-lt"/>
              <a:buAutoNum type="arabicPeriod"/>
            </a:pPr>
            <a:r>
              <a:rPr lang="en-US" sz="2000" dirty="0"/>
              <a:t>Header file</a:t>
            </a:r>
          </a:p>
          <a:p>
            <a:pPr lvl="1">
              <a:buFont typeface="+mj-lt"/>
              <a:buAutoNum type="arabicPeriod"/>
            </a:pPr>
            <a:r>
              <a:rPr lang="en-US" sz="2000" dirty="0"/>
              <a:t>Special statement “using namespace std” (option but highly recommended)</a:t>
            </a:r>
          </a:p>
          <a:p>
            <a:pPr lvl="1">
              <a:buFont typeface="+mj-lt"/>
              <a:buAutoNum type="arabicPeriod"/>
            </a:pPr>
            <a:r>
              <a:rPr lang="en-US" sz="2000" dirty="0"/>
              <a:t>int main {….}</a:t>
            </a:r>
          </a:p>
          <a:p>
            <a:pPr lvl="1">
              <a:buFont typeface="+mj-lt"/>
              <a:buAutoNum type="arabicPeriod"/>
            </a:pPr>
            <a:r>
              <a:rPr lang="en-US" sz="2000" dirty="0"/>
              <a:t>Set of C++ statements within int main () { … } function</a:t>
            </a:r>
          </a:p>
        </p:txBody>
      </p:sp>
    </p:spTree>
    <p:extLst>
      <p:ext uri="{BB962C8B-B14F-4D97-AF65-F5344CB8AC3E}">
        <p14:creationId xmlns:p14="http://schemas.microsoft.com/office/powerpoint/2010/main" val="9909676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06996-3056-46B6-AD94-ABF0351C1BDF}"/>
              </a:ext>
            </a:extLst>
          </p:cNvPr>
          <p:cNvSpPr>
            <a:spLocks noGrp="1"/>
          </p:cNvSpPr>
          <p:nvPr>
            <p:ph type="title"/>
          </p:nvPr>
        </p:nvSpPr>
        <p:spPr/>
        <p:txBody>
          <a:bodyPr/>
          <a:lstStyle/>
          <a:p>
            <a:r>
              <a:rPr lang="en-US" b="1" dirty="0"/>
              <a:t>Infinite for loop in C++</a:t>
            </a:r>
            <a:br>
              <a:rPr lang="en-US" b="1" dirty="0"/>
            </a:br>
            <a:endParaRPr lang="en-US" dirty="0"/>
          </a:p>
        </p:txBody>
      </p:sp>
      <p:sp>
        <p:nvSpPr>
          <p:cNvPr id="3" name="Content Placeholder 2">
            <a:extLst>
              <a:ext uri="{FF2B5EF4-FFF2-40B4-BE49-F238E27FC236}">
                <a16:creationId xmlns:a16="http://schemas.microsoft.com/office/drawing/2014/main" id="{964DB448-B73F-43A4-B9C9-E1863C549038}"/>
              </a:ext>
            </a:extLst>
          </p:cNvPr>
          <p:cNvSpPr>
            <a:spLocks noGrp="1"/>
          </p:cNvSpPr>
          <p:nvPr>
            <p:ph idx="1"/>
          </p:nvPr>
        </p:nvSpPr>
        <p:spPr>
          <a:xfrm>
            <a:off x="1116738" y="2350281"/>
            <a:ext cx="9958523" cy="3416300"/>
          </a:xfrm>
        </p:spPr>
        <p:txBody>
          <a:bodyPr/>
          <a:lstStyle/>
          <a:p>
            <a:pPr algn="just"/>
            <a:r>
              <a:rPr lang="en-US" dirty="0"/>
              <a:t>A loop is said to be infinite when it executes repeatedly and never stops. This usually happens by mistake. When you set the condition in for loop in such a way that it never return false, it becomes infinite loop.</a:t>
            </a:r>
          </a:p>
          <a:p>
            <a:pPr algn="just"/>
            <a:r>
              <a:rPr lang="en-US" dirty="0"/>
              <a:t>This is an infinite loop as we are incrementing the value of </a:t>
            </a:r>
            <a:r>
              <a:rPr lang="en-US" dirty="0" err="1"/>
              <a:t>i</a:t>
            </a:r>
            <a:r>
              <a:rPr lang="en-US" dirty="0"/>
              <a:t> so it would always satisfy the condition </a:t>
            </a:r>
            <a:r>
              <a:rPr lang="en-US" dirty="0" err="1"/>
              <a:t>i</a:t>
            </a:r>
            <a:r>
              <a:rPr lang="en-US" dirty="0"/>
              <a:t>&gt;=1, the condition would never return false.</a:t>
            </a:r>
          </a:p>
          <a:p>
            <a:pPr algn="just"/>
            <a:endParaRPr lang="en-US" dirty="0"/>
          </a:p>
        </p:txBody>
      </p:sp>
      <p:pic>
        <p:nvPicPr>
          <p:cNvPr id="4" name="Picture 3">
            <a:extLst>
              <a:ext uri="{FF2B5EF4-FFF2-40B4-BE49-F238E27FC236}">
                <a16:creationId xmlns:a16="http://schemas.microsoft.com/office/drawing/2014/main" id="{CAFCAE47-020B-4FD3-ADFB-41BB1F02011A}"/>
              </a:ext>
            </a:extLst>
          </p:cNvPr>
          <p:cNvPicPr>
            <a:picLocks noChangeAspect="1"/>
          </p:cNvPicPr>
          <p:nvPr/>
        </p:nvPicPr>
        <p:blipFill>
          <a:blip r:embed="rId2"/>
          <a:stretch>
            <a:fillRect/>
          </a:stretch>
        </p:blipFill>
        <p:spPr>
          <a:xfrm>
            <a:off x="3248050" y="4028481"/>
            <a:ext cx="5952222" cy="2716977"/>
          </a:xfrm>
          <a:prstGeom prst="rect">
            <a:avLst/>
          </a:prstGeom>
        </p:spPr>
      </p:pic>
    </p:spTree>
    <p:extLst>
      <p:ext uri="{BB962C8B-B14F-4D97-AF65-F5344CB8AC3E}">
        <p14:creationId xmlns:p14="http://schemas.microsoft.com/office/powerpoint/2010/main" val="32171213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77D94-77A9-43F1-8A02-E72B6197B460}"/>
              </a:ext>
            </a:extLst>
          </p:cNvPr>
          <p:cNvSpPr>
            <a:spLocks noGrp="1"/>
          </p:cNvSpPr>
          <p:nvPr>
            <p:ph type="title"/>
          </p:nvPr>
        </p:nvSpPr>
        <p:spPr/>
        <p:txBody>
          <a:bodyPr/>
          <a:lstStyle/>
          <a:p>
            <a:r>
              <a:rPr lang="en-US" b="1" dirty="0"/>
              <a:t>While loop in C++ with example</a:t>
            </a:r>
            <a:br>
              <a:rPr lang="en-US" b="1" dirty="0"/>
            </a:br>
            <a:endParaRPr lang="en-US" dirty="0"/>
          </a:p>
        </p:txBody>
      </p:sp>
      <p:sp>
        <p:nvSpPr>
          <p:cNvPr id="3" name="Content Placeholder 2">
            <a:extLst>
              <a:ext uri="{FF2B5EF4-FFF2-40B4-BE49-F238E27FC236}">
                <a16:creationId xmlns:a16="http://schemas.microsoft.com/office/drawing/2014/main" id="{AB9620BF-08E3-4E06-B166-110F0021EA5F}"/>
              </a:ext>
            </a:extLst>
          </p:cNvPr>
          <p:cNvSpPr>
            <a:spLocks noGrp="1"/>
          </p:cNvSpPr>
          <p:nvPr>
            <p:ph idx="1"/>
          </p:nvPr>
        </p:nvSpPr>
        <p:spPr>
          <a:xfrm>
            <a:off x="1482498" y="2468032"/>
            <a:ext cx="9227003" cy="3416300"/>
          </a:xfrm>
        </p:spPr>
        <p:txBody>
          <a:bodyPr/>
          <a:lstStyle/>
          <a:p>
            <a:pPr algn="just"/>
            <a:r>
              <a:rPr lang="en-US" dirty="0"/>
              <a:t>In while loop, condition is evaluated first and if it returns true then the statements inside while loop execute, this happens repeatedly until the condition returns false. </a:t>
            </a:r>
          </a:p>
          <a:p>
            <a:pPr algn="just"/>
            <a:r>
              <a:rPr lang="en-US" dirty="0"/>
              <a:t>When condition returns false, the control comes out of loop and jumps to the next statement in the program after while loop.</a:t>
            </a:r>
          </a:p>
          <a:p>
            <a:pPr algn="just"/>
            <a:r>
              <a:rPr lang="en-US" b="1" dirty="0"/>
              <a:t>Note:</a:t>
            </a:r>
            <a:r>
              <a:rPr lang="en-US" dirty="0"/>
              <a:t> The important point to note when using while loop is that we need to use increment or decrement statement inside while loop so that the loop variable gets changed on each iteration, and at some point condition returns false. This way we can end the execution of while loop otherwise the loop would execute indefinitely.</a:t>
            </a:r>
          </a:p>
          <a:p>
            <a:endParaRPr lang="en-US" dirty="0"/>
          </a:p>
        </p:txBody>
      </p:sp>
    </p:spTree>
    <p:extLst>
      <p:ext uri="{BB962C8B-B14F-4D97-AF65-F5344CB8AC3E}">
        <p14:creationId xmlns:p14="http://schemas.microsoft.com/office/powerpoint/2010/main" val="36470002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3E46E-69BD-4F15-89DB-009218ADF09F}"/>
              </a:ext>
            </a:extLst>
          </p:cNvPr>
          <p:cNvSpPr>
            <a:spLocks noGrp="1"/>
          </p:cNvSpPr>
          <p:nvPr>
            <p:ph type="title"/>
          </p:nvPr>
        </p:nvSpPr>
        <p:spPr/>
        <p:txBody>
          <a:bodyPr/>
          <a:lstStyle/>
          <a:p>
            <a:r>
              <a:rPr lang="en-US" b="1" dirty="0"/>
              <a:t>While loop in C++ with example (Cont.)</a:t>
            </a:r>
            <a:endParaRPr lang="en-US" dirty="0"/>
          </a:p>
        </p:txBody>
      </p:sp>
      <p:pic>
        <p:nvPicPr>
          <p:cNvPr id="4" name="Picture 3">
            <a:extLst>
              <a:ext uri="{FF2B5EF4-FFF2-40B4-BE49-F238E27FC236}">
                <a16:creationId xmlns:a16="http://schemas.microsoft.com/office/drawing/2014/main" id="{D2939015-4E42-46A0-A2CB-C3D3C8B43EED}"/>
              </a:ext>
            </a:extLst>
          </p:cNvPr>
          <p:cNvPicPr>
            <a:picLocks noChangeAspect="1"/>
          </p:cNvPicPr>
          <p:nvPr/>
        </p:nvPicPr>
        <p:blipFill>
          <a:blip r:embed="rId2"/>
          <a:stretch>
            <a:fillRect/>
          </a:stretch>
        </p:blipFill>
        <p:spPr>
          <a:xfrm>
            <a:off x="7643948" y="2382837"/>
            <a:ext cx="3533775" cy="3857625"/>
          </a:xfrm>
          <a:prstGeom prst="rect">
            <a:avLst/>
          </a:prstGeom>
        </p:spPr>
      </p:pic>
      <p:pic>
        <p:nvPicPr>
          <p:cNvPr id="5" name="Picture 4">
            <a:extLst>
              <a:ext uri="{FF2B5EF4-FFF2-40B4-BE49-F238E27FC236}">
                <a16:creationId xmlns:a16="http://schemas.microsoft.com/office/drawing/2014/main" id="{2170785E-DF5D-45D3-8478-9C851AA783D8}"/>
              </a:ext>
            </a:extLst>
          </p:cNvPr>
          <p:cNvPicPr>
            <a:picLocks noChangeAspect="1"/>
          </p:cNvPicPr>
          <p:nvPr/>
        </p:nvPicPr>
        <p:blipFill>
          <a:blip r:embed="rId3"/>
          <a:stretch>
            <a:fillRect/>
          </a:stretch>
        </p:blipFill>
        <p:spPr>
          <a:xfrm>
            <a:off x="1154954" y="2521102"/>
            <a:ext cx="5896195" cy="3719360"/>
          </a:xfrm>
          <a:prstGeom prst="rect">
            <a:avLst/>
          </a:prstGeom>
        </p:spPr>
      </p:pic>
    </p:spTree>
    <p:extLst>
      <p:ext uri="{BB962C8B-B14F-4D97-AF65-F5344CB8AC3E}">
        <p14:creationId xmlns:p14="http://schemas.microsoft.com/office/powerpoint/2010/main" val="19685291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F1D37-2B9C-4C71-817A-9F4D4A97E3E2}"/>
              </a:ext>
            </a:extLst>
          </p:cNvPr>
          <p:cNvSpPr>
            <a:spLocks noGrp="1"/>
          </p:cNvSpPr>
          <p:nvPr>
            <p:ph type="title"/>
          </p:nvPr>
        </p:nvSpPr>
        <p:spPr/>
        <p:txBody>
          <a:bodyPr/>
          <a:lstStyle/>
          <a:p>
            <a:r>
              <a:rPr lang="en-US" b="1" dirty="0"/>
              <a:t>Infinite While loop</a:t>
            </a:r>
            <a:br>
              <a:rPr lang="en-US" b="1" dirty="0"/>
            </a:br>
            <a:endParaRPr lang="en-US" dirty="0"/>
          </a:p>
        </p:txBody>
      </p:sp>
      <p:sp>
        <p:nvSpPr>
          <p:cNvPr id="3" name="Content Placeholder 2">
            <a:extLst>
              <a:ext uri="{FF2B5EF4-FFF2-40B4-BE49-F238E27FC236}">
                <a16:creationId xmlns:a16="http://schemas.microsoft.com/office/drawing/2014/main" id="{A05A7112-62CD-4BC8-9221-6DE1FFB91BD6}"/>
              </a:ext>
            </a:extLst>
          </p:cNvPr>
          <p:cNvSpPr>
            <a:spLocks noGrp="1"/>
          </p:cNvSpPr>
          <p:nvPr>
            <p:ph idx="1"/>
          </p:nvPr>
        </p:nvSpPr>
        <p:spPr>
          <a:xfrm>
            <a:off x="1369957" y="2468032"/>
            <a:ext cx="9452086" cy="3416300"/>
          </a:xfrm>
        </p:spPr>
        <p:txBody>
          <a:bodyPr/>
          <a:lstStyle/>
          <a:p>
            <a:pPr algn="just"/>
            <a:r>
              <a:rPr lang="en-US" dirty="0"/>
              <a:t>A while loop that never stops is said to be the infinite while loop, when we give the condition in such a way so that it never returns false, then the loops becomes infinite and repeats itself indefinitely.</a:t>
            </a:r>
          </a:p>
          <a:p>
            <a:r>
              <a:rPr lang="en-US" b="1" dirty="0"/>
              <a:t>An example of infinite while loop:</a:t>
            </a:r>
            <a:br>
              <a:rPr lang="en-US" dirty="0"/>
            </a:br>
            <a:r>
              <a:rPr lang="en-US" dirty="0"/>
              <a:t>This loop would never end as I’m decrementing the value of </a:t>
            </a:r>
            <a:r>
              <a:rPr lang="en-US" dirty="0" err="1"/>
              <a:t>i</a:t>
            </a:r>
            <a:r>
              <a:rPr lang="en-US" dirty="0"/>
              <a:t> which is 1 so the condition </a:t>
            </a:r>
            <a:r>
              <a:rPr lang="en-US" dirty="0" err="1"/>
              <a:t>i</a:t>
            </a:r>
            <a:r>
              <a:rPr lang="en-US" dirty="0"/>
              <a:t>&lt;=6 would never return false.</a:t>
            </a:r>
          </a:p>
        </p:txBody>
      </p:sp>
      <p:pic>
        <p:nvPicPr>
          <p:cNvPr id="4" name="Picture 3">
            <a:extLst>
              <a:ext uri="{FF2B5EF4-FFF2-40B4-BE49-F238E27FC236}">
                <a16:creationId xmlns:a16="http://schemas.microsoft.com/office/drawing/2014/main" id="{18D6B41C-5E17-4D4E-BB6F-A4111CA70C72}"/>
              </a:ext>
            </a:extLst>
          </p:cNvPr>
          <p:cNvPicPr>
            <a:picLocks noChangeAspect="1"/>
          </p:cNvPicPr>
          <p:nvPr/>
        </p:nvPicPr>
        <p:blipFill>
          <a:blip r:embed="rId2"/>
          <a:stretch>
            <a:fillRect/>
          </a:stretch>
        </p:blipFill>
        <p:spPr>
          <a:xfrm>
            <a:off x="5793617" y="4524374"/>
            <a:ext cx="5284058" cy="1960831"/>
          </a:xfrm>
          <a:prstGeom prst="rect">
            <a:avLst/>
          </a:prstGeom>
        </p:spPr>
      </p:pic>
    </p:spTree>
    <p:extLst>
      <p:ext uri="{BB962C8B-B14F-4D97-AF65-F5344CB8AC3E}">
        <p14:creationId xmlns:p14="http://schemas.microsoft.com/office/powerpoint/2010/main" val="15084368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DA64-F96B-4C9A-9ED9-3932749A06B8}"/>
              </a:ext>
            </a:extLst>
          </p:cNvPr>
          <p:cNvSpPr>
            <a:spLocks noGrp="1"/>
          </p:cNvSpPr>
          <p:nvPr>
            <p:ph type="title"/>
          </p:nvPr>
        </p:nvSpPr>
        <p:spPr>
          <a:xfrm>
            <a:off x="1187076" y="1226886"/>
            <a:ext cx="8761413" cy="706964"/>
          </a:xfrm>
        </p:spPr>
        <p:txBody>
          <a:bodyPr/>
          <a:lstStyle/>
          <a:p>
            <a:r>
              <a:rPr lang="en-US" b="1" dirty="0"/>
              <a:t>Example: Displaying the elements of array using while loop</a:t>
            </a:r>
            <a:br>
              <a:rPr lang="en-US" b="1" dirty="0"/>
            </a:br>
            <a:endParaRPr lang="en-US" dirty="0"/>
          </a:p>
        </p:txBody>
      </p:sp>
      <p:pic>
        <p:nvPicPr>
          <p:cNvPr id="4" name="Picture 3">
            <a:extLst>
              <a:ext uri="{FF2B5EF4-FFF2-40B4-BE49-F238E27FC236}">
                <a16:creationId xmlns:a16="http://schemas.microsoft.com/office/drawing/2014/main" id="{27199709-2AF5-4A05-95AE-EEE941674121}"/>
              </a:ext>
            </a:extLst>
          </p:cNvPr>
          <p:cNvPicPr>
            <a:picLocks noChangeAspect="1"/>
          </p:cNvPicPr>
          <p:nvPr/>
        </p:nvPicPr>
        <p:blipFill>
          <a:blip r:embed="rId2"/>
          <a:stretch>
            <a:fillRect/>
          </a:stretch>
        </p:blipFill>
        <p:spPr>
          <a:xfrm>
            <a:off x="3803667" y="2478111"/>
            <a:ext cx="4285256" cy="4229962"/>
          </a:xfrm>
          <a:prstGeom prst="rect">
            <a:avLst/>
          </a:prstGeom>
        </p:spPr>
      </p:pic>
    </p:spTree>
    <p:extLst>
      <p:ext uri="{BB962C8B-B14F-4D97-AF65-F5344CB8AC3E}">
        <p14:creationId xmlns:p14="http://schemas.microsoft.com/office/powerpoint/2010/main" val="2674821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14D0-5255-40E7-99EE-D958535B7FAB}"/>
              </a:ext>
            </a:extLst>
          </p:cNvPr>
          <p:cNvSpPr>
            <a:spLocks noGrp="1"/>
          </p:cNvSpPr>
          <p:nvPr>
            <p:ph type="title"/>
          </p:nvPr>
        </p:nvSpPr>
        <p:spPr>
          <a:xfrm>
            <a:off x="1154954" y="1184683"/>
            <a:ext cx="8761413" cy="706964"/>
          </a:xfrm>
        </p:spPr>
        <p:txBody>
          <a:bodyPr/>
          <a:lstStyle/>
          <a:p>
            <a:r>
              <a:rPr lang="en-US" b="1" dirty="0"/>
              <a:t>do-while loop in C++ with example</a:t>
            </a:r>
            <a:br>
              <a:rPr lang="en-US" b="1" dirty="0"/>
            </a:br>
            <a:endParaRPr lang="en-US" dirty="0"/>
          </a:p>
        </p:txBody>
      </p:sp>
      <p:sp>
        <p:nvSpPr>
          <p:cNvPr id="3" name="Content Placeholder 2">
            <a:extLst>
              <a:ext uri="{FF2B5EF4-FFF2-40B4-BE49-F238E27FC236}">
                <a16:creationId xmlns:a16="http://schemas.microsoft.com/office/drawing/2014/main" id="{1A57A2FB-930A-4DE0-B4FE-390618272DDD}"/>
              </a:ext>
            </a:extLst>
          </p:cNvPr>
          <p:cNvSpPr>
            <a:spLocks noGrp="1"/>
          </p:cNvSpPr>
          <p:nvPr>
            <p:ph idx="1"/>
          </p:nvPr>
        </p:nvSpPr>
        <p:spPr>
          <a:xfrm>
            <a:off x="817330" y="2631635"/>
            <a:ext cx="6638547" cy="3416300"/>
          </a:xfrm>
        </p:spPr>
        <p:txBody>
          <a:bodyPr>
            <a:normAutofit fontScale="92500"/>
          </a:bodyPr>
          <a:lstStyle/>
          <a:p>
            <a:pPr algn="just"/>
            <a:r>
              <a:rPr lang="en-US" dirty="0"/>
              <a:t>do-while loop is similar to while loop, however there is a difference between them: In while loop, condition is evaluated first and then the statements inside loop body gets executed, on the other hand in do-while loop, statements inside do-while gets executed first and then the condition is evaluated.</a:t>
            </a:r>
          </a:p>
          <a:p>
            <a:pPr algn="just"/>
            <a:r>
              <a:rPr lang="en-US" dirty="0"/>
              <a:t>First, the statements inside loop execute and then the condition gets evaluated, if the condition returns true then the control jumps to the “do” for further repeated execution of it, this happens repeatedly until the condition returns false. Once condition returns false control jumps to the next statement in the program after do-while.</a:t>
            </a:r>
          </a:p>
        </p:txBody>
      </p:sp>
      <p:pic>
        <p:nvPicPr>
          <p:cNvPr id="4" name="Picture 3">
            <a:extLst>
              <a:ext uri="{FF2B5EF4-FFF2-40B4-BE49-F238E27FC236}">
                <a16:creationId xmlns:a16="http://schemas.microsoft.com/office/drawing/2014/main" id="{AB700B0C-3920-48DE-8B0A-63283FF4C743}"/>
              </a:ext>
            </a:extLst>
          </p:cNvPr>
          <p:cNvPicPr>
            <a:picLocks noChangeAspect="1"/>
          </p:cNvPicPr>
          <p:nvPr/>
        </p:nvPicPr>
        <p:blipFill>
          <a:blip r:embed="rId2"/>
          <a:stretch>
            <a:fillRect/>
          </a:stretch>
        </p:blipFill>
        <p:spPr>
          <a:xfrm>
            <a:off x="8142849" y="2409384"/>
            <a:ext cx="2970627" cy="3940207"/>
          </a:xfrm>
          <a:prstGeom prst="rect">
            <a:avLst/>
          </a:prstGeom>
        </p:spPr>
      </p:pic>
    </p:spTree>
    <p:extLst>
      <p:ext uri="{BB962C8B-B14F-4D97-AF65-F5344CB8AC3E}">
        <p14:creationId xmlns:p14="http://schemas.microsoft.com/office/powerpoint/2010/main" val="35786788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62C3-7C9A-4F0B-BDC4-88C85D84E3DB}"/>
              </a:ext>
            </a:extLst>
          </p:cNvPr>
          <p:cNvSpPr>
            <a:spLocks noGrp="1"/>
          </p:cNvSpPr>
          <p:nvPr>
            <p:ph type="title"/>
          </p:nvPr>
        </p:nvSpPr>
        <p:spPr>
          <a:xfrm>
            <a:off x="1187076" y="1226886"/>
            <a:ext cx="8761413" cy="706964"/>
          </a:xfrm>
        </p:spPr>
        <p:txBody>
          <a:bodyPr/>
          <a:lstStyle/>
          <a:p>
            <a:r>
              <a:rPr lang="en-US" b="1" dirty="0"/>
              <a:t>Example: Displaying array elements using do-while loop</a:t>
            </a:r>
            <a:br>
              <a:rPr lang="en-US" b="1" dirty="0"/>
            </a:br>
            <a:endParaRPr lang="en-US" dirty="0"/>
          </a:p>
        </p:txBody>
      </p:sp>
      <p:sp>
        <p:nvSpPr>
          <p:cNvPr id="3" name="Content Placeholder 2">
            <a:extLst>
              <a:ext uri="{FF2B5EF4-FFF2-40B4-BE49-F238E27FC236}">
                <a16:creationId xmlns:a16="http://schemas.microsoft.com/office/drawing/2014/main" id="{89F18806-EE58-4226-88BA-B8B8B90B992F}"/>
              </a:ext>
            </a:extLst>
          </p:cNvPr>
          <p:cNvSpPr>
            <a:spLocks noGrp="1"/>
          </p:cNvSpPr>
          <p:nvPr>
            <p:ph idx="1"/>
          </p:nvPr>
        </p:nvSpPr>
        <p:spPr>
          <a:xfrm>
            <a:off x="1187076" y="2322147"/>
            <a:ext cx="10211741" cy="3416300"/>
          </a:xfrm>
        </p:spPr>
        <p:txBody>
          <a:bodyPr/>
          <a:lstStyle/>
          <a:p>
            <a:r>
              <a:rPr lang="en-US" dirty="0"/>
              <a:t>Here we have an integer array which has four elements. We are displaying the elements of it using do-while loop</a:t>
            </a:r>
          </a:p>
          <a:p>
            <a:endParaRPr lang="en-US" dirty="0"/>
          </a:p>
        </p:txBody>
      </p:sp>
      <p:pic>
        <p:nvPicPr>
          <p:cNvPr id="5" name="Picture 4">
            <a:extLst>
              <a:ext uri="{FF2B5EF4-FFF2-40B4-BE49-F238E27FC236}">
                <a16:creationId xmlns:a16="http://schemas.microsoft.com/office/drawing/2014/main" id="{270F7955-F32E-4B79-8477-9523ED858B16}"/>
              </a:ext>
            </a:extLst>
          </p:cNvPr>
          <p:cNvPicPr>
            <a:picLocks noChangeAspect="1"/>
          </p:cNvPicPr>
          <p:nvPr/>
        </p:nvPicPr>
        <p:blipFill>
          <a:blip r:embed="rId2"/>
          <a:stretch>
            <a:fillRect/>
          </a:stretch>
        </p:blipFill>
        <p:spPr>
          <a:xfrm>
            <a:off x="2143764" y="3156127"/>
            <a:ext cx="3638057" cy="3473687"/>
          </a:xfrm>
          <a:prstGeom prst="rect">
            <a:avLst/>
          </a:prstGeom>
        </p:spPr>
      </p:pic>
      <p:pic>
        <p:nvPicPr>
          <p:cNvPr id="7" name="Picture 6">
            <a:extLst>
              <a:ext uri="{FF2B5EF4-FFF2-40B4-BE49-F238E27FC236}">
                <a16:creationId xmlns:a16="http://schemas.microsoft.com/office/drawing/2014/main" id="{0525D486-6C05-4505-8FA3-D4CB2EFA317D}"/>
              </a:ext>
            </a:extLst>
          </p:cNvPr>
          <p:cNvPicPr>
            <a:picLocks noChangeAspect="1"/>
          </p:cNvPicPr>
          <p:nvPr/>
        </p:nvPicPr>
        <p:blipFill>
          <a:blip r:embed="rId3"/>
          <a:stretch>
            <a:fillRect/>
          </a:stretch>
        </p:blipFill>
        <p:spPr>
          <a:xfrm>
            <a:off x="6410181" y="3826412"/>
            <a:ext cx="2269585" cy="1957007"/>
          </a:xfrm>
          <a:prstGeom prst="rect">
            <a:avLst/>
          </a:prstGeom>
        </p:spPr>
      </p:pic>
    </p:spTree>
    <p:extLst>
      <p:ext uri="{BB962C8B-B14F-4D97-AF65-F5344CB8AC3E}">
        <p14:creationId xmlns:p14="http://schemas.microsoft.com/office/powerpoint/2010/main" val="10816368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F1D55-F93A-4D7A-A301-344506F03DF6}"/>
              </a:ext>
            </a:extLst>
          </p:cNvPr>
          <p:cNvSpPr>
            <a:spLocks noGrp="1"/>
          </p:cNvSpPr>
          <p:nvPr>
            <p:ph type="title"/>
          </p:nvPr>
        </p:nvSpPr>
        <p:spPr>
          <a:xfrm>
            <a:off x="1154954" y="1226886"/>
            <a:ext cx="8761413" cy="706964"/>
          </a:xfrm>
        </p:spPr>
        <p:txBody>
          <a:bodyPr/>
          <a:lstStyle/>
          <a:p>
            <a:r>
              <a:rPr lang="en-US" b="1" dirty="0"/>
              <a:t>Continue Statement in C++ with example</a:t>
            </a:r>
            <a:br>
              <a:rPr lang="en-US" b="1" dirty="0"/>
            </a:br>
            <a:endParaRPr lang="en-US" dirty="0"/>
          </a:p>
        </p:txBody>
      </p:sp>
      <p:sp>
        <p:nvSpPr>
          <p:cNvPr id="3" name="Content Placeholder 2">
            <a:extLst>
              <a:ext uri="{FF2B5EF4-FFF2-40B4-BE49-F238E27FC236}">
                <a16:creationId xmlns:a16="http://schemas.microsoft.com/office/drawing/2014/main" id="{C93F959D-0D3F-418D-B750-DCF7904DB53F}"/>
              </a:ext>
            </a:extLst>
          </p:cNvPr>
          <p:cNvSpPr>
            <a:spLocks noGrp="1"/>
          </p:cNvSpPr>
          <p:nvPr>
            <p:ph idx="1"/>
          </p:nvPr>
        </p:nvSpPr>
        <p:spPr>
          <a:xfrm>
            <a:off x="1154954" y="2392485"/>
            <a:ext cx="10225809" cy="3416300"/>
          </a:xfrm>
        </p:spPr>
        <p:txBody>
          <a:bodyPr/>
          <a:lstStyle/>
          <a:p>
            <a:pPr algn="just"/>
            <a:r>
              <a:rPr lang="en-US" dirty="0"/>
              <a:t>Continue statement is used inside loops. </a:t>
            </a:r>
          </a:p>
          <a:p>
            <a:pPr algn="just"/>
            <a:r>
              <a:rPr lang="en-US" dirty="0"/>
              <a:t>Whenever a continue statement is encountered inside a loop, control directly jumps to the beginning of the loop for next iteration, skipping the execution of statements inside loop’s body for the current iteration.</a:t>
            </a:r>
          </a:p>
        </p:txBody>
      </p:sp>
    </p:spTree>
    <p:extLst>
      <p:ext uri="{BB962C8B-B14F-4D97-AF65-F5344CB8AC3E}">
        <p14:creationId xmlns:p14="http://schemas.microsoft.com/office/powerpoint/2010/main" val="9700712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4FEB-8887-4D5E-8C04-7AB3AB423705}"/>
              </a:ext>
            </a:extLst>
          </p:cNvPr>
          <p:cNvSpPr>
            <a:spLocks noGrp="1"/>
          </p:cNvSpPr>
          <p:nvPr>
            <p:ph type="title"/>
          </p:nvPr>
        </p:nvSpPr>
        <p:spPr>
          <a:xfrm>
            <a:off x="1084616" y="1142481"/>
            <a:ext cx="8761413" cy="706964"/>
          </a:xfrm>
        </p:spPr>
        <p:txBody>
          <a:bodyPr/>
          <a:lstStyle/>
          <a:p>
            <a:r>
              <a:rPr lang="en-US" b="1" dirty="0"/>
              <a:t>Example: continue statement inside for loop</a:t>
            </a:r>
            <a:br>
              <a:rPr lang="en-US" b="1" dirty="0"/>
            </a:br>
            <a:endParaRPr lang="en-US" dirty="0"/>
          </a:p>
        </p:txBody>
      </p:sp>
      <p:sp>
        <p:nvSpPr>
          <p:cNvPr id="3" name="Content Placeholder 2">
            <a:extLst>
              <a:ext uri="{FF2B5EF4-FFF2-40B4-BE49-F238E27FC236}">
                <a16:creationId xmlns:a16="http://schemas.microsoft.com/office/drawing/2014/main" id="{FCD7413E-250A-468C-BEE1-42C90769A6CF}"/>
              </a:ext>
            </a:extLst>
          </p:cNvPr>
          <p:cNvSpPr>
            <a:spLocks noGrp="1"/>
          </p:cNvSpPr>
          <p:nvPr>
            <p:ph idx="1"/>
          </p:nvPr>
        </p:nvSpPr>
        <p:spPr>
          <a:xfrm>
            <a:off x="5894362" y="2699807"/>
            <a:ext cx="5853993" cy="3416300"/>
          </a:xfrm>
        </p:spPr>
        <p:txBody>
          <a:bodyPr/>
          <a:lstStyle/>
          <a:p>
            <a:pPr algn="just"/>
            <a:r>
              <a:rPr lang="en-US" dirty="0"/>
              <a:t>As you can see that the output is missing the value 3, however the for loop iterate though the num value 0 to 6. </a:t>
            </a:r>
          </a:p>
          <a:p>
            <a:pPr algn="just"/>
            <a:r>
              <a:rPr lang="en-US" dirty="0"/>
              <a:t>This is because we have set a condition inside loop in such a way, that the continue statement is encountered when the num value is equal to 3. </a:t>
            </a:r>
          </a:p>
          <a:p>
            <a:pPr algn="just"/>
            <a:r>
              <a:rPr lang="en-US" dirty="0"/>
              <a:t>So for this iteration the loop skipped the </a:t>
            </a:r>
            <a:r>
              <a:rPr lang="en-US" dirty="0" err="1"/>
              <a:t>cout</a:t>
            </a:r>
            <a:r>
              <a:rPr lang="en-US" dirty="0"/>
              <a:t> statement and started the next iteration of loop.</a:t>
            </a:r>
          </a:p>
        </p:txBody>
      </p:sp>
      <p:pic>
        <p:nvPicPr>
          <p:cNvPr id="4" name="Picture 3">
            <a:extLst>
              <a:ext uri="{FF2B5EF4-FFF2-40B4-BE49-F238E27FC236}">
                <a16:creationId xmlns:a16="http://schemas.microsoft.com/office/drawing/2014/main" id="{B8BECDA5-3133-424A-9069-6F374C792DD8}"/>
              </a:ext>
            </a:extLst>
          </p:cNvPr>
          <p:cNvPicPr>
            <a:picLocks noChangeAspect="1"/>
          </p:cNvPicPr>
          <p:nvPr/>
        </p:nvPicPr>
        <p:blipFill rotWithShape="1">
          <a:blip r:embed="rId2"/>
          <a:srcRect r="31023"/>
          <a:stretch/>
        </p:blipFill>
        <p:spPr>
          <a:xfrm>
            <a:off x="443644" y="2468032"/>
            <a:ext cx="5183433" cy="3648075"/>
          </a:xfrm>
          <a:prstGeom prst="rect">
            <a:avLst/>
          </a:prstGeom>
        </p:spPr>
      </p:pic>
    </p:spTree>
    <p:extLst>
      <p:ext uri="{BB962C8B-B14F-4D97-AF65-F5344CB8AC3E}">
        <p14:creationId xmlns:p14="http://schemas.microsoft.com/office/powerpoint/2010/main" val="5324943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BF0B7-A70B-42A0-8B19-8C9072D772B7}"/>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929DE560-A1F0-4AC0-BB7F-08D13B4BCD54}"/>
              </a:ext>
            </a:extLst>
          </p:cNvPr>
          <p:cNvPicPr>
            <a:picLocks noChangeAspect="1"/>
          </p:cNvPicPr>
          <p:nvPr/>
        </p:nvPicPr>
        <p:blipFill rotWithShape="1">
          <a:blip r:embed="rId2"/>
          <a:srcRect r="14719"/>
          <a:stretch/>
        </p:blipFill>
        <p:spPr>
          <a:xfrm>
            <a:off x="1539016" y="2614686"/>
            <a:ext cx="4116196" cy="4109537"/>
          </a:xfrm>
          <a:prstGeom prst="rect">
            <a:avLst/>
          </a:prstGeom>
        </p:spPr>
      </p:pic>
      <p:pic>
        <p:nvPicPr>
          <p:cNvPr id="5" name="Picture 4">
            <a:extLst>
              <a:ext uri="{FF2B5EF4-FFF2-40B4-BE49-F238E27FC236}">
                <a16:creationId xmlns:a16="http://schemas.microsoft.com/office/drawing/2014/main" id="{D7989FFD-BAC5-4B7D-BE60-100248A81C07}"/>
              </a:ext>
            </a:extLst>
          </p:cNvPr>
          <p:cNvPicPr>
            <a:picLocks noChangeAspect="1"/>
          </p:cNvPicPr>
          <p:nvPr/>
        </p:nvPicPr>
        <p:blipFill>
          <a:blip r:embed="rId3"/>
          <a:stretch>
            <a:fillRect/>
          </a:stretch>
        </p:blipFill>
        <p:spPr>
          <a:xfrm>
            <a:off x="6210410" y="2614686"/>
            <a:ext cx="4324686" cy="4067103"/>
          </a:xfrm>
          <a:prstGeom prst="rect">
            <a:avLst/>
          </a:prstGeom>
        </p:spPr>
      </p:pic>
      <p:sp>
        <p:nvSpPr>
          <p:cNvPr id="6" name="Speech Bubble: Rectangle with Corners Rounded 5">
            <a:extLst>
              <a:ext uri="{FF2B5EF4-FFF2-40B4-BE49-F238E27FC236}">
                <a16:creationId xmlns:a16="http://schemas.microsoft.com/office/drawing/2014/main" id="{705071F3-1177-4F29-BAA7-2199AE6CB79A}"/>
              </a:ext>
            </a:extLst>
          </p:cNvPr>
          <p:cNvSpPr/>
          <p:nvPr/>
        </p:nvSpPr>
        <p:spPr>
          <a:xfrm>
            <a:off x="3963334" y="2264898"/>
            <a:ext cx="1969477" cy="1037492"/>
          </a:xfrm>
          <a:prstGeom prst="wedgeRoundRectCallout">
            <a:avLst>
              <a:gd name="adj1" fmla="val -37976"/>
              <a:gd name="adj2" fmla="val 706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Example: Use of continue in While loop</a:t>
            </a:r>
          </a:p>
        </p:txBody>
      </p:sp>
      <p:sp>
        <p:nvSpPr>
          <p:cNvPr id="7" name="Speech Bubble: Rectangle with Corners Rounded 6">
            <a:extLst>
              <a:ext uri="{FF2B5EF4-FFF2-40B4-BE49-F238E27FC236}">
                <a16:creationId xmlns:a16="http://schemas.microsoft.com/office/drawing/2014/main" id="{795238D2-9EAC-4788-93C3-9E479C4FA8DC}"/>
              </a:ext>
            </a:extLst>
          </p:cNvPr>
          <p:cNvSpPr/>
          <p:nvPr/>
        </p:nvSpPr>
        <p:spPr>
          <a:xfrm>
            <a:off x="9120817" y="2264898"/>
            <a:ext cx="1969477" cy="1037492"/>
          </a:xfrm>
          <a:prstGeom prst="wedgeRoundRectCallout">
            <a:avLst>
              <a:gd name="adj1" fmla="val -37976"/>
              <a:gd name="adj2" fmla="val 706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Example of continue in do-While loop</a:t>
            </a:r>
          </a:p>
        </p:txBody>
      </p:sp>
    </p:spTree>
    <p:extLst>
      <p:ext uri="{BB962C8B-B14F-4D97-AF65-F5344CB8AC3E}">
        <p14:creationId xmlns:p14="http://schemas.microsoft.com/office/powerpoint/2010/main" val="395847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EC223-6013-419B-8FBD-BDE8A17CB72C}"/>
              </a:ext>
            </a:extLst>
          </p:cNvPr>
          <p:cNvSpPr>
            <a:spLocks noGrp="1"/>
          </p:cNvSpPr>
          <p:nvPr>
            <p:ph type="title"/>
          </p:nvPr>
        </p:nvSpPr>
        <p:spPr>
          <a:xfrm>
            <a:off x="1154954" y="1044007"/>
            <a:ext cx="8761413" cy="706964"/>
          </a:xfrm>
        </p:spPr>
        <p:txBody>
          <a:bodyPr/>
          <a:lstStyle/>
          <a:p>
            <a:r>
              <a:rPr lang="en-US" b="1" dirty="0"/>
              <a:t>Header file</a:t>
            </a:r>
            <a:br>
              <a:rPr lang="en-US" dirty="0"/>
            </a:br>
            <a:endParaRPr lang="en-US" dirty="0"/>
          </a:p>
        </p:txBody>
      </p:sp>
      <p:sp>
        <p:nvSpPr>
          <p:cNvPr id="3" name="Content Placeholder 2">
            <a:extLst>
              <a:ext uri="{FF2B5EF4-FFF2-40B4-BE49-F238E27FC236}">
                <a16:creationId xmlns:a16="http://schemas.microsoft.com/office/drawing/2014/main" id="{9CFD8909-1F9B-45F3-8577-91792B1EABB5}"/>
              </a:ext>
            </a:extLst>
          </p:cNvPr>
          <p:cNvSpPr>
            <a:spLocks noGrp="1"/>
          </p:cNvSpPr>
          <p:nvPr>
            <p:ph idx="1"/>
          </p:nvPr>
        </p:nvSpPr>
        <p:spPr>
          <a:xfrm>
            <a:off x="1154954" y="2603499"/>
            <a:ext cx="9860049" cy="3937977"/>
          </a:xfrm>
        </p:spPr>
        <p:txBody>
          <a:bodyPr>
            <a:normAutofit/>
          </a:bodyPr>
          <a:lstStyle/>
          <a:p>
            <a:pPr algn="just"/>
            <a:r>
              <a:rPr lang="en-US" dirty="0"/>
              <a:t>Each of C++ program must have a header file. </a:t>
            </a:r>
          </a:p>
          <a:p>
            <a:pPr algn="just"/>
            <a:endParaRPr lang="en-US" dirty="0"/>
          </a:p>
          <a:p>
            <a:pPr algn="just"/>
            <a:endParaRPr lang="en-US" dirty="0"/>
          </a:p>
          <a:p>
            <a:pPr algn="just"/>
            <a:r>
              <a:rPr lang="en-US" dirty="0"/>
              <a:t>Each of header file consists of C++ specific command/function to be used in C++ statement. </a:t>
            </a:r>
          </a:p>
          <a:p>
            <a:pPr algn="just"/>
            <a:r>
              <a:rPr lang="en-US" b="1" dirty="0"/>
              <a:t>Iostream</a:t>
            </a:r>
            <a:r>
              <a:rPr lang="en-US" dirty="0"/>
              <a:t>- allows a programmer to use C++ command such as </a:t>
            </a:r>
            <a:r>
              <a:rPr lang="en-US" b="1" dirty="0" err="1"/>
              <a:t>cin</a:t>
            </a:r>
            <a:r>
              <a:rPr lang="en-US" dirty="0"/>
              <a:t> and </a:t>
            </a:r>
            <a:r>
              <a:rPr lang="en-US" b="1" dirty="0" err="1"/>
              <a:t>cout</a:t>
            </a:r>
            <a:r>
              <a:rPr lang="en-US" dirty="0"/>
              <a:t> and </a:t>
            </a:r>
            <a:r>
              <a:rPr lang="en-US" b="1" dirty="0" err="1"/>
              <a:t>cmath</a:t>
            </a:r>
            <a:r>
              <a:rPr lang="en-US" dirty="0"/>
              <a:t> allows a programmer to use C++ math command such as </a:t>
            </a:r>
            <a:r>
              <a:rPr lang="en-US" b="1" dirty="0"/>
              <a:t>pow, sqrt, exp </a:t>
            </a:r>
            <a:r>
              <a:rPr lang="en-US" dirty="0"/>
              <a:t>and many more. </a:t>
            </a:r>
          </a:p>
          <a:p>
            <a:pPr algn="just"/>
            <a:r>
              <a:rPr lang="en-US" dirty="0"/>
              <a:t>To include C++ header file in a program, you should write the following statement:</a:t>
            </a:r>
          </a:p>
          <a:p>
            <a:r>
              <a:rPr lang="en-US" dirty="0"/>
              <a:t>#include &lt;iostream&gt;</a:t>
            </a:r>
          </a:p>
        </p:txBody>
      </p:sp>
      <p:sp>
        <p:nvSpPr>
          <p:cNvPr id="4" name="Rectangle 3">
            <a:extLst>
              <a:ext uri="{FF2B5EF4-FFF2-40B4-BE49-F238E27FC236}">
                <a16:creationId xmlns:a16="http://schemas.microsoft.com/office/drawing/2014/main" id="{89CB477E-83F1-4C85-BBD2-CE6882C35B27}"/>
              </a:ext>
            </a:extLst>
          </p:cNvPr>
          <p:cNvSpPr/>
          <p:nvPr/>
        </p:nvSpPr>
        <p:spPr>
          <a:xfrm>
            <a:off x="2053883" y="3080825"/>
            <a:ext cx="2039815" cy="562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iostream</a:t>
            </a:r>
          </a:p>
        </p:txBody>
      </p:sp>
      <p:sp>
        <p:nvSpPr>
          <p:cNvPr id="5" name="Rectangle 4">
            <a:extLst>
              <a:ext uri="{FF2B5EF4-FFF2-40B4-BE49-F238E27FC236}">
                <a16:creationId xmlns:a16="http://schemas.microsoft.com/office/drawing/2014/main" id="{BE5D6CD9-E081-4368-B0DF-60A966BCCFF0}"/>
              </a:ext>
            </a:extLst>
          </p:cNvPr>
          <p:cNvSpPr/>
          <p:nvPr/>
        </p:nvSpPr>
        <p:spPr>
          <a:xfrm>
            <a:off x="4338240" y="3080824"/>
            <a:ext cx="1865612" cy="562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cmath</a:t>
            </a:r>
            <a:endParaRPr lang="en-US" dirty="0"/>
          </a:p>
        </p:txBody>
      </p:sp>
      <p:sp>
        <p:nvSpPr>
          <p:cNvPr id="6" name="Rectangle 5">
            <a:extLst>
              <a:ext uri="{FF2B5EF4-FFF2-40B4-BE49-F238E27FC236}">
                <a16:creationId xmlns:a16="http://schemas.microsoft.com/office/drawing/2014/main" id="{64492A56-F98D-4748-8C66-22CEE76B24A8}"/>
              </a:ext>
            </a:extLst>
          </p:cNvPr>
          <p:cNvSpPr/>
          <p:nvPr/>
        </p:nvSpPr>
        <p:spPr>
          <a:xfrm>
            <a:off x="6448394" y="3080823"/>
            <a:ext cx="1865612" cy="562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conio</a:t>
            </a:r>
            <a:endParaRPr lang="en-US" dirty="0"/>
          </a:p>
        </p:txBody>
      </p:sp>
      <p:sp>
        <p:nvSpPr>
          <p:cNvPr id="7" name="Rectangle 6">
            <a:extLst>
              <a:ext uri="{FF2B5EF4-FFF2-40B4-BE49-F238E27FC236}">
                <a16:creationId xmlns:a16="http://schemas.microsoft.com/office/drawing/2014/main" id="{EE2F00A2-8C8F-4D70-8D8F-723E266B65E6}"/>
              </a:ext>
            </a:extLst>
          </p:cNvPr>
          <p:cNvSpPr/>
          <p:nvPr/>
        </p:nvSpPr>
        <p:spPr>
          <a:xfrm>
            <a:off x="8558548" y="3080822"/>
            <a:ext cx="1865612" cy="562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iomanip</a:t>
            </a:r>
            <a:endParaRPr lang="en-US" dirty="0"/>
          </a:p>
        </p:txBody>
      </p:sp>
    </p:spTree>
    <p:extLst>
      <p:ext uri="{BB962C8B-B14F-4D97-AF65-F5344CB8AC3E}">
        <p14:creationId xmlns:p14="http://schemas.microsoft.com/office/powerpoint/2010/main" val="36747728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497D-8B93-4E43-9DA1-61EB8AB09C3C}"/>
              </a:ext>
            </a:extLst>
          </p:cNvPr>
          <p:cNvSpPr>
            <a:spLocks noGrp="1"/>
          </p:cNvSpPr>
          <p:nvPr>
            <p:ph type="title"/>
          </p:nvPr>
        </p:nvSpPr>
        <p:spPr/>
        <p:txBody>
          <a:bodyPr/>
          <a:lstStyle/>
          <a:p>
            <a:r>
              <a:rPr lang="en-US" b="1" dirty="0"/>
              <a:t>Break statement</a:t>
            </a:r>
            <a:br>
              <a:rPr lang="en-US" b="1" dirty="0"/>
            </a:br>
            <a:endParaRPr lang="en-US" dirty="0"/>
          </a:p>
        </p:txBody>
      </p:sp>
      <p:sp>
        <p:nvSpPr>
          <p:cNvPr id="3" name="Content Placeholder 2">
            <a:extLst>
              <a:ext uri="{FF2B5EF4-FFF2-40B4-BE49-F238E27FC236}">
                <a16:creationId xmlns:a16="http://schemas.microsoft.com/office/drawing/2014/main" id="{01BDBB13-CADA-46CE-B6DE-2C453BE32EF8}"/>
              </a:ext>
            </a:extLst>
          </p:cNvPr>
          <p:cNvSpPr>
            <a:spLocks noGrp="1"/>
          </p:cNvSpPr>
          <p:nvPr>
            <p:ph idx="1"/>
          </p:nvPr>
        </p:nvSpPr>
        <p:spPr>
          <a:xfrm>
            <a:off x="1772529" y="2519093"/>
            <a:ext cx="9227051" cy="3957721"/>
          </a:xfrm>
        </p:spPr>
        <p:txBody>
          <a:bodyPr>
            <a:normAutofit/>
          </a:bodyPr>
          <a:lstStyle/>
          <a:p>
            <a:r>
              <a:rPr lang="en-US" dirty="0"/>
              <a:t>The break statement is used in following two scenarios:</a:t>
            </a:r>
          </a:p>
          <a:p>
            <a:endParaRPr lang="en-US" dirty="0"/>
          </a:p>
          <a:p>
            <a:pPr marL="0" indent="0" algn="just">
              <a:buNone/>
            </a:pPr>
            <a:r>
              <a:rPr lang="en-US" dirty="0"/>
              <a:t>a) Use break statement to come out of the loop instantly. Whenever a break statement is encountered inside a loop, the control directly comes out of loop terminating it. It is used along with if statement, whenever used inside loop so that it occurs only for a particular condition.</a:t>
            </a:r>
          </a:p>
          <a:p>
            <a:pPr marL="0" indent="0" algn="just">
              <a:buNone/>
            </a:pPr>
            <a:r>
              <a:rPr lang="en-US" dirty="0"/>
              <a:t>b) It is used in switch case control structure after the case blocks. Generally all cases in switch case are followed by a break statement to avoid the subsequent cases (see the example below) execution. Whenever it is encountered in switch-case block, the control comes out of the switch-case body.</a:t>
            </a:r>
          </a:p>
        </p:txBody>
      </p:sp>
    </p:spTree>
    <p:extLst>
      <p:ext uri="{BB962C8B-B14F-4D97-AF65-F5344CB8AC3E}">
        <p14:creationId xmlns:p14="http://schemas.microsoft.com/office/powerpoint/2010/main" val="9148197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2AE52C-C231-4E91-85CB-F56235D00F96}"/>
              </a:ext>
            </a:extLst>
          </p:cNvPr>
          <p:cNvPicPr>
            <a:picLocks noChangeAspect="1"/>
          </p:cNvPicPr>
          <p:nvPr/>
        </p:nvPicPr>
        <p:blipFill rotWithShape="1">
          <a:blip r:embed="rId2"/>
          <a:srcRect l="26719" t="10803"/>
          <a:stretch/>
        </p:blipFill>
        <p:spPr>
          <a:xfrm>
            <a:off x="281354" y="1913206"/>
            <a:ext cx="4493052" cy="4135902"/>
          </a:xfrm>
          <a:prstGeom prst="rect">
            <a:avLst/>
          </a:prstGeom>
        </p:spPr>
      </p:pic>
      <p:sp>
        <p:nvSpPr>
          <p:cNvPr id="5" name="Rectangle 4">
            <a:extLst>
              <a:ext uri="{FF2B5EF4-FFF2-40B4-BE49-F238E27FC236}">
                <a16:creationId xmlns:a16="http://schemas.microsoft.com/office/drawing/2014/main" id="{653EE8D9-03F8-48DC-97F9-FB40E039F426}"/>
              </a:ext>
            </a:extLst>
          </p:cNvPr>
          <p:cNvSpPr/>
          <p:nvPr/>
        </p:nvSpPr>
        <p:spPr>
          <a:xfrm>
            <a:off x="4907160" y="1104257"/>
            <a:ext cx="4802918" cy="646331"/>
          </a:xfrm>
          <a:prstGeom prst="rect">
            <a:avLst/>
          </a:prstGeom>
        </p:spPr>
        <p:txBody>
          <a:bodyPr wrap="none">
            <a:spAutoFit/>
          </a:bodyPr>
          <a:lstStyle/>
          <a:p>
            <a:r>
              <a:rPr lang="en-US" b="1" dirty="0"/>
              <a:t>Example: break statement in Switch Case</a:t>
            </a:r>
          </a:p>
          <a:p>
            <a:r>
              <a:rPr lang="en-US" b="1" dirty="0">
                <a:solidFill>
                  <a:srgbClr val="444542"/>
                </a:solidFill>
                <a:latin typeface="PT Sans"/>
              </a:rPr>
              <a:t> – Use of break statement in a while loop</a:t>
            </a:r>
            <a:endParaRPr lang="en-US" b="1" i="0" dirty="0">
              <a:solidFill>
                <a:srgbClr val="444542"/>
              </a:solidFill>
              <a:effectLst/>
              <a:latin typeface="PT Sans"/>
            </a:endParaRPr>
          </a:p>
        </p:txBody>
      </p:sp>
      <p:pic>
        <p:nvPicPr>
          <p:cNvPr id="6" name="Picture 5">
            <a:extLst>
              <a:ext uri="{FF2B5EF4-FFF2-40B4-BE49-F238E27FC236}">
                <a16:creationId xmlns:a16="http://schemas.microsoft.com/office/drawing/2014/main" id="{004753B1-0422-49DC-A0B9-63B7419F2116}"/>
              </a:ext>
            </a:extLst>
          </p:cNvPr>
          <p:cNvPicPr>
            <a:picLocks noChangeAspect="1"/>
          </p:cNvPicPr>
          <p:nvPr/>
        </p:nvPicPr>
        <p:blipFill>
          <a:blip r:embed="rId3"/>
          <a:stretch>
            <a:fillRect/>
          </a:stretch>
        </p:blipFill>
        <p:spPr>
          <a:xfrm>
            <a:off x="4968981" y="1473589"/>
            <a:ext cx="6188857" cy="4688059"/>
          </a:xfrm>
          <a:prstGeom prst="rect">
            <a:avLst/>
          </a:prstGeom>
        </p:spPr>
      </p:pic>
      <p:sp>
        <p:nvSpPr>
          <p:cNvPr id="7" name="Rectangle 6">
            <a:extLst>
              <a:ext uri="{FF2B5EF4-FFF2-40B4-BE49-F238E27FC236}">
                <a16:creationId xmlns:a16="http://schemas.microsoft.com/office/drawing/2014/main" id="{6E3821EF-0679-4F5A-B316-A217716D4828}"/>
              </a:ext>
            </a:extLst>
          </p:cNvPr>
          <p:cNvSpPr/>
          <p:nvPr/>
        </p:nvSpPr>
        <p:spPr>
          <a:xfrm>
            <a:off x="614169" y="1350049"/>
            <a:ext cx="3074881" cy="646331"/>
          </a:xfrm>
          <a:prstGeom prst="rect">
            <a:avLst/>
          </a:prstGeom>
        </p:spPr>
        <p:txBody>
          <a:bodyPr wrap="none">
            <a:spAutoFit/>
          </a:bodyPr>
          <a:lstStyle/>
          <a:p>
            <a:r>
              <a:rPr lang="en-US" b="1" dirty="0"/>
              <a:t>Break statement workflow</a:t>
            </a:r>
          </a:p>
          <a:p>
            <a:endParaRPr lang="en-US" b="1" i="0" dirty="0">
              <a:solidFill>
                <a:srgbClr val="444542"/>
              </a:solidFill>
              <a:effectLst/>
              <a:latin typeface="PT Sans"/>
            </a:endParaRPr>
          </a:p>
        </p:txBody>
      </p:sp>
    </p:spTree>
    <p:extLst>
      <p:ext uri="{BB962C8B-B14F-4D97-AF65-F5344CB8AC3E}">
        <p14:creationId xmlns:p14="http://schemas.microsoft.com/office/powerpoint/2010/main" val="33795866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BCEF-864C-4D58-8EEF-74F90C3283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EB6DFA-1DEB-4A6D-A7FB-70CEDD196CDE}"/>
              </a:ext>
            </a:extLst>
          </p:cNvPr>
          <p:cNvSpPr>
            <a:spLocks noGrp="1"/>
          </p:cNvSpPr>
          <p:nvPr>
            <p:ph idx="1"/>
          </p:nvPr>
        </p:nvSpPr>
        <p:spPr>
          <a:xfrm>
            <a:off x="1516966" y="2786380"/>
            <a:ext cx="9158067" cy="3416300"/>
          </a:xfrm>
        </p:spPr>
        <p:txBody>
          <a:bodyPr>
            <a:normAutofit/>
          </a:bodyPr>
          <a:lstStyle/>
          <a:p>
            <a:pPr algn="just"/>
            <a:r>
              <a:rPr lang="en-US" dirty="0"/>
              <a:t>In the example before, we have a while loop running from 10 to 200 but since we have a break statement that gets encountered when the loop counter variable value reaches 12, the loop gets terminated and the control jumps to the next statement in program after the loop body.</a:t>
            </a:r>
          </a:p>
        </p:txBody>
      </p:sp>
    </p:spTree>
    <p:extLst>
      <p:ext uri="{BB962C8B-B14F-4D97-AF65-F5344CB8AC3E}">
        <p14:creationId xmlns:p14="http://schemas.microsoft.com/office/powerpoint/2010/main" val="6485449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2FCCE-0610-4A71-8CFE-2942DDAB24F7}"/>
              </a:ext>
            </a:extLst>
          </p:cNvPr>
          <p:cNvSpPr>
            <a:spLocks noGrp="1"/>
          </p:cNvSpPr>
          <p:nvPr>
            <p:ph type="title"/>
          </p:nvPr>
        </p:nvSpPr>
        <p:spPr/>
        <p:txBody>
          <a:bodyPr/>
          <a:lstStyle/>
          <a:p>
            <a:r>
              <a:rPr lang="en-US" b="1" dirty="0">
                <a:solidFill>
                  <a:schemeClr val="bg1"/>
                </a:solidFill>
                <a:latin typeface="PT Sans"/>
              </a:rPr>
              <a:t>Why didn’t I use break statement after default?</a:t>
            </a:r>
            <a:endParaRPr lang="en-US" dirty="0">
              <a:solidFill>
                <a:schemeClr val="bg1"/>
              </a:solidFill>
            </a:endParaRPr>
          </a:p>
        </p:txBody>
      </p:sp>
      <p:sp>
        <p:nvSpPr>
          <p:cNvPr id="5" name="Rectangle 4">
            <a:extLst>
              <a:ext uri="{FF2B5EF4-FFF2-40B4-BE49-F238E27FC236}">
                <a16:creationId xmlns:a16="http://schemas.microsoft.com/office/drawing/2014/main" id="{5F1A1706-5DD3-4BDE-954D-04AFF2642CD5}"/>
              </a:ext>
            </a:extLst>
          </p:cNvPr>
          <p:cNvSpPr/>
          <p:nvPr/>
        </p:nvSpPr>
        <p:spPr>
          <a:xfrm>
            <a:off x="1242657" y="2393375"/>
            <a:ext cx="9706686" cy="3416320"/>
          </a:xfrm>
          <a:prstGeom prst="rect">
            <a:avLst/>
          </a:prstGeom>
        </p:spPr>
        <p:txBody>
          <a:bodyPr wrap="square">
            <a:spAutoFit/>
          </a:bodyPr>
          <a:lstStyle/>
          <a:p>
            <a:pPr algn="just"/>
            <a:br>
              <a:rPr lang="en-US" dirty="0"/>
            </a:br>
            <a:r>
              <a:rPr lang="en-US" dirty="0">
                <a:solidFill>
                  <a:srgbClr val="222426"/>
                </a:solidFill>
                <a:latin typeface="Century Gothic" panose="020B0502020202020204" pitchFamily="34" charset="0"/>
              </a:rPr>
              <a:t>The control would itself come out of the switch after default so I didn’t use break statement after it, however if you want you can use it, there is no harm in doing that</a:t>
            </a:r>
          </a:p>
          <a:p>
            <a:pPr algn="just"/>
            <a:endParaRPr lang="en-US" dirty="0">
              <a:solidFill>
                <a:srgbClr val="222426"/>
              </a:solidFill>
              <a:latin typeface="PT Sans"/>
            </a:endParaRPr>
          </a:p>
          <a:p>
            <a:pPr algn="just"/>
            <a:r>
              <a:rPr lang="en-US" dirty="0"/>
              <a:t>Case doesn’t always need to have order 1, 2, 3 and so on. It can have any </a:t>
            </a:r>
            <a:r>
              <a:rPr lang="en-US" b="1" dirty="0"/>
              <a:t>integer</a:t>
            </a:r>
            <a:r>
              <a:rPr lang="en-US" dirty="0"/>
              <a:t> value after case </a:t>
            </a:r>
            <a:r>
              <a:rPr lang="en-US" b="1" dirty="0"/>
              <a:t>keyword</a:t>
            </a:r>
            <a:r>
              <a:rPr lang="en-US" dirty="0"/>
              <a:t>. Also, case doesn’t need to be in an ascending order always, you can specify them in any order based on the requirement.</a:t>
            </a:r>
          </a:p>
          <a:p>
            <a:pPr algn="just"/>
            <a:endParaRPr lang="en-US" dirty="0"/>
          </a:p>
          <a:p>
            <a:pPr algn="just"/>
            <a:r>
              <a:rPr lang="en-US" b="1" dirty="0"/>
              <a:t>Nesting of switch statements </a:t>
            </a:r>
            <a:r>
              <a:rPr lang="en-US" dirty="0"/>
              <a:t>are allowed, which means you can have switch statements inside another switch. However nested switch statements should be avoided as it makes program more complex and less readable.</a:t>
            </a:r>
          </a:p>
          <a:p>
            <a:endParaRPr lang="en-US" dirty="0"/>
          </a:p>
        </p:txBody>
      </p:sp>
    </p:spTree>
    <p:extLst>
      <p:ext uri="{BB962C8B-B14F-4D97-AF65-F5344CB8AC3E}">
        <p14:creationId xmlns:p14="http://schemas.microsoft.com/office/powerpoint/2010/main" val="17560535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296106-97D0-4DE9-BFF8-CCDD9A74F2BD}"/>
              </a:ext>
            </a:extLst>
          </p:cNvPr>
          <p:cNvSpPr/>
          <p:nvPr/>
        </p:nvSpPr>
        <p:spPr>
          <a:xfrm>
            <a:off x="713768" y="1130663"/>
            <a:ext cx="4237057" cy="369332"/>
          </a:xfrm>
          <a:prstGeom prst="rect">
            <a:avLst/>
          </a:prstGeom>
        </p:spPr>
        <p:txBody>
          <a:bodyPr wrap="none">
            <a:spAutoFit/>
          </a:bodyPr>
          <a:lstStyle/>
          <a:p>
            <a:r>
              <a:rPr lang="en-US" b="1" dirty="0">
                <a:solidFill>
                  <a:srgbClr val="444542"/>
                </a:solidFill>
                <a:latin typeface="PT Sans"/>
              </a:rPr>
              <a:t>Example: break statement in for loop</a:t>
            </a:r>
            <a:endParaRPr lang="en-US" b="1" i="0" dirty="0">
              <a:solidFill>
                <a:srgbClr val="444542"/>
              </a:solidFill>
              <a:effectLst/>
              <a:latin typeface="PT Sans"/>
            </a:endParaRPr>
          </a:p>
        </p:txBody>
      </p:sp>
      <p:pic>
        <p:nvPicPr>
          <p:cNvPr id="5" name="Picture 4">
            <a:extLst>
              <a:ext uri="{FF2B5EF4-FFF2-40B4-BE49-F238E27FC236}">
                <a16:creationId xmlns:a16="http://schemas.microsoft.com/office/drawing/2014/main" id="{CC4C48E3-6218-48DF-B9B4-28C363AF12CA}"/>
              </a:ext>
            </a:extLst>
          </p:cNvPr>
          <p:cNvPicPr>
            <a:picLocks noChangeAspect="1"/>
          </p:cNvPicPr>
          <p:nvPr/>
        </p:nvPicPr>
        <p:blipFill>
          <a:blip r:embed="rId2"/>
          <a:stretch>
            <a:fillRect/>
          </a:stretch>
        </p:blipFill>
        <p:spPr>
          <a:xfrm>
            <a:off x="713768" y="1601986"/>
            <a:ext cx="4734492" cy="3940685"/>
          </a:xfrm>
          <a:prstGeom prst="rect">
            <a:avLst/>
          </a:prstGeom>
        </p:spPr>
      </p:pic>
      <p:pic>
        <p:nvPicPr>
          <p:cNvPr id="6" name="Picture 5">
            <a:extLst>
              <a:ext uri="{FF2B5EF4-FFF2-40B4-BE49-F238E27FC236}">
                <a16:creationId xmlns:a16="http://schemas.microsoft.com/office/drawing/2014/main" id="{C2CDC246-4463-4DEE-A323-4E49AD4C8190}"/>
              </a:ext>
            </a:extLst>
          </p:cNvPr>
          <p:cNvPicPr>
            <a:picLocks noChangeAspect="1"/>
          </p:cNvPicPr>
          <p:nvPr/>
        </p:nvPicPr>
        <p:blipFill>
          <a:blip r:embed="rId3"/>
          <a:stretch>
            <a:fillRect/>
          </a:stretch>
        </p:blipFill>
        <p:spPr>
          <a:xfrm>
            <a:off x="5897294" y="1601986"/>
            <a:ext cx="4914516" cy="4095430"/>
          </a:xfrm>
          <a:prstGeom prst="rect">
            <a:avLst/>
          </a:prstGeom>
        </p:spPr>
      </p:pic>
      <p:sp>
        <p:nvSpPr>
          <p:cNvPr id="7" name="Rectangle 6">
            <a:extLst>
              <a:ext uri="{FF2B5EF4-FFF2-40B4-BE49-F238E27FC236}">
                <a16:creationId xmlns:a16="http://schemas.microsoft.com/office/drawing/2014/main" id="{EB946CD6-96ED-452B-99A6-B5BF274A9B7A}"/>
              </a:ext>
            </a:extLst>
          </p:cNvPr>
          <p:cNvSpPr/>
          <p:nvPr/>
        </p:nvSpPr>
        <p:spPr>
          <a:xfrm>
            <a:off x="5897294" y="1160584"/>
            <a:ext cx="4737194" cy="369332"/>
          </a:xfrm>
          <a:prstGeom prst="rect">
            <a:avLst/>
          </a:prstGeom>
        </p:spPr>
        <p:txBody>
          <a:bodyPr wrap="none">
            <a:spAutoFit/>
          </a:bodyPr>
          <a:lstStyle/>
          <a:p>
            <a:r>
              <a:rPr lang="en-US" b="1" dirty="0">
                <a:solidFill>
                  <a:srgbClr val="444542"/>
                </a:solidFill>
                <a:latin typeface="PT Sans"/>
              </a:rPr>
              <a:t>Example: break statement in Switch Case</a:t>
            </a:r>
            <a:endParaRPr lang="en-US" b="1" i="0" dirty="0">
              <a:solidFill>
                <a:srgbClr val="444542"/>
              </a:solidFill>
              <a:effectLst/>
              <a:latin typeface="PT Sans"/>
            </a:endParaRPr>
          </a:p>
        </p:txBody>
      </p:sp>
    </p:spTree>
    <p:extLst>
      <p:ext uri="{BB962C8B-B14F-4D97-AF65-F5344CB8AC3E}">
        <p14:creationId xmlns:p14="http://schemas.microsoft.com/office/powerpoint/2010/main" val="30121532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9EDE-EEDB-4C1B-9505-AF1404944FE0}"/>
              </a:ext>
            </a:extLst>
          </p:cNvPr>
          <p:cNvSpPr>
            <a:spLocks noGrp="1"/>
          </p:cNvSpPr>
          <p:nvPr>
            <p:ph type="title"/>
          </p:nvPr>
        </p:nvSpPr>
        <p:spPr/>
        <p:txBody>
          <a:bodyPr/>
          <a:lstStyle/>
          <a:p>
            <a:r>
              <a:rPr lang="en-US" b="1" dirty="0"/>
              <a:t>Try it: what happen when there is no break?</a:t>
            </a:r>
          </a:p>
        </p:txBody>
      </p:sp>
      <p:pic>
        <p:nvPicPr>
          <p:cNvPr id="4" name="Picture 3">
            <a:extLst>
              <a:ext uri="{FF2B5EF4-FFF2-40B4-BE49-F238E27FC236}">
                <a16:creationId xmlns:a16="http://schemas.microsoft.com/office/drawing/2014/main" id="{D4B6ED8C-2F8C-4056-B801-BCE12EAC2A37}"/>
              </a:ext>
            </a:extLst>
          </p:cNvPr>
          <p:cNvPicPr>
            <a:picLocks noChangeAspect="1"/>
          </p:cNvPicPr>
          <p:nvPr/>
        </p:nvPicPr>
        <p:blipFill>
          <a:blip r:embed="rId2"/>
          <a:stretch>
            <a:fillRect/>
          </a:stretch>
        </p:blipFill>
        <p:spPr>
          <a:xfrm>
            <a:off x="4073031" y="2530974"/>
            <a:ext cx="5740613" cy="4123043"/>
          </a:xfrm>
          <a:prstGeom prst="rect">
            <a:avLst/>
          </a:prstGeom>
        </p:spPr>
      </p:pic>
    </p:spTree>
    <p:extLst>
      <p:ext uri="{BB962C8B-B14F-4D97-AF65-F5344CB8AC3E}">
        <p14:creationId xmlns:p14="http://schemas.microsoft.com/office/powerpoint/2010/main" val="2317463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E254A-EE38-45AD-A9F5-0A0BCBEE002E}"/>
              </a:ext>
            </a:extLst>
          </p:cNvPr>
          <p:cNvSpPr>
            <a:spLocks noGrp="1"/>
          </p:cNvSpPr>
          <p:nvPr>
            <p:ph type="title"/>
          </p:nvPr>
        </p:nvSpPr>
        <p:spPr/>
        <p:txBody>
          <a:bodyPr/>
          <a:lstStyle/>
          <a:p>
            <a:r>
              <a:rPr lang="en-US" b="1" dirty="0" err="1"/>
              <a:t>goto</a:t>
            </a:r>
            <a:r>
              <a:rPr lang="en-US" b="1" dirty="0"/>
              <a:t> statement in C++ with example</a:t>
            </a:r>
            <a:br>
              <a:rPr lang="en-US" b="1" dirty="0"/>
            </a:br>
            <a:endParaRPr lang="en-US" dirty="0"/>
          </a:p>
        </p:txBody>
      </p:sp>
      <p:sp>
        <p:nvSpPr>
          <p:cNvPr id="3" name="Content Placeholder 2">
            <a:extLst>
              <a:ext uri="{FF2B5EF4-FFF2-40B4-BE49-F238E27FC236}">
                <a16:creationId xmlns:a16="http://schemas.microsoft.com/office/drawing/2014/main" id="{075875E5-5E98-4C94-890F-9DC6ED1BCA5F}"/>
              </a:ext>
            </a:extLst>
          </p:cNvPr>
          <p:cNvSpPr>
            <a:spLocks noGrp="1"/>
          </p:cNvSpPr>
          <p:nvPr>
            <p:ph idx="1"/>
          </p:nvPr>
        </p:nvSpPr>
        <p:spPr>
          <a:xfrm>
            <a:off x="1154953" y="2603500"/>
            <a:ext cx="9944455" cy="3416300"/>
          </a:xfrm>
        </p:spPr>
        <p:txBody>
          <a:bodyPr>
            <a:normAutofit/>
          </a:bodyPr>
          <a:lstStyle/>
          <a:p>
            <a:r>
              <a:rPr lang="en-US" dirty="0"/>
              <a:t>The </a:t>
            </a:r>
            <a:r>
              <a:rPr lang="en-US" dirty="0" err="1"/>
              <a:t>goto</a:t>
            </a:r>
            <a:r>
              <a:rPr lang="en-US" dirty="0"/>
              <a:t> statement is used for transferring the control of a program to a given label. The syntax of </a:t>
            </a:r>
            <a:r>
              <a:rPr lang="en-US" dirty="0" err="1"/>
              <a:t>goto</a:t>
            </a:r>
            <a:r>
              <a:rPr lang="en-US" dirty="0"/>
              <a:t> statement looks like this:</a:t>
            </a:r>
          </a:p>
          <a:p>
            <a:pPr marL="0" indent="0" algn="ctr">
              <a:buNone/>
            </a:pPr>
            <a:r>
              <a:rPr lang="en-US" b="1" dirty="0" err="1"/>
              <a:t>goto</a:t>
            </a:r>
            <a:r>
              <a:rPr lang="en-US" b="1" dirty="0"/>
              <a:t> </a:t>
            </a:r>
            <a:r>
              <a:rPr lang="en-US" b="1" dirty="0" err="1"/>
              <a:t>label_name</a:t>
            </a:r>
            <a:r>
              <a:rPr lang="en-US" b="1" dirty="0"/>
              <a:t>;</a:t>
            </a:r>
          </a:p>
          <a:p>
            <a:r>
              <a:rPr lang="en-US" dirty="0"/>
              <a:t>In a program we have any number of </a:t>
            </a:r>
            <a:r>
              <a:rPr lang="en-US" dirty="0" err="1"/>
              <a:t>goto</a:t>
            </a:r>
            <a:r>
              <a:rPr lang="en-US" dirty="0"/>
              <a:t> and label statements, the </a:t>
            </a:r>
            <a:r>
              <a:rPr lang="en-US" dirty="0" err="1"/>
              <a:t>goto</a:t>
            </a:r>
            <a:r>
              <a:rPr lang="en-US" dirty="0"/>
              <a:t> statement is followed by a label name, whenever </a:t>
            </a:r>
            <a:r>
              <a:rPr lang="en-US" dirty="0" err="1"/>
              <a:t>goto</a:t>
            </a:r>
            <a:r>
              <a:rPr lang="en-US" dirty="0"/>
              <a:t> statement is encountered, the control of the program jumps to the label specified in the </a:t>
            </a:r>
            <a:r>
              <a:rPr lang="en-US" dirty="0" err="1"/>
              <a:t>goto</a:t>
            </a:r>
            <a:r>
              <a:rPr lang="en-US" dirty="0"/>
              <a:t> statement.</a:t>
            </a:r>
          </a:p>
          <a:p>
            <a:r>
              <a:rPr lang="en-US" dirty="0" err="1"/>
              <a:t>goto</a:t>
            </a:r>
            <a:r>
              <a:rPr lang="en-US" dirty="0"/>
              <a:t> statements are almost never used in any development as they are complex and makes your program much less readable and more error prone. In place of </a:t>
            </a:r>
            <a:r>
              <a:rPr lang="en-US" dirty="0" err="1"/>
              <a:t>goto</a:t>
            </a:r>
            <a:r>
              <a:rPr lang="en-US" dirty="0"/>
              <a:t>, you can use continue and break statement.</a:t>
            </a:r>
          </a:p>
        </p:txBody>
      </p:sp>
    </p:spTree>
    <p:extLst>
      <p:ext uri="{BB962C8B-B14F-4D97-AF65-F5344CB8AC3E}">
        <p14:creationId xmlns:p14="http://schemas.microsoft.com/office/powerpoint/2010/main" val="8758374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044BA-EFBE-43DB-BD20-B330EC727149}"/>
              </a:ext>
            </a:extLst>
          </p:cNvPr>
          <p:cNvSpPr>
            <a:spLocks noGrp="1"/>
          </p:cNvSpPr>
          <p:nvPr>
            <p:ph type="title"/>
          </p:nvPr>
        </p:nvSpPr>
        <p:spPr/>
        <p:txBody>
          <a:bodyPr/>
          <a:lstStyle/>
          <a:p>
            <a:r>
              <a:rPr lang="en-US" b="1" dirty="0"/>
              <a:t>Difference between for, while and </a:t>
            </a:r>
            <a:r>
              <a:rPr lang="en-US" b="1" dirty="0" err="1"/>
              <a:t>do..while</a:t>
            </a:r>
            <a:r>
              <a:rPr lang="en-US" b="1" dirty="0"/>
              <a:t> loop</a:t>
            </a:r>
          </a:p>
        </p:txBody>
      </p:sp>
      <p:pic>
        <p:nvPicPr>
          <p:cNvPr id="4" name="Picture 3">
            <a:extLst>
              <a:ext uri="{FF2B5EF4-FFF2-40B4-BE49-F238E27FC236}">
                <a16:creationId xmlns:a16="http://schemas.microsoft.com/office/drawing/2014/main" id="{640CD652-ED6E-4282-946C-1A183019F9CE}"/>
              </a:ext>
            </a:extLst>
          </p:cNvPr>
          <p:cNvPicPr>
            <a:picLocks noChangeAspect="1"/>
          </p:cNvPicPr>
          <p:nvPr/>
        </p:nvPicPr>
        <p:blipFill>
          <a:blip r:embed="rId2"/>
          <a:stretch>
            <a:fillRect/>
          </a:stretch>
        </p:blipFill>
        <p:spPr>
          <a:xfrm>
            <a:off x="22833" y="2387477"/>
            <a:ext cx="3819520" cy="2899948"/>
          </a:xfrm>
          <a:prstGeom prst="rect">
            <a:avLst/>
          </a:prstGeom>
        </p:spPr>
      </p:pic>
      <p:pic>
        <p:nvPicPr>
          <p:cNvPr id="6" name="Picture 5">
            <a:extLst>
              <a:ext uri="{FF2B5EF4-FFF2-40B4-BE49-F238E27FC236}">
                <a16:creationId xmlns:a16="http://schemas.microsoft.com/office/drawing/2014/main" id="{2E601F02-9100-4392-A3A1-B39CBCE9BA3A}"/>
              </a:ext>
            </a:extLst>
          </p:cNvPr>
          <p:cNvPicPr>
            <a:picLocks noChangeAspect="1"/>
          </p:cNvPicPr>
          <p:nvPr/>
        </p:nvPicPr>
        <p:blipFill>
          <a:blip r:embed="rId3"/>
          <a:stretch>
            <a:fillRect/>
          </a:stretch>
        </p:blipFill>
        <p:spPr>
          <a:xfrm>
            <a:off x="3893323" y="2387477"/>
            <a:ext cx="4105062" cy="2845705"/>
          </a:xfrm>
          <a:prstGeom prst="rect">
            <a:avLst/>
          </a:prstGeom>
        </p:spPr>
      </p:pic>
      <p:pic>
        <p:nvPicPr>
          <p:cNvPr id="7" name="Picture 6">
            <a:extLst>
              <a:ext uri="{FF2B5EF4-FFF2-40B4-BE49-F238E27FC236}">
                <a16:creationId xmlns:a16="http://schemas.microsoft.com/office/drawing/2014/main" id="{71F138D0-5704-46AA-8EE8-32208EF3EFB9}"/>
              </a:ext>
            </a:extLst>
          </p:cNvPr>
          <p:cNvPicPr>
            <a:picLocks noChangeAspect="1"/>
          </p:cNvPicPr>
          <p:nvPr/>
        </p:nvPicPr>
        <p:blipFill>
          <a:blip r:embed="rId4"/>
          <a:stretch>
            <a:fillRect/>
          </a:stretch>
        </p:blipFill>
        <p:spPr>
          <a:xfrm>
            <a:off x="8012850" y="2360355"/>
            <a:ext cx="3955689" cy="2899948"/>
          </a:xfrm>
          <a:prstGeom prst="rect">
            <a:avLst/>
          </a:prstGeom>
        </p:spPr>
      </p:pic>
      <p:sp>
        <p:nvSpPr>
          <p:cNvPr id="8" name="Speech Bubble: Rectangle with Corners Rounded 7">
            <a:extLst>
              <a:ext uri="{FF2B5EF4-FFF2-40B4-BE49-F238E27FC236}">
                <a16:creationId xmlns:a16="http://schemas.microsoft.com/office/drawing/2014/main" id="{5AF576B4-4DC8-4BC2-9686-3D38381DC079}"/>
              </a:ext>
            </a:extLst>
          </p:cNvPr>
          <p:cNvSpPr/>
          <p:nvPr/>
        </p:nvSpPr>
        <p:spPr>
          <a:xfrm>
            <a:off x="1872876" y="2039815"/>
            <a:ext cx="1969477" cy="512986"/>
          </a:xfrm>
          <a:prstGeom prst="wedgeRoundRectCallout">
            <a:avLst>
              <a:gd name="adj1" fmla="val -37976"/>
              <a:gd name="adj2" fmla="val 706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For loop</a:t>
            </a:r>
          </a:p>
        </p:txBody>
      </p:sp>
      <p:sp>
        <p:nvSpPr>
          <p:cNvPr id="9" name="Speech Bubble: Rectangle with Corners Rounded 8">
            <a:extLst>
              <a:ext uri="{FF2B5EF4-FFF2-40B4-BE49-F238E27FC236}">
                <a16:creationId xmlns:a16="http://schemas.microsoft.com/office/drawing/2014/main" id="{8A604301-2121-4951-B786-0C9167ADF197}"/>
              </a:ext>
            </a:extLst>
          </p:cNvPr>
          <p:cNvSpPr/>
          <p:nvPr/>
        </p:nvSpPr>
        <p:spPr>
          <a:xfrm>
            <a:off x="6028909" y="2039815"/>
            <a:ext cx="1483240" cy="595648"/>
          </a:xfrm>
          <a:prstGeom prst="wedgeRoundRectCallout">
            <a:avLst>
              <a:gd name="adj1" fmla="val -37976"/>
              <a:gd name="adj2" fmla="val 706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While loop</a:t>
            </a:r>
          </a:p>
        </p:txBody>
      </p:sp>
      <p:sp>
        <p:nvSpPr>
          <p:cNvPr id="10" name="Speech Bubble: Rectangle with Corners Rounded 9">
            <a:extLst>
              <a:ext uri="{FF2B5EF4-FFF2-40B4-BE49-F238E27FC236}">
                <a16:creationId xmlns:a16="http://schemas.microsoft.com/office/drawing/2014/main" id="{21A02F34-8641-4C9D-8B2A-127F194AEA28}"/>
              </a:ext>
            </a:extLst>
          </p:cNvPr>
          <p:cNvSpPr/>
          <p:nvPr/>
        </p:nvSpPr>
        <p:spPr>
          <a:xfrm>
            <a:off x="10133971" y="2116717"/>
            <a:ext cx="1969477" cy="518746"/>
          </a:xfrm>
          <a:prstGeom prst="wedgeRoundRectCallout">
            <a:avLst>
              <a:gd name="adj1" fmla="val -37976"/>
              <a:gd name="adj2" fmla="val 706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Do while loop</a:t>
            </a:r>
          </a:p>
        </p:txBody>
      </p:sp>
    </p:spTree>
    <p:extLst>
      <p:ext uri="{BB962C8B-B14F-4D97-AF65-F5344CB8AC3E}">
        <p14:creationId xmlns:p14="http://schemas.microsoft.com/office/powerpoint/2010/main" val="18299795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25FE6-95AE-4523-9DDB-8D48730223DE}"/>
              </a:ext>
            </a:extLst>
          </p:cNvPr>
          <p:cNvSpPr>
            <a:spLocks noGrp="1"/>
          </p:cNvSpPr>
          <p:nvPr>
            <p:ph type="title"/>
          </p:nvPr>
        </p:nvSpPr>
        <p:spPr>
          <a:xfrm>
            <a:off x="1154954" y="973668"/>
            <a:ext cx="9452086" cy="706964"/>
          </a:xfrm>
        </p:spPr>
        <p:txBody>
          <a:bodyPr/>
          <a:lstStyle/>
          <a:p>
            <a:r>
              <a:rPr lang="en-US" dirty="0"/>
              <a:t>What can you relate with Computational Thinking?</a:t>
            </a:r>
          </a:p>
        </p:txBody>
      </p:sp>
      <p:sp>
        <p:nvSpPr>
          <p:cNvPr id="3" name="Content Placeholder 2">
            <a:extLst>
              <a:ext uri="{FF2B5EF4-FFF2-40B4-BE49-F238E27FC236}">
                <a16:creationId xmlns:a16="http://schemas.microsoft.com/office/drawing/2014/main" id="{14253A50-773C-4830-94C9-1B4C634AD0F0}"/>
              </a:ext>
            </a:extLst>
          </p:cNvPr>
          <p:cNvSpPr>
            <a:spLocks noGrp="1"/>
          </p:cNvSpPr>
          <p:nvPr>
            <p:ph idx="1"/>
          </p:nvPr>
        </p:nvSpPr>
        <p:spPr>
          <a:xfrm>
            <a:off x="1267496" y="2404939"/>
            <a:ext cx="9874117" cy="3416300"/>
          </a:xfrm>
        </p:spPr>
        <p:txBody>
          <a:bodyPr/>
          <a:lstStyle/>
          <a:p>
            <a:pPr algn="just"/>
            <a:r>
              <a:rPr lang="en-US" b="1" dirty="0"/>
              <a:t>Computational thinking</a:t>
            </a:r>
            <a:r>
              <a:rPr lang="en-US" dirty="0"/>
              <a:t> is the process of approaching a problem in a systematic manner and creating and expressing a solution such that it can be carried out by a computer. But you don't need to be a computer scientist to think like a computer scientist!</a:t>
            </a:r>
          </a:p>
        </p:txBody>
      </p:sp>
      <p:pic>
        <p:nvPicPr>
          <p:cNvPr id="3074" name="Picture 2" descr="Image result for computational thinking">
            <a:extLst>
              <a:ext uri="{FF2B5EF4-FFF2-40B4-BE49-F238E27FC236}">
                <a16:creationId xmlns:a16="http://schemas.microsoft.com/office/drawing/2014/main" id="{B5B6B8DB-C1E5-4B22-8291-61D87AC3E1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286" y="3447104"/>
            <a:ext cx="5073867" cy="3098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6114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BE46C-01E8-44B9-BC97-27B217DBD3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687565-ED93-4B4C-85CF-2F6FC1ECC5D9}"/>
              </a:ext>
            </a:extLst>
          </p:cNvPr>
          <p:cNvSpPr>
            <a:spLocks noGrp="1"/>
          </p:cNvSpPr>
          <p:nvPr>
            <p:ph idx="1"/>
          </p:nvPr>
        </p:nvSpPr>
        <p:spPr>
          <a:xfrm>
            <a:off x="1154954" y="2322147"/>
            <a:ext cx="9902252" cy="3416300"/>
          </a:xfrm>
        </p:spPr>
        <p:txBody>
          <a:bodyPr/>
          <a:lstStyle/>
          <a:p>
            <a:pPr algn="just"/>
            <a:r>
              <a:rPr lang="en-US" dirty="0"/>
              <a:t>Bitesize explains of two main ways to represent an algorithm: </a:t>
            </a:r>
            <a:r>
              <a:rPr lang="en-US" b="1" dirty="0"/>
              <a:t>Pseudocode</a:t>
            </a:r>
            <a:r>
              <a:rPr lang="en-US" dirty="0"/>
              <a:t> and </a:t>
            </a:r>
            <a:r>
              <a:rPr lang="en-US" b="1" dirty="0"/>
              <a:t>flowcharts. </a:t>
            </a:r>
          </a:p>
          <a:p>
            <a:pPr algn="just"/>
            <a:r>
              <a:rPr lang="en-US" dirty="0"/>
              <a:t>Using Pseudocode is similar to “writing in a programming language” and might look something like this:</a:t>
            </a:r>
          </a:p>
        </p:txBody>
      </p:sp>
      <p:pic>
        <p:nvPicPr>
          <p:cNvPr id="4" name="Picture 3">
            <a:extLst>
              <a:ext uri="{FF2B5EF4-FFF2-40B4-BE49-F238E27FC236}">
                <a16:creationId xmlns:a16="http://schemas.microsoft.com/office/drawing/2014/main" id="{46AA2310-63EA-4FF4-A00F-422FD2BF28BE}"/>
              </a:ext>
            </a:extLst>
          </p:cNvPr>
          <p:cNvPicPr>
            <a:picLocks noChangeAspect="1"/>
          </p:cNvPicPr>
          <p:nvPr/>
        </p:nvPicPr>
        <p:blipFill>
          <a:blip r:embed="rId2"/>
          <a:stretch>
            <a:fillRect/>
          </a:stretch>
        </p:blipFill>
        <p:spPr>
          <a:xfrm>
            <a:off x="3603013" y="3694645"/>
            <a:ext cx="5267325" cy="3019425"/>
          </a:xfrm>
          <a:prstGeom prst="rect">
            <a:avLst/>
          </a:prstGeom>
        </p:spPr>
      </p:pic>
    </p:spTree>
    <p:extLst>
      <p:ext uri="{BB962C8B-B14F-4D97-AF65-F5344CB8AC3E}">
        <p14:creationId xmlns:p14="http://schemas.microsoft.com/office/powerpoint/2010/main" val="2206193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43714-3B39-437E-A421-D604B54F0ACA}"/>
              </a:ext>
            </a:extLst>
          </p:cNvPr>
          <p:cNvSpPr>
            <a:spLocks noGrp="1"/>
          </p:cNvSpPr>
          <p:nvPr>
            <p:ph type="title"/>
          </p:nvPr>
        </p:nvSpPr>
        <p:spPr/>
        <p:txBody>
          <a:bodyPr/>
          <a:lstStyle/>
          <a:p>
            <a:r>
              <a:rPr lang="en-US" b="1" dirty="0"/>
              <a:t>Special statement “using namespace std” </a:t>
            </a:r>
            <a:endParaRPr lang="en-US" dirty="0"/>
          </a:p>
        </p:txBody>
      </p:sp>
      <p:sp>
        <p:nvSpPr>
          <p:cNvPr id="3" name="Content Placeholder 2">
            <a:extLst>
              <a:ext uri="{FF2B5EF4-FFF2-40B4-BE49-F238E27FC236}">
                <a16:creationId xmlns:a16="http://schemas.microsoft.com/office/drawing/2014/main" id="{1452132F-5895-49DD-93EE-8DBBDF9D3AEE}"/>
              </a:ext>
            </a:extLst>
          </p:cNvPr>
          <p:cNvSpPr>
            <a:spLocks noGrp="1"/>
          </p:cNvSpPr>
          <p:nvPr>
            <p:ph idx="1"/>
          </p:nvPr>
        </p:nvSpPr>
        <p:spPr>
          <a:xfrm>
            <a:off x="1154954" y="2603500"/>
            <a:ext cx="9972591" cy="3416300"/>
          </a:xfrm>
        </p:spPr>
        <p:txBody>
          <a:bodyPr/>
          <a:lstStyle/>
          <a:p>
            <a:pPr algn="just"/>
            <a:r>
              <a:rPr lang="en-US" dirty="0"/>
              <a:t>To simplify the writing of C++ program. Without this special statement “</a:t>
            </a:r>
            <a:r>
              <a:rPr lang="en-US" b="1" dirty="0"/>
              <a:t>using namespace std</a:t>
            </a:r>
            <a:r>
              <a:rPr lang="en-US" dirty="0"/>
              <a:t>”, you have to write </a:t>
            </a:r>
            <a:r>
              <a:rPr lang="en-US" b="1" dirty="0"/>
              <a:t>std::</a:t>
            </a:r>
            <a:r>
              <a:rPr lang="en-US" b="1" dirty="0" err="1"/>
              <a:t>cout</a:t>
            </a:r>
            <a:r>
              <a:rPr lang="en-US" b="1" dirty="0"/>
              <a:t> or std::</a:t>
            </a:r>
            <a:r>
              <a:rPr lang="en-US" b="1" dirty="0" err="1"/>
              <a:t>cin</a:t>
            </a:r>
            <a:r>
              <a:rPr lang="en-US" dirty="0"/>
              <a:t> in your C++ program. </a:t>
            </a:r>
          </a:p>
          <a:p>
            <a:pPr algn="just"/>
            <a:r>
              <a:rPr lang="en-US" dirty="0"/>
              <a:t>You can simply write C++ codes by writing </a:t>
            </a:r>
            <a:r>
              <a:rPr lang="en-US" dirty="0" err="1"/>
              <a:t>cin</a:t>
            </a:r>
            <a:r>
              <a:rPr lang="en-US" dirty="0"/>
              <a:t> or </a:t>
            </a:r>
            <a:r>
              <a:rPr lang="en-US" dirty="0" err="1"/>
              <a:t>cout</a:t>
            </a:r>
            <a:r>
              <a:rPr lang="en-US" dirty="0"/>
              <a:t> in C++ statements.</a:t>
            </a:r>
          </a:p>
        </p:txBody>
      </p:sp>
    </p:spTree>
    <p:extLst>
      <p:ext uri="{BB962C8B-B14F-4D97-AF65-F5344CB8AC3E}">
        <p14:creationId xmlns:p14="http://schemas.microsoft.com/office/powerpoint/2010/main" val="13853551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5DB33A-01BC-4788-BD1D-95B668486F41}"/>
              </a:ext>
            </a:extLst>
          </p:cNvPr>
          <p:cNvPicPr>
            <a:picLocks noChangeAspect="1"/>
          </p:cNvPicPr>
          <p:nvPr/>
        </p:nvPicPr>
        <p:blipFill>
          <a:blip r:embed="rId2"/>
          <a:stretch>
            <a:fillRect/>
          </a:stretch>
        </p:blipFill>
        <p:spPr>
          <a:xfrm>
            <a:off x="5267033" y="873442"/>
            <a:ext cx="5962650" cy="5476875"/>
          </a:xfrm>
          <a:prstGeom prst="rect">
            <a:avLst/>
          </a:prstGeom>
        </p:spPr>
      </p:pic>
      <p:sp>
        <p:nvSpPr>
          <p:cNvPr id="5" name="Rectangle 4">
            <a:extLst>
              <a:ext uri="{FF2B5EF4-FFF2-40B4-BE49-F238E27FC236}">
                <a16:creationId xmlns:a16="http://schemas.microsoft.com/office/drawing/2014/main" id="{154A8D10-5611-41BE-B3EC-85664E14EAAF}"/>
              </a:ext>
            </a:extLst>
          </p:cNvPr>
          <p:cNvSpPr/>
          <p:nvPr/>
        </p:nvSpPr>
        <p:spPr>
          <a:xfrm>
            <a:off x="839371" y="1220763"/>
            <a:ext cx="4056185" cy="1200329"/>
          </a:xfrm>
          <a:prstGeom prst="rect">
            <a:avLst/>
          </a:prstGeom>
        </p:spPr>
        <p:txBody>
          <a:bodyPr wrap="square">
            <a:spAutoFit/>
          </a:bodyPr>
          <a:lstStyle/>
          <a:p>
            <a:r>
              <a:rPr lang="en-US" b="1" dirty="0">
                <a:solidFill>
                  <a:srgbClr val="5D5D5D"/>
                </a:solidFill>
                <a:latin typeface="Lato"/>
              </a:rPr>
              <a:t>Flowchart on the other hand is a diagram that represents a set of instructions using standard symbols such as these:</a:t>
            </a:r>
            <a:endParaRPr lang="en-US" b="1" dirty="0"/>
          </a:p>
        </p:txBody>
      </p:sp>
    </p:spTree>
    <p:extLst>
      <p:ext uri="{BB962C8B-B14F-4D97-AF65-F5344CB8AC3E}">
        <p14:creationId xmlns:p14="http://schemas.microsoft.com/office/powerpoint/2010/main" val="26576660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E9AE0C-9072-449C-AF1A-B897667FF3CB}"/>
              </a:ext>
            </a:extLst>
          </p:cNvPr>
          <p:cNvPicPr>
            <a:picLocks noChangeAspect="1"/>
          </p:cNvPicPr>
          <p:nvPr/>
        </p:nvPicPr>
        <p:blipFill>
          <a:blip r:embed="rId2"/>
          <a:stretch>
            <a:fillRect/>
          </a:stretch>
        </p:blipFill>
        <p:spPr>
          <a:xfrm>
            <a:off x="4228807" y="1137285"/>
            <a:ext cx="4381500" cy="5314950"/>
          </a:xfrm>
          <a:prstGeom prst="rect">
            <a:avLst/>
          </a:prstGeom>
        </p:spPr>
      </p:pic>
      <p:sp>
        <p:nvSpPr>
          <p:cNvPr id="5" name="Rectangle 4">
            <a:extLst>
              <a:ext uri="{FF2B5EF4-FFF2-40B4-BE49-F238E27FC236}">
                <a16:creationId xmlns:a16="http://schemas.microsoft.com/office/drawing/2014/main" id="{F91616AA-91D4-4096-9CE8-FBAE5B6697A6}"/>
              </a:ext>
            </a:extLst>
          </p:cNvPr>
          <p:cNvSpPr/>
          <p:nvPr/>
        </p:nvSpPr>
        <p:spPr>
          <a:xfrm>
            <a:off x="2710376" y="180682"/>
            <a:ext cx="6096000" cy="646331"/>
          </a:xfrm>
          <a:prstGeom prst="rect">
            <a:avLst/>
          </a:prstGeom>
        </p:spPr>
        <p:txBody>
          <a:bodyPr>
            <a:spAutoFit/>
          </a:bodyPr>
          <a:lstStyle/>
          <a:p>
            <a:r>
              <a:rPr lang="en-US" b="1" dirty="0">
                <a:solidFill>
                  <a:srgbClr val="5D5D5D"/>
                </a:solidFill>
                <a:latin typeface="Lato"/>
              </a:rPr>
              <a:t>An example of using a flowchart would be making a program to ask people their name and age.</a:t>
            </a:r>
            <a:endParaRPr lang="en-US" b="1" dirty="0"/>
          </a:p>
        </p:txBody>
      </p:sp>
    </p:spTree>
    <p:extLst>
      <p:ext uri="{BB962C8B-B14F-4D97-AF65-F5344CB8AC3E}">
        <p14:creationId xmlns:p14="http://schemas.microsoft.com/office/powerpoint/2010/main" val="22856775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input process output c++">
            <a:extLst>
              <a:ext uri="{FF2B5EF4-FFF2-40B4-BE49-F238E27FC236}">
                <a16:creationId xmlns:a16="http://schemas.microsoft.com/office/drawing/2014/main" id="{77BCDD59-2B7B-4F1F-8834-F7B654DFEA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071" y="1393948"/>
            <a:ext cx="7277798" cy="546405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CEF00CA-ED88-4E7C-914C-D32AE0EADDA1}"/>
              </a:ext>
            </a:extLst>
          </p:cNvPr>
          <p:cNvSpPr/>
          <p:nvPr/>
        </p:nvSpPr>
        <p:spPr>
          <a:xfrm>
            <a:off x="2555575" y="747617"/>
            <a:ext cx="6588425" cy="646331"/>
          </a:xfrm>
          <a:prstGeom prst="rect">
            <a:avLst/>
          </a:prstGeom>
        </p:spPr>
        <p:txBody>
          <a:bodyPr wrap="square">
            <a:spAutoFit/>
          </a:bodyPr>
          <a:lstStyle/>
          <a:p>
            <a:r>
              <a:rPr lang="en-US" b="1" dirty="0">
                <a:solidFill>
                  <a:srgbClr val="5D5D5D"/>
                </a:solidFill>
                <a:latin typeface="Lato"/>
              </a:rPr>
              <a:t>An example of using a pseudocode to calculate area of a rectangle</a:t>
            </a:r>
            <a:endParaRPr lang="en-US" b="1" dirty="0"/>
          </a:p>
        </p:txBody>
      </p:sp>
    </p:spTree>
    <p:extLst>
      <p:ext uri="{BB962C8B-B14F-4D97-AF65-F5344CB8AC3E}">
        <p14:creationId xmlns:p14="http://schemas.microsoft.com/office/powerpoint/2010/main" val="32062015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E5787-A053-4429-84C6-8078EBD2BD19}"/>
              </a:ext>
            </a:extLst>
          </p:cNvPr>
          <p:cNvSpPr>
            <a:spLocks noGrp="1"/>
          </p:cNvSpPr>
          <p:nvPr>
            <p:ph type="title"/>
          </p:nvPr>
        </p:nvSpPr>
        <p:spPr/>
        <p:txBody>
          <a:bodyPr/>
          <a:lstStyle/>
          <a:p>
            <a:r>
              <a:rPr lang="en-US" dirty="0"/>
              <a:t>Class Activity</a:t>
            </a:r>
          </a:p>
        </p:txBody>
      </p:sp>
      <p:sp>
        <p:nvSpPr>
          <p:cNvPr id="3" name="Content Placeholder 2">
            <a:extLst>
              <a:ext uri="{FF2B5EF4-FFF2-40B4-BE49-F238E27FC236}">
                <a16:creationId xmlns:a16="http://schemas.microsoft.com/office/drawing/2014/main" id="{C63A6CE1-8DD2-45C9-B6A2-5A23A292B97A}"/>
              </a:ext>
            </a:extLst>
          </p:cNvPr>
          <p:cNvSpPr>
            <a:spLocks noGrp="1"/>
          </p:cNvSpPr>
          <p:nvPr>
            <p:ph idx="1"/>
          </p:nvPr>
        </p:nvSpPr>
        <p:spPr>
          <a:xfrm>
            <a:off x="1154954" y="2603500"/>
            <a:ext cx="10239877" cy="3416300"/>
          </a:xfrm>
        </p:spPr>
        <p:txBody>
          <a:bodyPr/>
          <a:lstStyle/>
          <a:p>
            <a:r>
              <a:rPr lang="en-US" dirty="0"/>
              <a:t>1. Write a program in C++ to calculate the area of a rectangle. (ask user)</a:t>
            </a:r>
          </a:p>
          <a:p>
            <a:r>
              <a:rPr lang="en-US" dirty="0"/>
              <a:t>2. From what have you learned, create </a:t>
            </a:r>
            <a:r>
              <a:rPr lang="en-US" b="1" dirty="0"/>
              <a:t>a program </a:t>
            </a:r>
            <a:r>
              <a:rPr lang="en-US" dirty="0"/>
              <a:t>that combine the module in </a:t>
            </a:r>
            <a:r>
              <a:rPr lang="en-US" b="1" dirty="0"/>
              <a:t>basic and control statement</a:t>
            </a:r>
            <a:r>
              <a:rPr lang="en-US" dirty="0"/>
              <a:t>. Be creative! </a:t>
            </a:r>
          </a:p>
        </p:txBody>
      </p:sp>
    </p:spTree>
    <p:extLst>
      <p:ext uri="{BB962C8B-B14F-4D97-AF65-F5344CB8AC3E}">
        <p14:creationId xmlns:p14="http://schemas.microsoft.com/office/powerpoint/2010/main" val="2485254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5949F9-DED4-48AB-8DA6-19A69FA6E5F3}"/>
              </a:ext>
            </a:extLst>
          </p:cNvPr>
          <p:cNvSpPr>
            <a:spLocks noGrp="1"/>
          </p:cNvSpPr>
          <p:nvPr>
            <p:ph type="ctrTitle"/>
          </p:nvPr>
        </p:nvSpPr>
        <p:spPr>
          <a:xfrm>
            <a:off x="1189651" y="2391413"/>
            <a:ext cx="8825658" cy="2677648"/>
          </a:xfrm>
        </p:spPr>
        <p:txBody>
          <a:bodyPr/>
          <a:lstStyle/>
          <a:p>
            <a:r>
              <a:rPr lang="en-US" dirty="0"/>
              <a:t>Functions</a:t>
            </a:r>
          </a:p>
        </p:txBody>
      </p:sp>
      <p:grpSp>
        <p:nvGrpSpPr>
          <p:cNvPr id="6" name="Group 5">
            <a:extLst>
              <a:ext uri="{FF2B5EF4-FFF2-40B4-BE49-F238E27FC236}">
                <a16:creationId xmlns:a16="http://schemas.microsoft.com/office/drawing/2014/main" id="{A170C7EB-5381-46AA-93A6-C7FC6D6EC0DB}"/>
              </a:ext>
            </a:extLst>
          </p:cNvPr>
          <p:cNvGrpSpPr/>
          <p:nvPr/>
        </p:nvGrpSpPr>
        <p:grpSpPr>
          <a:xfrm>
            <a:off x="5567784" y="4033911"/>
            <a:ext cx="5538670" cy="1159648"/>
            <a:chOff x="2714273" y="4816658"/>
            <a:chExt cx="6504154" cy="1159648"/>
          </a:xfrm>
        </p:grpSpPr>
        <p:grpSp>
          <p:nvGrpSpPr>
            <p:cNvPr id="7" name="Group 6">
              <a:extLst>
                <a:ext uri="{FF2B5EF4-FFF2-40B4-BE49-F238E27FC236}">
                  <a16:creationId xmlns:a16="http://schemas.microsoft.com/office/drawing/2014/main" id="{68193BFD-8D32-455E-A76B-EE47310CC6A0}"/>
                </a:ext>
              </a:extLst>
            </p:cNvPr>
            <p:cNvGrpSpPr/>
            <p:nvPr/>
          </p:nvGrpSpPr>
          <p:grpSpPr>
            <a:xfrm>
              <a:off x="2714273" y="4816658"/>
              <a:ext cx="6504154" cy="1159648"/>
              <a:chOff x="891544" y="2375969"/>
              <a:chExt cx="7232248" cy="1159648"/>
            </a:xfrm>
          </p:grpSpPr>
          <p:sp>
            <p:nvSpPr>
              <p:cNvPr id="9" name="Rectangle: Rounded Corners 8">
                <a:extLst>
                  <a:ext uri="{FF2B5EF4-FFF2-40B4-BE49-F238E27FC236}">
                    <a16:creationId xmlns:a16="http://schemas.microsoft.com/office/drawing/2014/main" id="{5D6FAAF5-C496-4F31-90DF-D92515648BFC}"/>
                  </a:ext>
                </a:extLst>
              </p:cNvPr>
              <p:cNvSpPr/>
              <p:nvPr/>
            </p:nvSpPr>
            <p:spPr>
              <a:xfrm>
                <a:off x="891544" y="2375969"/>
                <a:ext cx="7232248" cy="1159648"/>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8A19AA3-EDD8-43CB-94DB-7833E4DB7F50}"/>
                  </a:ext>
                </a:extLst>
              </p:cNvPr>
              <p:cNvSpPr/>
              <p:nvPr/>
            </p:nvSpPr>
            <p:spPr>
              <a:xfrm>
                <a:off x="3827709" y="2469768"/>
                <a:ext cx="1484642" cy="369332"/>
              </a:xfrm>
              <a:prstGeom prst="rect">
                <a:avLst/>
              </a:prstGeom>
            </p:spPr>
            <p:txBody>
              <a:bodyPr wrap="none">
                <a:spAutoFit/>
              </a:bodyPr>
              <a:lstStyle/>
              <a:p>
                <a:pPr algn="ctr"/>
                <a:r>
                  <a:rPr lang="en-US" b="1" dirty="0"/>
                  <a:t>Functions</a:t>
                </a:r>
              </a:p>
            </p:txBody>
          </p:sp>
          <p:sp>
            <p:nvSpPr>
              <p:cNvPr id="11" name="Rectangle 10">
                <a:extLst>
                  <a:ext uri="{FF2B5EF4-FFF2-40B4-BE49-F238E27FC236}">
                    <a16:creationId xmlns:a16="http://schemas.microsoft.com/office/drawing/2014/main" id="{ED476BE2-DBAF-42EC-9E4C-21036DEBED3E}"/>
                  </a:ext>
                </a:extLst>
              </p:cNvPr>
              <p:cNvSpPr/>
              <p:nvPr/>
            </p:nvSpPr>
            <p:spPr>
              <a:xfrm>
                <a:off x="1110821" y="2801398"/>
                <a:ext cx="2123381" cy="56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0AA59DB-9830-4C7A-AB10-E8E9550B7010}"/>
                  </a:ext>
                </a:extLst>
              </p:cNvPr>
              <p:cNvSpPr/>
              <p:nvPr/>
            </p:nvSpPr>
            <p:spPr>
              <a:xfrm>
                <a:off x="3370496" y="2792545"/>
                <a:ext cx="1946970" cy="573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194F3C07-5DA4-4C8A-BB6A-096824785E5A}"/>
                </a:ext>
              </a:extLst>
            </p:cNvPr>
            <p:cNvSpPr/>
            <p:nvPr/>
          </p:nvSpPr>
          <p:spPr>
            <a:xfrm>
              <a:off x="6812596" y="5249334"/>
              <a:ext cx="2248963" cy="56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Rectangle 12">
            <a:extLst>
              <a:ext uri="{FF2B5EF4-FFF2-40B4-BE49-F238E27FC236}">
                <a16:creationId xmlns:a16="http://schemas.microsoft.com/office/drawing/2014/main" id="{3EE89F82-180B-4CE3-8DD3-EB9E6B1A3F83}"/>
              </a:ext>
            </a:extLst>
          </p:cNvPr>
          <p:cNvSpPr/>
          <p:nvPr/>
        </p:nvSpPr>
        <p:spPr>
          <a:xfrm>
            <a:off x="5955919" y="4462807"/>
            <a:ext cx="1298753" cy="646331"/>
          </a:xfrm>
          <a:prstGeom prst="rect">
            <a:avLst/>
          </a:prstGeom>
        </p:spPr>
        <p:txBody>
          <a:bodyPr wrap="none">
            <a:spAutoFit/>
          </a:bodyPr>
          <a:lstStyle/>
          <a:p>
            <a:r>
              <a:rPr lang="en-US" dirty="0">
                <a:solidFill>
                  <a:schemeClr val="bg1"/>
                </a:solidFill>
              </a:rPr>
              <a:t>Functions </a:t>
            </a:r>
          </a:p>
          <a:p>
            <a:r>
              <a:rPr lang="en-US" dirty="0">
                <a:solidFill>
                  <a:schemeClr val="bg1"/>
                </a:solidFill>
              </a:rPr>
              <a:t>in </a:t>
            </a:r>
            <a:r>
              <a:rPr lang="en-US" dirty="0" err="1">
                <a:solidFill>
                  <a:schemeClr val="bg1"/>
                </a:solidFill>
              </a:rPr>
              <a:t>c++</a:t>
            </a:r>
            <a:endParaRPr lang="en-US" dirty="0">
              <a:solidFill>
                <a:schemeClr val="bg1"/>
              </a:solidFill>
            </a:endParaRPr>
          </a:p>
        </p:txBody>
      </p:sp>
      <p:sp>
        <p:nvSpPr>
          <p:cNvPr id="14" name="Rectangle 13">
            <a:extLst>
              <a:ext uri="{FF2B5EF4-FFF2-40B4-BE49-F238E27FC236}">
                <a16:creationId xmlns:a16="http://schemas.microsoft.com/office/drawing/2014/main" id="{FEE3A78D-B271-4726-BD57-16FFE78D25B0}"/>
              </a:ext>
            </a:extLst>
          </p:cNvPr>
          <p:cNvSpPr/>
          <p:nvPr/>
        </p:nvSpPr>
        <p:spPr>
          <a:xfrm>
            <a:off x="7659607" y="4411420"/>
            <a:ext cx="1398140" cy="646331"/>
          </a:xfrm>
          <a:prstGeom prst="rect">
            <a:avLst/>
          </a:prstGeom>
        </p:spPr>
        <p:txBody>
          <a:bodyPr wrap="none">
            <a:spAutoFit/>
          </a:bodyPr>
          <a:lstStyle/>
          <a:p>
            <a:r>
              <a:rPr lang="en-US" dirty="0">
                <a:solidFill>
                  <a:schemeClr val="bg1"/>
                </a:solidFill>
              </a:rPr>
              <a:t>Default </a:t>
            </a:r>
          </a:p>
          <a:p>
            <a:r>
              <a:rPr lang="en-US" dirty="0">
                <a:solidFill>
                  <a:schemeClr val="bg1"/>
                </a:solidFill>
              </a:rPr>
              <a:t>Arguments</a:t>
            </a:r>
          </a:p>
        </p:txBody>
      </p:sp>
      <p:sp>
        <p:nvSpPr>
          <p:cNvPr id="15" name="Rectangle 14">
            <a:extLst>
              <a:ext uri="{FF2B5EF4-FFF2-40B4-BE49-F238E27FC236}">
                <a16:creationId xmlns:a16="http://schemas.microsoft.com/office/drawing/2014/main" id="{DD5D462E-40D5-4835-926F-9E8D1D881C8D}"/>
              </a:ext>
            </a:extLst>
          </p:cNvPr>
          <p:cNvSpPr/>
          <p:nvPr/>
        </p:nvSpPr>
        <p:spPr>
          <a:xfrm>
            <a:off x="9413743" y="4426029"/>
            <a:ext cx="1326004" cy="646331"/>
          </a:xfrm>
          <a:prstGeom prst="rect">
            <a:avLst/>
          </a:prstGeom>
        </p:spPr>
        <p:txBody>
          <a:bodyPr wrap="none">
            <a:spAutoFit/>
          </a:bodyPr>
          <a:lstStyle/>
          <a:p>
            <a:r>
              <a:rPr lang="en-US" dirty="0">
                <a:solidFill>
                  <a:schemeClr val="bg1"/>
                </a:solidFill>
              </a:rPr>
              <a:t> C++</a:t>
            </a:r>
          </a:p>
          <a:p>
            <a:r>
              <a:rPr lang="en-US" dirty="0">
                <a:solidFill>
                  <a:schemeClr val="bg1"/>
                </a:solidFill>
              </a:rPr>
              <a:t> Recursion</a:t>
            </a:r>
          </a:p>
        </p:txBody>
      </p:sp>
    </p:spTree>
    <p:extLst>
      <p:ext uri="{BB962C8B-B14F-4D97-AF65-F5344CB8AC3E}">
        <p14:creationId xmlns:p14="http://schemas.microsoft.com/office/powerpoint/2010/main" val="313278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screenshot&#10;&#10;Description automatically generated">
            <a:extLst>
              <a:ext uri="{FF2B5EF4-FFF2-40B4-BE49-F238E27FC236}">
                <a16:creationId xmlns:a16="http://schemas.microsoft.com/office/drawing/2014/main" id="{B7A1BF3C-2F13-43EF-889D-450821C2A361}"/>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t="7742" r="42431"/>
          <a:stretch/>
        </p:blipFill>
        <p:spPr>
          <a:xfrm>
            <a:off x="3071162" y="295420"/>
            <a:ext cx="6875379" cy="6147583"/>
          </a:xfrm>
        </p:spPr>
      </p:pic>
    </p:spTree>
    <p:extLst>
      <p:ext uri="{BB962C8B-B14F-4D97-AF65-F5344CB8AC3E}">
        <p14:creationId xmlns:p14="http://schemas.microsoft.com/office/powerpoint/2010/main" val="36263580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539B3-A940-42BE-BF7F-3A635EFE5236}"/>
              </a:ext>
            </a:extLst>
          </p:cNvPr>
          <p:cNvSpPr>
            <a:spLocks noGrp="1"/>
          </p:cNvSpPr>
          <p:nvPr>
            <p:ph type="title"/>
          </p:nvPr>
        </p:nvSpPr>
        <p:spPr/>
        <p:txBody>
          <a:bodyPr/>
          <a:lstStyle/>
          <a:p>
            <a:r>
              <a:rPr lang="en-US" dirty="0"/>
              <a:t>What is function?</a:t>
            </a:r>
          </a:p>
        </p:txBody>
      </p:sp>
      <p:sp>
        <p:nvSpPr>
          <p:cNvPr id="3" name="Content Placeholder 2">
            <a:extLst>
              <a:ext uri="{FF2B5EF4-FFF2-40B4-BE49-F238E27FC236}">
                <a16:creationId xmlns:a16="http://schemas.microsoft.com/office/drawing/2014/main" id="{E08784DA-E646-464F-BCDC-B143A2812C15}"/>
              </a:ext>
            </a:extLst>
          </p:cNvPr>
          <p:cNvSpPr>
            <a:spLocks noGrp="1"/>
          </p:cNvSpPr>
          <p:nvPr>
            <p:ph idx="1"/>
          </p:nvPr>
        </p:nvSpPr>
        <p:spPr>
          <a:xfrm>
            <a:off x="1250381" y="2468032"/>
            <a:ext cx="9691237" cy="3416300"/>
          </a:xfrm>
        </p:spPr>
        <p:txBody>
          <a:bodyPr/>
          <a:lstStyle/>
          <a:p>
            <a:pPr algn="just"/>
            <a:r>
              <a:rPr lang="en-US" dirty="0"/>
              <a:t>A function is block of code which is used to perform a particular task, for example let’s say you are writing a large C++ program and in that program you want to do a particular task several number of times, like displaying value from 1 to 10, in order to do that you have to write few lines of code and you need to repeat these lines every time you display values. </a:t>
            </a:r>
          </a:p>
          <a:p>
            <a:pPr algn="just"/>
            <a:r>
              <a:rPr lang="en-US" dirty="0"/>
              <a:t>Another way of doing this is that you write these lines inside a function and call that function every time you want to display values. This would make you code simple, readable and reusable.</a:t>
            </a:r>
          </a:p>
        </p:txBody>
      </p:sp>
    </p:spTree>
    <p:extLst>
      <p:ext uri="{BB962C8B-B14F-4D97-AF65-F5344CB8AC3E}">
        <p14:creationId xmlns:p14="http://schemas.microsoft.com/office/powerpoint/2010/main" val="15201204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A1B6F-0E8B-4F6E-8BEB-1756FDE409CA}"/>
              </a:ext>
            </a:extLst>
          </p:cNvPr>
          <p:cNvSpPr>
            <a:spLocks noGrp="1"/>
          </p:cNvSpPr>
          <p:nvPr>
            <p:ph type="title"/>
          </p:nvPr>
        </p:nvSpPr>
        <p:spPr/>
        <p:txBody>
          <a:bodyPr/>
          <a:lstStyle/>
          <a:p>
            <a:r>
              <a:rPr lang="en-US" dirty="0"/>
              <a:t>Syntax Functions</a:t>
            </a:r>
          </a:p>
        </p:txBody>
      </p:sp>
      <p:pic>
        <p:nvPicPr>
          <p:cNvPr id="7" name="Picture 6">
            <a:extLst>
              <a:ext uri="{FF2B5EF4-FFF2-40B4-BE49-F238E27FC236}">
                <a16:creationId xmlns:a16="http://schemas.microsoft.com/office/drawing/2014/main" id="{A1592337-B3AD-436E-8859-9B8B78D4011C}"/>
              </a:ext>
            </a:extLst>
          </p:cNvPr>
          <p:cNvPicPr>
            <a:picLocks noChangeAspect="1"/>
          </p:cNvPicPr>
          <p:nvPr/>
        </p:nvPicPr>
        <p:blipFill>
          <a:blip r:embed="rId2"/>
          <a:stretch>
            <a:fillRect/>
          </a:stretch>
        </p:blipFill>
        <p:spPr>
          <a:xfrm>
            <a:off x="1154954" y="3226089"/>
            <a:ext cx="4728620" cy="1387261"/>
          </a:xfrm>
          <a:prstGeom prst="rect">
            <a:avLst/>
          </a:prstGeom>
        </p:spPr>
      </p:pic>
      <p:pic>
        <p:nvPicPr>
          <p:cNvPr id="8" name="Picture 7">
            <a:extLst>
              <a:ext uri="{FF2B5EF4-FFF2-40B4-BE49-F238E27FC236}">
                <a16:creationId xmlns:a16="http://schemas.microsoft.com/office/drawing/2014/main" id="{28C78E81-F6E4-42E3-AD25-516AB7BDA411}"/>
              </a:ext>
            </a:extLst>
          </p:cNvPr>
          <p:cNvPicPr>
            <a:picLocks noChangeAspect="1"/>
          </p:cNvPicPr>
          <p:nvPr/>
        </p:nvPicPr>
        <p:blipFill>
          <a:blip r:embed="rId3"/>
          <a:stretch>
            <a:fillRect/>
          </a:stretch>
        </p:blipFill>
        <p:spPr>
          <a:xfrm>
            <a:off x="6515207" y="2513075"/>
            <a:ext cx="4728619" cy="4200550"/>
          </a:xfrm>
          <a:prstGeom prst="rect">
            <a:avLst/>
          </a:prstGeom>
        </p:spPr>
      </p:pic>
    </p:spTree>
    <p:extLst>
      <p:ext uri="{BB962C8B-B14F-4D97-AF65-F5344CB8AC3E}">
        <p14:creationId xmlns:p14="http://schemas.microsoft.com/office/powerpoint/2010/main" val="25352450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F902E-FBD4-4BE1-8FC7-2EF886D621C4}"/>
              </a:ext>
            </a:extLst>
          </p:cNvPr>
          <p:cNvSpPr>
            <a:spLocks noGrp="1"/>
          </p:cNvSpPr>
          <p:nvPr>
            <p:ph type="title"/>
          </p:nvPr>
        </p:nvSpPr>
        <p:spPr/>
        <p:txBody>
          <a:bodyPr/>
          <a:lstStyle/>
          <a:p>
            <a:r>
              <a:rPr lang="en-US" b="1" dirty="0"/>
              <a:t>Function Declaration</a:t>
            </a:r>
            <a:endParaRPr lang="en-US" dirty="0"/>
          </a:p>
        </p:txBody>
      </p:sp>
      <p:sp>
        <p:nvSpPr>
          <p:cNvPr id="3" name="Content Placeholder 2">
            <a:extLst>
              <a:ext uri="{FF2B5EF4-FFF2-40B4-BE49-F238E27FC236}">
                <a16:creationId xmlns:a16="http://schemas.microsoft.com/office/drawing/2014/main" id="{7894B0E1-9EE7-4450-B939-0998BF349435}"/>
              </a:ext>
            </a:extLst>
          </p:cNvPr>
          <p:cNvSpPr>
            <a:spLocks noGrp="1"/>
          </p:cNvSpPr>
          <p:nvPr>
            <p:ph idx="1"/>
          </p:nvPr>
        </p:nvSpPr>
        <p:spPr>
          <a:xfrm>
            <a:off x="1154954" y="2603500"/>
            <a:ext cx="10085132" cy="3416300"/>
          </a:xfrm>
        </p:spPr>
        <p:txBody>
          <a:bodyPr/>
          <a:lstStyle/>
          <a:p>
            <a:pPr algn="just"/>
            <a:r>
              <a:rPr lang="en-US" dirty="0"/>
              <a:t>The same program can be code in two ways:</a:t>
            </a:r>
          </a:p>
          <a:p>
            <a:pPr algn="just">
              <a:buFont typeface="+mj-lt"/>
              <a:buAutoNum type="arabicPeriod"/>
            </a:pPr>
            <a:r>
              <a:rPr lang="en-US" dirty="0"/>
              <a:t>The thing is that when you define the function </a:t>
            </a:r>
            <a:r>
              <a:rPr lang="en-US" b="1" dirty="0"/>
              <a:t>before the main() function </a:t>
            </a:r>
            <a:r>
              <a:rPr lang="en-US" dirty="0"/>
              <a:t>in your program then </a:t>
            </a:r>
            <a:r>
              <a:rPr lang="en-US" dirty="0">
                <a:highlight>
                  <a:srgbClr val="FFFF00"/>
                </a:highlight>
              </a:rPr>
              <a:t>you don’t need to do function declaration</a:t>
            </a:r>
          </a:p>
          <a:p>
            <a:pPr algn="just">
              <a:buFont typeface="+mj-lt"/>
              <a:buAutoNum type="arabicPeriod"/>
            </a:pPr>
            <a:r>
              <a:rPr lang="en-US" dirty="0"/>
              <a:t> if you are writing your function </a:t>
            </a:r>
            <a:r>
              <a:rPr lang="en-US" b="1" dirty="0"/>
              <a:t>after the main() function </a:t>
            </a:r>
            <a:r>
              <a:rPr lang="en-US" dirty="0"/>
              <a:t>like we did in the second program then you need to </a:t>
            </a:r>
            <a:r>
              <a:rPr lang="en-US" dirty="0">
                <a:highlight>
                  <a:srgbClr val="FFFF00"/>
                </a:highlight>
              </a:rPr>
              <a:t>declare the function first, else you will get compilation error.</a:t>
            </a:r>
          </a:p>
        </p:txBody>
      </p:sp>
    </p:spTree>
    <p:extLst>
      <p:ext uri="{BB962C8B-B14F-4D97-AF65-F5344CB8AC3E}">
        <p14:creationId xmlns:p14="http://schemas.microsoft.com/office/powerpoint/2010/main" val="30239944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5560D9-7628-44F5-8FF0-DA9F01387091}"/>
              </a:ext>
            </a:extLst>
          </p:cNvPr>
          <p:cNvPicPr>
            <a:picLocks noChangeAspect="1"/>
          </p:cNvPicPr>
          <p:nvPr/>
        </p:nvPicPr>
        <p:blipFill rotWithShape="1">
          <a:blip r:embed="rId2"/>
          <a:srcRect t="11803"/>
          <a:stretch/>
        </p:blipFill>
        <p:spPr>
          <a:xfrm>
            <a:off x="688583" y="1742282"/>
            <a:ext cx="5063461" cy="3967089"/>
          </a:xfrm>
          <a:prstGeom prst="rect">
            <a:avLst/>
          </a:prstGeom>
        </p:spPr>
      </p:pic>
      <p:pic>
        <p:nvPicPr>
          <p:cNvPr id="5" name="Picture 4">
            <a:extLst>
              <a:ext uri="{FF2B5EF4-FFF2-40B4-BE49-F238E27FC236}">
                <a16:creationId xmlns:a16="http://schemas.microsoft.com/office/drawing/2014/main" id="{617A92C9-3FAA-4DD0-AF13-D91962B7E024}"/>
              </a:ext>
            </a:extLst>
          </p:cNvPr>
          <p:cNvPicPr>
            <a:picLocks noChangeAspect="1"/>
          </p:cNvPicPr>
          <p:nvPr/>
        </p:nvPicPr>
        <p:blipFill>
          <a:blip r:embed="rId3"/>
          <a:stretch>
            <a:fillRect/>
          </a:stretch>
        </p:blipFill>
        <p:spPr>
          <a:xfrm>
            <a:off x="6230085" y="1844806"/>
            <a:ext cx="4813054" cy="4159853"/>
          </a:xfrm>
          <a:prstGeom prst="rect">
            <a:avLst/>
          </a:prstGeom>
        </p:spPr>
      </p:pic>
      <p:sp>
        <p:nvSpPr>
          <p:cNvPr id="6" name="Speech Bubble: Rectangle with Corners Rounded 5">
            <a:extLst>
              <a:ext uri="{FF2B5EF4-FFF2-40B4-BE49-F238E27FC236}">
                <a16:creationId xmlns:a16="http://schemas.microsoft.com/office/drawing/2014/main" id="{C8CBD69C-DC8B-4432-9864-58A64509EC25}"/>
              </a:ext>
            </a:extLst>
          </p:cNvPr>
          <p:cNvSpPr/>
          <p:nvPr/>
        </p:nvSpPr>
        <p:spPr>
          <a:xfrm>
            <a:off x="3866974" y="2833352"/>
            <a:ext cx="1969477" cy="512986"/>
          </a:xfrm>
          <a:prstGeom prst="wedgeRoundRectCallout">
            <a:avLst>
              <a:gd name="adj1" fmla="val -37976"/>
              <a:gd name="adj2" fmla="val 706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Before main()</a:t>
            </a:r>
          </a:p>
        </p:txBody>
      </p:sp>
      <p:sp>
        <p:nvSpPr>
          <p:cNvPr id="7" name="Speech Bubble: Rectangle with Corners Rounded 6">
            <a:extLst>
              <a:ext uri="{FF2B5EF4-FFF2-40B4-BE49-F238E27FC236}">
                <a16:creationId xmlns:a16="http://schemas.microsoft.com/office/drawing/2014/main" id="{BC298B2E-C5C6-4257-9831-F9ACE1B8AEA8}"/>
              </a:ext>
            </a:extLst>
          </p:cNvPr>
          <p:cNvSpPr/>
          <p:nvPr/>
        </p:nvSpPr>
        <p:spPr>
          <a:xfrm>
            <a:off x="9331041" y="4248442"/>
            <a:ext cx="1712098" cy="673137"/>
          </a:xfrm>
          <a:prstGeom prst="wedgeRoundRectCallout">
            <a:avLst>
              <a:gd name="adj1" fmla="val -37976"/>
              <a:gd name="adj2" fmla="val 706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after main()</a:t>
            </a:r>
          </a:p>
        </p:txBody>
      </p:sp>
      <p:sp>
        <p:nvSpPr>
          <p:cNvPr id="8" name="Rectangle 7">
            <a:extLst>
              <a:ext uri="{FF2B5EF4-FFF2-40B4-BE49-F238E27FC236}">
                <a16:creationId xmlns:a16="http://schemas.microsoft.com/office/drawing/2014/main" id="{31D18F98-7CAB-4380-AC2C-0459427DF7AC}"/>
              </a:ext>
            </a:extLst>
          </p:cNvPr>
          <p:cNvSpPr/>
          <p:nvPr/>
        </p:nvSpPr>
        <p:spPr>
          <a:xfrm>
            <a:off x="6145678" y="2630658"/>
            <a:ext cx="1969477" cy="2026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C79F1578-0895-4D16-A4FB-27F7FDFC270C}"/>
              </a:ext>
            </a:extLst>
          </p:cNvPr>
          <p:cNvSpPr txBox="1">
            <a:spLocks/>
          </p:cNvSpPr>
          <p:nvPr/>
        </p:nvSpPr>
        <p:spPr>
          <a:xfrm>
            <a:off x="688583" y="305720"/>
            <a:ext cx="9791848" cy="706964"/>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Why do you think we need this f(x) declaration?</a:t>
            </a:r>
          </a:p>
        </p:txBody>
      </p:sp>
    </p:spTree>
    <p:extLst>
      <p:ext uri="{BB962C8B-B14F-4D97-AF65-F5344CB8AC3E}">
        <p14:creationId xmlns:p14="http://schemas.microsoft.com/office/powerpoint/2010/main" val="961841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B42018-807D-4D01-9B0F-B58EC0D92C38}"/>
              </a:ext>
            </a:extLst>
          </p:cNvPr>
          <p:cNvPicPr>
            <a:picLocks noChangeAspect="1"/>
          </p:cNvPicPr>
          <p:nvPr/>
        </p:nvPicPr>
        <p:blipFill>
          <a:blip r:embed="rId2"/>
          <a:stretch>
            <a:fillRect/>
          </a:stretch>
        </p:blipFill>
        <p:spPr>
          <a:xfrm>
            <a:off x="1453002" y="294540"/>
            <a:ext cx="8957091" cy="6563460"/>
          </a:xfrm>
          <a:prstGeom prst="rect">
            <a:avLst/>
          </a:prstGeom>
        </p:spPr>
      </p:pic>
    </p:spTree>
    <p:extLst>
      <p:ext uri="{BB962C8B-B14F-4D97-AF65-F5344CB8AC3E}">
        <p14:creationId xmlns:p14="http://schemas.microsoft.com/office/powerpoint/2010/main" val="19543065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8F547-FB11-441B-97E0-2ECDE068DEA9}"/>
              </a:ext>
            </a:extLst>
          </p:cNvPr>
          <p:cNvSpPr>
            <a:spLocks noGrp="1"/>
          </p:cNvSpPr>
          <p:nvPr>
            <p:ph type="title"/>
          </p:nvPr>
        </p:nvSpPr>
        <p:spPr/>
        <p:txBody>
          <a:bodyPr/>
          <a:lstStyle/>
          <a:p>
            <a:r>
              <a:rPr lang="en-US" dirty="0"/>
              <a:t>Syntax &amp; how to call function?</a:t>
            </a:r>
          </a:p>
        </p:txBody>
      </p:sp>
      <p:sp>
        <p:nvSpPr>
          <p:cNvPr id="3" name="Content Placeholder 2">
            <a:extLst>
              <a:ext uri="{FF2B5EF4-FFF2-40B4-BE49-F238E27FC236}">
                <a16:creationId xmlns:a16="http://schemas.microsoft.com/office/drawing/2014/main" id="{3B33CE38-2EEF-438A-BB8D-7E83F37D7178}"/>
              </a:ext>
            </a:extLst>
          </p:cNvPr>
          <p:cNvSpPr>
            <a:spLocks noGrp="1"/>
          </p:cNvSpPr>
          <p:nvPr>
            <p:ph idx="1"/>
          </p:nvPr>
        </p:nvSpPr>
        <p:spPr>
          <a:xfrm>
            <a:off x="1154954" y="2603499"/>
            <a:ext cx="9620898" cy="3741029"/>
          </a:xfrm>
        </p:spPr>
        <p:txBody>
          <a:bodyPr>
            <a:normAutofit/>
          </a:bodyPr>
          <a:lstStyle/>
          <a:p>
            <a:pPr marL="0" indent="0">
              <a:buNone/>
            </a:pPr>
            <a:r>
              <a:rPr lang="en-US" b="1" dirty="0"/>
              <a:t>Syntax of function declaration: </a:t>
            </a:r>
            <a:r>
              <a:rPr lang="en-US" dirty="0" err="1"/>
              <a:t>return_type</a:t>
            </a:r>
            <a:r>
              <a:rPr lang="en-US" dirty="0"/>
              <a:t> </a:t>
            </a:r>
            <a:r>
              <a:rPr lang="en-US" dirty="0" err="1"/>
              <a:t>function_name</a:t>
            </a:r>
            <a:r>
              <a:rPr lang="en-US" dirty="0"/>
              <a:t>(</a:t>
            </a:r>
            <a:r>
              <a:rPr lang="en-US" dirty="0" err="1"/>
              <a:t>parameter_list</a:t>
            </a:r>
            <a:r>
              <a:rPr lang="en-US" dirty="0"/>
              <a:t>);</a:t>
            </a:r>
          </a:p>
          <a:p>
            <a:pPr marL="0" indent="0">
              <a:buNone/>
            </a:pPr>
            <a:endParaRPr lang="en-US" dirty="0"/>
          </a:p>
          <a:p>
            <a:pPr marL="0" indent="0">
              <a:buNone/>
            </a:pPr>
            <a:r>
              <a:rPr lang="en-US" b="1" dirty="0"/>
              <a:t>Note</a:t>
            </a:r>
            <a:r>
              <a:rPr lang="en-US" dirty="0"/>
              <a:t>: While providing </a:t>
            </a:r>
            <a:r>
              <a:rPr lang="en-US" b="1" dirty="0" err="1"/>
              <a:t>parameter_list</a:t>
            </a:r>
            <a:r>
              <a:rPr lang="en-US" b="1" dirty="0"/>
              <a:t> </a:t>
            </a:r>
            <a:r>
              <a:rPr lang="en-US" dirty="0"/>
              <a:t>you can avoid the </a:t>
            </a:r>
            <a:r>
              <a:rPr lang="en-US" b="1" dirty="0"/>
              <a:t>parameter names, </a:t>
            </a:r>
            <a:r>
              <a:rPr lang="en-US" dirty="0">
                <a:highlight>
                  <a:srgbClr val="FFFF00"/>
                </a:highlight>
              </a:rPr>
              <a:t>write int sum(</a:t>
            </a:r>
            <a:r>
              <a:rPr lang="en-US" dirty="0" err="1">
                <a:highlight>
                  <a:srgbClr val="FFFF00"/>
                </a:highlight>
              </a:rPr>
              <a:t>int,int</a:t>
            </a:r>
            <a:r>
              <a:rPr lang="en-US" dirty="0">
                <a:highlight>
                  <a:srgbClr val="FFFF00"/>
                </a:highlight>
              </a:rPr>
              <a:t>); </a:t>
            </a:r>
            <a:r>
              <a:rPr lang="en-US" b="1" dirty="0"/>
              <a:t>instead of </a:t>
            </a:r>
            <a:r>
              <a:rPr lang="en-US" dirty="0">
                <a:highlight>
                  <a:srgbClr val="FFFF00"/>
                </a:highlight>
              </a:rPr>
              <a:t>int sum(int num1,int num2).</a:t>
            </a:r>
          </a:p>
          <a:p>
            <a:pPr marL="0" indent="0">
              <a:buNone/>
            </a:pPr>
            <a:r>
              <a:rPr lang="en-US" b="1" dirty="0"/>
              <a:t>Function definition:</a:t>
            </a:r>
            <a:r>
              <a:rPr lang="en-US" dirty="0"/>
              <a:t> Writing the full body of function is known as defining a function.</a:t>
            </a:r>
            <a:br>
              <a:rPr lang="en-US" dirty="0"/>
            </a:br>
            <a:endParaRPr lang="en-US" dirty="0"/>
          </a:p>
          <a:p>
            <a:pPr marL="0" indent="0">
              <a:buNone/>
            </a:pPr>
            <a:r>
              <a:rPr lang="en-US" b="1" dirty="0"/>
              <a:t>syntax of function definition:</a:t>
            </a:r>
          </a:p>
          <a:p>
            <a:pPr marL="0" indent="0">
              <a:buNone/>
            </a:pPr>
            <a:r>
              <a:rPr lang="en-US" dirty="0" err="1"/>
              <a:t>return_type</a:t>
            </a:r>
            <a:r>
              <a:rPr lang="en-US" dirty="0"/>
              <a:t> </a:t>
            </a:r>
            <a:r>
              <a:rPr lang="en-US" dirty="0" err="1"/>
              <a:t>function_name</a:t>
            </a:r>
            <a:r>
              <a:rPr lang="en-US" dirty="0"/>
              <a:t>(</a:t>
            </a:r>
            <a:r>
              <a:rPr lang="en-US" dirty="0" err="1"/>
              <a:t>parameter_list</a:t>
            </a:r>
            <a:r>
              <a:rPr lang="en-US" dirty="0"/>
              <a:t>) {</a:t>
            </a:r>
          </a:p>
          <a:p>
            <a:pPr marL="0" indent="0">
              <a:buNone/>
            </a:pPr>
            <a:r>
              <a:rPr lang="en-US" dirty="0"/>
              <a:t>    //Statements inside function</a:t>
            </a:r>
          </a:p>
          <a:p>
            <a:pPr marL="0" indent="0">
              <a:buNone/>
            </a:pPr>
            <a:r>
              <a:rPr lang="en-US" dirty="0"/>
              <a:t>}</a:t>
            </a:r>
          </a:p>
        </p:txBody>
      </p:sp>
    </p:spTree>
    <p:extLst>
      <p:ext uri="{BB962C8B-B14F-4D97-AF65-F5344CB8AC3E}">
        <p14:creationId xmlns:p14="http://schemas.microsoft.com/office/powerpoint/2010/main" val="29493346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7B40-C4EA-46D6-B88F-C458016D4E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FB6817-1763-442D-9A4E-255D352DF5CC}"/>
              </a:ext>
            </a:extLst>
          </p:cNvPr>
          <p:cNvSpPr>
            <a:spLocks noGrp="1"/>
          </p:cNvSpPr>
          <p:nvPr>
            <p:ph idx="1"/>
          </p:nvPr>
        </p:nvSpPr>
        <p:spPr/>
        <p:txBody>
          <a:bodyPr/>
          <a:lstStyle/>
          <a:p>
            <a:r>
              <a:rPr lang="en-US" b="1" dirty="0"/>
              <a:t>Calling function: </a:t>
            </a:r>
            <a:r>
              <a:rPr lang="en-US" dirty="0"/>
              <a:t>We can call the function like this:</a:t>
            </a:r>
          </a:p>
          <a:p>
            <a:pPr marL="0" indent="0">
              <a:buNone/>
            </a:pPr>
            <a:r>
              <a:rPr lang="en-US" dirty="0"/>
              <a:t>			</a:t>
            </a:r>
            <a:r>
              <a:rPr lang="en-US" dirty="0" err="1">
                <a:highlight>
                  <a:srgbClr val="FFFF00"/>
                </a:highlight>
              </a:rPr>
              <a:t>function_name</a:t>
            </a:r>
            <a:r>
              <a:rPr lang="en-US" dirty="0">
                <a:highlight>
                  <a:srgbClr val="FFFF00"/>
                </a:highlight>
              </a:rPr>
              <a:t>(parameters);</a:t>
            </a:r>
          </a:p>
          <a:p>
            <a:pPr marL="0" indent="0">
              <a:buNone/>
            </a:pPr>
            <a:endParaRPr lang="en-US" dirty="0">
              <a:highlight>
                <a:srgbClr val="FFFF00"/>
              </a:highlight>
            </a:endParaRPr>
          </a:p>
        </p:txBody>
      </p:sp>
    </p:spTree>
    <p:extLst>
      <p:ext uri="{BB962C8B-B14F-4D97-AF65-F5344CB8AC3E}">
        <p14:creationId xmlns:p14="http://schemas.microsoft.com/office/powerpoint/2010/main" val="34570468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1121A-2C34-4245-9B2B-11E467DF9FB0}"/>
              </a:ext>
            </a:extLst>
          </p:cNvPr>
          <p:cNvSpPr>
            <a:spLocks noGrp="1"/>
          </p:cNvSpPr>
          <p:nvPr>
            <p:ph type="title"/>
          </p:nvPr>
        </p:nvSpPr>
        <p:spPr/>
        <p:txBody>
          <a:bodyPr/>
          <a:lstStyle/>
          <a:p>
            <a:r>
              <a:rPr lang="en-US" b="1" dirty="0"/>
              <a:t>Types of function</a:t>
            </a:r>
            <a:br>
              <a:rPr lang="en-US" b="1" dirty="0"/>
            </a:br>
            <a:endParaRPr lang="en-US" dirty="0"/>
          </a:p>
        </p:txBody>
      </p:sp>
      <p:sp>
        <p:nvSpPr>
          <p:cNvPr id="3" name="Content Placeholder 2">
            <a:extLst>
              <a:ext uri="{FF2B5EF4-FFF2-40B4-BE49-F238E27FC236}">
                <a16:creationId xmlns:a16="http://schemas.microsoft.com/office/drawing/2014/main" id="{BB1A2A37-05A9-440A-9F08-39675FA56057}"/>
              </a:ext>
            </a:extLst>
          </p:cNvPr>
          <p:cNvSpPr>
            <a:spLocks noGrp="1"/>
          </p:cNvSpPr>
          <p:nvPr>
            <p:ph idx="1"/>
          </p:nvPr>
        </p:nvSpPr>
        <p:spPr>
          <a:xfrm>
            <a:off x="1154954" y="2468032"/>
            <a:ext cx="8825659" cy="3416300"/>
          </a:xfrm>
        </p:spPr>
        <p:txBody>
          <a:bodyPr/>
          <a:lstStyle/>
          <a:p>
            <a:r>
              <a:rPr lang="en-US" dirty="0"/>
              <a:t>We have two types of function in C++:</a:t>
            </a:r>
          </a:p>
          <a:p>
            <a:endParaRPr lang="en-US" dirty="0"/>
          </a:p>
        </p:txBody>
      </p:sp>
      <p:pic>
        <p:nvPicPr>
          <p:cNvPr id="4" name="Picture 3">
            <a:extLst>
              <a:ext uri="{FF2B5EF4-FFF2-40B4-BE49-F238E27FC236}">
                <a16:creationId xmlns:a16="http://schemas.microsoft.com/office/drawing/2014/main" id="{EABE1F60-3F7D-438E-A264-D3BC5EFAF700}"/>
              </a:ext>
            </a:extLst>
          </p:cNvPr>
          <p:cNvPicPr>
            <a:picLocks noChangeAspect="1"/>
          </p:cNvPicPr>
          <p:nvPr/>
        </p:nvPicPr>
        <p:blipFill rotWithShape="1">
          <a:blip r:embed="rId2"/>
          <a:srcRect l="21941" b="14169"/>
          <a:stretch/>
        </p:blipFill>
        <p:spPr>
          <a:xfrm>
            <a:off x="3228124" y="2905986"/>
            <a:ext cx="5219982" cy="3765746"/>
          </a:xfrm>
          <a:prstGeom prst="rect">
            <a:avLst/>
          </a:prstGeom>
        </p:spPr>
      </p:pic>
    </p:spTree>
    <p:extLst>
      <p:ext uri="{BB962C8B-B14F-4D97-AF65-F5344CB8AC3E}">
        <p14:creationId xmlns:p14="http://schemas.microsoft.com/office/powerpoint/2010/main" val="42362442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AC5CB-7A6F-495B-A9B7-292A5AD7FB24}"/>
              </a:ext>
            </a:extLst>
          </p:cNvPr>
          <p:cNvSpPr>
            <a:spLocks noGrp="1"/>
          </p:cNvSpPr>
          <p:nvPr>
            <p:ph type="title"/>
          </p:nvPr>
        </p:nvSpPr>
        <p:spPr/>
        <p:txBody>
          <a:bodyPr/>
          <a:lstStyle/>
          <a:p>
            <a:r>
              <a:rPr lang="en-US" b="1" dirty="0"/>
              <a:t>Build-it functions</a:t>
            </a:r>
            <a:br>
              <a:rPr lang="en-US" b="1" dirty="0"/>
            </a:br>
            <a:endParaRPr lang="en-US" dirty="0"/>
          </a:p>
        </p:txBody>
      </p:sp>
      <p:sp>
        <p:nvSpPr>
          <p:cNvPr id="3" name="Content Placeholder 2">
            <a:extLst>
              <a:ext uri="{FF2B5EF4-FFF2-40B4-BE49-F238E27FC236}">
                <a16:creationId xmlns:a16="http://schemas.microsoft.com/office/drawing/2014/main" id="{E01E5F3E-26DE-46A3-97BE-9EEF596EF3FE}"/>
              </a:ext>
            </a:extLst>
          </p:cNvPr>
          <p:cNvSpPr>
            <a:spLocks noGrp="1"/>
          </p:cNvSpPr>
          <p:nvPr>
            <p:ph idx="1"/>
          </p:nvPr>
        </p:nvSpPr>
        <p:spPr>
          <a:xfrm>
            <a:off x="381233" y="2696216"/>
            <a:ext cx="6694818" cy="3416300"/>
          </a:xfrm>
        </p:spPr>
        <p:txBody>
          <a:bodyPr/>
          <a:lstStyle/>
          <a:p>
            <a:pPr algn="just"/>
            <a:r>
              <a:rPr lang="en-US" dirty="0"/>
              <a:t>Built-in functions are also known as library functions. We need not to declare and define these functions as they are already written in the C++ libraries such as iostream, </a:t>
            </a:r>
            <a:r>
              <a:rPr lang="en-US" dirty="0" err="1"/>
              <a:t>cmath</a:t>
            </a:r>
            <a:r>
              <a:rPr lang="en-US" dirty="0"/>
              <a:t> etc. We can directly call them when we need.</a:t>
            </a:r>
          </a:p>
          <a:p>
            <a:pPr algn="just"/>
            <a:r>
              <a:rPr lang="en-US" dirty="0"/>
              <a:t>example: C++ built-in function example:</a:t>
            </a:r>
          </a:p>
          <a:p>
            <a:pPr algn="just"/>
            <a:r>
              <a:rPr lang="en-US" dirty="0"/>
              <a:t>Here we are using built-in </a:t>
            </a:r>
            <a:r>
              <a:rPr lang="en-US" b="1" dirty="0"/>
              <a:t>function pow(</a:t>
            </a:r>
            <a:r>
              <a:rPr lang="en-US" b="1" dirty="0" err="1"/>
              <a:t>x,y</a:t>
            </a:r>
            <a:r>
              <a:rPr lang="en-US" b="1" dirty="0"/>
              <a:t>) </a:t>
            </a:r>
            <a:r>
              <a:rPr lang="en-US" dirty="0"/>
              <a:t>which is x to the power y. </a:t>
            </a:r>
          </a:p>
          <a:p>
            <a:pPr algn="just"/>
            <a:r>
              <a:rPr lang="en-US" dirty="0"/>
              <a:t>This function is declared in </a:t>
            </a:r>
            <a:r>
              <a:rPr lang="en-US" dirty="0" err="1"/>
              <a:t>cmath</a:t>
            </a:r>
            <a:r>
              <a:rPr lang="en-US" dirty="0"/>
              <a:t> header file so we have included the file in our program using #include directive.</a:t>
            </a:r>
          </a:p>
        </p:txBody>
      </p:sp>
      <p:pic>
        <p:nvPicPr>
          <p:cNvPr id="5" name="Picture 4">
            <a:extLst>
              <a:ext uri="{FF2B5EF4-FFF2-40B4-BE49-F238E27FC236}">
                <a16:creationId xmlns:a16="http://schemas.microsoft.com/office/drawing/2014/main" id="{0DC0BAB1-7876-4D08-93DB-3C5B7B910203}"/>
              </a:ext>
            </a:extLst>
          </p:cNvPr>
          <p:cNvPicPr>
            <a:picLocks noChangeAspect="1"/>
          </p:cNvPicPr>
          <p:nvPr/>
        </p:nvPicPr>
        <p:blipFill rotWithShape="1">
          <a:blip r:embed="rId2"/>
          <a:srcRect r="11845"/>
          <a:stretch/>
        </p:blipFill>
        <p:spPr>
          <a:xfrm>
            <a:off x="7455379" y="2696216"/>
            <a:ext cx="4509959" cy="3119812"/>
          </a:xfrm>
          <a:prstGeom prst="rect">
            <a:avLst/>
          </a:prstGeom>
        </p:spPr>
      </p:pic>
    </p:spTree>
    <p:extLst>
      <p:ext uri="{BB962C8B-B14F-4D97-AF65-F5344CB8AC3E}">
        <p14:creationId xmlns:p14="http://schemas.microsoft.com/office/powerpoint/2010/main" val="14058900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26B1A-B35F-48A7-B73F-3AAB484D30A4}"/>
              </a:ext>
            </a:extLst>
          </p:cNvPr>
          <p:cNvSpPr>
            <a:spLocks noGrp="1"/>
          </p:cNvSpPr>
          <p:nvPr>
            <p:ph type="title"/>
          </p:nvPr>
        </p:nvSpPr>
        <p:spPr/>
        <p:txBody>
          <a:bodyPr/>
          <a:lstStyle/>
          <a:p>
            <a:r>
              <a:rPr lang="en-US" b="1" dirty="0"/>
              <a:t>User-defined functions</a:t>
            </a:r>
          </a:p>
        </p:txBody>
      </p:sp>
      <p:sp>
        <p:nvSpPr>
          <p:cNvPr id="3" name="Content Placeholder 2">
            <a:extLst>
              <a:ext uri="{FF2B5EF4-FFF2-40B4-BE49-F238E27FC236}">
                <a16:creationId xmlns:a16="http://schemas.microsoft.com/office/drawing/2014/main" id="{6913E240-ECBE-43AF-AB2F-79D4E0C31D39}"/>
              </a:ext>
            </a:extLst>
          </p:cNvPr>
          <p:cNvSpPr>
            <a:spLocks noGrp="1"/>
          </p:cNvSpPr>
          <p:nvPr>
            <p:ph idx="1"/>
          </p:nvPr>
        </p:nvSpPr>
        <p:spPr>
          <a:xfrm>
            <a:off x="1999017" y="2645703"/>
            <a:ext cx="8622092" cy="3416300"/>
          </a:xfrm>
        </p:spPr>
        <p:txBody>
          <a:bodyPr/>
          <a:lstStyle/>
          <a:p>
            <a:r>
              <a:rPr lang="en-US" dirty="0"/>
              <a:t>We have already seen user-defined functions, the example we have given at the beginning of this tutorial is an example of user-defined function. </a:t>
            </a:r>
          </a:p>
          <a:p>
            <a:r>
              <a:rPr lang="en-US" dirty="0"/>
              <a:t>The functions that we declare and write in our programs are user-defined functions.</a:t>
            </a:r>
          </a:p>
        </p:txBody>
      </p:sp>
    </p:spTree>
    <p:extLst>
      <p:ext uri="{BB962C8B-B14F-4D97-AF65-F5344CB8AC3E}">
        <p14:creationId xmlns:p14="http://schemas.microsoft.com/office/powerpoint/2010/main" val="26239192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031C24-7236-4147-8EC4-1DE3500942C2}"/>
              </a:ext>
            </a:extLst>
          </p:cNvPr>
          <p:cNvPicPr>
            <a:picLocks noChangeAspect="1"/>
          </p:cNvPicPr>
          <p:nvPr/>
        </p:nvPicPr>
        <p:blipFill>
          <a:blip r:embed="rId2"/>
          <a:stretch>
            <a:fillRect/>
          </a:stretch>
        </p:blipFill>
        <p:spPr>
          <a:xfrm>
            <a:off x="3266268" y="155024"/>
            <a:ext cx="4977400" cy="6574732"/>
          </a:xfrm>
          <a:prstGeom prst="rect">
            <a:avLst/>
          </a:prstGeom>
        </p:spPr>
      </p:pic>
    </p:spTree>
    <p:extLst>
      <p:ext uri="{BB962C8B-B14F-4D97-AF65-F5344CB8AC3E}">
        <p14:creationId xmlns:p14="http://schemas.microsoft.com/office/powerpoint/2010/main" val="17840405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B5A8AC-B5C3-44AF-AF80-F5CE24BCD538}"/>
              </a:ext>
            </a:extLst>
          </p:cNvPr>
          <p:cNvSpPr>
            <a:spLocks noGrp="1"/>
          </p:cNvSpPr>
          <p:nvPr>
            <p:ph type="title"/>
          </p:nvPr>
        </p:nvSpPr>
        <p:spPr/>
        <p:txBody>
          <a:bodyPr/>
          <a:lstStyle/>
          <a:p>
            <a:r>
              <a:rPr lang="en-US" b="1" dirty="0"/>
              <a:t>Default Arguments in C++ Functions</a:t>
            </a:r>
            <a:br>
              <a:rPr lang="en-US" b="1" dirty="0"/>
            </a:br>
            <a:endParaRPr lang="en-US" dirty="0"/>
          </a:p>
        </p:txBody>
      </p:sp>
      <p:sp>
        <p:nvSpPr>
          <p:cNvPr id="4" name="Content Placeholder 3">
            <a:extLst>
              <a:ext uri="{FF2B5EF4-FFF2-40B4-BE49-F238E27FC236}">
                <a16:creationId xmlns:a16="http://schemas.microsoft.com/office/drawing/2014/main" id="{E1CC4B44-955F-4CE9-A409-72CEFCE60F2F}"/>
              </a:ext>
            </a:extLst>
          </p:cNvPr>
          <p:cNvSpPr>
            <a:spLocks noGrp="1"/>
          </p:cNvSpPr>
          <p:nvPr>
            <p:ph idx="1"/>
          </p:nvPr>
        </p:nvSpPr>
        <p:spPr>
          <a:xfrm>
            <a:off x="789194" y="2589432"/>
            <a:ext cx="10000726" cy="3416300"/>
          </a:xfrm>
        </p:spPr>
        <p:txBody>
          <a:bodyPr>
            <a:normAutofit/>
          </a:bodyPr>
          <a:lstStyle/>
          <a:p>
            <a:pPr algn="just"/>
            <a:r>
              <a:rPr lang="en-US" dirty="0"/>
              <a:t>The default arguments are used when you provide no arguments or only few arguments while calling a function. The default arguments are used during compilation of program. </a:t>
            </a:r>
          </a:p>
          <a:p>
            <a:pPr algn="just"/>
            <a:r>
              <a:rPr lang="en-US" dirty="0"/>
              <a:t>For example, lets say you have a user-defined function sum declared like this: int sum(int a=10, int b=20), now while calling this function you do not provide any arguments, simply called sum(); then in this case the result would be 30, compiler used the default values 10 and 20 declared in function signature. </a:t>
            </a:r>
          </a:p>
          <a:p>
            <a:pPr algn="just"/>
            <a:r>
              <a:rPr lang="en-US" dirty="0"/>
              <a:t>If you pass only one argument like this: sum(80) then the result would be 100, using the passed argument 80 as first value and 20 taken from the default argument.</a:t>
            </a:r>
          </a:p>
          <a:p>
            <a:endParaRPr lang="en-US" dirty="0"/>
          </a:p>
        </p:txBody>
      </p:sp>
    </p:spTree>
    <p:extLst>
      <p:ext uri="{BB962C8B-B14F-4D97-AF65-F5344CB8AC3E}">
        <p14:creationId xmlns:p14="http://schemas.microsoft.com/office/powerpoint/2010/main" val="31675982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B22A7-D945-4635-AD9C-C7D3BFB4D036}"/>
              </a:ext>
            </a:extLst>
          </p:cNvPr>
          <p:cNvSpPr>
            <a:spLocks noGrp="1"/>
          </p:cNvSpPr>
          <p:nvPr>
            <p:ph type="title"/>
          </p:nvPr>
        </p:nvSpPr>
        <p:spPr/>
        <p:txBody>
          <a:bodyPr/>
          <a:lstStyle/>
          <a:p>
            <a:r>
              <a:rPr lang="en-US" b="1" dirty="0"/>
              <a:t>Rules of default arguments</a:t>
            </a:r>
            <a:br>
              <a:rPr lang="en-US" b="1" dirty="0"/>
            </a:br>
            <a:endParaRPr lang="en-US" dirty="0"/>
          </a:p>
        </p:txBody>
      </p:sp>
      <p:sp>
        <p:nvSpPr>
          <p:cNvPr id="3" name="Content Placeholder 2">
            <a:extLst>
              <a:ext uri="{FF2B5EF4-FFF2-40B4-BE49-F238E27FC236}">
                <a16:creationId xmlns:a16="http://schemas.microsoft.com/office/drawing/2014/main" id="{7B919058-D0D1-4B1D-BE34-D7B7321077AB}"/>
              </a:ext>
            </a:extLst>
          </p:cNvPr>
          <p:cNvSpPr>
            <a:spLocks noGrp="1"/>
          </p:cNvSpPr>
          <p:nvPr>
            <p:ph idx="1"/>
          </p:nvPr>
        </p:nvSpPr>
        <p:spPr>
          <a:xfrm>
            <a:off x="1130104" y="2486136"/>
            <a:ext cx="9931791" cy="3416300"/>
          </a:xfrm>
        </p:spPr>
        <p:txBody>
          <a:bodyPr/>
          <a:lstStyle/>
          <a:p>
            <a:pPr algn="just"/>
            <a:r>
              <a:rPr lang="en-US" dirty="0"/>
              <a:t>It is up to you to assign default values to all arguments or only selected arguments but remember the following rule while assigning default values to only some of the arguments:</a:t>
            </a:r>
          </a:p>
          <a:p>
            <a:pPr algn="just"/>
            <a:r>
              <a:rPr lang="en-US" dirty="0"/>
              <a:t>If you assign default value to an argument, the subsequent arguments must have default values assigned to them, else you will get compilation error.</a:t>
            </a:r>
          </a:p>
          <a:p>
            <a:pPr algn="just"/>
            <a:endParaRPr lang="en-US" dirty="0"/>
          </a:p>
        </p:txBody>
      </p:sp>
      <p:pic>
        <p:nvPicPr>
          <p:cNvPr id="5" name="Picture 4">
            <a:extLst>
              <a:ext uri="{FF2B5EF4-FFF2-40B4-BE49-F238E27FC236}">
                <a16:creationId xmlns:a16="http://schemas.microsoft.com/office/drawing/2014/main" id="{38506C99-1B1E-49E4-B1DE-383081114717}"/>
              </a:ext>
            </a:extLst>
          </p:cNvPr>
          <p:cNvPicPr>
            <a:picLocks noChangeAspect="1"/>
          </p:cNvPicPr>
          <p:nvPr/>
        </p:nvPicPr>
        <p:blipFill>
          <a:blip r:embed="rId2"/>
          <a:stretch>
            <a:fillRect/>
          </a:stretch>
        </p:blipFill>
        <p:spPr>
          <a:xfrm>
            <a:off x="2578422" y="4194286"/>
            <a:ext cx="4954851" cy="2007350"/>
          </a:xfrm>
          <a:prstGeom prst="rect">
            <a:avLst/>
          </a:prstGeom>
        </p:spPr>
      </p:pic>
    </p:spTree>
    <p:extLst>
      <p:ext uri="{BB962C8B-B14F-4D97-AF65-F5344CB8AC3E}">
        <p14:creationId xmlns:p14="http://schemas.microsoft.com/office/powerpoint/2010/main" val="214382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75199-9670-4631-BE9F-9DCDB71E6E28}"/>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19A94E5F-704E-403E-BFE4-F11E6FE07DA3}"/>
              </a:ext>
            </a:extLst>
          </p:cNvPr>
          <p:cNvPicPr>
            <a:picLocks noChangeAspect="1"/>
          </p:cNvPicPr>
          <p:nvPr/>
        </p:nvPicPr>
        <p:blipFill>
          <a:blip r:embed="rId2"/>
          <a:stretch>
            <a:fillRect/>
          </a:stretch>
        </p:blipFill>
        <p:spPr>
          <a:xfrm>
            <a:off x="3911991" y="2360221"/>
            <a:ext cx="4114800" cy="4219575"/>
          </a:xfrm>
          <a:prstGeom prst="rect">
            <a:avLst/>
          </a:prstGeom>
        </p:spPr>
      </p:pic>
    </p:spTree>
    <p:extLst>
      <p:ext uri="{BB962C8B-B14F-4D97-AF65-F5344CB8AC3E}">
        <p14:creationId xmlns:p14="http://schemas.microsoft.com/office/powerpoint/2010/main" val="2461090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FBE66-5668-47A8-8883-09E1C24D0D5A}"/>
              </a:ext>
            </a:extLst>
          </p:cNvPr>
          <p:cNvSpPr>
            <a:spLocks noGrp="1"/>
          </p:cNvSpPr>
          <p:nvPr>
            <p:ph type="title"/>
          </p:nvPr>
        </p:nvSpPr>
        <p:spPr/>
        <p:txBody>
          <a:bodyPr/>
          <a:lstStyle/>
          <a:p>
            <a:r>
              <a:rPr lang="en-US" b="1" dirty="0"/>
              <a:t>Variable </a:t>
            </a:r>
            <a:endParaRPr lang="en-US" dirty="0"/>
          </a:p>
        </p:txBody>
      </p:sp>
      <p:sp>
        <p:nvSpPr>
          <p:cNvPr id="3" name="Content Placeholder 2">
            <a:extLst>
              <a:ext uri="{FF2B5EF4-FFF2-40B4-BE49-F238E27FC236}">
                <a16:creationId xmlns:a16="http://schemas.microsoft.com/office/drawing/2014/main" id="{E6B6DBE9-9CA5-464E-8D00-567AE26B8E1A}"/>
              </a:ext>
            </a:extLst>
          </p:cNvPr>
          <p:cNvSpPr>
            <a:spLocks noGrp="1"/>
          </p:cNvSpPr>
          <p:nvPr>
            <p:ph idx="1"/>
          </p:nvPr>
        </p:nvSpPr>
        <p:spPr>
          <a:xfrm>
            <a:off x="1619188" y="2701974"/>
            <a:ext cx="9409883" cy="3416300"/>
          </a:xfrm>
        </p:spPr>
        <p:txBody>
          <a:bodyPr/>
          <a:lstStyle/>
          <a:p>
            <a:pPr algn="just"/>
            <a:r>
              <a:rPr lang="en-US" dirty="0"/>
              <a:t>Variable is required to manipulate or compute data in a C++ program. Each variable is associated with its name and it has a container which allows a programmer to store or retrieve data in C++ program. </a:t>
            </a:r>
          </a:p>
          <a:p>
            <a:pPr algn="just"/>
            <a:r>
              <a:rPr lang="en-US" dirty="0"/>
              <a:t>There are two types of data type in C++, which are basic data type and advanced data type. Example of basic data types are int, float, double, char, string and bool.</a:t>
            </a:r>
          </a:p>
          <a:p>
            <a:pPr algn="just"/>
            <a:r>
              <a:rPr lang="en-US" dirty="0"/>
              <a:t>Example of advanced data type is 1-D array, 2-D array, linked list, queue and stack. 1-D array and 2-D array will be explained in the next section while linked list, queue and stack will be explained in Advanced Data Structure course.</a:t>
            </a:r>
          </a:p>
        </p:txBody>
      </p:sp>
    </p:spTree>
    <p:extLst>
      <p:ext uri="{BB962C8B-B14F-4D97-AF65-F5344CB8AC3E}">
        <p14:creationId xmlns:p14="http://schemas.microsoft.com/office/powerpoint/2010/main" val="1991474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6549</TotalTime>
  <Words>4104</Words>
  <Application>Microsoft Office PowerPoint</Application>
  <PresentationFormat>Widescreen</PresentationFormat>
  <Paragraphs>341</Paragraphs>
  <Slides>88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88</vt:i4>
      </vt:variant>
    </vt:vector>
  </HeadingPairs>
  <TitlesOfParts>
    <vt:vector size="96" baseType="lpstr">
      <vt:lpstr>Arial</vt:lpstr>
      <vt:lpstr>Bookman Old Style</vt:lpstr>
      <vt:lpstr>Calibri</vt:lpstr>
      <vt:lpstr>Century Gothic</vt:lpstr>
      <vt:lpstr>Lato</vt:lpstr>
      <vt:lpstr>PT Sans</vt:lpstr>
      <vt:lpstr>Wingdings 3</vt:lpstr>
      <vt:lpstr>Ion Boardroom</vt:lpstr>
      <vt:lpstr>PowerPoint Presentation</vt:lpstr>
      <vt:lpstr>PowerPoint Presentation</vt:lpstr>
      <vt:lpstr>Outline</vt:lpstr>
      <vt:lpstr>Outline (Cont.)</vt:lpstr>
      <vt:lpstr>Recap and Additional References</vt:lpstr>
      <vt:lpstr>Header file </vt:lpstr>
      <vt:lpstr>Special statement “using namespace std” </vt:lpstr>
      <vt:lpstr>PowerPoint Presentation</vt:lpstr>
      <vt:lpstr>Variable </vt:lpstr>
      <vt:lpstr>Variable (Cont.)</vt:lpstr>
      <vt:lpstr>Rules of naming variables in C++ program</vt:lpstr>
      <vt:lpstr>Rules of naming variables in C++ program (Cont.)</vt:lpstr>
      <vt:lpstr>Concept of assignment in C++ statement </vt:lpstr>
      <vt:lpstr>C++ Statement is evaluated from right to left</vt:lpstr>
      <vt:lpstr>PowerPoint Presentation</vt:lpstr>
      <vt:lpstr>PowerPoint Presentation</vt:lpstr>
      <vt:lpstr>Input</vt:lpstr>
      <vt:lpstr>Learning experience </vt:lpstr>
      <vt:lpstr>PowerPoint Presentation</vt:lpstr>
      <vt:lpstr>Output </vt:lpstr>
      <vt:lpstr>Output (Cont.)</vt:lpstr>
      <vt:lpstr>Learning experience 3</vt:lpstr>
      <vt:lpstr>PowerPoint Presentation</vt:lpstr>
      <vt:lpstr>Float Number</vt:lpstr>
      <vt:lpstr>PowerPoint Presentation</vt:lpstr>
      <vt:lpstr>Learning experience 5</vt:lpstr>
      <vt:lpstr>Understanding errors</vt:lpstr>
      <vt:lpstr>Syntax errors</vt:lpstr>
      <vt:lpstr>Logic error (also known as design error/semantic errors)</vt:lpstr>
      <vt:lpstr>Execution error </vt:lpstr>
      <vt:lpstr>Learning experience 6 </vt:lpstr>
      <vt:lpstr>PowerPoint Presentation</vt:lpstr>
      <vt:lpstr>PowerPoint Presentation</vt:lpstr>
      <vt:lpstr>Control  Statement</vt:lpstr>
      <vt:lpstr>If else Statement in C++ </vt:lpstr>
      <vt:lpstr>If statement in C++ </vt:lpstr>
      <vt:lpstr>How If statement work?</vt:lpstr>
      <vt:lpstr>Example  If statement</vt:lpstr>
      <vt:lpstr>Nested if statement in C++ </vt:lpstr>
      <vt:lpstr>If else statement in C++ </vt:lpstr>
      <vt:lpstr>PowerPoint Presentation</vt:lpstr>
      <vt:lpstr>if-else-if Statement in C++ </vt:lpstr>
      <vt:lpstr>PowerPoint Presentation</vt:lpstr>
      <vt:lpstr>Switch case statement in C++ with example </vt:lpstr>
      <vt:lpstr>PowerPoint Presentation</vt:lpstr>
      <vt:lpstr>How switch case work?</vt:lpstr>
      <vt:lpstr>For loop in C++  </vt:lpstr>
      <vt:lpstr>Flow of Execution of the for Loop </vt:lpstr>
      <vt:lpstr>Flow of Execution of the for Loop (Cont.)</vt:lpstr>
      <vt:lpstr>Infinite for loop in C++ </vt:lpstr>
      <vt:lpstr>While loop in C++ with example </vt:lpstr>
      <vt:lpstr>While loop in C++ with example (Cont.)</vt:lpstr>
      <vt:lpstr>Infinite While loop </vt:lpstr>
      <vt:lpstr>Example: Displaying the elements of array using while loop </vt:lpstr>
      <vt:lpstr>do-while loop in C++ with example </vt:lpstr>
      <vt:lpstr>Example: Displaying array elements using do-while loop </vt:lpstr>
      <vt:lpstr>Continue Statement in C++ with example </vt:lpstr>
      <vt:lpstr>Example: continue statement inside for loop </vt:lpstr>
      <vt:lpstr>PowerPoint Presentation</vt:lpstr>
      <vt:lpstr>Break statement </vt:lpstr>
      <vt:lpstr>PowerPoint Presentation</vt:lpstr>
      <vt:lpstr>PowerPoint Presentation</vt:lpstr>
      <vt:lpstr>Why didn’t I use break statement after default?</vt:lpstr>
      <vt:lpstr>PowerPoint Presentation</vt:lpstr>
      <vt:lpstr>Try it: what happen when there is no break?</vt:lpstr>
      <vt:lpstr>goto statement in C++ with example </vt:lpstr>
      <vt:lpstr>Difference between for, while and do..while loop</vt:lpstr>
      <vt:lpstr>What can you relate with Computational Thinking?</vt:lpstr>
      <vt:lpstr>PowerPoint Presentation</vt:lpstr>
      <vt:lpstr>PowerPoint Presentation</vt:lpstr>
      <vt:lpstr>PowerPoint Presentation</vt:lpstr>
      <vt:lpstr>PowerPoint Presentation</vt:lpstr>
      <vt:lpstr>Class Activity</vt:lpstr>
      <vt:lpstr>Functions</vt:lpstr>
      <vt:lpstr>PowerPoint Presentation</vt:lpstr>
      <vt:lpstr>What is function?</vt:lpstr>
      <vt:lpstr>Syntax Functions</vt:lpstr>
      <vt:lpstr>Function Declaration</vt:lpstr>
      <vt:lpstr>PowerPoint Presentation</vt:lpstr>
      <vt:lpstr>Syntax &amp; how to call function?</vt:lpstr>
      <vt:lpstr>PowerPoint Presentation</vt:lpstr>
      <vt:lpstr>Types of function </vt:lpstr>
      <vt:lpstr>Build-it functions </vt:lpstr>
      <vt:lpstr>User-defined functions</vt:lpstr>
      <vt:lpstr>PowerPoint Presentation</vt:lpstr>
      <vt:lpstr>Default Arguments in C++ Functions </vt:lpstr>
      <vt:lpstr>Rules of default arguments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Name: Nur Aqilah Paskhal Binti Rostam  Supervisor: Professor Dr. Rosni Abdullah   </dc:title>
  <dc:creator>a b</dc:creator>
  <cp:lastModifiedBy>aqilah rose</cp:lastModifiedBy>
  <cp:revision>450</cp:revision>
  <cp:lastPrinted>2020-03-04T01:11:11Z</cp:lastPrinted>
  <dcterms:created xsi:type="dcterms:W3CDTF">2018-10-22T03:25:44Z</dcterms:created>
  <dcterms:modified xsi:type="dcterms:W3CDTF">2020-03-09T13:36:49Z</dcterms:modified>
</cp:coreProperties>
</file>