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8" r:id="rId5"/>
    <p:sldId id="295" r:id="rId6"/>
    <p:sldId id="299" r:id="rId7"/>
    <p:sldId id="294" r:id="rId8"/>
    <p:sldId id="304" r:id="rId9"/>
    <p:sldId id="301" r:id="rId10"/>
    <p:sldId id="305" r:id="rId11"/>
    <p:sldId id="303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FCFBF6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CFDB1-2B18-452C-870E-0CCB71675E7D}" v="4" dt="2022-11-17T06:06:30.09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732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qila Nida" userId="35b7dcbfff77ba06" providerId="LiveId" clId="{586CFDB1-2B18-452C-870E-0CCB71675E7D}"/>
    <pc:docChg chg="undo custSel delSld modSld">
      <pc:chgData name="Aqila Nida" userId="35b7dcbfff77ba06" providerId="LiveId" clId="{586CFDB1-2B18-452C-870E-0CCB71675E7D}" dt="2022-11-17T06:13:13.821" v="121" actId="20577"/>
      <pc:docMkLst>
        <pc:docMk/>
      </pc:docMkLst>
      <pc:sldChg chg="modSp mod">
        <pc:chgData name="Aqila Nida" userId="35b7dcbfff77ba06" providerId="LiveId" clId="{586CFDB1-2B18-452C-870E-0CCB71675E7D}" dt="2022-11-17T06:12:13.565" v="120" actId="20577"/>
        <pc:sldMkLst>
          <pc:docMk/>
          <pc:sldMk cId="3855531800" sldId="279"/>
        </pc:sldMkLst>
        <pc:spChg chg="mod">
          <ac:chgData name="Aqila Nida" userId="35b7dcbfff77ba06" providerId="LiveId" clId="{586CFDB1-2B18-452C-870E-0CCB71675E7D}" dt="2022-11-17T06:12:13.565" v="120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Aqila Nida" userId="35b7dcbfff77ba06" providerId="LiveId" clId="{586CFDB1-2B18-452C-870E-0CCB71675E7D}" dt="2022-11-17T06:11:44.071" v="114" actId="20577"/>
        <pc:sldMkLst>
          <pc:docMk/>
          <pc:sldMk cId="979622006" sldId="280"/>
        </pc:sldMkLst>
        <pc:spChg chg="mod">
          <ac:chgData name="Aqila Nida" userId="35b7dcbfff77ba06" providerId="LiveId" clId="{586CFDB1-2B18-452C-870E-0CCB71675E7D}" dt="2022-11-17T06:11:17.239" v="97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Aqila Nida" userId="35b7dcbfff77ba06" providerId="LiveId" clId="{586CFDB1-2B18-452C-870E-0CCB71675E7D}" dt="2022-11-17T06:11:44.071" v="114" actId="20577"/>
          <ac:spMkLst>
            <pc:docMk/>
            <pc:sldMk cId="979622006" sldId="280"/>
            <ac:spMk id="3" creationId="{1E0B8C4B-3A3C-9FD1-59FB-1666C1F09376}"/>
          </ac:spMkLst>
        </pc:spChg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952923800" sldId="281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685681062" sldId="282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903841477" sldId="283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886474736" sldId="284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011930182" sldId="285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452269796" sldId="287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1600494506" sldId="288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502887943" sldId="289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3170280394" sldId="290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49904479" sldId="291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94818171" sldId="292"/>
        </pc:sldMkLst>
      </pc:sldChg>
      <pc:sldChg chg="addSp delSp modSp mod">
        <pc:chgData name="Aqila Nida" userId="35b7dcbfff77ba06" providerId="LiveId" clId="{586CFDB1-2B18-452C-870E-0CCB71675E7D}" dt="2022-11-17T06:07:13.453" v="75" actId="1076"/>
        <pc:sldMkLst>
          <pc:docMk/>
          <pc:sldMk cId="1003962426" sldId="293"/>
        </pc:sldMkLst>
        <pc:spChg chg="add del">
          <ac:chgData name="Aqila Nida" userId="35b7dcbfff77ba06" providerId="LiveId" clId="{586CFDB1-2B18-452C-870E-0CCB71675E7D}" dt="2022-11-17T06:05:30.471" v="60" actId="478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Aqila Nida" userId="35b7dcbfff77ba06" providerId="LiveId" clId="{586CFDB1-2B18-452C-870E-0CCB71675E7D}" dt="2022-11-17T05:59:21.285" v="37" actId="478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Aqila Nida" userId="35b7dcbfff77ba06" providerId="LiveId" clId="{586CFDB1-2B18-452C-870E-0CCB71675E7D}" dt="2022-11-17T06:05:30.471" v="60" actId="478"/>
          <ac:spMkLst>
            <pc:docMk/>
            <pc:sldMk cId="1003962426" sldId="293"/>
            <ac:spMk id="4" creationId="{37386C0F-1797-33C3-4E27-55FC9D96447C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6" creationId="{2E29E068-AB12-F157-5EDE-120115D43DF9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7" creationId="{40C72DEE-C1FD-F312-9CCD-0179B02E8557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8" creationId="{35F9C78A-7216-4C63-2DB5-F768899A7FE1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9" creationId="{69FC3F6C-F96A-A523-1C6A-4417ADE101B1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11" creationId="{6589CFBA-2480-872E-A722-16885A90BCCF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12" creationId="{04326DC3-1E7B-3CFA-87D5-0A0FDAEA4596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13" creationId="{55852811-A626-6EE6-CF45-0E669937C8B0}"/>
          </ac:spMkLst>
        </pc:spChg>
        <pc:spChg chg="mod">
          <ac:chgData name="Aqila Nida" userId="35b7dcbfff77ba06" providerId="LiveId" clId="{586CFDB1-2B18-452C-870E-0CCB71675E7D}" dt="2022-11-17T05:59:14.162" v="35"/>
          <ac:spMkLst>
            <pc:docMk/>
            <pc:sldMk cId="1003962426" sldId="293"/>
            <ac:spMk id="14" creationId="{3CF6FE64-724B-31C4-9F22-1785F4823576}"/>
          </ac:spMkLst>
        </pc:spChg>
        <pc:spChg chg="add del mod">
          <ac:chgData name="Aqila Nida" userId="35b7dcbfff77ba06" providerId="LiveId" clId="{586CFDB1-2B18-452C-870E-0CCB71675E7D}" dt="2022-11-17T06:07:13.453" v="75" actId="1076"/>
          <ac:spMkLst>
            <pc:docMk/>
            <pc:sldMk cId="1003962426" sldId="293"/>
            <ac:spMk id="15" creationId="{FE261F4E-D105-1CD8-3B65-A3D28F244C6F}"/>
          </ac:spMkLst>
        </pc:spChg>
        <pc:spChg chg="add del mod">
          <ac:chgData name="Aqila Nida" userId="35b7dcbfff77ba06" providerId="LiveId" clId="{586CFDB1-2B18-452C-870E-0CCB71675E7D}" dt="2022-11-17T06:05:34.349" v="61" actId="478"/>
          <ac:spMkLst>
            <pc:docMk/>
            <pc:sldMk cId="1003962426" sldId="293"/>
            <ac:spMk id="16" creationId="{8F3137FB-6437-88B6-D7F9-AC097176F8B5}"/>
          </ac:spMkLst>
        </pc:spChg>
        <pc:spChg chg="add del mod">
          <ac:chgData name="Aqila Nida" userId="35b7dcbfff77ba06" providerId="LiveId" clId="{586CFDB1-2B18-452C-870E-0CCB71675E7D}" dt="2022-11-17T06:05:30.471" v="60" actId="478"/>
          <ac:spMkLst>
            <pc:docMk/>
            <pc:sldMk cId="1003962426" sldId="293"/>
            <ac:spMk id="18" creationId="{CCB6EC00-1109-6AB9-D009-9B796240EC50}"/>
          </ac:spMkLst>
        </pc:spChg>
        <pc:grpChg chg="add del mod">
          <ac:chgData name="Aqila Nida" userId="35b7dcbfff77ba06" providerId="LiveId" clId="{586CFDB1-2B18-452C-870E-0CCB71675E7D}" dt="2022-11-17T06:05:30.471" v="60" actId="478"/>
          <ac:grpSpMkLst>
            <pc:docMk/>
            <pc:sldMk cId="1003962426" sldId="293"/>
            <ac:grpSpMk id="5" creationId="{274ACC23-D88D-38AC-2FE1-C699BDD7FD77}"/>
          </ac:grpSpMkLst>
        </pc:grpChg>
        <pc:grpChg chg="add del mod">
          <ac:chgData name="Aqila Nida" userId="35b7dcbfff77ba06" providerId="LiveId" clId="{586CFDB1-2B18-452C-870E-0CCB71675E7D}" dt="2022-11-17T06:05:30.471" v="60" actId="478"/>
          <ac:grpSpMkLst>
            <pc:docMk/>
            <pc:sldMk cId="1003962426" sldId="293"/>
            <ac:grpSpMk id="10" creationId="{CD441407-A2F9-9A0B-62E4-140B6E4D509F}"/>
          </ac:grpSpMkLst>
        </pc:grpChg>
      </pc:sldChg>
      <pc:sldChg chg="addSp delSp modSp mod">
        <pc:chgData name="Aqila Nida" userId="35b7dcbfff77ba06" providerId="LiveId" clId="{586CFDB1-2B18-452C-870E-0CCB71675E7D}" dt="2022-11-17T06:09:56.199" v="88" actId="1076"/>
        <pc:sldMkLst>
          <pc:docMk/>
          <pc:sldMk cId="1971479666" sldId="294"/>
        </pc:sldMkLst>
        <pc:picChg chg="add mod">
          <ac:chgData name="Aqila Nida" userId="35b7dcbfff77ba06" providerId="LiveId" clId="{586CFDB1-2B18-452C-870E-0CCB71675E7D}" dt="2022-11-17T06:08:51.377" v="82" actId="1076"/>
          <ac:picMkLst>
            <pc:docMk/>
            <pc:sldMk cId="1971479666" sldId="294"/>
            <ac:picMk id="4" creationId="{E7DB33A7-F7D5-9BEE-A183-B18A803A24E4}"/>
          </ac:picMkLst>
        </pc:picChg>
        <pc:picChg chg="add mod">
          <ac:chgData name="Aqila Nida" userId="35b7dcbfff77ba06" providerId="LiveId" clId="{586CFDB1-2B18-452C-870E-0CCB71675E7D}" dt="2022-11-17T06:09:56.199" v="88" actId="1076"/>
          <ac:picMkLst>
            <pc:docMk/>
            <pc:sldMk cId="1971479666" sldId="294"/>
            <ac:picMk id="9" creationId="{1745A33F-06CC-B6E1-B907-C57DE27A0431}"/>
          </ac:picMkLst>
        </pc:picChg>
        <pc:picChg chg="del">
          <ac:chgData name="Aqila Nida" userId="35b7dcbfff77ba06" providerId="LiveId" clId="{586CFDB1-2B18-452C-870E-0CCB71675E7D}" dt="2022-11-17T06:09:51.852" v="87" actId="478"/>
          <ac:picMkLst>
            <pc:docMk/>
            <pc:sldMk cId="1971479666" sldId="294"/>
            <ac:picMk id="25" creationId="{03A7E739-EA13-A9E6-3DA7-2925B8B4F690}"/>
          </ac:picMkLst>
        </pc:picChg>
        <pc:picChg chg="del">
          <ac:chgData name="Aqila Nida" userId="35b7dcbfff77ba06" providerId="LiveId" clId="{586CFDB1-2B18-452C-870E-0CCB71675E7D}" dt="2022-11-17T06:08:48.792" v="81" actId="478"/>
          <ac:picMkLst>
            <pc:docMk/>
            <pc:sldMk cId="1971479666" sldId="294"/>
            <ac:picMk id="26" creationId="{A07ECAD6-BB00-14F2-8714-032ECA9D6034}"/>
          </ac:picMkLst>
        </pc:picChg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2000748506" sldId="296"/>
        </pc:sldMkLst>
      </pc:sldChg>
      <pc:sldChg chg="del">
        <pc:chgData name="Aqila Nida" userId="35b7dcbfff77ba06" providerId="LiveId" clId="{586CFDB1-2B18-452C-870E-0CCB71675E7D}" dt="2022-11-17T05:58:34.235" v="33" actId="47"/>
        <pc:sldMkLst>
          <pc:docMk/>
          <pc:sldMk cId="666626719" sldId="297"/>
        </pc:sldMkLst>
      </pc:sldChg>
      <pc:sldChg chg="modSp mod">
        <pc:chgData name="Aqila Nida" userId="35b7dcbfff77ba06" providerId="LiveId" clId="{586CFDB1-2B18-452C-870E-0CCB71675E7D}" dt="2022-11-17T06:13:13.821" v="121" actId="20577"/>
        <pc:sldMkLst>
          <pc:docMk/>
          <pc:sldMk cId="3140032100" sldId="299"/>
        </pc:sldMkLst>
        <pc:spChg chg="mod">
          <ac:chgData name="Aqila Nida" userId="35b7dcbfff77ba06" providerId="LiveId" clId="{586CFDB1-2B18-452C-870E-0CCB71675E7D}" dt="2022-11-17T06:13:13.821" v="121" actId="20577"/>
          <ac:spMkLst>
            <pc:docMk/>
            <pc:sldMk cId="3140032100" sldId="299"/>
            <ac:spMk id="3" creationId="{A2E339BF-E6D7-DD0E-AF02-6813852EE723}"/>
          </ac:spMkLst>
        </pc:spChg>
      </pc:sldChg>
      <pc:sldChg chg="modSp mod">
        <pc:chgData name="Aqila Nida" userId="35b7dcbfff77ba06" providerId="LiveId" clId="{586CFDB1-2B18-452C-870E-0CCB71675E7D}" dt="2022-11-17T05:31:51.067" v="3" actId="1076"/>
        <pc:sldMkLst>
          <pc:docMk/>
          <pc:sldMk cId="960571814" sldId="301"/>
        </pc:sldMkLst>
        <pc:spChg chg="mod">
          <ac:chgData name="Aqila Nida" userId="35b7dcbfff77ba06" providerId="LiveId" clId="{586CFDB1-2B18-452C-870E-0CCB71675E7D}" dt="2022-11-17T05:31:51.067" v="3" actId="1076"/>
          <ac:spMkLst>
            <pc:docMk/>
            <pc:sldMk cId="960571814" sldId="301"/>
            <ac:spMk id="22" creationId="{82868998-BB60-245A-CA79-E6E738D73BEA}"/>
          </ac:spMkLst>
        </pc:spChg>
      </pc:sldChg>
      <pc:sldChg chg="modSp mod">
        <pc:chgData name="Aqila Nida" userId="35b7dcbfff77ba06" providerId="LiveId" clId="{586CFDB1-2B18-452C-870E-0CCB71675E7D}" dt="2022-11-17T05:36:40.317" v="12" actId="20577"/>
        <pc:sldMkLst>
          <pc:docMk/>
          <pc:sldMk cId="1446661998" sldId="303"/>
        </pc:sldMkLst>
        <pc:spChg chg="mod">
          <ac:chgData name="Aqila Nida" userId="35b7dcbfff77ba06" providerId="LiveId" clId="{586CFDB1-2B18-452C-870E-0CCB71675E7D}" dt="2022-11-17T05:36:40.317" v="12" actId="20577"/>
          <ac:spMkLst>
            <pc:docMk/>
            <pc:sldMk cId="1446661998" sldId="303"/>
            <ac:spMk id="2" creationId="{69125542-D540-B766-0FA1-10DE2ED0495C}"/>
          </ac:spMkLst>
        </pc:spChg>
      </pc:sldChg>
      <pc:sldChg chg="modSp mod">
        <pc:chgData name="Aqila Nida" userId="35b7dcbfff77ba06" providerId="LiveId" clId="{586CFDB1-2B18-452C-870E-0CCB71675E7D}" dt="2022-11-17T05:32:04.052" v="5" actId="1076"/>
        <pc:sldMkLst>
          <pc:docMk/>
          <pc:sldMk cId="1428977829" sldId="304"/>
        </pc:sldMkLst>
        <pc:spChg chg="mod">
          <ac:chgData name="Aqila Nida" userId="35b7dcbfff77ba06" providerId="LiveId" clId="{586CFDB1-2B18-452C-870E-0CCB71675E7D}" dt="2022-11-17T05:32:04.052" v="5" actId="1076"/>
          <ac:spMkLst>
            <pc:docMk/>
            <pc:sldMk cId="1428977829" sldId="304"/>
            <ac:spMk id="18" creationId="{07B78624-D596-0AA4-F7E8-D9C5A4E144CC}"/>
          </ac:spMkLst>
        </pc:spChg>
      </pc:sldChg>
      <pc:sldChg chg="addSp delSp modSp mod">
        <pc:chgData name="Aqila Nida" userId="35b7dcbfff77ba06" providerId="LiveId" clId="{586CFDB1-2B18-452C-870E-0CCB71675E7D}" dt="2022-11-17T05:57:43.861" v="32" actId="113"/>
        <pc:sldMkLst>
          <pc:docMk/>
          <pc:sldMk cId="3179473798" sldId="305"/>
        </pc:sldMkLst>
        <pc:spChg chg="mod">
          <ac:chgData name="Aqila Nida" userId="35b7dcbfff77ba06" providerId="LiveId" clId="{586CFDB1-2B18-452C-870E-0CCB71675E7D}" dt="2022-11-17T05:47:42.172" v="22" actId="20577"/>
          <ac:spMkLst>
            <pc:docMk/>
            <pc:sldMk cId="3179473798" sldId="305"/>
            <ac:spMk id="2" creationId="{86B309B0-6209-D3D0-9D5E-308B9F6E7303}"/>
          </ac:spMkLst>
        </pc:spChg>
        <pc:spChg chg="mod">
          <ac:chgData name="Aqila Nida" userId="35b7dcbfff77ba06" providerId="LiveId" clId="{586CFDB1-2B18-452C-870E-0CCB71675E7D}" dt="2022-11-17T05:57:43.861" v="32" actId="113"/>
          <ac:spMkLst>
            <pc:docMk/>
            <pc:sldMk cId="3179473798" sldId="305"/>
            <ac:spMk id="18" creationId="{07B78624-D596-0AA4-F7E8-D9C5A4E144CC}"/>
          </ac:spMkLst>
        </pc:spChg>
        <pc:picChg chg="add del mod">
          <ac:chgData name="Aqila Nida" userId="35b7dcbfff77ba06" providerId="LiveId" clId="{586CFDB1-2B18-452C-870E-0CCB71675E7D}" dt="2022-11-17T05:47:23.320" v="18" actId="478"/>
          <ac:picMkLst>
            <pc:docMk/>
            <pc:sldMk cId="3179473798" sldId="305"/>
            <ac:picMk id="4" creationId="{AF53E645-970C-BB7B-A5B4-BCB09DD6CE91}"/>
          </ac:picMkLst>
        </pc:picChg>
        <pc:picChg chg="del mod">
          <ac:chgData name="Aqila Nida" userId="35b7dcbfff77ba06" providerId="LiveId" clId="{586CFDB1-2B18-452C-870E-0CCB71675E7D}" dt="2022-11-17T05:47:33.156" v="21" actId="478"/>
          <ac:picMkLst>
            <pc:docMk/>
            <pc:sldMk cId="3179473798" sldId="305"/>
            <ac:picMk id="5" creationId="{E3A2E9AD-9772-74DE-2809-FA1F1C37C121}"/>
          </ac:picMkLst>
        </pc:picChg>
        <pc:picChg chg="add mod">
          <ac:chgData name="Aqila Nida" userId="35b7dcbfff77ba06" providerId="LiveId" clId="{586CFDB1-2B18-452C-870E-0CCB71675E7D}" dt="2022-11-17T05:47:30.300" v="20" actId="1076"/>
          <ac:picMkLst>
            <pc:docMk/>
            <pc:sldMk cId="3179473798" sldId="305"/>
            <ac:picMk id="7" creationId="{A78B8385-B5AA-40E3-4312-41F2BAA6CE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ilaltf/Games_Sales_DA_MiniCourse_RevoU/blob/main/Games_Sales.ipynb" TargetMode="External"/><Relationship Id="rId2" Type="http://schemas.openxmlformats.org/officeDocument/2006/relationships/hyperlink" Target="http://www.linkedin.com/in/aqila-lutfiyanida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poofg-l8DMdtUgGy8mOpra2IHmA9EQC7drmF9AyYHA/edit#gid=148508591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51076"/>
            <a:ext cx="5385816" cy="1225296"/>
          </a:xfrm>
        </p:spPr>
        <p:txBody>
          <a:bodyPr/>
          <a:lstStyle/>
          <a:p>
            <a:r>
              <a:rPr lang="en-US" dirty="0"/>
              <a:t>GAMES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Aqila </a:t>
            </a:r>
            <a:r>
              <a:rPr lang="en-US" dirty="0" err="1"/>
              <a:t>Lutfiyanida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B44225-1188-2E03-5521-A36187B5C0BA}"/>
              </a:ext>
            </a:extLst>
          </p:cNvPr>
          <p:cNvSpPr txBox="1">
            <a:spLocks/>
          </p:cNvSpPr>
          <p:nvPr/>
        </p:nvSpPr>
        <p:spPr>
          <a:xfrm>
            <a:off x="3666744" y="1270474"/>
            <a:ext cx="4858512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RevoU</a:t>
            </a:r>
            <a:r>
              <a:rPr lang="en-US" b="1" dirty="0"/>
              <a:t> Data Analytics Mini Course</a:t>
            </a:r>
          </a:p>
        </p:txBody>
      </p:sp>
      <p:pic>
        <p:nvPicPr>
          <p:cNvPr id="5" name="Google Shape;221;p30">
            <a:extLst>
              <a:ext uri="{FF2B5EF4-FFF2-40B4-BE49-F238E27FC236}">
                <a16:creationId xmlns:a16="http://schemas.microsoft.com/office/drawing/2014/main" id="{9C87E85B-0212-4A4F-F31F-1E50EBF80E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889" y="177775"/>
            <a:ext cx="1404115" cy="13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u="sng" dirty="0"/>
              <a:t>T</a:t>
            </a:r>
            <a:r>
              <a:rPr lang="en" sz="3200" u="sng" dirty="0"/>
              <a:t>op 3 best selling series</a:t>
            </a:r>
            <a:endParaRPr lang="en-US" sz="32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B78624-D596-0AA4-F7E8-D9C5A4E144CC}"/>
              </a:ext>
            </a:extLst>
          </p:cNvPr>
          <p:cNvSpPr txBox="1">
            <a:spLocks/>
          </p:cNvSpPr>
          <p:nvPr/>
        </p:nvSpPr>
        <p:spPr>
          <a:xfrm>
            <a:off x="4265284" y="4811562"/>
            <a:ext cx="6643694" cy="146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202C8F"/>
                </a:solidFill>
                <a:effectLst/>
              </a:rPr>
              <a:t>Based on the chart of the top 3 best selling series, it can be seen that </a:t>
            </a:r>
            <a:r>
              <a:rPr lang="en-US" sz="2000" b="1" dirty="0">
                <a:solidFill>
                  <a:srgbClr val="202C8F"/>
                </a:solidFill>
                <a:effectLst/>
              </a:rPr>
              <a:t>Minecraft</a:t>
            </a:r>
            <a:r>
              <a:rPr lang="en-US" sz="2000" dirty="0">
                <a:solidFill>
                  <a:srgbClr val="202C8F"/>
                </a:solidFill>
                <a:effectLst/>
              </a:rPr>
              <a:t> generates sales of </a:t>
            </a:r>
            <a:r>
              <a:rPr lang="en-US" sz="2000" b="1" dirty="0">
                <a:solidFill>
                  <a:srgbClr val="202C8F"/>
                </a:solidFill>
                <a:effectLst/>
              </a:rPr>
              <a:t>33 million</a:t>
            </a:r>
            <a:r>
              <a:rPr lang="en-US" sz="2000" dirty="0">
                <a:solidFill>
                  <a:srgbClr val="202C8F"/>
                </a:solidFill>
                <a:effectLst/>
              </a:rPr>
              <a:t>, which fulfills 8.4% of the total sales of the entire series.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562B029-71CE-1F34-D2D9-8FAC16AC3A0E}"/>
              </a:ext>
            </a:extLst>
          </p:cNvPr>
          <p:cNvSpPr txBox="1">
            <a:spLocks/>
          </p:cNvSpPr>
          <p:nvPr/>
        </p:nvSpPr>
        <p:spPr>
          <a:xfrm>
            <a:off x="4066056" y="4773764"/>
            <a:ext cx="7042151" cy="1627036"/>
          </a:xfrm>
          <a:prstGeom prst="rect">
            <a:avLst/>
          </a:prstGeom>
          <a:ln>
            <a:solidFill>
              <a:srgbClr val="DF8C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B8385-B5AA-40E3-4312-41F2BAA6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15" y="1921578"/>
            <a:ext cx="739243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258355"/>
            <a:ext cx="11310730" cy="768096"/>
          </a:xfrm>
        </p:spPr>
        <p:txBody>
          <a:bodyPr/>
          <a:lstStyle/>
          <a:p>
            <a:pPr marL="457200">
              <a:lnSpc>
                <a:spcPct val="128571"/>
              </a:lnSpc>
            </a:pPr>
            <a:r>
              <a:rPr lang="en-US" sz="3200" u="sng" dirty="0"/>
              <a:t>Top 5 Series Which Has The Most Games</a:t>
            </a:r>
            <a:endParaRPr lang="en-US" sz="3200" b="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2868998-BB60-245A-CA79-E6E738D73BEA}"/>
              </a:ext>
            </a:extLst>
          </p:cNvPr>
          <p:cNvSpPr txBox="1">
            <a:spLocks/>
          </p:cNvSpPr>
          <p:nvPr/>
        </p:nvSpPr>
        <p:spPr>
          <a:xfrm>
            <a:off x="1295105" y="2895028"/>
            <a:ext cx="3864855" cy="127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Montserrat"/>
              <a:buNone/>
            </a:pPr>
            <a:r>
              <a:rPr lang="en-US" sz="2000" dirty="0"/>
              <a:t>Based on the chart of the top 3 best selling series, it can be seen that </a:t>
            </a:r>
            <a:r>
              <a:rPr lang="en-US" sz="2000" b="1" dirty="0"/>
              <a:t>Minecraft</a:t>
            </a:r>
            <a:r>
              <a:rPr lang="en-US" sz="2000" dirty="0"/>
              <a:t> generates sales of </a:t>
            </a:r>
            <a:r>
              <a:rPr lang="en-US" sz="2000" b="1" dirty="0"/>
              <a:t>33 Million </a:t>
            </a:r>
            <a:r>
              <a:rPr lang="en-US" sz="2000" dirty="0"/>
              <a:t>which Minecraft has the most sales of other games.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E6052A4-7D77-287A-C9AE-CA921094FA38}"/>
              </a:ext>
            </a:extLst>
          </p:cNvPr>
          <p:cNvSpPr txBox="1">
            <a:spLocks/>
          </p:cNvSpPr>
          <p:nvPr/>
        </p:nvSpPr>
        <p:spPr>
          <a:xfrm>
            <a:off x="1060668" y="2895028"/>
            <a:ext cx="4333727" cy="2535101"/>
          </a:xfrm>
          <a:prstGeom prst="rect">
            <a:avLst/>
          </a:prstGeom>
          <a:ln>
            <a:solidFill>
              <a:srgbClr val="DF8C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C579B-00D7-EF7B-DCFD-A306A233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91" y="2525342"/>
            <a:ext cx="5832384" cy="35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6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Google Shape;301;p39">
            <a:extLst>
              <a:ext uri="{FF2B5EF4-FFF2-40B4-BE49-F238E27FC236}">
                <a16:creationId xmlns:a16="http://schemas.microsoft.com/office/drawing/2014/main" id="{37386C0F-1797-33C3-4E27-55FC9D96447C}"/>
              </a:ext>
            </a:extLst>
          </p:cNvPr>
          <p:cNvSpPr txBox="1">
            <a:spLocks/>
          </p:cNvSpPr>
          <p:nvPr/>
        </p:nvSpPr>
        <p:spPr>
          <a:xfrm>
            <a:off x="2237100" y="3162483"/>
            <a:ext cx="3858900" cy="11301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1500" u="sng" dirty="0">
                <a:solidFill>
                  <a:srgbClr val="202C8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www.linkedin.com/in/aqilalutfiyanida</a:t>
            </a:r>
            <a:endParaRPr lang="en-ID" sz="1500" dirty="0">
              <a:solidFill>
                <a:srgbClr val="202C8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br>
              <a:rPr lang="en-ID" sz="1500" dirty="0">
                <a:solidFill>
                  <a:srgbClr val="202C8F"/>
                </a:solidFill>
              </a:rPr>
            </a:br>
            <a:r>
              <a:rPr lang="en-ID" sz="1500" dirty="0">
                <a:solidFill>
                  <a:srgbClr val="202C8F"/>
                </a:solidFill>
              </a:rPr>
              <a:t>aqilaltf@gmail.com</a:t>
            </a:r>
          </a:p>
        </p:txBody>
      </p:sp>
      <p:grpSp>
        <p:nvGrpSpPr>
          <p:cNvPr id="5" name="Google Shape;302;p39">
            <a:extLst>
              <a:ext uri="{FF2B5EF4-FFF2-40B4-BE49-F238E27FC236}">
                <a16:creationId xmlns:a16="http://schemas.microsoft.com/office/drawing/2014/main" id="{274ACC23-D88D-38AC-2FE1-C699BDD7FD77}"/>
              </a:ext>
            </a:extLst>
          </p:cNvPr>
          <p:cNvGrpSpPr/>
          <p:nvPr/>
        </p:nvGrpSpPr>
        <p:grpSpPr>
          <a:xfrm>
            <a:off x="1692067" y="3086295"/>
            <a:ext cx="387661" cy="387661"/>
            <a:chOff x="1379798" y="1723250"/>
            <a:chExt cx="397887" cy="397887"/>
          </a:xfrm>
        </p:grpSpPr>
        <p:sp>
          <p:nvSpPr>
            <p:cNvPr id="6" name="Google Shape;303;p39">
              <a:extLst>
                <a:ext uri="{FF2B5EF4-FFF2-40B4-BE49-F238E27FC236}">
                  <a16:creationId xmlns:a16="http://schemas.microsoft.com/office/drawing/2014/main" id="{2E29E068-AB12-F157-5EDE-120115D43DF9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4;p39">
              <a:extLst>
                <a:ext uri="{FF2B5EF4-FFF2-40B4-BE49-F238E27FC236}">
                  <a16:creationId xmlns:a16="http://schemas.microsoft.com/office/drawing/2014/main" id="{40C72DEE-C1FD-F312-9CCD-0179B02E8557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5;p39">
              <a:extLst>
                <a:ext uri="{FF2B5EF4-FFF2-40B4-BE49-F238E27FC236}">
                  <a16:creationId xmlns:a16="http://schemas.microsoft.com/office/drawing/2014/main" id="{35F9C78A-7216-4C63-2DB5-F768899A7FE1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6;p39">
              <a:extLst>
                <a:ext uri="{FF2B5EF4-FFF2-40B4-BE49-F238E27FC236}">
                  <a16:creationId xmlns:a16="http://schemas.microsoft.com/office/drawing/2014/main" id="{69FC3F6C-F96A-A523-1C6A-4417ADE101B1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07;p39">
            <a:extLst>
              <a:ext uri="{FF2B5EF4-FFF2-40B4-BE49-F238E27FC236}">
                <a16:creationId xmlns:a16="http://schemas.microsoft.com/office/drawing/2014/main" id="{CD441407-A2F9-9A0B-62E4-140B6E4D509F}"/>
              </a:ext>
            </a:extLst>
          </p:cNvPr>
          <p:cNvGrpSpPr/>
          <p:nvPr/>
        </p:nvGrpSpPr>
        <p:grpSpPr>
          <a:xfrm>
            <a:off x="1674929" y="3787634"/>
            <a:ext cx="421927" cy="297195"/>
            <a:chOff x="-1199300" y="3279250"/>
            <a:chExt cx="293025" cy="206400"/>
          </a:xfrm>
        </p:grpSpPr>
        <p:sp>
          <p:nvSpPr>
            <p:cNvPr id="11" name="Google Shape;308;p39">
              <a:extLst>
                <a:ext uri="{FF2B5EF4-FFF2-40B4-BE49-F238E27FC236}">
                  <a16:creationId xmlns:a16="http://schemas.microsoft.com/office/drawing/2014/main" id="{6589CFBA-2480-872E-A722-16885A90BCCF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9;p39">
              <a:extLst>
                <a:ext uri="{FF2B5EF4-FFF2-40B4-BE49-F238E27FC236}">
                  <a16:creationId xmlns:a16="http://schemas.microsoft.com/office/drawing/2014/main" id="{04326DC3-1E7B-3CFA-87D5-0A0FDAEA4596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;p39">
              <a:extLst>
                <a:ext uri="{FF2B5EF4-FFF2-40B4-BE49-F238E27FC236}">
                  <a16:creationId xmlns:a16="http://schemas.microsoft.com/office/drawing/2014/main" id="{55852811-A626-6EE6-CF45-0E669937C8B0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1;p39">
              <a:extLst>
                <a:ext uri="{FF2B5EF4-FFF2-40B4-BE49-F238E27FC236}">
                  <a16:creationId xmlns:a16="http://schemas.microsoft.com/office/drawing/2014/main" id="{3CF6FE64-724B-31C4-9F22-1785F4823576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261F4E-D105-1CD8-3B65-A3D28F244C6F}"/>
              </a:ext>
            </a:extLst>
          </p:cNvPr>
          <p:cNvSpPr txBox="1">
            <a:spLocks/>
          </p:cNvSpPr>
          <p:nvPr/>
        </p:nvSpPr>
        <p:spPr>
          <a:xfrm>
            <a:off x="1587345" y="4398765"/>
            <a:ext cx="7487315" cy="127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Montserrat"/>
              <a:buNone/>
            </a:pPr>
            <a:r>
              <a:rPr lang="en-US" sz="2000" dirty="0"/>
              <a:t>Code </a:t>
            </a:r>
            <a:r>
              <a:rPr lang="en-US" sz="2000" dirty="0">
                <a:solidFill>
                  <a:srgbClr val="202C8F"/>
                </a:solidFill>
              </a:rPr>
              <a:t>Python: </a:t>
            </a:r>
            <a:r>
              <a:rPr lang="en-US" sz="2000" dirty="0">
                <a:solidFill>
                  <a:srgbClr val="202C8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20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654710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Visualization &amp; Insight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6242"/>
            <a:ext cx="6766560" cy="76809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07135"/>
            <a:ext cx="6766560" cy="2700528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rgbClr val="202C8F"/>
                </a:solidFill>
              </a:rPr>
              <a:t>Context: </a:t>
            </a:r>
            <a:r>
              <a:rPr lang="en-US" sz="1600" dirty="0">
                <a:solidFill>
                  <a:srgbClr val="202C8F"/>
                </a:solidFill>
              </a:rPr>
              <a:t>Gaming industry is an interesting field to explore, it would be fun knowing who is the most popular publishers, developers and which games are the most popular.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rgbClr val="202C8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202C8F"/>
                </a:solidFill>
              </a:rPr>
              <a:t>Dataset:</a:t>
            </a:r>
            <a:r>
              <a:rPr lang="en-US" sz="1600" dirty="0">
                <a:solidFill>
                  <a:srgbClr val="202C8F"/>
                </a:solidFill>
              </a:rPr>
              <a:t> </a:t>
            </a:r>
            <a:r>
              <a:rPr lang="en-US" sz="1600" dirty="0">
                <a:solidFill>
                  <a:srgbClr val="202C8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Games Sales</a:t>
            </a:r>
            <a:br>
              <a:rPr lang="en-US" sz="1600" dirty="0">
                <a:solidFill>
                  <a:srgbClr val="202C8F"/>
                </a:solidFill>
              </a:rPr>
            </a:br>
            <a:endParaRPr lang="en-US" sz="1600" dirty="0">
              <a:solidFill>
                <a:srgbClr val="202C8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202C8F"/>
                </a:solidFill>
              </a:rPr>
              <a:t>Content Data: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Name	: Name of the game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Sales		: Sales of the game in Millions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Series	: Series of the game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Release	: Release date of the game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Genre	: Genre of the game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Developer	: Developer of the game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600" dirty="0">
                <a:solidFill>
                  <a:srgbClr val="202C8F"/>
                </a:solidFill>
              </a:rPr>
              <a:t>Publisher	: Publisher of the game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D9DCB-6407-5E81-4503-388613B6B113}"/>
              </a:ext>
            </a:extLst>
          </p:cNvPr>
          <p:cNvSpPr/>
          <p:nvPr/>
        </p:nvSpPr>
        <p:spPr>
          <a:xfrm>
            <a:off x="621792" y="3868615"/>
            <a:ext cx="11311128" cy="576775"/>
          </a:xfrm>
          <a:prstGeom prst="rect">
            <a:avLst/>
          </a:prstGeom>
          <a:solidFill>
            <a:srgbClr val="FC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6B2AB06-B986-ED88-EE4C-1271A4D1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68" y="121615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</a:p>
        </p:txBody>
      </p:sp>
      <p:sp>
        <p:nvSpPr>
          <p:cNvPr id="49" name="Google Shape;233;p32">
            <a:extLst>
              <a:ext uri="{FF2B5EF4-FFF2-40B4-BE49-F238E27FC236}">
                <a16:creationId xmlns:a16="http://schemas.microsoft.com/office/drawing/2014/main" id="{3FA129E5-EE66-47DD-3D6E-4421BCBDA4B7}"/>
              </a:ext>
            </a:extLst>
          </p:cNvPr>
          <p:cNvSpPr/>
          <p:nvPr/>
        </p:nvSpPr>
        <p:spPr>
          <a:xfrm>
            <a:off x="6821532" y="2363127"/>
            <a:ext cx="851100" cy="851100"/>
          </a:xfrm>
          <a:prstGeom prst="round1Rect">
            <a:avLst>
              <a:gd name="adj" fmla="val 3802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34;p32">
            <a:extLst>
              <a:ext uri="{FF2B5EF4-FFF2-40B4-BE49-F238E27FC236}">
                <a16:creationId xmlns:a16="http://schemas.microsoft.com/office/drawing/2014/main" id="{117FB17E-7541-8F12-A97F-D9E851D8D14E}"/>
              </a:ext>
            </a:extLst>
          </p:cNvPr>
          <p:cNvSpPr/>
          <p:nvPr/>
        </p:nvSpPr>
        <p:spPr>
          <a:xfrm>
            <a:off x="1794216" y="4733752"/>
            <a:ext cx="851100" cy="851100"/>
          </a:xfrm>
          <a:prstGeom prst="round1Rect">
            <a:avLst>
              <a:gd name="adj" fmla="val 3802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35;p32">
            <a:extLst>
              <a:ext uri="{FF2B5EF4-FFF2-40B4-BE49-F238E27FC236}">
                <a16:creationId xmlns:a16="http://schemas.microsoft.com/office/drawing/2014/main" id="{3DD5A627-DBC9-37C4-3101-705D75D44D7E}"/>
              </a:ext>
            </a:extLst>
          </p:cNvPr>
          <p:cNvSpPr/>
          <p:nvPr/>
        </p:nvSpPr>
        <p:spPr>
          <a:xfrm>
            <a:off x="1777866" y="3582327"/>
            <a:ext cx="851100" cy="851100"/>
          </a:xfrm>
          <a:prstGeom prst="round1Rect">
            <a:avLst>
              <a:gd name="adj" fmla="val 3802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36;p32">
            <a:extLst>
              <a:ext uri="{FF2B5EF4-FFF2-40B4-BE49-F238E27FC236}">
                <a16:creationId xmlns:a16="http://schemas.microsoft.com/office/drawing/2014/main" id="{E6F14569-1B7A-8B08-785D-E0F8368A48C4}"/>
              </a:ext>
            </a:extLst>
          </p:cNvPr>
          <p:cNvSpPr/>
          <p:nvPr/>
        </p:nvSpPr>
        <p:spPr>
          <a:xfrm>
            <a:off x="1777866" y="2371552"/>
            <a:ext cx="851100" cy="851100"/>
          </a:xfrm>
          <a:prstGeom prst="round1Rect">
            <a:avLst>
              <a:gd name="adj" fmla="val 3802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39;p32">
            <a:extLst>
              <a:ext uri="{FF2B5EF4-FFF2-40B4-BE49-F238E27FC236}">
                <a16:creationId xmlns:a16="http://schemas.microsoft.com/office/drawing/2014/main" id="{CC9746D2-4439-DADA-19AF-0A9E39053F16}"/>
              </a:ext>
            </a:extLst>
          </p:cNvPr>
          <p:cNvSpPr txBox="1">
            <a:spLocks/>
          </p:cNvSpPr>
          <p:nvPr/>
        </p:nvSpPr>
        <p:spPr>
          <a:xfrm>
            <a:off x="1887966" y="2371652"/>
            <a:ext cx="630900" cy="8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Barlow Black" panose="00000A00000000000000" pitchFamily="2" charset="0"/>
              </a:rPr>
              <a:t>01</a:t>
            </a:r>
          </a:p>
        </p:txBody>
      </p:sp>
      <p:sp>
        <p:nvSpPr>
          <p:cNvPr id="54" name="Google Shape;241;p32">
            <a:extLst>
              <a:ext uri="{FF2B5EF4-FFF2-40B4-BE49-F238E27FC236}">
                <a16:creationId xmlns:a16="http://schemas.microsoft.com/office/drawing/2014/main" id="{E3B1D396-EC76-2B1B-563B-B2D03FE95593}"/>
              </a:ext>
            </a:extLst>
          </p:cNvPr>
          <p:cNvSpPr txBox="1">
            <a:spLocks/>
          </p:cNvSpPr>
          <p:nvPr/>
        </p:nvSpPr>
        <p:spPr>
          <a:xfrm>
            <a:off x="1887966" y="3582327"/>
            <a:ext cx="630900" cy="8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bg1"/>
                </a:solidFill>
                <a:latin typeface="Barlow Black" panose="00000A00000000000000" pitchFamily="2" charset="0"/>
              </a:rPr>
              <a:t>02</a:t>
            </a:r>
          </a:p>
        </p:txBody>
      </p:sp>
      <p:sp>
        <p:nvSpPr>
          <p:cNvPr id="55" name="Google Shape;243;p32">
            <a:extLst>
              <a:ext uri="{FF2B5EF4-FFF2-40B4-BE49-F238E27FC236}">
                <a16:creationId xmlns:a16="http://schemas.microsoft.com/office/drawing/2014/main" id="{4B5EFB24-3AA5-2F14-8533-CC7BCC44780C}"/>
              </a:ext>
            </a:extLst>
          </p:cNvPr>
          <p:cNvSpPr txBox="1">
            <a:spLocks/>
          </p:cNvSpPr>
          <p:nvPr/>
        </p:nvSpPr>
        <p:spPr>
          <a:xfrm>
            <a:off x="1904316" y="4733852"/>
            <a:ext cx="630900" cy="8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bg1"/>
                </a:solidFill>
                <a:latin typeface="Barlow Black" panose="00000A00000000000000" pitchFamily="2" charset="0"/>
              </a:rPr>
              <a:t>03</a:t>
            </a:r>
          </a:p>
        </p:txBody>
      </p:sp>
      <p:sp>
        <p:nvSpPr>
          <p:cNvPr id="61" name="Google Shape;245;p32">
            <a:extLst>
              <a:ext uri="{FF2B5EF4-FFF2-40B4-BE49-F238E27FC236}">
                <a16:creationId xmlns:a16="http://schemas.microsoft.com/office/drawing/2014/main" id="{7AF7F8E9-D6BC-1824-09C2-5740FA7950FD}"/>
              </a:ext>
            </a:extLst>
          </p:cNvPr>
          <p:cNvSpPr txBox="1">
            <a:spLocks/>
          </p:cNvSpPr>
          <p:nvPr/>
        </p:nvSpPr>
        <p:spPr>
          <a:xfrm>
            <a:off x="6929982" y="2363127"/>
            <a:ext cx="634200" cy="8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bg1"/>
                </a:solidFill>
                <a:latin typeface="Barlow Black" panose="00000A00000000000000" pitchFamily="2" charset="0"/>
              </a:rPr>
              <a:t>04</a:t>
            </a:r>
          </a:p>
        </p:txBody>
      </p:sp>
      <p:sp>
        <p:nvSpPr>
          <p:cNvPr id="62" name="Google Shape;247;p32">
            <a:extLst>
              <a:ext uri="{FF2B5EF4-FFF2-40B4-BE49-F238E27FC236}">
                <a16:creationId xmlns:a16="http://schemas.microsoft.com/office/drawing/2014/main" id="{73CB9909-A014-B34C-C54D-8CF36043E7DC}"/>
              </a:ext>
            </a:extLst>
          </p:cNvPr>
          <p:cNvSpPr/>
          <p:nvPr/>
        </p:nvSpPr>
        <p:spPr>
          <a:xfrm>
            <a:off x="6821532" y="3582327"/>
            <a:ext cx="851100" cy="851100"/>
          </a:xfrm>
          <a:prstGeom prst="round1Rect">
            <a:avLst>
              <a:gd name="adj" fmla="val 3802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48;p32">
            <a:extLst>
              <a:ext uri="{FF2B5EF4-FFF2-40B4-BE49-F238E27FC236}">
                <a16:creationId xmlns:a16="http://schemas.microsoft.com/office/drawing/2014/main" id="{C7831B04-FB4E-9B48-6B3B-C81B2CCFFD93}"/>
              </a:ext>
            </a:extLst>
          </p:cNvPr>
          <p:cNvSpPr txBox="1">
            <a:spLocks/>
          </p:cNvSpPr>
          <p:nvPr/>
        </p:nvSpPr>
        <p:spPr>
          <a:xfrm>
            <a:off x="6929982" y="3582327"/>
            <a:ext cx="634200" cy="8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solidFill>
                  <a:schemeClr val="bg1"/>
                </a:solidFill>
                <a:latin typeface="Barlow Black" panose="00000A00000000000000" pitchFamily="2" charset="0"/>
              </a:rPr>
              <a:t>05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30E5A5D9-DED5-13D4-91C2-2B99C9222215}"/>
              </a:ext>
            </a:extLst>
          </p:cNvPr>
          <p:cNvSpPr txBox="1">
            <a:spLocks/>
          </p:cNvSpPr>
          <p:nvPr/>
        </p:nvSpPr>
        <p:spPr>
          <a:xfrm>
            <a:off x="2739066" y="3737556"/>
            <a:ext cx="3524226" cy="76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Which publisher published most of the games?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02984F14-B633-28B1-05DE-21804B980055}"/>
              </a:ext>
            </a:extLst>
          </p:cNvPr>
          <p:cNvSpPr txBox="1">
            <a:spLocks/>
          </p:cNvSpPr>
          <p:nvPr/>
        </p:nvSpPr>
        <p:spPr>
          <a:xfrm>
            <a:off x="2739066" y="4873753"/>
            <a:ext cx="3904488" cy="76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Which developer developed most of the games?</a:t>
            </a:r>
          </a:p>
        </p:txBody>
      </p: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84E6BE7C-8119-63D3-579C-457A4BFABF43}"/>
              </a:ext>
            </a:extLst>
          </p:cNvPr>
          <p:cNvSpPr txBox="1">
            <a:spLocks/>
          </p:cNvSpPr>
          <p:nvPr/>
        </p:nvSpPr>
        <p:spPr>
          <a:xfrm>
            <a:off x="7686700" y="2507577"/>
            <a:ext cx="3904488" cy="76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Which series is the most sales?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E6C9B361-B805-645E-8F0F-BDDECDAA45A6}"/>
              </a:ext>
            </a:extLst>
          </p:cNvPr>
          <p:cNvSpPr txBox="1">
            <a:spLocks/>
          </p:cNvSpPr>
          <p:nvPr/>
        </p:nvSpPr>
        <p:spPr>
          <a:xfrm>
            <a:off x="7703472" y="3715265"/>
            <a:ext cx="3904488" cy="76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Which series have the most games?</a:t>
            </a: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05372145-13FF-1725-D4AE-8CFB0A0A630F}"/>
              </a:ext>
            </a:extLst>
          </p:cNvPr>
          <p:cNvSpPr txBox="1">
            <a:spLocks/>
          </p:cNvSpPr>
          <p:nvPr/>
        </p:nvSpPr>
        <p:spPr>
          <a:xfrm>
            <a:off x="2753130" y="2502290"/>
            <a:ext cx="3524226" cy="76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Which game is the oldest and the newest of the games?</a:t>
            </a:r>
          </a:p>
        </p:txBody>
      </p:sp>
    </p:spTree>
    <p:extLst>
      <p:ext uri="{BB962C8B-B14F-4D97-AF65-F5344CB8AC3E}">
        <p14:creationId xmlns:p14="http://schemas.microsoft.com/office/powerpoint/2010/main" val="39951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 t="113" b="113"/>
          <a:stretch/>
        </p:blipFill>
        <p:spPr>
          <a:xfrm>
            <a:off x="9476676" y="2138356"/>
            <a:ext cx="704088" cy="704088"/>
          </a:xfrm>
        </p:spPr>
      </p:pic>
      <p:sp>
        <p:nvSpPr>
          <p:cNvPr id="259" name="Rectangle 258">
            <a:extLst>
              <a:ext uri="{FF2B5EF4-FFF2-40B4-BE49-F238E27FC236}">
                <a16:creationId xmlns:a16="http://schemas.microsoft.com/office/drawing/2014/main" id="{976FCDBA-0F74-EBD9-1375-521FF078A297}"/>
              </a:ext>
            </a:extLst>
          </p:cNvPr>
          <p:cNvSpPr/>
          <p:nvPr/>
        </p:nvSpPr>
        <p:spPr>
          <a:xfrm>
            <a:off x="621792" y="3657600"/>
            <a:ext cx="11311128" cy="1800665"/>
          </a:xfrm>
          <a:prstGeom prst="rect">
            <a:avLst/>
          </a:prstGeom>
          <a:solidFill>
            <a:srgbClr val="FC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7" name="Text Placeholder 19">
            <a:extLst>
              <a:ext uri="{FF2B5EF4-FFF2-40B4-BE49-F238E27FC236}">
                <a16:creationId xmlns:a16="http://schemas.microsoft.com/office/drawing/2014/main" id="{607CA29E-33CB-2350-773E-2B7A625877F1}"/>
              </a:ext>
            </a:extLst>
          </p:cNvPr>
          <p:cNvSpPr txBox="1">
            <a:spLocks/>
          </p:cNvSpPr>
          <p:nvPr/>
        </p:nvSpPr>
        <p:spPr>
          <a:xfrm>
            <a:off x="674717" y="2491684"/>
            <a:ext cx="3422212" cy="3525067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Drop duplicates</a:t>
            </a:r>
            <a:endParaRPr lang="en-US" dirty="0"/>
          </a:p>
        </p:txBody>
      </p:sp>
      <p:pic>
        <p:nvPicPr>
          <p:cNvPr id="272" name="Picture Placeholder 289" descr="person with loud speaker icon">
            <a:extLst>
              <a:ext uri="{FF2B5EF4-FFF2-40B4-BE49-F238E27FC236}">
                <a16:creationId xmlns:a16="http://schemas.microsoft.com/office/drawing/2014/main" id="{2DD72E77-2F59-9D22-1EDD-09C69CA0D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" b="113"/>
          <a:stretch/>
        </p:blipFill>
        <p:spPr>
          <a:xfrm>
            <a:off x="2033779" y="2138998"/>
            <a:ext cx="704088" cy="704088"/>
          </a:xfrm>
          <a:prstGeom prst="ellipse">
            <a:avLst/>
          </a:prstGeom>
          <a:solidFill>
            <a:schemeClr val="accent3"/>
          </a:solidFill>
        </p:spPr>
      </p:pic>
      <p:sp>
        <p:nvSpPr>
          <p:cNvPr id="275" name="Text Placeholder 21">
            <a:extLst>
              <a:ext uri="{FF2B5EF4-FFF2-40B4-BE49-F238E27FC236}">
                <a16:creationId xmlns:a16="http://schemas.microsoft.com/office/drawing/2014/main" id="{8A969120-D6AF-D65F-60ED-970F35DFB2CC}"/>
              </a:ext>
            </a:extLst>
          </p:cNvPr>
          <p:cNvSpPr txBox="1">
            <a:spLocks/>
          </p:cNvSpPr>
          <p:nvPr/>
        </p:nvSpPr>
        <p:spPr>
          <a:xfrm>
            <a:off x="8060788" y="2491042"/>
            <a:ext cx="3405090" cy="3525067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change data type</a:t>
            </a:r>
            <a:endParaRPr lang="en-US" dirty="0"/>
          </a:p>
        </p:txBody>
      </p:sp>
      <p:sp>
        <p:nvSpPr>
          <p:cNvPr id="278" name="Text Placeholder 20">
            <a:extLst>
              <a:ext uri="{FF2B5EF4-FFF2-40B4-BE49-F238E27FC236}">
                <a16:creationId xmlns:a16="http://schemas.microsoft.com/office/drawing/2014/main" id="{D9021F15-76B7-E5A6-F970-645E0A0783CC}"/>
              </a:ext>
            </a:extLst>
          </p:cNvPr>
          <p:cNvSpPr txBox="1">
            <a:spLocks/>
          </p:cNvSpPr>
          <p:nvPr/>
        </p:nvSpPr>
        <p:spPr>
          <a:xfrm>
            <a:off x="4380808" y="2491684"/>
            <a:ext cx="3413402" cy="352506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Handle missing values</a:t>
            </a:r>
            <a:endParaRPr lang="en-US" dirty="0"/>
          </a:p>
        </p:txBody>
      </p:sp>
      <p:pic>
        <p:nvPicPr>
          <p:cNvPr id="281" name="Picture Placeholder 287" descr="blueprint icon">
            <a:extLst>
              <a:ext uri="{FF2B5EF4-FFF2-40B4-BE49-F238E27FC236}">
                <a16:creationId xmlns:a16="http://schemas.microsoft.com/office/drawing/2014/main" id="{EDC30927-C316-A96D-8CA2-4FD8B1CBA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" b="431"/>
          <a:stretch/>
        </p:blipFill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</p:pic>
      <p:sp>
        <p:nvSpPr>
          <p:cNvPr id="282" name="Rectangle 281">
            <a:extLst>
              <a:ext uri="{FF2B5EF4-FFF2-40B4-BE49-F238E27FC236}">
                <a16:creationId xmlns:a16="http://schemas.microsoft.com/office/drawing/2014/main" id="{651C7ECB-71A0-69BF-EA57-28005E75F4EC}"/>
              </a:ext>
            </a:extLst>
          </p:cNvPr>
          <p:cNvSpPr/>
          <p:nvPr/>
        </p:nvSpPr>
        <p:spPr>
          <a:xfrm>
            <a:off x="691839" y="3798276"/>
            <a:ext cx="3405090" cy="2218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589503-76DD-F67F-9083-33697E937BFE}"/>
              </a:ext>
            </a:extLst>
          </p:cNvPr>
          <p:cNvSpPr/>
          <p:nvPr/>
        </p:nvSpPr>
        <p:spPr>
          <a:xfrm>
            <a:off x="4389120" y="3798277"/>
            <a:ext cx="3405090" cy="2218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9FB55D8-F80A-D7CC-A3DD-EB86918BA9DA}"/>
              </a:ext>
            </a:extLst>
          </p:cNvPr>
          <p:cNvSpPr/>
          <p:nvPr/>
        </p:nvSpPr>
        <p:spPr>
          <a:xfrm>
            <a:off x="8060788" y="3798277"/>
            <a:ext cx="3405090" cy="2218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7" name="Text Placeholder 24">
            <a:extLst>
              <a:ext uri="{FF2B5EF4-FFF2-40B4-BE49-F238E27FC236}">
                <a16:creationId xmlns:a16="http://schemas.microsoft.com/office/drawing/2014/main" id="{B2156F4E-3551-0820-6BCC-2A30426746F4}"/>
              </a:ext>
            </a:extLst>
          </p:cNvPr>
          <p:cNvSpPr txBox="1">
            <a:spLocks/>
          </p:cNvSpPr>
          <p:nvPr/>
        </p:nvSpPr>
        <p:spPr>
          <a:xfrm>
            <a:off x="902414" y="4100806"/>
            <a:ext cx="2966818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are two duplicates data that need to be removed.</a:t>
            </a:r>
          </a:p>
        </p:txBody>
      </p:sp>
      <p:sp>
        <p:nvSpPr>
          <p:cNvPr id="289" name="Text Placeholder 24">
            <a:extLst>
              <a:ext uri="{FF2B5EF4-FFF2-40B4-BE49-F238E27FC236}">
                <a16:creationId xmlns:a16="http://schemas.microsoft.com/office/drawing/2014/main" id="{F67D237D-7256-DC15-16C6-7BC90B1331D1}"/>
              </a:ext>
            </a:extLst>
          </p:cNvPr>
          <p:cNvSpPr txBox="1">
            <a:spLocks/>
          </p:cNvSpPr>
          <p:nvPr/>
        </p:nvSpPr>
        <p:spPr>
          <a:xfrm>
            <a:off x="4492163" y="3950268"/>
            <a:ext cx="3204626" cy="19144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600" dirty="0"/>
              <a:t>There are 36 missing values in the Series feature. These missing values fill 20% of the data, so can't be deleted because there are quite risky. The blank values in the </a:t>
            </a:r>
            <a:r>
              <a:rPr lang="en-US" sz="1600" dirty="0" err="1"/>
              <a:t>Serores</a:t>
            </a:r>
            <a:r>
              <a:rPr lang="en-US" sz="1600" dirty="0"/>
              <a:t> are probably because the games don’t have a series, so I just left them blank.</a:t>
            </a:r>
          </a:p>
        </p:txBody>
      </p:sp>
      <p:sp>
        <p:nvSpPr>
          <p:cNvPr id="291" name="Text Placeholder 24">
            <a:extLst>
              <a:ext uri="{FF2B5EF4-FFF2-40B4-BE49-F238E27FC236}">
                <a16:creationId xmlns:a16="http://schemas.microsoft.com/office/drawing/2014/main" id="{4B2EDEBA-5E1A-A470-DEFA-EBD1543D6FCF}"/>
              </a:ext>
            </a:extLst>
          </p:cNvPr>
          <p:cNvSpPr txBox="1">
            <a:spLocks/>
          </p:cNvSpPr>
          <p:nvPr/>
        </p:nvSpPr>
        <p:spPr>
          <a:xfrm>
            <a:off x="8279924" y="4120535"/>
            <a:ext cx="2966818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Release data type in the dataset is still an object, so I changed it to datetime.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78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049" y="3185629"/>
            <a:ext cx="6918960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visualization and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230368"/>
            <a:ext cx="6400800" cy="512064"/>
          </a:xfrm>
        </p:spPr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oldest and the newest of the games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9AE668-1205-3370-308C-E5B8BB82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667" y="2476854"/>
            <a:ext cx="3904488" cy="76809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The Oldest </a:t>
            </a:r>
            <a:r>
              <a:rPr lang="en-US" b="1" dirty="0"/>
              <a:t>G</a:t>
            </a:r>
            <a:r>
              <a:rPr lang="en-US" sz="1800" b="1" dirty="0"/>
              <a:t>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3EE0777-9BC0-CCED-02E8-ADB5B7E75F01}"/>
              </a:ext>
            </a:extLst>
          </p:cNvPr>
          <p:cNvSpPr txBox="1">
            <a:spLocks/>
          </p:cNvSpPr>
          <p:nvPr/>
        </p:nvSpPr>
        <p:spPr>
          <a:xfrm>
            <a:off x="1966634" y="4094902"/>
            <a:ext cx="3524226" cy="399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The Newest Game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2868998-BB60-245A-CA79-E6E738D73BEA}"/>
              </a:ext>
            </a:extLst>
          </p:cNvPr>
          <p:cNvSpPr txBox="1">
            <a:spLocks/>
          </p:cNvSpPr>
          <p:nvPr/>
        </p:nvSpPr>
        <p:spPr>
          <a:xfrm>
            <a:off x="6931002" y="3022473"/>
            <a:ext cx="3904488" cy="127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/>
              <a:t>The oldest game is </a:t>
            </a:r>
            <a:r>
              <a:rPr lang="en-US" sz="1800" b="1" dirty="0" err="1"/>
              <a:t>Hydlide</a:t>
            </a:r>
            <a:r>
              <a:rPr lang="en-US" sz="1800" b="1" dirty="0"/>
              <a:t> </a:t>
            </a:r>
            <a:r>
              <a:rPr lang="en-US" sz="1800" dirty="0"/>
              <a:t>which was released on December 1, 1984 and </a:t>
            </a:r>
            <a:r>
              <a:rPr lang="en-US" sz="1800" b="1" dirty="0"/>
              <a:t>the newest game is </a:t>
            </a:r>
            <a:r>
              <a:rPr lang="en-US" sz="1800" b="1" dirty="0" err="1"/>
              <a:t>Valheim</a:t>
            </a:r>
            <a:r>
              <a:rPr lang="en-US" sz="1800" b="1" dirty="0"/>
              <a:t> </a:t>
            </a:r>
            <a:r>
              <a:rPr lang="en-US" sz="1800" dirty="0"/>
              <a:t>which was released on February 1, 2021.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E6052A4-7D77-287A-C9AE-CA921094FA38}"/>
              </a:ext>
            </a:extLst>
          </p:cNvPr>
          <p:cNvSpPr txBox="1">
            <a:spLocks/>
          </p:cNvSpPr>
          <p:nvPr/>
        </p:nvSpPr>
        <p:spPr>
          <a:xfrm>
            <a:off x="6798794" y="2969616"/>
            <a:ext cx="4146574" cy="2016294"/>
          </a:xfrm>
          <a:prstGeom prst="rect">
            <a:avLst/>
          </a:prstGeom>
          <a:ln>
            <a:solidFill>
              <a:srgbClr val="DF8C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B33A7-F7D5-9BEE-A183-B18A803A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6" y="3032424"/>
            <a:ext cx="4961112" cy="7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5A33F-06CC-B6E1-B907-C57DE27A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36" y="4613511"/>
            <a:ext cx="4961112" cy="7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u="sng" dirty="0"/>
              <a:t>Top 5 Publisher Published Most of The Games</a:t>
            </a:r>
            <a:endParaRPr lang="en-US" sz="32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790B46-52E5-39A9-110E-E27046C4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2697472"/>
            <a:ext cx="7042151" cy="214884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B78624-D596-0AA4-F7E8-D9C5A4E144CC}"/>
              </a:ext>
            </a:extLst>
          </p:cNvPr>
          <p:cNvSpPr txBox="1">
            <a:spLocks/>
          </p:cNvSpPr>
          <p:nvPr/>
        </p:nvSpPr>
        <p:spPr>
          <a:xfrm>
            <a:off x="4161346" y="5007731"/>
            <a:ext cx="6643694" cy="127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Montserrat"/>
              <a:buNone/>
            </a:pPr>
            <a:r>
              <a:rPr lang="en-US" sz="2000" dirty="0"/>
              <a:t>The chart shows that </a:t>
            </a:r>
            <a:r>
              <a:rPr lang="en-US" sz="2000" b="1" dirty="0"/>
              <a:t>Electronic Arts </a:t>
            </a:r>
            <a:r>
              <a:rPr lang="en-US" sz="2000" dirty="0"/>
              <a:t>publishes </a:t>
            </a:r>
            <a:r>
              <a:rPr lang="en-US" sz="2000" b="1" dirty="0"/>
              <a:t>19 games</a:t>
            </a:r>
            <a:r>
              <a:rPr lang="en-US" sz="2000" dirty="0"/>
              <a:t>. This means that Electronic Arts is the publisher that publishes the most games (10.9% out of all the games).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562B029-71CE-1F34-D2D9-8FAC16AC3A0E}"/>
              </a:ext>
            </a:extLst>
          </p:cNvPr>
          <p:cNvSpPr txBox="1">
            <a:spLocks/>
          </p:cNvSpPr>
          <p:nvPr/>
        </p:nvSpPr>
        <p:spPr>
          <a:xfrm>
            <a:off x="3986784" y="4989729"/>
            <a:ext cx="7042151" cy="1627036"/>
          </a:xfrm>
          <a:prstGeom prst="rect">
            <a:avLst/>
          </a:prstGeom>
          <a:ln>
            <a:solidFill>
              <a:srgbClr val="DF8C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58355"/>
            <a:ext cx="10671048" cy="768096"/>
          </a:xfrm>
        </p:spPr>
        <p:txBody>
          <a:bodyPr/>
          <a:lstStyle/>
          <a:p>
            <a:pPr marL="457200">
              <a:lnSpc>
                <a:spcPct val="128571"/>
              </a:lnSpc>
            </a:pPr>
            <a:r>
              <a:rPr lang="en" sz="2800" u="sng" dirty="0"/>
              <a:t>Top 5 developer developed Most of The Games</a:t>
            </a:r>
            <a:endParaRPr lang="en-US" sz="2800" b="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2868998-BB60-245A-CA79-E6E738D73BEA}"/>
              </a:ext>
            </a:extLst>
          </p:cNvPr>
          <p:cNvSpPr txBox="1">
            <a:spLocks/>
          </p:cNvSpPr>
          <p:nvPr/>
        </p:nvSpPr>
        <p:spPr>
          <a:xfrm>
            <a:off x="7419706" y="3177100"/>
            <a:ext cx="3864855" cy="127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Blizzard Entertainment </a:t>
            </a:r>
            <a:r>
              <a:rPr lang="en-US" sz="2000" dirty="0"/>
              <a:t>develops the most games from other developers, which are </a:t>
            </a:r>
            <a:r>
              <a:rPr lang="en-US" sz="2000" b="1" dirty="0"/>
              <a:t>8 games</a:t>
            </a:r>
            <a:r>
              <a:rPr lang="en-US" sz="2000" dirty="0"/>
              <a:t>.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E6052A4-7D77-287A-C9AE-CA921094FA38}"/>
              </a:ext>
            </a:extLst>
          </p:cNvPr>
          <p:cNvSpPr txBox="1">
            <a:spLocks/>
          </p:cNvSpPr>
          <p:nvPr/>
        </p:nvSpPr>
        <p:spPr>
          <a:xfrm>
            <a:off x="7237827" y="3070989"/>
            <a:ext cx="4192173" cy="1732426"/>
          </a:xfrm>
          <a:prstGeom prst="rect">
            <a:avLst/>
          </a:prstGeom>
          <a:ln>
            <a:solidFill>
              <a:srgbClr val="DF8C8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FACF25-9B7D-9A2D-24A3-A5424122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911006"/>
            <a:ext cx="5932076" cy="26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{11518BD4-7608-484D-92DD-7EFDE14FA8BB}tf78438558_win32</Template>
  <TotalTime>369</TotalTime>
  <Words>492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Barlow Black</vt:lpstr>
      <vt:lpstr>Montserrat</vt:lpstr>
      <vt:lpstr>Sabon Next LT</vt:lpstr>
      <vt:lpstr>Office Theme</vt:lpstr>
      <vt:lpstr>GAMES SALES analysis</vt:lpstr>
      <vt:lpstr>Table of content</vt:lpstr>
      <vt:lpstr>dataset</vt:lpstr>
      <vt:lpstr>Problem statement</vt:lpstr>
      <vt:lpstr>Data cleaning</vt:lpstr>
      <vt:lpstr>Data visualization and insight</vt:lpstr>
      <vt:lpstr>The oldest and the newest of the games </vt:lpstr>
      <vt:lpstr>Top 5 Publisher Published Most of The Games</vt:lpstr>
      <vt:lpstr>Top 5 developer developed Most of The Games</vt:lpstr>
      <vt:lpstr>Top 3 best selling series</vt:lpstr>
      <vt:lpstr>Top 5 Series Which Has The Most Games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SALES analysis</dc:title>
  <dc:subject/>
  <dc:creator>Aqila Nida</dc:creator>
  <cp:lastModifiedBy>Aqila Nida</cp:lastModifiedBy>
  <cp:revision>1</cp:revision>
  <dcterms:created xsi:type="dcterms:W3CDTF">2022-11-15T08:53:34Z</dcterms:created>
  <dcterms:modified xsi:type="dcterms:W3CDTF">2022-11-17T06:13:24Z</dcterms:modified>
</cp:coreProperties>
</file>