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8" r:id="rId3"/>
    <p:sldId id="276" r:id="rId4"/>
    <p:sldId id="260" r:id="rId5"/>
    <p:sldId id="270" r:id="rId6"/>
    <p:sldId id="262" r:id="rId7"/>
    <p:sldId id="263" r:id="rId8"/>
    <p:sldId id="264" r:id="rId9"/>
    <p:sldId id="265" r:id="rId10"/>
    <p:sldId id="271" r:id="rId11"/>
    <p:sldId id="272" r:id="rId12"/>
    <p:sldId id="273" r:id="rId13"/>
    <p:sldId id="274" r:id="rId14"/>
    <p:sldId id="266" r:id="rId15"/>
    <p:sldId id="275" r:id="rId16"/>
    <p:sldId id="267" r:id="rId17"/>
    <p:sldId id="268" r:id="rId18"/>
    <p:sldId id="269" r:id="rId19"/>
  </p:sldIdLst>
  <p:sldSz cx="9144000" cy="5143500" type="screen16x9"/>
  <p:notesSz cx="6858000" cy="9144000"/>
  <p:embeddedFontLst>
    <p:embeddedFont>
      <p:font typeface="Rubik" panose="020B0604020202020204" charset="-79"/>
      <p:regular r:id="rId21"/>
      <p:bold r:id="rId22"/>
      <p:italic r:id="rId23"/>
      <p:boldItalic r:id="rId24"/>
    </p:embeddedFont>
    <p:embeddedFont>
      <p:font typeface="Rubik Light" panose="020B0604020202020204" charset="-79"/>
      <p:regular r:id="rId25"/>
      <p:bold r:id="rId26"/>
      <p:italic r:id="rId27"/>
      <p:boldItalic r:id="rId28"/>
    </p:embeddedFont>
    <p:embeddedFont>
      <p:font typeface="Rubik Medium" panose="020B0604020202020204" charset="-79"/>
      <p:regular r:id="rId29"/>
      <p:bold r:id="rId30"/>
      <p:italic r:id="rId31"/>
      <p:boldItalic r:id="rId32"/>
    </p:embeddedFont>
    <p:embeddedFont>
      <p:font typeface="Rubik SemiBold" panose="020B0604020202020204" charset="-79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7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D9EB4939-8419-B89A-9B10-DCF272CC6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c93f6c33a_1_0:notes">
            <a:extLst>
              <a:ext uri="{FF2B5EF4-FFF2-40B4-BE49-F238E27FC236}">
                <a16:creationId xmlns:a16="http://schemas.microsoft.com/office/drawing/2014/main" id="{C4CF141B-7130-FEAB-F25A-EB785112EE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6c93f6c33a_1_0:notes">
            <a:extLst>
              <a:ext uri="{FF2B5EF4-FFF2-40B4-BE49-F238E27FC236}">
                <a16:creationId xmlns:a16="http://schemas.microsoft.com/office/drawing/2014/main" id="{38730F66-6346-F6FA-8A80-D190E9A640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107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9672EEE9-C092-F0B0-1C3E-CE5E10649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c93f6c33a_1_0:notes">
            <a:extLst>
              <a:ext uri="{FF2B5EF4-FFF2-40B4-BE49-F238E27FC236}">
                <a16:creationId xmlns:a16="http://schemas.microsoft.com/office/drawing/2014/main" id="{CAD77327-7E05-B57F-AE55-F388960434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6c93f6c33a_1_0:notes">
            <a:extLst>
              <a:ext uri="{FF2B5EF4-FFF2-40B4-BE49-F238E27FC236}">
                <a16:creationId xmlns:a16="http://schemas.microsoft.com/office/drawing/2014/main" id="{ECEB1D02-C129-9CE8-5DEF-0545403663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455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B738BB57-87C8-1F13-E44B-979EC1043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c93f6c33a_1_0:notes">
            <a:extLst>
              <a:ext uri="{FF2B5EF4-FFF2-40B4-BE49-F238E27FC236}">
                <a16:creationId xmlns:a16="http://schemas.microsoft.com/office/drawing/2014/main" id="{A6E6144B-28DD-41F5-FEBE-56BFC2B285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6c93f6c33a_1_0:notes">
            <a:extLst>
              <a:ext uri="{FF2B5EF4-FFF2-40B4-BE49-F238E27FC236}">
                <a16:creationId xmlns:a16="http://schemas.microsoft.com/office/drawing/2014/main" id="{A97FFA14-30C7-FF20-05A2-DA753DE159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7286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DB1A6684-F904-B5A0-B993-08DAFF368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93f6c33a_1_7:notes">
            <a:extLst>
              <a:ext uri="{FF2B5EF4-FFF2-40B4-BE49-F238E27FC236}">
                <a16:creationId xmlns:a16="http://schemas.microsoft.com/office/drawing/2014/main" id="{29E0427B-941B-5F17-2344-DDA7C93040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26c93f6c33a_1_7:notes">
            <a:extLst>
              <a:ext uri="{FF2B5EF4-FFF2-40B4-BE49-F238E27FC236}">
                <a16:creationId xmlns:a16="http://schemas.microsoft.com/office/drawing/2014/main" id="{E204EEE6-2588-4652-A428-5631BCDBD0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584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93f6c33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26c93f6c33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>
          <a:extLst>
            <a:ext uri="{FF2B5EF4-FFF2-40B4-BE49-F238E27FC236}">
              <a16:creationId xmlns:a16="http://schemas.microsoft.com/office/drawing/2014/main" id="{E4EB5019-AA97-1E57-2CEB-3BE2E1CC4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93f6c33a_1_7:notes">
            <a:extLst>
              <a:ext uri="{FF2B5EF4-FFF2-40B4-BE49-F238E27FC236}">
                <a16:creationId xmlns:a16="http://schemas.microsoft.com/office/drawing/2014/main" id="{E7E52392-9A45-474A-903E-3C0C65AB37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26c93f6c33a_1_7:notes">
            <a:extLst>
              <a:ext uri="{FF2B5EF4-FFF2-40B4-BE49-F238E27FC236}">
                <a16:creationId xmlns:a16="http://schemas.microsoft.com/office/drawing/2014/main" id="{4B7ED591-879B-3BE6-12E3-B83BE6EEB7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050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bdf37049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6bdf37049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c93f6c33a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6c93f6c33a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df3704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6bdf3704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E3AF4D4C-5C4C-535C-0226-36718B21F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bdf370499_0_35:notes">
            <a:extLst>
              <a:ext uri="{FF2B5EF4-FFF2-40B4-BE49-F238E27FC236}">
                <a16:creationId xmlns:a16="http://schemas.microsoft.com/office/drawing/2014/main" id="{ECBDF92B-474D-0FB6-3051-AE6E376FDB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bdf370499_0_35:notes">
            <a:extLst>
              <a:ext uri="{FF2B5EF4-FFF2-40B4-BE49-F238E27FC236}">
                <a16:creationId xmlns:a16="http://schemas.microsoft.com/office/drawing/2014/main" id="{BCFEB31D-3EFA-722A-C1A2-03DF6AF0F9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7895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bdf37049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6bdf37049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50C5322A-B76B-63CD-D8D6-DEDA34444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bdf370499_0_35:notes">
            <a:extLst>
              <a:ext uri="{FF2B5EF4-FFF2-40B4-BE49-F238E27FC236}">
                <a16:creationId xmlns:a16="http://schemas.microsoft.com/office/drawing/2014/main" id="{E5208B71-A9FF-826F-FF31-F1DCCDCE76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bdf370499_0_35:notes">
            <a:extLst>
              <a:ext uri="{FF2B5EF4-FFF2-40B4-BE49-F238E27FC236}">
                <a16:creationId xmlns:a16="http://schemas.microsoft.com/office/drawing/2014/main" id="{E8036111-7AA1-2C5D-021A-862B882570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538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bdf37049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6bdf37049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df37049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6bdf37049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bdf37049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26bdf37049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c93f6c33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6c93f6c33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emf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6456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Prediction Model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58212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ID/X Partners - Data Scientist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Muhammad Aqil Anggoro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t="2079" b="2079"/>
          <a:stretch/>
        </p:blipFill>
        <p:spPr>
          <a:xfrm>
            <a:off x="2246350" y="256450"/>
            <a:ext cx="1328711" cy="4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8A65EFA1-3660-D67C-385B-2F5870F4A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>
            <a:extLst>
              <a:ext uri="{FF2B5EF4-FFF2-40B4-BE49-F238E27FC236}">
                <a16:creationId xmlns:a16="http://schemas.microsoft.com/office/drawing/2014/main" id="{D3FB9166-3A93-4251-1C45-639258289B72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>
            <a:extLst>
              <a:ext uri="{FF2B5EF4-FFF2-40B4-BE49-F238E27FC236}">
                <a16:creationId xmlns:a16="http://schemas.microsoft.com/office/drawing/2014/main" id="{341F3D92-85D9-F4C6-94AE-4B61B72794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2F590C1B-9F6E-F3FD-61B1-07E1191FCEA1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Preparation</a:t>
            </a:r>
            <a:endParaRPr sz="27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606F6-DA44-DFF1-27DF-485C169EB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326" y="2633171"/>
            <a:ext cx="3934374" cy="428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0B7B28-57F7-E0CF-BF8A-4A09E5BEC7C8}"/>
              </a:ext>
            </a:extLst>
          </p:cNvPr>
          <p:cNvSpPr txBox="1"/>
          <p:nvPr/>
        </p:nvSpPr>
        <p:spPr>
          <a:xfrm>
            <a:off x="1196608" y="1927730"/>
            <a:ext cx="84124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Removing outliers</a:t>
            </a:r>
          </a:p>
          <a:p>
            <a:r>
              <a:rPr lang="en-ID" dirty="0"/>
              <a:t>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removing outliers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IQR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414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C5003F8B-3047-6804-63F2-483806637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>
            <a:extLst>
              <a:ext uri="{FF2B5EF4-FFF2-40B4-BE49-F238E27FC236}">
                <a16:creationId xmlns:a16="http://schemas.microsoft.com/office/drawing/2014/main" id="{87877947-162A-9BC3-87DF-C16F9632533D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>
            <a:extLst>
              <a:ext uri="{FF2B5EF4-FFF2-40B4-BE49-F238E27FC236}">
                <a16:creationId xmlns:a16="http://schemas.microsoft.com/office/drawing/2014/main" id="{46EB2EF7-52BB-14F2-8E44-4BFD75D8C60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CE93E112-8379-5A68-B702-F3A23BFC621A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Preparation</a:t>
            </a:r>
            <a:endParaRPr sz="27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836FB-A3D6-09D1-1135-3E7CCE5A7E33}"/>
              </a:ext>
            </a:extLst>
          </p:cNvPr>
          <p:cNvSpPr txBox="1"/>
          <p:nvPr/>
        </p:nvSpPr>
        <p:spPr>
          <a:xfrm>
            <a:off x="0" y="1271162"/>
            <a:ext cx="84124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Encoding Data </a:t>
            </a:r>
            <a:r>
              <a:rPr lang="en-ID" b="1" dirty="0" err="1"/>
              <a:t>Kategorikal</a:t>
            </a:r>
            <a:endParaRPr lang="en-ID" b="1" dirty="0"/>
          </a:p>
          <a:p>
            <a:r>
              <a:rPr lang="en-ID" dirty="0"/>
              <a:t>Encoding data </a:t>
            </a:r>
            <a:r>
              <a:rPr lang="en-ID" dirty="0" err="1"/>
              <a:t>kategorikal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data </a:t>
            </a:r>
            <a:r>
              <a:rPr lang="en-ID" dirty="0" err="1"/>
              <a:t>kategorikal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data </a:t>
            </a:r>
            <a:r>
              <a:rPr lang="en-ID" dirty="0" err="1"/>
              <a:t>numerik</a:t>
            </a:r>
            <a:r>
              <a:rPr lang="en-ID" dirty="0"/>
              <a:t> agar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diproses</a:t>
            </a:r>
            <a:r>
              <a:rPr lang="en-ID" dirty="0"/>
              <a:t> oleh model machine learning. 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label encoding,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unik</a:t>
            </a:r>
            <a:r>
              <a:rPr lang="en-ID" dirty="0"/>
              <a:t> pada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. </a:t>
            </a: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01D5BE4-A9FD-838E-2F8D-08CD928D9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576" y="2602498"/>
            <a:ext cx="9144000" cy="200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2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FFD699FF-C02E-A161-D267-089EDF70A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>
            <a:extLst>
              <a:ext uri="{FF2B5EF4-FFF2-40B4-BE49-F238E27FC236}">
                <a16:creationId xmlns:a16="http://schemas.microsoft.com/office/drawing/2014/main" id="{562B7607-31D3-8BF7-CDD6-77A2CDE9A9B0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>
            <a:extLst>
              <a:ext uri="{FF2B5EF4-FFF2-40B4-BE49-F238E27FC236}">
                <a16:creationId xmlns:a16="http://schemas.microsoft.com/office/drawing/2014/main" id="{951385FD-4DE0-77CF-D280-1A209D42024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56D7F9C5-AAE2-48A3-18FD-80E634FF23C1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Preparation</a:t>
            </a:r>
            <a:endParaRPr sz="27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22834-190D-B4E0-5BC7-9C3CFDCF456B}"/>
              </a:ext>
            </a:extLst>
          </p:cNvPr>
          <p:cNvSpPr txBox="1"/>
          <p:nvPr/>
        </p:nvSpPr>
        <p:spPr>
          <a:xfrm>
            <a:off x="179294" y="1402644"/>
            <a:ext cx="84124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Correlation Analysis</a:t>
            </a:r>
          </a:p>
          <a:p>
            <a:r>
              <a:rPr lang="en-ID" dirty="0" err="1"/>
              <a:t>Berdasarkan</a:t>
            </a:r>
            <a:r>
              <a:rPr lang="en-ID" dirty="0"/>
              <a:t> matrix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loan_amnt</a:t>
            </a:r>
            <a:r>
              <a:rPr lang="en-ID" dirty="0"/>
              <a:t> dan </a:t>
            </a:r>
            <a:r>
              <a:rPr lang="en-ID" dirty="0" err="1"/>
              <a:t>funded_amnt</a:t>
            </a:r>
            <a:r>
              <a:rPr lang="en-ID" dirty="0"/>
              <a:t> </a:t>
            </a:r>
            <a:r>
              <a:rPr lang="en-ID" dirty="0" err="1"/>
              <a:t>memiliki</a:t>
            </a:r>
            <a:endParaRPr lang="en-ID" dirty="0"/>
          </a:p>
          <a:p>
            <a:r>
              <a:rPr lang="en-ID" dirty="0" err="1"/>
              <a:t>korelasi</a:t>
            </a:r>
            <a:r>
              <a:rPr lang="en-ID" dirty="0"/>
              <a:t> yang sangat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korelasi</a:t>
            </a:r>
            <a:r>
              <a:rPr lang="en-ID" dirty="0"/>
              <a:t> </a:t>
            </a:r>
            <a:r>
              <a:rPr lang="en-ID" dirty="0" err="1"/>
              <a:t>negatif</a:t>
            </a:r>
            <a:r>
              <a:rPr lang="en-ID" dirty="0"/>
              <a:t> yang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loan_amnt</a:t>
            </a:r>
            <a:r>
              <a:rPr lang="en-ID" dirty="0"/>
              <a:t> dan </a:t>
            </a:r>
            <a:r>
              <a:rPr lang="en-ID" dirty="0" err="1"/>
              <a:t>int_rate</a:t>
            </a:r>
            <a:endParaRPr lang="en-ID" dirty="0"/>
          </a:p>
        </p:txBody>
      </p:sp>
      <p:pic>
        <p:nvPicPr>
          <p:cNvPr id="3" name="Picture 2" descr="A chart with blue squares and black text&#10;&#10;AI-generated content may be incorrect.">
            <a:extLst>
              <a:ext uri="{FF2B5EF4-FFF2-40B4-BE49-F238E27FC236}">
                <a16:creationId xmlns:a16="http://schemas.microsoft.com/office/drawing/2014/main" id="{D4F7BD19-3EB0-2006-AA42-A2677E3082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77574"/>
            <a:ext cx="9144000" cy="31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4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493AE1FB-3C21-8E84-396C-6EA4F0EEF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>
            <a:extLst>
              <a:ext uri="{FF2B5EF4-FFF2-40B4-BE49-F238E27FC236}">
                <a16:creationId xmlns:a16="http://schemas.microsoft.com/office/drawing/2014/main" id="{58DF2617-BFDB-3B85-E6F7-6817D20A3D6F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>
            <a:extLst>
              <a:ext uri="{FF2B5EF4-FFF2-40B4-BE49-F238E27FC236}">
                <a16:creationId xmlns:a16="http://schemas.microsoft.com/office/drawing/2014/main" id="{2A74840D-9271-3BEF-F676-EF6B96F5119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>
            <a:extLst>
              <a:ext uri="{FF2B5EF4-FFF2-40B4-BE49-F238E27FC236}">
                <a16:creationId xmlns:a16="http://schemas.microsoft.com/office/drawing/2014/main" id="{7E650FA5-2BBF-16E1-900B-B9ED43DB06FE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5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Modeling</a:t>
            </a:r>
            <a:endParaRPr sz="27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4" name="Google Shape;154;p23">
            <a:extLst>
              <a:ext uri="{FF2B5EF4-FFF2-40B4-BE49-F238E27FC236}">
                <a16:creationId xmlns:a16="http://schemas.microsoft.com/office/drawing/2014/main" id="{A1D87AF4-F1C1-A356-CBEB-FDD949869CF5}"/>
              </a:ext>
            </a:extLst>
          </p:cNvPr>
          <p:cNvSpPr txBox="1"/>
          <p:nvPr/>
        </p:nvSpPr>
        <p:spPr>
          <a:xfrm>
            <a:off x="2578767" y="1648435"/>
            <a:ext cx="3986465" cy="184662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Pada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tahap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 modelling,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kita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memilih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4 model yang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cocok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melakukan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prediksi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yaitu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Random Forest, Gradient Boosting Trees,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XGBoost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dan Voting Classifier.  Dari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keempat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model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nantinya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mencari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model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terbaik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berdasarkan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konfigurasi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parameter yang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ditetapkan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  <a:endParaRPr sz="12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405368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5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Modeling</a:t>
            </a:r>
            <a:endParaRPr sz="27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60E96E-497C-B278-E0EB-A1A469354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670" y="1302011"/>
            <a:ext cx="3185459" cy="365586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DB47AA-C2CA-0561-3835-F2923D5A2C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810" y="1302011"/>
            <a:ext cx="3404553" cy="373171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>
          <a:extLst>
            <a:ext uri="{FF2B5EF4-FFF2-40B4-BE49-F238E27FC236}">
              <a16:creationId xmlns:a16="http://schemas.microsoft.com/office/drawing/2014/main" id="{5C827D82-98B5-3D1C-7400-49D5E509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>
            <a:extLst>
              <a:ext uri="{FF2B5EF4-FFF2-40B4-BE49-F238E27FC236}">
                <a16:creationId xmlns:a16="http://schemas.microsoft.com/office/drawing/2014/main" id="{4490714E-0394-25D6-3F6C-0949F4D92ED4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>
            <a:extLst>
              <a:ext uri="{FF2B5EF4-FFF2-40B4-BE49-F238E27FC236}">
                <a16:creationId xmlns:a16="http://schemas.microsoft.com/office/drawing/2014/main" id="{7E092869-F2A4-48BB-3CC4-CE00F31C3C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>
            <a:extLst>
              <a:ext uri="{FF2B5EF4-FFF2-40B4-BE49-F238E27FC236}">
                <a16:creationId xmlns:a16="http://schemas.microsoft.com/office/drawing/2014/main" id="{C13F84AA-5BEF-766F-5455-7BE3ED743746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5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Modeling</a:t>
            </a:r>
            <a:endParaRPr sz="27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59A61C-89B7-548F-3BC3-3C2367ED7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086" y="1368752"/>
            <a:ext cx="3325504" cy="3458334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9F8B0E-2C6B-06DD-D117-382BEE19FD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1246" y="1379040"/>
            <a:ext cx="3414435" cy="34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0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6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Evaluation</a:t>
            </a:r>
            <a:endParaRPr sz="27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340500" y="1335962"/>
            <a:ext cx="8463000" cy="120029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Perbandingan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 Metrics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Evaluasi</a:t>
            </a:r>
            <a:endParaRPr sz="20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r>
              <a:rPr lang="en-ID" sz="1200" dirty="0" err="1"/>
              <a:t>Secara</a:t>
            </a:r>
            <a:r>
              <a:rPr lang="en-ID" sz="1200" dirty="0"/>
              <a:t> </a:t>
            </a:r>
            <a:r>
              <a:rPr lang="en-ID" sz="1200" dirty="0" err="1"/>
              <a:t>singkat</a:t>
            </a:r>
            <a:r>
              <a:rPr lang="en-ID" sz="1200" dirty="0"/>
              <a:t>, </a:t>
            </a:r>
            <a:r>
              <a:rPr lang="en-ID" sz="1200" dirty="0" err="1"/>
              <a:t>tabel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ringkasan</a:t>
            </a:r>
            <a:r>
              <a:rPr lang="en-ID" sz="1200" dirty="0"/>
              <a:t> </a:t>
            </a:r>
            <a:r>
              <a:rPr lang="en-ID" sz="1200" dirty="0" err="1"/>
              <a:t>perbandingan</a:t>
            </a:r>
            <a:r>
              <a:rPr lang="en-ID" sz="1200" dirty="0"/>
              <a:t> </a:t>
            </a:r>
            <a:r>
              <a:rPr lang="en-ID" sz="1200" dirty="0" err="1"/>
              <a:t>performa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empat</a:t>
            </a:r>
            <a:r>
              <a:rPr lang="en-ID" sz="1200" dirty="0"/>
              <a:t> model machine learning yang </a:t>
            </a:r>
            <a:r>
              <a:rPr lang="en-ID" sz="1200" dirty="0" err="1"/>
              <a:t>berbeda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menyelesaikan</a:t>
            </a:r>
            <a:r>
              <a:rPr lang="en-ID" sz="1200" dirty="0"/>
              <a:t> </a:t>
            </a:r>
            <a:r>
              <a:rPr lang="en-ID" sz="1200" dirty="0" err="1"/>
              <a:t>suatu</a:t>
            </a:r>
            <a:r>
              <a:rPr lang="en-ID" sz="1200" dirty="0"/>
              <a:t> </a:t>
            </a:r>
            <a:r>
              <a:rPr lang="en-ID" sz="1200" dirty="0" err="1"/>
              <a:t>masalah</a:t>
            </a:r>
            <a:r>
              <a:rPr lang="en-ID" sz="1200" dirty="0"/>
              <a:t> </a:t>
            </a:r>
            <a:r>
              <a:rPr lang="en-ID" sz="1200" dirty="0" err="1"/>
              <a:t>klasifikasi</a:t>
            </a:r>
            <a:r>
              <a:rPr lang="en-ID" sz="1200" dirty="0"/>
              <a:t> (</a:t>
            </a:r>
            <a:r>
              <a:rPr lang="en-ID" sz="1200" dirty="0" err="1"/>
              <a:t>kemungkinan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memprediksi</a:t>
            </a:r>
            <a:r>
              <a:rPr lang="en-ID" sz="1200" dirty="0"/>
              <a:t> </a:t>
            </a:r>
            <a:r>
              <a:rPr lang="en-ID" sz="1200" dirty="0" err="1"/>
              <a:t>pinjaman</a:t>
            </a:r>
            <a:r>
              <a:rPr lang="en-ID" sz="1200" dirty="0"/>
              <a:t> </a:t>
            </a:r>
            <a:r>
              <a:rPr lang="en-ID" sz="1200" dirty="0" err="1"/>
              <a:t>baik</a:t>
            </a:r>
            <a:r>
              <a:rPr lang="en-ID" sz="1200" dirty="0"/>
              <a:t> vs. </a:t>
            </a:r>
            <a:r>
              <a:rPr lang="en-ID" sz="1200" dirty="0" err="1"/>
              <a:t>buruk</a:t>
            </a:r>
            <a:r>
              <a:rPr lang="en-ID" sz="1200" dirty="0"/>
              <a:t>, </a:t>
            </a:r>
            <a:r>
              <a:rPr lang="en-ID" sz="1200" dirty="0" err="1"/>
              <a:t>melanjutkan</a:t>
            </a:r>
            <a:r>
              <a:rPr lang="en-ID" sz="1200" dirty="0"/>
              <a:t> </a:t>
            </a:r>
            <a:r>
              <a:rPr lang="en-ID" sz="1200" dirty="0" err="1"/>
              <a:t>konteks</a:t>
            </a:r>
            <a:r>
              <a:rPr lang="en-ID" sz="1200" dirty="0"/>
              <a:t> </a:t>
            </a:r>
            <a:r>
              <a:rPr lang="en-ID" sz="1200" dirty="0" err="1"/>
              <a:t>sebelumnya</a:t>
            </a:r>
            <a:r>
              <a:rPr lang="en-ID" sz="1200" dirty="0"/>
              <a:t>). </a:t>
            </a:r>
            <a:r>
              <a:rPr lang="en-ID" sz="1200" dirty="0" err="1"/>
              <a:t>Tujuannya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memilih</a:t>
            </a:r>
            <a:r>
              <a:rPr lang="en-ID" sz="1200" dirty="0"/>
              <a:t> model </a:t>
            </a:r>
            <a:r>
              <a:rPr lang="en-ID" sz="1200" dirty="0" err="1"/>
              <a:t>terbaik</a:t>
            </a:r>
            <a:r>
              <a:rPr lang="en-ID" sz="1200" dirty="0"/>
              <a:t> </a:t>
            </a: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metrik-metrik</a:t>
            </a:r>
            <a:r>
              <a:rPr lang="en-ID" sz="1200" dirty="0"/>
              <a:t> </a:t>
            </a:r>
            <a:r>
              <a:rPr lang="en-ID" sz="1200" dirty="0" err="1"/>
              <a:t>evaluasi</a:t>
            </a:r>
            <a:r>
              <a:rPr lang="en-ID" sz="1200" dirty="0"/>
              <a:t> yang </a:t>
            </a:r>
            <a:r>
              <a:rPr lang="en-ID" sz="1200" dirty="0" err="1"/>
              <a:t>relevan</a:t>
            </a:r>
            <a:r>
              <a:rPr lang="en-ID" sz="12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00E286E-272D-F38A-89A4-6BD245590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703" y="2860695"/>
            <a:ext cx="7472593" cy="16164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7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Conclusion</a:t>
            </a:r>
            <a:endParaRPr sz="2700" b="1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CA8D2-0B36-6B34-5DDC-0EA73FBD945A}"/>
              </a:ext>
            </a:extLst>
          </p:cNvPr>
          <p:cNvSpPr txBox="1"/>
          <p:nvPr/>
        </p:nvSpPr>
        <p:spPr>
          <a:xfrm>
            <a:off x="812390" y="1112760"/>
            <a:ext cx="643150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Semua</a:t>
            </a:r>
            <a:r>
              <a:rPr lang="en-ID" dirty="0"/>
              <a:t> Model </a:t>
            </a:r>
            <a:r>
              <a:rPr lang="en-ID" dirty="0" err="1"/>
              <a:t>Berperforma</a:t>
            </a:r>
            <a:r>
              <a:rPr lang="en-ID" dirty="0"/>
              <a:t> Sangat Baik: Nilai Recall, ROC-AUC, dan KS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model sangat </a:t>
            </a:r>
            <a:r>
              <a:rPr lang="en-ID" dirty="0" err="1"/>
              <a:t>tinggi</a:t>
            </a:r>
            <a:r>
              <a:rPr lang="en-ID" dirty="0"/>
              <a:t> dan </a:t>
            </a:r>
            <a:r>
              <a:rPr lang="en-ID" dirty="0" err="1"/>
              <a:t>angkanya</a:t>
            </a:r>
            <a:r>
              <a:rPr lang="en-ID" dirty="0"/>
              <a:t> </a:t>
            </a:r>
            <a:r>
              <a:rPr lang="en-ID" dirty="0" err="1"/>
              <a:t>berdekatan</a:t>
            </a:r>
            <a:r>
              <a:rPr lang="en-ID" dirty="0"/>
              <a:t>. Ini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model yang </a:t>
            </a:r>
            <a:r>
              <a:rPr lang="en-ID" dirty="0" err="1"/>
              <a:t>diuji</a:t>
            </a:r>
            <a:r>
              <a:rPr lang="en-ID" dirty="0"/>
              <a:t> sangat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pPr algn="just"/>
            <a:endParaRPr lang="en-ID" dirty="0"/>
          </a:p>
          <a:p>
            <a:pPr algn="just"/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(FN): </a:t>
            </a:r>
          </a:p>
          <a:p>
            <a:pPr algn="just"/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metrik</a:t>
            </a:r>
            <a:r>
              <a:rPr lang="en-ID" dirty="0"/>
              <a:t> lain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setara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yang </a:t>
            </a:r>
            <a:r>
              <a:rPr lang="en-ID" dirty="0" err="1"/>
              <a:t>signifikan</a:t>
            </a:r>
            <a:r>
              <a:rPr lang="en-ID" dirty="0"/>
              <a:t> pada </a:t>
            </a:r>
            <a:r>
              <a:rPr lang="en-ID" dirty="0" err="1"/>
              <a:t>metrik</a:t>
            </a:r>
            <a:r>
              <a:rPr lang="en-ID" dirty="0"/>
              <a:t> FN (False Negative).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Random Forest: 608 FN (</a:t>
            </a:r>
            <a:r>
              <a:rPr lang="en-ID" dirty="0" err="1"/>
              <a:t>tertinggi</a:t>
            </a:r>
            <a:r>
              <a:rPr lang="en-ID" dirty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 err="1"/>
              <a:t>XGBoost</a:t>
            </a:r>
            <a:r>
              <a:rPr lang="en-ID" dirty="0"/>
              <a:t>: 447 FN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Voting Classifier: 420 FN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D" dirty="0"/>
              <a:t>Gradient Boosting Trees: 386 FN (</a:t>
            </a:r>
            <a:r>
              <a:rPr lang="en-ID" dirty="0" err="1"/>
              <a:t>terendah</a:t>
            </a:r>
            <a:r>
              <a:rPr lang="en-ID" dirty="0"/>
              <a:t>)</a:t>
            </a:r>
          </a:p>
          <a:p>
            <a:pPr algn="just"/>
            <a:endParaRPr lang="en-ID" dirty="0"/>
          </a:p>
          <a:p>
            <a:pPr algn="just"/>
            <a:r>
              <a:rPr lang="en-ID" dirty="0"/>
              <a:t>Gradient Boosting Trees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False Negative (FN) yang paling </a:t>
            </a:r>
            <a:r>
              <a:rPr lang="en-ID" dirty="0" err="1"/>
              <a:t>rendah</a:t>
            </a:r>
            <a:r>
              <a:rPr lang="en-ID" dirty="0"/>
              <a:t>. Dalam </a:t>
            </a:r>
            <a:r>
              <a:rPr lang="en-ID" dirty="0" err="1"/>
              <a:t>konteks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,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penentu</a:t>
            </a:r>
            <a:r>
              <a:rPr lang="en-ID" dirty="0"/>
              <a:t> yang paling </a:t>
            </a:r>
            <a:r>
              <a:rPr lang="en-ID" dirty="0" err="1"/>
              <a:t>krusial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meminimalkan</a:t>
            </a:r>
            <a:r>
              <a:rPr lang="en-ID" dirty="0"/>
              <a:t> FN, model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langsung</a:t>
            </a:r>
            <a:r>
              <a:rPr lang="en-ID" dirty="0"/>
              <a:t> </a:t>
            </a:r>
            <a:r>
              <a:rPr lang="en-ID" dirty="0" err="1"/>
              <a:t>meminimalkan</a:t>
            </a:r>
            <a:r>
              <a:rPr lang="en-ID" dirty="0"/>
              <a:t> </a:t>
            </a:r>
            <a:r>
              <a:rPr lang="en-ID" dirty="0" err="1"/>
              <a:t>potensi</a:t>
            </a:r>
            <a:r>
              <a:rPr lang="en-ID" dirty="0"/>
              <a:t> </a:t>
            </a:r>
            <a:r>
              <a:rPr lang="en-ID" dirty="0" err="1"/>
              <a:t>kerugian</a:t>
            </a:r>
            <a:r>
              <a:rPr lang="en-ID" dirty="0"/>
              <a:t> </a:t>
            </a:r>
            <a:r>
              <a:rPr lang="en-ID" dirty="0" err="1"/>
              <a:t>finansial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, </a:t>
            </a:r>
            <a:r>
              <a:rPr lang="en-ID" dirty="0" err="1"/>
              <a:t>sambil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mempertahankan</a:t>
            </a:r>
            <a:r>
              <a:rPr lang="en-ID" dirty="0"/>
              <a:t> </a:t>
            </a:r>
            <a:r>
              <a:rPr lang="en-ID" dirty="0" err="1"/>
              <a:t>performa</a:t>
            </a:r>
            <a:r>
              <a:rPr lang="en-ID" dirty="0"/>
              <a:t> yang sangat </a:t>
            </a:r>
            <a:r>
              <a:rPr lang="en-ID" dirty="0" err="1"/>
              <a:t>tinggi</a:t>
            </a:r>
            <a:r>
              <a:rPr lang="en-ID" dirty="0"/>
              <a:t> di </a:t>
            </a:r>
            <a:r>
              <a:rPr lang="en-ID" dirty="0" err="1"/>
              <a:t>metrik-metrik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(Recall, ROC-AUC, dan KS).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179" name="Google Shape;179;p26"/>
          <p:cNvSpPr/>
          <p:nvPr/>
        </p:nvSpPr>
        <p:spPr>
          <a:xfrm>
            <a:off x="4871775" y="4301225"/>
            <a:ext cx="1538100" cy="5412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rPr>
              <a:t>Logo Company</a:t>
            </a:r>
            <a:endParaRPr>
              <a:solidFill>
                <a:schemeClr val="lt1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Muhammad Aqil Anggoro</a:t>
            </a:r>
            <a:endParaRPr sz="2000" b="0" i="0" u="none" strike="noStrike" cap="none" dirty="0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2453075"/>
            <a:ext cx="35046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50000"/>
              </a:lnSpc>
              <a:buSzPts val="2000"/>
            </a:pPr>
            <a:r>
              <a:rPr lang="en-ID" dirty="0" err="1"/>
              <a:t>Lulusan</a:t>
            </a:r>
            <a:r>
              <a:rPr lang="en-ID" dirty="0"/>
              <a:t> Universitas Muhammadiyah Malang </a:t>
            </a:r>
            <a:r>
              <a:rPr lang="en-ID" dirty="0" err="1"/>
              <a:t>jurusan</a:t>
            </a:r>
            <a:r>
              <a:rPr lang="en-ID" dirty="0"/>
              <a:t> </a:t>
            </a:r>
            <a:r>
              <a:rPr lang="en-ID" dirty="0" err="1"/>
              <a:t>Informatika</a:t>
            </a:r>
            <a:r>
              <a:rPr lang="en-ID" dirty="0"/>
              <a:t>. </a:t>
            </a:r>
            <a:endParaRPr sz="1200" b="0" i="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004800" y="3928325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Kota Tarakan, Kalimatan Utara</a:t>
            </a:r>
            <a:endParaRPr sz="1200" b="0" i="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0750" y="477420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5300" y="3912875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096" y="4411877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1004799" y="4750550"/>
            <a:ext cx="5031435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SzPts val="2000"/>
            </a:pPr>
            <a:r>
              <a:rPr lang="en-ID" sz="1000" dirty="0"/>
              <a:t>www.linkedin.com/in/muhammad-aqil-anggoro-914272218</a:t>
            </a:r>
            <a:endParaRPr sz="1000" b="0" i="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004800" y="4358988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aqilanggoro4@gmail.com</a:t>
            </a:r>
            <a:endParaRPr sz="1200" b="0" i="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3" name="Picture 2" descr="A person in a white shirt and tie&#10;&#10;AI-generated content may be incorrect.">
            <a:extLst>
              <a:ext uri="{FF2B5EF4-FFF2-40B4-BE49-F238E27FC236}">
                <a16:creationId xmlns:a16="http://schemas.microsoft.com/office/drawing/2014/main" id="{3EA5DE0E-7180-6BC3-504A-88DFCD28A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956" y="917340"/>
            <a:ext cx="2489113" cy="24891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14350E8-D50D-4EF9-DB96-5E9F07E2B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>
            <a:extLst>
              <a:ext uri="{FF2B5EF4-FFF2-40B4-BE49-F238E27FC236}">
                <a16:creationId xmlns:a16="http://schemas.microsoft.com/office/drawing/2014/main" id="{5E8C06B9-7CD9-1D6D-7343-BB70666FAA54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>
            <a:extLst>
              <a:ext uri="{FF2B5EF4-FFF2-40B4-BE49-F238E27FC236}">
                <a16:creationId xmlns:a16="http://schemas.microsoft.com/office/drawing/2014/main" id="{7638D551-3AD3-00FC-B7DB-4728A8808C3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>
            <a:extLst>
              <a:ext uri="{FF2B5EF4-FFF2-40B4-BE49-F238E27FC236}">
                <a16:creationId xmlns:a16="http://schemas.microsoft.com/office/drawing/2014/main" id="{B78DB8D2-18F3-D548-C219-BBC5E573B982}"/>
              </a:ext>
            </a:extLst>
          </p:cNvPr>
          <p:cNvSpPr txBox="1"/>
          <p:nvPr/>
        </p:nvSpPr>
        <p:spPr>
          <a:xfrm>
            <a:off x="2650771" y="1550576"/>
            <a:ext cx="3842457" cy="2800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D" sz="2000" b="1" dirty="0"/>
              <a:t>UI/UX Designer, Feb 2025</a:t>
            </a:r>
          </a:p>
          <a:p>
            <a:pPr algn="just"/>
            <a:r>
              <a:rPr lang="en-ID" sz="2000" b="1" dirty="0"/>
              <a:t> </a:t>
            </a:r>
          </a:p>
          <a:p>
            <a:pPr algn="just"/>
            <a:r>
              <a:rPr lang="en-ID" sz="2000" b="1" dirty="0"/>
              <a:t>Mobile Developer, Jan 2024</a:t>
            </a:r>
          </a:p>
          <a:p>
            <a:pPr algn="just"/>
            <a:r>
              <a:rPr lang="en-ID" sz="2000" b="1" dirty="0"/>
              <a:t> </a:t>
            </a:r>
          </a:p>
          <a:p>
            <a:pPr algn="just"/>
            <a:r>
              <a:rPr lang="en-ID" sz="1800" b="1" dirty="0"/>
              <a:t>Microsoft Office, Mar 2025</a:t>
            </a:r>
          </a:p>
          <a:p>
            <a:pPr algn="just"/>
            <a:endParaRPr lang="en-ID" sz="1800" b="1" dirty="0"/>
          </a:p>
          <a:p>
            <a:pPr algn="just"/>
            <a:endParaRPr lang="en-ID" sz="1800" b="1" dirty="0"/>
          </a:p>
          <a:p>
            <a:pPr algn="just"/>
            <a:endParaRPr lang="en-ID" sz="1800" b="1" dirty="0"/>
          </a:p>
          <a:p>
            <a:pPr algn="just"/>
            <a:r>
              <a:rPr lang="en-ID" sz="1800" b="1" dirty="0"/>
              <a:t>  </a:t>
            </a:r>
            <a:endParaRPr sz="18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" name="Google Shape;112;p18">
            <a:extLst>
              <a:ext uri="{FF2B5EF4-FFF2-40B4-BE49-F238E27FC236}">
                <a16:creationId xmlns:a16="http://schemas.microsoft.com/office/drawing/2014/main" id="{B602169A-CF65-8A69-E08F-797498F9738F}"/>
              </a:ext>
            </a:extLst>
          </p:cNvPr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Courses and Certification</a:t>
            </a:r>
            <a:endParaRPr sz="30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967383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153576" y="1364951"/>
            <a:ext cx="5604600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id/x Partners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perusahan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visi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untuk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mendorong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pengambilan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Keputusan yang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cerdas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guna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mempercepat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pertumbuhan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bisnis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misi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perusahaan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untuk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menggabungkan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teknologi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digital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pemahaman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local untuk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menghadirkan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Solusi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inovatif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bidang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data,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analitik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, dan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manajmen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keputusan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. 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Didirkan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pada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tahun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2002 oleh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mantan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banker dan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konsultan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manajemen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pengalaman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luas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manajamen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siklus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kredit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pengembangan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skoring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, dan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manajemen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kinerja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Id/x partners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menyediakan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layanan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konsultasi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mengkhususkan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diri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memanfaatkan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Solusi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analitik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data dan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pengambilan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keputusan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dikombinasikan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disiplin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manajemn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risiko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pemasaran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terintegrasi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untuk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membantu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klien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mengoptimalkan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profitabilitas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portfolio dan proses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bisnis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.</a:t>
            </a:r>
            <a:endParaRPr lang="en-US" sz="12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9525" y="1853525"/>
            <a:ext cx="22574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B432B4AF-1F68-A71E-93A8-1F4C08848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>
            <a:extLst>
              <a:ext uri="{FF2B5EF4-FFF2-40B4-BE49-F238E27FC236}">
                <a16:creationId xmlns:a16="http://schemas.microsoft.com/office/drawing/2014/main" id="{C6BF4D24-F735-D0F9-FF11-575A42323820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>
            <a:extLst>
              <a:ext uri="{FF2B5EF4-FFF2-40B4-BE49-F238E27FC236}">
                <a16:creationId xmlns:a16="http://schemas.microsoft.com/office/drawing/2014/main" id="{51315D82-3F56-7FA6-E7FB-FA476C46C7A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>
            <a:extLst>
              <a:ext uri="{FF2B5EF4-FFF2-40B4-BE49-F238E27FC236}">
                <a16:creationId xmlns:a16="http://schemas.microsoft.com/office/drawing/2014/main" id="{78969577-C348-3806-7FC5-CA9D388B63D2}"/>
              </a:ext>
            </a:extLst>
          </p:cNvPr>
          <p:cNvSpPr txBox="1"/>
          <p:nvPr/>
        </p:nvSpPr>
        <p:spPr>
          <a:xfrm>
            <a:off x="702910" y="1550576"/>
            <a:ext cx="773818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D" dirty="0" err="1"/>
              <a:t>Sebagai</a:t>
            </a:r>
            <a:r>
              <a:rPr lang="en-ID" dirty="0"/>
              <a:t> Data Scientist di ID/X Partners,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terlibat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pemberi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 (</a:t>
            </a:r>
            <a:r>
              <a:rPr lang="en-ID" dirty="0" err="1"/>
              <a:t>multifinance</a:t>
            </a:r>
            <a:r>
              <a:rPr lang="en-ID" dirty="0"/>
              <a:t>), </a:t>
            </a:r>
            <a:r>
              <a:rPr lang="en-ID" dirty="0" err="1"/>
              <a:t>dimana</a:t>
            </a:r>
            <a:r>
              <a:rPr lang="en-ID" dirty="0"/>
              <a:t> client Anda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keakuratan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menilai</a:t>
            </a:r>
            <a:r>
              <a:rPr lang="en-ID" dirty="0"/>
              <a:t> dan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mengoptimalkan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dan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potensi</a:t>
            </a:r>
            <a:r>
              <a:rPr lang="en-ID" dirty="0"/>
              <a:t> </a:t>
            </a:r>
            <a:r>
              <a:rPr lang="en-ID" dirty="0" err="1"/>
              <a:t>kerugian</a:t>
            </a:r>
            <a:r>
              <a:rPr lang="en-ID" dirty="0"/>
              <a:t>. Latar </a:t>
            </a:r>
            <a:r>
              <a:rPr lang="en-ID" dirty="0" err="1"/>
              <a:t>belakang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project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walaupun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melibatkan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kompleks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keuangan</a:t>
            </a:r>
            <a:r>
              <a:rPr lang="en-ID" dirty="0"/>
              <a:t> </a:t>
            </a:r>
            <a:r>
              <a:rPr lang="en-ID" dirty="0" err="1"/>
              <a:t>debitur</a:t>
            </a:r>
            <a:r>
              <a:rPr lang="en-ID" dirty="0"/>
              <a:t>, </a:t>
            </a:r>
            <a:r>
              <a:rPr lang="en-ID" dirty="0" err="1"/>
              <a:t>kapabilitas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, </a:t>
            </a:r>
            <a:r>
              <a:rPr lang="en-ID" dirty="0" err="1"/>
              <a:t>situasi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ekonomi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keseluruhan</a:t>
            </a:r>
            <a:r>
              <a:rPr lang="en-ID" dirty="0"/>
              <a:t>. Ketika </a:t>
            </a:r>
            <a:r>
              <a:rPr lang="en-ID" dirty="0" err="1"/>
              <a:t>debitur</a:t>
            </a:r>
            <a:r>
              <a:rPr lang="en-ID" dirty="0"/>
              <a:t> </a:t>
            </a:r>
            <a:r>
              <a:rPr lang="en-ID" dirty="0" err="1"/>
              <a:t>gagal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kewajiban</a:t>
            </a:r>
            <a:r>
              <a:rPr lang="en-ID" dirty="0"/>
              <a:t> </a:t>
            </a:r>
            <a:r>
              <a:rPr lang="en-ID" dirty="0" err="1"/>
              <a:t>pembayaran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,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kerugian</a:t>
            </a:r>
            <a:r>
              <a:rPr lang="en-ID" dirty="0"/>
              <a:t> </a:t>
            </a:r>
            <a:r>
              <a:rPr lang="en-ID" dirty="0" err="1"/>
              <a:t>finansial</a:t>
            </a:r>
            <a:r>
              <a:rPr lang="en-ID" dirty="0"/>
              <a:t> yang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pihak</a:t>
            </a:r>
            <a:r>
              <a:rPr lang="en-ID" dirty="0"/>
              <a:t> </a:t>
            </a:r>
            <a:r>
              <a:rPr lang="en-ID" dirty="0" err="1"/>
              <a:t>pemberi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. 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pengembangan</a:t>
            </a:r>
            <a:r>
              <a:rPr lang="en-ID" dirty="0"/>
              <a:t> model machine learning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risiko</a:t>
            </a:r>
            <a:r>
              <a:rPr lang="en-ID" dirty="0"/>
              <a:t> </a:t>
            </a:r>
            <a:r>
              <a:rPr lang="en-ID" dirty="0" err="1"/>
              <a:t>kredit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menilai</a:t>
            </a:r>
            <a:r>
              <a:rPr lang="en-ID" dirty="0"/>
              <a:t> </a:t>
            </a:r>
            <a:r>
              <a:rPr lang="en-ID" dirty="0" err="1"/>
              <a:t>permohonan</a:t>
            </a:r>
            <a:r>
              <a:rPr lang="en-ID" dirty="0"/>
              <a:t> </a:t>
            </a:r>
            <a:r>
              <a:rPr lang="en-ID" dirty="0" err="1"/>
              <a:t>pinjaman</a:t>
            </a:r>
            <a:r>
              <a:rPr lang="en-ID" dirty="0"/>
              <a:t>,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keputusan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merumuskan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 yang </a:t>
            </a:r>
            <a:r>
              <a:rPr lang="en-ID" dirty="0" err="1"/>
              <a:t>efektif</a:t>
            </a:r>
            <a:r>
              <a:rPr lang="en-ID" dirty="0"/>
              <a:t>.</a:t>
            </a:r>
            <a:br>
              <a:rPr lang="en-ID" sz="1200" dirty="0"/>
            </a:br>
            <a:endParaRPr lang="en-ID" sz="1200" dirty="0">
              <a:latin typeface="Rubik"/>
              <a:ea typeface="Rubik"/>
              <a:cs typeface="Rubik"/>
              <a:sym typeface="Rubik"/>
            </a:endParaRPr>
          </a:p>
          <a:p>
            <a:pPr algn="just"/>
            <a:r>
              <a:rPr lang="en-ID" dirty="0"/>
              <a:t>  </a:t>
            </a:r>
            <a:endParaRPr sz="1200" b="0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2" name="Google Shape;112;p18">
            <a:extLst>
              <a:ext uri="{FF2B5EF4-FFF2-40B4-BE49-F238E27FC236}">
                <a16:creationId xmlns:a16="http://schemas.microsoft.com/office/drawing/2014/main" id="{B2A1F231-F8FD-D00A-9440-312299B66F85}"/>
              </a:ext>
            </a:extLst>
          </p:cNvPr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" sz="3000" b="1" i="0" u="none" strike="noStrike" cap="none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sz="30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302125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-1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Understanding</a:t>
            </a:r>
            <a:endParaRPr sz="27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96F1288-662D-388C-B713-E4659F67A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881" y="849584"/>
            <a:ext cx="3491119" cy="3700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AD64D-DF57-0271-E101-8B22BE6BE341}"/>
              </a:ext>
            </a:extLst>
          </p:cNvPr>
          <p:cNvSpPr txBox="1"/>
          <p:nvPr/>
        </p:nvSpPr>
        <p:spPr>
          <a:xfrm>
            <a:off x="272106" y="1530150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Kumpulan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74 </a:t>
            </a:r>
            <a:r>
              <a:rPr lang="en-ID" dirty="0" err="1"/>
              <a:t>kolom</a:t>
            </a:r>
            <a:r>
              <a:rPr lang="en-ID" dirty="0"/>
              <a:t>/</a:t>
            </a:r>
            <a:r>
              <a:rPr lang="en-ID" dirty="0" err="1"/>
              <a:t>fitur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52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 &amp; 22 </a:t>
            </a:r>
            <a:r>
              <a:rPr lang="en-ID" dirty="0" err="1"/>
              <a:t>fitur</a:t>
            </a:r>
            <a:r>
              <a:rPr lang="en-ID" dirty="0"/>
              <a:t> non-</a:t>
            </a:r>
            <a:r>
              <a:rPr lang="en-ID" dirty="0" err="1"/>
              <a:t>numerik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Banyak </a:t>
            </a:r>
            <a:r>
              <a:rPr lang="en-ID" dirty="0" err="1"/>
              <a:t>fitur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hilang</a:t>
            </a:r>
            <a:endParaRPr lang="en-ID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Ada 17 </a:t>
            </a:r>
            <a:r>
              <a:rPr lang="en-ID" dirty="0" err="1"/>
              <a:t>fitur</a:t>
            </a:r>
            <a:r>
              <a:rPr lang="en-ID" dirty="0"/>
              <a:t> null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D98EB8-4395-B2E7-1E98-D695644FD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49818"/>
            <a:ext cx="9144000" cy="231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2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Feature </a:t>
            </a:r>
            <a:r>
              <a:rPr lang="en" sz="27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Engineering</a:t>
            </a:r>
            <a:endParaRPr sz="27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200292" y="3042842"/>
            <a:ext cx="3801194" cy="1292631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Pada dataset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tidak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disebutkan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secara</a:t>
            </a:r>
            <a:endParaRPr lang="en-ID" sz="12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eksplisit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target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prediksi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Hasil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analisis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dilakukan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feature target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yang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digunakan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adalah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loan_status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. </a:t>
            </a:r>
            <a:endParaRPr sz="12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0EA93A-E900-394F-1002-B261ADA29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93338"/>
            <a:ext cx="9143999" cy="1982912"/>
          </a:xfrm>
          <a:prstGeom prst="rect">
            <a:avLst/>
          </a:prstGeom>
        </p:spPr>
      </p:pic>
      <p:sp>
        <p:nvSpPr>
          <p:cNvPr id="8" name="Google Shape;130;p20">
            <a:extLst>
              <a:ext uri="{FF2B5EF4-FFF2-40B4-BE49-F238E27FC236}">
                <a16:creationId xmlns:a16="http://schemas.microsoft.com/office/drawing/2014/main" id="{C2FC4BE4-9B11-EF88-7426-FEEDE7E815AE}"/>
              </a:ext>
            </a:extLst>
          </p:cNvPr>
          <p:cNvSpPr txBox="1"/>
          <p:nvPr/>
        </p:nvSpPr>
        <p:spPr>
          <a:xfrm>
            <a:off x="4672146" y="3093628"/>
            <a:ext cx="3801194" cy="193896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400"/>
            </a:pP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Isi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tersebut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dibuat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kolom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baru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kelompok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kredit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baik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buruk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seperti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berikut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lang="en-ID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Good Loan (1) : Fully Paid, Does not meet the credit policy. </a:t>
            </a:r>
            <a:r>
              <a:rPr lang="en-ID" sz="1200" dirty="0" err="1"/>
              <a:t>Status:Fully</a:t>
            </a:r>
            <a:r>
              <a:rPr lang="en-ID" sz="1200" dirty="0"/>
              <a:t> Paid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sz="1200" dirty="0"/>
              <a:t>Bad Loan (0) : Charged Off, Does not meet the credit policy. </a:t>
            </a:r>
            <a:r>
              <a:rPr lang="en-ID" sz="1200" dirty="0" err="1"/>
              <a:t>Status:Charged</a:t>
            </a:r>
            <a:r>
              <a:rPr lang="en-ID" sz="1200" dirty="0"/>
              <a:t> Off, Default, Late (31-120 days)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Exploratory </a:t>
            </a:r>
            <a:r>
              <a:rPr lang="en" sz="27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Data Analysis</a:t>
            </a:r>
            <a:endParaRPr sz="27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" name="Google Shape;130;p20">
            <a:extLst>
              <a:ext uri="{FF2B5EF4-FFF2-40B4-BE49-F238E27FC236}">
                <a16:creationId xmlns:a16="http://schemas.microsoft.com/office/drawing/2014/main" id="{F9E3C7A6-7185-FC28-9E62-834BDCBAF18D}"/>
              </a:ext>
            </a:extLst>
          </p:cNvPr>
          <p:cNvSpPr txBox="1"/>
          <p:nvPr/>
        </p:nvSpPr>
        <p:spPr>
          <a:xfrm>
            <a:off x="65740" y="1243925"/>
            <a:ext cx="3801194" cy="156963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Tahap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merujuk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pada proses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analisis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bertujuan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memahami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struktur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karakteristik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, dan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informasi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terkandung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variabel-variabel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digunakan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suatu</a:t>
            </a:r>
            <a: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dataset. </a:t>
            </a:r>
            <a:br>
              <a:rPr lang="en-ID" sz="1200" dirty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</a:br>
            <a:endParaRPr lang="en-ID" sz="1200" dirty="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C66600-EA2A-E7E8-0DBE-8179584E2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588" y="1208277"/>
            <a:ext cx="2244777" cy="1639663"/>
          </a:xfrm>
          <a:prstGeom prst="rect">
            <a:avLst/>
          </a:prstGeom>
        </p:spPr>
      </p:pic>
      <p:pic>
        <p:nvPicPr>
          <p:cNvPr id="15" name="Picture 14" descr="A graph with red and blue bars&#10;&#10;AI-generated content may be incorrect.">
            <a:extLst>
              <a:ext uri="{FF2B5EF4-FFF2-40B4-BE49-F238E27FC236}">
                <a16:creationId xmlns:a16="http://schemas.microsoft.com/office/drawing/2014/main" id="{6DCF61FF-90B6-CF35-4A16-E9510FF110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906" y="3048090"/>
            <a:ext cx="2792512" cy="2087268"/>
          </a:xfrm>
          <a:prstGeom prst="rect">
            <a:avLst/>
          </a:prstGeom>
        </p:spPr>
      </p:pic>
      <p:pic>
        <p:nvPicPr>
          <p:cNvPr id="17" name="Picture 16" descr="A graph of a graph of payments&#10;&#10;AI-generated content may be incorrect.">
            <a:extLst>
              <a:ext uri="{FF2B5EF4-FFF2-40B4-BE49-F238E27FC236}">
                <a16:creationId xmlns:a16="http://schemas.microsoft.com/office/drawing/2014/main" id="{53FDE1CF-0913-5EF4-4DCB-71E35165F6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3048092"/>
            <a:ext cx="2563905" cy="2095407"/>
          </a:xfrm>
          <a:prstGeom prst="rect">
            <a:avLst/>
          </a:prstGeom>
        </p:spPr>
      </p:pic>
      <p:pic>
        <p:nvPicPr>
          <p:cNvPr id="19" name="Picture 18" descr="A graph of a bar graph&#10;&#10;AI-generated content may be incorrect.">
            <a:extLst>
              <a:ext uri="{FF2B5EF4-FFF2-40B4-BE49-F238E27FC236}">
                <a16:creationId xmlns:a16="http://schemas.microsoft.com/office/drawing/2014/main" id="{C99FF0FA-AF98-A37C-6698-1B4CC96E24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6418" y="3039947"/>
            <a:ext cx="3816792" cy="20444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Preparation</a:t>
            </a:r>
            <a:endParaRPr sz="27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7535-62C1-4CFD-C5E7-5E88A6517FEB}"/>
              </a:ext>
            </a:extLst>
          </p:cNvPr>
          <p:cNvSpPr txBox="1"/>
          <p:nvPr/>
        </p:nvSpPr>
        <p:spPr>
          <a:xfrm>
            <a:off x="627887" y="1538682"/>
            <a:ext cx="841248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Menghilangkan</a:t>
            </a:r>
            <a:r>
              <a:rPr lang="en-ID" b="1" dirty="0"/>
              <a:t> Kolom Tidak </a:t>
            </a:r>
            <a:r>
              <a:rPr lang="en-ID" b="1" dirty="0" err="1"/>
              <a:t>Relevan</a:t>
            </a:r>
            <a:endParaRPr lang="en-ID" b="1" dirty="0"/>
          </a:p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di-drop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model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dibuat</a:t>
            </a:r>
            <a:r>
              <a:rPr lang="en-ID" dirty="0"/>
              <a:t>: 'Unnamed: 0', 'id', '</a:t>
            </a:r>
            <a:r>
              <a:rPr lang="en-ID" dirty="0" err="1"/>
              <a:t>member_id</a:t>
            </a:r>
            <a:r>
              <a:rPr lang="en-ID" dirty="0"/>
              <a:t>', '</a:t>
            </a:r>
            <a:r>
              <a:rPr lang="en-ID" dirty="0" err="1"/>
              <a:t>url</a:t>
            </a:r>
            <a:r>
              <a:rPr lang="en-ID" dirty="0"/>
              <a:t>', 'title', '</a:t>
            </a:r>
            <a:r>
              <a:rPr lang="en-ID" dirty="0" err="1"/>
              <a:t>desc</a:t>
            </a:r>
            <a:r>
              <a:rPr lang="en-ID" dirty="0"/>
              <a:t>', '</a:t>
            </a:r>
            <a:r>
              <a:rPr lang="en-ID" dirty="0" err="1"/>
              <a:t>zip_code</a:t>
            </a:r>
            <a:r>
              <a:rPr lang="en-ID" dirty="0"/>
              <a:t>' '</a:t>
            </a:r>
            <a:r>
              <a:rPr lang="en-ID" dirty="0" err="1"/>
              <a:t>emp_title</a:t>
            </a:r>
            <a:r>
              <a:rPr lang="en-ID" dirty="0"/>
              <a:t>’</a:t>
            </a:r>
          </a:p>
          <a:p>
            <a:endParaRPr lang="en-ID" dirty="0"/>
          </a:p>
          <a:p>
            <a:r>
              <a:rPr lang="en-ID" b="1" dirty="0" err="1"/>
              <a:t>Pengecekan</a:t>
            </a:r>
            <a:r>
              <a:rPr lang="en-ID" b="1" dirty="0"/>
              <a:t> Missing Value</a:t>
            </a:r>
          </a:p>
          <a:p>
            <a:r>
              <a:rPr lang="en-ID" dirty="0"/>
              <a:t>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missing value. Missing value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diatasi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menghilangkan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missing value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10% </a:t>
            </a:r>
            <a:r>
              <a:rPr lang="en-ID" dirty="0" err="1"/>
              <a:t>dari</a:t>
            </a:r>
            <a:r>
              <a:rPr lang="en-ID" dirty="0"/>
              <a:t> total data. Jika missing value </a:t>
            </a:r>
            <a:r>
              <a:rPr lang="en-ID" dirty="0" err="1"/>
              <a:t>dibawah</a:t>
            </a:r>
            <a:r>
              <a:rPr lang="en-ID" dirty="0"/>
              <a:t> 10%,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imputation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median pada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numerik</a:t>
            </a:r>
            <a:r>
              <a:rPr lang="en-ID" dirty="0"/>
              <a:t> dan </a:t>
            </a:r>
            <a:r>
              <a:rPr lang="en-ID" dirty="0" err="1"/>
              <a:t>mengisi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"unknown" pada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kategorikal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b="1" dirty="0" err="1"/>
              <a:t>Pengecekan</a:t>
            </a:r>
            <a:r>
              <a:rPr lang="en-ID" b="1" dirty="0"/>
              <a:t> Data </a:t>
            </a:r>
            <a:r>
              <a:rPr lang="en-ID" b="1" dirty="0" err="1"/>
              <a:t>Duplikat</a:t>
            </a:r>
            <a:endParaRPr lang="en-ID" b="1" dirty="0"/>
          </a:p>
          <a:p>
            <a:r>
              <a:rPr lang="en-ID" dirty="0"/>
              <a:t>Pada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data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ditemukan</a:t>
            </a:r>
            <a:r>
              <a:rPr lang="en-ID" dirty="0"/>
              <a:t> </a:t>
            </a:r>
            <a:r>
              <a:rPr lang="en-ID" dirty="0" err="1"/>
              <a:t>adanya</a:t>
            </a:r>
            <a:r>
              <a:rPr lang="en-ID" dirty="0"/>
              <a:t> </a:t>
            </a:r>
            <a:r>
              <a:rPr lang="en-ID" dirty="0" err="1"/>
              <a:t>duplikasi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melanjutkan</a:t>
            </a:r>
            <a:r>
              <a:rPr lang="en-ID" dirty="0"/>
              <a:t> </a:t>
            </a:r>
            <a:r>
              <a:rPr lang="en-ID" dirty="0" err="1"/>
              <a:t>tahap</a:t>
            </a:r>
            <a:r>
              <a:rPr lang="en-ID" dirty="0"/>
              <a:t> </a:t>
            </a:r>
            <a:r>
              <a:rPr lang="en-ID" dirty="0" err="1"/>
              <a:t>berikutnya</a:t>
            </a:r>
            <a:endParaRPr lang="en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955</Words>
  <Application>Microsoft Office PowerPoint</Application>
  <PresentationFormat>On-screen Show (16:9)</PresentationFormat>
  <Paragraphs>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Rubik Medium</vt:lpstr>
      <vt:lpstr>Rubik Light</vt:lpstr>
      <vt:lpstr>Arial</vt:lpstr>
      <vt:lpstr>Rubik</vt:lpstr>
      <vt:lpstr>Rubik SemiBold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 Aqil Anggoro</cp:lastModifiedBy>
  <cp:revision>4</cp:revision>
  <dcterms:modified xsi:type="dcterms:W3CDTF">2025-06-30T11:45:45Z</dcterms:modified>
</cp:coreProperties>
</file>