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8" r:id="rId11"/>
    <p:sldId id="270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C6CACB"/>
    <a:srgbClr val="1287C3"/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8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3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0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7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0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6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E560D3-DA76-45B2-B62D-F052BCF785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34C141-2223-49EA-BB61-F1642720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vvybikes.com/system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308" y="2260880"/>
            <a:ext cx="2397692" cy="2053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106" y="1181686"/>
            <a:ext cx="8574622" cy="2602523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Usage Of Bikes in Cyclistic Bike-Share</a:t>
            </a:r>
            <a:br>
              <a:rPr lang="en-US" sz="3400" dirty="0" smtClean="0">
                <a:solidFill>
                  <a:srgbClr val="595959"/>
                </a:solidFill>
                <a:latin typeface="Georgia" panose="02040502050405020303" pitchFamily="18" charset="0"/>
              </a:rPr>
            </a:br>
            <a:r>
              <a:rPr lang="en-US" sz="34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(Members vs Casual Riders)</a:t>
            </a:r>
            <a:endParaRPr lang="en-US" sz="3400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106" y="3967091"/>
            <a:ext cx="6987645" cy="956603"/>
          </a:xfrm>
        </p:spPr>
        <p:txBody>
          <a:bodyPr/>
          <a:lstStyle/>
          <a:p>
            <a:r>
              <a:rPr lang="en-US" altLang="en-US" sz="2400" dirty="0">
                <a:solidFill>
                  <a:srgbClr val="1287C3"/>
                </a:solidFill>
                <a:latin typeface="Georgia" panose="02040502050405020303" pitchFamily="18" charset="0"/>
              </a:rPr>
              <a:t>Presented by: </a:t>
            </a:r>
            <a:r>
              <a:rPr lang="en-US" altLang="en-US" sz="2400" dirty="0" smtClean="0">
                <a:solidFill>
                  <a:srgbClr val="1287C3"/>
                </a:solidFill>
                <a:latin typeface="Georgia" panose="02040502050405020303" pitchFamily="18" charset="0"/>
              </a:rPr>
              <a:t> Aqil Rashid Khan</a:t>
            </a:r>
            <a:endParaRPr lang="en-US" altLang="en-US" sz="2400" dirty="0">
              <a:solidFill>
                <a:srgbClr val="1287C3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3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8497"/>
          </a:xfrm>
        </p:spPr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Busy hours of Day</a:t>
            </a: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6635" y="2230072"/>
            <a:ext cx="6098828" cy="389640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6903" y="2667000"/>
            <a:ext cx="3626120" cy="3124200"/>
          </a:xfrm>
        </p:spPr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Both set of riders use bikes most during 4pm -6pm which, maybe time to come back from work to home.</a:t>
            </a:r>
          </a:p>
        </p:txBody>
      </p:sp>
    </p:spTree>
    <p:extLst>
      <p:ext uri="{BB962C8B-B14F-4D97-AF65-F5344CB8AC3E}">
        <p14:creationId xmlns:p14="http://schemas.microsoft.com/office/powerpoint/2010/main" val="15481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0931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Top most Start stations where number of rides is High</a:t>
            </a:r>
            <a:endParaRPr lang="en-US" sz="3200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6536" y="2963091"/>
            <a:ext cx="3030584" cy="3124200"/>
          </a:xfrm>
        </p:spPr>
        <p:txBody>
          <a:bodyPr>
            <a:normAutofit/>
          </a:bodyPr>
          <a:lstStyle/>
          <a:p>
            <a:r>
              <a:rPr lang="en-US" sz="1600" i="1" u="sng" dirty="0" smtClean="0">
                <a:solidFill>
                  <a:srgbClr val="595959"/>
                </a:solidFill>
                <a:latin typeface="Georgia" panose="02040502050405020303" pitchFamily="18" charset="0"/>
              </a:rPr>
              <a:t>Streeter Dr &amp; Grand Av</a:t>
            </a:r>
            <a:r>
              <a:rPr lang="en-US" sz="1600" u="sng" dirty="0" smtClean="0">
                <a:solidFill>
                  <a:srgbClr val="595959"/>
                </a:solidFill>
                <a:latin typeface="Georgia" panose="02040502050405020303" pitchFamily="18" charset="0"/>
              </a:rPr>
              <a:t>e 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is the start station for 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most of the casual 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riders.</a:t>
            </a:r>
          </a:p>
          <a:p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Member riders start mostly at Clark St &amp; Elm St. </a:t>
            </a:r>
            <a:endParaRPr lang="en-US" sz="1600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312" y="1750423"/>
            <a:ext cx="6444841" cy="41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6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Important points from analysis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Casual riders use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bikes more on the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weekends and they also use it for Longer durations than member riders. However, Member riders are more consistent with using bikes all over the week.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Seasonal changes also play a key role in rides with a significant decrease in casual rides taken  during cold seasons. Member riders use bikes all through year with decrease in January and February. 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Both sets tend to use bikes during working hours 11am-6pm with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R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ush hour  between 4pm -6pm.</a:t>
            </a:r>
            <a:endParaRPr lang="en-US" altLang="en-US" dirty="0">
              <a:solidFill>
                <a:srgbClr val="595959"/>
              </a:solidFill>
              <a:latin typeface="Georgia" panose="02040502050405020303" pitchFamily="18" charset="0"/>
            </a:endParaRPr>
          </a:p>
          <a:p>
            <a:pPr marL="107950" indent="0">
              <a:spcAft>
                <a:spcPts val="1150"/>
              </a:spcAft>
              <a:buSzPct val="4500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7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My  Three Recommendations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56" y="2438399"/>
            <a:ext cx="10018713" cy="364889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Since frequency of casual rides is high on weekends, Hence special weekend plans can be introduced in annual memberships to lure more casual riders in to taking annual membership.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Casual members tend to take longer duration trips. Special plans or passes can be introduced at rates that will be attractive.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Introduce special annual membership plans with focus on Rush hours from 4pm -6pm. Offer discounted rates/special rates so that more casual members can sign up for annual membership.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53" y="2174210"/>
            <a:ext cx="3409407" cy="2828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55" y="391885"/>
            <a:ext cx="9726477" cy="146304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Thank you from Cyclistic Bike-Share Data Analytics Team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444" y="5322358"/>
            <a:ext cx="8930748" cy="860400"/>
          </a:xfrm>
        </p:spPr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Presenter -Aqil Rashid Khan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5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Objectives </a:t>
            </a: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Compare how usage of bikes differ between members and casual users.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Answer how and why to market membership to current casual riders.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alt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2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</a:rPr>
              <a:t>Data Sources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Data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used for this project is from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January 2021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to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December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2021, a period of 12 months.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Data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was obtained directly from company records available at </a:t>
            </a:r>
            <a:r>
              <a:rPr lang="en-US" altLang="en-US" dirty="0">
                <a:solidFill>
                  <a:srgbClr val="30ACEC"/>
                </a:solidFill>
                <a:latin typeface="Georgia" panose="02040502050405020303" pitchFamily="18" charset="0"/>
                <a:hlinkClick r:id="rId2"/>
              </a:rPr>
              <a:t>https://divvy-tripdata.s3.amazonaws.com/index.html</a:t>
            </a:r>
            <a:r>
              <a:rPr lang="en-US" altLang="en-US" dirty="0">
                <a:solidFill>
                  <a:srgbClr val="30ACEC"/>
                </a:solidFill>
                <a:latin typeface="Georgia" panose="02040502050405020303" pitchFamily="18" charset="0"/>
              </a:rPr>
              <a:t>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License to use data is available</a:t>
            </a:r>
            <a:r>
              <a:rPr lang="en-US" altLang="en-US" dirty="0">
                <a:solidFill>
                  <a:srgbClr val="30ACEC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at</a:t>
            </a:r>
            <a:r>
              <a:rPr lang="en-US" altLang="en-US" dirty="0">
                <a:solidFill>
                  <a:srgbClr val="30ACEC"/>
                </a:solidFill>
                <a:latin typeface="Georgia" panose="02040502050405020303" pitchFamily="18" charset="0"/>
              </a:rPr>
              <a:t> </a:t>
            </a:r>
            <a:r>
              <a:rPr lang="en-US" altLang="en-US" dirty="0">
                <a:solidFill>
                  <a:srgbClr val="30ACEC"/>
                </a:solidFill>
                <a:latin typeface="Georgia" panose="02040502050405020303" pitchFamily="18" charset="0"/>
                <a:hlinkClick r:id="rId3"/>
              </a:rPr>
              <a:t>https://www.divvybikes.com/data-license-agreement</a:t>
            </a:r>
            <a:r>
              <a:rPr lang="en-US" altLang="en-US" dirty="0" smtClean="0">
                <a:solidFill>
                  <a:srgbClr val="30ACEC"/>
                </a:solidFill>
                <a:latin typeface="Georgia" panose="02040502050405020303" pitchFamily="18" charset="0"/>
              </a:rPr>
              <a:t>.</a:t>
            </a:r>
            <a:endParaRPr lang="en-US" altLang="en-US" dirty="0">
              <a:solidFill>
                <a:srgbClr val="30ACEC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1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595959"/>
                </a:solidFill>
              </a:rPr>
              <a:t>Data </a:t>
            </a:r>
            <a:r>
              <a:rPr lang="en-US" altLang="en-US" dirty="0" smtClean="0">
                <a:solidFill>
                  <a:srgbClr val="595959"/>
                </a:solidFill>
              </a:rPr>
              <a:t>Cleaning Process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975464"/>
          </a:xfrm>
        </p:spPr>
        <p:txBody>
          <a:bodyPr>
            <a:normAutofit fontScale="85000" lnSpcReduction="20000"/>
          </a:bodyPr>
          <a:lstStyle/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Data was cleaned in accordance with rules found at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  <a:hlinkClick r:id="rId2"/>
              </a:rPr>
              <a:t>https://www.divvybikes.com/system-data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Data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was cleaned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 in Excel spreadsheet 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Large volume of data was combined and transformed using power query.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Cleaning measures included removing empty rows, missing value rows  and other data formatting.  </a:t>
            </a:r>
            <a:endParaRPr lang="en-US" altLang="en-US" dirty="0">
              <a:solidFill>
                <a:srgbClr val="595959"/>
              </a:solidFill>
              <a:latin typeface="Georgia" panose="02040502050405020303" pitchFamily="18" charset="0"/>
            </a:endParaRP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Rides where start time &amp; end time are same were removed . Also, rides where start time is greater than end time, where removed.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Rides with minimum duration of 1 minute were considered.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Rides trips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that were simply docked for multiple days were removed.</a:t>
            </a:r>
          </a:p>
          <a:p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3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Data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Manipulation Process</a:t>
            </a: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92500"/>
          </a:bodyPr>
          <a:lstStyle/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Cleaned data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was organized by rider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type (member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or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casual), day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of the week.</a:t>
            </a: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Added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ride length, day of the week and overall usage of bikes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.</a:t>
            </a:r>
            <a:endParaRPr lang="en-US" altLang="en-US" dirty="0">
              <a:solidFill>
                <a:srgbClr val="595959"/>
              </a:solidFill>
              <a:latin typeface="Georgia" panose="02040502050405020303" pitchFamily="18" charset="0"/>
            </a:endParaRP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Ride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 duration was obtained from the </a:t>
            </a: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difference between the start and end </a:t>
            </a:r>
            <a:r>
              <a:rPr lang="en-US" alt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times. This duration was converted to get ride length in minutes.</a:t>
            </a:r>
            <a:endParaRPr lang="en-US" altLang="en-US" dirty="0">
              <a:solidFill>
                <a:srgbClr val="595959"/>
              </a:solidFill>
              <a:latin typeface="Georgia" panose="02040502050405020303" pitchFamily="18" charset="0"/>
            </a:endParaRPr>
          </a:p>
          <a:p>
            <a:pPr marL="431800" indent="-323850">
              <a:spcAft>
                <a:spcPts val="1150"/>
              </a:spcAft>
              <a:buSzPct val="45000"/>
              <a:buFont typeface="Wingdings" panose="05000000000000000000" pitchFamily="2" charset="2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altLang="en-US" dirty="0">
                <a:solidFill>
                  <a:srgbClr val="595959"/>
                </a:solidFill>
                <a:latin typeface="Georgia" panose="02040502050405020303" pitchFamily="18" charset="0"/>
              </a:rPr>
              <a:t>Overall usage of bikes was calculated by multiplying average ride length in hours and number of rides.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7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Data Analysis Process</a:t>
            </a: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Before Analysis, We should know the difference between Member Riders and Casual Riders.</a:t>
            </a:r>
          </a:p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Members Riders have an Annual pass or subscription. They use the bikes regularly.</a:t>
            </a:r>
          </a:p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Casual Riders either have a single ride pass or a full day pass and are charged accordingly.</a:t>
            </a: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4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4623"/>
          </a:xfrm>
        </p:spPr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Number of Rides (Every day of week)</a:t>
            </a: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9153" y="2667000"/>
            <a:ext cx="3573869" cy="3124200"/>
          </a:xfrm>
        </p:spPr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Number of Rides for </a:t>
            </a:r>
            <a:r>
              <a:rPr lang="en-US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weekend days</a:t>
            </a:r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 is </a:t>
            </a:r>
            <a:r>
              <a:rPr lang="en-US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high</a:t>
            </a:r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 for </a:t>
            </a:r>
            <a:r>
              <a:rPr lang="en-US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casual</a:t>
            </a:r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 riders than member riders.</a:t>
            </a:r>
          </a:p>
          <a:p>
            <a:r>
              <a:rPr lang="en-US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Member </a:t>
            </a:r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Riders use </a:t>
            </a:r>
            <a:r>
              <a:rPr lang="en-US" dirty="0">
                <a:solidFill>
                  <a:srgbClr val="595959"/>
                </a:solidFill>
                <a:latin typeface="Georgia" panose="02040502050405020303" pitchFamily="18" charset="0"/>
              </a:rPr>
              <a:t>C</a:t>
            </a:r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yclistic bikes  for </a:t>
            </a:r>
            <a:r>
              <a:rPr lang="en-US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weekdays</a:t>
            </a:r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 maybe to commute from work to office and back.</a:t>
            </a: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311" y="1632857"/>
            <a:ext cx="644484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3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6428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Number of Rides for both set of Riders on </a:t>
            </a:r>
            <a:r>
              <a:rPr lang="en-US" sz="3200" dirty="0">
                <a:solidFill>
                  <a:srgbClr val="595959"/>
                </a:solidFill>
                <a:latin typeface="Georgia" panose="02040502050405020303" pitchFamily="18" charset="0"/>
              </a:rPr>
              <a:t>M</a:t>
            </a:r>
            <a:r>
              <a:rPr lang="en-US" sz="32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onthly </a:t>
            </a:r>
            <a:r>
              <a:rPr lang="en-US" sz="3200" dirty="0">
                <a:solidFill>
                  <a:srgbClr val="595959"/>
                </a:solidFill>
                <a:latin typeface="Georgia" panose="02040502050405020303" pitchFamily="18" charset="0"/>
              </a:rPr>
              <a:t>B</a:t>
            </a:r>
            <a:r>
              <a:rPr lang="en-US" sz="32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asis</a:t>
            </a:r>
            <a:endParaRPr lang="en-US" sz="3200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311" y="2014259"/>
            <a:ext cx="6131335" cy="389015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16091" y="2667000"/>
            <a:ext cx="3586932" cy="31242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Casual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Riders </a:t>
            </a:r>
            <a:r>
              <a:rPr lang="en-US" sz="1600" dirty="0">
                <a:solidFill>
                  <a:srgbClr val="595959"/>
                </a:solidFill>
                <a:latin typeface="Georgia" panose="02040502050405020303" pitchFamily="18" charset="0"/>
              </a:rPr>
              <a:t> 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take  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less rides 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from 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November  till </a:t>
            </a:r>
            <a:r>
              <a:rPr lang="en-US" sz="1600" b="1" dirty="0">
                <a:solidFill>
                  <a:srgbClr val="595959"/>
                </a:solidFill>
                <a:latin typeface="Georgia" panose="02040502050405020303" pitchFamily="18" charset="0"/>
              </a:rPr>
              <a:t> 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February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, This can be because of Cold 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Season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 and 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low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 temperature.</a:t>
            </a:r>
          </a:p>
          <a:p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Casual Rides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 increase 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from 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March till July </a:t>
            </a:r>
            <a:r>
              <a:rPr lang="en-US" sz="1600" dirty="0" smtClean="0">
                <a:solidFill>
                  <a:srgbClr val="595959"/>
                </a:solidFill>
                <a:latin typeface="Georgia" panose="02040502050405020303" pitchFamily="18" charset="0"/>
              </a:rPr>
              <a:t>As temperature </a:t>
            </a:r>
            <a:r>
              <a:rPr lang="en-US" sz="1600" b="1" dirty="0" smtClean="0">
                <a:solidFill>
                  <a:srgbClr val="595959"/>
                </a:solidFill>
                <a:latin typeface="Georgia" panose="02040502050405020303" pitchFamily="18" charset="0"/>
              </a:rPr>
              <a:t>increases. </a:t>
            </a:r>
          </a:p>
        </p:txBody>
      </p:sp>
    </p:spTree>
    <p:extLst>
      <p:ext uri="{BB962C8B-B14F-4D97-AF65-F5344CB8AC3E}">
        <p14:creationId xmlns:p14="http://schemas.microsoft.com/office/powerpoint/2010/main" val="136345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1114"/>
          </a:xfrm>
        </p:spPr>
        <p:txBody>
          <a:bodyPr/>
          <a:lstStyle/>
          <a:p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Average Duration of Rides per </a:t>
            </a:r>
            <a:r>
              <a:rPr lang="en-US" dirty="0">
                <a:solidFill>
                  <a:srgbClr val="595959"/>
                </a:solidFill>
                <a:latin typeface="Georgia" panose="02040502050405020303" pitchFamily="18" charset="0"/>
              </a:rPr>
              <a:t>D</a:t>
            </a:r>
            <a:r>
              <a:rPr lang="en-US" dirty="0" smtClean="0">
                <a:solidFill>
                  <a:srgbClr val="595959"/>
                </a:solidFill>
                <a:latin typeface="Georgia" panose="02040502050405020303" pitchFamily="18" charset="0"/>
              </a:rPr>
              <a:t>ay of week</a:t>
            </a:r>
            <a:endParaRPr lang="en-US" dirty="0">
              <a:solidFill>
                <a:srgbClr val="59595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310" y="1698170"/>
            <a:ext cx="6444843" cy="424542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8159" y="2667000"/>
            <a:ext cx="3364863" cy="3124200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Casual </a:t>
            </a:r>
            <a:r>
              <a:rPr lang="en-US" dirty="0" smtClean="0">
                <a:latin typeface="Georgia" panose="02040502050405020303" pitchFamily="18" charset="0"/>
              </a:rPr>
              <a:t>Riders</a:t>
            </a:r>
            <a:r>
              <a:rPr lang="en-US" b="1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take</a:t>
            </a:r>
            <a:r>
              <a:rPr lang="en-US" b="1" dirty="0" smtClean="0">
                <a:latin typeface="Georgia" panose="02040502050405020303" pitchFamily="18" charset="0"/>
              </a:rPr>
              <a:t> long duration</a:t>
            </a:r>
            <a:r>
              <a:rPr lang="en-US" dirty="0" smtClean="0">
                <a:latin typeface="Georgia" panose="02040502050405020303" pitchFamily="18" charset="0"/>
              </a:rPr>
              <a:t> Rides than Member Riders may be for good cardio, long distance cycling, fun etc.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7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319</TotalTime>
  <Words>687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Georgia</vt:lpstr>
      <vt:lpstr>Wingdings</vt:lpstr>
      <vt:lpstr>Parallax</vt:lpstr>
      <vt:lpstr>Usage Of Bikes in Cyclistic Bike-Share (Members vs Casual Riders)</vt:lpstr>
      <vt:lpstr>Objectives </vt:lpstr>
      <vt:lpstr>Data Sources</vt:lpstr>
      <vt:lpstr>Data Cleaning Process</vt:lpstr>
      <vt:lpstr>Data Manipulation Process</vt:lpstr>
      <vt:lpstr>Data Analysis Process</vt:lpstr>
      <vt:lpstr>Number of Rides (Every day of week)</vt:lpstr>
      <vt:lpstr>Number of Rides for both set of Riders on Monthly Basis</vt:lpstr>
      <vt:lpstr>Average Duration of Rides per Day of week</vt:lpstr>
      <vt:lpstr>Busy hours of Day</vt:lpstr>
      <vt:lpstr>Top most Start stations where number of rides is High</vt:lpstr>
      <vt:lpstr>Important points from analysis</vt:lpstr>
      <vt:lpstr>My  Three Recommendations</vt:lpstr>
      <vt:lpstr>Thank you from Cyclistic Bike-Share Data Analytics Team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Bikes, Members vs Casual Riders</dc:title>
  <dc:creator>Aqil</dc:creator>
  <cp:lastModifiedBy>Aqil</cp:lastModifiedBy>
  <cp:revision>32</cp:revision>
  <dcterms:created xsi:type="dcterms:W3CDTF">2022-12-22T07:12:49Z</dcterms:created>
  <dcterms:modified xsi:type="dcterms:W3CDTF">2022-12-22T12:32:34Z</dcterms:modified>
</cp:coreProperties>
</file>