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62" r:id="rId3"/>
    <p:sldId id="257" r:id="rId4"/>
    <p:sldId id="294" r:id="rId5"/>
    <p:sldId id="260" r:id="rId6"/>
    <p:sldId id="295" r:id="rId7"/>
    <p:sldId id="265" r:id="rId8"/>
    <p:sldId id="268" r:id="rId9"/>
    <p:sldId id="269" r:id="rId10"/>
    <p:sldId id="270" r:id="rId11"/>
    <p:sldId id="271" r:id="rId12"/>
    <p:sldId id="272" r:id="rId13"/>
    <p:sldId id="297" r:id="rId14"/>
    <p:sldId id="278" r:id="rId15"/>
    <p:sldId id="280" r:id="rId16"/>
    <p:sldId id="279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8" r:id="rId27"/>
    <p:sldId id="266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8" autoAdjust="0"/>
  </p:normalViewPr>
  <p:slideViewPr>
    <p:cSldViewPr>
      <p:cViewPr varScale="1">
        <p:scale>
          <a:sx n="84" d="100"/>
          <a:sy n="84" d="100"/>
        </p:scale>
        <p:origin x="11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79F80-A72E-4C8E-A213-988C25BA23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9AD8-5E3E-4281-ABD8-012F8636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	         = 76 cm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= 122 cm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 = 274 cm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9AD8-5E3E-4281-ABD8-012F8636F2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9AD8-5E3E-4281-ABD8-012F8636F2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A3F2A6-B578-48E5-83E4-EBBED1D1DB6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A69CCB-8B99-40D7-BE44-32D6FE245E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.discoveryeducation.com/sciencefaircentral/Science-Fair-Presentations/How-to-Create-a-Winning-Science-Fair-Display-Board.html" TargetMode="External"/><Relationship Id="rId2" Type="http://schemas.openxmlformats.org/officeDocument/2006/relationships/hyperlink" Target="http://www.ctsciencefair.org/student_guide/display_hel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h.net/nsrc/webs.html" TargetMode="External"/><Relationship Id="rId4" Type="http://schemas.openxmlformats.org/officeDocument/2006/relationships/hyperlink" Target="http://chemistry.about.com/od/sciencefairprojects/a/scienceposter.ht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507278"/>
            <a:ext cx="676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Cuộc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thi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Khoa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kỹ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thuật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dành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sinh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trung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ViSEF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5" descr="isef_rgb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41" y="743342"/>
            <a:ext cx="860951" cy="93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1539"/>
            <a:ext cx="13525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3416" y="1986159"/>
            <a:ext cx="7664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Sáng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tạo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trong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thiết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kế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Poster,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Gian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trưng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bày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và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Thuyết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trình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itchFamily="34" charset="0"/>
              <a:ea typeface="MS Gothic" pitchFamily="49" charset="-128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dirty="0" err="1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Khi</a:t>
            </a:r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giả</a:t>
            </a:r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không</a:t>
            </a:r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mặt</a:t>
            </a:r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ở </a:t>
            </a:r>
            <a:r>
              <a:rPr lang="en-US" sz="40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đó</a:t>
            </a:r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...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2" descr="C:\Documents and Settings\sshott\My Documents\ISEF\Poster pics\05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493838"/>
            <a:ext cx="3998912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447800"/>
            <a:ext cx="457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hút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tính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chất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Thú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vị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Thách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thức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Mới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mẻ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Tính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cách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mạng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Độc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đáo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Cần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tóm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tắt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”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nắm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bắt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”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những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tin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trọng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một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dàng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nhanh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chóng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model display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0" y="0"/>
            <a:ext cx="2430040" cy="18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1350" y="152400"/>
            <a:ext cx="600356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Lý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do #2: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mặt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ở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981200"/>
            <a:ext cx="8839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Poster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hỗ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…)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dùng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tin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hỗ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Một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bức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ảnh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hơn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ngàn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nói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85686"/>
            <a:ext cx="3605548" cy="205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90292"/>
            <a:ext cx="2912321" cy="2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3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463761" y="2045732"/>
            <a:ext cx="2209800" cy="2867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90" name="AutoShape 17"/>
          <p:cNvCxnSpPr>
            <a:cxnSpLocks noChangeShapeType="1"/>
          </p:cNvCxnSpPr>
          <p:nvPr/>
        </p:nvCxnSpPr>
        <p:spPr bwMode="auto">
          <a:xfrm>
            <a:off x="5678323" y="2536270"/>
            <a:ext cx="809625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19"/>
          <p:cNvCxnSpPr>
            <a:cxnSpLocks noChangeShapeType="1"/>
          </p:cNvCxnSpPr>
          <p:nvPr/>
        </p:nvCxnSpPr>
        <p:spPr bwMode="auto">
          <a:xfrm>
            <a:off x="6487948" y="2825195"/>
            <a:ext cx="0" cy="2390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20"/>
          <p:cNvCxnSpPr>
            <a:cxnSpLocks noChangeShapeType="1"/>
          </p:cNvCxnSpPr>
          <p:nvPr/>
        </p:nvCxnSpPr>
        <p:spPr bwMode="auto">
          <a:xfrm>
            <a:off x="5695786" y="4912757"/>
            <a:ext cx="809625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21"/>
          <p:cNvCxnSpPr>
            <a:cxnSpLocks noChangeShapeType="1"/>
          </p:cNvCxnSpPr>
          <p:nvPr/>
        </p:nvCxnSpPr>
        <p:spPr bwMode="auto">
          <a:xfrm flipV="1">
            <a:off x="2463636" y="2607707"/>
            <a:ext cx="962025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22"/>
          <p:cNvCxnSpPr>
            <a:cxnSpLocks noChangeShapeType="1"/>
          </p:cNvCxnSpPr>
          <p:nvPr/>
        </p:nvCxnSpPr>
        <p:spPr bwMode="auto">
          <a:xfrm flipV="1">
            <a:off x="2455698" y="4925457"/>
            <a:ext cx="962025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23"/>
          <p:cNvCxnSpPr>
            <a:cxnSpLocks noChangeShapeType="1"/>
          </p:cNvCxnSpPr>
          <p:nvPr/>
        </p:nvCxnSpPr>
        <p:spPr bwMode="auto">
          <a:xfrm>
            <a:off x="2455698" y="2809320"/>
            <a:ext cx="0" cy="2390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91262" y="381000"/>
            <a:ext cx="72699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Poster: </a:t>
            </a:r>
            <a:r>
              <a:rPr lang="en-US" sz="4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endParaRPr lang="en-US" sz="44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508625" y="5229225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71948" y="2045732"/>
            <a:ext cx="0" cy="2913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4629739" y="344384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160 cm </a:t>
            </a:r>
            <a:endParaRPr lang="en-US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63761" y="1893332"/>
            <a:ext cx="2209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14663" y="15240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120 </a:t>
            </a:r>
            <a:r>
              <a:rPr lang="en-US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 </a:t>
            </a:r>
            <a:endParaRPr lang="en-US" i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55698" y="2426732"/>
            <a:ext cx="962025" cy="295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0542465">
            <a:off x="2347284" y="223837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 cm </a:t>
            </a:r>
            <a:endParaRPr lang="en-US" i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76348" y="2836307"/>
            <a:ext cx="0" cy="2317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413334">
            <a:off x="2495713" y="395937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120 </a:t>
            </a:r>
            <a:r>
              <a:rPr lang="en-US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 </a:t>
            </a:r>
            <a:endParaRPr lang="en-US" i="1" dirty="0"/>
          </a:p>
        </p:txBody>
      </p:sp>
      <p:sp>
        <p:nvSpPr>
          <p:cNvPr id="41" name="Rectangle 40"/>
          <p:cNvSpPr/>
          <p:nvPr/>
        </p:nvSpPr>
        <p:spPr>
          <a:xfrm rot="1369382">
            <a:off x="5746808" y="230157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 cm </a:t>
            </a:r>
            <a:endParaRPr lang="en-US" i="1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5752275" y="381010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120 </a:t>
            </a:r>
            <a:r>
              <a:rPr lang="en-US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 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03856" y="5919301"/>
            <a:ext cx="532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BTC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18786" y="5638799"/>
            <a:ext cx="7852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Poster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KHKT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2016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Nai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Corel Draw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Photoshop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2894465" y="4627091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411" name="Picture 27" descr="C:\Users\Administrator\Desktop\khkt\New folder\tieude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04" y="769466"/>
            <a:ext cx="3816596" cy="82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28" descr="C:\Users\Administrator\Desktop\khkt\New folder\giua 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15" y="1619597"/>
            <a:ext cx="3792985" cy="37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C:\Users\Administrator\Desktop\khkt\New folder\phai 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19596"/>
            <a:ext cx="1858075" cy="379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C:\Users\Administrator\Desktop\khkt\New folder\trai cop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75" y="1617001"/>
            <a:ext cx="1868043" cy="37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52400" y="1143000"/>
            <a:ext cx="4802188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Điều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hút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thấy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1 poster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thú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vị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Tại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sao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tiếp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tục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1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số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tâm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đến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Hầu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hết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mọi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nhìn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đều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muốn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thấy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1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tự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ts val="2200"/>
              <a:buFont typeface="Arial" pitchFamily="34" charset="0"/>
              <a:buChar char="–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Mắt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đều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muốn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lướt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toàn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bộ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nghiên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cứu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theo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tự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liên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tục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tổ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chức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hấp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dẫn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ts val="2200"/>
              <a:buFont typeface="Arial" pitchFamily="34" charset="0"/>
              <a:buChar char="–"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nếu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thấy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đước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tự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liên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tục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hầu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hết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sang poster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2" name="Picture 2" descr="E:\ISEF Pics\DSC_37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3329259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591261" y="144959"/>
            <a:ext cx="63818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Poster: </a:t>
            </a:r>
            <a:r>
              <a:rPr lang="en-US" sz="4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endParaRPr lang="en-US" sz="44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7578" y="1524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Bố</a:t>
            </a: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5400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cục</a:t>
            </a:r>
            <a: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</a:t>
            </a:r>
            <a:br>
              <a:rPr kumimoji="0" lang="en-US" sz="54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4400" b="0" i="1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103400" y="1143000"/>
            <a:ext cx="7381875" cy="4899088"/>
            <a:chOff x="609600" y="1143000"/>
            <a:chExt cx="7924800" cy="5029200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609600" y="2438400"/>
              <a:ext cx="7924800" cy="3733800"/>
              <a:chOff x="384" y="1440"/>
              <a:chExt cx="4992" cy="2352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2304" cy="2352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1248" cy="2352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1248" cy="2352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6" name="Text Box 7"/>
              <p:cNvSpPr txBox="1">
                <a:spLocks noChangeArrowheads="1"/>
              </p:cNvSpPr>
              <p:nvPr/>
            </p:nvSpPr>
            <p:spPr bwMode="auto">
              <a:xfrm>
                <a:off x="480" y="1584"/>
                <a:ext cx="960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Tóm tắt</a:t>
                </a:r>
              </a:p>
            </p:txBody>
          </p:sp>
          <p:sp>
            <p:nvSpPr>
              <p:cNvPr id="30747" name="Text Box 8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2208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Tên dự án</a:t>
                </a:r>
              </a:p>
            </p:txBody>
          </p:sp>
          <p:sp>
            <p:nvSpPr>
              <p:cNvPr id="30748" name="Text Box 9"/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960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Quy trình</a:t>
                </a:r>
              </a:p>
            </p:txBody>
          </p:sp>
          <p:sp>
            <p:nvSpPr>
              <p:cNvPr id="30749" name="Text Box 10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960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Dữ liệu</a:t>
                </a:r>
              </a:p>
            </p:txBody>
          </p:sp>
          <p:sp>
            <p:nvSpPr>
              <p:cNvPr id="30750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960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Kết quả</a:t>
                </a:r>
              </a:p>
            </p:txBody>
          </p:sp>
          <p:sp>
            <p:nvSpPr>
              <p:cNvPr id="30751" name="Text Box 12"/>
              <p:cNvSpPr txBox="1">
                <a:spLocks noChangeArrowheads="1"/>
              </p:cNvSpPr>
              <p:nvPr/>
            </p:nvSpPr>
            <p:spPr bwMode="auto">
              <a:xfrm>
                <a:off x="2976" y="2448"/>
                <a:ext cx="768" cy="5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Bảng biểu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400"/>
                <a:ext cx="672" cy="4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Hình ảnh</a:t>
                </a:r>
              </a:p>
            </p:txBody>
          </p:sp>
          <p:sp>
            <p:nvSpPr>
              <p:cNvPr id="30753" name="Text Box 14"/>
              <p:cNvSpPr txBox="1">
                <a:spLocks noChangeArrowheads="1"/>
              </p:cNvSpPr>
              <p:nvPr/>
            </p:nvSpPr>
            <p:spPr bwMode="auto">
              <a:xfrm>
                <a:off x="624" y="1920"/>
                <a:ext cx="672" cy="4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Hình  ảnh</a:t>
                </a:r>
              </a:p>
            </p:txBody>
          </p:sp>
          <p:sp>
            <p:nvSpPr>
              <p:cNvPr id="30754" name="Text Box 15"/>
              <p:cNvSpPr txBox="1">
                <a:spLocks noChangeArrowheads="1"/>
              </p:cNvSpPr>
              <p:nvPr/>
            </p:nvSpPr>
            <p:spPr bwMode="auto">
              <a:xfrm>
                <a:off x="4368" y="1920"/>
                <a:ext cx="672" cy="4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Hình ảnh</a:t>
                </a:r>
              </a:p>
            </p:txBody>
          </p:sp>
          <p:sp>
            <p:nvSpPr>
              <p:cNvPr id="30755" name="Text Box 16"/>
              <p:cNvSpPr txBox="1">
                <a:spLocks noChangeArrowheads="1"/>
              </p:cNvSpPr>
              <p:nvPr/>
            </p:nvSpPr>
            <p:spPr bwMode="auto">
              <a:xfrm>
                <a:off x="480" y="2592"/>
                <a:ext cx="1056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Giới thiệu</a:t>
                </a:r>
              </a:p>
            </p:txBody>
          </p:sp>
          <p:sp>
            <p:nvSpPr>
              <p:cNvPr id="30756" name="Text Box 17"/>
              <p:cNvSpPr txBox="1">
                <a:spLocks noChangeArrowheads="1"/>
              </p:cNvSpPr>
              <p:nvPr/>
            </p:nvSpPr>
            <p:spPr bwMode="auto">
              <a:xfrm>
                <a:off x="4272" y="2592"/>
                <a:ext cx="960" cy="2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Kết luận</a:t>
                </a:r>
              </a:p>
            </p:txBody>
          </p:sp>
        </p:grp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 rot="10247353">
              <a:off x="2133600" y="2438400"/>
              <a:ext cx="1600200" cy="381000"/>
            </a:xfrm>
            <a:prstGeom prst="rightArrow">
              <a:avLst>
                <a:gd name="adj1" fmla="val 50000"/>
                <a:gd name="adj2" fmla="val 10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 rot="5400000">
              <a:off x="266700" y="33147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 rot="5400000">
              <a:off x="533400" y="48768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22"/>
            <p:cNvSpPr>
              <a:spLocks noChangeArrowheads="1"/>
            </p:cNvSpPr>
            <p:nvPr/>
          </p:nvSpPr>
          <p:spPr bwMode="auto">
            <a:xfrm rot="5400000">
              <a:off x="3962400" y="35814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 rot="5400000">
              <a:off x="7848600" y="3276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 rot="5400000">
              <a:off x="7924800" y="44958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28"/>
            <p:cNvSpPr>
              <a:spLocks noChangeArrowheads="1"/>
            </p:cNvSpPr>
            <p:nvPr/>
          </p:nvSpPr>
          <p:spPr bwMode="auto">
            <a:xfrm rot="16209009" flipV="1">
              <a:off x="1733550" y="4743450"/>
              <a:ext cx="16383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994 h 21600"/>
                <a:gd name="T14" fmla="*/ 19021 w 21600"/>
                <a:gd name="T15" fmla="*/ 81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082" y="0"/>
                  </a:lnTo>
                  <a:lnTo>
                    <a:pt x="14082" y="3994"/>
                  </a:lnTo>
                  <a:lnTo>
                    <a:pt x="12427" y="3994"/>
                  </a:lnTo>
                  <a:cubicBezTo>
                    <a:pt x="5564" y="3994"/>
                    <a:pt x="0" y="7649"/>
                    <a:pt x="0" y="12158"/>
                  </a:cubicBezTo>
                  <a:lnTo>
                    <a:pt x="0" y="21600"/>
                  </a:lnTo>
                  <a:lnTo>
                    <a:pt x="4262" y="21600"/>
                  </a:lnTo>
                  <a:lnTo>
                    <a:pt x="4262" y="12158"/>
                  </a:lnTo>
                  <a:cubicBezTo>
                    <a:pt x="4262" y="9952"/>
                    <a:pt x="7918" y="8164"/>
                    <a:pt x="12427" y="8164"/>
                  </a:cubicBezTo>
                  <a:lnTo>
                    <a:pt x="14082" y="8164"/>
                  </a:lnTo>
                  <a:lnTo>
                    <a:pt x="14082" y="12158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utoShape 29"/>
            <p:cNvSpPr>
              <a:spLocks noChangeArrowheads="1"/>
            </p:cNvSpPr>
            <p:nvPr/>
          </p:nvSpPr>
          <p:spPr bwMode="auto">
            <a:xfrm rot="16209009" flipV="1">
              <a:off x="5543550" y="4743450"/>
              <a:ext cx="16383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994 h 21600"/>
                <a:gd name="T14" fmla="*/ 19021 w 21600"/>
                <a:gd name="T15" fmla="*/ 81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082" y="0"/>
                  </a:lnTo>
                  <a:lnTo>
                    <a:pt x="14082" y="3994"/>
                  </a:lnTo>
                  <a:lnTo>
                    <a:pt x="12427" y="3994"/>
                  </a:lnTo>
                  <a:cubicBezTo>
                    <a:pt x="5564" y="3994"/>
                    <a:pt x="0" y="7649"/>
                    <a:pt x="0" y="12158"/>
                  </a:cubicBezTo>
                  <a:lnTo>
                    <a:pt x="0" y="21600"/>
                  </a:lnTo>
                  <a:lnTo>
                    <a:pt x="4262" y="21600"/>
                  </a:lnTo>
                  <a:lnTo>
                    <a:pt x="4262" y="12158"/>
                  </a:lnTo>
                  <a:cubicBezTo>
                    <a:pt x="4262" y="9952"/>
                    <a:pt x="7918" y="8164"/>
                    <a:pt x="12427" y="8164"/>
                  </a:cubicBezTo>
                  <a:lnTo>
                    <a:pt x="14082" y="8164"/>
                  </a:lnTo>
                  <a:lnTo>
                    <a:pt x="14082" y="12158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utoShape 30"/>
            <p:cNvSpPr>
              <a:spLocks noChangeArrowheads="1"/>
            </p:cNvSpPr>
            <p:nvPr/>
          </p:nvSpPr>
          <p:spPr bwMode="auto">
            <a:xfrm>
              <a:off x="2590800" y="2819400"/>
              <a:ext cx="914400" cy="59055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994 h 21600"/>
                <a:gd name="T14" fmla="*/ 19021 w 21600"/>
                <a:gd name="T15" fmla="*/ 81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082" y="0"/>
                  </a:lnTo>
                  <a:lnTo>
                    <a:pt x="14082" y="3994"/>
                  </a:lnTo>
                  <a:lnTo>
                    <a:pt x="12427" y="3994"/>
                  </a:lnTo>
                  <a:cubicBezTo>
                    <a:pt x="5564" y="3994"/>
                    <a:pt x="0" y="7649"/>
                    <a:pt x="0" y="12158"/>
                  </a:cubicBezTo>
                  <a:lnTo>
                    <a:pt x="0" y="21600"/>
                  </a:lnTo>
                  <a:lnTo>
                    <a:pt x="4262" y="21600"/>
                  </a:lnTo>
                  <a:lnTo>
                    <a:pt x="4262" y="12158"/>
                  </a:lnTo>
                  <a:cubicBezTo>
                    <a:pt x="4262" y="9952"/>
                    <a:pt x="7918" y="8164"/>
                    <a:pt x="12427" y="8164"/>
                  </a:cubicBezTo>
                  <a:lnTo>
                    <a:pt x="14082" y="8164"/>
                  </a:lnTo>
                  <a:lnTo>
                    <a:pt x="14082" y="12158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31"/>
            <p:cNvSpPr>
              <a:spLocks noChangeArrowheads="1"/>
            </p:cNvSpPr>
            <p:nvPr/>
          </p:nvSpPr>
          <p:spPr bwMode="auto">
            <a:xfrm>
              <a:off x="6400800" y="2590800"/>
              <a:ext cx="609600" cy="59055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994 h 21600"/>
                <a:gd name="T14" fmla="*/ 19021 w 21600"/>
                <a:gd name="T15" fmla="*/ 81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082" y="0"/>
                  </a:lnTo>
                  <a:lnTo>
                    <a:pt x="14082" y="3994"/>
                  </a:lnTo>
                  <a:lnTo>
                    <a:pt x="12427" y="3994"/>
                  </a:lnTo>
                  <a:cubicBezTo>
                    <a:pt x="5564" y="3994"/>
                    <a:pt x="0" y="7649"/>
                    <a:pt x="0" y="12158"/>
                  </a:cubicBezTo>
                  <a:lnTo>
                    <a:pt x="0" y="21600"/>
                  </a:lnTo>
                  <a:lnTo>
                    <a:pt x="4262" y="21600"/>
                  </a:lnTo>
                  <a:lnTo>
                    <a:pt x="4262" y="12158"/>
                  </a:lnTo>
                  <a:cubicBezTo>
                    <a:pt x="4262" y="9952"/>
                    <a:pt x="7918" y="8164"/>
                    <a:pt x="12427" y="8164"/>
                  </a:cubicBezTo>
                  <a:lnTo>
                    <a:pt x="14082" y="8164"/>
                  </a:lnTo>
                  <a:lnTo>
                    <a:pt x="14082" y="12158"/>
                  </a:lnTo>
                  <a:close/>
                </a:path>
              </a:pathLst>
            </a:cu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3581400" y="1143000"/>
              <a:ext cx="2209800" cy="1219200"/>
              <a:chOff x="1872" y="720"/>
              <a:chExt cx="1248" cy="768"/>
            </a:xfrm>
          </p:grpSpPr>
          <p:sp>
            <p:nvSpPr>
              <p:cNvPr id="18" name="AutoShape 32"/>
              <p:cNvSpPr>
                <a:spLocks noChangeArrowheads="1"/>
              </p:cNvSpPr>
              <p:nvPr/>
            </p:nvSpPr>
            <p:spPr bwMode="auto">
              <a:xfrm>
                <a:off x="1872" y="720"/>
                <a:ext cx="1248" cy="768"/>
              </a:xfrm>
              <a:prstGeom prst="irregularSeal1">
                <a:avLst/>
              </a:prstGeom>
              <a:solidFill>
                <a:srgbClr val="66FF33">
                  <a:alpha val="42744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 Box 33"/>
              <p:cNvSpPr txBox="1">
                <a:spLocks noChangeArrowheads="1"/>
              </p:cNvSpPr>
              <p:nvPr/>
            </p:nvSpPr>
            <p:spPr bwMode="auto">
              <a:xfrm>
                <a:off x="2112" y="912"/>
                <a:ext cx="86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Bắt đầu từ đây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4608" name="Straight Arrow Connector 32"/>
          <p:cNvCxnSpPr>
            <a:cxnSpLocks noChangeShapeType="1"/>
          </p:cNvCxnSpPr>
          <p:nvPr/>
        </p:nvCxnSpPr>
        <p:spPr bwMode="auto">
          <a:xfrm rot="5400000">
            <a:off x="4634106" y="2248533"/>
            <a:ext cx="457200" cy="762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64836" y="6286038"/>
            <a:ext cx="890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URL: http://www.sciencebuddies.org/blog/2012/03/perfecting-the-project-display-board.php</a:t>
            </a:r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28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8313" y="228600"/>
            <a:ext cx="8229600" cy="1371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91262" y="381000"/>
            <a:ext cx="69172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Poster: </a:t>
            </a:r>
            <a:r>
              <a:rPr lang="en-US" sz="4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44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048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TRƯỚC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poster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chán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02362" y="194220"/>
            <a:ext cx="358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</a:t>
            </a: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40A4F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à</a:t>
            </a: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u</a:t>
            </a:r>
            <a:r>
              <a:rPr kumimoji="0" lang="en-US" sz="6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</a:t>
            </a: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FF59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ắ</a:t>
            </a:r>
            <a:r>
              <a:rPr kumimoji="0" lang="en-US" sz="66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33400" y="1560513"/>
            <a:ext cx="8237538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hoặc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kết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Cần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tâm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kết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dùng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2-3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chọn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vi-VN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phản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mang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tính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ổn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định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mặt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thẩm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sử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dụng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bày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591262" y="381000"/>
            <a:ext cx="46907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Poster:</a:t>
            </a:r>
            <a:endParaRPr lang="en-US" sz="44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500" y="3810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vi-VN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phản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3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8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838200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CC"/>
              </a:buClr>
              <a:buSzPts val="3200"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dòng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nhưng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khá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khó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khăn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nếu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nhìn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từ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xa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chắc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chẳng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nhìn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thấy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CCCC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ts val="3200"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9999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Dòng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khó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dòng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dễ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2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ts val="4400"/>
              <a:buFontTx/>
              <a:buChar char="•"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Đảm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bảo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rằng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đủ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lớn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99"/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ts val="4400"/>
              <a:buNone/>
              <a:tabLst/>
            </a:pPr>
            <a:endParaRPr lang="en-US" sz="200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ts val="440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ts val="440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ts val="4400"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83820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Đôi khi, thiết kế đen trắng là tối ưu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 noChangeAspect="1"/>
          </p:cNvGrpSpPr>
          <p:nvPr/>
        </p:nvGrpSpPr>
        <p:grpSpPr bwMode="auto">
          <a:xfrm>
            <a:off x="4495800" y="1143000"/>
            <a:ext cx="4267200" cy="3929063"/>
            <a:chOff x="3312" y="1440"/>
            <a:chExt cx="2064" cy="2047"/>
          </a:xfrm>
        </p:grpSpPr>
        <p:pic>
          <p:nvPicPr>
            <p:cNvPr id="28675" name="Picture 5" descr="color whe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440"/>
              <a:ext cx="2064" cy="2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6"/>
            <p:cNvSpPr>
              <a:spLocks noChangeAspect="1" noChangeArrowheads="1"/>
            </p:cNvSpPr>
            <p:nvPr/>
          </p:nvSpPr>
          <p:spPr bwMode="auto">
            <a:xfrm rot="-1826006">
              <a:off x="4809" y="1787"/>
              <a:ext cx="269" cy="620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228600" y="1179513"/>
            <a:ext cx="4041775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Quyết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định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1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muốn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dùng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làm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nền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hay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Tìm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bảng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ở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vị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trí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diện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chính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phản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nó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4191000" y="609600"/>
            <a:ext cx="495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Ví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dụ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6600"/>
                </a:solidFill>
                <a:effectLst/>
                <a:latin typeface="Arial" pitchFamily="34" charset="0"/>
              </a:rPr>
              <a:t>Màu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itchFamily="34" charset="0"/>
              </a:rPr>
              <a:t> cam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Màu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t</a:t>
            </a:r>
            <a:r>
              <a:rPr kumimoji="0" lang="vi-VN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ương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phản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</a:rPr>
              <a:t>Xanh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</a:rPr>
              <a:t> d</a:t>
            </a:r>
            <a:r>
              <a:rPr kumimoji="0" lang="vi-VN" sz="26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</a:rPr>
              <a:t>ương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3333CC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086600" y="3581400"/>
            <a:ext cx="53340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 rot="-1667558">
            <a:off x="4995863" y="3325813"/>
            <a:ext cx="533400" cy="1295400"/>
          </a:xfrm>
          <a:prstGeom prst="ellips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6477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ColorCache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Contrast-A, Color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Scheme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Designer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Nội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dung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ts val="3200"/>
              <a:buFont typeface="+mj-lt"/>
              <a:buAutoNum type="arabicPeriod"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Poster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ts val="3200"/>
              <a:buFont typeface="+mj-lt"/>
              <a:buAutoNum type="arabicPeriod"/>
              <a:tabLst/>
            </a:pP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Vai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trò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trọng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như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thế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nào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ts val="3200"/>
              <a:buFont typeface="+mj-lt"/>
              <a:buAutoNum type="arabicPeriod"/>
              <a:tabLst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ý.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ts val="3200"/>
              <a:buFont typeface="+mj-lt"/>
              <a:buAutoNum type="arabicPeriod"/>
              <a:tabLst/>
            </a:pP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ts val="3200"/>
              <a:buFont typeface="+mj-lt"/>
              <a:buAutoNum type="arabicPeriod"/>
              <a:tabLst/>
            </a:pP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+mj-lt"/>
              <a:buAutoNum type="arabicPeriod"/>
              <a:tabLst/>
            </a:pP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Lựa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chọn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hay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tốn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gian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Hãy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thật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đơn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giản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chọn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sao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dễ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toàn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bộ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poster.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Arial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Times Roman</a:t>
            </a:r>
            <a:r>
              <a:rPr 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Verdana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phổ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biến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Ví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dụ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ts val="2400"/>
              <a:buFont typeface="Monotype Corsiva" pitchFamily="66" charset="0"/>
              <a:buChar char="–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Monotype Corsiva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phải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1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lựa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chọn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tốt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ts val="2400"/>
              <a:buFont typeface="Impact" pitchFamily="34" charset="0"/>
              <a:buChar char="–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Impact :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chỉ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phù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hợp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tiêu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đề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ts val="2400"/>
              <a:buFont typeface="Comic Sans MS" pitchFamily="66" charset="0"/>
              <a:buChar char="–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Comic Sans MS: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vẻ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trẻ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cs typeface="Times New Roman" pitchFamily="18" charset="0"/>
              </a:rPr>
              <a:t> con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0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4400" b="0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dirty="0" err="1" smtClean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4400" b="0" dirty="0" smtClean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b="0" i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4400" b="0" i="1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i="1" dirty="0" err="1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tránh</a:t>
            </a:r>
            <a:endParaRPr lang="en-US" sz="4400" b="0" i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990600" y="1143000"/>
            <a:ext cx="6629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Bìa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carton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tài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liệu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viết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tay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điệu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Màu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sắc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đủ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vi-VN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phản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nhỏ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Quá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ảnh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chụp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Thiếu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4" y="6159563"/>
            <a:ext cx="8913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/>
              <a:t>Tham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khảo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thêm</a:t>
            </a:r>
            <a:r>
              <a:rPr lang="en-US" sz="1400" i="1" dirty="0" smtClean="0"/>
              <a:t>: https://student.societyforscience.org/blog/eureka-lab/cookie-science-17-posters-%E2%80%94-good-and-bad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378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1905000"/>
            <a:ext cx="464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4. THUYẾT TRÌNH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 descr="Kết quả hình ảnh cho presentation ski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2" name="Picture 4" descr="Presentation-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2206625" cy="17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Kết quả hình ảnh cho presentation studen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18002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khuyên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28600" y="1143000"/>
            <a:ext cx="8686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Hãy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chuẩn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trước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thật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cẩn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những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gì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sẽ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nói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000"/>
              <a:buFontTx/>
              <a:buChar char="–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Tóm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lược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dự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án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– ĐỪNG “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đọc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”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bản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tóm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lược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600"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Ý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tưởng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dự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đến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với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như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thế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nào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?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600"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Thể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hiện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nắm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vững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phần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lý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thuyết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liên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quan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của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tài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800"/>
              <a:buFontTx/>
              <a:buChar char="–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Đảm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bảo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nghiên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cứu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hiểu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rõ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nghiên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cứu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nền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của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dự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án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600"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Trình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bày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cách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thức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tiến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hành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thực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nghiệm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600"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Giải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thích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kết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quả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kết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luận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600"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Hãy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nói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tại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sao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đề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tài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của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lại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quan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trọng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với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xã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hội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ngày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nay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ts val="28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tin,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giọng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nói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đủ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không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nói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lắp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, à,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ừ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400"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Đảm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bảo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nói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trong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thời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gian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cho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phép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dùng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từ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ngữ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đơn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giản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dễ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hiểu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ts val="3200"/>
              <a:buFontTx/>
              <a:buChar char="•"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Đứng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thẳng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–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cần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đảm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bảo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thế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tốt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ránh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quay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lư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lại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với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người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Nhìn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thẳng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giao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tiếp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bằng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mắt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với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người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chú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ý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quan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sát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thái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độ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người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itchFamily="34" charset="0"/>
              </a:rPr>
              <a:t>nghe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8237538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khuyên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371600"/>
            <a:ext cx="8237538" cy="48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Lập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danh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sách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nghĩ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800"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ví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dụ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: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Dữ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liệu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thấy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điều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?”,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Tại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nghiên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cứu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trọng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?”,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gặp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phải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những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vấn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tiến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hành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thực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?”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000"/>
              <a:buFont typeface="Arial" pitchFamily="34" charset="0"/>
              <a:buChar char="–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Chuẩn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những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này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000"/>
              <a:buFont typeface="Arial" pitchFamily="34" charset="0"/>
              <a:buChar char="–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tin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000"/>
              <a:buFont typeface="Arial" pitchFamily="34" charset="0"/>
              <a:buChar char="–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Trung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thực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chịu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trách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nhiệm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về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trả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000"/>
              <a:buFont typeface="Arial" pitchFamily="34" charset="0"/>
              <a:buChar char="–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8237538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khuyên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609600"/>
            <a:ext cx="8237538" cy="48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Arial" pitchFamily="34" charset="0"/>
              <a:buChar char="–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Tận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dụng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tin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800"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hỗ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trợ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800"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Hãy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chỉ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bảng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biểu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đồ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thị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trên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cần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Arial" pitchFamily="34" charset="0"/>
              <a:buChar char="–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Hãy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xem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câu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hỏi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gì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Arial" pitchFamily="34" charset="0"/>
              <a:buChar char="–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Cảm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đã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phỏng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vấn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Arial" pitchFamily="34" charset="0"/>
              <a:buChar char="–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Thể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hiện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nhiệt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huyết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ts val="2800"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Luyện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fontAlgn="base" hangingPunct="0">
              <a:spcAft>
                <a:spcPct val="0"/>
              </a:spcAft>
              <a:buClrTx/>
              <a:buSz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	-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Luyện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g</a:t>
            </a:r>
            <a:r>
              <a:rPr kumimoji="0" lang="vi-V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bố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mẹ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hay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những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chemeClr val="tx1"/>
              </a:buClr>
              <a:buSzPts val="2000"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	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Luyện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ban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cần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sử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dụng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từ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ngữ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đơn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bất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cứ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cũng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hiểu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140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những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đến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thăm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hàng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nhưng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KHÔNG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phải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chuyên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lĩnh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vực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bạn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nghiên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cứu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819400" cy="18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3400" y="240048"/>
            <a:ext cx="8237538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Các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lời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khuyên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NC</a:t>
            </a:r>
          </a:p>
          <a:p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3200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NC</a:t>
            </a:r>
          </a:p>
          <a:p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NC KH</a:t>
            </a:r>
          </a:p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Các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tài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nguyên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tham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khảo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2"/>
              </a:rPr>
              <a:t>http://www.sciencebuddies.org/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2"/>
              </a:rPr>
              <a:t>http://www.ctsciencefair.org/student_guide/display_help.html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3"/>
              </a:rPr>
              <a:t>http://school.discoveryeducation.com/sciencefaircentral/Science-Fair-Presentations/How-to-Create-a-Winning-Science-Fair-Display-Board.html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4"/>
              </a:rPr>
              <a:t>http://chemistry.about.com/od/sciencefairprojects/a/scienceposter.htm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3200"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hlinkClick r:id="rId5"/>
              </a:rPr>
              <a:t>http://youth.net/nsrc/webs.html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507278"/>
            <a:ext cx="676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Cuộc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thi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Khoa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kỹ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thuật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dành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sinh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trung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ViSEF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5" descr="isef_rgb_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41" y="743342"/>
            <a:ext cx="860951" cy="93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1539"/>
            <a:ext cx="13525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3416" y="1986159"/>
            <a:ext cx="7664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Sáng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tạo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trong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thiết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kế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Poster,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Gian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trưng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bày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và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Thuyết</a:t>
            </a:r>
            <a:r>
              <a:rPr lang="en-US" sz="4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 </a:t>
            </a:r>
            <a:r>
              <a:rPr lang="en-US" sz="4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itchFamily="34" charset="0"/>
                <a:ea typeface="MS Gothic" pitchFamily="49" charset="-128"/>
                <a:cs typeface="Microsoft Sans Serif" pitchFamily="34" charset="0"/>
              </a:rPr>
              <a:t>trình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itchFamily="34" charset="0"/>
              <a:ea typeface="MS Gothic" pitchFamily="49" charset="-128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Tiêu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chí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đánh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giá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66124"/>
              </p:ext>
            </p:extLst>
          </p:nvPr>
        </p:nvGraphicFramePr>
        <p:xfrm>
          <a:off x="684213" y="1397000"/>
          <a:ext cx="7775575" cy="4768852"/>
        </p:xfrm>
        <a:graphic>
          <a:graphicData uri="http://schemas.openxmlformats.org/drawingml/2006/table">
            <a:tbl>
              <a:tblPr/>
              <a:tblGrid>
                <a:gridCol w="5616575"/>
                <a:gridCol w="21590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chí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(/100)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Câu hỏi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NC/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Vấn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Thiết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</a:t>
                      </a:r>
                      <a:r>
                        <a:rPr kumimoji="0" lang="vi-V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và phương pháp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Tiến hành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Tính sáng tạo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Trình bày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6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219200"/>
            <a:ext cx="876300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à một tấm nền để trình bày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 ngắn gọn phạm vi của dự án, bản chất của nghiên cứu và các kết quả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 giám khảo và công chúng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ái nhìn tổng quan về dự án của bạn khi bạn không ở đó để giải thích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hú ý của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ỗ trợ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nghiên cứu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Thể hiện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như một nhà nghiên cứu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chính xác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Tx/>
              <a:buSzPts val="2800"/>
              <a:buFont typeface="Wingdings" pitchFamily="2" charset="2"/>
              <a:buChar char="§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425003"/>
            <a:ext cx="8237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Arial" pitchFamily="34" charset="0"/>
              </a:rPr>
              <a:t>1. Poster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Arial" pitchFamily="34" charset="0"/>
              </a:rPr>
              <a:t>là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Arial" pitchFamily="34" charset="0"/>
              </a:rPr>
              <a:t>gì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  <a:cs typeface="Arial" pitchFamily="34" charset="0"/>
              </a:rPr>
              <a:t>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Học sinh tham gia cuộc thi khoa học kỹ thuật quốc gia - ảnh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55" y="2800350"/>
            <a:ext cx="63341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410200"/>
            <a:ext cx="236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Toàn cảnh khu trưng bày các dự </a:t>
            </a:r>
            <a:r>
              <a:rPr lang="vi-VN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2016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Nai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76071"/>
            <a:ext cx="236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410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Toàn cảnh khu trưng bày các dự </a:t>
            </a:r>
            <a:r>
              <a:rPr lang="vi-VN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2016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http://img.vietnamplus.vn/t660/Uploaded/pcfo/2016_05_15/1505_Intel_ISEF_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52801"/>
            <a:ext cx="6286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 descr="http://dantri.vcmedia.vn/Y7PVjgQ3KyTELsypU087/Image/2012/05/gap31852012_5920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3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43450" y="758150"/>
            <a:ext cx="280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TẠI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SAO VAI TRÒ CỦA POSTER TẠI CUỘC THI LÀ </a:t>
            </a:r>
            <a:r>
              <a:rPr lang="en-US" sz="32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RẤT QUAN TRỌNG</a:t>
            </a:r>
            <a:r>
              <a:rPr lang="en-US" sz="32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52888"/>
            <a:ext cx="1676400" cy="120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 descr="Kết quả hình ảnh cho pos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model display 2 minu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46482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Lý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do #1:</a:t>
            </a:r>
            <a:b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Ai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trình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bày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dự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án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</a:t>
            </a:r>
            <a:r>
              <a:rPr kumimoji="0" lang="en-US" sz="4400" b="0" i="1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mặt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ở </a:t>
            </a:r>
            <a:r>
              <a:rPr kumimoji="0" lang="en-US" sz="44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4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2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model display 2 minu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32" y="495300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81000"/>
            <a:ext cx="75087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Khi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tác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giả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không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có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mặt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ở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đó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104" y="1573572"/>
            <a:ext cx="82016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Khi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đó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, poster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là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</a:t>
            </a:r>
            <a:r>
              <a:rPr kumimoji="0" lang="vi-VN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ương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tiện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liên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lạc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duy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nhất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với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ban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endParaRPr kumimoji="0" lang="en-US" sz="280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sẽ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thời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gian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đọc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toàn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bộ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báo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cáo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nghiên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400" i="1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giả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phải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tìm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cách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thu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hút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sự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tâm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của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ban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giám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khảo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13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255</TotalTime>
  <Words>1588</Words>
  <Application>Microsoft Office PowerPoint</Application>
  <PresentationFormat>On-screen Show (4:3)</PresentationFormat>
  <Paragraphs>202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Comic Sans MS</vt:lpstr>
      <vt:lpstr>Georgia</vt:lpstr>
      <vt:lpstr>Impact</vt:lpstr>
      <vt:lpstr>Microsoft Sans Serif</vt:lpstr>
      <vt:lpstr>Monotype Corsiva</vt:lpstr>
      <vt:lpstr>MS Gothic</vt:lpstr>
      <vt:lpstr>Times New Roman</vt:lpstr>
      <vt:lpstr>Trebuchet MS</vt:lpstr>
      <vt:lpstr>Verdana</vt:lpstr>
      <vt:lpstr>Wingdings</vt:lpstr>
      <vt:lpstr>Slipstream</vt:lpstr>
      <vt:lpstr>PowerPoint Presentation</vt:lpstr>
      <vt:lpstr>Nội dung</vt:lpstr>
      <vt:lpstr>Tiêu chí đánh giá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Khi tác giả không có mặt ở đó ...</vt:lpstr>
      <vt:lpstr>PowerPoint Presentation</vt:lpstr>
      <vt:lpstr>PowerPoint Presentation</vt:lpstr>
      <vt:lpstr>PowerPoint Presentation</vt:lpstr>
      <vt:lpstr>PowerPoint Presentation</vt:lpstr>
      <vt:lpstr>Bố cục Poster </vt:lpstr>
      <vt:lpstr>PowerPoint Presentation</vt:lpstr>
      <vt:lpstr>Màu sắc</vt:lpstr>
      <vt:lpstr>Tương phản Phù hợp và Không phù hợp</vt:lpstr>
      <vt:lpstr>PowerPoint Presentation</vt:lpstr>
      <vt:lpstr>Phông chữ</vt:lpstr>
      <vt:lpstr>Tóm lược: Nên tránh</vt:lpstr>
      <vt:lpstr>PowerPoint Presentation</vt:lpstr>
      <vt:lpstr>Các lời khuyên khi thuyết trình</vt:lpstr>
      <vt:lpstr>Các lời khuyên khi thuyết trình (tt) </vt:lpstr>
      <vt:lpstr>Các lời khuyên khi thuyết trình (tt)  </vt:lpstr>
      <vt:lpstr>Các lời khuyên khi thuyết trình (tt)  </vt:lpstr>
      <vt:lpstr>Các tài nguyên tham khảo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Trình bày Poster, Gian trưng bày, Thuyết trình và sổ tay</dc:title>
  <dc:creator>Nguyễn Hữu Siêu</dc:creator>
  <cp:lastModifiedBy>Hung Nguyen</cp:lastModifiedBy>
  <cp:revision>126</cp:revision>
  <dcterms:created xsi:type="dcterms:W3CDTF">2016-07-25T15:10:52Z</dcterms:created>
  <dcterms:modified xsi:type="dcterms:W3CDTF">2016-11-10T06:07:50Z</dcterms:modified>
</cp:coreProperties>
</file>