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8" r:id="rId3"/>
    <p:sldId id="260" r:id="rId4"/>
    <p:sldId id="263"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3F2"/>
    <a:srgbClr val="F2EBE5"/>
    <a:srgbClr val="F2E9DD"/>
    <a:srgbClr val="996633"/>
    <a:srgbClr val="0000F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9" autoAdjust="0"/>
    <p:restoredTop sz="76471" autoAdjust="0"/>
  </p:normalViewPr>
  <p:slideViewPr>
    <p:cSldViewPr snapToGrid="0" snapToObjects="1">
      <p:cViewPr>
        <p:scale>
          <a:sx n="100" d="100"/>
          <a:sy n="100" d="100"/>
        </p:scale>
        <p:origin x="-1576" y="3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65EEEE-E405-9843-903A-2B04AB7EFE4C}" type="datetimeFigureOut">
              <a:rPr lang="en-US" smtClean="0"/>
              <a:pPr/>
              <a:t>12/18/12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9E60D-3BF6-5148-94EA-D325657446BB}" type="slidenum">
              <a:rPr lang="en-US" smtClean="0"/>
              <a:pPr/>
              <a:t>‹#›</a:t>
            </a:fld>
            <a:endParaRPr lang="en-US"/>
          </a:p>
        </p:txBody>
      </p:sp>
    </p:spTree>
    <p:extLst>
      <p:ext uri="{BB962C8B-B14F-4D97-AF65-F5344CB8AC3E}">
        <p14:creationId xmlns:p14="http://schemas.microsoft.com/office/powerpoint/2010/main" val="26416476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9E60D-3BF6-5148-94EA-D325657446BB}" type="slidenum">
              <a:rPr lang="en-US" smtClean="0"/>
              <a:pPr/>
              <a:t>2</a:t>
            </a:fld>
            <a:endParaRPr lang="en-US"/>
          </a:p>
        </p:txBody>
      </p:sp>
    </p:spTree>
    <p:extLst>
      <p:ext uri="{BB962C8B-B14F-4D97-AF65-F5344CB8AC3E}">
        <p14:creationId xmlns:p14="http://schemas.microsoft.com/office/powerpoint/2010/main" val="1615521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p:nvPicPr>
        <p:blipFill>
          <a:blip r:embed="rId2"/>
          <a:stretch>
            <a:fillRect/>
          </a:stretch>
        </p:blipFill>
        <p:spPr>
          <a:xfrm>
            <a:off x="372412" y="6288218"/>
            <a:ext cx="8423275" cy="133350"/>
          </a:xfrm>
          <a:prstGeom prst="rect">
            <a:avLst/>
          </a:prstGeom>
        </p:spPr>
      </p:pic>
      <p:pic>
        <p:nvPicPr>
          <p:cNvPr id="9" name="Picture 8" descr="green title page block.eps"/>
          <p:cNvPicPr>
            <a:picLocks noChangeAspect="1"/>
          </p:cNvPicPr>
          <p:nvPr/>
        </p:nvPicPr>
        <p:blipFill>
          <a:blip r:embed="rId3"/>
          <a:stretch>
            <a:fillRect/>
          </a:stretch>
        </p:blipFill>
        <p:spPr>
          <a:xfrm>
            <a:off x="1976657" y="2238082"/>
            <a:ext cx="5190686" cy="1399032"/>
          </a:xfrm>
          <a:prstGeom prst="rect">
            <a:avLst/>
          </a:prstGeom>
        </p:spPr>
      </p:pic>
      <p:sp>
        <p:nvSpPr>
          <p:cNvPr id="3074" name="Rectangle 2"/>
          <p:cNvSpPr>
            <a:spLocks noGrp="1" noChangeArrowheads="1"/>
          </p:cNvSpPr>
          <p:nvPr>
            <p:ph type="ctrTitle"/>
          </p:nvPr>
        </p:nvSpPr>
        <p:spPr>
          <a:xfrm>
            <a:off x="1485900" y="2755899"/>
            <a:ext cx="6172200" cy="703580"/>
          </a:xfrm>
        </p:spPr>
        <p:txBody>
          <a:bodyPr wrap="square" lIns="91440" tIns="45720" rIns="91440" bIns="45720" anchor="ctr"/>
          <a:lstStyle>
            <a:lvl1pPr algn="ctr">
              <a:defRPr sz="2600">
                <a:solidFill>
                  <a:srgbClr val="313231"/>
                </a:solidFill>
                <a:latin typeface="Georgia"/>
                <a:cs typeface="Georgia"/>
              </a:defRPr>
            </a:lvl1pPr>
          </a:lstStyle>
          <a:p>
            <a:r>
              <a:rPr lang="en-US" smtClean="0"/>
              <a:t>Click to edit Master title style</a:t>
            </a:r>
            <a:endParaRPr lang="en-US" dirty="0"/>
          </a:p>
        </p:txBody>
      </p:sp>
      <p:pic>
        <p:nvPicPr>
          <p:cNvPr id="8" name="Picture 7" descr="tw_master logo.png"/>
          <p:cNvPicPr>
            <a:picLocks noChangeAspect="1"/>
          </p:cNvPicPr>
          <p:nvPr/>
        </p:nvPicPr>
        <p:blipFill>
          <a:blip r:embed="rId4"/>
          <a:stretch>
            <a:fillRect/>
          </a:stretch>
        </p:blipFill>
        <p:spPr>
          <a:xfrm>
            <a:off x="3271668" y="1523947"/>
            <a:ext cx="2600667" cy="4820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2" name="Picture 1" descr="tw_master logo.jpg"/>
          <p:cNvPicPr>
            <a:picLocks noChangeAspect="1"/>
          </p:cNvPicPr>
          <p:nvPr userDrawn="1"/>
        </p:nvPicPr>
        <p:blipFill>
          <a:blip r:embed="rId2"/>
          <a:stretch>
            <a:fillRect/>
          </a:stretch>
        </p:blipFill>
        <p:spPr>
          <a:xfrm>
            <a:off x="7228418" y="6286059"/>
            <a:ext cx="1566333" cy="29031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gn_off + image">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94808" y="3883660"/>
            <a:ext cx="4099984" cy="3454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p:nvSpPr>
        <p:spPr>
          <a:xfrm>
            <a:off x="558800" y="1653592"/>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p:nvSpPr>
        <p:spPr>
          <a:xfrm>
            <a:off x="515938" y="6383570"/>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4318637"/>
            <a:ext cx="3153304" cy="1561464"/>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p:nvPicPr>
        <p:blipFill>
          <a:blip r:embed="rId2"/>
          <a:stretch>
            <a:fillRect/>
          </a:stretch>
        </p:blipFill>
        <p:spPr>
          <a:xfrm>
            <a:off x="372412" y="6003739"/>
            <a:ext cx="8423275" cy="133350"/>
          </a:xfrm>
          <a:prstGeom prst="rect">
            <a:avLst/>
          </a:prstGeom>
        </p:spPr>
      </p:pic>
      <p:sp>
        <p:nvSpPr>
          <p:cNvPr id="9" name="Picture Placeholder 10"/>
          <p:cNvSpPr>
            <a:spLocks noGrp="1"/>
          </p:cNvSpPr>
          <p:nvPr>
            <p:ph type="pic" sz="quarter" idx="12"/>
          </p:nvPr>
        </p:nvSpPr>
        <p:spPr>
          <a:xfrm rot="708531">
            <a:off x="5397705" y="1295229"/>
            <a:ext cx="4879922" cy="3862278"/>
          </a:xfrm>
          <a:effectLst>
            <a:outerShdw blurRad="101600" dist="38100" dir="8100000">
              <a:srgbClr val="000000">
                <a:alpha val="50000"/>
              </a:srgbClr>
            </a:outerShdw>
          </a:effectLst>
        </p:spPr>
        <p:txBody>
          <a:bodyPr/>
          <a:lstStyle/>
          <a:p>
            <a:r>
              <a:rPr lang="en-US" smtClean="0"/>
              <a:t>Click icon to add picture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gn_off">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94808" y="3883660"/>
            <a:ext cx="4099984" cy="3454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p:nvSpPr>
        <p:spPr>
          <a:xfrm>
            <a:off x="558800" y="1653592"/>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p:nvSpPr>
        <p:spPr>
          <a:xfrm>
            <a:off x="515938" y="6383570"/>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4318637"/>
            <a:ext cx="3153304" cy="1561464"/>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p:nvPicPr>
        <p:blipFill>
          <a:blip r:embed="rId2"/>
          <a:stretch>
            <a:fillRect/>
          </a:stretch>
        </p:blipFill>
        <p:spPr>
          <a:xfrm>
            <a:off x="372412" y="6003739"/>
            <a:ext cx="8423275" cy="1333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p:nvPicPr>
        <p:blipFill>
          <a:blip r:embed="rId2"/>
          <a:stretch>
            <a:fillRect/>
          </a:stretch>
        </p:blipFill>
        <p:spPr>
          <a:xfrm>
            <a:off x="372412" y="6288218"/>
            <a:ext cx="8423275" cy="133350"/>
          </a:xfrm>
          <a:prstGeom prst="rect">
            <a:avLst/>
          </a:prstGeom>
        </p:spPr>
      </p:pic>
      <p:pic>
        <p:nvPicPr>
          <p:cNvPr id="9" name="Picture 8" descr="green title page block.eps"/>
          <p:cNvPicPr>
            <a:picLocks noChangeAspect="1"/>
          </p:cNvPicPr>
          <p:nvPr/>
        </p:nvPicPr>
        <p:blipFill>
          <a:blip r:embed="rId3"/>
          <a:stretch>
            <a:fillRect/>
          </a:stretch>
        </p:blipFill>
        <p:spPr>
          <a:xfrm>
            <a:off x="1976657" y="2238082"/>
            <a:ext cx="5190686" cy="1399032"/>
          </a:xfrm>
          <a:prstGeom prst="rect">
            <a:avLst/>
          </a:prstGeom>
        </p:spPr>
      </p:pic>
      <p:sp>
        <p:nvSpPr>
          <p:cNvPr id="3074" name="Rectangle 2"/>
          <p:cNvSpPr>
            <a:spLocks noGrp="1" noChangeArrowheads="1"/>
          </p:cNvSpPr>
          <p:nvPr>
            <p:ph type="ctrTitle"/>
          </p:nvPr>
        </p:nvSpPr>
        <p:spPr>
          <a:xfrm>
            <a:off x="1485900" y="2755899"/>
            <a:ext cx="6172200" cy="703580"/>
          </a:xfrm>
        </p:spPr>
        <p:txBody>
          <a:bodyPr wrap="square" lIns="91440" tIns="45720" rIns="91440" bIns="45720" anchor="ctr"/>
          <a:lstStyle>
            <a:lvl1pPr algn="ctr">
              <a:defRPr sz="2600">
                <a:solidFill>
                  <a:srgbClr val="313231"/>
                </a:solidFill>
                <a:latin typeface="Georgia"/>
                <a:cs typeface="Georgia"/>
              </a:defRPr>
            </a:lvl1pPr>
          </a:lstStyle>
          <a:p>
            <a:r>
              <a:rPr lang="en-US" smtClean="0"/>
              <a:t>Click to edit Master title style</a:t>
            </a:r>
            <a:endParaRPr lang="en-US" dirty="0"/>
          </a:p>
        </p:txBody>
      </p:sp>
      <p:pic>
        <p:nvPicPr>
          <p:cNvPr id="8" name="Picture 7" descr="tw_master logo.png"/>
          <p:cNvPicPr>
            <a:picLocks noChangeAspect="1"/>
          </p:cNvPicPr>
          <p:nvPr/>
        </p:nvPicPr>
        <p:blipFill>
          <a:blip r:embed="rId4"/>
          <a:stretch>
            <a:fillRect/>
          </a:stretch>
        </p:blipFill>
        <p:spPr>
          <a:xfrm>
            <a:off x="3271668" y="1523947"/>
            <a:ext cx="2600667" cy="482017"/>
          </a:xfrm>
          <a:prstGeom prst="rect">
            <a:avLst/>
          </a:prstGeom>
        </p:spPr>
      </p:pic>
      <p:sp>
        <p:nvSpPr>
          <p:cNvPr id="11" name="Picture Placeholder 10"/>
          <p:cNvSpPr>
            <a:spLocks noGrp="1"/>
          </p:cNvSpPr>
          <p:nvPr>
            <p:ph type="pic" sz="quarter" idx="12"/>
          </p:nvPr>
        </p:nvSpPr>
        <p:spPr>
          <a:xfrm rot="708531">
            <a:off x="5418871" y="3898730"/>
            <a:ext cx="4879922" cy="3862278"/>
          </a:xfrm>
          <a:effectLst>
            <a:outerShdw blurRad="101600" dist="38100" dir="8100000">
              <a:srgbClr val="000000">
                <a:alpha val="50000"/>
              </a:srgbClr>
            </a:outerShdw>
          </a:effectLst>
        </p:spPr>
        <p:txBody>
          <a:bodyPr/>
          <a:lstStyle/>
          <a:p>
            <a:r>
              <a:rPr lang="en-US" smtClean="0"/>
              <a:t>Click icon to add picture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green double lines.eps"/>
          <p:cNvPicPr>
            <a:picLocks noChangeAspect="1"/>
          </p:cNvPicPr>
          <p:nvPr/>
        </p:nvPicPr>
        <p:blipFill>
          <a:blip r:embed="rId3"/>
          <a:stretch>
            <a:fillRect/>
          </a:stretch>
        </p:blipFill>
        <p:spPr>
          <a:xfrm>
            <a:off x="372412" y="6003739"/>
            <a:ext cx="8423275" cy="1333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981200"/>
            <a:ext cx="3657600" cy="400050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5213" y="1981200"/>
            <a:ext cx="3657600" cy="401320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green double lines.eps"/>
          <p:cNvPicPr>
            <a:picLocks noChangeAspect="1"/>
          </p:cNvPicPr>
          <p:nvPr/>
        </p:nvPicPr>
        <p:blipFill>
          <a:blip r:embed="rId4"/>
          <a:stretch>
            <a:fillRect/>
          </a:stretch>
        </p:blipFill>
        <p:spPr>
          <a:xfrm>
            <a:off x="372412" y="6003739"/>
            <a:ext cx="8423275" cy="1333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0"/>
          </p:nvPr>
        </p:nvSpPr>
        <p:spPr>
          <a:xfrm>
            <a:off x="611188" y="1295400"/>
            <a:ext cx="7926387" cy="4711066"/>
          </a:xfrm>
        </p:spPr>
        <p:txBody>
          <a:bodyPr/>
          <a:lstStyle/>
          <a:p>
            <a:r>
              <a:rPr lang="en-US" smtClean="0"/>
              <a:t>Click icon to add picture</a:t>
            </a:r>
            <a:endParaRPr lang="en-US"/>
          </a:p>
        </p:txBody>
      </p:sp>
      <p:pic>
        <p:nvPicPr>
          <p:cNvPr id="6" name="Picture 5" descr="green double lines.eps"/>
          <p:cNvPicPr>
            <a:picLocks noChangeAspect="1"/>
          </p:cNvPicPr>
          <p:nvPr/>
        </p:nvPicPr>
        <p:blipFill>
          <a:blip r:embed="rId2"/>
          <a:stretch>
            <a:fillRect/>
          </a:stretch>
        </p:blipFill>
        <p:spPr>
          <a:xfrm>
            <a:off x="372412" y="6003739"/>
            <a:ext cx="8423275" cy="13335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0"/>
          </p:nvPr>
        </p:nvSpPr>
        <p:spPr>
          <a:xfrm>
            <a:off x="611188" y="1295400"/>
            <a:ext cx="7926387" cy="3771900"/>
          </a:xfrm>
        </p:spPr>
        <p:txBody>
          <a:bodyPr/>
          <a:lstStyle/>
          <a:p>
            <a:r>
              <a:rPr lang="en-US" smtClean="0"/>
              <a:t>Click icon to add picture</a:t>
            </a:r>
            <a:endParaRPr lang="en-US"/>
          </a:p>
        </p:txBody>
      </p:sp>
      <p:sp>
        <p:nvSpPr>
          <p:cNvPr id="7" name="Content Placeholder 6"/>
          <p:cNvSpPr>
            <a:spLocks noGrp="1"/>
          </p:cNvSpPr>
          <p:nvPr>
            <p:ph sz="quarter" idx="11"/>
          </p:nvPr>
        </p:nvSpPr>
        <p:spPr>
          <a:xfrm>
            <a:off x="611188" y="5219700"/>
            <a:ext cx="7926387" cy="9144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5" name="Picture 4" descr="tw_HDTV.jpg"/>
          <p:cNvPicPr>
            <a:picLocks noChangeAspect="1"/>
          </p:cNvPicPr>
          <p:nvPr/>
        </p:nvPicPr>
        <p:blipFill>
          <a:blip r:embed="rId2"/>
          <a:stretch>
            <a:fillRect/>
          </a:stretch>
        </p:blipFill>
        <p:spPr>
          <a:xfrm>
            <a:off x="609957" y="1371598"/>
            <a:ext cx="7927618" cy="4711699"/>
          </a:xfrm>
          <a:prstGeom prst="rect">
            <a:avLst/>
          </a:prstGeom>
        </p:spPr>
      </p:pic>
      <p:sp>
        <p:nvSpPr>
          <p:cNvPr id="8" name="Content Placeholder 7"/>
          <p:cNvSpPr>
            <a:spLocks noGrp="1"/>
          </p:cNvSpPr>
          <p:nvPr>
            <p:ph sz="quarter" idx="10" hasCustomPrompt="1"/>
          </p:nvPr>
        </p:nvSpPr>
        <p:spPr>
          <a:xfrm>
            <a:off x="1163638" y="1967866"/>
            <a:ext cx="6731000" cy="3646170"/>
          </a:xfrm>
        </p:spPr>
        <p:txBody>
          <a:bodyPr/>
          <a:lstStyle>
            <a:lvl1pPr>
              <a:buFont typeface="Arial"/>
              <a:buNone/>
              <a:defRPr sz="1000" baseline="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p:nvPicPr>
        <p:blipFill>
          <a:blip r:embed="rId2"/>
          <a:stretch>
            <a:fillRect/>
          </a:stretch>
        </p:blipFill>
        <p:spPr>
          <a:xfrm>
            <a:off x="0" y="0"/>
            <a:ext cx="9144000" cy="6858000"/>
          </a:xfrm>
          <a:prstGeom prst="rect">
            <a:avLst/>
          </a:prstGeom>
        </p:spPr>
      </p:pic>
      <p:sp>
        <p:nvSpPr>
          <p:cNvPr id="7" name="Content Placeholder 6"/>
          <p:cNvSpPr>
            <a:spLocks noGrp="1"/>
          </p:cNvSpPr>
          <p:nvPr>
            <p:ph sz="quarter" idx="10" hasCustomPrompt="1"/>
          </p:nvPr>
        </p:nvSpPr>
        <p:spPr>
          <a:xfrm>
            <a:off x="611189" y="802005"/>
            <a:ext cx="7926387" cy="5375274"/>
          </a:xfrm>
        </p:spPr>
        <p:txBody>
          <a:bodyPr/>
          <a:lstStyle>
            <a:lvl1pPr>
              <a:buFont typeface="Arial"/>
              <a:buNone/>
              <a:defRPr sz="1600" baseline="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 logo">
    <p:spTree>
      <p:nvGrpSpPr>
        <p:cNvPr id="1" name=""/>
        <p:cNvGrpSpPr/>
        <p:nvPr/>
      </p:nvGrpSpPr>
      <p:grpSpPr>
        <a:xfrm>
          <a:off x="0" y="0"/>
          <a:ext cx="0" cy="0"/>
          <a:chOff x="0" y="0"/>
          <a:chExt cx="0" cy="0"/>
        </a:xfrm>
      </p:grpSpPr>
      <p:pic>
        <p:nvPicPr>
          <p:cNvPr id="2" name="Picture 1" descr="tw_master logo.jpg"/>
          <p:cNvPicPr>
            <a:picLocks noChangeAspect="1"/>
          </p:cNvPicPr>
          <p:nvPr/>
        </p:nvPicPr>
        <p:blipFill>
          <a:blip r:embed="rId2"/>
          <a:stretch>
            <a:fillRect/>
          </a:stretch>
        </p:blipFill>
        <p:spPr>
          <a:xfrm>
            <a:off x="7228418" y="6286059"/>
            <a:ext cx="1566333" cy="290310"/>
          </a:xfrm>
          <a:prstGeom prst="rect">
            <a:avLst/>
          </a:prstGeom>
        </p:spPr>
      </p:pic>
      <p:pic>
        <p:nvPicPr>
          <p:cNvPr id="3" name="Picture 2" descr="green line.eps"/>
          <p:cNvPicPr>
            <a:picLocks noChangeAspect="1"/>
          </p:cNvPicPr>
          <p:nvPr/>
        </p:nvPicPr>
        <p:blipFill>
          <a:blip r:embed="rId3"/>
          <a:stretch>
            <a:fillRect/>
          </a:stretch>
        </p:blipFill>
        <p:spPr>
          <a:xfrm>
            <a:off x="372412" y="1115060"/>
            <a:ext cx="8423275" cy="1333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emf"/><Relationship Id="rId16" Type="http://schemas.openxmlformats.org/officeDocument/2006/relationships/image" Target="../media/image3.emf"/><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p:nvPicPr>
        <p:blipFill>
          <a:blip r:embed="rId14"/>
          <a:stretch>
            <a:fillRect/>
          </a:stretch>
        </p:blipFill>
        <p:spPr>
          <a:xfrm>
            <a:off x="372412" y="1115060"/>
            <a:ext cx="8423275" cy="133350"/>
          </a:xfrm>
          <a:prstGeom prst="rect">
            <a:avLst/>
          </a:prstGeom>
        </p:spPr>
      </p:pic>
      <p:sp>
        <p:nvSpPr>
          <p:cNvPr id="1026" name="Rectangle 2"/>
          <p:cNvSpPr>
            <a:spLocks noGrp="1" noChangeArrowheads="1"/>
          </p:cNvSpPr>
          <p:nvPr>
            <p:ph type="title"/>
          </p:nvPr>
        </p:nvSpPr>
        <p:spPr bwMode="auto">
          <a:xfrm>
            <a:off x="533401" y="483553"/>
            <a:ext cx="8007349" cy="966787"/>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611189" y="1981200"/>
            <a:ext cx="7929561" cy="3937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TW logo white.eps"/>
          <p:cNvPicPr>
            <a:picLocks noChangeAspect="1"/>
          </p:cNvPicPr>
          <p:nvPr/>
        </p:nvPicPr>
        <p:blipFill>
          <a:blip r:embed="rId15"/>
          <a:stretch>
            <a:fillRect/>
          </a:stretch>
        </p:blipFill>
        <p:spPr>
          <a:xfrm>
            <a:off x="7234768" y="6324605"/>
            <a:ext cx="1549400" cy="289560"/>
          </a:xfrm>
          <a:prstGeom prst="rect">
            <a:avLst/>
          </a:prstGeom>
        </p:spPr>
      </p:pic>
      <p:pic>
        <p:nvPicPr>
          <p:cNvPr id="8" name="Picture 7" descr="TW_Logo_noTag_black.eps"/>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518745" y="6415852"/>
            <a:ext cx="1276942" cy="1983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200">
          <a:solidFill>
            <a:srgbClr val="313231"/>
          </a:solidFill>
          <a:latin typeface="Arial"/>
          <a:ea typeface="+mj-ea"/>
          <a:cs typeface="Arial"/>
        </a:defRPr>
      </a:lvl1pPr>
      <a:lvl2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2pPr>
      <a:lvl3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3pPr>
      <a:lvl4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4pPr>
      <a:lvl5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eaLnBrk="1" fontAlgn="base" hangingPunct="1">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eaLnBrk="1" fontAlgn="base" hangingPunct="1">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eaLnBrk="1" fontAlgn="base" hangingPunct="1">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eaLnBrk="1" fontAlgn="base" hangingPunct="1">
        <a:spcBef>
          <a:spcPct val="20000"/>
        </a:spcBef>
        <a:spcAft>
          <a:spcPct val="0"/>
        </a:spcAft>
        <a:buChar char="–"/>
        <a:defRPr sz="2000">
          <a:solidFill>
            <a:schemeClr val="tx1"/>
          </a:solidFill>
          <a:latin typeface="Georgia"/>
          <a:ea typeface="+mn-ea"/>
          <a:cs typeface="Georgia"/>
        </a:defRPr>
      </a:lvl4pPr>
      <a:lvl5pPr marL="1905000" indent="-384175" algn="l" rtl="0" eaLnBrk="1" fontAlgn="base" hangingPunct="1">
        <a:spcBef>
          <a:spcPct val="20000"/>
        </a:spcBef>
        <a:spcAft>
          <a:spcPct val="0"/>
        </a:spcAft>
        <a:buChar char="»"/>
        <a:defRPr sz="2000">
          <a:solidFill>
            <a:schemeClr val="tx1"/>
          </a:solidFill>
          <a:latin typeface="Georgia"/>
          <a:ea typeface="+mn-ea"/>
          <a:cs typeface="Georgia"/>
        </a:defRPr>
      </a:lvl5pPr>
      <a:lvl6pPr marL="2362200" indent="-384175" algn="l" rtl="0" eaLnBrk="1" fontAlgn="base" hangingPunct="1">
        <a:spcBef>
          <a:spcPct val="20000"/>
        </a:spcBef>
        <a:spcAft>
          <a:spcPct val="0"/>
        </a:spcAft>
        <a:buChar char="»"/>
        <a:defRPr sz="2000">
          <a:solidFill>
            <a:schemeClr val="tx1"/>
          </a:solidFill>
          <a:latin typeface="+mn-lt"/>
          <a:ea typeface="+mn-ea"/>
        </a:defRPr>
      </a:lvl6pPr>
      <a:lvl7pPr marL="2819400" indent="-384175" algn="l" rtl="0" eaLnBrk="1" fontAlgn="base" hangingPunct="1">
        <a:spcBef>
          <a:spcPct val="20000"/>
        </a:spcBef>
        <a:spcAft>
          <a:spcPct val="0"/>
        </a:spcAft>
        <a:buChar char="»"/>
        <a:defRPr sz="2000">
          <a:solidFill>
            <a:schemeClr val="tx1"/>
          </a:solidFill>
          <a:latin typeface="+mn-lt"/>
          <a:ea typeface="+mn-ea"/>
        </a:defRPr>
      </a:lvl7pPr>
      <a:lvl8pPr marL="3276600" indent="-384175" algn="l" rtl="0" eaLnBrk="1" fontAlgn="base" hangingPunct="1">
        <a:spcBef>
          <a:spcPct val="20000"/>
        </a:spcBef>
        <a:spcAft>
          <a:spcPct val="0"/>
        </a:spcAft>
        <a:buChar char="»"/>
        <a:defRPr sz="2000">
          <a:solidFill>
            <a:schemeClr val="tx1"/>
          </a:solidFill>
          <a:latin typeface="+mn-lt"/>
          <a:ea typeface="+mn-ea"/>
        </a:defRPr>
      </a:lvl8pPr>
      <a:lvl9pPr marL="3733800" indent="-384175"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latin typeface="Adobe 黑体 Std R"/>
                <a:ea typeface="Adobe 黑体 Std R"/>
                <a:cs typeface="Adobe 黑体 Std R"/>
              </a:rPr>
              <a:t>Memcache</a:t>
            </a:r>
            <a:r>
              <a:rPr lang="en-US" altLang="zh-CN" dirty="0" smtClean="0">
                <a:latin typeface="Adobe 黑体 Std R"/>
                <a:ea typeface="Adobe 黑体 Std R"/>
                <a:cs typeface="Adobe 黑体 Std R"/>
              </a:rPr>
              <a:t> Introduction</a:t>
            </a:r>
            <a:endParaRPr lang="en-US" dirty="0">
              <a:latin typeface="Adobe 黑体 Std R"/>
              <a:ea typeface="Adobe 黑体 Std R"/>
              <a:cs typeface="Adobe 黑体 Std R"/>
            </a:endParaRPr>
          </a:p>
        </p:txBody>
      </p:sp>
    </p:spTree>
    <p:extLst>
      <p:ext uri="{BB962C8B-B14F-4D97-AF65-F5344CB8AC3E}">
        <p14:creationId xmlns:p14="http://schemas.microsoft.com/office/powerpoint/2010/main" val="33031585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6773660" y="1955800"/>
            <a:ext cx="282236" cy="30933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7</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0" name="Rectangle 19"/>
          <p:cNvSpPr/>
          <p:nvPr/>
        </p:nvSpPr>
        <p:spPr bwMode="auto">
          <a:xfrm>
            <a:off x="5479601" y="4013200"/>
            <a:ext cx="282236" cy="10359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2</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1" name="Rectangle 20"/>
          <p:cNvSpPr/>
          <p:nvPr/>
        </p:nvSpPr>
        <p:spPr bwMode="auto">
          <a:xfrm>
            <a:off x="4015503" y="1450343"/>
            <a:ext cx="282236" cy="35987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8</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2" name="Rectangle 21"/>
          <p:cNvSpPr/>
          <p:nvPr/>
        </p:nvSpPr>
        <p:spPr bwMode="auto">
          <a:xfrm>
            <a:off x="2302283" y="2261836"/>
            <a:ext cx="282236" cy="278730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6</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3" name="TextBox 22"/>
          <p:cNvSpPr txBox="1"/>
          <p:nvPr/>
        </p:nvSpPr>
        <p:spPr>
          <a:xfrm>
            <a:off x="2262781" y="5166258"/>
            <a:ext cx="410638" cy="369332"/>
          </a:xfrm>
          <a:prstGeom prst="rect">
            <a:avLst/>
          </a:prstGeom>
          <a:noFill/>
        </p:spPr>
        <p:txBody>
          <a:bodyPr wrap="square" rtlCol="0">
            <a:spAutoFit/>
          </a:bodyPr>
          <a:lstStyle/>
          <a:p>
            <a:r>
              <a:rPr lang="en-US" dirty="0" smtClean="0"/>
              <a:t>0</a:t>
            </a:r>
            <a:endParaRPr lang="en-US" dirty="0"/>
          </a:p>
        </p:txBody>
      </p:sp>
      <p:sp>
        <p:nvSpPr>
          <p:cNvPr id="24" name="TextBox 23"/>
          <p:cNvSpPr txBox="1"/>
          <p:nvPr/>
        </p:nvSpPr>
        <p:spPr>
          <a:xfrm>
            <a:off x="6759557" y="5166258"/>
            <a:ext cx="728153" cy="369332"/>
          </a:xfrm>
          <a:prstGeom prst="rect">
            <a:avLst/>
          </a:prstGeom>
          <a:noFill/>
        </p:spPr>
        <p:txBody>
          <a:bodyPr wrap="square" rtlCol="0">
            <a:spAutoFit/>
          </a:bodyPr>
          <a:lstStyle/>
          <a:p>
            <a:r>
              <a:rPr lang="en-US" dirty="0" smtClean="0"/>
              <a:t>N</a:t>
            </a:r>
            <a:endParaRPr lang="en-US" dirty="0"/>
          </a:p>
        </p:txBody>
      </p:sp>
      <p:sp>
        <p:nvSpPr>
          <p:cNvPr id="25" name="TextBox 24"/>
          <p:cNvSpPr txBox="1"/>
          <p:nvPr/>
        </p:nvSpPr>
        <p:spPr>
          <a:xfrm>
            <a:off x="5344842" y="5166258"/>
            <a:ext cx="728153" cy="369332"/>
          </a:xfrm>
          <a:prstGeom prst="rect">
            <a:avLst/>
          </a:prstGeom>
          <a:noFill/>
        </p:spPr>
        <p:txBody>
          <a:bodyPr wrap="square" rtlCol="0">
            <a:spAutoFit/>
          </a:bodyPr>
          <a:lstStyle/>
          <a:p>
            <a:r>
              <a:rPr lang="en-US" dirty="0" smtClean="0"/>
              <a:t>N-1</a:t>
            </a:r>
            <a:endParaRPr lang="en-US" dirty="0"/>
          </a:p>
        </p:txBody>
      </p:sp>
      <p:sp>
        <p:nvSpPr>
          <p:cNvPr id="26" name="TextBox 25"/>
          <p:cNvSpPr txBox="1"/>
          <p:nvPr/>
        </p:nvSpPr>
        <p:spPr>
          <a:xfrm>
            <a:off x="3821465" y="5173795"/>
            <a:ext cx="728153" cy="369332"/>
          </a:xfrm>
          <a:prstGeom prst="rect">
            <a:avLst/>
          </a:prstGeom>
          <a:noFill/>
        </p:spPr>
        <p:txBody>
          <a:bodyPr wrap="square" rtlCol="0">
            <a:spAutoFit/>
          </a:bodyPr>
          <a:lstStyle/>
          <a:p>
            <a:r>
              <a:rPr lang="en-US" dirty="0" smtClean="0"/>
              <a:t>N-2</a:t>
            </a:r>
            <a:endParaRPr lang="en-US" dirty="0"/>
          </a:p>
        </p:txBody>
      </p:sp>
    </p:spTree>
    <p:extLst>
      <p:ext uri="{BB962C8B-B14F-4D97-AF65-F5344CB8AC3E}">
        <p14:creationId xmlns:p14="http://schemas.microsoft.com/office/powerpoint/2010/main" val="5390014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992188" y="1955800"/>
            <a:ext cx="282236" cy="30933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7</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6" name="Rectangle 5"/>
          <p:cNvSpPr/>
          <p:nvPr/>
        </p:nvSpPr>
        <p:spPr bwMode="auto">
          <a:xfrm>
            <a:off x="1563222" y="4013200"/>
            <a:ext cx="282236" cy="10359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2</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9" name="Straight Connector 8"/>
          <p:cNvCxnSpPr>
            <a:stCxn id="6" idx="0"/>
            <a:endCxn id="5" idx="0"/>
          </p:cNvCxnSpPr>
          <p:nvPr/>
        </p:nvCxnSpPr>
        <p:spPr bwMode="auto">
          <a:xfrm flipV="1">
            <a:off x="1704340" y="1955800"/>
            <a:ext cx="1428966" cy="2057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a:stCxn id="6" idx="0"/>
            <a:endCxn id="5" idx="2"/>
          </p:cNvCxnSpPr>
          <p:nvPr/>
        </p:nvCxnSpPr>
        <p:spPr bwMode="auto">
          <a:xfrm>
            <a:off x="1704340" y="4013200"/>
            <a:ext cx="1428966" cy="103593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p:cNvSpPr txBox="1"/>
          <p:nvPr/>
        </p:nvSpPr>
        <p:spPr>
          <a:xfrm>
            <a:off x="2978085" y="5166258"/>
            <a:ext cx="728153" cy="369332"/>
          </a:xfrm>
          <a:prstGeom prst="rect">
            <a:avLst/>
          </a:prstGeom>
          <a:noFill/>
        </p:spPr>
        <p:txBody>
          <a:bodyPr wrap="square" rtlCol="0">
            <a:spAutoFit/>
          </a:bodyPr>
          <a:lstStyle/>
          <a:p>
            <a:r>
              <a:rPr lang="en-US" dirty="0" smtClean="0"/>
              <a:t>N</a:t>
            </a:r>
            <a:endParaRPr lang="en-US" dirty="0"/>
          </a:p>
        </p:txBody>
      </p:sp>
      <p:sp>
        <p:nvSpPr>
          <p:cNvPr id="14" name="TextBox 13"/>
          <p:cNvSpPr txBox="1"/>
          <p:nvPr/>
        </p:nvSpPr>
        <p:spPr>
          <a:xfrm>
            <a:off x="1441863" y="5132932"/>
            <a:ext cx="728153" cy="369332"/>
          </a:xfrm>
          <a:prstGeom prst="rect">
            <a:avLst/>
          </a:prstGeom>
          <a:noFill/>
        </p:spPr>
        <p:txBody>
          <a:bodyPr wrap="square" rtlCol="0">
            <a:spAutoFit/>
          </a:bodyPr>
          <a:lstStyle/>
          <a:p>
            <a:r>
              <a:rPr lang="en-US" dirty="0" smtClean="0"/>
              <a:t>N-1</a:t>
            </a:r>
            <a:endParaRPr lang="en-US" dirty="0"/>
          </a:p>
        </p:txBody>
      </p:sp>
      <p:sp>
        <p:nvSpPr>
          <p:cNvPr id="23" name="TextBox 22"/>
          <p:cNvSpPr txBox="1"/>
          <p:nvPr/>
        </p:nvSpPr>
        <p:spPr>
          <a:xfrm>
            <a:off x="2100643" y="4640889"/>
            <a:ext cx="1173781" cy="307777"/>
          </a:xfrm>
          <a:prstGeom prst="rect">
            <a:avLst/>
          </a:prstGeom>
          <a:noFill/>
        </p:spPr>
        <p:txBody>
          <a:bodyPr wrap="square" rtlCol="0">
            <a:spAutoFit/>
          </a:bodyPr>
          <a:lstStyle/>
          <a:p>
            <a:r>
              <a:rPr lang="en-US" sz="1400" dirty="0" smtClean="0"/>
              <a:t>L[1]</a:t>
            </a:r>
            <a:endParaRPr lang="en-US" sz="1400" dirty="0"/>
          </a:p>
        </p:txBody>
      </p:sp>
      <p:cxnSp>
        <p:nvCxnSpPr>
          <p:cNvPr id="24" name="Straight Connector 23"/>
          <p:cNvCxnSpPr>
            <a:stCxn id="6" idx="0"/>
          </p:cNvCxnSpPr>
          <p:nvPr/>
        </p:nvCxnSpPr>
        <p:spPr bwMode="auto">
          <a:xfrm>
            <a:off x="1704340" y="4013200"/>
            <a:ext cx="1711054" cy="50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Box 24"/>
          <p:cNvSpPr txBox="1"/>
          <p:nvPr/>
        </p:nvSpPr>
        <p:spPr>
          <a:xfrm>
            <a:off x="2100643" y="4013200"/>
            <a:ext cx="1173781" cy="307777"/>
          </a:xfrm>
          <a:prstGeom prst="rect">
            <a:avLst/>
          </a:prstGeom>
          <a:noFill/>
        </p:spPr>
        <p:txBody>
          <a:bodyPr wrap="square" rtlCol="0">
            <a:spAutoFit/>
          </a:bodyPr>
          <a:lstStyle/>
          <a:p>
            <a:r>
              <a:rPr lang="en-US" sz="1400" dirty="0" smtClean="0"/>
              <a:t>L[2]</a:t>
            </a:r>
            <a:endParaRPr lang="en-US" sz="1400" dirty="0"/>
          </a:p>
        </p:txBody>
      </p:sp>
      <p:sp>
        <p:nvSpPr>
          <p:cNvPr id="27" name="TextBox 26"/>
          <p:cNvSpPr txBox="1"/>
          <p:nvPr/>
        </p:nvSpPr>
        <p:spPr>
          <a:xfrm>
            <a:off x="2100643" y="2936677"/>
            <a:ext cx="1173781" cy="307777"/>
          </a:xfrm>
          <a:prstGeom prst="rect">
            <a:avLst/>
          </a:prstGeom>
          <a:noFill/>
        </p:spPr>
        <p:txBody>
          <a:bodyPr wrap="square" rtlCol="0">
            <a:spAutoFit/>
          </a:bodyPr>
          <a:lstStyle/>
          <a:p>
            <a:r>
              <a:rPr lang="en-US" sz="1400" dirty="0" smtClean="0"/>
              <a:t>L[n]</a:t>
            </a:r>
            <a:endParaRPr lang="en-US" sz="1400" dirty="0"/>
          </a:p>
        </p:txBody>
      </p:sp>
      <p:sp>
        <p:nvSpPr>
          <p:cNvPr id="28" name="Rectangle 27"/>
          <p:cNvSpPr/>
          <p:nvPr/>
        </p:nvSpPr>
        <p:spPr bwMode="auto">
          <a:xfrm>
            <a:off x="7778406" y="1953158"/>
            <a:ext cx="282236" cy="30933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7</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9" name="Rectangle 28"/>
          <p:cNvSpPr/>
          <p:nvPr/>
        </p:nvSpPr>
        <p:spPr bwMode="auto">
          <a:xfrm>
            <a:off x="6431428" y="4003230"/>
            <a:ext cx="282236" cy="10359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2</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30" name="Straight Connector 29"/>
          <p:cNvCxnSpPr>
            <a:stCxn id="29" idx="0"/>
            <a:endCxn id="28" idx="0"/>
          </p:cNvCxnSpPr>
          <p:nvPr/>
        </p:nvCxnSpPr>
        <p:spPr bwMode="auto">
          <a:xfrm flipV="1">
            <a:off x="6572546" y="1953158"/>
            <a:ext cx="1346978" cy="2050072"/>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31" name="Straight Connector 30"/>
          <p:cNvCxnSpPr>
            <a:stCxn id="29" idx="2"/>
            <a:endCxn id="28" idx="0"/>
          </p:cNvCxnSpPr>
          <p:nvPr/>
        </p:nvCxnSpPr>
        <p:spPr bwMode="auto">
          <a:xfrm flipV="1">
            <a:off x="6572546" y="1953158"/>
            <a:ext cx="1346978" cy="3086011"/>
          </a:xfrm>
          <a:prstGeom prst="line">
            <a:avLst/>
          </a:prstGeom>
          <a:solidFill>
            <a:schemeClr val="accent1"/>
          </a:solidFill>
          <a:ln w="9525" cap="flat" cmpd="sng" algn="ctr">
            <a:solidFill>
              <a:srgbClr val="0000FF"/>
            </a:solidFill>
            <a:prstDash val="solid"/>
            <a:round/>
            <a:headEnd type="none" w="med" len="med"/>
            <a:tailEnd type="none" w="med" len="med"/>
          </a:ln>
          <a:effectLst/>
        </p:spPr>
      </p:cxnSp>
      <p:sp>
        <p:nvSpPr>
          <p:cNvPr id="32" name="TextBox 31"/>
          <p:cNvSpPr txBox="1"/>
          <p:nvPr/>
        </p:nvSpPr>
        <p:spPr>
          <a:xfrm>
            <a:off x="7764303" y="5163616"/>
            <a:ext cx="728153" cy="369332"/>
          </a:xfrm>
          <a:prstGeom prst="rect">
            <a:avLst/>
          </a:prstGeom>
          <a:noFill/>
        </p:spPr>
        <p:txBody>
          <a:bodyPr wrap="square" rtlCol="0">
            <a:spAutoFit/>
          </a:bodyPr>
          <a:lstStyle/>
          <a:p>
            <a:r>
              <a:rPr lang="en-US" dirty="0" smtClean="0"/>
              <a:t>N</a:t>
            </a:r>
            <a:endParaRPr lang="en-US" dirty="0"/>
          </a:p>
        </p:txBody>
      </p:sp>
      <p:sp>
        <p:nvSpPr>
          <p:cNvPr id="33" name="TextBox 32"/>
          <p:cNvSpPr txBox="1"/>
          <p:nvPr/>
        </p:nvSpPr>
        <p:spPr>
          <a:xfrm>
            <a:off x="6341111" y="5160974"/>
            <a:ext cx="728153" cy="369332"/>
          </a:xfrm>
          <a:prstGeom prst="rect">
            <a:avLst/>
          </a:prstGeom>
          <a:noFill/>
        </p:spPr>
        <p:txBody>
          <a:bodyPr wrap="square" rtlCol="0">
            <a:spAutoFit/>
          </a:bodyPr>
          <a:lstStyle/>
          <a:p>
            <a:r>
              <a:rPr lang="en-US" dirty="0" smtClean="0"/>
              <a:t>N-1</a:t>
            </a:r>
            <a:endParaRPr lang="en-US" dirty="0"/>
          </a:p>
        </p:txBody>
      </p:sp>
      <p:sp>
        <p:nvSpPr>
          <p:cNvPr id="34" name="TextBox 33"/>
          <p:cNvSpPr txBox="1"/>
          <p:nvPr/>
        </p:nvSpPr>
        <p:spPr>
          <a:xfrm>
            <a:off x="6988461" y="3754734"/>
            <a:ext cx="1173781" cy="307777"/>
          </a:xfrm>
          <a:prstGeom prst="rect">
            <a:avLst/>
          </a:prstGeom>
          <a:noFill/>
        </p:spPr>
        <p:txBody>
          <a:bodyPr wrap="square" rtlCol="0">
            <a:spAutoFit/>
          </a:bodyPr>
          <a:lstStyle/>
          <a:p>
            <a:r>
              <a:rPr lang="en-US" sz="1400" dirty="0" smtClean="0"/>
              <a:t>ML[1]</a:t>
            </a:r>
            <a:endParaRPr lang="en-US" sz="1400" dirty="0"/>
          </a:p>
        </p:txBody>
      </p:sp>
      <p:sp>
        <p:nvSpPr>
          <p:cNvPr id="35" name="TextBox 34"/>
          <p:cNvSpPr txBox="1"/>
          <p:nvPr/>
        </p:nvSpPr>
        <p:spPr>
          <a:xfrm>
            <a:off x="6745743" y="2706921"/>
            <a:ext cx="1173781" cy="307777"/>
          </a:xfrm>
          <a:prstGeom prst="rect">
            <a:avLst/>
          </a:prstGeom>
          <a:noFill/>
        </p:spPr>
        <p:txBody>
          <a:bodyPr wrap="square" rtlCol="0">
            <a:spAutoFit/>
          </a:bodyPr>
          <a:lstStyle/>
          <a:p>
            <a:r>
              <a:rPr lang="en-US" sz="1400" dirty="0" smtClean="0"/>
              <a:t>ML[n]</a:t>
            </a:r>
            <a:endParaRPr lang="en-US" sz="1400" dirty="0"/>
          </a:p>
        </p:txBody>
      </p:sp>
      <p:sp>
        <p:nvSpPr>
          <p:cNvPr id="36" name="Right Arrow 35"/>
          <p:cNvSpPr/>
          <p:nvPr/>
        </p:nvSpPr>
        <p:spPr bwMode="auto">
          <a:xfrm>
            <a:off x="4343400" y="3720108"/>
            <a:ext cx="1016000" cy="5662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6261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494569" y="1587500"/>
            <a:ext cx="282236" cy="34616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8</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TextBox 14"/>
          <p:cNvSpPr txBox="1"/>
          <p:nvPr/>
        </p:nvSpPr>
        <p:spPr>
          <a:xfrm>
            <a:off x="5361715" y="5173796"/>
            <a:ext cx="728153" cy="369332"/>
          </a:xfrm>
          <a:prstGeom prst="rect">
            <a:avLst/>
          </a:prstGeom>
          <a:noFill/>
        </p:spPr>
        <p:txBody>
          <a:bodyPr wrap="square" rtlCol="0">
            <a:spAutoFit/>
          </a:bodyPr>
          <a:lstStyle/>
          <a:p>
            <a:r>
              <a:rPr lang="en-US" dirty="0" smtClean="0"/>
              <a:t>N-2</a:t>
            </a:r>
            <a:endParaRPr lang="en-US" dirty="0"/>
          </a:p>
        </p:txBody>
      </p:sp>
      <p:sp>
        <p:nvSpPr>
          <p:cNvPr id="18" name="Rectangle 17"/>
          <p:cNvSpPr/>
          <p:nvPr/>
        </p:nvSpPr>
        <p:spPr bwMode="auto">
          <a:xfrm>
            <a:off x="8184075" y="1955800"/>
            <a:ext cx="282236" cy="30933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7</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1" name="Rectangle 20"/>
          <p:cNvSpPr/>
          <p:nvPr/>
        </p:nvSpPr>
        <p:spPr bwMode="auto">
          <a:xfrm>
            <a:off x="6935563" y="4013200"/>
            <a:ext cx="282236" cy="10359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2</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4" name="TextBox 23"/>
          <p:cNvSpPr txBox="1"/>
          <p:nvPr/>
        </p:nvSpPr>
        <p:spPr>
          <a:xfrm>
            <a:off x="8169972" y="5166258"/>
            <a:ext cx="728153" cy="369332"/>
          </a:xfrm>
          <a:prstGeom prst="rect">
            <a:avLst/>
          </a:prstGeom>
          <a:noFill/>
        </p:spPr>
        <p:txBody>
          <a:bodyPr wrap="square" rtlCol="0">
            <a:spAutoFit/>
          </a:bodyPr>
          <a:lstStyle/>
          <a:p>
            <a:r>
              <a:rPr lang="en-US" dirty="0" smtClean="0"/>
              <a:t>N</a:t>
            </a:r>
            <a:endParaRPr lang="en-US" dirty="0"/>
          </a:p>
        </p:txBody>
      </p:sp>
      <p:sp>
        <p:nvSpPr>
          <p:cNvPr id="25" name="TextBox 24"/>
          <p:cNvSpPr txBox="1"/>
          <p:nvPr/>
        </p:nvSpPr>
        <p:spPr>
          <a:xfrm>
            <a:off x="6853722" y="5160974"/>
            <a:ext cx="728153" cy="369332"/>
          </a:xfrm>
          <a:prstGeom prst="rect">
            <a:avLst/>
          </a:prstGeom>
          <a:noFill/>
        </p:spPr>
        <p:txBody>
          <a:bodyPr wrap="square" rtlCol="0">
            <a:spAutoFit/>
          </a:bodyPr>
          <a:lstStyle/>
          <a:p>
            <a:r>
              <a:rPr lang="en-US" dirty="0" smtClean="0"/>
              <a:t>N-1</a:t>
            </a:r>
            <a:endParaRPr lang="en-US" dirty="0"/>
          </a:p>
        </p:txBody>
      </p:sp>
      <p:sp>
        <p:nvSpPr>
          <p:cNvPr id="26" name="TextBox 25"/>
          <p:cNvSpPr txBox="1"/>
          <p:nvPr/>
        </p:nvSpPr>
        <p:spPr>
          <a:xfrm>
            <a:off x="5934868" y="4631324"/>
            <a:ext cx="1173781" cy="307777"/>
          </a:xfrm>
          <a:prstGeom prst="rect">
            <a:avLst/>
          </a:prstGeom>
          <a:noFill/>
        </p:spPr>
        <p:txBody>
          <a:bodyPr wrap="square" rtlCol="0">
            <a:spAutoFit/>
          </a:bodyPr>
          <a:lstStyle/>
          <a:p>
            <a:r>
              <a:rPr lang="en-US" sz="1400" dirty="0" smtClean="0"/>
              <a:t>ML[1]</a:t>
            </a:r>
            <a:endParaRPr lang="en-US" sz="1400" dirty="0"/>
          </a:p>
        </p:txBody>
      </p:sp>
      <p:sp>
        <p:nvSpPr>
          <p:cNvPr id="27" name="TextBox 26"/>
          <p:cNvSpPr txBox="1"/>
          <p:nvPr/>
        </p:nvSpPr>
        <p:spPr>
          <a:xfrm>
            <a:off x="6266831" y="2637826"/>
            <a:ext cx="1173781" cy="307777"/>
          </a:xfrm>
          <a:prstGeom prst="rect">
            <a:avLst/>
          </a:prstGeom>
          <a:noFill/>
        </p:spPr>
        <p:txBody>
          <a:bodyPr wrap="square" rtlCol="0">
            <a:spAutoFit/>
          </a:bodyPr>
          <a:lstStyle/>
          <a:p>
            <a:r>
              <a:rPr lang="en-US" sz="1400" dirty="0" smtClean="0"/>
              <a:t>ML[n]</a:t>
            </a:r>
            <a:endParaRPr lang="en-US" sz="1400" dirty="0"/>
          </a:p>
        </p:txBody>
      </p:sp>
      <p:cxnSp>
        <p:nvCxnSpPr>
          <p:cNvPr id="29" name="Straight Connector 28"/>
          <p:cNvCxnSpPr>
            <a:stCxn id="18" idx="0"/>
            <a:endCxn id="21" idx="2"/>
          </p:cNvCxnSpPr>
          <p:nvPr/>
        </p:nvCxnSpPr>
        <p:spPr bwMode="auto">
          <a:xfrm flipH="1">
            <a:off x="7076681" y="1955800"/>
            <a:ext cx="1248512" cy="3093339"/>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46" name="Straight Connector 45"/>
          <p:cNvCxnSpPr>
            <a:stCxn id="7" idx="0"/>
            <a:endCxn id="21" idx="2"/>
          </p:cNvCxnSpPr>
          <p:nvPr/>
        </p:nvCxnSpPr>
        <p:spPr bwMode="auto">
          <a:xfrm>
            <a:off x="5635687" y="1587500"/>
            <a:ext cx="1440994" cy="3461639"/>
          </a:xfrm>
          <a:prstGeom prst="line">
            <a:avLst/>
          </a:prstGeom>
          <a:solidFill>
            <a:schemeClr val="accent1"/>
          </a:solidFill>
          <a:ln w="9525" cap="flat" cmpd="sng" algn="ctr">
            <a:solidFill>
              <a:srgbClr val="0000FF"/>
            </a:solidFill>
            <a:prstDash val="solid"/>
            <a:round/>
            <a:headEnd type="none" w="med" len="med"/>
            <a:tailEnd type="none" w="med" len="med"/>
          </a:ln>
          <a:effectLst/>
        </p:spPr>
      </p:cxnSp>
      <p:sp>
        <p:nvSpPr>
          <p:cNvPr id="49" name="Rectangle 48"/>
          <p:cNvSpPr/>
          <p:nvPr/>
        </p:nvSpPr>
        <p:spPr bwMode="auto">
          <a:xfrm>
            <a:off x="630469" y="1587500"/>
            <a:ext cx="282236" cy="34616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8</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0" name="TextBox 49"/>
          <p:cNvSpPr txBox="1"/>
          <p:nvPr/>
        </p:nvSpPr>
        <p:spPr>
          <a:xfrm>
            <a:off x="497615" y="5173796"/>
            <a:ext cx="728153" cy="369332"/>
          </a:xfrm>
          <a:prstGeom prst="rect">
            <a:avLst/>
          </a:prstGeom>
          <a:noFill/>
        </p:spPr>
        <p:txBody>
          <a:bodyPr wrap="square" rtlCol="0">
            <a:spAutoFit/>
          </a:bodyPr>
          <a:lstStyle/>
          <a:p>
            <a:r>
              <a:rPr lang="en-US" dirty="0" smtClean="0"/>
              <a:t>N-2</a:t>
            </a:r>
            <a:endParaRPr lang="en-US" dirty="0"/>
          </a:p>
        </p:txBody>
      </p:sp>
      <p:sp>
        <p:nvSpPr>
          <p:cNvPr id="51" name="Rectangle 50"/>
          <p:cNvSpPr/>
          <p:nvPr/>
        </p:nvSpPr>
        <p:spPr bwMode="auto">
          <a:xfrm>
            <a:off x="3319975" y="1955800"/>
            <a:ext cx="282236" cy="30933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7</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2" name="Rectangle 51"/>
          <p:cNvSpPr/>
          <p:nvPr/>
        </p:nvSpPr>
        <p:spPr bwMode="auto">
          <a:xfrm>
            <a:off x="2071463" y="4013200"/>
            <a:ext cx="282236" cy="10359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2</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53" name="Straight Connector 52"/>
          <p:cNvCxnSpPr>
            <a:stCxn id="52" idx="0"/>
            <a:endCxn id="51" idx="0"/>
          </p:cNvCxnSpPr>
          <p:nvPr/>
        </p:nvCxnSpPr>
        <p:spPr bwMode="auto">
          <a:xfrm flipV="1">
            <a:off x="2212581" y="1955800"/>
            <a:ext cx="1248512" cy="205740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54" name="TextBox 53"/>
          <p:cNvSpPr txBox="1"/>
          <p:nvPr/>
        </p:nvSpPr>
        <p:spPr>
          <a:xfrm>
            <a:off x="3305872" y="5166258"/>
            <a:ext cx="728153" cy="369332"/>
          </a:xfrm>
          <a:prstGeom prst="rect">
            <a:avLst/>
          </a:prstGeom>
          <a:noFill/>
        </p:spPr>
        <p:txBody>
          <a:bodyPr wrap="square" rtlCol="0">
            <a:spAutoFit/>
          </a:bodyPr>
          <a:lstStyle/>
          <a:p>
            <a:r>
              <a:rPr lang="en-US" dirty="0" smtClean="0"/>
              <a:t>N</a:t>
            </a:r>
            <a:endParaRPr lang="en-US" dirty="0"/>
          </a:p>
        </p:txBody>
      </p:sp>
      <p:sp>
        <p:nvSpPr>
          <p:cNvPr id="55" name="TextBox 54"/>
          <p:cNvSpPr txBox="1"/>
          <p:nvPr/>
        </p:nvSpPr>
        <p:spPr>
          <a:xfrm>
            <a:off x="1989622" y="5160974"/>
            <a:ext cx="728153" cy="369332"/>
          </a:xfrm>
          <a:prstGeom prst="rect">
            <a:avLst/>
          </a:prstGeom>
          <a:noFill/>
        </p:spPr>
        <p:txBody>
          <a:bodyPr wrap="square" rtlCol="0">
            <a:spAutoFit/>
          </a:bodyPr>
          <a:lstStyle/>
          <a:p>
            <a:r>
              <a:rPr lang="en-US" dirty="0" smtClean="0"/>
              <a:t>N-1</a:t>
            </a:r>
            <a:endParaRPr lang="en-US" dirty="0"/>
          </a:p>
        </p:txBody>
      </p:sp>
      <p:sp>
        <p:nvSpPr>
          <p:cNvPr id="56" name="TextBox 55"/>
          <p:cNvSpPr txBox="1"/>
          <p:nvPr/>
        </p:nvSpPr>
        <p:spPr>
          <a:xfrm>
            <a:off x="1070768" y="3450224"/>
            <a:ext cx="1173781" cy="307777"/>
          </a:xfrm>
          <a:prstGeom prst="rect">
            <a:avLst/>
          </a:prstGeom>
          <a:noFill/>
        </p:spPr>
        <p:txBody>
          <a:bodyPr wrap="square" rtlCol="0">
            <a:spAutoFit/>
          </a:bodyPr>
          <a:lstStyle/>
          <a:p>
            <a:r>
              <a:rPr lang="en-US" sz="1400" dirty="0" smtClean="0"/>
              <a:t>L[1]</a:t>
            </a:r>
            <a:endParaRPr lang="en-US" sz="1400" dirty="0"/>
          </a:p>
        </p:txBody>
      </p:sp>
      <p:sp>
        <p:nvSpPr>
          <p:cNvPr id="57" name="TextBox 56"/>
          <p:cNvSpPr txBox="1"/>
          <p:nvPr/>
        </p:nvSpPr>
        <p:spPr>
          <a:xfrm>
            <a:off x="1484572" y="2637826"/>
            <a:ext cx="1173781" cy="307777"/>
          </a:xfrm>
          <a:prstGeom prst="rect">
            <a:avLst/>
          </a:prstGeom>
          <a:noFill/>
        </p:spPr>
        <p:txBody>
          <a:bodyPr wrap="square" rtlCol="0">
            <a:spAutoFit/>
          </a:bodyPr>
          <a:lstStyle/>
          <a:p>
            <a:r>
              <a:rPr lang="en-US" sz="1400" dirty="0" smtClean="0"/>
              <a:t>L[n]</a:t>
            </a:r>
            <a:endParaRPr lang="en-US" sz="1400" dirty="0"/>
          </a:p>
        </p:txBody>
      </p:sp>
      <p:cxnSp>
        <p:nvCxnSpPr>
          <p:cNvPr id="58" name="Straight Connector 57"/>
          <p:cNvCxnSpPr>
            <a:stCxn id="51" idx="0"/>
            <a:endCxn id="52" idx="2"/>
          </p:cNvCxnSpPr>
          <p:nvPr/>
        </p:nvCxnSpPr>
        <p:spPr bwMode="auto">
          <a:xfrm flipH="1">
            <a:off x="2212581" y="1955800"/>
            <a:ext cx="1248512" cy="3093339"/>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59" name="Straight Connector 58"/>
          <p:cNvCxnSpPr>
            <a:stCxn id="49" idx="0"/>
            <a:endCxn id="52" idx="0"/>
          </p:cNvCxnSpPr>
          <p:nvPr/>
        </p:nvCxnSpPr>
        <p:spPr bwMode="auto">
          <a:xfrm>
            <a:off x="771587" y="1587500"/>
            <a:ext cx="1440994" cy="24257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stCxn id="49" idx="0"/>
            <a:endCxn id="52" idx="2"/>
          </p:cNvCxnSpPr>
          <p:nvPr/>
        </p:nvCxnSpPr>
        <p:spPr bwMode="auto">
          <a:xfrm>
            <a:off x="771587" y="1587500"/>
            <a:ext cx="1440994" cy="346163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7" idx="2"/>
            <a:endCxn id="21" idx="2"/>
          </p:cNvCxnSpPr>
          <p:nvPr/>
        </p:nvCxnSpPr>
        <p:spPr bwMode="auto">
          <a:xfrm>
            <a:off x="5635687" y="5049139"/>
            <a:ext cx="1440994" cy="0"/>
          </a:xfrm>
          <a:prstGeom prst="line">
            <a:avLst/>
          </a:prstGeom>
          <a:solidFill>
            <a:schemeClr val="accent1"/>
          </a:solidFill>
          <a:ln w="9525" cap="flat" cmpd="sng" algn="ctr">
            <a:solidFill>
              <a:srgbClr val="0000FF"/>
            </a:solidFill>
            <a:prstDash val="solid"/>
            <a:round/>
            <a:headEnd type="none" w="med" len="med"/>
            <a:tailEnd type="none" w="med" len="med"/>
          </a:ln>
          <a:effectLst/>
        </p:spPr>
      </p:cxnSp>
      <p:sp>
        <p:nvSpPr>
          <p:cNvPr id="64" name="Right Arrow 63"/>
          <p:cNvSpPr/>
          <p:nvPr/>
        </p:nvSpPr>
        <p:spPr bwMode="auto">
          <a:xfrm>
            <a:off x="4034025" y="3474879"/>
            <a:ext cx="1016000" cy="5662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7221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6773660" y="1955800"/>
            <a:ext cx="282236" cy="30933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7</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4" name="Rectangle 23"/>
          <p:cNvSpPr/>
          <p:nvPr/>
        </p:nvSpPr>
        <p:spPr bwMode="auto">
          <a:xfrm>
            <a:off x="5479601" y="4013200"/>
            <a:ext cx="282236" cy="10359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2</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7" name="Rectangle 26"/>
          <p:cNvSpPr/>
          <p:nvPr/>
        </p:nvSpPr>
        <p:spPr bwMode="auto">
          <a:xfrm>
            <a:off x="4015503" y="1450343"/>
            <a:ext cx="282236" cy="35987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8</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8" name="Rectangle 27"/>
          <p:cNvSpPr/>
          <p:nvPr/>
        </p:nvSpPr>
        <p:spPr bwMode="auto">
          <a:xfrm>
            <a:off x="2302283" y="2261836"/>
            <a:ext cx="282236" cy="278730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cs typeface="ＭＳ Ｐゴシック" charset="-128"/>
              </a:rPr>
              <a:t>6</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0" name="TextBox 29"/>
          <p:cNvSpPr txBox="1"/>
          <p:nvPr/>
        </p:nvSpPr>
        <p:spPr>
          <a:xfrm>
            <a:off x="2262781" y="5166258"/>
            <a:ext cx="410638" cy="369332"/>
          </a:xfrm>
          <a:prstGeom prst="rect">
            <a:avLst/>
          </a:prstGeom>
          <a:noFill/>
        </p:spPr>
        <p:txBody>
          <a:bodyPr wrap="square" rtlCol="0">
            <a:spAutoFit/>
          </a:bodyPr>
          <a:lstStyle/>
          <a:p>
            <a:r>
              <a:rPr lang="en-US" dirty="0" smtClean="0"/>
              <a:t>0</a:t>
            </a:r>
            <a:endParaRPr lang="en-US" dirty="0"/>
          </a:p>
        </p:txBody>
      </p:sp>
      <p:sp>
        <p:nvSpPr>
          <p:cNvPr id="31" name="TextBox 30"/>
          <p:cNvSpPr txBox="1"/>
          <p:nvPr/>
        </p:nvSpPr>
        <p:spPr>
          <a:xfrm>
            <a:off x="6759557" y="5166258"/>
            <a:ext cx="728153" cy="369332"/>
          </a:xfrm>
          <a:prstGeom prst="rect">
            <a:avLst/>
          </a:prstGeom>
          <a:noFill/>
        </p:spPr>
        <p:txBody>
          <a:bodyPr wrap="square" rtlCol="0">
            <a:spAutoFit/>
          </a:bodyPr>
          <a:lstStyle/>
          <a:p>
            <a:r>
              <a:rPr lang="en-US" dirty="0" smtClean="0"/>
              <a:t>N</a:t>
            </a:r>
            <a:endParaRPr lang="en-US" dirty="0"/>
          </a:p>
        </p:txBody>
      </p:sp>
      <p:sp>
        <p:nvSpPr>
          <p:cNvPr id="32" name="TextBox 31"/>
          <p:cNvSpPr txBox="1"/>
          <p:nvPr/>
        </p:nvSpPr>
        <p:spPr>
          <a:xfrm>
            <a:off x="5344842" y="5166258"/>
            <a:ext cx="728153" cy="369332"/>
          </a:xfrm>
          <a:prstGeom prst="rect">
            <a:avLst/>
          </a:prstGeom>
          <a:noFill/>
        </p:spPr>
        <p:txBody>
          <a:bodyPr wrap="square" rtlCol="0">
            <a:spAutoFit/>
          </a:bodyPr>
          <a:lstStyle/>
          <a:p>
            <a:r>
              <a:rPr lang="en-US" dirty="0" smtClean="0"/>
              <a:t>N-1</a:t>
            </a:r>
            <a:endParaRPr lang="en-US" dirty="0"/>
          </a:p>
        </p:txBody>
      </p:sp>
      <p:sp>
        <p:nvSpPr>
          <p:cNvPr id="33" name="TextBox 32"/>
          <p:cNvSpPr txBox="1"/>
          <p:nvPr/>
        </p:nvSpPr>
        <p:spPr>
          <a:xfrm>
            <a:off x="3821465" y="5173795"/>
            <a:ext cx="728153" cy="369332"/>
          </a:xfrm>
          <a:prstGeom prst="rect">
            <a:avLst/>
          </a:prstGeom>
          <a:noFill/>
        </p:spPr>
        <p:txBody>
          <a:bodyPr wrap="square" rtlCol="0">
            <a:spAutoFit/>
          </a:bodyPr>
          <a:lstStyle/>
          <a:p>
            <a:r>
              <a:rPr lang="en-US" dirty="0" smtClean="0"/>
              <a:t>N-2</a:t>
            </a:r>
            <a:endParaRPr lang="en-US" dirty="0"/>
          </a:p>
        </p:txBody>
      </p:sp>
      <p:cxnSp>
        <p:nvCxnSpPr>
          <p:cNvPr id="35" name="Straight Connector 34"/>
          <p:cNvCxnSpPr>
            <a:stCxn id="28" idx="2"/>
            <a:endCxn id="27" idx="0"/>
          </p:cNvCxnSpPr>
          <p:nvPr/>
        </p:nvCxnSpPr>
        <p:spPr bwMode="auto">
          <a:xfrm flipV="1">
            <a:off x="2443401" y="1450343"/>
            <a:ext cx="1713220" cy="3598796"/>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37" name="Straight Connector 36"/>
          <p:cNvCxnSpPr>
            <a:stCxn id="27" idx="0"/>
            <a:endCxn id="24" idx="2"/>
          </p:cNvCxnSpPr>
          <p:nvPr/>
        </p:nvCxnSpPr>
        <p:spPr bwMode="auto">
          <a:xfrm>
            <a:off x="4156621" y="1450343"/>
            <a:ext cx="1464098" cy="3598796"/>
          </a:xfrm>
          <a:prstGeom prst="line">
            <a:avLst/>
          </a:prstGeom>
          <a:solidFill>
            <a:schemeClr val="accent1"/>
          </a:solidFill>
          <a:ln w="9525" cap="flat" cmpd="sng" algn="ctr">
            <a:solidFill>
              <a:srgbClr val="0000FF"/>
            </a:solidFill>
            <a:prstDash val="solid"/>
            <a:round/>
            <a:headEnd type="none" w="med" len="med"/>
            <a:tailEnd type="none" w="med" len="med"/>
          </a:ln>
          <a:effectLst/>
        </p:spPr>
      </p:cxnSp>
      <p:cxnSp>
        <p:nvCxnSpPr>
          <p:cNvPr id="38" name="Straight Connector 37"/>
          <p:cNvCxnSpPr>
            <a:stCxn id="23" idx="0"/>
            <a:endCxn id="24" idx="2"/>
          </p:cNvCxnSpPr>
          <p:nvPr/>
        </p:nvCxnSpPr>
        <p:spPr bwMode="auto">
          <a:xfrm flipH="1">
            <a:off x="5620719" y="1955800"/>
            <a:ext cx="1294059" cy="3093339"/>
          </a:xfrm>
          <a:prstGeom prst="line">
            <a:avLst/>
          </a:prstGeom>
          <a:solidFill>
            <a:schemeClr val="accent1"/>
          </a:solidFill>
          <a:ln w="9525" cap="flat" cmpd="sng" algn="ctr">
            <a:solidFill>
              <a:srgbClr val="0000FF"/>
            </a:solidFill>
            <a:prstDash val="solid"/>
            <a:round/>
            <a:headEnd type="none" w="med" len="med"/>
            <a:tailEnd type="none" w="med" len="med"/>
          </a:ln>
          <a:effectLst/>
        </p:spPr>
      </p:cxnSp>
    </p:spTree>
    <p:extLst>
      <p:ext uri="{BB962C8B-B14F-4D97-AF65-F5344CB8AC3E}">
        <p14:creationId xmlns:p14="http://schemas.microsoft.com/office/powerpoint/2010/main" val="1180804049"/>
      </p:ext>
    </p:extLst>
  </p:cSld>
  <p:clrMapOvr>
    <a:masterClrMapping/>
  </p:clrMapOvr>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22900</TotalTime>
  <Words>95</Words>
  <Application>Microsoft Macintosh PowerPoint</Application>
  <PresentationFormat>On-screen Show (4:3)</PresentationFormat>
  <Paragraphs>47</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1_Master Marydale</vt:lpstr>
      <vt:lpstr>Memcache Introduction</vt:lpstr>
      <vt:lpstr>PowerPoint Presentation</vt:lpstr>
      <vt:lpstr>PowerPoint Presentation</vt:lpstr>
      <vt:lpstr>PowerPoint Presentation</vt:lpstr>
      <vt:lpstr>PowerPoint Presentation</vt:lpstr>
    </vt:vector>
  </TitlesOfParts>
  <Company>TW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Quality and QA</dc:title>
  <dc:creator>Kang</dc:creator>
  <cp:lastModifiedBy>twer</cp:lastModifiedBy>
  <cp:revision>228</cp:revision>
  <dcterms:created xsi:type="dcterms:W3CDTF">2012-11-20T04:51:39Z</dcterms:created>
  <dcterms:modified xsi:type="dcterms:W3CDTF">2012-12-18T02:52:56Z</dcterms:modified>
</cp:coreProperties>
</file>