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83" r:id="rId4"/>
    <p:sldId id="257" r:id="rId5"/>
    <p:sldId id="260" r:id="rId6"/>
    <p:sldId id="262" r:id="rId7"/>
    <p:sldId id="264" r:id="rId8"/>
    <p:sldId id="268" r:id="rId9"/>
    <p:sldId id="266" r:id="rId10"/>
    <p:sldId id="265" r:id="rId11"/>
    <p:sldId id="269" r:id="rId12"/>
    <p:sldId id="270" r:id="rId13"/>
    <p:sldId id="271" r:id="rId14"/>
    <p:sldId id="272" r:id="rId15"/>
    <p:sldId id="274" r:id="rId16"/>
    <p:sldId id="278" r:id="rId17"/>
    <p:sldId id="279" r:id="rId18"/>
    <p:sldId id="280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58" autoAdjust="0"/>
  </p:normalViewPr>
  <p:slideViewPr>
    <p:cSldViewPr snapToGrid="0" snapToObjects="1">
      <p:cViewPr varScale="1">
        <p:scale>
          <a:sx n="100" d="100"/>
          <a:sy n="100" d="100"/>
        </p:scale>
        <p:origin x="-18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ABE5-577C-3D40-A7A7-3925AADDA615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04CB-829E-8E47-8847-FFD3C9AA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5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ABE5-577C-3D40-A7A7-3925AADDA615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04CB-829E-8E47-8847-FFD3C9AA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5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ABE5-577C-3D40-A7A7-3925AADDA615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04CB-829E-8E47-8847-FFD3C9AA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6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ABE5-577C-3D40-A7A7-3925AADDA615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04CB-829E-8E47-8847-FFD3C9AA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4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ABE5-577C-3D40-A7A7-3925AADDA615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04CB-829E-8E47-8847-FFD3C9AA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2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ABE5-577C-3D40-A7A7-3925AADDA615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04CB-829E-8E47-8847-FFD3C9AA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ABE5-577C-3D40-A7A7-3925AADDA615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04CB-829E-8E47-8847-FFD3C9AA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9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ABE5-577C-3D40-A7A7-3925AADDA615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04CB-829E-8E47-8847-FFD3C9AA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ABE5-577C-3D40-A7A7-3925AADDA615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04CB-829E-8E47-8847-FFD3C9AA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0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ABE5-577C-3D40-A7A7-3925AADDA615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04CB-829E-8E47-8847-FFD3C9AA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ABE5-577C-3D40-A7A7-3925AADDA615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04CB-829E-8E47-8847-FFD3C9AA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5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AABE5-577C-3D40-A7A7-3925AADDA615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04CB-829E-8E47-8847-FFD3C9AA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0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验收测试与</a:t>
            </a:r>
            <a:r>
              <a:rPr lang="en-US" altLang="zh-CN" dirty="0" smtClean="0"/>
              <a:t>BDD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26304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张晓庆</a:t>
            </a:r>
            <a:endParaRPr lang="en-US" altLang="zh-CN" sz="2400" dirty="0" smtClean="0"/>
          </a:p>
          <a:p>
            <a:r>
              <a:rPr lang="en-US" sz="2400" dirty="0" smtClean="0"/>
              <a:t>2012.03.13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012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694" y="97867"/>
            <a:ext cx="13242606" cy="105475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RetroClaimSteps</a:t>
            </a:r>
            <a:r>
              <a:rPr lang="en-US" sz="2000" dirty="0" smtClean="0"/>
              <a:t> extends </a:t>
            </a:r>
            <a:r>
              <a:rPr lang="en-US" sz="2000" dirty="0" err="1" smtClean="0"/>
              <a:t>JjeSteps</a:t>
            </a:r>
            <a:r>
              <a:rPr lang="en-US" sz="2000" dirty="0" smtClean="0"/>
              <a:t> {</a:t>
            </a:r>
          </a:p>
          <a:p>
            <a:pPr marL="0" indent="0">
              <a:buNone/>
            </a:pPr>
            <a:r>
              <a:rPr lang="en-US" sz="2000" dirty="0" smtClean="0"/>
              <a:t>    @Given("I login member center with user &lt;$name&gt;")</a:t>
            </a:r>
          </a:p>
          <a:p>
            <a:pPr marL="0" indent="0">
              <a:buNone/>
            </a:pPr>
            <a:r>
              <a:rPr lang="en-US" sz="2000" dirty="0" smtClean="0"/>
              <a:t>    public void </a:t>
            </a:r>
            <a:r>
              <a:rPr lang="en-US" sz="2000" dirty="0" err="1" smtClean="0"/>
              <a:t>loginWith</a:t>
            </a:r>
            <a:r>
              <a:rPr lang="en-US" sz="2000" dirty="0" smtClean="0"/>
              <a:t>(String name) {</a:t>
            </a:r>
          </a:p>
          <a:p>
            <a:pPr marL="0" indent="0">
              <a:buNone/>
            </a:pPr>
            <a:r>
              <a:rPr lang="en-US" sz="2000" dirty="0" smtClean="0"/>
              <a:t>        User user = </a:t>
            </a:r>
            <a:r>
              <a:rPr lang="en-US" sz="2000" dirty="0" err="1" smtClean="0"/>
              <a:t>User.getUser</a:t>
            </a:r>
            <a:r>
              <a:rPr lang="en-US" sz="2000" dirty="0" smtClean="0"/>
              <a:t>(name);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loginPage</a:t>
            </a:r>
            <a:r>
              <a:rPr lang="en-US" sz="2000" dirty="0" smtClean="0"/>
              <a:t> = </a:t>
            </a:r>
            <a:r>
              <a:rPr lang="en-US" sz="2000" dirty="0" err="1" smtClean="0"/>
              <a:t>pageFactory.memberLoginPage</a:t>
            </a:r>
            <a:r>
              <a:rPr lang="en-US" sz="2000" dirty="0" smtClean="0"/>
              <a:t>().login(</a:t>
            </a:r>
            <a:r>
              <a:rPr lang="en-US" sz="2000" dirty="0" err="1" smtClean="0"/>
              <a:t>user.getName</a:t>
            </a:r>
            <a:r>
              <a:rPr lang="en-US" sz="2000" dirty="0" smtClean="0"/>
              <a:t>(), </a:t>
            </a:r>
            <a:r>
              <a:rPr lang="en-US" sz="2000" dirty="0" err="1" smtClean="0"/>
              <a:t>user.getPassword</a:t>
            </a:r>
            <a:r>
              <a:rPr lang="en-US" sz="2000" dirty="0" smtClean="0"/>
              <a:t>());</a:t>
            </a:r>
          </a:p>
          <a:p>
            <a:pPr marL="0" indent="0">
              <a:buNone/>
            </a:pPr>
            <a:r>
              <a:rPr lang="en-US" sz="2000" dirty="0" smtClean="0"/>
              <a:t>    }</a:t>
            </a:r>
          </a:p>
          <a:p>
            <a:pPr marL="0" indent="0">
              <a:buNone/>
            </a:pPr>
            <a:r>
              <a:rPr lang="en-US" sz="2000" dirty="0" smtClean="0"/>
              <a:t>    @When("I go to retro claim page")</a:t>
            </a:r>
          </a:p>
          <a:p>
            <a:pPr marL="0" indent="0">
              <a:buNone/>
            </a:pPr>
            <a:r>
              <a:rPr lang="en-US" sz="2000" dirty="0" smtClean="0"/>
              <a:t>    public void </a:t>
            </a:r>
            <a:r>
              <a:rPr lang="en-US" sz="2000" dirty="0" err="1" smtClean="0"/>
              <a:t>goToRetroClaimPage</a:t>
            </a:r>
            <a:r>
              <a:rPr lang="en-US" sz="2000" dirty="0" smtClean="0"/>
              <a:t>() {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retroClaimPage</a:t>
            </a:r>
            <a:r>
              <a:rPr lang="en-US" sz="2000" dirty="0" smtClean="0"/>
              <a:t> = </a:t>
            </a:r>
            <a:r>
              <a:rPr lang="en-US" sz="2000" dirty="0" err="1" smtClean="0"/>
              <a:t>loginPage.toMyMemeberCenter</a:t>
            </a:r>
            <a:r>
              <a:rPr lang="en-US" sz="2000" dirty="0" smtClean="0"/>
              <a:t>().</a:t>
            </a:r>
            <a:r>
              <a:rPr lang="en-US" sz="2000" dirty="0" err="1" smtClean="0"/>
              <a:t>toRetroClaimPage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 smtClean="0"/>
              <a:t>    }</a:t>
            </a:r>
          </a:p>
          <a:p>
            <a:pPr marL="0" indent="0">
              <a:buNone/>
            </a:pPr>
            <a:r>
              <a:rPr lang="en-US" sz="2000" dirty="0" smtClean="0"/>
              <a:t>    @When("I retro claim score with item &lt;$item&gt;, city &lt;$city&gt;, hotel &lt;$hotel&gt;, room &lt;$room&gt;…")</a:t>
            </a:r>
          </a:p>
          <a:p>
            <a:pPr marL="0" indent="0">
              <a:buNone/>
            </a:pPr>
            <a:r>
              <a:rPr lang="en-US" sz="2000" dirty="0" smtClean="0"/>
              <a:t>    public void </a:t>
            </a:r>
            <a:r>
              <a:rPr lang="en-US" sz="2000" dirty="0" err="1" smtClean="0"/>
              <a:t>hotelsCountAreGreatherThanOrEqualsTo</a:t>
            </a:r>
            <a:r>
              <a:rPr lang="en-US" sz="2000" dirty="0" smtClean="0"/>
              <a:t>(String item, String city, String hotel…) {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retroClaimPage.retroClaim</a:t>
            </a:r>
            <a:r>
              <a:rPr lang="en-US" sz="2000" dirty="0" smtClean="0"/>
              <a:t>(item, city, hotel, room, </a:t>
            </a:r>
            <a:r>
              <a:rPr lang="en-US" sz="2000" dirty="0" err="1" smtClean="0"/>
              <a:t>checkInDate</a:t>
            </a:r>
            <a:r>
              <a:rPr lang="en-US" sz="2000" dirty="0" smtClean="0"/>
              <a:t>, </a:t>
            </a:r>
            <a:r>
              <a:rPr lang="en-US" sz="2000" dirty="0" err="1" smtClean="0"/>
              <a:t>checkOutDate</a:t>
            </a:r>
            <a:r>
              <a:rPr lang="en-US" sz="2000" dirty="0" smtClean="0"/>
              <a:t>, amount);</a:t>
            </a:r>
          </a:p>
          <a:p>
            <a:pPr marL="0" indent="0">
              <a:buNone/>
            </a:pPr>
            <a:r>
              <a:rPr lang="en-US" sz="2000" dirty="0" smtClean="0"/>
              <a:t>    }</a:t>
            </a:r>
          </a:p>
          <a:p>
            <a:pPr marL="0" indent="0">
              <a:buNone/>
            </a:pPr>
            <a:r>
              <a:rPr lang="en-US" sz="2000" dirty="0" smtClean="0"/>
              <a:t>    @Then("I could see a record with item &lt;$item&gt;, check in &lt;$</a:t>
            </a:r>
            <a:r>
              <a:rPr lang="en-US" sz="2000" dirty="0" err="1" smtClean="0"/>
              <a:t>checkInDate</a:t>
            </a:r>
            <a:r>
              <a:rPr lang="en-US" sz="2000" dirty="0" smtClean="0"/>
              <a:t>&gt;, check out &lt;$</a:t>
            </a:r>
            <a:r>
              <a:rPr lang="en-US" sz="2000" dirty="0" err="1" smtClean="0"/>
              <a:t>checkoutDate</a:t>
            </a:r>
            <a:r>
              <a:rPr lang="en-US" sz="2000" dirty="0" smtClean="0"/>
              <a:t>&gt;…")</a:t>
            </a:r>
          </a:p>
          <a:p>
            <a:pPr marL="0" indent="0">
              <a:buNone/>
            </a:pPr>
            <a:r>
              <a:rPr lang="en-US" sz="2000" dirty="0" smtClean="0"/>
              <a:t>    public void </a:t>
            </a:r>
            <a:r>
              <a:rPr lang="en-US" sz="2000" dirty="0" err="1" smtClean="0"/>
              <a:t>iCouldSeeRetroClaimRecordWithStatus</a:t>
            </a:r>
            <a:r>
              <a:rPr lang="en-US" sz="2000" dirty="0" smtClean="0"/>
              <a:t>(String item, String </a:t>
            </a:r>
            <a:r>
              <a:rPr lang="en-US" sz="2000" dirty="0" err="1" smtClean="0"/>
              <a:t>checkInDate</a:t>
            </a:r>
            <a:r>
              <a:rPr lang="en-US" sz="2000" dirty="0" smtClean="0"/>
              <a:t>, String </a:t>
            </a:r>
            <a:r>
              <a:rPr lang="en-US" sz="2000" dirty="0" err="1" smtClean="0"/>
              <a:t>checkOutDate</a:t>
            </a:r>
            <a:r>
              <a:rPr lang="en-US" sz="2000" dirty="0" smtClean="0"/>
              <a:t>…) {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assertThat</a:t>
            </a:r>
            <a:r>
              <a:rPr lang="en-US" sz="2000" dirty="0" smtClean="0"/>
              <a:t>(</a:t>
            </a:r>
            <a:r>
              <a:rPr lang="en-US" sz="2000" dirty="0" err="1" smtClean="0"/>
              <a:t>retroClaimPage.hasRecord</a:t>
            </a:r>
            <a:r>
              <a:rPr lang="en-US" sz="2000" dirty="0" smtClean="0"/>
              <a:t>(today(), item, </a:t>
            </a:r>
            <a:r>
              <a:rPr lang="en-US" sz="2000" dirty="0" err="1" smtClean="0"/>
              <a:t>checkInDate</a:t>
            </a:r>
            <a:r>
              <a:rPr lang="en-US" sz="2000" dirty="0" smtClean="0"/>
              <a:t>, </a:t>
            </a:r>
            <a:r>
              <a:rPr lang="en-US" sz="2000" dirty="0" err="1" smtClean="0"/>
              <a:t>checkOutDate</a:t>
            </a:r>
            <a:r>
              <a:rPr lang="en-US" sz="2000" dirty="0" smtClean="0"/>
              <a:t>, score, status), is(true));</a:t>
            </a:r>
          </a:p>
          <a:p>
            <a:pPr marL="0" indent="0">
              <a:buNone/>
            </a:pPr>
            <a:r>
              <a:rPr lang="en-US" sz="2000" dirty="0" smtClean="0"/>
              <a:t>    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63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r>
              <a:rPr lang="en-US" altLang="zh-CN" dirty="0" smtClean="0"/>
              <a:t>: Map to Java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10135241" cy="452596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CandiateSteps</a:t>
            </a:r>
            <a:r>
              <a:rPr lang="en-US" altLang="zh-CN" dirty="0" smtClean="0"/>
              <a:t>: POJO</a:t>
            </a:r>
          </a:p>
          <a:p>
            <a:r>
              <a:rPr lang="zh-CN" altLang="en-US" dirty="0" smtClean="0"/>
              <a:t>基于正则表达式的匹配</a:t>
            </a:r>
            <a:endParaRPr lang="en-US" altLang="zh-CN" dirty="0" smtClean="0"/>
          </a:p>
          <a:p>
            <a:r>
              <a:rPr lang="en-US" altLang="zh-CN" dirty="0" smtClean="0"/>
              <a:t>Step annotation</a:t>
            </a:r>
          </a:p>
          <a:p>
            <a:r>
              <a:rPr lang="en-US" altLang="zh-CN" dirty="0" smtClean="0"/>
              <a:t>Parameter Injection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Given I login member center with user &lt;13711111111&gt;</a:t>
            </a:r>
            <a:endParaRPr lang="en-US" altLang="zh-CN" sz="2800" dirty="0"/>
          </a:p>
          <a:p>
            <a:pPr marL="0" indent="0">
              <a:buNone/>
            </a:pPr>
            <a:r>
              <a:rPr lang="en-US" sz="2800" dirty="0" smtClean="0"/>
              <a:t>@Given("I login member center with user &lt;$name&gt;”)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32685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75" y="97867"/>
            <a:ext cx="13242606" cy="86489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public class Stories extends </a:t>
            </a:r>
            <a:r>
              <a:rPr lang="en-US" sz="2000" dirty="0" err="1" smtClean="0"/>
              <a:t>JUnitStories</a:t>
            </a:r>
            <a:r>
              <a:rPr lang="en-US" sz="2000" dirty="0" smtClean="0"/>
              <a:t> {</a:t>
            </a:r>
          </a:p>
          <a:p>
            <a:pPr marL="0" indent="0">
              <a:buNone/>
            </a:pPr>
            <a:r>
              <a:rPr lang="en-US" sz="2000" dirty="0" smtClean="0"/>
              <a:t>    @Override</a:t>
            </a:r>
          </a:p>
          <a:p>
            <a:pPr marL="0" indent="0">
              <a:buNone/>
            </a:pPr>
            <a:r>
              <a:rPr lang="en-US" sz="2000" dirty="0" smtClean="0"/>
              <a:t>    public Configuration configuration() {</a:t>
            </a:r>
          </a:p>
          <a:p>
            <a:pPr marL="0" indent="0">
              <a:buNone/>
            </a:pPr>
            <a:r>
              <a:rPr lang="en-US" sz="2000" dirty="0" smtClean="0"/>
              <a:t>	return new </a:t>
            </a:r>
            <a:r>
              <a:rPr lang="en-US" sz="2000" dirty="0" err="1" smtClean="0"/>
              <a:t>SeleniumConfiguration</a:t>
            </a:r>
            <a:r>
              <a:rPr lang="en-US" sz="2000" dirty="0" smtClean="0"/>
              <a:t>().</a:t>
            </a:r>
            <a:r>
              <a:rPr lang="en-US" sz="2000" dirty="0" err="1" smtClean="0"/>
              <a:t>useSeleniumContext</a:t>
            </a:r>
            <a:r>
              <a:rPr lang="en-US" sz="2000" dirty="0" smtClean="0"/>
              <a:t>(context).</a:t>
            </a:r>
            <a:r>
              <a:rPr lang="en-US" sz="2000" dirty="0" err="1" smtClean="0"/>
              <a:t>useWebDriverProvider</a:t>
            </a:r>
            <a:r>
              <a:rPr lang="en-US" sz="2000" dirty="0" smtClean="0"/>
              <a:t>(</a:t>
            </a:r>
            <a:r>
              <a:rPr lang="en-US" sz="2000" dirty="0" err="1" smtClean="0"/>
              <a:t>driverProvider</a:t>
            </a:r>
            <a:r>
              <a:rPr lang="en-US" sz="2000" dirty="0" smtClean="0"/>
              <a:t>);}</a:t>
            </a:r>
          </a:p>
          <a:p>
            <a:pPr marL="0" indent="0">
              <a:buNone/>
            </a:pPr>
            <a:r>
              <a:rPr lang="en-US" sz="2000" dirty="0" smtClean="0"/>
              <a:t>    }</a:t>
            </a:r>
          </a:p>
          <a:p>
            <a:pPr marL="0" indent="0">
              <a:buNone/>
            </a:pPr>
            <a:r>
              <a:rPr lang="en-US" sz="2000" dirty="0" smtClean="0"/>
              <a:t>    @Override</a:t>
            </a:r>
          </a:p>
          <a:p>
            <a:pPr marL="0" indent="0">
              <a:buNone/>
            </a:pPr>
            <a:r>
              <a:rPr lang="en-US" sz="2000" dirty="0" smtClean="0"/>
              <a:t>    public </a:t>
            </a:r>
            <a:r>
              <a:rPr lang="en-US" sz="2000" dirty="0" err="1" smtClean="0"/>
              <a:t>InjectableStepsFactory</a:t>
            </a:r>
            <a:r>
              <a:rPr lang="en-US" sz="2000" dirty="0" smtClean="0"/>
              <a:t> </a:t>
            </a:r>
            <a:r>
              <a:rPr lang="en-US" sz="2000" dirty="0" err="1" smtClean="0"/>
              <a:t>stepsFactory</a:t>
            </a:r>
            <a:r>
              <a:rPr lang="en-US" sz="2000" dirty="0" smtClean="0"/>
              <a:t>() {</a:t>
            </a:r>
          </a:p>
          <a:p>
            <a:pPr marL="0" indent="0">
              <a:buNone/>
            </a:pPr>
            <a:r>
              <a:rPr lang="en-US" sz="2000" dirty="0" smtClean="0"/>
              <a:t>	return new </a:t>
            </a:r>
            <a:r>
              <a:rPr lang="en-US" sz="2000" dirty="0" err="1" smtClean="0"/>
              <a:t>InstanceStepsFactory</a:t>
            </a:r>
            <a:r>
              <a:rPr lang="en-US" sz="2000" dirty="0" smtClean="0"/>
              <a:t>(configuration, new </a:t>
            </a:r>
            <a:r>
              <a:rPr lang="en-US" sz="2000" dirty="0" err="1" smtClean="0"/>
              <a:t>RetroClaimSteps</a:t>
            </a:r>
            <a:r>
              <a:rPr lang="en-US" sz="2000" dirty="0" smtClean="0"/>
              <a:t>(new </a:t>
            </a:r>
            <a:r>
              <a:rPr lang="en-US" sz="2000" dirty="0" err="1" smtClean="0"/>
              <a:t>PageFactory</a:t>
            </a:r>
            <a:r>
              <a:rPr lang="en-US" sz="2000" dirty="0" smtClean="0"/>
              <a:t>(</a:t>
            </a:r>
            <a:r>
              <a:rPr lang="en-US" sz="2000" dirty="0" err="1" smtClean="0"/>
              <a:t>driverProvider</a:t>
            </a:r>
            <a:r>
              <a:rPr lang="en-US" sz="2000" dirty="0" smtClean="0"/>
              <a:t>)),</a:t>
            </a:r>
          </a:p>
          <a:p>
            <a:pPr marL="0" indent="0">
              <a:buNone/>
            </a:pPr>
            <a:r>
              <a:rPr lang="en-US" sz="2000" dirty="0" smtClean="0"/>
              <a:t>                new </a:t>
            </a:r>
            <a:r>
              <a:rPr lang="en-US" sz="2000" dirty="0" err="1" smtClean="0"/>
              <a:t>WebDriverScreenshotOnFailure</a:t>
            </a:r>
            <a:r>
              <a:rPr lang="en-US" sz="2000" dirty="0" smtClean="0"/>
              <a:t>(</a:t>
            </a:r>
            <a:r>
              <a:rPr lang="en-US" sz="2000" dirty="0" err="1" smtClean="0"/>
              <a:t>driverProvider</a:t>
            </a:r>
            <a:r>
              <a:rPr lang="en-US" sz="2000" dirty="0" smtClean="0"/>
              <a:t>, </a:t>
            </a:r>
            <a:r>
              <a:rPr lang="en-US" sz="2000" dirty="0" err="1" smtClean="0"/>
              <a:t>configuration.storyReporterBuilder</a:t>
            </a:r>
            <a:r>
              <a:rPr lang="en-US" sz="2000" dirty="0" smtClean="0"/>
              <a:t>()));</a:t>
            </a:r>
          </a:p>
          <a:p>
            <a:pPr marL="0" indent="0">
              <a:buNone/>
            </a:pPr>
            <a:r>
              <a:rPr lang="en-US" sz="2000" dirty="0" smtClean="0"/>
              <a:t>    }</a:t>
            </a:r>
          </a:p>
          <a:p>
            <a:pPr marL="0" indent="0">
              <a:buNone/>
            </a:pPr>
            <a:r>
              <a:rPr lang="en-US" sz="2000" dirty="0" smtClean="0"/>
              <a:t>    @Override</a:t>
            </a:r>
          </a:p>
          <a:p>
            <a:pPr marL="0" indent="0">
              <a:buNone/>
            </a:pPr>
            <a:r>
              <a:rPr lang="en-US" sz="2000" dirty="0" smtClean="0"/>
              <a:t>    protected List&lt;String&gt; </a:t>
            </a:r>
            <a:r>
              <a:rPr lang="en-US" sz="2000" dirty="0" err="1" smtClean="0"/>
              <a:t>storyPaths</a:t>
            </a:r>
            <a:r>
              <a:rPr lang="en-US" sz="2000" dirty="0" smtClean="0"/>
              <a:t>() {</a:t>
            </a:r>
          </a:p>
          <a:p>
            <a:pPr marL="0" indent="0">
              <a:buNone/>
            </a:pPr>
            <a:r>
              <a:rPr lang="en-US" sz="2000" dirty="0" smtClean="0"/>
              <a:t>        String directory = </a:t>
            </a:r>
            <a:r>
              <a:rPr lang="en-US" sz="2000" dirty="0" err="1" smtClean="0"/>
              <a:t>CodeLocations.codeLocationFromClass</a:t>
            </a:r>
            <a:r>
              <a:rPr lang="en-US" sz="2000" dirty="0" smtClean="0"/>
              <a:t>(</a:t>
            </a:r>
            <a:r>
              <a:rPr lang="en-US" sz="2000" dirty="0" err="1" smtClean="0"/>
              <a:t>getClass</a:t>
            </a:r>
            <a:r>
              <a:rPr lang="en-US" sz="2000" dirty="0" smtClean="0"/>
              <a:t>()).</a:t>
            </a:r>
            <a:r>
              <a:rPr lang="en-US" sz="2000" dirty="0" err="1" smtClean="0"/>
              <a:t>getFile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 smtClean="0"/>
              <a:t>        return new </a:t>
            </a:r>
            <a:r>
              <a:rPr lang="en-US" sz="2000" dirty="0" err="1" smtClean="0"/>
              <a:t>StoryFinder</a:t>
            </a:r>
            <a:r>
              <a:rPr lang="en-US" sz="2000" dirty="0" smtClean="0"/>
              <a:t>().</a:t>
            </a:r>
            <a:r>
              <a:rPr lang="en-US" sz="2000" dirty="0" err="1" smtClean="0"/>
              <a:t>findPaths</a:t>
            </a:r>
            <a:r>
              <a:rPr lang="en-US" sz="2000" dirty="0" smtClean="0"/>
              <a:t>(directory, </a:t>
            </a:r>
            <a:r>
              <a:rPr lang="en-US" sz="2000" dirty="0" err="1" smtClean="0"/>
              <a:t>Arrays.asList</a:t>
            </a:r>
            <a:r>
              <a:rPr lang="en-US" sz="2000" dirty="0" smtClean="0"/>
              <a:t>("**/done/*.story"), null);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399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r>
              <a:rPr lang="en-US" altLang="zh-CN" dirty="0" smtClean="0"/>
              <a:t>: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10135241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Given</a:t>
            </a:r>
          </a:p>
          <a:p>
            <a:r>
              <a:rPr lang="en-US" altLang="zh-CN" sz="2800" dirty="0" smtClean="0"/>
              <a:t>When</a:t>
            </a:r>
          </a:p>
          <a:p>
            <a:r>
              <a:rPr lang="en-US" altLang="zh-CN" sz="2800" dirty="0" smtClean="0"/>
              <a:t>Then</a:t>
            </a:r>
          </a:p>
          <a:p>
            <a:r>
              <a:rPr lang="en-US" altLang="zh-CN" sz="2800" dirty="0" smtClean="0"/>
              <a:t>Alias(Aliases)</a:t>
            </a:r>
          </a:p>
          <a:p>
            <a:r>
              <a:rPr lang="en-US" altLang="zh-CN" sz="2800" dirty="0" smtClean="0"/>
              <a:t>Pending</a:t>
            </a:r>
          </a:p>
          <a:p>
            <a:pPr lvl="1"/>
            <a:r>
              <a:rPr lang="en-US" altLang="zh-CN" sz="2400" dirty="0" smtClean="0"/>
              <a:t>Step</a:t>
            </a:r>
            <a:r>
              <a:rPr lang="zh-CN" altLang="en-US" sz="2400" dirty="0" smtClean="0"/>
              <a:t>描述没有找到对应的</a:t>
            </a:r>
            <a:r>
              <a:rPr lang="en-US" altLang="zh-CN" sz="2400" dirty="0" smtClean="0"/>
              <a:t>Step</a:t>
            </a:r>
            <a:r>
              <a:rPr lang="zh-CN" altLang="en-US" sz="2400" dirty="0" smtClean="0"/>
              <a:t>定义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也可以手工把某一步骤设为</a:t>
            </a:r>
            <a:r>
              <a:rPr lang="en-US" altLang="zh-CN" sz="2400" dirty="0" smtClean="0"/>
              <a:t>Pending</a:t>
            </a:r>
          </a:p>
          <a:p>
            <a:pPr lvl="1"/>
            <a:r>
              <a:rPr lang="zh-CN" altLang="en-US" sz="2400" dirty="0" smtClean="0"/>
              <a:t>可以通过设置</a:t>
            </a:r>
            <a:r>
              <a:rPr lang="en-US" altLang="zh-CN" sz="2400" dirty="0" err="1" smtClean="0"/>
              <a:t>DryRunMode</a:t>
            </a:r>
            <a:r>
              <a:rPr lang="zh-CN" altLang="en-US" sz="2400" dirty="0" smtClean="0"/>
              <a:t>来检查哪些</a:t>
            </a:r>
            <a:r>
              <a:rPr lang="en-US" altLang="zh-CN" sz="2400" dirty="0" smtClean="0"/>
              <a:t>step</a:t>
            </a:r>
            <a:r>
              <a:rPr lang="zh-CN" altLang="en-US" sz="2400" dirty="0" smtClean="0"/>
              <a:t>没有定义</a:t>
            </a:r>
            <a:endParaRPr lang="en-US" altLang="zh-CN" sz="2400" dirty="0" smtClean="0"/>
          </a:p>
          <a:p>
            <a:r>
              <a:rPr lang="zh-CN" altLang="en-US" sz="2400" dirty="0" smtClean="0"/>
              <a:t>其它</a:t>
            </a:r>
            <a:r>
              <a:rPr lang="en-US" altLang="zh-CN" sz="2400" dirty="0" smtClean="0"/>
              <a:t>: @</a:t>
            </a:r>
            <a:r>
              <a:rPr lang="en-US" altLang="zh-CN" sz="2400" dirty="0" err="1" smtClean="0"/>
              <a:t>BeforeStory</a:t>
            </a:r>
            <a:r>
              <a:rPr lang="en-US" altLang="zh-CN" sz="2400" dirty="0" smtClean="0"/>
              <a:t>, @</a:t>
            </a:r>
            <a:r>
              <a:rPr lang="en-US" altLang="zh-CN" sz="2400" dirty="0" err="1" smtClean="0"/>
              <a:t>BeforeStories</a:t>
            </a:r>
            <a:r>
              <a:rPr lang="en-US" altLang="zh-CN" sz="2400" dirty="0" smtClean="0"/>
              <a:t>, @</a:t>
            </a:r>
            <a:r>
              <a:rPr lang="en-US" altLang="zh-CN" sz="2400" dirty="0" err="1" smtClean="0"/>
              <a:t>BeforeScenario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145169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r>
              <a:rPr lang="en-US" altLang="zh-CN" dirty="0" smtClean="0"/>
              <a:t>: Parameter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10135241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自动把文本转换成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对象</a:t>
            </a:r>
            <a:endParaRPr lang="en-US" altLang="zh-CN" sz="2800" dirty="0" smtClean="0"/>
          </a:p>
          <a:p>
            <a:r>
              <a:rPr lang="zh-CN" altLang="en-US" sz="2800" dirty="0" smtClean="0"/>
              <a:t>内置参数转换器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Number/String/Date/</a:t>
            </a:r>
            <a:r>
              <a:rPr lang="en-US" altLang="zh-CN" sz="2400" dirty="0" err="1" smtClean="0"/>
              <a:t>Enum</a:t>
            </a:r>
            <a:r>
              <a:rPr lang="en-US" altLang="zh-CN" sz="2400" dirty="0" smtClean="0"/>
              <a:t>…</a:t>
            </a:r>
          </a:p>
          <a:p>
            <a:r>
              <a:rPr lang="zh-CN" altLang="en-US" sz="2800" dirty="0" smtClean="0"/>
              <a:t>自定义参数转换器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实现</a:t>
            </a:r>
            <a:r>
              <a:rPr lang="en-US" altLang="zh-CN" sz="2400" dirty="0" err="1" smtClean="0"/>
              <a:t>ParameterConverter</a:t>
            </a:r>
            <a:r>
              <a:rPr lang="zh-CN" altLang="en-US" sz="2400" dirty="0" smtClean="0"/>
              <a:t>接口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configuration.useParameterContervers</a:t>
            </a:r>
            <a:r>
              <a:rPr lang="en-US" altLang="zh-CN" sz="2400" dirty="0" smtClean="0"/>
              <a:t>(new </a:t>
            </a:r>
            <a:r>
              <a:rPr lang="en-US" altLang="zh-CN" sz="2400" dirty="0" err="1" smtClean="0"/>
              <a:t>PrameterConverters</a:t>
            </a:r>
            <a:r>
              <a:rPr lang="en-US" altLang="zh-CN" sz="2400" dirty="0" smtClean="0"/>
              <a:t>().</a:t>
            </a:r>
            <a:r>
              <a:rPr lang="en-US" altLang="zh-CN" sz="2400" dirty="0" err="1" smtClean="0"/>
              <a:t>addConverters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customConverters</a:t>
            </a:r>
            <a:r>
              <a:rPr lang="en-US" altLang="zh-CN" sz="2400" dirty="0" smtClean="0"/>
              <a:t>()));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签名方法作为参数转换器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AsParameterConverter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public Type convert(String name){}</a:t>
            </a:r>
          </a:p>
          <a:p>
            <a:r>
              <a:rPr lang="zh-CN" altLang="en-US" sz="3000" dirty="0" smtClean="0"/>
              <a:t>按顺序的参数转换</a:t>
            </a:r>
            <a:endParaRPr lang="en-US" altLang="zh-CN" sz="3000" dirty="0" smtClean="0"/>
          </a:p>
          <a:p>
            <a:r>
              <a:rPr lang="zh-CN" altLang="en-US" sz="3000" dirty="0" smtClean="0"/>
              <a:t>命名的参数转换</a:t>
            </a:r>
            <a:endParaRPr lang="en-US" altLang="zh-CN" sz="3000" dirty="0" smtClean="0"/>
          </a:p>
        </p:txBody>
      </p:sp>
    </p:spTree>
    <p:extLst>
      <p:ext uri="{BB962C8B-B14F-4D97-AF65-F5344CB8AC3E}">
        <p14:creationId xmlns:p14="http://schemas.microsoft.com/office/powerpoint/2010/main" val="35444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r>
              <a:rPr lang="en-US" altLang="zh-CN" dirty="0" smtClean="0"/>
              <a:t>: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09556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匹配优先级策略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ByPriorityField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ByLevenshteinDistance</a:t>
            </a:r>
            <a:endParaRPr lang="en-US" altLang="zh-CN" sz="2400" dirty="0" smtClean="0"/>
          </a:p>
          <a:p>
            <a:r>
              <a:rPr lang="en-US" altLang="zh-CN" sz="2800" dirty="0" smtClean="0"/>
              <a:t>Step</a:t>
            </a:r>
            <a:r>
              <a:rPr lang="zh-CN" altLang="en-US" sz="2800" dirty="0" smtClean="0"/>
              <a:t>执行失败策略</a:t>
            </a:r>
            <a:endParaRPr lang="en-US" altLang="zh-CN" sz="2800" dirty="0" smtClean="0"/>
          </a:p>
          <a:p>
            <a:r>
              <a:rPr lang="en-US" altLang="zh-CN" sz="2800" dirty="0" smtClean="0"/>
              <a:t>Web Driver</a:t>
            </a:r>
          </a:p>
          <a:p>
            <a:r>
              <a:rPr lang="en-US" altLang="zh-CN" sz="2800" dirty="0" smtClean="0"/>
              <a:t>Step Finder</a:t>
            </a:r>
          </a:p>
          <a:p>
            <a:r>
              <a:rPr lang="en-US" altLang="zh-CN" sz="2800" dirty="0" smtClean="0"/>
              <a:t>……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70944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0623"/>
            <a:ext cx="8229600" cy="1143000"/>
          </a:xfrm>
        </p:spPr>
        <p:txBody>
          <a:bodyPr/>
          <a:lstStyle/>
          <a:p>
            <a:r>
              <a:rPr lang="en-US" dirty="0" smtClean="0"/>
              <a:t>Live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55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r>
              <a:rPr lang="en-US" altLang="zh-CN" dirty="0" smtClean="0"/>
              <a:t>: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09556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行为驱动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Story</a:t>
            </a:r>
            <a:r>
              <a:rPr lang="zh-CN" altLang="en-US" sz="2400" dirty="0" smtClean="0"/>
              <a:t>开发之前就可以定义验收条件</a:t>
            </a:r>
            <a:endParaRPr lang="en-US" sz="2400" dirty="0" smtClean="0"/>
          </a:p>
          <a:p>
            <a:pPr lvl="1"/>
            <a:r>
              <a:rPr lang="zh-CN" altLang="en-US" sz="2400" dirty="0" smtClean="0"/>
              <a:t>验收条件通过则</a:t>
            </a:r>
            <a:r>
              <a:rPr lang="en-US" altLang="zh-CN" sz="2400" dirty="0" smtClean="0"/>
              <a:t>Story</a:t>
            </a:r>
            <a:r>
              <a:rPr lang="zh-CN" altLang="en-US" sz="2400" dirty="0" smtClean="0"/>
              <a:t>开发完成</a:t>
            </a:r>
            <a:endParaRPr lang="en-US" altLang="zh-CN" sz="2400" dirty="0"/>
          </a:p>
          <a:p>
            <a:r>
              <a:rPr lang="zh-CN" altLang="en-US" sz="2800" dirty="0" smtClean="0"/>
              <a:t>验收测试作为冒烟测试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保证系统可以运行</a:t>
            </a:r>
            <a:endParaRPr lang="en-US" altLang="zh-CN" sz="2400" dirty="0" smtClean="0"/>
          </a:p>
          <a:p>
            <a:r>
              <a:rPr lang="zh-CN" altLang="en-US" sz="2800" dirty="0" smtClean="0"/>
              <a:t>验收测试作为回归测试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保证系统行为没有被破坏</a:t>
            </a:r>
            <a:endParaRPr lang="en-US" altLang="zh-CN" sz="2400" dirty="0" smtClean="0"/>
          </a:p>
          <a:p>
            <a:r>
              <a:rPr lang="zh-CN" altLang="en-US" sz="2800" dirty="0" smtClean="0"/>
              <a:t>验收测试作为可维护的文档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58395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r>
              <a:rPr lang="en-US" altLang="zh-CN" dirty="0" smtClean="0"/>
              <a:t>: Less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857015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很高的测试成本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测试数据准备和维护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页面结构的变化导致测试失败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手工测试多复杂，自动验收测试就多复杂</a:t>
            </a:r>
            <a:endParaRPr lang="en-US" altLang="zh-CN" sz="2400" dirty="0" smtClean="0"/>
          </a:p>
          <a:p>
            <a:pPr marL="342900" lvl="1" indent="-342900">
              <a:buFont typeface="Arial"/>
              <a:buChar char="•"/>
            </a:pPr>
            <a:r>
              <a:rPr lang="en-US" altLang="zh-CN" strike="sngStrike" dirty="0" smtClean="0"/>
              <a:t>AJAX</a:t>
            </a:r>
            <a:r>
              <a:rPr lang="zh-CN" altLang="en-US" strike="sngStrike" dirty="0" smtClean="0"/>
              <a:t>与随机失败</a:t>
            </a:r>
            <a:endParaRPr lang="en-US" altLang="zh-CN" dirty="0" smtClean="0"/>
          </a:p>
          <a:p>
            <a:r>
              <a:rPr lang="zh-CN" altLang="en-US" sz="2800" dirty="0" smtClean="0"/>
              <a:t>验收测试失败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行为被破坏？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测试本身写的不对？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113848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r>
              <a:rPr lang="en-US" altLang="zh-CN" dirty="0" smtClean="0"/>
              <a:t>: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5491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开发中的系统：编写适量的验收测试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先写关键的业务路径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只编写</a:t>
            </a:r>
            <a:r>
              <a:rPr lang="en-US" altLang="zh-CN" dirty="0" smtClean="0"/>
              <a:t>Happy Path</a:t>
            </a:r>
          </a:p>
          <a:p>
            <a:pPr lvl="1"/>
            <a:r>
              <a:rPr lang="zh-CN" altLang="en-US" dirty="0" smtClean="0"/>
              <a:t>结合</a:t>
            </a:r>
            <a:r>
              <a:rPr lang="en-US" altLang="zh-CN" dirty="0" smtClean="0"/>
              <a:t>QA</a:t>
            </a:r>
            <a:r>
              <a:rPr lang="zh-CN" altLang="en-US" dirty="0" smtClean="0"/>
              <a:t>手工测试</a:t>
            </a:r>
            <a:endParaRPr lang="en-US" altLang="zh-CN" dirty="0" smtClean="0"/>
          </a:p>
          <a:p>
            <a:r>
              <a:rPr lang="zh-CN" altLang="en-US" sz="2800" dirty="0" smtClean="0"/>
              <a:t>稳定的系统：编写更多的验收测试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覆盖关键业务路径和非关键的业务路径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覆盖</a:t>
            </a:r>
            <a:r>
              <a:rPr lang="en-US" altLang="zh-CN" sz="2400" dirty="0" smtClean="0"/>
              <a:t>Happy Path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Exceptional Path</a:t>
            </a:r>
          </a:p>
          <a:p>
            <a:r>
              <a:rPr lang="zh-CN" altLang="en-US" sz="2800" dirty="0" smtClean="0"/>
              <a:t>自动化的验收测试不能替代</a:t>
            </a:r>
            <a:r>
              <a:rPr lang="en-US" altLang="zh-CN" sz="2800" dirty="0" smtClean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245085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ptanceTes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638300"/>
            <a:ext cx="6165669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44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21" y="1859017"/>
            <a:ext cx="8229600" cy="1143000"/>
          </a:xfrm>
        </p:spPr>
        <p:txBody>
          <a:bodyPr/>
          <a:lstStyle/>
          <a:p>
            <a:r>
              <a:rPr lang="en-US" dirty="0" smtClean="0"/>
              <a:t>Q/A?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3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Driver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PageObject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Selenium/</a:t>
            </a:r>
            <a:r>
              <a:rPr lang="en-US" dirty="0" err="1" smtClean="0"/>
              <a:t>WebDriver</a:t>
            </a:r>
            <a:r>
              <a:rPr lang="en-US" dirty="0" smtClean="0"/>
              <a:t>/</a:t>
            </a:r>
            <a:r>
              <a:rPr lang="en-US" dirty="0" err="1" smtClean="0"/>
              <a:t>Watir</a:t>
            </a:r>
            <a:r>
              <a:rPr lang="en-US" dirty="0" smtClean="0"/>
              <a:t>/</a:t>
            </a:r>
            <a:r>
              <a:rPr lang="en-US" dirty="0" err="1" smtClean="0"/>
              <a:t>Watij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PageObject</a:t>
            </a:r>
            <a:r>
              <a:rPr lang="en-US" dirty="0" smtClean="0"/>
              <a:t>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7500"/>
            <a:ext cx="8229600" cy="6540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RetroClaimTest</a:t>
            </a:r>
            <a:r>
              <a:rPr lang="en-US" sz="1800" dirty="0" smtClean="0"/>
              <a:t>{	</a:t>
            </a:r>
          </a:p>
          <a:p>
            <a:pPr marL="0" indent="0">
              <a:buNone/>
            </a:pPr>
            <a:r>
              <a:rPr lang="en-US" sz="1800" dirty="0" smtClean="0"/>
              <a:t>  @Test</a:t>
            </a:r>
          </a:p>
          <a:p>
            <a:pPr marL="0" indent="0">
              <a:buNone/>
            </a:pPr>
            <a:r>
              <a:rPr lang="en-US" sz="1800" dirty="0" smtClean="0"/>
              <a:t>  public void </a:t>
            </a:r>
            <a:r>
              <a:rPr lang="en-US" sz="1800" dirty="0" err="1" smtClean="0"/>
              <a:t>user_should_be_able_to_retro_claim_scores</a:t>
            </a:r>
            <a:r>
              <a:rPr lang="en-US" sz="1800" dirty="0" smtClean="0"/>
              <a:t>() 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//Given</a:t>
            </a:r>
          </a:p>
          <a:p>
            <a:pPr marL="0" indent="0">
              <a:buNone/>
            </a:pPr>
            <a:r>
              <a:rPr lang="en-US" sz="1800" dirty="0" smtClean="0"/>
              <a:t>       	</a:t>
            </a:r>
            <a:r>
              <a:rPr lang="en-US" sz="1800" dirty="0" err="1" smtClean="0"/>
              <a:t>LoginPage</a:t>
            </a:r>
            <a:r>
              <a:rPr lang="en-US" sz="1800" dirty="0" smtClean="0"/>
              <a:t> </a:t>
            </a:r>
            <a:r>
              <a:rPr lang="en-US" sz="1800" dirty="0" err="1" smtClean="0"/>
              <a:t>loginPage</a:t>
            </a:r>
            <a:r>
              <a:rPr lang="en-US" sz="1800" dirty="0" smtClean="0"/>
              <a:t> = </a:t>
            </a:r>
            <a:r>
              <a:rPr lang="en-US" sz="1800" dirty="0" err="1" smtClean="0"/>
              <a:t>pageFactory.loginPage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       	</a:t>
            </a:r>
            <a:r>
              <a:rPr lang="en-US" sz="1800" dirty="0" err="1" smtClean="0"/>
              <a:t>loginPage.loginWith</a:t>
            </a:r>
            <a:r>
              <a:rPr lang="en-US" sz="1800" dirty="0" smtClean="0"/>
              <a:t>(“13711111111”, “123456”); 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MemberCenterPage</a:t>
            </a:r>
            <a:r>
              <a:rPr lang="en-US" sz="1800" dirty="0" smtClean="0"/>
              <a:t> </a:t>
            </a:r>
            <a:r>
              <a:rPr lang="en-US" sz="1800" dirty="0" err="1" smtClean="0"/>
              <a:t>memberCenterPage</a:t>
            </a:r>
            <a:r>
              <a:rPr lang="en-US" sz="1800" dirty="0" smtClean="0"/>
              <a:t> = 	</a:t>
            </a:r>
            <a:r>
              <a:rPr lang="en-US" sz="1800" dirty="0" err="1" smtClean="0"/>
              <a:t>loginPage.toMemberCenterPage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RetroClaimPage</a:t>
            </a:r>
            <a:r>
              <a:rPr lang="en-US" sz="1800" dirty="0" smtClean="0"/>
              <a:t> </a:t>
            </a:r>
            <a:r>
              <a:rPr lang="en-US" sz="1800" dirty="0" err="1" smtClean="0"/>
              <a:t>retroClaimPage</a:t>
            </a:r>
            <a:r>
              <a:rPr lang="en-US" sz="1800" dirty="0" smtClean="0"/>
              <a:t> = </a:t>
            </a:r>
            <a:r>
              <a:rPr lang="en-US" sz="1800" dirty="0" err="1" smtClean="0"/>
              <a:t>memberCenterPage.toRetroClaimPage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//When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retroClaimPage.retroClaim</a:t>
            </a:r>
            <a:r>
              <a:rPr lang="en-US" sz="1800" dirty="0" smtClean="0"/>
              <a:t>(“hotel”, “</a:t>
            </a:r>
            <a:r>
              <a:rPr lang="zh-CN" altLang="en-US" sz="1800" dirty="0" smtClean="0"/>
              <a:t>上海</a:t>
            </a:r>
            <a:r>
              <a:rPr lang="en-US" sz="1800" dirty="0" smtClean="0"/>
              <a:t>”, “</a:t>
            </a:r>
            <a:r>
              <a:rPr lang="en-US" sz="1800" dirty="0" err="1" smtClean="0"/>
              <a:t>JinJiang</a:t>
            </a:r>
            <a:r>
              <a:rPr lang="en-US" sz="1800" dirty="0" smtClean="0"/>
              <a:t>”, “2012-03-12”, “2012-03-13”, “499”);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//Then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assertThat</a:t>
            </a:r>
            <a:r>
              <a:rPr lang="en-US" sz="1800" dirty="0" smtClean="0"/>
              <a:t>(</a:t>
            </a:r>
            <a:r>
              <a:rPr lang="en-US" sz="1800" dirty="0" err="1" smtClean="0"/>
              <a:t>retroClaimPage.hasRecord</a:t>
            </a:r>
            <a:r>
              <a:rPr lang="en-US" sz="1800" dirty="0" smtClean="0"/>
              <a:t>(“hotel”, “</a:t>
            </a:r>
            <a:r>
              <a:rPr lang="zh-CN" altLang="en-US" sz="1800" dirty="0" smtClean="0"/>
              <a:t>上海</a:t>
            </a:r>
            <a:r>
              <a:rPr lang="en-US" sz="1800" dirty="0" smtClean="0"/>
              <a:t>”, “</a:t>
            </a:r>
            <a:r>
              <a:rPr lang="en-US" sz="1800" dirty="0" err="1" smtClean="0"/>
              <a:t>JinJiang</a:t>
            </a:r>
            <a:r>
              <a:rPr lang="en-US" sz="1800" dirty="0" smtClean="0"/>
              <a:t>” ,”2012-03-12”, “2012-03-13”), is(true));</a:t>
            </a:r>
          </a:p>
          <a:p>
            <a:pPr marL="0" indent="0">
              <a:buNone/>
            </a:pPr>
            <a:r>
              <a:rPr lang="en-US" sz="1800" dirty="0" smtClean="0"/>
              <a:t>  }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942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0000FF"/>
                </a:solidFill>
              </a:rPr>
              <a:t>Well</a:t>
            </a:r>
          </a:p>
          <a:p>
            <a:r>
              <a:rPr lang="zh-CN" altLang="en-US" dirty="0" smtClean="0"/>
              <a:t>端到端的验收测试</a:t>
            </a:r>
            <a:endParaRPr lang="en-US" dirty="0" smtClean="0"/>
          </a:p>
          <a:p>
            <a:r>
              <a:rPr lang="en-US" dirty="0" smtClean="0"/>
              <a:t>Given/When/Then</a:t>
            </a:r>
            <a:endParaRPr lang="en-US" dirty="0"/>
          </a:p>
          <a:p>
            <a:r>
              <a:rPr lang="zh-CN" altLang="en-US" dirty="0" smtClean="0"/>
              <a:t>使用了</a:t>
            </a:r>
            <a:r>
              <a:rPr lang="en-US" altLang="zh-CN" dirty="0" err="1" smtClean="0"/>
              <a:t>PageObject</a:t>
            </a:r>
            <a:r>
              <a:rPr lang="zh-CN" altLang="en-US" dirty="0" smtClean="0"/>
              <a:t>模式进行抽象</a:t>
            </a:r>
            <a:endParaRPr lang="en-US" altLang="zh-CN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Less Well</a:t>
            </a:r>
          </a:p>
          <a:p>
            <a:r>
              <a:rPr lang="zh-CN" altLang="en-US" dirty="0" smtClean="0"/>
              <a:t>面向开发人员，只能开发人员维护</a:t>
            </a:r>
            <a:endParaRPr lang="en-US" dirty="0"/>
          </a:p>
          <a:p>
            <a:r>
              <a:rPr lang="zh-CN" altLang="en-US" dirty="0" smtClean="0"/>
              <a:t>测试数据与测试逻辑混在一块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1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</a:p>
          <a:p>
            <a:r>
              <a:rPr lang="en-US" b="1" dirty="0" err="1" smtClean="0"/>
              <a:t>JBehave</a:t>
            </a:r>
            <a:endParaRPr lang="en-US" b="1" dirty="0"/>
          </a:p>
          <a:p>
            <a:r>
              <a:rPr lang="en-US" dirty="0" smtClean="0"/>
              <a:t>Robot</a:t>
            </a:r>
          </a:p>
          <a:p>
            <a:r>
              <a:rPr lang="en-US" dirty="0" smtClean="0"/>
              <a:t>Fit</a:t>
            </a:r>
            <a:endParaRPr lang="en-US" dirty="0" smtClean="0"/>
          </a:p>
          <a:p>
            <a:r>
              <a:rPr lang="en-US" dirty="0" err="1" smtClean="0"/>
              <a:t>Concordion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26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48" y="958592"/>
            <a:ext cx="9804400" cy="5092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558ED5"/>
                </a:solidFill>
              </a:rPr>
              <a:t>Scenario</a:t>
            </a:r>
            <a:r>
              <a:rPr lang="en-US" sz="2400" dirty="0" smtClean="0"/>
              <a:t>: I retro claim for scores successfully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Given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I login member center with user &lt;13711111111&gt;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558ED5"/>
                </a:solidFill>
              </a:rPr>
              <a:t>When</a:t>
            </a:r>
            <a:r>
              <a:rPr lang="en-US" sz="2400" dirty="0" smtClean="0">
                <a:solidFill>
                  <a:srgbClr val="558ED5"/>
                </a:solidFill>
              </a:rPr>
              <a:t> </a:t>
            </a:r>
            <a:r>
              <a:rPr lang="en-US" sz="2400" dirty="0" smtClean="0"/>
              <a:t>I go to retro claim page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558ED5"/>
                </a:solidFill>
              </a:rPr>
              <a:t>And    </a:t>
            </a:r>
            <a:r>
              <a:rPr lang="en-US" sz="2400" dirty="0" smtClean="0"/>
              <a:t>I retro claim score with item &lt;hotel&gt;, city &lt;上海&gt;, hotel &lt;</a:t>
            </a:r>
            <a:r>
              <a:rPr lang="en-US" sz="2400" dirty="0" err="1" smtClean="0"/>
              <a:t>JinJiang</a:t>
            </a:r>
            <a:r>
              <a:rPr lang="en-US" sz="2400" dirty="0" smtClean="0"/>
              <a:t>&gt;, room &lt;1502&gt;, check in &lt;2012-03-12&gt;, check out &lt;2012-03-13&gt; and amount &lt;499&gt;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558ED5"/>
                </a:solidFill>
              </a:rPr>
              <a:t>Then</a:t>
            </a:r>
            <a:r>
              <a:rPr lang="en-US" sz="2400" dirty="0" smtClean="0">
                <a:solidFill>
                  <a:srgbClr val="558ED5"/>
                </a:solidFill>
              </a:rPr>
              <a:t> </a:t>
            </a:r>
            <a:r>
              <a:rPr lang="en-US" sz="2400" dirty="0" smtClean="0"/>
              <a:t>I could see a record with item &lt;hotel&gt;, check in &lt;2012-03-12&gt;, check out &lt;2012-03-13&gt;, score &lt;499&gt; and status &lt;打开&gt; claimed on today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56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48" y="408642"/>
            <a:ext cx="9804400" cy="62824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558ED5"/>
                </a:solidFill>
              </a:rPr>
              <a:t>Scenario</a:t>
            </a:r>
            <a:r>
              <a:rPr lang="en-US" sz="2400" dirty="0" smtClean="0"/>
              <a:t>: Failed to retro claim for scores If input info not complete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Given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I login member center with user &lt;13711111111&gt;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558ED5"/>
                </a:solidFill>
              </a:rPr>
              <a:t>When</a:t>
            </a:r>
            <a:r>
              <a:rPr lang="en-US" sz="2400" dirty="0" smtClean="0">
                <a:solidFill>
                  <a:srgbClr val="558ED5"/>
                </a:solidFill>
              </a:rPr>
              <a:t> </a:t>
            </a:r>
            <a:r>
              <a:rPr lang="en-US" sz="2400" dirty="0" smtClean="0"/>
              <a:t>I go to retro claim page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558ED5"/>
                </a:solidFill>
              </a:rPr>
              <a:t>And    </a:t>
            </a:r>
            <a:r>
              <a:rPr lang="en-US" sz="2400" dirty="0" smtClean="0"/>
              <a:t>I retro claim score with item &lt;hotel&gt;, city &lt;city&gt;, hotel &lt;name&gt;, room &lt;room&gt;, check in &lt;</a:t>
            </a:r>
            <a:r>
              <a:rPr lang="en-US" sz="2400" dirty="0" err="1" smtClean="0"/>
              <a:t>checkin</a:t>
            </a:r>
            <a:r>
              <a:rPr lang="en-US" sz="2400" dirty="0" smtClean="0"/>
              <a:t>&gt;, check out &lt;checkout&gt; and amount &lt;amount&gt;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558ED5"/>
                </a:solidFill>
              </a:rPr>
              <a:t>Then</a:t>
            </a:r>
            <a:r>
              <a:rPr lang="en-US" sz="2400" dirty="0" smtClean="0">
                <a:solidFill>
                  <a:srgbClr val="558ED5"/>
                </a:solidFill>
              </a:rPr>
              <a:t> </a:t>
            </a:r>
            <a:r>
              <a:rPr lang="en-US" sz="2400" dirty="0" smtClean="0"/>
              <a:t>I could see an error message &lt;message&gt;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558ED5"/>
                </a:solidFill>
              </a:rPr>
              <a:t>Examples:</a:t>
            </a:r>
            <a:endParaRPr lang="en-US" sz="2400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|</a:t>
            </a:r>
            <a:r>
              <a:rPr lang="en-US" sz="2400" dirty="0" err="1" smtClean="0"/>
              <a:t>hotel|city|name|room|checkin|checkout|amount|message</a:t>
            </a:r>
            <a:r>
              <a:rPr lang="en-US" sz="2400" dirty="0" smtClean="0"/>
              <a:t>|</a:t>
            </a:r>
          </a:p>
          <a:p>
            <a:pPr marL="0" indent="0">
              <a:buNone/>
            </a:pPr>
            <a:r>
              <a:rPr lang="en-US" sz="2400" dirty="0" smtClean="0"/>
              <a:t>|hotel||JinJiang|1502|2012-03-12|2012-03-13|499|</a:t>
            </a:r>
            <a:r>
              <a:rPr lang="zh-CN" altLang="en-US" sz="2400" dirty="0" smtClean="0"/>
              <a:t>城市不能为空</a:t>
            </a:r>
            <a:r>
              <a:rPr lang="en-US" altLang="zh-CN" sz="2400" dirty="0" smtClean="0"/>
              <a:t>|</a:t>
            </a:r>
          </a:p>
          <a:p>
            <a:pPr marL="0" indent="0">
              <a:buNone/>
            </a:pPr>
            <a:r>
              <a:rPr lang="en-US" sz="2400" dirty="0" smtClean="0"/>
              <a:t>|hotel|</a:t>
            </a:r>
            <a:r>
              <a:rPr lang="zh-CN" altLang="en-US" sz="2400" dirty="0" smtClean="0"/>
              <a:t>很长的城市名</a:t>
            </a:r>
            <a:r>
              <a:rPr lang="en-US" sz="2400" dirty="0" smtClean="0"/>
              <a:t>|JinJiang|1502|2012-03-12|2012-03-13|499|</a:t>
            </a:r>
            <a:r>
              <a:rPr lang="zh-CN" altLang="en-US" sz="2400" dirty="0" smtClean="0"/>
              <a:t>城市名太长</a:t>
            </a:r>
            <a:r>
              <a:rPr lang="en-US" altLang="zh-CN" sz="2400" dirty="0" smtClean="0"/>
              <a:t>|</a:t>
            </a:r>
          </a:p>
          <a:p>
            <a:pPr marL="0" indent="0">
              <a:buNone/>
            </a:pPr>
            <a:r>
              <a:rPr lang="en-US" sz="2400" dirty="0" smtClean="0"/>
              <a:t>|hotel|</a:t>
            </a:r>
            <a:r>
              <a:rPr lang="zh-CN" altLang="en-US" sz="2400" dirty="0" smtClean="0"/>
              <a:t>上海</a:t>
            </a:r>
            <a:r>
              <a:rPr lang="en-US" sz="2400" dirty="0" smtClean="0"/>
              <a:t>||1502|2012-03-12|2012-03-13|499|</a:t>
            </a:r>
            <a:r>
              <a:rPr lang="zh-CN" altLang="en-US" sz="2400" dirty="0" smtClean="0"/>
              <a:t>酒店不能为空</a:t>
            </a:r>
            <a:r>
              <a:rPr lang="en-US" altLang="zh-CN" sz="2400" dirty="0" smtClean="0"/>
              <a:t>|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|hotel|</a:t>
            </a:r>
            <a:r>
              <a:rPr lang="zh-CN" altLang="en-US" sz="2400" dirty="0" smtClean="0"/>
              <a:t>上海</a:t>
            </a:r>
            <a:r>
              <a:rPr lang="en-US" sz="2400" dirty="0" smtClean="0"/>
              <a:t>|</a:t>
            </a:r>
            <a:r>
              <a:rPr lang="en-US" sz="2400" dirty="0" err="1" smtClean="0"/>
              <a:t>JinJiang</a:t>
            </a:r>
            <a:r>
              <a:rPr lang="en-US" sz="2400" dirty="0" smtClean="0"/>
              <a:t>||2012-03-12|2012-03-13|499|</a:t>
            </a:r>
            <a:r>
              <a:rPr lang="zh-CN" altLang="en-US" sz="2400" dirty="0" smtClean="0"/>
              <a:t>房间不能为空</a:t>
            </a:r>
            <a:r>
              <a:rPr lang="en-US" altLang="zh-CN" sz="2400" dirty="0" smtClean="0"/>
              <a:t>|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|hotel|</a:t>
            </a:r>
            <a:r>
              <a:rPr lang="zh-CN" altLang="en-US" sz="2400" dirty="0" smtClean="0"/>
              <a:t>上海</a:t>
            </a:r>
            <a:r>
              <a:rPr lang="en-US" sz="2400" dirty="0" smtClean="0"/>
              <a:t>|JinJiang|1502||2012-03-13|499|</a:t>
            </a:r>
            <a:r>
              <a:rPr lang="zh-CN" altLang="en-US" sz="2400" dirty="0" smtClean="0"/>
              <a:t>入住时间不能为空</a:t>
            </a:r>
            <a:r>
              <a:rPr lang="en-US" altLang="zh-CN" sz="2400" dirty="0" smtClean="0"/>
              <a:t>|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|hotel|</a:t>
            </a:r>
            <a:r>
              <a:rPr lang="zh-CN" altLang="en-US" sz="2400" dirty="0" smtClean="0"/>
              <a:t>上海</a:t>
            </a:r>
            <a:r>
              <a:rPr lang="en-US" sz="2400" dirty="0" smtClean="0"/>
              <a:t>|JinJiang|1502|2012-03-12||499|</a:t>
            </a:r>
            <a:r>
              <a:rPr lang="zh-CN" altLang="en-US" sz="2400" dirty="0" smtClean="0"/>
              <a:t>离开时间不能为空</a:t>
            </a:r>
            <a:r>
              <a:rPr lang="en-US" altLang="zh-CN" sz="2400" dirty="0" smtClean="0"/>
              <a:t>|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|hotel|</a:t>
            </a:r>
            <a:r>
              <a:rPr lang="zh-CN" altLang="en-US" sz="2400" dirty="0" smtClean="0"/>
              <a:t>上海</a:t>
            </a:r>
            <a:r>
              <a:rPr lang="en-US" sz="2400" dirty="0" smtClean="0"/>
              <a:t>|JinJiang|1502|2012-03-12|2012-03-13||</a:t>
            </a:r>
            <a:r>
              <a:rPr lang="zh-CN" altLang="en-US" sz="2400" dirty="0" smtClean="0"/>
              <a:t>金额不能为空</a:t>
            </a:r>
            <a:r>
              <a:rPr lang="en-US" altLang="zh-CN" sz="2400" dirty="0" smtClean="0"/>
              <a:t>|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73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r>
              <a:rPr lang="en-US" altLang="zh-CN" dirty="0" smtClean="0"/>
              <a:t>: Write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Story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：包含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到多个</a:t>
            </a:r>
            <a:r>
              <a:rPr lang="en-US" altLang="zh-CN" dirty="0" smtClean="0"/>
              <a:t>Scenarios</a:t>
            </a:r>
            <a:r>
              <a:rPr lang="zh-CN" altLang="en-US" dirty="0" smtClean="0"/>
              <a:t>，描述系统的行为</a:t>
            </a:r>
            <a:endParaRPr lang="en-US" dirty="0" smtClean="0"/>
          </a:p>
          <a:p>
            <a:r>
              <a:rPr lang="en-US" dirty="0" smtClean="0"/>
              <a:t>Scenario: </a:t>
            </a:r>
            <a:r>
              <a:rPr lang="zh-CN" altLang="en-US" dirty="0" smtClean="0"/>
              <a:t>包含多个</a:t>
            </a:r>
            <a:r>
              <a:rPr lang="en-US" altLang="zh-CN" dirty="0" smtClean="0"/>
              <a:t>Steps(</a:t>
            </a:r>
            <a:r>
              <a:rPr lang="zh-CN" altLang="en-US" dirty="0" smtClean="0"/>
              <a:t>三种类型</a:t>
            </a:r>
            <a:r>
              <a:rPr lang="en-US" altLang="zh-CN" dirty="0" smtClean="0"/>
              <a:t>)</a:t>
            </a:r>
            <a:endParaRPr lang="en-US" dirty="0" smtClean="0"/>
          </a:p>
          <a:p>
            <a:r>
              <a:rPr lang="en-US" dirty="0" smtClean="0"/>
              <a:t>Given/When/Then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BDD</a:t>
            </a:r>
            <a:r>
              <a:rPr lang="zh-CN" altLang="en-US" dirty="0" smtClean="0"/>
              <a:t>的关键字</a:t>
            </a:r>
            <a:endParaRPr lang="en-US" altLang="zh-CN" dirty="0" smtClean="0"/>
          </a:p>
          <a:p>
            <a:r>
              <a:rPr lang="en-US" dirty="0" smtClean="0"/>
              <a:t>And: </a:t>
            </a:r>
            <a:r>
              <a:rPr lang="zh-CN" altLang="en-US" dirty="0" smtClean="0"/>
              <a:t>关键字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6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801</Words>
  <Application>Microsoft Macintosh PowerPoint</Application>
  <PresentationFormat>On-screen Show (4:3)</PresentationFormat>
  <Paragraphs>165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验收测试与BDD</vt:lpstr>
      <vt:lpstr>PowerPoint Presentation</vt:lpstr>
      <vt:lpstr>Web Driver与PageObject</vt:lpstr>
      <vt:lpstr>PowerPoint Presentation</vt:lpstr>
      <vt:lpstr>PowerPoint Presentation</vt:lpstr>
      <vt:lpstr>Acceptance Test Framework</vt:lpstr>
      <vt:lpstr>PowerPoint Presentation</vt:lpstr>
      <vt:lpstr>PowerPoint Presentation</vt:lpstr>
      <vt:lpstr>BDD: Write Stories</vt:lpstr>
      <vt:lpstr>PowerPoint Presentation</vt:lpstr>
      <vt:lpstr>BDD: Map to Java Steps</vt:lpstr>
      <vt:lpstr>PowerPoint Presentation</vt:lpstr>
      <vt:lpstr>BDD: Annotations</vt:lpstr>
      <vt:lpstr>BDD: Parameter Injection</vt:lpstr>
      <vt:lpstr>BDD: Configuration</vt:lpstr>
      <vt:lpstr>Live Example</vt:lpstr>
      <vt:lpstr>BDD: Well</vt:lpstr>
      <vt:lpstr>BDD: Less Well</vt:lpstr>
      <vt:lpstr>BDD: Suggestions</vt:lpstr>
      <vt:lpstr>Q/A?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</dc:title>
  <dc:creator>vinci zhang</dc:creator>
  <cp:lastModifiedBy>twer</cp:lastModifiedBy>
  <cp:revision>361</cp:revision>
  <dcterms:created xsi:type="dcterms:W3CDTF">2012-03-14T01:03:26Z</dcterms:created>
  <dcterms:modified xsi:type="dcterms:W3CDTF">2012-11-16T02:48:49Z</dcterms:modified>
</cp:coreProperties>
</file>