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62" r:id="rId4"/>
    <p:sldId id="263" r:id="rId5"/>
    <p:sldId id="265" r:id="rId6"/>
    <p:sldId id="264" r:id="rId7"/>
    <p:sldId id="268" r:id="rId8"/>
    <p:sldId id="266" r:id="rId9"/>
    <p:sldId id="267" r:id="rId10"/>
    <p:sldId id="270" r:id="rId11"/>
    <p:sldId id="275" r:id="rId12"/>
    <p:sldId id="276" r:id="rId13"/>
    <p:sldId id="272" r:id="rId14"/>
    <p:sldId id="273" r:id="rId15"/>
    <p:sldId id="258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71429" autoAdjust="0"/>
  </p:normalViewPr>
  <p:slideViewPr>
    <p:cSldViewPr snapToGrid="0" snapToObjects="1">
      <p:cViewPr varScale="1">
        <p:scale>
          <a:sx n="81" d="100"/>
          <a:sy n="81" d="100"/>
        </p:scale>
        <p:origin x="-1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presProps" Target="presProps.xml"/><Relationship Id="rId4" Type="http://schemas.openxmlformats.org/officeDocument/2006/relationships/slide" Target="slides/slide3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9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E6286-2586-374E-A305-E150094DEF28}" type="datetimeFigureOut">
              <a:rPr lang="en-US" smtClean="0"/>
              <a:pPr/>
              <a:t>7/26/10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84C6E-CE3A-AB44-8206-D4DAA99FA5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大家应该对TDD不陌生了</a:t>
            </a:r>
          </a:p>
          <a:p>
            <a:r>
              <a:rPr lang="en-US" dirty="0" smtClean="0"/>
              <a:t>Kent </a:t>
            </a:r>
            <a:r>
              <a:rPr lang="en-US" dirty="0" err="1" smtClean="0"/>
              <a:t>Beck《Test</a:t>
            </a:r>
            <a:r>
              <a:rPr lang="en-US" dirty="0" smtClean="0"/>
              <a:t> Driven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Development</a:t>
            </a:r>
            <a:r>
              <a:rPr lang="en-US" dirty="0" err="1" smtClean="0"/>
              <a:t>》</a:t>
            </a:r>
            <a:endParaRPr lang="en-US" dirty="0" smtClean="0"/>
          </a:p>
          <a:p>
            <a:r>
              <a:rPr lang="en-US" dirty="0" smtClean="0"/>
              <a:t>Video:</a:t>
            </a:r>
            <a:r>
              <a:rPr lang="en-US" baseline="0" dirty="0" smtClean="0"/>
              <a:t> 求素数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84C6E-CE3A-AB44-8206-D4DAA99FA55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经过与</a:t>
            </a:r>
            <a:r>
              <a:rPr lang="en-US" altLang="zh-CN" dirty="0" smtClean="0"/>
              <a:t>BA</a:t>
            </a:r>
            <a:r>
              <a:rPr lang="zh-CN" altLang="en-US" dirty="0" smtClean="0"/>
              <a:t>讨论后，列出应用场景</a:t>
            </a:r>
            <a:endParaRPr lang="en-US" altLang="zh-CN" dirty="0" smtClean="0"/>
          </a:p>
          <a:p>
            <a:r>
              <a:rPr lang="zh-CN" altLang="en-US" dirty="0" smtClean="0"/>
              <a:t>首先是不会忘记；</a:t>
            </a:r>
            <a:endParaRPr lang="en-US" altLang="zh-CN" dirty="0" smtClean="0"/>
          </a:p>
          <a:p>
            <a:r>
              <a:rPr lang="zh-CN" altLang="en-US" dirty="0" smtClean="0"/>
              <a:t>其次可以进一步了解</a:t>
            </a:r>
            <a:r>
              <a:rPr lang="en-US" altLang="zh-CN" dirty="0" smtClean="0"/>
              <a:t>Story</a:t>
            </a:r>
            <a:r>
              <a:rPr lang="zh-CN" altLang="en-US" dirty="0" smtClean="0"/>
              <a:t>的范围。这不仅仅是</a:t>
            </a:r>
            <a:r>
              <a:rPr lang="en-US" altLang="zh-CN" dirty="0" err="1" smtClean="0"/>
              <a:t>Storty</a:t>
            </a:r>
            <a:r>
              <a:rPr lang="zh-CN" altLang="en-US" dirty="0" smtClean="0"/>
              <a:t>要做什么，更重要的是知道了</a:t>
            </a:r>
            <a:r>
              <a:rPr lang="en-US" altLang="zh-CN" dirty="0" smtClean="0"/>
              <a:t>Story</a:t>
            </a:r>
            <a:r>
              <a:rPr lang="zh-CN" altLang="en-US" dirty="0" smtClean="0"/>
              <a:t>不做什么。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err="1" smtClean="0">
                <a:sym typeface="Wingdings"/>
              </a:rPr>
              <a:t></a:t>
            </a:r>
            <a:r>
              <a:rPr lang="zh-CN" altLang="en-US" dirty="0" smtClean="0">
                <a:sym typeface="Wingdings"/>
              </a:rPr>
              <a:t>去</a:t>
            </a:r>
            <a:r>
              <a:rPr lang="en-US" dirty="0" err="1" smtClean="0">
                <a:sym typeface="Wingdings"/>
              </a:rPr>
              <a:t>实现Controller</a:t>
            </a:r>
            <a:endParaRPr lang="en-US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84C6E-CE3A-AB44-8206-D4DAA99FA55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Wingdings"/>
              </a:rPr>
              <a:t>可读性</a:t>
            </a:r>
            <a:endParaRPr lang="en-US" altLang="zh-CN" dirty="0" smtClean="0">
              <a:sym typeface="Wingdings"/>
            </a:endParaRPr>
          </a:p>
          <a:p>
            <a:r>
              <a:rPr lang="zh-CN" altLang="en-US" dirty="0" smtClean="0">
                <a:sym typeface="Wingdings"/>
              </a:rPr>
              <a:t>可维护性</a:t>
            </a:r>
            <a:endParaRPr lang="en-US" altLang="zh-CN" dirty="0" smtClean="0">
              <a:sym typeface="Wingdings"/>
            </a:endParaRPr>
          </a:p>
          <a:p>
            <a:endParaRPr lang="en-US" altLang="zh-CN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84C6E-CE3A-AB44-8206-D4DAA99FA55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测试，采用</a:t>
            </a:r>
            <a:r>
              <a:rPr lang="en-US" altLang="zh-CN" dirty="0" err="1" smtClean="0"/>
              <a:t>PageObject</a:t>
            </a:r>
            <a:r>
              <a:rPr lang="zh-CN" altLang="en-US" dirty="0" smtClean="0"/>
              <a:t>模式。</a:t>
            </a:r>
            <a:endParaRPr lang="en-US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84C6E-CE3A-AB44-8206-D4DAA99FA55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通过测试场景，可以进一步了解</a:t>
            </a:r>
            <a:r>
              <a:rPr lang="en-US" altLang="zh-CN" dirty="0" smtClean="0"/>
              <a:t>Story</a:t>
            </a:r>
            <a:r>
              <a:rPr lang="zh-CN" altLang="en-US" dirty="0" smtClean="0"/>
              <a:t>的范围。</a:t>
            </a:r>
            <a:endParaRPr lang="en-US" altLang="zh-CN" dirty="0" smtClean="0"/>
          </a:p>
          <a:p>
            <a:r>
              <a:rPr lang="zh-CN" altLang="en-US" dirty="0" smtClean="0"/>
              <a:t>这不仅仅是</a:t>
            </a:r>
            <a:r>
              <a:rPr lang="en-US" altLang="zh-CN" dirty="0" err="1" smtClean="0"/>
              <a:t>Storty</a:t>
            </a:r>
            <a:r>
              <a:rPr lang="zh-CN" altLang="en-US" dirty="0" smtClean="0"/>
              <a:t>要做什么，更重要的是知道了</a:t>
            </a:r>
            <a:r>
              <a:rPr lang="en-US" altLang="zh-CN" dirty="0" smtClean="0"/>
              <a:t>Story</a:t>
            </a:r>
            <a:r>
              <a:rPr lang="zh-CN" altLang="en-US" dirty="0" smtClean="0"/>
              <a:t>不做什么。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err="1" smtClean="0">
                <a:sym typeface="Wingdings"/>
              </a:rPr>
              <a:t>实现Controller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--</a:t>
            </a:r>
            <a:r>
              <a:rPr lang="en-US" dirty="0" err="1" smtClean="0">
                <a:sym typeface="Wingdings"/>
              </a:rPr>
              <a:t>》针对页面，通过Web测试驱动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84C6E-CE3A-AB44-8206-D4DAA99FA55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测试的好处：从用户的角度出发，测试一个完整的功能。</a:t>
            </a:r>
            <a:endParaRPr lang="en-US" altLang="zh-CN" dirty="0" smtClean="0"/>
          </a:p>
          <a:p>
            <a:r>
              <a:rPr lang="zh-CN" altLang="en-US" dirty="0" smtClean="0"/>
              <a:t>劣势：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相比单元测试，编写稍微困难（只知道有人不会写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测试，不知道有人不会写单元测试）；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反馈周期长（对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的项目，写完之后需要打包、部署）</a:t>
            </a:r>
            <a:endParaRPr lang="en-US" altLang="zh-CN" dirty="0" smtClean="0"/>
          </a:p>
          <a:p>
            <a:r>
              <a:rPr lang="en-US" dirty="0" smtClean="0"/>
              <a:t>3. </a:t>
            </a:r>
            <a:r>
              <a:rPr lang="zh-CN" altLang="en-US" dirty="0" smtClean="0"/>
              <a:t>运行本身慢。如果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测试很多，运行时间少则半小时。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所以要挑选有价值的场景编写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测试。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84C6E-CE3A-AB44-8206-D4DAA99FA55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r>
              <a:rPr lang="zh-CN" altLang="en-US" dirty="0" smtClean="0"/>
              <a:t>与语言无关。</a:t>
            </a:r>
            <a:endParaRPr lang="en-US" altLang="zh-CN" dirty="0" smtClean="0"/>
          </a:p>
          <a:p>
            <a:r>
              <a:rPr lang="en-US" dirty="0" smtClean="0"/>
              <a:t>TDD</a:t>
            </a:r>
            <a:r>
              <a:rPr lang="zh-CN" altLang="en-US" dirty="0" smtClean="0"/>
              <a:t>不是玩具：</a:t>
            </a:r>
            <a:r>
              <a:rPr lang="en-US" altLang="zh-CN" dirty="0" smtClean="0"/>
              <a:t>TDD</a:t>
            </a:r>
            <a:r>
              <a:rPr lang="zh-CN" altLang="en-US" dirty="0" smtClean="0"/>
              <a:t>不是只能用来求一些算法，也不是一些人用来表演的工具。它能确确实实应用到项目当中。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最后再介绍一下，我叫张晓庆，来自</a:t>
            </a:r>
            <a:r>
              <a:rPr lang="en-US" altLang="zh-CN" dirty="0" err="1" smtClean="0"/>
              <a:t>Thoughtworks，</a:t>
            </a:r>
            <a:r>
              <a:rPr lang="zh-CN" altLang="en-US" dirty="0" smtClean="0"/>
              <a:t>谢谢大家！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84C6E-CE3A-AB44-8206-D4DAA99FA55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84C6E-CE3A-AB44-8206-D4DAA99FA55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TDD</a:t>
            </a:r>
            <a:r>
              <a:rPr lang="zh-CN" altLang="en-US" dirty="0" smtClean="0"/>
              <a:t>的优势：</a:t>
            </a:r>
            <a:endParaRPr lang="en-US" altLang="zh-CN" dirty="0" smtClean="0"/>
          </a:p>
          <a:p>
            <a:r>
              <a:rPr lang="en-US" dirty="0" smtClean="0"/>
              <a:t>1. 通过测试驱动建立</a:t>
            </a:r>
            <a:r>
              <a:rPr lang="zh-CN" altLang="en-US" dirty="0" smtClean="0"/>
              <a:t>代码的安全保护网</a:t>
            </a:r>
            <a:endParaRPr lang="en-US" altLang="zh-CN" dirty="0" smtClean="0"/>
          </a:p>
          <a:p>
            <a:r>
              <a:rPr lang="en-US" dirty="0" smtClean="0"/>
              <a:t>2. </a:t>
            </a:r>
            <a:r>
              <a:rPr lang="zh-CN" altLang="en-US" dirty="0" smtClean="0"/>
              <a:t>简化设计，让开发过程更简单，提高代码质量</a:t>
            </a:r>
            <a:endParaRPr lang="en-US" altLang="zh-CN" dirty="0" smtClean="0"/>
          </a:p>
          <a:p>
            <a:r>
              <a:rPr lang="zh-CN" altLang="en-US" dirty="0" smtClean="0"/>
              <a:t>如果没看过，可以参考：</a:t>
            </a:r>
            <a:endParaRPr lang="en-US" altLang="zh-CN" dirty="0" smtClean="0"/>
          </a:p>
          <a:p>
            <a:r>
              <a:rPr lang="en-US" dirty="0" smtClean="0"/>
              <a:t>Kent </a:t>
            </a:r>
            <a:r>
              <a:rPr lang="en-US" dirty="0" err="1" smtClean="0"/>
              <a:t>Beck《Test</a:t>
            </a:r>
            <a:r>
              <a:rPr lang="en-US" dirty="0" smtClean="0"/>
              <a:t> Driven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Development</a:t>
            </a:r>
            <a:r>
              <a:rPr lang="en-US" dirty="0" err="1" smtClean="0"/>
              <a:t>》</a:t>
            </a:r>
            <a:endParaRPr lang="en-US" dirty="0" smtClean="0"/>
          </a:p>
          <a:p>
            <a:r>
              <a:rPr lang="en-US" dirty="0" smtClean="0"/>
              <a:t>Video:</a:t>
            </a:r>
            <a:r>
              <a:rPr lang="en-US" baseline="0" dirty="0" smtClean="0"/>
              <a:t> 求素数 </a:t>
            </a:r>
          </a:p>
          <a:p>
            <a:r>
              <a:rPr lang="zh-CN" altLang="en-US" dirty="0" smtClean="0"/>
              <a:t>客户常问的一个问题：</a:t>
            </a:r>
            <a:r>
              <a:rPr lang="en-US" altLang="zh-CN" dirty="0" smtClean="0"/>
              <a:t>TDD</a:t>
            </a:r>
            <a:r>
              <a:rPr lang="zh-CN" altLang="en-US" dirty="0" smtClean="0"/>
              <a:t>是不是只能用来表演？是不是只能驱动算法？是不是就是个玩具？实际项目中怎么应用？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84C6E-CE3A-AB44-8206-D4DAA99FA55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介绍项目背景：</a:t>
            </a:r>
            <a:endParaRPr lang="en-US" altLang="zh-CN" dirty="0" smtClean="0"/>
          </a:p>
          <a:p>
            <a:r>
              <a:rPr lang="zh-CN" altLang="en-US" dirty="0" smtClean="0"/>
              <a:t>交友网站，付费的用户可以去搜索朋友</a:t>
            </a:r>
            <a:endParaRPr lang="en-US" altLang="zh-CN" dirty="0" smtClean="0"/>
          </a:p>
          <a:p>
            <a:r>
              <a:rPr lang="en-US" dirty="0" err="1" smtClean="0"/>
              <a:t>S</a:t>
            </a:r>
            <a:r>
              <a:rPr lang="en-US" altLang="zh-CN" dirty="0" err="1" smtClean="0"/>
              <a:t>tory：</a:t>
            </a:r>
            <a:r>
              <a:rPr lang="zh-CN" altLang="en-US" dirty="0" smtClean="0"/>
              <a:t>故事卡，最小的需求单元。</a:t>
            </a:r>
            <a:r>
              <a:rPr lang="en-US" altLang="zh-CN" dirty="0" smtClean="0"/>
              <a:t>INVEST(</a:t>
            </a:r>
            <a:r>
              <a:rPr lang="zh-CN" altLang="en-US" dirty="0" smtClean="0"/>
              <a:t>独立、可协商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84C6E-CE3A-AB44-8206-D4DAA99FA55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 Story card with AC</a:t>
            </a:r>
          </a:p>
          <a:p>
            <a:r>
              <a:rPr lang="en-US" dirty="0" smtClean="0"/>
              <a:t>这是一个假设的场景，</a:t>
            </a:r>
            <a:r>
              <a:rPr lang="zh-CN" altLang="en-US" dirty="0" smtClean="0"/>
              <a:t>所以如果发现不合常理，不要奇怪</a:t>
            </a:r>
            <a:endParaRPr lang="en-US" altLang="zh-CN" dirty="0" smtClean="0"/>
          </a:p>
          <a:p>
            <a:r>
              <a:rPr lang="en-US" dirty="0" smtClean="0"/>
              <a:t>S</a:t>
            </a:r>
            <a:r>
              <a:rPr lang="en-US" altLang="zh-CN" dirty="0" smtClean="0"/>
              <a:t>tory</a:t>
            </a:r>
            <a:r>
              <a:rPr lang="zh-CN" altLang="en-US" dirty="0" smtClean="0"/>
              <a:t>的重点是根据兴趣推荐好友，所以可能有很多</a:t>
            </a:r>
            <a:endParaRPr lang="en-US" altLang="zh-CN" dirty="0" smtClean="0"/>
          </a:p>
          <a:p>
            <a:r>
              <a:rPr lang="en-US" dirty="0" smtClean="0"/>
              <a:t>─</a:t>
            </a:r>
            <a:r>
              <a:rPr lang="en-US" dirty="0" err="1" smtClean="0"/>
              <a:t>》去看mockup页面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84C6E-CE3A-AB44-8206-D4DAA99FA55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 show mockups。</a:t>
            </a:r>
          </a:p>
          <a:p>
            <a:r>
              <a:rPr lang="zh-CN" altLang="en-US" dirty="0" smtClean="0"/>
              <a:t>根据</a:t>
            </a:r>
            <a:r>
              <a:rPr lang="en-US" altLang="zh-CN" dirty="0" smtClean="0"/>
              <a:t>Story</a:t>
            </a:r>
            <a:r>
              <a:rPr lang="zh-CN" altLang="en-US" dirty="0" smtClean="0"/>
              <a:t>描述、</a:t>
            </a:r>
            <a:r>
              <a:rPr lang="en-US" altLang="zh-CN" dirty="0" smtClean="0"/>
              <a:t>AC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mockup</a:t>
            </a:r>
          </a:p>
          <a:p>
            <a:r>
              <a:rPr lang="en-US" altLang="zh-CN" dirty="0" smtClean="0"/>
              <a:t>Developer</a:t>
            </a:r>
            <a:r>
              <a:rPr lang="zh-CN" altLang="en-US" dirty="0" smtClean="0"/>
              <a:t>需要对</a:t>
            </a:r>
            <a:r>
              <a:rPr lang="en-US" altLang="zh-CN" dirty="0" smtClean="0"/>
              <a:t>story</a:t>
            </a:r>
            <a:r>
              <a:rPr lang="zh-CN" altLang="en-US" dirty="0" smtClean="0"/>
              <a:t>进行分析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─》</a:t>
            </a:r>
            <a:r>
              <a:rPr lang="zh-CN" altLang="en-US" dirty="0" smtClean="0"/>
              <a:t>如果满足类似兴趣的朋友过多怎么办？</a:t>
            </a:r>
            <a:r>
              <a:rPr lang="en-US" altLang="zh-CN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84C6E-CE3A-AB44-8206-D4DAA99FA55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继续分析</a:t>
            </a:r>
            <a:endParaRPr lang="en-US" altLang="zh-CN" dirty="0" smtClean="0"/>
          </a:p>
          <a:p>
            <a:r>
              <a:rPr lang="en-US" dirty="0" smtClean="0"/>
              <a:t>-&gt;如果</a:t>
            </a:r>
            <a:r>
              <a:rPr lang="zh-CN" altLang="en-US" dirty="0" smtClean="0"/>
              <a:t>这个人没有设置兴趣爱好，没有推荐好友怎么办？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84C6E-CE3A-AB44-8206-D4DAA99FA55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BA</a:t>
            </a:r>
            <a:r>
              <a:rPr lang="zh-CN" altLang="en-US" dirty="0" smtClean="0"/>
              <a:t>和客户讨论的结果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84C6E-CE3A-AB44-8206-D4DAA99FA55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假设</a:t>
            </a:r>
            <a:r>
              <a:rPr lang="en-US" altLang="zh-CN" dirty="0" smtClean="0"/>
              <a:t>Java/Spring</a:t>
            </a:r>
            <a:r>
              <a:rPr lang="zh-CN" altLang="en-US" dirty="0" smtClean="0"/>
              <a:t>，并且分为</a:t>
            </a:r>
            <a:r>
              <a:rPr lang="en-US" altLang="zh-CN" dirty="0" smtClean="0"/>
              <a:t>Controller/Service/DAO</a:t>
            </a:r>
            <a:r>
              <a:rPr lang="zh-CN" altLang="en-US" dirty="0" smtClean="0"/>
              <a:t>三层的架构</a:t>
            </a:r>
            <a:endParaRPr lang="en-US" altLang="zh-CN" dirty="0" smtClean="0"/>
          </a:p>
          <a:p>
            <a:r>
              <a:rPr lang="zh-CN" altLang="en-US" dirty="0" smtClean="0"/>
              <a:t>设计数据库；</a:t>
            </a:r>
            <a:r>
              <a:rPr lang="en-US" altLang="en-US" dirty="0" err="1" smtClean="0"/>
              <a:t>写DAO测试、DAO实现；Service</a:t>
            </a:r>
            <a:r>
              <a:rPr lang="zh-CN" altLang="en-US" dirty="0" smtClean="0"/>
              <a:t>测试、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实现；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的测试和实现；最后写页面。</a:t>
            </a:r>
            <a:endParaRPr lang="en-US" altLang="en-US" dirty="0" smtClean="0"/>
          </a:p>
          <a:p>
            <a:r>
              <a:rPr lang="zh-CN" altLang="en-US" dirty="0" smtClean="0"/>
              <a:t>我是一名比较懒惰的程序员，采用自上而下的方式可以让我更懒，不用现在去想怎么实现。</a:t>
            </a:r>
            <a:endParaRPr lang="en-US" altLang="zh-CN" dirty="0" smtClean="0"/>
          </a:p>
          <a:p>
            <a:r>
              <a:rPr lang="en-US" altLang="zh-CN" dirty="0" smtClean="0"/>
              <a:t>─》</a:t>
            </a:r>
            <a:r>
              <a:rPr lang="zh-CN" altLang="en-US" dirty="0" smtClean="0"/>
              <a:t>去看看现有页面和代码</a:t>
            </a:r>
            <a:r>
              <a:rPr lang="en-US" altLang="zh-CN" dirty="0" smtClean="0"/>
              <a:t>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84C6E-CE3A-AB44-8206-D4DAA99FA55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通过测试场景，可以进一步了解</a:t>
            </a:r>
            <a:r>
              <a:rPr lang="en-US" altLang="zh-CN" dirty="0" smtClean="0"/>
              <a:t>Story</a:t>
            </a:r>
            <a:r>
              <a:rPr lang="zh-CN" altLang="en-US" dirty="0" smtClean="0"/>
              <a:t>的范围。</a:t>
            </a:r>
            <a:endParaRPr lang="en-US" altLang="zh-CN" dirty="0" smtClean="0"/>
          </a:p>
          <a:p>
            <a:r>
              <a:rPr lang="zh-CN" altLang="en-US" dirty="0" smtClean="0"/>
              <a:t>这不仅仅是</a:t>
            </a:r>
            <a:r>
              <a:rPr lang="en-US" altLang="zh-CN" dirty="0" err="1" smtClean="0"/>
              <a:t>Storty</a:t>
            </a:r>
            <a:r>
              <a:rPr lang="zh-CN" altLang="en-US" dirty="0" smtClean="0"/>
              <a:t>要做什么，更重要的是知道了</a:t>
            </a:r>
            <a:r>
              <a:rPr lang="en-US" altLang="zh-CN" dirty="0" smtClean="0"/>
              <a:t>Story</a:t>
            </a:r>
            <a:r>
              <a:rPr lang="zh-CN" altLang="en-US" dirty="0" smtClean="0"/>
              <a:t>不做什么。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>
                <a:sym typeface="Wingdings"/>
              </a:rPr>
              <a:t>#</a:t>
            </a:r>
            <a:r>
              <a:rPr lang="en-US" dirty="0" err="1" smtClean="0">
                <a:sym typeface="Wingdings"/>
              </a:rPr>
              <a:t>foreach($user</a:t>
            </a:r>
            <a:r>
              <a:rPr lang="en-US" dirty="0" smtClean="0">
                <a:sym typeface="Wingdings"/>
              </a:rPr>
              <a:t> in $</a:t>
            </a:r>
            <a:r>
              <a:rPr lang="en-US" dirty="0" err="1" smtClean="0">
                <a:sym typeface="Wingdings"/>
              </a:rPr>
              <a:t>suggestedFriends</a:t>
            </a:r>
            <a:r>
              <a:rPr lang="en-US" dirty="0" smtClean="0">
                <a:sym typeface="Wingdings"/>
              </a:rPr>
              <a:t>)</a:t>
            </a:r>
          </a:p>
          <a:p>
            <a:r>
              <a:rPr lang="en-US" dirty="0" smtClean="0">
                <a:sym typeface="Wingdings"/>
              </a:rPr>
              <a:t>            &lt;</a:t>
            </a:r>
            <a:r>
              <a:rPr lang="en-US" dirty="0" err="1" smtClean="0">
                <a:sym typeface="Wingdings"/>
              </a:rPr>
              <a:t>li</a:t>
            </a:r>
            <a:r>
              <a:rPr lang="en-US" dirty="0" smtClean="0">
                <a:sym typeface="Wingdings"/>
              </a:rPr>
              <a:t>&gt;&lt;a </a:t>
            </a:r>
            <a:r>
              <a:rPr lang="en-US" dirty="0" err="1" smtClean="0">
                <a:sym typeface="Wingdings"/>
              </a:rPr>
              <a:t>href</a:t>
            </a:r>
            <a:r>
              <a:rPr lang="en-US" dirty="0" smtClean="0">
                <a:sym typeface="Wingdings"/>
              </a:rPr>
              <a:t>="/users/" + $!</a:t>
            </a:r>
            <a:r>
              <a:rPr lang="en-US" dirty="0" err="1" smtClean="0">
                <a:sym typeface="Wingdings"/>
              </a:rPr>
              <a:t>user.id</a:t>
            </a:r>
            <a:r>
              <a:rPr lang="en-US" dirty="0" smtClean="0">
                <a:sym typeface="Wingdings"/>
              </a:rPr>
              <a:t>&gt;$!</a:t>
            </a:r>
            <a:r>
              <a:rPr lang="en-US" dirty="0" err="1" smtClean="0">
                <a:sym typeface="Wingdings"/>
              </a:rPr>
              <a:t>user.name</a:t>
            </a:r>
            <a:r>
              <a:rPr lang="en-US" dirty="0" smtClean="0">
                <a:sym typeface="Wingdings"/>
              </a:rPr>
              <a:t>&lt;/a&gt;&lt;/</a:t>
            </a:r>
            <a:r>
              <a:rPr lang="en-US" dirty="0" err="1" smtClean="0">
                <a:sym typeface="Wingdings"/>
              </a:rPr>
              <a:t>li</a:t>
            </a:r>
            <a:r>
              <a:rPr lang="en-US" dirty="0" smtClean="0">
                <a:sym typeface="Wingdings"/>
              </a:rPr>
              <a:t>&gt;</a:t>
            </a:r>
          </a:p>
          <a:p>
            <a:r>
              <a:rPr lang="en-US" dirty="0" smtClean="0">
                <a:sym typeface="Wingdings"/>
              </a:rPr>
              <a:t>        #end</a:t>
            </a:r>
          </a:p>
          <a:p>
            <a:r>
              <a:rPr lang="en-US" dirty="0" smtClean="0"/>
              <a:t> #</a:t>
            </a:r>
            <a:r>
              <a:rPr lang="en-US" dirty="0" err="1" smtClean="0"/>
              <a:t>if($suggestedFriends.size</a:t>
            </a:r>
            <a:r>
              <a:rPr lang="en-US" dirty="0" smtClean="0"/>
              <a:t> &gt; 3)</a:t>
            </a:r>
          </a:p>
          <a:p>
            <a:r>
              <a:rPr lang="en-US" dirty="0" smtClean="0"/>
              <a:t>            &lt;</a:t>
            </a:r>
            <a:r>
              <a:rPr lang="en-US" dirty="0" err="1" smtClean="0"/>
              <a:t>li</a:t>
            </a:r>
            <a:r>
              <a:rPr lang="en-US" dirty="0" smtClean="0"/>
              <a:t> class="right"&gt;&lt;a </a:t>
            </a:r>
            <a:r>
              <a:rPr lang="en-US" dirty="0" err="1" smtClean="0"/>
              <a:t>href</a:t>
            </a:r>
            <a:r>
              <a:rPr lang="en-US" dirty="0" smtClean="0"/>
              <a:t>="/users/suggested"&gt;点击查看更多&lt;/a&gt;&lt;/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#end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84C6E-CE3A-AB44-8206-D4DAA99FA55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E1D5B43-7644-BD49-8C2A-28070AB53874}" type="datetimeFigureOut">
              <a:rPr lang="en-US" smtClean="0"/>
              <a:pPr/>
              <a:t>7/26/10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B687F7D-987F-9341-8B15-7AF3301EA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5B43-7644-BD49-8C2A-28070AB53874}" type="datetimeFigureOut">
              <a:rPr lang="en-US" smtClean="0"/>
              <a:pPr/>
              <a:t>7/26/10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7F7D-987F-9341-8B15-7AF3301EA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5B43-7644-BD49-8C2A-28070AB53874}" type="datetimeFigureOut">
              <a:rPr lang="en-US" smtClean="0"/>
              <a:pPr/>
              <a:t>7/26/10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7F7D-987F-9341-8B15-7AF3301EA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E1D5B43-7644-BD49-8C2A-28070AB53874}" type="datetimeFigureOut">
              <a:rPr lang="en-US" smtClean="0"/>
              <a:pPr/>
              <a:t>7/26/10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B687F7D-987F-9341-8B15-7AF3301EA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E1D5B43-7644-BD49-8C2A-28070AB53874}" type="datetimeFigureOut">
              <a:rPr lang="en-US" smtClean="0"/>
              <a:pPr/>
              <a:t>7/26/10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B687F7D-987F-9341-8B15-7AF3301EA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5B43-7644-BD49-8C2A-28070AB53874}" type="datetimeFigureOut">
              <a:rPr lang="en-US" smtClean="0"/>
              <a:pPr/>
              <a:t>7/26/10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7F7D-987F-9341-8B15-7AF3301EA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5B43-7644-BD49-8C2A-28070AB53874}" type="datetimeFigureOut">
              <a:rPr lang="en-US" smtClean="0"/>
              <a:pPr/>
              <a:t>7/26/10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7F7D-987F-9341-8B15-7AF3301EA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E1D5B43-7644-BD49-8C2A-28070AB53874}" type="datetimeFigureOut">
              <a:rPr lang="en-US" smtClean="0"/>
              <a:pPr/>
              <a:t>7/26/10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B687F7D-987F-9341-8B15-7AF3301EA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5B43-7644-BD49-8C2A-28070AB53874}" type="datetimeFigureOut">
              <a:rPr lang="en-US" smtClean="0"/>
              <a:pPr/>
              <a:t>7/26/10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7F7D-987F-9341-8B15-7AF3301EA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E1D5B43-7644-BD49-8C2A-28070AB53874}" type="datetimeFigureOut">
              <a:rPr lang="en-US" smtClean="0"/>
              <a:pPr/>
              <a:t>7/26/10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B687F7D-987F-9341-8B15-7AF3301EA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E1D5B43-7644-BD49-8C2A-28070AB53874}" type="datetimeFigureOut">
              <a:rPr lang="en-US" smtClean="0"/>
              <a:pPr/>
              <a:t>7/26/10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B687F7D-987F-9341-8B15-7AF3301EA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E1D5B43-7644-BD49-8C2A-28070AB53874}" type="datetimeFigureOut">
              <a:rPr lang="en-US" smtClean="0"/>
              <a:pPr/>
              <a:t>7/26/10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B687F7D-987F-9341-8B15-7AF3301EA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79292"/>
            <a:ext cx="6172200" cy="1894362"/>
          </a:xfrm>
        </p:spPr>
        <p:txBody>
          <a:bodyPr/>
          <a:lstStyle/>
          <a:p>
            <a:r>
              <a:rPr lang="en-US" dirty="0" smtClean="0"/>
              <a:t>测试驱动开发(TDD)实战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31887" y="6277820"/>
            <a:ext cx="187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ThoughtWorks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62362" y="3591751"/>
            <a:ext cx="24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张晓庆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7619" y="1301431"/>
            <a:ext cx="8026967" cy="84671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00FF"/>
                </a:solidFill>
              </a:rPr>
              <a:t>功能测试，先列出所有的应用场景</a:t>
            </a:r>
            <a:endParaRPr lang="en-US" sz="4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7619" y="1301431"/>
            <a:ext cx="8026967" cy="84671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00FF"/>
                </a:solidFill>
              </a:rPr>
              <a:t>测试即文档，也需要重构</a:t>
            </a:r>
            <a:endParaRPr lang="en-US" sz="4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07619" y="1301431"/>
            <a:ext cx="8026967" cy="846715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>
                <a:solidFill>
                  <a:srgbClr val="0000FF"/>
                </a:solidFill>
              </a:rPr>
              <a:t>采用</a:t>
            </a:r>
            <a:r>
              <a:rPr lang="en-US" sz="4000" dirty="0" err="1" smtClean="0">
                <a:solidFill>
                  <a:srgbClr val="0000FF"/>
                </a:solidFill>
                <a:latin typeface="+mn-lt"/>
              </a:rPr>
              <a:t>PageObject</a:t>
            </a:r>
            <a:r>
              <a:rPr lang="en-US" sz="4000" dirty="0" err="1" smtClean="0">
                <a:solidFill>
                  <a:srgbClr val="0000FF"/>
                </a:solidFill>
              </a:rPr>
              <a:t>模式</a:t>
            </a:r>
            <a:endParaRPr lang="en-US" sz="4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11108" y="197895"/>
            <a:ext cx="4113406" cy="805619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宋体"/>
                <a:ea typeface="宋体"/>
                <a:cs typeface="宋体"/>
              </a:rPr>
              <a:t>先写测试，哪怕是BUG!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7619" y="1301431"/>
            <a:ext cx="8026967" cy="84671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small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先写测试，哪怕是BUG</a:t>
            </a:r>
            <a:endParaRPr kumimoji="0" lang="en-US" sz="4000" b="0" i="0" u="none" strike="noStrike" kern="1200" cap="small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7619" y="1301431"/>
            <a:ext cx="8026967" cy="84671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00FF"/>
                </a:solidFill>
              </a:rPr>
              <a:t>跟QA讨论WEB测试场景</a:t>
            </a:r>
            <a:endParaRPr lang="en-US" sz="4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5165" y="1019194"/>
            <a:ext cx="8560007" cy="556636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自上而下的驱动</a:t>
            </a:r>
          </a:p>
          <a:p>
            <a:r>
              <a:rPr lang="en-US" altLang="zh-CN" sz="3600" dirty="0" smtClean="0">
                <a:solidFill>
                  <a:srgbClr val="0000FF"/>
                </a:solidFill>
              </a:rPr>
              <a:t>Web</a:t>
            </a:r>
            <a:r>
              <a:rPr lang="zh-CN" altLang="en-US" sz="3600" dirty="0" smtClean="0">
                <a:solidFill>
                  <a:srgbClr val="0000FF"/>
                </a:solidFill>
              </a:rPr>
              <a:t>测试先列出应用场景</a:t>
            </a:r>
            <a:endParaRPr lang="en-US" altLang="zh-CN" sz="3600" dirty="0" smtClean="0">
              <a:solidFill>
                <a:srgbClr val="0000FF"/>
              </a:solidFill>
            </a:endParaRPr>
          </a:p>
          <a:p>
            <a:r>
              <a:rPr lang="zh-CN" altLang="en-US" sz="3600" dirty="0" smtClean="0">
                <a:solidFill>
                  <a:srgbClr val="0000FF"/>
                </a:solidFill>
              </a:rPr>
              <a:t>开发、</a:t>
            </a:r>
            <a:r>
              <a:rPr lang="en-US" altLang="zh-CN" sz="3600" dirty="0" smtClean="0">
                <a:solidFill>
                  <a:srgbClr val="0000FF"/>
                </a:solidFill>
              </a:rPr>
              <a:t>BUG，</a:t>
            </a:r>
            <a:r>
              <a:rPr lang="zh-CN" altLang="en-US" sz="3600" dirty="0" smtClean="0">
                <a:solidFill>
                  <a:srgbClr val="0000FF"/>
                </a:solidFill>
              </a:rPr>
              <a:t>先写测试！</a:t>
            </a:r>
            <a:endParaRPr lang="en-US" sz="3600" dirty="0" smtClean="0">
              <a:solidFill>
                <a:srgbClr val="0000FF"/>
              </a:solidFill>
            </a:endParaRPr>
          </a:p>
          <a:p>
            <a:r>
              <a:rPr lang="en-US" sz="3600" dirty="0" smtClean="0">
                <a:solidFill>
                  <a:srgbClr val="0000FF"/>
                </a:solidFill>
              </a:rPr>
              <a:t>测试即文档</a:t>
            </a:r>
          </a:p>
          <a:p>
            <a:r>
              <a:rPr lang="en-US" sz="3600" dirty="0" smtClean="0">
                <a:solidFill>
                  <a:srgbClr val="0000FF"/>
                </a:solidFill>
              </a:rPr>
              <a:t>跟QA讨论测试场景</a:t>
            </a:r>
          </a:p>
          <a:p>
            <a:r>
              <a:rPr lang="en-US" sz="3600" dirty="0" smtClean="0">
                <a:solidFill>
                  <a:srgbClr val="0000FF"/>
                </a:solidFill>
              </a:rPr>
              <a:t>TDD与语言无关</a:t>
            </a:r>
          </a:p>
          <a:p>
            <a:r>
              <a:rPr lang="en-US" sz="3600" dirty="0" smtClean="0">
                <a:solidFill>
                  <a:srgbClr val="0000FF"/>
                </a:solidFill>
              </a:rPr>
              <a:t>TDD不是玩具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mmar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31887" y="6277820"/>
            <a:ext cx="187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ThoughtWorks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142270" y="627196"/>
            <a:ext cx="3339343" cy="122303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small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Q/A</a:t>
            </a:r>
            <a:endParaRPr kumimoji="0" lang="en-US" sz="5400" b="0" i="0" u="none" strike="noStrike" kern="1200" cap="small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neglec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313986" cy="6858000"/>
          </a:xfrm>
          <a:prstGeom prst="rect">
            <a:avLst/>
          </a:prstGeom>
        </p:spPr>
      </p:pic>
      <p:sp>
        <p:nvSpPr>
          <p:cNvPr id="23" name="Oval Callout 22"/>
          <p:cNvSpPr/>
          <p:nvPr/>
        </p:nvSpPr>
        <p:spPr>
          <a:xfrm>
            <a:off x="6750929" y="705523"/>
            <a:ext cx="2393071" cy="936420"/>
          </a:xfrm>
          <a:prstGeom prst="wedgeEllipseCallout">
            <a:avLst>
              <a:gd name="adj1" fmla="val -62068"/>
              <a:gd name="adj2" fmla="val 11424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这些，我早就知道了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TDD─从故事开始</a:t>
            </a:r>
            <a:endParaRPr lang="en-US" dirty="0"/>
          </a:p>
        </p:txBody>
      </p:sp>
      <p:pic>
        <p:nvPicPr>
          <p:cNvPr id="6" name="Content Placeholder 5" descr="story wall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rcRect l="-2471" r="-2471"/>
          <a:stretch>
            <a:fillRect/>
          </a:stretch>
        </p:blipFill>
        <p:spPr>
          <a:xfrm>
            <a:off x="-256584" y="0"/>
            <a:ext cx="9660773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ory_card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rcRect l="-3827" r="-3827"/>
          <a:stretch>
            <a:fillRect/>
          </a:stretch>
        </p:blipFill>
        <p:spPr>
          <a:xfrm>
            <a:off x="-388437" y="0"/>
            <a:ext cx="9974531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tory_mockup1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rcRect l="-5726" r="-5726"/>
          <a:stretch>
            <a:fillRect/>
          </a:stretch>
        </p:blipFill>
        <p:spPr>
          <a:xfrm>
            <a:off x="-539645" y="-1"/>
            <a:ext cx="10262293" cy="68580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tory_mockup2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rcRect l="-5895" r="-5895"/>
          <a:stretch>
            <a:fillRect/>
          </a:stretch>
        </p:blipFill>
        <p:spPr>
          <a:xfrm>
            <a:off x="-544083" y="0"/>
            <a:ext cx="10275105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ory_mockup3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rcRect l="-480" r="-480"/>
          <a:stretch>
            <a:fillRect/>
          </a:stretch>
        </p:blipFill>
        <p:spPr>
          <a:xfrm>
            <a:off x="-48036" y="0"/>
            <a:ext cx="9247353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619" y="1301431"/>
            <a:ext cx="8026967" cy="84671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00FF"/>
                </a:solidFill>
              </a:rPr>
              <a:t>尝试自上而下的驱动</a:t>
            </a:r>
            <a:endParaRPr lang="en-US" sz="4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47373" y="607626"/>
            <a:ext cx="3424228" cy="805619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别动！先写测试！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7619" y="1301431"/>
            <a:ext cx="8026967" cy="84671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small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别动！先写测试</a:t>
            </a:r>
            <a:endParaRPr kumimoji="0" lang="en-US" sz="4000" b="0" i="0" u="none" strike="noStrike" kern="1200" cap="small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Oriel.thmx</Template>
  <TotalTime>2836</TotalTime>
  <Words>693</Words>
  <Application>Microsoft Macintosh PowerPoint</Application>
  <PresentationFormat>On-screen Show (4:3)</PresentationFormat>
  <Paragraphs>99</Paragraphs>
  <Slides>16</Slides>
  <Notes>16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测试驱动开发(TDD)实战</vt:lpstr>
      <vt:lpstr>Slide 2</vt:lpstr>
      <vt:lpstr>TDD─从故事开始</vt:lpstr>
      <vt:lpstr>Slide 4</vt:lpstr>
      <vt:lpstr>Slide 5</vt:lpstr>
      <vt:lpstr>Slide 6</vt:lpstr>
      <vt:lpstr>Slide 7</vt:lpstr>
      <vt:lpstr>尝试自上而下的驱动</vt:lpstr>
      <vt:lpstr>别动！先写测试！</vt:lpstr>
      <vt:lpstr>功能测试，先列出所有的应用场景</vt:lpstr>
      <vt:lpstr>测试即文档，也需要重构</vt:lpstr>
      <vt:lpstr>采用PageObject模式</vt:lpstr>
      <vt:lpstr>先写测试，哪怕是BUG!</vt:lpstr>
      <vt:lpstr>跟QA讨论WEB测试场景</vt:lpstr>
      <vt:lpstr>Slide 15</vt:lpstr>
      <vt:lpstr>Slide 16</vt:lpstr>
    </vt:vector>
  </TitlesOfParts>
  <Company>ThoughtWorks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测试驱动开发</dc:title>
  <dc:creator>TWer</dc:creator>
  <cp:keywords/>
  <cp:lastModifiedBy>TWer</cp:lastModifiedBy>
  <cp:revision>434</cp:revision>
  <dcterms:created xsi:type="dcterms:W3CDTF">2010-07-26T09:18:11Z</dcterms:created>
  <dcterms:modified xsi:type="dcterms:W3CDTF">2010-07-26T09:18:39Z</dcterms:modified>
</cp:coreProperties>
</file>