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"/>
  </p:notesMasterIdLst>
  <p:sldIdLst>
    <p:sldId id="456" r:id="rId2"/>
    <p:sldId id="453" r:id="rId3"/>
    <p:sldId id="460" r:id="rId4"/>
    <p:sldId id="462" r:id="rId5"/>
    <p:sldId id="459" r:id="rId6"/>
    <p:sldId id="457" r:id="rId7"/>
    <p:sldId id="461" r:id="rId8"/>
    <p:sldId id="463" r:id="rId9"/>
    <p:sldId id="458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idi Hu" initials="AH" lastIdx="25" clrIdx="0">
    <p:extLst>
      <p:ext uri="{19B8F6BF-5375-455C-9EA6-DF929625EA0E}">
        <p15:presenceInfo xmlns:p15="http://schemas.microsoft.com/office/powerpoint/2012/main" userId="a62d1e9c99b08da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99"/>
    <a:srgbClr val="00B0F0"/>
    <a:srgbClr val="243891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661"/>
    <p:restoredTop sz="92249" autoAdjust="0"/>
  </p:normalViewPr>
  <p:slideViewPr>
    <p:cSldViewPr>
      <p:cViewPr>
        <p:scale>
          <a:sx n="94" d="100"/>
          <a:sy n="94" d="100"/>
        </p:scale>
        <p:origin x="320" y="47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F21E5F-1732-41F1-BEC7-6B8764A0CA12}" type="datetimeFigureOut">
              <a:rPr lang="zh-CN" altLang="en-US" smtClean="0"/>
              <a:t>2022/12/6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365A7D-6A59-4F53-A19E-DD39B7B9CF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49533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20" descr="便签纸-04.jpg">
            <a:extLst>
              <a:ext uri="{FF2B5EF4-FFF2-40B4-BE49-F238E27FC236}">
                <a16:creationId xmlns:a16="http://schemas.microsoft.com/office/drawing/2014/main" id="{3707A3D5-4DEB-4976-9E59-74B0F459BCA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/>
          <a:srcRect t="16667" r="21621" b="23958"/>
          <a:stretch>
            <a:fillRect/>
          </a:stretch>
        </p:blipFill>
        <p:spPr>
          <a:xfrm>
            <a:off x="7608168" y="2580047"/>
            <a:ext cx="4578153" cy="4277953"/>
          </a:xfrm>
          <a:prstGeom prst="rect">
            <a:avLst/>
          </a:prstGeom>
        </p:spPr>
      </p:pic>
      <p:sp>
        <p:nvSpPr>
          <p:cNvPr id="8" name="矩形 13">
            <a:extLst>
              <a:ext uri="{FF2B5EF4-FFF2-40B4-BE49-F238E27FC236}">
                <a16:creationId xmlns:a16="http://schemas.microsoft.com/office/drawing/2014/main" id="{CCF33805-1484-4289-A0EA-8A774786E3AB}"/>
              </a:ext>
            </a:extLst>
          </p:cNvPr>
          <p:cNvSpPr/>
          <p:nvPr userDrawn="1"/>
        </p:nvSpPr>
        <p:spPr>
          <a:xfrm>
            <a:off x="0" y="1556792"/>
            <a:ext cx="12192000" cy="2088232"/>
          </a:xfrm>
          <a:prstGeom prst="rect">
            <a:avLst/>
          </a:prstGeom>
          <a:solidFill>
            <a:srgbClr val="00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F06FB43-A65D-4F54-A50B-96319FCE024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933" b="15856"/>
          <a:stretch/>
        </p:blipFill>
        <p:spPr>
          <a:xfrm>
            <a:off x="10488488" y="260648"/>
            <a:ext cx="1527120" cy="772197"/>
          </a:xfrm>
          <a:prstGeom prst="rect">
            <a:avLst/>
          </a:prstGeom>
        </p:spPr>
      </p:pic>
      <p:sp>
        <p:nvSpPr>
          <p:cNvPr id="18" name="Text Placeholder 16">
            <a:extLst>
              <a:ext uri="{FF2B5EF4-FFF2-40B4-BE49-F238E27FC236}">
                <a16:creationId xmlns:a16="http://schemas.microsoft.com/office/drawing/2014/main" id="{8C8B8C1A-1421-410F-BF86-C33A4AFD042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82800" y="1966611"/>
            <a:ext cx="6955872" cy="748009"/>
          </a:xfrm>
          <a:prstGeom prst="rect">
            <a:avLst/>
          </a:prstGeom>
        </p:spPr>
        <p:txBody>
          <a:bodyPr/>
          <a:lstStyle>
            <a:lvl1pPr marL="11206" indent="0" algn="l" defTabSz="914400" rtl="0" eaLnBrk="1" latinLnBrk="0" hangingPunct="1">
              <a:buNone/>
              <a:defRPr lang="en-GB" sz="3600" b="1" kern="1200" dirty="0">
                <a:solidFill>
                  <a:schemeClr val="bg1"/>
                </a:solidFill>
                <a:latin typeface="Arial" panose="020B0604020202020204" pitchFamily="34" charset="0"/>
                <a:ea typeface="方正兰亭粗黑_GBK" pitchFamily="2" charset="-122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[                ] Program/ Meeting</a:t>
            </a:r>
            <a:endParaRPr lang="en-GB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DB3A2673-8B44-4F0F-8C95-03B246BA34D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77121" y="2893493"/>
            <a:ext cx="2348904" cy="391491"/>
          </a:xfrm>
          <a:prstGeom prst="rect">
            <a:avLst/>
          </a:prstGeom>
        </p:spPr>
        <p:txBody>
          <a:bodyPr/>
          <a:lstStyle>
            <a:lvl1pPr marL="11206" indent="0" algn="l" defTabSz="914400" rtl="0" eaLnBrk="1" latinLnBrk="0" hangingPunct="1">
              <a:buNone/>
              <a:defRPr lang="en-US" sz="2400" kern="1200" dirty="0" smtClean="0">
                <a:solidFill>
                  <a:schemeClr val="bg1"/>
                </a:solidFill>
                <a:latin typeface="Arial" panose="020B0604020202020204" pitchFamily="34" charset="0"/>
                <a:ea typeface="方正兰亭黑简体" pitchFamily="2" charset="-122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Date &amp; Time</a:t>
            </a:r>
          </a:p>
        </p:txBody>
      </p:sp>
      <p:sp>
        <p:nvSpPr>
          <p:cNvPr id="23" name="Text Placeholder 21">
            <a:extLst>
              <a:ext uri="{FF2B5EF4-FFF2-40B4-BE49-F238E27FC236}">
                <a16:creationId xmlns:a16="http://schemas.microsoft.com/office/drawing/2014/main" id="{30D478DE-AE4B-4D70-8037-1520A2B3CD6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77121" y="3777480"/>
            <a:ext cx="2718752" cy="2088232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buNone/>
              <a:defRPr lang="en-GB" sz="2000" b="1" u="sng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GHDDI Team</a:t>
            </a:r>
          </a:p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1</a:t>
            </a:r>
          </a:p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2</a:t>
            </a:r>
          </a:p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3</a:t>
            </a:r>
          </a:p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……</a:t>
            </a:r>
          </a:p>
        </p:txBody>
      </p:sp>
      <p:sp>
        <p:nvSpPr>
          <p:cNvPr id="25" name="Text Placeholder 21">
            <a:extLst>
              <a:ext uri="{FF2B5EF4-FFF2-40B4-BE49-F238E27FC236}">
                <a16:creationId xmlns:a16="http://schemas.microsoft.com/office/drawing/2014/main" id="{0B8F986B-2D50-4406-B7F7-71F0CFF6CE6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90209" y="3777480"/>
            <a:ext cx="2718752" cy="2088232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buNone/>
              <a:defRPr lang="en-GB" sz="2000" b="1" u="sng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[            ] Team</a:t>
            </a:r>
          </a:p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1</a:t>
            </a:r>
          </a:p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2</a:t>
            </a:r>
          </a:p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3</a:t>
            </a:r>
          </a:p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……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Page [   ]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DAF91DF-5499-4745-B477-B1C106A71FB8}"/>
              </a:ext>
            </a:extLst>
          </p:cNvPr>
          <p:cNvSpPr/>
          <p:nvPr userDrawn="1"/>
        </p:nvSpPr>
        <p:spPr>
          <a:xfrm>
            <a:off x="0" y="-1"/>
            <a:ext cx="12192000" cy="870981"/>
          </a:xfrm>
          <a:prstGeom prst="rect">
            <a:avLst/>
          </a:prstGeom>
          <a:solidFill>
            <a:srgbClr val="00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endParaRPr lang="en-US" sz="2400" b="1" dirty="0">
              <a:solidFill>
                <a:schemeClr val="bg1"/>
              </a:solidFill>
              <a:latin typeface="DINPro-Regular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C8727F8-3825-4F85-9917-C38AF1C00D2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933" b="15856"/>
          <a:stretch/>
        </p:blipFill>
        <p:spPr>
          <a:xfrm>
            <a:off x="10544520" y="6021288"/>
            <a:ext cx="1527120" cy="772197"/>
          </a:xfrm>
          <a:prstGeom prst="rect">
            <a:avLst/>
          </a:prstGeom>
        </p:spPr>
      </p:pic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1E760E95-3BA9-49DA-AA80-0A8F6C216A4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5360" y="173879"/>
            <a:ext cx="3363112" cy="52322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</a:t>
            </a:r>
          </a:p>
        </p:txBody>
      </p:sp>
      <p:sp>
        <p:nvSpPr>
          <p:cNvPr id="24" name="Text Placeholder 22">
            <a:extLst>
              <a:ext uri="{FF2B5EF4-FFF2-40B4-BE49-F238E27FC236}">
                <a16:creationId xmlns:a16="http://schemas.microsoft.com/office/drawing/2014/main" id="{4117D897-64A8-4763-923B-D8F9DC050C7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27071" y="981128"/>
            <a:ext cx="11337858" cy="504016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FD6D7738-5EC7-4847-9146-C82BFB1693C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27071" y="6350456"/>
            <a:ext cx="1478651" cy="3651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1200" kern="1200" dirty="0" smtClean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[             ] Program </a:t>
            </a:r>
          </a:p>
        </p:txBody>
      </p:sp>
      <p:sp>
        <p:nvSpPr>
          <p:cNvPr id="32" name="Text Placeholder 30">
            <a:extLst>
              <a:ext uri="{FF2B5EF4-FFF2-40B4-BE49-F238E27FC236}">
                <a16:creationId xmlns:a16="http://schemas.microsoft.com/office/drawing/2014/main" id="{BF426E28-79C5-4D8C-99CC-0BE42D7CE84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128111" y="6350456"/>
            <a:ext cx="1478648" cy="3651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1200" kern="1200" dirty="0" smtClean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[             ] Review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485BE1F-BB15-492C-BFD2-8CA0102AAFA1}"/>
              </a:ext>
            </a:extLst>
          </p:cNvPr>
          <p:cNvCxnSpPr>
            <a:cxnSpLocks/>
          </p:cNvCxnSpPr>
          <p:nvPr userDrawn="1"/>
        </p:nvCxnSpPr>
        <p:spPr>
          <a:xfrm>
            <a:off x="2016916" y="6381328"/>
            <a:ext cx="0" cy="30819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9181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106F0A0-2EF7-4D3C-9F96-457ED9F9C62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BADB9B6-B5FD-4567-B673-512E17C9F397}"/>
              </a:ext>
            </a:extLst>
          </p:cNvPr>
          <p:cNvSpPr/>
          <p:nvPr userDrawn="1"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243891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FDD9547-5BE6-4194-84EF-CE5EA526FAE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07367" y="620688"/>
            <a:ext cx="4785130" cy="52322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buNone/>
              <a:defRPr lang="en-US" sz="2800" b="1" kern="120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ACKNOWLEDGEMENT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3826B2F2-325B-44B3-A82E-47207547C36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847850" y="1808622"/>
            <a:ext cx="8496300" cy="3240757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60227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F01DFAE-353D-4A0A-AEA0-81005A4C380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82800" y="1966611"/>
            <a:ext cx="10053760" cy="1462389"/>
          </a:xfrm>
        </p:spPr>
        <p:txBody>
          <a:bodyPr/>
          <a:lstStyle/>
          <a:p>
            <a:r>
              <a:rPr lang="en-GB" dirty="0"/>
              <a:t>Testing CSP and processing disconnected SMILES   </a:t>
            </a:r>
          </a:p>
        </p:txBody>
      </p:sp>
    </p:spTree>
    <p:extLst>
      <p:ext uri="{BB962C8B-B14F-4D97-AF65-F5344CB8AC3E}">
        <p14:creationId xmlns:p14="http://schemas.microsoft.com/office/powerpoint/2010/main" val="2930882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8D09F-DF68-4F8D-816B-590A48EDE65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sz="2800" dirty="0"/>
              <a:t>Example 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7AC28A-8732-409E-D517-B211EB1CF475}"/>
              </a:ext>
            </a:extLst>
          </p:cNvPr>
          <p:cNvSpPr txBox="1"/>
          <p:nvPr/>
        </p:nvSpPr>
        <p:spPr>
          <a:xfrm>
            <a:off x="335360" y="908720"/>
            <a:ext cx="5420266" cy="3693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pPr algn="l"/>
            <a:r>
              <a:rPr lang="en-CN" b="1" dirty="0"/>
              <a:t>Original SMILES is salt: inorganic cation + organic anion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2B48DA9-BC54-7469-EA6A-04E9F60C4F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2161" y="1246173"/>
            <a:ext cx="2160000" cy="1920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BCB8016-1AA2-44B1-8194-88155485AF77}"/>
              </a:ext>
            </a:extLst>
          </p:cNvPr>
          <p:cNvSpPr txBox="1"/>
          <p:nvPr/>
        </p:nvSpPr>
        <p:spPr>
          <a:xfrm>
            <a:off x="743760" y="3881258"/>
            <a:ext cx="2602379" cy="3693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pPr algn="l"/>
            <a:r>
              <a:rPr lang="en-CN" b="1" dirty="0"/>
              <a:t>Processing with CSP only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7D754AF-422C-B1AA-28B0-9F2B86FEA000}"/>
              </a:ext>
            </a:extLst>
          </p:cNvPr>
          <p:cNvSpPr txBox="1"/>
          <p:nvPr/>
        </p:nvSpPr>
        <p:spPr>
          <a:xfrm>
            <a:off x="2608098" y="3233844"/>
            <a:ext cx="6984776" cy="33855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[Zn++].[O-]C(=O)c1cc(=O)[</a:t>
            </a:r>
            <a:r>
              <a:rPr lang="en-US" sz="16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nH</a:t>
            </a:r>
            <a:r>
              <a:rPr lang="en-US" sz="16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]c(=O)[</a:t>
            </a:r>
            <a:r>
              <a:rPr lang="en-US" sz="16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nH</a:t>
            </a:r>
            <a:r>
              <a:rPr lang="en-US" sz="16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]1.[O-]C(=O)c1cc(=O)[</a:t>
            </a:r>
            <a:r>
              <a:rPr lang="en-US" sz="16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nH</a:t>
            </a:r>
            <a:r>
              <a:rPr lang="en-US" sz="16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]c(=O)[</a:t>
            </a:r>
            <a:r>
              <a:rPr lang="en-US" sz="16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nH</a:t>
            </a:r>
            <a:r>
              <a:rPr lang="en-US" sz="16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]1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9F5AD27-F756-8D20-5FDA-3696C328B1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949" y="4385932"/>
            <a:ext cx="2160000" cy="19200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232A534-0B11-D3BE-19CF-995104D1652A}"/>
              </a:ext>
            </a:extLst>
          </p:cNvPr>
          <p:cNvSpPr txBox="1"/>
          <p:nvPr/>
        </p:nvSpPr>
        <p:spPr>
          <a:xfrm>
            <a:off x="3338650" y="3881258"/>
            <a:ext cx="2753511" cy="3693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pPr algn="l"/>
            <a:r>
              <a:rPr lang="en-CN" b="1" dirty="0"/>
              <a:t>Process disconnection only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FE8E8552-F5F0-F582-1FBE-FAA10B82A3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406" y="4385932"/>
            <a:ext cx="2160000" cy="19200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F0E88098-8CAB-32A0-268E-046C35B05F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5863" y="4385932"/>
            <a:ext cx="2160000" cy="19200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72D7E8C6-6CA1-48B2-C52E-12AE8DC804DA}"/>
              </a:ext>
            </a:extLst>
          </p:cNvPr>
          <p:cNvSpPr txBox="1"/>
          <p:nvPr/>
        </p:nvSpPr>
        <p:spPr>
          <a:xfrm>
            <a:off x="6305863" y="3881258"/>
            <a:ext cx="2161617" cy="3693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pPr algn="l"/>
            <a:r>
              <a:rPr lang="en-CN" b="1" dirty="0"/>
              <a:t>CSP -&gt; disconnection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3E91F9B4-3EA9-A337-7C84-B0E063ED71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6320" y="4385932"/>
            <a:ext cx="2160000" cy="19200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22C478C9-4538-C8B0-30A8-6CAB79DB9C41}"/>
              </a:ext>
            </a:extLst>
          </p:cNvPr>
          <p:cNvSpPr txBox="1"/>
          <p:nvPr/>
        </p:nvSpPr>
        <p:spPr>
          <a:xfrm>
            <a:off x="8964290" y="3881258"/>
            <a:ext cx="2184059" cy="3693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pPr algn="l"/>
            <a:r>
              <a:rPr lang="en-US" b="1" dirty="0"/>
              <a:t>D</a:t>
            </a:r>
            <a:r>
              <a:rPr lang="en-CN" b="1" dirty="0"/>
              <a:t>isconnection -&gt; CSP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26C0674A-C8D7-97E2-7BF9-1F057EFB1130}"/>
              </a:ext>
            </a:extLst>
          </p:cNvPr>
          <p:cNvSpPr/>
          <p:nvPr/>
        </p:nvSpPr>
        <p:spPr>
          <a:xfrm>
            <a:off x="6305863" y="3881258"/>
            <a:ext cx="2160000" cy="242467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377742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6CCAC989-F6C2-816C-3685-BBBDFB9C55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4246" y="4385932"/>
            <a:ext cx="2160000" cy="1920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8D09F-DF68-4F8D-816B-590A48EDE65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sz="2800" dirty="0"/>
              <a:t>Example 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7AC28A-8732-409E-D517-B211EB1CF475}"/>
              </a:ext>
            </a:extLst>
          </p:cNvPr>
          <p:cNvSpPr txBox="1"/>
          <p:nvPr/>
        </p:nvSpPr>
        <p:spPr>
          <a:xfrm>
            <a:off x="335360" y="908720"/>
            <a:ext cx="8495339" cy="3693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pPr algn="l"/>
            <a:r>
              <a:rPr lang="en-CN" b="1" dirty="0"/>
              <a:t>Original SMILES is salt: organic cation + inorganic anion</a:t>
            </a:r>
            <a:r>
              <a:rPr lang="zh-CN" altLang="en-US" b="1" dirty="0"/>
              <a:t> </a:t>
            </a:r>
            <a:r>
              <a:rPr lang="en-CN" b="1" dirty="0"/>
              <a:t>(able to remove H</a:t>
            </a:r>
            <a:r>
              <a:rPr lang="en-CN" b="1" baseline="30000" dirty="0"/>
              <a:t>+</a:t>
            </a:r>
            <a:r>
              <a:rPr lang="en-CN" b="1" dirty="0"/>
              <a:t> from cation)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BCB8016-1AA2-44B1-8194-88155485AF77}"/>
              </a:ext>
            </a:extLst>
          </p:cNvPr>
          <p:cNvSpPr txBox="1"/>
          <p:nvPr/>
        </p:nvSpPr>
        <p:spPr>
          <a:xfrm>
            <a:off x="743760" y="3881258"/>
            <a:ext cx="2602379" cy="3693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pPr algn="l"/>
            <a:r>
              <a:rPr lang="en-CN" b="1" dirty="0"/>
              <a:t>Processing with CSP only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7D754AF-422C-B1AA-28B0-9F2B86FEA000}"/>
              </a:ext>
            </a:extLst>
          </p:cNvPr>
          <p:cNvSpPr txBox="1"/>
          <p:nvPr/>
        </p:nvSpPr>
        <p:spPr>
          <a:xfrm>
            <a:off x="4890129" y="3238867"/>
            <a:ext cx="2404063" cy="33855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[Cl-].[NH3+]C1CCCCC1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232A534-0B11-D3BE-19CF-995104D1652A}"/>
              </a:ext>
            </a:extLst>
          </p:cNvPr>
          <p:cNvSpPr txBox="1"/>
          <p:nvPr/>
        </p:nvSpPr>
        <p:spPr>
          <a:xfrm>
            <a:off x="3338650" y="3881258"/>
            <a:ext cx="2753511" cy="3693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pPr algn="l"/>
            <a:r>
              <a:rPr lang="en-CN" b="1" dirty="0"/>
              <a:t>Process disconnection only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2D7E8C6-6CA1-48B2-C52E-12AE8DC804DA}"/>
              </a:ext>
            </a:extLst>
          </p:cNvPr>
          <p:cNvSpPr txBox="1"/>
          <p:nvPr/>
        </p:nvSpPr>
        <p:spPr>
          <a:xfrm>
            <a:off x="6305863" y="3881258"/>
            <a:ext cx="2161617" cy="3693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pPr algn="l"/>
            <a:r>
              <a:rPr lang="en-CN" b="1" dirty="0"/>
              <a:t>CSP -&gt; disconnection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2C478C9-4538-C8B0-30A8-6CAB79DB9C41}"/>
              </a:ext>
            </a:extLst>
          </p:cNvPr>
          <p:cNvSpPr txBox="1"/>
          <p:nvPr/>
        </p:nvSpPr>
        <p:spPr>
          <a:xfrm>
            <a:off x="8964290" y="3881258"/>
            <a:ext cx="2184059" cy="3693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pPr algn="l"/>
            <a:r>
              <a:rPr lang="en-US" b="1" dirty="0"/>
              <a:t>D</a:t>
            </a:r>
            <a:r>
              <a:rPr lang="en-CN" b="1" dirty="0"/>
              <a:t>isconnection -&gt; CSP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26C0674A-C8D7-97E2-7BF9-1F057EFB1130}"/>
              </a:ext>
            </a:extLst>
          </p:cNvPr>
          <p:cNvSpPr/>
          <p:nvPr/>
        </p:nvSpPr>
        <p:spPr>
          <a:xfrm>
            <a:off x="6305863" y="3881258"/>
            <a:ext cx="2160000" cy="242467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67E24A-556F-B532-737E-F6A85BB281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2160" y="1298459"/>
            <a:ext cx="2160000" cy="1920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D2F5585-353C-D22B-70CE-F909ED5038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949" y="4385932"/>
            <a:ext cx="2160000" cy="19200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F23229C-55DC-8BFA-8B55-2386D28307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405" y="4385932"/>
            <a:ext cx="2160000" cy="19200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4E3363D4-F855-CBC4-BEEB-7FC0110C01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6319" y="4385932"/>
            <a:ext cx="2160000" cy="19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506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82167D54-FBA2-ED70-3541-153C6B92D9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5863" y="4386799"/>
            <a:ext cx="2160000" cy="1920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8D09F-DF68-4F8D-816B-590A48EDE65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sz="2800" dirty="0"/>
              <a:t>Example 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7AC28A-8732-409E-D517-B211EB1CF475}"/>
              </a:ext>
            </a:extLst>
          </p:cNvPr>
          <p:cNvSpPr txBox="1"/>
          <p:nvPr/>
        </p:nvSpPr>
        <p:spPr>
          <a:xfrm>
            <a:off x="335360" y="908720"/>
            <a:ext cx="8913722" cy="3693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pPr algn="l"/>
            <a:r>
              <a:rPr lang="en-CN" b="1" dirty="0"/>
              <a:t>Original SMILES is salt: organic cation + inorganic anion (not able to remove H</a:t>
            </a:r>
            <a:r>
              <a:rPr lang="en-CN" b="1" baseline="30000" dirty="0"/>
              <a:t>+</a:t>
            </a:r>
            <a:r>
              <a:rPr lang="en-CN" b="1" dirty="0"/>
              <a:t> from cation)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BCB8016-1AA2-44B1-8194-88155485AF77}"/>
              </a:ext>
            </a:extLst>
          </p:cNvPr>
          <p:cNvSpPr txBox="1"/>
          <p:nvPr/>
        </p:nvSpPr>
        <p:spPr>
          <a:xfrm>
            <a:off x="743760" y="3881258"/>
            <a:ext cx="2602379" cy="3693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pPr algn="l"/>
            <a:r>
              <a:rPr lang="en-CN" b="1" dirty="0"/>
              <a:t>Processing with CSP only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7D754AF-422C-B1AA-28B0-9F2B86FEA000}"/>
              </a:ext>
            </a:extLst>
          </p:cNvPr>
          <p:cNvSpPr txBox="1"/>
          <p:nvPr/>
        </p:nvSpPr>
        <p:spPr>
          <a:xfrm>
            <a:off x="5012161" y="3257807"/>
            <a:ext cx="2160001" cy="33855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[Cl-].C[N+](C)(C)CCO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232A534-0B11-D3BE-19CF-995104D1652A}"/>
              </a:ext>
            </a:extLst>
          </p:cNvPr>
          <p:cNvSpPr txBox="1"/>
          <p:nvPr/>
        </p:nvSpPr>
        <p:spPr>
          <a:xfrm>
            <a:off x="3338650" y="3881258"/>
            <a:ext cx="2753511" cy="3693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pPr algn="l"/>
            <a:r>
              <a:rPr lang="en-CN" b="1" dirty="0"/>
              <a:t>Process disconnection only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2D7E8C6-6CA1-48B2-C52E-12AE8DC804DA}"/>
              </a:ext>
            </a:extLst>
          </p:cNvPr>
          <p:cNvSpPr txBox="1"/>
          <p:nvPr/>
        </p:nvSpPr>
        <p:spPr>
          <a:xfrm>
            <a:off x="6305863" y="3881258"/>
            <a:ext cx="2161617" cy="3693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pPr algn="l"/>
            <a:r>
              <a:rPr lang="en-CN" b="1" dirty="0"/>
              <a:t>CSP -&gt; disconnection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2C478C9-4538-C8B0-30A8-6CAB79DB9C41}"/>
              </a:ext>
            </a:extLst>
          </p:cNvPr>
          <p:cNvSpPr txBox="1"/>
          <p:nvPr/>
        </p:nvSpPr>
        <p:spPr>
          <a:xfrm>
            <a:off x="8964290" y="3881258"/>
            <a:ext cx="2184059" cy="3693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pPr algn="l"/>
            <a:r>
              <a:rPr lang="en-US" b="1" dirty="0"/>
              <a:t>D</a:t>
            </a:r>
            <a:r>
              <a:rPr lang="en-CN" b="1" dirty="0"/>
              <a:t>isconnection -&gt; CSP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26C0674A-C8D7-97E2-7BF9-1F057EFB1130}"/>
              </a:ext>
            </a:extLst>
          </p:cNvPr>
          <p:cNvSpPr/>
          <p:nvPr/>
        </p:nvSpPr>
        <p:spPr>
          <a:xfrm>
            <a:off x="6305863" y="3881258"/>
            <a:ext cx="2160000" cy="242467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DF16FCD-1A31-1109-C7BF-0C0F6B3516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2161" y="1288344"/>
            <a:ext cx="2160000" cy="1920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4577315-E23C-C50D-9C7D-C5E5885E43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949" y="4385932"/>
            <a:ext cx="2160000" cy="1920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D43EE02-8213-9696-3FE6-61EE65DFCE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3789" y="4385932"/>
            <a:ext cx="2160000" cy="19200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328B2D17-BB4F-54DE-D94C-E6E4B30809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6319" y="4385932"/>
            <a:ext cx="2160000" cy="19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267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8D09F-DF68-4F8D-816B-590A48EDE65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sz="2800" dirty="0"/>
              <a:t>Example 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7AC28A-8732-409E-D517-B211EB1CF475}"/>
              </a:ext>
            </a:extLst>
          </p:cNvPr>
          <p:cNvSpPr txBox="1"/>
          <p:nvPr/>
        </p:nvSpPr>
        <p:spPr>
          <a:xfrm>
            <a:off x="335360" y="908720"/>
            <a:ext cx="5240730" cy="3693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pPr algn="l"/>
            <a:r>
              <a:rPr lang="en-CN" b="1" dirty="0"/>
              <a:t>Original SMILES is salt: organic cation + organic anion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BCB8016-1AA2-44B1-8194-88155485AF77}"/>
              </a:ext>
            </a:extLst>
          </p:cNvPr>
          <p:cNvSpPr txBox="1"/>
          <p:nvPr/>
        </p:nvSpPr>
        <p:spPr>
          <a:xfrm>
            <a:off x="743760" y="3881258"/>
            <a:ext cx="2602379" cy="3693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pPr algn="l"/>
            <a:r>
              <a:rPr lang="en-CN" b="1" dirty="0"/>
              <a:t>Processing with CSP only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7D754AF-422C-B1AA-28B0-9F2B86FEA000}"/>
              </a:ext>
            </a:extLst>
          </p:cNvPr>
          <p:cNvSpPr txBox="1"/>
          <p:nvPr/>
        </p:nvSpPr>
        <p:spPr>
          <a:xfrm>
            <a:off x="3016062" y="3218636"/>
            <a:ext cx="6152198" cy="33855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S(=O)(CC(C(=O)[O-])C)[O-].[NH3+]C1CCCCC1.[NH3+]C1CCCCC1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232A534-0B11-D3BE-19CF-995104D1652A}"/>
              </a:ext>
            </a:extLst>
          </p:cNvPr>
          <p:cNvSpPr txBox="1"/>
          <p:nvPr/>
        </p:nvSpPr>
        <p:spPr>
          <a:xfrm>
            <a:off x="3338650" y="3881258"/>
            <a:ext cx="2753511" cy="3693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pPr algn="l"/>
            <a:r>
              <a:rPr lang="en-CN" b="1" dirty="0"/>
              <a:t>Process disconnection only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2D7E8C6-6CA1-48B2-C52E-12AE8DC804DA}"/>
              </a:ext>
            </a:extLst>
          </p:cNvPr>
          <p:cNvSpPr txBox="1"/>
          <p:nvPr/>
        </p:nvSpPr>
        <p:spPr>
          <a:xfrm>
            <a:off x="6305863" y="3881258"/>
            <a:ext cx="2161617" cy="3693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pPr algn="l"/>
            <a:r>
              <a:rPr lang="en-CN" b="1" dirty="0"/>
              <a:t>CSP -&gt; disconnection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2C478C9-4538-C8B0-30A8-6CAB79DB9C41}"/>
              </a:ext>
            </a:extLst>
          </p:cNvPr>
          <p:cNvSpPr txBox="1"/>
          <p:nvPr/>
        </p:nvSpPr>
        <p:spPr>
          <a:xfrm>
            <a:off x="8964290" y="3881258"/>
            <a:ext cx="2184059" cy="3693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pPr algn="l"/>
            <a:r>
              <a:rPr lang="en-US" b="1" dirty="0"/>
              <a:t>D</a:t>
            </a:r>
            <a:r>
              <a:rPr lang="en-CN" b="1" dirty="0"/>
              <a:t>isconnection -&gt; CSP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8D142BA-65A4-BFE4-CB27-E8E421643C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949" y="4385932"/>
            <a:ext cx="2160000" cy="1920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C9725E6-F8CB-1242-7CCB-C5E5E4FB37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9632" y="4385932"/>
            <a:ext cx="2160000" cy="19200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91350E2-6BFF-70D2-E25A-D3CDB70A9A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7976" y="4385932"/>
            <a:ext cx="2160000" cy="19200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0FDB5A4-E834-0327-8599-95A70A7199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6320" y="4385932"/>
            <a:ext cx="2160000" cy="1920000"/>
          </a:xfrm>
          <a:prstGeom prst="rect">
            <a:avLst/>
          </a:prstGeom>
        </p:spPr>
      </p:pic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6291316C-B3A5-6E7C-D0F1-B5F8EA931984}"/>
              </a:ext>
            </a:extLst>
          </p:cNvPr>
          <p:cNvSpPr/>
          <p:nvPr/>
        </p:nvSpPr>
        <p:spPr>
          <a:xfrm>
            <a:off x="6305863" y="3881258"/>
            <a:ext cx="2160000" cy="242467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920BB073-911D-AEF6-C730-3EEAEA69B5E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2161" y="1230965"/>
            <a:ext cx="2160000" cy="19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900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8D09F-DF68-4F8D-816B-590A48EDE65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sz="2800" dirty="0"/>
              <a:t>Example 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7AC28A-8732-409E-D517-B211EB1CF475}"/>
              </a:ext>
            </a:extLst>
          </p:cNvPr>
          <p:cNvSpPr txBox="1"/>
          <p:nvPr/>
        </p:nvSpPr>
        <p:spPr>
          <a:xfrm>
            <a:off x="335360" y="908720"/>
            <a:ext cx="3641446" cy="3693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pPr algn="l"/>
            <a:r>
              <a:rPr lang="en-CN" b="1" dirty="0"/>
              <a:t>Original SMILES is ion: organic anion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BCB8016-1AA2-44B1-8194-88155485AF77}"/>
              </a:ext>
            </a:extLst>
          </p:cNvPr>
          <p:cNvSpPr txBox="1"/>
          <p:nvPr/>
        </p:nvSpPr>
        <p:spPr>
          <a:xfrm>
            <a:off x="743760" y="3881258"/>
            <a:ext cx="2602379" cy="3693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pPr algn="l"/>
            <a:r>
              <a:rPr lang="en-CN" b="1" dirty="0"/>
              <a:t>Processing with CSP only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7D754AF-422C-B1AA-28B0-9F2B86FEA000}"/>
              </a:ext>
            </a:extLst>
          </p:cNvPr>
          <p:cNvSpPr txBox="1"/>
          <p:nvPr/>
        </p:nvSpPr>
        <p:spPr>
          <a:xfrm>
            <a:off x="2914065" y="3247553"/>
            <a:ext cx="6356192" cy="33855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[O-]C(=O)c1cc(=O)[</a:t>
            </a:r>
            <a:r>
              <a:rPr lang="en-US" sz="16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nH</a:t>
            </a:r>
            <a:r>
              <a:rPr lang="en-US" sz="16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]c(=O)[</a:t>
            </a:r>
            <a:r>
              <a:rPr lang="en-US" sz="16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nH</a:t>
            </a:r>
            <a:r>
              <a:rPr lang="en-US" sz="16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]1.[O-]C(=O)c1cc(=O)[</a:t>
            </a:r>
            <a:r>
              <a:rPr lang="en-US" sz="16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nH</a:t>
            </a:r>
            <a:r>
              <a:rPr lang="en-US" sz="16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]c(=O)[</a:t>
            </a:r>
            <a:r>
              <a:rPr lang="en-US" sz="160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nH</a:t>
            </a:r>
            <a:r>
              <a:rPr lang="en-US" sz="16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]1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232A534-0B11-D3BE-19CF-995104D1652A}"/>
              </a:ext>
            </a:extLst>
          </p:cNvPr>
          <p:cNvSpPr txBox="1"/>
          <p:nvPr/>
        </p:nvSpPr>
        <p:spPr>
          <a:xfrm>
            <a:off x="3338650" y="3881258"/>
            <a:ext cx="2753511" cy="3693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pPr algn="l"/>
            <a:r>
              <a:rPr lang="en-CN" b="1" dirty="0"/>
              <a:t>Process disconnection only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FE8E8552-F5F0-F582-1FBE-FAA10B82A3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406" y="4385932"/>
            <a:ext cx="2160000" cy="19200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72D7E8C6-6CA1-48B2-C52E-12AE8DC804DA}"/>
              </a:ext>
            </a:extLst>
          </p:cNvPr>
          <p:cNvSpPr txBox="1"/>
          <p:nvPr/>
        </p:nvSpPr>
        <p:spPr>
          <a:xfrm>
            <a:off x="6305863" y="3881258"/>
            <a:ext cx="2161617" cy="3693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pPr algn="l"/>
            <a:r>
              <a:rPr lang="en-CN" b="1" dirty="0"/>
              <a:t>CSP -&gt; disconnection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3E91F9B4-3EA9-A337-7C84-B0E063ED71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6320" y="4385932"/>
            <a:ext cx="2160000" cy="19200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22C478C9-4538-C8B0-30A8-6CAB79DB9C41}"/>
              </a:ext>
            </a:extLst>
          </p:cNvPr>
          <p:cNvSpPr txBox="1"/>
          <p:nvPr/>
        </p:nvSpPr>
        <p:spPr>
          <a:xfrm>
            <a:off x="8964290" y="3881258"/>
            <a:ext cx="2184059" cy="3693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pPr algn="l"/>
            <a:r>
              <a:rPr lang="en-US" b="1" dirty="0"/>
              <a:t>D</a:t>
            </a:r>
            <a:r>
              <a:rPr lang="en-CN" b="1" dirty="0"/>
              <a:t>isconnection -&gt; CSP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2275EE-FB22-CE6D-CBB8-C0B1C5BBFA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2161" y="1192211"/>
            <a:ext cx="2160000" cy="1920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F80FCAF-9985-EC7E-931B-2DD4134FB3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949" y="4385932"/>
            <a:ext cx="2160000" cy="1920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7C805BB-5D39-66E0-D650-D4320EC8FA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5863" y="4385932"/>
            <a:ext cx="2160000" cy="1920000"/>
          </a:xfrm>
          <a:prstGeom prst="rect">
            <a:avLst/>
          </a:prstGeom>
        </p:spPr>
      </p:pic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70A0694E-ADED-F234-4359-8C62FF221E54}"/>
              </a:ext>
            </a:extLst>
          </p:cNvPr>
          <p:cNvSpPr/>
          <p:nvPr/>
        </p:nvSpPr>
        <p:spPr>
          <a:xfrm>
            <a:off x="6305863" y="3881258"/>
            <a:ext cx="2160000" cy="242467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0429949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6CCAC989-F6C2-816C-3685-BBBDFB9C55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4246" y="4385932"/>
            <a:ext cx="2160000" cy="1920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8D09F-DF68-4F8D-816B-590A48EDE65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sz="2800" dirty="0"/>
              <a:t>Example 6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7AC28A-8732-409E-D517-B211EB1CF475}"/>
              </a:ext>
            </a:extLst>
          </p:cNvPr>
          <p:cNvSpPr txBox="1"/>
          <p:nvPr/>
        </p:nvSpPr>
        <p:spPr>
          <a:xfrm>
            <a:off x="335360" y="908720"/>
            <a:ext cx="6765955" cy="3693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pPr algn="l"/>
            <a:r>
              <a:rPr lang="en-CN" b="1" dirty="0"/>
              <a:t>Original SMILES is ion: organic cation (able to remove H</a:t>
            </a:r>
            <a:r>
              <a:rPr lang="en-CN" b="1" baseline="30000" dirty="0"/>
              <a:t>+</a:t>
            </a:r>
            <a:r>
              <a:rPr lang="en-CN" b="1" dirty="0"/>
              <a:t> from cation)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BCB8016-1AA2-44B1-8194-88155485AF77}"/>
              </a:ext>
            </a:extLst>
          </p:cNvPr>
          <p:cNvSpPr txBox="1"/>
          <p:nvPr/>
        </p:nvSpPr>
        <p:spPr>
          <a:xfrm>
            <a:off x="743760" y="3881258"/>
            <a:ext cx="2602379" cy="3693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pPr algn="l"/>
            <a:r>
              <a:rPr lang="en-CN" b="1" dirty="0"/>
              <a:t>Processing with CSP only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7D754AF-422C-B1AA-28B0-9F2B86FEA000}"/>
              </a:ext>
            </a:extLst>
          </p:cNvPr>
          <p:cNvSpPr txBox="1"/>
          <p:nvPr/>
        </p:nvSpPr>
        <p:spPr>
          <a:xfrm>
            <a:off x="5129184" y="3259723"/>
            <a:ext cx="1925951" cy="33855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[NH3+]C1CCCCC1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232A534-0B11-D3BE-19CF-995104D1652A}"/>
              </a:ext>
            </a:extLst>
          </p:cNvPr>
          <p:cNvSpPr txBox="1"/>
          <p:nvPr/>
        </p:nvSpPr>
        <p:spPr>
          <a:xfrm>
            <a:off x="3338650" y="3881258"/>
            <a:ext cx="2753511" cy="3693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pPr algn="l"/>
            <a:r>
              <a:rPr lang="en-CN" b="1" dirty="0"/>
              <a:t>Process disconnection only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2D7E8C6-6CA1-48B2-C52E-12AE8DC804DA}"/>
              </a:ext>
            </a:extLst>
          </p:cNvPr>
          <p:cNvSpPr txBox="1"/>
          <p:nvPr/>
        </p:nvSpPr>
        <p:spPr>
          <a:xfrm>
            <a:off x="6305863" y="3881258"/>
            <a:ext cx="2161617" cy="3693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pPr algn="l"/>
            <a:r>
              <a:rPr lang="en-CN" b="1" dirty="0"/>
              <a:t>CSP -&gt; disconnection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2C478C9-4538-C8B0-30A8-6CAB79DB9C41}"/>
              </a:ext>
            </a:extLst>
          </p:cNvPr>
          <p:cNvSpPr txBox="1"/>
          <p:nvPr/>
        </p:nvSpPr>
        <p:spPr>
          <a:xfrm>
            <a:off x="8964290" y="3881258"/>
            <a:ext cx="2184059" cy="3693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pPr algn="l"/>
            <a:r>
              <a:rPr lang="en-US" b="1" dirty="0"/>
              <a:t>D</a:t>
            </a:r>
            <a:r>
              <a:rPr lang="en-CN" b="1" dirty="0"/>
              <a:t>isconnection -&gt; CSP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26C0674A-C8D7-97E2-7BF9-1F057EFB1130}"/>
              </a:ext>
            </a:extLst>
          </p:cNvPr>
          <p:cNvSpPr/>
          <p:nvPr/>
        </p:nvSpPr>
        <p:spPr>
          <a:xfrm>
            <a:off x="6305863" y="3881258"/>
            <a:ext cx="2160000" cy="242467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4E3363D4-F855-CBC4-BEEB-7FC0110C01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6319" y="4385932"/>
            <a:ext cx="2160000" cy="1920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24DBE59-D937-A6F9-2BD9-4759B092FC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2159" y="1198233"/>
            <a:ext cx="2160000" cy="1920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BBAA186-976B-6D2D-A2AB-947C021447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949" y="4385932"/>
            <a:ext cx="2160000" cy="1920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ECAE43E-A3DE-82DD-C1C1-3D6756B03E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405" y="4385932"/>
            <a:ext cx="2160000" cy="19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1743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62E99A5C-DDD3-F18D-F279-3E61F44DC1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5863" y="4385932"/>
            <a:ext cx="2160000" cy="1920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8D09F-DF68-4F8D-816B-590A48EDE65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sz="2800" dirty="0"/>
              <a:t>Example 7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7AC28A-8732-409E-D517-B211EB1CF475}"/>
              </a:ext>
            </a:extLst>
          </p:cNvPr>
          <p:cNvSpPr txBox="1"/>
          <p:nvPr/>
        </p:nvSpPr>
        <p:spPr>
          <a:xfrm>
            <a:off x="335360" y="908720"/>
            <a:ext cx="7090724" cy="3693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pPr algn="l"/>
            <a:r>
              <a:rPr lang="en-CN" b="1" dirty="0"/>
              <a:t>Original SMILES is ion: organic cation (not able to remove H</a:t>
            </a:r>
            <a:r>
              <a:rPr lang="en-CN" b="1" baseline="30000" dirty="0"/>
              <a:t>+</a:t>
            </a:r>
            <a:r>
              <a:rPr lang="en-CN" b="1" dirty="0"/>
              <a:t> from cation)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BCB8016-1AA2-44B1-8194-88155485AF77}"/>
              </a:ext>
            </a:extLst>
          </p:cNvPr>
          <p:cNvSpPr txBox="1"/>
          <p:nvPr/>
        </p:nvSpPr>
        <p:spPr>
          <a:xfrm>
            <a:off x="743760" y="3881258"/>
            <a:ext cx="2602379" cy="3693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pPr algn="l"/>
            <a:r>
              <a:rPr lang="en-CN" b="1" dirty="0"/>
              <a:t>Processing with CSP only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7D754AF-422C-B1AA-28B0-9F2B86FEA000}"/>
              </a:ext>
            </a:extLst>
          </p:cNvPr>
          <p:cNvSpPr txBox="1"/>
          <p:nvPr/>
        </p:nvSpPr>
        <p:spPr>
          <a:xfrm>
            <a:off x="5248711" y="3259723"/>
            <a:ext cx="1686896" cy="33855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C[N+](C)(C)CCO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232A534-0B11-D3BE-19CF-995104D1652A}"/>
              </a:ext>
            </a:extLst>
          </p:cNvPr>
          <p:cNvSpPr txBox="1"/>
          <p:nvPr/>
        </p:nvSpPr>
        <p:spPr>
          <a:xfrm>
            <a:off x="3338650" y="3881258"/>
            <a:ext cx="2753511" cy="3693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pPr algn="l"/>
            <a:r>
              <a:rPr lang="en-CN" b="1" dirty="0"/>
              <a:t>Process disconnection only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2D7E8C6-6CA1-48B2-C52E-12AE8DC804DA}"/>
              </a:ext>
            </a:extLst>
          </p:cNvPr>
          <p:cNvSpPr txBox="1"/>
          <p:nvPr/>
        </p:nvSpPr>
        <p:spPr>
          <a:xfrm>
            <a:off x="6305863" y="3881258"/>
            <a:ext cx="2161617" cy="3693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pPr algn="l"/>
            <a:r>
              <a:rPr lang="en-CN" b="1" dirty="0"/>
              <a:t>CSP -&gt; disconnection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2C478C9-4538-C8B0-30A8-6CAB79DB9C41}"/>
              </a:ext>
            </a:extLst>
          </p:cNvPr>
          <p:cNvSpPr txBox="1"/>
          <p:nvPr/>
        </p:nvSpPr>
        <p:spPr>
          <a:xfrm>
            <a:off x="8964290" y="3881258"/>
            <a:ext cx="2184059" cy="3693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pPr algn="l"/>
            <a:r>
              <a:rPr lang="en-US" b="1" dirty="0"/>
              <a:t>D</a:t>
            </a:r>
            <a:r>
              <a:rPr lang="en-CN" b="1" dirty="0"/>
              <a:t>isconnection -&gt; CSP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26C0674A-C8D7-97E2-7BF9-1F057EFB1130}"/>
              </a:ext>
            </a:extLst>
          </p:cNvPr>
          <p:cNvSpPr/>
          <p:nvPr/>
        </p:nvSpPr>
        <p:spPr>
          <a:xfrm>
            <a:off x="6305863" y="3881258"/>
            <a:ext cx="2160000" cy="242467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6E1101-AD6F-CE1E-4F62-04E0CCBA7C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2159" y="1308887"/>
            <a:ext cx="2160000" cy="1920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A563A51-DE7E-B970-EE1D-D90ED3563C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949" y="4385932"/>
            <a:ext cx="2160000" cy="19200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8070D3C-9EED-12B6-2CF6-9BAC6E2C27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3789" y="4385932"/>
            <a:ext cx="2160000" cy="19200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DD5758D7-62C9-850C-B1E6-19D5EBCDEB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6319" y="4385932"/>
            <a:ext cx="2160000" cy="19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4731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8D09F-DF68-4F8D-816B-590A48EDE65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sz="2800" dirty="0"/>
              <a:t>Conclusion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F9C3570-5887-3E06-538B-889E6D3A2990}"/>
              </a:ext>
            </a:extLst>
          </p:cNvPr>
          <p:cNvSpPr txBox="1"/>
          <p:nvPr/>
        </p:nvSpPr>
        <p:spPr>
          <a:xfrm>
            <a:off x="335360" y="1412776"/>
            <a:ext cx="11520924" cy="171136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N" dirty="0"/>
              <a:t>CSP: neutralize molecule, via adding H</a:t>
            </a:r>
            <a:r>
              <a:rPr lang="en-CN" baseline="30000" dirty="0"/>
              <a:t>+</a:t>
            </a:r>
            <a:r>
              <a:rPr lang="en-CN" dirty="0"/>
              <a:t> to anion and removing H</a:t>
            </a:r>
            <a:r>
              <a:rPr lang="en-CN" baseline="30000" dirty="0"/>
              <a:t>+</a:t>
            </a:r>
            <a:r>
              <a:rPr lang="en-CN" dirty="0"/>
              <a:t> from cation </a:t>
            </a:r>
            <a:r>
              <a:rPr lang="en-CN" b="1" dirty="0"/>
              <a:t>if possible</a:t>
            </a:r>
            <a:r>
              <a:rPr lang="en-CN" dirty="0"/>
              <a:t>; remove neutral inorganic molecule.</a:t>
            </a:r>
            <a:endParaRPr lang="en-CN" b="1" dirty="0"/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N" dirty="0"/>
              <a:t>Salt remover: keep ion form; remove the part with less atoms.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N" dirty="0"/>
              <a:t>Chem.</a:t>
            </a:r>
            <a:r>
              <a:rPr lang="en-US" dirty="0"/>
              <a:t> </a:t>
            </a:r>
            <a:r>
              <a:rPr lang="en-US" dirty="0" err="1"/>
              <a:t>AddHs</a:t>
            </a:r>
            <a:r>
              <a:rPr lang="en-US" dirty="0"/>
              <a:t> will </a:t>
            </a:r>
            <a:r>
              <a:rPr lang="en-US" b="1" dirty="0"/>
              <a:t>NOT</a:t>
            </a:r>
            <a:r>
              <a:rPr lang="en-US" dirty="0"/>
              <a:t> change the ion/neutral form.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2787347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 anchor="ctr"/>
      <a:lstStyle>
        <a:defPPr algn="l">
          <a:defRPr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2348</TotalTime>
  <Words>405</Words>
  <Application>Microsoft Macintosh PowerPoint</Application>
  <PresentationFormat>Widescreen</PresentationFormat>
  <Paragraphs>54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等线</vt:lpstr>
      <vt:lpstr>DINPro-Regular</vt:lpstr>
      <vt:lpstr>Arial</vt:lpstr>
      <vt:lpstr>Calibri</vt:lpstr>
      <vt:lpstr>Helvetica Neue</vt:lpstr>
      <vt:lpstr>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PC</dc:creator>
  <cp:lastModifiedBy>Han Guo</cp:lastModifiedBy>
  <cp:revision>227</cp:revision>
  <dcterms:created xsi:type="dcterms:W3CDTF">2016-12-19T07:44:36Z</dcterms:created>
  <dcterms:modified xsi:type="dcterms:W3CDTF">2022-12-06T07:17:15Z</dcterms:modified>
</cp:coreProperties>
</file>