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4" r:id="rId3"/>
    <p:sldId id="282" r:id="rId4"/>
    <p:sldId id="267" r:id="rId5"/>
    <p:sldId id="269" r:id="rId6"/>
    <p:sldId id="274" r:id="rId7"/>
    <p:sldId id="283" r:id="rId8"/>
    <p:sldId id="285" r:id="rId9"/>
    <p:sldId id="288" r:id="rId10"/>
    <p:sldId id="276" r:id="rId11"/>
    <p:sldId id="277" r:id="rId12"/>
    <p:sldId id="278" r:id="rId13"/>
    <p:sldId id="287" r:id="rId14"/>
    <p:sldId id="286" r:id="rId15"/>
    <p:sldId id="279" r:id="rId16"/>
  </p:sldIdLst>
  <p:sldSz cx="12188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236" autoAdjust="0"/>
    <p:restoredTop sz="54410" autoAdjust="0"/>
  </p:normalViewPr>
  <p:slideViewPr>
    <p:cSldViewPr showGuides="1">
      <p:cViewPr varScale="1">
        <p:scale>
          <a:sx n="48" d="100"/>
          <a:sy n="48" d="100"/>
        </p:scale>
        <p:origin x="1238" y="53"/>
      </p:cViewPr>
      <p:guideLst>
        <p:guide orient="horz" pos="2160"/>
        <p:guide pos="3839"/>
        <p:guide pos="1007"/>
      </p:guideLst>
    </p:cSldViewPr>
  </p:slideViewPr>
  <p:outlineViewPr>
    <p:cViewPr>
      <p:scale>
        <a:sx n="33" d="100"/>
        <a:sy n="33" d="100"/>
      </p:scale>
      <p:origin x="0" y="-1800"/>
    </p:cViewPr>
  </p:outlineViewPr>
  <p:notesTextViewPr>
    <p:cViewPr>
      <p:scale>
        <a:sx n="200" d="100"/>
        <a:sy n="200" d="100"/>
      </p:scale>
      <p:origin x="0" y="0"/>
    </p:cViewPr>
  </p:notesTextViewPr>
  <p:notesViewPr>
    <p:cSldViewPr showGuides="1">
      <p:cViewPr varScale="1">
        <p:scale>
          <a:sx n="49" d="100"/>
          <a:sy n="49" d="100"/>
        </p:scale>
        <p:origin x="2712" y="2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c\Documents\690_Project\Temperature_Kalma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Temperature vs. 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Kalman Filter Temperature Values</c:v>
                </c:pt>
              </c:strCache>
            </c:strRef>
          </c:tx>
          <c:spPr>
            <a:ln w="1905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5000"/>
                </a:schemeClr>
              </a:solidFill>
              <a:ln w="9525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Sheet1!$A$2:$A$68</c:f>
              <c:numCache>
                <c:formatCode>General</c:formatCode>
                <c:ptCount val="6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</c:numCache>
            </c:numRef>
          </c:xVal>
          <c:yVal>
            <c:numRef>
              <c:f>Sheet1!$B$2:$B$68</c:f>
              <c:numCache>
                <c:formatCode>General</c:formatCode>
                <c:ptCount val="67"/>
                <c:pt idx="0">
                  <c:v>23</c:v>
                </c:pt>
                <c:pt idx="1">
                  <c:v>23.334218</c:v>
                </c:pt>
                <c:pt idx="2">
                  <c:v>23.420373000000001</c:v>
                </c:pt>
                <c:pt idx="3">
                  <c:v>23.457135000000001</c:v>
                </c:pt>
                <c:pt idx="4">
                  <c:v>23.519582</c:v>
                </c:pt>
                <c:pt idx="5">
                  <c:v>23.514915999999999</c:v>
                </c:pt>
                <c:pt idx="6">
                  <c:v>23.547664999999999</c:v>
                </c:pt>
                <c:pt idx="7">
                  <c:v>23.543814999999999</c:v>
                </c:pt>
                <c:pt idx="8">
                  <c:v>23.554859</c:v>
                </c:pt>
                <c:pt idx="9">
                  <c:v>23.546001</c:v>
                </c:pt>
                <c:pt idx="10">
                  <c:v>23.550246000000001</c:v>
                </c:pt>
                <c:pt idx="11">
                  <c:v>23.547463</c:v>
                </c:pt>
                <c:pt idx="12">
                  <c:v>23.545109</c:v>
                </c:pt>
                <c:pt idx="13">
                  <c:v>23.555727000000001</c:v>
                </c:pt>
                <c:pt idx="14">
                  <c:v>23.554821</c:v>
                </c:pt>
                <c:pt idx="15">
                  <c:v>23.557189000000001</c:v>
                </c:pt>
                <c:pt idx="16">
                  <c:v>23.554815000000001</c:v>
                </c:pt>
                <c:pt idx="17">
                  <c:v>23.552705</c:v>
                </c:pt>
                <c:pt idx="18">
                  <c:v>23.561461999999999</c:v>
                </c:pt>
                <c:pt idx="19">
                  <c:v>23.56176</c:v>
                </c:pt>
                <c:pt idx="20">
                  <c:v>23.563234000000001</c:v>
                </c:pt>
                <c:pt idx="21">
                  <c:v>23.564575000000001</c:v>
                </c:pt>
                <c:pt idx="22">
                  <c:v>23.567997999999999</c:v>
                </c:pt>
                <c:pt idx="23">
                  <c:v>23.567974</c:v>
                </c:pt>
                <c:pt idx="24">
                  <c:v>23.564913000000001</c:v>
                </c:pt>
                <c:pt idx="25">
                  <c:v>23.574736000000001</c:v>
                </c:pt>
                <c:pt idx="26">
                  <c:v>23.576339999999998</c:v>
                </c:pt>
                <c:pt idx="27">
                  <c:v>23.577829000000001</c:v>
                </c:pt>
                <c:pt idx="28">
                  <c:v>23.578341999999999</c:v>
                </c:pt>
                <c:pt idx="29">
                  <c:v>23.576287000000001</c:v>
                </c:pt>
                <c:pt idx="30">
                  <c:v>23.573547000000001</c:v>
                </c:pt>
                <c:pt idx="31">
                  <c:v>23.577313</c:v>
                </c:pt>
                <c:pt idx="32">
                  <c:v>23.579315999999999</c:v>
                </c:pt>
                <c:pt idx="33">
                  <c:v>23.580456000000002</c:v>
                </c:pt>
                <c:pt idx="34">
                  <c:v>23.581530999999998</c:v>
                </c:pt>
                <c:pt idx="35">
                  <c:v>23.582547000000002</c:v>
                </c:pt>
                <c:pt idx="36">
                  <c:v>23.580078</c:v>
                </c:pt>
                <c:pt idx="37">
                  <c:v>23.585080999999999</c:v>
                </c:pt>
                <c:pt idx="38">
                  <c:v>23.585927999999999</c:v>
                </c:pt>
                <c:pt idx="39">
                  <c:v>23.587367</c:v>
                </c:pt>
                <c:pt idx="40">
                  <c:v>23.589974000000002</c:v>
                </c:pt>
                <c:pt idx="41">
                  <c:v>23.587012000000001</c:v>
                </c:pt>
                <c:pt idx="42">
                  <c:v>23.590688</c:v>
                </c:pt>
                <c:pt idx="43">
                  <c:v>23.590733</c:v>
                </c:pt>
                <c:pt idx="44">
                  <c:v>23.594165</c:v>
                </c:pt>
                <c:pt idx="45">
                  <c:v>23.596342</c:v>
                </c:pt>
                <c:pt idx="46">
                  <c:v>23.593556</c:v>
                </c:pt>
                <c:pt idx="47">
                  <c:v>23.593007</c:v>
                </c:pt>
                <c:pt idx="48">
                  <c:v>23.598189000000001</c:v>
                </c:pt>
                <c:pt idx="49">
                  <c:v>23.594000000000001</c:v>
                </c:pt>
                <c:pt idx="50">
                  <c:v>23.594973</c:v>
                </c:pt>
                <c:pt idx="51">
                  <c:v>23.596886999999999</c:v>
                </c:pt>
                <c:pt idx="52">
                  <c:v>23.597287999999999</c:v>
                </c:pt>
                <c:pt idx="53">
                  <c:v>23.597674000000001</c:v>
                </c:pt>
                <c:pt idx="54">
                  <c:v>23.602214</c:v>
                </c:pt>
                <c:pt idx="55">
                  <c:v>23.602952999999999</c:v>
                </c:pt>
                <c:pt idx="56">
                  <c:v>23.605903000000001</c:v>
                </c:pt>
                <c:pt idx="57">
                  <c:v>23.607433</c:v>
                </c:pt>
                <c:pt idx="58">
                  <c:v>23.608046000000002</c:v>
                </c:pt>
                <c:pt idx="59">
                  <c:v>23.605229000000001</c:v>
                </c:pt>
                <c:pt idx="60">
                  <c:v>23.604602</c:v>
                </c:pt>
                <c:pt idx="61">
                  <c:v>23.603581999999999</c:v>
                </c:pt>
                <c:pt idx="62">
                  <c:v>23.605841999999999</c:v>
                </c:pt>
                <c:pt idx="63">
                  <c:v>23.606432999999999</c:v>
                </c:pt>
                <c:pt idx="64">
                  <c:v>23.605824999999999</c:v>
                </c:pt>
                <c:pt idx="65">
                  <c:v>23.604068999999999</c:v>
                </c:pt>
                <c:pt idx="66">
                  <c:v>23.602748999999999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Temperature Values</c:v>
                </c:pt>
              </c:strCache>
            </c:strRef>
          </c:tx>
          <c:spPr>
            <a:ln w="19050" cap="rnd">
              <a:solidFill>
                <a:schemeClr val="tx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10000"/>
                </a:schemeClr>
              </a:solidFill>
              <a:ln w="9525">
                <a:solidFill>
                  <a:schemeClr val="tx1">
                    <a:lumMod val="50000"/>
                  </a:schemeClr>
                </a:solidFill>
              </a:ln>
              <a:effectLst/>
            </c:spPr>
          </c:marker>
          <c:xVal>
            <c:numRef>
              <c:f>Sheet1!$A$2:$A$68</c:f>
              <c:numCache>
                <c:formatCode>General</c:formatCode>
                <c:ptCount val="6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</c:numCache>
            </c:numRef>
          </c:xVal>
          <c:yVal>
            <c:numRef>
              <c:f>Sheet1!$C$2:$C$68</c:f>
              <c:numCache>
                <c:formatCode>General</c:formatCode>
                <c:ptCount val="67"/>
                <c:pt idx="0">
                  <c:v>23.668431999999999</c:v>
                </c:pt>
                <c:pt idx="1">
                  <c:v>23.592680000000001</c:v>
                </c:pt>
                <c:pt idx="2">
                  <c:v>23.567416000000001</c:v>
                </c:pt>
                <c:pt idx="3">
                  <c:v>23.769348999999998</c:v>
                </c:pt>
                <c:pt idx="4">
                  <c:v>23.491589999999999</c:v>
                </c:pt>
                <c:pt idx="5">
                  <c:v>23.744129000000001</c:v>
                </c:pt>
                <c:pt idx="6">
                  <c:v>23.516871999999999</c:v>
                </c:pt>
                <c:pt idx="7">
                  <c:v>23.643187000000001</c:v>
                </c:pt>
                <c:pt idx="8">
                  <c:v>23.466301999999999</c:v>
                </c:pt>
                <c:pt idx="9">
                  <c:v>23.592680000000001</c:v>
                </c:pt>
                <c:pt idx="10">
                  <c:v>23.516871999999999</c:v>
                </c:pt>
                <c:pt idx="11">
                  <c:v>23.516871999999999</c:v>
                </c:pt>
                <c:pt idx="12">
                  <c:v>23.693670000000001</c:v>
                </c:pt>
                <c:pt idx="13">
                  <c:v>23.542147</c:v>
                </c:pt>
                <c:pt idx="14">
                  <c:v>23.592680000000001</c:v>
                </c:pt>
                <c:pt idx="15">
                  <c:v>23.516871999999999</c:v>
                </c:pt>
                <c:pt idx="16">
                  <c:v>23.516871999999999</c:v>
                </c:pt>
                <c:pt idx="17">
                  <c:v>23.718903000000001</c:v>
                </c:pt>
                <c:pt idx="18">
                  <c:v>23.567416000000001</c:v>
                </c:pt>
                <c:pt idx="19">
                  <c:v>23.592680000000001</c:v>
                </c:pt>
                <c:pt idx="20">
                  <c:v>23.592680000000001</c:v>
                </c:pt>
                <c:pt idx="21">
                  <c:v>23.643187000000001</c:v>
                </c:pt>
                <c:pt idx="22">
                  <c:v>23.567416000000001</c:v>
                </c:pt>
                <c:pt idx="23">
                  <c:v>23.491589999999999</c:v>
                </c:pt>
                <c:pt idx="24">
                  <c:v>23.819770999999999</c:v>
                </c:pt>
                <c:pt idx="25">
                  <c:v>23.617937000000001</c:v>
                </c:pt>
                <c:pt idx="26">
                  <c:v>23.617937000000001</c:v>
                </c:pt>
                <c:pt idx="27">
                  <c:v>23.592680000000001</c:v>
                </c:pt>
                <c:pt idx="28">
                  <c:v>23.516871999999999</c:v>
                </c:pt>
                <c:pt idx="29">
                  <c:v>23.491589999999999</c:v>
                </c:pt>
                <c:pt idx="30">
                  <c:v>23.693670000000001</c:v>
                </c:pt>
                <c:pt idx="31">
                  <c:v>23.643187000000001</c:v>
                </c:pt>
                <c:pt idx="32">
                  <c:v>23.617937000000001</c:v>
                </c:pt>
                <c:pt idx="33">
                  <c:v>23.617937000000001</c:v>
                </c:pt>
                <c:pt idx="34">
                  <c:v>23.617937000000001</c:v>
                </c:pt>
                <c:pt idx="35">
                  <c:v>23.491589999999999</c:v>
                </c:pt>
                <c:pt idx="36">
                  <c:v>23.769348999999998</c:v>
                </c:pt>
                <c:pt idx="37">
                  <c:v>23.617937000000001</c:v>
                </c:pt>
                <c:pt idx="38">
                  <c:v>23.643187000000001</c:v>
                </c:pt>
                <c:pt idx="39">
                  <c:v>23.693670000000001</c:v>
                </c:pt>
                <c:pt idx="40">
                  <c:v>23.466301999999999</c:v>
                </c:pt>
                <c:pt idx="41">
                  <c:v>23.744129000000001</c:v>
                </c:pt>
                <c:pt idx="42">
                  <c:v>23.592680000000001</c:v>
                </c:pt>
                <c:pt idx="43">
                  <c:v>23.744129000000001</c:v>
                </c:pt>
                <c:pt idx="44">
                  <c:v>23.693670000000001</c:v>
                </c:pt>
                <c:pt idx="45">
                  <c:v>23.466301999999999</c:v>
                </c:pt>
                <c:pt idx="46">
                  <c:v>23.567416000000001</c:v>
                </c:pt>
                <c:pt idx="47">
                  <c:v>23.844973</c:v>
                </c:pt>
                <c:pt idx="48">
                  <c:v>23.3904</c:v>
                </c:pt>
                <c:pt idx="49">
                  <c:v>23.643187000000001</c:v>
                </c:pt>
                <c:pt idx="50">
                  <c:v>23.693670000000001</c:v>
                </c:pt>
                <c:pt idx="51">
                  <c:v>23.617937000000001</c:v>
                </c:pt>
                <c:pt idx="52">
                  <c:v>23.617937000000001</c:v>
                </c:pt>
                <c:pt idx="53">
                  <c:v>23.844973</c:v>
                </c:pt>
                <c:pt idx="54">
                  <c:v>23.643187000000001</c:v>
                </c:pt>
                <c:pt idx="55">
                  <c:v>23.769348999999998</c:v>
                </c:pt>
                <c:pt idx="56">
                  <c:v>23.693670000000001</c:v>
                </c:pt>
                <c:pt idx="57">
                  <c:v>23.643187000000001</c:v>
                </c:pt>
                <c:pt idx="58">
                  <c:v>23.441008</c:v>
                </c:pt>
                <c:pt idx="59">
                  <c:v>23.567416000000001</c:v>
                </c:pt>
                <c:pt idx="60">
                  <c:v>23.542147</c:v>
                </c:pt>
                <c:pt idx="61">
                  <c:v>23.744129000000001</c:v>
                </c:pt>
                <c:pt idx="62">
                  <c:v>23.643187000000001</c:v>
                </c:pt>
                <c:pt idx="63">
                  <c:v>23.567416000000001</c:v>
                </c:pt>
                <c:pt idx="64">
                  <c:v>23.491589999999999</c:v>
                </c:pt>
                <c:pt idx="65">
                  <c:v>23.516871999999999</c:v>
                </c:pt>
                <c:pt idx="66">
                  <c:v>23.819770999999999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014864"/>
        <c:axId val="119018672"/>
      </c:scatterChart>
      <c:valAx>
        <c:axId val="119014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From Start of Measurements (s)</a:t>
                </a:r>
              </a:p>
            </c:rich>
          </c:tx>
          <c:layout>
            <c:manualLayout>
              <c:xMode val="edge"/>
              <c:yMode val="edge"/>
              <c:x val="0.27539853570935213"/>
              <c:y val="0.853337851211221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18672"/>
        <c:crosses val="autoZero"/>
        <c:crossBetween val="midCat"/>
      </c:valAx>
      <c:valAx>
        <c:axId val="11901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(Degrees Celsius)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148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158119215361237"/>
          <c:y val="0.92011918592143194"/>
          <c:w val="0.82841880784638766"/>
          <c:h val="5.2558409706983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4/22/2016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4" tIns="46582" rIns="93164" bIns="465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64" tIns="46582" rIns="93164" bIns="4658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JB</a:t>
            </a:r>
          </a:p>
          <a:p>
            <a:endParaRPr lang="en-US" dirty="0" smtClean="0"/>
          </a:p>
          <a:p>
            <a:r>
              <a:rPr lang="en-US" dirty="0" smtClean="0"/>
              <a:t>Hook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r>
              <a:rPr lang="en-US" b="1" baseline="0" dirty="0" smtClean="0"/>
              <a:t>[Have some energy, be excited]</a:t>
            </a:r>
          </a:p>
          <a:p>
            <a:endParaRPr lang="en-US" b="1" baseline="0" dirty="0" smtClean="0"/>
          </a:p>
          <a:p>
            <a:r>
              <a:rPr lang="en-US" b="0" baseline="0" dirty="0" smtClean="0"/>
              <a:t>What is the discrete–time Kalman Filter? At the most basic level, the Kalman Filter is an </a:t>
            </a:r>
            <a:r>
              <a:rPr lang="en-US" b="0" baseline="0" dirty="0" smtClean="0"/>
              <a:t>algorithm. </a:t>
            </a:r>
            <a:endParaRPr lang="en-US" b="0" baseline="0" dirty="0" smtClean="0"/>
          </a:p>
          <a:p>
            <a:endParaRPr lang="en-US" b="0" baseline="0" dirty="0" smtClean="0"/>
          </a:p>
          <a:p>
            <a:r>
              <a:rPr lang="en-US" b="0" baseline="0" dirty="0" smtClean="0"/>
              <a:t>Algorithms are tools that provide scientists and engineers solutions to complex problems, often implemented with computer coding and </a:t>
            </a:r>
            <a:r>
              <a:rPr lang="en-US" b="0" baseline="0" dirty="0" smtClean="0"/>
              <a:t>simulation.</a:t>
            </a:r>
            <a:endParaRPr lang="en-US" b="0" baseline="0" dirty="0" smtClean="0"/>
          </a:p>
          <a:p>
            <a:endParaRPr lang="en-US" b="0" baseline="0" dirty="0" smtClean="0"/>
          </a:p>
          <a:p>
            <a:r>
              <a:rPr lang="en-US" b="0" baseline="0" dirty="0" smtClean="0"/>
              <a:t>The Kalman Filter can </a:t>
            </a:r>
            <a:r>
              <a:rPr lang="en-US" b="0" baseline="0" dirty="0" smtClean="0"/>
              <a:t>accurately track the position and velocity of an incoming </a:t>
            </a:r>
            <a:r>
              <a:rPr lang="en-US" b="0" baseline="0" dirty="0" smtClean="0"/>
              <a:t>missile and can </a:t>
            </a:r>
            <a:r>
              <a:rPr lang="en-US" b="0" baseline="0" dirty="0" smtClean="0"/>
              <a:t>safely guide the landing of a minilab for the exploration of Mars. In the near future, the algorithm will aid in guiding our </a:t>
            </a:r>
            <a:r>
              <a:rPr lang="en-US" b="0" baseline="0" dirty="0" smtClean="0"/>
              <a:t>self-driving </a:t>
            </a:r>
            <a:r>
              <a:rPr lang="en-US" b="0" baseline="0" dirty="0" smtClean="0"/>
              <a:t>cars and planes.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Clearly, this is a </a:t>
            </a:r>
            <a:r>
              <a:rPr lang="en-US" b="1" baseline="0" dirty="0" smtClean="0"/>
              <a:t>powerful</a:t>
            </a:r>
            <a:r>
              <a:rPr lang="en-US" b="0" baseline="0" dirty="0" smtClean="0"/>
              <a:t> algorithm. Our paper will not only explain this power, but will also </a:t>
            </a:r>
            <a:r>
              <a:rPr lang="en-US" b="1" baseline="0" dirty="0" smtClean="0"/>
              <a:t>mathematically prove it.</a:t>
            </a: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37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Alec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derive the</a:t>
            </a:r>
            <a:r>
              <a:rPr lang="en-US" baseline="0" dirty="0" smtClean="0"/>
              <a:t> following Kalman Filter Equations.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Highlight </a:t>
            </a:r>
            <a:r>
              <a:rPr lang="en-US" baseline="0" dirty="0" smtClean="0"/>
              <a:t>the two estimators and that we proved the estimators are unbiased, MMSE, and </a:t>
            </a:r>
            <a:r>
              <a:rPr lang="en-US" baseline="0" dirty="0" smtClean="0"/>
              <a:t>recursive. 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Discuss</a:t>
            </a:r>
            <a:r>
              <a:rPr lang="en-US" baseline="0" dirty="0" smtClean="0"/>
              <a:t> limitations:</a:t>
            </a:r>
          </a:p>
          <a:p>
            <a:pPr marL="605956" lvl="1" indent="-165261">
              <a:buFont typeface="Arial" panose="020B0604020202020204" pitchFamily="34" charset="0"/>
              <a:buChar char="•"/>
            </a:pPr>
            <a:r>
              <a:rPr lang="en-US" baseline="0" dirty="0" smtClean="0"/>
              <a:t>Limitations restrict the types of systems one can model</a:t>
            </a:r>
          </a:p>
          <a:p>
            <a:pPr marL="605956" lvl="1" indent="-165261">
              <a:buFont typeface="Arial" panose="020B0604020202020204" pitchFamily="34" charset="0"/>
              <a:buChar char="•"/>
            </a:pPr>
            <a:r>
              <a:rPr lang="en-US" baseline="0" dirty="0" smtClean="0"/>
              <a:t>However, there are variations of the Kalman Filter which deal with these limitations 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50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Alec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076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JB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97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1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2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76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2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 smtClean="0"/>
              <a:t>JB</a:t>
            </a:r>
          </a:p>
          <a:p>
            <a:pPr marL="0" indent="0" defTabSz="914266">
              <a:buFont typeface="Arial" panose="020B0604020202020204" pitchFamily="34" charset="0"/>
              <a:buNone/>
              <a:defRPr/>
            </a:pPr>
            <a:endParaRPr lang="en-US" b="1" dirty="0" smtClean="0"/>
          </a:p>
          <a:p>
            <a:pPr marL="165261" indent="-165261" defTabSz="914266"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History/Lit </a:t>
            </a:r>
            <a:r>
              <a:rPr lang="en-US" b="1" dirty="0" smtClean="0"/>
              <a:t>Review.</a:t>
            </a:r>
            <a:endParaRPr lang="en-US" b="0" dirty="0" smtClean="0"/>
          </a:p>
          <a:p>
            <a:pPr marL="605956" lvl="1" indent="-165261" defTabSz="914266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“</a:t>
            </a:r>
            <a:r>
              <a:rPr lang="en-US" dirty="0"/>
              <a:t>A New Approach to Linear Filtering and Prediction </a:t>
            </a:r>
            <a:r>
              <a:rPr lang="en-US" dirty="0" smtClean="0"/>
              <a:t>Problems”</a:t>
            </a:r>
            <a:r>
              <a:rPr lang="en-US" baseline="0" dirty="0" smtClean="0"/>
              <a:t> -</a:t>
            </a:r>
          </a:p>
          <a:p>
            <a:pPr marL="440695" lvl="1" defTabSz="914266">
              <a:defRPr/>
            </a:pPr>
            <a:r>
              <a:rPr lang="en-US" baseline="0" dirty="0" smtClean="0"/>
              <a:t>     </a:t>
            </a:r>
            <a:r>
              <a:rPr lang="en-US" dirty="0" smtClean="0"/>
              <a:t>Kalman </a:t>
            </a:r>
            <a:r>
              <a:rPr lang="en-US" dirty="0"/>
              <a:t>first derived his discrete-time Kalman Filter</a:t>
            </a:r>
            <a:r>
              <a:rPr lang="en-US" dirty="0" smtClean="0"/>
              <a:t>.</a:t>
            </a:r>
            <a:endParaRPr lang="en-US" dirty="0"/>
          </a:p>
          <a:p>
            <a:pPr marL="612120" lvl="1" indent="-171425" defTabSz="914266">
              <a:buFont typeface="Arial" panose="020B0604020202020204" pitchFamily="34" charset="0"/>
              <a:buChar char="•"/>
              <a:defRPr/>
            </a:pPr>
            <a:r>
              <a:rPr lang="en-US" dirty="0"/>
              <a:t>At first, the paper was highly criticized as most could not believe the </a:t>
            </a:r>
            <a:r>
              <a:rPr lang="en-US" dirty="0" smtClean="0"/>
              <a:t>precision </a:t>
            </a:r>
            <a:r>
              <a:rPr lang="en-US" dirty="0"/>
              <a:t>and optimization of </a:t>
            </a:r>
            <a:r>
              <a:rPr lang="en-US" dirty="0" smtClean="0"/>
              <a:t>the Kalman </a:t>
            </a:r>
            <a:r>
              <a:rPr lang="en-US" dirty="0" smtClean="0"/>
              <a:t>Filter. </a:t>
            </a:r>
            <a:endParaRPr lang="en-US" dirty="0"/>
          </a:p>
          <a:p>
            <a:pPr marL="612120" lvl="1" indent="-171425" defTabSz="914266">
              <a:buFont typeface="Arial" panose="020B0604020202020204" pitchFamily="34" charset="0"/>
              <a:buChar char="•"/>
              <a:defRPr/>
            </a:pPr>
            <a:r>
              <a:rPr lang="en-US" dirty="0"/>
              <a:t>However, the </a:t>
            </a:r>
            <a:r>
              <a:rPr lang="en-US" dirty="0" smtClean="0"/>
              <a:t>filter’s </a:t>
            </a:r>
            <a:r>
              <a:rPr lang="en-US" dirty="0"/>
              <a:t>power became evident when it was successfully used to guide some of the first </a:t>
            </a:r>
            <a:r>
              <a:rPr lang="en-US" b="1" dirty="0"/>
              <a:t>Apollo missions </a:t>
            </a:r>
            <a:r>
              <a:rPr lang="en-US" dirty="0"/>
              <a:t>for </a:t>
            </a:r>
            <a:r>
              <a:rPr lang="en-US" dirty="0" smtClean="0"/>
              <a:t>NASA.</a:t>
            </a:r>
            <a:endParaRPr lang="en-US" dirty="0" smtClean="0"/>
          </a:p>
          <a:p>
            <a:pPr marL="612120" lvl="1" indent="-171425" defTabSz="914266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Since </a:t>
            </a:r>
            <a:r>
              <a:rPr lang="en-US" dirty="0" smtClean="0"/>
              <a:t>then, </a:t>
            </a:r>
            <a:r>
              <a:rPr lang="en-US" dirty="0" smtClean="0"/>
              <a:t>it has been used across</a:t>
            </a:r>
            <a:r>
              <a:rPr lang="en-US" baseline="0" dirty="0" smtClean="0"/>
              <a:t> a wide variety of fields such as …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57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Alec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/>
          </a:p>
          <a:p>
            <a:pPr marL="165261" indent="-165261">
              <a:buFont typeface="Arial" panose="020B0604020202020204" pitchFamily="34" charset="0"/>
              <a:buChar char="•"/>
            </a:pPr>
            <a:r>
              <a:rPr lang="en-US" b="1" dirty="0" smtClean="0"/>
              <a:t>Context</a:t>
            </a:r>
            <a:r>
              <a:rPr lang="en-US" b="1" dirty="0" smtClean="0"/>
              <a:t>: What is Filtering?</a:t>
            </a:r>
          </a:p>
          <a:p>
            <a:endParaRPr lang="en-US" dirty="0" smtClean="0"/>
          </a:p>
          <a:p>
            <a:pPr marL="605956" lvl="1" indent="-165261">
              <a:buFont typeface="Arial" panose="020B0604020202020204" pitchFamily="34" charset="0"/>
              <a:buChar char="•"/>
            </a:pPr>
            <a:r>
              <a:rPr lang="en-US" dirty="0" smtClean="0"/>
              <a:t>Noise - Can be thought of as uncertainty in measurement/observation due to </a:t>
            </a:r>
            <a:r>
              <a:rPr lang="en-US" dirty="0" smtClean="0"/>
              <a:t>a measuring</a:t>
            </a:r>
            <a:r>
              <a:rPr lang="en-US" baseline="0" dirty="0" smtClean="0"/>
              <a:t> </a:t>
            </a:r>
            <a:r>
              <a:rPr lang="en-US" baseline="0" dirty="0" smtClean="0"/>
              <a:t>device or other error, but in general can be used to introduce any expected error that would occur in any part of the system we are modeling and estimating.</a:t>
            </a:r>
          </a:p>
          <a:p>
            <a:endParaRPr lang="en-US" baseline="0" dirty="0" smtClean="0"/>
          </a:p>
          <a:p>
            <a:pPr marL="605956" lvl="1" indent="-165261">
              <a:buFont typeface="Arial" panose="020B0604020202020204" pitchFamily="34" charset="0"/>
              <a:buChar char="•"/>
            </a:pPr>
            <a:r>
              <a:rPr lang="en-US" baseline="0" dirty="0" smtClean="0"/>
              <a:t>Filtering – A way to remove the unplexained variation to give a more accurate representation of some measurement.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Use the figure as a guide.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64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266">
              <a:defRPr/>
            </a:pPr>
            <a:r>
              <a:rPr lang="en-US" b="1" dirty="0" smtClean="0"/>
              <a:t>Alec</a:t>
            </a:r>
          </a:p>
          <a:p>
            <a:pPr defTabSz="914266">
              <a:defRPr/>
            </a:pPr>
            <a:endParaRPr lang="en-US" b="1" dirty="0" smtClean="0"/>
          </a:p>
          <a:p>
            <a:pPr defTabSz="914266">
              <a:defRPr/>
            </a:pPr>
            <a:r>
              <a:rPr lang="en-US" b="1" dirty="0" smtClean="0"/>
              <a:t>Context</a:t>
            </a:r>
            <a:r>
              <a:rPr lang="en-US" b="1" dirty="0" smtClean="0"/>
              <a:t>:</a:t>
            </a:r>
            <a:r>
              <a:rPr lang="en-US" b="1" baseline="0" dirty="0" smtClean="0"/>
              <a:t> Why does the Kalman Filter Matter </a:t>
            </a:r>
            <a:endParaRPr lang="en-US" b="1" dirty="0" smtClean="0"/>
          </a:p>
          <a:p>
            <a:pPr defTabSz="914266">
              <a:defRPr/>
            </a:pPr>
            <a:endParaRPr lang="en-US" b="1" baseline="0" dirty="0" smtClean="0"/>
          </a:p>
          <a:p>
            <a:pPr defTabSz="914266">
              <a:defRPr/>
            </a:pPr>
            <a:r>
              <a:rPr lang="en-US" b="1" baseline="0" dirty="0" smtClean="0"/>
              <a:t>Gives a more accurate measurement</a:t>
            </a:r>
            <a:r>
              <a:rPr lang="en-US" b="0" baseline="0" dirty="0" smtClean="0"/>
              <a:t> - Explain in the context of missiles and spacecraft.</a:t>
            </a:r>
          </a:p>
          <a:p>
            <a:pPr defTabSz="914266">
              <a:defRPr/>
            </a:pPr>
            <a:endParaRPr lang="en-US" dirty="0"/>
          </a:p>
          <a:p>
            <a:pPr defTabSz="914266">
              <a:defRPr/>
            </a:pPr>
            <a:r>
              <a:rPr lang="en-US" b="1" dirty="0"/>
              <a:t>Advantages </a:t>
            </a:r>
            <a:r>
              <a:rPr lang="en-US" b="1" dirty="0" smtClean="0"/>
              <a:t>over </a:t>
            </a:r>
            <a:r>
              <a:rPr lang="en-US" b="1" dirty="0"/>
              <a:t>o</a:t>
            </a:r>
            <a:r>
              <a:rPr lang="en-US" b="1" dirty="0" smtClean="0"/>
              <a:t>ther filters</a:t>
            </a:r>
            <a:r>
              <a:rPr lang="en-US" b="1" dirty="0"/>
              <a:t>: </a:t>
            </a:r>
            <a:r>
              <a:rPr lang="en-US" dirty="0"/>
              <a:t>The </a:t>
            </a:r>
            <a:r>
              <a:rPr lang="en-US" b="1" dirty="0"/>
              <a:t>power</a:t>
            </a:r>
            <a:r>
              <a:rPr lang="en-US" dirty="0"/>
              <a:t> of the Kalman filter comes from its </a:t>
            </a:r>
            <a:r>
              <a:rPr lang="en-US" dirty="0" smtClean="0"/>
              <a:t>properties.</a:t>
            </a:r>
            <a:endParaRPr lang="en-US" dirty="0" smtClean="0"/>
          </a:p>
          <a:p>
            <a:pPr defTabSz="914266">
              <a:defRPr/>
            </a:pPr>
            <a:endParaRPr lang="en-US" b="1" dirty="0" smtClean="0"/>
          </a:p>
          <a:p>
            <a:pPr defTabSz="914266">
              <a:defRPr/>
            </a:pPr>
            <a:r>
              <a:rPr lang="en-US" b="1" dirty="0" smtClean="0"/>
              <a:t>Cross</a:t>
            </a:r>
            <a:r>
              <a:rPr lang="en-US" b="1" baseline="0" dirty="0" smtClean="0"/>
              <a:t>-boundary </a:t>
            </a:r>
            <a:r>
              <a:rPr lang="en-US" b="1" baseline="0" dirty="0" smtClean="0"/>
              <a:t>nature </a:t>
            </a:r>
            <a:r>
              <a:rPr lang="en-US" baseline="0" dirty="0" smtClean="0"/>
              <a:t>–The Kalman filter algorithm is utilized across all STEM fields and can additionally be derived in different settings calling on properties from other fields of study.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46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1390">
              <a:defRPr/>
            </a:pPr>
            <a:r>
              <a:rPr lang="en-US" b="1" dirty="0" smtClean="0"/>
              <a:t>JB</a:t>
            </a:r>
            <a:endParaRPr lang="en-US" b="1" dirty="0"/>
          </a:p>
          <a:p>
            <a:pPr defTabSz="881390">
              <a:defRPr/>
            </a:pPr>
            <a:endParaRPr lang="en-US" dirty="0"/>
          </a:p>
          <a:p>
            <a:pPr defTabSz="881390">
              <a:defRPr/>
            </a:pPr>
            <a:r>
              <a:rPr lang="en-US" b="1" dirty="0"/>
              <a:t>Goal 1: </a:t>
            </a:r>
            <a:r>
              <a:rPr lang="en-US" dirty="0"/>
              <a:t>Explain how we did not prove anything new, but how our goal was to provide a proof of the algorithm that was accessible to undergraduate students. </a:t>
            </a:r>
          </a:p>
          <a:p>
            <a:pPr defTabSz="881390">
              <a:defRPr/>
            </a:pPr>
            <a:endParaRPr lang="en-US" dirty="0"/>
          </a:p>
          <a:p>
            <a:pPr defTabSz="881390">
              <a:defRPr/>
            </a:pPr>
            <a:r>
              <a:rPr lang="en-US" b="1" dirty="0"/>
              <a:t>Methods:</a:t>
            </a:r>
          </a:p>
          <a:p>
            <a:pPr marL="165261" indent="-165261" defTabSz="881390">
              <a:buFont typeface="Arial" panose="020B0604020202020204" pitchFamily="34" charset="0"/>
              <a:buChar char="•"/>
              <a:defRPr/>
            </a:pPr>
            <a:r>
              <a:rPr lang="en-US" dirty="0"/>
              <a:t>Explain how we used lecture notes and filled in the gaps.</a:t>
            </a:r>
          </a:p>
          <a:p>
            <a:pPr marL="165261" indent="-165261" defTabSz="881390">
              <a:buFont typeface="Arial" panose="020B0604020202020204" pitchFamily="34" charset="0"/>
              <a:buChar char="•"/>
              <a:defRPr/>
            </a:pPr>
            <a:r>
              <a:rPr lang="en-US" dirty="0"/>
              <a:t>Start with a model and some basic statiscal properties and proof techniques that we have learned in our undergraduate curriculum. </a:t>
            </a:r>
            <a:r>
              <a:rPr lang="en-US" dirty="0" smtClean="0"/>
              <a:t>Use</a:t>
            </a:r>
            <a:r>
              <a:rPr lang="en-US" baseline="0" dirty="0" smtClean="0"/>
              <a:t> these techniques to come up with a derivation of the Kalman Filter.</a:t>
            </a:r>
            <a:endParaRPr lang="en-US" dirty="0"/>
          </a:p>
          <a:p>
            <a:pPr marL="165261" indent="-165261" defTabSz="88139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defTabSz="881390">
              <a:defRPr/>
            </a:pPr>
            <a:r>
              <a:rPr lang="en-US" b="1" dirty="0"/>
              <a:t>Goal 2: </a:t>
            </a:r>
            <a:r>
              <a:rPr lang="en-US" dirty="0"/>
              <a:t>Provide sample implementations of the Kalman Filter to illustrate its practical </a:t>
            </a:r>
            <a:r>
              <a:rPr lang="en-US" dirty="0" smtClean="0"/>
              <a:t>utility. </a:t>
            </a:r>
            <a:endParaRPr lang="en-US" b="1" dirty="0"/>
          </a:p>
          <a:p>
            <a:pPr defTabSz="881390">
              <a:defRPr/>
            </a:pPr>
            <a:endParaRPr lang="en-US" dirty="0"/>
          </a:p>
          <a:p>
            <a:pPr defTabSz="881390">
              <a:defRPr/>
            </a:pPr>
            <a:endParaRPr lang="en-US" dirty="0"/>
          </a:p>
          <a:p>
            <a:pPr defTabSz="881390">
              <a:defRPr/>
            </a:pPr>
            <a:endParaRPr lang="en-US" dirty="0"/>
          </a:p>
          <a:p>
            <a:pPr defTabSz="881390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84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266">
              <a:defRPr/>
            </a:pPr>
            <a:r>
              <a:rPr lang="en-US" b="1" dirty="0" smtClean="0"/>
              <a:t>Alec</a:t>
            </a:r>
          </a:p>
          <a:p>
            <a:pPr defTabSz="914266">
              <a:defRPr/>
            </a:pPr>
            <a:endParaRPr lang="en-US" b="1" dirty="0" smtClean="0"/>
          </a:p>
          <a:p>
            <a:pPr defTabSz="914266">
              <a:defRPr/>
            </a:pPr>
            <a:r>
              <a:rPr lang="en-US" b="1" dirty="0" smtClean="0"/>
              <a:t>A </a:t>
            </a:r>
            <a:r>
              <a:rPr lang="en-US" b="1" dirty="0" smtClean="0"/>
              <a:t>state-space model is a model of a physical system. </a:t>
            </a:r>
          </a:p>
          <a:p>
            <a:pPr defTabSz="914266">
              <a:defRPr/>
            </a:pPr>
            <a:endParaRPr lang="en-US" dirty="0" smtClean="0"/>
          </a:p>
          <a:p>
            <a:pPr defTabSz="914266">
              <a:defRPr/>
            </a:pPr>
            <a:r>
              <a:rPr lang="en-US" dirty="0" smtClean="0"/>
              <a:t>F, G, and H are matrices which are chosen depending on the system one is modeling.</a:t>
            </a:r>
          </a:p>
          <a:p>
            <a:endParaRPr lang="en-US" dirty="0" smtClean="0"/>
          </a:p>
          <a:p>
            <a:r>
              <a:rPr lang="en-US" b="1" dirty="0" smtClean="0"/>
              <a:t>W and V represent the noise one wishes to filter out.</a:t>
            </a:r>
          </a:p>
          <a:p>
            <a:endParaRPr lang="en-US" dirty="0" smtClean="0"/>
          </a:p>
          <a:p>
            <a:r>
              <a:rPr lang="en-US" b="1" dirty="0" smtClean="0"/>
              <a:t>X – A vector representing the system state </a:t>
            </a:r>
            <a:r>
              <a:rPr lang="en-US" b="1" dirty="0" smtClean="0"/>
              <a:t>[unknown</a:t>
            </a:r>
            <a:r>
              <a:rPr lang="en-US" b="1" baseline="0" dirty="0" smtClean="0"/>
              <a:t> </a:t>
            </a:r>
            <a:r>
              <a:rPr lang="en-US" b="1" dirty="0" smtClean="0"/>
              <a:t>quantity the Kalman Filter estimates].</a:t>
            </a:r>
          </a:p>
          <a:p>
            <a:endParaRPr lang="en-US" dirty="0" smtClean="0"/>
          </a:p>
          <a:p>
            <a:r>
              <a:rPr lang="en-US" b="1" dirty="0" smtClean="0"/>
              <a:t>Z – A vector representing the measurements of the system [data collected during an experiment].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44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266">
              <a:defRPr/>
            </a:pPr>
            <a:r>
              <a:rPr lang="en-US" b="1" dirty="0" smtClean="0"/>
              <a:t>JB</a:t>
            </a:r>
          </a:p>
          <a:p>
            <a:pPr defTabSz="914266">
              <a:defRPr/>
            </a:pPr>
            <a:endParaRPr lang="en-US" dirty="0" smtClean="0"/>
          </a:p>
          <a:p>
            <a:pPr defTabSz="914266">
              <a:defRPr/>
            </a:pPr>
            <a:r>
              <a:rPr lang="en-US" dirty="0" smtClean="0"/>
              <a:t>The </a:t>
            </a:r>
            <a:r>
              <a:rPr lang="en-US" dirty="0" smtClean="0"/>
              <a:t>derivation is based on statistical properties that one can learn in most upper-level undergraduate statistical courses.</a:t>
            </a:r>
          </a:p>
          <a:p>
            <a:pPr defTabSz="914266">
              <a:defRPr/>
            </a:pPr>
            <a:endParaRPr lang="en-US" baseline="0" dirty="0" smtClean="0"/>
          </a:p>
          <a:p>
            <a:pPr defTabSz="914266">
              <a:defRPr/>
            </a:pPr>
            <a:r>
              <a:rPr lang="en-US" baseline="0" dirty="0" smtClean="0"/>
              <a:t>Try to explain at a high-level:</a:t>
            </a:r>
          </a:p>
          <a:p>
            <a:pPr marL="165261" indent="-165261" defTabSz="914266">
              <a:buFont typeface="Arial" panose="020B0604020202020204" pitchFamily="34" charset="0"/>
              <a:buChar char="•"/>
              <a:defRPr/>
            </a:pPr>
            <a:r>
              <a:rPr lang="en-US" dirty="0"/>
              <a:t>Expected Value - Long-run average value of repetitions of the experiment it represents</a:t>
            </a:r>
          </a:p>
          <a:p>
            <a:pPr marL="165261" indent="-165261" defTabSz="914266">
              <a:buFont typeface="Arial" panose="020B0604020202020204" pitchFamily="34" charset="0"/>
              <a:buChar char="•"/>
              <a:defRPr/>
            </a:pPr>
            <a:r>
              <a:rPr lang="en-US" dirty="0"/>
              <a:t>Variance – Spread of the data </a:t>
            </a:r>
          </a:p>
          <a:p>
            <a:pPr marL="165261" indent="-165261" defTabSz="914266">
              <a:buFont typeface="Arial" panose="020B0604020202020204" pitchFamily="34" charset="0"/>
              <a:buChar char="•"/>
              <a:defRPr/>
            </a:pPr>
            <a:r>
              <a:rPr lang="en-US" dirty="0"/>
              <a:t>Covariance – The measure of how changes in one variable are associated with changes in a second variable</a:t>
            </a:r>
          </a:p>
          <a:p>
            <a:pPr marL="165261" indent="-165261" defTabSz="914266">
              <a:buFont typeface="Arial" panose="020B0604020202020204" pitchFamily="34" charset="0"/>
              <a:buChar char="•"/>
              <a:defRPr/>
            </a:pPr>
            <a:r>
              <a:rPr lang="en-US" b="1" dirty="0"/>
              <a:t>Unbiased – On the </a:t>
            </a:r>
            <a:r>
              <a:rPr lang="en-US" b="1" dirty="0" smtClean="0"/>
              <a:t>average, </a:t>
            </a:r>
            <a:r>
              <a:rPr lang="en-US" b="1" dirty="0"/>
              <a:t>the value of the estimator you are using is equal to the actual value of the </a:t>
            </a:r>
            <a:r>
              <a:rPr lang="en-US" b="1" dirty="0" smtClean="0"/>
              <a:t>variable </a:t>
            </a:r>
            <a:endParaRPr lang="en-US" b="1" dirty="0"/>
          </a:p>
          <a:p>
            <a:pPr marL="165261" indent="-165261" defTabSz="914266">
              <a:buFont typeface="Arial" panose="020B0604020202020204" pitchFamily="34" charset="0"/>
              <a:buChar char="•"/>
              <a:defRPr/>
            </a:pPr>
            <a:r>
              <a:rPr lang="en-US" b="1" dirty="0"/>
              <a:t>MMSE – The error between your estimate and the actual value is minimized  </a:t>
            </a:r>
            <a:endParaRPr lang="en-US" b="1" baseline="0" dirty="0" smtClean="0"/>
          </a:p>
          <a:p>
            <a:pPr defTabSz="914266">
              <a:defRPr/>
            </a:pPr>
            <a:endParaRPr lang="en-US" baseline="0" dirty="0" smtClean="0"/>
          </a:p>
          <a:p>
            <a:pPr defTabSz="914266"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64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Alec</a:t>
            </a:r>
          </a:p>
          <a:p>
            <a:endParaRPr lang="en-US" dirty="0" smtClean="0"/>
          </a:p>
          <a:p>
            <a:r>
              <a:rPr lang="en-US" dirty="0" smtClean="0"/>
              <a:t>Direct </a:t>
            </a:r>
            <a:r>
              <a:rPr lang="en-US" dirty="0" smtClean="0"/>
              <a:t>Proof:</a:t>
            </a:r>
          </a:p>
          <a:p>
            <a:pPr marL="165261" indent="-165261">
              <a:buFont typeface="Arial" panose="020B0604020202020204" pitchFamily="34" charset="0"/>
              <a:buChar char="•"/>
            </a:pPr>
            <a:r>
              <a:rPr lang="en-US" dirty="0" smtClean="0"/>
              <a:t>Proof</a:t>
            </a:r>
            <a:r>
              <a:rPr lang="en-US" baseline="0" dirty="0" smtClean="0"/>
              <a:t> statement of the form if p then q</a:t>
            </a:r>
          </a:p>
          <a:p>
            <a:pPr marL="165261" indent="-165261">
              <a:buFont typeface="Arial" panose="020B0604020202020204" pitchFamily="34" charset="0"/>
              <a:buChar char="•"/>
            </a:pPr>
            <a:r>
              <a:rPr lang="en-US" baseline="0" dirty="0" smtClean="0"/>
              <a:t>Assume p</a:t>
            </a:r>
          </a:p>
          <a:p>
            <a:pPr marL="165261" indent="-165261">
              <a:buFont typeface="Arial" panose="020B0604020202020204" pitchFamily="34" charset="0"/>
              <a:buChar char="•"/>
            </a:pPr>
            <a:r>
              <a:rPr lang="en-US" baseline="0" dirty="0" smtClean="0"/>
              <a:t>Use established facts and theorems to deduce that q is true </a:t>
            </a:r>
          </a:p>
          <a:p>
            <a:pPr marL="165261" indent="-165261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65261" indent="-165261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65261" indent="-16526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54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JB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Proof </a:t>
            </a:r>
            <a:r>
              <a:rPr lang="en-US" baseline="0" dirty="0" smtClean="0"/>
              <a:t>by Induction:</a:t>
            </a:r>
          </a:p>
          <a:p>
            <a:pPr marL="165261" indent="-165261">
              <a:buFont typeface="Arial" panose="020B0604020202020204" pitchFamily="34" charset="0"/>
              <a:buChar char="•"/>
            </a:pPr>
            <a:r>
              <a:rPr lang="en-US" baseline="0" dirty="0" smtClean="0"/>
              <a:t>Form of direct proof </a:t>
            </a:r>
          </a:p>
          <a:p>
            <a:pPr marL="165261" indent="-165261">
              <a:buFont typeface="Arial" panose="020B0604020202020204" pitchFamily="34" charset="0"/>
              <a:buChar char="•"/>
            </a:pPr>
            <a:r>
              <a:rPr lang="en-US" baseline="0" dirty="0" smtClean="0"/>
              <a:t>Base Case: </a:t>
            </a:r>
          </a:p>
          <a:p>
            <a:pPr marL="165261" indent="-165261">
              <a:buFont typeface="Arial" panose="020B0604020202020204" pitchFamily="34" charset="0"/>
              <a:buChar char="•"/>
            </a:pPr>
            <a:r>
              <a:rPr lang="en-US" baseline="0" dirty="0" smtClean="0"/>
              <a:t>Inductive Step: Assume k, prove for k+1</a:t>
            </a:r>
          </a:p>
          <a:p>
            <a:pPr marL="165261" indent="-165261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Domino 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21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 title="Pi symbol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4/22/2016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4/22/2016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 title="Pi symbol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4/22/2016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4/22/2016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18" name="Pi" title="Pi symbol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4/22/2016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4/22/2016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4/22/2016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4/22/2016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4/22/2016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4/22/2016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4/22/2016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 dirty="0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 title="Pi symbol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4/22/2016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Discrete-Time Kalman  Filter and Its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Bush, Alec Knutsen</a:t>
            </a:r>
          </a:p>
          <a:p>
            <a:r>
              <a:rPr lang="en-US" dirty="0" smtClean="0"/>
              <a:t>April 23,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9437">
        <p:fade/>
      </p:transition>
    </mc:Choice>
    <mc:Fallback>
      <p:transition spd="med" advTm="5943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327" y="76200"/>
            <a:ext cx="9782801" cy="1239837"/>
          </a:xfrm>
        </p:spPr>
        <p:txBody>
          <a:bodyPr/>
          <a:lstStyle/>
          <a:p>
            <a:r>
              <a:rPr lang="en-US" dirty="0" smtClean="0"/>
              <a:t>Results: Kalman Filter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328" y="1425257"/>
            <a:ext cx="9782801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Resulting Equations: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Limitations: </a:t>
            </a:r>
          </a:p>
          <a:p>
            <a:pPr lvl="1"/>
            <a:r>
              <a:rPr lang="en-US" dirty="0" smtClean="0"/>
              <a:t>Discrete-time and linear model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27" y="1981200"/>
            <a:ext cx="10614266" cy="2743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64061" y="2934788"/>
            <a:ext cx="829818" cy="3352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75212" y="3886200"/>
            <a:ext cx="753618" cy="3352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39728" y="3886200"/>
            <a:ext cx="1104488" cy="33528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98812" y="2934788"/>
            <a:ext cx="457200" cy="33528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30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3898">
        <p:fade/>
      </p:transition>
    </mc:Choice>
    <mc:Fallback>
      <p:transition spd="med" advTm="5389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323" y="-152400"/>
            <a:ext cx="9782801" cy="1239837"/>
          </a:xfrm>
        </p:spPr>
        <p:txBody>
          <a:bodyPr/>
          <a:lstStyle/>
          <a:p>
            <a:r>
              <a:rPr lang="en-US" dirty="0" smtClean="0"/>
              <a:t>Results: Implementation One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52160" y="1219200"/>
            <a:ext cx="9782801" cy="4572000"/>
          </a:xfrm>
        </p:spPr>
        <p:txBody>
          <a:bodyPr/>
          <a:lstStyle/>
          <a:p>
            <a:r>
              <a:rPr lang="en-US" dirty="0" smtClean="0"/>
              <a:t>Example: Voltmeter</a:t>
            </a:r>
          </a:p>
          <a:p>
            <a:pPr lvl="1"/>
            <a:r>
              <a:rPr lang="en-US" dirty="0" smtClean="0"/>
              <a:t>Simulate noisy voltmeter measurements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pply the Kalman Filter to the </a:t>
            </a:r>
            <a:r>
              <a:rPr lang="en-US" dirty="0" smtClean="0"/>
              <a:t>measurements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12" y="2819400"/>
            <a:ext cx="6516789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85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5318">
        <p:fade/>
      </p:transition>
    </mc:Choice>
    <mc:Fallback>
      <p:transition spd="med" advTm="2531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0"/>
            <a:ext cx="9782801" cy="584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Results: Implementation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804" y="650240"/>
            <a:ext cx="9782801" cy="125475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Example: </a:t>
            </a:r>
            <a:r>
              <a:rPr lang="en-US" dirty="0" smtClean="0"/>
              <a:t>Projectile Motion</a:t>
            </a:r>
          </a:p>
          <a:p>
            <a:pPr lvl="1"/>
            <a:r>
              <a:rPr lang="en-US" dirty="0" smtClean="0"/>
              <a:t>Generate some noisy (</a:t>
            </a:r>
            <a:r>
              <a:rPr lang="en-US" dirty="0" err="1" smtClean="0"/>
              <a:t>x,y</a:t>
            </a:r>
            <a:r>
              <a:rPr lang="en-US" dirty="0" smtClean="0"/>
              <a:t>) position measurements according to projectile motion equations with </a:t>
            </a:r>
            <a:r>
              <a:rPr lang="en-US" dirty="0" smtClean="0"/>
              <a:t>drift</a:t>
            </a:r>
            <a:endParaRPr lang="en-US" dirty="0" smtClean="0"/>
          </a:p>
          <a:p>
            <a:pPr lvl="1"/>
            <a:r>
              <a:rPr lang="en-US" dirty="0" smtClean="0"/>
              <a:t>Apply the Kalman Filter to the noisy </a:t>
            </a:r>
            <a:r>
              <a:rPr lang="en-US" dirty="0" smtClean="0"/>
              <a:t>measurements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1971039"/>
            <a:ext cx="9144000" cy="473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25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3590">
        <p:fade/>
      </p:transition>
    </mc:Choice>
    <mc:Fallback>
      <p:transition spd="med" advTm="5359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[1] Greg </a:t>
            </a:r>
            <a:r>
              <a:rPr lang="en-US" dirty="0" err="1"/>
              <a:t>Czerniak</a:t>
            </a:r>
            <a:r>
              <a:rPr lang="en-US" dirty="0"/>
              <a:t>. </a:t>
            </a:r>
            <a:r>
              <a:rPr lang="en-US" dirty="0" smtClean="0"/>
              <a:t>“Kalman </a:t>
            </a:r>
            <a:r>
              <a:rPr lang="en-US" dirty="0"/>
              <a:t>Filters for Undergrads 1". Online resource at http://greg.czerniak.info/guides/kalman1/.</a:t>
            </a:r>
          </a:p>
          <a:p>
            <a:pPr marL="0" indent="0">
              <a:buNone/>
            </a:pPr>
            <a:r>
              <a:rPr lang="en-US" dirty="0"/>
              <a:t>2015.</a:t>
            </a:r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en-US" dirty="0" smtClean="0"/>
              <a:t>Jeffrey </a:t>
            </a:r>
            <a:r>
              <a:rPr lang="en-US" dirty="0" err="1"/>
              <a:t>Humpherys</a:t>
            </a:r>
            <a:r>
              <a:rPr lang="en-US" dirty="0"/>
              <a:t>, Preston Redd, and Jeremy West. </a:t>
            </a:r>
            <a:r>
              <a:rPr lang="en-US" dirty="0" smtClean="0"/>
              <a:t>“A </a:t>
            </a:r>
            <a:r>
              <a:rPr lang="en-US" dirty="0"/>
              <a:t>Fresh Look at the Kalman Filter". In: SIAM</a:t>
            </a:r>
          </a:p>
          <a:p>
            <a:pPr marL="0" indent="0">
              <a:buNone/>
            </a:pPr>
            <a:r>
              <a:rPr lang="en-US" dirty="0"/>
              <a:t>REVIEW 54.4 (2012).</a:t>
            </a:r>
          </a:p>
          <a:p>
            <a:pPr marL="0" indent="0">
              <a:buNone/>
            </a:pPr>
            <a:r>
              <a:rPr lang="en-US" dirty="0"/>
              <a:t>[3] R. E. KALMAN. </a:t>
            </a:r>
            <a:r>
              <a:rPr lang="en-US" dirty="0" smtClean="0"/>
              <a:t>“A </a:t>
            </a:r>
            <a:r>
              <a:rPr lang="en-US" dirty="0"/>
              <a:t>New Approach to Linear Filtering and Prediction Problems". In: Transactions of</a:t>
            </a:r>
          </a:p>
          <a:p>
            <a:pPr marL="0" indent="0">
              <a:buNone/>
            </a:pPr>
            <a:r>
              <a:rPr lang="en-US" dirty="0"/>
              <a:t>the ASME Journal of Basic Engineering 82 (1960), pp. </a:t>
            </a:r>
            <a:r>
              <a:rPr lang="en-US" dirty="0" smtClean="0"/>
              <a:t>35-45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[4] Alan V. Oppenheim and George C. </a:t>
            </a:r>
            <a:r>
              <a:rPr lang="en-US" dirty="0" err="1"/>
              <a:t>Verghese</a:t>
            </a:r>
            <a:r>
              <a:rPr lang="en-US" dirty="0"/>
              <a:t>. </a:t>
            </a:r>
            <a:r>
              <a:rPr lang="en-US" dirty="0" smtClean="0"/>
              <a:t>“Estimation </a:t>
            </a:r>
            <a:r>
              <a:rPr lang="en-US" dirty="0"/>
              <a:t>with Minimum Mean Square Error". Online</a:t>
            </a:r>
          </a:p>
          <a:p>
            <a:pPr marL="0" indent="0">
              <a:buNone/>
            </a:pPr>
            <a:r>
              <a:rPr lang="en-US" dirty="0"/>
              <a:t>resource found through http://ocw.mit.edu. 2010.</a:t>
            </a:r>
          </a:p>
          <a:p>
            <a:pPr marL="0" indent="0">
              <a:buNone/>
            </a:pPr>
            <a:r>
              <a:rPr lang="en-US" dirty="0"/>
              <a:t>[5] Dr. </a:t>
            </a:r>
            <a:r>
              <a:rPr lang="en-US" dirty="0" err="1"/>
              <a:t>Pasik</a:t>
            </a:r>
            <a:r>
              <a:rPr lang="en-US" dirty="0"/>
              <a:t>-Duncan. </a:t>
            </a:r>
            <a:r>
              <a:rPr lang="en-US" dirty="0" smtClean="0"/>
              <a:t>“Stochastic </a:t>
            </a:r>
            <a:r>
              <a:rPr lang="en-US" dirty="0"/>
              <a:t>Adaptive Control". Lecture Notes from a class at the University of</a:t>
            </a:r>
          </a:p>
          <a:p>
            <a:pPr marL="0" indent="0">
              <a:buNone/>
            </a:pPr>
            <a:r>
              <a:rPr lang="en-US" dirty="0"/>
              <a:t>Kansas. 2015.</a:t>
            </a:r>
          </a:p>
          <a:p>
            <a:pPr marL="0" indent="0">
              <a:buNone/>
            </a:pPr>
            <a:r>
              <a:rPr lang="en-US" dirty="0"/>
              <a:t>[6] Ian Reid and Hilary Term. </a:t>
            </a:r>
            <a:r>
              <a:rPr lang="en-US" dirty="0" smtClean="0"/>
              <a:t>“Estimation </a:t>
            </a:r>
            <a:r>
              <a:rPr lang="en-US" dirty="0"/>
              <a:t>II". Lecture notes found online at http://www.robots.ox.ac.uk/ </a:t>
            </a:r>
            <a:r>
              <a:rPr lang="en-US" dirty="0" err="1"/>
              <a:t>ian</a:t>
            </a:r>
            <a:r>
              <a:rPr lang="en-US" dirty="0"/>
              <a:t>/Teach-</a:t>
            </a:r>
          </a:p>
          <a:p>
            <a:pPr marL="0" indent="0">
              <a:buNone/>
            </a:pPr>
            <a:r>
              <a:rPr lang="en-US" dirty="0" err="1"/>
              <a:t>ing</a:t>
            </a:r>
            <a:r>
              <a:rPr lang="en-US" dirty="0"/>
              <a:t>/Estimation/LectureNotes2.pdf. 2001.</a:t>
            </a:r>
          </a:p>
          <a:p>
            <a:pPr marL="0" indent="0">
              <a:buNone/>
            </a:pPr>
            <a:r>
              <a:rPr lang="en-US" dirty="0"/>
              <a:t>[7] Johannes </a:t>
            </a:r>
            <a:r>
              <a:rPr lang="en-US" dirty="0" err="1"/>
              <a:t>Traa</a:t>
            </a:r>
            <a:r>
              <a:rPr lang="en-US" dirty="0"/>
              <a:t>. </a:t>
            </a:r>
            <a:r>
              <a:rPr lang="en-US" dirty="0" smtClean="0"/>
              <a:t>“Matrix </a:t>
            </a:r>
            <a:r>
              <a:rPr lang="en-US" dirty="0"/>
              <a:t>Calculus - Notes on the derivative of a trace". Online resource. 2010. url:</a:t>
            </a:r>
          </a:p>
          <a:p>
            <a:pPr marL="0" indent="0">
              <a:buNone/>
            </a:pPr>
            <a:r>
              <a:rPr lang="en-US" dirty="0"/>
              <a:t>http://cal.cs.illinois.edu/~johannes/research/matrix%20calculus.pdf.</a:t>
            </a:r>
          </a:p>
        </p:txBody>
      </p:sp>
    </p:spTree>
    <p:extLst>
      <p:ext uri="{BB962C8B-B14F-4D97-AF65-F5344CB8AC3E}">
        <p14:creationId xmlns:p14="http://schemas.microsoft.com/office/powerpoint/2010/main" val="1570850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151">
        <p:fade/>
      </p:transition>
    </mc:Choice>
    <mc:Fallback>
      <p:transition spd="med" advTm="215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</a:t>
            </a:r>
            <a:r>
              <a:rPr lang="en-US" dirty="0"/>
              <a:t>S</a:t>
            </a:r>
            <a:r>
              <a:rPr lang="en-US" dirty="0" smtClean="0"/>
              <a:t>upport: NSF Grant under Professors Tyrone Duncan and Bozenna Pasik-Duncan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9">
        <p:fade/>
      </p:transition>
    </mc:Choice>
    <mc:Fallback>
      <p:transition spd="med" advTm="1000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</a:t>
            </a:r>
            <a:endParaRPr lang="en-US" dirty="0"/>
          </a:p>
        </p:txBody>
      </p:sp>
      <p:pic>
        <p:nvPicPr>
          <p:cNvPr id="3074" name="Picture 2" descr="http://seanheritage.com/wp-content/uploads/2014/01/questions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1600200"/>
            <a:ext cx="10210799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668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353">
        <p:fade/>
      </p:transition>
    </mc:Choice>
    <mc:Fallback>
      <p:transition spd="med" advTm="635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and Applications of the Kalman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History: Dr. Rudolf Kalman’s paper </a:t>
            </a:r>
          </a:p>
          <a:p>
            <a:pPr marL="0" indent="0">
              <a:buNone/>
            </a:pPr>
            <a:r>
              <a:rPr lang="en-US" dirty="0" smtClean="0"/>
              <a:t>Other Uses:</a:t>
            </a:r>
          </a:p>
          <a:p>
            <a:pPr marL="365760" lvl="1" indent="0">
              <a:buNone/>
            </a:pPr>
            <a:r>
              <a:rPr lang="en-US" dirty="0" smtClean="0"/>
              <a:t>Signal </a:t>
            </a:r>
            <a:r>
              <a:rPr lang="en-US" dirty="0"/>
              <a:t>Processing</a:t>
            </a:r>
          </a:p>
          <a:p>
            <a:pPr marL="365760" lvl="1" indent="0">
              <a:buNone/>
            </a:pPr>
            <a:r>
              <a:rPr lang="en-US" dirty="0"/>
              <a:t>Robotics</a:t>
            </a:r>
          </a:p>
          <a:p>
            <a:pPr marL="365760" lvl="1" indent="0">
              <a:buNone/>
            </a:pPr>
            <a:r>
              <a:rPr lang="en-US" dirty="0"/>
              <a:t>Navigation</a:t>
            </a:r>
          </a:p>
          <a:p>
            <a:pPr marL="365760" lvl="1" indent="0">
              <a:buNone/>
            </a:pPr>
            <a:r>
              <a:rPr lang="en-US" dirty="0"/>
              <a:t>Financial </a:t>
            </a:r>
            <a:r>
              <a:rPr lang="en-US" dirty="0" smtClean="0"/>
              <a:t>Systems </a:t>
            </a:r>
            <a:r>
              <a:rPr lang="en-US" dirty="0"/>
              <a:t>(stocks and market trends)</a:t>
            </a:r>
          </a:p>
          <a:p>
            <a:pPr marL="365760" lvl="1" indent="0">
              <a:buNone/>
            </a:pPr>
            <a:r>
              <a:rPr lang="en-US" dirty="0"/>
              <a:t>Neurology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2" descr="https://plus.maths.org/content/sites/plus.maths.org/files/articles/2012/filters/fil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4876800"/>
            <a:ext cx="995287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48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8675">
        <p:fade/>
      </p:transition>
    </mc:Choice>
    <mc:Fallback>
      <p:transition spd="med" advTm="3867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and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7" y="1600200"/>
            <a:ext cx="3738976" cy="4572000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 smtClean="0"/>
              <a:t>Noise - Some </a:t>
            </a:r>
            <a:r>
              <a:rPr lang="en-US" dirty="0"/>
              <a:t>unexplained variations in a measurement sample</a:t>
            </a:r>
          </a:p>
          <a:p>
            <a:r>
              <a:rPr lang="en-US" dirty="0" smtClean="0"/>
              <a:t>Filtering - A </a:t>
            </a:r>
            <a:r>
              <a:rPr lang="en-US" dirty="0"/>
              <a:t>technique used to minimize the noise in a sample to produce more accurate measurements </a:t>
            </a:r>
          </a:p>
          <a:p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2211254"/>
              </p:ext>
            </p:extLst>
          </p:nvPr>
        </p:nvGraphicFramePr>
        <p:xfrm>
          <a:off x="5585037" y="1562100"/>
          <a:ext cx="57912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67207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7039">
        <p:fade/>
      </p:transition>
    </mc:Choice>
    <mc:Fallback>
      <p:transition spd="med" advTm="570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the Kalman Filter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70012" y="1371600"/>
            <a:ext cx="8153400" cy="5105400"/>
          </a:xfrm>
        </p:spPr>
        <p:txBody>
          <a:bodyPr>
            <a:normAutofit/>
          </a:bodyPr>
          <a:lstStyle/>
          <a:p>
            <a:r>
              <a:rPr lang="en-US" sz="2600" dirty="0"/>
              <a:t>Importance: </a:t>
            </a:r>
          </a:p>
          <a:p>
            <a:pPr lvl="1"/>
            <a:r>
              <a:rPr lang="en-US" sz="2600" dirty="0" smtClean="0"/>
              <a:t>To </a:t>
            </a:r>
            <a:r>
              <a:rPr lang="en-US" sz="2600" dirty="0"/>
              <a:t>give a more accurate representation of some measurement sample</a:t>
            </a:r>
            <a:endParaRPr lang="en-US" sz="2600" dirty="0" smtClean="0"/>
          </a:p>
          <a:p>
            <a:r>
              <a:rPr lang="en-US" sz="2600" dirty="0" smtClean="0"/>
              <a:t>Advantages</a:t>
            </a:r>
            <a:r>
              <a:rPr lang="en-US" sz="2600" dirty="0"/>
              <a:t>: </a:t>
            </a:r>
          </a:p>
          <a:p>
            <a:pPr lvl="1"/>
            <a:r>
              <a:rPr lang="en-US" sz="2600" dirty="0"/>
              <a:t>Recursively updates </a:t>
            </a:r>
            <a:r>
              <a:rPr lang="en-US" sz="2600" dirty="0" smtClean="0"/>
              <a:t>in real-time</a:t>
            </a:r>
            <a:endParaRPr lang="en-US" sz="2600" dirty="0"/>
          </a:p>
          <a:p>
            <a:pPr lvl="1"/>
            <a:r>
              <a:rPr lang="en-US" sz="2600" dirty="0" smtClean="0"/>
              <a:t>Statistical properties </a:t>
            </a:r>
          </a:p>
          <a:p>
            <a:r>
              <a:rPr lang="en-US" sz="2600" dirty="0" smtClean="0"/>
              <a:t>Cross-Boundary </a:t>
            </a:r>
            <a:r>
              <a:rPr lang="en-US" sz="2600" dirty="0" smtClean="0"/>
              <a:t>Nature:</a:t>
            </a:r>
            <a:endParaRPr lang="en-US" sz="2600" dirty="0" smtClean="0"/>
          </a:p>
          <a:p>
            <a:pPr lvl="1"/>
            <a:r>
              <a:rPr lang="en-US" sz="2600" dirty="0" smtClean="0"/>
              <a:t>Derivation and application</a:t>
            </a:r>
          </a:p>
          <a:p>
            <a:pPr marL="36576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0549">
        <p:fade/>
      </p:transition>
    </mc:Choice>
    <mc:Fallback>
      <p:transition spd="med" advTm="4054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10063576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Goal 1: Provide an undergraduate-level derivation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 smtClean="0"/>
              <a:t>Goal 2: MATLAB </a:t>
            </a:r>
            <a:r>
              <a:rPr lang="en-US" sz="2400" dirty="0" smtClean="0"/>
              <a:t>sample </a:t>
            </a:r>
            <a:r>
              <a:rPr lang="en-US" sz="2400" dirty="0"/>
              <a:t>i</a:t>
            </a:r>
            <a:r>
              <a:rPr lang="en-US" sz="2400" dirty="0" smtClean="0"/>
              <a:t>mplementation</a:t>
            </a:r>
            <a:endParaRPr lang="en-US" sz="2400" dirty="0" smtClean="0"/>
          </a:p>
          <a:p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502">
        <p:fade/>
      </p:transition>
    </mc:Choice>
    <mc:Fallback>
      <p:transition spd="med" advTm="5050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-32085"/>
            <a:ext cx="1097121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4212" y="0"/>
            <a:ext cx="9782801" cy="881743"/>
          </a:xfrm>
        </p:spPr>
        <p:txBody>
          <a:bodyPr/>
          <a:lstStyle/>
          <a:p>
            <a:r>
              <a:rPr lang="en-US" dirty="0" smtClean="0"/>
              <a:t>Method: State-Space </a:t>
            </a:r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5612" y="5181600"/>
            <a:ext cx="5715000" cy="990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Governing Equations: </a:t>
            </a:r>
          </a:p>
          <a:p>
            <a:pPr marL="365760" lvl="1" indent="0">
              <a:buNone/>
            </a:pPr>
            <a:r>
              <a:rPr lang="en-US" dirty="0" smtClean="0"/>
              <a:t>x</a:t>
            </a:r>
            <a:r>
              <a:rPr lang="en-US" baseline="-25000" dirty="0" smtClean="0"/>
              <a:t>k+1</a:t>
            </a:r>
            <a:r>
              <a:rPr lang="en-US" dirty="0" smtClean="0"/>
              <a:t> =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 +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k</a:t>
            </a:r>
            <a:r>
              <a:rPr lang="en-US" dirty="0" err="1" smtClean="0"/>
              <a:t>u</a:t>
            </a:r>
            <a:r>
              <a:rPr lang="en-US" baseline="-25000" dirty="0" err="1" smtClean="0"/>
              <a:t>k</a:t>
            </a:r>
            <a:r>
              <a:rPr lang="en-US" dirty="0" smtClean="0"/>
              <a:t> +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k</a:t>
            </a:r>
            <a:endParaRPr lang="en-US" baseline="-25000" dirty="0" smtClean="0"/>
          </a:p>
          <a:p>
            <a:pPr marL="365760" lvl="1" indent="0">
              <a:buNone/>
            </a:pPr>
            <a:r>
              <a:rPr lang="en-US" dirty="0" err="1" smtClean="0"/>
              <a:t>z</a:t>
            </a:r>
            <a:r>
              <a:rPr lang="en-US" baseline="-25000" dirty="0" err="1" smtClean="0"/>
              <a:t>k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H</a:t>
            </a:r>
            <a:r>
              <a:rPr lang="en-US" baseline="-25000" dirty="0" err="1"/>
              <a:t>k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+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</a:t>
            </a:r>
            <a:endParaRPr lang="en-US" baseline="-25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960812" y="1676400"/>
            <a:ext cx="990600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Noise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23012" y="4523874"/>
            <a:ext cx="1865312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System State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90112" y="4005943"/>
            <a:ext cx="2209800" cy="707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System Output/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Observation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04412" y="1657290"/>
            <a:ext cx="990600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Noise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564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9890">
        <p:fade/>
      </p:transition>
    </mc:Choice>
    <mc:Fallback>
      <p:transition spd="med" advTm="5989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Method:</a:t>
            </a:r>
            <a:r>
              <a:rPr lang="en-US" dirty="0" smtClean="0"/>
              <a:t> </a:t>
            </a:r>
            <a:r>
              <a:rPr lang="en-US" dirty="0" smtClean="0"/>
              <a:t>Statistical Properties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4592483"/>
                  </p:ext>
                </p:extLst>
              </p:nvPr>
            </p:nvGraphicFramePr>
            <p:xfrm>
              <a:off x="1593436" y="1600200"/>
              <a:ext cx="9301576" cy="45797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788"/>
                    <a:gridCol w="4650788"/>
                  </a:tblGrid>
                  <a:tr h="628498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Statistical Property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Mathematical</a:t>
                          </a:r>
                          <a:r>
                            <a:rPr lang="en-US" baseline="0" dirty="0" smtClean="0"/>
                            <a:t> Form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37441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Expected 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]= </m:t>
                                </m:r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628498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Variance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𝑉𝐴𝑅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628498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Covariance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𝐶𝑂𝑉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𝐸𝑋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𝐸𝑌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679725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Unbiased</a:t>
                          </a:r>
                          <a:r>
                            <a:rPr lang="en-US" b="1" baseline="0" dirty="0" smtClean="0"/>
                            <a:t> Estimator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baseline="0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b="1" dirty="0" smtClean="0"/>
                            <a:t> of </a:t>
                          </a:r>
                          <a:r>
                            <a:rPr lang="en-US" b="1" i="1" dirty="0" smtClean="0"/>
                            <a:t>X</a:t>
                          </a:r>
                          <a:r>
                            <a:rPr lang="en-US" b="1" dirty="0" smtClean="0"/>
                            <a:t> 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632372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Minimum Mean Squared Error Estimator (MMSE)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65760" lvl="1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dirty="0" smtClean="0"/>
                                  <m:t>min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 smtClean="0"/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4592483"/>
                  </p:ext>
                </p:extLst>
              </p:nvPr>
            </p:nvGraphicFramePr>
            <p:xfrm>
              <a:off x="1593436" y="1600200"/>
              <a:ext cx="9301576" cy="45797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50788"/>
                    <a:gridCol w="4650788"/>
                  </a:tblGrid>
                  <a:tr h="628498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Statistical Property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Mathematical</a:t>
                          </a:r>
                          <a:r>
                            <a:rPr lang="en-US" baseline="0" dirty="0" smtClean="0"/>
                            <a:t> Form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37441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Expected 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62" t="-47788" r="-524" b="-194248"/>
                          </a:stretch>
                        </a:blipFill>
                      </a:tcPr>
                    </a:tc>
                  </a:tr>
                  <a:tr h="628498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Variance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62" t="-324272" r="-524" b="-326214"/>
                          </a:stretch>
                        </a:blipFill>
                      </a:tcPr>
                    </a:tc>
                  </a:tr>
                  <a:tr h="628498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Covariance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62" t="-424272" r="-524" b="-226214"/>
                          </a:stretch>
                        </a:blipFill>
                      </a:tcPr>
                    </a:tc>
                  </a:tr>
                  <a:tr h="6797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31" t="-482143" r="-100393" b="-1080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62" t="-482143" r="-524" b="-108036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Minimum Mean Squared Error Estimator (MMSE)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62" t="-620952" r="-524" b="-152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7318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884">
        <p:fade/>
      </p:transition>
    </mc:Choice>
    <mc:Fallback>
      <p:transition spd="med" advTm="8088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Method: Proof </a:t>
            </a:r>
            <a:r>
              <a:rPr lang="en-US" dirty="0" smtClean="0"/>
              <a:t>Techniques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Proof</a:t>
            </a:r>
          </a:p>
          <a:p>
            <a:pPr lvl="1"/>
            <a:r>
              <a:rPr lang="en-US" dirty="0" smtClean="0"/>
              <a:t>Use established facts and theorems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601146" y="2514600"/>
            <a:ext cx="8748597" cy="2743200"/>
            <a:chOff x="1674812" y="2895600"/>
            <a:chExt cx="8748597" cy="27432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4812" y="2895600"/>
              <a:ext cx="8748597" cy="2743200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2741612" y="3505200"/>
              <a:ext cx="76200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722710" y="4267200"/>
              <a:ext cx="2207266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789612" y="4724400"/>
              <a:ext cx="3731266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67878" y="5105400"/>
              <a:ext cx="236220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589212" y="5486400"/>
              <a:ext cx="9144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7856310" y="5401270"/>
            <a:ext cx="3419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Green = Model Assumptions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Blue = Statistical Properties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 = End Result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658444" y="3505200"/>
            <a:ext cx="105750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726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1441">
        <p:fade/>
      </p:transition>
    </mc:Choice>
    <mc:Fallback>
      <p:transition spd="med" advTm="2144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Method: Proof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 by Induction </a:t>
            </a:r>
          </a:p>
          <a:p>
            <a:pPr lvl="1"/>
            <a:r>
              <a:rPr lang="en-US" dirty="0"/>
              <a:t>Form of a direct proof that uses a trick (induction) </a:t>
            </a:r>
          </a:p>
          <a:p>
            <a:endParaRPr lang="en-US" dirty="0"/>
          </a:p>
        </p:txBody>
      </p:sp>
      <p:pic>
        <p:nvPicPr>
          <p:cNvPr id="1026" name="Picture 2" descr="The Simple Idea Behind Mathematical Indu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2514600"/>
            <a:ext cx="4558511" cy="410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799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2184">
        <p:fade/>
      </p:transition>
    </mc:Choice>
    <mc:Fallback>
      <p:transition spd="med" advTm="4218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3478</TotalTime>
  <Words>1266</Words>
  <Application>Microsoft Office PowerPoint</Application>
  <PresentationFormat>Custom</PresentationFormat>
  <Paragraphs>212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Euphemia</vt:lpstr>
      <vt:lpstr>Math 16x9</vt:lpstr>
      <vt:lpstr>The Discrete-Time Kalman  Filter and Its Applications</vt:lpstr>
      <vt:lpstr>History and Applications of the Kalman Filter</vt:lpstr>
      <vt:lpstr>Noise and Filtering</vt:lpstr>
      <vt:lpstr>Motivation for the Kalman Filter</vt:lpstr>
      <vt:lpstr>Research Goals</vt:lpstr>
      <vt:lpstr>Method: State-Space Model</vt:lpstr>
      <vt:lpstr>Method: Statistical Properties</vt:lpstr>
      <vt:lpstr>Method: Proof Techniques </vt:lpstr>
      <vt:lpstr>Method: Proof Techniques</vt:lpstr>
      <vt:lpstr>Results: Kalman Filter Algorithm </vt:lpstr>
      <vt:lpstr>Results: Implementation One</vt:lpstr>
      <vt:lpstr>Results: Implementation Two</vt:lpstr>
      <vt:lpstr>References  </vt:lpstr>
      <vt:lpstr>Acknowledgements</vt:lpstr>
      <vt:lpstr>Questions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Alec Knutsen</dc:creator>
  <cp:lastModifiedBy>Alec Knutsen</cp:lastModifiedBy>
  <cp:revision>332</cp:revision>
  <cp:lastPrinted>2016-04-22T22:59:33Z</cp:lastPrinted>
  <dcterms:created xsi:type="dcterms:W3CDTF">2014-04-17T22:14:21Z</dcterms:created>
  <dcterms:modified xsi:type="dcterms:W3CDTF">2016-04-24T14:50:07Z</dcterms:modified>
</cp:coreProperties>
</file>