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1" r:id="rId5"/>
  </p:sldMasterIdLst>
  <p:notesMasterIdLst>
    <p:notesMasterId r:id="rId22"/>
  </p:notesMasterIdLst>
  <p:handoutMasterIdLst>
    <p:handoutMasterId r:id="rId23"/>
  </p:handoutMasterIdLst>
  <p:sldIdLst>
    <p:sldId id="5836" r:id="rId6"/>
    <p:sldId id="5867" r:id="rId7"/>
    <p:sldId id="5868" r:id="rId8"/>
    <p:sldId id="5865" r:id="rId9"/>
    <p:sldId id="5807" r:id="rId10"/>
    <p:sldId id="5845" r:id="rId11"/>
    <p:sldId id="5831" r:id="rId12"/>
    <p:sldId id="5846" r:id="rId13"/>
    <p:sldId id="5847" r:id="rId14"/>
    <p:sldId id="5854" r:id="rId15"/>
    <p:sldId id="5844" r:id="rId16"/>
    <p:sldId id="5874" r:id="rId17"/>
    <p:sldId id="5855" r:id="rId18"/>
    <p:sldId id="5837" r:id="rId19"/>
    <p:sldId id="5827" r:id="rId20"/>
    <p:sldId id="5856" r:id="rId21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FF"/>
    <a:srgbClr val="B3B3B3"/>
    <a:srgbClr val="6E6E6E"/>
    <a:srgbClr val="0071C5"/>
    <a:srgbClr val="4A4A4A"/>
    <a:srgbClr val="0C34BD"/>
    <a:srgbClr val="5D1682"/>
    <a:srgbClr val="008564"/>
    <a:srgbClr val="4D4D4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9855" autoAdjust="0"/>
  </p:normalViewPr>
  <p:slideViewPr>
    <p:cSldViewPr snapToGrid="0">
      <p:cViewPr varScale="1">
        <p:scale>
          <a:sx n="125" d="100"/>
          <a:sy n="125" d="100"/>
        </p:scale>
        <p:origin x="462" y="45"/>
      </p:cViewPr>
      <p:guideLst>
        <p:guide orient="horz" pos="1457"/>
        <p:guide orient="horz" pos="3050"/>
        <p:guide orient="horz" pos="3189"/>
        <p:guide pos="5455"/>
        <p:guide orient="horz" pos="975"/>
        <p:guide pos="3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028"/>
    </p:cViewPr>
  </p:sorterViewPr>
  <p:notesViewPr>
    <p:cSldViewPr snapToGrid="0">
      <p:cViewPr varScale="1">
        <p:scale>
          <a:sx n="55" d="100"/>
          <a:sy n="55" d="100"/>
        </p:scale>
        <p:origin x="1963" y="1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10/7/2020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7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13176-8C5C-4004-85D4-C7A28D056F26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DD8A-7C42-4515-A5AA-65DA8E4F5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D4001-E98B-48CF-AC08-7426B9D30B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683"/>
          <a:stretch/>
        </p:blipFill>
        <p:spPr>
          <a:xfrm>
            <a:off x="173574" y="3601486"/>
            <a:ext cx="3903125" cy="17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7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5405DD-F5A5-4FE4-88AC-C1AE189C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337" y="3902417"/>
            <a:ext cx="3232858" cy="113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94F91-B6AF-4D14-9E16-2BF435C9D356}"/>
              </a:ext>
            </a:extLst>
          </p:cNvPr>
          <p:cNvSpPr txBox="1"/>
          <p:nvPr userDrawn="1"/>
        </p:nvSpPr>
        <p:spPr>
          <a:xfrm>
            <a:off x="481641" y="5310989"/>
            <a:ext cx="251229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www.nvidia.com/dli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4F920-3A08-4ADA-95E0-21F6AAF8A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42483" y="0"/>
            <a:ext cx="1093031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7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bg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bg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9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42237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9809100" y="5689770"/>
            <a:ext cx="1104707" cy="342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bg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2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bg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0" y="0"/>
            <a:ext cx="3583949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24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B5CD8-8200-472A-A765-CBE2ACCE6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CC569-B8CF-4294-AB88-83138C399EDB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4B3FCC-857C-4BB0-AC02-602B9433537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5497F-04FC-4DB1-B2FD-3F9FF4E0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"/>
          <a:stretch/>
        </p:blipFill>
        <p:spPr>
          <a:xfrm>
            <a:off x="0" y="0"/>
            <a:ext cx="10317378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F3D02-4C9F-4008-B7D4-F5373C5B5548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088" y="4127421"/>
            <a:ext cx="6107187" cy="1373939"/>
          </a:xfrm>
        </p:spPr>
        <p:txBody>
          <a:bodyPr anchor="b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5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129" y="910278"/>
            <a:ext cx="2560542" cy="2280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3814403"/>
            <a:ext cx="9976104" cy="590931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4479006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4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</p:spPr>
        <p:txBody>
          <a:bodyPr anchor="b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73025-04FC-4B19-82E1-08E8CC136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1" y="5142126"/>
            <a:ext cx="7546258" cy="1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7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230188" indent="-230188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1pPr>
            <a:lvl2pPr marL="800100" indent="-228600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2pPr>
            <a:lvl3pPr marL="1258888" indent="-169863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7D429D-D3E8-4CFC-9B25-F4CB6088DBAE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2A73-1EA7-4431-AFFF-AC278C79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BA6AB9-0EDE-468E-922B-D5CD18628C80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8283" y="5775855"/>
            <a:ext cx="2762866" cy="24814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i="0" kern="0" dirty="0">
                <a:solidFill>
                  <a:schemeClr val="tx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91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348" y="1259533"/>
            <a:ext cx="9976104" cy="525463"/>
          </a:xfrm>
        </p:spPr>
        <p:txBody>
          <a:bodyPr/>
          <a:lstStyle>
            <a:lvl1pPr marL="0" indent="0" algn="ctr">
              <a:buFontTx/>
              <a:buNone/>
              <a:defRPr sz="24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1259A-1B30-4E47-B89E-C80BC6F2E056}"/>
              </a:ext>
            </a:extLst>
          </p:cNvPr>
          <p:cNvSpPr/>
          <p:nvPr userDrawn="1"/>
        </p:nvSpPr>
        <p:spPr>
          <a:xfrm>
            <a:off x="9875381" y="5731291"/>
            <a:ext cx="954741" cy="318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2103035"/>
            <a:ext cx="9948672" cy="3693758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tx1"/>
                </a:solidFill>
              </a:defRPr>
            </a:lvl1pPr>
            <a:lvl2pPr marL="57150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2pPr>
            <a:lvl3pPr marL="1089025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32" y="1798590"/>
            <a:ext cx="4204402" cy="618631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31" y="3071579"/>
            <a:ext cx="4192841" cy="2517089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tx1"/>
                </a:solidFill>
              </a:defRPr>
            </a:lvl1pPr>
            <a:lvl2pPr marL="57150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2pPr>
            <a:lvl3pPr marL="1089025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1400">
                <a:solidFill>
                  <a:schemeClr val="tx1"/>
                </a:solidFill>
              </a:defRPr>
            </a:lvl3pPr>
            <a:lvl4pPr marL="1774825" indent="-228600"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117725" indent="-2286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32" y="2348397"/>
            <a:ext cx="4204402" cy="525463"/>
          </a:xfr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571500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0890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5462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889125" indent="0" algn="ctr">
              <a:buFontTx/>
              <a:buNone/>
              <a:defRPr sz="280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9636012" y="5699915"/>
            <a:ext cx="1336788" cy="472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248F02-9AF6-4988-AD7F-E5038727CECF}"/>
              </a:ext>
            </a:extLst>
          </p:cNvPr>
          <p:cNvSpPr/>
          <p:nvPr userDrawn="1"/>
        </p:nvSpPr>
        <p:spPr>
          <a:xfrm>
            <a:off x="0" y="-1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D7E67-D4DA-4279-91E8-6C3A4576F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338"/>
          <a:stretch/>
        </p:blipFill>
        <p:spPr>
          <a:xfrm>
            <a:off x="0" y="0"/>
            <a:ext cx="3583949" cy="6172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4FF350-1538-46D4-A069-749DBD3BB8F4}"/>
              </a:ext>
            </a:extLst>
          </p:cNvPr>
          <p:cNvSpPr/>
          <p:nvPr userDrawn="1"/>
        </p:nvSpPr>
        <p:spPr>
          <a:xfrm>
            <a:off x="-1" y="0"/>
            <a:ext cx="3583949" cy="6172200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81" y="2381806"/>
            <a:ext cx="2700194" cy="1408589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D6F9D2-9DA4-4A8E-865E-FD0D3AA4B1C4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" y="737426"/>
            <a:ext cx="9976104" cy="590931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5BD929-A8EA-441E-BCD3-9FDC7506B6A1}"/>
              </a:ext>
            </a:extLst>
          </p:cNvPr>
          <p:cNvSpPr/>
          <p:nvPr userDrawn="1"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EE499-964B-417C-A9AA-AE2DFBD1F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4401"/>
          <a:stretch/>
        </p:blipFill>
        <p:spPr>
          <a:xfrm>
            <a:off x="10112358" y="5756266"/>
            <a:ext cx="634419" cy="2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896" r:id="rId2"/>
    <p:sldLayoutId id="2147483981" r:id="rId3"/>
    <p:sldLayoutId id="2147483971" r:id="rId4"/>
    <p:sldLayoutId id="2147483988" r:id="rId5"/>
    <p:sldLayoutId id="2147483969" r:id="rId6"/>
    <p:sldLayoutId id="2147483989" r:id="rId7"/>
    <p:sldLayoutId id="2147483919" r:id="rId8"/>
    <p:sldLayoutId id="2147483990" r:id="rId9"/>
    <p:sldLayoutId id="2147483954" r:id="rId10"/>
    <p:sldLayoutId id="2147483984" r:id="rId11"/>
    <p:sldLayoutId id="2147483898" r:id="rId12"/>
    <p:sldLayoutId id="2147483926" r:id="rId13"/>
    <p:sldLayoutId id="2147483899" r:id="rId14"/>
    <p:sldLayoutId id="214748390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20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tx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tx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743" y="729732"/>
            <a:ext cx="997331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402" y="2002368"/>
            <a:ext cx="9948931" cy="373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749165" y="5857880"/>
            <a:ext cx="32102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7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900" cap="none" baseline="0" dirty="0">
                <a:solidFill>
                  <a:schemeClr val="accent5"/>
                </a:solidFill>
              </a:rPr>
              <a:t> </a:t>
            </a:r>
            <a:endParaRPr lang="en-US" sz="90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7B02C-053E-42E3-850D-108DC97669A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181677" y="5803490"/>
            <a:ext cx="529828" cy="1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476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8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571500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600" b="0">
          <a:solidFill>
            <a:schemeClr val="bg1"/>
          </a:solidFill>
          <a:latin typeface="Trebuchet MS" pitchFamily="34" charset="0"/>
        </a:defRPr>
      </a:lvl2pPr>
      <a:lvl3pPr marL="1089025" indent="0" algn="l" rtl="0" fontAlgn="base">
        <a:lnSpc>
          <a:spcPct val="90000"/>
        </a:lnSpc>
        <a:spcBef>
          <a:spcPts val="900"/>
        </a:spcBef>
        <a:spcAft>
          <a:spcPts val="900"/>
        </a:spcAft>
        <a:buClr>
          <a:schemeClr val="bg2"/>
        </a:buClr>
        <a:buSzPct val="100000"/>
        <a:buFontTx/>
        <a:buNone/>
        <a:defRPr sz="1400" b="0">
          <a:solidFill>
            <a:schemeClr val="bg1"/>
          </a:solidFill>
          <a:latin typeface="Trebuchet MS" pitchFamily="34" charset="0"/>
        </a:defRPr>
      </a:lvl3pPr>
      <a:lvl4pPr marL="177482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5D3-0DC5-4917-A87C-920A0B2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01 - 07</a:t>
            </a:r>
          </a:p>
        </p:txBody>
      </p:sp>
    </p:spTree>
    <p:extLst>
      <p:ext uri="{BB962C8B-B14F-4D97-AF65-F5344CB8AC3E}">
        <p14:creationId xmlns:p14="http://schemas.microsoft.com/office/powerpoint/2010/main" val="29879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D5EF-EC5D-4D01-9327-A4D918E24B73}"/>
              </a:ext>
            </a:extLst>
          </p:cNvPr>
          <p:cNvSpPr txBox="1">
            <a:spLocks/>
          </p:cNvSpPr>
          <p:nvPr/>
        </p:nvSpPr>
        <p:spPr>
          <a:xfrm>
            <a:off x="498348" y="737426"/>
            <a:ext cx="9976104" cy="590931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/>
              <a:t>Try notebooks 01 - 07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6A819-1242-4A38-881F-76B5C0F03E6F}"/>
              </a:ext>
            </a:extLst>
          </p:cNvPr>
          <p:cNvSpPr txBox="1"/>
          <p:nvPr/>
        </p:nvSpPr>
        <p:spPr>
          <a:xfrm>
            <a:off x="2923504" y="2376776"/>
            <a:ext cx="5125791" cy="948630"/>
          </a:xfrm>
          <a:prstGeom prst="rect">
            <a:avLst/>
          </a:prstGeom>
          <a:solidFill>
            <a:srgbClr val="7400FF"/>
          </a:solidFill>
          <a:ln w="1270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docs.rapids.ai/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api</a:t>
            </a: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5D3-0DC5-4917-A87C-920A0B2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939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42A-DABE-4F19-AFD4-F4F1650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FAE1-E9E3-4E14-B8B3-66E9B15A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50" y="2103035"/>
            <a:ext cx="9948672" cy="3718925"/>
          </a:xfrm>
        </p:spPr>
        <p:txBody>
          <a:bodyPr/>
          <a:lstStyle/>
          <a:p>
            <a:pPr>
              <a:buClr>
                <a:srgbClr val="B3B3B3"/>
              </a:buClr>
              <a:buSzPct val="75000"/>
            </a:pPr>
            <a:r>
              <a:rPr lang="en-US" sz="1800" dirty="0">
                <a:solidFill>
                  <a:srgbClr val="FFFFFF"/>
                </a:solidFill>
              </a:rPr>
              <a:t>Popular and powerful general-purpose classification and regression algorithm for structured data—can identify and use complex patterns</a:t>
            </a:r>
          </a:p>
          <a:p>
            <a:pPr>
              <a:buClr>
                <a:srgbClr val="B3B3B3"/>
              </a:buClr>
              <a:buSzPct val="75000"/>
            </a:pPr>
            <a:r>
              <a:rPr lang="en-US" sz="1800" dirty="0">
                <a:solidFill>
                  <a:srgbClr val="FFFFFF"/>
                </a:solidFill>
              </a:rPr>
              <a:t>Gradient-boosted decision trees—optimizing against an objective function while controlling tree complexity with regularization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1B37-8F1D-4DFF-A42E-B43A5439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502051-84B1-428E-A44A-2318499219C5}"/>
              </a:ext>
            </a:extLst>
          </p:cNvPr>
          <p:cNvSpPr/>
          <p:nvPr/>
        </p:nvSpPr>
        <p:spPr>
          <a:xfrm>
            <a:off x="1717067" y="4511357"/>
            <a:ext cx="1841679" cy="7040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64417A-589A-4B4E-84BA-098106B320A8}"/>
              </a:ext>
            </a:extLst>
          </p:cNvPr>
          <p:cNvSpPr/>
          <p:nvPr/>
        </p:nvSpPr>
        <p:spPr>
          <a:xfrm>
            <a:off x="4421631" y="3807312"/>
            <a:ext cx="1841679" cy="7040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09DFED-49BB-4155-ADE5-3BB230A80A2F}"/>
              </a:ext>
            </a:extLst>
          </p:cNvPr>
          <p:cNvSpPr/>
          <p:nvPr/>
        </p:nvSpPr>
        <p:spPr>
          <a:xfrm>
            <a:off x="7233517" y="3360490"/>
            <a:ext cx="1350137" cy="5477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snake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F7A165-7EE2-4839-9FBB-539CF89CE580}"/>
              </a:ext>
            </a:extLst>
          </p:cNvPr>
          <p:cNvSpPr/>
          <p:nvPr/>
        </p:nvSpPr>
        <p:spPr>
          <a:xfrm>
            <a:off x="7233516" y="4410118"/>
            <a:ext cx="1350137" cy="5477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4A4F93-40FE-499D-8A68-A8704941FBDA}"/>
              </a:ext>
            </a:extLst>
          </p:cNvPr>
          <p:cNvSpPr/>
          <p:nvPr/>
        </p:nvSpPr>
        <p:spPr>
          <a:xfrm>
            <a:off x="4667401" y="5274253"/>
            <a:ext cx="1350137" cy="54770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2B901-608F-4FEC-A499-E86F002F883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558746" y="4863380"/>
            <a:ext cx="1108655" cy="684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C51CA-A1B9-442E-BCE2-1CF025CB1B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58746" y="4159335"/>
            <a:ext cx="862885" cy="7040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A5BD4F-597B-4E9C-94F6-7964C65D45A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263310" y="4159335"/>
            <a:ext cx="970206" cy="5246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3A87AA-0EA9-4D76-9D5A-C61D854118F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263310" y="3634344"/>
            <a:ext cx="970207" cy="5249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A4CB3-B809-4933-981B-CFB0190AA355}"/>
              </a:ext>
            </a:extLst>
          </p:cNvPr>
          <p:cNvSpPr txBox="1"/>
          <p:nvPr/>
        </p:nvSpPr>
        <p:spPr>
          <a:xfrm rot="2003804">
            <a:off x="3502554" y="5266406"/>
            <a:ext cx="85472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&gt;= 20cm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C5E53-CB4A-4352-B0FA-979931C70601}"/>
              </a:ext>
            </a:extLst>
          </p:cNvPr>
          <p:cNvSpPr txBox="1"/>
          <p:nvPr/>
        </p:nvSpPr>
        <p:spPr>
          <a:xfrm rot="19841469">
            <a:off x="6379105" y="3586384"/>
            <a:ext cx="522900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&lt;=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6373C-389B-48E7-981E-9E42F90029C6}"/>
              </a:ext>
            </a:extLst>
          </p:cNvPr>
          <p:cNvSpPr txBox="1"/>
          <p:nvPr/>
        </p:nvSpPr>
        <p:spPr>
          <a:xfrm rot="1727102">
            <a:off x="6357707" y="4446412"/>
            <a:ext cx="42832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&gt;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85C93-FAA8-43B5-A95C-E1CBEEF418ED}"/>
              </a:ext>
            </a:extLst>
          </p:cNvPr>
          <p:cNvSpPr txBox="1"/>
          <p:nvPr/>
        </p:nvSpPr>
        <p:spPr>
          <a:xfrm rot="19245217">
            <a:off x="3472731" y="4215448"/>
            <a:ext cx="760144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&lt; 20cm</a:t>
            </a:r>
          </a:p>
        </p:txBody>
      </p:sp>
    </p:spTree>
    <p:extLst>
      <p:ext uri="{BB962C8B-B14F-4D97-AF65-F5344CB8AC3E}">
        <p14:creationId xmlns:p14="http://schemas.microsoft.com/office/powerpoint/2010/main" val="11585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D5EF-EC5D-4D01-9327-A4D918E24B73}"/>
              </a:ext>
            </a:extLst>
          </p:cNvPr>
          <p:cNvSpPr txBox="1">
            <a:spLocks/>
          </p:cNvSpPr>
          <p:nvPr/>
        </p:nvSpPr>
        <p:spPr>
          <a:xfrm>
            <a:off x="498348" y="737426"/>
            <a:ext cx="9976104" cy="590931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/>
              <a:t>Try notebook 08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6A819-1242-4A38-881F-76B5C0F03E6F}"/>
              </a:ext>
            </a:extLst>
          </p:cNvPr>
          <p:cNvSpPr txBox="1"/>
          <p:nvPr/>
        </p:nvSpPr>
        <p:spPr>
          <a:xfrm>
            <a:off x="2923504" y="2376776"/>
            <a:ext cx="5125791" cy="948630"/>
          </a:xfrm>
          <a:prstGeom prst="rect">
            <a:avLst/>
          </a:prstGeom>
          <a:solidFill>
            <a:srgbClr val="7400FF"/>
          </a:solidFill>
          <a:ln w="1270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docs.rapids.ai/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api</a:t>
            </a: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5D3-0DC5-4917-A87C-920A0B2E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3810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7703-F8DB-44EC-A613-26E7AD5E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2F2A-FFFA-49F4-98DD-E7D2A843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Graph (w/o negative-weight cycles), </a:t>
            </a:r>
            <a:r>
              <a:rPr lang="en-US" dirty="0" err="1"/>
              <a:t>node_id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dataframe</a:t>
            </a:r>
            <a:r>
              <a:rPr lang="en-US" dirty="0"/>
              <a:t> with Vertex, Distance, Predecessor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F158D-E80D-4D81-9CEE-2BCA6F3F4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9599C4-6CC7-4D16-8BCA-3282D7BF251F}"/>
              </a:ext>
            </a:extLst>
          </p:cNvPr>
          <p:cNvSpPr/>
          <p:nvPr/>
        </p:nvSpPr>
        <p:spPr>
          <a:xfrm>
            <a:off x="1828800" y="3398166"/>
            <a:ext cx="433808" cy="4338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B0C98-65D0-48D3-B747-D4F2FF0FE48E}"/>
              </a:ext>
            </a:extLst>
          </p:cNvPr>
          <p:cNvSpPr/>
          <p:nvPr/>
        </p:nvSpPr>
        <p:spPr>
          <a:xfrm>
            <a:off x="2045704" y="5183845"/>
            <a:ext cx="433808" cy="4338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E24E3C-8B4C-42DC-A445-A7C0E7E01525}"/>
              </a:ext>
            </a:extLst>
          </p:cNvPr>
          <p:cNvSpPr/>
          <p:nvPr/>
        </p:nvSpPr>
        <p:spPr>
          <a:xfrm>
            <a:off x="2503613" y="4072270"/>
            <a:ext cx="433808" cy="4338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A0D5D-5B27-4BC6-8BD2-D1DE41D60595}"/>
              </a:ext>
            </a:extLst>
          </p:cNvPr>
          <p:cNvSpPr/>
          <p:nvPr/>
        </p:nvSpPr>
        <p:spPr>
          <a:xfrm>
            <a:off x="970402" y="4478859"/>
            <a:ext cx="433808" cy="43380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14C76A-90A9-460D-91D6-0F6E9A2FA582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1340680" y="3768444"/>
            <a:ext cx="551650" cy="77394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6662B7-3D80-4861-B932-42C16EAE023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2415982" y="4506078"/>
            <a:ext cx="304535" cy="74129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937D84-29B5-4394-80BD-139CB412208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199078" y="3768444"/>
            <a:ext cx="368065" cy="3673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A57BC3-C100-4EF9-ADAD-039DDCCB6438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340680" y="4849137"/>
            <a:ext cx="768554" cy="3982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10FF30-8F60-4EEC-8DFF-AE80502EAA8B}"/>
              </a:ext>
            </a:extLst>
          </p:cNvPr>
          <p:cNvSpPr txBox="1"/>
          <p:nvPr/>
        </p:nvSpPr>
        <p:spPr>
          <a:xfrm>
            <a:off x="1424763" y="3778595"/>
            <a:ext cx="250663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7B180D-2CD3-4538-BBC0-F8C219F3988F}"/>
              </a:ext>
            </a:extLst>
          </p:cNvPr>
          <p:cNvSpPr txBox="1"/>
          <p:nvPr/>
        </p:nvSpPr>
        <p:spPr>
          <a:xfrm>
            <a:off x="2317060" y="3625328"/>
            <a:ext cx="270417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A85CF-4746-4C13-82FC-E2557B7E2B3B}"/>
              </a:ext>
            </a:extLst>
          </p:cNvPr>
          <p:cNvSpPr txBox="1"/>
          <p:nvPr/>
        </p:nvSpPr>
        <p:spPr>
          <a:xfrm>
            <a:off x="1483328" y="5040729"/>
            <a:ext cx="250663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ECF6BE-FB37-4DDB-B11C-2DC0B7F40135}"/>
              </a:ext>
            </a:extLst>
          </p:cNvPr>
          <p:cNvSpPr txBox="1"/>
          <p:nvPr/>
        </p:nvSpPr>
        <p:spPr>
          <a:xfrm>
            <a:off x="2620431" y="4754497"/>
            <a:ext cx="250663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CC8F7C-F8F2-49D5-9CEE-8A7D3C19DADD}"/>
              </a:ext>
            </a:extLst>
          </p:cNvPr>
          <p:cNvSpPr txBox="1"/>
          <p:nvPr/>
        </p:nvSpPr>
        <p:spPr>
          <a:xfrm>
            <a:off x="3828461" y="3921711"/>
            <a:ext cx="1263148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cg.sssp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(G, 0)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22B5E4-0576-4BD8-9D57-070BC82D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65962"/>
              </p:ext>
            </p:extLst>
          </p:nvPr>
        </p:nvGraphicFramePr>
        <p:xfrm>
          <a:off x="5895695" y="3429423"/>
          <a:ext cx="433036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1522851629"/>
                    </a:ext>
                  </a:extLst>
                </a:gridCol>
                <a:gridCol w="1443454">
                  <a:extLst>
                    <a:ext uri="{9D8B030D-6E8A-4147-A177-3AD203B41FA5}">
                      <a16:colId xmlns:a16="http://schemas.microsoft.com/office/drawing/2014/main" val="4283313111"/>
                    </a:ext>
                  </a:extLst>
                </a:gridCol>
                <a:gridCol w="1443454">
                  <a:extLst>
                    <a:ext uri="{9D8B030D-6E8A-4147-A177-3AD203B41FA5}">
                      <a16:colId xmlns:a16="http://schemas.microsoft.com/office/drawing/2014/main" val="1538945665"/>
                    </a:ext>
                  </a:extLst>
                </a:gridCol>
              </a:tblGrid>
              <a:tr h="32228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064097"/>
                  </a:ext>
                </a:extLst>
              </a:tr>
              <a:tr h="32228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783136"/>
                  </a:ext>
                </a:extLst>
              </a:tr>
              <a:tr h="32228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35491"/>
                  </a:ext>
                </a:extLst>
              </a:tr>
              <a:tr h="32228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38085"/>
                  </a:ext>
                </a:extLst>
              </a:tr>
              <a:tr h="32228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81792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610A8C-F878-4446-A9AF-3AC40C62F914}"/>
              </a:ext>
            </a:extLst>
          </p:cNvPr>
          <p:cNvCxnSpPr>
            <a:cxnSpLocks/>
          </p:cNvCxnSpPr>
          <p:nvPr/>
        </p:nvCxnSpPr>
        <p:spPr>
          <a:xfrm>
            <a:off x="3534262" y="4289174"/>
            <a:ext cx="17777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1C754-47B6-454D-B27B-9564F886F350}"/>
              </a:ext>
            </a:extLst>
          </p:cNvPr>
          <p:cNvSpPr txBox="1"/>
          <p:nvPr/>
        </p:nvSpPr>
        <p:spPr>
          <a:xfrm>
            <a:off x="0" y="5879987"/>
            <a:ext cx="10972799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Note: using mapped integer IDs in exercise for memory and speed</a:t>
            </a:r>
          </a:p>
        </p:txBody>
      </p:sp>
    </p:spTree>
    <p:extLst>
      <p:ext uri="{BB962C8B-B14F-4D97-AF65-F5344CB8AC3E}">
        <p14:creationId xmlns:p14="http://schemas.microsoft.com/office/powerpoint/2010/main" val="27378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D5EF-EC5D-4D01-9327-A4D918E24B73}"/>
              </a:ext>
            </a:extLst>
          </p:cNvPr>
          <p:cNvSpPr txBox="1">
            <a:spLocks/>
          </p:cNvSpPr>
          <p:nvPr/>
        </p:nvSpPr>
        <p:spPr>
          <a:xfrm>
            <a:off x="498348" y="737426"/>
            <a:ext cx="9976104" cy="590931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cap="all" baseline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914400"/>
            <a:r>
              <a:rPr lang="en-US" kern="0" dirty="0"/>
              <a:t>Try notebook 09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6A819-1242-4A38-881F-76B5C0F03E6F}"/>
              </a:ext>
            </a:extLst>
          </p:cNvPr>
          <p:cNvSpPr txBox="1"/>
          <p:nvPr/>
        </p:nvSpPr>
        <p:spPr>
          <a:xfrm>
            <a:off x="2923504" y="2376776"/>
            <a:ext cx="5125791" cy="948630"/>
          </a:xfrm>
          <a:prstGeom prst="rect">
            <a:avLst/>
          </a:prstGeom>
          <a:solidFill>
            <a:srgbClr val="7400FF"/>
          </a:solidFill>
          <a:ln w="1270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docs.rapids.ai/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api</a:t>
            </a: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A214-7AED-456C-8ABE-89476131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0A62-BAAF-45C6-B711-D26657B63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F33B1-660B-42BB-A6C8-2DD4279EBBC8}"/>
              </a:ext>
            </a:extLst>
          </p:cNvPr>
          <p:cNvSpPr/>
          <p:nvPr/>
        </p:nvSpPr>
        <p:spPr>
          <a:xfrm>
            <a:off x="617463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cuDF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Data Prep/Handling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A7EA19-8600-4F83-9D0F-E4EC3D8951E2}"/>
              </a:ext>
            </a:extLst>
          </p:cNvPr>
          <p:cNvCxnSpPr>
            <a:cxnSpLocks/>
          </p:cNvCxnSpPr>
          <p:nvPr/>
        </p:nvCxnSpPr>
        <p:spPr>
          <a:xfrm rot="16200000">
            <a:off x="7217715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E2200A-AE33-44D2-8A85-EA6AA3B73F64}"/>
              </a:ext>
            </a:extLst>
          </p:cNvPr>
          <p:cNvSpPr/>
          <p:nvPr/>
        </p:nvSpPr>
        <p:spPr>
          <a:xfrm>
            <a:off x="617463" y="3930004"/>
            <a:ext cx="9633517" cy="457201"/>
          </a:xfrm>
          <a:prstGeom prst="rect">
            <a:avLst/>
          </a:prstGeom>
          <a:solidFill>
            <a:schemeClr val="accent4"/>
          </a:solidFill>
          <a:ln w="63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96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  <a:latin typeface="Trebuchet MS" panose="020B0603020202020204" pitchFamily="34" charset="0"/>
              </a:rPr>
              <a:t>							 </a:t>
            </a: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GPU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7D78AA-7500-4F14-8722-F9DFE4C13DF4}"/>
              </a:ext>
            </a:extLst>
          </p:cNvPr>
          <p:cNvSpPr/>
          <p:nvPr/>
        </p:nvSpPr>
        <p:spPr>
          <a:xfrm>
            <a:off x="2583838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cuML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800EB-AB58-40E7-B850-D63F0D28093F}"/>
              </a:ext>
            </a:extLst>
          </p:cNvPr>
          <p:cNvSpPr/>
          <p:nvPr/>
        </p:nvSpPr>
        <p:spPr>
          <a:xfrm>
            <a:off x="4550212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cuGraph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Graph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58BC5-3C7E-49AA-9218-9858F7C129CF}"/>
              </a:ext>
            </a:extLst>
          </p:cNvPr>
          <p:cNvSpPr/>
          <p:nvPr/>
        </p:nvSpPr>
        <p:spPr>
          <a:xfrm>
            <a:off x="6516586" y="2959410"/>
            <a:ext cx="1768019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DL Frameworks</a:t>
            </a: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rgbClr val="76B900">
                    <a:lumMod val="50000"/>
                  </a:srgbClr>
                </a:solidFill>
                <a:latin typeface="Trebuchet MS" panose="020B0603020202020204" pitchFamily="34" charset="0"/>
              </a:rPr>
              <a:t>Deep 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93D06-D9FD-4189-9CEE-0DD5FF00F892}"/>
              </a:ext>
            </a:extLst>
          </p:cNvPr>
          <p:cNvSpPr/>
          <p:nvPr/>
        </p:nvSpPr>
        <p:spPr>
          <a:xfrm>
            <a:off x="8482962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cuXfilter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Visualization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B4E08-8BEB-450B-8AF0-B335D6F2E860}"/>
              </a:ext>
            </a:extLst>
          </p:cNvPr>
          <p:cNvCxnSpPr>
            <a:cxnSpLocks/>
          </p:cNvCxnSpPr>
          <p:nvPr/>
        </p:nvCxnSpPr>
        <p:spPr>
          <a:xfrm rot="16200000">
            <a:off x="9186864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FB5774-C40E-4DB2-88E9-13175F5EABFB}"/>
              </a:ext>
            </a:extLst>
          </p:cNvPr>
          <p:cNvCxnSpPr>
            <a:cxnSpLocks/>
          </p:cNvCxnSpPr>
          <p:nvPr/>
        </p:nvCxnSpPr>
        <p:spPr>
          <a:xfrm rot="16200000">
            <a:off x="5251341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BC280-B37F-4310-A35F-EBC9D34BD83F}"/>
              </a:ext>
            </a:extLst>
          </p:cNvPr>
          <p:cNvCxnSpPr>
            <a:cxnSpLocks/>
          </p:cNvCxnSpPr>
          <p:nvPr/>
        </p:nvCxnSpPr>
        <p:spPr>
          <a:xfrm rot="16200000">
            <a:off x="3284967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2E0E11-5BAE-4AA3-9BF5-B5C7D753C5DD}"/>
              </a:ext>
            </a:extLst>
          </p:cNvPr>
          <p:cNvCxnSpPr>
            <a:cxnSpLocks/>
          </p:cNvCxnSpPr>
          <p:nvPr/>
        </p:nvCxnSpPr>
        <p:spPr>
          <a:xfrm rot="16200000">
            <a:off x="1318592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9802DA8-DC41-4577-B91D-A89E94DF63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700" y="3978885"/>
            <a:ext cx="886435" cy="3594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1F6E8C-6B80-4D1F-8ABC-FD0449AA01A1}"/>
              </a:ext>
            </a:extLst>
          </p:cNvPr>
          <p:cNvSpPr/>
          <p:nvPr/>
        </p:nvSpPr>
        <p:spPr>
          <a:xfrm>
            <a:off x="617463" y="2502771"/>
            <a:ext cx="5700768" cy="309966"/>
          </a:xfrm>
          <a:prstGeom prst="rect">
            <a:avLst/>
          </a:prstGeom>
          <a:solidFill>
            <a:srgbClr val="EB893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5" tIns="50795" rIns="101595" bIns="50795" rtlCol="0" anchor="ctr"/>
          <a:lstStyle/>
          <a:p>
            <a:pPr algn="ctr"/>
            <a:r>
              <a:rPr lang="en-US" sz="1600" dirty="0"/>
              <a:t>Dask</a:t>
            </a:r>
          </a:p>
        </p:txBody>
      </p:sp>
    </p:spTree>
    <p:extLst>
      <p:ext uri="{BB962C8B-B14F-4D97-AF65-F5344CB8AC3E}">
        <p14:creationId xmlns:p14="http://schemas.microsoft.com/office/powerpoint/2010/main" val="40805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F949-8C12-42CB-9829-48DCF8D8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cuxfilter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906D-D809-4213-ABAB-BA3FCE08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Efficient GPU-backed in-browser visualization engine </a:t>
            </a:r>
          </a:p>
          <a:p>
            <a:r>
              <a:rPr lang="en-US" dirty="0">
                <a:solidFill>
                  <a:srgbClr val="FFFFFF"/>
                </a:solidFill>
              </a:rPr>
              <a:t>Built on a host of </a:t>
            </a:r>
            <a:r>
              <a:rPr lang="en-US" dirty="0" err="1">
                <a:solidFill>
                  <a:srgbClr val="FFFFFF"/>
                </a:solidFill>
              </a:rPr>
              <a:t>pyViz</a:t>
            </a:r>
            <a:r>
              <a:rPr lang="en-US" dirty="0">
                <a:solidFill>
                  <a:srgbClr val="FFFFFF"/>
                </a:solidFill>
              </a:rPr>
              <a:t> ecosystem tools</a:t>
            </a:r>
          </a:p>
          <a:p>
            <a:r>
              <a:rPr lang="en-US" dirty="0">
                <a:solidFill>
                  <a:srgbClr val="FFFFFF"/>
                </a:solidFill>
              </a:rPr>
              <a:t>Bokeh and </a:t>
            </a:r>
            <a:r>
              <a:rPr lang="en-US" dirty="0" err="1">
                <a:solidFill>
                  <a:srgbClr val="FFFFFF"/>
                </a:solidFill>
              </a:rPr>
              <a:t>Datashader</a:t>
            </a:r>
            <a:r>
              <a:rPr lang="en-US" dirty="0">
                <a:solidFill>
                  <a:srgbClr val="FFFFFF"/>
                </a:solidFill>
              </a:rPr>
              <a:t> charts</a:t>
            </a:r>
          </a:p>
          <a:p>
            <a:r>
              <a:rPr lang="en-US" dirty="0">
                <a:solidFill>
                  <a:srgbClr val="FFFFFF"/>
                </a:solidFill>
              </a:rPr>
              <a:t>Multiple charts with cross-filtering widgets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6119-90A1-4A0E-B216-0784675A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(coo-cross-filter)</a:t>
            </a:r>
          </a:p>
        </p:txBody>
      </p:sp>
    </p:spTree>
    <p:extLst>
      <p:ext uri="{BB962C8B-B14F-4D97-AF65-F5344CB8AC3E}">
        <p14:creationId xmlns:p14="http://schemas.microsoft.com/office/powerpoint/2010/main" val="4110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A214-7AED-456C-8ABE-89476131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0A62-BAAF-45C6-B711-D26657B63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F33B1-660B-42BB-A6C8-2DD4279EBBC8}"/>
              </a:ext>
            </a:extLst>
          </p:cNvPr>
          <p:cNvSpPr/>
          <p:nvPr/>
        </p:nvSpPr>
        <p:spPr>
          <a:xfrm>
            <a:off x="617463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cuDF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Data Prep/Handling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A7EA19-8600-4F83-9D0F-E4EC3D8951E2}"/>
              </a:ext>
            </a:extLst>
          </p:cNvPr>
          <p:cNvCxnSpPr>
            <a:cxnSpLocks/>
          </p:cNvCxnSpPr>
          <p:nvPr/>
        </p:nvCxnSpPr>
        <p:spPr>
          <a:xfrm rot="16200000">
            <a:off x="7217715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E2200A-AE33-44D2-8A85-EA6AA3B73F64}"/>
              </a:ext>
            </a:extLst>
          </p:cNvPr>
          <p:cNvSpPr/>
          <p:nvPr/>
        </p:nvSpPr>
        <p:spPr>
          <a:xfrm>
            <a:off x="617463" y="3930004"/>
            <a:ext cx="9633517" cy="457201"/>
          </a:xfrm>
          <a:prstGeom prst="rect">
            <a:avLst/>
          </a:prstGeom>
          <a:solidFill>
            <a:schemeClr val="accent4"/>
          </a:solidFill>
          <a:ln w="63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196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  <a:latin typeface="Trebuchet MS" panose="020B0603020202020204" pitchFamily="34" charset="0"/>
              </a:rPr>
              <a:t>							 </a:t>
            </a: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GPU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7D78AA-7500-4F14-8722-F9DFE4C13DF4}"/>
              </a:ext>
            </a:extLst>
          </p:cNvPr>
          <p:cNvSpPr/>
          <p:nvPr/>
        </p:nvSpPr>
        <p:spPr>
          <a:xfrm>
            <a:off x="2583838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cuML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800EB-AB58-40E7-B850-D63F0D28093F}"/>
              </a:ext>
            </a:extLst>
          </p:cNvPr>
          <p:cNvSpPr/>
          <p:nvPr/>
        </p:nvSpPr>
        <p:spPr>
          <a:xfrm>
            <a:off x="4550212" y="2959410"/>
            <a:ext cx="1768019" cy="457200"/>
          </a:xfrm>
          <a:prstGeom prst="rect">
            <a:avLst/>
          </a:prstGeom>
          <a:solidFill>
            <a:srgbClr val="7400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cuGraph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Graph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58BC5-3C7E-49AA-9218-9858F7C129CF}"/>
              </a:ext>
            </a:extLst>
          </p:cNvPr>
          <p:cNvSpPr/>
          <p:nvPr/>
        </p:nvSpPr>
        <p:spPr>
          <a:xfrm>
            <a:off x="6516586" y="2959410"/>
            <a:ext cx="1768019" cy="4572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</a:rPr>
              <a:t>DL Frameworks</a:t>
            </a: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rgbClr val="76B900">
                    <a:lumMod val="50000"/>
                  </a:srgbClr>
                </a:solidFill>
                <a:latin typeface="Trebuchet MS" panose="020B0603020202020204" pitchFamily="34" charset="0"/>
              </a:rPr>
              <a:t>Deep 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93D06-D9FD-4189-9CEE-0DD5FF00F892}"/>
              </a:ext>
            </a:extLst>
          </p:cNvPr>
          <p:cNvSpPr/>
          <p:nvPr/>
        </p:nvSpPr>
        <p:spPr>
          <a:xfrm>
            <a:off x="8482962" y="2959410"/>
            <a:ext cx="1768019" cy="457200"/>
          </a:xfrm>
          <a:prstGeom prst="rect">
            <a:avLst/>
          </a:prstGeom>
          <a:solidFill>
            <a:srgbClr val="7400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6">
              <a:lnSpc>
                <a:spcPct val="90000"/>
              </a:lnSpc>
            </a:pPr>
            <a:r>
              <a:rPr lang="en-US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cuXfilter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 defTabSz="457196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Visualization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B4E08-8BEB-450B-8AF0-B335D6F2E860}"/>
              </a:ext>
            </a:extLst>
          </p:cNvPr>
          <p:cNvCxnSpPr>
            <a:cxnSpLocks/>
          </p:cNvCxnSpPr>
          <p:nvPr/>
        </p:nvCxnSpPr>
        <p:spPr>
          <a:xfrm rot="16200000">
            <a:off x="9186864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FB5774-C40E-4DB2-88E9-13175F5EABFB}"/>
              </a:ext>
            </a:extLst>
          </p:cNvPr>
          <p:cNvCxnSpPr>
            <a:cxnSpLocks/>
          </p:cNvCxnSpPr>
          <p:nvPr/>
        </p:nvCxnSpPr>
        <p:spPr>
          <a:xfrm rot="16200000">
            <a:off x="5251341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BC280-B37F-4310-A35F-EBC9D34BD83F}"/>
              </a:ext>
            </a:extLst>
          </p:cNvPr>
          <p:cNvCxnSpPr>
            <a:cxnSpLocks/>
          </p:cNvCxnSpPr>
          <p:nvPr/>
        </p:nvCxnSpPr>
        <p:spPr>
          <a:xfrm rot="16200000">
            <a:off x="3284967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2E0E11-5BAE-4AA3-9BF5-B5C7D753C5DD}"/>
              </a:ext>
            </a:extLst>
          </p:cNvPr>
          <p:cNvCxnSpPr>
            <a:cxnSpLocks/>
          </p:cNvCxnSpPr>
          <p:nvPr/>
        </p:nvCxnSpPr>
        <p:spPr>
          <a:xfrm rot="16200000">
            <a:off x="1318592" y="3668305"/>
            <a:ext cx="365760" cy="0"/>
          </a:xfrm>
          <a:prstGeom prst="straightConnector1">
            <a:avLst/>
          </a:prstGeom>
          <a:ln w="12700">
            <a:solidFill>
              <a:srgbClr val="B3B3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9802DA8-DC41-4577-B91D-A89E94DF63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700" y="3978885"/>
            <a:ext cx="886435" cy="3594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1F6E8C-6B80-4D1F-8ABC-FD0449AA01A1}"/>
              </a:ext>
            </a:extLst>
          </p:cNvPr>
          <p:cNvSpPr/>
          <p:nvPr/>
        </p:nvSpPr>
        <p:spPr>
          <a:xfrm>
            <a:off x="617463" y="2502771"/>
            <a:ext cx="5700768" cy="309966"/>
          </a:xfrm>
          <a:prstGeom prst="rect">
            <a:avLst/>
          </a:prstGeom>
          <a:solidFill>
            <a:srgbClr val="EB893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5" tIns="50795" rIns="101595" bIns="50795" rtlCol="0" anchor="ctr"/>
          <a:lstStyle/>
          <a:p>
            <a:pPr algn="ctr"/>
            <a:r>
              <a:rPr lang="en-US" sz="1600" dirty="0"/>
              <a:t>Dask</a:t>
            </a:r>
          </a:p>
        </p:txBody>
      </p:sp>
    </p:spTree>
    <p:extLst>
      <p:ext uri="{BB962C8B-B14F-4D97-AF65-F5344CB8AC3E}">
        <p14:creationId xmlns:p14="http://schemas.microsoft.com/office/powerpoint/2010/main" val="2313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F949-8C12-42CB-9829-48DCF8D8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906D-D809-4213-ABAB-BA3FCE08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</a:t>
            </a:r>
            <a:r>
              <a:rPr lang="en-US" dirty="0" err="1"/>
              <a:t>scikit</a:t>
            </a:r>
            <a:r>
              <a:rPr lang="en-US" dirty="0"/>
              <a:t>-learn convention of model objects with </a:t>
            </a:r>
            <a:r>
              <a:rPr lang="en-US" dirty="0">
                <a:latin typeface="Consolas" panose="020B0609020204030204" pitchFamily="49" charset="0"/>
              </a:rPr>
              <a:t>.fit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.predict/.transform</a:t>
            </a:r>
          </a:p>
          <a:p>
            <a:r>
              <a:rPr lang="en-US" dirty="0">
                <a:latin typeface="+mj-lt"/>
              </a:rPr>
              <a:t>Rapidly-growing subset of algorithms, driven by use cases</a:t>
            </a:r>
          </a:p>
          <a:p>
            <a:r>
              <a:rPr lang="en-US" dirty="0">
                <a:latin typeface="+mj-lt"/>
              </a:rPr>
              <a:t>In today’s workshop</a:t>
            </a:r>
          </a:p>
          <a:p>
            <a:pPr marL="800100" lvl="1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K-means (single- and multi-GPU)</a:t>
            </a:r>
          </a:p>
          <a:p>
            <a:pPr marL="800100" lvl="1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DBSCAN</a:t>
            </a:r>
          </a:p>
          <a:p>
            <a:pPr marL="800100" lvl="1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Logistic regression</a:t>
            </a:r>
          </a:p>
          <a:p>
            <a:pPr marL="800100" lvl="1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K-nearest neighbors</a:t>
            </a:r>
          </a:p>
          <a:p>
            <a:pPr marL="800100" lvl="1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 err="1">
                <a:solidFill>
                  <a:srgbClr val="FFFFFF"/>
                </a:solidFill>
              </a:rPr>
              <a:t>XGBoost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6119-90A1-4A0E-B216-0784675A7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42A-DABE-4F19-AFD4-F4F1650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FAE1-E9E3-4E14-B8B3-66E9B15A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Partitions data by iteratively moving cluster centers and reassigning datapoints based on which center is closest to the point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Requires a known (or well-estimated) number of clusters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Fast, simple, easy to understand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Has an efficient multi-node, multi-GPU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1B37-8F1D-4DFF-A42E-B43A5439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42A-DABE-4F19-AFD4-F4F1650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FAE1-E9E3-4E14-B8B3-66E9B15A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Uses spatial density to cluster—finds cluster points within at most </a:t>
            </a:r>
            <a:r>
              <a:rPr lang="en-US" i="1" dirty="0">
                <a:solidFill>
                  <a:srgbClr val="FFFFFF"/>
                </a:solidFill>
              </a:rPr>
              <a:t>epsilon</a:t>
            </a:r>
            <a:r>
              <a:rPr lang="en-US" dirty="0">
                <a:solidFill>
                  <a:srgbClr val="FFFFFF"/>
                </a:solidFill>
              </a:rPr>
              <a:t> distance of another point in the cluster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Can identify outliers</a:t>
            </a:r>
            <a:r>
              <a:rPr lang="en-US" dirty="0">
                <a:solidFill>
                  <a:srgbClr val="FFFFFF"/>
                </a:solidFill>
              </a:rPr>
              <a:t>—not every point is “reachable” from a cluster core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Does not require prior knowledge of the number of clusters, but does require an estimate for epsilon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Can identify clusters of unusual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1B37-8F1D-4DFF-A42E-B43A5439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42A-DABE-4F19-AFD4-F4F1650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FAE1-E9E3-4E14-B8B3-66E9B15A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Enables rapid discovery of nearby, existing points to a new observation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Algorithm fits a data structure for future use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Foundation of other algorithms </a:t>
            </a:r>
            <a:r>
              <a:rPr lang="en-US" dirty="0">
                <a:solidFill>
                  <a:srgbClr val="FFFFFF"/>
                </a:solidFill>
              </a:rPr>
              <a:t>that require knowing which points are nearby a given 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1B37-8F1D-4DFF-A42E-B43A5439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42A-DABE-4F19-AFD4-F4F16503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FAE1-E9E3-4E14-B8B3-66E9B15A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Regression with binary dependent variables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Uses the logistic function to map (-inf, +inf) domain scores to (0, 1) range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rgbClr val="FFFFFF"/>
                </a:solidFill>
              </a:rPr>
              <a:t>No simple coefficient formulas, as with ordinary least squares (OLS) linear regression</a:t>
            </a:r>
          </a:p>
          <a:p>
            <a:pPr marL="228600" indent="-228600">
              <a:buClr>
                <a:srgbClr val="B3B3B3"/>
              </a:buClr>
              <a:buSzPct val="75000"/>
              <a:buBlip>
                <a:blip r:embed="rId2"/>
              </a:buBlip>
            </a:pPr>
            <a:r>
              <a:rPr lang="en-US" dirty="0">
                <a:solidFill>
                  <a:schemeClr val="tx2"/>
                </a:solidFill>
              </a:rPr>
              <a:t>Assumes independence of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1B37-8F1D-4DFF-A42E-B43A54391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92681</TotalTime>
  <Words>480</Words>
  <Application>Microsoft Office PowerPoint</Application>
  <PresentationFormat>Custom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Consolas</vt:lpstr>
      <vt:lpstr>Trebuchet MS</vt:lpstr>
      <vt:lpstr>Wingdings</vt:lpstr>
      <vt:lpstr>Title &amp; Bullet</vt:lpstr>
      <vt:lpstr>1_Title &amp; Bullet</vt:lpstr>
      <vt:lpstr>Section 2 01 - 07</vt:lpstr>
      <vt:lpstr>RAPIDS Platform</vt:lpstr>
      <vt:lpstr>cuxfilter</vt:lpstr>
      <vt:lpstr>RAPIDS Platform</vt:lpstr>
      <vt:lpstr>cuML</vt:lpstr>
      <vt:lpstr>K-means</vt:lpstr>
      <vt:lpstr>DBSCAN</vt:lpstr>
      <vt:lpstr>K-nearest neighbors</vt:lpstr>
      <vt:lpstr>Logistic regression</vt:lpstr>
      <vt:lpstr>PowerPoint Presentation</vt:lpstr>
      <vt:lpstr>Section 2 08</vt:lpstr>
      <vt:lpstr>XGBoost</vt:lpstr>
      <vt:lpstr>PowerPoint Presentation</vt:lpstr>
      <vt:lpstr>Section 2 09</vt:lpstr>
      <vt:lpstr>Single-source 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Chris Milroy</cp:lastModifiedBy>
  <cp:revision>3688</cp:revision>
  <dcterms:created xsi:type="dcterms:W3CDTF">2008-01-24T03:11:41Z</dcterms:created>
  <dcterms:modified xsi:type="dcterms:W3CDTF">2020-10-07T08:58:11Z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