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7" r:id="rId2"/>
    <p:sldId id="321" r:id="rId3"/>
    <p:sldId id="258" r:id="rId4"/>
    <p:sldId id="323" r:id="rId5"/>
    <p:sldId id="324" r:id="rId6"/>
    <p:sldId id="322" r:id="rId7"/>
    <p:sldId id="325" r:id="rId8"/>
    <p:sldId id="260" r:id="rId9"/>
    <p:sldId id="296" r:id="rId10"/>
    <p:sldId id="327" r:id="rId11"/>
    <p:sldId id="328" r:id="rId12"/>
    <p:sldId id="326" r:id="rId13"/>
    <p:sldId id="307" r:id="rId14"/>
    <p:sldId id="291" r:id="rId15"/>
    <p:sldId id="261" r:id="rId16"/>
    <p:sldId id="329" r:id="rId17"/>
    <p:sldId id="330" r:id="rId18"/>
    <p:sldId id="262" r:id="rId19"/>
    <p:sldId id="331" r:id="rId20"/>
    <p:sldId id="332" r:id="rId21"/>
    <p:sldId id="333" r:id="rId22"/>
    <p:sldId id="334" r:id="rId23"/>
    <p:sldId id="308" r:id="rId24"/>
    <p:sldId id="265" r:id="rId25"/>
    <p:sldId id="335" r:id="rId26"/>
    <p:sldId id="318" r:id="rId27"/>
    <p:sldId id="336" r:id="rId28"/>
    <p:sldId id="266" r:id="rId29"/>
    <p:sldId id="309" r:id="rId30"/>
    <p:sldId id="267" r:id="rId31"/>
    <p:sldId id="337" r:id="rId32"/>
    <p:sldId id="268" r:id="rId33"/>
    <p:sldId id="338" r:id="rId34"/>
    <p:sldId id="297" r:id="rId35"/>
    <p:sldId id="298" r:id="rId36"/>
    <p:sldId id="299" r:id="rId37"/>
    <p:sldId id="300" r:id="rId38"/>
    <p:sldId id="270" r:id="rId39"/>
    <p:sldId id="294" r:id="rId40"/>
    <p:sldId id="340" r:id="rId41"/>
    <p:sldId id="341" r:id="rId42"/>
    <p:sldId id="272" r:id="rId43"/>
    <p:sldId id="342" r:id="rId44"/>
    <p:sldId id="293" r:id="rId45"/>
    <p:sldId id="273" r:id="rId46"/>
    <p:sldId id="274" r:id="rId47"/>
    <p:sldId id="301" r:id="rId48"/>
    <p:sldId id="275" r:id="rId49"/>
    <p:sldId id="343" r:id="rId50"/>
    <p:sldId id="344" r:id="rId51"/>
    <p:sldId id="345" r:id="rId52"/>
    <p:sldId id="302" r:id="rId53"/>
    <p:sldId id="347" r:id="rId54"/>
    <p:sldId id="346" r:id="rId55"/>
    <p:sldId id="303" r:id="rId56"/>
    <p:sldId id="348" r:id="rId57"/>
    <p:sldId id="349" r:id="rId58"/>
    <p:sldId id="304" r:id="rId59"/>
    <p:sldId id="305" r:id="rId60"/>
    <p:sldId id="278" r:id="rId61"/>
    <p:sldId id="295" r:id="rId62"/>
    <p:sldId id="351" r:id="rId63"/>
    <p:sldId id="352" r:id="rId64"/>
    <p:sldId id="350" r:id="rId65"/>
    <p:sldId id="353" r:id="rId66"/>
    <p:sldId id="354" r:id="rId67"/>
    <p:sldId id="355" r:id="rId68"/>
    <p:sldId id="280" r:id="rId69"/>
    <p:sldId id="282" r:id="rId70"/>
    <p:sldId id="357" r:id="rId71"/>
    <p:sldId id="283" r:id="rId72"/>
    <p:sldId id="358" r:id="rId73"/>
    <p:sldId id="284" r:id="rId74"/>
    <p:sldId id="285" r:id="rId75"/>
    <p:sldId id="286" r:id="rId76"/>
    <p:sldId id="319" r:id="rId77"/>
    <p:sldId id="313" r:id="rId78"/>
    <p:sldId id="315" r:id="rId79"/>
    <p:sldId id="316" r:id="rId80"/>
    <p:sldId id="317" r:id="rId81"/>
    <p:sldId id="306" r:id="rId8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1" autoAdjust="0"/>
    <p:restoredTop sz="68267" autoAdjust="0"/>
  </p:normalViewPr>
  <p:slideViewPr>
    <p:cSldViewPr>
      <p:cViewPr>
        <p:scale>
          <a:sx n="67" d="100"/>
          <a:sy n="67" d="100"/>
        </p:scale>
        <p:origin x="-2904" y="-306"/>
      </p:cViewPr>
      <p:guideLst>
        <p:guide orient="horz" pos="2160"/>
        <p:guide pos="2880"/>
      </p:guideLst>
    </p:cSldViewPr>
  </p:slideViewPr>
  <p:outlineViewPr>
    <p:cViewPr>
      <p:scale>
        <a:sx n="33" d="100"/>
        <a:sy n="33" d="100"/>
      </p:scale>
      <p:origin x="0" y="155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109FDA6E-D0E2-4514-87EA-6194ED68D072}" type="slidenum">
              <a:rPr lang="en-US" altLang="zh-CN"/>
              <a:pPr>
                <a:defRPr/>
              </a:pPr>
              <a:t>‹#›</a:t>
            </a:fld>
            <a:endParaRPr lang="en-US" altLang="zh-CN"/>
          </a:p>
        </p:txBody>
      </p:sp>
    </p:spTree>
    <p:extLst>
      <p:ext uri="{BB962C8B-B14F-4D97-AF65-F5344CB8AC3E}">
        <p14:creationId xmlns:p14="http://schemas.microsoft.com/office/powerpoint/2010/main" val="2245460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C48590-ADA4-4267-B0C2-48A04B7433CC}" type="slidenum">
              <a:rPr lang="en-US" altLang="zh-CN" smtClean="0">
                <a:latin typeface="Times New Roman" pitchFamily="18" charset="0"/>
              </a:rPr>
              <a:pPr eaLnBrk="1" hangingPunct="1"/>
              <a:t>9</a:t>
            </a:fld>
            <a:endParaRPr lang="en-US" altLang="zh-CN"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先向</a:t>
            </a:r>
            <a:r>
              <a:rPr lang="en-US" altLang="zh-CN" smtClean="0"/>
              <a:t>I/O</a:t>
            </a:r>
            <a:r>
              <a:rPr lang="zh-CN" altLang="en-US" smtClean="0"/>
              <a:t>设备发出命令字，请求进行数据传送；</a:t>
            </a:r>
          </a:p>
          <a:p>
            <a:pPr eaLnBrk="1" hangingPunct="1"/>
            <a:r>
              <a:rPr lang="en-US" altLang="zh-CN" smtClean="0"/>
              <a:t>(2)</a:t>
            </a:r>
            <a:r>
              <a:rPr lang="zh-CN" altLang="en-US" smtClean="0"/>
              <a:t>从</a:t>
            </a:r>
            <a:r>
              <a:rPr lang="en-US" altLang="zh-CN" smtClean="0"/>
              <a:t>I/O</a:t>
            </a:r>
            <a:r>
              <a:rPr lang="zh-CN" altLang="en-US" smtClean="0"/>
              <a:t>接口读入状态字；</a:t>
            </a:r>
          </a:p>
          <a:p>
            <a:pPr eaLnBrk="1" hangingPunct="1"/>
            <a:r>
              <a:rPr lang="en-US" altLang="zh-CN" smtClean="0"/>
              <a:t>(3)</a:t>
            </a:r>
            <a:r>
              <a:rPr lang="zh-CN" altLang="en-US" smtClean="0"/>
              <a:t>检查状态字中的标志，看看数据交换是否可以进行；</a:t>
            </a:r>
          </a:p>
          <a:p>
            <a:pPr eaLnBrk="1" hangingPunct="1"/>
            <a:r>
              <a:rPr lang="en-US" altLang="zh-CN" smtClean="0"/>
              <a:t>(4)</a:t>
            </a:r>
            <a:r>
              <a:rPr lang="zh-CN" altLang="en-US" smtClean="0"/>
              <a:t>假如这个设备没有准备就绪，则第</a:t>
            </a:r>
            <a:r>
              <a:rPr lang="en-US" altLang="zh-CN" smtClean="0"/>
              <a:t>(2)</a:t>
            </a:r>
            <a:r>
              <a:rPr lang="zh-CN" altLang="en-US" smtClean="0"/>
              <a:t>、第</a:t>
            </a:r>
            <a:r>
              <a:rPr lang="en-US" altLang="zh-CN" smtClean="0"/>
              <a:t>(3)</a:t>
            </a:r>
            <a:r>
              <a:rPr lang="zh-CN" altLang="en-US" smtClean="0"/>
              <a:t>步重复进行，一直到这个设备准备好交换数据，发出准备就绪信号</a:t>
            </a:r>
            <a:r>
              <a:rPr lang="zh-CN" altLang="en-US" smtClean="0">
                <a:latin typeface="Arial" charset="0"/>
              </a:rPr>
              <a:t>“</a:t>
            </a:r>
            <a:r>
              <a:rPr lang="en-US" altLang="zh-CN" smtClean="0"/>
              <a:t>Ready</a:t>
            </a:r>
            <a:r>
              <a:rPr lang="en-US" altLang="zh-CN" smtClean="0">
                <a:latin typeface="Arial" charset="0"/>
              </a:rPr>
              <a:t>”</a:t>
            </a:r>
            <a:r>
              <a:rPr lang="zh-CN" altLang="en-US" smtClean="0"/>
              <a:t>为止；</a:t>
            </a:r>
          </a:p>
          <a:p>
            <a:pPr eaLnBrk="1" hangingPunct="1"/>
            <a:r>
              <a:rPr lang="en-US" altLang="zh-CN" smtClean="0"/>
              <a:t>(5)CPU</a:t>
            </a:r>
            <a:r>
              <a:rPr lang="zh-CN" altLang="en-US" smtClean="0"/>
              <a:t>从</a:t>
            </a:r>
            <a:r>
              <a:rPr lang="en-US" altLang="zh-CN" smtClean="0"/>
              <a:t>I/O</a:t>
            </a:r>
            <a:r>
              <a:rPr lang="zh-CN" altLang="en-US" smtClean="0"/>
              <a:t>接口的数据缓冲寄存器输入数据，或者将数据从</a:t>
            </a:r>
            <a:r>
              <a:rPr lang="en-US" altLang="zh-CN" smtClean="0"/>
              <a:t>CPU</a:t>
            </a:r>
            <a:r>
              <a:rPr lang="zh-CN" altLang="en-US" smtClean="0"/>
              <a:t>输出至接口的数据缓冲寄存器。与此同时，</a:t>
            </a:r>
            <a:r>
              <a:rPr lang="en-US" altLang="zh-CN" smtClean="0"/>
              <a:t>CPU</a:t>
            </a:r>
            <a:r>
              <a:rPr lang="zh-CN" altLang="en-US" smtClean="0"/>
              <a:t>将接口中的状态标志复位。</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C48590-ADA4-4267-B0C2-48A04B7433CC}" type="slidenum">
              <a:rPr lang="en-US" altLang="zh-CN" smtClean="0">
                <a:latin typeface="Times New Roman" pitchFamily="18" charset="0"/>
              </a:rPr>
              <a:pPr eaLnBrk="1" hangingPunct="1"/>
              <a:t>10</a:t>
            </a:fld>
            <a:endParaRPr lang="en-US" altLang="zh-CN"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先向</a:t>
            </a:r>
            <a:r>
              <a:rPr lang="en-US" altLang="zh-CN" smtClean="0"/>
              <a:t>I/O</a:t>
            </a:r>
            <a:r>
              <a:rPr lang="zh-CN" altLang="en-US" smtClean="0"/>
              <a:t>设备发出命令字，请求进行数据传送；</a:t>
            </a:r>
          </a:p>
          <a:p>
            <a:pPr eaLnBrk="1" hangingPunct="1"/>
            <a:r>
              <a:rPr lang="en-US" altLang="zh-CN" smtClean="0"/>
              <a:t>(2)</a:t>
            </a:r>
            <a:r>
              <a:rPr lang="zh-CN" altLang="en-US" smtClean="0"/>
              <a:t>从</a:t>
            </a:r>
            <a:r>
              <a:rPr lang="en-US" altLang="zh-CN" smtClean="0"/>
              <a:t>I/O</a:t>
            </a:r>
            <a:r>
              <a:rPr lang="zh-CN" altLang="en-US" smtClean="0"/>
              <a:t>接口读入状态字；</a:t>
            </a:r>
          </a:p>
          <a:p>
            <a:pPr eaLnBrk="1" hangingPunct="1"/>
            <a:r>
              <a:rPr lang="en-US" altLang="zh-CN" smtClean="0"/>
              <a:t>(3)</a:t>
            </a:r>
            <a:r>
              <a:rPr lang="zh-CN" altLang="en-US" smtClean="0"/>
              <a:t>检查状态字中的标志，看看数据交换是否可以进行；</a:t>
            </a:r>
          </a:p>
          <a:p>
            <a:pPr eaLnBrk="1" hangingPunct="1"/>
            <a:r>
              <a:rPr lang="en-US" altLang="zh-CN" smtClean="0"/>
              <a:t>(4)</a:t>
            </a:r>
            <a:r>
              <a:rPr lang="zh-CN" altLang="en-US" smtClean="0"/>
              <a:t>假如这个设备没有准备就绪，则第</a:t>
            </a:r>
            <a:r>
              <a:rPr lang="en-US" altLang="zh-CN" smtClean="0"/>
              <a:t>(2)</a:t>
            </a:r>
            <a:r>
              <a:rPr lang="zh-CN" altLang="en-US" smtClean="0"/>
              <a:t>、第</a:t>
            </a:r>
            <a:r>
              <a:rPr lang="en-US" altLang="zh-CN" smtClean="0"/>
              <a:t>(3)</a:t>
            </a:r>
            <a:r>
              <a:rPr lang="zh-CN" altLang="en-US" smtClean="0"/>
              <a:t>步重复进行，一直到这个设备准备好交换数据，发出准备就绪信号</a:t>
            </a:r>
            <a:r>
              <a:rPr lang="zh-CN" altLang="en-US" smtClean="0">
                <a:latin typeface="Arial" charset="0"/>
              </a:rPr>
              <a:t>“</a:t>
            </a:r>
            <a:r>
              <a:rPr lang="en-US" altLang="zh-CN" smtClean="0"/>
              <a:t>Ready</a:t>
            </a:r>
            <a:r>
              <a:rPr lang="en-US" altLang="zh-CN" smtClean="0">
                <a:latin typeface="Arial" charset="0"/>
              </a:rPr>
              <a:t>”</a:t>
            </a:r>
            <a:r>
              <a:rPr lang="zh-CN" altLang="en-US" smtClean="0"/>
              <a:t>为止；</a:t>
            </a:r>
          </a:p>
          <a:p>
            <a:pPr eaLnBrk="1" hangingPunct="1"/>
            <a:r>
              <a:rPr lang="en-US" altLang="zh-CN" smtClean="0"/>
              <a:t>(5)CPU</a:t>
            </a:r>
            <a:r>
              <a:rPr lang="zh-CN" altLang="en-US" smtClean="0"/>
              <a:t>从</a:t>
            </a:r>
            <a:r>
              <a:rPr lang="en-US" altLang="zh-CN" smtClean="0"/>
              <a:t>I/O</a:t>
            </a:r>
            <a:r>
              <a:rPr lang="zh-CN" altLang="en-US" smtClean="0"/>
              <a:t>接口的数据缓冲寄存器输入数据，或者将数据从</a:t>
            </a:r>
            <a:r>
              <a:rPr lang="en-US" altLang="zh-CN" smtClean="0"/>
              <a:t>CPU</a:t>
            </a:r>
            <a:r>
              <a:rPr lang="zh-CN" altLang="en-US" smtClean="0"/>
              <a:t>输出至接口的数据缓冲寄存器。与此同时，</a:t>
            </a:r>
            <a:r>
              <a:rPr lang="en-US" altLang="zh-CN" smtClean="0"/>
              <a:t>CPU</a:t>
            </a:r>
            <a:r>
              <a:rPr lang="zh-CN" altLang="en-US" smtClean="0"/>
              <a:t>将接口中的状态标志复位。</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C48590-ADA4-4267-B0C2-48A04B7433CC}" type="slidenum">
              <a:rPr lang="en-US" altLang="zh-CN" smtClean="0">
                <a:latin typeface="Times New Roman" pitchFamily="18" charset="0"/>
              </a:rPr>
              <a:pPr eaLnBrk="1" hangingPunct="1"/>
              <a:t>11</a:t>
            </a:fld>
            <a:endParaRPr lang="en-US" altLang="zh-CN"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先向</a:t>
            </a:r>
            <a:r>
              <a:rPr lang="en-US" altLang="zh-CN" smtClean="0"/>
              <a:t>I/O</a:t>
            </a:r>
            <a:r>
              <a:rPr lang="zh-CN" altLang="en-US" smtClean="0"/>
              <a:t>设备发出命令字，请求进行数据传送；</a:t>
            </a:r>
          </a:p>
          <a:p>
            <a:pPr eaLnBrk="1" hangingPunct="1"/>
            <a:r>
              <a:rPr lang="en-US" altLang="zh-CN" smtClean="0"/>
              <a:t>(2)</a:t>
            </a:r>
            <a:r>
              <a:rPr lang="zh-CN" altLang="en-US" smtClean="0"/>
              <a:t>从</a:t>
            </a:r>
            <a:r>
              <a:rPr lang="en-US" altLang="zh-CN" smtClean="0"/>
              <a:t>I/O</a:t>
            </a:r>
            <a:r>
              <a:rPr lang="zh-CN" altLang="en-US" smtClean="0"/>
              <a:t>接口读入状态字；</a:t>
            </a:r>
          </a:p>
          <a:p>
            <a:pPr eaLnBrk="1" hangingPunct="1"/>
            <a:r>
              <a:rPr lang="en-US" altLang="zh-CN" smtClean="0"/>
              <a:t>(3)</a:t>
            </a:r>
            <a:r>
              <a:rPr lang="zh-CN" altLang="en-US" smtClean="0"/>
              <a:t>检查状态字中的标志，看看数据交换是否可以进行；</a:t>
            </a:r>
          </a:p>
          <a:p>
            <a:pPr eaLnBrk="1" hangingPunct="1"/>
            <a:r>
              <a:rPr lang="en-US" altLang="zh-CN" smtClean="0"/>
              <a:t>(4)</a:t>
            </a:r>
            <a:r>
              <a:rPr lang="zh-CN" altLang="en-US" smtClean="0"/>
              <a:t>假如这个设备没有准备就绪，则第</a:t>
            </a:r>
            <a:r>
              <a:rPr lang="en-US" altLang="zh-CN" smtClean="0"/>
              <a:t>(2)</a:t>
            </a:r>
            <a:r>
              <a:rPr lang="zh-CN" altLang="en-US" smtClean="0"/>
              <a:t>、第</a:t>
            </a:r>
            <a:r>
              <a:rPr lang="en-US" altLang="zh-CN" smtClean="0"/>
              <a:t>(3)</a:t>
            </a:r>
            <a:r>
              <a:rPr lang="zh-CN" altLang="en-US" smtClean="0"/>
              <a:t>步重复进行，一直到这个设备准备好交换数据，发出准备就绪信号</a:t>
            </a:r>
            <a:r>
              <a:rPr lang="zh-CN" altLang="en-US" smtClean="0">
                <a:latin typeface="Arial" charset="0"/>
              </a:rPr>
              <a:t>“</a:t>
            </a:r>
            <a:r>
              <a:rPr lang="en-US" altLang="zh-CN" smtClean="0"/>
              <a:t>Ready</a:t>
            </a:r>
            <a:r>
              <a:rPr lang="en-US" altLang="zh-CN" smtClean="0">
                <a:latin typeface="Arial" charset="0"/>
              </a:rPr>
              <a:t>”</a:t>
            </a:r>
            <a:r>
              <a:rPr lang="zh-CN" altLang="en-US" smtClean="0"/>
              <a:t>为止；</a:t>
            </a:r>
          </a:p>
          <a:p>
            <a:pPr eaLnBrk="1" hangingPunct="1"/>
            <a:r>
              <a:rPr lang="en-US" altLang="zh-CN" smtClean="0"/>
              <a:t>(5)CPU</a:t>
            </a:r>
            <a:r>
              <a:rPr lang="zh-CN" altLang="en-US" smtClean="0"/>
              <a:t>从</a:t>
            </a:r>
            <a:r>
              <a:rPr lang="en-US" altLang="zh-CN" smtClean="0"/>
              <a:t>I/O</a:t>
            </a:r>
            <a:r>
              <a:rPr lang="zh-CN" altLang="en-US" smtClean="0"/>
              <a:t>接口的数据缓冲寄存器输入数据，或者将数据从</a:t>
            </a:r>
            <a:r>
              <a:rPr lang="en-US" altLang="zh-CN" smtClean="0"/>
              <a:t>CPU</a:t>
            </a:r>
            <a:r>
              <a:rPr lang="zh-CN" altLang="en-US" smtClean="0"/>
              <a:t>输出至接口的数据缓冲寄存器。与此同时，</a:t>
            </a:r>
            <a:r>
              <a:rPr lang="en-US" altLang="zh-CN" smtClean="0"/>
              <a:t>CPU</a:t>
            </a:r>
            <a:r>
              <a:rPr lang="zh-CN" altLang="en-US" smtClean="0"/>
              <a:t>将接口中的状态标志复位。</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C48590-ADA4-4267-B0C2-48A04B7433CC}" type="slidenum">
              <a:rPr lang="en-US" altLang="zh-CN" smtClean="0">
                <a:latin typeface="Times New Roman" pitchFamily="18" charset="0"/>
              </a:rPr>
              <a:pPr eaLnBrk="1" hangingPunct="1"/>
              <a:t>12</a:t>
            </a:fld>
            <a:endParaRPr lang="en-US" altLang="zh-CN"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先向</a:t>
            </a:r>
            <a:r>
              <a:rPr lang="en-US" altLang="zh-CN" smtClean="0"/>
              <a:t>I/O</a:t>
            </a:r>
            <a:r>
              <a:rPr lang="zh-CN" altLang="en-US" smtClean="0"/>
              <a:t>设备发出命令字，请求进行数据传送；</a:t>
            </a:r>
          </a:p>
          <a:p>
            <a:pPr eaLnBrk="1" hangingPunct="1"/>
            <a:r>
              <a:rPr lang="en-US" altLang="zh-CN" smtClean="0"/>
              <a:t>(2)</a:t>
            </a:r>
            <a:r>
              <a:rPr lang="zh-CN" altLang="en-US" smtClean="0"/>
              <a:t>从</a:t>
            </a:r>
            <a:r>
              <a:rPr lang="en-US" altLang="zh-CN" smtClean="0"/>
              <a:t>I/O</a:t>
            </a:r>
            <a:r>
              <a:rPr lang="zh-CN" altLang="en-US" smtClean="0"/>
              <a:t>接口读入状态字；</a:t>
            </a:r>
          </a:p>
          <a:p>
            <a:pPr eaLnBrk="1" hangingPunct="1"/>
            <a:r>
              <a:rPr lang="en-US" altLang="zh-CN" smtClean="0"/>
              <a:t>(3)</a:t>
            </a:r>
            <a:r>
              <a:rPr lang="zh-CN" altLang="en-US" smtClean="0"/>
              <a:t>检查状态字中的标志，看看数据交换是否可以进行；</a:t>
            </a:r>
          </a:p>
          <a:p>
            <a:pPr eaLnBrk="1" hangingPunct="1"/>
            <a:r>
              <a:rPr lang="en-US" altLang="zh-CN" smtClean="0"/>
              <a:t>(4)</a:t>
            </a:r>
            <a:r>
              <a:rPr lang="zh-CN" altLang="en-US" smtClean="0"/>
              <a:t>假如这个设备没有准备就绪，则第</a:t>
            </a:r>
            <a:r>
              <a:rPr lang="en-US" altLang="zh-CN" smtClean="0"/>
              <a:t>(2)</a:t>
            </a:r>
            <a:r>
              <a:rPr lang="zh-CN" altLang="en-US" smtClean="0"/>
              <a:t>、第</a:t>
            </a:r>
            <a:r>
              <a:rPr lang="en-US" altLang="zh-CN" smtClean="0"/>
              <a:t>(3)</a:t>
            </a:r>
            <a:r>
              <a:rPr lang="zh-CN" altLang="en-US" smtClean="0"/>
              <a:t>步重复进行，一直到这个设备准备好交换数据，发出准备就绪信号</a:t>
            </a:r>
            <a:r>
              <a:rPr lang="zh-CN" altLang="en-US" smtClean="0">
                <a:latin typeface="Arial" charset="0"/>
              </a:rPr>
              <a:t>“</a:t>
            </a:r>
            <a:r>
              <a:rPr lang="en-US" altLang="zh-CN" smtClean="0"/>
              <a:t>Ready</a:t>
            </a:r>
            <a:r>
              <a:rPr lang="en-US" altLang="zh-CN" smtClean="0">
                <a:latin typeface="Arial" charset="0"/>
              </a:rPr>
              <a:t>”</a:t>
            </a:r>
            <a:r>
              <a:rPr lang="zh-CN" altLang="en-US" smtClean="0"/>
              <a:t>为止；</a:t>
            </a:r>
          </a:p>
          <a:p>
            <a:pPr eaLnBrk="1" hangingPunct="1"/>
            <a:r>
              <a:rPr lang="en-US" altLang="zh-CN" smtClean="0"/>
              <a:t>(5)CPU</a:t>
            </a:r>
            <a:r>
              <a:rPr lang="zh-CN" altLang="en-US" smtClean="0"/>
              <a:t>从</a:t>
            </a:r>
            <a:r>
              <a:rPr lang="en-US" altLang="zh-CN" smtClean="0"/>
              <a:t>I/O</a:t>
            </a:r>
            <a:r>
              <a:rPr lang="zh-CN" altLang="en-US" smtClean="0"/>
              <a:t>接口的数据缓冲寄存器输入数据，或者将数据从</a:t>
            </a:r>
            <a:r>
              <a:rPr lang="en-US" altLang="zh-CN" smtClean="0"/>
              <a:t>CPU</a:t>
            </a:r>
            <a:r>
              <a:rPr lang="zh-CN" altLang="en-US" smtClean="0"/>
              <a:t>输出至接口的数据缓冲寄存器。与此同时，</a:t>
            </a:r>
            <a:r>
              <a:rPr lang="en-US" altLang="zh-CN" smtClean="0"/>
              <a:t>CPU</a:t>
            </a:r>
            <a:r>
              <a:rPr lang="zh-CN" altLang="en-US" smtClean="0"/>
              <a:t>将接口中的状态标志复位。</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973CDF1-3C85-4091-878A-742B2324862D}" type="slidenum">
              <a:rPr lang="en-US" altLang="zh-CN" smtClean="0">
                <a:latin typeface="Times New Roman" pitchFamily="18" charset="0"/>
              </a:rPr>
              <a:pPr eaLnBrk="1" hangingPunct="1"/>
              <a:t>13</a:t>
            </a:fld>
            <a:endParaRPr lang="en-US"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EFFE1E-1FC9-48F8-B935-C764AED0B7FF}" type="slidenum">
              <a:rPr lang="en-US" altLang="zh-CN" smtClean="0">
                <a:latin typeface="Times New Roman" pitchFamily="18" charset="0"/>
              </a:rPr>
              <a:pPr eaLnBrk="1" hangingPunct="1"/>
              <a:t>24</a:t>
            </a:fld>
            <a:endParaRPr lang="en-US" altLang="zh-CN"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①</a:t>
            </a:r>
            <a:r>
              <a:rPr lang="zh-CN" altLang="en-US" smtClean="0"/>
              <a:t>表示由程序启动外设，将该外设接口的</a:t>
            </a:r>
            <a:r>
              <a:rPr lang="zh-CN" altLang="en-US" smtClean="0">
                <a:latin typeface="Arial" charset="0"/>
              </a:rPr>
              <a:t>“</a:t>
            </a:r>
            <a:r>
              <a:rPr lang="zh-CN" altLang="en-US" smtClean="0"/>
              <a:t>忙</a:t>
            </a:r>
            <a:r>
              <a:rPr lang="zh-CN" altLang="en-US" smtClean="0">
                <a:latin typeface="Arial" charset="0"/>
              </a:rPr>
              <a:t>”</a:t>
            </a:r>
            <a:r>
              <a:rPr lang="zh-CN" altLang="en-US" smtClean="0"/>
              <a:t>标志</a:t>
            </a:r>
            <a:r>
              <a:rPr lang="en-US" altLang="zh-CN" smtClean="0"/>
              <a:t>BS</a:t>
            </a:r>
            <a:r>
              <a:rPr lang="zh-CN" altLang="en-US" smtClean="0"/>
              <a:t>置</a:t>
            </a:r>
            <a:r>
              <a:rPr lang="zh-CN" altLang="en-US" smtClean="0">
                <a:latin typeface="Arial" charset="0"/>
              </a:rPr>
              <a:t>“</a:t>
            </a:r>
            <a:r>
              <a:rPr lang="en-US" altLang="zh-CN" smtClean="0"/>
              <a:t>1</a:t>
            </a:r>
            <a:r>
              <a:rPr lang="en-US" altLang="zh-CN" smtClean="0">
                <a:latin typeface="Arial" charset="0"/>
              </a:rPr>
              <a:t>”</a:t>
            </a:r>
            <a:r>
              <a:rPr lang="zh-CN" altLang="en-US" smtClean="0"/>
              <a:t>，</a:t>
            </a:r>
            <a:r>
              <a:rPr lang="zh-CN" altLang="en-US" smtClean="0">
                <a:latin typeface="Arial" charset="0"/>
              </a:rPr>
              <a:t>“</a:t>
            </a:r>
            <a:r>
              <a:rPr lang="zh-CN" altLang="en-US" smtClean="0"/>
              <a:t>准备就绪</a:t>
            </a:r>
            <a:r>
              <a:rPr lang="zh-CN" altLang="en-US" smtClean="0">
                <a:latin typeface="Arial" charset="0"/>
              </a:rPr>
              <a:t>”</a:t>
            </a:r>
            <a:r>
              <a:rPr lang="zh-CN" altLang="en-US" smtClean="0"/>
              <a:t>标志</a:t>
            </a:r>
            <a:r>
              <a:rPr lang="en-US" altLang="zh-CN" smtClean="0"/>
              <a:t>RD</a:t>
            </a:r>
            <a:r>
              <a:rPr lang="zh-CN" altLang="en-US" smtClean="0"/>
              <a:t>清</a:t>
            </a:r>
            <a:r>
              <a:rPr lang="zh-CN" altLang="en-US" smtClean="0">
                <a:latin typeface="Arial" charset="0"/>
              </a:rPr>
              <a:t>“</a:t>
            </a:r>
            <a:r>
              <a:rPr lang="en-US" altLang="zh-CN" smtClean="0"/>
              <a:t>0</a:t>
            </a:r>
            <a:r>
              <a:rPr lang="en-US" altLang="zh-CN" smtClean="0">
                <a:latin typeface="Arial" charset="0"/>
              </a:rPr>
              <a:t>”</a:t>
            </a:r>
            <a:r>
              <a:rPr lang="zh-CN" altLang="en-US" smtClean="0"/>
              <a:t>；</a:t>
            </a:r>
          </a:p>
          <a:p>
            <a:pPr eaLnBrk="1" hangingPunct="1"/>
            <a:r>
              <a:rPr lang="zh-CN" altLang="en-US" smtClean="0"/>
              <a:t>②表示接口向外设发出启动信号；</a:t>
            </a:r>
          </a:p>
          <a:p>
            <a:pPr eaLnBrk="1" hangingPunct="1"/>
            <a:r>
              <a:rPr lang="zh-CN" altLang="en-US" smtClean="0"/>
              <a:t>③表示数据由外设传送到接口的缓冲寄存器；</a:t>
            </a:r>
          </a:p>
          <a:p>
            <a:pPr eaLnBrk="1" hangingPunct="1"/>
            <a:r>
              <a:rPr lang="zh-CN" altLang="en-US" smtClean="0"/>
              <a:t>④表示当设备动作结束或缓冲寄存器数据填满时，设备向接口送出一控制信号，将数据</a:t>
            </a:r>
            <a:r>
              <a:rPr lang="zh-CN" altLang="en-US" smtClean="0">
                <a:latin typeface="Arial" charset="0"/>
              </a:rPr>
              <a:t>“</a:t>
            </a:r>
            <a:r>
              <a:rPr lang="zh-CN" altLang="en-US" smtClean="0"/>
              <a:t>准备就绪</a:t>
            </a:r>
            <a:r>
              <a:rPr lang="zh-CN" altLang="en-US" smtClean="0">
                <a:latin typeface="Arial" charset="0"/>
              </a:rPr>
              <a:t>”</a:t>
            </a:r>
            <a:r>
              <a:rPr lang="zh-CN" altLang="en-US" smtClean="0"/>
              <a:t>标志</a:t>
            </a:r>
            <a:r>
              <a:rPr lang="en-US" altLang="zh-CN" smtClean="0"/>
              <a:t>RD</a:t>
            </a:r>
            <a:r>
              <a:rPr lang="zh-CN" altLang="en-US" smtClean="0"/>
              <a:t>置</a:t>
            </a:r>
            <a:r>
              <a:rPr lang="zh-CN" altLang="en-US" smtClean="0">
                <a:latin typeface="Arial" charset="0"/>
              </a:rPr>
              <a:t>“</a:t>
            </a:r>
            <a:r>
              <a:rPr lang="en-US" altLang="zh-CN" smtClean="0"/>
              <a:t>1</a:t>
            </a:r>
            <a:r>
              <a:rPr lang="en-US" altLang="zh-CN" smtClean="0">
                <a:latin typeface="Arial" charset="0"/>
              </a:rPr>
              <a:t>”</a:t>
            </a:r>
            <a:r>
              <a:rPr lang="zh-CN" altLang="en-US" smtClean="0"/>
              <a:t>；</a:t>
            </a:r>
          </a:p>
          <a:p>
            <a:pPr eaLnBrk="1" hangingPunct="1"/>
            <a:r>
              <a:rPr lang="zh-CN" altLang="en-US" smtClean="0"/>
              <a:t>⑤表示允许中断标志</a:t>
            </a:r>
            <a:r>
              <a:rPr lang="en-US" altLang="zh-CN" smtClean="0"/>
              <a:t>EI</a:t>
            </a:r>
            <a:r>
              <a:rPr lang="zh-CN" altLang="en-US" smtClean="0"/>
              <a:t>为</a:t>
            </a:r>
            <a:r>
              <a:rPr lang="zh-CN" altLang="en-US" smtClean="0">
                <a:latin typeface="Arial" charset="0"/>
              </a:rPr>
              <a:t>“</a:t>
            </a:r>
            <a:r>
              <a:rPr lang="en-US" altLang="zh-CN" smtClean="0"/>
              <a:t>1</a:t>
            </a:r>
            <a:r>
              <a:rPr lang="en-US" altLang="zh-CN" smtClean="0">
                <a:latin typeface="Arial" charset="0"/>
              </a:rPr>
              <a:t>”</a:t>
            </a:r>
            <a:r>
              <a:rPr lang="zh-CN" altLang="en-US" smtClean="0"/>
              <a:t>时，接口向</a:t>
            </a:r>
            <a:r>
              <a:rPr lang="en-US" altLang="zh-CN" smtClean="0"/>
              <a:t>CPU</a:t>
            </a:r>
            <a:r>
              <a:rPr lang="zh-CN" altLang="en-US" smtClean="0"/>
              <a:t>发出中断请求信号；</a:t>
            </a:r>
          </a:p>
          <a:p>
            <a:pPr eaLnBrk="1" hangingPunct="1"/>
            <a:r>
              <a:rPr lang="zh-CN" altLang="en-US" smtClean="0"/>
              <a:t>⑥表示在一条指令执行末尾</a:t>
            </a:r>
            <a:r>
              <a:rPr lang="en-US" altLang="zh-CN" smtClean="0"/>
              <a:t>CPU</a:t>
            </a:r>
            <a:r>
              <a:rPr lang="zh-CN" altLang="en-US" smtClean="0"/>
              <a:t>检查中断请求线，将中断请求线的请求信号接收到</a:t>
            </a:r>
            <a:r>
              <a:rPr lang="zh-CN" altLang="en-US" smtClean="0">
                <a:latin typeface="Arial" charset="0"/>
              </a:rPr>
              <a:t>“</a:t>
            </a:r>
            <a:r>
              <a:rPr lang="zh-CN" altLang="en-US" smtClean="0"/>
              <a:t>中断请求</a:t>
            </a:r>
            <a:r>
              <a:rPr lang="zh-CN" altLang="en-US" smtClean="0">
                <a:latin typeface="Arial" charset="0"/>
              </a:rPr>
              <a:t>”</a:t>
            </a:r>
            <a:r>
              <a:rPr lang="zh-CN" altLang="en-US" smtClean="0"/>
              <a:t>标志</a:t>
            </a:r>
            <a:r>
              <a:rPr lang="en-US" altLang="zh-CN" smtClean="0"/>
              <a:t>IR</a:t>
            </a:r>
            <a:r>
              <a:rPr lang="zh-CN" altLang="en-US" smtClean="0"/>
              <a:t>；</a:t>
            </a:r>
          </a:p>
          <a:p>
            <a:pPr eaLnBrk="1" hangingPunct="1"/>
            <a:r>
              <a:rPr lang="zh-CN" altLang="en-US" smtClean="0"/>
              <a:t>⑦表示如果</a:t>
            </a:r>
            <a:r>
              <a:rPr lang="zh-CN" altLang="en-US" smtClean="0">
                <a:latin typeface="Arial" charset="0"/>
              </a:rPr>
              <a:t>“</a:t>
            </a:r>
            <a:r>
              <a:rPr lang="zh-CN" altLang="en-US" smtClean="0"/>
              <a:t>中断屏蔽</a:t>
            </a:r>
            <a:r>
              <a:rPr lang="zh-CN" altLang="en-US" smtClean="0">
                <a:latin typeface="Arial" charset="0"/>
              </a:rPr>
              <a:t>”</a:t>
            </a:r>
            <a:r>
              <a:rPr lang="zh-CN" altLang="en-US" smtClean="0"/>
              <a:t>标志</a:t>
            </a:r>
            <a:r>
              <a:rPr lang="en-US" altLang="zh-CN" smtClean="0"/>
              <a:t>IM</a:t>
            </a:r>
            <a:r>
              <a:rPr lang="zh-CN" altLang="en-US" smtClean="0"/>
              <a:t>为</a:t>
            </a:r>
            <a:r>
              <a:rPr lang="zh-CN" altLang="en-US" smtClean="0">
                <a:latin typeface="Arial" charset="0"/>
              </a:rPr>
              <a:t>“</a:t>
            </a:r>
            <a:r>
              <a:rPr lang="en-US" altLang="zh-CN" smtClean="0"/>
              <a:t>0</a:t>
            </a:r>
            <a:r>
              <a:rPr lang="en-US" altLang="zh-CN" smtClean="0">
                <a:latin typeface="Arial" charset="0"/>
              </a:rPr>
              <a:t>”</a:t>
            </a:r>
            <a:r>
              <a:rPr lang="zh-CN" altLang="en-US" smtClean="0"/>
              <a:t>时，</a:t>
            </a:r>
            <a:r>
              <a:rPr lang="en-US" altLang="zh-CN" smtClean="0"/>
              <a:t>CPU</a:t>
            </a:r>
            <a:r>
              <a:rPr lang="zh-CN" altLang="en-US" smtClean="0"/>
              <a:t>在一条指令执行结束后受理外设的中断请求，向外设发出响应中断信号并关闭中断；</a:t>
            </a:r>
          </a:p>
          <a:p>
            <a:pPr eaLnBrk="1" hangingPunct="1"/>
            <a:r>
              <a:rPr lang="zh-CN" altLang="en-US" smtClean="0"/>
              <a:t>⑧表示转向该设备的中断服务程序入口；</a:t>
            </a:r>
          </a:p>
          <a:p>
            <a:pPr eaLnBrk="1" hangingPunct="1"/>
            <a:r>
              <a:rPr lang="zh-CN" altLang="en-US" smtClean="0"/>
              <a:t>⑨表示在中断服务程序通过输入指令把接口中数据缓冲寄存器的数据读至</a:t>
            </a:r>
            <a:r>
              <a:rPr lang="en-US" altLang="zh-CN" smtClean="0"/>
              <a:t>CPU</a:t>
            </a:r>
            <a:r>
              <a:rPr lang="zh-CN" altLang="en-US" smtClean="0"/>
              <a:t>中的寄存器；</a:t>
            </a:r>
          </a:p>
          <a:p>
            <a:pPr eaLnBrk="1" hangingPunct="1"/>
            <a:r>
              <a:rPr lang="zh-CN" altLang="en-US" smtClean="0"/>
              <a:t>（</a:t>
            </a:r>
            <a:r>
              <a:rPr lang="en-US" altLang="zh-CN" smtClean="0"/>
              <a:t>10</a:t>
            </a:r>
            <a:r>
              <a:rPr lang="zh-CN" altLang="en-US" smtClean="0"/>
              <a:t>）表示</a:t>
            </a:r>
            <a:r>
              <a:rPr lang="en-US" altLang="zh-CN" smtClean="0"/>
              <a:t>CPU</a:t>
            </a:r>
            <a:r>
              <a:rPr lang="zh-CN" altLang="en-US" smtClean="0"/>
              <a:t>发出控制信号</a:t>
            </a:r>
            <a:r>
              <a:rPr lang="en-US" altLang="zh-CN" smtClean="0"/>
              <a:t>C</a:t>
            </a:r>
            <a:r>
              <a:rPr lang="zh-CN" altLang="en-US" smtClean="0"/>
              <a:t>将接口中的</a:t>
            </a:r>
            <a:r>
              <a:rPr lang="en-US" altLang="zh-CN" smtClean="0"/>
              <a:t>BS</a:t>
            </a:r>
            <a:r>
              <a:rPr lang="zh-CN" altLang="en-US" smtClean="0"/>
              <a:t>和</a:t>
            </a:r>
            <a:r>
              <a:rPr lang="en-US" altLang="zh-CN" smtClean="0"/>
              <a:t>RD</a:t>
            </a:r>
            <a:r>
              <a:rPr lang="zh-CN" altLang="en-US" smtClean="0"/>
              <a:t>标志复位。</a:t>
            </a:r>
          </a:p>
          <a:p>
            <a:pPr eaLnBrk="1" hangingPunct="1"/>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EFFE1E-1FC9-48F8-B935-C764AED0B7FF}" type="slidenum">
              <a:rPr lang="en-US" altLang="zh-CN" smtClean="0">
                <a:latin typeface="Times New Roman" pitchFamily="18" charset="0"/>
              </a:rPr>
              <a:pPr eaLnBrk="1" hangingPunct="1"/>
              <a:t>25</a:t>
            </a:fld>
            <a:endParaRPr lang="en-US" altLang="zh-CN"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①</a:t>
            </a:r>
            <a:r>
              <a:rPr lang="zh-CN" altLang="en-US" smtClean="0"/>
              <a:t>表示由程序启动外设，将该外设接口的</a:t>
            </a:r>
            <a:r>
              <a:rPr lang="zh-CN" altLang="en-US" smtClean="0">
                <a:latin typeface="Arial" charset="0"/>
              </a:rPr>
              <a:t>“</a:t>
            </a:r>
            <a:r>
              <a:rPr lang="zh-CN" altLang="en-US" smtClean="0"/>
              <a:t>忙</a:t>
            </a:r>
            <a:r>
              <a:rPr lang="zh-CN" altLang="en-US" smtClean="0">
                <a:latin typeface="Arial" charset="0"/>
              </a:rPr>
              <a:t>”</a:t>
            </a:r>
            <a:r>
              <a:rPr lang="zh-CN" altLang="en-US" smtClean="0"/>
              <a:t>标志</a:t>
            </a:r>
            <a:r>
              <a:rPr lang="en-US" altLang="zh-CN" smtClean="0"/>
              <a:t>BS</a:t>
            </a:r>
            <a:r>
              <a:rPr lang="zh-CN" altLang="en-US" smtClean="0"/>
              <a:t>置</a:t>
            </a:r>
            <a:r>
              <a:rPr lang="zh-CN" altLang="en-US" smtClean="0">
                <a:latin typeface="Arial" charset="0"/>
              </a:rPr>
              <a:t>“</a:t>
            </a:r>
            <a:r>
              <a:rPr lang="en-US" altLang="zh-CN" smtClean="0"/>
              <a:t>1</a:t>
            </a:r>
            <a:r>
              <a:rPr lang="en-US" altLang="zh-CN" smtClean="0">
                <a:latin typeface="Arial" charset="0"/>
              </a:rPr>
              <a:t>”</a:t>
            </a:r>
            <a:r>
              <a:rPr lang="zh-CN" altLang="en-US" smtClean="0"/>
              <a:t>，</a:t>
            </a:r>
            <a:r>
              <a:rPr lang="zh-CN" altLang="en-US" smtClean="0">
                <a:latin typeface="Arial" charset="0"/>
              </a:rPr>
              <a:t>“</a:t>
            </a:r>
            <a:r>
              <a:rPr lang="zh-CN" altLang="en-US" smtClean="0"/>
              <a:t>准备就绪</a:t>
            </a:r>
            <a:r>
              <a:rPr lang="zh-CN" altLang="en-US" smtClean="0">
                <a:latin typeface="Arial" charset="0"/>
              </a:rPr>
              <a:t>”</a:t>
            </a:r>
            <a:r>
              <a:rPr lang="zh-CN" altLang="en-US" smtClean="0"/>
              <a:t>标志</a:t>
            </a:r>
            <a:r>
              <a:rPr lang="en-US" altLang="zh-CN" smtClean="0"/>
              <a:t>RD</a:t>
            </a:r>
            <a:r>
              <a:rPr lang="zh-CN" altLang="en-US" smtClean="0"/>
              <a:t>清</a:t>
            </a:r>
            <a:r>
              <a:rPr lang="zh-CN" altLang="en-US" smtClean="0">
                <a:latin typeface="Arial" charset="0"/>
              </a:rPr>
              <a:t>“</a:t>
            </a:r>
            <a:r>
              <a:rPr lang="en-US" altLang="zh-CN" smtClean="0"/>
              <a:t>0</a:t>
            </a:r>
            <a:r>
              <a:rPr lang="en-US" altLang="zh-CN" smtClean="0">
                <a:latin typeface="Arial" charset="0"/>
              </a:rPr>
              <a:t>”</a:t>
            </a:r>
            <a:r>
              <a:rPr lang="zh-CN" altLang="en-US" smtClean="0"/>
              <a:t>；</a:t>
            </a:r>
          </a:p>
          <a:p>
            <a:pPr eaLnBrk="1" hangingPunct="1"/>
            <a:r>
              <a:rPr lang="zh-CN" altLang="en-US" smtClean="0"/>
              <a:t>②表示接口向外设发出启动信号；</a:t>
            </a:r>
          </a:p>
          <a:p>
            <a:pPr eaLnBrk="1" hangingPunct="1"/>
            <a:r>
              <a:rPr lang="zh-CN" altLang="en-US" smtClean="0"/>
              <a:t>③表示数据由外设传送到接口的缓冲寄存器；</a:t>
            </a:r>
          </a:p>
          <a:p>
            <a:pPr eaLnBrk="1" hangingPunct="1"/>
            <a:r>
              <a:rPr lang="zh-CN" altLang="en-US" smtClean="0"/>
              <a:t>④表示当设备动作结束或缓冲寄存器数据填满时，设备向接口送出一控制信号，将数据</a:t>
            </a:r>
            <a:r>
              <a:rPr lang="zh-CN" altLang="en-US" smtClean="0">
                <a:latin typeface="Arial" charset="0"/>
              </a:rPr>
              <a:t>“</a:t>
            </a:r>
            <a:r>
              <a:rPr lang="zh-CN" altLang="en-US" smtClean="0"/>
              <a:t>准备就绪</a:t>
            </a:r>
            <a:r>
              <a:rPr lang="zh-CN" altLang="en-US" smtClean="0">
                <a:latin typeface="Arial" charset="0"/>
              </a:rPr>
              <a:t>”</a:t>
            </a:r>
            <a:r>
              <a:rPr lang="zh-CN" altLang="en-US" smtClean="0"/>
              <a:t>标志</a:t>
            </a:r>
            <a:r>
              <a:rPr lang="en-US" altLang="zh-CN" smtClean="0"/>
              <a:t>RD</a:t>
            </a:r>
            <a:r>
              <a:rPr lang="zh-CN" altLang="en-US" smtClean="0"/>
              <a:t>置</a:t>
            </a:r>
            <a:r>
              <a:rPr lang="zh-CN" altLang="en-US" smtClean="0">
                <a:latin typeface="Arial" charset="0"/>
              </a:rPr>
              <a:t>“</a:t>
            </a:r>
            <a:r>
              <a:rPr lang="en-US" altLang="zh-CN" smtClean="0"/>
              <a:t>1</a:t>
            </a:r>
            <a:r>
              <a:rPr lang="en-US" altLang="zh-CN" smtClean="0">
                <a:latin typeface="Arial" charset="0"/>
              </a:rPr>
              <a:t>”</a:t>
            </a:r>
            <a:r>
              <a:rPr lang="zh-CN" altLang="en-US" smtClean="0"/>
              <a:t>；</a:t>
            </a:r>
          </a:p>
          <a:p>
            <a:pPr eaLnBrk="1" hangingPunct="1"/>
            <a:r>
              <a:rPr lang="zh-CN" altLang="en-US" smtClean="0"/>
              <a:t>⑤表示允许中断标志</a:t>
            </a:r>
            <a:r>
              <a:rPr lang="en-US" altLang="zh-CN" smtClean="0"/>
              <a:t>EI</a:t>
            </a:r>
            <a:r>
              <a:rPr lang="zh-CN" altLang="en-US" smtClean="0"/>
              <a:t>为</a:t>
            </a:r>
            <a:r>
              <a:rPr lang="zh-CN" altLang="en-US" smtClean="0">
                <a:latin typeface="Arial" charset="0"/>
              </a:rPr>
              <a:t>“</a:t>
            </a:r>
            <a:r>
              <a:rPr lang="en-US" altLang="zh-CN" smtClean="0"/>
              <a:t>1</a:t>
            </a:r>
            <a:r>
              <a:rPr lang="en-US" altLang="zh-CN" smtClean="0">
                <a:latin typeface="Arial" charset="0"/>
              </a:rPr>
              <a:t>”</a:t>
            </a:r>
            <a:r>
              <a:rPr lang="zh-CN" altLang="en-US" smtClean="0"/>
              <a:t>时，接口向</a:t>
            </a:r>
            <a:r>
              <a:rPr lang="en-US" altLang="zh-CN" smtClean="0"/>
              <a:t>CPU</a:t>
            </a:r>
            <a:r>
              <a:rPr lang="zh-CN" altLang="en-US" smtClean="0"/>
              <a:t>发出中断请求信号；</a:t>
            </a:r>
          </a:p>
          <a:p>
            <a:pPr eaLnBrk="1" hangingPunct="1"/>
            <a:r>
              <a:rPr lang="zh-CN" altLang="en-US" smtClean="0"/>
              <a:t>⑥表示在一条指令执行末尾</a:t>
            </a:r>
            <a:r>
              <a:rPr lang="en-US" altLang="zh-CN" smtClean="0"/>
              <a:t>CPU</a:t>
            </a:r>
            <a:r>
              <a:rPr lang="zh-CN" altLang="en-US" smtClean="0"/>
              <a:t>检查中断请求线，将中断请求线的请求信号接收到</a:t>
            </a:r>
            <a:r>
              <a:rPr lang="zh-CN" altLang="en-US" smtClean="0">
                <a:latin typeface="Arial" charset="0"/>
              </a:rPr>
              <a:t>“</a:t>
            </a:r>
            <a:r>
              <a:rPr lang="zh-CN" altLang="en-US" smtClean="0"/>
              <a:t>中断请求</a:t>
            </a:r>
            <a:r>
              <a:rPr lang="zh-CN" altLang="en-US" smtClean="0">
                <a:latin typeface="Arial" charset="0"/>
              </a:rPr>
              <a:t>”</a:t>
            </a:r>
            <a:r>
              <a:rPr lang="zh-CN" altLang="en-US" smtClean="0"/>
              <a:t>标志</a:t>
            </a:r>
            <a:r>
              <a:rPr lang="en-US" altLang="zh-CN" smtClean="0"/>
              <a:t>IR</a:t>
            </a:r>
            <a:r>
              <a:rPr lang="zh-CN" altLang="en-US" smtClean="0"/>
              <a:t>；</a:t>
            </a:r>
          </a:p>
          <a:p>
            <a:pPr eaLnBrk="1" hangingPunct="1"/>
            <a:r>
              <a:rPr lang="zh-CN" altLang="en-US" smtClean="0"/>
              <a:t>⑦表示如果</a:t>
            </a:r>
            <a:r>
              <a:rPr lang="zh-CN" altLang="en-US" smtClean="0">
                <a:latin typeface="Arial" charset="0"/>
              </a:rPr>
              <a:t>“</a:t>
            </a:r>
            <a:r>
              <a:rPr lang="zh-CN" altLang="en-US" smtClean="0"/>
              <a:t>中断屏蔽</a:t>
            </a:r>
            <a:r>
              <a:rPr lang="zh-CN" altLang="en-US" smtClean="0">
                <a:latin typeface="Arial" charset="0"/>
              </a:rPr>
              <a:t>”</a:t>
            </a:r>
            <a:r>
              <a:rPr lang="zh-CN" altLang="en-US" smtClean="0"/>
              <a:t>标志</a:t>
            </a:r>
            <a:r>
              <a:rPr lang="en-US" altLang="zh-CN" smtClean="0"/>
              <a:t>IM</a:t>
            </a:r>
            <a:r>
              <a:rPr lang="zh-CN" altLang="en-US" smtClean="0"/>
              <a:t>为</a:t>
            </a:r>
            <a:r>
              <a:rPr lang="zh-CN" altLang="en-US" smtClean="0">
                <a:latin typeface="Arial" charset="0"/>
              </a:rPr>
              <a:t>“</a:t>
            </a:r>
            <a:r>
              <a:rPr lang="en-US" altLang="zh-CN" smtClean="0"/>
              <a:t>0</a:t>
            </a:r>
            <a:r>
              <a:rPr lang="en-US" altLang="zh-CN" smtClean="0">
                <a:latin typeface="Arial" charset="0"/>
              </a:rPr>
              <a:t>”</a:t>
            </a:r>
            <a:r>
              <a:rPr lang="zh-CN" altLang="en-US" smtClean="0"/>
              <a:t>时，</a:t>
            </a:r>
            <a:r>
              <a:rPr lang="en-US" altLang="zh-CN" smtClean="0"/>
              <a:t>CPU</a:t>
            </a:r>
            <a:r>
              <a:rPr lang="zh-CN" altLang="en-US" smtClean="0"/>
              <a:t>在一条指令执行结束后受理外设的中断请求，向外设发出响应中断信号并关闭中断；</a:t>
            </a:r>
          </a:p>
          <a:p>
            <a:pPr eaLnBrk="1" hangingPunct="1"/>
            <a:r>
              <a:rPr lang="zh-CN" altLang="en-US" smtClean="0"/>
              <a:t>⑧表示转向该设备的中断服务程序入口；</a:t>
            </a:r>
          </a:p>
          <a:p>
            <a:pPr eaLnBrk="1" hangingPunct="1"/>
            <a:r>
              <a:rPr lang="zh-CN" altLang="en-US" smtClean="0"/>
              <a:t>⑨表示在中断服务程序通过输入指令把接口中数据缓冲寄存器的数据读至</a:t>
            </a:r>
            <a:r>
              <a:rPr lang="en-US" altLang="zh-CN" smtClean="0"/>
              <a:t>CPU</a:t>
            </a:r>
            <a:r>
              <a:rPr lang="zh-CN" altLang="en-US" smtClean="0"/>
              <a:t>中的寄存器；</a:t>
            </a:r>
          </a:p>
          <a:p>
            <a:pPr eaLnBrk="1" hangingPunct="1"/>
            <a:r>
              <a:rPr lang="zh-CN" altLang="en-US" sz="1200" kern="1200" smtClean="0">
                <a:solidFill>
                  <a:schemeClr val="tx1"/>
                </a:solidFill>
                <a:effectLst/>
                <a:latin typeface="Times New Roman" pitchFamily="18" charset="0"/>
                <a:ea typeface="宋体" pitchFamily="2" charset="-122"/>
                <a:cs typeface="+mn-cs"/>
              </a:rPr>
              <a:t>（</a:t>
            </a:r>
            <a:r>
              <a:rPr lang="en-US" altLang="zh-CN" sz="1200" kern="1200" smtClean="0">
                <a:solidFill>
                  <a:schemeClr val="tx1"/>
                </a:solidFill>
                <a:effectLst/>
                <a:latin typeface="Times New Roman" pitchFamily="18" charset="0"/>
                <a:ea typeface="宋体" pitchFamily="2" charset="-122"/>
                <a:cs typeface="+mn-cs"/>
              </a:rPr>
              <a:t>10</a:t>
            </a:r>
            <a:r>
              <a:rPr lang="zh-CN" altLang="en-US" sz="1200" kern="1200" smtClean="0">
                <a:solidFill>
                  <a:schemeClr val="tx1"/>
                </a:solidFill>
                <a:effectLst/>
                <a:latin typeface="Times New Roman" pitchFamily="18" charset="0"/>
                <a:ea typeface="宋体" pitchFamily="2" charset="-122"/>
                <a:cs typeface="+mn-cs"/>
              </a:rPr>
              <a:t>）</a:t>
            </a:r>
            <a:r>
              <a:rPr lang="zh-CN" altLang="en-US" smtClean="0"/>
              <a:t>表示</a:t>
            </a:r>
            <a:r>
              <a:rPr lang="en-US" altLang="zh-CN" smtClean="0"/>
              <a:t>CPU</a:t>
            </a:r>
            <a:r>
              <a:rPr lang="zh-CN" altLang="en-US" smtClean="0"/>
              <a:t>发出控制信号</a:t>
            </a:r>
            <a:r>
              <a:rPr lang="en-US" altLang="zh-CN" smtClean="0"/>
              <a:t>C</a:t>
            </a:r>
            <a:r>
              <a:rPr lang="zh-CN" altLang="en-US" smtClean="0"/>
              <a:t>将接口中的</a:t>
            </a:r>
            <a:r>
              <a:rPr lang="en-US" altLang="zh-CN" smtClean="0"/>
              <a:t>BS</a:t>
            </a:r>
            <a:r>
              <a:rPr lang="zh-CN" altLang="en-US" smtClean="0"/>
              <a:t>和</a:t>
            </a:r>
            <a:r>
              <a:rPr lang="en-US" altLang="zh-CN" smtClean="0"/>
              <a:t>RD</a:t>
            </a:r>
            <a:r>
              <a:rPr lang="zh-CN" altLang="en-US" smtClean="0"/>
              <a:t>标志复位。</a:t>
            </a:r>
          </a:p>
          <a:p>
            <a:pPr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99DBCE-348A-48A0-B1CF-F882634686DF}" type="slidenum">
              <a:rPr lang="en-US" altLang="zh-CN" smtClean="0">
                <a:latin typeface="Times New Roman" pitchFamily="18" charset="0"/>
              </a:rPr>
              <a:pPr eaLnBrk="1" hangingPunct="1"/>
              <a:t>29</a:t>
            </a:fld>
            <a:endParaRPr lang="en-US" altLang="zh-CN"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当</a:t>
            </a:r>
            <a:r>
              <a:rPr lang="en-US" altLang="zh-CN" smtClean="0"/>
              <a:t>CPU</a:t>
            </a:r>
            <a:r>
              <a:rPr lang="zh-CN" altLang="en-US" smtClean="0"/>
              <a:t>响应中断时，由硬件直接产生一个固定的地址</a:t>
            </a:r>
            <a:r>
              <a:rPr lang="en-US" altLang="zh-CN" smtClean="0"/>
              <a:t>(</a:t>
            </a:r>
            <a:r>
              <a:rPr lang="zh-CN" altLang="en-US" smtClean="0"/>
              <a:t>即向量地址</a:t>
            </a:r>
            <a:r>
              <a:rPr lang="en-US" altLang="zh-CN" smtClean="0"/>
              <a:t>)</a:t>
            </a:r>
            <a:r>
              <a:rPr lang="zh-CN" altLang="en-US" smtClean="0"/>
              <a:t>，由向量地址指出每个中断源设备的中断服务程序入口，这种方法通常称为向量中断。显然，每个中断源分别有一个中断服务程序，而每个中断服务程序又有自己的向量地址。当</a:t>
            </a:r>
            <a:r>
              <a:rPr lang="en-US" altLang="zh-CN" smtClean="0"/>
              <a:t>CPU</a:t>
            </a:r>
            <a:r>
              <a:rPr lang="zh-CN" altLang="en-US" smtClean="0"/>
              <a:t>识别出某中断源时，由硬件直接产生一个与该中断源对应的向量地址，很快便引入中断服务程序。向量中断要求在硬件设计时考虑所有中断源的向量地址，而实际中断时只能产生一个向量地址。图</a:t>
            </a:r>
            <a:r>
              <a:rPr lang="en-US" altLang="zh-CN" smtClean="0"/>
              <a:t>8.8</a:t>
            </a:r>
            <a:r>
              <a:rPr lang="zh-CN" altLang="en-US" smtClean="0"/>
              <a:t>中上面部分即为中断向量产生逻辑，它是由编码电路实现的。</a:t>
            </a:r>
          </a:p>
          <a:p>
            <a:pPr eaLnBrk="1" hangingPunct="1"/>
            <a:r>
              <a:rPr lang="zh-CN" altLang="en-US" smtClean="0"/>
              <a:t>有些计算机中由硬件产生的向量地址不是直接地址，而是一个</a:t>
            </a:r>
            <a:r>
              <a:rPr lang="zh-CN" altLang="en-US" smtClean="0">
                <a:latin typeface="Arial" charset="0"/>
              </a:rPr>
              <a:t>“</a:t>
            </a:r>
            <a:r>
              <a:rPr lang="zh-CN" altLang="en-US" smtClean="0"/>
              <a:t>位移量</a:t>
            </a:r>
            <a:r>
              <a:rPr lang="zh-CN" altLang="en-US" smtClean="0">
                <a:latin typeface="Arial" charset="0"/>
              </a:rPr>
              <a:t>”</a:t>
            </a:r>
            <a:r>
              <a:rPr lang="zh-CN" altLang="en-US" smtClean="0"/>
              <a:t>，这个位移量加上</a:t>
            </a:r>
            <a:r>
              <a:rPr lang="en-US" altLang="zh-CN" smtClean="0"/>
              <a:t>CPU</a:t>
            </a:r>
            <a:r>
              <a:rPr lang="zh-CN" altLang="en-US" smtClean="0"/>
              <a:t>某寄存器里存放的基地址，最后得到中断处理程序的入口地址。</a:t>
            </a:r>
          </a:p>
          <a:p>
            <a:pPr eaLnBrk="1" hangingPunct="1"/>
            <a:r>
              <a:rPr lang="zh-CN" altLang="en-US" smtClean="0"/>
              <a:t>还有一种采用向量地址转移的方法。假设有</a:t>
            </a:r>
            <a:r>
              <a:rPr lang="en-US" altLang="zh-CN" smtClean="0"/>
              <a:t>8</a:t>
            </a:r>
            <a:r>
              <a:rPr lang="zh-CN" altLang="en-US" smtClean="0"/>
              <a:t>个中断源，由优先级编码电路产生</a:t>
            </a:r>
            <a:r>
              <a:rPr lang="en-US" altLang="zh-CN" smtClean="0"/>
              <a:t>8</a:t>
            </a:r>
            <a:r>
              <a:rPr lang="zh-CN" altLang="en-US" smtClean="0"/>
              <a:t>个对应的固定地址码</a:t>
            </a:r>
            <a:r>
              <a:rPr lang="en-US" altLang="zh-CN" smtClean="0"/>
              <a:t>(</a:t>
            </a:r>
            <a:r>
              <a:rPr lang="zh-CN" altLang="en-US" smtClean="0"/>
              <a:t>例如</a:t>
            </a:r>
            <a:r>
              <a:rPr lang="en-US" altLang="zh-CN" smtClean="0"/>
              <a:t>0</a:t>
            </a:r>
            <a:r>
              <a:rPr lang="zh-CN" altLang="en-US" smtClean="0"/>
              <a:t>，</a:t>
            </a:r>
            <a:r>
              <a:rPr lang="en-US" altLang="zh-CN" smtClean="0"/>
              <a:t>1</a:t>
            </a:r>
            <a:r>
              <a:rPr lang="zh-CN" altLang="en-US" smtClean="0"/>
              <a:t>，</a:t>
            </a:r>
            <a:r>
              <a:rPr lang="en-US" altLang="zh-CN" smtClean="0"/>
              <a:t>2</a:t>
            </a:r>
            <a:r>
              <a:rPr lang="zh-CN" altLang="en-US" smtClean="0"/>
              <a:t>，</a:t>
            </a:r>
            <a:r>
              <a:rPr lang="en-US" altLang="zh-CN" smtClean="0">
                <a:latin typeface="Arial" charset="0"/>
              </a:rPr>
              <a:t>…</a:t>
            </a:r>
            <a:r>
              <a:rPr lang="zh-CN" altLang="en-US" smtClean="0"/>
              <a:t>，</a:t>
            </a:r>
            <a:r>
              <a:rPr lang="en-US" altLang="zh-CN" smtClean="0"/>
              <a:t>7)</a:t>
            </a:r>
            <a:r>
              <a:rPr lang="zh-CN" altLang="en-US" smtClean="0"/>
              <a:t>，这</a:t>
            </a:r>
            <a:r>
              <a:rPr lang="en-US" altLang="zh-CN" smtClean="0"/>
              <a:t>8</a:t>
            </a:r>
            <a:r>
              <a:rPr lang="zh-CN" altLang="en-US" smtClean="0"/>
              <a:t>个单元中存放的是转移指令，通过转移指令可转入设备各自的中断服务程序入口。这种方法允许中断处理程序放在内存中任何地方，非常灵活。</a:t>
            </a:r>
          </a:p>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457DDAF-BCD3-4679-B3F2-003D44AF4BEF}" type="slidenum">
              <a:rPr lang="en-US" altLang="zh-CN" smtClean="0">
                <a:latin typeface="Times New Roman" pitchFamily="18" charset="0"/>
              </a:rPr>
              <a:pPr eaLnBrk="1" hangingPunct="1"/>
              <a:t>47</a:t>
            </a:fld>
            <a:endParaRPr lang="en-US" altLang="zh-CN"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b="1" smtClean="0"/>
              <a:t>(1)</a:t>
            </a:r>
            <a:r>
              <a:rPr lang="zh-CN" altLang="en-US" sz="1000" b="1" smtClean="0"/>
              <a:t>内存地址计数器</a:t>
            </a:r>
            <a:r>
              <a:rPr lang="zh-CN" altLang="en-US" sz="1000" smtClean="0"/>
              <a:t> 用于存放内存中要交换的数据的地址。在</a:t>
            </a:r>
            <a:r>
              <a:rPr lang="en-US" altLang="zh-CN" sz="1000" smtClean="0"/>
              <a:t>DMA</a:t>
            </a:r>
            <a:r>
              <a:rPr lang="zh-CN" altLang="en-US" sz="1000" smtClean="0"/>
              <a:t>传送前，须通过程序将数据在内存中的起始位置</a:t>
            </a:r>
            <a:r>
              <a:rPr lang="en-US" altLang="zh-CN" sz="1000" smtClean="0"/>
              <a:t>(</a:t>
            </a:r>
            <a:r>
              <a:rPr lang="zh-CN" altLang="en-US" sz="1000" smtClean="0"/>
              <a:t>首地址</a:t>
            </a:r>
            <a:r>
              <a:rPr lang="en-US" altLang="zh-CN" sz="1000" smtClean="0"/>
              <a:t>)</a:t>
            </a:r>
            <a:r>
              <a:rPr lang="zh-CN" altLang="en-US" sz="1000" smtClean="0"/>
              <a:t>送到内存地址计数器。而当</a:t>
            </a:r>
            <a:r>
              <a:rPr lang="en-US" altLang="zh-CN" sz="1000" smtClean="0"/>
              <a:t>DMA</a:t>
            </a:r>
            <a:r>
              <a:rPr lang="zh-CN" altLang="en-US" sz="1000" smtClean="0"/>
              <a:t>传送时，每交换一次数据，将地址计数器加</a:t>
            </a:r>
            <a:r>
              <a:rPr lang="zh-CN" altLang="en-US" sz="1000" smtClean="0">
                <a:latin typeface="Arial" charset="0"/>
              </a:rPr>
              <a:t>“</a:t>
            </a:r>
            <a:r>
              <a:rPr lang="en-US" altLang="zh-CN" sz="1000" smtClean="0"/>
              <a:t>1</a:t>
            </a:r>
            <a:r>
              <a:rPr lang="en-US" altLang="zh-CN" sz="1000" smtClean="0">
                <a:latin typeface="Arial" charset="0"/>
              </a:rPr>
              <a:t>”</a:t>
            </a:r>
            <a:r>
              <a:rPr lang="zh-CN" altLang="en-US" sz="1000" smtClean="0"/>
              <a:t>，从而以增量方式给出内存中要交换的一批数据的地址。 </a:t>
            </a:r>
            <a:endParaRPr lang="zh-CN" altLang="en-US" sz="1000" b="1" smtClean="0"/>
          </a:p>
          <a:p>
            <a:pPr eaLnBrk="1" hangingPunct="1"/>
            <a:r>
              <a:rPr lang="en-US" altLang="zh-CN" sz="1000" b="1" smtClean="0"/>
              <a:t>(2)</a:t>
            </a:r>
            <a:r>
              <a:rPr lang="zh-CN" altLang="en-US" sz="1000" b="1" smtClean="0"/>
              <a:t>字计数器 </a:t>
            </a:r>
            <a:r>
              <a:rPr lang="zh-CN" altLang="en-US" sz="1000" smtClean="0"/>
              <a:t>用于记录传送数据块的长度</a:t>
            </a:r>
            <a:r>
              <a:rPr lang="en-US" altLang="zh-CN" sz="1000" smtClean="0"/>
              <a:t>(</a:t>
            </a:r>
            <a:r>
              <a:rPr lang="zh-CN" altLang="en-US" sz="1000" smtClean="0"/>
              <a:t>多少字数</a:t>
            </a:r>
            <a:r>
              <a:rPr lang="en-US" altLang="zh-CN" sz="1000" smtClean="0"/>
              <a:t>)</a:t>
            </a:r>
            <a:r>
              <a:rPr lang="zh-CN" altLang="en-US" sz="1000" smtClean="0"/>
              <a:t>。其内容也是在数据传送之前由程序预置，交换的字数通常以补码形式表示。在</a:t>
            </a:r>
            <a:r>
              <a:rPr lang="en-US" altLang="zh-CN" sz="1000" smtClean="0"/>
              <a:t>DMA</a:t>
            </a:r>
            <a:r>
              <a:rPr lang="zh-CN" altLang="en-US" sz="1000" smtClean="0"/>
              <a:t>传送时，每传送一个字，字计数器就加</a:t>
            </a:r>
            <a:r>
              <a:rPr lang="zh-CN" altLang="en-US" sz="1000" smtClean="0">
                <a:latin typeface="Arial" charset="0"/>
              </a:rPr>
              <a:t>“</a:t>
            </a:r>
            <a:r>
              <a:rPr lang="en-US" altLang="zh-CN" sz="1000" smtClean="0"/>
              <a:t>1</a:t>
            </a:r>
            <a:r>
              <a:rPr lang="en-US" altLang="zh-CN" sz="1000" smtClean="0">
                <a:latin typeface="Arial" charset="0"/>
              </a:rPr>
              <a:t>”</a:t>
            </a:r>
            <a:r>
              <a:rPr lang="en-US" altLang="zh-CN" sz="1000" smtClean="0"/>
              <a:t> </a:t>
            </a:r>
            <a:r>
              <a:rPr lang="zh-CN" altLang="en-US" sz="1000" smtClean="0"/>
              <a:t>，当计数器溢出即最高位产生进位时，表示这批数据传送完毕，于是引起</a:t>
            </a:r>
            <a:r>
              <a:rPr lang="en-US" altLang="zh-CN" sz="1000" smtClean="0"/>
              <a:t>DMA</a:t>
            </a:r>
            <a:r>
              <a:rPr lang="zh-CN" altLang="en-US" sz="1000" smtClean="0"/>
              <a:t>控制器向</a:t>
            </a:r>
            <a:r>
              <a:rPr lang="en-US" altLang="zh-CN" sz="1000" smtClean="0"/>
              <a:t>CPU</a:t>
            </a:r>
            <a:r>
              <a:rPr lang="zh-CN" altLang="en-US" sz="1000" smtClean="0"/>
              <a:t>发中断信号。 </a:t>
            </a:r>
            <a:endParaRPr lang="zh-CN" altLang="en-US" sz="1000" b="1" smtClean="0"/>
          </a:p>
          <a:p>
            <a:pPr eaLnBrk="1" hangingPunct="1"/>
            <a:r>
              <a:rPr lang="en-US" altLang="zh-CN" sz="1000" b="1" smtClean="0"/>
              <a:t>(3)</a:t>
            </a:r>
            <a:r>
              <a:rPr lang="zh-CN" altLang="en-US" sz="1000" b="1" smtClean="0"/>
              <a:t>数据缓冲寄存器</a:t>
            </a:r>
            <a:r>
              <a:rPr lang="zh-CN" altLang="en-US" sz="1000" smtClean="0"/>
              <a:t> 用于暂存每次传送的数据</a:t>
            </a:r>
            <a:r>
              <a:rPr lang="en-US" altLang="zh-CN" sz="1000" smtClean="0"/>
              <a:t>(</a:t>
            </a:r>
            <a:r>
              <a:rPr lang="zh-CN" altLang="en-US" sz="1000" smtClean="0"/>
              <a:t>一个字</a:t>
            </a:r>
            <a:r>
              <a:rPr lang="en-US" altLang="zh-CN" sz="1000" smtClean="0"/>
              <a:t>)</a:t>
            </a:r>
            <a:r>
              <a:rPr lang="zh-CN" altLang="en-US" sz="1000" smtClean="0"/>
              <a:t>。当输入时，由设备</a:t>
            </a:r>
            <a:r>
              <a:rPr lang="en-US" altLang="zh-CN" sz="1000" smtClean="0"/>
              <a:t>(</a:t>
            </a:r>
            <a:r>
              <a:rPr lang="zh-CN" altLang="en-US" sz="1000" smtClean="0"/>
              <a:t>如磁盘</a:t>
            </a:r>
            <a:r>
              <a:rPr lang="en-US" altLang="zh-CN" sz="1000" smtClean="0"/>
              <a:t>)</a:t>
            </a:r>
            <a:r>
              <a:rPr lang="zh-CN" altLang="en-US" sz="1000" smtClean="0"/>
              <a:t>送往数据缓冲寄存器，再由缓冲寄存器通过数据总线送到内存。反之，输出时，由内存通过数据总线送到数据缓冲寄存器，然后再送到设备。 </a:t>
            </a:r>
            <a:endParaRPr lang="zh-CN" altLang="en-US" sz="1000" b="1" smtClean="0"/>
          </a:p>
          <a:p>
            <a:pPr eaLnBrk="1" hangingPunct="1"/>
            <a:r>
              <a:rPr lang="en-US" altLang="zh-CN" sz="1000" b="1" smtClean="0"/>
              <a:t>(4)</a:t>
            </a:r>
            <a:r>
              <a:rPr lang="en-US" altLang="zh-CN" sz="1000" b="1" smtClean="0">
                <a:latin typeface="Arial" charset="0"/>
              </a:rPr>
              <a:t>“</a:t>
            </a:r>
            <a:r>
              <a:rPr lang="en-US" altLang="zh-CN" sz="1000" b="1" smtClean="0"/>
              <a:t>DMA</a:t>
            </a:r>
            <a:r>
              <a:rPr lang="zh-CN" altLang="en-US" sz="1000" b="1" smtClean="0"/>
              <a:t>请求</a:t>
            </a:r>
            <a:r>
              <a:rPr lang="zh-CN" altLang="en-US" sz="1000" b="1" smtClean="0">
                <a:latin typeface="Arial" charset="0"/>
              </a:rPr>
              <a:t>”</a:t>
            </a:r>
            <a:r>
              <a:rPr lang="zh-CN" altLang="en-US" sz="1000" b="1" smtClean="0"/>
              <a:t>标志 </a:t>
            </a:r>
            <a:r>
              <a:rPr lang="zh-CN" altLang="en-US" sz="1000" smtClean="0"/>
              <a:t>每当设备准备好一个数据字后给出一个控制信号，使</a:t>
            </a:r>
            <a:r>
              <a:rPr lang="zh-CN" altLang="en-US" sz="1000" smtClean="0">
                <a:latin typeface="Arial" charset="0"/>
              </a:rPr>
              <a:t>“</a:t>
            </a:r>
            <a:r>
              <a:rPr lang="en-US" altLang="zh-CN" sz="1000" smtClean="0"/>
              <a:t>DMA</a:t>
            </a:r>
            <a:r>
              <a:rPr lang="zh-CN" altLang="en-US" sz="1000" smtClean="0"/>
              <a:t>请求</a:t>
            </a:r>
            <a:r>
              <a:rPr lang="zh-CN" altLang="en-US" sz="1000" smtClean="0">
                <a:latin typeface="Arial" charset="0"/>
              </a:rPr>
              <a:t>”</a:t>
            </a:r>
            <a:r>
              <a:rPr lang="zh-CN" altLang="en-US" sz="1000" smtClean="0"/>
              <a:t> 标志置</a:t>
            </a:r>
            <a:r>
              <a:rPr lang="zh-CN" altLang="en-US" sz="1000" smtClean="0">
                <a:latin typeface="Arial" charset="0"/>
              </a:rPr>
              <a:t>“</a:t>
            </a:r>
            <a:r>
              <a:rPr lang="en-US" altLang="zh-CN" sz="1000" smtClean="0"/>
              <a:t>1</a:t>
            </a:r>
            <a:r>
              <a:rPr lang="en-US" altLang="zh-CN" sz="1000" smtClean="0">
                <a:latin typeface="Arial" charset="0"/>
              </a:rPr>
              <a:t>”</a:t>
            </a:r>
            <a:r>
              <a:rPr lang="zh-CN" altLang="en-US" sz="1000" smtClean="0"/>
              <a:t>。该标志置位后向</a:t>
            </a:r>
            <a:r>
              <a:rPr lang="zh-CN" altLang="en-US" sz="1000" smtClean="0">
                <a:latin typeface="Arial" charset="0"/>
              </a:rPr>
              <a:t>“</a:t>
            </a:r>
            <a:r>
              <a:rPr lang="zh-CN" altLang="en-US" sz="1000" smtClean="0"/>
              <a:t>控制</a:t>
            </a:r>
            <a:r>
              <a:rPr lang="en-US" altLang="zh-CN" sz="1000" smtClean="0"/>
              <a:t>/</a:t>
            </a:r>
            <a:r>
              <a:rPr lang="zh-CN" altLang="en-US" sz="1000" smtClean="0"/>
              <a:t>状态</a:t>
            </a:r>
            <a:r>
              <a:rPr lang="zh-CN" altLang="en-US" sz="1000" smtClean="0">
                <a:latin typeface="Arial" charset="0"/>
              </a:rPr>
              <a:t>”</a:t>
            </a:r>
            <a:r>
              <a:rPr lang="zh-CN" altLang="en-US" sz="1000" smtClean="0"/>
              <a:t>逻辑发出</a:t>
            </a:r>
            <a:r>
              <a:rPr lang="en-US" altLang="zh-CN" sz="1000" smtClean="0"/>
              <a:t>DMA</a:t>
            </a:r>
            <a:r>
              <a:rPr lang="zh-CN" altLang="en-US" sz="1000" smtClean="0"/>
              <a:t>请求，后者又向</a:t>
            </a:r>
            <a:r>
              <a:rPr lang="en-US" altLang="zh-CN" sz="1000" smtClean="0"/>
              <a:t>CPU</a:t>
            </a:r>
            <a:r>
              <a:rPr lang="zh-CN" altLang="en-US" sz="1000" smtClean="0"/>
              <a:t>发出总线使用权的请求</a:t>
            </a:r>
            <a:r>
              <a:rPr lang="en-US" altLang="zh-CN" sz="1000" smtClean="0"/>
              <a:t>(HOLD)</a:t>
            </a:r>
            <a:r>
              <a:rPr lang="zh-CN" altLang="en-US" sz="1000" smtClean="0"/>
              <a:t>，</a:t>
            </a:r>
            <a:r>
              <a:rPr lang="en-US" altLang="zh-CN" sz="1000" smtClean="0"/>
              <a:t>CPU</a:t>
            </a:r>
            <a:r>
              <a:rPr lang="zh-CN" altLang="en-US" sz="1000" smtClean="0"/>
              <a:t>响应此请求后发回响应信号</a:t>
            </a:r>
            <a:r>
              <a:rPr lang="en-US" altLang="zh-CN" sz="1000" smtClean="0"/>
              <a:t>HLDA</a:t>
            </a:r>
            <a:r>
              <a:rPr lang="zh-CN" altLang="en-US" sz="1000" smtClean="0"/>
              <a:t>，</a:t>
            </a:r>
            <a:r>
              <a:rPr lang="zh-CN" altLang="en-US" sz="1000" smtClean="0">
                <a:latin typeface="Arial" charset="0"/>
              </a:rPr>
              <a:t>“</a:t>
            </a:r>
            <a:r>
              <a:rPr lang="zh-CN" altLang="en-US" sz="1000" smtClean="0"/>
              <a:t>控制</a:t>
            </a:r>
            <a:r>
              <a:rPr lang="en-US" altLang="zh-CN" sz="1000" smtClean="0"/>
              <a:t>/</a:t>
            </a:r>
            <a:r>
              <a:rPr lang="zh-CN" altLang="en-US" sz="1000" smtClean="0"/>
              <a:t>状态</a:t>
            </a:r>
            <a:r>
              <a:rPr lang="zh-CN" altLang="en-US" sz="1000" smtClean="0">
                <a:latin typeface="Arial" charset="0"/>
              </a:rPr>
              <a:t>”</a:t>
            </a:r>
            <a:r>
              <a:rPr lang="zh-CN" altLang="en-US" sz="1000" smtClean="0"/>
              <a:t>逻辑接收此信号后发出</a:t>
            </a:r>
            <a:r>
              <a:rPr lang="en-US" altLang="zh-CN" sz="1000" smtClean="0"/>
              <a:t>DMA</a:t>
            </a:r>
            <a:r>
              <a:rPr lang="zh-CN" altLang="en-US" sz="1000" smtClean="0"/>
              <a:t>响应信号，使</a:t>
            </a:r>
            <a:r>
              <a:rPr lang="zh-CN" altLang="en-US" sz="1000" smtClean="0">
                <a:latin typeface="Arial" charset="0"/>
              </a:rPr>
              <a:t>“</a:t>
            </a:r>
            <a:r>
              <a:rPr lang="en-US" altLang="zh-CN" sz="1000" smtClean="0"/>
              <a:t>DMA</a:t>
            </a:r>
            <a:r>
              <a:rPr lang="zh-CN" altLang="en-US" sz="1000" smtClean="0"/>
              <a:t>请求</a:t>
            </a:r>
            <a:r>
              <a:rPr lang="zh-CN" altLang="en-US" sz="1000" smtClean="0">
                <a:latin typeface="Arial" charset="0"/>
              </a:rPr>
              <a:t>”</a:t>
            </a:r>
            <a:r>
              <a:rPr lang="zh-CN" altLang="en-US" sz="1000" smtClean="0"/>
              <a:t>标志复位，为交换下一个字做好准备。 </a:t>
            </a:r>
            <a:endParaRPr lang="zh-CN" altLang="en-US" sz="1000" b="1" smtClean="0"/>
          </a:p>
          <a:p>
            <a:pPr eaLnBrk="1" hangingPunct="1"/>
            <a:r>
              <a:rPr lang="en-US" altLang="zh-CN" sz="1000" b="1" smtClean="0"/>
              <a:t>(5)</a:t>
            </a:r>
            <a:r>
              <a:rPr lang="en-US" altLang="zh-CN" sz="1000" b="1" smtClean="0">
                <a:latin typeface="Arial" charset="0"/>
              </a:rPr>
              <a:t>“</a:t>
            </a:r>
            <a:r>
              <a:rPr lang="zh-CN" altLang="en-US" sz="1000" b="1" smtClean="0"/>
              <a:t>控制</a:t>
            </a:r>
            <a:r>
              <a:rPr lang="en-US" altLang="zh-CN" sz="1000" b="1" smtClean="0"/>
              <a:t>/</a:t>
            </a:r>
            <a:r>
              <a:rPr lang="zh-CN" altLang="en-US" sz="1000" b="1" smtClean="0"/>
              <a:t>状态</a:t>
            </a:r>
            <a:r>
              <a:rPr lang="zh-CN" altLang="en-US" sz="1000" b="1" smtClean="0">
                <a:latin typeface="Arial" charset="0"/>
              </a:rPr>
              <a:t>”</a:t>
            </a:r>
            <a:r>
              <a:rPr lang="zh-CN" altLang="en-US" sz="1000" b="1" smtClean="0"/>
              <a:t>逻辑</a:t>
            </a:r>
            <a:r>
              <a:rPr lang="zh-CN" altLang="en-US" sz="1000" smtClean="0"/>
              <a:t> 由控制和时序电路以及状态标志等组成，用于修改内存地址计数器和字计数器，指定传送类型</a:t>
            </a:r>
            <a:r>
              <a:rPr lang="en-US" altLang="zh-CN" sz="1000" smtClean="0"/>
              <a:t>(</a:t>
            </a:r>
            <a:r>
              <a:rPr lang="zh-CN" altLang="en-US" sz="1000" smtClean="0"/>
              <a:t>输入或输出</a:t>
            </a:r>
            <a:r>
              <a:rPr lang="en-US" altLang="zh-CN" sz="1000" smtClean="0"/>
              <a:t>)</a:t>
            </a:r>
            <a:r>
              <a:rPr lang="zh-CN" altLang="en-US" sz="1000" smtClean="0"/>
              <a:t>，并对</a:t>
            </a:r>
            <a:r>
              <a:rPr lang="zh-CN" altLang="en-US" sz="1000" smtClean="0">
                <a:latin typeface="Arial" charset="0"/>
              </a:rPr>
              <a:t>“</a:t>
            </a:r>
            <a:r>
              <a:rPr lang="en-US" altLang="zh-CN" sz="1000" smtClean="0"/>
              <a:t>DMA</a:t>
            </a:r>
            <a:r>
              <a:rPr lang="zh-CN" altLang="en-US" sz="1000" smtClean="0"/>
              <a:t>请求</a:t>
            </a:r>
            <a:r>
              <a:rPr lang="zh-CN" altLang="en-US" sz="1000" smtClean="0">
                <a:latin typeface="Arial" charset="0"/>
              </a:rPr>
              <a:t>”</a:t>
            </a:r>
            <a:r>
              <a:rPr lang="zh-CN" altLang="en-US" sz="1000" smtClean="0"/>
              <a:t>信号和</a:t>
            </a:r>
            <a:r>
              <a:rPr lang="en-US" altLang="zh-CN" sz="1000" smtClean="0"/>
              <a:t>CPU</a:t>
            </a:r>
            <a:r>
              <a:rPr lang="zh-CN" altLang="en-US" sz="1000" smtClean="0"/>
              <a:t>响应信号进行协调和同步。 </a:t>
            </a:r>
            <a:endParaRPr lang="zh-CN" altLang="en-US" sz="1000" b="1" smtClean="0"/>
          </a:p>
          <a:p>
            <a:pPr eaLnBrk="1" hangingPunct="1"/>
            <a:r>
              <a:rPr lang="en-US" altLang="zh-CN" sz="1000" b="1" smtClean="0"/>
              <a:t>(6)</a:t>
            </a:r>
            <a:r>
              <a:rPr lang="zh-CN" altLang="en-US" sz="1000" b="1" smtClean="0"/>
              <a:t>中断机构</a:t>
            </a:r>
            <a:r>
              <a:rPr lang="zh-CN" altLang="en-US" sz="1000" smtClean="0"/>
              <a:t> 当字计数器溢出时</a:t>
            </a:r>
            <a:r>
              <a:rPr lang="en-US" altLang="zh-CN" sz="1000" smtClean="0"/>
              <a:t>(</a:t>
            </a:r>
            <a:r>
              <a:rPr lang="zh-CN" altLang="en-US" sz="1000" smtClean="0"/>
              <a:t>全</a:t>
            </a:r>
            <a:r>
              <a:rPr lang="en-US" altLang="zh-CN" sz="1000" smtClean="0"/>
              <a:t>0)</a:t>
            </a:r>
            <a:r>
              <a:rPr lang="zh-CN" altLang="en-US" sz="1000" smtClean="0"/>
              <a:t>，意味着一组数据交换完毕，由溢出信号触发中断机构，向</a:t>
            </a:r>
            <a:r>
              <a:rPr lang="en-US" altLang="zh-CN" sz="1000" smtClean="0"/>
              <a:t>CPU</a:t>
            </a:r>
            <a:r>
              <a:rPr lang="zh-CN" altLang="en-US" sz="1000" smtClean="0"/>
              <a:t>提出中断报告。这里的中断与上一节介绍的</a:t>
            </a:r>
            <a:r>
              <a:rPr lang="en-US" altLang="zh-CN" sz="1000" smtClean="0"/>
              <a:t>I/O</a:t>
            </a:r>
            <a:r>
              <a:rPr lang="zh-CN" altLang="en-US" sz="1000" smtClean="0"/>
              <a:t>中断所采用的技术相同，但中断的目的不同，前面是为了数据的输入或输出，而这里是为了报告一组数据传送结束。因此它们是</a:t>
            </a:r>
            <a:r>
              <a:rPr lang="en-US" altLang="zh-CN" sz="1000" smtClean="0"/>
              <a:t>I/O</a:t>
            </a:r>
            <a:r>
              <a:rPr lang="zh-CN" altLang="en-US" sz="1000" smtClean="0"/>
              <a:t>系统中不同的中断事件。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latin typeface="Arial" pitchFamily="34" charset="0"/>
            </a:endParaRPr>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latin typeface="Arial" pitchFamily="34" charset="0"/>
            </a:endParaRPr>
          </a:p>
        </p:txBody>
      </p:sp>
      <p:sp>
        <p:nvSpPr>
          <p:cNvPr id="205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D26B78D1-8501-4A3D-B054-C508A9899850}" type="slidenum">
              <a:rPr lang="en-US" altLang="zh-CN"/>
              <a:pPr>
                <a:defRPr/>
              </a:pPr>
              <a:t>‹#›</a:t>
            </a:fld>
            <a:endParaRPr lang="en-US" altLang="zh-CN"/>
          </a:p>
        </p:txBody>
      </p:sp>
    </p:spTree>
    <p:extLst>
      <p:ext uri="{BB962C8B-B14F-4D97-AF65-F5344CB8AC3E}">
        <p14:creationId xmlns:p14="http://schemas.microsoft.com/office/powerpoint/2010/main" val="71175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38AEB3A-91C9-48FD-A720-E88AF9A548C7}" type="slidenum">
              <a:rPr lang="en-US" altLang="zh-CN"/>
              <a:pPr>
                <a:defRPr/>
              </a:pPr>
              <a:t>‹#›</a:t>
            </a:fld>
            <a:endParaRPr lang="en-US" altLang="zh-CN"/>
          </a:p>
        </p:txBody>
      </p:sp>
    </p:spTree>
    <p:extLst>
      <p:ext uri="{BB962C8B-B14F-4D97-AF65-F5344CB8AC3E}">
        <p14:creationId xmlns:p14="http://schemas.microsoft.com/office/powerpoint/2010/main" val="775985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FC37C9E-5E5A-41CC-9FCC-EF5CBA9A285A}" type="slidenum">
              <a:rPr lang="en-US" altLang="zh-CN"/>
              <a:pPr>
                <a:defRPr/>
              </a:pPr>
              <a:t>‹#›</a:t>
            </a:fld>
            <a:endParaRPr lang="en-US" altLang="zh-CN"/>
          </a:p>
        </p:txBody>
      </p:sp>
    </p:spTree>
    <p:extLst>
      <p:ext uri="{BB962C8B-B14F-4D97-AF65-F5344CB8AC3E}">
        <p14:creationId xmlns:p14="http://schemas.microsoft.com/office/powerpoint/2010/main" val="72407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678AE90-E7F7-4B85-B607-80E41A812B9F}" type="slidenum">
              <a:rPr lang="en-US" altLang="zh-CN"/>
              <a:pPr>
                <a:defRPr/>
              </a:pPr>
              <a:t>‹#›</a:t>
            </a:fld>
            <a:endParaRPr lang="en-US" altLang="zh-CN"/>
          </a:p>
        </p:txBody>
      </p:sp>
    </p:spTree>
    <p:extLst>
      <p:ext uri="{BB962C8B-B14F-4D97-AF65-F5344CB8AC3E}">
        <p14:creationId xmlns:p14="http://schemas.microsoft.com/office/powerpoint/2010/main" val="9035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2DD1AAE-ADBB-4277-B71C-1ED9AA87AAFF}" type="slidenum">
              <a:rPr lang="en-US" altLang="zh-CN"/>
              <a:pPr>
                <a:defRPr/>
              </a:pPr>
              <a:t>‹#›</a:t>
            </a:fld>
            <a:endParaRPr lang="en-US" altLang="zh-CN"/>
          </a:p>
        </p:txBody>
      </p:sp>
    </p:spTree>
    <p:extLst>
      <p:ext uri="{BB962C8B-B14F-4D97-AF65-F5344CB8AC3E}">
        <p14:creationId xmlns:p14="http://schemas.microsoft.com/office/powerpoint/2010/main" val="154535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C16B635-6607-4695-A58F-D68D81799BB9}" type="slidenum">
              <a:rPr lang="en-US" altLang="zh-CN"/>
              <a:pPr>
                <a:defRPr/>
              </a:pPr>
              <a:t>‹#›</a:t>
            </a:fld>
            <a:endParaRPr lang="en-US" altLang="zh-CN"/>
          </a:p>
        </p:txBody>
      </p:sp>
    </p:spTree>
    <p:extLst>
      <p:ext uri="{BB962C8B-B14F-4D97-AF65-F5344CB8AC3E}">
        <p14:creationId xmlns:p14="http://schemas.microsoft.com/office/powerpoint/2010/main" val="208958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1461114D-36BB-4228-8D4A-8CBC8F50746D}" type="slidenum">
              <a:rPr lang="en-US" altLang="zh-CN"/>
              <a:pPr>
                <a:defRPr/>
              </a:pPr>
              <a:t>‹#›</a:t>
            </a:fld>
            <a:endParaRPr lang="en-US" altLang="zh-CN"/>
          </a:p>
        </p:txBody>
      </p:sp>
    </p:spTree>
    <p:extLst>
      <p:ext uri="{BB962C8B-B14F-4D97-AF65-F5344CB8AC3E}">
        <p14:creationId xmlns:p14="http://schemas.microsoft.com/office/powerpoint/2010/main" val="335581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8D29930-1ABA-4B0C-992F-0AB3D0F1951E}" type="slidenum">
              <a:rPr lang="en-US" altLang="zh-CN"/>
              <a:pPr>
                <a:defRPr/>
              </a:pPr>
              <a:t>‹#›</a:t>
            </a:fld>
            <a:endParaRPr lang="en-US" altLang="zh-CN"/>
          </a:p>
        </p:txBody>
      </p:sp>
    </p:spTree>
    <p:extLst>
      <p:ext uri="{BB962C8B-B14F-4D97-AF65-F5344CB8AC3E}">
        <p14:creationId xmlns:p14="http://schemas.microsoft.com/office/powerpoint/2010/main" val="41922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B0F13AF-9FF6-4405-BB72-E85D6240F220}" type="slidenum">
              <a:rPr lang="en-US" altLang="zh-CN"/>
              <a:pPr>
                <a:defRPr/>
              </a:pPr>
              <a:t>‹#›</a:t>
            </a:fld>
            <a:endParaRPr lang="en-US" altLang="zh-CN"/>
          </a:p>
        </p:txBody>
      </p:sp>
    </p:spTree>
    <p:extLst>
      <p:ext uri="{BB962C8B-B14F-4D97-AF65-F5344CB8AC3E}">
        <p14:creationId xmlns:p14="http://schemas.microsoft.com/office/powerpoint/2010/main" val="135021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B663B349-571B-4A4C-BBA6-D0DA1468CE6B}" type="slidenum">
              <a:rPr lang="en-US" altLang="zh-CN"/>
              <a:pPr>
                <a:defRPr/>
              </a:pPr>
              <a:t>‹#›</a:t>
            </a:fld>
            <a:endParaRPr lang="en-US" altLang="zh-CN"/>
          </a:p>
        </p:txBody>
      </p:sp>
    </p:spTree>
    <p:extLst>
      <p:ext uri="{BB962C8B-B14F-4D97-AF65-F5344CB8AC3E}">
        <p14:creationId xmlns:p14="http://schemas.microsoft.com/office/powerpoint/2010/main" val="73314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B36A398-15FF-4307-A8E6-51529FE95AF5}" type="slidenum">
              <a:rPr lang="en-US" altLang="zh-CN"/>
              <a:pPr>
                <a:defRPr/>
              </a:pPr>
              <a:t>‹#›</a:t>
            </a:fld>
            <a:endParaRPr lang="en-US" altLang="zh-CN"/>
          </a:p>
        </p:txBody>
      </p:sp>
    </p:spTree>
    <p:extLst>
      <p:ext uri="{BB962C8B-B14F-4D97-AF65-F5344CB8AC3E}">
        <p14:creationId xmlns:p14="http://schemas.microsoft.com/office/powerpoint/2010/main" val="380473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latin typeface="Arial" pitchFamily="34" charset="0"/>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pitchFamily="34" charset="0"/>
              </a:defRPr>
            </a:lvl1pPr>
          </a:lstStyle>
          <a:p>
            <a:pPr>
              <a:defRPr/>
            </a:pPr>
            <a:endParaRPr lang="en-US" altLang="zh-CN"/>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pitchFamily="34" charset="0"/>
              </a:defRPr>
            </a:lvl1pPr>
          </a:lstStyle>
          <a:p>
            <a:pPr>
              <a:defRPr/>
            </a:pPr>
            <a:fld id="{D5F6F222-A3E1-4D9B-B583-DAB06B4CF8A0}" type="slidenum">
              <a:rPr lang="en-US" altLang="zh-CN"/>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4"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5" name="Oval 11"/>
            <p:cNvSpPr>
              <a:spLocks noChangeArrowheads="1"/>
            </p:cNvSpPr>
            <p:nvPr/>
          </p:nvSpPr>
          <p:spPr bwMode="auto">
            <a:xfrm>
              <a:off x="5360" y="960"/>
              <a:ext cx="77" cy="80"/>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6"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7"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8" name="Oval 14"/>
            <p:cNvSpPr>
              <a:spLocks noChangeArrowheads="1"/>
            </p:cNvSpPr>
            <p:nvPr/>
          </p:nvSpPr>
          <p:spPr bwMode="auto">
            <a:xfrm>
              <a:off x="5360" y="1072"/>
              <a:ext cx="77" cy="7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9" name="Oval 15"/>
            <p:cNvSpPr>
              <a:spLocks noChangeArrowheads="1"/>
            </p:cNvSpPr>
            <p:nvPr/>
          </p:nvSpPr>
          <p:spPr bwMode="auto">
            <a:xfrm>
              <a:off x="5472" y="1072"/>
              <a:ext cx="77" cy="7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40" name="Oval 16"/>
            <p:cNvSpPr>
              <a:spLocks noChangeArrowheads="1"/>
            </p:cNvSpPr>
            <p:nvPr/>
          </p:nvSpPr>
          <p:spPr bwMode="auto">
            <a:xfrm>
              <a:off x="5136" y="1184"/>
              <a:ext cx="80" cy="7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41" name="Oval 17"/>
            <p:cNvSpPr>
              <a:spLocks noChangeArrowheads="1"/>
            </p:cNvSpPr>
            <p:nvPr/>
          </p:nvSpPr>
          <p:spPr bwMode="auto">
            <a:xfrm>
              <a:off x="5248" y="1184"/>
              <a:ext cx="79" cy="7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42" name="Oval 18"/>
            <p:cNvSpPr>
              <a:spLocks noChangeArrowheads="1"/>
            </p:cNvSpPr>
            <p:nvPr/>
          </p:nvSpPr>
          <p:spPr bwMode="auto">
            <a:xfrm>
              <a:off x="5360" y="1184"/>
              <a:ext cx="77" cy="7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43" name="Oval 19"/>
            <p:cNvSpPr>
              <a:spLocks noChangeArrowheads="1"/>
            </p:cNvSpPr>
            <p:nvPr/>
          </p:nvSpPr>
          <p:spPr bwMode="auto">
            <a:xfrm>
              <a:off x="5472" y="1184"/>
              <a:ext cx="77" cy="7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44" name="Oval 20"/>
            <p:cNvSpPr>
              <a:spLocks noChangeArrowheads="1"/>
            </p:cNvSpPr>
            <p:nvPr/>
          </p:nvSpPr>
          <p:spPr bwMode="auto">
            <a:xfrm>
              <a:off x="5584" y="1184"/>
              <a:ext cx="80" cy="7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4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46"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47" name="Oval 23"/>
            <p:cNvSpPr>
              <a:spLocks noChangeArrowheads="1"/>
            </p:cNvSpPr>
            <p:nvPr/>
          </p:nvSpPr>
          <p:spPr bwMode="auto">
            <a:xfrm>
              <a:off x="5360" y="1296"/>
              <a:ext cx="77" cy="80"/>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48" name="Oval 24"/>
            <p:cNvSpPr>
              <a:spLocks noChangeArrowheads="1"/>
            </p:cNvSpPr>
            <p:nvPr/>
          </p:nvSpPr>
          <p:spPr bwMode="auto">
            <a:xfrm>
              <a:off x="5472" y="1296"/>
              <a:ext cx="77" cy="80"/>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4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50"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51" name="Oval 27"/>
            <p:cNvSpPr>
              <a:spLocks noChangeArrowheads="1"/>
            </p:cNvSpPr>
            <p:nvPr/>
          </p:nvSpPr>
          <p:spPr bwMode="auto">
            <a:xfrm>
              <a:off x="5360" y="1408"/>
              <a:ext cx="77" cy="80"/>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52" name="Oval 28"/>
            <p:cNvSpPr>
              <a:spLocks noChangeArrowheads="1"/>
            </p:cNvSpPr>
            <p:nvPr/>
          </p:nvSpPr>
          <p:spPr bwMode="auto">
            <a:xfrm>
              <a:off x="5472" y="1408"/>
              <a:ext cx="77" cy="80"/>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5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1054"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55"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56" name="Oval 32"/>
            <p:cNvSpPr>
              <a:spLocks noChangeArrowheads="1"/>
            </p:cNvSpPr>
            <p:nvPr/>
          </p:nvSpPr>
          <p:spPr bwMode="auto">
            <a:xfrm>
              <a:off x="5360" y="1520"/>
              <a:ext cx="77" cy="79"/>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57" name="Oval 33"/>
            <p:cNvSpPr>
              <a:spLocks noChangeArrowheads="1"/>
            </p:cNvSpPr>
            <p:nvPr/>
          </p:nvSpPr>
          <p:spPr bwMode="auto">
            <a:xfrm>
              <a:off x="5472" y="1520"/>
              <a:ext cx="77" cy="79"/>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1058" name="Oval 34"/>
            <p:cNvSpPr>
              <a:spLocks noChangeArrowheads="1"/>
            </p:cNvSpPr>
            <p:nvPr/>
          </p:nvSpPr>
          <p:spPr bwMode="auto">
            <a:xfrm>
              <a:off x="5136" y="1632"/>
              <a:ext cx="80" cy="7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59" name="Oval 35"/>
            <p:cNvSpPr>
              <a:spLocks noChangeArrowheads="1"/>
            </p:cNvSpPr>
            <p:nvPr/>
          </p:nvSpPr>
          <p:spPr bwMode="auto">
            <a:xfrm>
              <a:off x="5248" y="1632"/>
              <a:ext cx="79" cy="7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60" name="Oval 36"/>
            <p:cNvSpPr>
              <a:spLocks noChangeArrowheads="1"/>
            </p:cNvSpPr>
            <p:nvPr/>
          </p:nvSpPr>
          <p:spPr bwMode="auto">
            <a:xfrm>
              <a:off x="5360" y="1632"/>
              <a:ext cx="77" cy="7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1061" name="Oval 37"/>
            <p:cNvSpPr>
              <a:spLocks noChangeArrowheads="1"/>
            </p:cNvSpPr>
            <p:nvPr/>
          </p:nvSpPr>
          <p:spPr bwMode="auto">
            <a:xfrm>
              <a:off x="5472" y="1632"/>
              <a:ext cx="77" cy="7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1062"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1063" name="Oval 39"/>
            <p:cNvSpPr>
              <a:spLocks noChangeArrowheads="1"/>
            </p:cNvSpPr>
            <p:nvPr/>
          </p:nvSpPr>
          <p:spPr bwMode="auto">
            <a:xfrm>
              <a:off x="5472" y="1744"/>
              <a:ext cx="77" cy="80"/>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8.2.sw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8.2.sw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8.3.sw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8.4.sw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8.5.sw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8.6.sw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8.7.swf" TargetMode="External"/><Relationship Id="rId1" Type="http://schemas.openxmlformats.org/officeDocument/2006/relationships/slideLayout" Target="../slideLayouts/slideLayout2.xml"/><Relationship Id="rId4" Type="http://schemas.openxmlformats.org/officeDocument/2006/relationships/image" Target="file:///D:\jinerwork\&#32452;&#25104;\&#30333;&#20013;&#33521;&#29256;&#25913;&#32534;\Chap08\Image\8.5.gif"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8.8.sw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8.9.sw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8.10.sw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file:///D:\jinerwork\&#32452;&#25104;\&#30333;&#20013;&#33521;&#29256;&#25913;&#32534;\Chap08\Image\8.11(a).gif"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file:///D:\jinerwork\&#32452;&#25104;\&#30333;&#20013;&#33521;&#29256;&#25913;&#32534;\Chap08\Image\8.11(b).gif"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file:///D:\jinerwork\&#32452;&#25104;\&#30333;&#20013;&#33521;&#29256;&#25913;&#32534;\Chap08\Image\8.11(c).gif"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8.14.sw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8.16.swf"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8.17.swf"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8.18.swf"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8.22.swf"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8.1.swf"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0884C62-1AA1-44EE-800B-DE3C86ABE11B}" type="slidenum">
              <a:rPr lang="en-US" altLang="zh-CN" smtClean="0"/>
              <a:pPr eaLnBrk="1" hangingPunct="1"/>
              <a:t>1</a:t>
            </a:fld>
            <a:endParaRPr lang="en-US" altLang="zh-CN" smtClean="0"/>
          </a:p>
        </p:txBody>
      </p:sp>
      <p:sp>
        <p:nvSpPr>
          <p:cNvPr id="3075" name="Rectangle 2"/>
          <p:cNvSpPr>
            <a:spLocks noGrp="1" noChangeArrowheads="1"/>
          </p:cNvSpPr>
          <p:nvPr>
            <p:ph type="title"/>
          </p:nvPr>
        </p:nvSpPr>
        <p:spPr>
          <a:xfrm>
            <a:off x="457200" y="692696"/>
            <a:ext cx="5050904" cy="724942"/>
          </a:xfrm>
        </p:spPr>
        <p:txBody>
          <a:bodyPr/>
          <a:lstStyle/>
          <a:p>
            <a:pPr eaLnBrk="1" hangingPunct="1"/>
            <a:r>
              <a:rPr lang="zh-CN" altLang="en-US" smtClean="0"/>
              <a:t>第八章 输入输出系统</a:t>
            </a:r>
          </a:p>
        </p:txBody>
      </p:sp>
      <p:sp>
        <p:nvSpPr>
          <p:cNvPr id="3076" name="Rectangle 3"/>
          <p:cNvSpPr>
            <a:spLocks noGrp="1" noChangeArrowheads="1"/>
          </p:cNvSpPr>
          <p:nvPr>
            <p:ph type="body" idx="1"/>
          </p:nvPr>
        </p:nvSpPr>
        <p:spPr>
          <a:xfrm>
            <a:off x="457200" y="1719263"/>
            <a:ext cx="7067128" cy="3365921"/>
          </a:xfrm>
        </p:spPr>
        <p:txBody>
          <a:bodyPr/>
          <a:lstStyle/>
          <a:p>
            <a:pPr eaLnBrk="1" hangingPunct="1">
              <a:buFont typeface="Wingdings" pitchFamily="2" charset="2"/>
              <a:buNone/>
            </a:pPr>
            <a:r>
              <a:rPr lang="en-US" altLang="zh-CN" smtClean="0"/>
              <a:t>8.1 CPU</a:t>
            </a:r>
            <a:r>
              <a:rPr lang="zh-CN" altLang="en-US" smtClean="0"/>
              <a:t>与外设之间的信息交换方式</a:t>
            </a:r>
          </a:p>
          <a:p>
            <a:pPr eaLnBrk="1" hangingPunct="1">
              <a:buFont typeface="Wingdings" pitchFamily="2" charset="2"/>
              <a:buNone/>
            </a:pPr>
            <a:r>
              <a:rPr lang="en-US" altLang="zh-CN" smtClean="0"/>
              <a:t>8.2 </a:t>
            </a:r>
            <a:r>
              <a:rPr lang="zh-CN" altLang="en-US" smtClean="0"/>
              <a:t>程序查询方式</a:t>
            </a:r>
          </a:p>
          <a:p>
            <a:pPr eaLnBrk="1" hangingPunct="1">
              <a:buFont typeface="Wingdings" pitchFamily="2" charset="2"/>
              <a:buNone/>
            </a:pPr>
            <a:r>
              <a:rPr lang="en-US" altLang="zh-CN" smtClean="0"/>
              <a:t>8.3 </a:t>
            </a:r>
            <a:r>
              <a:rPr lang="zh-CN" altLang="en-US" smtClean="0"/>
              <a:t>程序中断方式</a:t>
            </a:r>
          </a:p>
          <a:p>
            <a:pPr eaLnBrk="1" hangingPunct="1">
              <a:buFont typeface="Wingdings" pitchFamily="2" charset="2"/>
              <a:buNone/>
            </a:pPr>
            <a:r>
              <a:rPr lang="en-US" altLang="zh-CN" smtClean="0"/>
              <a:t>8.4 DMA</a:t>
            </a:r>
            <a:r>
              <a:rPr lang="zh-CN" altLang="en-US" smtClean="0"/>
              <a:t>方式</a:t>
            </a:r>
          </a:p>
          <a:p>
            <a:pPr eaLnBrk="1" hangingPunct="1">
              <a:buFont typeface="Wingdings" pitchFamily="2" charset="2"/>
              <a:buNone/>
            </a:pPr>
            <a:r>
              <a:rPr lang="en-US" altLang="zh-CN" smtClean="0">
                <a:cs typeface="Times New Roman" pitchFamily="18" charset="0"/>
              </a:rPr>
              <a:t>8.5 </a:t>
            </a:r>
            <a:r>
              <a:rPr lang="zh-CN" altLang="en-US" smtClean="0"/>
              <a:t>通道方式</a:t>
            </a:r>
          </a:p>
          <a:p>
            <a:pPr eaLnBrk="1" hangingPunct="1">
              <a:buFont typeface="Wingdings" pitchFamily="2" charset="2"/>
              <a:buNone/>
            </a:pPr>
            <a:r>
              <a:rPr lang="en-US" altLang="zh-CN" smtClean="0"/>
              <a:t>8.6 </a:t>
            </a:r>
            <a:r>
              <a:rPr lang="zh-CN" altLang="en-US" smtClean="0"/>
              <a:t>通用</a:t>
            </a:r>
            <a:r>
              <a:rPr lang="en-US" altLang="zh-CN" smtClean="0"/>
              <a:t>I/O</a:t>
            </a:r>
            <a:r>
              <a:rPr lang="zh-CN" altLang="en-US" smtClean="0"/>
              <a:t>标准接口</a:t>
            </a:r>
          </a:p>
        </p:txBody>
      </p:sp>
      <p:sp>
        <p:nvSpPr>
          <p:cNvPr id="3077"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D53FB2B-0EF7-4628-850A-20F994084A13}" type="slidenum">
              <a:rPr lang="en-US" altLang="zh-CN" smtClean="0"/>
              <a:pPr eaLnBrk="1" hangingPunct="1"/>
              <a:t>10</a:t>
            </a:fld>
            <a:endParaRPr lang="en-US" altLang="zh-CN" smtClean="0"/>
          </a:p>
        </p:txBody>
      </p:sp>
      <p:sp>
        <p:nvSpPr>
          <p:cNvPr id="6147" name="Rectangle 2"/>
          <p:cNvSpPr>
            <a:spLocks noGrp="1" noChangeArrowheads="1"/>
          </p:cNvSpPr>
          <p:nvPr>
            <p:ph type="title"/>
          </p:nvPr>
        </p:nvSpPr>
        <p:spPr>
          <a:xfrm>
            <a:off x="395536" y="260648"/>
            <a:ext cx="4546848" cy="796950"/>
          </a:xfrm>
        </p:spPr>
        <p:txBody>
          <a:bodyPr/>
          <a:lstStyle/>
          <a:p>
            <a:pPr eaLnBrk="1" hangingPunct="1"/>
            <a:r>
              <a:rPr lang="en-US" altLang="zh-CN" smtClean="0"/>
              <a:t>8.2 </a:t>
            </a:r>
            <a:r>
              <a:rPr lang="zh-CN" altLang="en-US" smtClean="0"/>
              <a:t>程序查询方式</a:t>
            </a:r>
          </a:p>
        </p:txBody>
      </p:sp>
      <p:sp>
        <p:nvSpPr>
          <p:cNvPr id="6148" name="Rectangle 3"/>
          <p:cNvSpPr>
            <a:spLocks noGrp="1" noChangeArrowheads="1"/>
          </p:cNvSpPr>
          <p:nvPr>
            <p:ph type="body" idx="1"/>
          </p:nvPr>
        </p:nvSpPr>
        <p:spPr>
          <a:xfrm>
            <a:off x="395536" y="1268760"/>
            <a:ext cx="4248472" cy="504056"/>
          </a:xfrm>
        </p:spPr>
        <p:txBody>
          <a:bodyPr/>
          <a:lstStyle/>
          <a:p>
            <a:pPr marL="0" indent="0" eaLnBrk="1" hangingPunct="1">
              <a:spcBef>
                <a:spcPts val="600"/>
              </a:spcBef>
              <a:buFont typeface="Wingdings" pitchFamily="2" charset="2"/>
              <a:buNone/>
            </a:pPr>
            <a:r>
              <a:rPr lang="en-US" altLang="zh-CN" sz="2400" smtClean="0"/>
              <a:t>2</a:t>
            </a:r>
            <a:r>
              <a:rPr lang="zh-CN" altLang="en-US" sz="2400" smtClean="0"/>
              <a:t>、程序查询方式的接口</a:t>
            </a:r>
            <a:endParaRPr lang="en-US" altLang="zh-CN" sz="2400" smtClean="0"/>
          </a:p>
        </p:txBody>
      </p:sp>
      <p:pic>
        <p:nvPicPr>
          <p:cNvPr id="5" name="Picture 4" descr="8a2">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1720" y="2420888"/>
            <a:ext cx="51371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321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D53FB2B-0EF7-4628-850A-20F994084A13}" type="slidenum">
              <a:rPr lang="en-US" altLang="zh-CN" smtClean="0"/>
              <a:pPr eaLnBrk="1" hangingPunct="1"/>
              <a:t>11</a:t>
            </a:fld>
            <a:endParaRPr lang="en-US" altLang="zh-CN" smtClean="0"/>
          </a:p>
        </p:txBody>
      </p:sp>
      <p:sp>
        <p:nvSpPr>
          <p:cNvPr id="6147" name="Rectangle 2"/>
          <p:cNvSpPr>
            <a:spLocks noGrp="1" noChangeArrowheads="1"/>
          </p:cNvSpPr>
          <p:nvPr>
            <p:ph type="title"/>
          </p:nvPr>
        </p:nvSpPr>
        <p:spPr>
          <a:xfrm>
            <a:off x="467544" y="476672"/>
            <a:ext cx="4546848" cy="796950"/>
          </a:xfrm>
        </p:spPr>
        <p:txBody>
          <a:bodyPr/>
          <a:lstStyle/>
          <a:p>
            <a:pPr eaLnBrk="1" hangingPunct="1"/>
            <a:r>
              <a:rPr lang="en-US" altLang="zh-CN" smtClean="0"/>
              <a:t>8.2 </a:t>
            </a:r>
            <a:r>
              <a:rPr lang="zh-CN" altLang="en-US" smtClean="0"/>
              <a:t>程序查询方式</a:t>
            </a:r>
          </a:p>
        </p:txBody>
      </p:sp>
      <p:sp>
        <p:nvSpPr>
          <p:cNvPr id="6148" name="Rectangle 3"/>
          <p:cNvSpPr>
            <a:spLocks noGrp="1" noChangeArrowheads="1"/>
          </p:cNvSpPr>
          <p:nvPr>
            <p:ph type="body" idx="1"/>
          </p:nvPr>
        </p:nvSpPr>
        <p:spPr>
          <a:xfrm>
            <a:off x="467544" y="1412776"/>
            <a:ext cx="8229600" cy="4680520"/>
          </a:xfrm>
        </p:spPr>
        <p:txBody>
          <a:bodyPr/>
          <a:lstStyle/>
          <a:p>
            <a:pPr marL="0" indent="0" eaLnBrk="1" hangingPunct="1">
              <a:spcBef>
                <a:spcPts val="600"/>
              </a:spcBef>
              <a:buFont typeface="Wingdings" pitchFamily="2" charset="2"/>
              <a:buNone/>
            </a:pPr>
            <a:r>
              <a:rPr lang="zh-CN" altLang="en-US" sz="2400" smtClean="0"/>
              <a:t>程序查询方式的接口电路包括如下部分。</a:t>
            </a:r>
            <a:endParaRPr lang="en-US" altLang="zh-CN" sz="2400" smtClean="0"/>
          </a:p>
          <a:p>
            <a:pPr marL="0" indent="0" eaLnBrk="1" hangingPunct="1">
              <a:spcBef>
                <a:spcPts val="600"/>
              </a:spcBef>
              <a:buFont typeface="Wingdings" pitchFamily="2" charset="2"/>
              <a:buNone/>
            </a:pPr>
            <a:r>
              <a:rPr lang="zh-CN" altLang="en-US" sz="2400" smtClean="0"/>
              <a:t>（</a:t>
            </a:r>
            <a:r>
              <a:rPr lang="en-US" altLang="zh-CN" sz="2400" smtClean="0"/>
              <a:t>1</a:t>
            </a:r>
            <a:r>
              <a:rPr lang="zh-CN" altLang="en-US" sz="2400" smtClean="0"/>
              <a:t>）设备选择电路</a:t>
            </a:r>
            <a:endParaRPr lang="en-US" altLang="zh-CN" sz="2400" smtClean="0"/>
          </a:p>
          <a:p>
            <a:pPr marL="0" indent="0" eaLnBrk="1" hangingPunct="1">
              <a:spcBef>
                <a:spcPts val="600"/>
              </a:spcBef>
              <a:buFont typeface="Wingdings" pitchFamily="2" charset="2"/>
              <a:buNone/>
            </a:pPr>
            <a:r>
              <a:rPr lang="zh-CN" altLang="en-US" sz="2400" smtClean="0"/>
              <a:t>对</a:t>
            </a:r>
            <a:r>
              <a:rPr lang="en-US" altLang="zh-CN" sz="2400" smtClean="0"/>
              <a:t>CPU</a:t>
            </a:r>
            <a:r>
              <a:rPr lang="zh-CN" altLang="en-US" sz="2400" smtClean="0"/>
              <a:t>发到地址总线上的地址进行译码，判别地址总线上呼叫的设备是不是本设备。如果是，本设备就进入工作状态，否则不予理睬。</a:t>
            </a:r>
            <a:endParaRPr lang="en-US" altLang="zh-CN" sz="2400" smtClean="0"/>
          </a:p>
          <a:p>
            <a:pPr marL="0" indent="0" eaLnBrk="1" hangingPunct="1">
              <a:spcBef>
                <a:spcPts val="600"/>
              </a:spcBef>
              <a:buFont typeface="Wingdings" pitchFamily="2" charset="2"/>
              <a:buNone/>
            </a:pPr>
            <a:r>
              <a:rPr lang="zh-CN" altLang="en-US" sz="2400" smtClean="0"/>
              <a:t>（</a:t>
            </a:r>
            <a:r>
              <a:rPr lang="en-US" altLang="zh-CN" sz="2400" smtClean="0"/>
              <a:t>2</a:t>
            </a:r>
            <a:r>
              <a:rPr lang="zh-CN" altLang="en-US" sz="2400" smtClean="0"/>
              <a:t>）数据缓冲寄存器</a:t>
            </a:r>
            <a:endParaRPr lang="en-US" altLang="zh-CN" sz="2400" smtClean="0"/>
          </a:p>
          <a:p>
            <a:pPr marL="0" indent="0" eaLnBrk="1" hangingPunct="1">
              <a:spcBef>
                <a:spcPts val="600"/>
              </a:spcBef>
              <a:buFont typeface="Wingdings" pitchFamily="2" charset="2"/>
              <a:buNone/>
            </a:pPr>
            <a:r>
              <a:rPr lang="zh-CN" altLang="en-US" sz="2400" smtClean="0"/>
              <a:t>用于存储</a:t>
            </a:r>
            <a:r>
              <a:rPr lang="en-US" altLang="zh-CN" sz="2400" smtClean="0"/>
              <a:t>CPU</a:t>
            </a:r>
            <a:r>
              <a:rPr lang="zh-CN" altLang="en-US" sz="2400" smtClean="0"/>
              <a:t>和外设之间进行交换的数据。</a:t>
            </a:r>
            <a:endParaRPr lang="en-US" altLang="zh-CN" sz="2400" smtClean="0"/>
          </a:p>
          <a:p>
            <a:pPr marL="0" indent="0" eaLnBrk="1" hangingPunct="1">
              <a:spcBef>
                <a:spcPts val="600"/>
              </a:spcBef>
              <a:buFont typeface="Wingdings" pitchFamily="2" charset="2"/>
              <a:buNone/>
            </a:pPr>
            <a:r>
              <a:rPr lang="zh-CN" altLang="en-US" sz="2400" smtClean="0"/>
              <a:t>（</a:t>
            </a:r>
            <a:r>
              <a:rPr lang="en-US" altLang="zh-CN" sz="2400" smtClean="0"/>
              <a:t>3</a:t>
            </a:r>
            <a:r>
              <a:rPr lang="zh-CN" altLang="en-US" sz="2400" smtClean="0"/>
              <a:t>）设备状态标识</a:t>
            </a:r>
            <a:endParaRPr lang="en-US" altLang="zh-CN" sz="2400" smtClean="0"/>
          </a:p>
          <a:p>
            <a:pPr marL="0" indent="0" eaLnBrk="1" hangingPunct="1">
              <a:spcBef>
                <a:spcPts val="600"/>
              </a:spcBef>
              <a:buFont typeface="Wingdings" pitchFamily="2" charset="2"/>
              <a:buNone/>
            </a:pPr>
            <a:r>
              <a:rPr lang="zh-CN" altLang="en-US" sz="2400" smtClean="0"/>
              <a:t>用来标识设备的工作状态，以便接口对外设动作进行监视。一旦</a:t>
            </a:r>
            <a:r>
              <a:rPr lang="en-US" altLang="zh-CN" sz="2400" smtClean="0"/>
              <a:t>CPU</a:t>
            </a:r>
            <a:r>
              <a:rPr lang="zh-CN" altLang="en-US" sz="2400" smtClean="0"/>
              <a:t>用程序询问外设状态时，状态标识信息会取到</a:t>
            </a:r>
            <a:r>
              <a:rPr lang="en-US" altLang="zh-CN" sz="2400" smtClean="0"/>
              <a:t>CPU</a:t>
            </a:r>
            <a:r>
              <a:rPr lang="zh-CN" altLang="en-US" sz="2400" smtClean="0"/>
              <a:t>中进行分析。</a:t>
            </a:r>
            <a:endParaRPr lang="en-US" altLang="zh-CN" sz="2400" smtClean="0"/>
          </a:p>
        </p:txBody>
      </p:sp>
    </p:spTree>
    <p:extLst>
      <p:ext uri="{BB962C8B-B14F-4D97-AF65-F5344CB8AC3E}">
        <p14:creationId xmlns:p14="http://schemas.microsoft.com/office/powerpoint/2010/main" val="2137353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D53FB2B-0EF7-4628-850A-20F994084A13}" type="slidenum">
              <a:rPr lang="en-US" altLang="zh-CN" smtClean="0"/>
              <a:pPr eaLnBrk="1" hangingPunct="1"/>
              <a:t>12</a:t>
            </a:fld>
            <a:endParaRPr lang="en-US" altLang="zh-CN" smtClean="0"/>
          </a:p>
        </p:txBody>
      </p:sp>
      <p:sp>
        <p:nvSpPr>
          <p:cNvPr id="6147" name="Rectangle 2"/>
          <p:cNvSpPr>
            <a:spLocks noGrp="1" noChangeArrowheads="1"/>
          </p:cNvSpPr>
          <p:nvPr>
            <p:ph type="title"/>
          </p:nvPr>
        </p:nvSpPr>
        <p:spPr>
          <a:xfrm>
            <a:off x="428055" y="332656"/>
            <a:ext cx="4186808" cy="796950"/>
          </a:xfrm>
        </p:spPr>
        <p:txBody>
          <a:bodyPr/>
          <a:lstStyle/>
          <a:p>
            <a:pPr eaLnBrk="1" hangingPunct="1"/>
            <a:r>
              <a:rPr lang="en-US" altLang="zh-CN" smtClean="0"/>
              <a:t>8.2 </a:t>
            </a:r>
            <a:r>
              <a:rPr lang="zh-CN" altLang="en-US" smtClean="0"/>
              <a:t>程序查询方式</a:t>
            </a:r>
          </a:p>
        </p:txBody>
      </p:sp>
      <p:pic>
        <p:nvPicPr>
          <p:cNvPr id="6149" name="Picture 4" descr="8a2">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1318" y="2132856"/>
            <a:ext cx="51371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5"/>
          <p:cNvSpPr txBox="1">
            <a:spLocks noChangeArrowheads="1"/>
          </p:cNvSpPr>
          <p:nvPr/>
        </p:nvSpPr>
        <p:spPr bwMode="auto">
          <a:xfrm>
            <a:off x="1714500" y="5660107"/>
            <a:ext cx="534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a:t>
            </a:r>
            <a:r>
              <a:rPr lang="zh-CN" altLang="en-US"/>
              <a:t>先向</a:t>
            </a:r>
            <a:r>
              <a:rPr lang="en-US" altLang="zh-CN"/>
              <a:t>I/O</a:t>
            </a:r>
            <a:r>
              <a:rPr lang="zh-CN" altLang="en-US"/>
              <a:t>设备发出命令字，请求进行数据传送；</a:t>
            </a:r>
          </a:p>
        </p:txBody>
      </p:sp>
      <p:sp>
        <p:nvSpPr>
          <p:cNvPr id="7174" name="Text Box 6"/>
          <p:cNvSpPr txBox="1">
            <a:spLocks noChangeArrowheads="1"/>
          </p:cNvSpPr>
          <p:nvPr/>
        </p:nvSpPr>
        <p:spPr bwMode="auto">
          <a:xfrm>
            <a:off x="1763713" y="5609307"/>
            <a:ext cx="282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(2)</a:t>
            </a:r>
            <a:r>
              <a:rPr lang="zh-CN" altLang="en-US"/>
              <a:t>从</a:t>
            </a:r>
            <a:r>
              <a:rPr lang="en-US" altLang="zh-CN"/>
              <a:t>I/O</a:t>
            </a:r>
            <a:r>
              <a:rPr lang="zh-CN" altLang="en-US"/>
              <a:t>接口读入状态字；</a:t>
            </a:r>
          </a:p>
        </p:txBody>
      </p:sp>
      <p:sp>
        <p:nvSpPr>
          <p:cNvPr id="7175" name="Text Box 7"/>
          <p:cNvSpPr txBox="1">
            <a:spLocks noChangeArrowheads="1"/>
          </p:cNvSpPr>
          <p:nvPr/>
        </p:nvSpPr>
        <p:spPr bwMode="auto">
          <a:xfrm>
            <a:off x="1428750" y="5588670"/>
            <a:ext cx="572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(3)</a:t>
            </a:r>
            <a:r>
              <a:rPr lang="zh-CN" altLang="en-US"/>
              <a:t>检查状态字中的标志，看看数据交换是否可以进行；</a:t>
            </a:r>
          </a:p>
        </p:txBody>
      </p:sp>
      <p:sp>
        <p:nvSpPr>
          <p:cNvPr id="7176" name="Text Box 8"/>
          <p:cNvSpPr txBox="1">
            <a:spLocks noChangeArrowheads="1"/>
          </p:cNvSpPr>
          <p:nvPr/>
        </p:nvSpPr>
        <p:spPr bwMode="auto">
          <a:xfrm>
            <a:off x="928688" y="5517232"/>
            <a:ext cx="7423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(4)</a:t>
            </a:r>
            <a:r>
              <a:rPr lang="zh-CN" altLang="en-US"/>
              <a:t>假如这个设备没有准备就绪，则第</a:t>
            </a:r>
            <a:r>
              <a:rPr lang="en-US" altLang="zh-CN"/>
              <a:t>(2)</a:t>
            </a:r>
            <a:r>
              <a:rPr lang="zh-CN" altLang="en-US"/>
              <a:t>、第</a:t>
            </a:r>
            <a:r>
              <a:rPr lang="en-US" altLang="zh-CN"/>
              <a:t>(3)</a:t>
            </a:r>
            <a:r>
              <a:rPr lang="zh-CN" altLang="en-US"/>
              <a:t>步重复进行，一直到这个</a:t>
            </a:r>
          </a:p>
          <a:p>
            <a:pPr eaLnBrk="1" hangingPunct="1"/>
            <a:r>
              <a:rPr lang="zh-CN" altLang="en-US"/>
              <a:t>设备准备好交换数据，发出准备就绪信号“</a:t>
            </a:r>
            <a:r>
              <a:rPr lang="en-US" altLang="zh-CN"/>
              <a:t>Ready”</a:t>
            </a:r>
            <a:r>
              <a:rPr lang="zh-CN" altLang="en-US"/>
              <a:t>为止；</a:t>
            </a:r>
          </a:p>
        </p:txBody>
      </p:sp>
      <p:sp>
        <p:nvSpPr>
          <p:cNvPr id="7177" name="Text Box 9"/>
          <p:cNvSpPr txBox="1">
            <a:spLocks noChangeArrowheads="1"/>
          </p:cNvSpPr>
          <p:nvPr/>
        </p:nvSpPr>
        <p:spPr bwMode="auto">
          <a:xfrm>
            <a:off x="785813" y="5517232"/>
            <a:ext cx="767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(5)CPU</a:t>
            </a:r>
            <a:r>
              <a:rPr lang="zh-CN" altLang="en-US"/>
              <a:t>从</a:t>
            </a:r>
            <a:r>
              <a:rPr lang="en-US" altLang="zh-CN"/>
              <a:t>I/O</a:t>
            </a:r>
            <a:r>
              <a:rPr lang="zh-CN" altLang="en-US"/>
              <a:t>接口的数据缓冲寄存器输入数据，或者将数据从</a:t>
            </a:r>
            <a:r>
              <a:rPr lang="en-US" altLang="zh-CN"/>
              <a:t>CPU</a:t>
            </a:r>
            <a:r>
              <a:rPr lang="zh-CN" altLang="en-US"/>
              <a:t>输出至接</a:t>
            </a:r>
          </a:p>
          <a:p>
            <a:pPr eaLnBrk="1" hangingPunct="1"/>
            <a:r>
              <a:rPr lang="zh-CN" altLang="en-US"/>
              <a:t>口的数据缓冲寄存器。与此同时，</a:t>
            </a:r>
            <a:r>
              <a:rPr lang="en-US" altLang="zh-CN"/>
              <a:t>CPU</a:t>
            </a:r>
            <a:r>
              <a:rPr lang="zh-CN" altLang="en-US"/>
              <a:t>将接口中的状态标志复位。</a:t>
            </a:r>
          </a:p>
        </p:txBody>
      </p:sp>
      <p:sp>
        <p:nvSpPr>
          <p:cNvPr id="7178" name="Text Box 10"/>
          <p:cNvSpPr txBox="1">
            <a:spLocks noChangeArrowheads="1"/>
          </p:cNvSpPr>
          <p:nvPr/>
        </p:nvSpPr>
        <p:spPr bwMode="auto">
          <a:xfrm>
            <a:off x="2857500" y="5588670"/>
            <a:ext cx="168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a:t>
            </a:r>
            <a:r>
              <a:rPr lang="en-US" altLang="zh-CN"/>
              <a:t>6</a:t>
            </a:r>
            <a:r>
              <a:rPr lang="zh-CN" altLang="en-US"/>
              <a:t>）数据传送</a:t>
            </a:r>
          </a:p>
        </p:txBody>
      </p:sp>
      <p:sp>
        <p:nvSpPr>
          <p:cNvPr id="6156" name="AutoShape 4">
            <a:hlinkClick r:id="" action="ppaction://noaction" highlightClick="1"/>
          </p:cNvPr>
          <p:cNvSpPr>
            <a:spLocks noChangeArrowheads="1"/>
          </p:cNvSpPr>
          <p:nvPr/>
        </p:nvSpPr>
        <p:spPr bwMode="auto">
          <a:xfrm>
            <a:off x="7367588" y="3878684"/>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3" action="ppaction://hlinkfile"/>
              </a:rPr>
              <a:t>CAI</a:t>
            </a:r>
            <a:endParaRPr lang="en-US" altLang="zh-CN" sz="2400">
              <a:latin typeface="隶书" pitchFamily="49" charset="-122"/>
              <a:ea typeface="隶书" pitchFamily="49" charset="-122"/>
            </a:endParaRPr>
          </a:p>
        </p:txBody>
      </p:sp>
      <p:sp>
        <p:nvSpPr>
          <p:cNvPr id="13" name="Rectangle 3"/>
          <p:cNvSpPr txBox="1">
            <a:spLocks noChangeArrowheads="1"/>
          </p:cNvSpPr>
          <p:nvPr/>
        </p:nvSpPr>
        <p:spPr bwMode="auto">
          <a:xfrm>
            <a:off x="395536" y="1493379"/>
            <a:ext cx="424847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eaLnBrk="1" hangingPunct="1">
              <a:spcBef>
                <a:spcPts val="600"/>
              </a:spcBef>
              <a:buFont typeface="Wingdings" pitchFamily="2" charset="2"/>
              <a:buNone/>
            </a:pPr>
            <a:r>
              <a:rPr lang="en-US" altLang="zh-CN" sz="2400" smtClean="0"/>
              <a:t>3</a:t>
            </a:r>
            <a:r>
              <a:rPr lang="zh-CN" altLang="en-US" sz="2400" smtClean="0"/>
              <a:t>、程序查询方式的执行步骤</a:t>
            </a:r>
            <a:endParaRPr lang="en-US" altLang="zh-CN" sz="2400" smtClean="0"/>
          </a:p>
        </p:txBody>
      </p:sp>
    </p:spTree>
    <p:extLst>
      <p:ext uri="{BB962C8B-B14F-4D97-AF65-F5344CB8AC3E}">
        <p14:creationId xmlns:p14="http://schemas.microsoft.com/office/powerpoint/2010/main" val="1266607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7173"/>
                                        </p:tgtEl>
                                        <p:attrNameLst>
                                          <p:attrName>ppt_x</p:attrName>
                                        </p:attrNameLst>
                                      </p:cBhvr>
                                      <p:tavLst>
                                        <p:tav tm="0">
                                          <p:val>
                                            <p:strVal val="ppt_x"/>
                                          </p:val>
                                        </p:tav>
                                        <p:tav tm="100000">
                                          <p:val>
                                            <p:strVal val="ppt_x"/>
                                          </p:val>
                                        </p:tav>
                                      </p:tavLst>
                                    </p:anim>
                                    <p:anim calcmode="lin" valueType="num">
                                      <p:cBhvr additive="base">
                                        <p:cTn id="13" dur="500"/>
                                        <p:tgtEl>
                                          <p:spTgt spid="7173"/>
                                        </p:tgtEl>
                                        <p:attrNameLst>
                                          <p:attrName>ppt_y</p:attrName>
                                        </p:attrNameLst>
                                      </p:cBhvr>
                                      <p:tavLst>
                                        <p:tav tm="0">
                                          <p:val>
                                            <p:strVal val="ppt_y"/>
                                          </p:val>
                                        </p:tav>
                                        <p:tav tm="100000">
                                          <p:val>
                                            <p:strVal val="1+ppt_h/2"/>
                                          </p:val>
                                        </p:tav>
                                      </p:tavLst>
                                    </p:anim>
                                    <p:set>
                                      <p:cBhvr>
                                        <p:cTn id="14" dur="1" fill="hold">
                                          <p:stCondLst>
                                            <p:cond delay="499"/>
                                          </p:stCondLst>
                                        </p:cTn>
                                        <p:tgtEl>
                                          <p:spTgt spid="717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4"/>
                                        </p:tgtEl>
                                        <p:attrNameLst>
                                          <p:attrName>style.visibility</p:attrName>
                                        </p:attrNameLst>
                                      </p:cBhvr>
                                      <p:to>
                                        <p:strVal val="visible"/>
                                      </p:to>
                                    </p:set>
                                    <p:anim calcmode="lin" valueType="num">
                                      <p:cBhvr additive="base">
                                        <p:cTn id="19" dur="500" fill="hold"/>
                                        <p:tgtEl>
                                          <p:spTgt spid="7174"/>
                                        </p:tgtEl>
                                        <p:attrNameLst>
                                          <p:attrName>ppt_x</p:attrName>
                                        </p:attrNameLst>
                                      </p:cBhvr>
                                      <p:tavLst>
                                        <p:tav tm="0">
                                          <p:val>
                                            <p:strVal val="#ppt_x"/>
                                          </p:val>
                                        </p:tav>
                                        <p:tav tm="100000">
                                          <p:val>
                                            <p:strVal val="#ppt_x"/>
                                          </p:val>
                                        </p:tav>
                                      </p:tavLst>
                                    </p:anim>
                                    <p:anim calcmode="lin" valueType="num">
                                      <p:cBhvr additive="base">
                                        <p:cTn id="20"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7174"/>
                                        </p:tgtEl>
                                        <p:attrNameLst>
                                          <p:attrName>ppt_x</p:attrName>
                                        </p:attrNameLst>
                                      </p:cBhvr>
                                      <p:tavLst>
                                        <p:tav tm="0">
                                          <p:val>
                                            <p:strVal val="ppt_x"/>
                                          </p:val>
                                        </p:tav>
                                        <p:tav tm="100000">
                                          <p:val>
                                            <p:strVal val="ppt_x"/>
                                          </p:val>
                                        </p:tav>
                                      </p:tavLst>
                                    </p:anim>
                                    <p:anim calcmode="lin" valueType="num">
                                      <p:cBhvr additive="base">
                                        <p:cTn id="25" dur="500"/>
                                        <p:tgtEl>
                                          <p:spTgt spid="7174"/>
                                        </p:tgtEl>
                                        <p:attrNameLst>
                                          <p:attrName>ppt_y</p:attrName>
                                        </p:attrNameLst>
                                      </p:cBhvr>
                                      <p:tavLst>
                                        <p:tav tm="0">
                                          <p:val>
                                            <p:strVal val="ppt_y"/>
                                          </p:val>
                                        </p:tav>
                                        <p:tav tm="100000">
                                          <p:val>
                                            <p:strVal val="1+ppt_h/2"/>
                                          </p:val>
                                        </p:tav>
                                      </p:tavLst>
                                    </p:anim>
                                    <p:set>
                                      <p:cBhvr>
                                        <p:cTn id="26" dur="1" fill="hold">
                                          <p:stCondLst>
                                            <p:cond delay="499"/>
                                          </p:stCondLst>
                                        </p:cTn>
                                        <p:tgtEl>
                                          <p:spTgt spid="717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5"/>
                                        </p:tgtEl>
                                        <p:attrNameLst>
                                          <p:attrName>style.visibility</p:attrName>
                                        </p:attrNameLst>
                                      </p:cBhvr>
                                      <p:to>
                                        <p:strVal val="visible"/>
                                      </p:to>
                                    </p:set>
                                    <p:anim calcmode="lin" valueType="num">
                                      <p:cBhvr additive="base">
                                        <p:cTn id="31" dur="500" fill="hold"/>
                                        <p:tgtEl>
                                          <p:spTgt spid="7175"/>
                                        </p:tgtEl>
                                        <p:attrNameLst>
                                          <p:attrName>ppt_x</p:attrName>
                                        </p:attrNameLst>
                                      </p:cBhvr>
                                      <p:tavLst>
                                        <p:tav tm="0">
                                          <p:val>
                                            <p:strVal val="#ppt_x"/>
                                          </p:val>
                                        </p:tav>
                                        <p:tav tm="100000">
                                          <p:val>
                                            <p:strVal val="#ppt_x"/>
                                          </p:val>
                                        </p:tav>
                                      </p:tavLst>
                                    </p:anim>
                                    <p:anim calcmode="lin" valueType="num">
                                      <p:cBhvr additive="base">
                                        <p:cTn id="32"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1" nodeType="clickEffect">
                                  <p:stCondLst>
                                    <p:cond delay="0"/>
                                  </p:stCondLst>
                                  <p:childTnLst>
                                    <p:anim calcmode="lin" valueType="num">
                                      <p:cBhvr additive="base">
                                        <p:cTn id="36" dur="500"/>
                                        <p:tgtEl>
                                          <p:spTgt spid="7175"/>
                                        </p:tgtEl>
                                        <p:attrNameLst>
                                          <p:attrName>ppt_x</p:attrName>
                                        </p:attrNameLst>
                                      </p:cBhvr>
                                      <p:tavLst>
                                        <p:tav tm="0">
                                          <p:val>
                                            <p:strVal val="ppt_x"/>
                                          </p:val>
                                        </p:tav>
                                        <p:tav tm="100000">
                                          <p:val>
                                            <p:strVal val="ppt_x"/>
                                          </p:val>
                                        </p:tav>
                                      </p:tavLst>
                                    </p:anim>
                                    <p:anim calcmode="lin" valueType="num">
                                      <p:cBhvr additive="base">
                                        <p:cTn id="37" dur="500"/>
                                        <p:tgtEl>
                                          <p:spTgt spid="7175"/>
                                        </p:tgtEl>
                                        <p:attrNameLst>
                                          <p:attrName>ppt_y</p:attrName>
                                        </p:attrNameLst>
                                      </p:cBhvr>
                                      <p:tavLst>
                                        <p:tav tm="0">
                                          <p:val>
                                            <p:strVal val="ppt_y"/>
                                          </p:val>
                                        </p:tav>
                                        <p:tav tm="100000">
                                          <p:val>
                                            <p:strVal val="1+ppt_h/2"/>
                                          </p:val>
                                        </p:tav>
                                      </p:tavLst>
                                    </p:anim>
                                    <p:set>
                                      <p:cBhvr>
                                        <p:cTn id="38" dur="1" fill="hold">
                                          <p:stCondLst>
                                            <p:cond delay="499"/>
                                          </p:stCondLst>
                                        </p:cTn>
                                        <p:tgtEl>
                                          <p:spTgt spid="7175"/>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176"/>
                                        </p:tgtEl>
                                        <p:attrNameLst>
                                          <p:attrName>style.visibility</p:attrName>
                                        </p:attrNameLst>
                                      </p:cBhvr>
                                      <p:to>
                                        <p:strVal val="visible"/>
                                      </p:to>
                                    </p:set>
                                    <p:anim calcmode="lin" valueType="num">
                                      <p:cBhvr additive="base">
                                        <p:cTn id="43" dur="500" fill="hold"/>
                                        <p:tgtEl>
                                          <p:spTgt spid="7176"/>
                                        </p:tgtEl>
                                        <p:attrNameLst>
                                          <p:attrName>ppt_x</p:attrName>
                                        </p:attrNameLst>
                                      </p:cBhvr>
                                      <p:tavLst>
                                        <p:tav tm="0">
                                          <p:val>
                                            <p:strVal val="#ppt_x"/>
                                          </p:val>
                                        </p:tav>
                                        <p:tav tm="100000">
                                          <p:val>
                                            <p:strVal val="#ppt_x"/>
                                          </p:val>
                                        </p:tav>
                                      </p:tavLst>
                                    </p:anim>
                                    <p:anim calcmode="lin" valueType="num">
                                      <p:cBhvr additive="base">
                                        <p:cTn id="44"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xit" presetSubtype="10" fill="hold" grpId="1" nodeType="clickEffect">
                                  <p:stCondLst>
                                    <p:cond delay="0"/>
                                  </p:stCondLst>
                                  <p:childTnLst>
                                    <p:animEffect transition="out" filter="blinds(horizontal)">
                                      <p:cBhvr>
                                        <p:cTn id="48" dur="500"/>
                                        <p:tgtEl>
                                          <p:spTgt spid="7176"/>
                                        </p:tgtEl>
                                      </p:cBhvr>
                                    </p:animEffect>
                                    <p:set>
                                      <p:cBhvr>
                                        <p:cTn id="49" dur="1" fill="hold">
                                          <p:stCondLst>
                                            <p:cond delay="499"/>
                                          </p:stCondLst>
                                        </p:cTn>
                                        <p:tgtEl>
                                          <p:spTgt spid="7176"/>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177"/>
                                        </p:tgtEl>
                                        <p:attrNameLst>
                                          <p:attrName>style.visibility</p:attrName>
                                        </p:attrNameLst>
                                      </p:cBhvr>
                                      <p:to>
                                        <p:strVal val="visible"/>
                                      </p:to>
                                    </p:set>
                                    <p:animEffect transition="in" filter="blinds(horizontal)">
                                      <p:cBhvr>
                                        <p:cTn id="54" dur="500"/>
                                        <p:tgtEl>
                                          <p:spTgt spid="717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xit" presetSubtype="4" fill="hold" grpId="1" nodeType="clickEffect">
                                  <p:stCondLst>
                                    <p:cond delay="0"/>
                                  </p:stCondLst>
                                  <p:childTnLst>
                                    <p:anim calcmode="lin" valueType="num">
                                      <p:cBhvr additive="base">
                                        <p:cTn id="58" dur="500"/>
                                        <p:tgtEl>
                                          <p:spTgt spid="7177"/>
                                        </p:tgtEl>
                                        <p:attrNameLst>
                                          <p:attrName>ppt_x</p:attrName>
                                        </p:attrNameLst>
                                      </p:cBhvr>
                                      <p:tavLst>
                                        <p:tav tm="0">
                                          <p:val>
                                            <p:strVal val="ppt_x"/>
                                          </p:val>
                                        </p:tav>
                                        <p:tav tm="100000">
                                          <p:val>
                                            <p:strVal val="ppt_x"/>
                                          </p:val>
                                        </p:tav>
                                      </p:tavLst>
                                    </p:anim>
                                    <p:anim calcmode="lin" valueType="num">
                                      <p:cBhvr additive="base">
                                        <p:cTn id="59" dur="500"/>
                                        <p:tgtEl>
                                          <p:spTgt spid="7177"/>
                                        </p:tgtEl>
                                        <p:attrNameLst>
                                          <p:attrName>ppt_y</p:attrName>
                                        </p:attrNameLst>
                                      </p:cBhvr>
                                      <p:tavLst>
                                        <p:tav tm="0">
                                          <p:val>
                                            <p:strVal val="ppt_y"/>
                                          </p:val>
                                        </p:tav>
                                        <p:tav tm="100000">
                                          <p:val>
                                            <p:strVal val="1+ppt_h/2"/>
                                          </p:val>
                                        </p:tav>
                                      </p:tavLst>
                                    </p:anim>
                                    <p:set>
                                      <p:cBhvr>
                                        <p:cTn id="60" dur="1" fill="hold">
                                          <p:stCondLst>
                                            <p:cond delay="499"/>
                                          </p:stCondLst>
                                        </p:cTn>
                                        <p:tgtEl>
                                          <p:spTgt spid="7177"/>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178"/>
                                        </p:tgtEl>
                                        <p:attrNameLst>
                                          <p:attrName>style.visibility</p:attrName>
                                        </p:attrNameLst>
                                      </p:cBhvr>
                                      <p:to>
                                        <p:strVal val="visible"/>
                                      </p:to>
                                    </p:set>
                                    <p:anim calcmode="lin" valueType="num">
                                      <p:cBhvr additive="base">
                                        <p:cTn id="65" dur="500" fill="hold"/>
                                        <p:tgtEl>
                                          <p:spTgt spid="7178"/>
                                        </p:tgtEl>
                                        <p:attrNameLst>
                                          <p:attrName>ppt_x</p:attrName>
                                        </p:attrNameLst>
                                      </p:cBhvr>
                                      <p:tavLst>
                                        <p:tav tm="0">
                                          <p:val>
                                            <p:strVal val="#ppt_x"/>
                                          </p:val>
                                        </p:tav>
                                        <p:tav tm="100000">
                                          <p:val>
                                            <p:strVal val="#ppt_x"/>
                                          </p:val>
                                        </p:tav>
                                      </p:tavLst>
                                    </p:anim>
                                    <p:anim calcmode="lin" valueType="num">
                                      <p:cBhvr additive="base">
                                        <p:cTn id="66"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xit" presetSubtype="4" fill="hold" grpId="1" nodeType="clickEffect">
                                  <p:stCondLst>
                                    <p:cond delay="0"/>
                                  </p:stCondLst>
                                  <p:childTnLst>
                                    <p:anim calcmode="lin" valueType="num">
                                      <p:cBhvr additive="base">
                                        <p:cTn id="70" dur="500"/>
                                        <p:tgtEl>
                                          <p:spTgt spid="7178"/>
                                        </p:tgtEl>
                                        <p:attrNameLst>
                                          <p:attrName>ppt_x</p:attrName>
                                        </p:attrNameLst>
                                      </p:cBhvr>
                                      <p:tavLst>
                                        <p:tav tm="0">
                                          <p:val>
                                            <p:strVal val="ppt_x"/>
                                          </p:val>
                                        </p:tav>
                                        <p:tav tm="100000">
                                          <p:val>
                                            <p:strVal val="ppt_x"/>
                                          </p:val>
                                        </p:tav>
                                      </p:tavLst>
                                    </p:anim>
                                    <p:anim calcmode="lin" valueType="num">
                                      <p:cBhvr additive="base">
                                        <p:cTn id="71" dur="500"/>
                                        <p:tgtEl>
                                          <p:spTgt spid="7178"/>
                                        </p:tgtEl>
                                        <p:attrNameLst>
                                          <p:attrName>ppt_y</p:attrName>
                                        </p:attrNameLst>
                                      </p:cBhvr>
                                      <p:tavLst>
                                        <p:tav tm="0">
                                          <p:val>
                                            <p:strVal val="ppt_y"/>
                                          </p:val>
                                        </p:tav>
                                        <p:tav tm="100000">
                                          <p:val>
                                            <p:strVal val="1+ppt_h/2"/>
                                          </p:val>
                                        </p:tav>
                                      </p:tavLst>
                                    </p:anim>
                                    <p:set>
                                      <p:cBhvr>
                                        <p:cTn id="72" dur="1" fill="hold">
                                          <p:stCondLst>
                                            <p:cond delay="499"/>
                                          </p:stCondLst>
                                        </p:cTn>
                                        <p:tgtEl>
                                          <p:spTgt spid="71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3" grpId="1"/>
      <p:bldP spid="7174" grpId="0"/>
      <p:bldP spid="7174" grpId="1"/>
      <p:bldP spid="7175" grpId="0"/>
      <p:bldP spid="7175" grpId="1"/>
      <p:bldP spid="7176" grpId="0"/>
      <p:bldP spid="7176" grpId="1"/>
      <p:bldP spid="7177" grpId="0"/>
      <p:bldP spid="7177" grpId="1"/>
      <p:bldP spid="7178" grpId="0"/>
      <p:bldP spid="717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02DB816-2699-4211-9236-0F7CF527A065}" type="slidenum">
              <a:rPr lang="en-US" altLang="zh-CN" smtClean="0"/>
              <a:pPr eaLnBrk="1" hangingPunct="1"/>
              <a:t>13</a:t>
            </a:fld>
            <a:endParaRPr lang="en-US" altLang="zh-CN" smtClean="0"/>
          </a:p>
        </p:txBody>
      </p:sp>
      <p:sp>
        <p:nvSpPr>
          <p:cNvPr id="7171" name="Rectangle 2"/>
          <p:cNvSpPr>
            <a:spLocks noGrp="1" noChangeArrowheads="1"/>
          </p:cNvSpPr>
          <p:nvPr>
            <p:ph type="title"/>
          </p:nvPr>
        </p:nvSpPr>
        <p:spPr>
          <a:xfrm>
            <a:off x="467544" y="482104"/>
            <a:ext cx="4186808" cy="724942"/>
          </a:xfrm>
        </p:spPr>
        <p:txBody>
          <a:bodyPr/>
          <a:lstStyle/>
          <a:p>
            <a:pPr eaLnBrk="1" hangingPunct="1"/>
            <a:r>
              <a:rPr lang="en-US" altLang="zh-CN" smtClean="0"/>
              <a:t>8.2 </a:t>
            </a:r>
            <a:r>
              <a:rPr lang="zh-CN" altLang="en-US" smtClean="0"/>
              <a:t>程序查询方式</a:t>
            </a:r>
          </a:p>
        </p:txBody>
      </p:sp>
      <p:pic>
        <p:nvPicPr>
          <p:cNvPr id="7172" name="Picture 3" descr="8a3">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5499" y="1700808"/>
            <a:ext cx="4656088" cy="352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矩形 4"/>
          <p:cNvSpPr>
            <a:spLocks noChangeArrowheads="1"/>
          </p:cNvSpPr>
          <p:nvPr/>
        </p:nvSpPr>
        <p:spPr bwMode="auto">
          <a:xfrm>
            <a:off x="2611832" y="5445223"/>
            <a:ext cx="3363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smtClean="0"/>
              <a:t>程序查询</a:t>
            </a:r>
            <a:r>
              <a:rPr lang="en-US" altLang="zh-CN" sz="2400" smtClean="0"/>
              <a:t>I/O</a:t>
            </a:r>
            <a:r>
              <a:rPr lang="zh-CN" altLang="en-US" sz="2400" smtClean="0"/>
              <a:t>设备流程图</a:t>
            </a:r>
            <a:endParaRPr lang="zh-CN" altLang="en-US" sz="2400"/>
          </a:p>
        </p:txBody>
      </p:sp>
      <p:sp>
        <p:nvSpPr>
          <p:cNvPr id="7174" name="AutoShape 4">
            <a:hlinkClick r:id="" action="ppaction://noaction" highlightClick="1"/>
          </p:cNvPr>
          <p:cNvSpPr>
            <a:spLocks noChangeArrowheads="1"/>
          </p:cNvSpPr>
          <p:nvPr/>
        </p:nvSpPr>
        <p:spPr bwMode="auto">
          <a:xfrm>
            <a:off x="7452320" y="3787774"/>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3"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AD0619-A148-415F-AA21-8FB88EDB7D2F}" type="slidenum">
              <a:rPr lang="en-US" altLang="zh-CN" smtClean="0"/>
              <a:pPr eaLnBrk="1" hangingPunct="1"/>
              <a:t>14</a:t>
            </a:fld>
            <a:endParaRPr lang="en-US" altLang="zh-CN" smtClean="0"/>
          </a:p>
        </p:txBody>
      </p:sp>
      <p:sp>
        <p:nvSpPr>
          <p:cNvPr id="8195" name="Rectangle 2"/>
          <p:cNvSpPr>
            <a:spLocks noGrp="1" noChangeArrowheads="1"/>
          </p:cNvSpPr>
          <p:nvPr>
            <p:ph type="title"/>
          </p:nvPr>
        </p:nvSpPr>
        <p:spPr>
          <a:xfrm>
            <a:off x="457200" y="548680"/>
            <a:ext cx="4330824" cy="868958"/>
          </a:xfrm>
        </p:spPr>
        <p:txBody>
          <a:bodyPr/>
          <a:lstStyle/>
          <a:p>
            <a:pPr eaLnBrk="1" hangingPunct="1"/>
            <a:r>
              <a:rPr lang="en-US" altLang="zh-CN" smtClean="0">
                <a:cs typeface="Times New Roman" pitchFamily="18" charset="0"/>
              </a:rPr>
              <a:t>8.3 </a:t>
            </a:r>
            <a:r>
              <a:rPr lang="zh-CN" altLang="en-US" smtClean="0"/>
              <a:t>程序中断方式</a:t>
            </a:r>
          </a:p>
        </p:txBody>
      </p:sp>
      <p:sp>
        <p:nvSpPr>
          <p:cNvPr id="8196" name="Rectangle 3"/>
          <p:cNvSpPr>
            <a:spLocks noGrp="1" noChangeArrowheads="1"/>
          </p:cNvSpPr>
          <p:nvPr>
            <p:ph type="body" idx="1"/>
          </p:nvPr>
        </p:nvSpPr>
        <p:spPr>
          <a:xfrm>
            <a:off x="457200" y="1719263"/>
            <a:ext cx="6635080" cy="2789857"/>
          </a:xfrm>
        </p:spPr>
        <p:txBody>
          <a:bodyPr/>
          <a:lstStyle/>
          <a:p>
            <a:pPr eaLnBrk="1" hangingPunct="1">
              <a:buFont typeface="Wingdings" pitchFamily="2" charset="2"/>
              <a:buNone/>
            </a:pPr>
            <a:r>
              <a:rPr lang="en-US" altLang="zh-CN" smtClean="0"/>
              <a:t>8.3.1 </a:t>
            </a:r>
            <a:r>
              <a:rPr lang="zh-CN" altLang="en-US" smtClean="0"/>
              <a:t>中断的基本概念</a:t>
            </a:r>
          </a:p>
          <a:p>
            <a:pPr eaLnBrk="1" hangingPunct="1">
              <a:buFont typeface="Wingdings" pitchFamily="2" charset="2"/>
              <a:buNone/>
            </a:pPr>
            <a:r>
              <a:rPr lang="en-US" altLang="zh-CN" smtClean="0"/>
              <a:t>8.3.2 </a:t>
            </a:r>
            <a:r>
              <a:rPr lang="zh-CN" altLang="en-US" smtClean="0"/>
              <a:t>中断服务程序入口地址的获取</a:t>
            </a:r>
            <a:endParaRPr lang="en-US" altLang="zh-CN" smtClean="0"/>
          </a:p>
          <a:p>
            <a:pPr eaLnBrk="1" hangingPunct="1">
              <a:buFont typeface="Wingdings" pitchFamily="2" charset="2"/>
              <a:buNone/>
            </a:pPr>
            <a:r>
              <a:rPr lang="en-US" altLang="zh-CN" smtClean="0"/>
              <a:t>8.3.3 </a:t>
            </a:r>
            <a:r>
              <a:rPr lang="zh-CN" altLang="en-US" smtClean="0"/>
              <a:t>程序中断方式的基本</a:t>
            </a:r>
            <a:r>
              <a:rPr lang="en-US" altLang="zh-CN" smtClean="0"/>
              <a:t>I/O</a:t>
            </a:r>
            <a:r>
              <a:rPr lang="zh-CN" altLang="en-US" smtClean="0"/>
              <a:t>接口</a:t>
            </a:r>
            <a:endParaRPr lang="en-US" altLang="zh-CN" smtClean="0"/>
          </a:p>
          <a:p>
            <a:pPr eaLnBrk="1" hangingPunct="1">
              <a:buFont typeface="Wingdings" pitchFamily="2" charset="2"/>
              <a:buNone/>
            </a:pPr>
            <a:r>
              <a:rPr lang="en-US" altLang="zh-CN" smtClean="0"/>
              <a:t>8.3.4 </a:t>
            </a:r>
            <a:r>
              <a:rPr lang="zh-CN" altLang="en-US" smtClean="0"/>
              <a:t>单级中断</a:t>
            </a:r>
          </a:p>
          <a:p>
            <a:pPr eaLnBrk="1" hangingPunct="1">
              <a:buFont typeface="Wingdings" pitchFamily="2" charset="2"/>
              <a:buNone/>
            </a:pPr>
            <a:r>
              <a:rPr lang="en-US" altLang="zh-CN" smtClean="0"/>
              <a:t>8.3.5 </a:t>
            </a:r>
            <a:r>
              <a:rPr lang="zh-CN" altLang="en-US" smtClean="0"/>
              <a:t>多级中断</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35A059-DCE6-49F0-9ADE-F35D85C4EE94}" type="slidenum">
              <a:rPr lang="en-US" altLang="zh-CN" smtClean="0"/>
              <a:pPr eaLnBrk="1" hangingPunct="1"/>
              <a:t>15</a:t>
            </a:fld>
            <a:endParaRPr lang="en-US" altLang="zh-CN" smtClean="0"/>
          </a:p>
        </p:txBody>
      </p:sp>
      <p:sp>
        <p:nvSpPr>
          <p:cNvPr id="9219" name="Rectangle 2"/>
          <p:cNvSpPr>
            <a:spLocks noGrp="1" noChangeArrowheads="1"/>
          </p:cNvSpPr>
          <p:nvPr>
            <p:ph type="title"/>
          </p:nvPr>
        </p:nvSpPr>
        <p:spPr>
          <a:xfrm>
            <a:off x="395536" y="404664"/>
            <a:ext cx="5266928" cy="652934"/>
          </a:xfrm>
        </p:spPr>
        <p:txBody>
          <a:bodyPr/>
          <a:lstStyle/>
          <a:p>
            <a:pPr eaLnBrk="1" hangingPunct="1"/>
            <a:r>
              <a:rPr lang="en-US" altLang="zh-CN" smtClean="0"/>
              <a:t>8.3.1 </a:t>
            </a:r>
            <a:r>
              <a:rPr lang="zh-CN" smtClean="0"/>
              <a:t>中断的基本概念</a:t>
            </a:r>
            <a:endParaRPr lang="zh-CN" altLang="en-US" smtClean="0"/>
          </a:p>
        </p:txBody>
      </p:sp>
      <p:sp>
        <p:nvSpPr>
          <p:cNvPr id="9220" name="Rectangle 3"/>
          <p:cNvSpPr>
            <a:spLocks noGrp="1" noChangeArrowheads="1"/>
          </p:cNvSpPr>
          <p:nvPr>
            <p:ph type="body" idx="1"/>
          </p:nvPr>
        </p:nvSpPr>
        <p:spPr>
          <a:xfrm>
            <a:off x="395536" y="1268760"/>
            <a:ext cx="8208912" cy="2880320"/>
          </a:xfrm>
        </p:spPr>
        <p:txBody>
          <a:bodyPr/>
          <a:lstStyle/>
          <a:p>
            <a:pPr marL="0" indent="0" eaLnBrk="1" hangingPunct="1">
              <a:spcBef>
                <a:spcPts val="600"/>
              </a:spcBef>
              <a:buNone/>
            </a:pPr>
            <a:r>
              <a:rPr lang="en-US" altLang="zh-CN" sz="2400" smtClean="0"/>
              <a:t>1.</a:t>
            </a:r>
            <a:r>
              <a:rPr lang="zh-CN" altLang="en-US" sz="2400" smtClean="0"/>
              <a:t>中断的概念</a:t>
            </a:r>
            <a:r>
              <a:rPr lang="en-US" altLang="zh-CN" sz="2400" smtClean="0"/>
              <a:t> </a:t>
            </a:r>
          </a:p>
          <a:p>
            <a:pPr marL="0" indent="457200" eaLnBrk="1" hangingPunct="1">
              <a:spcBef>
                <a:spcPts val="600"/>
              </a:spcBef>
              <a:buNone/>
            </a:pPr>
            <a:r>
              <a:rPr lang="zh-CN" altLang="en-US" sz="2400" smtClean="0"/>
              <a:t>中断（</a:t>
            </a:r>
            <a:r>
              <a:rPr lang="en-US" altLang="zh-CN" sz="2400" smtClean="0"/>
              <a:t>Interrupt</a:t>
            </a:r>
            <a:r>
              <a:rPr lang="zh-CN" altLang="en-US" sz="2400" smtClean="0"/>
              <a:t>）是指</a:t>
            </a:r>
            <a:r>
              <a:rPr lang="en-US" altLang="zh-CN" sz="2400" smtClean="0"/>
              <a:t>CPU</a:t>
            </a:r>
            <a:r>
              <a:rPr lang="zh-CN" altLang="en-US" sz="2400" smtClean="0"/>
              <a:t>暂时中止现行程序，转去处理随机发生的紧急事件（执行中断服务程序），处理完后自动返回被打断的主程序“断点”继续执行的功能和技术。</a:t>
            </a:r>
            <a:endParaRPr lang="en-US" altLang="zh-CN" sz="2400" smtClean="0"/>
          </a:p>
          <a:p>
            <a:pPr marL="0" indent="457200" eaLnBrk="1" hangingPunct="1">
              <a:spcBef>
                <a:spcPts val="600"/>
              </a:spcBef>
              <a:buNone/>
            </a:pPr>
            <a:r>
              <a:rPr lang="zh-CN" altLang="en-US" sz="2400" smtClean="0"/>
              <a:t>中断系统是计算机实现中断功能的软硬件总称。一般在</a:t>
            </a:r>
            <a:r>
              <a:rPr lang="en-US" altLang="zh-CN" sz="2400" smtClean="0"/>
              <a:t>CPU</a:t>
            </a:r>
            <a:r>
              <a:rPr lang="zh-CN" altLang="en-US" sz="2400" smtClean="0"/>
              <a:t>中设置中断机构，在外设接口中设置中断控制器，在软件上设置相应的中断服务程序。</a:t>
            </a:r>
          </a:p>
        </p:txBody>
      </p:sp>
      <p:pic>
        <p:nvPicPr>
          <p:cNvPr id="9221" name="Picture 4" descr="8a4">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39" y="4077072"/>
            <a:ext cx="5977235" cy="20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AutoShape 4">
            <a:hlinkClick r:id="" action="ppaction://noaction" highlightClick="1"/>
          </p:cNvPr>
          <p:cNvSpPr>
            <a:spLocks noChangeArrowheads="1"/>
          </p:cNvSpPr>
          <p:nvPr/>
        </p:nvSpPr>
        <p:spPr bwMode="auto">
          <a:xfrm>
            <a:off x="7668344" y="4918075"/>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35A059-DCE6-49F0-9ADE-F35D85C4EE94}" type="slidenum">
              <a:rPr lang="en-US" altLang="zh-CN" smtClean="0"/>
              <a:pPr eaLnBrk="1" hangingPunct="1"/>
              <a:t>16</a:t>
            </a:fld>
            <a:endParaRPr lang="en-US" altLang="zh-CN" smtClean="0"/>
          </a:p>
        </p:txBody>
      </p:sp>
      <p:sp>
        <p:nvSpPr>
          <p:cNvPr id="9219" name="Rectangle 2"/>
          <p:cNvSpPr>
            <a:spLocks noGrp="1" noChangeArrowheads="1"/>
          </p:cNvSpPr>
          <p:nvPr>
            <p:ph type="title"/>
          </p:nvPr>
        </p:nvSpPr>
        <p:spPr>
          <a:xfrm>
            <a:off x="395536" y="404664"/>
            <a:ext cx="5266928" cy="652934"/>
          </a:xfrm>
        </p:spPr>
        <p:txBody>
          <a:bodyPr/>
          <a:lstStyle/>
          <a:p>
            <a:pPr eaLnBrk="1" hangingPunct="1"/>
            <a:r>
              <a:rPr lang="en-US" altLang="zh-CN" smtClean="0"/>
              <a:t>8.3.1 </a:t>
            </a:r>
            <a:r>
              <a:rPr lang="zh-CN" smtClean="0"/>
              <a:t>中断的基本概念</a:t>
            </a:r>
            <a:endParaRPr lang="zh-CN" altLang="en-US" smtClean="0"/>
          </a:p>
        </p:txBody>
      </p:sp>
      <p:sp>
        <p:nvSpPr>
          <p:cNvPr id="9220" name="Rectangle 3"/>
          <p:cNvSpPr>
            <a:spLocks noGrp="1" noChangeArrowheads="1"/>
          </p:cNvSpPr>
          <p:nvPr>
            <p:ph type="body" idx="1"/>
          </p:nvPr>
        </p:nvSpPr>
        <p:spPr>
          <a:xfrm>
            <a:off x="395536" y="1268760"/>
            <a:ext cx="2664296" cy="576064"/>
          </a:xfrm>
        </p:spPr>
        <p:txBody>
          <a:bodyPr/>
          <a:lstStyle/>
          <a:p>
            <a:pPr marL="0" indent="0" eaLnBrk="1" hangingPunct="1">
              <a:spcBef>
                <a:spcPts val="600"/>
              </a:spcBef>
              <a:buNone/>
            </a:pPr>
            <a:r>
              <a:rPr lang="en-US" altLang="zh-CN" sz="2400" smtClean="0"/>
              <a:t>2.</a:t>
            </a:r>
            <a:r>
              <a:rPr lang="zh-CN" altLang="en-US" sz="2400" smtClean="0"/>
              <a:t>中断处理过程</a:t>
            </a:r>
            <a:endParaRPr lang="en-US" altLang="zh-CN" sz="2400" smtClean="0"/>
          </a:p>
        </p:txBody>
      </p:sp>
      <p:pic>
        <p:nvPicPr>
          <p:cNvPr id="7" name="Picture 4" descr="8a5">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1916832"/>
            <a:ext cx="4594820" cy="434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4">
            <a:hlinkClick r:id="" action="ppaction://noaction" highlightClick="1"/>
          </p:cNvPr>
          <p:cNvSpPr>
            <a:spLocks noChangeArrowheads="1"/>
          </p:cNvSpPr>
          <p:nvPr/>
        </p:nvSpPr>
        <p:spPr bwMode="auto">
          <a:xfrm>
            <a:off x="6588224" y="3731778"/>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extLst>
      <p:ext uri="{BB962C8B-B14F-4D97-AF65-F5344CB8AC3E}">
        <p14:creationId xmlns:p14="http://schemas.microsoft.com/office/powerpoint/2010/main" val="127414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35A059-DCE6-49F0-9ADE-F35D85C4EE94}" type="slidenum">
              <a:rPr lang="en-US" altLang="zh-CN" smtClean="0"/>
              <a:pPr eaLnBrk="1" hangingPunct="1"/>
              <a:t>17</a:t>
            </a:fld>
            <a:endParaRPr lang="en-US" altLang="zh-CN" smtClean="0"/>
          </a:p>
        </p:txBody>
      </p:sp>
      <p:sp>
        <p:nvSpPr>
          <p:cNvPr id="9219" name="Rectangle 2"/>
          <p:cNvSpPr>
            <a:spLocks noGrp="1" noChangeArrowheads="1"/>
          </p:cNvSpPr>
          <p:nvPr>
            <p:ph type="title"/>
          </p:nvPr>
        </p:nvSpPr>
        <p:spPr>
          <a:xfrm>
            <a:off x="395536" y="404664"/>
            <a:ext cx="5266928" cy="652934"/>
          </a:xfrm>
        </p:spPr>
        <p:txBody>
          <a:bodyPr/>
          <a:lstStyle/>
          <a:p>
            <a:pPr eaLnBrk="1" hangingPunct="1"/>
            <a:r>
              <a:rPr lang="en-US" altLang="zh-CN" smtClean="0"/>
              <a:t>8.3.1 </a:t>
            </a:r>
            <a:r>
              <a:rPr lang="zh-CN" smtClean="0"/>
              <a:t>中断的基本概念</a:t>
            </a:r>
            <a:endParaRPr lang="zh-CN" altLang="en-US" smtClean="0"/>
          </a:p>
        </p:txBody>
      </p:sp>
      <p:sp>
        <p:nvSpPr>
          <p:cNvPr id="9220" name="Rectangle 3"/>
          <p:cNvSpPr>
            <a:spLocks noGrp="1" noChangeArrowheads="1"/>
          </p:cNvSpPr>
          <p:nvPr>
            <p:ph type="body" idx="1"/>
          </p:nvPr>
        </p:nvSpPr>
        <p:spPr>
          <a:xfrm>
            <a:off x="323528" y="1772816"/>
            <a:ext cx="8424936" cy="3960440"/>
          </a:xfrm>
        </p:spPr>
        <p:txBody>
          <a:bodyPr/>
          <a:lstStyle/>
          <a:p>
            <a:pPr marL="0" indent="457200" eaLnBrk="1" hangingPunct="1">
              <a:spcBef>
                <a:spcPts val="600"/>
              </a:spcBef>
              <a:buNone/>
            </a:pPr>
            <a:r>
              <a:rPr lang="zh-CN" altLang="en-US" sz="2400" smtClean="0"/>
              <a:t>当</a:t>
            </a:r>
            <a:r>
              <a:rPr lang="en-US" altLang="zh-CN" sz="2400" smtClean="0"/>
              <a:t>CPU</a:t>
            </a:r>
            <a:r>
              <a:rPr lang="zh-CN" altLang="en-US" sz="2400" smtClean="0"/>
              <a:t>执行完一条现行指令时，如果外设向</a:t>
            </a:r>
            <a:r>
              <a:rPr lang="en-US" altLang="zh-CN" sz="2400" smtClean="0"/>
              <a:t>CPU</a:t>
            </a:r>
            <a:r>
              <a:rPr lang="zh-CN" altLang="en-US" sz="2400" smtClean="0"/>
              <a:t>发出中断请求，那么</a:t>
            </a:r>
            <a:r>
              <a:rPr lang="en-US" altLang="zh-CN" sz="2400" smtClean="0"/>
              <a:t>CPU</a:t>
            </a:r>
            <a:r>
              <a:rPr lang="zh-CN" altLang="en-US" sz="2400" smtClean="0"/>
              <a:t>在满足响应条件的情况下，将发出中断响应信号，与此同时关闭中断（“中断屏蔽”触发器置“</a:t>
            </a:r>
            <a:r>
              <a:rPr lang="en-US" altLang="zh-CN" sz="2400" smtClean="0"/>
              <a:t>1</a:t>
            </a:r>
            <a:r>
              <a:rPr lang="zh-CN" altLang="en-US" sz="2400" smtClean="0"/>
              <a:t>”），表示</a:t>
            </a:r>
            <a:r>
              <a:rPr lang="en-US" altLang="zh-CN" sz="2400" smtClean="0"/>
              <a:t>CPU</a:t>
            </a:r>
            <a:r>
              <a:rPr lang="zh-CN" altLang="en-US" sz="2400" smtClean="0"/>
              <a:t>不再受理另外一个设备的中断请求。这时</a:t>
            </a:r>
            <a:r>
              <a:rPr lang="en-US" altLang="zh-CN" sz="2400" smtClean="0"/>
              <a:t>CPU</a:t>
            </a:r>
            <a:r>
              <a:rPr lang="zh-CN" altLang="en-US" sz="2400" smtClean="0"/>
              <a:t>寻找中断请求源是哪个设备，并保存</a:t>
            </a:r>
            <a:r>
              <a:rPr lang="en-US" altLang="zh-CN" sz="2400" smtClean="0"/>
              <a:t>CPU</a:t>
            </a:r>
            <a:r>
              <a:rPr lang="zh-CN" altLang="en-US" sz="2400" smtClean="0"/>
              <a:t>自己的程序计数器（</a:t>
            </a:r>
            <a:r>
              <a:rPr lang="en-US" altLang="zh-CN" sz="2400" smtClean="0"/>
              <a:t>PC</a:t>
            </a:r>
            <a:r>
              <a:rPr lang="zh-CN" altLang="en-US" sz="2400" smtClean="0"/>
              <a:t>）的内容。然后，它将转移到处理该中断源的中断服务程序。在中断服务程序中，先保存</a:t>
            </a:r>
            <a:r>
              <a:rPr lang="en-US" altLang="zh-CN" sz="2400" smtClean="0"/>
              <a:t>CPU</a:t>
            </a:r>
            <a:r>
              <a:rPr lang="zh-CN" altLang="en-US" sz="2400" smtClean="0"/>
              <a:t>现场，然后进行设备服务（如交换数据），最后恢复现场信息。在这些工作完成后，开放中断</a:t>
            </a:r>
            <a:r>
              <a:rPr lang="zh-CN" altLang="en-US" sz="2400"/>
              <a:t>（“中断屏蔽”触发器置</a:t>
            </a:r>
            <a:r>
              <a:rPr lang="zh-CN" altLang="en-US" sz="2400" smtClean="0"/>
              <a:t>“</a:t>
            </a:r>
            <a:r>
              <a:rPr lang="en-US" altLang="zh-CN" sz="2400" smtClean="0"/>
              <a:t>0</a:t>
            </a:r>
            <a:r>
              <a:rPr lang="zh-CN" altLang="en-US" sz="2400" smtClean="0"/>
              <a:t>”），并返回到原来被中断的主程序的下一条指令继续执行。</a:t>
            </a:r>
            <a:endParaRPr lang="en-US" altLang="zh-CN" sz="2400" smtClean="0"/>
          </a:p>
        </p:txBody>
      </p:sp>
    </p:spTree>
    <p:extLst>
      <p:ext uri="{BB962C8B-B14F-4D97-AF65-F5344CB8AC3E}">
        <p14:creationId xmlns:p14="http://schemas.microsoft.com/office/powerpoint/2010/main" val="3363053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F3D07A-9561-451F-B65F-C4161588E811}" type="slidenum">
              <a:rPr lang="en-US" altLang="zh-CN" smtClean="0"/>
              <a:pPr eaLnBrk="1" hangingPunct="1"/>
              <a:t>18</a:t>
            </a:fld>
            <a:endParaRPr lang="en-US" altLang="zh-CN" smtClean="0"/>
          </a:p>
        </p:txBody>
      </p:sp>
      <p:sp>
        <p:nvSpPr>
          <p:cNvPr id="10243" name="Rectangle 2"/>
          <p:cNvSpPr>
            <a:spLocks noGrp="1" noChangeArrowheads="1"/>
          </p:cNvSpPr>
          <p:nvPr>
            <p:ph type="title"/>
          </p:nvPr>
        </p:nvSpPr>
        <p:spPr>
          <a:xfrm>
            <a:off x="457200" y="620688"/>
            <a:ext cx="5122912" cy="796950"/>
          </a:xfrm>
        </p:spPr>
        <p:txBody>
          <a:bodyPr/>
          <a:lstStyle/>
          <a:p>
            <a:pPr eaLnBrk="1" hangingPunct="1"/>
            <a:r>
              <a:rPr lang="en-US" altLang="zh-CN" smtClean="0"/>
              <a:t>8.3.1 </a:t>
            </a:r>
            <a:r>
              <a:rPr lang="zh-CN" smtClean="0"/>
              <a:t>中断的基本概念</a:t>
            </a:r>
            <a:endParaRPr lang="zh-CN" altLang="en-US" smtClean="0"/>
          </a:p>
        </p:txBody>
      </p:sp>
      <p:sp>
        <p:nvSpPr>
          <p:cNvPr id="10244" name="Rectangle 3"/>
          <p:cNvSpPr>
            <a:spLocks noGrp="1" noChangeArrowheads="1"/>
          </p:cNvSpPr>
          <p:nvPr>
            <p:ph type="body" idx="1"/>
          </p:nvPr>
        </p:nvSpPr>
        <p:spPr>
          <a:xfrm>
            <a:off x="457200" y="1719263"/>
            <a:ext cx="8507288" cy="4411662"/>
          </a:xfrm>
        </p:spPr>
        <p:txBody>
          <a:bodyPr/>
          <a:lstStyle/>
          <a:p>
            <a:pPr marL="0" indent="0">
              <a:spcBef>
                <a:spcPts val="600"/>
              </a:spcBef>
              <a:buNone/>
            </a:pPr>
            <a:r>
              <a:rPr lang="zh-CN" sz="2400" smtClean="0"/>
              <a:t>中断处理过程注意几个问题： </a:t>
            </a:r>
          </a:p>
          <a:p>
            <a:pPr marL="0" lvl="1" indent="0">
              <a:spcBef>
                <a:spcPts val="600"/>
              </a:spcBef>
              <a:buNone/>
            </a:pPr>
            <a:r>
              <a:rPr lang="zh-CN" altLang="en-US" sz="2400" b="1" smtClean="0"/>
              <a:t>（</a:t>
            </a:r>
            <a:r>
              <a:rPr lang="en-US" altLang="zh-CN" sz="2400" b="1" smtClean="0"/>
              <a:t>1</a:t>
            </a:r>
            <a:r>
              <a:rPr lang="zh-CN" altLang="en-US" sz="2400" b="1" smtClean="0"/>
              <a:t>）</a:t>
            </a:r>
            <a:r>
              <a:rPr lang="zh-CN" sz="2400" b="1" smtClean="0"/>
              <a:t>响应中断时机</a:t>
            </a:r>
            <a:endParaRPr lang="en-US" altLang="zh-CN" sz="2400" b="1" smtClean="0"/>
          </a:p>
          <a:p>
            <a:pPr marL="0" lvl="1" indent="0">
              <a:spcBef>
                <a:spcPts val="600"/>
              </a:spcBef>
              <a:buNone/>
            </a:pPr>
            <a:r>
              <a:rPr lang="zh-CN" sz="2400" smtClean="0"/>
              <a:t>外界中断请求</a:t>
            </a:r>
            <a:r>
              <a:rPr lang="zh-CN" altLang="en-US" sz="2400" smtClean="0"/>
              <a:t>是</a:t>
            </a:r>
            <a:r>
              <a:rPr lang="zh-CN" sz="2400" smtClean="0"/>
              <a:t>随机的，但</a:t>
            </a:r>
            <a:r>
              <a:rPr lang="en-US" altLang="zh-CN" sz="2400" smtClean="0"/>
              <a:t>CPU</a:t>
            </a:r>
            <a:r>
              <a:rPr lang="zh-CN" sz="2400" smtClean="0"/>
              <a:t>只有在当前指令执行完毕后，才</a:t>
            </a:r>
            <a:r>
              <a:rPr lang="zh-CN" altLang="en-US" sz="2400" smtClean="0"/>
              <a:t>检查中断请求信号。如中断请求信号为“</a:t>
            </a:r>
            <a:r>
              <a:rPr lang="en-US" altLang="zh-CN" sz="2400" smtClean="0"/>
              <a:t>1</a:t>
            </a:r>
            <a:r>
              <a:rPr lang="zh-CN" altLang="en-US" sz="2400" smtClean="0"/>
              <a:t>”而且运行响应该中断请求，则</a:t>
            </a:r>
            <a:r>
              <a:rPr lang="en-US" altLang="zh-CN" sz="2400" smtClean="0"/>
              <a:t>CPU</a:t>
            </a:r>
            <a:r>
              <a:rPr lang="zh-CN" altLang="en-US" sz="2400" smtClean="0"/>
              <a:t>转入“中断周期”，手里外界中断。</a:t>
            </a:r>
            <a:endParaRPr lang="zh-CN" sz="2400" smtClean="0"/>
          </a:p>
          <a:p>
            <a:pPr marL="0" lvl="1" indent="0">
              <a:spcBef>
                <a:spcPts val="600"/>
              </a:spcBef>
              <a:buNone/>
            </a:pPr>
            <a:r>
              <a:rPr lang="zh-CN" altLang="en-US" sz="2400" b="1" smtClean="0"/>
              <a:t>（</a:t>
            </a:r>
            <a:r>
              <a:rPr lang="en-US" altLang="zh-CN" sz="2400" b="1" smtClean="0"/>
              <a:t>2</a:t>
            </a:r>
            <a:r>
              <a:rPr lang="zh-CN" altLang="en-US" sz="2400" b="1" smtClean="0"/>
              <a:t>）</a:t>
            </a:r>
            <a:r>
              <a:rPr lang="zh-CN" sz="2400" b="1" smtClean="0"/>
              <a:t>断点保护问题</a:t>
            </a:r>
            <a:endParaRPr lang="en-US" altLang="zh-CN" sz="2400" b="1" smtClean="0"/>
          </a:p>
          <a:p>
            <a:pPr marL="0" lvl="1" indent="0">
              <a:spcBef>
                <a:spcPts val="600"/>
              </a:spcBef>
              <a:buNone/>
            </a:pPr>
            <a:r>
              <a:rPr lang="zh-CN" altLang="en-US" sz="2400" smtClean="0"/>
              <a:t>为了在中断服务程序执行完毕后能够正确地返回到原来主程序中被中断的断点而继续执行主程序，必须把程序计数器</a:t>
            </a:r>
            <a:r>
              <a:rPr lang="en-US" altLang="zh-CN" sz="2400" smtClean="0"/>
              <a:t>PC</a:t>
            </a:r>
            <a:r>
              <a:rPr lang="zh-CN" altLang="en-US" sz="2400" smtClean="0"/>
              <a:t>以及当前指令执行结束后</a:t>
            </a:r>
            <a:r>
              <a:rPr lang="en-US" altLang="zh-CN" sz="2400" smtClean="0"/>
              <a:t>CPU</a:t>
            </a:r>
            <a:r>
              <a:rPr lang="zh-CN" altLang="en-US" sz="2400" smtClean="0"/>
              <a:t>的状态（包括</a:t>
            </a:r>
            <a:r>
              <a:rPr lang="en-US" sz="2400" smtClean="0"/>
              <a:t>寄存器</a:t>
            </a:r>
            <a:r>
              <a:rPr lang="zh-CN" altLang="en-US" sz="2400" smtClean="0"/>
              <a:t>的</a:t>
            </a:r>
            <a:r>
              <a:rPr lang="en-US" sz="2400" smtClean="0"/>
              <a:t>内容和</a:t>
            </a:r>
            <a:r>
              <a:rPr lang="zh-CN" altLang="en-US" sz="2400" smtClean="0"/>
              <a:t>一些</a:t>
            </a:r>
            <a:r>
              <a:rPr lang="en-US" sz="2400" smtClean="0"/>
              <a:t>状态</a:t>
            </a:r>
            <a:r>
              <a:rPr lang="zh-CN" altLang="en-US" sz="2400" smtClean="0"/>
              <a:t>标识位）都</a:t>
            </a:r>
            <a:r>
              <a:rPr lang="en-US" sz="2400" smtClean="0"/>
              <a:t>保存</a:t>
            </a:r>
            <a:r>
              <a:rPr lang="zh-CN" altLang="en-US" sz="2400" smtClean="0"/>
              <a:t>到堆栈中。这些操作称为保存现场。</a:t>
            </a:r>
            <a:r>
              <a:rPr lang="en-US" sz="2400" smtClean="0"/>
              <a:t> </a:t>
            </a:r>
            <a:endParaRPr lang="zh-CN"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F3D07A-9561-451F-B65F-C4161588E811}" type="slidenum">
              <a:rPr lang="en-US" altLang="zh-CN" smtClean="0"/>
              <a:pPr eaLnBrk="1" hangingPunct="1"/>
              <a:t>19</a:t>
            </a:fld>
            <a:endParaRPr lang="en-US" altLang="zh-CN" smtClean="0"/>
          </a:p>
        </p:txBody>
      </p:sp>
      <p:sp>
        <p:nvSpPr>
          <p:cNvPr id="10243" name="Rectangle 2"/>
          <p:cNvSpPr>
            <a:spLocks noGrp="1" noChangeArrowheads="1"/>
          </p:cNvSpPr>
          <p:nvPr>
            <p:ph type="title"/>
          </p:nvPr>
        </p:nvSpPr>
        <p:spPr>
          <a:xfrm>
            <a:off x="251520" y="260648"/>
            <a:ext cx="5122912" cy="796950"/>
          </a:xfrm>
        </p:spPr>
        <p:txBody>
          <a:bodyPr/>
          <a:lstStyle/>
          <a:p>
            <a:pPr eaLnBrk="1" hangingPunct="1"/>
            <a:r>
              <a:rPr lang="en-US" altLang="zh-CN" smtClean="0"/>
              <a:t>8.3.1 </a:t>
            </a:r>
            <a:r>
              <a:rPr lang="zh-CN" smtClean="0"/>
              <a:t>中断的基本概念</a:t>
            </a:r>
            <a:endParaRPr lang="zh-CN" altLang="en-US" smtClean="0"/>
          </a:p>
        </p:txBody>
      </p:sp>
      <p:sp>
        <p:nvSpPr>
          <p:cNvPr id="10244" name="Rectangle 3"/>
          <p:cNvSpPr>
            <a:spLocks noGrp="1" noChangeArrowheads="1"/>
          </p:cNvSpPr>
          <p:nvPr>
            <p:ph type="body" idx="1"/>
          </p:nvPr>
        </p:nvSpPr>
        <p:spPr>
          <a:xfrm>
            <a:off x="107504" y="1268760"/>
            <a:ext cx="9036496" cy="4896544"/>
          </a:xfrm>
        </p:spPr>
        <p:txBody>
          <a:bodyPr/>
          <a:lstStyle/>
          <a:p>
            <a:pPr marL="0" lvl="1" indent="0">
              <a:spcBef>
                <a:spcPts val="600"/>
              </a:spcBef>
              <a:buNone/>
            </a:pPr>
            <a:r>
              <a:rPr lang="zh-CN" altLang="en-US" sz="2400" b="1" smtClean="0"/>
              <a:t>（</a:t>
            </a:r>
            <a:r>
              <a:rPr lang="en-US" altLang="zh-CN" sz="2400" b="1" smtClean="0"/>
              <a:t>3</a:t>
            </a:r>
            <a:r>
              <a:rPr lang="zh-CN" altLang="en-US" sz="2400" b="1" smtClean="0"/>
              <a:t>）</a:t>
            </a:r>
            <a:r>
              <a:rPr lang="zh-CN" sz="2400" b="1" smtClean="0"/>
              <a:t>原子操作</a:t>
            </a:r>
            <a:endParaRPr lang="en-US" altLang="zh-CN" sz="2400"/>
          </a:p>
          <a:p>
            <a:pPr marL="0" lvl="1" indent="457200">
              <a:spcBef>
                <a:spcPts val="600"/>
              </a:spcBef>
              <a:buNone/>
            </a:pPr>
            <a:r>
              <a:rPr lang="zh-CN" altLang="en-US" sz="2400" smtClean="0"/>
              <a:t>发出中断响应信号的同时关中断（将中断屏蔽触发器置“</a:t>
            </a:r>
            <a:r>
              <a:rPr lang="en-US" altLang="zh-CN" sz="2400" smtClean="0"/>
              <a:t>1</a:t>
            </a:r>
            <a:r>
              <a:rPr lang="zh-CN" altLang="en-US" sz="2400" smtClean="0"/>
              <a:t>”），这样</a:t>
            </a:r>
            <a:r>
              <a:rPr lang="en-US" altLang="zh-CN" sz="2400" smtClean="0"/>
              <a:t>CPU</a:t>
            </a:r>
            <a:r>
              <a:rPr lang="zh-CN" altLang="en-US" sz="2400" smtClean="0"/>
              <a:t>不能再受理另外的新的中断源发来的中断请求。只有中断服务程序执行完毕后，它才重新使“中断屏蔽”标识置“</a:t>
            </a:r>
            <a:r>
              <a:rPr lang="en-US" altLang="zh-CN" sz="2400" smtClean="0"/>
              <a:t>0</a:t>
            </a:r>
            <a:r>
              <a:rPr lang="zh-CN" altLang="en-US" sz="2400" smtClean="0"/>
              <a:t>”，即开放中断。</a:t>
            </a:r>
            <a:r>
              <a:rPr lang="zh-CN" sz="2400" smtClean="0"/>
              <a:t> </a:t>
            </a:r>
          </a:p>
          <a:p>
            <a:pPr marL="0" lvl="1" indent="0">
              <a:spcBef>
                <a:spcPts val="600"/>
              </a:spcBef>
              <a:buNone/>
            </a:pPr>
            <a:r>
              <a:rPr lang="zh-CN" altLang="en-US" sz="2400" b="1" smtClean="0"/>
              <a:t>（</a:t>
            </a:r>
            <a:r>
              <a:rPr lang="en-US" altLang="zh-CN" sz="2400" b="1" smtClean="0"/>
              <a:t>4</a:t>
            </a:r>
            <a:r>
              <a:rPr lang="zh-CN" altLang="en-US" sz="2400" b="1" smtClean="0"/>
              <a:t>）软硬件共同参与</a:t>
            </a:r>
            <a:endParaRPr lang="en-US" altLang="zh-CN" sz="2400" b="1" smtClean="0"/>
          </a:p>
          <a:p>
            <a:pPr marL="0" lvl="1" indent="457200">
              <a:spcBef>
                <a:spcPts val="600"/>
              </a:spcBef>
              <a:buNone/>
            </a:pPr>
            <a:r>
              <a:rPr lang="zh-CN" sz="2400" smtClean="0"/>
              <a:t>中断是由软硬件结合起来实现的</a:t>
            </a:r>
            <a:r>
              <a:rPr lang="zh-CN" altLang="en-US" sz="2400" smtClean="0"/>
              <a:t>，“中断周期”由硬件实现，其动作在主程序和中断服务子程序中都看不到，又称为“中断处理的隐操作”。中断服务子程序由机器指令序列（软件）实现。</a:t>
            </a:r>
            <a:endParaRPr lang="zh-CN" sz="2400" smtClean="0"/>
          </a:p>
          <a:p>
            <a:pPr marL="0" lvl="1" indent="0">
              <a:spcBef>
                <a:spcPts val="600"/>
              </a:spcBef>
              <a:buNone/>
            </a:pPr>
            <a:r>
              <a:rPr lang="zh-CN" altLang="en-US" sz="2400" b="1" smtClean="0"/>
              <a:t>（</a:t>
            </a:r>
            <a:r>
              <a:rPr lang="en-US" altLang="zh-CN" sz="2400" b="1" smtClean="0"/>
              <a:t>5</a:t>
            </a:r>
            <a:r>
              <a:rPr lang="zh-CN" altLang="en-US" sz="2400" b="1" smtClean="0"/>
              <a:t>）中断的分类</a:t>
            </a:r>
            <a:endParaRPr lang="en-US" altLang="zh-CN" sz="2400" b="1" smtClean="0"/>
          </a:p>
          <a:p>
            <a:pPr marL="0" lvl="1" indent="457200">
              <a:spcBef>
                <a:spcPts val="600"/>
              </a:spcBef>
              <a:buNone/>
            </a:pPr>
            <a:r>
              <a:rPr lang="zh-CN" altLang="en-US" sz="2400" smtClean="0"/>
              <a:t>机器内部原因导致出错引起的中断叫</a:t>
            </a:r>
            <a:r>
              <a:rPr lang="zh-CN" sz="2400" smtClean="0"/>
              <a:t>内中断（异常）</a:t>
            </a:r>
            <a:r>
              <a:rPr lang="zh-CN" altLang="en-US" sz="2400" smtClean="0"/>
              <a:t>；外部设备请求服务的中断叫</a:t>
            </a:r>
            <a:r>
              <a:rPr lang="zh-CN" sz="2400" smtClean="0"/>
              <a:t>外中断</a:t>
            </a:r>
            <a:r>
              <a:rPr lang="zh-CN" altLang="en-US" sz="2400" smtClean="0"/>
              <a:t>。</a:t>
            </a:r>
            <a:endParaRPr lang="zh-CN" sz="2400" smtClean="0"/>
          </a:p>
        </p:txBody>
      </p:sp>
    </p:spTree>
    <p:extLst>
      <p:ext uri="{BB962C8B-B14F-4D97-AF65-F5344CB8AC3E}">
        <p14:creationId xmlns:p14="http://schemas.microsoft.com/office/powerpoint/2010/main" val="3788460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692696"/>
            <a:ext cx="7427168" cy="724942"/>
          </a:xfrm>
        </p:spPr>
        <p:txBody>
          <a:bodyPr/>
          <a:lstStyle/>
          <a:p>
            <a:pPr eaLnBrk="1" hangingPunct="1"/>
            <a:r>
              <a:rPr lang="en-US" altLang="zh-CN" sz="3600" smtClean="0">
                <a:cs typeface="Arial" charset="0"/>
              </a:rPr>
              <a:t>8.1 </a:t>
            </a:r>
            <a:r>
              <a:rPr lang="en-US" altLang="zh-CN" sz="3600"/>
              <a:t>CPU</a:t>
            </a:r>
            <a:r>
              <a:rPr lang="zh-CN" altLang="en-US" sz="3600"/>
              <a:t>与外设之间的信息交换方式</a:t>
            </a:r>
            <a:endParaRPr lang="zh-CN" altLang="en-US" sz="3600" smtClean="0"/>
          </a:p>
        </p:txBody>
      </p:sp>
      <p:sp>
        <p:nvSpPr>
          <p:cNvPr id="5124" name="Rectangle 3"/>
          <p:cNvSpPr>
            <a:spLocks noGrp="1" noChangeArrowheads="1"/>
          </p:cNvSpPr>
          <p:nvPr>
            <p:ph type="body" idx="1"/>
          </p:nvPr>
        </p:nvSpPr>
        <p:spPr>
          <a:xfrm>
            <a:off x="457200" y="1719263"/>
            <a:ext cx="6779096" cy="2213793"/>
          </a:xfrm>
        </p:spPr>
        <p:txBody>
          <a:bodyPr/>
          <a:lstStyle/>
          <a:p>
            <a:pPr eaLnBrk="1" hangingPunct="1">
              <a:buFont typeface="Wingdings" pitchFamily="2" charset="2"/>
              <a:buNone/>
            </a:pPr>
            <a:r>
              <a:rPr lang="en-US" altLang="zh-CN" smtClean="0"/>
              <a:t>8.1.1 </a:t>
            </a:r>
            <a:r>
              <a:rPr lang="zh-CN" altLang="en-US" smtClean="0"/>
              <a:t>输入</a:t>
            </a:r>
            <a:r>
              <a:rPr lang="en-US" altLang="zh-CN" smtClean="0"/>
              <a:t>/</a:t>
            </a:r>
            <a:r>
              <a:rPr lang="zh-CN" altLang="en-US" smtClean="0"/>
              <a:t>输出接口与端口</a:t>
            </a:r>
            <a:endParaRPr lang="en-US" altLang="zh-CN" smtClean="0"/>
          </a:p>
          <a:p>
            <a:pPr eaLnBrk="1" hangingPunct="1">
              <a:buFont typeface="Wingdings" pitchFamily="2" charset="2"/>
              <a:buNone/>
            </a:pPr>
            <a:r>
              <a:rPr lang="en-US" altLang="zh-CN" smtClean="0"/>
              <a:t>8.1.2 </a:t>
            </a:r>
            <a:r>
              <a:rPr lang="zh-CN" altLang="en-US" smtClean="0"/>
              <a:t>输入</a:t>
            </a:r>
            <a:r>
              <a:rPr lang="en-US" altLang="zh-CN" smtClean="0"/>
              <a:t>/</a:t>
            </a:r>
            <a:r>
              <a:rPr lang="zh-CN" altLang="en-US" smtClean="0"/>
              <a:t>输出操作的一般过程</a:t>
            </a:r>
            <a:endParaRPr lang="en-US" altLang="zh-CN" smtClean="0"/>
          </a:p>
          <a:p>
            <a:pPr eaLnBrk="1" hangingPunct="1">
              <a:buFont typeface="Wingdings" pitchFamily="2" charset="2"/>
              <a:buNone/>
            </a:pPr>
            <a:r>
              <a:rPr lang="en-US" altLang="zh-CN" smtClean="0"/>
              <a:t>8.1.3 I/O</a:t>
            </a:r>
            <a:r>
              <a:rPr lang="zh-CN" altLang="en-US" smtClean="0"/>
              <a:t>接口与外设减的数据传送方式</a:t>
            </a:r>
            <a:endParaRPr lang="en-US" altLang="zh-CN" smtClean="0"/>
          </a:p>
          <a:p>
            <a:pPr eaLnBrk="1" hangingPunct="1">
              <a:buFont typeface="Wingdings" pitchFamily="2" charset="2"/>
              <a:buNone/>
            </a:pPr>
            <a:r>
              <a:rPr lang="en-US" altLang="zh-CN" smtClean="0"/>
              <a:t>8.1.4 CPU</a:t>
            </a:r>
            <a:r>
              <a:rPr lang="zh-CN" altLang="en-US" smtClean="0"/>
              <a:t>与</a:t>
            </a:r>
            <a:r>
              <a:rPr lang="en-US" altLang="zh-CN" smtClean="0"/>
              <a:t>I/O</a:t>
            </a:r>
            <a:r>
              <a:rPr lang="zh-CN" altLang="en-US" smtClean="0"/>
              <a:t>接口之间的数据传送</a:t>
            </a:r>
            <a:endParaRPr lang="en-US" altLang="zh-CN" smtClean="0"/>
          </a:p>
        </p:txBody>
      </p:sp>
      <p:sp>
        <p:nvSpPr>
          <p:cNvPr id="2" name="日期占位符 1"/>
          <p:cNvSpPr>
            <a:spLocks noGrp="1"/>
          </p:cNvSpPr>
          <p:nvPr>
            <p:ph type="dt" sz="half" idx="10"/>
          </p:nvPr>
        </p:nvSpPr>
        <p:spPr/>
        <p:txBody>
          <a:bodyPr/>
          <a:lstStyle/>
          <a:p>
            <a:pPr>
              <a:defRPr/>
            </a:pPr>
            <a:fld id="{AF00D5D2-FD37-4A74-BF44-CFDC6EF2E5C6}" type="datetime11">
              <a:rPr lang="zh-CN" altLang="en-US" smtClean="0"/>
              <a:t>10:50:55</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2</a:t>
            </a:fld>
            <a:endParaRPr lang="en-US" altLang="zh-CN"/>
          </a:p>
        </p:txBody>
      </p:sp>
    </p:spTree>
    <p:extLst>
      <p:ext uri="{BB962C8B-B14F-4D97-AF65-F5344CB8AC3E}">
        <p14:creationId xmlns:p14="http://schemas.microsoft.com/office/powerpoint/2010/main" val="3871177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F3D07A-9561-451F-B65F-C4161588E811}" type="slidenum">
              <a:rPr lang="en-US" altLang="zh-CN" smtClean="0"/>
              <a:pPr eaLnBrk="1" hangingPunct="1"/>
              <a:t>20</a:t>
            </a:fld>
            <a:endParaRPr lang="en-US" altLang="zh-CN" smtClean="0"/>
          </a:p>
        </p:txBody>
      </p:sp>
      <p:sp>
        <p:nvSpPr>
          <p:cNvPr id="10243" name="Rectangle 2"/>
          <p:cNvSpPr>
            <a:spLocks noGrp="1" noChangeArrowheads="1"/>
          </p:cNvSpPr>
          <p:nvPr>
            <p:ph type="title"/>
          </p:nvPr>
        </p:nvSpPr>
        <p:spPr>
          <a:xfrm>
            <a:off x="251520" y="260648"/>
            <a:ext cx="7632848" cy="796950"/>
          </a:xfrm>
        </p:spPr>
        <p:txBody>
          <a:bodyPr/>
          <a:lstStyle/>
          <a:p>
            <a:pPr eaLnBrk="1" hangingPunct="1"/>
            <a:r>
              <a:rPr lang="en-US" altLang="zh-CN" sz="3600" smtClean="0"/>
              <a:t>8.3.2 </a:t>
            </a:r>
            <a:r>
              <a:rPr lang="zh-CN" sz="3600" smtClean="0"/>
              <a:t>中断</a:t>
            </a:r>
            <a:r>
              <a:rPr lang="zh-CN" altLang="en-US" sz="3600" smtClean="0"/>
              <a:t>服务程序入口地址的获取</a:t>
            </a:r>
          </a:p>
        </p:txBody>
      </p:sp>
      <p:sp>
        <p:nvSpPr>
          <p:cNvPr id="10244" name="Rectangle 3"/>
          <p:cNvSpPr>
            <a:spLocks noGrp="1" noChangeArrowheads="1"/>
          </p:cNvSpPr>
          <p:nvPr>
            <p:ph type="body" idx="1"/>
          </p:nvPr>
        </p:nvSpPr>
        <p:spPr>
          <a:xfrm>
            <a:off x="395536" y="1588150"/>
            <a:ext cx="4032448" cy="4608512"/>
          </a:xfrm>
        </p:spPr>
        <p:txBody>
          <a:bodyPr/>
          <a:lstStyle/>
          <a:p>
            <a:pPr marL="0" lvl="1" indent="0">
              <a:spcBef>
                <a:spcPts val="600"/>
              </a:spcBef>
              <a:buNone/>
            </a:pPr>
            <a:r>
              <a:rPr lang="en-US" altLang="zh-CN" sz="2400" smtClean="0"/>
              <a:t>1.</a:t>
            </a:r>
            <a:r>
              <a:rPr lang="zh-CN" altLang="en-US" sz="2400" smtClean="0"/>
              <a:t>向量中断</a:t>
            </a:r>
            <a:endParaRPr lang="en-US" altLang="zh-CN" sz="2400" smtClean="0"/>
          </a:p>
          <a:p>
            <a:pPr marL="0" lvl="1" indent="0">
              <a:spcBef>
                <a:spcPts val="600"/>
              </a:spcBef>
              <a:buNone/>
            </a:pPr>
            <a:r>
              <a:rPr lang="zh-CN" altLang="en-US" sz="2400" smtClean="0"/>
              <a:t>当</a:t>
            </a:r>
            <a:r>
              <a:rPr lang="en-US" altLang="zh-CN" sz="2400" smtClean="0"/>
              <a:t>CPU</a:t>
            </a:r>
            <a:r>
              <a:rPr lang="zh-CN" altLang="en-US" sz="2400" smtClean="0"/>
              <a:t>响应中断后，由提出中断请求的</a:t>
            </a:r>
            <a:r>
              <a:rPr lang="en-US" altLang="zh-CN" sz="2400" smtClean="0"/>
              <a:t>I/O</a:t>
            </a:r>
            <a:r>
              <a:rPr lang="zh-CN" altLang="en-US" sz="2400" smtClean="0"/>
              <a:t>接口（硬件）直接产生一个固定的地址（即中断向量地址）送入</a:t>
            </a:r>
            <a:r>
              <a:rPr lang="en-US" altLang="zh-CN" sz="2400" smtClean="0"/>
              <a:t>CPU</a:t>
            </a:r>
            <a:r>
              <a:rPr lang="zh-CN" altLang="en-US" sz="2400" smtClean="0"/>
              <a:t>，由其指明中断服务程序入口地址并实现程序切换的中断方式。在向量中断方式中，每个中断源都对应一个中断服务程序，而中断服务程序的入口地址被称为中断向量。</a:t>
            </a:r>
            <a:endParaRPr lang="zh-CN" sz="2400" smtClean="0"/>
          </a:p>
        </p:txBody>
      </p:sp>
      <p:graphicFrame>
        <p:nvGraphicFramePr>
          <p:cNvPr id="2" name="表格 1"/>
          <p:cNvGraphicFramePr>
            <a:graphicFrameLocks noGrp="1"/>
          </p:cNvGraphicFramePr>
          <p:nvPr>
            <p:extLst>
              <p:ext uri="{D42A27DB-BD31-4B8C-83A1-F6EECF244321}">
                <p14:modId xmlns:p14="http://schemas.microsoft.com/office/powerpoint/2010/main" val="3125756472"/>
              </p:ext>
            </p:extLst>
          </p:nvPr>
        </p:nvGraphicFramePr>
        <p:xfrm>
          <a:off x="5148064" y="1844824"/>
          <a:ext cx="1872208" cy="4079240"/>
        </p:xfrm>
        <a:graphic>
          <a:graphicData uri="http://schemas.openxmlformats.org/drawingml/2006/table">
            <a:tbl>
              <a:tblPr firstRow="1" bandRow="1">
                <a:tableStyleId>{5940675A-B579-460E-94D1-54222C63F5DA}</a:tableStyleId>
              </a:tblPr>
              <a:tblGrid>
                <a:gridCol w="1872208"/>
              </a:tblGrid>
              <a:tr h="370840">
                <a:tc>
                  <a:txBody>
                    <a:bodyPr/>
                    <a:lstStyle/>
                    <a:p>
                      <a:r>
                        <a:rPr lang="en-US" altLang="zh-CN" smtClean="0"/>
                        <a:t>PC1</a:t>
                      </a:r>
                      <a:endParaRPr lang="zh-CN" altLang="en-US"/>
                    </a:p>
                  </a:txBody>
                  <a:tcPr/>
                </a:tc>
              </a:tr>
              <a:tr h="370840">
                <a:tc>
                  <a:txBody>
                    <a:bodyPr/>
                    <a:lstStyle/>
                    <a:p>
                      <a:r>
                        <a:rPr lang="en-US" altLang="zh-CN" smtClean="0"/>
                        <a:t>PSW1</a:t>
                      </a:r>
                      <a:endParaRPr lang="zh-CN" altLang="en-US"/>
                    </a:p>
                  </a:txBody>
                  <a:tcPr/>
                </a:tc>
              </a:tr>
              <a:tr h="370840">
                <a:tc>
                  <a:txBody>
                    <a:bodyPr/>
                    <a:lstStyle/>
                    <a:p>
                      <a:r>
                        <a:rPr lang="en-US" altLang="zh-CN" smtClean="0"/>
                        <a:t>PC2</a:t>
                      </a:r>
                      <a:endParaRPr lang="zh-CN" altLang="en-US"/>
                    </a:p>
                  </a:txBody>
                  <a:tcPr/>
                </a:tc>
              </a:tr>
              <a:tr h="370840">
                <a:tc>
                  <a:txBody>
                    <a:bodyPr/>
                    <a:lstStyle/>
                    <a:p>
                      <a:r>
                        <a:rPr lang="en-US" altLang="zh-CN" smtClean="0"/>
                        <a:t>PSW2</a:t>
                      </a:r>
                      <a:endParaRPr lang="zh-CN" altLang="en-US"/>
                    </a:p>
                  </a:txBody>
                  <a:tcPr/>
                </a:tc>
              </a:tr>
              <a:tr h="370840">
                <a:tc>
                  <a:txBody>
                    <a:bodyPr/>
                    <a:lstStyle/>
                    <a:p>
                      <a:r>
                        <a:rPr lang="en-US" altLang="zh-CN" smtClean="0"/>
                        <a:t>…</a:t>
                      </a:r>
                      <a:endParaRPr lang="zh-CN" altLang="en-US"/>
                    </a:p>
                  </a:txBody>
                  <a:tcPr/>
                </a:tc>
              </a:tr>
              <a:tr h="370840">
                <a:tc>
                  <a:txBody>
                    <a:bodyPr/>
                    <a:lstStyle/>
                    <a:p>
                      <a:r>
                        <a:rPr lang="en-US" altLang="zh-CN" smtClean="0"/>
                        <a:t>PCn</a:t>
                      </a:r>
                      <a:endParaRPr lang="zh-CN" altLang="en-US"/>
                    </a:p>
                  </a:txBody>
                  <a:tcPr/>
                </a:tc>
              </a:tr>
              <a:tr h="370840">
                <a:tc>
                  <a:txBody>
                    <a:bodyPr/>
                    <a:lstStyle/>
                    <a:p>
                      <a:r>
                        <a:rPr lang="en-US" altLang="zh-CN" smtClean="0"/>
                        <a:t>PSWn</a:t>
                      </a:r>
                      <a:endParaRPr lang="zh-CN" altLang="en-US"/>
                    </a:p>
                  </a:txBody>
                  <a:tcPr/>
                </a:tc>
              </a:tr>
              <a:tr h="370840">
                <a:tc>
                  <a:txBody>
                    <a:bodyPr/>
                    <a:lstStyle/>
                    <a:p>
                      <a:r>
                        <a:rPr lang="en-US" altLang="zh-CN" smtClean="0"/>
                        <a:t>…</a:t>
                      </a:r>
                      <a:endParaRPr lang="zh-CN" altLang="en-US"/>
                    </a:p>
                  </a:txBody>
                  <a:tcPr/>
                </a:tc>
              </a:tr>
              <a:tr h="370840">
                <a:tc>
                  <a:txBody>
                    <a:bodyPr/>
                    <a:lstStyle/>
                    <a:p>
                      <a:r>
                        <a:rPr lang="zh-CN" altLang="en-US" smtClean="0"/>
                        <a:t>中断服务程序</a:t>
                      </a:r>
                      <a:r>
                        <a:rPr lang="en-US" altLang="zh-CN" smtClean="0"/>
                        <a:t>1</a:t>
                      </a:r>
                      <a:endParaRPr lang="zh-CN" altLang="en-US"/>
                    </a:p>
                  </a:txBody>
                  <a:tcPr/>
                </a:tc>
              </a:tr>
              <a:tr h="370840">
                <a:tc>
                  <a:txBody>
                    <a:bodyPr/>
                    <a:lstStyle/>
                    <a:p>
                      <a:r>
                        <a:rPr lang="zh-CN" altLang="en-US" smtClean="0"/>
                        <a:t>中断服务程序</a:t>
                      </a:r>
                      <a:r>
                        <a:rPr lang="en-US" altLang="zh-CN" smtClean="0"/>
                        <a:t>2</a:t>
                      </a:r>
                      <a:endParaRPr lang="zh-CN" altLang="en-US"/>
                    </a:p>
                  </a:txBody>
                  <a:tcPr/>
                </a:tc>
              </a:tr>
              <a:tr h="370840">
                <a:tc>
                  <a:txBody>
                    <a:bodyPr/>
                    <a:lstStyle/>
                    <a:p>
                      <a:r>
                        <a:rPr lang="en-US" altLang="zh-CN" smtClean="0"/>
                        <a:t>…</a:t>
                      </a:r>
                      <a:endParaRPr lang="zh-CN" altLang="en-US"/>
                    </a:p>
                  </a:txBody>
                  <a:tcPr/>
                </a:tc>
              </a:tr>
            </a:tbl>
          </a:graphicData>
        </a:graphic>
      </p:graphicFrame>
      <p:sp>
        <p:nvSpPr>
          <p:cNvPr id="3" name="TextBox 2"/>
          <p:cNvSpPr txBox="1"/>
          <p:nvPr/>
        </p:nvSpPr>
        <p:spPr>
          <a:xfrm>
            <a:off x="4608004" y="1904851"/>
            <a:ext cx="504056" cy="369332"/>
          </a:xfrm>
          <a:prstGeom prst="rect">
            <a:avLst/>
          </a:prstGeom>
          <a:noFill/>
        </p:spPr>
        <p:txBody>
          <a:bodyPr wrap="square" rtlCol="0">
            <a:spAutoFit/>
          </a:bodyPr>
          <a:lstStyle/>
          <a:p>
            <a:r>
              <a:rPr lang="en-US" altLang="zh-CN" smtClean="0"/>
              <a:t>A1</a:t>
            </a:r>
            <a:endParaRPr lang="zh-CN" altLang="en-US"/>
          </a:p>
        </p:txBody>
      </p:sp>
      <p:sp>
        <p:nvSpPr>
          <p:cNvPr id="7" name="TextBox 6"/>
          <p:cNvSpPr txBox="1"/>
          <p:nvPr/>
        </p:nvSpPr>
        <p:spPr>
          <a:xfrm>
            <a:off x="4572000" y="2564904"/>
            <a:ext cx="504056" cy="369332"/>
          </a:xfrm>
          <a:prstGeom prst="rect">
            <a:avLst/>
          </a:prstGeom>
          <a:noFill/>
        </p:spPr>
        <p:txBody>
          <a:bodyPr wrap="square" rtlCol="0">
            <a:spAutoFit/>
          </a:bodyPr>
          <a:lstStyle/>
          <a:p>
            <a:r>
              <a:rPr lang="en-US" altLang="zh-CN" smtClean="0"/>
              <a:t>A2</a:t>
            </a:r>
            <a:endParaRPr lang="zh-CN" altLang="en-US"/>
          </a:p>
        </p:txBody>
      </p:sp>
      <p:sp>
        <p:nvSpPr>
          <p:cNvPr id="8" name="TextBox 7"/>
          <p:cNvSpPr txBox="1"/>
          <p:nvPr/>
        </p:nvSpPr>
        <p:spPr>
          <a:xfrm>
            <a:off x="4572000" y="3707740"/>
            <a:ext cx="504056" cy="369332"/>
          </a:xfrm>
          <a:prstGeom prst="rect">
            <a:avLst/>
          </a:prstGeom>
          <a:noFill/>
        </p:spPr>
        <p:txBody>
          <a:bodyPr wrap="square" rtlCol="0">
            <a:spAutoFit/>
          </a:bodyPr>
          <a:lstStyle/>
          <a:p>
            <a:r>
              <a:rPr lang="en-US" altLang="zh-CN" smtClean="0"/>
              <a:t>An</a:t>
            </a:r>
            <a:endParaRPr lang="zh-CN" altLang="en-US"/>
          </a:p>
        </p:txBody>
      </p:sp>
      <p:sp>
        <p:nvSpPr>
          <p:cNvPr id="9" name="TextBox 8"/>
          <p:cNvSpPr txBox="1"/>
          <p:nvPr/>
        </p:nvSpPr>
        <p:spPr>
          <a:xfrm>
            <a:off x="4572000" y="4427820"/>
            <a:ext cx="504056" cy="369332"/>
          </a:xfrm>
          <a:prstGeom prst="rect">
            <a:avLst/>
          </a:prstGeom>
          <a:noFill/>
        </p:spPr>
        <p:txBody>
          <a:bodyPr wrap="square" rtlCol="0">
            <a:spAutoFit/>
          </a:bodyPr>
          <a:lstStyle/>
          <a:p>
            <a:r>
              <a:rPr lang="en-US" altLang="zh-CN" smtClean="0"/>
              <a:t>…</a:t>
            </a:r>
            <a:endParaRPr lang="zh-CN" altLang="en-US"/>
          </a:p>
        </p:txBody>
      </p:sp>
      <p:sp>
        <p:nvSpPr>
          <p:cNvPr id="10" name="TextBox 9"/>
          <p:cNvSpPr txBox="1"/>
          <p:nvPr/>
        </p:nvSpPr>
        <p:spPr>
          <a:xfrm>
            <a:off x="4427984" y="4859868"/>
            <a:ext cx="684076" cy="369332"/>
          </a:xfrm>
          <a:prstGeom prst="rect">
            <a:avLst/>
          </a:prstGeom>
          <a:noFill/>
        </p:spPr>
        <p:txBody>
          <a:bodyPr wrap="square" rtlCol="0">
            <a:spAutoFit/>
          </a:bodyPr>
          <a:lstStyle/>
          <a:p>
            <a:r>
              <a:rPr lang="en-US" altLang="zh-CN" smtClean="0"/>
              <a:t>PC1</a:t>
            </a:r>
            <a:endParaRPr lang="zh-CN" altLang="en-US"/>
          </a:p>
        </p:txBody>
      </p:sp>
      <p:sp>
        <p:nvSpPr>
          <p:cNvPr id="11" name="TextBox 10"/>
          <p:cNvSpPr txBox="1"/>
          <p:nvPr/>
        </p:nvSpPr>
        <p:spPr>
          <a:xfrm>
            <a:off x="4427984" y="5157192"/>
            <a:ext cx="684076" cy="369332"/>
          </a:xfrm>
          <a:prstGeom prst="rect">
            <a:avLst/>
          </a:prstGeom>
          <a:noFill/>
        </p:spPr>
        <p:txBody>
          <a:bodyPr wrap="square" rtlCol="0">
            <a:spAutoFit/>
          </a:bodyPr>
          <a:lstStyle/>
          <a:p>
            <a:r>
              <a:rPr lang="en-US" altLang="zh-CN" smtClean="0"/>
              <a:t>PC2</a:t>
            </a:r>
            <a:endParaRPr lang="zh-CN" altLang="en-US"/>
          </a:p>
        </p:txBody>
      </p:sp>
      <p:sp>
        <p:nvSpPr>
          <p:cNvPr id="12" name="TextBox 11"/>
          <p:cNvSpPr txBox="1"/>
          <p:nvPr/>
        </p:nvSpPr>
        <p:spPr>
          <a:xfrm>
            <a:off x="4608004" y="5579948"/>
            <a:ext cx="684076" cy="369332"/>
          </a:xfrm>
          <a:prstGeom prst="rect">
            <a:avLst/>
          </a:prstGeom>
          <a:noFill/>
        </p:spPr>
        <p:txBody>
          <a:bodyPr wrap="square" rtlCol="0">
            <a:spAutoFit/>
          </a:bodyPr>
          <a:lstStyle/>
          <a:p>
            <a:r>
              <a:rPr lang="en-US" altLang="zh-CN" smtClean="0"/>
              <a:t>…</a:t>
            </a:r>
            <a:endParaRPr lang="zh-CN" altLang="en-US"/>
          </a:p>
        </p:txBody>
      </p:sp>
      <p:sp>
        <p:nvSpPr>
          <p:cNvPr id="4" name="矩形 3"/>
          <p:cNvSpPr/>
          <p:nvPr/>
        </p:nvSpPr>
        <p:spPr bwMode="auto">
          <a:xfrm>
            <a:off x="5076056" y="1700808"/>
            <a:ext cx="2016224" cy="2911678"/>
          </a:xfrm>
          <a:prstGeom prst="rect">
            <a:avLst/>
          </a:prstGeom>
          <a:noFill/>
          <a:ln w="25400" cap="flat"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5" name="圆角矩形标注 4"/>
          <p:cNvSpPr/>
          <p:nvPr/>
        </p:nvSpPr>
        <p:spPr bwMode="auto">
          <a:xfrm>
            <a:off x="7380312" y="2248926"/>
            <a:ext cx="936104" cy="685310"/>
          </a:xfrm>
          <a:prstGeom prst="wedgeRoundRectCallout">
            <a:avLst>
              <a:gd name="adj1" fmla="val -72674"/>
              <a:gd name="adj2" fmla="val 100163"/>
              <a:gd name="adj3" fmla="val 16667"/>
            </a:avLst>
          </a:prstGeom>
          <a:noFill/>
          <a:ln w="12700"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mtClean="0">
                <a:latin typeface="Arial" pitchFamily="34" charset="0"/>
              </a:rPr>
              <a:t>中断</a:t>
            </a:r>
            <a:endParaRPr lang="en-US" altLang="zh-CN" smtClean="0">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smtClean="0">
                <a:latin typeface="Arial" pitchFamily="34" charset="0"/>
              </a:rPr>
              <a:t>向量表</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337077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F3D07A-9561-451F-B65F-C4161588E811}" type="slidenum">
              <a:rPr lang="en-US" altLang="zh-CN" smtClean="0"/>
              <a:pPr eaLnBrk="1" hangingPunct="1"/>
              <a:t>21</a:t>
            </a:fld>
            <a:endParaRPr lang="en-US" altLang="zh-CN" smtClean="0"/>
          </a:p>
        </p:txBody>
      </p:sp>
      <p:sp>
        <p:nvSpPr>
          <p:cNvPr id="10243" name="Rectangle 2"/>
          <p:cNvSpPr>
            <a:spLocks noGrp="1" noChangeArrowheads="1"/>
          </p:cNvSpPr>
          <p:nvPr>
            <p:ph type="title"/>
          </p:nvPr>
        </p:nvSpPr>
        <p:spPr>
          <a:xfrm>
            <a:off x="251520" y="260648"/>
            <a:ext cx="7632848" cy="796950"/>
          </a:xfrm>
        </p:spPr>
        <p:txBody>
          <a:bodyPr/>
          <a:lstStyle/>
          <a:p>
            <a:pPr eaLnBrk="1" hangingPunct="1"/>
            <a:r>
              <a:rPr lang="en-US" altLang="zh-CN" sz="3600" smtClean="0"/>
              <a:t>8.3.2 </a:t>
            </a:r>
            <a:r>
              <a:rPr lang="zh-CN" sz="3600" smtClean="0"/>
              <a:t>中断</a:t>
            </a:r>
            <a:r>
              <a:rPr lang="zh-CN" altLang="en-US" sz="3600" smtClean="0"/>
              <a:t>服务程序入口地址的获取</a:t>
            </a:r>
          </a:p>
        </p:txBody>
      </p:sp>
      <p:sp>
        <p:nvSpPr>
          <p:cNvPr id="10244" name="Rectangle 3"/>
          <p:cNvSpPr>
            <a:spLocks noGrp="1" noChangeArrowheads="1"/>
          </p:cNvSpPr>
          <p:nvPr>
            <p:ph type="body" idx="1"/>
          </p:nvPr>
        </p:nvSpPr>
        <p:spPr>
          <a:xfrm>
            <a:off x="467544" y="1916832"/>
            <a:ext cx="3600400" cy="3960440"/>
          </a:xfrm>
        </p:spPr>
        <p:txBody>
          <a:bodyPr/>
          <a:lstStyle/>
          <a:p>
            <a:pPr marL="0" lvl="1" indent="0">
              <a:spcBef>
                <a:spcPts val="600"/>
              </a:spcBef>
              <a:buNone/>
            </a:pPr>
            <a:r>
              <a:rPr lang="en-US" altLang="zh-CN" sz="2400" smtClean="0"/>
              <a:t>2.</a:t>
            </a:r>
            <a:r>
              <a:rPr lang="zh-CN" altLang="en-US" sz="2400" smtClean="0"/>
              <a:t>查询中断</a:t>
            </a:r>
            <a:endParaRPr lang="en-US" altLang="zh-CN" sz="2400" smtClean="0"/>
          </a:p>
          <a:p>
            <a:pPr marL="0" lvl="1" indent="0">
              <a:spcBef>
                <a:spcPts val="600"/>
              </a:spcBef>
              <a:buNone/>
            </a:pPr>
            <a:r>
              <a:rPr lang="zh-CN" altLang="en-US" sz="2400" smtClean="0"/>
              <a:t>在查询中断方式中，硬件不直接提供中断服务程序的入口地址，而是为所有中断服务程序安排一个公共的中断服务程序。在中断响应时，由公共的中断服务程序软件查询中断源，并跳至相应中断服务子程序的入口执行。</a:t>
            </a:r>
            <a:endParaRPr lang="en-US" altLang="zh-CN" sz="240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628800"/>
            <a:ext cx="439248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212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F3D07A-9561-451F-B65F-C4161588E811}" type="slidenum">
              <a:rPr lang="en-US" altLang="zh-CN" smtClean="0"/>
              <a:pPr eaLnBrk="1" hangingPunct="1"/>
              <a:t>22</a:t>
            </a:fld>
            <a:endParaRPr lang="en-US" altLang="zh-CN" smtClean="0"/>
          </a:p>
        </p:txBody>
      </p:sp>
      <p:sp>
        <p:nvSpPr>
          <p:cNvPr id="10243" name="Rectangle 2"/>
          <p:cNvSpPr>
            <a:spLocks noGrp="1" noChangeArrowheads="1"/>
          </p:cNvSpPr>
          <p:nvPr>
            <p:ph type="title"/>
          </p:nvPr>
        </p:nvSpPr>
        <p:spPr>
          <a:xfrm>
            <a:off x="251520" y="692696"/>
            <a:ext cx="7632848" cy="796950"/>
          </a:xfrm>
        </p:spPr>
        <p:txBody>
          <a:bodyPr/>
          <a:lstStyle/>
          <a:p>
            <a:pPr eaLnBrk="1" hangingPunct="1"/>
            <a:r>
              <a:rPr lang="en-US" altLang="zh-CN" sz="3600" smtClean="0"/>
              <a:t>8.3.2 </a:t>
            </a:r>
            <a:r>
              <a:rPr lang="zh-CN" sz="3600" smtClean="0"/>
              <a:t>中断</a:t>
            </a:r>
            <a:r>
              <a:rPr lang="zh-CN" altLang="en-US" sz="3600" smtClean="0"/>
              <a:t>服务程序入口地址的获取</a:t>
            </a:r>
          </a:p>
        </p:txBody>
      </p:sp>
      <p:sp>
        <p:nvSpPr>
          <p:cNvPr id="10244" name="Rectangle 3"/>
          <p:cNvSpPr>
            <a:spLocks noGrp="1" noChangeArrowheads="1"/>
          </p:cNvSpPr>
          <p:nvPr>
            <p:ph type="body" idx="1"/>
          </p:nvPr>
        </p:nvSpPr>
        <p:spPr>
          <a:xfrm>
            <a:off x="467544" y="2060848"/>
            <a:ext cx="8136904" cy="2952328"/>
          </a:xfrm>
        </p:spPr>
        <p:txBody>
          <a:bodyPr/>
          <a:lstStyle/>
          <a:p>
            <a:pPr marL="0" lvl="1" indent="457200">
              <a:spcBef>
                <a:spcPts val="600"/>
              </a:spcBef>
              <a:buNone/>
            </a:pPr>
            <a:r>
              <a:rPr lang="zh-CN" altLang="en-US" sz="2800" smtClean="0"/>
              <a:t>在向量中断方式中，查找中断源、中断排队与判优、获取中断服务程序入口地址都是由硬件在中断周期中自动实现的。但在查询中断方式中，查找中断源和获取中断服务程序入口地址都是由软件实现的，而中断优先级则与软件查询中断源的顺序相关，因此可以更灵活地调整中断优先级。</a:t>
            </a:r>
            <a:endParaRPr lang="en-US" altLang="zh-CN" sz="2800" smtClean="0"/>
          </a:p>
        </p:txBody>
      </p:sp>
    </p:spTree>
    <p:extLst>
      <p:ext uri="{BB962C8B-B14F-4D97-AF65-F5344CB8AC3E}">
        <p14:creationId xmlns:p14="http://schemas.microsoft.com/office/powerpoint/2010/main" val="22364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100CE56-B7D4-4463-8A40-6D4F4B0BFAB9}" type="slidenum">
              <a:rPr lang="en-US" altLang="zh-CN" smtClean="0"/>
              <a:pPr eaLnBrk="1" hangingPunct="1"/>
              <a:t>23</a:t>
            </a:fld>
            <a:endParaRPr lang="en-US" altLang="zh-CN" smtClean="0"/>
          </a:p>
        </p:txBody>
      </p:sp>
      <p:sp>
        <p:nvSpPr>
          <p:cNvPr id="13315" name="Rectangle 2"/>
          <p:cNvSpPr>
            <a:spLocks noGrp="1" noChangeArrowheads="1"/>
          </p:cNvSpPr>
          <p:nvPr>
            <p:ph type="title"/>
          </p:nvPr>
        </p:nvSpPr>
        <p:spPr>
          <a:xfrm>
            <a:off x="217736" y="696416"/>
            <a:ext cx="7686675" cy="724942"/>
          </a:xfrm>
        </p:spPr>
        <p:txBody>
          <a:bodyPr/>
          <a:lstStyle/>
          <a:p>
            <a:pPr eaLnBrk="1" hangingPunct="1"/>
            <a:r>
              <a:rPr lang="en-US" altLang="zh-CN" smtClean="0"/>
              <a:t>8.3.3 </a:t>
            </a:r>
            <a:r>
              <a:rPr lang="zh-CN" smtClean="0"/>
              <a:t>程序中断方式的基本</a:t>
            </a:r>
            <a:r>
              <a:rPr lang="zh-CN" altLang="zh-CN" smtClean="0"/>
              <a:t>I/O</a:t>
            </a:r>
            <a:r>
              <a:rPr lang="zh-CN" smtClean="0"/>
              <a:t>接口</a:t>
            </a:r>
            <a:endParaRPr lang="zh-CN" altLang="en-US" smtClean="0"/>
          </a:p>
        </p:txBody>
      </p:sp>
      <p:pic>
        <p:nvPicPr>
          <p:cNvPr id="5" name="Picture 4" descr="8a6">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82" y="1693416"/>
            <a:ext cx="7358062"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AutoShape 4">
            <a:hlinkClick r:id="" action="ppaction://noaction" highlightClick="1"/>
          </p:cNvPr>
          <p:cNvSpPr>
            <a:spLocks noChangeArrowheads="1"/>
          </p:cNvSpPr>
          <p:nvPr/>
        </p:nvSpPr>
        <p:spPr bwMode="auto">
          <a:xfrm>
            <a:off x="7812360" y="3573016"/>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TextBox 1"/>
          <p:cNvSpPr txBox="1"/>
          <p:nvPr/>
        </p:nvSpPr>
        <p:spPr>
          <a:xfrm>
            <a:off x="2555776" y="6171753"/>
            <a:ext cx="3456384" cy="369332"/>
          </a:xfrm>
          <a:prstGeom prst="rect">
            <a:avLst/>
          </a:prstGeom>
          <a:noFill/>
        </p:spPr>
        <p:txBody>
          <a:bodyPr wrap="square" rtlCol="0">
            <a:spAutoFit/>
          </a:bodyPr>
          <a:lstStyle/>
          <a:p>
            <a:r>
              <a:rPr lang="zh-CN" altLang="en-US" smtClean="0"/>
              <a:t>程序中断方式的基本接口示意图</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51520" y="692696"/>
            <a:ext cx="7749480" cy="796950"/>
          </a:xfrm>
        </p:spPr>
        <p:txBody>
          <a:bodyPr/>
          <a:lstStyle/>
          <a:p>
            <a:pPr eaLnBrk="1" hangingPunct="1"/>
            <a:r>
              <a:rPr lang="en-US" altLang="zh-CN" smtClean="0">
                <a:cs typeface="Times New Roman" pitchFamily="18" charset="0"/>
              </a:rPr>
              <a:t>8.3</a:t>
            </a:r>
            <a:r>
              <a:rPr lang="en-US" altLang="zh-CN" smtClean="0"/>
              <a:t>.3 </a:t>
            </a:r>
            <a:r>
              <a:rPr lang="zh-CN" altLang="en-US" smtClean="0"/>
              <a:t>程序中断方式的基本</a:t>
            </a:r>
            <a:r>
              <a:rPr lang="zh-CN" altLang="zh-CN" smtClean="0"/>
              <a:t>I/O</a:t>
            </a:r>
            <a:r>
              <a:rPr lang="zh-CN" altLang="en-US" smtClean="0"/>
              <a:t>接口</a:t>
            </a:r>
          </a:p>
        </p:txBody>
      </p:sp>
      <p:sp>
        <p:nvSpPr>
          <p:cNvPr id="12292" name="Rectangle 3"/>
          <p:cNvSpPr>
            <a:spLocks noGrp="1" noChangeArrowheads="1"/>
          </p:cNvSpPr>
          <p:nvPr>
            <p:ph type="body" idx="1"/>
          </p:nvPr>
        </p:nvSpPr>
        <p:spPr>
          <a:xfrm>
            <a:off x="467544" y="1772816"/>
            <a:ext cx="8229600" cy="4411662"/>
          </a:xfrm>
        </p:spPr>
        <p:txBody>
          <a:bodyPr/>
          <a:lstStyle/>
          <a:p>
            <a:pPr eaLnBrk="1" hangingPunct="1"/>
            <a:r>
              <a:rPr lang="zh-CN" altLang="en-US" smtClean="0"/>
              <a:t>设备选择器。设备选择器用来判别总线上送出的地址（或称呼叫的设备）是否为本设备，它实际上是设备地址的译码比较电路。</a:t>
            </a:r>
          </a:p>
          <a:p>
            <a:pPr eaLnBrk="1" hangingPunct="1"/>
            <a:r>
              <a:rPr lang="en-US" altLang="zh-CN" smtClean="0"/>
              <a:t>BS</a:t>
            </a:r>
            <a:r>
              <a:rPr lang="zh-CN" altLang="en-US" smtClean="0"/>
              <a:t>外设接口忙（</a:t>
            </a:r>
            <a:r>
              <a:rPr lang="en-US" altLang="zh-CN" smtClean="0"/>
              <a:t>BuSy</a:t>
            </a:r>
            <a:r>
              <a:rPr lang="zh-CN" altLang="en-US" smtClean="0"/>
              <a:t>）标志</a:t>
            </a:r>
          </a:p>
          <a:p>
            <a:pPr eaLnBrk="1" hangingPunct="1"/>
            <a:r>
              <a:rPr lang="en-US" altLang="zh-CN" smtClean="0"/>
              <a:t>RD</a:t>
            </a:r>
            <a:r>
              <a:rPr lang="zh-CN" altLang="en-US" smtClean="0"/>
              <a:t>外设准备就绪（</a:t>
            </a:r>
            <a:r>
              <a:rPr lang="en-US" altLang="zh-CN" smtClean="0"/>
              <a:t>ReaDy</a:t>
            </a:r>
            <a:r>
              <a:rPr lang="zh-CN" altLang="en-US" smtClean="0"/>
              <a:t>）标志</a:t>
            </a:r>
          </a:p>
          <a:p>
            <a:pPr eaLnBrk="1" hangingPunct="1"/>
            <a:r>
              <a:rPr lang="en-US" altLang="zh-CN" smtClean="0"/>
              <a:t>EI</a:t>
            </a:r>
            <a:r>
              <a:rPr lang="zh-CN" altLang="en-US" smtClean="0"/>
              <a:t>（</a:t>
            </a:r>
            <a:r>
              <a:rPr lang="en-US" altLang="zh-CN" smtClean="0"/>
              <a:t>Enable Interrupt</a:t>
            </a:r>
            <a:r>
              <a:rPr lang="zh-CN" altLang="en-US" smtClean="0"/>
              <a:t>中断允许触发器）</a:t>
            </a:r>
          </a:p>
          <a:p>
            <a:pPr eaLnBrk="1" hangingPunct="1"/>
            <a:r>
              <a:rPr lang="en-US" altLang="zh-CN" smtClean="0"/>
              <a:t>IR</a:t>
            </a:r>
            <a:r>
              <a:rPr lang="zh-CN" altLang="en-US" smtClean="0"/>
              <a:t>（</a:t>
            </a:r>
            <a:r>
              <a:rPr lang="en-US" altLang="zh-CN" smtClean="0"/>
              <a:t>Interrupt Request</a:t>
            </a:r>
            <a:r>
              <a:rPr lang="zh-CN" altLang="en-US" smtClean="0"/>
              <a:t>）中断请求触发器</a:t>
            </a:r>
          </a:p>
          <a:p>
            <a:pPr eaLnBrk="1" hangingPunct="1"/>
            <a:r>
              <a:rPr lang="en-US" altLang="zh-CN" smtClean="0"/>
              <a:t>IM</a:t>
            </a:r>
            <a:r>
              <a:rPr lang="zh-CN" altLang="en-US" smtClean="0"/>
              <a:t>（</a:t>
            </a:r>
            <a:r>
              <a:rPr lang="en-US" altLang="zh-CN" smtClean="0"/>
              <a:t>Interrupt Mask</a:t>
            </a:r>
            <a:r>
              <a:rPr lang="zh-CN" altLang="en-US" smtClean="0"/>
              <a:t>）中断屏蔽触发器</a:t>
            </a:r>
          </a:p>
          <a:p>
            <a:pPr lvl="1"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xfrm>
            <a:off x="70104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9B3E64-933D-4678-98ED-0E1AB43C8C4C}" type="slidenum">
              <a:rPr lang="en-US" altLang="zh-CN" smtClean="0"/>
              <a:pPr eaLnBrk="1" hangingPunct="1"/>
              <a:t>25</a:t>
            </a:fld>
            <a:endParaRPr lang="en-US" altLang="zh-CN" smtClean="0"/>
          </a:p>
        </p:txBody>
      </p:sp>
      <p:sp>
        <p:nvSpPr>
          <p:cNvPr id="12291" name="Rectangle 2"/>
          <p:cNvSpPr>
            <a:spLocks noGrp="1" noChangeArrowheads="1"/>
          </p:cNvSpPr>
          <p:nvPr>
            <p:ph type="title"/>
          </p:nvPr>
        </p:nvSpPr>
        <p:spPr>
          <a:xfrm>
            <a:off x="395536" y="692696"/>
            <a:ext cx="7605464" cy="724942"/>
          </a:xfrm>
        </p:spPr>
        <p:txBody>
          <a:bodyPr/>
          <a:lstStyle/>
          <a:p>
            <a:pPr eaLnBrk="1" hangingPunct="1"/>
            <a:r>
              <a:rPr lang="en-US" altLang="zh-CN" smtClean="0">
                <a:cs typeface="Times New Roman" pitchFamily="18" charset="0"/>
              </a:rPr>
              <a:t>8.3</a:t>
            </a:r>
            <a:r>
              <a:rPr lang="en-US" altLang="zh-CN" smtClean="0"/>
              <a:t>.3 </a:t>
            </a:r>
            <a:r>
              <a:rPr lang="zh-CN" altLang="en-US" smtClean="0"/>
              <a:t>程序中断方式的基本</a:t>
            </a:r>
            <a:r>
              <a:rPr lang="zh-CN" altLang="zh-CN" smtClean="0"/>
              <a:t>I/O</a:t>
            </a:r>
            <a:r>
              <a:rPr lang="zh-CN" altLang="en-US" smtClean="0"/>
              <a:t>接口</a:t>
            </a:r>
          </a:p>
        </p:txBody>
      </p:sp>
      <p:sp>
        <p:nvSpPr>
          <p:cNvPr id="15365" name="Rectangle 5"/>
          <p:cNvSpPr>
            <a:spLocks noChangeArrowheads="1"/>
          </p:cNvSpPr>
          <p:nvPr/>
        </p:nvSpPr>
        <p:spPr bwMode="auto">
          <a:xfrm>
            <a:off x="1491953" y="5859848"/>
            <a:ext cx="66247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en-US" altLang="zh-CN"/>
              <a:t>①</a:t>
            </a:r>
            <a:r>
              <a:rPr lang="zh-CN" altLang="en-US"/>
              <a:t>表示由程序启动外设，将该外设接口的“忙”标志</a:t>
            </a:r>
            <a:r>
              <a:rPr lang="en-US" altLang="zh-CN"/>
              <a:t>BS</a:t>
            </a:r>
            <a:r>
              <a:rPr lang="zh-CN" altLang="en-US"/>
              <a:t>置“</a:t>
            </a:r>
            <a:r>
              <a:rPr lang="en-US" altLang="zh-CN"/>
              <a:t>1”</a:t>
            </a:r>
            <a:r>
              <a:rPr lang="zh-CN" altLang="en-US"/>
              <a:t>，“准备就绪”标志</a:t>
            </a:r>
            <a:r>
              <a:rPr lang="en-US" altLang="zh-CN"/>
              <a:t>RD</a:t>
            </a:r>
            <a:r>
              <a:rPr lang="zh-CN" altLang="en-US"/>
              <a:t>清“</a:t>
            </a:r>
            <a:r>
              <a:rPr lang="en-US" altLang="zh-CN"/>
              <a:t>0”</a:t>
            </a:r>
            <a:r>
              <a:rPr lang="zh-CN" altLang="en-US"/>
              <a:t>；</a:t>
            </a:r>
          </a:p>
        </p:txBody>
      </p:sp>
      <p:sp>
        <p:nvSpPr>
          <p:cNvPr id="15366" name="Rectangle 6"/>
          <p:cNvSpPr>
            <a:spLocks noChangeArrowheads="1"/>
          </p:cNvSpPr>
          <p:nvPr/>
        </p:nvSpPr>
        <p:spPr bwMode="auto">
          <a:xfrm>
            <a:off x="2821806" y="5909257"/>
            <a:ext cx="361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spcBef>
                <a:spcPct val="30000"/>
              </a:spcBef>
            </a:pPr>
            <a:r>
              <a:rPr lang="en-US" altLang="zh-CN"/>
              <a:t>②</a:t>
            </a:r>
            <a:r>
              <a:rPr lang="zh-CN" altLang="en-US"/>
              <a:t>表示接口向外设发出启动信号；</a:t>
            </a:r>
          </a:p>
        </p:txBody>
      </p:sp>
      <p:sp>
        <p:nvSpPr>
          <p:cNvPr id="15367" name="Rectangle 7"/>
          <p:cNvSpPr>
            <a:spLocks noChangeArrowheads="1"/>
          </p:cNvSpPr>
          <p:nvPr/>
        </p:nvSpPr>
        <p:spPr bwMode="auto">
          <a:xfrm>
            <a:off x="2083593" y="5954402"/>
            <a:ext cx="475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a:t>③</a:t>
            </a:r>
            <a:r>
              <a:rPr lang="zh-CN" altLang="en-US"/>
              <a:t>表示数据由外设传送到接口的缓冲寄存器；</a:t>
            </a:r>
          </a:p>
        </p:txBody>
      </p:sp>
      <p:sp>
        <p:nvSpPr>
          <p:cNvPr id="15368" name="Rectangle 8"/>
          <p:cNvSpPr>
            <a:spLocks noChangeArrowheads="1"/>
          </p:cNvSpPr>
          <p:nvPr/>
        </p:nvSpPr>
        <p:spPr bwMode="auto">
          <a:xfrm>
            <a:off x="1170806" y="5838217"/>
            <a:ext cx="7042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a:t>④</a:t>
            </a:r>
            <a:r>
              <a:rPr lang="zh-CN" altLang="en-US"/>
              <a:t>表示当设备动作结束或缓冲寄存器数据填满时，设备向接口送出一</a:t>
            </a:r>
          </a:p>
          <a:p>
            <a:r>
              <a:rPr lang="zh-CN" altLang="en-US"/>
              <a:t>控制信号，将数据“准备就绪”标志</a:t>
            </a:r>
            <a:r>
              <a:rPr lang="en-US" altLang="zh-CN"/>
              <a:t>RD</a:t>
            </a:r>
            <a:r>
              <a:rPr lang="zh-CN" altLang="en-US"/>
              <a:t>置“</a:t>
            </a:r>
            <a:r>
              <a:rPr lang="en-US" altLang="zh-CN"/>
              <a:t>1”</a:t>
            </a:r>
            <a:r>
              <a:rPr lang="zh-CN" altLang="en-US"/>
              <a:t>；</a:t>
            </a:r>
          </a:p>
        </p:txBody>
      </p:sp>
      <p:sp>
        <p:nvSpPr>
          <p:cNvPr id="15369" name="Rectangle 9"/>
          <p:cNvSpPr>
            <a:spLocks noChangeArrowheads="1"/>
          </p:cNvSpPr>
          <p:nvPr/>
        </p:nvSpPr>
        <p:spPr bwMode="auto">
          <a:xfrm>
            <a:off x="975965" y="5975535"/>
            <a:ext cx="664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a:t>⑤</a:t>
            </a:r>
            <a:r>
              <a:rPr lang="zh-CN" altLang="en-US"/>
              <a:t>表示允许中断标志</a:t>
            </a:r>
            <a:r>
              <a:rPr lang="en-US" altLang="zh-CN"/>
              <a:t>EI</a:t>
            </a:r>
            <a:r>
              <a:rPr lang="zh-CN" altLang="en-US"/>
              <a:t>为“</a:t>
            </a:r>
            <a:r>
              <a:rPr lang="en-US" altLang="zh-CN"/>
              <a:t>1”</a:t>
            </a:r>
            <a:r>
              <a:rPr lang="zh-CN" altLang="en-US"/>
              <a:t>时，接口向</a:t>
            </a:r>
            <a:r>
              <a:rPr lang="en-US" altLang="zh-CN"/>
              <a:t>CPU</a:t>
            </a:r>
            <a:r>
              <a:rPr lang="zh-CN" altLang="en-US"/>
              <a:t>发出中断请求信号；</a:t>
            </a:r>
          </a:p>
        </p:txBody>
      </p:sp>
      <p:sp>
        <p:nvSpPr>
          <p:cNvPr id="15370" name="Rectangle 10"/>
          <p:cNvSpPr>
            <a:spLocks noChangeArrowheads="1"/>
          </p:cNvSpPr>
          <p:nvPr/>
        </p:nvSpPr>
        <p:spPr bwMode="auto">
          <a:xfrm>
            <a:off x="1872779" y="5905886"/>
            <a:ext cx="536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a:t>⑥</a:t>
            </a:r>
            <a:r>
              <a:rPr lang="zh-CN" altLang="en-US"/>
              <a:t>表示在一条指令执行末尾</a:t>
            </a:r>
            <a:r>
              <a:rPr lang="en-US" altLang="zh-CN"/>
              <a:t>CPU</a:t>
            </a:r>
            <a:r>
              <a:rPr lang="zh-CN" altLang="en-US"/>
              <a:t>检查中断请求线，</a:t>
            </a:r>
          </a:p>
          <a:p>
            <a:r>
              <a:rPr lang="zh-CN" altLang="en-US"/>
              <a:t>将中断请求线的请求信号接收到“中断请求”标志</a:t>
            </a:r>
            <a:r>
              <a:rPr lang="en-US" altLang="zh-CN"/>
              <a:t>IR</a:t>
            </a:r>
            <a:r>
              <a:rPr lang="zh-CN" altLang="en-US"/>
              <a:t>；</a:t>
            </a:r>
          </a:p>
        </p:txBody>
      </p:sp>
      <p:sp>
        <p:nvSpPr>
          <p:cNvPr id="15371" name="Rectangle 11"/>
          <p:cNvSpPr>
            <a:spLocks noChangeArrowheads="1"/>
          </p:cNvSpPr>
          <p:nvPr/>
        </p:nvSpPr>
        <p:spPr bwMode="auto">
          <a:xfrm>
            <a:off x="938039" y="5929300"/>
            <a:ext cx="70472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spcBef>
                <a:spcPct val="30000"/>
              </a:spcBef>
            </a:pPr>
            <a:r>
              <a:rPr lang="en-US" altLang="zh-CN"/>
              <a:t>⑦</a:t>
            </a:r>
            <a:r>
              <a:rPr lang="zh-CN" altLang="en-US"/>
              <a:t>表示如果“中断屏蔽”标志</a:t>
            </a:r>
            <a:r>
              <a:rPr lang="en-US" altLang="zh-CN"/>
              <a:t>IM</a:t>
            </a:r>
            <a:r>
              <a:rPr lang="zh-CN" altLang="en-US"/>
              <a:t>为“</a:t>
            </a:r>
            <a:r>
              <a:rPr lang="en-US" altLang="zh-CN"/>
              <a:t>0”</a:t>
            </a:r>
            <a:r>
              <a:rPr lang="zh-CN" altLang="en-US"/>
              <a:t>时，</a:t>
            </a:r>
            <a:r>
              <a:rPr lang="en-US" altLang="zh-CN"/>
              <a:t>CPU</a:t>
            </a:r>
            <a:r>
              <a:rPr lang="zh-CN" altLang="en-US"/>
              <a:t>在一条指令执行</a:t>
            </a:r>
            <a:r>
              <a:rPr lang="zh-CN" altLang="en-US" smtClean="0"/>
              <a:t>结束后</a:t>
            </a:r>
            <a:r>
              <a:rPr lang="zh-CN" altLang="en-US"/>
              <a:t>受理外设的中断请求，向外设发出响应中断信号并关闭中断；</a:t>
            </a:r>
          </a:p>
        </p:txBody>
      </p:sp>
      <p:sp>
        <p:nvSpPr>
          <p:cNvPr id="15372" name="Rectangle 12"/>
          <p:cNvSpPr>
            <a:spLocks noChangeArrowheads="1"/>
          </p:cNvSpPr>
          <p:nvPr/>
        </p:nvSpPr>
        <p:spPr bwMode="auto">
          <a:xfrm>
            <a:off x="2312193" y="5954403"/>
            <a:ext cx="429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a:t>⑧</a:t>
            </a:r>
            <a:r>
              <a:rPr lang="zh-CN" altLang="en-US"/>
              <a:t>表示转向该设备的中断服务程序入口；</a:t>
            </a:r>
          </a:p>
        </p:txBody>
      </p:sp>
      <p:sp>
        <p:nvSpPr>
          <p:cNvPr id="15373" name="Rectangle 13"/>
          <p:cNvSpPr>
            <a:spLocks noChangeArrowheads="1"/>
          </p:cNvSpPr>
          <p:nvPr/>
        </p:nvSpPr>
        <p:spPr bwMode="auto">
          <a:xfrm>
            <a:off x="-32693" y="5859848"/>
            <a:ext cx="9176694"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en-US" altLang="zh-CN"/>
              <a:t>⑨</a:t>
            </a:r>
            <a:r>
              <a:rPr lang="zh-CN" altLang="en-US"/>
              <a:t>表示在中断服务程序通过输入指令把接口中数据缓冲寄存器的数据读至</a:t>
            </a:r>
            <a:r>
              <a:rPr lang="en-US" altLang="zh-CN"/>
              <a:t>CPU</a:t>
            </a:r>
            <a:r>
              <a:rPr lang="zh-CN" altLang="en-US"/>
              <a:t>中的寄存器；</a:t>
            </a:r>
          </a:p>
        </p:txBody>
      </p:sp>
      <p:sp>
        <p:nvSpPr>
          <p:cNvPr id="15374" name="Rectangle 14"/>
          <p:cNvSpPr>
            <a:spLocks noChangeArrowheads="1"/>
          </p:cNvSpPr>
          <p:nvPr/>
        </p:nvSpPr>
        <p:spPr bwMode="auto">
          <a:xfrm>
            <a:off x="1367656" y="5885754"/>
            <a:ext cx="6521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zh-CN" altLang="en-US"/>
              <a:t>（</a:t>
            </a:r>
            <a:r>
              <a:rPr lang="en-US" altLang="zh-CN"/>
              <a:t>10</a:t>
            </a:r>
            <a:r>
              <a:rPr lang="zh-CN" altLang="en-US"/>
              <a:t>）表示</a:t>
            </a:r>
            <a:r>
              <a:rPr lang="en-US" altLang="zh-CN"/>
              <a:t>CPU</a:t>
            </a:r>
            <a:r>
              <a:rPr lang="zh-CN" altLang="en-US"/>
              <a:t>发出控制信号</a:t>
            </a:r>
            <a:r>
              <a:rPr lang="en-US" altLang="zh-CN"/>
              <a:t>C</a:t>
            </a:r>
            <a:r>
              <a:rPr lang="zh-CN" altLang="en-US"/>
              <a:t>将接口中的</a:t>
            </a:r>
            <a:r>
              <a:rPr lang="en-US" altLang="zh-CN"/>
              <a:t>BS</a:t>
            </a:r>
            <a:r>
              <a:rPr lang="zh-CN" altLang="en-US"/>
              <a:t>和</a:t>
            </a:r>
            <a:r>
              <a:rPr lang="en-US" altLang="zh-CN"/>
              <a:t>RD</a:t>
            </a:r>
            <a:r>
              <a:rPr lang="zh-CN" altLang="en-US"/>
              <a:t>标志复位。</a:t>
            </a:r>
          </a:p>
        </p:txBody>
      </p:sp>
      <p:pic>
        <p:nvPicPr>
          <p:cNvPr id="16" name="Picture 4" descr="8a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8039" y="1700808"/>
            <a:ext cx="7358062" cy="399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2303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ppt_x"/>
                                          </p:val>
                                        </p:tav>
                                        <p:tav tm="100000">
                                          <p:val>
                                            <p:strVal val="#ppt_x"/>
                                          </p:val>
                                        </p:tav>
                                      </p:tavLst>
                                    </p:anim>
                                    <p:anim calcmode="lin" valueType="num">
                                      <p:cBhvr additive="base">
                                        <p:cTn id="8"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5365"/>
                                        </p:tgtEl>
                                        <p:attrNameLst>
                                          <p:attrName>ppt_x</p:attrName>
                                        </p:attrNameLst>
                                      </p:cBhvr>
                                      <p:tavLst>
                                        <p:tav tm="0">
                                          <p:val>
                                            <p:strVal val="ppt_x"/>
                                          </p:val>
                                        </p:tav>
                                        <p:tav tm="100000">
                                          <p:val>
                                            <p:strVal val="ppt_x"/>
                                          </p:val>
                                        </p:tav>
                                      </p:tavLst>
                                    </p:anim>
                                    <p:anim calcmode="lin" valueType="num">
                                      <p:cBhvr additive="base">
                                        <p:cTn id="13" dur="500"/>
                                        <p:tgtEl>
                                          <p:spTgt spid="15365"/>
                                        </p:tgtEl>
                                        <p:attrNameLst>
                                          <p:attrName>ppt_y</p:attrName>
                                        </p:attrNameLst>
                                      </p:cBhvr>
                                      <p:tavLst>
                                        <p:tav tm="0">
                                          <p:val>
                                            <p:strVal val="ppt_y"/>
                                          </p:val>
                                        </p:tav>
                                        <p:tav tm="100000">
                                          <p:val>
                                            <p:strVal val="1+ppt_h/2"/>
                                          </p:val>
                                        </p:tav>
                                      </p:tavLst>
                                    </p:anim>
                                    <p:set>
                                      <p:cBhvr>
                                        <p:cTn id="14" dur="1" fill="hold">
                                          <p:stCondLst>
                                            <p:cond delay="499"/>
                                          </p:stCondLst>
                                        </p:cTn>
                                        <p:tgtEl>
                                          <p:spTgt spid="1536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6"/>
                                        </p:tgtEl>
                                        <p:attrNameLst>
                                          <p:attrName>style.visibility</p:attrName>
                                        </p:attrNameLst>
                                      </p:cBhvr>
                                      <p:to>
                                        <p:strVal val="visible"/>
                                      </p:to>
                                    </p:set>
                                    <p:anim calcmode="lin" valueType="num">
                                      <p:cBhvr additive="base">
                                        <p:cTn id="19" dur="500" fill="hold"/>
                                        <p:tgtEl>
                                          <p:spTgt spid="15366"/>
                                        </p:tgtEl>
                                        <p:attrNameLst>
                                          <p:attrName>ppt_x</p:attrName>
                                        </p:attrNameLst>
                                      </p:cBhvr>
                                      <p:tavLst>
                                        <p:tav tm="0">
                                          <p:val>
                                            <p:strVal val="#ppt_x"/>
                                          </p:val>
                                        </p:tav>
                                        <p:tav tm="100000">
                                          <p:val>
                                            <p:strVal val="#ppt_x"/>
                                          </p:val>
                                        </p:tav>
                                      </p:tavLst>
                                    </p:anim>
                                    <p:anim calcmode="lin" valueType="num">
                                      <p:cBhvr additive="base">
                                        <p:cTn id="20"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15366"/>
                                        </p:tgtEl>
                                        <p:attrNameLst>
                                          <p:attrName>ppt_x</p:attrName>
                                        </p:attrNameLst>
                                      </p:cBhvr>
                                      <p:tavLst>
                                        <p:tav tm="0">
                                          <p:val>
                                            <p:strVal val="ppt_x"/>
                                          </p:val>
                                        </p:tav>
                                        <p:tav tm="100000">
                                          <p:val>
                                            <p:strVal val="ppt_x"/>
                                          </p:val>
                                        </p:tav>
                                      </p:tavLst>
                                    </p:anim>
                                    <p:anim calcmode="lin" valueType="num">
                                      <p:cBhvr additive="base">
                                        <p:cTn id="25" dur="500"/>
                                        <p:tgtEl>
                                          <p:spTgt spid="15366"/>
                                        </p:tgtEl>
                                        <p:attrNameLst>
                                          <p:attrName>ppt_y</p:attrName>
                                        </p:attrNameLst>
                                      </p:cBhvr>
                                      <p:tavLst>
                                        <p:tav tm="0">
                                          <p:val>
                                            <p:strVal val="ppt_y"/>
                                          </p:val>
                                        </p:tav>
                                        <p:tav tm="100000">
                                          <p:val>
                                            <p:strVal val="1+ppt_h/2"/>
                                          </p:val>
                                        </p:tav>
                                      </p:tavLst>
                                    </p:anim>
                                    <p:set>
                                      <p:cBhvr>
                                        <p:cTn id="26" dur="1" fill="hold">
                                          <p:stCondLst>
                                            <p:cond delay="499"/>
                                          </p:stCondLst>
                                        </p:cTn>
                                        <p:tgtEl>
                                          <p:spTgt spid="15366"/>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367"/>
                                        </p:tgtEl>
                                        <p:attrNameLst>
                                          <p:attrName>style.visibility</p:attrName>
                                        </p:attrNameLst>
                                      </p:cBhvr>
                                      <p:to>
                                        <p:strVal val="visible"/>
                                      </p:to>
                                    </p:set>
                                    <p:anim calcmode="lin" valueType="num">
                                      <p:cBhvr additive="base">
                                        <p:cTn id="31" dur="500" fill="hold"/>
                                        <p:tgtEl>
                                          <p:spTgt spid="15367"/>
                                        </p:tgtEl>
                                        <p:attrNameLst>
                                          <p:attrName>ppt_x</p:attrName>
                                        </p:attrNameLst>
                                      </p:cBhvr>
                                      <p:tavLst>
                                        <p:tav tm="0">
                                          <p:val>
                                            <p:strVal val="#ppt_x"/>
                                          </p:val>
                                        </p:tav>
                                        <p:tav tm="100000">
                                          <p:val>
                                            <p:strVal val="#ppt_x"/>
                                          </p:val>
                                        </p:tav>
                                      </p:tavLst>
                                    </p:anim>
                                    <p:anim calcmode="lin" valueType="num">
                                      <p:cBhvr additive="base">
                                        <p:cTn id="32"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1" nodeType="clickEffect">
                                  <p:stCondLst>
                                    <p:cond delay="0"/>
                                  </p:stCondLst>
                                  <p:childTnLst>
                                    <p:anim calcmode="lin" valueType="num">
                                      <p:cBhvr additive="base">
                                        <p:cTn id="36" dur="500"/>
                                        <p:tgtEl>
                                          <p:spTgt spid="15367"/>
                                        </p:tgtEl>
                                        <p:attrNameLst>
                                          <p:attrName>ppt_x</p:attrName>
                                        </p:attrNameLst>
                                      </p:cBhvr>
                                      <p:tavLst>
                                        <p:tav tm="0">
                                          <p:val>
                                            <p:strVal val="ppt_x"/>
                                          </p:val>
                                        </p:tav>
                                        <p:tav tm="100000">
                                          <p:val>
                                            <p:strVal val="ppt_x"/>
                                          </p:val>
                                        </p:tav>
                                      </p:tavLst>
                                    </p:anim>
                                    <p:anim calcmode="lin" valueType="num">
                                      <p:cBhvr additive="base">
                                        <p:cTn id="37" dur="500"/>
                                        <p:tgtEl>
                                          <p:spTgt spid="15367"/>
                                        </p:tgtEl>
                                        <p:attrNameLst>
                                          <p:attrName>ppt_y</p:attrName>
                                        </p:attrNameLst>
                                      </p:cBhvr>
                                      <p:tavLst>
                                        <p:tav tm="0">
                                          <p:val>
                                            <p:strVal val="ppt_y"/>
                                          </p:val>
                                        </p:tav>
                                        <p:tav tm="100000">
                                          <p:val>
                                            <p:strVal val="1+ppt_h/2"/>
                                          </p:val>
                                        </p:tav>
                                      </p:tavLst>
                                    </p:anim>
                                    <p:set>
                                      <p:cBhvr>
                                        <p:cTn id="38" dur="1" fill="hold">
                                          <p:stCondLst>
                                            <p:cond delay="499"/>
                                          </p:stCondLst>
                                        </p:cTn>
                                        <p:tgtEl>
                                          <p:spTgt spid="15367"/>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368"/>
                                        </p:tgtEl>
                                        <p:attrNameLst>
                                          <p:attrName>style.visibility</p:attrName>
                                        </p:attrNameLst>
                                      </p:cBhvr>
                                      <p:to>
                                        <p:strVal val="visible"/>
                                      </p:to>
                                    </p:set>
                                    <p:anim calcmode="lin" valueType="num">
                                      <p:cBhvr additive="base">
                                        <p:cTn id="43" dur="500" fill="hold"/>
                                        <p:tgtEl>
                                          <p:spTgt spid="15368"/>
                                        </p:tgtEl>
                                        <p:attrNameLst>
                                          <p:attrName>ppt_x</p:attrName>
                                        </p:attrNameLst>
                                      </p:cBhvr>
                                      <p:tavLst>
                                        <p:tav tm="0">
                                          <p:val>
                                            <p:strVal val="#ppt_x"/>
                                          </p:val>
                                        </p:tav>
                                        <p:tav tm="100000">
                                          <p:val>
                                            <p:strVal val="#ppt_x"/>
                                          </p:val>
                                        </p:tav>
                                      </p:tavLst>
                                    </p:anim>
                                    <p:anim calcmode="lin" valueType="num">
                                      <p:cBhvr additive="base">
                                        <p:cTn id="44"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grpId="1" nodeType="clickEffect">
                                  <p:stCondLst>
                                    <p:cond delay="0"/>
                                  </p:stCondLst>
                                  <p:childTnLst>
                                    <p:anim calcmode="lin" valueType="num">
                                      <p:cBhvr additive="base">
                                        <p:cTn id="48" dur="500"/>
                                        <p:tgtEl>
                                          <p:spTgt spid="15368"/>
                                        </p:tgtEl>
                                        <p:attrNameLst>
                                          <p:attrName>ppt_x</p:attrName>
                                        </p:attrNameLst>
                                      </p:cBhvr>
                                      <p:tavLst>
                                        <p:tav tm="0">
                                          <p:val>
                                            <p:strVal val="ppt_x"/>
                                          </p:val>
                                        </p:tav>
                                        <p:tav tm="100000">
                                          <p:val>
                                            <p:strVal val="ppt_x"/>
                                          </p:val>
                                        </p:tav>
                                      </p:tavLst>
                                    </p:anim>
                                    <p:anim calcmode="lin" valueType="num">
                                      <p:cBhvr additive="base">
                                        <p:cTn id="49" dur="500"/>
                                        <p:tgtEl>
                                          <p:spTgt spid="15368"/>
                                        </p:tgtEl>
                                        <p:attrNameLst>
                                          <p:attrName>ppt_y</p:attrName>
                                        </p:attrNameLst>
                                      </p:cBhvr>
                                      <p:tavLst>
                                        <p:tav tm="0">
                                          <p:val>
                                            <p:strVal val="ppt_y"/>
                                          </p:val>
                                        </p:tav>
                                        <p:tav tm="100000">
                                          <p:val>
                                            <p:strVal val="1+ppt_h/2"/>
                                          </p:val>
                                        </p:tav>
                                      </p:tavLst>
                                    </p:anim>
                                    <p:set>
                                      <p:cBhvr>
                                        <p:cTn id="50" dur="1" fill="hold">
                                          <p:stCondLst>
                                            <p:cond delay="499"/>
                                          </p:stCondLst>
                                        </p:cTn>
                                        <p:tgtEl>
                                          <p:spTgt spid="1536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369"/>
                                        </p:tgtEl>
                                        <p:attrNameLst>
                                          <p:attrName>style.visibility</p:attrName>
                                        </p:attrNameLst>
                                      </p:cBhvr>
                                      <p:to>
                                        <p:strVal val="visible"/>
                                      </p:to>
                                    </p:set>
                                    <p:anim calcmode="lin" valueType="num">
                                      <p:cBhvr additive="base">
                                        <p:cTn id="55" dur="500" fill="hold"/>
                                        <p:tgtEl>
                                          <p:spTgt spid="15369"/>
                                        </p:tgtEl>
                                        <p:attrNameLst>
                                          <p:attrName>ppt_x</p:attrName>
                                        </p:attrNameLst>
                                      </p:cBhvr>
                                      <p:tavLst>
                                        <p:tav tm="0">
                                          <p:val>
                                            <p:strVal val="#ppt_x"/>
                                          </p:val>
                                        </p:tav>
                                        <p:tav tm="100000">
                                          <p:val>
                                            <p:strVal val="#ppt_x"/>
                                          </p:val>
                                        </p:tav>
                                      </p:tavLst>
                                    </p:anim>
                                    <p:anim calcmode="lin" valueType="num">
                                      <p:cBhvr additive="base">
                                        <p:cTn id="56" dur="500" fill="hold"/>
                                        <p:tgtEl>
                                          <p:spTgt spid="1536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4" fill="hold" grpId="1" nodeType="clickEffect">
                                  <p:stCondLst>
                                    <p:cond delay="0"/>
                                  </p:stCondLst>
                                  <p:childTnLst>
                                    <p:anim calcmode="lin" valueType="num">
                                      <p:cBhvr additive="base">
                                        <p:cTn id="60" dur="500"/>
                                        <p:tgtEl>
                                          <p:spTgt spid="15369"/>
                                        </p:tgtEl>
                                        <p:attrNameLst>
                                          <p:attrName>ppt_x</p:attrName>
                                        </p:attrNameLst>
                                      </p:cBhvr>
                                      <p:tavLst>
                                        <p:tav tm="0">
                                          <p:val>
                                            <p:strVal val="ppt_x"/>
                                          </p:val>
                                        </p:tav>
                                        <p:tav tm="100000">
                                          <p:val>
                                            <p:strVal val="ppt_x"/>
                                          </p:val>
                                        </p:tav>
                                      </p:tavLst>
                                    </p:anim>
                                    <p:anim calcmode="lin" valueType="num">
                                      <p:cBhvr additive="base">
                                        <p:cTn id="61" dur="500"/>
                                        <p:tgtEl>
                                          <p:spTgt spid="15369"/>
                                        </p:tgtEl>
                                        <p:attrNameLst>
                                          <p:attrName>ppt_y</p:attrName>
                                        </p:attrNameLst>
                                      </p:cBhvr>
                                      <p:tavLst>
                                        <p:tav tm="0">
                                          <p:val>
                                            <p:strVal val="ppt_y"/>
                                          </p:val>
                                        </p:tav>
                                        <p:tav tm="100000">
                                          <p:val>
                                            <p:strVal val="1+ppt_h/2"/>
                                          </p:val>
                                        </p:tav>
                                      </p:tavLst>
                                    </p:anim>
                                    <p:set>
                                      <p:cBhvr>
                                        <p:cTn id="62" dur="1" fill="hold">
                                          <p:stCondLst>
                                            <p:cond delay="499"/>
                                          </p:stCondLst>
                                        </p:cTn>
                                        <p:tgtEl>
                                          <p:spTgt spid="15369"/>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370"/>
                                        </p:tgtEl>
                                        <p:attrNameLst>
                                          <p:attrName>style.visibility</p:attrName>
                                        </p:attrNameLst>
                                      </p:cBhvr>
                                      <p:to>
                                        <p:strVal val="visible"/>
                                      </p:to>
                                    </p:set>
                                    <p:anim calcmode="lin" valueType="num">
                                      <p:cBhvr additive="base">
                                        <p:cTn id="67" dur="500" fill="hold"/>
                                        <p:tgtEl>
                                          <p:spTgt spid="15370"/>
                                        </p:tgtEl>
                                        <p:attrNameLst>
                                          <p:attrName>ppt_x</p:attrName>
                                        </p:attrNameLst>
                                      </p:cBhvr>
                                      <p:tavLst>
                                        <p:tav tm="0">
                                          <p:val>
                                            <p:strVal val="#ppt_x"/>
                                          </p:val>
                                        </p:tav>
                                        <p:tav tm="100000">
                                          <p:val>
                                            <p:strVal val="#ppt_x"/>
                                          </p:val>
                                        </p:tav>
                                      </p:tavLst>
                                    </p:anim>
                                    <p:anim calcmode="lin" valueType="num">
                                      <p:cBhvr additive="base">
                                        <p:cTn id="68"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xit" presetSubtype="4" fill="hold" grpId="1" nodeType="clickEffect">
                                  <p:stCondLst>
                                    <p:cond delay="0"/>
                                  </p:stCondLst>
                                  <p:childTnLst>
                                    <p:anim calcmode="lin" valueType="num">
                                      <p:cBhvr additive="base">
                                        <p:cTn id="72" dur="500"/>
                                        <p:tgtEl>
                                          <p:spTgt spid="15370"/>
                                        </p:tgtEl>
                                        <p:attrNameLst>
                                          <p:attrName>ppt_x</p:attrName>
                                        </p:attrNameLst>
                                      </p:cBhvr>
                                      <p:tavLst>
                                        <p:tav tm="0">
                                          <p:val>
                                            <p:strVal val="ppt_x"/>
                                          </p:val>
                                        </p:tav>
                                        <p:tav tm="100000">
                                          <p:val>
                                            <p:strVal val="ppt_x"/>
                                          </p:val>
                                        </p:tav>
                                      </p:tavLst>
                                    </p:anim>
                                    <p:anim calcmode="lin" valueType="num">
                                      <p:cBhvr additive="base">
                                        <p:cTn id="73" dur="500"/>
                                        <p:tgtEl>
                                          <p:spTgt spid="15370"/>
                                        </p:tgtEl>
                                        <p:attrNameLst>
                                          <p:attrName>ppt_y</p:attrName>
                                        </p:attrNameLst>
                                      </p:cBhvr>
                                      <p:tavLst>
                                        <p:tav tm="0">
                                          <p:val>
                                            <p:strVal val="ppt_y"/>
                                          </p:val>
                                        </p:tav>
                                        <p:tav tm="100000">
                                          <p:val>
                                            <p:strVal val="1+ppt_h/2"/>
                                          </p:val>
                                        </p:tav>
                                      </p:tavLst>
                                    </p:anim>
                                    <p:set>
                                      <p:cBhvr>
                                        <p:cTn id="74" dur="1" fill="hold">
                                          <p:stCondLst>
                                            <p:cond delay="499"/>
                                          </p:stCondLst>
                                        </p:cTn>
                                        <p:tgtEl>
                                          <p:spTgt spid="15370"/>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371"/>
                                        </p:tgtEl>
                                        <p:attrNameLst>
                                          <p:attrName>style.visibility</p:attrName>
                                        </p:attrNameLst>
                                      </p:cBhvr>
                                      <p:to>
                                        <p:strVal val="visible"/>
                                      </p:to>
                                    </p:set>
                                    <p:anim calcmode="lin" valueType="num">
                                      <p:cBhvr additive="base">
                                        <p:cTn id="79" dur="500" fill="hold"/>
                                        <p:tgtEl>
                                          <p:spTgt spid="15371"/>
                                        </p:tgtEl>
                                        <p:attrNameLst>
                                          <p:attrName>ppt_x</p:attrName>
                                        </p:attrNameLst>
                                      </p:cBhvr>
                                      <p:tavLst>
                                        <p:tav tm="0">
                                          <p:val>
                                            <p:strVal val="#ppt_x"/>
                                          </p:val>
                                        </p:tav>
                                        <p:tav tm="100000">
                                          <p:val>
                                            <p:strVal val="#ppt_x"/>
                                          </p:val>
                                        </p:tav>
                                      </p:tavLst>
                                    </p:anim>
                                    <p:anim calcmode="lin" valueType="num">
                                      <p:cBhvr additive="base">
                                        <p:cTn id="80"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xit" presetSubtype="4" fill="hold" grpId="1" nodeType="clickEffect">
                                  <p:stCondLst>
                                    <p:cond delay="0"/>
                                  </p:stCondLst>
                                  <p:childTnLst>
                                    <p:anim calcmode="lin" valueType="num">
                                      <p:cBhvr additive="base">
                                        <p:cTn id="84" dur="500"/>
                                        <p:tgtEl>
                                          <p:spTgt spid="15371"/>
                                        </p:tgtEl>
                                        <p:attrNameLst>
                                          <p:attrName>ppt_x</p:attrName>
                                        </p:attrNameLst>
                                      </p:cBhvr>
                                      <p:tavLst>
                                        <p:tav tm="0">
                                          <p:val>
                                            <p:strVal val="ppt_x"/>
                                          </p:val>
                                        </p:tav>
                                        <p:tav tm="100000">
                                          <p:val>
                                            <p:strVal val="ppt_x"/>
                                          </p:val>
                                        </p:tav>
                                      </p:tavLst>
                                    </p:anim>
                                    <p:anim calcmode="lin" valueType="num">
                                      <p:cBhvr additive="base">
                                        <p:cTn id="85" dur="500"/>
                                        <p:tgtEl>
                                          <p:spTgt spid="15371"/>
                                        </p:tgtEl>
                                        <p:attrNameLst>
                                          <p:attrName>ppt_y</p:attrName>
                                        </p:attrNameLst>
                                      </p:cBhvr>
                                      <p:tavLst>
                                        <p:tav tm="0">
                                          <p:val>
                                            <p:strVal val="ppt_y"/>
                                          </p:val>
                                        </p:tav>
                                        <p:tav tm="100000">
                                          <p:val>
                                            <p:strVal val="1+ppt_h/2"/>
                                          </p:val>
                                        </p:tav>
                                      </p:tavLst>
                                    </p:anim>
                                    <p:set>
                                      <p:cBhvr>
                                        <p:cTn id="86" dur="1" fill="hold">
                                          <p:stCondLst>
                                            <p:cond delay="499"/>
                                          </p:stCondLst>
                                        </p:cTn>
                                        <p:tgtEl>
                                          <p:spTgt spid="15371"/>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5372"/>
                                        </p:tgtEl>
                                        <p:attrNameLst>
                                          <p:attrName>style.visibility</p:attrName>
                                        </p:attrNameLst>
                                      </p:cBhvr>
                                      <p:to>
                                        <p:strVal val="visible"/>
                                      </p:to>
                                    </p:set>
                                    <p:anim calcmode="lin" valueType="num">
                                      <p:cBhvr additive="base">
                                        <p:cTn id="91" dur="500" fill="hold"/>
                                        <p:tgtEl>
                                          <p:spTgt spid="15372"/>
                                        </p:tgtEl>
                                        <p:attrNameLst>
                                          <p:attrName>ppt_x</p:attrName>
                                        </p:attrNameLst>
                                      </p:cBhvr>
                                      <p:tavLst>
                                        <p:tav tm="0">
                                          <p:val>
                                            <p:strVal val="#ppt_x"/>
                                          </p:val>
                                        </p:tav>
                                        <p:tav tm="100000">
                                          <p:val>
                                            <p:strVal val="#ppt_x"/>
                                          </p:val>
                                        </p:tav>
                                      </p:tavLst>
                                    </p:anim>
                                    <p:anim calcmode="lin" valueType="num">
                                      <p:cBhvr additive="base">
                                        <p:cTn id="92" dur="500" fill="hold"/>
                                        <p:tgtEl>
                                          <p:spTgt spid="15372"/>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xit" presetSubtype="4" fill="hold" grpId="1" nodeType="clickEffect">
                                  <p:stCondLst>
                                    <p:cond delay="0"/>
                                  </p:stCondLst>
                                  <p:childTnLst>
                                    <p:anim calcmode="lin" valueType="num">
                                      <p:cBhvr additive="base">
                                        <p:cTn id="96" dur="500"/>
                                        <p:tgtEl>
                                          <p:spTgt spid="15372"/>
                                        </p:tgtEl>
                                        <p:attrNameLst>
                                          <p:attrName>ppt_x</p:attrName>
                                        </p:attrNameLst>
                                      </p:cBhvr>
                                      <p:tavLst>
                                        <p:tav tm="0">
                                          <p:val>
                                            <p:strVal val="ppt_x"/>
                                          </p:val>
                                        </p:tav>
                                        <p:tav tm="100000">
                                          <p:val>
                                            <p:strVal val="ppt_x"/>
                                          </p:val>
                                        </p:tav>
                                      </p:tavLst>
                                    </p:anim>
                                    <p:anim calcmode="lin" valueType="num">
                                      <p:cBhvr additive="base">
                                        <p:cTn id="97" dur="500"/>
                                        <p:tgtEl>
                                          <p:spTgt spid="15372"/>
                                        </p:tgtEl>
                                        <p:attrNameLst>
                                          <p:attrName>ppt_y</p:attrName>
                                        </p:attrNameLst>
                                      </p:cBhvr>
                                      <p:tavLst>
                                        <p:tav tm="0">
                                          <p:val>
                                            <p:strVal val="ppt_y"/>
                                          </p:val>
                                        </p:tav>
                                        <p:tav tm="100000">
                                          <p:val>
                                            <p:strVal val="1+ppt_h/2"/>
                                          </p:val>
                                        </p:tav>
                                      </p:tavLst>
                                    </p:anim>
                                    <p:set>
                                      <p:cBhvr>
                                        <p:cTn id="98" dur="1" fill="hold">
                                          <p:stCondLst>
                                            <p:cond delay="499"/>
                                          </p:stCondLst>
                                        </p:cTn>
                                        <p:tgtEl>
                                          <p:spTgt spid="15372"/>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5373"/>
                                        </p:tgtEl>
                                        <p:attrNameLst>
                                          <p:attrName>style.visibility</p:attrName>
                                        </p:attrNameLst>
                                      </p:cBhvr>
                                      <p:to>
                                        <p:strVal val="visible"/>
                                      </p:to>
                                    </p:set>
                                    <p:anim calcmode="lin" valueType="num">
                                      <p:cBhvr additive="base">
                                        <p:cTn id="103" dur="500" fill="hold"/>
                                        <p:tgtEl>
                                          <p:spTgt spid="15373"/>
                                        </p:tgtEl>
                                        <p:attrNameLst>
                                          <p:attrName>ppt_x</p:attrName>
                                        </p:attrNameLst>
                                      </p:cBhvr>
                                      <p:tavLst>
                                        <p:tav tm="0">
                                          <p:val>
                                            <p:strVal val="#ppt_x"/>
                                          </p:val>
                                        </p:tav>
                                        <p:tav tm="100000">
                                          <p:val>
                                            <p:strVal val="#ppt_x"/>
                                          </p:val>
                                        </p:tav>
                                      </p:tavLst>
                                    </p:anim>
                                    <p:anim calcmode="lin" valueType="num">
                                      <p:cBhvr additive="base">
                                        <p:cTn id="104" dur="500" fill="hold"/>
                                        <p:tgtEl>
                                          <p:spTgt spid="15373"/>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xit" presetSubtype="4" fill="hold" grpId="1" nodeType="clickEffect">
                                  <p:stCondLst>
                                    <p:cond delay="0"/>
                                  </p:stCondLst>
                                  <p:childTnLst>
                                    <p:anim calcmode="lin" valueType="num">
                                      <p:cBhvr additive="base">
                                        <p:cTn id="108" dur="500"/>
                                        <p:tgtEl>
                                          <p:spTgt spid="15373"/>
                                        </p:tgtEl>
                                        <p:attrNameLst>
                                          <p:attrName>ppt_x</p:attrName>
                                        </p:attrNameLst>
                                      </p:cBhvr>
                                      <p:tavLst>
                                        <p:tav tm="0">
                                          <p:val>
                                            <p:strVal val="ppt_x"/>
                                          </p:val>
                                        </p:tav>
                                        <p:tav tm="100000">
                                          <p:val>
                                            <p:strVal val="ppt_x"/>
                                          </p:val>
                                        </p:tav>
                                      </p:tavLst>
                                    </p:anim>
                                    <p:anim calcmode="lin" valueType="num">
                                      <p:cBhvr additive="base">
                                        <p:cTn id="109" dur="500"/>
                                        <p:tgtEl>
                                          <p:spTgt spid="15373"/>
                                        </p:tgtEl>
                                        <p:attrNameLst>
                                          <p:attrName>ppt_y</p:attrName>
                                        </p:attrNameLst>
                                      </p:cBhvr>
                                      <p:tavLst>
                                        <p:tav tm="0">
                                          <p:val>
                                            <p:strVal val="ppt_y"/>
                                          </p:val>
                                        </p:tav>
                                        <p:tav tm="100000">
                                          <p:val>
                                            <p:strVal val="1+ppt_h/2"/>
                                          </p:val>
                                        </p:tav>
                                      </p:tavLst>
                                    </p:anim>
                                    <p:set>
                                      <p:cBhvr>
                                        <p:cTn id="110" dur="1" fill="hold">
                                          <p:stCondLst>
                                            <p:cond delay="499"/>
                                          </p:stCondLst>
                                        </p:cTn>
                                        <p:tgtEl>
                                          <p:spTgt spid="15373"/>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5374"/>
                                        </p:tgtEl>
                                        <p:attrNameLst>
                                          <p:attrName>style.visibility</p:attrName>
                                        </p:attrNameLst>
                                      </p:cBhvr>
                                      <p:to>
                                        <p:strVal val="visible"/>
                                      </p:to>
                                    </p:set>
                                    <p:anim calcmode="lin" valueType="num">
                                      <p:cBhvr additive="base">
                                        <p:cTn id="115" dur="500" fill="hold"/>
                                        <p:tgtEl>
                                          <p:spTgt spid="15374"/>
                                        </p:tgtEl>
                                        <p:attrNameLst>
                                          <p:attrName>ppt_x</p:attrName>
                                        </p:attrNameLst>
                                      </p:cBhvr>
                                      <p:tavLst>
                                        <p:tav tm="0">
                                          <p:val>
                                            <p:strVal val="#ppt_x"/>
                                          </p:val>
                                        </p:tav>
                                        <p:tav tm="100000">
                                          <p:val>
                                            <p:strVal val="#ppt_x"/>
                                          </p:val>
                                        </p:tav>
                                      </p:tavLst>
                                    </p:anim>
                                    <p:anim calcmode="lin" valueType="num">
                                      <p:cBhvr additive="base">
                                        <p:cTn id="116" dur="500" fill="hold"/>
                                        <p:tgtEl>
                                          <p:spTgt spid="15374"/>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xit" presetSubtype="4" fill="hold" grpId="1" nodeType="clickEffect">
                                  <p:stCondLst>
                                    <p:cond delay="0"/>
                                  </p:stCondLst>
                                  <p:childTnLst>
                                    <p:anim calcmode="lin" valueType="num">
                                      <p:cBhvr additive="base">
                                        <p:cTn id="120" dur="500"/>
                                        <p:tgtEl>
                                          <p:spTgt spid="15374"/>
                                        </p:tgtEl>
                                        <p:attrNameLst>
                                          <p:attrName>ppt_x</p:attrName>
                                        </p:attrNameLst>
                                      </p:cBhvr>
                                      <p:tavLst>
                                        <p:tav tm="0">
                                          <p:val>
                                            <p:strVal val="ppt_x"/>
                                          </p:val>
                                        </p:tav>
                                        <p:tav tm="100000">
                                          <p:val>
                                            <p:strVal val="ppt_x"/>
                                          </p:val>
                                        </p:tav>
                                      </p:tavLst>
                                    </p:anim>
                                    <p:anim calcmode="lin" valueType="num">
                                      <p:cBhvr additive="base">
                                        <p:cTn id="121" dur="500"/>
                                        <p:tgtEl>
                                          <p:spTgt spid="15374"/>
                                        </p:tgtEl>
                                        <p:attrNameLst>
                                          <p:attrName>ppt_y</p:attrName>
                                        </p:attrNameLst>
                                      </p:cBhvr>
                                      <p:tavLst>
                                        <p:tav tm="0">
                                          <p:val>
                                            <p:strVal val="ppt_y"/>
                                          </p:val>
                                        </p:tav>
                                        <p:tav tm="100000">
                                          <p:val>
                                            <p:strVal val="1+ppt_h/2"/>
                                          </p:val>
                                        </p:tav>
                                      </p:tavLst>
                                    </p:anim>
                                    <p:set>
                                      <p:cBhvr>
                                        <p:cTn id="122" dur="1" fill="hold">
                                          <p:stCondLst>
                                            <p:cond delay="499"/>
                                          </p:stCondLst>
                                        </p:cTn>
                                        <p:tgtEl>
                                          <p:spTgt spid="153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5" grpId="1"/>
      <p:bldP spid="15366" grpId="0"/>
      <p:bldP spid="15366" grpId="1"/>
      <p:bldP spid="15367" grpId="0"/>
      <p:bldP spid="15367" grpId="1"/>
      <p:bldP spid="15368" grpId="0"/>
      <p:bldP spid="15368" grpId="1"/>
      <p:bldP spid="15369" grpId="0"/>
      <p:bldP spid="15369" grpId="1"/>
      <p:bldP spid="15370" grpId="0"/>
      <p:bldP spid="15370" grpId="1"/>
      <p:bldP spid="15371" grpId="0"/>
      <p:bldP spid="15371" grpId="1"/>
      <p:bldP spid="15372" grpId="0"/>
      <p:bldP spid="15372" grpId="1"/>
      <p:bldP spid="15373" grpId="0"/>
      <p:bldP spid="15373" grpId="1"/>
      <p:bldP spid="15374" grpId="0"/>
      <p:bldP spid="1537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BE33C9A-6507-4489-9213-030810CFC14E}" type="slidenum">
              <a:rPr lang="en-US" altLang="zh-CN" smtClean="0"/>
              <a:pPr eaLnBrk="1" hangingPunct="1"/>
              <a:t>26</a:t>
            </a:fld>
            <a:endParaRPr lang="en-US" altLang="zh-CN" smtClean="0"/>
          </a:p>
        </p:txBody>
      </p:sp>
      <p:sp>
        <p:nvSpPr>
          <p:cNvPr id="14339" name="Rectangle 2"/>
          <p:cNvSpPr>
            <a:spLocks noGrp="1" noChangeArrowheads="1"/>
          </p:cNvSpPr>
          <p:nvPr>
            <p:ph type="title"/>
          </p:nvPr>
        </p:nvSpPr>
        <p:spPr>
          <a:xfrm>
            <a:off x="457200" y="548680"/>
            <a:ext cx="3682752" cy="868958"/>
          </a:xfrm>
        </p:spPr>
        <p:txBody>
          <a:bodyPr/>
          <a:lstStyle/>
          <a:p>
            <a:pPr eaLnBrk="1" hangingPunct="1"/>
            <a:r>
              <a:rPr lang="en-US" altLang="zh-CN" smtClean="0"/>
              <a:t>8.3.4 </a:t>
            </a:r>
            <a:r>
              <a:rPr lang="zh-CN" altLang="en-US" smtClean="0"/>
              <a:t>单级中断</a:t>
            </a:r>
          </a:p>
        </p:txBody>
      </p:sp>
      <p:sp>
        <p:nvSpPr>
          <p:cNvPr id="14340" name="Rectangle 3"/>
          <p:cNvSpPr>
            <a:spLocks noGrp="1" noChangeArrowheads="1"/>
          </p:cNvSpPr>
          <p:nvPr>
            <p:ph type="body" idx="1"/>
          </p:nvPr>
        </p:nvSpPr>
        <p:spPr>
          <a:xfrm>
            <a:off x="457200" y="1719263"/>
            <a:ext cx="8229600" cy="3797969"/>
          </a:xfrm>
          <a:noFill/>
        </p:spPr>
        <p:txBody>
          <a:bodyPr/>
          <a:lstStyle/>
          <a:p>
            <a:pPr marL="0" indent="0" eaLnBrk="1" hangingPunct="1">
              <a:spcBef>
                <a:spcPts val="600"/>
              </a:spcBef>
              <a:buNone/>
            </a:pPr>
            <a:r>
              <a:rPr lang="en-US" altLang="zh-CN" sz="2400" smtClean="0"/>
              <a:t>1.</a:t>
            </a:r>
            <a:r>
              <a:rPr lang="zh-CN" sz="2400" smtClean="0"/>
              <a:t>单级中断的概念</a:t>
            </a:r>
            <a:endParaRPr lang="en-US" altLang="zh-CN" sz="2400" smtClean="0"/>
          </a:p>
          <a:p>
            <a:pPr marL="0" indent="457200" eaLnBrk="1" hangingPunct="1">
              <a:spcBef>
                <a:spcPts val="600"/>
              </a:spcBef>
              <a:buNone/>
            </a:pPr>
            <a:r>
              <a:rPr lang="zh-CN" altLang="en-US" sz="2400" smtClean="0"/>
              <a:t>根据计算机系统对中断处理的策略不同，可分为单级中断和多级中断。</a:t>
            </a:r>
            <a:endParaRPr lang="en-US" altLang="zh-CN" sz="2400" smtClean="0"/>
          </a:p>
          <a:p>
            <a:pPr marL="0" indent="457200" eaLnBrk="1" hangingPunct="1">
              <a:spcBef>
                <a:spcPts val="600"/>
              </a:spcBef>
              <a:buNone/>
            </a:pPr>
            <a:r>
              <a:rPr lang="zh-CN" altLang="en-US" sz="2400" smtClean="0"/>
              <a:t>在单级中断系统中，所有的中断源都属于同一级，所有中断源触发器排成一行，其优先级是离</a:t>
            </a:r>
            <a:r>
              <a:rPr lang="en-US" altLang="zh-CN" sz="2400" smtClean="0"/>
              <a:t>CPU</a:t>
            </a:r>
            <a:r>
              <a:rPr lang="zh-CN" altLang="en-US" sz="2400" smtClean="0"/>
              <a:t>近的优先权高。当响应某一中断请求时，执行该中断源的中断服务程序。在此过程中，不允许其他中断源再打断中断服务程序，即使优先权比它高的中断源也不能打断。只有该中断服务程序执行完毕之后，才能响应其他中断。</a:t>
            </a:r>
            <a:endParaRPr lang="en-US" altLang="zh-CN"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BE33C9A-6507-4489-9213-030810CFC14E}" type="slidenum">
              <a:rPr lang="en-US" altLang="zh-CN" smtClean="0"/>
              <a:pPr eaLnBrk="1" hangingPunct="1"/>
              <a:t>27</a:t>
            </a:fld>
            <a:endParaRPr lang="en-US" altLang="zh-CN" smtClean="0"/>
          </a:p>
        </p:txBody>
      </p:sp>
      <p:sp>
        <p:nvSpPr>
          <p:cNvPr id="14339" name="Rectangle 2"/>
          <p:cNvSpPr>
            <a:spLocks noGrp="1" noChangeArrowheads="1"/>
          </p:cNvSpPr>
          <p:nvPr>
            <p:ph type="title"/>
          </p:nvPr>
        </p:nvSpPr>
        <p:spPr>
          <a:xfrm>
            <a:off x="457200" y="548680"/>
            <a:ext cx="3682752" cy="868958"/>
          </a:xfrm>
        </p:spPr>
        <p:txBody>
          <a:bodyPr/>
          <a:lstStyle/>
          <a:p>
            <a:pPr eaLnBrk="1" hangingPunct="1"/>
            <a:r>
              <a:rPr lang="en-US" altLang="zh-CN" smtClean="0"/>
              <a:t>8.3.4 </a:t>
            </a:r>
            <a:r>
              <a:rPr lang="zh-CN" altLang="en-US" smtClean="0"/>
              <a:t>单级中断</a:t>
            </a:r>
          </a:p>
        </p:txBody>
      </p:sp>
      <p:sp>
        <p:nvSpPr>
          <p:cNvPr id="14340" name="Rectangle 3"/>
          <p:cNvSpPr>
            <a:spLocks noGrp="1" noChangeArrowheads="1"/>
          </p:cNvSpPr>
          <p:nvPr>
            <p:ph type="body" idx="1"/>
          </p:nvPr>
        </p:nvSpPr>
        <p:spPr>
          <a:xfrm>
            <a:off x="899592" y="5733256"/>
            <a:ext cx="7154515" cy="845641"/>
          </a:xfrm>
          <a:noFill/>
        </p:spPr>
        <p:txBody>
          <a:bodyPr/>
          <a:lstStyle/>
          <a:p>
            <a:pPr marL="0" lvl="2" indent="0" eaLnBrk="1" hangingPunct="1">
              <a:spcBef>
                <a:spcPts val="600"/>
              </a:spcBef>
              <a:buNone/>
            </a:pPr>
            <a:r>
              <a:rPr lang="zh-CN" altLang="en-US" sz="2000" smtClean="0"/>
              <a:t>所有</a:t>
            </a:r>
            <a:r>
              <a:rPr lang="en-US" altLang="zh-CN" sz="2000" smtClean="0"/>
              <a:t>I/O</a:t>
            </a:r>
            <a:r>
              <a:rPr lang="zh-CN" altLang="en-US" sz="2000" smtClean="0"/>
              <a:t>设备通过一条线向</a:t>
            </a:r>
            <a:r>
              <a:rPr lang="en-US" altLang="zh-CN" sz="2000" smtClean="0"/>
              <a:t>CPU</a:t>
            </a:r>
            <a:r>
              <a:rPr lang="zh-CN" altLang="en-US" sz="2000" smtClean="0"/>
              <a:t>发出中断请求。</a:t>
            </a:r>
            <a:r>
              <a:rPr lang="en-US" altLang="zh-CN" sz="2000" smtClean="0"/>
              <a:t>CPU</a:t>
            </a:r>
            <a:r>
              <a:rPr lang="zh-CN" altLang="en-US" sz="2000" smtClean="0"/>
              <a:t>响应中断请求后，发出中断响应信号</a:t>
            </a:r>
            <a:r>
              <a:rPr lang="en-US" altLang="zh-CN" sz="2000" smtClean="0"/>
              <a:t>INTA</a:t>
            </a:r>
            <a:r>
              <a:rPr lang="zh-CN" altLang="en-US" sz="2000" smtClean="0"/>
              <a:t>，以链式查询方式识别中断。</a:t>
            </a:r>
            <a:endParaRPr lang="en-US" altLang="zh-CN" sz="2000" smtClean="0"/>
          </a:p>
        </p:txBody>
      </p:sp>
      <p:pic>
        <p:nvPicPr>
          <p:cNvPr id="5" name="Picture 4" descr="D:\jinerwork\组成\白中英版改编\Chap08\Image\8.5.gif">
            <a:hlinkClick r:id="rId2" action="ppaction://hlinkfile"/>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971600" y="1700808"/>
            <a:ext cx="7128792" cy="383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818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D7BC8A6-2F4F-49EA-8E8A-F0F1C9F634C8}" type="slidenum">
              <a:rPr lang="en-US" altLang="zh-CN" smtClean="0"/>
              <a:pPr eaLnBrk="1" hangingPunct="1"/>
              <a:t>28</a:t>
            </a:fld>
            <a:endParaRPr lang="en-US" altLang="zh-CN" smtClean="0"/>
          </a:p>
        </p:txBody>
      </p:sp>
      <p:sp>
        <p:nvSpPr>
          <p:cNvPr id="15363" name="Rectangle 2"/>
          <p:cNvSpPr>
            <a:spLocks noGrp="1" noChangeArrowheads="1"/>
          </p:cNvSpPr>
          <p:nvPr>
            <p:ph type="title"/>
          </p:nvPr>
        </p:nvSpPr>
        <p:spPr>
          <a:xfrm>
            <a:off x="323528" y="332656"/>
            <a:ext cx="3960440" cy="868958"/>
          </a:xfrm>
        </p:spPr>
        <p:txBody>
          <a:bodyPr/>
          <a:lstStyle/>
          <a:p>
            <a:pPr eaLnBrk="1" hangingPunct="1"/>
            <a:r>
              <a:rPr lang="en-US" altLang="zh-CN" smtClean="0">
                <a:cs typeface="Times New Roman" pitchFamily="18" charset="0"/>
              </a:rPr>
              <a:t>8.3</a:t>
            </a:r>
            <a:r>
              <a:rPr lang="en-US" altLang="zh-CN" smtClean="0"/>
              <a:t>.4 </a:t>
            </a:r>
            <a:r>
              <a:rPr lang="zh-CN" altLang="en-US" smtClean="0"/>
              <a:t>单级中断</a:t>
            </a:r>
          </a:p>
        </p:txBody>
      </p:sp>
      <p:sp>
        <p:nvSpPr>
          <p:cNvPr id="15364" name="Rectangle 3"/>
          <p:cNvSpPr>
            <a:spLocks noGrp="1" noChangeArrowheads="1"/>
          </p:cNvSpPr>
          <p:nvPr>
            <p:ph type="body" idx="1"/>
          </p:nvPr>
        </p:nvSpPr>
        <p:spPr>
          <a:xfrm>
            <a:off x="385947" y="1268760"/>
            <a:ext cx="8229600" cy="1296143"/>
          </a:xfrm>
        </p:spPr>
        <p:txBody>
          <a:bodyPr/>
          <a:lstStyle/>
          <a:p>
            <a:pPr marL="0" indent="0" eaLnBrk="1" hangingPunct="1">
              <a:spcBef>
                <a:spcPts val="600"/>
              </a:spcBef>
              <a:buNone/>
            </a:pPr>
            <a:r>
              <a:rPr lang="en-US" altLang="zh-CN" sz="2600" smtClean="0"/>
              <a:t>2.</a:t>
            </a:r>
            <a:r>
              <a:rPr lang="zh-CN" altLang="en-US" sz="2600"/>
              <a:t>单</a:t>
            </a:r>
            <a:r>
              <a:rPr lang="zh-CN" altLang="en-US" sz="2600" smtClean="0"/>
              <a:t>级中断源的识别</a:t>
            </a:r>
            <a:endParaRPr lang="en-US" altLang="zh-CN" sz="2600" smtClean="0"/>
          </a:p>
          <a:p>
            <a:pPr marL="0" indent="457200" eaLnBrk="1" hangingPunct="1">
              <a:spcBef>
                <a:spcPts val="600"/>
              </a:spcBef>
              <a:buNone/>
            </a:pPr>
            <a:r>
              <a:rPr lang="zh-CN" altLang="en-US" sz="2600" smtClean="0"/>
              <a:t>在单级中断中，可以采用串行排队链法来实现具有公共请求线的中断源判优识别。其逻辑电路见下图。</a:t>
            </a:r>
            <a:endParaRPr lang="en-US" altLang="zh-CN" sz="2600" smtClean="0"/>
          </a:p>
          <a:p>
            <a:pPr marL="0" indent="0" eaLnBrk="1" hangingPunct="1">
              <a:spcBef>
                <a:spcPts val="600"/>
              </a:spcBef>
              <a:buNone/>
            </a:pPr>
            <a:endParaRPr lang="en-US" altLang="zh-CN" sz="2100" smtClean="0"/>
          </a:p>
        </p:txBody>
      </p:sp>
      <p:pic>
        <p:nvPicPr>
          <p:cNvPr id="7" name="Picture 5" descr="8a8">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2731" y="2562893"/>
            <a:ext cx="6696744" cy="4071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4">
            <a:hlinkClick r:id="" action="ppaction://noaction" highlightClick="1"/>
          </p:cNvPr>
          <p:cNvSpPr>
            <a:spLocks noChangeArrowheads="1"/>
          </p:cNvSpPr>
          <p:nvPr/>
        </p:nvSpPr>
        <p:spPr bwMode="auto">
          <a:xfrm>
            <a:off x="7740352" y="3879354"/>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A5A7DC-D579-46D1-8E37-57EFADDCCF05}" type="slidenum">
              <a:rPr lang="en-US" altLang="zh-CN" smtClean="0"/>
              <a:pPr eaLnBrk="1" hangingPunct="1"/>
              <a:t>29</a:t>
            </a:fld>
            <a:endParaRPr lang="en-US" altLang="zh-CN" smtClean="0"/>
          </a:p>
        </p:txBody>
      </p:sp>
      <p:sp>
        <p:nvSpPr>
          <p:cNvPr id="17411" name="Rectangle 2"/>
          <p:cNvSpPr>
            <a:spLocks noGrp="1" noChangeArrowheads="1"/>
          </p:cNvSpPr>
          <p:nvPr>
            <p:ph type="title"/>
          </p:nvPr>
        </p:nvSpPr>
        <p:spPr>
          <a:xfrm>
            <a:off x="457200" y="620688"/>
            <a:ext cx="3898776" cy="796950"/>
          </a:xfrm>
        </p:spPr>
        <p:txBody>
          <a:bodyPr/>
          <a:lstStyle/>
          <a:p>
            <a:pPr eaLnBrk="1" hangingPunct="1"/>
            <a:r>
              <a:rPr lang="en-US" altLang="zh-CN" smtClean="0">
                <a:cs typeface="Times New Roman" pitchFamily="18" charset="0"/>
              </a:rPr>
              <a:t>8.3</a:t>
            </a:r>
            <a:r>
              <a:rPr lang="en-US" altLang="zh-CN" smtClean="0"/>
              <a:t>.4 </a:t>
            </a:r>
            <a:r>
              <a:rPr lang="zh-CN" altLang="en-US" smtClean="0"/>
              <a:t>单级中断</a:t>
            </a:r>
          </a:p>
        </p:txBody>
      </p:sp>
      <p:sp>
        <p:nvSpPr>
          <p:cNvPr id="17412" name="Rectangle 3"/>
          <p:cNvSpPr>
            <a:spLocks noGrp="1" noChangeArrowheads="1"/>
          </p:cNvSpPr>
          <p:nvPr>
            <p:ph type="body" idx="1"/>
          </p:nvPr>
        </p:nvSpPr>
        <p:spPr>
          <a:xfrm>
            <a:off x="457200" y="1719263"/>
            <a:ext cx="8229600" cy="2357809"/>
          </a:xfrm>
        </p:spPr>
        <p:txBody>
          <a:bodyPr/>
          <a:lstStyle/>
          <a:p>
            <a:pPr marL="0" indent="0" eaLnBrk="1" hangingPunct="1">
              <a:spcBef>
                <a:spcPts val="600"/>
              </a:spcBef>
              <a:buNone/>
            </a:pPr>
            <a:r>
              <a:rPr lang="en-US" altLang="zh-CN" sz="2600" smtClean="0"/>
              <a:t>3.</a:t>
            </a:r>
            <a:r>
              <a:rPr lang="zh-CN" altLang="en-US" sz="2600" smtClean="0"/>
              <a:t>中断向量的产生</a:t>
            </a:r>
            <a:endParaRPr lang="en-US" altLang="zh-CN" sz="2600" smtClean="0"/>
          </a:p>
          <a:p>
            <a:pPr marL="0" indent="457200" eaLnBrk="1" hangingPunct="1">
              <a:spcBef>
                <a:spcPts val="600"/>
              </a:spcBef>
              <a:buNone/>
            </a:pPr>
            <a:r>
              <a:rPr lang="zh-CN" altLang="en-US" sz="2600" smtClean="0"/>
              <a:t>当</a:t>
            </a:r>
            <a:r>
              <a:rPr lang="en-US" altLang="zh-CN" sz="2600" smtClean="0"/>
              <a:t>CPU</a:t>
            </a:r>
            <a:r>
              <a:rPr lang="zh-CN" altLang="en-US" sz="2600" smtClean="0"/>
              <a:t>识别出某中断源时，由硬件直接产生一个与该中断源对应的向量地址，很快便引入中断服务程序。向量中断要求在硬件设计时考虑所有中断源的向量地址，而实际中断时只能产生一个向量地址。</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F3B0FC-C739-4125-8F37-C00099622A6F}" type="slidenum">
              <a:rPr lang="en-US" altLang="zh-CN" smtClean="0"/>
              <a:pPr eaLnBrk="1" hangingPunct="1"/>
              <a:t>3</a:t>
            </a:fld>
            <a:endParaRPr lang="en-US" altLang="zh-CN" smtClean="0"/>
          </a:p>
        </p:txBody>
      </p:sp>
      <p:sp>
        <p:nvSpPr>
          <p:cNvPr id="4099" name="Rectangle 2"/>
          <p:cNvSpPr>
            <a:spLocks noGrp="1" noChangeArrowheads="1"/>
          </p:cNvSpPr>
          <p:nvPr>
            <p:ph type="title"/>
          </p:nvPr>
        </p:nvSpPr>
        <p:spPr>
          <a:xfrm>
            <a:off x="316955" y="404664"/>
            <a:ext cx="5839221" cy="666899"/>
          </a:xfrm>
        </p:spPr>
        <p:txBody>
          <a:bodyPr/>
          <a:lstStyle/>
          <a:p>
            <a:pPr eaLnBrk="1" hangingPunct="1"/>
            <a:r>
              <a:rPr lang="en-US" altLang="zh-CN" sz="3600" smtClean="0">
                <a:cs typeface="Times New Roman" pitchFamily="18" charset="0"/>
              </a:rPr>
              <a:t>8.1.1 </a:t>
            </a:r>
            <a:r>
              <a:rPr lang="zh-CN" altLang="en-US" sz="3600" smtClean="0">
                <a:cs typeface="Times New Roman" pitchFamily="18" charset="0"/>
              </a:rPr>
              <a:t>输入</a:t>
            </a:r>
            <a:r>
              <a:rPr lang="en-US" altLang="zh-CN" sz="3600" smtClean="0">
                <a:cs typeface="Times New Roman" pitchFamily="18" charset="0"/>
              </a:rPr>
              <a:t>/</a:t>
            </a:r>
            <a:r>
              <a:rPr lang="zh-CN" altLang="en-US" sz="3600" smtClean="0">
                <a:cs typeface="Times New Roman" pitchFamily="18" charset="0"/>
              </a:rPr>
              <a:t>输出接口与端口</a:t>
            </a:r>
            <a:endParaRPr lang="zh-CN" altLang="en-US" sz="3600" smtClean="0"/>
          </a:p>
        </p:txBody>
      </p:sp>
      <p:sp>
        <p:nvSpPr>
          <p:cNvPr id="4100" name="Rectangle 3"/>
          <p:cNvSpPr>
            <a:spLocks noGrp="1" noChangeArrowheads="1"/>
          </p:cNvSpPr>
          <p:nvPr>
            <p:ph type="body" idx="1"/>
          </p:nvPr>
        </p:nvSpPr>
        <p:spPr>
          <a:xfrm>
            <a:off x="395536" y="1484784"/>
            <a:ext cx="8229600" cy="2313954"/>
          </a:xfrm>
        </p:spPr>
        <p:txBody>
          <a:bodyPr/>
          <a:lstStyle/>
          <a:p>
            <a:pPr marL="0" indent="457200" eaLnBrk="1" hangingPunct="1">
              <a:spcBef>
                <a:spcPts val="600"/>
              </a:spcBef>
              <a:buNone/>
            </a:pPr>
            <a:r>
              <a:rPr lang="zh-CN" altLang="en-US" sz="2400" smtClean="0"/>
              <a:t>由于外设种类繁多，不同种类的外设数据传输率差别很大，同一种设备在不同时刻传输率也可能不同，为了保证高速的主机和不同速度的外设之家的高效和可靠的交互，</a:t>
            </a:r>
            <a:r>
              <a:rPr lang="en-US" altLang="zh-CN" sz="2400" smtClean="0"/>
              <a:t>CU</a:t>
            </a:r>
            <a:r>
              <a:rPr lang="zh-CN" altLang="en-US" sz="2400" smtClean="0"/>
              <a:t>必须通过</a:t>
            </a:r>
            <a:r>
              <a:rPr lang="en-US" altLang="zh-CN" sz="2400" smtClean="0"/>
              <a:t>I/O</a:t>
            </a:r>
            <a:r>
              <a:rPr lang="zh-CN" altLang="en-US" sz="2400" smtClean="0"/>
              <a:t>接口与外设连接。因此</a:t>
            </a:r>
            <a:r>
              <a:rPr lang="en-US" altLang="zh-CN" sz="2400" smtClean="0"/>
              <a:t>CPU</a:t>
            </a:r>
            <a:r>
              <a:rPr lang="zh-CN" altLang="en-US" sz="2400" smtClean="0"/>
              <a:t>的输入</a:t>
            </a:r>
            <a:r>
              <a:rPr lang="en-US" altLang="zh-CN" sz="2400" smtClean="0"/>
              <a:t>/</a:t>
            </a:r>
            <a:r>
              <a:rPr lang="zh-CN" altLang="en-US" sz="2400" smtClean="0"/>
              <a:t>输出操作实际上分为两个传输阶段：</a:t>
            </a:r>
            <a:r>
              <a:rPr lang="en-US" altLang="zh-CN" sz="2400" smtClean="0"/>
              <a:t>I/O</a:t>
            </a:r>
            <a:r>
              <a:rPr lang="zh-CN" altLang="en-US" sz="2400" smtClean="0"/>
              <a:t>接口与外设减的数据传输，以及</a:t>
            </a:r>
            <a:r>
              <a:rPr lang="en-US" altLang="zh-CN" sz="2400" smtClean="0"/>
              <a:t>CPU</a:t>
            </a:r>
            <a:r>
              <a:rPr lang="zh-CN" altLang="en-US" sz="2400" smtClean="0"/>
              <a:t>与</a:t>
            </a:r>
            <a:r>
              <a:rPr lang="en-US" altLang="zh-CN" sz="2400"/>
              <a:t>I/O</a:t>
            </a:r>
            <a:r>
              <a:rPr lang="zh-CN" altLang="en-US" sz="2400" smtClean="0"/>
              <a:t>接口之间的数据传送。</a:t>
            </a:r>
            <a:endParaRPr lang="zh-CN" altLang="en-US" sz="2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560" y="4005064"/>
            <a:ext cx="589756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2C5921-3E6B-4721-8957-55717DCA1172}" type="slidenum">
              <a:rPr lang="en-US" altLang="zh-CN" smtClean="0"/>
              <a:pPr eaLnBrk="1" hangingPunct="1"/>
              <a:t>30</a:t>
            </a:fld>
            <a:endParaRPr lang="en-US" altLang="zh-CN" smtClean="0"/>
          </a:p>
        </p:txBody>
      </p:sp>
      <p:sp>
        <p:nvSpPr>
          <p:cNvPr id="18435" name="Rectangle 2"/>
          <p:cNvSpPr>
            <a:spLocks noGrp="1" noChangeArrowheads="1"/>
          </p:cNvSpPr>
          <p:nvPr>
            <p:ph type="title"/>
          </p:nvPr>
        </p:nvSpPr>
        <p:spPr>
          <a:xfrm>
            <a:off x="457200" y="620688"/>
            <a:ext cx="3682752" cy="796950"/>
          </a:xfrm>
        </p:spPr>
        <p:txBody>
          <a:bodyPr/>
          <a:lstStyle/>
          <a:p>
            <a:pPr eaLnBrk="1" hangingPunct="1"/>
            <a:r>
              <a:rPr lang="en-US" altLang="zh-CN" smtClean="0">
                <a:cs typeface="Times New Roman" pitchFamily="18" charset="0"/>
              </a:rPr>
              <a:t>8.3.5 </a:t>
            </a:r>
            <a:r>
              <a:rPr lang="zh-CN" altLang="en-US" smtClean="0"/>
              <a:t>多级中断</a:t>
            </a:r>
            <a:endParaRPr lang="zh-CN" altLang="en-US" smtClean="0"/>
          </a:p>
        </p:txBody>
      </p:sp>
      <p:sp>
        <p:nvSpPr>
          <p:cNvPr id="18436" name="Rectangle 3"/>
          <p:cNvSpPr>
            <a:spLocks noGrp="1" noChangeArrowheads="1"/>
          </p:cNvSpPr>
          <p:nvPr>
            <p:ph type="body" idx="1"/>
          </p:nvPr>
        </p:nvSpPr>
        <p:spPr>
          <a:xfrm>
            <a:off x="457200" y="1719263"/>
            <a:ext cx="8229600" cy="2717849"/>
          </a:xfrm>
        </p:spPr>
        <p:txBody>
          <a:bodyPr/>
          <a:lstStyle/>
          <a:p>
            <a:pPr marL="0" lvl="1" indent="0" eaLnBrk="1" hangingPunct="1">
              <a:spcBef>
                <a:spcPts val="600"/>
              </a:spcBef>
              <a:buNone/>
            </a:pPr>
            <a:r>
              <a:rPr lang="en-US" altLang="zh-CN" smtClean="0"/>
              <a:t>1.</a:t>
            </a:r>
            <a:r>
              <a:rPr lang="zh-CN" altLang="en-US" smtClean="0"/>
              <a:t>多级中断概念</a:t>
            </a:r>
          </a:p>
          <a:p>
            <a:pPr marL="0" lvl="2" indent="457200" eaLnBrk="1" hangingPunct="1">
              <a:spcBef>
                <a:spcPts val="600"/>
              </a:spcBef>
              <a:buNone/>
            </a:pPr>
            <a:r>
              <a:rPr lang="zh-CN" altLang="en-US" sz="2600" smtClean="0"/>
              <a:t>多级中断是指计算机系统有相当多的中断源，根据各中断源的轻重缓急程度不同而分成若干级别，每一中断级分配给一个优先权。一般来说，优先权高的中断级可以打断优先权低的中断服务程序，以程序嵌套方式进行工作。</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2C5921-3E6B-4721-8957-55717DCA1172}" type="slidenum">
              <a:rPr lang="en-US" altLang="zh-CN" smtClean="0"/>
              <a:pPr eaLnBrk="1" hangingPunct="1"/>
              <a:t>31</a:t>
            </a:fld>
            <a:endParaRPr lang="en-US" altLang="zh-CN" smtClean="0"/>
          </a:p>
        </p:txBody>
      </p:sp>
      <p:sp>
        <p:nvSpPr>
          <p:cNvPr id="18435" name="Rectangle 2"/>
          <p:cNvSpPr>
            <a:spLocks noGrp="1" noChangeArrowheads="1"/>
          </p:cNvSpPr>
          <p:nvPr>
            <p:ph type="title"/>
          </p:nvPr>
        </p:nvSpPr>
        <p:spPr>
          <a:xfrm>
            <a:off x="506932" y="404664"/>
            <a:ext cx="3610744" cy="724942"/>
          </a:xfrm>
        </p:spPr>
        <p:txBody>
          <a:bodyPr/>
          <a:lstStyle/>
          <a:p>
            <a:pPr eaLnBrk="1" hangingPunct="1"/>
            <a:r>
              <a:rPr lang="en-US" altLang="zh-CN" smtClean="0">
                <a:cs typeface="Times New Roman" pitchFamily="18" charset="0"/>
              </a:rPr>
              <a:t>8.3.5 </a:t>
            </a:r>
            <a:r>
              <a:rPr lang="zh-CN" altLang="en-US" smtClean="0"/>
              <a:t>多级中断</a:t>
            </a:r>
          </a:p>
        </p:txBody>
      </p:sp>
      <p:pic>
        <p:nvPicPr>
          <p:cNvPr id="21508" name="Picture 4" descr="8a9">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249" y="1412774"/>
            <a:ext cx="6654825" cy="417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AutoShape 4">
            <a:hlinkClick r:id="" action="ppaction://noaction" highlightClick="1"/>
          </p:cNvPr>
          <p:cNvSpPr>
            <a:spLocks noChangeArrowheads="1"/>
          </p:cNvSpPr>
          <p:nvPr/>
        </p:nvSpPr>
        <p:spPr bwMode="auto">
          <a:xfrm>
            <a:off x="7812359" y="3141437"/>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8" name="Rectangle 3"/>
          <p:cNvSpPr txBox="1">
            <a:spLocks noChangeArrowheads="1"/>
          </p:cNvSpPr>
          <p:nvPr/>
        </p:nvSpPr>
        <p:spPr bwMode="auto">
          <a:xfrm>
            <a:off x="521195" y="5589239"/>
            <a:ext cx="7825507" cy="110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lvl="1" indent="0" eaLnBrk="1" hangingPunct="1">
              <a:spcBef>
                <a:spcPts val="600"/>
              </a:spcBef>
              <a:buNone/>
            </a:pPr>
            <a:r>
              <a:rPr lang="zh-CN" altLang="en-US" sz="2200" smtClean="0"/>
              <a:t>根据系统的配置不同，多级中断又可分为一维多级中断和二维多级中断。</a:t>
            </a:r>
            <a:r>
              <a:rPr lang="zh-CN" altLang="en-US" sz="2200"/>
              <a:t>一维</a:t>
            </a:r>
            <a:r>
              <a:rPr lang="zh-CN" altLang="en-US" sz="2200" smtClean="0"/>
              <a:t>多级中断每一级中断中只有一个中断源，而二维多级中断是指每一级中断中有多个中断源。</a:t>
            </a:r>
          </a:p>
        </p:txBody>
      </p:sp>
    </p:spTree>
    <p:extLst>
      <p:ext uri="{BB962C8B-B14F-4D97-AF65-F5344CB8AC3E}">
        <p14:creationId xmlns:p14="http://schemas.microsoft.com/office/powerpoint/2010/main" val="3862007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CAF3EC-7306-4E25-A725-D742622828CC}" type="slidenum">
              <a:rPr lang="en-US" altLang="zh-CN" smtClean="0"/>
              <a:pPr eaLnBrk="1" hangingPunct="1"/>
              <a:t>32</a:t>
            </a:fld>
            <a:endParaRPr lang="en-US" altLang="zh-CN" smtClean="0"/>
          </a:p>
        </p:txBody>
      </p:sp>
      <p:sp>
        <p:nvSpPr>
          <p:cNvPr id="19459" name="Rectangle 2"/>
          <p:cNvSpPr>
            <a:spLocks noGrp="1" noChangeArrowheads="1"/>
          </p:cNvSpPr>
          <p:nvPr>
            <p:ph type="title"/>
          </p:nvPr>
        </p:nvSpPr>
        <p:spPr>
          <a:xfrm>
            <a:off x="467544" y="908720"/>
            <a:ext cx="3682752" cy="868958"/>
          </a:xfrm>
        </p:spPr>
        <p:txBody>
          <a:bodyPr/>
          <a:lstStyle/>
          <a:p>
            <a:pPr eaLnBrk="1" hangingPunct="1"/>
            <a:r>
              <a:rPr lang="en-US" altLang="zh-CN" smtClean="0">
                <a:cs typeface="Times New Roman" pitchFamily="18" charset="0"/>
              </a:rPr>
              <a:t>8.3.5 </a:t>
            </a:r>
            <a:r>
              <a:rPr lang="zh-CN" altLang="en-US" smtClean="0"/>
              <a:t>多级中断</a:t>
            </a:r>
          </a:p>
        </p:txBody>
      </p:sp>
      <p:sp>
        <p:nvSpPr>
          <p:cNvPr id="19460" name="Rectangle 3"/>
          <p:cNvSpPr>
            <a:spLocks noGrp="1" noChangeArrowheads="1"/>
          </p:cNvSpPr>
          <p:nvPr>
            <p:ph type="body" idx="1"/>
          </p:nvPr>
        </p:nvSpPr>
        <p:spPr>
          <a:xfrm>
            <a:off x="611560" y="2132856"/>
            <a:ext cx="7626350" cy="3096245"/>
          </a:xfrm>
        </p:spPr>
        <p:txBody>
          <a:bodyPr/>
          <a:lstStyle/>
          <a:p>
            <a:pPr marL="0" lvl="1" indent="0" eaLnBrk="1" hangingPunct="1">
              <a:spcBef>
                <a:spcPts val="600"/>
              </a:spcBef>
              <a:buNone/>
            </a:pPr>
            <a:r>
              <a:rPr lang="en-US" altLang="zh-CN" smtClean="0"/>
              <a:t>2.</a:t>
            </a:r>
            <a:r>
              <a:rPr lang="zh-CN" altLang="en-US" smtClean="0"/>
              <a:t>多级中断源的识别</a:t>
            </a:r>
            <a:endParaRPr lang="en-US" altLang="zh-CN" smtClean="0"/>
          </a:p>
          <a:p>
            <a:pPr marL="0" lvl="1" indent="457200" eaLnBrk="1" hangingPunct="1">
              <a:spcBef>
                <a:spcPts val="600"/>
              </a:spcBef>
              <a:buNone/>
            </a:pPr>
            <a:r>
              <a:rPr lang="zh-CN" altLang="en-US" smtClean="0"/>
              <a:t>在多级中断中，每一级都有一根中断请求线送往</a:t>
            </a:r>
            <a:r>
              <a:rPr lang="en-US" altLang="zh-CN" smtClean="0"/>
              <a:t>CPU</a:t>
            </a:r>
            <a:r>
              <a:rPr lang="zh-CN" altLang="en-US" smtClean="0"/>
              <a:t>的中断优先级排队电路，对每一级赋予了不同的优先级。显然这种结构就是独立请求方式的逻辑结构。如果是二维多级中断，还需要进一步用串行链式方式查询。这意味着要用二维方式来设计中断排队逻辑。</a:t>
            </a:r>
            <a:endParaRPr lang="en-US" altLang="zh-CN"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CAF3EC-7306-4E25-A725-D742622828CC}" type="slidenum">
              <a:rPr lang="en-US" altLang="zh-CN" smtClean="0"/>
              <a:pPr eaLnBrk="1" hangingPunct="1"/>
              <a:t>33</a:t>
            </a:fld>
            <a:endParaRPr lang="en-US" altLang="zh-CN" smtClean="0"/>
          </a:p>
        </p:txBody>
      </p:sp>
      <p:sp>
        <p:nvSpPr>
          <p:cNvPr id="19459" name="Rectangle 2"/>
          <p:cNvSpPr>
            <a:spLocks noGrp="1" noChangeArrowheads="1"/>
          </p:cNvSpPr>
          <p:nvPr>
            <p:ph type="title"/>
          </p:nvPr>
        </p:nvSpPr>
        <p:spPr>
          <a:xfrm>
            <a:off x="498599" y="404664"/>
            <a:ext cx="3682752" cy="796950"/>
          </a:xfrm>
        </p:spPr>
        <p:txBody>
          <a:bodyPr/>
          <a:lstStyle/>
          <a:p>
            <a:pPr eaLnBrk="1" hangingPunct="1"/>
            <a:r>
              <a:rPr lang="en-US" altLang="zh-CN" smtClean="0">
                <a:cs typeface="Times New Roman" pitchFamily="18" charset="0"/>
              </a:rPr>
              <a:t>8.3.5 </a:t>
            </a:r>
            <a:r>
              <a:rPr lang="zh-CN" altLang="en-US" smtClean="0"/>
              <a:t>多级中断</a:t>
            </a:r>
          </a:p>
        </p:txBody>
      </p:sp>
      <p:sp>
        <p:nvSpPr>
          <p:cNvPr id="19460" name="Rectangle 3"/>
          <p:cNvSpPr>
            <a:spLocks noGrp="1" noChangeArrowheads="1"/>
          </p:cNvSpPr>
          <p:nvPr>
            <p:ph type="body" idx="1"/>
          </p:nvPr>
        </p:nvSpPr>
        <p:spPr>
          <a:xfrm>
            <a:off x="2267744" y="5939531"/>
            <a:ext cx="4464496" cy="513805"/>
          </a:xfrm>
        </p:spPr>
        <p:txBody>
          <a:bodyPr/>
          <a:lstStyle/>
          <a:p>
            <a:pPr marL="0" lvl="1" indent="0" eaLnBrk="1" hangingPunct="1">
              <a:spcBef>
                <a:spcPts val="600"/>
              </a:spcBef>
              <a:buNone/>
            </a:pPr>
            <a:r>
              <a:rPr lang="zh-CN" altLang="en-US" sz="2400" smtClean="0"/>
              <a:t>独立请求方式的优先级排队逻辑</a:t>
            </a:r>
            <a:endParaRPr lang="en-US" altLang="zh-CN" sz="2400" smtClean="0"/>
          </a:p>
        </p:txBody>
      </p:sp>
      <p:pic>
        <p:nvPicPr>
          <p:cNvPr id="19461" name="Picture 4" descr="8a10">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0354" y="1196752"/>
            <a:ext cx="6408712"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AutoShape 4">
            <a:hlinkClick r:id="" action="ppaction://noaction" highlightClick="1"/>
          </p:cNvPr>
          <p:cNvSpPr>
            <a:spLocks noChangeArrowheads="1"/>
          </p:cNvSpPr>
          <p:nvPr/>
        </p:nvSpPr>
        <p:spPr bwMode="auto">
          <a:xfrm>
            <a:off x="7740352" y="3588940"/>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extLst>
      <p:ext uri="{BB962C8B-B14F-4D97-AF65-F5344CB8AC3E}">
        <p14:creationId xmlns:p14="http://schemas.microsoft.com/office/powerpoint/2010/main" val="32058664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78B2882-75E5-4758-B26E-E4A881A6739C}" type="slidenum">
              <a:rPr lang="en-US" altLang="zh-CN" smtClean="0"/>
              <a:pPr eaLnBrk="1" hangingPunct="1"/>
              <a:t>34</a:t>
            </a:fld>
            <a:endParaRPr lang="en-US" altLang="zh-CN" smtClean="0"/>
          </a:p>
        </p:txBody>
      </p:sp>
      <p:sp>
        <p:nvSpPr>
          <p:cNvPr id="20483" name="Rectangle 2"/>
          <p:cNvSpPr>
            <a:spLocks noGrp="1" noChangeArrowheads="1"/>
          </p:cNvSpPr>
          <p:nvPr>
            <p:ph type="title"/>
          </p:nvPr>
        </p:nvSpPr>
        <p:spPr>
          <a:xfrm>
            <a:off x="457200" y="548680"/>
            <a:ext cx="3682752" cy="868958"/>
          </a:xfrm>
        </p:spPr>
        <p:txBody>
          <a:bodyPr/>
          <a:lstStyle/>
          <a:p>
            <a:pPr eaLnBrk="1" hangingPunct="1"/>
            <a:r>
              <a:rPr lang="zh-CN" altLang="zh-CN" smtClean="0"/>
              <a:t>8.3.</a:t>
            </a:r>
            <a:r>
              <a:rPr lang="en-US" altLang="zh-CN" smtClean="0"/>
              <a:t>5</a:t>
            </a:r>
            <a:r>
              <a:rPr lang="zh-CN" altLang="zh-CN" smtClean="0"/>
              <a:t> </a:t>
            </a:r>
            <a:r>
              <a:rPr lang="zh-CN" smtClean="0"/>
              <a:t>多级中断</a:t>
            </a:r>
            <a:endParaRPr lang="zh-CN" altLang="en-US" smtClean="0"/>
          </a:p>
        </p:txBody>
      </p:sp>
      <p:sp>
        <p:nvSpPr>
          <p:cNvPr id="20484" name="Rectangle 3"/>
          <p:cNvSpPr>
            <a:spLocks noGrp="1" noChangeArrowheads="1"/>
          </p:cNvSpPr>
          <p:nvPr>
            <p:ph type="body" idx="1"/>
          </p:nvPr>
        </p:nvSpPr>
        <p:spPr/>
        <p:txBody>
          <a:bodyPr/>
          <a:lstStyle/>
          <a:p>
            <a:pPr marL="0" indent="0" eaLnBrk="1" hangingPunct="1">
              <a:buNone/>
            </a:pPr>
            <a:r>
              <a:rPr lang="en-US" altLang="zh-CN" sz="2600" smtClean="0"/>
              <a:t>[</a:t>
            </a:r>
            <a:r>
              <a:rPr lang="zh-CN" altLang="en-US" sz="2600" smtClean="0"/>
              <a:t>例</a:t>
            </a:r>
            <a:r>
              <a:rPr lang="en-US" altLang="zh-CN" sz="2600" smtClean="0"/>
              <a:t>8.2]</a:t>
            </a:r>
            <a:r>
              <a:rPr lang="zh-CN" altLang="en-US" sz="2600" smtClean="0"/>
              <a:t>参见图</a:t>
            </a:r>
            <a:r>
              <a:rPr lang="zh-CN" altLang="zh-CN" sz="2800" smtClean="0"/>
              <a:t>8.</a:t>
            </a:r>
            <a:r>
              <a:rPr lang="en-US" altLang="zh-CN" sz="2800" smtClean="0"/>
              <a:t>12</a:t>
            </a:r>
            <a:r>
              <a:rPr lang="zh-CN" altLang="en-US" sz="2600" smtClean="0"/>
              <a:t>所示的二维中断系统。请问：</a:t>
            </a:r>
          </a:p>
          <a:p>
            <a:pPr marL="0" indent="0" eaLnBrk="1" hangingPunct="1">
              <a:buNone/>
            </a:pPr>
            <a:r>
              <a:rPr lang="en-US" altLang="zh-CN" sz="2600" smtClean="0"/>
              <a:t>(1)</a:t>
            </a:r>
            <a:r>
              <a:rPr lang="zh-CN" altLang="en-US" sz="2600" smtClean="0"/>
              <a:t>在中断情况下，</a:t>
            </a:r>
            <a:r>
              <a:rPr lang="en-US" altLang="zh-CN" sz="2600" smtClean="0"/>
              <a:t>CPU</a:t>
            </a:r>
            <a:r>
              <a:rPr lang="zh-CN" altLang="en-US" sz="2600" smtClean="0"/>
              <a:t>和设备的优先级如何考虑</a:t>
            </a:r>
            <a:r>
              <a:rPr lang="en-US" altLang="zh-CN" sz="2600" smtClean="0"/>
              <a:t>?</a:t>
            </a:r>
            <a:r>
              <a:rPr lang="zh-CN" altLang="en-US" sz="2600" smtClean="0"/>
              <a:t>请按降序排列各设备的中断优先级。</a:t>
            </a:r>
          </a:p>
          <a:p>
            <a:pPr marL="0" indent="0" eaLnBrk="1" hangingPunct="1">
              <a:buNone/>
            </a:pPr>
            <a:r>
              <a:rPr lang="en-US" altLang="zh-CN" sz="2600" smtClean="0"/>
              <a:t>(2)</a:t>
            </a:r>
            <a:r>
              <a:rPr lang="zh-CN" altLang="en-US" sz="2600" smtClean="0"/>
              <a:t>若</a:t>
            </a:r>
            <a:r>
              <a:rPr lang="en-US" altLang="zh-CN" sz="2600" smtClean="0"/>
              <a:t>CPU</a:t>
            </a:r>
            <a:r>
              <a:rPr lang="zh-CN" altLang="en-US" sz="2600" smtClean="0"/>
              <a:t>现执行设备</a:t>
            </a:r>
            <a:r>
              <a:rPr lang="en-US" altLang="zh-CN" sz="2600" smtClean="0"/>
              <a:t>B</a:t>
            </a:r>
            <a:r>
              <a:rPr lang="zh-CN" altLang="en-US" sz="2600" smtClean="0"/>
              <a:t>的中断服务程序，</a:t>
            </a:r>
            <a:r>
              <a:rPr lang="en-US" altLang="zh-CN" sz="2600" smtClean="0"/>
              <a:t>IM2</a:t>
            </a:r>
            <a:r>
              <a:rPr lang="zh-CN" altLang="en-US" sz="2600" smtClean="0"/>
              <a:t>，</a:t>
            </a:r>
            <a:r>
              <a:rPr lang="en-US" altLang="zh-CN" sz="2600" smtClean="0"/>
              <a:t>IM1</a:t>
            </a:r>
            <a:r>
              <a:rPr lang="zh-CN" altLang="en-US" sz="2600" smtClean="0"/>
              <a:t>，</a:t>
            </a:r>
            <a:r>
              <a:rPr lang="en-US" altLang="zh-CN" sz="2600" smtClean="0"/>
              <a:t>IM0</a:t>
            </a:r>
            <a:r>
              <a:rPr lang="zh-CN" altLang="en-US" sz="2600" smtClean="0"/>
              <a:t>的状态是什么</a:t>
            </a:r>
            <a:r>
              <a:rPr lang="en-US" altLang="zh-CN" sz="2600" smtClean="0"/>
              <a:t>?</a:t>
            </a:r>
            <a:r>
              <a:rPr lang="zh-CN" altLang="en-US" sz="2600" smtClean="0"/>
              <a:t>如果</a:t>
            </a:r>
            <a:r>
              <a:rPr lang="en-US" altLang="zh-CN" sz="2600" smtClean="0"/>
              <a:t>CPU</a:t>
            </a:r>
            <a:r>
              <a:rPr lang="zh-CN" altLang="en-US" sz="2600" smtClean="0"/>
              <a:t>执行设 备</a:t>
            </a:r>
            <a:r>
              <a:rPr lang="en-US" altLang="zh-CN" sz="2600" smtClean="0"/>
              <a:t>D</a:t>
            </a:r>
            <a:r>
              <a:rPr lang="zh-CN" altLang="en-US" sz="2600" smtClean="0"/>
              <a:t>的中断服务程序，</a:t>
            </a:r>
            <a:r>
              <a:rPr lang="en-US" altLang="zh-CN" sz="2600" smtClean="0"/>
              <a:t>IM2</a:t>
            </a:r>
            <a:r>
              <a:rPr lang="zh-CN" altLang="en-US" sz="2600" smtClean="0"/>
              <a:t>，</a:t>
            </a:r>
            <a:r>
              <a:rPr lang="en-US" altLang="zh-CN" sz="2600" smtClean="0"/>
              <a:t>IM1</a:t>
            </a:r>
            <a:r>
              <a:rPr lang="zh-CN" altLang="en-US" sz="2600" smtClean="0"/>
              <a:t>，</a:t>
            </a:r>
            <a:r>
              <a:rPr lang="en-US" altLang="zh-CN" sz="2600" smtClean="0"/>
              <a:t>IM0</a:t>
            </a:r>
            <a:r>
              <a:rPr lang="zh-CN" altLang="en-US" sz="2600" smtClean="0"/>
              <a:t>的状态又是什么</a:t>
            </a:r>
            <a:r>
              <a:rPr lang="en-US" altLang="zh-CN" sz="2600" smtClean="0"/>
              <a:t>?</a:t>
            </a:r>
          </a:p>
          <a:p>
            <a:pPr marL="0" indent="0" eaLnBrk="1" hangingPunct="1">
              <a:buNone/>
            </a:pPr>
            <a:r>
              <a:rPr lang="en-US" altLang="zh-CN" sz="2600" smtClean="0"/>
              <a:t>(3)</a:t>
            </a:r>
            <a:r>
              <a:rPr lang="zh-CN" altLang="en-US" sz="2600" smtClean="0"/>
              <a:t>每一级的</a:t>
            </a:r>
            <a:r>
              <a:rPr lang="en-US" altLang="zh-CN" sz="2600" smtClean="0"/>
              <a:t>IM</a:t>
            </a:r>
            <a:r>
              <a:rPr lang="zh-CN" altLang="en-US" sz="2600" smtClean="0"/>
              <a:t>能否对某个优先级的个别设备单独进行屏蔽</a:t>
            </a:r>
            <a:r>
              <a:rPr lang="en-US" altLang="zh-CN" sz="2600" smtClean="0"/>
              <a:t>?</a:t>
            </a:r>
            <a:r>
              <a:rPr lang="zh-CN" altLang="en-US" sz="2600" smtClean="0"/>
              <a:t>如果不能，采取什么办法可达到目的</a:t>
            </a:r>
            <a:r>
              <a:rPr lang="en-US" altLang="zh-CN" sz="2600" smtClean="0"/>
              <a:t>?</a:t>
            </a:r>
          </a:p>
          <a:p>
            <a:pPr marL="0" indent="0" eaLnBrk="1" hangingPunct="1">
              <a:buNone/>
            </a:pPr>
            <a:r>
              <a:rPr lang="en-US" altLang="zh-CN" sz="2600" smtClean="0"/>
              <a:t>(4)</a:t>
            </a:r>
            <a:r>
              <a:rPr lang="zh-CN" altLang="en-US" sz="2600" smtClean="0"/>
              <a:t>假如设备</a:t>
            </a:r>
            <a:r>
              <a:rPr lang="en-US" altLang="zh-CN" sz="2600" smtClean="0"/>
              <a:t>C</a:t>
            </a:r>
            <a:r>
              <a:rPr lang="zh-CN" altLang="en-US" sz="2600" smtClean="0"/>
              <a:t>一提出中断请求，</a:t>
            </a:r>
            <a:r>
              <a:rPr lang="en-US" altLang="zh-CN" sz="2600" smtClean="0"/>
              <a:t>CPU</a:t>
            </a:r>
            <a:r>
              <a:rPr lang="zh-CN" altLang="en-US" sz="2600" smtClean="0"/>
              <a:t>立即进行响应，如何调整才能满足此要求</a:t>
            </a:r>
            <a:r>
              <a:rPr lang="en-US" altLang="zh-CN" sz="260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F4B2182-4564-43CE-9776-94F1D7660A79}" type="slidenum">
              <a:rPr lang="en-US" altLang="zh-CN" smtClean="0"/>
              <a:pPr eaLnBrk="1" hangingPunct="1"/>
              <a:t>35</a:t>
            </a:fld>
            <a:endParaRPr lang="en-US" altLang="zh-CN" smtClean="0"/>
          </a:p>
        </p:txBody>
      </p:sp>
      <p:sp>
        <p:nvSpPr>
          <p:cNvPr id="21507" name="Rectangle 2"/>
          <p:cNvSpPr>
            <a:spLocks noGrp="1" noChangeArrowheads="1"/>
          </p:cNvSpPr>
          <p:nvPr>
            <p:ph type="title"/>
          </p:nvPr>
        </p:nvSpPr>
        <p:spPr>
          <a:xfrm>
            <a:off x="323528" y="548680"/>
            <a:ext cx="3744416" cy="868958"/>
          </a:xfrm>
        </p:spPr>
        <p:txBody>
          <a:bodyPr/>
          <a:lstStyle/>
          <a:p>
            <a:pPr eaLnBrk="1" hangingPunct="1"/>
            <a:r>
              <a:rPr lang="zh-CN" altLang="zh-CN" smtClean="0"/>
              <a:t>8.3.</a:t>
            </a:r>
            <a:r>
              <a:rPr lang="en-US" altLang="zh-CN" smtClean="0"/>
              <a:t>5</a:t>
            </a:r>
            <a:r>
              <a:rPr lang="zh-CN" altLang="zh-CN" smtClean="0"/>
              <a:t> </a:t>
            </a:r>
            <a:r>
              <a:rPr lang="zh-CN" smtClean="0"/>
              <a:t>多级中断</a:t>
            </a:r>
            <a:endParaRPr lang="zh-CN" altLang="en-US" smtClean="0"/>
          </a:p>
        </p:txBody>
      </p:sp>
      <p:sp>
        <p:nvSpPr>
          <p:cNvPr id="21508" name="Rectangle 3"/>
          <p:cNvSpPr>
            <a:spLocks noGrp="1" noChangeArrowheads="1"/>
          </p:cNvSpPr>
          <p:nvPr>
            <p:ph type="body" idx="1"/>
          </p:nvPr>
        </p:nvSpPr>
        <p:spPr>
          <a:xfrm>
            <a:off x="395536" y="1556792"/>
            <a:ext cx="8352928" cy="4392488"/>
          </a:xfrm>
        </p:spPr>
        <p:txBody>
          <a:bodyPr/>
          <a:lstStyle/>
          <a:p>
            <a:pPr eaLnBrk="1" hangingPunct="1">
              <a:lnSpc>
                <a:spcPct val="90000"/>
              </a:lnSpc>
              <a:buFont typeface="Wingdings" pitchFamily="2" charset="2"/>
              <a:buNone/>
            </a:pPr>
            <a:r>
              <a:rPr lang="zh-CN" sz="2800" smtClean="0"/>
              <a:t>解：</a:t>
            </a:r>
            <a:endParaRPr lang="en-US" altLang="zh-CN" sz="2600" smtClean="0"/>
          </a:p>
          <a:p>
            <a:pPr eaLnBrk="1" hangingPunct="1">
              <a:lnSpc>
                <a:spcPct val="90000"/>
              </a:lnSpc>
              <a:buFont typeface="Wingdings" pitchFamily="2" charset="2"/>
              <a:buNone/>
            </a:pPr>
            <a:r>
              <a:rPr lang="en-US" altLang="zh-CN" sz="2600" smtClean="0"/>
              <a:t>(1)</a:t>
            </a:r>
            <a:r>
              <a:rPr lang="zh-CN" altLang="en-US" sz="2600" smtClean="0"/>
              <a:t>在中断情况下，</a:t>
            </a:r>
            <a:r>
              <a:rPr lang="en-US" altLang="zh-CN" sz="2600" smtClean="0"/>
              <a:t>CPU</a:t>
            </a:r>
            <a:r>
              <a:rPr lang="zh-CN" altLang="en-US" sz="2600" smtClean="0"/>
              <a:t>的优先级最低。各设备的优先次序是：</a:t>
            </a:r>
            <a:r>
              <a:rPr lang="en-US" altLang="zh-CN" sz="2600" smtClean="0"/>
              <a:t>A→B→C→ D→E→F→G→H→I→CPU</a:t>
            </a:r>
            <a:r>
              <a:rPr lang="zh-CN" altLang="en-US" sz="2600" smtClean="0"/>
              <a:t>。</a:t>
            </a:r>
          </a:p>
          <a:p>
            <a:pPr eaLnBrk="1" hangingPunct="1">
              <a:lnSpc>
                <a:spcPct val="90000"/>
              </a:lnSpc>
              <a:buFont typeface="Wingdings" pitchFamily="2" charset="2"/>
              <a:buNone/>
            </a:pPr>
            <a:r>
              <a:rPr lang="en-US" altLang="zh-CN" sz="2600" smtClean="0"/>
              <a:t>(2)</a:t>
            </a:r>
            <a:r>
              <a:rPr lang="zh-CN" altLang="en-US" sz="2600" smtClean="0"/>
              <a:t>执行设备</a:t>
            </a:r>
            <a:r>
              <a:rPr lang="en-US" altLang="zh-CN" sz="2600" smtClean="0"/>
              <a:t>B</a:t>
            </a:r>
            <a:r>
              <a:rPr lang="zh-CN" altLang="en-US" sz="2600" smtClean="0"/>
              <a:t>的中断服务程序时</a:t>
            </a:r>
            <a:r>
              <a:rPr lang="en-US" altLang="zh-CN" sz="2600" smtClean="0"/>
              <a:t>IM</a:t>
            </a:r>
            <a:r>
              <a:rPr lang="en-US" altLang="zh-CN" sz="2600" baseline="-25000" smtClean="0"/>
              <a:t>2</a:t>
            </a:r>
            <a:r>
              <a:rPr lang="en-US" altLang="zh-CN" sz="2600" smtClean="0"/>
              <a:t>IM</a:t>
            </a:r>
            <a:r>
              <a:rPr lang="en-US" altLang="zh-CN" sz="2600" baseline="-25000" smtClean="0"/>
              <a:t>1</a:t>
            </a:r>
            <a:r>
              <a:rPr lang="en-US" altLang="zh-CN" sz="2600" smtClean="0"/>
              <a:t>IM</a:t>
            </a:r>
            <a:r>
              <a:rPr lang="en-US" altLang="zh-CN" sz="2600" baseline="-25000" smtClean="0"/>
              <a:t>0</a:t>
            </a:r>
            <a:r>
              <a:rPr lang="en-US" altLang="zh-CN" sz="2600" smtClean="0"/>
              <a:t>=111</a:t>
            </a:r>
            <a:r>
              <a:rPr lang="zh-CN" altLang="en-US" sz="2600" smtClean="0"/>
              <a:t>；执行设备</a:t>
            </a:r>
            <a:r>
              <a:rPr lang="en-US" altLang="zh-CN" sz="2600" smtClean="0"/>
              <a:t>D</a:t>
            </a:r>
            <a:r>
              <a:rPr lang="zh-CN" altLang="en-US" sz="2600" smtClean="0"/>
              <a:t>的中断服务程序时，</a:t>
            </a:r>
            <a:r>
              <a:rPr lang="en-US" altLang="zh-CN" sz="2600" smtClean="0"/>
              <a:t>IM</a:t>
            </a:r>
            <a:r>
              <a:rPr lang="en-US" altLang="zh-CN" sz="2600" baseline="-25000" smtClean="0"/>
              <a:t>2</a:t>
            </a:r>
            <a:r>
              <a:rPr lang="en-US" altLang="zh-CN" sz="2600" smtClean="0"/>
              <a:t>IM</a:t>
            </a:r>
            <a:r>
              <a:rPr lang="en-US" altLang="zh-CN" sz="2600" baseline="-25000" smtClean="0"/>
              <a:t>1</a:t>
            </a:r>
            <a:r>
              <a:rPr lang="en-US" altLang="zh-CN" sz="2600" smtClean="0"/>
              <a:t>IM</a:t>
            </a:r>
            <a:r>
              <a:rPr lang="en-US" altLang="zh-CN" sz="2600" baseline="-25000" smtClean="0"/>
              <a:t>0</a:t>
            </a:r>
            <a:r>
              <a:rPr lang="en-US" altLang="zh-CN" sz="2600" smtClean="0"/>
              <a:t>=011</a:t>
            </a:r>
            <a:r>
              <a:rPr lang="zh-CN" altLang="en-US" sz="2600" smtClean="0"/>
              <a:t>。</a:t>
            </a:r>
          </a:p>
          <a:p>
            <a:pPr eaLnBrk="1" hangingPunct="1">
              <a:lnSpc>
                <a:spcPct val="90000"/>
              </a:lnSpc>
              <a:buFont typeface="Wingdings" pitchFamily="2" charset="2"/>
              <a:buNone/>
            </a:pPr>
            <a:r>
              <a:rPr lang="en-US" altLang="zh-CN" sz="2600" smtClean="0"/>
              <a:t>(3)</a:t>
            </a:r>
            <a:r>
              <a:rPr lang="zh-CN" altLang="en-US" sz="2600" smtClean="0"/>
              <a:t>每一级的</a:t>
            </a:r>
            <a:r>
              <a:rPr lang="en-US" altLang="zh-CN" sz="2600" smtClean="0"/>
              <a:t>IM</a:t>
            </a:r>
            <a:r>
              <a:rPr lang="zh-CN" altLang="en-US" sz="2600" smtClean="0"/>
              <a:t>标志不能对某个优先级的个别设备进行单独屏蔽。可将接口中的</a:t>
            </a:r>
            <a:r>
              <a:rPr lang="en-US" altLang="zh-CN" sz="2600" smtClean="0"/>
              <a:t>EI(</a:t>
            </a:r>
            <a:r>
              <a:rPr lang="zh-CN" altLang="en-US" sz="2600" smtClean="0"/>
              <a:t>中断允许</a:t>
            </a:r>
            <a:r>
              <a:rPr lang="en-US" altLang="zh-CN" sz="2600" smtClean="0"/>
              <a:t>)</a:t>
            </a:r>
            <a:r>
              <a:rPr lang="zh-CN" altLang="en-US" sz="2600" smtClean="0"/>
              <a:t>标志清“</a:t>
            </a:r>
            <a:r>
              <a:rPr lang="en-US" altLang="zh-CN" sz="2600" smtClean="0"/>
              <a:t>0”</a:t>
            </a:r>
            <a:r>
              <a:rPr lang="zh-CN" altLang="en-US" sz="2600" smtClean="0"/>
              <a:t>，它禁止设备发出中断请求。 </a:t>
            </a:r>
          </a:p>
          <a:p>
            <a:pPr eaLnBrk="1" hangingPunct="1">
              <a:lnSpc>
                <a:spcPct val="90000"/>
              </a:lnSpc>
              <a:buFont typeface="Wingdings" pitchFamily="2" charset="2"/>
              <a:buNone/>
            </a:pPr>
            <a:r>
              <a:rPr lang="en-US" altLang="zh-CN" sz="2600" smtClean="0"/>
              <a:t>(4)</a:t>
            </a:r>
            <a:r>
              <a:rPr lang="zh-CN" altLang="en-US" sz="2600" smtClean="0"/>
              <a:t>要使设备</a:t>
            </a:r>
            <a:r>
              <a:rPr lang="en-US" altLang="zh-CN" sz="2600" smtClean="0"/>
              <a:t>C</a:t>
            </a:r>
            <a:r>
              <a:rPr lang="zh-CN" altLang="en-US" sz="2600" smtClean="0"/>
              <a:t>的中断请求及时得到响应，可将设备</a:t>
            </a:r>
            <a:r>
              <a:rPr lang="en-US" altLang="zh-CN" sz="2600" smtClean="0"/>
              <a:t>C</a:t>
            </a:r>
            <a:r>
              <a:rPr lang="zh-CN" altLang="en-US" sz="2600" smtClean="0"/>
              <a:t>从第</a:t>
            </a:r>
            <a:r>
              <a:rPr lang="en-US" altLang="zh-CN" sz="2600" smtClean="0"/>
              <a:t>2</a:t>
            </a:r>
            <a:r>
              <a:rPr lang="zh-CN" altLang="en-US" sz="2600" smtClean="0"/>
              <a:t>级取出来，单独放在第</a:t>
            </a:r>
            <a:r>
              <a:rPr lang="en-US" altLang="zh-CN" sz="2600" smtClean="0"/>
              <a:t>3</a:t>
            </a:r>
            <a:r>
              <a:rPr lang="zh-CN" altLang="en-US" sz="2600" smtClean="0"/>
              <a:t>级上，使第</a:t>
            </a:r>
            <a:r>
              <a:rPr lang="en-US" altLang="zh-CN" sz="2600" smtClean="0"/>
              <a:t>3</a:t>
            </a:r>
            <a:r>
              <a:rPr lang="zh-CN" altLang="en-US" sz="2600" smtClean="0"/>
              <a:t>级的优先级最高，即令</a:t>
            </a:r>
            <a:r>
              <a:rPr lang="en-US" altLang="zh-CN" sz="2600" smtClean="0"/>
              <a:t>IM</a:t>
            </a:r>
            <a:r>
              <a:rPr lang="en-US" altLang="zh-CN" sz="2600" baseline="-25000" smtClean="0"/>
              <a:t>3</a:t>
            </a:r>
            <a:r>
              <a:rPr lang="en-US" altLang="zh-CN" sz="2600" smtClean="0"/>
              <a:t>=0</a:t>
            </a:r>
            <a:r>
              <a:rPr lang="zh-CN" altLang="en-US" sz="2600" smtClean="0"/>
              <a:t>即可。</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AE4981-AC6B-49EE-AABB-926B56EA1A71}" type="slidenum">
              <a:rPr lang="en-US" altLang="zh-CN" smtClean="0"/>
              <a:pPr eaLnBrk="1" hangingPunct="1"/>
              <a:t>36</a:t>
            </a:fld>
            <a:endParaRPr lang="en-US" altLang="zh-CN" smtClean="0"/>
          </a:p>
        </p:txBody>
      </p:sp>
      <p:sp>
        <p:nvSpPr>
          <p:cNvPr id="22531" name="Rectangle 2"/>
          <p:cNvSpPr>
            <a:spLocks noGrp="1" noChangeArrowheads="1"/>
          </p:cNvSpPr>
          <p:nvPr>
            <p:ph type="title"/>
          </p:nvPr>
        </p:nvSpPr>
        <p:spPr>
          <a:xfrm>
            <a:off x="457200" y="548680"/>
            <a:ext cx="3682752" cy="868958"/>
          </a:xfrm>
        </p:spPr>
        <p:txBody>
          <a:bodyPr/>
          <a:lstStyle/>
          <a:p>
            <a:pPr eaLnBrk="1" hangingPunct="1"/>
            <a:r>
              <a:rPr lang="zh-CN" altLang="zh-CN" smtClean="0"/>
              <a:t>8.3.</a:t>
            </a:r>
            <a:r>
              <a:rPr lang="en-US" altLang="zh-CN" smtClean="0"/>
              <a:t>5</a:t>
            </a:r>
            <a:r>
              <a:rPr lang="zh-CN" altLang="zh-CN" smtClean="0"/>
              <a:t> </a:t>
            </a:r>
            <a:r>
              <a:rPr lang="zh-CN" smtClean="0"/>
              <a:t>多级中断</a:t>
            </a:r>
            <a:endParaRPr lang="zh-CN" altLang="zh-CN" smtClean="0"/>
          </a:p>
        </p:txBody>
      </p:sp>
      <p:sp>
        <p:nvSpPr>
          <p:cNvPr id="22532" name="Rectangle 3"/>
          <p:cNvSpPr>
            <a:spLocks noGrp="1" noChangeArrowheads="1"/>
          </p:cNvSpPr>
          <p:nvPr>
            <p:ph type="body" idx="1"/>
          </p:nvPr>
        </p:nvSpPr>
        <p:spPr>
          <a:xfrm>
            <a:off x="467544" y="1916832"/>
            <a:ext cx="8229600" cy="3869977"/>
          </a:xfrm>
        </p:spPr>
        <p:txBody>
          <a:bodyPr/>
          <a:lstStyle/>
          <a:p>
            <a:pPr marL="0" indent="0" eaLnBrk="1" hangingPunct="1">
              <a:buNone/>
            </a:pPr>
            <a:r>
              <a:rPr lang="zh-CN" altLang="zh-CN" sz="2800" smtClean="0"/>
              <a:t>[</a:t>
            </a:r>
            <a:r>
              <a:rPr lang="zh-CN" sz="2800" smtClean="0"/>
              <a:t>例</a:t>
            </a:r>
            <a:r>
              <a:rPr lang="en-US" altLang="zh-CN" sz="2800" smtClean="0"/>
              <a:t>8.3</a:t>
            </a:r>
            <a:r>
              <a:rPr lang="zh-CN" altLang="zh-CN" sz="2800" smtClean="0"/>
              <a:t>]</a:t>
            </a:r>
            <a:r>
              <a:rPr lang="zh-CN" altLang="en-US" sz="2600" smtClean="0"/>
              <a:t>参见例</a:t>
            </a:r>
            <a:r>
              <a:rPr lang="en-US" altLang="zh-CN" sz="2600" smtClean="0"/>
              <a:t>8.12</a:t>
            </a:r>
            <a:r>
              <a:rPr lang="zh-CN" altLang="en-US" sz="2600" smtClean="0"/>
              <a:t>所示的系统，只考虑</a:t>
            </a:r>
            <a:r>
              <a:rPr lang="en-US" altLang="zh-CN" sz="2600" smtClean="0"/>
              <a:t>A</a:t>
            </a:r>
            <a:r>
              <a:rPr lang="zh-CN" altLang="en-US" sz="2600" smtClean="0"/>
              <a:t>，</a:t>
            </a:r>
            <a:r>
              <a:rPr lang="en-US" altLang="zh-CN" sz="2600" smtClean="0"/>
              <a:t>B</a:t>
            </a:r>
            <a:r>
              <a:rPr lang="zh-CN" altLang="en-US" sz="2600" smtClean="0"/>
              <a:t>，</a:t>
            </a:r>
            <a:r>
              <a:rPr lang="en-US" altLang="zh-CN" sz="2600" smtClean="0"/>
              <a:t>C</a:t>
            </a:r>
            <a:r>
              <a:rPr lang="zh-CN" altLang="en-US" sz="2600" smtClean="0"/>
              <a:t>三个设备组成的单级中断结构，它要求</a:t>
            </a:r>
            <a:r>
              <a:rPr lang="en-US" altLang="zh-CN" sz="2600" smtClean="0"/>
              <a:t>CPU</a:t>
            </a:r>
            <a:r>
              <a:rPr lang="zh-CN" altLang="en-US" sz="2600" smtClean="0"/>
              <a:t>在执行完当前指令时对中断请求进行服务。假设：</a:t>
            </a:r>
            <a:r>
              <a:rPr lang="en-US" altLang="zh-CN" sz="2600" smtClean="0"/>
              <a:t>(1)CPU“</a:t>
            </a:r>
            <a:r>
              <a:rPr lang="zh-CN" altLang="en-US" sz="2600" smtClean="0"/>
              <a:t>中断批准”机构在响应一个新的 中断之前，先要让被中断的程序的一条指令一定要执行完毕；</a:t>
            </a:r>
            <a:r>
              <a:rPr lang="en-US" altLang="zh-CN" sz="2600" smtClean="0"/>
              <a:t>(2)TDC</a:t>
            </a:r>
            <a:r>
              <a:rPr lang="zh-CN" altLang="en-US" sz="2600" smtClean="0"/>
              <a:t>为查询链中每个设备的延迟时间；</a:t>
            </a:r>
            <a:r>
              <a:rPr lang="en-US" altLang="zh-CN" sz="2600" smtClean="0"/>
              <a:t>(3)TA</a:t>
            </a:r>
            <a:r>
              <a:rPr lang="zh-CN" altLang="en-US" sz="2600" smtClean="0"/>
              <a:t>，</a:t>
            </a:r>
            <a:r>
              <a:rPr lang="en-US" altLang="zh-CN" sz="2600" smtClean="0"/>
              <a:t>TB</a:t>
            </a:r>
            <a:r>
              <a:rPr lang="zh-CN" altLang="en-US" sz="2600" smtClean="0"/>
              <a:t>，</a:t>
            </a:r>
            <a:r>
              <a:rPr lang="en-US" altLang="zh-CN" sz="2600" smtClean="0"/>
              <a:t>TC</a:t>
            </a:r>
            <a:r>
              <a:rPr lang="zh-CN" altLang="en-US" sz="2600" smtClean="0"/>
              <a:t>分别为设备</a:t>
            </a:r>
            <a:r>
              <a:rPr lang="en-US" altLang="zh-CN" sz="2600" smtClean="0"/>
              <a:t>A</a:t>
            </a:r>
            <a:r>
              <a:rPr lang="zh-CN" altLang="en-US" sz="2600" smtClean="0"/>
              <a:t>，</a:t>
            </a:r>
            <a:r>
              <a:rPr lang="en-US" altLang="zh-CN" sz="2600" smtClean="0"/>
              <a:t>B</a:t>
            </a:r>
            <a:r>
              <a:rPr lang="zh-CN" altLang="en-US" sz="2600" smtClean="0"/>
              <a:t>，</a:t>
            </a:r>
            <a:r>
              <a:rPr lang="en-US" altLang="zh-CN" sz="2600" smtClean="0"/>
              <a:t>C</a:t>
            </a:r>
            <a:r>
              <a:rPr lang="zh-CN" altLang="en-US" sz="2600" smtClean="0"/>
              <a:t>的服务程序所需的执行时间； </a:t>
            </a:r>
            <a:r>
              <a:rPr lang="en-US" altLang="zh-CN" sz="2600" smtClean="0"/>
              <a:t>(4)TS,TR</a:t>
            </a:r>
            <a:r>
              <a:rPr lang="zh-CN" altLang="en-US" sz="2600" smtClean="0"/>
              <a:t>为保存现场和恢复现场所需的时间；</a:t>
            </a:r>
            <a:r>
              <a:rPr lang="en-US" altLang="zh-CN" sz="2600" smtClean="0"/>
              <a:t>(5)</a:t>
            </a:r>
            <a:r>
              <a:rPr lang="zh-CN" altLang="en-US" sz="2600" smtClean="0"/>
              <a:t>主存工作周期为</a:t>
            </a:r>
            <a:r>
              <a:rPr lang="en-US" altLang="zh-CN" sz="2600" smtClean="0"/>
              <a:t>TM</a:t>
            </a:r>
            <a:r>
              <a:rPr lang="zh-CN" altLang="en-US" sz="2600" smtClean="0"/>
              <a:t>。 试问：就这个中断请求环境来说，系统在什么情况下达到中断饱和</a:t>
            </a:r>
            <a:r>
              <a:rPr lang="en-US" altLang="zh-CN" sz="260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8A65C3-8B52-4698-BBDF-B16300B2D1BD}" type="slidenum">
              <a:rPr lang="en-US" altLang="zh-CN" smtClean="0"/>
              <a:pPr eaLnBrk="1" hangingPunct="1"/>
              <a:t>37</a:t>
            </a:fld>
            <a:endParaRPr lang="en-US" altLang="zh-CN" smtClean="0"/>
          </a:p>
        </p:txBody>
      </p:sp>
      <p:sp>
        <p:nvSpPr>
          <p:cNvPr id="23555" name="Rectangle 2"/>
          <p:cNvSpPr>
            <a:spLocks noGrp="1" noChangeArrowheads="1"/>
          </p:cNvSpPr>
          <p:nvPr>
            <p:ph type="body" idx="1"/>
          </p:nvPr>
        </p:nvSpPr>
        <p:spPr>
          <a:xfrm>
            <a:off x="395536" y="2060848"/>
            <a:ext cx="8496944" cy="3888432"/>
          </a:xfrm>
        </p:spPr>
        <p:txBody>
          <a:bodyPr/>
          <a:lstStyle/>
          <a:p>
            <a:pPr marL="0" indent="0" eaLnBrk="1" hangingPunct="1">
              <a:lnSpc>
                <a:spcPct val="90000"/>
              </a:lnSpc>
              <a:spcBef>
                <a:spcPts val="600"/>
              </a:spcBef>
              <a:buFont typeface="Wingdings" pitchFamily="2" charset="2"/>
              <a:buNone/>
            </a:pPr>
            <a:r>
              <a:rPr lang="zh-CN" sz="2600" smtClean="0"/>
              <a:t>解：</a:t>
            </a:r>
            <a:endParaRPr lang="en-US" altLang="zh-CN" sz="2600" smtClean="0"/>
          </a:p>
          <a:p>
            <a:pPr marL="0" indent="0" eaLnBrk="1" hangingPunct="1">
              <a:lnSpc>
                <a:spcPct val="90000"/>
              </a:lnSpc>
              <a:spcBef>
                <a:spcPts val="600"/>
              </a:spcBef>
              <a:buFont typeface="Wingdings" pitchFamily="2" charset="2"/>
              <a:buNone/>
            </a:pPr>
            <a:r>
              <a:rPr lang="zh-CN" altLang="en-US" sz="2600" smtClean="0"/>
              <a:t>中断处理流程，并假设执行一条指令的时间也为</a:t>
            </a:r>
            <a:r>
              <a:rPr lang="en-US" altLang="zh-CN" sz="2600" smtClean="0"/>
              <a:t>TM</a:t>
            </a:r>
            <a:r>
              <a:rPr lang="zh-CN" altLang="en-US" sz="2600" smtClean="0"/>
              <a:t>。如果三个设备同时发出中断请求，那么依次分别处理设备</a:t>
            </a:r>
            <a:r>
              <a:rPr lang="en-US" altLang="zh-CN" sz="2600" smtClean="0"/>
              <a:t>A</a:t>
            </a:r>
            <a:r>
              <a:rPr lang="zh-CN" altLang="en-US" sz="2600" smtClean="0"/>
              <a:t>、设备</a:t>
            </a:r>
            <a:r>
              <a:rPr lang="en-US" altLang="zh-CN" sz="2600" smtClean="0"/>
              <a:t>B</a:t>
            </a:r>
            <a:r>
              <a:rPr lang="zh-CN" altLang="en-US" sz="2600" smtClean="0"/>
              <a:t>、设备</a:t>
            </a:r>
            <a:r>
              <a:rPr lang="en-US" altLang="zh-CN" sz="2600" smtClean="0"/>
              <a:t>C</a:t>
            </a:r>
            <a:r>
              <a:rPr lang="zh-CN" altLang="en-US" sz="2600" smtClean="0"/>
              <a:t>的时间如下： </a:t>
            </a:r>
          </a:p>
          <a:p>
            <a:pPr marL="0" indent="0" eaLnBrk="1" hangingPunct="1">
              <a:lnSpc>
                <a:spcPct val="90000"/>
              </a:lnSpc>
              <a:spcBef>
                <a:spcPts val="600"/>
              </a:spcBef>
              <a:buFont typeface="Wingdings" pitchFamily="2" charset="2"/>
              <a:buNone/>
            </a:pPr>
            <a:r>
              <a:rPr lang="en-US" altLang="zh-CN" sz="2600" smtClean="0"/>
              <a:t>tA = 2TM + TDC + TS + TA + TR</a:t>
            </a:r>
          </a:p>
          <a:p>
            <a:pPr marL="0" indent="0" eaLnBrk="1" hangingPunct="1">
              <a:lnSpc>
                <a:spcPct val="90000"/>
              </a:lnSpc>
              <a:spcBef>
                <a:spcPts val="600"/>
              </a:spcBef>
              <a:buFont typeface="Wingdings" pitchFamily="2" charset="2"/>
              <a:buNone/>
            </a:pPr>
            <a:r>
              <a:rPr lang="en-US" altLang="zh-CN" sz="2600" smtClean="0"/>
              <a:t>tB = 2TM + 2TDC + TS + TB + TR</a:t>
            </a:r>
          </a:p>
          <a:p>
            <a:pPr marL="0" indent="0" eaLnBrk="1" hangingPunct="1">
              <a:lnSpc>
                <a:spcPct val="90000"/>
              </a:lnSpc>
              <a:spcBef>
                <a:spcPts val="600"/>
              </a:spcBef>
              <a:buFont typeface="Wingdings" pitchFamily="2" charset="2"/>
              <a:buNone/>
            </a:pPr>
            <a:r>
              <a:rPr lang="en-US" altLang="zh-CN" sz="2600" smtClean="0"/>
              <a:t>tC = 2TM + 3TDC + TS + TC + TR</a:t>
            </a:r>
          </a:p>
          <a:p>
            <a:pPr marL="0" indent="0" eaLnBrk="1" hangingPunct="1">
              <a:lnSpc>
                <a:spcPct val="90000"/>
              </a:lnSpc>
              <a:spcBef>
                <a:spcPts val="600"/>
              </a:spcBef>
              <a:buFont typeface="Wingdings" pitchFamily="2" charset="2"/>
              <a:buNone/>
            </a:pPr>
            <a:r>
              <a:rPr lang="zh-CN" altLang="en-US" sz="2600" smtClean="0"/>
              <a:t>处理三个设备所需的总时间为：</a:t>
            </a:r>
            <a:r>
              <a:rPr lang="en-US" altLang="zh-CN" sz="2600" smtClean="0"/>
              <a:t>T=tA+tB+tC</a:t>
            </a:r>
          </a:p>
          <a:p>
            <a:pPr marL="0" indent="0" eaLnBrk="1" hangingPunct="1">
              <a:lnSpc>
                <a:spcPct val="90000"/>
              </a:lnSpc>
              <a:spcBef>
                <a:spcPts val="600"/>
              </a:spcBef>
              <a:buFont typeface="Wingdings" pitchFamily="2" charset="2"/>
              <a:buNone/>
            </a:pPr>
            <a:r>
              <a:rPr lang="en-US" altLang="zh-CN" sz="2600" smtClean="0"/>
              <a:t>T</a:t>
            </a:r>
            <a:r>
              <a:rPr lang="zh-CN" altLang="en-US" sz="2600" smtClean="0"/>
              <a:t>是达到中断饱和的最小时间，即中断极限频率为：</a:t>
            </a:r>
            <a:r>
              <a:rPr lang="en-US" altLang="zh-CN" sz="2600" smtClean="0"/>
              <a:t>f=1/T</a:t>
            </a:r>
          </a:p>
        </p:txBody>
      </p:sp>
      <p:sp>
        <p:nvSpPr>
          <p:cNvPr id="23556" name="Rectangle 2"/>
          <p:cNvSpPr>
            <a:spLocks noGrp="1" noChangeArrowheads="1"/>
          </p:cNvSpPr>
          <p:nvPr>
            <p:ph type="title"/>
          </p:nvPr>
        </p:nvSpPr>
        <p:spPr>
          <a:xfrm>
            <a:off x="323528" y="836712"/>
            <a:ext cx="3638178" cy="818728"/>
          </a:xfrm>
        </p:spPr>
        <p:txBody>
          <a:bodyPr/>
          <a:lstStyle/>
          <a:p>
            <a:pPr eaLnBrk="1" hangingPunct="1"/>
            <a:r>
              <a:rPr lang="zh-CN" altLang="zh-CN" smtClean="0"/>
              <a:t>8.3.</a:t>
            </a:r>
            <a:r>
              <a:rPr lang="en-US" altLang="zh-CN" smtClean="0"/>
              <a:t>5</a:t>
            </a:r>
            <a:r>
              <a:rPr lang="zh-CN" altLang="zh-CN" smtClean="0"/>
              <a:t> </a:t>
            </a:r>
            <a:r>
              <a:rPr lang="zh-CN" smtClean="0"/>
              <a:t>多级中断</a:t>
            </a:r>
            <a:endParaRPr lang="zh-CN" altLang="zh-CN"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11C3E9-6CC5-4CDB-B24A-6528EF2D9199}" type="slidenum">
              <a:rPr lang="en-US" altLang="zh-CN" smtClean="0"/>
              <a:pPr eaLnBrk="1" hangingPunct="1"/>
              <a:t>38</a:t>
            </a:fld>
            <a:endParaRPr lang="en-US" altLang="zh-CN" smtClean="0"/>
          </a:p>
        </p:txBody>
      </p:sp>
      <p:sp>
        <p:nvSpPr>
          <p:cNvPr id="28675" name="Rectangle 2"/>
          <p:cNvSpPr>
            <a:spLocks noGrp="1" noChangeArrowheads="1"/>
          </p:cNvSpPr>
          <p:nvPr>
            <p:ph type="title"/>
          </p:nvPr>
        </p:nvSpPr>
        <p:spPr>
          <a:xfrm>
            <a:off x="457200" y="692696"/>
            <a:ext cx="3898776" cy="724942"/>
          </a:xfrm>
        </p:spPr>
        <p:txBody>
          <a:bodyPr/>
          <a:lstStyle/>
          <a:p>
            <a:pPr eaLnBrk="1" hangingPunct="1"/>
            <a:r>
              <a:rPr lang="en-US" altLang="zh-CN" smtClean="0">
                <a:cs typeface="Times New Roman" pitchFamily="18" charset="0"/>
              </a:rPr>
              <a:t>8.4 DMA</a:t>
            </a:r>
            <a:r>
              <a:rPr lang="zh-CN" altLang="en-US" smtClean="0"/>
              <a:t>方式</a:t>
            </a:r>
          </a:p>
        </p:txBody>
      </p:sp>
      <p:sp>
        <p:nvSpPr>
          <p:cNvPr id="28676" name="Rectangle 3"/>
          <p:cNvSpPr>
            <a:spLocks noGrp="1" noChangeArrowheads="1"/>
          </p:cNvSpPr>
          <p:nvPr>
            <p:ph type="body" idx="1"/>
          </p:nvPr>
        </p:nvSpPr>
        <p:spPr>
          <a:xfrm>
            <a:off x="467544" y="1556792"/>
            <a:ext cx="6013450" cy="2376264"/>
          </a:xfrm>
        </p:spPr>
        <p:txBody>
          <a:bodyPr/>
          <a:lstStyle/>
          <a:p>
            <a:pPr eaLnBrk="1" hangingPunct="1">
              <a:buFont typeface="Wingdings" pitchFamily="2" charset="2"/>
              <a:buNone/>
            </a:pPr>
            <a:r>
              <a:rPr lang="en-US" altLang="zh-CN" smtClean="0"/>
              <a:t>8.4.1 DMA</a:t>
            </a:r>
            <a:r>
              <a:rPr lang="zh-CN" altLang="en-US" smtClean="0"/>
              <a:t>的基本概念</a:t>
            </a:r>
            <a:endParaRPr lang="en-US" altLang="zh-CN" smtClean="0"/>
          </a:p>
          <a:p>
            <a:pPr eaLnBrk="1" hangingPunct="1">
              <a:buFont typeface="Wingdings" pitchFamily="2" charset="2"/>
              <a:buNone/>
            </a:pPr>
            <a:r>
              <a:rPr lang="en-US" altLang="zh-CN" smtClean="0"/>
              <a:t>8.4.2 DMA</a:t>
            </a:r>
            <a:r>
              <a:rPr lang="zh-CN" altLang="en-US" smtClean="0"/>
              <a:t>传送方式</a:t>
            </a:r>
            <a:endParaRPr lang="en-US" altLang="zh-CN" smtClean="0"/>
          </a:p>
          <a:p>
            <a:pPr eaLnBrk="1" hangingPunct="1">
              <a:buFont typeface="Wingdings" pitchFamily="2" charset="2"/>
              <a:buNone/>
            </a:pPr>
            <a:r>
              <a:rPr lang="en-US" altLang="zh-CN" smtClean="0"/>
              <a:t>8.4.3 </a:t>
            </a:r>
            <a:r>
              <a:rPr lang="zh-CN" altLang="en-US" smtClean="0"/>
              <a:t>基本的</a:t>
            </a:r>
            <a:r>
              <a:rPr lang="en-US" altLang="zh-CN" smtClean="0"/>
              <a:t>DMA</a:t>
            </a:r>
            <a:r>
              <a:rPr lang="zh-CN" altLang="en-US" smtClean="0"/>
              <a:t>控制器</a:t>
            </a:r>
            <a:endParaRPr lang="en-US" altLang="zh-CN" smtClean="0"/>
          </a:p>
          <a:p>
            <a:pPr eaLnBrk="1" hangingPunct="1">
              <a:buFont typeface="Wingdings" pitchFamily="2" charset="2"/>
              <a:buNone/>
            </a:pPr>
            <a:r>
              <a:rPr lang="en-US" altLang="zh-CN" smtClean="0"/>
              <a:t>8.4.4 </a:t>
            </a:r>
            <a:r>
              <a:rPr lang="zh-CN" altLang="en-US" smtClean="0"/>
              <a:t>选择型和多路型</a:t>
            </a:r>
            <a:r>
              <a:rPr lang="en-US" altLang="zh-CN" smtClean="0"/>
              <a:t>DMA</a:t>
            </a:r>
            <a:r>
              <a:rPr lang="zh-CN" altLang="en-US" smtClean="0"/>
              <a:t>控制器</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57FD300-5B1A-4A30-A55F-5D98D1F104CF}" type="slidenum">
              <a:rPr lang="en-US" altLang="zh-CN" smtClean="0"/>
              <a:pPr eaLnBrk="1" hangingPunct="1"/>
              <a:t>39</a:t>
            </a:fld>
            <a:endParaRPr lang="en-US" altLang="zh-CN" smtClean="0"/>
          </a:p>
        </p:txBody>
      </p:sp>
      <p:sp>
        <p:nvSpPr>
          <p:cNvPr id="29699" name="Rectangle 2"/>
          <p:cNvSpPr>
            <a:spLocks noGrp="1" noChangeArrowheads="1"/>
          </p:cNvSpPr>
          <p:nvPr>
            <p:ph type="title"/>
          </p:nvPr>
        </p:nvSpPr>
        <p:spPr>
          <a:xfrm>
            <a:off x="457200" y="548680"/>
            <a:ext cx="5266928" cy="868958"/>
          </a:xfrm>
        </p:spPr>
        <p:txBody>
          <a:bodyPr/>
          <a:lstStyle/>
          <a:p>
            <a:pPr eaLnBrk="1" hangingPunct="1"/>
            <a:r>
              <a:rPr lang="en-US" altLang="zh-CN" smtClean="0"/>
              <a:t>8.4.1</a:t>
            </a:r>
            <a:r>
              <a:rPr lang="zh-CN" altLang="en-US" smtClean="0"/>
              <a:t> </a:t>
            </a:r>
            <a:r>
              <a:rPr lang="en-US" altLang="zh-CN" smtClean="0"/>
              <a:t>DMA</a:t>
            </a:r>
            <a:r>
              <a:rPr lang="zh-CN" smtClean="0"/>
              <a:t>的基本概念</a:t>
            </a:r>
            <a:endParaRPr lang="zh-CN" altLang="en-US" smtClean="0"/>
          </a:p>
        </p:txBody>
      </p:sp>
      <p:sp>
        <p:nvSpPr>
          <p:cNvPr id="29700" name="Rectangle 3"/>
          <p:cNvSpPr>
            <a:spLocks noGrp="1" noChangeArrowheads="1"/>
          </p:cNvSpPr>
          <p:nvPr>
            <p:ph type="body" idx="1"/>
          </p:nvPr>
        </p:nvSpPr>
        <p:spPr>
          <a:xfrm>
            <a:off x="457200" y="1719263"/>
            <a:ext cx="8229600" cy="3941985"/>
          </a:xfrm>
        </p:spPr>
        <p:txBody>
          <a:bodyPr/>
          <a:lstStyle/>
          <a:p>
            <a:pPr marL="0" lvl="1" indent="0" eaLnBrk="1" hangingPunct="1">
              <a:spcBef>
                <a:spcPts val="600"/>
              </a:spcBef>
              <a:buNone/>
            </a:pPr>
            <a:r>
              <a:rPr lang="en-US" altLang="zh-CN" smtClean="0"/>
              <a:t>1.DMA</a:t>
            </a:r>
            <a:r>
              <a:rPr lang="zh-CN" altLang="en-US"/>
              <a:t> （</a:t>
            </a:r>
            <a:r>
              <a:rPr lang="en-US" altLang="zh-CN"/>
              <a:t>Direct Memory </a:t>
            </a:r>
            <a:r>
              <a:rPr lang="en-US" altLang="zh-CN" smtClean="0"/>
              <a:t>Access</a:t>
            </a:r>
            <a:r>
              <a:rPr lang="zh-CN" altLang="en-US"/>
              <a:t>）的概念</a:t>
            </a:r>
            <a:endParaRPr lang="en-US" altLang="zh-CN" smtClean="0"/>
          </a:p>
          <a:p>
            <a:pPr marL="0" lvl="1" indent="457200" eaLnBrk="1" hangingPunct="1">
              <a:spcBef>
                <a:spcPts val="600"/>
              </a:spcBef>
              <a:buNone/>
            </a:pPr>
            <a:r>
              <a:rPr lang="zh-CN" altLang="en-US" smtClean="0"/>
              <a:t>直接内存访问（</a:t>
            </a:r>
            <a:r>
              <a:rPr lang="en-US" altLang="zh-CN" smtClean="0"/>
              <a:t>DMA</a:t>
            </a:r>
            <a:r>
              <a:rPr lang="zh-CN" altLang="en-US" smtClean="0"/>
              <a:t>），是一种完全由硬件执行</a:t>
            </a:r>
            <a:r>
              <a:rPr lang="en-US" altLang="zh-CN" smtClean="0"/>
              <a:t>I/O</a:t>
            </a:r>
            <a:r>
              <a:rPr lang="zh-CN" altLang="en-US" smtClean="0"/>
              <a:t>交换的工作方式。在这种方式中，</a:t>
            </a:r>
            <a:r>
              <a:rPr lang="en-US" altLang="zh-CN" smtClean="0"/>
              <a:t>DMA</a:t>
            </a:r>
            <a:r>
              <a:rPr lang="zh-CN" altLang="en-US" smtClean="0"/>
              <a:t>控制器从</a:t>
            </a:r>
            <a:r>
              <a:rPr lang="en-US" altLang="zh-CN" smtClean="0"/>
              <a:t>CPU</a:t>
            </a:r>
            <a:r>
              <a:rPr lang="zh-CN" altLang="en-US" smtClean="0"/>
              <a:t>完全接管对总线的控制，数据交换不经过</a:t>
            </a:r>
            <a:r>
              <a:rPr lang="en-US" altLang="zh-CN" smtClean="0"/>
              <a:t>CPU</a:t>
            </a:r>
            <a:r>
              <a:rPr lang="zh-CN" altLang="en-US" smtClean="0"/>
              <a:t>，而直接在内存和</a:t>
            </a:r>
            <a:r>
              <a:rPr lang="en-US" altLang="zh-CN" smtClean="0"/>
              <a:t>I/O</a:t>
            </a:r>
            <a:r>
              <a:rPr lang="zh-CN" altLang="en-US" smtClean="0"/>
              <a:t>设备之间进行。</a:t>
            </a:r>
            <a:r>
              <a:rPr lang="en-US" altLang="zh-CN" smtClean="0"/>
              <a:t>DMA</a:t>
            </a:r>
            <a:r>
              <a:rPr lang="zh-CN" altLang="en-US" smtClean="0"/>
              <a:t>方式一般用于高速传送成组数据。</a:t>
            </a:r>
            <a:r>
              <a:rPr lang="en-US" altLang="zh-CN" smtClean="0"/>
              <a:t>DMA</a:t>
            </a:r>
            <a:r>
              <a:rPr lang="zh-CN" altLang="en-US" smtClean="0"/>
              <a:t>控制器将向内存发出地址和控制信号，修改地址，对传送的字的个数计数，并且以中断的方式向</a:t>
            </a:r>
            <a:r>
              <a:rPr lang="en-US" altLang="zh-CN" smtClean="0"/>
              <a:t>CPU</a:t>
            </a:r>
            <a:r>
              <a:rPr lang="zh-CN" altLang="en-US" smtClean="0"/>
              <a:t>报告传送操作的结束。</a:t>
            </a:r>
            <a:endParaRPr lang="en-US" altLang="zh-CN" smtClean="0"/>
          </a:p>
          <a:p>
            <a:pPr marL="0" lvl="1" indent="0" eaLnBrk="1" hangingPunct="1">
              <a:spcBef>
                <a:spcPts val="600"/>
              </a:spcBef>
              <a:buNone/>
            </a:pPr>
            <a:r>
              <a:rPr lang="zh-CN" altLang="en-US" smtClean="0"/>
              <a:t>优点：速度快。有利于发挥</a:t>
            </a:r>
            <a:r>
              <a:rPr lang="en-US" altLang="zh-CN" smtClean="0"/>
              <a:t>CPU</a:t>
            </a:r>
            <a:r>
              <a:rPr lang="zh-CN" altLang="en-US" smtClean="0"/>
              <a:t>的效率。</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F3B0FC-C739-4125-8F37-C00099622A6F}" type="slidenum">
              <a:rPr lang="en-US" altLang="zh-CN" smtClean="0"/>
              <a:pPr eaLnBrk="1" hangingPunct="1"/>
              <a:t>4</a:t>
            </a:fld>
            <a:endParaRPr lang="en-US" altLang="zh-CN" smtClean="0"/>
          </a:p>
        </p:txBody>
      </p:sp>
      <p:sp>
        <p:nvSpPr>
          <p:cNvPr id="4099" name="Rectangle 2"/>
          <p:cNvSpPr>
            <a:spLocks noGrp="1" noChangeArrowheads="1"/>
          </p:cNvSpPr>
          <p:nvPr>
            <p:ph type="title"/>
          </p:nvPr>
        </p:nvSpPr>
        <p:spPr>
          <a:xfrm>
            <a:off x="251520" y="404664"/>
            <a:ext cx="6131024" cy="666899"/>
          </a:xfrm>
        </p:spPr>
        <p:txBody>
          <a:bodyPr/>
          <a:lstStyle/>
          <a:p>
            <a:pPr eaLnBrk="1" hangingPunct="1"/>
            <a:r>
              <a:rPr lang="en-US" altLang="zh-CN" sz="3600" smtClean="0">
                <a:cs typeface="Times New Roman" pitchFamily="18" charset="0"/>
              </a:rPr>
              <a:t>8.1.1 </a:t>
            </a:r>
            <a:r>
              <a:rPr lang="zh-CN" altLang="en-US" sz="3600" smtClean="0">
                <a:cs typeface="Times New Roman" pitchFamily="18" charset="0"/>
              </a:rPr>
              <a:t>输入</a:t>
            </a:r>
            <a:r>
              <a:rPr lang="en-US" altLang="zh-CN" sz="3600" smtClean="0">
                <a:cs typeface="Times New Roman" pitchFamily="18" charset="0"/>
              </a:rPr>
              <a:t>/</a:t>
            </a:r>
            <a:r>
              <a:rPr lang="zh-CN" altLang="en-US" sz="3600" smtClean="0">
                <a:cs typeface="Times New Roman" pitchFamily="18" charset="0"/>
              </a:rPr>
              <a:t>输出接口与端口</a:t>
            </a:r>
            <a:endParaRPr lang="zh-CN" altLang="en-US" sz="3600" smtClean="0"/>
          </a:p>
        </p:txBody>
      </p:sp>
      <p:sp>
        <p:nvSpPr>
          <p:cNvPr id="4100" name="Rectangle 3"/>
          <p:cNvSpPr>
            <a:spLocks noGrp="1" noChangeArrowheads="1"/>
          </p:cNvSpPr>
          <p:nvPr>
            <p:ph type="body" idx="1"/>
          </p:nvPr>
        </p:nvSpPr>
        <p:spPr>
          <a:xfrm>
            <a:off x="251520" y="1484784"/>
            <a:ext cx="8517632" cy="2313954"/>
          </a:xfrm>
        </p:spPr>
        <p:txBody>
          <a:bodyPr/>
          <a:lstStyle/>
          <a:p>
            <a:pPr marL="0" indent="457200" eaLnBrk="1" hangingPunct="1">
              <a:spcBef>
                <a:spcPts val="600"/>
              </a:spcBef>
              <a:buNone/>
            </a:pPr>
            <a:r>
              <a:rPr lang="zh-CN" altLang="en-US" sz="2400" smtClean="0"/>
              <a:t>为了与</a:t>
            </a:r>
            <a:r>
              <a:rPr lang="en-US" altLang="zh-CN" sz="2400" smtClean="0"/>
              <a:t>CPU</a:t>
            </a:r>
            <a:r>
              <a:rPr lang="zh-CN" altLang="en-US" sz="2400" smtClean="0"/>
              <a:t>交互信息的方便，在接口内部一般要设置一些可以被</a:t>
            </a:r>
            <a:r>
              <a:rPr lang="en-US" altLang="zh-CN" sz="2400" smtClean="0"/>
              <a:t>CPU</a:t>
            </a:r>
            <a:r>
              <a:rPr lang="zh-CN" altLang="en-US" sz="2400" smtClean="0"/>
              <a:t>直接访问的寄存器。这些寄存器称为端口（</a:t>
            </a:r>
            <a:r>
              <a:rPr lang="en-US" altLang="zh-CN" sz="2400" smtClean="0"/>
              <a:t>Port</a:t>
            </a:r>
            <a:r>
              <a:rPr lang="zh-CN" altLang="en-US" sz="2400" smtClean="0"/>
              <a:t>）。</a:t>
            </a:r>
            <a:endParaRPr lang="en-US" altLang="zh-CN" sz="2400" smtClean="0"/>
          </a:p>
          <a:p>
            <a:pPr marL="0" indent="457200" eaLnBrk="1" hangingPunct="1">
              <a:spcBef>
                <a:spcPts val="600"/>
              </a:spcBef>
              <a:buNone/>
            </a:pPr>
            <a:r>
              <a:rPr lang="zh-CN" altLang="en-US" sz="2400" smtClean="0"/>
              <a:t>用于接收来自</a:t>
            </a:r>
            <a:r>
              <a:rPr lang="en-US" altLang="zh-CN" sz="2400" smtClean="0"/>
              <a:t>CPU</a:t>
            </a:r>
            <a:r>
              <a:rPr lang="zh-CN" altLang="en-US" sz="2400" smtClean="0"/>
              <a:t>等主控设备的控制命令的寄存器称为命令端口，简称命令口；接口内向</a:t>
            </a:r>
            <a:r>
              <a:rPr lang="en-US" altLang="zh-CN" sz="2400" smtClean="0"/>
              <a:t>CPU</a:t>
            </a:r>
            <a:r>
              <a:rPr lang="zh-CN" altLang="en-US" sz="2400" smtClean="0"/>
              <a:t>报告</a:t>
            </a:r>
            <a:r>
              <a:rPr lang="en-US" altLang="zh-CN" sz="2400" smtClean="0"/>
              <a:t>I/O</a:t>
            </a:r>
            <a:r>
              <a:rPr lang="zh-CN" altLang="en-US" sz="2400" smtClean="0"/>
              <a:t>设备的工作状态的寄存器称为状态端口或状态口；接口内在外设和总线间交换数据的缓冲寄存器称为数据端口或数据口。</a:t>
            </a:r>
            <a:endParaRPr lang="zh-CN" altLang="en-US" sz="2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560" y="4005064"/>
            <a:ext cx="589756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916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57FD300-5B1A-4A30-A55F-5D98D1F104CF}" type="slidenum">
              <a:rPr lang="en-US" altLang="zh-CN" smtClean="0"/>
              <a:pPr eaLnBrk="1" hangingPunct="1"/>
              <a:t>40</a:t>
            </a:fld>
            <a:endParaRPr lang="en-US" altLang="zh-CN" smtClean="0"/>
          </a:p>
        </p:txBody>
      </p:sp>
      <p:sp>
        <p:nvSpPr>
          <p:cNvPr id="29699" name="Rectangle 2"/>
          <p:cNvSpPr>
            <a:spLocks noGrp="1" noChangeArrowheads="1"/>
          </p:cNvSpPr>
          <p:nvPr>
            <p:ph type="title"/>
          </p:nvPr>
        </p:nvSpPr>
        <p:spPr>
          <a:xfrm>
            <a:off x="323528" y="548680"/>
            <a:ext cx="5266928" cy="868958"/>
          </a:xfrm>
        </p:spPr>
        <p:txBody>
          <a:bodyPr/>
          <a:lstStyle/>
          <a:p>
            <a:pPr eaLnBrk="1" hangingPunct="1"/>
            <a:r>
              <a:rPr lang="en-US" altLang="zh-CN" smtClean="0"/>
              <a:t>8.4.1</a:t>
            </a:r>
            <a:r>
              <a:rPr lang="zh-CN" altLang="en-US" smtClean="0"/>
              <a:t> </a:t>
            </a:r>
            <a:r>
              <a:rPr lang="en-US" altLang="zh-CN" smtClean="0"/>
              <a:t>DMA</a:t>
            </a:r>
            <a:r>
              <a:rPr lang="zh-CN" smtClean="0"/>
              <a:t>的基本概念</a:t>
            </a:r>
            <a:endParaRPr lang="zh-CN" altLang="en-US" smtClean="0"/>
          </a:p>
        </p:txBody>
      </p:sp>
      <p:sp>
        <p:nvSpPr>
          <p:cNvPr id="29700" name="Rectangle 3"/>
          <p:cNvSpPr>
            <a:spLocks noGrp="1" noChangeArrowheads="1"/>
          </p:cNvSpPr>
          <p:nvPr>
            <p:ph type="body" idx="1"/>
          </p:nvPr>
        </p:nvSpPr>
        <p:spPr>
          <a:xfrm>
            <a:off x="395536" y="1772816"/>
            <a:ext cx="8229600" cy="4320480"/>
          </a:xfrm>
        </p:spPr>
        <p:txBody>
          <a:bodyPr/>
          <a:lstStyle/>
          <a:p>
            <a:pPr marL="0" lvl="1" indent="0" eaLnBrk="1" hangingPunct="1">
              <a:spcBef>
                <a:spcPts val="600"/>
              </a:spcBef>
              <a:buNone/>
            </a:pPr>
            <a:r>
              <a:rPr lang="en-US" altLang="zh-CN" smtClean="0"/>
              <a:t>2.DMA</a:t>
            </a:r>
            <a:r>
              <a:rPr lang="zh-CN" altLang="en-US" smtClean="0"/>
              <a:t> 方式的执行步骤</a:t>
            </a:r>
            <a:endParaRPr lang="en-US" altLang="zh-CN" smtClean="0"/>
          </a:p>
          <a:p>
            <a:pPr marL="0" lvl="1" indent="457200" eaLnBrk="1" hangingPunct="1">
              <a:spcBef>
                <a:spcPts val="600"/>
              </a:spcBef>
              <a:buNone/>
            </a:pPr>
            <a:r>
              <a:rPr lang="en-US" altLang="zh-CN" smtClean="0"/>
              <a:t>DMA</a:t>
            </a:r>
            <a:r>
              <a:rPr lang="zh-CN" altLang="en-US" smtClean="0"/>
              <a:t>的种类很多，但一个完整的</a:t>
            </a:r>
            <a:r>
              <a:rPr lang="en-US" altLang="zh-CN" smtClean="0"/>
              <a:t>DMA</a:t>
            </a:r>
            <a:r>
              <a:rPr lang="zh-CN" altLang="en-US" smtClean="0"/>
              <a:t>传输必须经过以下</a:t>
            </a:r>
            <a:r>
              <a:rPr lang="en-US" altLang="zh-CN" smtClean="0"/>
              <a:t>4</a:t>
            </a:r>
            <a:r>
              <a:rPr lang="zh-CN" altLang="en-US" smtClean="0"/>
              <a:t>个步骤。</a:t>
            </a:r>
            <a:endParaRPr lang="en-US" altLang="zh-CN" smtClean="0"/>
          </a:p>
          <a:p>
            <a:pPr marL="0" lvl="1" indent="0" eaLnBrk="1" hangingPunct="1">
              <a:spcBef>
                <a:spcPts val="600"/>
              </a:spcBef>
              <a:buNone/>
            </a:pPr>
            <a:r>
              <a:rPr lang="zh-CN" altLang="en-US" smtClean="0"/>
              <a:t>（</a:t>
            </a:r>
            <a:r>
              <a:rPr lang="en-US" altLang="zh-CN" smtClean="0"/>
              <a:t>1</a:t>
            </a:r>
            <a:r>
              <a:rPr lang="zh-CN" altLang="en-US" smtClean="0"/>
              <a:t>）请求</a:t>
            </a:r>
            <a:endParaRPr lang="en-US" altLang="zh-CN" smtClean="0"/>
          </a:p>
          <a:p>
            <a:pPr marL="0" lvl="1" indent="457200" eaLnBrk="1" hangingPunct="1">
              <a:spcBef>
                <a:spcPts val="600"/>
              </a:spcBef>
              <a:buNone/>
            </a:pPr>
            <a:r>
              <a:rPr lang="en-US" altLang="zh-CN"/>
              <a:t>CPU</a:t>
            </a:r>
            <a:r>
              <a:rPr lang="zh-CN" altLang="en-US"/>
              <a:t>对</a:t>
            </a:r>
            <a:r>
              <a:rPr lang="en-US" altLang="zh-CN"/>
              <a:t>DMA</a:t>
            </a:r>
            <a:r>
              <a:rPr lang="zh-CN" altLang="en-US"/>
              <a:t>控制器初始化，并向</a:t>
            </a:r>
            <a:r>
              <a:rPr lang="en-US" altLang="zh-CN"/>
              <a:t>I/O</a:t>
            </a:r>
            <a:r>
              <a:rPr lang="zh-CN" altLang="en-US"/>
              <a:t>接口发出操作命令，</a:t>
            </a:r>
            <a:r>
              <a:rPr lang="en-US" altLang="zh-CN"/>
              <a:t>I/O</a:t>
            </a:r>
            <a:r>
              <a:rPr lang="zh-CN" altLang="en-US"/>
              <a:t>接口提出</a:t>
            </a:r>
            <a:r>
              <a:rPr lang="en-US" altLang="zh-CN"/>
              <a:t>DMA</a:t>
            </a:r>
            <a:r>
              <a:rPr lang="zh-CN" altLang="en-US"/>
              <a:t>请求；</a:t>
            </a:r>
            <a:endParaRPr lang="en-US" altLang="zh-CN"/>
          </a:p>
          <a:p>
            <a:pPr marL="0" lvl="1" indent="0" eaLnBrk="1" hangingPunct="1">
              <a:spcBef>
                <a:spcPts val="600"/>
              </a:spcBef>
              <a:buNone/>
            </a:pPr>
            <a:r>
              <a:rPr lang="zh-CN" altLang="en-US" smtClean="0"/>
              <a:t>（</a:t>
            </a:r>
            <a:r>
              <a:rPr lang="en-US" altLang="zh-CN" smtClean="0"/>
              <a:t>2</a:t>
            </a:r>
            <a:r>
              <a:rPr lang="zh-CN" altLang="en-US" smtClean="0"/>
              <a:t>）响应</a:t>
            </a:r>
            <a:endParaRPr lang="en-US" altLang="zh-CN" smtClean="0"/>
          </a:p>
          <a:p>
            <a:pPr marL="0" lvl="1" indent="457200" eaLnBrk="1" hangingPunct="1">
              <a:spcBef>
                <a:spcPts val="600"/>
              </a:spcBef>
              <a:buNone/>
            </a:pPr>
            <a:r>
              <a:rPr lang="en-US" altLang="zh-CN" smtClean="0"/>
              <a:t>CPU</a:t>
            </a:r>
            <a:r>
              <a:rPr lang="zh-CN" altLang="en-US" smtClean="0"/>
              <a:t>响应请求，把</a:t>
            </a:r>
            <a:r>
              <a:rPr lang="en-US" altLang="zh-CN" smtClean="0"/>
              <a:t>CPU</a:t>
            </a:r>
            <a:r>
              <a:rPr lang="zh-CN" altLang="en-US" smtClean="0"/>
              <a:t>工作改成</a:t>
            </a:r>
            <a:r>
              <a:rPr lang="en-US" altLang="zh-CN" smtClean="0"/>
              <a:t>DMA</a:t>
            </a:r>
            <a:r>
              <a:rPr lang="zh-CN" altLang="en-US" smtClean="0"/>
              <a:t>操作方式，</a:t>
            </a:r>
            <a:r>
              <a:rPr lang="en-US" altLang="zh-CN" smtClean="0"/>
              <a:t>DMA</a:t>
            </a:r>
            <a:r>
              <a:rPr lang="zh-CN" altLang="en-US" smtClean="0"/>
              <a:t>控制器从</a:t>
            </a:r>
            <a:r>
              <a:rPr lang="en-US" altLang="zh-CN" smtClean="0"/>
              <a:t>CPU</a:t>
            </a:r>
            <a:r>
              <a:rPr lang="zh-CN" altLang="en-US" smtClean="0"/>
              <a:t>接管总线的控制；</a:t>
            </a:r>
            <a:endParaRPr lang="en-US" altLang="zh-CN" smtClean="0"/>
          </a:p>
        </p:txBody>
      </p:sp>
    </p:spTree>
    <p:extLst>
      <p:ext uri="{BB962C8B-B14F-4D97-AF65-F5344CB8AC3E}">
        <p14:creationId xmlns:p14="http://schemas.microsoft.com/office/powerpoint/2010/main" val="1422637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57FD300-5B1A-4A30-A55F-5D98D1F104CF}" type="slidenum">
              <a:rPr lang="en-US" altLang="zh-CN" smtClean="0"/>
              <a:pPr eaLnBrk="1" hangingPunct="1"/>
              <a:t>41</a:t>
            </a:fld>
            <a:endParaRPr lang="en-US" altLang="zh-CN" smtClean="0"/>
          </a:p>
        </p:txBody>
      </p:sp>
      <p:sp>
        <p:nvSpPr>
          <p:cNvPr id="29699" name="Rectangle 2"/>
          <p:cNvSpPr>
            <a:spLocks noGrp="1" noChangeArrowheads="1"/>
          </p:cNvSpPr>
          <p:nvPr>
            <p:ph type="title"/>
          </p:nvPr>
        </p:nvSpPr>
        <p:spPr>
          <a:xfrm>
            <a:off x="323528" y="188640"/>
            <a:ext cx="5266928" cy="868958"/>
          </a:xfrm>
        </p:spPr>
        <p:txBody>
          <a:bodyPr/>
          <a:lstStyle/>
          <a:p>
            <a:pPr eaLnBrk="1" hangingPunct="1"/>
            <a:r>
              <a:rPr lang="en-US" altLang="zh-CN" smtClean="0"/>
              <a:t>8.4.1</a:t>
            </a:r>
            <a:r>
              <a:rPr lang="zh-CN" altLang="en-US" smtClean="0"/>
              <a:t> </a:t>
            </a:r>
            <a:r>
              <a:rPr lang="en-US" altLang="zh-CN" smtClean="0"/>
              <a:t>DMA</a:t>
            </a:r>
            <a:r>
              <a:rPr lang="zh-CN" smtClean="0"/>
              <a:t>的基本概念</a:t>
            </a:r>
            <a:endParaRPr lang="zh-CN" altLang="en-US" smtClean="0"/>
          </a:p>
        </p:txBody>
      </p:sp>
      <p:sp>
        <p:nvSpPr>
          <p:cNvPr id="29700" name="Rectangle 3"/>
          <p:cNvSpPr>
            <a:spLocks noGrp="1" noChangeArrowheads="1"/>
          </p:cNvSpPr>
          <p:nvPr>
            <p:ph type="body" idx="1"/>
          </p:nvPr>
        </p:nvSpPr>
        <p:spPr>
          <a:xfrm>
            <a:off x="395536" y="1268760"/>
            <a:ext cx="8229600" cy="4824536"/>
          </a:xfrm>
        </p:spPr>
        <p:txBody>
          <a:bodyPr/>
          <a:lstStyle/>
          <a:p>
            <a:pPr marL="0" lvl="1" indent="0" eaLnBrk="1" hangingPunct="1">
              <a:spcBef>
                <a:spcPts val="600"/>
              </a:spcBef>
              <a:buNone/>
            </a:pPr>
            <a:r>
              <a:rPr lang="zh-CN" altLang="en-US" smtClean="0"/>
              <a:t>（</a:t>
            </a:r>
            <a:r>
              <a:rPr lang="en-US" altLang="zh-CN" smtClean="0"/>
              <a:t>3</a:t>
            </a:r>
            <a:r>
              <a:rPr lang="zh-CN" altLang="en-US" smtClean="0"/>
              <a:t>）传输</a:t>
            </a:r>
            <a:endParaRPr lang="en-US" altLang="zh-CN" smtClean="0"/>
          </a:p>
          <a:p>
            <a:pPr marL="0" lvl="1" indent="457200" eaLnBrk="1" hangingPunct="1">
              <a:spcBef>
                <a:spcPts val="600"/>
              </a:spcBef>
              <a:buNone/>
            </a:pPr>
            <a:r>
              <a:rPr lang="zh-CN" altLang="en-US" smtClean="0"/>
              <a:t>由</a:t>
            </a:r>
            <a:r>
              <a:rPr lang="en-US" altLang="zh-CN" smtClean="0"/>
              <a:t>DMA</a:t>
            </a:r>
            <a:r>
              <a:rPr lang="zh-CN" altLang="en-US" smtClean="0"/>
              <a:t>控制器对内存寻址，即决定数据传送的内存单元地址及数据传送个数的计数，并执行数据传送的操作；</a:t>
            </a:r>
            <a:endParaRPr lang="en-US" altLang="zh-CN" smtClean="0"/>
          </a:p>
          <a:p>
            <a:pPr marL="0" lvl="1" indent="0" eaLnBrk="1" hangingPunct="1">
              <a:spcBef>
                <a:spcPts val="600"/>
              </a:spcBef>
              <a:buNone/>
            </a:pPr>
            <a:r>
              <a:rPr lang="zh-CN" altLang="en-US" smtClean="0"/>
              <a:t>（</a:t>
            </a:r>
            <a:r>
              <a:rPr lang="en-US" altLang="zh-CN" smtClean="0"/>
              <a:t>4</a:t>
            </a:r>
            <a:r>
              <a:rPr lang="zh-CN" altLang="en-US" smtClean="0"/>
              <a:t>）结束</a:t>
            </a:r>
            <a:endParaRPr lang="en-US" altLang="zh-CN" smtClean="0"/>
          </a:p>
          <a:p>
            <a:pPr marL="0" lvl="1" indent="457200" eaLnBrk="1" hangingPunct="1">
              <a:spcBef>
                <a:spcPts val="600"/>
              </a:spcBef>
              <a:buNone/>
            </a:pPr>
            <a:r>
              <a:rPr lang="zh-CN" altLang="en-US"/>
              <a:t>当完成规定的成批数据传送后，</a:t>
            </a:r>
            <a:r>
              <a:rPr lang="en-US" altLang="zh-CN"/>
              <a:t>DMA</a:t>
            </a:r>
            <a:r>
              <a:rPr lang="zh-CN" altLang="en-US"/>
              <a:t>控制器即释放总线控制权，并向</a:t>
            </a:r>
            <a:r>
              <a:rPr lang="en-US" altLang="zh-CN"/>
              <a:t>I/O</a:t>
            </a:r>
            <a:r>
              <a:rPr lang="zh-CN" altLang="en-US"/>
              <a:t>接口发出结束信号。当</a:t>
            </a:r>
            <a:r>
              <a:rPr lang="en-US" altLang="zh-CN"/>
              <a:t>I/O</a:t>
            </a:r>
            <a:r>
              <a:rPr lang="zh-CN" altLang="en-US"/>
              <a:t>接口收到结束信号后，一方面停 止</a:t>
            </a:r>
            <a:r>
              <a:rPr lang="en-US" altLang="zh-CN"/>
              <a:t>I/O</a:t>
            </a:r>
            <a:r>
              <a:rPr lang="zh-CN" altLang="en-US"/>
              <a:t>设备的工作，另一方面向</a:t>
            </a:r>
            <a:r>
              <a:rPr lang="en-US" altLang="zh-CN"/>
              <a:t>CPU</a:t>
            </a:r>
            <a:r>
              <a:rPr lang="zh-CN" altLang="en-US"/>
              <a:t>提出中断请求，使</a:t>
            </a:r>
            <a:r>
              <a:rPr lang="en-US" altLang="zh-CN"/>
              <a:t>CPU</a:t>
            </a:r>
            <a:r>
              <a:rPr lang="zh-CN" altLang="en-US"/>
              <a:t>从不介入的状态解脱，并执行一段检查本次</a:t>
            </a:r>
            <a:r>
              <a:rPr lang="en-US" altLang="zh-CN"/>
              <a:t>DMA</a:t>
            </a:r>
            <a:r>
              <a:rPr lang="zh-CN" altLang="en-US"/>
              <a:t>传输操作正确性的代码。最后，带着本次操作结果及状态继续执行原来的程序。</a:t>
            </a:r>
            <a:endParaRPr lang="en-US" altLang="zh-CN" smtClean="0"/>
          </a:p>
        </p:txBody>
      </p:sp>
    </p:spTree>
    <p:extLst>
      <p:ext uri="{BB962C8B-B14F-4D97-AF65-F5344CB8AC3E}">
        <p14:creationId xmlns:p14="http://schemas.microsoft.com/office/powerpoint/2010/main" val="27203210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2A11A4-5352-477A-8CCF-A9FAA3675092}" type="slidenum">
              <a:rPr lang="en-US" altLang="zh-CN" smtClean="0"/>
              <a:pPr eaLnBrk="1" hangingPunct="1"/>
              <a:t>42</a:t>
            </a:fld>
            <a:endParaRPr lang="en-US" altLang="zh-CN" smtClean="0"/>
          </a:p>
        </p:txBody>
      </p:sp>
      <p:sp>
        <p:nvSpPr>
          <p:cNvPr id="30723" name="Rectangle 2"/>
          <p:cNvSpPr>
            <a:spLocks noGrp="1" noChangeArrowheads="1"/>
          </p:cNvSpPr>
          <p:nvPr>
            <p:ph type="title"/>
          </p:nvPr>
        </p:nvSpPr>
        <p:spPr>
          <a:xfrm>
            <a:off x="457200" y="404664"/>
            <a:ext cx="4834880" cy="720874"/>
          </a:xfrm>
        </p:spPr>
        <p:txBody>
          <a:bodyPr/>
          <a:lstStyle/>
          <a:p>
            <a:pPr eaLnBrk="1" hangingPunct="1"/>
            <a:r>
              <a:rPr lang="en-US" altLang="zh-CN" smtClean="0">
                <a:cs typeface="Times New Roman" pitchFamily="18" charset="0"/>
              </a:rPr>
              <a:t>8.4.2 DMA</a:t>
            </a:r>
            <a:r>
              <a:rPr lang="zh-CN" altLang="en-US" smtClean="0"/>
              <a:t>传送方式</a:t>
            </a:r>
          </a:p>
        </p:txBody>
      </p:sp>
      <p:sp>
        <p:nvSpPr>
          <p:cNvPr id="30724" name="Rectangle 3"/>
          <p:cNvSpPr>
            <a:spLocks noGrp="1" noChangeArrowheads="1"/>
          </p:cNvSpPr>
          <p:nvPr>
            <p:ph type="body" idx="1"/>
          </p:nvPr>
        </p:nvSpPr>
        <p:spPr>
          <a:xfrm>
            <a:off x="395288" y="1341438"/>
            <a:ext cx="7772400" cy="5181600"/>
          </a:xfrm>
        </p:spPr>
        <p:txBody>
          <a:bodyPr/>
          <a:lstStyle/>
          <a:p>
            <a:pPr marL="0" indent="457200" eaLnBrk="1" hangingPunct="1">
              <a:spcBef>
                <a:spcPts val="600"/>
              </a:spcBef>
              <a:buNone/>
            </a:pPr>
            <a:r>
              <a:rPr lang="en-US" altLang="zh-CN" sz="2800" smtClean="0"/>
              <a:t>DMA</a:t>
            </a:r>
            <a:r>
              <a:rPr lang="zh-CN" altLang="en-US" sz="2800" smtClean="0"/>
              <a:t>方式进行数据传输时，</a:t>
            </a:r>
            <a:r>
              <a:rPr lang="en-US" altLang="zh-CN" sz="2800" smtClean="0"/>
              <a:t>CPU</a:t>
            </a:r>
            <a:r>
              <a:rPr lang="zh-CN" altLang="en-US" sz="2800" smtClean="0"/>
              <a:t>可以继续执行程序。那么</a:t>
            </a:r>
            <a:r>
              <a:rPr lang="en-US" altLang="zh-CN" sz="2800" smtClean="0"/>
              <a:t>DMA</a:t>
            </a:r>
            <a:r>
              <a:rPr lang="zh-CN" altLang="en-US" sz="2800" smtClean="0"/>
              <a:t>控制器与</a:t>
            </a:r>
            <a:r>
              <a:rPr lang="en-US" altLang="zh-CN" sz="2800" smtClean="0"/>
              <a:t>CPU</a:t>
            </a:r>
            <a:r>
              <a:rPr lang="zh-CN" altLang="en-US" sz="2800" smtClean="0"/>
              <a:t>怎样分时使用内存呢？根据每提出一次</a:t>
            </a:r>
            <a:r>
              <a:rPr lang="en-US" altLang="zh-CN" sz="2800" smtClean="0"/>
              <a:t>DMA</a:t>
            </a:r>
            <a:r>
              <a:rPr lang="zh-CN" altLang="en-US" sz="2800" smtClean="0"/>
              <a:t>请求，</a:t>
            </a:r>
            <a:r>
              <a:rPr lang="en-US" altLang="zh-CN" sz="2800" smtClean="0"/>
              <a:t>DMA</a:t>
            </a:r>
            <a:r>
              <a:rPr lang="zh-CN" altLang="en-US" sz="2800" smtClean="0"/>
              <a:t>控制器将占用多少个总线周期，可以将</a:t>
            </a:r>
            <a:r>
              <a:rPr lang="en-US" altLang="zh-CN" sz="2800" smtClean="0"/>
              <a:t>DMA</a:t>
            </a:r>
            <a:r>
              <a:rPr lang="zh-CN" altLang="en-US" sz="2800" smtClean="0"/>
              <a:t>传送分成以下几种方式：</a:t>
            </a:r>
            <a:endParaRPr lang="en-US" altLang="zh-CN" sz="2800"/>
          </a:p>
          <a:p>
            <a:pPr marL="0" indent="0" eaLnBrk="1" hangingPunct="1">
              <a:spcBef>
                <a:spcPts val="600"/>
              </a:spcBef>
              <a:buNone/>
            </a:pPr>
            <a:r>
              <a:rPr lang="zh-CN" altLang="en-US" sz="2800" smtClean="0"/>
              <a:t>（</a:t>
            </a:r>
            <a:r>
              <a:rPr lang="en-US" altLang="zh-CN" sz="2800" smtClean="0"/>
              <a:t>1</a:t>
            </a:r>
            <a:r>
              <a:rPr lang="zh-CN" altLang="en-US" sz="2800" smtClean="0"/>
              <a:t>）成组连续传送方式（停止</a:t>
            </a:r>
            <a:r>
              <a:rPr lang="en-US" altLang="zh-CN" sz="2800" smtClean="0"/>
              <a:t>CPU</a:t>
            </a:r>
            <a:r>
              <a:rPr lang="zh-CN" altLang="en-US" sz="2800" smtClean="0"/>
              <a:t>访问内存方式）；</a:t>
            </a:r>
            <a:endParaRPr lang="en-US" altLang="zh-CN" sz="2800" smtClean="0"/>
          </a:p>
          <a:p>
            <a:pPr marL="0" indent="0" eaLnBrk="1" hangingPunct="1">
              <a:spcBef>
                <a:spcPts val="600"/>
              </a:spcBef>
              <a:buNone/>
            </a:pPr>
            <a:r>
              <a:rPr lang="zh-CN" altLang="en-US" sz="2800" smtClean="0"/>
              <a:t>（</a:t>
            </a:r>
            <a:r>
              <a:rPr lang="en-US" altLang="zh-CN" sz="2800" smtClean="0"/>
              <a:t>2</a:t>
            </a:r>
            <a:r>
              <a:rPr lang="zh-CN" altLang="en-US" sz="2800" smtClean="0"/>
              <a:t>）周期挪用方式（单字传送方式、周期窃取方式）；</a:t>
            </a:r>
            <a:endParaRPr lang="en-US" altLang="zh-CN" sz="2800" smtClean="0"/>
          </a:p>
          <a:p>
            <a:pPr marL="0" indent="0" eaLnBrk="1" hangingPunct="1">
              <a:spcBef>
                <a:spcPts val="600"/>
              </a:spcBef>
              <a:buNone/>
            </a:pPr>
            <a:r>
              <a:rPr lang="zh-CN" altLang="en-US" sz="2800" smtClean="0"/>
              <a:t>（</a:t>
            </a:r>
            <a:r>
              <a:rPr lang="en-US" altLang="zh-CN" sz="2800" smtClean="0"/>
              <a:t>3</a:t>
            </a:r>
            <a:r>
              <a:rPr lang="zh-CN" altLang="en-US" sz="2800" smtClean="0"/>
              <a:t>）透明</a:t>
            </a:r>
            <a:r>
              <a:rPr lang="en-US" altLang="zh-CN" sz="2800" smtClean="0"/>
              <a:t>DMA</a:t>
            </a:r>
            <a:r>
              <a:rPr lang="zh-CN" altLang="en-US" sz="2800" smtClean="0"/>
              <a:t>方式（</a:t>
            </a:r>
            <a:r>
              <a:rPr lang="en-US" altLang="zh-CN" sz="2800" smtClean="0"/>
              <a:t>DMA</a:t>
            </a:r>
            <a:r>
              <a:rPr lang="zh-CN" altLang="en-US" sz="2800" smtClean="0"/>
              <a:t>与</a:t>
            </a:r>
            <a:r>
              <a:rPr lang="en-US" altLang="zh-CN" sz="2800" smtClean="0"/>
              <a:t>CPU</a:t>
            </a:r>
            <a:r>
              <a:rPr lang="zh-CN" altLang="en-US" sz="2800" smtClean="0"/>
              <a:t>交替操作方式、总线周期分时方式）。</a:t>
            </a:r>
          </a:p>
        </p:txBody>
      </p:sp>
      <p:sp>
        <p:nvSpPr>
          <p:cNvPr id="30725" name="Rectangle 4"/>
          <p:cNvSpPr>
            <a:spLocks noChangeArrowheads="1"/>
          </p:cNvSpPr>
          <p:nvPr/>
        </p:nvSpPr>
        <p:spPr bwMode="auto">
          <a:xfrm>
            <a:off x="3314700"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2A11A4-5352-477A-8CCF-A9FAA3675092}" type="slidenum">
              <a:rPr lang="en-US" altLang="zh-CN" smtClean="0"/>
              <a:pPr eaLnBrk="1" hangingPunct="1"/>
              <a:t>43</a:t>
            </a:fld>
            <a:endParaRPr lang="en-US" altLang="zh-CN" smtClean="0"/>
          </a:p>
        </p:txBody>
      </p:sp>
      <p:sp>
        <p:nvSpPr>
          <p:cNvPr id="30723" name="Rectangle 2"/>
          <p:cNvSpPr>
            <a:spLocks noGrp="1" noChangeArrowheads="1"/>
          </p:cNvSpPr>
          <p:nvPr>
            <p:ph type="title"/>
          </p:nvPr>
        </p:nvSpPr>
        <p:spPr>
          <a:xfrm>
            <a:off x="457200" y="404664"/>
            <a:ext cx="4834880" cy="720874"/>
          </a:xfrm>
        </p:spPr>
        <p:txBody>
          <a:bodyPr/>
          <a:lstStyle/>
          <a:p>
            <a:pPr eaLnBrk="1" hangingPunct="1"/>
            <a:r>
              <a:rPr lang="en-US" altLang="zh-CN" smtClean="0">
                <a:cs typeface="Times New Roman" pitchFamily="18" charset="0"/>
              </a:rPr>
              <a:t>8.4.2 DMA</a:t>
            </a:r>
            <a:r>
              <a:rPr lang="zh-CN" altLang="en-US" smtClean="0"/>
              <a:t>传送方式</a:t>
            </a:r>
          </a:p>
        </p:txBody>
      </p:sp>
      <p:sp>
        <p:nvSpPr>
          <p:cNvPr id="30724" name="Rectangle 3"/>
          <p:cNvSpPr>
            <a:spLocks noGrp="1" noChangeArrowheads="1"/>
          </p:cNvSpPr>
          <p:nvPr>
            <p:ph type="body" idx="1"/>
          </p:nvPr>
        </p:nvSpPr>
        <p:spPr>
          <a:xfrm>
            <a:off x="395288" y="1341438"/>
            <a:ext cx="8353176" cy="2951658"/>
          </a:xfrm>
        </p:spPr>
        <p:txBody>
          <a:bodyPr/>
          <a:lstStyle/>
          <a:p>
            <a:pPr marL="0" indent="0" eaLnBrk="1" hangingPunct="1">
              <a:spcBef>
                <a:spcPts val="1800"/>
              </a:spcBef>
              <a:buFont typeface="Wingdings" pitchFamily="2" charset="2"/>
              <a:buNone/>
            </a:pPr>
            <a:r>
              <a:rPr lang="en-US" altLang="zh-CN" sz="2400" smtClean="0"/>
              <a:t>1</a:t>
            </a:r>
            <a:r>
              <a:rPr lang="zh-CN" altLang="en-US" sz="2400" smtClean="0"/>
              <a:t>、成组连续传送方式</a:t>
            </a:r>
          </a:p>
          <a:p>
            <a:pPr marL="0" lvl="1" indent="457200" eaLnBrk="1" hangingPunct="1">
              <a:spcBef>
                <a:spcPts val="1800"/>
              </a:spcBef>
              <a:buNone/>
            </a:pPr>
            <a:r>
              <a:rPr lang="zh-CN" altLang="en-US" sz="2400" smtClean="0"/>
              <a:t>主机响应</a:t>
            </a:r>
            <a:r>
              <a:rPr lang="en-US" altLang="zh-CN" sz="2400" smtClean="0"/>
              <a:t>DMA</a:t>
            </a:r>
            <a:r>
              <a:rPr lang="zh-CN" altLang="en-US" sz="2400" smtClean="0"/>
              <a:t>请求后，让出存储总线，直到一组数据传送完毕后，</a:t>
            </a:r>
            <a:r>
              <a:rPr lang="en-US" altLang="zh-CN" sz="2400" smtClean="0"/>
              <a:t>DMA</a:t>
            </a:r>
            <a:r>
              <a:rPr lang="zh-CN" altLang="en-US" sz="2400" smtClean="0"/>
              <a:t>控制器才把总线控制权交还给</a:t>
            </a:r>
            <a:r>
              <a:rPr lang="en-US" altLang="zh-CN" sz="2400" smtClean="0"/>
              <a:t>CPU</a:t>
            </a:r>
            <a:r>
              <a:rPr lang="zh-CN" altLang="en-US" sz="2400" smtClean="0"/>
              <a:t>，采用这种工作方式的</a:t>
            </a:r>
            <a:r>
              <a:rPr lang="en-US" altLang="zh-CN" sz="2400" smtClean="0"/>
              <a:t>I</a:t>
            </a:r>
            <a:r>
              <a:rPr lang="zh-CN" altLang="en-US" sz="2400" smtClean="0"/>
              <a:t>／</a:t>
            </a:r>
            <a:r>
              <a:rPr lang="en-US" altLang="zh-CN" sz="2400" smtClean="0"/>
              <a:t>O</a:t>
            </a:r>
            <a:r>
              <a:rPr lang="zh-CN" altLang="en-US" sz="2400" smtClean="0"/>
              <a:t>设备，在其接口中一般设置有小容量存储器，</a:t>
            </a:r>
            <a:r>
              <a:rPr lang="en-US" altLang="zh-CN" sz="2400" smtClean="0"/>
              <a:t>I</a:t>
            </a:r>
            <a:r>
              <a:rPr lang="zh-CN" altLang="en-US" sz="2400" smtClean="0"/>
              <a:t>／</a:t>
            </a:r>
            <a:r>
              <a:rPr lang="en-US" altLang="zh-CN" sz="2400" smtClean="0"/>
              <a:t>O</a:t>
            </a:r>
            <a:r>
              <a:rPr lang="zh-CN" altLang="en-US" sz="2400" smtClean="0"/>
              <a:t>设备先与小容量存储器交换数据，然后由小容量存储器与主机交换数据，这样可减少</a:t>
            </a:r>
            <a:r>
              <a:rPr lang="en-US" altLang="zh-CN" sz="2400" smtClean="0"/>
              <a:t>DMA</a:t>
            </a:r>
            <a:r>
              <a:rPr lang="zh-CN" altLang="en-US" sz="2400" smtClean="0"/>
              <a:t>传送占用存储总线的时间，也即减少了</a:t>
            </a:r>
            <a:r>
              <a:rPr lang="en-US" altLang="zh-CN" sz="2400" smtClean="0"/>
              <a:t>CPU</a:t>
            </a:r>
            <a:r>
              <a:rPr lang="zh-CN" altLang="en-US" sz="2400" smtClean="0"/>
              <a:t>暂停工作的时间。</a:t>
            </a:r>
          </a:p>
        </p:txBody>
      </p:sp>
      <p:sp>
        <p:nvSpPr>
          <p:cNvPr id="30725" name="Rectangle 4"/>
          <p:cNvSpPr>
            <a:spLocks noChangeArrowheads="1"/>
          </p:cNvSpPr>
          <p:nvPr/>
        </p:nvSpPr>
        <p:spPr bwMode="auto">
          <a:xfrm>
            <a:off x="3314700"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zh-CN" altLang="en-US"/>
          </a:p>
        </p:txBody>
      </p:sp>
      <p:pic>
        <p:nvPicPr>
          <p:cNvPr id="30726" name="Picture 5" descr="D:\jinerwork\组成\白中英版改编\Chap08\Image\8.11(a).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267744" y="4365104"/>
            <a:ext cx="4537075" cy="213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47354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7E23E68-2703-4917-856D-83112C894428}" type="slidenum">
              <a:rPr lang="en-US" altLang="zh-CN" smtClean="0"/>
              <a:pPr eaLnBrk="1" hangingPunct="1"/>
              <a:t>44</a:t>
            </a:fld>
            <a:endParaRPr lang="en-US" altLang="zh-CN" smtClean="0"/>
          </a:p>
        </p:txBody>
      </p:sp>
      <p:sp>
        <p:nvSpPr>
          <p:cNvPr id="31747" name="Rectangle 3"/>
          <p:cNvSpPr>
            <a:spLocks noGrp="1" noChangeArrowheads="1"/>
          </p:cNvSpPr>
          <p:nvPr>
            <p:ph type="body" idx="1"/>
          </p:nvPr>
        </p:nvSpPr>
        <p:spPr>
          <a:xfrm>
            <a:off x="467544" y="1988840"/>
            <a:ext cx="8229600" cy="3437929"/>
          </a:xfrm>
        </p:spPr>
        <p:txBody>
          <a:bodyPr/>
          <a:lstStyle/>
          <a:p>
            <a:pPr algn="just" eaLnBrk="1" hangingPunct="1">
              <a:buFont typeface="Wingdings" pitchFamily="2" charset="2"/>
              <a:buNone/>
            </a:pPr>
            <a:r>
              <a:rPr lang="zh-CN" altLang="zh-CN" sz="2800" smtClean="0"/>
              <a:t>1</a:t>
            </a:r>
            <a:r>
              <a:rPr lang="zh-CN" sz="2800" smtClean="0"/>
              <a:t>、</a:t>
            </a:r>
            <a:r>
              <a:rPr lang="zh-CN" altLang="en-US" sz="2800" smtClean="0"/>
              <a:t>成组连续传送方式</a:t>
            </a:r>
            <a:endParaRPr lang="en-US" altLang="zh-CN" sz="2800" smtClean="0">
              <a:latin typeface="宋体" pitchFamily="2" charset="-122"/>
            </a:endParaRPr>
          </a:p>
          <a:p>
            <a:pPr marL="0" indent="0" algn="just" eaLnBrk="1" hangingPunct="1">
              <a:buNone/>
            </a:pPr>
            <a:r>
              <a:rPr lang="zh-CN" altLang="en-US" sz="2800" b="1" smtClean="0">
                <a:solidFill>
                  <a:srgbClr val="FF0000"/>
                </a:solidFill>
                <a:latin typeface="宋体" pitchFamily="2" charset="-122"/>
              </a:rPr>
              <a:t>优点</a:t>
            </a:r>
            <a:r>
              <a:rPr lang="en-US" altLang="zh-CN" sz="2800" b="1" smtClean="0">
                <a:solidFill>
                  <a:srgbClr val="FF0000"/>
                </a:solidFill>
                <a:latin typeface="宋体" pitchFamily="2" charset="-122"/>
                <a:cs typeface="Times New Roman" pitchFamily="18" charset="0"/>
              </a:rPr>
              <a:t>:</a:t>
            </a:r>
            <a:r>
              <a:rPr lang="en-US" altLang="zh-CN" sz="2800" smtClean="0">
                <a:latin typeface="宋体" pitchFamily="2" charset="-122"/>
                <a:cs typeface="Times New Roman" pitchFamily="18" charset="0"/>
              </a:rPr>
              <a:t> </a:t>
            </a:r>
            <a:r>
              <a:rPr lang="zh-CN" altLang="en-US" sz="2800" smtClean="0">
                <a:latin typeface="宋体" pitchFamily="2" charset="-122"/>
              </a:rPr>
              <a:t>控制简单，它适用于数据传输率很高的设备进行成组传送。</a:t>
            </a:r>
            <a:endParaRPr lang="zh-CN" altLang="en-US" sz="2800" smtClean="0">
              <a:latin typeface="宋体" pitchFamily="2" charset="-122"/>
              <a:cs typeface="Times New Roman" pitchFamily="18" charset="0"/>
            </a:endParaRPr>
          </a:p>
          <a:p>
            <a:pPr marL="0" indent="0" algn="just" eaLnBrk="1" hangingPunct="1">
              <a:buNone/>
            </a:pPr>
            <a:r>
              <a:rPr lang="zh-CN" altLang="en-US" sz="2800" b="1" smtClean="0">
                <a:solidFill>
                  <a:srgbClr val="FF0000"/>
                </a:solidFill>
                <a:latin typeface="宋体" pitchFamily="2" charset="-122"/>
              </a:rPr>
              <a:t>缺点</a:t>
            </a:r>
            <a:r>
              <a:rPr lang="en-US" altLang="zh-CN" sz="2800" b="1" smtClean="0">
                <a:solidFill>
                  <a:srgbClr val="FF0000"/>
                </a:solidFill>
                <a:latin typeface="宋体" pitchFamily="2" charset="-122"/>
                <a:cs typeface="Times New Roman" pitchFamily="18" charset="0"/>
              </a:rPr>
              <a:t>:</a:t>
            </a:r>
            <a:r>
              <a:rPr lang="en-US" altLang="zh-CN" sz="2800" smtClean="0">
                <a:latin typeface="宋体" pitchFamily="2" charset="-122"/>
                <a:cs typeface="Times New Roman" pitchFamily="18" charset="0"/>
              </a:rPr>
              <a:t> </a:t>
            </a:r>
            <a:r>
              <a:rPr lang="zh-CN" altLang="en-US" sz="2800" smtClean="0">
                <a:latin typeface="宋体" pitchFamily="2" charset="-122"/>
              </a:rPr>
              <a:t>在</a:t>
            </a:r>
            <a:r>
              <a:rPr lang="en-US" altLang="zh-CN" sz="2800" smtClean="0">
                <a:latin typeface="宋体" pitchFamily="2" charset="-122"/>
                <a:cs typeface="Times New Roman" pitchFamily="18" charset="0"/>
              </a:rPr>
              <a:t>DMA</a:t>
            </a:r>
            <a:r>
              <a:rPr lang="zh-CN" altLang="en-US" sz="2800" smtClean="0">
                <a:latin typeface="宋体" pitchFamily="2" charset="-122"/>
              </a:rPr>
              <a:t>控制器访内阶段，内存的效能没有充分发挥，相当一部分内存工作周期是空闲的。这是因为，外围设备传送两个数据之间的间隔一般总是大于内存存储周期，即使高速</a:t>
            </a:r>
            <a:r>
              <a:rPr lang="en-US" altLang="zh-CN" sz="2800" smtClean="0">
                <a:latin typeface="宋体" pitchFamily="2" charset="-122"/>
                <a:cs typeface="Times New Roman" pitchFamily="18" charset="0"/>
              </a:rPr>
              <a:t>I/O</a:t>
            </a:r>
            <a:r>
              <a:rPr lang="zh-CN" altLang="en-US" sz="2800" smtClean="0">
                <a:latin typeface="宋体" pitchFamily="2" charset="-122"/>
              </a:rPr>
              <a:t>设备也是如此。</a:t>
            </a:r>
          </a:p>
        </p:txBody>
      </p:sp>
      <p:sp>
        <p:nvSpPr>
          <p:cNvPr id="31748" name="Rectangle 2"/>
          <p:cNvSpPr>
            <a:spLocks noGrp="1" noChangeArrowheads="1"/>
          </p:cNvSpPr>
          <p:nvPr>
            <p:ph type="title"/>
          </p:nvPr>
        </p:nvSpPr>
        <p:spPr>
          <a:xfrm>
            <a:off x="395536" y="764704"/>
            <a:ext cx="4906888" cy="792882"/>
          </a:xfrm>
        </p:spPr>
        <p:txBody>
          <a:bodyPr/>
          <a:lstStyle/>
          <a:p>
            <a:pPr eaLnBrk="1" hangingPunct="1"/>
            <a:r>
              <a:rPr lang="en-US" altLang="zh-CN" smtClean="0">
                <a:cs typeface="Times New Roman" pitchFamily="18" charset="0"/>
              </a:rPr>
              <a:t>8.4.2 DMA</a:t>
            </a:r>
            <a:r>
              <a:rPr lang="zh-CN" altLang="en-US" smtClean="0"/>
              <a:t>传送方式</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FA0F0E-7EA4-4DE7-819A-57B47B925FEE}" type="slidenum">
              <a:rPr lang="en-US" altLang="zh-CN" smtClean="0"/>
              <a:pPr eaLnBrk="1" hangingPunct="1"/>
              <a:t>45</a:t>
            </a:fld>
            <a:endParaRPr lang="en-US" altLang="zh-CN" smtClean="0"/>
          </a:p>
        </p:txBody>
      </p:sp>
      <p:sp>
        <p:nvSpPr>
          <p:cNvPr id="32771" name="Rectangle 2"/>
          <p:cNvSpPr>
            <a:spLocks noGrp="1" noChangeArrowheads="1"/>
          </p:cNvSpPr>
          <p:nvPr>
            <p:ph type="title"/>
          </p:nvPr>
        </p:nvSpPr>
        <p:spPr/>
        <p:txBody>
          <a:bodyPr/>
          <a:lstStyle/>
          <a:p>
            <a:pPr eaLnBrk="1" hangingPunct="1"/>
            <a:r>
              <a:rPr lang="zh-CN" altLang="zh-CN" smtClean="0"/>
              <a:t>8.4.2 DMA</a:t>
            </a:r>
            <a:r>
              <a:rPr lang="zh-CN" smtClean="0"/>
              <a:t>传送方式</a:t>
            </a:r>
            <a:endParaRPr lang="zh-CN" altLang="en-US" smtClean="0"/>
          </a:p>
        </p:txBody>
      </p:sp>
      <p:sp>
        <p:nvSpPr>
          <p:cNvPr id="32772" name="Rectangle 3"/>
          <p:cNvSpPr>
            <a:spLocks noGrp="1" noChangeArrowheads="1"/>
          </p:cNvSpPr>
          <p:nvPr>
            <p:ph type="body" idx="1"/>
          </p:nvPr>
        </p:nvSpPr>
        <p:spPr>
          <a:xfrm>
            <a:off x="467544" y="1628800"/>
            <a:ext cx="8229600" cy="1995487"/>
          </a:xfrm>
        </p:spPr>
        <p:txBody>
          <a:bodyPr/>
          <a:lstStyle/>
          <a:p>
            <a:pPr eaLnBrk="1" hangingPunct="1">
              <a:buFont typeface="Wingdings" pitchFamily="2" charset="2"/>
              <a:buNone/>
            </a:pPr>
            <a:r>
              <a:rPr lang="en-US" altLang="zh-CN" sz="2800" smtClean="0"/>
              <a:t>2</a:t>
            </a:r>
            <a:r>
              <a:rPr lang="zh-CN" altLang="en-US" sz="2800"/>
              <a:t>、</a:t>
            </a:r>
            <a:r>
              <a:rPr lang="zh-CN" altLang="en-US" sz="2800" smtClean="0"/>
              <a:t>周期挪用方式</a:t>
            </a:r>
            <a:endParaRPr lang="en-US" altLang="zh-CN" sz="2800" smtClean="0"/>
          </a:p>
          <a:p>
            <a:pPr marL="0" indent="457200" eaLnBrk="1" hangingPunct="1">
              <a:spcBef>
                <a:spcPts val="600"/>
              </a:spcBef>
              <a:buNone/>
            </a:pPr>
            <a:r>
              <a:rPr lang="zh-CN" altLang="en-US" sz="2800" smtClean="0"/>
              <a:t>在这种</a:t>
            </a:r>
            <a:r>
              <a:rPr lang="en-US" altLang="zh-CN" sz="2800" smtClean="0"/>
              <a:t>DMA</a:t>
            </a:r>
            <a:r>
              <a:rPr lang="zh-CN" altLang="en-US" sz="2800" smtClean="0"/>
              <a:t>传送方法中，当</a:t>
            </a:r>
            <a:r>
              <a:rPr lang="en-US" altLang="zh-CN" sz="2800" smtClean="0"/>
              <a:t>I/O</a:t>
            </a:r>
            <a:r>
              <a:rPr lang="zh-CN" altLang="en-US" sz="2800" smtClean="0"/>
              <a:t>设备没有</a:t>
            </a:r>
            <a:r>
              <a:rPr lang="en-US" altLang="zh-CN" sz="2800" smtClean="0"/>
              <a:t>DMA</a:t>
            </a:r>
            <a:r>
              <a:rPr lang="zh-CN" altLang="en-US" sz="2800" smtClean="0"/>
              <a:t>请求时，</a:t>
            </a:r>
            <a:r>
              <a:rPr lang="en-US" altLang="zh-CN" sz="2800" smtClean="0"/>
              <a:t>CPU</a:t>
            </a:r>
            <a:r>
              <a:rPr lang="zh-CN" altLang="en-US" sz="2800" smtClean="0"/>
              <a:t>按程序要求访问内存；一旦</a:t>
            </a:r>
            <a:r>
              <a:rPr lang="en-US" altLang="zh-CN" sz="2800" smtClean="0"/>
              <a:t>I/O</a:t>
            </a:r>
            <a:r>
              <a:rPr lang="zh-CN" altLang="en-US" sz="2800" smtClean="0"/>
              <a:t>设备有</a:t>
            </a:r>
            <a:r>
              <a:rPr lang="en-US" altLang="zh-CN" sz="2800" smtClean="0"/>
              <a:t>DMA</a:t>
            </a:r>
            <a:r>
              <a:rPr lang="zh-CN" altLang="en-US" sz="2800" smtClean="0"/>
              <a:t>请求，则由</a:t>
            </a:r>
            <a:r>
              <a:rPr lang="en-US" altLang="zh-CN" sz="2800" smtClean="0"/>
              <a:t>I/O</a:t>
            </a:r>
            <a:r>
              <a:rPr lang="zh-CN" altLang="en-US" sz="2800" smtClean="0"/>
              <a:t>设备挪用一个或几个内存周期。</a:t>
            </a:r>
          </a:p>
        </p:txBody>
      </p:sp>
      <p:sp>
        <p:nvSpPr>
          <p:cNvPr id="32773" name="Rectangle 4"/>
          <p:cNvSpPr>
            <a:spLocks noChangeArrowheads="1"/>
          </p:cNvSpPr>
          <p:nvPr/>
        </p:nvSpPr>
        <p:spPr bwMode="auto">
          <a:xfrm>
            <a:off x="32575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zh-CN" altLang="en-US"/>
          </a:p>
        </p:txBody>
      </p:sp>
      <p:pic>
        <p:nvPicPr>
          <p:cNvPr id="32774" name="Picture 5" descr="D:\jinerwork\组成\白中英版改编\Chap08\Image\8.11(b).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267744" y="3861048"/>
            <a:ext cx="4945161" cy="245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988133A-D9A9-407A-891C-F82C25886F83}" type="slidenum">
              <a:rPr lang="en-US" altLang="zh-CN" smtClean="0"/>
              <a:pPr eaLnBrk="1" hangingPunct="1"/>
              <a:t>46</a:t>
            </a:fld>
            <a:endParaRPr lang="en-US" altLang="zh-CN" smtClean="0"/>
          </a:p>
        </p:txBody>
      </p:sp>
      <p:sp>
        <p:nvSpPr>
          <p:cNvPr id="33795" name="Rectangle 2"/>
          <p:cNvSpPr>
            <a:spLocks noGrp="1" noChangeArrowheads="1"/>
          </p:cNvSpPr>
          <p:nvPr>
            <p:ph type="title"/>
          </p:nvPr>
        </p:nvSpPr>
        <p:spPr>
          <a:xfrm>
            <a:off x="395536" y="476672"/>
            <a:ext cx="4906888" cy="724942"/>
          </a:xfrm>
        </p:spPr>
        <p:txBody>
          <a:bodyPr/>
          <a:lstStyle/>
          <a:p>
            <a:pPr eaLnBrk="1" hangingPunct="1"/>
            <a:r>
              <a:rPr lang="zh-CN" altLang="zh-CN" sz="4000" smtClean="0"/>
              <a:t>8.4.2 DMA</a:t>
            </a:r>
            <a:r>
              <a:rPr lang="zh-CN" sz="4000" smtClean="0"/>
              <a:t>传送方式</a:t>
            </a:r>
            <a:endParaRPr lang="zh-CN" altLang="en-US" sz="4000" smtClean="0"/>
          </a:p>
        </p:txBody>
      </p:sp>
      <p:sp>
        <p:nvSpPr>
          <p:cNvPr id="33796" name="Rectangle 3"/>
          <p:cNvSpPr>
            <a:spLocks noGrp="1" noChangeArrowheads="1"/>
          </p:cNvSpPr>
          <p:nvPr>
            <p:ph type="body" idx="1"/>
          </p:nvPr>
        </p:nvSpPr>
        <p:spPr>
          <a:xfrm>
            <a:off x="467544" y="1412776"/>
            <a:ext cx="8229600" cy="2520280"/>
          </a:xfrm>
        </p:spPr>
        <p:txBody>
          <a:bodyPr/>
          <a:lstStyle/>
          <a:p>
            <a:pPr eaLnBrk="1" hangingPunct="1">
              <a:buFont typeface="Wingdings" pitchFamily="2" charset="2"/>
              <a:buNone/>
            </a:pPr>
            <a:r>
              <a:rPr lang="zh-CN" altLang="zh-CN" sz="2400" smtClean="0"/>
              <a:t>3</a:t>
            </a:r>
            <a:r>
              <a:rPr lang="zh-CN" sz="2400" smtClean="0"/>
              <a:t>、</a:t>
            </a:r>
            <a:r>
              <a:rPr lang="zh-CN" altLang="en-US" sz="2400" smtClean="0"/>
              <a:t>透明</a:t>
            </a:r>
            <a:r>
              <a:rPr lang="zh-CN" altLang="zh-CN" sz="2400" smtClean="0"/>
              <a:t>DMA</a:t>
            </a:r>
            <a:r>
              <a:rPr lang="zh-CN" altLang="en-US" sz="2400" smtClean="0"/>
              <a:t>方式</a:t>
            </a:r>
            <a:endParaRPr lang="en-US" altLang="zh-CN" sz="2400" smtClean="0"/>
          </a:p>
          <a:p>
            <a:pPr marL="0" indent="457200" eaLnBrk="1" hangingPunct="1">
              <a:spcBef>
                <a:spcPts val="600"/>
              </a:spcBef>
              <a:buNone/>
            </a:pPr>
            <a:r>
              <a:rPr lang="zh-CN" altLang="en-US" sz="2400" smtClean="0"/>
              <a:t>如果</a:t>
            </a:r>
            <a:r>
              <a:rPr lang="en-US" altLang="zh-CN" sz="2400" smtClean="0"/>
              <a:t>CPU</a:t>
            </a:r>
            <a:r>
              <a:rPr lang="zh-CN" altLang="en-US" sz="2400" smtClean="0"/>
              <a:t>的工作周期比内存存取周期长很多，则采用交替访内的方法可以使</a:t>
            </a:r>
            <a:r>
              <a:rPr lang="en-US" altLang="zh-CN" sz="2400" smtClean="0"/>
              <a:t>DMA</a:t>
            </a:r>
            <a:r>
              <a:rPr lang="zh-CN" altLang="en-US" sz="2400" smtClean="0"/>
              <a:t>传送和</a:t>
            </a:r>
            <a:r>
              <a:rPr lang="en-US" altLang="zh-CN" sz="2400" smtClean="0"/>
              <a:t>CPU</a:t>
            </a:r>
            <a:r>
              <a:rPr lang="zh-CN" altLang="en-US" sz="2400" smtClean="0"/>
              <a:t>同时发挥最高的效率。假设</a:t>
            </a:r>
            <a:r>
              <a:rPr lang="en-US" altLang="zh-CN" sz="2400" smtClean="0"/>
              <a:t>CPU</a:t>
            </a:r>
            <a:r>
              <a:rPr lang="zh-CN" altLang="en-US" sz="2400" smtClean="0"/>
              <a:t>工作周期为</a:t>
            </a:r>
            <a:r>
              <a:rPr lang="en-US" altLang="zh-CN" sz="2400" smtClean="0"/>
              <a:t>1.2µs</a:t>
            </a:r>
            <a:r>
              <a:rPr lang="zh-CN" altLang="en-US" sz="2400" smtClean="0"/>
              <a:t>，内存存取周期小于</a:t>
            </a:r>
            <a:r>
              <a:rPr lang="en-US" altLang="zh-CN" sz="2400" smtClean="0"/>
              <a:t>0.6µs</a:t>
            </a:r>
            <a:r>
              <a:rPr lang="zh-CN" altLang="en-US" sz="2400" smtClean="0"/>
              <a:t>，那么一个</a:t>
            </a:r>
            <a:r>
              <a:rPr lang="en-US" altLang="zh-CN" sz="2400" smtClean="0"/>
              <a:t>CPU</a:t>
            </a:r>
            <a:r>
              <a:rPr lang="zh-CN" altLang="en-US" sz="2400" smtClean="0"/>
              <a:t>周期可分为</a:t>
            </a:r>
            <a:r>
              <a:rPr lang="en-US" altLang="zh-CN" sz="2400" smtClean="0"/>
              <a:t>C1</a:t>
            </a:r>
            <a:r>
              <a:rPr lang="zh-CN" altLang="en-US" sz="2400" smtClean="0"/>
              <a:t>和</a:t>
            </a:r>
            <a:r>
              <a:rPr lang="en-US" altLang="zh-CN" sz="2400" smtClean="0"/>
              <a:t>C2</a:t>
            </a:r>
            <a:r>
              <a:rPr lang="zh-CN" altLang="en-US" sz="2400" smtClean="0"/>
              <a:t>两个分周期，其中</a:t>
            </a:r>
            <a:r>
              <a:rPr lang="en-US" altLang="zh-CN" sz="2400" smtClean="0"/>
              <a:t>C1</a:t>
            </a:r>
            <a:r>
              <a:rPr lang="zh-CN" altLang="en-US" sz="2400" smtClean="0"/>
              <a:t>专供</a:t>
            </a:r>
            <a:r>
              <a:rPr lang="en-US" altLang="zh-CN" sz="2400" smtClean="0"/>
              <a:t>DMA</a:t>
            </a:r>
            <a:r>
              <a:rPr lang="zh-CN" altLang="en-US" sz="2400" smtClean="0"/>
              <a:t>控制器访内，</a:t>
            </a:r>
            <a:r>
              <a:rPr lang="en-US" altLang="zh-CN" sz="2400" smtClean="0"/>
              <a:t>C2</a:t>
            </a:r>
            <a:r>
              <a:rPr lang="zh-CN" altLang="en-US" sz="2400" smtClean="0"/>
              <a:t>专供</a:t>
            </a:r>
            <a:r>
              <a:rPr lang="en-US" altLang="zh-CN" sz="2400" smtClean="0"/>
              <a:t>CPU</a:t>
            </a:r>
            <a:r>
              <a:rPr lang="zh-CN" altLang="en-US" sz="2400" smtClean="0"/>
              <a:t>访内。</a:t>
            </a:r>
          </a:p>
        </p:txBody>
      </p:sp>
      <p:sp>
        <p:nvSpPr>
          <p:cNvPr id="33797" name="Rectangle 4"/>
          <p:cNvSpPr>
            <a:spLocks noChangeArrowheads="1"/>
          </p:cNvSpPr>
          <p:nvPr/>
        </p:nvSpPr>
        <p:spPr bwMode="auto">
          <a:xfrm>
            <a:off x="3143250" y="2762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zh-CN" altLang="en-US"/>
          </a:p>
        </p:txBody>
      </p:sp>
      <p:pic>
        <p:nvPicPr>
          <p:cNvPr id="33798" name="Picture 5" descr="D:\jinerwork\组成\白中英版改编\Chap08\Image\8.11(c).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123728" y="4005064"/>
            <a:ext cx="5192638" cy="237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D6022C-A18C-4128-A3AF-918AEA5E0DF3}" type="slidenum">
              <a:rPr lang="en-US" altLang="zh-CN" smtClean="0"/>
              <a:pPr eaLnBrk="1" hangingPunct="1"/>
              <a:t>47</a:t>
            </a:fld>
            <a:endParaRPr lang="en-US" altLang="zh-CN" smtClean="0"/>
          </a:p>
        </p:txBody>
      </p:sp>
      <p:sp>
        <p:nvSpPr>
          <p:cNvPr id="34819" name="Rectangle 2"/>
          <p:cNvSpPr>
            <a:spLocks noGrp="1" noChangeArrowheads="1"/>
          </p:cNvSpPr>
          <p:nvPr>
            <p:ph type="title"/>
          </p:nvPr>
        </p:nvSpPr>
        <p:spPr>
          <a:xfrm>
            <a:off x="457200" y="620688"/>
            <a:ext cx="5626968" cy="796950"/>
          </a:xfrm>
        </p:spPr>
        <p:txBody>
          <a:bodyPr/>
          <a:lstStyle/>
          <a:p>
            <a:pPr eaLnBrk="1" hangingPunct="1"/>
            <a:r>
              <a:rPr lang="en-US" altLang="zh-CN" smtClean="0"/>
              <a:t>8.4.3 </a:t>
            </a:r>
            <a:r>
              <a:rPr lang="zh-CN" smtClean="0"/>
              <a:t>基本的</a:t>
            </a:r>
            <a:r>
              <a:rPr lang="zh-CN" altLang="zh-CN" smtClean="0"/>
              <a:t>DMA</a:t>
            </a:r>
            <a:r>
              <a:rPr lang="zh-CN" altLang="en-US" smtClean="0"/>
              <a:t>控制器</a:t>
            </a:r>
          </a:p>
        </p:txBody>
      </p:sp>
      <p:sp>
        <p:nvSpPr>
          <p:cNvPr id="34820" name="Rectangle 3"/>
          <p:cNvSpPr>
            <a:spLocks noGrp="1" noChangeArrowheads="1"/>
          </p:cNvSpPr>
          <p:nvPr>
            <p:ph type="body" idx="1"/>
          </p:nvPr>
        </p:nvSpPr>
        <p:spPr>
          <a:xfrm>
            <a:off x="467544" y="1988840"/>
            <a:ext cx="4896544" cy="3833365"/>
          </a:xfrm>
        </p:spPr>
        <p:txBody>
          <a:bodyPr/>
          <a:lstStyle/>
          <a:p>
            <a:pPr marL="0" indent="0" eaLnBrk="1" hangingPunct="1">
              <a:buFont typeface="Wingdings" pitchFamily="2" charset="2"/>
              <a:buNone/>
            </a:pPr>
            <a:r>
              <a:rPr lang="en-US" altLang="zh-CN" sz="2800" smtClean="0"/>
              <a:t>1</a:t>
            </a:r>
            <a:r>
              <a:rPr lang="zh-CN" altLang="en-US" sz="2800" smtClean="0"/>
              <a:t>、</a:t>
            </a:r>
            <a:r>
              <a:rPr lang="en-US" altLang="zh-CN" sz="2800" smtClean="0"/>
              <a:t>DMA</a:t>
            </a:r>
            <a:r>
              <a:rPr lang="zh-CN" altLang="en-US" sz="2800" smtClean="0"/>
              <a:t>控制器的基本组</a:t>
            </a:r>
            <a:endParaRPr lang="en-US" altLang="zh-CN" sz="2800" smtClean="0"/>
          </a:p>
          <a:p>
            <a:pPr marL="0" indent="0" eaLnBrk="1" hangingPunct="1">
              <a:buFont typeface="Wingdings" pitchFamily="2" charset="2"/>
              <a:buNone/>
            </a:pPr>
            <a:r>
              <a:rPr lang="zh-CN" altLang="en-US" sz="2800" smtClean="0"/>
              <a:t>（</a:t>
            </a:r>
            <a:r>
              <a:rPr lang="en-US" altLang="zh-CN" sz="2800" smtClean="0"/>
              <a:t>1</a:t>
            </a:r>
            <a:r>
              <a:rPr lang="zh-CN" altLang="en-US" sz="2800"/>
              <a:t>）</a:t>
            </a:r>
            <a:r>
              <a:rPr lang="zh-CN" altLang="en-US" sz="2800" smtClean="0"/>
              <a:t>内存地址计数器</a:t>
            </a:r>
          </a:p>
          <a:p>
            <a:pPr marL="0" indent="0" eaLnBrk="1" hangingPunct="1">
              <a:buFont typeface="Wingdings" pitchFamily="2" charset="2"/>
              <a:buNone/>
            </a:pPr>
            <a:r>
              <a:rPr lang="zh-CN" altLang="en-US" sz="2800"/>
              <a:t>（</a:t>
            </a:r>
            <a:r>
              <a:rPr lang="en-US" altLang="zh-CN" sz="2800" smtClean="0"/>
              <a:t>2</a:t>
            </a:r>
            <a:r>
              <a:rPr lang="zh-CN" altLang="en-US" sz="2800"/>
              <a:t>）</a:t>
            </a:r>
            <a:r>
              <a:rPr lang="zh-CN" altLang="en-US" sz="2800" smtClean="0"/>
              <a:t>字计数器</a:t>
            </a:r>
          </a:p>
          <a:p>
            <a:pPr marL="0" indent="0" eaLnBrk="1" hangingPunct="1">
              <a:buFont typeface="Wingdings" pitchFamily="2" charset="2"/>
              <a:buNone/>
            </a:pPr>
            <a:r>
              <a:rPr lang="zh-CN" altLang="en-US" sz="2800"/>
              <a:t>（</a:t>
            </a:r>
            <a:r>
              <a:rPr lang="en-US" altLang="zh-CN" sz="2800" smtClean="0"/>
              <a:t>3</a:t>
            </a:r>
            <a:r>
              <a:rPr lang="zh-CN" altLang="en-US" sz="2800"/>
              <a:t>）</a:t>
            </a:r>
            <a:r>
              <a:rPr lang="zh-CN" altLang="en-US" sz="2800" smtClean="0"/>
              <a:t>数据缓冲寄存器</a:t>
            </a:r>
          </a:p>
          <a:p>
            <a:pPr marL="0" indent="0" eaLnBrk="1" hangingPunct="1">
              <a:buFont typeface="Wingdings" pitchFamily="2" charset="2"/>
              <a:buNone/>
            </a:pPr>
            <a:r>
              <a:rPr lang="zh-CN" altLang="en-US" sz="2800"/>
              <a:t>（</a:t>
            </a:r>
            <a:r>
              <a:rPr lang="en-US" altLang="zh-CN" sz="2800" smtClean="0"/>
              <a:t>4</a:t>
            </a:r>
            <a:r>
              <a:rPr lang="zh-CN" altLang="en-US" sz="2800"/>
              <a:t>）</a:t>
            </a:r>
            <a:r>
              <a:rPr lang="en-US" altLang="zh-CN" sz="2800" smtClean="0"/>
              <a:t>“DMA</a:t>
            </a:r>
            <a:r>
              <a:rPr lang="zh-CN" altLang="en-US" sz="2800" smtClean="0"/>
              <a:t>请求”标志</a:t>
            </a:r>
          </a:p>
          <a:p>
            <a:pPr marL="0" indent="0" eaLnBrk="1" hangingPunct="1">
              <a:buFont typeface="Wingdings" pitchFamily="2" charset="2"/>
              <a:buNone/>
            </a:pPr>
            <a:r>
              <a:rPr lang="zh-CN" altLang="en-US" sz="2800"/>
              <a:t>（</a:t>
            </a:r>
            <a:r>
              <a:rPr lang="en-US" altLang="zh-CN" sz="2800" smtClean="0"/>
              <a:t>5</a:t>
            </a:r>
            <a:r>
              <a:rPr lang="zh-CN" altLang="en-US" sz="2800"/>
              <a:t>）</a:t>
            </a:r>
            <a:r>
              <a:rPr lang="en-US" altLang="zh-CN" sz="2800" smtClean="0"/>
              <a:t>“</a:t>
            </a:r>
            <a:r>
              <a:rPr lang="zh-CN" altLang="en-US" sz="2800" smtClean="0"/>
              <a:t>控制</a:t>
            </a:r>
            <a:r>
              <a:rPr lang="en-US" altLang="zh-CN" sz="2800" smtClean="0"/>
              <a:t>/</a:t>
            </a:r>
            <a:r>
              <a:rPr lang="zh-CN" altLang="en-US" sz="2800" smtClean="0"/>
              <a:t>状态”逻辑</a:t>
            </a:r>
          </a:p>
          <a:p>
            <a:pPr marL="0" indent="0" eaLnBrk="1" hangingPunct="1">
              <a:buFont typeface="Wingdings" pitchFamily="2" charset="2"/>
              <a:buNone/>
            </a:pPr>
            <a:r>
              <a:rPr lang="zh-CN" altLang="en-US" sz="2800"/>
              <a:t>（</a:t>
            </a:r>
            <a:r>
              <a:rPr lang="en-US" altLang="zh-CN" sz="2800" smtClean="0"/>
              <a:t>6</a:t>
            </a:r>
            <a:r>
              <a:rPr lang="zh-CN" altLang="en-US" sz="2800"/>
              <a:t>）</a:t>
            </a:r>
            <a:r>
              <a:rPr lang="zh-CN" altLang="en-US" sz="2800" smtClean="0"/>
              <a:t>中断机构</a:t>
            </a:r>
          </a:p>
          <a:p>
            <a:pPr marL="0" indent="0" eaLnBrk="1" hangingPunct="1"/>
            <a:endParaRPr lang="en-US" altLang="zh-CN" sz="2800" smtClean="0"/>
          </a:p>
        </p:txBody>
      </p:sp>
      <p:pic>
        <p:nvPicPr>
          <p:cNvPr id="38916" name="Picture 4" descr="8a14">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58" y="1643086"/>
            <a:ext cx="77755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AutoShape 4">
            <a:hlinkClick r:id="" action="ppaction://noaction" highlightClick="1"/>
          </p:cNvPr>
          <p:cNvSpPr>
            <a:spLocks noChangeArrowheads="1"/>
          </p:cNvSpPr>
          <p:nvPr/>
        </p:nvSpPr>
        <p:spPr bwMode="auto">
          <a:xfrm>
            <a:off x="3887365" y="5805264"/>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3"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ppt_x"/>
                                          </p:val>
                                        </p:tav>
                                        <p:tav tm="100000">
                                          <p:val>
                                            <p:strVal val="#ppt_x"/>
                                          </p:val>
                                        </p:tav>
                                      </p:tavLst>
                                    </p:anim>
                                    <p:anim calcmode="lin" valueType="num">
                                      <p:cBhvr additive="base">
                                        <p:cTn id="8"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0CA9076-DB63-4E47-82CF-1C55901481DE}" type="slidenum">
              <a:rPr lang="en-US" altLang="zh-CN" smtClean="0"/>
              <a:pPr eaLnBrk="1" hangingPunct="1"/>
              <a:t>48</a:t>
            </a:fld>
            <a:endParaRPr lang="en-US" altLang="zh-CN" smtClean="0"/>
          </a:p>
        </p:txBody>
      </p:sp>
      <p:sp>
        <p:nvSpPr>
          <p:cNvPr id="35843" name="Rectangle 2"/>
          <p:cNvSpPr>
            <a:spLocks noGrp="1" noChangeArrowheads="1"/>
          </p:cNvSpPr>
          <p:nvPr>
            <p:ph type="title"/>
          </p:nvPr>
        </p:nvSpPr>
        <p:spPr>
          <a:xfrm>
            <a:off x="457200" y="692696"/>
            <a:ext cx="5770984" cy="724942"/>
          </a:xfrm>
        </p:spPr>
        <p:txBody>
          <a:bodyPr/>
          <a:lstStyle/>
          <a:p>
            <a:pPr eaLnBrk="1" hangingPunct="1"/>
            <a:r>
              <a:rPr lang="en-US" altLang="zh-CN" smtClean="0"/>
              <a:t>8.4.3 </a:t>
            </a:r>
            <a:r>
              <a:rPr lang="zh-CN" smtClean="0"/>
              <a:t>基本的</a:t>
            </a:r>
            <a:r>
              <a:rPr lang="zh-CN" altLang="zh-CN" smtClean="0"/>
              <a:t>DMA</a:t>
            </a:r>
            <a:r>
              <a:rPr lang="zh-CN" altLang="en-US" smtClean="0"/>
              <a:t>控制器</a:t>
            </a:r>
          </a:p>
        </p:txBody>
      </p:sp>
      <p:sp>
        <p:nvSpPr>
          <p:cNvPr id="35845" name="Text Box 4"/>
          <p:cNvSpPr txBox="1">
            <a:spLocks noChangeArrowheads="1"/>
          </p:cNvSpPr>
          <p:nvPr/>
        </p:nvSpPr>
        <p:spPr bwMode="auto">
          <a:xfrm>
            <a:off x="683568" y="1628800"/>
            <a:ext cx="72722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t>2</a:t>
            </a:r>
            <a:r>
              <a:rPr lang="zh-CN" altLang="en-US" sz="2400" smtClean="0"/>
              <a:t>、</a:t>
            </a:r>
            <a:r>
              <a:rPr lang="en-US" altLang="zh-CN" sz="2400" smtClean="0"/>
              <a:t>DMA</a:t>
            </a:r>
            <a:r>
              <a:rPr lang="zh-CN" altLang="en-US" sz="2400" smtClean="0"/>
              <a:t>数据传送过程 </a:t>
            </a:r>
            <a:endParaRPr lang="en-US" altLang="zh-CN" sz="2400" smtClean="0"/>
          </a:p>
          <a:p>
            <a:pPr indent="457200" eaLnBrk="1" hangingPunct="1"/>
            <a:r>
              <a:rPr lang="en-US" altLang="zh-CN" sz="2400" smtClean="0"/>
              <a:t>DMA</a:t>
            </a:r>
            <a:r>
              <a:rPr lang="zh-CN" altLang="en-US" sz="2400" smtClean="0"/>
              <a:t>的数据块传送过程可分为三个阶段：传送前预处理；正式传送；传送后处理。</a:t>
            </a:r>
            <a:endParaRPr lang="en-US" altLang="zh-CN" sz="240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498" y="3212976"/>
            <a:ext cx="50863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0CA9076-DB63-4E47-82CF-1C55901481DE}" type="slidenum">
              <a:rPr lang="en-US" altLang="zh-CN" smtClean="0"/>
              <a:pPr eaLnBrk="1" hangingPunct="1"/>
              <a:t>49</a:t>
            </a:fld>
            <a:endParaRPr lang="en-US" altLang="zh-CN" smtClean="0"/>
          </a:p>
        </p:txBody>
      </p:sp>
      <p:sp>
        <p:nvSpPr>
          <p:cNvPr id="35843" name="Rectangle 2"/>
          <p:cNvSpPr>
            <a:spLocks noGrp="1" noChangeArrowheads="1"/>
          </p:cNvSpPr>
          <p:nvPr>
            <p:ph type="title"/>
          </p:nvPr>
        </p:nvSpPr>
        <p:spPr>
          <a:xfrm>
            <a:off x="457200" y="692696"/>
            <a:ext cx="5770984" cy="724942"/>
          </a:xfrm>
        </p:spPr>
        <p:txBody>
          <a:bodyPr/>
          <a:lstStyle/>
          <a:p>
            <a:pPr eaLnBrk="1" hangingPunct="1"/>
            <a:r>
              <a:rPr lang="en-US" altLang="zh-CN" smtClean="0"/>
              <a:t>8.4.3 </a:t>
            </a:r>
            <a:r>
              <a:rPr lang="zh-CN" smtClean="0"/>
              <a:t>基本的</a:t>
            </a:r>
            <a:r>
              <a:rPr lang="zh-CN" altLang="zh-CN" smtClean="0"/>
              <a:t>DMA</a:t>
            </a:r>
            <a:r>
              <a:rPr lang="zh-CN" altLang="en-US" smtClean="0"/>
              <a:t>控制器</a:t>
            </a:r>
          </a:p>
        </p:txBody>
      </p:sp>
      <p:sp>
        <p:nvSpPr>
          <p:cNvPr id="35845" name="Text Box 4"/>
          <p:cNvSpPr txBox="1">
            <a:spLocks noChangeArrowheads="1"/>
          </p:cNvSpPr>
          <p:nvPr/>
        </p:nvSpPr>
        <p:spPr bwMode="auto">
          <a:xfrm>
            <a:off x="683567" y="1772816"/>
            <a:ext cx="7920881"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2</a:t>
            </a:r>
            <a:r>
              <a:rPr lang="zh-CN" altLang="en-US" sz="2800" smtClean="0"/>
              <a:t>、</a:t>
            </a:r>
            <a:r>
              <a:rPr lang="en-US" altLang="zh-CN" sz="2800" smtClean="0"/>
              <a:t>DMA</a:t>
            </a:r>
            <a:r>
              <a:rPr lang="zh-CN" altLang="en-US" sz="2800" smtClean="0"/>
              <a:t>数据传送过程 </a:t>
            </a:r>
            <a:endParaRPr lang="en-US" altLang="zh-CN" sz="2800" smtClean="0"/>
          </a:p>
          <a:p>
            <a:pPr eaLnBrk="1" hangingPunct="1"/>
            <a:r>
              <a:rPr lang="zh-CN" altLang="en-US" sz="2800" smtClean="0"/>
              <a:t>传送前预处理：</a:t>
            </a:r>
            <a:endParaRPr lang="en-US" altLang="zh-CN" sz="2800" smtClean="0"/>
          </a:p>
          <a:p>
            <a:pPr indent="457200" eaLnBrk="1" hangingPunct="1"/>
            <a:r>
              <a:rPr lang="zh-CN" altLang="en-US" sz="2800" smtClean="0"/>
              <a:t>预处理阶段由</a:t>
            </a:r>
            <a:r>
              <a:rPr lang="en-US" altLang="zh-CN" sz="2800" smtClean="0"/>
              <a:t>CPU</a:t>
            </a:r>
            <a:r>
              <a:rPr lang="zh-CN" altLang="en-US" sz="2800" smtClean="0"/>
              <a:t>执行几条输入输出指令，测试设备状态，向</a:t>
            </a:r>
            <a:r>
              <a:rPr lang="en-US" altLang="zh-CN" sz="2800" smtClean="0"/>
              <a:t>DMA</a:t>
            </a:r>
            <a:r>
              <a:rPr lang="zh-CN" altLang="en-US" sz="2800" smtClean="0"/>
              <a:t>控制器的设备地址寄存器送入设备号并启动设备，向内存地址计数器中送入起始地址，向字计数器送入交换的数据字个数。在这些工作完成后，</a:t>
            </a:r>
            <a:r>
              <a:rPr lang="en-US" altLang="zh-CN" sz="2800" smtClean="0"/>
              <a:t>CPU</a:t>
            </a:r>
            <a:r>
              <a:rPr lang="zh-CN" altLang="en-US" sz="2800" smtClean="0"/>
              <a:t>继续执行原来的主程序。</a:t>
            </a:r>
            <a:endParaRPr lang="en-US" altLang="zh-CN" sz="2800" smtClean="0"/>
          </a:p>
        </p:txBody>
      </p:sp>
    </p:spTree>
    <p:extLst>
      <p:ext uri="{BB962C8B-B14F-4D97-AF65-F5344CB8AC3E}">
        <p14:creationId xmlns:p14="http://schemas.microsoft.com/office/powerpoint/2010/main" val="4203433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F3B0FC-C739-4125-8F37-C00099622A6F}" type="slidenum">
              <a:rPr lang="en-US" altLang="zh-CN" smtClean="0"/>
              <a:pPr eaLnBrk="1" hangingPunct="1"/>
              <a:t>5</a:t>
            </a:fld>
            <a:endParaRPr lang="en-US" altLang="zh-CN" smtClean="0"/>
          </a:p>
        </p:txBody>
      </p:sp>
      <p:sp>
        <p:nvSpPr>
          <p:cNvPr id="4099" name="Rectangle 2"/>
          <p:cNvSpPr>
            <a:spLocks noGrp="1" noChangeArrowheads="1"/>
          </p:cNvSpPr>
          <p:nvPr>
            <p:ph type="title"/>
          </p:nvPr>
        </p:nvSpPr>
        <p:spPr>
          <a:xfrm>
            <a:off x="323528" y="404664"/>
            <a:ext cx="5760640" cy="666899"/>
          </a:xfrm>
        </p:spPr>
        <p:txBody>
          <a:bodyPr/>
          <a:lstStyle/>
          <a:p>
            <a:pPr eaLnBrk="1" hangingPunct="1"/>
            <a:r>
              <a:rPr lang="en-US" altLang="zh-CN" sz="3600" smtClean="0">
                <a:cs typeface="Times New Roman" pitchFamily="18" charset="0"/>
              </a:rPr>
              <a:t>8.1.1 </a:t>
            </a:r>
            <a:r>
              <a:rPr lang="zh-CN" altLang="en-US" sz="3600" smtClean="0">
                <a:cs typeface="Times New Roman" pitchFamily="18" charset="0"/>
              </a:rPr>
              <a:t>输入</a:t>
            </a:r>
            <a:r>
              <a:rPr lang="en-US" altLang="zh-CN" sz="3600" smtClean="0">
                <a:cs typeface="Times New Roman" pitchFamily="18" charset="0"/>
              </a:rPr>
              <a:t>/</a:t>
            </a:r>
            <a:r>
              <a:rPr lang="zh-CN" altLang="en-US" sz="3600" smtClean="0">
                <a:cs typeface="Times New Roman" pitchFamily="18" charset="0"/>
              </a:rPr>
              <a:t>输出接口与端口</a:t>
            </a:r>
            <a:endParaRPr lang="zh-CN" altLang="en-US" sz="3600" smtClean="0"/>
          </a:p>
        </p:txBody>
      </p:sp>
      <p:sp>
        <p:nvSpPr>
          <p:cNvPr id="4100" name="Rectangle 3"/>
          <p:cNvSpPr>
            <a:spLocks noGrp="1" noChangeArrowheads="1"/>
          </p:cNvSpPr>
          <p:nvPr>
            <p:ph type="body" idx="1"/>
          </p:nvPr>
        </p:nvSpPr>
        <p:spPr>
          <a:xfrm>
            <a:off x="251520" y="1484784"/>
            <a:ext cx="8517632" cy="3096344"/>
          </a:xfrm>
        </p:spPr>
        <p:txBody>
          <a:bodyPr/>
          <a:lstStyle/>
          <a:p>
            <a:pPr marL="0" indent="457200" eaLnBrk="1" hangingPunct="1">
              <a:spcBef>
                <a:spcPts val="600"/>
              </a:spcBef>
              <a:buNone/>
            </a:pPr>
            <a:r>
              <a:rPr lang="zh-CN" altLang="en-US" sz="2400" smtClean="0"/>
              <a:t>为便于</a:t>
            </a:r>
            <a:r>
              <a:rPr lang="en-US" altLang="zh-CN" sz="2400" smtClean="0"/>
              <a:t>CPU</a:t>
            </a:r>
            <a:r>
              <a:rPr lang="zh-CN" altLang="en-US" sz="2400" smtClean="0"/>
              <a:t>访问端口，也需要对端口安排地址。通常有两种不同的编址方式。</a:t>
            </a:r>
            <a:endParaRPr lang="en-US" altLang="zh-CN" sz="2400" smtClean="0"/>
          </a:p>
          <a:p>
            <a:pPr marL="0" indent="457200" eaLnBrk="1" hangingPunct="1">
              <a:spcBef>
                <a:spcPts val="600"/>
              </a:spcBef>
              <a:buNone/>
            </a:pPr>
            <a:r>
              <a:rPr lang="zh-CN" altLang="en-US" sz="2400" smtClean="0"/>
              <a:t>统一编址方式：接口中的寄存器和内存单元一样看待，它们和内存单元联合在一起编排地址。可以用访问内存的指令访问端口。</a:t>
            </a:r>
            <a:endParaRPr lang="en-US" altLang="zh-CN" sz="2400" smtClean="0"/>
          </a:p>
          <a:p>
            <a:pPr marL="0" indent="457200" eaLnBrk="1" hangingPunct="1">
              <a:spcBef>
                <a:spcPts val="600"/>
              </a:spcBef>
              <a:buNone/>
            </a:pPr>
            <a:r>
              <a:rPr lang="zh-CN" altLang="en-US" sz="2400" smtClean="0"/>
              <a:t>独立编址方式：内存地址和</a:t>
            </a:r>
            <a:r>
              <a:rPr lang="en-US" altLang="zh-CN" sz="2400" smtClean="0"/>
              <a:t>I/O</a:t>
            </a:r>
            <a:r>
              <a:rPr lang="zh-CN" altLang="en-US" sz="2400" smtClean="0"/>
              <a:t>设备地址是分开的，访问内存和访问</a:t>
            </a:r>
            <a:r>
              <a:rPr lang="en-US" altLang="zh-CN" sz="2400" smtClean="0"/>
              <a:t>I/O</a:t>
            </a:r>
            <a:r>
              <a:rPr lang="zh-CN" altLang="en-US" sz="2400" smtClean="0"/>
              <a:t>设备使用不同的命令，即访问</a:t>
            </a:r>
            <a:r>
              <a:rPr lang="en-US" altLang="zh-CN" sz="2400" smtClean="0"/>
              <a:t>I/O</a:t>
            </a:r>
            <a:r>
              <a:rPr lang="zh-CN" altLang="en-US" sz="2400" smtClean="0"/>
              <a:t>设备有专门的指令组。</a:t>
            </a:r>
            <a:endParaRPr lang="zh-CN" altLang="en-US" sz="2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677890"/>
            <a:ext cx="4237608" cy="1991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6343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0CA9076-DB63-4E47-82CF-1C55901481DE}" type="slidenum">
              <a:rPr lang="en-US" altLang="zh-CN" smtClean="0"/>
              <a:pPr eaLnBrk="1" hangingPunct="1"/>
              <a:t>50</a:t>
            </a:fld>
            <a:endParaRPr lang="en-US" altLang="zh-CN" smtClean="0"/>
          </a:p>
        </p:txBody>
      </p:sp>
      <p:sp>
        <p:nvSpPr>
          <p:cNvPr id="35843" name="Rectangle 2"/>
          <p:cNvSpPr>
            <a:spLocks noGrp="1" noChangeArrowheads="1"/>
          </p:cNvSpPr>
          <p:nvPr>
            <p:ph type="title"/>
          </p:nvPr>
        </p:nvSpPr>
        <p:spPr>
          <a:xfrm>
            <a:off x="457200" y="692696"/>
            <a:ext cx="5770984" cy="724942"/>
          </a:xfrm>
        </p:spPr>
        <p:txBody>
          <a:bodyPr/>
          <a:lstStyle/>
          <a:p>
            <a:pPr eaLnBrk="1" hangingPunct="1"/>
            <a:r>
              <a:rPr lang="en-US" altLang="zh-CN" smtClean="0"/>
              <a:t>8.4.3 </a:t>
            </a:r>
            <a:r>
              <a:rPr lang="zh-CN" smtClean="0"/>
              <a:t>基本的</a:t>
            </a:r>
            <a:r>
              <a:rPr lang="zh-CN" altLang="zh-CN" smtClean="0"/>
              <a:t>DMA</a:t>
            </a:r>
            <a:r>
              <a:rPr lang="zh-CN" altLang="en-US" smtClean="0"/>
              <a:t>控制器</a:t>
            </a:r>
          </a:p>
        </p:txBody>
      </p:sp>
      <p:sp>
        <p:nvSpPr>
          <p:cNvPr id="35845" name="Text Box 4"/>
          <p:cNvSpPr txBox="1">
            <a:spLocks noChangeArrowheads="1"/>
          </p:cNvSpPr>
          <p:nvPr/>
        </p:nvSpPr>
        <p:spPr bwMode="auto">
          <a:xfrm>
            <a:off x="683567" y="1628800"/>
            <a:ext cx="7920881"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ts val="600"/>
              </a:spcBef>
            </a:pPr>
            <a:r>
              <a:rPr lang="en-US" altLang="zh-CN" sz="2400"/>
              <a:t>2</a:t>
            </a:r>
            <a:r>
              <a:rPr lang="zh-CN" altLang="en-US" sz="2400" smtClean="0"/>
              <a:t>、</a:t>
            </a:r>
            <a:r>
              <a:rPr lang="en-US" altLang="zh-CN" sz="2400" smtClean="0"/>
              <a:t>DMA</a:t>
            </a:r>
            <a:r>
              <a:rPr lang="zh-CN" altLang="en-US" sz="2400" smtClean="0"/>
              <a:t>数据传送过程 </a:t>
            </a:r>
            <a:endParaRPr lang="en-US" altLang="zh-CN" sz="2400" smtClean="0"/>
          </a:p>
          <a:p>
            <a:pPr eaLnBrk="1" hangingPunct="1">
              <a:spcBef>
                <a:spcPts val="600"/>
              </a:spcBef>
            </a:pPr>
            <a:r>
              <a:rPr lang="zh-CN" altLang="en-US" sz="2400" smtClean="0"/>
              <a:t>正式传送：</a:t>
            </a:r>
            <a:endParaRPr lang="en-US" altLang="zh-CN" sz="2400" smtClean="0"/>
          </a:p>
          <a:p>
            <a:pPr eaLnBrk="1" hangingPunct="1">
              <a:spcBef>
                <a:spcPts val="600"/>
              </a:spcBef>
            </a:pPr>
            <a:r>
              <a:rPr lang="zh-CN" altLang="en-US" sz="2400" smtClean="0"/>
              <a:t>当外设准备号数据（输入）或接收数据（输出）时，它发出</a:t>
            </a:r>
            <a:r>
              <a:rPr lang="en-US" altLang="zh-CN" sz="2400" smtClean="0"/>
              <a:t>DMA</a:t>
            </a:r>
            <a:r>
              <a:rPr lang="zh-CN" altLang="en-US" sz="2400" smtClean="0"/>
              <a:t>请求，由</a:t>
            </a:r>
            <a:r>
              <a:rPr lang="en-US" altLang="zh-CN" sz="2400" smtClean="0"/>
              <a:t>DMA</a:t>
            </a:r>
            <a:r>
              <a:rPr lang="zh-CN" altLang="en-US" sz="2400" smtClean="0"/>
              <a:t>控制器向</a:t>
            </a:r>
            <a:r>
              <a:rPr lang="en-US" altLang="zh-CN" sz="2400" smtClean="0"/>
              <a:t>CPU</a:t>
            </a:r>
            <a:r>
              <a:rPr lang="zh-CN" altLang="en-US" sz="2400" smtClean="0"/>
              <a:t>发出总线使用权的请求（</a:t>
            </a:r>
            <a:r>
              <a:rPr lang="en-US" altLang="zh-CN" sz="2400" smtClean="0"/>
              <a:t>HOLD</a:t>
            </a:r>
            <a:r>
              <a:rPr lang="zh-CN" altLang="en-US" sz="2400" smtClean="0"/>
              <a:t>）。当外围设备发出</a:t>
            </a:r>
            <a:r>
              <a:rPr lang="en-US" altLang="zh-CN" sz="2400" smtClean="0"/>
              <a:t>DMA</a:t>
            </a:r>
            <a:r>
              <a:rPr lang="zh-CN" altLang="en-US" sz="2400" smtClean="0"/>
              <a:t>请求时，</a:t>
            </a:r>
            <a:r>
              <a:rPr lang="en-US" altLang="zh-CN" sz="2400" smtClean="0"/>
              <a:t>CPU</a:t>
            </a:r>
            <a:r>
              <a:rPr lang="zh-CN" altLang="en-US" sz="2400" smtClean="0"/>
              <a:t>在指令周期执行结束后响应该请求，并使</a:t>
            </a:r>
            <a:r>
              <a:rPr lang="en-US" altLang="zh-CN" sz="2400" smtClean="0"/>
              <a:t>CPU</a:t>
            </a:r>
            <a:r>
              <a:rPr lang="zh-CN" altLang="en-US" sz="2400" smtClean="0"/>
              <a:t>的总线驱动器处于高阻状态。之后，</a:t>
            </a:r>
            <a:r>
              <a:rPr lang="en-US" altLang="zh-CN" sz="2400" smtClean="0"/>
              <a:t>CPU</a:t>
            </a:r>
            <a:r>
              <a:rPr lang="zh-CN" altLang="en-US" sz="2400" smtClean="0"/>
              <a:t>与系统总线脱离，而</a:t>
            </a:r>
            <a:r>
              <a:rPr lang="en-US" altLang="zh-CN" sz="2400" smtClean="0"/>
              <a:t>DMA</a:t>
            </a:r>
            <a:r>
              <a:rPr lang="zh-CN" altLang="en-US" sz="2400" smtClean="0"/>
              <a:t>控制器接管数据总线和地址总线的控制，并向内存提供地址，于是，在内存和外围设备之间进行数据交换。每交换一个字，则地址计数器和字计数器增</a:t>
            </a:r>
            <a:r>
              <a:rPr lang="en-US" altLang="zh-CN" sz="2400" smtClean="0"/>
              <a:t>1</a:t>
            </a:r>
            <a:r>
              <a:rPr lang="zh-CN" altLang="en-US" sz="2400" smtClean="0"/>
              <a:t>，当计数值到达</a:t>
            </a:r>
            <a:r>
              <a:rPr lang="en-US" altLang="zh-CN" sz="2400" smtClean="0"/>
              <a:t>0</a:t>
            </a:r>
            <a:r>
              <a:rPr lang="zh-CN" altLang="en-US" sz="2400" smtClean="0"/>
              <a:t>时，</a:t>
            </a:r>
            <a:r>
              <a:rPr lang="en-US" altLang="zh-CN" sz="2400" smtClean="0"/>
              <a:t>DMA</a:t>
            </a:r>
            <a:r>
              <a:rPr lang="zh-CN" altLang="en-US" sz="2400" smtClean="0"/>
              <a:t>操作结束，</a:t>
            </a:r>
            <a:r>
              <a:rPr lang="en-US" altLang="zh-CN" sz="2400" smtClean="0"/>
              <a:t>DMA</a:t>
            </a:r>
            <a:r>
              <a:rPr lang="zh-CN" altLang="en-US" sz="2400" smtClean="0"/>
              <a:t>控制器向</a:t>
            </a:r>
            <a:r>
              <a:rPr lang="en-US" altLang="zh-CN" sz="2400" smtClean="0"/>
              <a:t>CPU</a:t>
            </a:r>
            <a:r>
              <a:rPr lang="zh-CN" altLang="en-US" sz="2400" smtClean="0"/>
              <a:t>发出中断请求。</a:t>
            </a:r>
            <a:endParaRPr lang="en-US" altLang="zh-CN" sz="2400" smtClean="0"/>
          </a:p>
        </p:txBody>
      </p:sp>
    </p:spTree>
    <p:extLst>
      <p:ext uri="{BB962C8B-B14F-4D97-AF65-F5344CB8AC3E}">
        <p14:creationId xmlns:p14="http://schemas.microsoft.com/office/powerpoint/2010/main" val="724861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0CA9076-DB63-4E47-82CF-1C55901481DE}" type="slidenum">
              <a:rPr lang="en-US" altLang="zh-CN" smtClean="0"/>
              <a:pPr eaLnBrk="1" hangingPunct="1"/>
              <a:t>51</a:t>
            </a:fld>
            <a:endParaRPr lang="en-US" altLang="zh-CN" smtClean="0"/>
          </a:p>
        </p:txBody>
      </p:sp>
      <p:sp>
        <p:nvSpPr>
          <p:cNvPr id="35843" name="Rectangle 2"/>
          <p:cNvSpPr>
            <a:spLocks noGrp="1" noChangeArrowheads="1"/>
          </p:cNvSpPr>
          <p:nvPr>
            <p:ph type="title"/>
          </p:nvPr>
        </p:nvSpPr>
        <p:spPr>
          <a:xfrm>
            <a:off x="457200" y="692696"/>
            <a:ext cx="5770984" cy="724942"/>
          </a:xfrm>
        </p:spPr>
        <p:txBody>
          <a:bodyPr/>
          <a:lstStyle/>
          <a:p>
            <a:pPr eaLnBrk="1" hangingPunct="1"/>
            <a:r>
              <a:rPr lang="en-US" altLang="zh-CN" smtClean="0"/>
              <a:t>8.4.3 </a:t>
            </a:r>
            <a:r>
              <a:rPr lang="zh-CN" smtClean="0"/>
              <a:t>基本的</a:t>
            </a:r>
            <a:r>
              <a:rPr lang="zh-CN" altLang="zh-CN" smtClean="0"/>
              <a:t>DMA</a:t>
            </a:r>
            <a:r>
              <a:rPr lang="zh-CN" altLang="en-US" smtClean="0"/>
              <a:t>控制器</a:t>
            </a:r>
          </a:p>
        </p:txBody>
      </p:sp>
      <p:sp>
        <p:nvSpPr>
          <p:cNvPr id="35845" name="Text Box 4"/>
          <p:cNvSpPr txBox="1">
            <a:spLocks noChangeArrowheads="1"/>
          </p:cNvSpPr>
          <p:nvPr/>
        </p:nvSpPr>
        <p:spPr bwMode="auto">
          <a:xfrm>
            <a:off x="539552" y="1773982"/>
            <a:ext cx="7920881"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ts val="600"/>
              </a:spcBef>
            </a:pPr>
            <a:r>
              <a:rPr lang="en-US" altLang="zh-CN" sz="2800" smtClean="0"/>
              <a:t>2</a:t>
            </a:r>
            <a:r>
              <a:rPr lang="zh-CN" altLang="en-US" sz="2800" smtClean="0"/>
              <a:t>、</a:t>
            </a:r>
            <a:r>
              <a:rPr lang="en-US" altLang="zh-CN" sz="2800" smtClean="0"/>
              <a:t>DMA</a:t>
            </a:r>
            <a:r>
              <a:rPr lang="zh-CN" altLang="en-US" sz="2800" smtClean="0"/>
              <a:t>数据传送过程 </a:t>
            </a:r>
            <a:endParaRPr lang="en-US" altLang="zh-CN" sz="2800" smtClean="0"/>
          </a:p>
          <a:p>
            <a:pPr eaLnBrk="1" hangingPunct="1">
              <a:spcBef>
                <a:spcPts val="600"/>
              </a:spcBef>
            </a:pPr>
            <a:r>
              <a:rPr lang="zh-CN" altLang="en-US" sz="2800" smtClean="0"/>
              <a:t>传送后处理：</a:t>
            </a:r>
            <a:endParaRPr lang="en-US" altLang="zh-CN" sz="2800" smtClean="0"/>
          </a:p>
          <a:p>
            <a:pPr eaLnBrk="1" hangingPunct="1">
              <a:spcBef>
                <a:spcPts val="600"/>
              </a:spcBef>
            </a:pPr>
            <a:r>
              <a:rPr lang="zh-CN" altLang="en-US" sz="2800" smtClean="0"/>
              <a:t>一旦</a:t>
            </a:r>
            <a:r>
              <a:rPr lang="en-US" altLang="zh-CN" sz="2800" smtClean="0"/>
              <a:t>DMA</a:t>
            </a:r>
            <a:r>
              <a:rPr lang="zh-CN" altLang="en-US" sz="2800" smtClean="0"/>
              <a:t>的中断请求得到响应，</a:t>
            </a:r>
            <a:r>
              <a:rPr lang="en-US" altLang="zh-CN" sz="2800" smtClean="0"/>
              <a:t>CPU</a:t>
            </a:r>
            <a:r>
              <a:rPr lang="zh-CN" altLang="en-US" sz="2800" smtClean="0"/>
              <a:t>停止主程序的执行，转去执行中断服务程序做一些</a:t>
            </a:r>
            <a:r>
              <a:rPr lang="en-US" altLang="zh-CN" sz="2800" smtClean="0"/>
              <a:t>DMA</a:t>
            </a:r>
            <a:r>
              <a:rPr lang="zh-CN" altLang="en-US" sz="2800" smtClean="0"/>
              <a:t>的结束处理工作。这些工作包括校验送入内存的数据是否正确；决定继续用</a:t>
            </a:r>
            <a:r>
              <a:rPr lang="en-US" altLang="zh-CN" sz="2800" smtClean="0"/>
              <a:t>DMA</a:t>
            </a:r>
            <a:r>
              <a:rPr lang="zh-CN" altLang="en-US" sz="2800" smtClean="0"/>
              <a:t>方式传送下去还是结束传送；测试在传送工程中是否发生了错误等。</a:t>
            </a:r>
            <a:endParaRPr lang="en-US" altLang="zh-CN" sz="2800" smtClean="0"/>
          </a:p>
        </p:txBody>
      </p:sp>
    </p:spTree>
    <p:extLst>
      <p:ext uri="{BB962C8B-B14F-4D97-AF65-F5344CB8AC3E}">
        <p14:creationId xmlns:p14="http://schemas.microsoft.com/office/powerpoint/2010/main" val="32654879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F4AB1EF-5411-423F-B7CA-8D9DBCC43239}" type="slidenum">
              <a:rPr lang="en-US" altLang="zh-CN" smtClean="0"/>
              <a:pPr eaLnBrk="1" hangingPunct="1"/>
              <a:t>52</a:t>
            </a:fld>
            <a:endParaRPr lang="en-US" altLang="zh-CN" smtClean="0"/>
          </a:p>
        </p:txBody>
      </p:sp>
      <p:sp>
        <p:nvSpPr>
          <p:cNvPr id="36867" name="Rectangle 2"/>
          <p:cNvSpPr>
            <a:spLocks noGrp="1" noChangeArrowheads="1"/>
          </p:cNvSpPr>
          <p:nvPr>
            <p:ph type="title"/>
          </p:nvPr>
        </p:nvSpPr>
        <p:spPr>
          <a:xfrm>
            <a:off x="395536" y="404664"/>
            <a:ext cx="7543800" cy="868958"/>
          </a:xfrm>
        </p:spPr>
        <p:txBody>
          <a:bodyPr/>
          <a:lstStyle/>
          <a:p>
            <a:pPr eaLnBrk="1" hangingPunct="1"/>
            <a:r>
              <a:rPr lang="en-US" altLang="zh-CN" smtClean="0"/>
              <a:t>8.4.4 </a:t>
            </a:r>
            <a:r>
              <a:rPr lang="zh-CN" altLang="en-US" smtClean="0"/>
              <a:t>选择型和多路型</a:t>
            </a:r>
            <a:r>
              <a:rPr lang="en-US" altLang="zh-CN" smtClean="0"/>
              <a:t>DMA</a:t>
            </a:r>
            <a:r>
              <a:rPr lang="zh-CN" altLang="en-US" smtClean="0"/>
              <a:t>控制器</a:t>
            </a:r>
          </a:p>
        </p:txBody>
      </p:sp>
      <p:sp>
        <p:nvSpPr>
          <p:cNvPr id="36868" name="Rectangle 3"/>
          <p:cNvSpPr>
            <a:spLocks noGrp="1" noChangeArrowheads="1"/>
          </p:cNvSpPr>
          <p:nvPr>
            <p:ph type="body" idx="1"/>
          </p:nvPr>
        </p:nvSpPr>
        <p:spPr>
          <a:xfrm>
            <a:off x="446113" y="1484784"/>
            <a:ext cx="8229600" cy="1660846"/>
          </a:xfrm>
        </p:spPr>
        <p:txBody>
          <a:bodyPr/>
          <a:lstStyle/>
          <a:p>
            <a:pPr marL="0" indent="0" eaLnBrk="1" hangingPunct="1">
              <a:buNone/>
            </a:pPr>
            <a:r>
              <a:rPr lang="en-US" altLang="zh-CN" sz="2400" smtClean="0"/>
              <a:t>1.</a:t>
            </a:r>
            <a:r>
              <a:rPr lang="zh-CN" altLang="en-US" sz="2400" smtClean="0"/>
              <a:t>选择型</a:t>
            </a:r>
            <a:r>
              <a:rPr lang="en-US" altLang="zh-CN" sz="2400" smtClean="0"/>
              <a:t>DMA</a:t>
            </a:r>
            <a:r>
              <a:rPr lang="zh-CN" altLang="en-US" sz="2400" smtClean="0"/>
              <a:t>控制器</a:t>
            </a:r>
            <a:endParaRPr lang="en-US" altLang="zh-CN" sz="2400" smtClean="0"/>
          </a:p>
          <a:p>
            <a:pPr marL="0" indent="457200" eaLnBrk="1" hangingPunct="1">
              <a:spcBef>
                <a:spcPts val="600"/>
              </a:spcBef>
              <a:buNone/>
            </a:pPr>
            <a:r>
              <a:rPr lang="zh-CN" altLang="en-US" sz="2400" smtClean="0"/>
              <a:t>选择型</a:t>
            </a:r>
            <a:r>
              <a:rPr lang="en-US" altLang="zh-CN" sz="2400" smtClean="0"/>
              <a:t>DMA</a:t>
            </a:r>
            <a:r>
              <a:rPr lang="zh-CN" altLang="en-US" sz="2400" smtClean="0"/>
              <a:t>控制器在物理上可以连接多个设备，但在逻辑上只允许连接一个设备。换句话说，在某一个时间内只能为一个设备服务。</a:t>
            </a:r>
          </a:p>
        </p:txBody>
      </p:sp>
      <p:pic>
        <p:nvPicPr>
          <p:cNvPr id="36870" name="Picture 5" descr="8a16">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3145630"/>
            <a:ext cx="5903913"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AutoShape 4">
            <a:hlinkClick r:id="" action="ppaction://noaction" highlightClick="1"/>
          </p:cNvPr>
          <p:cNvSpPr>
            <a:spLocks noChangeArrowheads="1"/>
          </p:cNvSpPr>
          <p:nvPr/>
        </p:nvSpPr>
        <p:spPr bwMode="auto">
          <a:xfrm>
            <a:off x="857250" y="4220368"/>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F4AB1EF-5411-423F-B7CA-8D9DBCC43239}" type="slidenum">
              <a:rPr lang="en-US" altLang="zh-CN" smtClean="0"/>
              <a:pPr eaLnBrk="1" hangingPunct="1"/>
              <a:t>53</a:t>
            </a:fld>
            <a:endParaRPr lang="en-US" altLang="zh-CN" smtClean="0"/>
          </a:p>
        </p:txBody>
      </p:sp>
      <p:sp>
        <p:nvSpPr>
          <p:cNvPr id="36867" name="Rectangle 2"/>
          <p:cNvSpPr>
            <a:spLocks noGrp="1" noChangeArrowheads="1"/>
          </p:cNvSpPr>
          <p:nvPr>
            <p:ph type="title"/>
          </p:nvPr>
        </p:nvSpPr>
        <p:spPr>
          <a:xfrm>
            <a:off x="395536" y="404664"/>
            <a:ext cx="7543800" cy="868958"/>
          </a:xfrm>
        </p:spPr>
        <p:txBody>
          <a:bodyPr/>
          <a:lstStyle/>
          <a:p>
            <a:pPr eaLnBrk="1" hangingPunct="1"/>
            <a:r>
              <a:rPr lang="en-US" altLang="zh-CN" smtClean="0"/>
              <a:t>8.4.4 </a:t>
            </a:r>
            <a:r>
              <a:rPr lang="zh-CN" altLang="en-US" smtClean="0"/>
              <a:t>选择型和多路型</a:t>
            </a:r>
            <a:r>
              <a:rPr lang="en-US" altLang="zh-CN" smtClean="0"/>
              <a:t>DMA</a:t>
            </a:r>
            <a:r>
              <a:rPr lang="zh-CN" altLang="en-US" smtClean="0"/>
              <a:t>控制器</a:t>
            </a:r>
          </a:p>
        </p:txBody>
      </p:sp>
      <p:sp>
        <p:nvSpPr>
          <p:cNvPr id="36868" name="Rectangle 3"/>
          <p:cNvSpPr>
            <a:spLocks noGrp="1" noChangeArrowheads="1"/>
          </p:cNvSpPr>
          <p:nvPr>
            <p:ph type="body" idx="1"/>
          </p:nvPr>
        </p:nvSpPr>
        <p:spPr>
          <a:xfrm>
            <a:off x="467544" y="1484784"/>
            <a:ext cx="8229600" cy="4536504"/>
          </a:xfrm>
        </p:spPr>
        <p:txBody>
          <a:bodyPr/>
          <a:lstStyle/>
          <a:p>
            <a:pPr marL="0" indent="0" eaLnBrk="1" hangingPunct="1">
              <a:buNone/>
            </a:pPr>
            <a:r>
              <a:rPr lang="en-US" altLang="zh-CN" sz="2800" smtClean="0"/>
              <a:t>1.</a:t>
            </a:r>
            <a:r>
              <a:rPr lang="zh-CN" altLang="en-US" sz="2800" smtClean="0"/>
              <a:t>选择型</a:t>
            </a:r>
            <a:r>
              <a:rPr lang="en-US" altLang="zh-CN" sz="2800" smtClean="0"/>
              <a:t>DMA</a:t>
            </a:r>
            <a:r>
              <a:rPr lang="zh-CN" altLang="en-US" sz="2800" smtClean="0"/>
              <a:t>控制器</a:t>
            </a:r>
            <a:endParaRPr lang="en-US" altLang="zh-CN" sz="2800" smtClean="0"/>
          </a:p>
          <a:p>
            <a:pPr marL="0" indent="457200" eaLnBrk="1" hangingPunct="1">
              <a:buNone/>
            </a:pPr>
            <a:r>
              <a:rPr lang="zh-CN" altLang="en-US" sz="2800" smtClean="0"/>
              <a:t>选择型</a:t>
            </a:r>
            <a:r>
              <a:rPr lang="en-US" altLang="zh-CN" sz="2800" smtClean="0"/>
              <a:t>DMA</a:t>
            </a:r>
            <a:r>
              <a:rPr lang="zh-CN" altLang="en-US" sz="2800" smtClean="0"/>
              <a:t>控制器工作原理与前面的简单</a:t>
            </a:r>
            <a:r>
              <a:rPr lang="en-US" altLang="zh-CN" sz="2800" smtClean="0"/>
              <a:t>DMA</a:t>
            </a:r>
            <a:r>
              <a:rPr lang="zh-CN" altLang="en-US" sz="2800" smtClean="0"/>
              <a:t>控制器基本相同。除了前面讲到的基本逻辑部件外，还有一个设备号寄存器。在预处理阶段，还需要给出所选择的设备号。从预置开始，一直到数据块传送结束，</a:t>
            </a:r>
            <a:r>
              <a:rPr lang="en-US" altLang="zh-CN" sz="2800" smtClean="0"/>
              <a:t>DMA</a:t>
            </a:r>
            <a:r>
              <a:rPr lang="zh-CN" altLang="en-US" sz="2800" smtClean="0"/>
              <a:t>控制器只为所选设备服务。下一次预置再根据</a:t>
            </a:r>
            <a:r>
              <a:rPr lang="en-US" altLang="zh-CN" sz="2800" smtClean="0"/>
              <a:t>I/O</a:t>
            </a:r>
            <a:r>
              <a:rPr lang="zh-CN" altLang="en-US" sz="2800" smtClean="0"/>
              <a:t>指令指出的设备号，为另一个选择的设备服务。</a:t>
            </a:r>
            <a:endParaRPr lang="en-US" altLang="zh-CN" sz="2800" smtClean="0"/>
          </a:p>
          <a:p>
            <a:pPr marL="0" indent="457200" eaLnBrk="1" hangingPunct="1">
              <a:buNone/>
            </a:pPr>
            <a:r>
              <a:rPr lang="zh-CN" altLang="en-US" sz="2800" smtClean="0"/>
              <a:t>选择型</a:t>
            </a:r>
            <a:r>
              <a:rPr lang="en-US" altLang="zh-CN" sz="2800" smtClean="0"/>
              <a:t>DMA</a:t>
            </a:r>
            <a:r>
              <a:rPr lang="zh-CN" altLang="en-US" sz="2800" smtClean="0"/>
              <a:t>控制器适合数据传输率很高以至于接近内存存取速度的设备。</a:t>
            </a:r>
            <a:endParaRPr lang="en-US" altLang="zh-CN" sz="2800" smtClean="0"/>
          </a:p>
        </p:txBody>
      </p:sp>
    </p:spTree>
    <p:extLst>
      <p:ext uri="{BB962C8B-B14F-4D97-AF65-F5344CB8AC3E}">
        <p14:creationId xmlns:p14="http://schemas.microsoft.com/office/powerpoint/2010/main" val="9785420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F4AB1EF-5411-423F-B7CA-8D9DBCC43239}" type="slidenum">
              <a:rPr lang="en-US" altLang="zh-CN" smtClean="0"/>
              <a:pPr eaLnBrk="1" hangingPunct="1"/>
              <a:t>54</a:t>
            </a:fld>
            <a:endParaRPr lang="en-US" altLang="zh-CN" smtClean="0"/>
          </a:p>
        </p:txBody>
      </p:sp>
      <p:sp>
        <p:nvSpPr>
          <p:cNvPr id="36867" name="Rectangle 2"/>
          <p:cNvSpPr>
            <a:spLocks noGrp="1" noChangeArrowheads="1"/>
          </p:cNvSpPr>
          <p:nvPr>
            <p:ph type="title"/>
          </p:nvPr>
        </p:nvSpPr>
        <p:spPr>
          <a:xfrm>
            <a:off x="323528" y="620688"/>
            <a:ext cx="7543800" cy="796950"/>
          </a:xfrm>
        </p:spPr>
        <p:txBody>
          <a:bodyPr/>
          <a:lstStyle/>
          <a:p>
            <a:pPr eaLnBrk="1" hangingPunct="1"/>
            <a:r>
              <a:rPr lang="en-US" altLang="zh-CN" smtClean="0"/>
              <a:t>8.4.4 </a:t>
            </a:r>
            <a:r>
              <a:rPr lang="zh-CN" altLang="en-US" smtClean="0"/>
              <a:t>选择型和多路型</a:t>
            </a:r>
            <a:r>
              <a:rPr lang="en-US" altLang="zh-CN" smtClean="0"/>
              <a:t>DMA</a:t>
            </a:r>
            <a:r>
              <a:rPr lang="zh-CN" altLang="en-US" smtClean="0"/>
              <a:t>控制器</a:t>
            </a:r>
          </a:p>
        </p:txBody>
      </p:sp>
      <p:sp>
        <p:nvSpPr>
          <p:cNvPr id="36868" name="Rectangle 3"/>
          <p:cNvSpPr>
            <a:spLocks noGrp="1" noChangeArrowheads="1"/>
          </p:cNvSpPr>
          <p:nvPr>
            <p:ph type="body" idx="1"/>
          </p:nvPr>
        </p:nvSpPr>
        <p:spPr>
          <a:xfrm>
            <a:off x="395536" y="1556792"/>
            <a:ext cx="8496944" cy="2789857"/>
          </a:xfrm>
        </p:spPr>
        <p:txBody>
          <a:bodyPr/>
          <a:lstStyle/>
          <a:p>
            <a:pPr marL="0" indent="0" eaLnBrk="1" hangingPunct="1">
              <a:buNone/>
            </a:pPr>
            <a:r>
              <a:rPr lang="en-US" altLang="zh-CN" sz="2800" smtClean="0"/>
              <a:t>2.</a:t>
            </a:r>
            <a:r>
              <a:rPr lang="zh-CN" altLang="en-US" sz="2800" smtClean="0"/>
              <a:t>多路型</a:t>
            </a:r>
            <a:r>
              <a:rPr lang="en-US" altLang="zh-CN" sz="2800" smtClean="0"/>
              <a:t>DMA</a:t>
            </a:r>
            <a:r>
              <a:rPr lang="zh-CN" altLang="en-US" sz="2800" smtClean="0"/>
              <a:t>控制器</a:t>
            </a:r>
            <a:endParaRPr lang="en-US" altLang="zh-CN" sz="2800" smtClean="0"/>
          </a:p>
          <a:p>
            <a:pPr marL="0" indent="457200" eaLnBrk="1" hangingPunct="1">
              <a:buNone/>
            </a:pPr>
            <a:r>
              <a:rPr lang="zh-CN" altLang="en-US" sz="2800" smtClean="0"/>
              <a:t>多路型</a:t>
            </a:r>
            <a:r>
              <a:rPr lang="en-US" altLang="zh-CN" sz="2800" smtClean="0"/>
              <a:t>DMA</a:t>
            </a:r>
            <a:r>
              <a:rPr lang="zh-CN" altLang="en-US" sz="2800" smtClean="0"/>
              <a:t>控制器适合于同时为多个慢速外围设备服务。多</a:t>
            </a:r>
            <a:r>
              <a:rPr lang="zh-CN" altLang="en-US" sz="2800"/>
              <a:t>路型</a:t>
            </a:r>
            <a:r>
              <a:rPr lang="en-US" altLang="zh-CN" sz="2800" smtClean="0"/>
              <a:t>DMA</a:t>
            </a:r>
            <a:r>
              <a:rPr lang="zh-CN" altLang="en-US" sz="2800" smtClean="0"/>
              <a:t>不仅在物理上可以连接多个外围设备，而且在逻辑上也允许这些外围设备同时工作，各设备以字节交叉方式（每个设备的每个字轮流）通过</a:t>
            </a:r>
            <a:r>
              <a:rPr lang="en-US" altLang="zh-CN" sz="2800" smtClean="0"/>
              <a:t>DMA</a:t>
            </a:r>
            <a:r>
              <a:rPr lang="zh-CN" altLang="en-US" sz="2800" smtClean="0"/>
              <a:t>控制器进行数据传送。</a:t>
            </a:r>
          </a:p>
        </p:txBody>
      </p:sp>
      <p:sp>
        <p:nvSpPr>
          <p:cNvPr id="36872" name="AutoShape 4">
            <a:hlinkClick r:id="" action="ppaction://noaction" highlightClick="1"/>
          </p:cNvPr>
          <p:cNvSpPr>
            <a:spLocks noChangeArrowheads="1"/>
          </p:cNvSpPr>
          <p:nvPr/>
        </p:nvSpPr>
        <p:spPr bwMode="auto">
          <a:xfrm>
            <a:off x="1187624" y="5169963"/>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365101"/>
            <a:ext cx="3960440" cy="232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5994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B105AD-B940-4E09-A2EC-176F230C0916}" type="slidenum">
              <a:rPr lang="en-US" altLang="zh-CN" smtClean="0"/>
              <a:pPr eaLnBrk="1" hangingPunct="1"/>
              <a:t>55</a:t>
            </a:fld>
            <a:endParaRPr lang="en-US" altLang="zh-CN" smtClean="0"/>
          </a:p>
        </p:txBody>
      </p:sp>
      <p:sp>
        <p:nvSpPr>
          <p:cNvPr id="37891" name="Rectangle 2"/>
          <p:cNvSpPr>
            <a:spLocks noGrp="1" noChangeArrowheads="1"/>
          </p:cNvSpPr>
          <p:nvPr>
            <p:ph type="title"/>
          </p:nvPr>
        </p:nvSpPr>
        <p:spPr>
          <a:xfrm>
            <a:off x="323528" y="543818"/>
            <a:ext cx="7543800" cy="724942"/>
          </a:xfrm>
        </p:spPr>
        <p:txBody>
          <a:bodyPr/>
          <a:lstStyle/>
          <a:p>
            <a:pPr eaLnBrk="1" hangingPunct="1"/>
            <a:r>
              <a:rPr lang="en-US" altLang="zh-CN" smtClean="0"/>
              <a:t>8.4.4 </a:t>
            </a:r>
            <a:r>
              <a:rPr lang="zh-CN" altLang="en-US" smtClean="0"/>
              <a:t>选择型和多路型</a:t>
            </a:r>
            <a:r>
              <a:rPr lang="en-US" altLang="zh-CN" smtClean="0"/>
              <a:t>DMA</a:t>
            </a:r>
            <a:r>
              <a:rPr lang="zh-CN" altLang="en-US" smtClean="0"/>
              <a:t>控制器</a:t>
            </a:r>
          </a:p>
        </p:txBody>
      </p:sp>
      <p:sp>
        <p:nvSpPr>
          <p:cNvPr id="37892" name="Rectangle 3"/>
          <p:cNvSpPr>
            <a:spLocks noGrp="1" noChangeArrowheads="1"/>
          </p:cNvSpPr>
          <p:nvPr>
            <p:ph type="body" idx="1"/>
          </p:nvPr>
        </p:nvSpPr>
        <p:spPr>
          <a:xfrm>
            <a:off x="251520" y="3123331"/>
            <a:ext cx="2952328" cy="1008112"/>
          </a:xfrm>
        </p:spPr>
        <p:txBody>
          <a:bodyPr/>
          <a:lstStyle/>
          <a:p>
            <a:pPr marL="0" indent="0" eaLnBrk="1" hangingPunct="1">
              <a:buNone/>
            </a:pPr>
            <a:r>
              <a:rPr lang="zh-CN" altLang="en-US" smtClean="0"/>
              <a:t>一个多路型</a:t>
            </a:r>
            <a:r>
              <a:rPr lang="en-US" altLang="zh-CN" smtClean="0"/>
              <a:t>DMA</a:t>
            </a:r>
            <a:r>
              <a:rPr lang="zh-CN" altLang="en-US" smtClean="0"/>
              <a:t>控制器芯片</a:t>
            </a:r>
          </a:p>
        </p:txBody>
      </p:sp>
      <p:pic>
        <p:nvPicPr>
          <p:cNvPr id="37893" name="Picture 4" descr="8a18">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1466031"/>
            <a:ext cx="381476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AutoShape 4">
            <a:hlinkClick r:id="" action="ppaction://noaction" highlightClick="1"/>
          </p:cNvPr>
          <p:cNvSpPr>
            <a:spLocks noChangeArrowheads="1"/>
          </p:cNvSpPr>
          <p:nvPr/>
        </p:nvSpPr>
        <p:spPr bwMode="auto">
          <a:xfrm>
            <a:off x="1428825" y="5157192"/>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F4AB1EF-5411-423F-B7CA-8D9DBCC43239}" type="slidenum">
              <a:rPr lang="en-US" altLang="zh-CN" smtClean="0"/>
              <a:pPr eaLnBrk="1" hangingPunct="1"/>
              <a:t>56</a:t>
            </a:fld>
            <a:endParaRPr lang="en-US" altLang="zh-CN" smtClean="0"/>
          </a:p>
        </p:txBody>
      </p:sp>
      <p:sp>
        <p:nvSpPr>
          <p:cNvPr id="36867" name="Rectangle 2"/>
          <p:cNvSpPr>
            <a:spLocks noGrp="1" noChangeArrowheads="1"/>
          </p:cNvSpPr>
          <p:nvPr>
            <p:ph type="title"/>
          </p:nvPr>
        </p:nvSpPr>
        <p:spPr>
          <a:xfrm>
            <a:off x="323528" y="620688"/>
            <a:ext cx="7543800" cy="796950"/>
          </a:xfrm>
        </p:spPr>
        <p:txBody>
          <a:bodyPr/>
          <a:lstStyle/>
          <a:p>
            <a:pPr eaLnBrk="1" hangingPunct="1"/>
            <a:r>
              <a:rPr lang="en-US" altLang="zh-CN" smtClean="0"/>
              <a:t>8.4.4 </a:t>
            </a:r>
            <a:r>
              <a:rPr lang="zh-CN" altLang="en-US" smtClean="0"/>
              <a:t>选择型和多路型</a:t>
            </a:r>
            <a:r>
              <a:rPr lang="en-US" altLang="zh-CN" smtClean="0"/>
              <a:t>DMA</a:t>
            </a:r>
            <a:r>
              <a:rPr lang="zh-CN" altLang="en-US" smtClean="0"/>
              <a:t>控制器</a:t>
            </a:r>
          </a:p>
        </p:txBody>
      </p:sp>
      <p:sp>
        <p:nvSpPr>
          <p:cNvPr id="36868" name="Rectangle 3"/>
          <p:cNvSpPr>
            <a:spLocks noGrp="1" noChangeArrowheads="1"/>
          </p:cNvSpPr>
          <p:nvPr>
            <p:ph type="body" idx="1"/>
          </p:nvPr>
        </p:nvSpPr>
        <p:spPr>
          <a:xfrm>
            <a:off x="395536" y="1556792"/>
            <a:ext cx="8496944" cy="4392488"/>
          </a:xfrm>
        </p:spPr>
        <p:txBody>
          <a:bodyPr/>
          <a:lstStyle/>
          <a:p>
            <a:pPr marL="0" indent="0" eaLnBrk="1" hangingPunct="1">
              <a:buNone/>
            </a:pPr>
            <a:r>
              <a:rPr lang="en-US" altLang="zh-CN" sz="2800" smtClean="0"/>
              <a:t>2.</a:t>
            </a:r>
            <a:r>
              <a:rPr lang="zh-CN" altLang="en-US" sz="2800" smtClean="0"/>
              <a:t>多路型</a:t>
            </a:r>
            <a:r>
              <a:rPr lang="en-US" altLang="zh-CN" sz="2800" smtClean="0"/>
              <a:t>DMA</a:t>
            </a:r>
            <a:r>
              <a:rPr lang="zh-CN" altLang="en-US" sz="2800" smtClean="0"/>
              <a:t>控制器</a:t>
            </a:r>
            <a:endParaRPr lang="en-US" altLang="zh-CN" sz="2800" smtClean="0"/>
          </a:p>
          <a:p>
            <a:pPr marL="0" indent="0" eaLnBrk="1" hangingPunct="1">
              <a:buNone/>
            </a:pPr>
            <a:r>
              <a:rPr lang="zh-CN" altLang="en-US" sz="2800" smtClean="0"/>
              <a:t>当某个外围设备请求</a:t>
            </a:r>
            <a:r>
              <a:rPr lang="en-US" altLang="zh-CN" sz="2800" smtClean="0"/>
              <a:t>DMA</a:t>
            </a:r>
            <a:r>
              <a:rPr lang="zh-CN" altLang="en-US" sz="2800" smtClean="0"/>
              <a:t>服务时，操作过程如下：</a:t>
            </a:r>
            <a:endParaRPr lang="en-US" altLang="zh-CN" sz="2800" smtClean="0"/>
          </a:p>
          <a:p>
            <a:pPr marL="0" indent="0" eaLnBrk="1" hangingPunct="1">
              <a:buNone/>
            </a:pPr>
            <a:r>
              <a:rPr lang="zh-CN" altLang="en-US" sz="2800" smtClean="0"/>
              <a:t>（</a:t>
            </a:r>
            <a:r>
              <a:rPr lang="en-US" altLang="zh-CN" sz="2800" smtClean="0"/>
              <a:t>1</a:t>
            </a:r>
            <a:r>
              <a:rPr lang="zh-CN" altLang="en-US" sz="2800" smtClean="0"/>
              <a:t>）</a:t>
            </a:r>
            <a:r>
              <a:rPr lang="en-US" altLang="zh-CN" sz="2800" smtClean="0"/>
              <a:t>DMA</a:t>
            </a:r>
            <a:r>
              <a:rPr lang="zh-CN" altLang="en-US" sz="2800" smtClean="0"/>
              <a:t>控制器接到设备发出的</a:t>
            </a:r>
            <a:r>
              <a:rPr lang="en-US" altLang="zh-CN" sz="2800" smtClean="0"/>
              <a:t>DMA</a:t>
            </a:r>
            <a:r>
              <a:rPr lang="zh-CN" altLang="en-US" sz="2800" smtClean="0"/>
              <a:t>请求时，将请求转送到</a:t>
            </a:r>
            <a:r>
              <a:rPr lang="en-US" altLang="zh-CN" sz="2800" smtClean="0"/>
              <a:t>CPU</a:t>
            </a:r>
            <a:r>
              <a:rPr lang="zh-CN" altLang="en-US" sz="2800"/>
              <a:t>。</a:t>
            </a:r>
            <a:endParaRPr lang="en-US" altLang="zh-CN" sz="2800" smtClean="0"/>
          </a:p>
          <a:p>
            <a:pPr marL="0" indent="0" eaLnBrk="1" hangingPunct="1">
              <a:buNone/>
            </a:pPr>
            <a:r>
              <a:rPr lang="zh-CN" altLang="en-US" sz="2800" smtClean="0"/>
              <a:t>（</a:t>
            </a:r>
            <a:r>
              <a:rPr lang="en-US" altLang="zh-CN" sz="2800" smtClean="0"/>
              <a:t>2</a:t>
            </a:r>
            <a:r>
              <a:rPr lang="zh-CN" altLang="en-US" sz="2800" smtClean="0"/>
              <a:t>）</a:t>
            </a:r>
            <a:r>
              <a:rPr lang="en-US" altLang="zh-CN" sz="2800" smtClean="0"/>
              <a:t>CPU</a:t>
            </a:r>
            <a:r>
              <a:rPr lang="zh-CN" altLang="en-US" sz="2800" smtClean="0"/>
              <a:t>在适当的时刻响应</a:t>
            </a:r>
            <a:r>
              <a:rPr lang="en-US" altLang="zh-CN" sz="2800" smtClean="0"/>
              <a:t>DMA</a:t>
            </a:r>
            <a:r>
              <a:rPr lang="zh-CN" altLang="en-US" sz="2800" smtClean="0"/>
              <a:t>请求。若</a:t>
            </a:r>
            <a:r>
              <a:rPr lang="en-US" altLang="zh-CN" sz="2800" smtClean="0"/>
              <a:t>CPU</a:t>
            </a:r>
            <a:r>
              <a:rPr lang="zh-CN" altLang="en-US" sz="2800" smtClean="0"/>
              <a:t>不需要占用总线则继续执行指令；若</a:t>
            </a:r>
            <a:r>
              <a:rPr lang="en-US" altLang="zh-CN" sz="2800" smtClean="0"/>
              <a:t>CPU</a:t>
            </a:r>
            <a:r>
              <a:rPr lang="zh-CN" altLang="en-US" sz="2800" smtClean="0"/>
              <a:t>需要占用总线，则</a:t>
            </a:r>
            <a:r>
              <a:rPr lang="en-US" altLang="zh-CN" sz="2800" smtClean="0"/>
              <a:t>CPU</a:t>
            </a:r>
            <a:r>
              <a:rPr lang="zh-CN" altLang="en-US" sz="2800" smtClean="0"/>
              <a:t>进入等待状态。</a:t>
            </a:r>
            <a:endParaRPr lang="en-US" altLang="zh-CN" sz="2800" smtClean="0"/>
          </a:p>
          <a:p>
            <a:pPr marL="0" indent="0" eaLnBrk="1" hangingPunct="1">
              <a:buNone/>
            </a:pPr>
            <a:r>
              <a:rPr lang="zh-CN" altLang="en-US" sz="2800" smtClean="0"/>
              <a:t>（</a:t>
            </a:r>
            <a:r>
              <a:rPr lang="en-US" altLang="zh-CN" sz="2800" smtClean="0"/>
              <a:t>3</a:t>
            </a:r>
            <a:r>
              <a:rPr lang="zh-CN" altLang="en-US" sz="2800" smtClean="0"/>
              <a:t>）</a:t>
            </a:r>
            <a:r>
              <a:rPr lang="en-US" altLang="zh-CN" sz="2800" smtClean="0"/>
              <a:t>DMA</a:t>
            </a:r>
            <a:r>
              <a:rPr lang="zh-CN" altLang="en-US" sz="2800" smtClean="0"/>
              <a:t>控制器接到</a:t>
            </a:r>
            <a:r>
              <a:rPr lang="en-US" altLang="zh-CN" sz="2800" smtClean="0"/>
              <a:t>CPU</a:t>
            </a:r>
            <a:r>
              <a:rPr lang="zh-CN" altLang="en-US" sz="2800" smtClean="0"/>
              <a:t>的响应信号后，进行以下工作：</a:t>
            </a:r>
            <a:endParaRPr lang="en-US" altLang="zh-CN" sz="2800" smtClean="0"/>
          </a:p>
        </p:txBody>
      </p:sp>
    </p:spTree>
    <p:extLst>
      <p:ext uri="{BB962C8B-B14F-4D97-AF65-F5344CB8AC3E}">
        <p14:creationId xmlns:p14="http://schemas.microsoft.com/office/powerpoint/2010/main" val="11227084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F4AB1EF-5411-423F-B7CA-8D9DBCC43239}" type="slidenum">
              <a:rPr lang="en-US" altLang="zh-CN" smtClean="0"/>
              <a:pPr eaLnBrk="1" hangingPunct="1"/>
              <a:t>57</a:t>
            </a:fld>
            <a:endParaRPr lang="en-US" altLang="zh-CN" smtClean="0"/>
          </a:p>
        </p:txBody>
      </p:sp>
      <p:sp>
        <p:nvSpPr>
          <p:cNvPr id="36867" name="Rectangle 2"/>
          <p:cNvSpPr>
            <a:spLocks noGrp="1" noChangeArrowheads="1"/>
          </p:cNvSpPr>
          <p:nvPr>
            <p:ph type="title"/>
          </p:nvPr>
        </p:nvSpPr>
        <p:spPr>
          <a:xfrm>
            <a:off x="323528" y="620688"/>
            <a:ext cx="7543800" cy="796950"/>
          </a:xfrm>
        </p:spPr>
        <p:txBody>
          <a:bodyPr/>
          <a:lstStyle/>
          <a:p>
            <a:pPr eaLnBrk="1" hangingPunct="1"/>
            <a:r>
              <a:rPr lang="en-US" altLang="zh-CN" smtClean="0"/>
              <a:t>8.4.4 </a:t>
            </a:r>
            <a:r>
              <a:rPr lang="zh-CN" altLang="en-US" smtClean="0"/>
              <a:t>选择型和多路型</a:t>
            </a:r>
            <a:r>
              <a:rPr lang="en-US" altLang="zh-CN" smtClean="0"/>
              <a:t>DMA</a:t>
            </a:r>
            <a:r>
              <a:rPr lang="zh-CN" altLang="en-US" smtClean="0"/>
              <a:t>控制器</a:t>
            </a:r>
          </a:p>
        </p:txBody>
      </p:sp>
      <p:sp>
        <p:nvSpPr>
          <p:cNvPr id="36868" name="Rectangle 3"/>
          <p:cNvSpPr>
            <a:spLocks noGrp="1" noChangeArrowheads="1"/>
          </p:cNvSpPr>
          <p:nvPr>
            <p:ph type="body" idx="1"/>
          </p:nvPr>
        </p:nvSpPr>
        <p:spPr>
          <a:xfrm>
            <a:off x="395536" y="1556792"/>
            <a:ext cx="8496944" cy="4392488"/>
          </a:xfrm>
        </p:spPr>
        <p:txBody>
          <a:bodyPr/>
          <a:lstStyle/>
          <a:p>
            <a:pPr marL="0" indent="0" eaLnBrk="1" hangingPunct="1">
              <a:buNone/>
            </a:pPr>
            <a:r>
              <a:rPr lang="en-US" altLang="zh-CN" sz="2800" smtClean="0"/>
              <a:t>2.</a:t>
            </a:r>
            <a:r>
              <a:rPr lang="zh-CN" altLang="en-US" sz="2800" smtClean="0"/>
              <a:t>多路型</a:t>
            </a:r>
            <a:r>
              <a:rPr lang="en-US" altLang="zh-CN" sz="2800" smtClean="0"/>
              <a:t>DMA</a:t>
            </a:r>
            <a:r>
              <a:rPr lang="zh-CN" altLang="en-US" sz="2800" smtClean="0"/>
              <a:t>控制器</a:t>
            </a:r>
            <a:endParaRPr lang="en-US" altLang="zh-CN" sz="2800" smtClean="0"/>
          </a:p>
          <a:p>
            <a:pPr marL="0" indent="0" eaLnBrk="1" hangingPunct="1">
              <a:buNone/>
            </a:pPr>
            <a:r>
              <a:rPr lang="zh-CN" altLang="zh-CN" sz="2800" smtClean="0">
                <a:latin typeface="宋体"/>
                <a:ea typeface="宋体"/>
              </a:rPr>
              <a:t>①</a:t>
            </a:r>
            <a:r>
              <a:rPr lang="zh-CN" altLang="en-US" sz="2800" smtClean="0">
                <a:latin typeface="宋体"/>
                <a:ea typeface="宋体"/>
              </a:rPr>
              <a:t>对现有</a:t>
            </a:r>
            <a:r>
              <a:rPr lang="en-US" altLang="zh-CN" sz="2800" smtClean="0">
                <a:latin typeface="宋体"/>
                <a:ea typeface="宋体"/>
              </a:rPr>
              <a:t>DMA</a:t>
            </a:r>
            <a:r>
              <a:rPr lang="zh-CN" altLang="en-US" sz="2800" smtClean="0">
                <a:latin typeface="宋体"/>
                <a:ea typeface="宋体"/>
              </a:rPr>
              <a:t>请求优先权最高的请求给予</a:t>
            </a:r>
            <a:r>
              <a:rPr lang="en-US" altLang="zh-CN" sz="2800" smtClean="0">
                <a:latin typeface="宋体"/>
                <a:ea typeface="宋体"/>
              </a:rPr>
              <a:t>DMA</a:t>
            </a:r>
            <a:r>
              <a:rPr lang="zh-CN" altLang="en-US" sz="2800" smtClean="0">
                <a:latin typeface="宋体"/>
                <a:ea typeface="宋体"/>
              </a:rPr>
              <a:t>响应；</a:t>
            </a:r>
            <a:endParaRPr lang="en-US" altLang="zh-CN" sz="2800" smtClean="0">
              <a:latin typeface="宋体"/>
              <a:ea typeface="宋体"/>
            </a:endParaRPr>
          </a:p>
          <a:p>
            <a:pPr marL="0" indent="0" eaLnBrk="1" hangingPunct="1">
              <a:buNone/>
            </a:pPr>
            <a:r>
              <a:rPr lang="zh-CN" altLang="zh-CN" sz="2800" smtClean="0">
                <a:latin typeface="宋体"/>
                <a:ea typeface="宋体"/>
              </a:rPr>
              <a:t>②</a:t>
            </a:r>
            <a:r>
              <a:rPr lang="zh-CN" altLang="en-US" sz="2800" smtClean="0">
                <a:latin typeface="宋体"/>
                <a:ea typeface="宋体"/>
              </a:rPr>
              <a:t>选择响应的地址寄存器的内容驱动地址总线；</a:t>
            </a:r>
            <a:endParaRPr lang="en-US" altLang="zh-CN" sz="2800" smtClean="0">
              <a:latin typeface="宋体"/>
              <a:ea typeface="宋体"/>
            </a:endParaRPr>
          </a:p>
          <a:p>
            <a:pPr marL="0" indent="0" eaLnBrk="1" hangingPunct="1">
              <a:buNone/>
            </a:pPr>
            <a:r>
              <a:rPr lang="zh-CN" altLang="zh-CN" sz="2800" smtClean="0">
                <a:latin typeface="宋体"/>
                <a:ea typeface="宋体"/>
              </a:rPr>
              <a:t>③</a:t>
            </a:r>
            <a:r>
              <a:rPr lang="zh-CN" altLang="en-US" sz="2800" smtClean="0">
                <a:latin typeface="宋体"/>
                <a:ea typeface="宋体"/>
              </a:rPr>
              <a:t>根据所选设备操作寄存器的内容，向总线发读、写信号；</a:t>
            </a:r>
            <a:endParaRPr lang="en-US" altLang="zh-CN" sz="2800" smtClean="0">
              <a:latin typeface="宋体"/>
              <a:ea typeface="宋体"/>
            </a:endParaRPr>
          </a:p>
          <a:p>
            <a:pPr marL="0" indent="0" eaLnBrk="1" hangingPunct="1">
              <a:buNone/>
            </a:pPr>
            <a:r>
              <a:rPr lang="zh-CN" altLang="zh-CN" sz="2800" smtClean="0">
                <a:latin typeface="宋体"/>
                <a:ea typeface="宋体"/>
              </a:rPr>
              <a:t>④</a:t>
            </a:r>
            <a:r>
              <a:rPr lang="zh-CN" altLang="en-US" sz="2800" smtClean="0">
                <a:latin typeface="宋体"/>
                <a:ea typeface="宋体"/>
              </a:rPr>
              <a:t>外围设备向数据总线传送数据，或从数据总线接收数据；</a:t>
            </a:r>
            <a:endParaRPr lang="en-US" altLang="zh-CN" sz="2800" smtClean="0">
              <a:latin typeface="宋体"/>
              <a:ea typeface="宋体"/>
            </a:endParaRPr>
          </a:p>
          <a:p>
            <a:pPr marL="0" indent="0" eaLnBrk="1" hangingPunct="1">
              <a:buNone/>
            </a:pPr>
            <a:r>
              <a:rPr lang="zh-CN" altLang="zh-CN" sz="2800" smtClean="0">
                <a:latin typeface="宋体"/>
                <a:ea typeface="宋体"/>
              </a:rPr>
              <a:t>⑤</a:t>
            </a:r>
            <a:r>
              <a:rPr lang="zh-CN" altLang="en-US" sz="2800" smtClean="0">
                <a:latin typeface="宋体"/>
                <a:ea typeface="宋体"/>
              </a:rPr>
              <a:t>每字节传送完毕后，</a:t>
            </a:r>
            <a:r>
              <a:rPr lang="en-US" altLang="zh-CN" sz="2800" smtClean="0">
                <a:latin typeface="宋体"/>
                <a:ea typeface="宋体"/>
              </a:rPr>
              <a:t>DMA</a:t>
            </a:r>
            <a:r>
              <a:rPr lang="zh-CN" altLang="en-US" sz="2800" smtClean="0">
                <a:latin typeface="宋体"/>
                <a:ea typeface="宋体"/>
              </a:rPr>
              <a:t>控制器使相应的地址寄存器和长度寄存器加</a:t>
            </a:r>
            <a:r>
              <a:rPr lang="en-US" altLang="zh-CN" sz="2800" smtClean="0">
                <a:latin typeface="宋体"/>
                <a:ea typeface="宋体"/>
              </a:rPr>
              <a:t>1</a:t>
            </a:r>
            <a:r>
              <a:rPr lang="zh-CN" altLang="en-US" sz="2800" smtClean="0">
                <a:latin typeface="宋体"/>
                <a:ea typeface="宋体"/>
              </a:rPr>
              <a:t>或减</a:t>
            </a:r>
            <a:r>
              <a:rPr lang="en-US" altLang="zh-CN" sz="2800" smtClean="0">
                <a:latin typeface="宋体"/>
                <a:ea typeface="宋体"/>
              </a:rPr>
              <a:t>1</a:t>
            </a:r>
            <a:r>
              <a:rPr lang="zh-CN" altLang="en-US" sz="2800" smtClean="0">
                <a:latin typeface="宋体"/>
                <a:ea typeface="宋体"/>
              </a:rPr>
              <a:t>。</a:t>
            </a:r>
            <a:endParaRPr lang="en-US" altLang="zh-CN" sz="2800" smtClean="0"/>
          </a:p>
        </p:txBody>
      </p:sp>
    </p:spTree>
    <p:extLst>
      <p:ext uri="{BB962C8B-B14F-4D97-AF65-F5344CB8AC3E}">
        <p14:creationId xmlns:p14="http://schemas.microsoft.com/office/powerpoint/2010/main" val="29634922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7579645-873C-4367-80F6-A936823E24E1}" type="slidenum">
              <a:rPr lang="en-US" altLang="zh-CN" smtClean="0"/>
              <a:pPr eaLnBrk="1" hangingPunct="1"/>
              <a:t>58</a:t>
            </a:fld>
            <a:endParaRPr lang="en-US" altLang="zh-CN" smtClean="0"/>
          </a:p>
        </p:txBody>
      </p:sp>
      <p:sp>
        <p:nvSpPr>
          <p:cNvPr id="38915" name="Rectangle 2"/>
          <p:cNvSpPr>
            <a:spLocks noGrp="1" noChangeArrowheads="1"/>
          </p:cNvSpPr>
          <p:nvPr>
            <p:ph type="body" idx="1"/>
          </p:nvPr>
        </p:nvSpPr>
        <p:spPr>
          <a:xfrm>
            <a:off x="323441" y="1340768"/>
            <a:ext cx="8424936" cy="3596680"/>
          </a:xfrm>
        </p:spPr>
        <p:txBody>
          <a:bodyPr/>
          <a:lstStyle/>
          <a:p>
            <a:pPr marL="0" indent="0" eaLnBrk="1" hangingPunct="1">
              <a:spcBef>
                <a:spcPts val="600"/>
              </a:spcBef>
              <a:buFont typeface="Wingdings" pitchFamily="2" charset="2"/>
              <a:buNone/>
            </a:pPr>
            <a:r>
              <a:rPr lang="en-US" altLang="zh-CN" sz="2800" smtClean="0"/>
              <a:t>[</a:t>
            </a:r>
            <a:r>
              <a:rPr lang="zh-CN" altLang="en-US" sz="2800" smtClean="0"/>
              <a:t>例</a:t>
            </a:r>
            <a:r>
              <a:rPr lang="en-US" altLang="zh-CN" sz="2800" smtClean="0"/>
              <a:t>8.4]</a:t>
            </a:r>
            <a:r>
              <a:rPr lang="zh-CN" altLang="en-US" sz="2800" smtClean="0"/>
              <a:t>下图中假设有磁盘、磁带、打印机三个设备同时工作。磁盘以</a:t>
            </a:r>
            <a:r>
              <a:rPr lang="en-US" altLang="zh-CN" sz="2800" smtClean="0"/>
              <a:t>30μs</a:t>
            </a:r>
            <a:r>
              <a:rPr lang="zh-CN" altLang="en-US" sz="2800" smtClean="0"/>
              <a:t>的间隔向控制器发</a:t>
            </a:r>
            <a:r>
              <a:rPr lang="en-US" altLang="zh-CN" sz="2800" smtClean="0"/>
              <a:t>DMA</a:t>
            </a:r>
            <a:r>
              <a:rPr lang="zh-CN" altLang="en-US" sz="2800" smtClean="0"/>
              <a:t>请求，磁带以</a:t>
            </a:r>
            <a:r>
              <a:rPr lang="en-US" altLang="zh-CN" sz="2800" smtClean="0"/>
              <a:t>45μs</a:t>
            </a:r>
            <a:r>
              <a:rPr lang="zh-CN" altLang="en-US" sz="2800" smtClean="0"/>
              <a:t>的间隔发</a:t>
            </a:r>
            <a:r>
              <a:rPr lang="en-US" altLang="zh-CN" sz="2800" smtClean="0"/>
              <a:t>DMA</a:t>
            </a:r>
            <a:r>
              <a:rPr lang="zh-CN" altLang="en-US" sz="2800" smtClean="0"/>
              <a:t>请求，打印机以</a:t>
            </a:r>
            <a:r>
              <a:rPr lang="en-US" altLang="zh-CN" sz="2800" smtClean="0"/>
              <a:t>150μs</a:t>
            </a:r>
            <a:r>
              <a:rPr lang="zh-CN" altLang="en-US" sz="2800" smtClean="0"/>
              <a:t>间隔发</a:t>
            </a:r>
            <a:r>
              <a:rPr lang="en-US" altLang="zh-CN" sz="2800" smtClean="0"/>
              <a:t>DMA</a:t>
            </a:r>
            <a:r>
              <a:rPr lang="zh-CN" altLang="en-US" sz="2800" smtClean="0"/>
              <a:t>请求。根据传输速率，磁盘优先权最高，磁带次之，打印机最低，图中假设</a:t>
            </a:r>
            <a:r>
              <a:rPr lang="en-US" altLang="zh-CN" sz="2800" smtClean="0"/>
              <a:t>DMA</a:t>
            </a:r>
            <a:r>
              <a:rPr lang="zh-CN" altLang="en-US" sz="2800" smtClean="0"/>
              <a:t>控制器每完成一次</a:t>
            </a:r>
            <a:r>
              <a:rPr lang="en-US" altLang="zh-CN" sz="2800" smtClean="0"/>
              <a:t>DMA</a:t>
            </a:r>
            <a:r>
              <a:rPr lang="zh-CN" altLang="en-US" sz="2800" smtClean="0"/>
              <a:t>传送所需的时间是</a:t>
            </a:r>
            <a:r>
              <a:rPr lang="en-US" altLang="zh-CN" sz="2800" smtClean="0"/>
              <a:t>5μs</a:t>
            </a:r>
            <a:r>
              <a:rPr lang="zh-CN" altLang="en-US" sz="2800" smtClean="0"/>
              <a:t>。若采用多路型</a:t>
            </a:r>
            <a:r>
              <a:rPr lang="en-US" altLang="zh-CN" sz="2800" smtClean="0"/>
              <a:t>DMA</a:t>
            </a:r>
            <a:r>
              <a:rPr lang="zh-CN" altLang="en-US" sz="2800" smtClean="0"/>
              <a:t>控制器，请画出</a:t>
            </a:r>
            <a:r>
              <a:rPr lang="en-US" altLang="zh-CN" sz="2800" smtClean="0"/>
              <a:t>DMA</a:t>
            </a:r>
            <a:r>
              <a:rPr lang="zh-CN" altLang="en-US" sz="2800" smtClean="0"/>
              <a:t>控制器服务三个设备的工作时间图。 </a:t>
            </a:r>
          </a:p>
        </p:txBody>
      </p:sp>
      <p:sp>
        <p:nvSpPr>
          <p:cNvPr id="6" name="Rectangle 2"/>
          <p:cNvSpPr>
            <a:spLocks noGrp="1" noChangeArrowheads="1"/>
          </p:cNvSpPr>
          <p:nvPr>
            <p:ph type="title"/>
          </p:nvPr>
        </p:nvSpPr>
        <p:spPr>
          <a:xfrm>
            <a:off x="214238" y="260648"/>
            <a:ext cx="7543800" cy="796950"/>
          </a:xfrm>
        </p:spPr>
        <p:txBody>
          <a:bodyPr/>
          <a:lstStyle/>
          <a:p>
            <a:pPr eaLnBrk="1" hangingPunct="1"/>
            <a:r>
              <a:rPr lang="en-US" altLang="zh-CN" smtClean="0"/>
              <a:t>8.4.4 </a:t>
            </a:r>
            <a:r>
              <a:rPr lang="zh-CN" altLang="en-US" smtClean="0"/>
              <a:t>选择型和多路型</a:t>
            </a:r>
            <a:r>
              <a:rPr lang="en-US" altLang="zh-CN" smtClean="0"/>
              <a:t>DMA</a:t>
            </a:r>
            <a:r>
              <a:rPr lang="zh-CN" altLang="en-US" smtClean="0"/>
              <a:t>控制器</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725144"/>
            <a:ext cx="4686300" cy="185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0BD762-C131-4931-8BDE-02F6D504F81B}" type="slidenum">
              <a:rPr lang="en-US" altLang="zh-CN" smtClean="0"/>
              <a:pPr eaLnBrk="1" hangingPunct="1"/>
              <a:t>59</a:t>
            </a:fld>
            <a:endParaRPr lang="en-US" altLang="zh-CN" smtClean="0"/>
          </a:p>
        </p:txBody>
      </p:sp>
      <p:sp>
        <p:nvSpPr>
          <p:cNvPr id="39939" name="Text Box 3"/>
          <p:cNvSpPr>
            <a:spLocks noGrp="1" noChangeArrowheads="1"/>
          </p:cNvSpPr>
          <p:nvPr>
            <p:ph type="body" idx="1"/>
          </p:nvPr>
        </p:nvSpPr>
        <p:spPr>
          <a:xfrm>
            <a:off x="467544" y="1268761"/>
            <a:ext cx="8229600" cy="2736304"/>
          </a:xfrm>
          <a:noFill/>
        </p:spPr>
        <p:txBody>
          <a:bodyPr/>
          <a:lstStyle/>
          <a:p>
            <a:pPr marL="0" indent="0" eaLnBrk="1" hangingPunct="1">
              <a:spcBef>
                <a:spcPts val="600"/>
              </a:spcBef>
              <a:buClrTx/>
              <a:buSzTx/>
              <a:buFontTx/>
              <a:buNone/>
            </a:pPr>
            <a:r>
              <a:rPr lang="zh-CN" altLang="zh-CN" sz="2400" smtClean="0"/>
              <a:t>[</a:t>
            </a:r>
            <a:r>
              <a:rPr lang="zh-CN" sz="2400" smtClean="0"/>
              <a:t>例</a:t>
            </a:r>
            <a:r>
              <a:rPr lang="en-US" altLang="zh-CN" sz="2400" smtClean="0"/>
              <a:t>8.4</a:t>
            </a:r>
            <a:r>
              <a:rPr lang="zh-CN" altLang="zh-CN" sz="2400" smtClean="0"/>
              <a:t>] </a:t>
            </a:r>
            <a:r>
              <a:rPr lang="zh-CN" sz="2400" smtClean="0"/>
              <a:t>解：</a:t>
            </a:r>
            <a:r>
              <a:rPr lang="zh-CN" altLang="en-US" sz="2400" smtClean="0"/>
              <a:t>由图看出，</a:t>
            </a:r>
            <a:r>
              <a:rPr lang="en-US" altLang="zh-CN" sz="2400" smtClean="0"/>
              <a:t>T1</a:t>
            </a:r>
            <a:r>
              <a:rPr lang="zh-CN" altLang="en-US" sz="2400" smtClean="0"/>
              <a:t>间隔中控制器首先为打印机服务，因为此时只有打印机有请求。</a:t>
            </a:r>
            <a:r>
              <a:rPr lang="en-US" altLang="zh-CN" sz="2400" smtClean="0"/>
              <a:t>T2</a:t>
            </a:r>
            <a:r>
              <a:rPr lang="zh-CN" altLang="en-US" sz="2400" smtClean="0"/>
              <a:t>间隔前沿磁盘、磁带同时有请求，首先为优先权高的磁盘服务，然后为磁带服务，每次服务传送一个字节。在</a:t>
            </a:r>
            <a:r>
              <a:rPr lang="en-US" altLang="zh-CN" sz="2400" smtClean="0"/>
              <a:t>120μs</a:t>
            </a:r>
            <a:r>
              <a:rPr lang="zh-CN" altLang="en-US" sz="2400" smtClean="0"/>
              <a:t>时间阶段中，为打印机服务只有一次</a:t>
            </a:r>
            <a:r>
              <a:rPr lang="en-US" altLang="zh-CN" sz="2400" smtClean="0"/>
              <a:t>(T1)</a:t>
            </a:r>
            <a:r>
              <a:rPr lang="zh-CN" altLang="en-US" sz="2400" smtClean="0"/>
              <a:t>，为磁盘服务四次</a:t>
            </a:r>
            <a:r>
              <a:rPr lang="en-US" altLang="zh-CN" sz="2400" smtClean="0"/>
              <a:t>(T2</a:t>
            </a:r>
            <a:r>
              <a:rPr lang="zh-CN" altLang="en-US" sz="2400" smtClean="0"/>
              <a:t>，</a:t>
            </a:r>
            <a:r>
              <a:rPr lang="en-US" altLang="zh-CN" sz="2400" smtClean="0"/>
              <a:t>T4</a:t>
            </a:r>
            <a:r>
              <a:rPr lang="zh-CN" altLang="en-US" sz="2400" smtClean="0"/>
              <a:t>，</a:t>
            </a:r>
            <a:r>
              <a:rPr lang="en-US" altLang="zh-CN" sz="2400" smtClean="0"/>
              <a:t>T6</a:t>
            </a:r>
            <a:r>
              <a:rPr lang="zh-CN" altLang="en-US" sz="2400" smtClean="0"/>
              <a:t>，</a:t>
            </a:r>
            <a:r>
              <a:rPr lang="en-US" altLang="zh-CN" sz="2400" smtClean="0"/>
              <a:t>T7)</a:t>
            </a:r>
            <a:r>
              <a:rPr lang="zh-CN" altLang="en-US" sz="2400" smtClean="0"/>
              <a:t>，为磁带服务三次</a:t>
            </a:r>
            <a:r>
              <a:rPr lang="en-US" altLang="zh-CN" sz="2400" smtClean="0"/>
              <a:t>(T3</a:t>
            </a:r>
            <a:r>
              <a:rPr lang="zh-CN" altLang="en-US" sz="2400" smtClean="0"/>
              <a:t>，</a:t>
            </a:r>
            <a:r>
              <a:rPr lang="en-US" altLang="zh-CN" sz="2400" smtClean="0"/>
              <a:t>T5</a:t>
            </a:r>
            <a:r>
              <a:rPr lang="zh-CN" altLang="en-US" sz="2400" smtClean="0"/>
              <a:t>，</a:t>
            </a:r>
            <a:r>
              <a:rPr lang="en-US" altLang="zh-CN" sz="2400" smtClean="0"/>
              <a:t>T8)</a:t>
            </a:r>
            <a:r>
              <a:rPr lang="zh-CN" altLang="en-US" sz="2400" smtClean="0"/>
              <a:t>。从图上看到，在这种情况下</a:t>
            </a:r>
            <a:r>
              <a:rPr lang="en-US" altLang="zh-CN" sz="2400" smtClean="0"/>
              <a:t>DMA</a:t>
            </a:r>
            <a:r>
              <a:rPr lang="zh-CN" altLang="en-US" sz="2400" smtClean="0"/>
              <a:t>尚有空闲时间，说明控制器还可以容纳更多设备。 </a:t>
            </a:r>
          </a:p>
        </p:txBody>
      </p:sp>
      <p:sp>
        <p:nvSpPr>
          <p:cNvPr id="39940" name="Rectangle 2"/>
          <p:cNvSpPr>
            <a:spLocks noGrp="1" noChangeArrowheads="1"/>
          </p:cNvSpPr>
          <p:nvPr>
            <p:ph type="title"/>
          </p:nvPr>
        </p:nvSpPr>
        <p:spPr>
          <a:xfrm>
            <a:off x="355301" y="476672"/>
            <a:ext cx="7543800" cy="652934"/>
          </a:xfrm>
        </p:spPr>
        <p:txBody>
          <a:bodyPr/>
          <a:lstStyle/>
          <a:p>
            <a:pPr eaLnBrk="1" hangingPunct="1"/>
            <a:r>
              <a:rPr lang="en-US" altLang="zh-CN" smtClean="0"/>
              <a:t>8.4.4 </a:t>
            </a:r>
            <a:r>
              <a:rPr lang="zh-CN" altLang="en-US" smtClean="0"/>
              <a:t>选择型和多路型</a:t>
            </a:r>
            <a:r>
              <a:rPr lang="en-US" altLang="zh-CN" smtClean="0"/>
              <a:t>DMA</a:t>
            </a:r>
            <a:r>
              <a:rPr lang="zh-CN" altLang="en-US" smtClean="0"/>
              <a:t>控制器</a:t>
            </a:r>
          </a:p>
        </p:txBody>
      </p:sp>
      <p:pic>
        <p:nvPicPr>
          <p:cNvPr id="5" name="Picture 3" descr="8a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005064"/>
            <a:ext cx="5976664" cy="255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F3B0FC-C739-4125-8F37-C00099622A6F}" type="slidenum">
              <a:rPr lang="en-US" altLang="zh-CN" smtClean="0"/>
              <a:pPr eaLnBrk="1" hangingPunct="1"/>
              <a:t>6</a:t>
            </a:fld>
            <a:endParaRPr lang="en-US" altLang="zh-CN" smtClean="0"/>
          </a:p>
        </p:txBody>
      </p:sp>
      <p:sp>
        <p:nvSpPr>
          <p:cNvPr id="4099" name="Rectangle 2"/>
          <p:cNvSpPr>
            <a:spLocks noGrp="1" noChangeArrowheads="1"/>
          </p:cNvSpPr>
          <p:nvPr>
            <p:ph type="title"/>
          </p:nvPr>
        </p:nvSpPr>
        <p:spPr>
          <a:xfrm>
            <a:off x="457200" y="404664"/>
            <a:ext cx="6635080" cy="666899"/>
          </a:xfrm>
        </p:spPr>
        <p:txBody>
          <a:bodyPr/>
          <a:lstStyle/>
          <a:p>
            <a:pPr eaLnBrk="1" hangingPunct="1"/>
            <a:r>
              <a:rPr lang="en-US" altLang="zh-CN" sz="3600" smtClean="0">
                <a:cs typeface="Times New Roman" pitchFamily="18" charset="0"/>
              </a:rPr>
              <a:t>8.1.2 </a:t>
            </a:r>
            <a:r>
              <a:rPr lang="zh-CN" altLang="en-US" sz="3600" smtClean="0">
                <a:cs typeface="Times New Roman" pitchFamily="18" charset="0"/>
              </a:rPr>
              <a:t>输入</a:t>
            </a:r>
            <a:r>
              <a:rPr lang="en-US" altLang="zh-CN" sz="3600" smtClean="0">
                <a:cs typeface="Times New Roman" pitchFamily="18" charset="0"/>
              </a:rPr>
              <a:t>/</a:t>
            </a:r>
            <a:r>
              <a:rPr lang="zh-CN" altLang="en-US" sz="3600" smtClean="0">
                <a:cs typeface="Times New Roman" pitchFamily="18" charset="0"/>
              </a:rPr>
              <a:t>输出操作的一般过程</a:t>
            </a:r>
            <a:endParaRPr lang="zh-CN" altLang="en-US" sz="3600" smtClean="0"/>
          </a:p>
        </p:txBody>
      </p:sp>
      <p:sp>
        <p:nvSpPr>
          <p:cNvPr id="4100" name="Rectangle 3"/>
          <p:cNvSpPr>
            <a:spLocks noGrp="1" noChangeArrowheads="1"/>
          </p:cNvSpPr>
          <p:nvPr>
            <p:ph type="body" idx="1"/>
          </p:nvPr>
        </p:nvSpPr>
        <p:spPr>
          <a:xfrm>
            <a:off x="323528" y="1268760"/>
            <a:ext cx="8435280" cy="5112568"/>
          </a:xfrm>
        </p:spPr>
        <p:txBody>
          <a:bodyPr/>
          <a:lstStyle/>
          <a:p>
            <a:pPr marL="0" indent="0" eaLnBrk="1" hangingPunct="1">
              <a:spcBef>
                <a:spcPts val="600"/>
              </a:spcBef>
              <a:buFont typeface="Wingdings" pitchFamily="2" charset="2"/>
              <a:buNone/>
            </a:pPr>
            <a:r>
              <a:rPr lang="zh-CN" altLang="en-US" sz="2400" smtClean="0"/>
              <a:t>一、输入过程三个步骤</a:t>
            </a:r>
            <a:endParaRPr lang="en-US" altLang="zh-CN" sz="2400" smtClean="0"/>
          </a:p>
          <a:p>
            <a:pPr marL="0" indent="0" eaLnBrk="1" hangingPunct="1">
              <a:spcBef>
                <a:spcPts val="600"/>
              </a:spcBef>
              <a:buFont typeface="Wingdings" pitchFamily="2" charset="2"/>
              <a:buNone/>
            </a:pPr>
            <a:r>
              <a:rPr lang="en-US" altLang="zh-CN" sz="2400" smtClean="0"/>
              <a:t>1.CPU</a:t>
            </a:r>
            <a:r>
              <a:rPr lang="zh-CN" altLang="en-US" sz="2400" smtClean="0"/>
              <a:t>把一个地址值放在地址总线上，选择某一输入设备；</a:t>
            </a:r>
            <a:endParaRPr lang="en-US" altLang="zh-CN" sz="2400" smtClean="0"/>
          </a:p>
          <a:p>
            <a:pPr marL="0" indent="0" eaLnBrk="1" hangingPunct="1">
              <a:spcBef>
                <a:spcPts val="600"/>
              </a:spcBef>
              <a:buFont typeface="Wingdings" pitchFamily="2" charset="2"/>
              <a:buNone/>
            </a:pPr>
            <a:r>
              <a:rPr lang="en-US" altLang="zh-CN" sz="2400" smtClean="0"/>
              <a:t>2.CPU</a:t>
            </a:r>
            <a:r>
              <a:rPr lang="zh-CN" altLang="en-US" sz="2400" smtClean="0"/>
              <a:t>等待输入设备的数据有效；</a:t>
            </a:r>
            <a:endParaRPr lang="en-US" altLang="zh-CN" sz="2400" smtClean="0"/>
          </a:p>
          <a:p>
            <a:pPr marL="0" indent="0" eaLnBrk="1" hangingPunct="1">
              <a:spcBef>
                <a:spcPts val="600"/>
              </a:spcBef>
              <a:buFont typeface="Wingdings" pitchFamily="2" charset="2"/>
              <a:buNone/>
            </a:pPr>
            <a:r>
              <a:rPr lang="en-US" altLang="zh-CN" sz="2400" smtClean="0"/>
              <a:t>3.CPU</a:t>
            </a:r>
            <a:r>
              <a:rPr lang="zh-CN" altLang="en-US" sz="2400" smtClean="0"/>
              <a:t>从数据总线读入数据，并放在一个相应的</a:t>
            </a:r>
            <a:r>
              <a:rPr lang="en-US" altLang="zh-CN" sz="2400" smtClean="0"/>
              <a:t>CPU</a:t>
            </a:r>
            <a:r>
              <a:rPr lang="zh-CN" altLang="en-US" sz="2400" smtClean="0"/>
              <a:t>寄存器中。</a:t>
            </a:r>
            <a:endParaRPr lang="en-US" altLang="zh-CN" sz="2400" smtClean="0"/>
          </a:p>
          <a:p>
            <a:pPr marL="0" indent="0" eaLnBrk="1" hangingPunct="1">
              <a:spcBef>
                <a:spcPts val="600"/>
              </a:spcBef>
              <a:buNone/>
            </a:pPr>
            <a:r>
              <a:rPr lang="zh-CN" altLang="en-US" sz="2400" smtClean="0"/>
              <a:t>二、输出过程</a:t>
            </a:r>
            <a:r>
              <a:rPr lang="zh-CN" altLang="en-US" sz="2400"/>
              <a:t>三个步骤</a:t>
            </a:r>
            <a:endParaRPr lang="en-US" altLang="zh-CN" sz="2400"/>
          </a:p>
          <a:p>
            <a:pPr marL="0" indent="0" eaLnBrk="1" hangingPunct="1">
              <a:spcBef>
                <a:spcPts val="600"/>
              </a:spcBef>
              <a:buNone/>
            </a:pPr>
            <a:r>
              <a:rPr lang="en-US" altLang="zh-CN" sz="2400"/>
              <a:t>1.CPU</a:t>
            </a:r>
            <a:r>
              <a:rPr lang="zh-CN" altLang="en-US" sz="2400"/>
              <a:t>把一个地址值放在地址总线上，选择某一</a:t>
            </a:r>
            <a:r>
              <a:rPr lang="zh-CN" altLang="en-US" sz="2400" smtClean="0"/>
              <a:t>输出设备</a:t>
            </a:r>
            <a:r>
              <a:rPr lang="zh-CN" altLang="en-US" sz="2400"/>
              <a:t>；</a:t>
            </a:r>
            <a:endParaRPr lang="en-US" altLang="zh-CN" sz="2400"/>
          </a:p>
          <a:p>
            <a:pPr marL="0" indent="0" eaLnBrk="1" hangingPunct="1">
              <a:spcBef>
                <a:spcPts val="600"/>
              </a:spcBef>
              <a:buNone/>
            </a:pPr>
            <a:r>
              <a:rPr lang="en-US" altLang="zh-CN" sz="2400" smtClean="0"/>
              <a:t>2.CPU</a:t>
            </a:r>
            <a:r>
              <a:rPr lang="zh-CN" altLang="en-US" sz="2400" smtClean="0"/>
              <a:t>把数据放在数据总线上；</a:t>
            </a:r>
            <a:endParaRPr lang="en-US" altLang="zh-CN" sz="2400"/>
          </a:p>
          <a:p>
            <a:pPr marL="0" indent="0" eaLnBrk="1" hangingPunct="1">
              <a:spcBef>
                <a:spcPts val="600"/>
              </a:spcBef>
              <a:buNone/>
            </a:pPr>
            <a:r>
              <a:rPr lang="en-US" altLang="zh-CN" sz="2400" smtClean="0"/>
              <a:t>3.</a:t>
            </a:r>
            <a:r>
              <a:rPr lang="zh-CN" altLang="en-US" sz="2400" smtClean="0"/>
              <a:t>输出设备认为数据有效，从而把数据取走。</a:t>
            </a:r>
            <a:endParaRPr lang="en-US" altLang="zh-CN" sz="2400" smtClean="0"/>
          </a:p>
          <a:p>
            <a:pPr marL="0" indent="457200" eaLnBrk="1" hangingPunct="1">
              <a:spcBef>
                <a:spcPts val="600"/>
              </a:spcBef>
              <a:buNone/>
            </a:pPr>
            <a:r>
              <a:rPr lang="zh-CN" altLang="en-US" sz="2400" smtClean="0"/>
              <a:t>从上述过程可以看出，输入</a:t>
            </a:r>
            <a:r>
              <a:rPr lang="en-US" altLang="zh-CN" sz="2400" smtClean="0"/>
              <a:t>/</a:t>
            </a:r>
            <a:r>
              <a:rPr lang="zh-CN" altLang="en-US" sz="2400" smtClean="0"/>
              <a:t>输出操作的关键是什么时候数据才有效？由于外围设备的传输速率差别很大，这就要保证</a:t>
            </a:r>
            <a:r>
              <a:rPr lang="en-US" altLang="zh-CN" sz="2400" smtClean="0"/>
              <a:t>CPU</a:t>
            </a:r>
            <a:r>
              <a:rPr lang="zh-CN" altLang="en-US" sz="2400" smtClean="0"/>
              <a:t>与外围设备在进行数据传输时进行时间的同步，不同速度的外设需要不同的同步方式。</a:t>
            </a:r>
          </a:p>
        </p:txBody>
      </p:sp>
    </p:spTree>
    <p:extLst>
      <p:ext uri="{BB962C8B-B14F-4D97-AF65-F5344CB8AC3E}">
        <p14:creationId xmlns:p14="http://schemas.microsoft.com/office/powerpoint/2010/main" val="37238293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E345374-5D7E-4CBB-8AD4-CA20A34F0520}" type="slidenum">
              <a:rPr lang="en-US" altLang="zh-CN" smtClean="0"/>
              <a:pPr eaLnBrk="1" hangingPunct="1"/>
              <a:t>60</a:t>
            </a:fld>
            <a:endParaRPr lang="en-US" altLang="zh-CN" smtClean="0"/>
          </a:p>
        </p:txBody>
      </p:sp>
      <p:sp>
        <p:nvSpPr>
          <p:cNvPr id="40963" name="Rectangle 2"/>
          <p:cNvSpPr>
            <a:spLocks noGrp="1" noChangeArrowheads="1"/>
          </p:cNvSpPr>
          <p:nvPr>
            <p:ph type="title"/>
          </p:nvPr>
        </p:nvSpPr>
        <p:spPr>
          <a:xfrm>
            <a:off x="457200" y="620688"/>
            <a:ext cx="3178696" cy="796950"/>
          </a:xfrm>
        </p:spPr>
        <p:txBody>
          <a:bodyPr/>
          <a:lstStyle/>
          <a:p>
            <a:pPr eaLnBrk="1" hangingPunct="1"/>
            <a:r>
              <a:rPr lang="en-US" altLang="zh-CN" smtClean="0">
                <a:cs typeface="Times New Roman" pitchFamily="18" charset="0"/>
              </a:rPr>
              <a:t>8.5 </a:t>
            </a:r>
            <a:r>
              <a:rPr lang="zh-CN" altLang="en-US" smtClean="0"/>
              <a:t>通道方式</a:t>
            </a:r>
          </a:p>
        </p:txBody>
      </p:sp>
      <p:sp>
        <p:nvSpPr>
          <p:cNvPr id="40964" name="Rectangle 3"/>
          <p:cNvSpPr>
            <a:spLocks noGrp="1" noChangeArrowheads="1"/>
          </p:cNvSpPr>
          <p:nvPr>
            <p:ph type="body" idx="1"/>
          </p:nvPr>
        </p:nvSpPr>
        <p:spPr>
          <a:xfrm>
            <a:off x="457200" y="1719263"/>
            <a:ext cx="4258816" cy="1781745"/>
          </a:xfrm>
        </p:spPr>
        <p:txBody>
          <a:bodyPr/>
          <a:lstStyle/>
          <a:p>
            <a:pPr eaLnBrk="1" hangingPunct="1">
              <a:lnSpc>
                <a:spcPct val="90000"/>
              </a:lnSpc>
              <a:buFont typeface="Wingdings" pitchFamily="2" charset="2"/>
              <a:buNone/>
            </a:pPr>
            <a:r>
              <a:rPr lang="en-US" altLang="zh-CN" smtClean="0"/>
              <a:t>8.5.1 </a:t>
            </a:r>
            <a:r>
              <a:rPr lang="zh-CN" altLang="en-US" smtClean="0"/>
              <a:t>通道的功能</a:t>
            </a:r>
            <a:endParaRPr lang="en-US" altLang="zh-CN" smtClean="0"/>
          </a:p>
          <a:p>
            <a:pPr eaLnBrk="1" hangingPunct="1">
              <a:lnSpc>
                <a:spcPct val="90000"/>
              </a:lnSpc>
              <a:buFont typeface="Wingdings" pitchFamily="2" charset="2"/>
              <a:buNone/>
            </a:pPr>
            <a:r>
              <a:rPr lang="en-US" altLang="zh-CN" smtClean="0"/>
              <a:t>8.5.2 </a:t>
            </a:r>
            <a:r>
              <a:rPr lang="zh-CN" altLang="en-US" smtClean="0"/>
              <a:t>通道的类型</a:t>
            </a:r>
            <a:endParaRPr lang="en-US" altLang="zh-CN" smtClean="0"/>
          </a:p>
          <a:p>
            <a:pPr eaLnBrk="1" hangingPunct="1">
              <a:lnSpc>
                <a:spcPct val="90000"/>
              </a:lnSpc>
              <a:buFont typeface="Wingdings" pitchFamily="2" charset="2"/>
              <a:buNone/>
            </a:pPr>
            <a:r>
              <a:rPr lang="en-US" altLang="zh-CN" smtClean="0"/>
              <a:t>8.5.3 </a:t>
            </a:r>
            <a:r>
              <a:rPr lang="zh-CN" altLang="en-US" smtClean="0"/>
              <a:t>通道结构的发展</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003508-86B2-4404-9CD3-06622488C372}" type="slidenum">
              <a:rPr lang="en-US" altLang="zh-CN" smtClean="0"/>
              <a:pPr eaLnBrk="1" hangingPunct="1"/>
              <a:t>61</a:t>
            </a:fld>
            <a:endParaRPr lang="en-US" altLang="zh-CN" smtClean="0"/>
          </a:p>
        </p:txBody>
      </p:sp>
      <p:sp>
        <p:nvSpPr>
          <p:cNvPr id="41987" name="Rectangle 2"/>
          <p:cNvSpPr>
            <a:spLocks noGrp="1" noChangeArrowheads="1"/>
          </p:cNvSpPr>
          <p:nvPr>
            <p:ph type="title"/>
          </p:nvPr>
        </p:nvSpPr>
        <p:spPr>
          <a:xfrm>
            <a:off x="457200" y="692696"/>
            <a:ext cx="4330824" cy="724942"/>
          </a:xfrm>
        </p:spPr>
        <p:txBody>
          <a:bodyPr/>
          <a:lstStyle/>
          <a:p>
            <a:pPr eaLnBrk="1" hangingPunct="1"/>
            <a:r>
              <a:rPr lang="zh-CN" altLang="zh-CN" smtClean="0"/>
              <a:t>8.5.1 </a:t>
            </a:r>
            <a:r>
              <a:rPr lang="zh-CN" smtClean="0"/>
              <a:t>通道的功能</a:t>
            </a:r>
            <a:endParaRPr lang="zh-CN" altLang="en-US" smtClean="0"/>
          </a:p>
        </p:txBody>
      </p:sp>
      <p:sp>
        <p:nvSpPr>
          <p:cNvPr id="41988" name="Rectangle 3"/>
          <p:cNvSpPr>
            <a:spLocks noGrp="1" noChangeArrowheads="1"/>
          </p:cNvSpPr>
          <p:nvPr>
            <p:ph type="body" idx="1"/>
          </p:nvPr>
        </p:nvSpPr>
        <p:spPr>
          <a:xfrm>
            <a:off x="395536" y="1916832"/>
            <a:ext cx="8352159" cy="3312368"/>
          </a:xfrm>
        </p:spPr>
        <p:txBody>
          <a:bodyPr/>
          <a:lstStyle/>
          <a:p>
            <a:pPr marL="0" indent="0" eaLnBrk="1" hangingPunct="1">
              <a:spcBef>
                <a:spcPts val="600"/>
              </a:spcBef>
              <a:buNone/>
            </a:pPr>
            <a:r>
              <a:rPr lang="en-US" altLang="zh-CN" sz="2800" smtClean="0"/>
              <a:t>1.</a:t>
            </a:r>
            <a:r>
              <a:rPr lang="zh-CN" altLang="en-US" sz="2800" smtClean="0"/>
              <a:t>通道的基本概念</a:t>
            </a:r>
            <a:endParaRPr lang="en-US" altLang="zh-CN" sz="2800" smtClean="0"/>
          </a:p>
          <a:p>
            <a:pPr marL="0" indent="457200" eaLnBrk="1" hangingPunct="1">
              <a:spcBef>
                <a:spcPts val="600"/>
              </a:spcBef>
              <a:buNone/>
            </a:pPr>
            <a:r>
              <a:rPr lang="zh-CN" altLang="en-US" sz="2800"/>
              <a:t>通道是计算机系统中代替</a:t>
            </a:r>
            <a:r>
              <a:rPr lang="en-US" altLang="zh-CN" sz="2800"/>
              <a:t>CPU</a:t>
            </a:r>
            <a:r>
              <a:rPr lang="zh-CN" altLang="en-US" sz="2800"/>
              <a:t>管理控制外设的独立部件，</a:t>
            </a:r>
            <a:r>
              <a:rPr lang="zh-CN" altLang="en-US" sz="2800"/>
              <a:t>是</a:t>
            </a:r>
            <a:r>
              <a:rPr lang="zh-CN" altLang="en-US" sz="2800" smtClean="0"/>
              <a:t>一个具有特殊功能的处理器，它有自己的指令和程序专门负责数据输入输出的传输控制，而</a:t>
            </a:r>
            <a:r>
              <a:rPr lang="en-US" altLang="zh-CN" sz="2800" smtClean="0"/>
              <a:t>CPU</a:t>
            </a:r>
            <a:r>
              <a:rPr lang="zh-CN" altLang="en-US" sz="2800" smtClean="0"/>
              <a:t>将“传输控制”的功能下放给通道后只负责“数据处理”功能，这样，通道与</a:t>
            </a:r>
            <a:r>
              <a:rPr lang="en-US" altLang="zh-CN" sz="2800" smtClean="0"/>
              <a:t>CPU</a:t>
            </a:r>
            <a:r>
              <a:rPr lang="zh-CN" altLang="en-US" sz="2800" smtClean="0"/>
              <a:t>分时使用存储器，实现了</a:t>
            </a:r>
            <a:r>
              <a:rPr lang="en-US" altLang="zh-CN" sz="2800" smtClean="0"/>
              <a:t>CPU</a:t>
            </a:r>
            <a:r>
              <a:rPr lang="zh-CN" altLang="en-US" sz="2800" smtClean="0"/>
              <a:t>内部运算与</a:t>
            </a:r>
            <a:r>
              <a:rPr lang="en-US" altLang="zh-CN" sz="2800" smtClean="0"/>
              <a:t>I/O</a:t>
            </a:r>
            <a:r>
              <a:rPr lang="zh-CN" altLang="en-US" sz="2800" smtClean="0"/>
              <a:t>设备的并行工作。</a:t>
            </a:r>
            <a:endParaRPr lang="zh-CN" altLang="en-US" sz="28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003508-86B2-4404-9CD3-06622488C372}" type="slidenum">
              <a:rPr lang="en-US" altLang="zh-CN" smtClean="0"/>
              <a:pPr eaLnBrk="1" hangingPunct="1"/>
              <a:t>62</a:t>
            </a:fld>
            <a:endParaRPr lang="en-US" altLang="zh-CN" smtClean="0"/>
          </a:p>
        </p:txBody>
      </p:sp>
      <p:sp>
        <p:nvSpPr>
          <p:cNvPr id="41987" name="Rectangle 2"/>
          <p:cNvSpPr>
            <a:spLocks noGrp="1" noChangeArrowheads="1"/>
          </p:cNvSpPr>
          <p:nvPr>
            <p:ph type="title"/>
          </p:nvPr>
        </p:nvSpPr>
        <p:spPr>
          <a:xfrm>
            <a:off x="395536" y="260648"/>
            <a:ext cx="4330824" cy="724942"/>
          </a:xfrm>
        </p:spPr>
        <p:txBody>
          <a:bodyPr/>
          <a:lstStyle/>
          <a:p>
            <a:pPr eaLnBrk="1" hangingPunct="1"/>
            <a:r>
              <a:rPr lang="zh-CN" altLang="zh-CN" smtClean="0"/>
              <a:t>8.5.1 </a:t>
            </a:r>
            <a:r>
              <a:rPr lang="zh-CN" smtClean="0"/>
              <a:t>通道的功能</a:t>
            </a:r>
            <a:endParaRPr lang="zh-CN" altLang="en-US" smtClean="0"/>
          </a:p>
        </p:txBody>
      </p:sp>
      <p:sp>
        <p:nvSpPr>
          <p:cNvPr id="41988" name="Rectangle 3"/>
          <p:cNvSpPr>
            <a:spLocks noGrp="1" noChangeArrowheads="1"/>
          </p:cNvSpPr>
          <p:nvPr>
            <p:ph type="body" idx="1"/>
          </p:nvPr>
        </p:nvSpPr>
        <p:spPr>
          <a:xfrm>
            <a:off x="467544" y="1052736"/>
            <a:ext cx="8352159" cy="2448272"/>
          </a:xfrm>
        </p:spPr>
        <p:txBody>
          <a:bodyPr/>
          <a:lstStyle/>
          <a:p>
            <a:pPr marL="0" indent="0" eaLnBrk="1" hangingPunct="1">
              <a:spcBef>
                <a:spcPts val="600"/>
              </a:spcBef>
              <a:buNone/>
            </a:pPr>
            <a:r>
              <a:rPr lang="en-US" altLang="zh-CN" sz="2400" smtClean="0"/>
              <a:t>2.</a:t>
            </a:r>
            <a:r>
              <a:rPr lang="zh-CN" altLang="en-US" sz="2400" smtClean="0"/>
              <a:t>通道的结构</a:t>
            </a:r>
            <a:endParaRPr lang="en-US" altLang="zh-CN" sz="2400" smtClean="0"/>
          </a:p>
          <a:p>
            <a:pPr marL="0" indent="457200" eaLnBrk="1" hangingPunct="1">
              <a:spcBef>
                <a:spcPts val="600"/>
              </a:spcBef>
              <a:buNone/>
            </a:pPr>
            <a:r>
              <a:rPr lang="zh-CN" altLang="en-US" sz="2400" smtClean="0"/>
              <a:t>在</a:t>
            </a:r>
            <a:r>
              <a:rPr lang="zh-CN" altLang="en-US" sz="2400"/>
              <a:t>通道控制方式中，一个主机可以连接几个通道。每个通道又可连接多</a:t>
            </a:r>
            <a:r>
              <a:rPr lang="zh-CN" altLang="en-US" sz="2400"/>
              <a:t>台</a:t>
            </a:r>
            <a:r>
              <a:rPr lang="en-US" altLang="zh-CN" sz="2400" smtClean="0"/>
              <a:t>I/O</a:t>
            </a:r>
            <a:r>
              <a:rPr lang="zh-CN" altLang="en-US" sz="2400"/>
              <a:t>设备，这些设备可具有不同速度，可以是不同种类。这种输入输出系统增强了主机与通道操作的并行能力以及各通道之间、同一通道的各设备之间的并行操作能力。也为用户提供了增减外围设备的</a:t>
            </a:r>
            <a:r>
              <a:rPr lang="zh-CN" altLang="en-US" sz="2400"/>
              <a:t>灵活性</a:t>
            </a:r>
            <a:r>
              <a:rPr lang="zh-CN" altLang="en-US" sz="2400" smtClean="0"/>
              <a:t>。</a:t>
            </a:r>
            <a:endParaRPr lang="zh-CN" altLang="en-US" sz="2400"/>
          </a:p>
        </p:txBody>
      </p:sp>
      <p:pic>
        <p:nvPicPr>
          <p:cNvPr id="5" name="Picture 4" descr="8a19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3646707"/>
            <a:ext cx="3888432" cy="278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37512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003508-86B2-4404-9CD3-06622488C372}" type="slidenum">
              <a:rPr lang="en-US" altLang="zh-CN" smtClean="0"/>
              <a:pPr eaLnBrk="1" hangingPunct="1"/>
              <a:t>63</a:t>
            </a:fld>
            <a:endParaRPr lang="en-US" altLang="zh-CN" smtClean="0"/>
          </a:p>
        </p:txBody>
      </p:sp>
      <p:sp>
        <p:nvSpPr>
          <p:cNvPr id="41987" name="Rectangle 2"/>
          <p:cNvSpPr>
            <a:spLocks noGrp="1" noChangeArrowheads="1"/>
          </p:cNvSpPr>
          <p:nvPr>
            <p:ph type="title"/>
          </p:nvPr>
        </p:nvSpPr>
        <p:spPr>
          <a:xfrm>
            <a:off x="395536" y="260648"/>
            <a:ext cx="4330824" cy="724942"/>
          </a:xfrm>
        </p:spPr>
        <p:txBody>
          <a:bodyPr/>
          <a:lstStyle/>
          <a:p>
            <a:pPr eaLnBrk="1" hangingPunct="1"/>
            <a:r>
              <a:rPr lang="zh-CN" altLang="zh-CN" smtClean="0"/>
              <a:t>8.5.1 </a:t>
            </a:r>
            <a:r>
              <a:rPr lang="zh-CN" smtClean="0"/>
              <a:t>通道的功能</a:t>
            </a:r>
            <a:endParaRPr lang="zh-CN" altLang="en-US" smtClean="0"/>
          </a:p>
        </p:txBody>
      </p:sp>
      <p:sp>
        <p:nvSpPr>
          <p:cNvPr id="41988" name="Rectangle 3"/>
          <p:cNvSpPr>
            <a:spLocks noGrp="1" noChangeArrowheads="1"/>
          </p:cNvSpPr>
          <p:nvPr>
            <p:ph type="body" idx="1"/>
          </p:nvPr>
        </p:nvSpPr>
        <p:spPr>
          <a:xfrm>
            <a:off x="467544" y="1052736"/>
            <a:ext cx="8352159" cy="2160240"/>
          </a:xfrm>
        </p:spPr>
        <p:txBody>
          <a:bodyPr/>
          <a:lstStyle/>
          <a:p>
            <a:pPr marL="0" indent="0" eaLnBrk="1" hangingPunct="1">
              <a:spcBef>
                <a:spcPts val="600"/>
              </a:spcBef>
              <a:buNone/>
            </a:pPr>
            <a:r>
              <a:rPr lang="en-US" altLang="zh-CN" sz="2400" smtClean="0"/>
              <a:t>2.</a:t>
            </a:r>
            <a:r>
              <a:rPr lang="zh-CN" altLang="en-US" sz="2400" smtClean="0"/>
              <a:t>通道的结构</a:t>
            </a:r>
            <a:endParaRPr lang="en-US" altLang="zh-CN" sz="2400" smtClean="0"/>
          </a:p>
          <a:p>
            <a:pPr marL="0" indent="457200" eaLnBrk="1" hangingPunct="1">
              <a:spcBef>
                <a:spcPts val="600"/>
              </a:spcBef>
              <a:buNone/>
            </a:pPr>
            <a:r>
              <a:rPr lang="zh-CN" altLang="en-US" sz="2400" smtClean="0"/>
              <a:t>采用通道方式组织输入输出系统，多使用</a:t>
            </a:r>
            <a:r>
              <a:rPr lang="zh-CN" altLang="en-US" sz="2400" b="1" smtClean="0">
                <a:solidFill>
                  <a:srgbClr val="FF0000"/>
                </a:solidFill>
              </a:rPr>
              <a:t>主机</a:t>
            </a:r>
            <a:r>
              <a:rPr lang="en-US" altLang="zh-CN" sz="2400" b="1" smtClean="0">
                <a:solidFill>
                  <a:srgbClr val="FF0000"/>
                </a:solidFill>
              </a:rPr>
              <a:t>-</a:t>
            </a:r>
            <a:r>
              <a:rPr lang="zh-CN" altLang="en-US" sz="2400" b="1" smtClean="0">
                <a:solidFill>
                  <a:srgbClr val="FF0000"/>
                </a:solidFill>
              </a:rPr>
              <a:t>通道</a:t>
            </a:r>
            <a:r>
              <a:rPr lang="en-US" altLang="zh-CN" sz="2400" b="1" smtClean="0">
                <a:solidFill>
                  <a:srgbClr val="FF0000"/>
                </a:solidFill>
              </a:rPr>
              <a:t>-</a:t>
            </a:r>
            <a:r>
              <a:rPr lang="en-US" altLang="zh-CN" sz="2400" b="1">
                <a:solidFill>
                  <a:srgbClr val="FF0000"/>
                </a:solidFill>
              </a:rPr>
              <a:t> </a:t>
            </a:r>
            <a:r>
              <a:rPr lang="en-US" altLang="zh-CN" sz="2400" b="1">
                <a:solidFill>
                  <a:srgbClr val="FF0000"/>
                </a:solidFill>
              </a:rPr>
              <a:t>I/O </a:t>
            </a:r>
            <a:r>
              <a:rPr lang="zh-CN" altLang="en-US" sz="2400" b="1" smtClean="0">
                <a:solidFill>
                  <a:srgbClr val="FF0000"/>
                </a:solidFill>
              </a:rPr>
              <a:t>模块</a:t>
            </a:r>
            <a:r>
              <a:rPr lang="en-US" altLang="zh-CN" sz="2400" b="1" smtClean="0">
                <a:solidFill>
                  <a:srgbClr val="FF0000"/>
                </a:solidFill>
              </a:rPr>
              <a:t>-</a:t>
            </a:r>
            <a:r>
              <a:rPr lang="zh-CN" altLang="en-US" sz="2400" b="1" smtClean="0">
                <a:solidFill>
                  <a:srgbClr val="FF0000"/>
                </a:solidFill>
              </a:rPr>
              <a:t>外围设备四级连接方式</a:t>
            </a:r>
            <a:r>
              <a:rPr lang="zh-CN" altLang="en-US" sz="2400" smtClean="0"/>
              <a:t>。为了便于通道对各设备的统一管理，通道与</a:t>
            </a:r>
            <a:r>
              <a:rPr lang="en-US" altLang="zh-CN" sz="2400" smtClean="0"/>
              <a:t>I/O</a:t>
            </a:r>
            <a:r>
              <a:rPr lang="zh-CN" altLang="en-US" sz="2400" smtClean="0"/>
              <a:t>模块之间用统一的标准接口，</a:t>
            </a:r>
            <a:r>
              <a:rPr lang="en-US" altLang="zh-CN" sz="2400" smtClean="0"/>
              <a:t>I/O</a:t>
            </a:r>
            <a:r>
              <a:rPr lang="zh-CN" altLang="en-US" sz="2400" smtClean="0"/>
              <a:t>模块与设备之间则根据设备要求不同采用专用接口。</a:t>
            </a:r>
            <a:endParaRPr lang="en-US" altLang="zh-CN" sz="2400" smtClean="0"/>
          </a:p>
        </p:txBody>
      </p:sp>
      <p:pic>
        <p:nvPicPr>
          <p:cNvPr id="6" name="Picture 4" descr="8a19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3200" y="3284984"/>
            <a:ext cx="3888432" cy="278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873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003508-86B2-4404-9CD3-06622488C372}" type="slidenum">
              <a:rPr lang="en-US" altLang="zh-CN" smtClean="0"/>
              <a:pPr eaLnBrk="1" hangingPunct="1"/>
              <a:t>64</a:t>
            </a:fld>
            <a:endParaRPr lang="en-US" altLang="zh-CN" smtClean="0"/>
          </a:p>
        </p:txBody>
      </p:sp>
      <p:sp>
        <p:nvSpPr>
          <p:cNvPr id="41987" name="Rectangle 2"/>
          <p:cNvSpPr>
            <a:spLocks noGrp="1" noChangeArrowheads="1"/>
          </p:cNvSpPr>
          <p:nvPr>
            <p:ph type="title"/>
          </p:nvPr>
        </p:nvSpPr>
        <p:spPr>
          <a:xfrm>
            <a:off x="395536" y="476672"/>
            <a:ext cx="4330824" cy="724942"/>
          </a:xfrm>
        </p:spPr>
        <p:txBody>
          <a:bodyPr/>
          <a:lstStyle/>
          <a:p>
            <a:pPr eaLnBrk="1" hangingPunct="1"/>
            <a:r>
              <a:rPr lang="zh-CN" altLang="zh-CN" smtClean="0"/>
              <a:t>8.5.1 </a:t>
            </a:r>
            <a:r>
              <a:rPr lang="zh-CN" smtClean="0"/>
              <a:t>通道的功能</a:t>
            </a:r>
            <a:endParaRPr lang="zh-CN" altLang="en-US" smtClean="0"/>
          </a:p>
        </p:txBody>
      </p:sp>
      <p:sp>
        <p:nvSpPr>
          <p:cNvPr id="41988" name="Rectangle 3"/>
          <p:cNvSpPr>
            <a:spLocks noGrp="1" noChangeArrowheads="1"/>
          </p:cNvSpPr>
          <p:nvPr>
            <p:ph type="body" idx="1"/>
          </p:nvPr>
        </p:nvSpPr>
        <p:spPr>
          <a:xfrm>
            <a:off x="467544" y="1772816"/>
            <a:ext cx="8229600" cy="3528392"/>
          </a:xfrm>
        </p:spPr>
        <p:txBody>
          <a:bodyPr/>
          <a:lstStyle/>
          <a:p>
            <a:pPr marL="0" indent="0" eaLnBrk="1" hangingPunct="1">
              <a:spcBef>
                <a:spcPts val="600"/>
              </a:spcBef>
              <a:buNone/>
            </a:pPr>
            <a:r>
              <a:rPr lang="en-US" altLang="zh-CN" sz="2400" smtClean="0">
                <a:latin typeface="宋体" pitchFamily="2" charset="-122"/>
              </a:rPr>
              <a:t>3.</a:t>
            </a:r>
            <a:r>
              <a:rPr lang="zh-CN" altLang="en-US" sz="2400" smtClean="0">
                <a:latin typeface="宋体" pitchFamily="2" charset="-122"/>
              </a:rPr>
              <a:t>通道的功能</a:t>
            </a:r>
            <a:endParaRPr lang="en-US" altLang="zh-CN" sz="2400" smtClean="0">
              <a:latin typeface="宋体" pitchFamily="2" charset="-122"/>
            </a:endParaRPr>
          </a:p>
          <a:p>
            <a:pPr marL="0" indent="0" eaLnBrk="1" hangingPunct="1">
              <a:spcBef>
                <a:spcPts val="600"/>
              </a:spcBef>
              <a:buNone/>
            </a:pPr>
            <a:r>
              <a:rPr lang="zh-CN" altLang="en-US" sz="2400" smtClean="0">
                <a:latin typeface="宋体" pitchFamily="2" charset="-122"/>
              </a:rPr>
              <a:t>通道的基本功能是执行</a:t>
            </a:r>
            <a:r>
              <a:rPr lang="zh-CN" altLang="en-US" sz="2400" smtClean="0">
                <a:latin typeface="宋体" pitchFamily="2" charset="-122"/>
              </a:rPr>
              <a:t>通道指令，组织外围设备和内存进行数据传输，按</a:t>
            </a:r>
            <a:r>
              <a:rPr lang="en-US" altLang="zh-CN" sz="2400" smtClean="0">
                <a:latin typeface="宋体" pitchFamily="2" charset="-122"/>
                <a:cs typeface="Times New Roman" pitchFamily="18" charset="0"/>
              </a:rPr>
              <a:t>I/O</a:t>
            </a:r>
            <a:r>
              <a:rPr lang="zh-CN" altLang="en-US" sz="2400" smtClean="0">
                <a:latin typeface="宋体" pitchFamily="2" charset="-122"/>
              </a:rPr>
              <a:t>指令要求启动外围设备，向</a:t>
            </a:r>
            <a:r>
              <a:rPr lang="en-US" altLang="zh-CN" sz="2400" smtClean="0">
                <a:latin typeface="宋体" pitchFamily="2" charset="-122"/>
                <a:cs typeface="Times New Roman" pitchFamily="18" charset="0"/>
              </a:rPr>
              <a:t>CPU</a:t>
            </a:r>
            <a:r>
              <a:rPr lang="zh-CN" altLang="en-US" sz="2400" smtClean="0">
                <a:latin typeface="宋体" pitchFamily="2" charset="-122"/>
              </a:rPr>
              <a:t>报告中断等，具体有以下五项任务：</a:t>
            </a:r>
            <a:endParaRPr lang="zh-CN" altLang="en-US" sz="2400" smtClean="0">
              <a:latin typeface="宋体" pitchFamily="2" charset="-122"/>
              <a:cs typeface="Times New Roman" pitchFamily="18" charset="0"/>
            </a:endParaRPr>
          </a:p>
          <a:p>
            <a:pPr marL="0" lvl="1" indent="0" algn="just" eaLnBrk="1" hangingPunct="1">
              <a:spcBef>
                <a:spcPts val="600"/>
              </a:spcBef>
              <a:buNone/>
            </a:pPr>
            <a:r>
              <a:rPr lang="en-US" altLang="zh-CN" sz="2400" smtClean="0">
                <a:latin typeface="宋体" pitchFamily="2" charset="-122"/>
                <a:cs typeface="Times New Roman" pitchFamily="18" charset="0"/>
              </a:rPr>
              <a:t>(1)</a:t>
            </a:r>
            <a:r>
              <a:rPr lang="zh-CN" altLang="en-US" sz="2400" smtClean="0">
                <a:latin typeface="宋体" pitchFamily="2" charset="-122"/>
              </a:rPr>
              <a:t>接受</a:t>
            </a:r>
            <a:r>
              <a:rPr lang="en-US" altLang="zh-CN" sz="2400" smtClean="0">
                <a:latin typeface="宋体" pitchFamily="2" charset="-122"/>
                <a:cs typeface="Times New Roman" pitchFamily="18" charset="0"/>
              </a:rPr>
              <a:t>CPU</a:t>
            </a:r>
            <a:r>
              <a:rPr lang="zh-CN" altLang="en-US" sz="2400" smtClean="0">
                <a:latin typeface="宋体" pitchFamily="2" charset="-122"/>
              </a:rPr>
              <a:t>的</a:t>
            </a:r>
            <a:r>
              <a:rPr lang="en-US" altLang="zh-CN" sz="2400" smtClean="0">
                <a:latin typeface="宋体" pitchFamily="2" charset="-122"/>
                <a:cs typeface="Times New Roman" pitchFamily="18" charset="0"/>
              </a:rPr>
              <a:t>I/O</a:t>
            </a:r>
            <a:r>
              <a:rPr lang="zh-CN" altLang="en-US" sz="2400" smtClean="0">
                <a:latin typeface="宋体" pitchFamily="2" charset="-122"/>
              </a:rPr>
              <a:t>指令，按指令要求与指定的外围设备进行通信。</a:t>
            </a:r>
            <a:endParaRPr lang="zh-CN" altLang="en-US" sz="2400" smtClean="0">
              <a:latin typeface="宋体" pitchFamily="2" charset="-122"/>
              <a:cs typeface="Times New Roman" pitchFamily="18" charset="0"/>
            </a:endParaRPr>
          </a:p>
          <a:p>
            <a:pPr marL="0" lvl="1" indent="0" algn="just" eaLnBrk="1" hangingPunct="1">
              <a:spcBef>
                <a:spcPts val="600"/>
              </a:spcBef>
              <a:buNone/>
            </a:pPr>
            <a:r>
              <a:rPr lang="en-US" altLang="zh-CN" sz="2400" smtClean="0">
                <a:latin typeface="宋体" pitchFamily="2" charset="-122"/>
                <a:cs typeface="Times New Roman" pitchFamily="18" charset="0"/>
              </a:rPr>
              <a:t>(2)</a:t>
            </a:r>
            <a:r>
              <a:rPr lang="zh-CN" altLang="en-US" sz="2400" smtClean="0">
                <a:latin typeface="宋体" pitchFamily="2" charset="-122"/>
              </a:rPr>
              <a:t>从内存选取属于该通道程序的通道指令，经译码后向设备控制器和设备发送各种命令。</a:t>
            </a:r>
            <a:r>
              <a:rPr lang="zh-CN" altLang="en-US" sz="2400" smtClean="0">
                <a:latin typeface="宋体" pitchFamily="2" charset="-122"/>
                <a:cs typeface="Times New Roman" pitchFamily="18" charset="0"/>
              </a:rPr>
              <a:t>  </a:t>
            </a:r>
          </a:p>
        </p:txBody>
      </p:sp>
    </p:spTree>
    <p:extLst>
      <p:ext uri="{BB962C8B-B14F-4D97-AF65-F5344CB8AC3E}">
        <p14:creationId xmlns:p14="http://schemas.microsoft.com/office/powerpoint/2010/main" val="23027421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003508-86B2-4404-9CD3-06622488C372}" type="slidenum">
              <a:rPr lang="en-US" altLang="zh-CN" smtClean="0"/>
              <a:pPr eaLnBrk="1" hangingPunct="1"/>
              <a:t>65</a:t>
            </a:fld>
            <a:endParaRPr lang="en-US" altLang="zh-CN" smtClean="0"/>
          </a:p>
        </p:txBody>
      </p:sp>
      <p:sp>
        <p:nvSpPr>
          <p:cNvPr id="41987" name="Rectangle 2"/>
          <p:cNvSpPr>
            <a:spLocks noGrp="1" noChangeArrowheads="1"/>
          </p:cNvSpPr>
          <p:nvPr>
            <p:ph type="title"/>
          </p:nvPr>
        </p:nvSpPr>
        <p:spPr>
          <a:xfrm>
            <a:off x="395536" y="1052736"/>
            <a:ext cx="4330824" cy="724942"/>
          </a:xfrm>
        </p:spPr>
        <p:txBody>
          <a:bodyPr/>
          <a:lstStyle/>
          <a:p>
            <a:pPr eaLnBrk="1" hangingPunct="1"/>
            <a:r>
              <a:rPr lang="zh-CN" altLang="zh-CN" smtClean="0"/>
              <a:t>8.5.1 </a:t>
            </a:r>
            <a:r>
              <a:rPr lang="zh-CN" smtClean="0"/>
              <a:t>通道的功能</a:t>
            </a:r>
            <a:endParaRPr lang="zh-CN" altLang="en-US" smtClean="0"/>
          </a:p>
        </p:txBody>
      </p:sp>
      <p:sp>
        <p:nvSpPr>
          <p:cNvPr id="41988" name="Rectangle 3"/>
          <p:cNvSpPr>
            <a:spLocks noGrp="1" noChangeArrowheads="1"/>
          </p:cNvSpPr>
          <p:nvPr>
            <p:ph type="body" idx="1"/>
          </p:nvPr>
        </p:nvSpPr>
        <p:spPr>
          <a:xfrm>
            <a:off x="467544" y="1916832"/>
            <a:ext cx="8229600" cy="3672408"/>
          </a:xfrm>
        </p:spPr>
        <p:txBody>
          <a:bodyPr/>
          <a:lstStyle/>
          <a:p>
            <a:pPr marL="0" indent="0" eaLnBrk="1" hangingPunct="1">
              <a:spcBef>
                <a:spcPts val="600"/>
              </a:spcBef>
              <a:buNone/>
            </a:pPr>
            <a:r>
              <a:rPr lang="en-US" altLang="zh-CN" sz="2400" smtClean="0">
                <a:latin typeface="宋体" pitchFamily="2" charset="-122"/>
              </a:rPr>
              <a:t>3.</a:t>
            </a:r>
            <a:r>
              <a:rPr lang="zh-CN" altLang="en-US" sz="2400" smtClean="0">
                <a:latin typeface="宋体" pitchFamily="2" charset="-122"/>
              </a:rPr>
              <a:t>通道的功能</a:t>
            </a:r>
            <a:endParaRPr lang="en-US" altLang="zh-CN" sz="2400" smtClean="0">
              <a:latin typeface="宋体" pitchFamily="2" charset="-122"/>
            </a:endParaRPr>
          </a:p>
          <a:p>
            <a:pPr marL="0" lvl="1" indent="0" algn="just" eaLnBrk="1" hangingPunct="1">
              <a:spcBef>
                <a:spcPts val="600"/>
              </a:spcBef>
              <a:buNone/>
            </a:pPr>
            <a:r>
              <a:rPr lang="en-US" altLang="zh-CN" sz="2400" smtClean="0">
                <a:latin typeface="宋体" pitchFamily="2" charset="-122"/>
                <a:cs typeface="Times New Roman" pitchFamily="18" charset="0"/>
              </a:rPr>
              <a:t>(</a:t>
            </a:r>
            <a:r>
              <a:rPr lang="en-US" altLang="zh-CN" sz="2400" smtClean="0">
                <a:latin typeface="宋体" pitchFamily="2" charset="-122"/>
                <a:cs typeface="Times New Roman" pitchFamily="18" charset="0"/>
              </a:rPr>
              <a:t>3)</a:t>
            </a:r>
            <a:r>
              <a:rPr lang="zh-CN" altLang="en-US" sz="2400" smtClean="0">
                <a:latin typeface="宋体" pitchFamily="2" charset="-122"/>
              </a:rPr>
              <a:t>组织外围设备和内存之间进行数据传送，并根据需要提供数据缓存的空间，以及提供数据存入内存的地址和传送的数据量。</a:t>
            </a:r>
            <a:r>
              <a:rPr lang="zh-CN" altLang="en-US" sz="2400" smtClean="0">
                <a:latin typeface="宋体" pitchFamily="2" charset="-122"/>
                <a:cs typeface="Times New Roman" pitchFamily="18" charset="0"/>
              </a:rPr>
              <a:t> </a:t>
            </a:r>
          </a:p>
          <a:p>
            <a:pPr marL="0" lvl="1" indent="0" algn="just" eaLnBrk="1" hangingPunct="1">
              <a:spcBef>
                <a:spcPts val="600"/>
              </a:spcBef>
              <a:buNone/>
            </a:pPr>
            <a:r>
              <a:rPr lang="en-US" altLang="zh-CN" sz="2400" smtClean="0">
                <a:latin typeface="宋体" pitchFamily="2" charset="-122"/>
                <a:cs typeface="Times New Roman" pitchFamily="18" charset="0"/>
              </a:rPr>
              <a:t>(4)</a:t>
            </a:r>
            <a:r>
              <a:rPr lang="zh-CN" altLang="en-US" sz="2400" smtClean="0">
                <a:latin typeface="宋体" pitchFamily="2" charset="-122"/>
              </a:rPr>
              <a:t>从外围设备得到设备的状态信息，形成并保存通道本身的状态信息，根据要求将这些状态信息送到内存的指定单元，供</a:t>
            </a:r>
            <a:r>
              <a:rPr lang="en-US" altLang="zh-CN" sz="2400" smtClean="0">
                <a:latin typeface="宋体" pitchFamily="2" charset="-122"/>
                <a:cs typeface="Times New Roman" pitchFamily="18" charset="0"/>
              </a:rPr>
              <a:t>CPU</a:t>
            </a:r>
            <a:r>
              <a:rPr lang="zh-CN" altLang="en-US" sz="2400" smtClean="0">
                <a:latin typeface="宋体" pitchFamily="2" charset="-122"/>
              </a:rPr>
              <a:t>使用。</a:t>
            </a:r>
            <a:endParaRPr lang="zh-CN" altLang="en-US" sz="2400" smtClean="0">
              <a:latin typeface="宋体" pitchFamily="2" charset="-122"/>
              <a:cs typeface="Times New Roman" pitchFamily="18" charset="0"/>
            </a:endParaRPr>
          </a:p>
          <a:p>
            <a:pPr marL="0" lvl="1" indent="0" eaLnBrk="1" hangingPunct="1">
              <a:spcBef>
                <a:spcPts val="600"/>
              </a:spcBef>
              <a:buNone/>
            </a:pPr>
            <a:r>
              <a:rPr lang="en-US" altLang="zh-CN" sz="2400" smtClean="0">
                <a:latin typeface="宋体" pitchFamily="2" charset="-122"/>
              </a:rPr>
              <a:t>(5)</a:t>
            </a:r>
            <a:r>
              <a:rPr lang="zh-CN" altLang="en-US" sz="2400" smtClean="0">
                <a:latin typeface="宋体" pitchFamily="2" charset="-122"/>
              </a:rPr>
              <a:t>将外围设备的中断请求和通道本身的中断请求，按次序及时报告</a:t>
            </a:r>
            <a:r>
              <a:rPr lang="en-US" altLang="zh-CN" sz="2400" smtClean="0">
                <a:latin typeface="宋体" pitchFamily="2" charset="-122"/>
              </a:rPr>
              <a:t>CPU</a:t>
            </a:r>
            <a:r>
              <a:rPr lang="zh-CN" altLang="en-US" sz="2400" smtClean="0">
                <a:latin typeface="宋体" pitchFamily="2" charset="-122"/>
              </a:rPr>
              <a:t>。</a:t>
            </a:r>
            <a:r>
              <a:rPr lang="zh-CN" altLang="en-US" sz="2400" smtClean="0"/>
              <a:t> </a:t>
            </a:r>
          </a:p>
        </p:txBody>
      </p:sp>
    </p:spTree>
    <p:extLst>
      <p:ext uri="{BB962C8B-B14F-4D97-AF65-F5344CB8AC3E}">
        <p14:creationId xmlns:p14="http://schemas.microsoft.com/office/powerpoint/2010/main" val="10229654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003508-86B2-4404-9CD3-06622488C372}" type="slidenum">
              <a:rPr lang="en-US" altLang="zh-CN" smtClean="0"/>
              <a:pPr eaLnBrk="1" hangingPunct="1"/>
              <a:t>66</a:t>
            </a:fld>
            <a:endParaRPr lang="en-US" altLang="zh-CN" smtClean="0"/>
          </a:p>
        </p:txBody>
      </p:sp>
      <p:sp>
        <p:nvSpPr>
          <p:cNvPr id="41987" name="Rectangle 2"/>
          <p:cNvSpPr>
            <a:spLocks noGrp="1" noChangeArrowheads="1"/>
          </p:cNvSpPr>
          <p:nvPr>
            <p:ph type="title"/>
          </p:nvPr>
        </p:nvSpPr>
        <p:spPr>
          <a:xfrm>
            <a:off x="395536" y="1052736"/>
            <a:ext cx="4330824" cy="724942"/>
          </a:xfrm>
        </p:spPr>
        <p:txBody>
          <a:bodyPr/>
          <a:lstStyle/>
          <a:p>
            <a:pPr eaLnBrk="1" hangingPunct="1"/>
            <a:r>
              <a:rPr lang="zh-CN" altLang="zh-CN" smtClean="0"/>
              <a:t>8.5.1 </a:t>
            </a:r>
            <a:r>
              <a:rPr lang="zh-CN" smtClean="0"/>
              <a:t>通道的功能</a:t>
            </a:r>
            <a:endParaRPr lang="zh-CN" altLang="en-US" smtClean="0"/>
          </a:p>
        </p:txBody>
      </p:sp>
      <p:sp>
        <p:nvSpPr>
          <p:cNvPr id="41988" name="Rectangle 3"/>
          <p:cNvSpPr>
            <a:spLocks noGrp="1" noChangeArrowheads="1"/>
          </p:cNvSpPr>
          <p:nvPr>
            <p:ph type="body" idx="1"/>
          </p:nvPr>
        </p:nvSpPr>
        <p:spPr>
          <a:xfrm>
            <a:off x="467544" y="2276872"/>
            <a:ext cx="8229600" cy="1944216"/>
          </a:xfrm>
        </p:spPr>
        <p:txBody>
          <a:bodyPr/>
          <a:lstStyle/>
          <a:p>
            <a:pPr marL="0" indent="0" eaLnBrk="1" hangingPunct="1">
              <a:spcBef>
                <a:spcPts val="600"/>
              </a:spcBef>
              <a:buNone/>
            </a:pPr>
            <a:r>
              <a:rPr lang="en-US" altLang="zh-CN" sz="2400" smtClean="0">
                <a:latin typeface="宋体" pitchFamily="2" charset="-122"/>
              </a:rPr>
              <a:t>4.CPU</a:t>
            </a:r>
            <a:r>
              <a:rPr lang="zh-CN" altLang="en-US" sz="2400" smtClean="0">
                <a:latin typeface="宋体" pitchFamily="2" charset="-122"/>
              </a:rPr>
              <a:t>对通道的管理</a:t>
            </a:r>
            <a:endParaRPr lang="en-US" altLang="zh-CN" sz="2400" smtClean="0">
              <a:latin typeface="宋体" pitchFamily="2" charset="-122"/>
            </a:endParaRPr>
          </a:p>
          <a:p>
            <a:pPr marL="0" indent="457200" eaLnBrk="1" hangingPunct="1">
              <a:spcBef>
                <a:spcPts val="600"/>
              </a:spcBef>
              <a:buNone/>
            </a:pPr>
            <a:r>
              <a:rPr lang="en-US" altLang="zh-CN" sz="2400" smtClean="0">
                <a:latin typeface="宋体" pitchFamily="2" charset="-122"/>
              </a:rPr>
              <a:t>CPU</a:t>
            </a:r>
            <a:r>
              <a:rPr lang="zh-CN" altLang="en-US" sz="2400" smtClean="0">
                <a:latin typeface="宋体" pitchFamily="2" charset="-122"/>
              </a:rPr>
              <a:t>是通过执行</a:t>
            </a:r>
            <a:r>
              <a:rPr lang="en-US" altLang="zh-CN" sz="2400" smtClean="0">
                <a:latin typeface="宋体" pitchFamily="2" charset="-122"/>
              </a:rPr>
              <a:t>I/O</a:t>
            </a:r>
            <a:r>
              <a:rPr lang="zh-CN" altLang="en-US" sz="2400" smtClean="0">
                <a:latin typeface="宋体" pitchFamily="2" charset="-122"/>
              </a:rPr>
              <a:t>指令以及处理来自通道的中断，实现对通道的管理。来自通道的中断有两种，一种是数据传送结束中断，另一种是故障中断。</a:t>
            </a:r>
            <a:endParaRPr lang="en-US" altLang="zh-CN" sz="2400" smtClean="0">
              <a:latin typeface="宋体" pitchFamily="2" charset="-122"/>
            </a:endParaRPr>
          </a:p>
        </p:txBody>
      </p:sp>
    </p:spTree>
    <p:extLst>
      <p:ext uri="{BB962C8B-B14F-4D97-AF65-F5344CB8AC3E}">
        <p14:creationId xmlns:p14="http://schemas.microsoft.com/office/powerpoint/2010/main" val="37799555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003508-86B2-4404-9CD3-06622488C372}" type="slidenum">
              <a:rPr lang="en-US" altLang="zh-CN" smtClean="0"/>
              <a:pPr eaLnBrk="1" hangingPunct="1"/>
              <a:t>67</a:t>
            </a:fld>
            <a:endParaRPr lang="en-US" altLang="zh-CN" smtClean="0"/>
          </a:p>
        </p:txBody>
      </p:sp>
      <p:sp>
        <p:nvSpPr>
          <p:cNvPr id="41987" name="Rectangle 2"/>
          <p:cNvSpPr>
            <a:spLocks noGrp="1" noChangeArrowheads="1"/>
          </p:cNvSpPr>
          <p:nvPr>
            <p:ph type="title"/>
          </p:nvPr>
        </p:nvSpPr>
        <p:spPr>
          <a:xfrm>
            <a:off x="323528" y="620688"/>
            <a:ext cx="4330824" cy="724942"/>
          </a:xfrm>
        </p:spPr>
        <p:txBody>
          <a:bodyPr/>
          <a:lstStyle/>
          <a:p>
            <a:pPr eaLnBrk="1" hangingPunct="1"/>
            <a:r>
              <a:rPr lang="zh-CN" altLang="zh-CN" smtClean="0"/>
              <a:t>8.5.1 </a:t>
            </a:r>
            <a:r>
              <a:rPr lang="zh-CN" smtClean="0"/>
              <a:t>通道的功能</a:t>
            </a:r>
            <a:endParaRPr lang="zh-CN" altLang="en-US" smtClean="0"/>
          </a:p>
        </p:txBody>
      </p:sp>
      <p:sp>
        <p:nvSpPr>
          <p:cNvPr id="41988" name="Rectangle 3"/>
          <p:cNvSpPr>
            <a:spLocks noGrp="1" noChangeArrowheads="1"/>
          </p:cNvSpPr>
          <p:nvPr>
            <p:ph type="body" idx="1"/>
          </p:nvPr>
        </p:nvSpPr>
        <p:spPr>
          <a:xfrm>
            <a:off x="395536" y="1556792"/>
            <a:ext cx="8229600" cy="4248472"/>
          </a:xfrm>
        </p:spPr>
        <p:txBody>
          <a:bodyPr/>
          <a:lstStyle/>
          <a:p>
            <a:pPr marL="0" indent="0" eaLnBrk="1" hangingPunct="1">
              <a:spcBef>
                <a:spcPts val="600"/>
              </a:spcBef>
              <a:buNone/>
            </a:pPr>
            <a:r>
              <a:rPr lang="en-US" altLang="zh-CN" sz="2400" smtClean="0">
                <a:latin typeface="宋体" pitchFamily="2" charset="-122"/>
              </a:rPr>
              <a:t>5.</a:t>
            </a:r>
            <a:r>
              <a:rPr lang="zh-CN" altLang="en-US" sz="2400" smtClean="0">
                <a:latin typeface="宋体" pitchFamily="2" charset="-122"/>
              </a:rPr>
              <a:t>通道对设备控制器的管理</a:t>
            </a:r>
            <a:endParaRPr lang="en-US" altLang="zh-CN" sz="2400" smtClean="0">
              <a:latin typeface="宋体" pitchFamily="2" charset="-122"/>
            </a:endParaRPr>
          </a:p>
          <a:p>
            <a:pPr marL="0" indent="457200" eaLnBrk="1" hangingPunct="1">
              <a:spcBef>
                <a:spcPts val="600"/>
              </a:spcBef>
              <a:buNone/>
            </a:pPr>
            <a:r>
              <a:rPr lang="zh-CN" altLang="en-US" sz="2400" smtClean="0">
                <a:latin typeface="宋体" pitchFamily="2" charset="-122"/>
              </a:rPr>
              <a:t>通道通过使用通道指令来控制</a:t>
            </a:r>
            <a:r>
              <a:rPr lang="en-US" altLang="zh-CN" sz="2400" smtClean="0">
                <a:latin typeface="宋体" pitchFamily="2" charset="-122"/>
              </a:rPr>
              <a:t>I/O</a:t>
            </a:r>
            <a:r>
              <a:rPr lang="zh-CN" altLang="en-US" sz="2400" smtClean="0">
                <a:latin typeface="宋体" pitchFamily="2" charset="-122"/>
              </a:rPr>
              <a:t>模块进行数据传送操作，并以通道状态字接收</a:t>
            </a:r>
            <a:r>
              <a:rPr lang="en-US" altLang="zh-CN" sz="2400" smtClean="0">
                <a:latin typeface="宋体" pitchFamily="2" charset="-122"/>
              </a:rPr>
              <a:t>I/O</a:t>
            </a:r>
            <a:r>
              <a:rPr lang="zh-CN" altLang="en-US" sz="2400" smtClean="0">
                <a:latin typeface="宋体" pitchFamily="2" charset="-122"/>
              </a:rPr>
              <a:t>模块反映的外围设备的状态。因此，</a:t>
            </a:r>
            <a:r>
              <a:rPr lang="en-US" altLang="zh-CN" sz="2400" smtClean="0">
                <a:latin typeface="宋体" pitchFamily="2" charset="-122"/>
              </a:rPr>
              <a:t>I/O</a:t>
            </a:r>
            <a:r>
              <a:rPr lang="zh-CN" altLang="en-US" sz="2400" smtClean="0">
                <a:latin typeface="宋体" pitchFamily="2" charset="-122"/>
              </a:rPr>
              <a:t>模块是通道对</a:t>
            </a:r>
            <a:r>
              <a:rPr lang="en-US" altLang="zh-CN" sz="2400" smtClean="0">
                <a:latin typeface="宋体" pitchFamily="2" charset="-122"/>
              </a:rPr>
              <a:t>I/O</a:t>
            </a:r>
            <a:r>
              <a:rPr lang="zh-CN" altLang="en-US" sz="2400" smtClean="0">
                <a:latin typeface="宋体" pitchFamily="2" charset="-122"/>
              </a:rPr>
              <a:t>设备实现传输控制的执行机构。</a:t>
            </a:r>
            <a:r>
              <a:rPr lang="en-US" altLang="zh-CN" sz="2400" smtClean="0">
                <a:latin typeface="宋体" pitchFamily="2" charset="-122"/>
              </a:rPr>
              <a:t>I/O</a:t>
            </a:r>
            <a:r>
              <a:rPr lang="zh-CN" altLang="en-US" sz="2400" smtClean="0">
                <a:latin typeface="宋体" pitchFamily="2" charset="-122"/>
              </a:rPr>
              <a:t>模块的具体任务如下：</a:t>
            </a:r>
            <a:endParaRPr lang="en-US" altLang="zh-CN" sz="2400" smtClean="0">
              <a:latin typeface="宋体" pitchFamily="2" charset="-122"/>
            </a:endParaRPr>
          </a:p>
          <a:p>
            <a:pPr marL="0" indent="0" eaLnBrk="1" hangingPunct="1">
              <a:spcBef>
                <a:spcPts val="600"/>
              </a:spcBef>
              <a:buNone/>
            </a:pPr>
            <a:r>
              <a:rPr lang="zh-CN" altLang="en-US" sz="2400" smtClean="0">
                <a:latin typeface="宋体" pitchFamily="2" charset="-122"/>
              </a:rPr>
              <a:t>（</a:t>
            </a:r>
            <a:r>
              <a:rPr lang="en-US" altLang="zh-CN" sz="2400" smtClean="0">
                <a:latin typeface="宋体" pitchFamily="2" charset="-122"/>
              </a:rPr>
              <a:t>1</a:t>
            </a:r>
            <a:r>
              <a:rPr lang="zh-CN" altLang="en-US" sz="2400" smtClean="0">
                <a:latin typeface="宋体" pitchFamily="2" charset="-122"/>
              </a:rPr>
              <a:t>）从通道接收通道指令，控制外围设备完成所要求的操作。</a:t>
            </a:r>
            <a:endParaRPr lang="en-US" altLang="zh-CN" sz="2400" smtClean="0">
              <a:latin typeface="宋体" pitchFamily="2" charset="-122"/>
            </a:endParaRPr>
          </a:p>
          <a:p>
            <a:pPr marL="0" indent="0" eaLnBrk="1" hangingPunct="1">
              <a:spcBef>
                <a:spcPts val="600"/>
              </a:spcBef>
              <a:buNone/>
            </a:pPr>
            <a:r>
              <a:rPr lang="zh-CN" altLang="en-US" sz="2400" smtClean="0">
                <a:latin typeface="宋体" pitchFamily="2" charset="-122"/>
              </a:rPr>
              <a:t>（</a:t>
            </a:r>
            <a:r>
              <a:rPr lang="en-US" altLang="zh-CN" sz="2400" smtClean="0">
                <a:latin typeface="宋体" pitchFamily="2" charset="-122"/>
              </a:rPr>
              <a:t>2</a:t>
            </a:r>
            <a:r>
              <a:rPr lang="zh-CN" altLang="en-US" sz="2400" smtClean="0">
                <a:latin typeface="宋体" pitchFamily="2" charset="-122"/>
              </a:rPr>
              <a:t>）向通道反映外围设备的状态。</a:t>
            </a:r>
            <a:endParaRPr lang="en-US" altLang="zh-CN" sz="2400" smtClean="0">
              <a:latin typeface="宋体" pitchFamily="2" charset="-122"/>
            </a:endParaRPr>
          </a:p>
          <a:p>
            <a:pPr marL="0" indent="0" eaLnBrk="1" hangingPunct="1">
              <a:spcBef>
                <a:spcPts val="600"/>
              </a:spcBef>
              <a:buNone/>
            </a:pPr>
            <a:r>
              <a:rPr lang="zh-CN" altLang="en-US" sz="2400" smtClean="0">
                <a:latin typeface="宋体" pitchFamily="2" charset="-122"/>
              </a:rPr>
              <a:t>（</a:t>
            </a:r>
            <a:r>
              <a:rPr lang="en-US" altLang="zh-CN" sz="2400" smtClean="0">
                <a:latin typeface="宋体" pitchFamily="2" charset="-122"/>
              </a:rPr>
              <a:t>3</a:t>
            </a:r>
            <a:r>
              <a:rPr lang="zh-CN" altLang="en-US" sz="2400" smtClean="0">
                <a:latin typeface="宋体" pitchFamily="2" charset="-122"/>
              </a:rPr>
              <a:t>）将各种外围设备的不同信号转换成通道能识别的标准信号。</a:t>
            </a:r>
            <a:endParaRPr lang="en-US" altLang="zh-CN" sz="2400" smtClean="0">
              <a:latin typeface="宋体" pitchFamily="2" charset="-122"/>
            </a:endParaRPr>
          </a:p>
        </p:txBody>
      </p:sp>
    </p:spTree>
    <p:extLst>
      <p:ext uri="{BB962C8B-B14F-4D97-AF65-F5344CB8AC3E}">
        <p14:creationId xmlns:p14="http://schemas.microsoft.com/office/powerpoint/2010/main" val="19358487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545165-D69E-4489-8A2F-B0C705957A87}" type="slidenum">
              <a:rPr lang="en-US" altLang="zh-CN" smtClean="0"/>
              <a:pPr eaLnBrk="1" hangingPunct="1"/>
              <a:t>68</a:t>
            </a:fld>
            <a:endParaRPr lang="en-US" altLang="zh-CN" smtClean="0"/>
          </a:p>
        </p:txBody>
      </p:sp>
      <p:sp>
        <p:nvSpPr>
          <p:cNvPr id="44035" name="Rectangle 2"/>
          <p:cNvSpPr>
            <a:spLocks noGrp="1" noChangeArrowheads="1"/>
          </p:cNvSpPr>
          <p:nvPr>
            <p:ph type="title"/>
          </p:nvPr>
        </p:nvSpPr>
        <p:spPr>
          <a:xfrm>
            <a:off x="457200" y="620688"/>
            <a:ext cx="4114800" cy="796950"/>
          </a:xfrm>
        </p:spPr>
        <p:txBody>
          <a:bodyPr/>
          <a:lstStyle/>
          <a:p>
            <a:pPr eaLnBrk="1" hangingPunct="1"/>
            <a:r>
              <a:rPr lang="en-US" altLang="zh-CN" smtClean="0"/>
              <a:t>8.5.2 </a:t>
            </a:r>
            <a:r>
              <a:rPr lang="zh-CN" smtClean="0"/>
              <a:t>通道的类型</a:t>
            </a:r>
            <a:endParaRPr lang="zh-CN" altLang="en-US" smtClean="0"/>
          </a:p>
        </p:txBody>
      </p:sp>
      <p:sp>
        <p:nvSpPr>
          <p:cNvPr id="44036" name="Rectangle 3"/>
          <p:cNvSpPr>
            <a:spLocks noGrp="1" noChangeArrowheads="1"/>
          </p:cNvSpPr>
          <p:nvPr>
            <p:ph type="body" idx="1"/>
          </p:nvPr>
        </p:nvSpPr>
        <p:spPr>
          <a:xfrm>
            <a:off x="457200" y="1719263"/>
            <a:ext cx="8229600" cy="3509937"/>
          </a:xfrm>
        </p:spPr>
        <p:txBody>
          <a:bodyPr/>
          <a:lstStyle/>
          <a:p>
            <a:pPr marL="0" lvl="1" indent="0" eaLnBrk="1" hangingPunct="1">
              <a:spcBef>
                <a:spcPts val="600"/>
              </a:spcBef>
              <a:buNone/>
            </a:pPr>
            <a:r>
              <a:rPr lang="en-US" altLang="zh-CN" sz="2400" smtClean="0"/>
              <a:t>1.</a:t>
            </a:r>
            <a:r>
              <a:rPr lang="zh-CN" altLang="en-US" sz="2400" smtClean="0"/>
              <a:t>选择通道 </a:t>
            </a:r>
            <a:r>
              <a:rPr lang="zh-CN" altLang="en-US" sz="2400" smtClean="0"/>
              <a:t>  </a:t>
            </a:r>
          </a:p>
          <a:p>
            <a:pPr marL="0" lvl="2" indent="457200" eaLnBrk="1" hangingPunct="1">
              <a:spcBef>
                <a:spcPts val="600"/>
              </a:spcBef>
              <a:buNone/>
            </a:pPr>
            <a:r>
              <a:rPr lang="zh-CN" altLang="en-US" sz="2400" smtClean="0"/>
              <a:t>选择通道又称高速通道，每次</a:t>
            </a:r>
            <a:r>
              <a:rPr lang="zh-CN" altLang="en-US" sz="2400" smtClean="0"/>
              <a:t>只能从所连接的设备中选择一台</a:t>
            </a:r>
            <a:r>
              <a:rPr lang="en-US" altLang="zh-CN" sz="2400" smtClean="0"/>
              <a:t>I/O</a:t>
            </a:r>
            <a:r>
              <a:rPr lang="zh-CN" altLang="en-US" sz="2400" smtClean="0"/>
              <a:t>设备</a:t>
            </a:r>
            <a:r>
              <a:rPr lang="zh-CN" altLang="en-US" sz="2400" smtClean="0"/>
              <a:t>进行工作</a:t>
            </a:r>
            <a:r>
              <a:rPr lang="zh-CN" altLang="en-US" sz="2400" smtClean="0"/>
              <a:t>，</a:t>
            </a:r>
            <a:r>
              <a:rPr lang="zh-CN" altLang="en-US" sz="2400" smtClean="0"/>
              <a:t>此刻</a:t>
            </a:r>
            <a:r>
              <a:rPr lang="zh-CN" altLang="en-US" sz="2400" smtClean="0"/>
              <a:t>该</a:t>
            </a:r>
            <a:r>
              <a:rPr lang="en-US" altLang="zh-CN" sz="2400"/>
              <a:t>I/O</a:t>
            </a:r>
            <a:r>
              <a:rPr lang="zh-CN" altLang="en-US" sz="2400"/>
              <a:t>设备独占</a:t>
            </a:r>
            <a:r>
              <a:rPr lang="zh-CN" altLang="en-US" sz="2400" smtClean="0"/>
              <a:t>了整个通道。连接在选择通道上的若干设备，只能依次使用通道与主存传送</a:t>
            </a:r>
            <a:r>
              <a:rPr lang="zh-CN" altLang="en-US" sz="2400" smtClean="0"/>
              <a:t>数据。</a:t>
            </a:r>
            <a:endParaRPr lang="zh-CN" altLang="en-US" sz="2400" smtClean="0"/>
          </a:p>
          <a:p>
            <a:pPr marL="0" lvl="2" indent="457200" eaLnBrk="1" hangingPunct="1">
              <a:spcBef>
                <a:spcPts val="600"/>
              </a:spcBef>
              <a:buNone/>
            </a:pPr>
            <a:r>
              <a:rPr lang="zh-CN" altLang="en-US" sz="2400" smtClean="0"/>
              <a:t>选择通道主要用于连接高速外围设备，数据</a:t>
            </a:r>
            <a:r>
              <a:rPr lang="zh-CN" altLang="en-US" sz="2400" smtClean="0"/>
              <a:t>传送以成组（数据块）方式进行，每次传送一个数据块，因此，传送速率很高</a:t>
            </a:r>
            <a:r>
              <a:rPr lang="zh-CN" altLang="en-US" sz="2400" smtClean="0"/>
              <a:t>。</a:t>
            </a:r>
            <a:endParaRPr lang="zh-CN" altLang="en-US" sz="24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21E580-6E6B-4655-A555-BABFB85BE31A}" type="slidenum">
              <a:rPr lang="en-US" altLang="zh-CN" smtClean="0"/>
              <a:pPr eaLnBrk="1" hangingPunct="1"/>
              <a:t>69</a:t>
            </a:fld>
            <a:endParaRPr lang="en-US" altLang="zh-CN" smtClean="0"/>
          </a:p>
        </p:txBody>
      </p:sp>
      <p:sp>
        <p:nvSpPr>
          <p:cNvPr id="46083" name="Rectangle 2"/>
          <p:cNvSpPr>
            <a:spLocks noGrp="1" noChangeArrowheads="1"/>
          </p:cNvSpPr>
          <p:nvPr>
            <p:ph type="title"/>
          </p:nvPr>
        </p:nvSpPr>
        <p:spPr>
          <a:xfrm>
            <a:off x="395536" y="764704"/>
            <a:ext cx="4330824" cy="796950"/>
          </a:xfrm>
        </p:spPr>
        <p:txBody>
          <a:bodyPr/>
          <a:lstStyle/>
          <a:p>
            <a:pPr eaLnBrk="1" hangingPunct="1"/>
            <a:r>
              <a:rPr lang="en-US" altLang="zh-CN" smtClean="0"/>
              <a:t>8.5.2 </a:t>
            </a:r>
            <a:r>
              <a:rPr lang="zh-CN" smtClean="0"/>
              <a:t>通道的种类</a:t>
            </a:r>
            <a:endParaRPr lang="zh-CN" altLang="en-US" smtClean="0"/>
          </a:p>
        </p:txBody>
      </p:sp>
      <p:sp>
        <p:nvSpPr>
          <p:cNvPr id="46084" name="Rectangle 3"/>
          <p:cNvSpPr>
            <a:spLocks noGrp="1" noChangeArrowheads="1"/>
          </p:cNvSpPr>
          <p:nvPr>
            <p:ph type="body" idx="1"/>
          </p:nvPr>
        </p:nvSpPr>
        <p:spPr>
          <a:xfrm>
            <a:off x="467544" y="1916832"/>
            <a:ext cx="8229600" cy="2285801"/>
          </a:xfrm>
        </p:spPr>
        <p:txBody>
          <a:bodyPr/>
          <a:lstStyle/>
          <a:p>
            <a:pPr marL="0" lvl="1" indent="0" eaLnBrk="1" hangingPunct="1">
              <a:spcBef>
                <a:spcPts val="600"/>
              </a:spcBef>
              <a:buNone/>
            </a:pPr>
            <a:r>
              <a:rPr lang="en-US" altLang="zh-CN" sz="2800" smtClean="0"/>
              <a:t>2.</a:t>
            </a:r>
            <a:r>
              <a:rPr lang="zh-CN" altLang="en-US" sz="2800" smtClean="0"/>
              <a:t>多路通道</a:t>
            </a:r>
            <a:endParaRPr lang="en-US" altLang="zh-CN" sz="2800" smtClean="0"/>
          </a:p>
          <a:p>
            <a:pPr marL="0" lvl="1" indent="457200" eaLnBrk="1" hangingPunct="1">
              <a:spcBef>
                <a:spcPts val="600"/>
              </a:spcBef>
              <a:buNone/>
            </a:pPr>
            <a:r>
              <a:rPr lang="zh-CN" altLang="en-US" sz="2800"/>
              <a:t>多</a:t>
            </a:r>
            <a:r>
              <a:rPr lang="zh-CN" altLang="en-US" sz="2800" smtClean="0"/>
              <a:t>路通道又称多路转换通道，在同一时间能处理多个</a:t>
            </a:r>
            <a:r>
              <a:rPr lang="en-US" altLang="zh-CN" sz="2800" smtClean="0"/>
              <a:t>I/O</a:t>
            </a:r>
            <a:r>
              <a:rPr lang="zh-CN" altLang="en-US" sz="2800" smtClean="0"/>
              <a:t>设备的数据传输。它又分为数组多路通道和字节多路通道。</a:t>
            </a:r>
            <a:endParaRPr lang="zh-CN" altLang="en-US" sz="28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F3B0FC-C739-4125-8F37-C00099622A6F}" type="slidenum">
              <a:rPr lang="en-US" altLang="zh-CN" smtClean="0"/>
              <a:pPr eaLnBrk="1" hangingPunct="1"/>
              <a:t>7</a:t>
            </a:fld>
            <a:endParaRPr lang="en-US" altLang="zh-CN" smtClean="0"/>
          </a:p>
        </p:txBody>
      </p:sp>
      <p:sp>
        <p:nvSpPr>
          <p:cNvPr id="4099" name="Rectangle 2"/>
          <p:cNvSpPr>
            <a:spLocks noGrp="1" noChangeArrowheads="1"/>
          </p:cNvSpPr>
          <p:nvPr>
            <p:ph type="title"/>
          </p:nvPr>
        </p:nvSpPr>
        <p:spPr>
          <a:xfrm>
            <a:off x="323528" y="404664"/>
            <a:ext cx="7571184" cy="666899"/>
          </a:xfrm>
        </p:spPr>
        <p:txBody>
          <a:bodyPr/>
          <a:lstStyle/>
          <a:p>
            <a:pPr eaLnBrk="1" hangingPunct="1"/>
            <a:r>
              <a:rPr lang="en-US" altLang="zh-CN" sz="3600" smtClean="0">
                <a:cs typeface="Times New Roman" pitchFamily="18" charset="0"/>
              </a:rPr>
              <a:t>8.1.3 I/O</a:t>
            </a:r>
            <a:r>
              <a:rPr lang="zh-CN" altLang="en-US" sz="3600" smtClean="0">
                <a:cs typeface="Times New Roman" pitchFamily="18" charset="0"/>
              </a:rPr>
              <a:t>接口与外设的数据传送方式</a:t>
            </a:r>
            <a:endParaRPr lang="zh-CN" altLang="en-US" sz="3600" smtClean="0"/>
          </a:p>
        </p:txBody>
      </p:sp>
      <p:sp>
        <p:nvSpPr>
          <p:cNvPr id="4100" name="Rectangle 3"/>
          <p:cNvSpPr>
            <a:spLocks noGrp="1" noChangeArrowheads="1"/>
          </p:cNvSpPr>
          <p:nvPr>
            <p:ph type="body" idx="1"/>
          </p:nvPr>
        </p:nvSpPr>
        <p:spPr>
          <a:xfrm>
            <a:off x="467544" y="1484784"/>
            <a:ext cx="8229600" cy="4518049"/>
          </a:xfrm>
        </p:spPr>
        <p:txBody>
          <a:bodyPr/>
          <a:lstStyle/>
          <a:p>
            <a:pPr marL="0" lvl="2" indent="0" eaLnBrk="1" hangingPunct="1">
              <a:spcBef>
                <a:spcPts val="600"/>
              </a:spcBef>
              <a:buNone/>
            </a:pPr>
            <a:r>
              <a:rPr lang="en-US" altLang="zh-CN" sz="2400" smtClean="0">
                <a:latin typeface="+mn-ea"/>
              </a:rPr>
              <a:t>1.</a:t>
            </a:r>
            <a:r>
              <a:rPr lang="zh-CN" altLang="en-US" sz="2400" smtClean="0">
                <a:latin typeface="+mn-ea"/>
              </a:rPr>
              <a:t>速度极慢或简单的外设</a:t>
            </a:r>
          </a:p>
          <a:p>
            <a:pPr marL="0" lvl="3" indent="0" eaLnBrk="1" hangingPunct="1">
              <a:spcBef>
                <a:spcPts val="600"/>
              </a:spcBef>
              <a:buNone/>
            </a:pPr>
            <a:r>
              <a:rPr lang="zh-CN" altLang="en-US" sz="2400" smtClean="0">
                <a:latin typeface="+mn-ea"/>
              </a:rPr>
              <a:t>采用无条件传送方式。数据传输时，默认外设已经完全准备就绪，</a:t>
            </a:r>
            <a:r>
              <a:rPr lang="en-US" altLang="zh-CN" sz="2400" smtClean="0">
                <a:latin typeface="+mn-ea"/>
              </a:rPr>
              <a:t>CPU</a:t>
            </a:r>
            <a:r>
              <a:rPr lang="zh-CN" altLang="en-US" sz="2400" smtClean="0">
                <a:latin typeface="+mn-ea"/>
              </a:rPr>
              <a:t>只需要接收或者发送数据即可。</a:t>
            </a:r>
          </a:p>
          <a:p>
            <a:pPr marL="0" lvl="2" indent="0" eaLnBrk="1" hangingPunct="1">
              <a:spcBef>
                <a:spcPts val="600"/>
              </a:spcBef>
              <a:buNone/>
            </a:pPr>
            <a:r>
              <a:rPr lang="en-US" altLang="zh-CN" sz="2400" smtClean="0">
                <a:latin typeface="+mn-ea"/>
              </a:rPr>
              <a:t>2.</a:t>
            </a:r>
            <a:r>
              <a:rPr lang="zh-CN" altLang="en-US" sz="2400" smtClean="0">
                <a:latin typeface="+mn-ea"/>
              </a:rPr>
              <a:t>慢速或者中速的设备</a:t>
            </a:r>
          </a:p>
          <a:p>
            <a:pPr marL="0" lvl="3" indent="0" eaLnBrk="1" hangingPunct="1">
              <a:spcBef>
                <a:spcPts val="600"/>
              </a:spcBef>
              <a:buNone/>
            </a:pPr>
            <a:r>
              <a:rPr lang="zh-CN" altLang="en-US" sz="2400" smtClean="0">
                <a:latin typeface="+mn-ea"/>
              </a:rPr>
              <a:t>采用应答方式（异步传送方式）。在接口与外设间安排若干条握手（联络、挂钩）信号线，用以在手法双方之间传递控制信息，指明何时能够交换数据。</a:t>
            </a:r>
            <a:endParaRPr lang="en-US" altLang="zh-CN" sz="2400" smtClean="0">
              <a:latin typeface="+mn-ea"/>
            </a:endParaRPr>
          </a:p>
          <a:p>
            <a:pPr marL="0" lvl="3" indent="0" eaLnBrk="1" hangingPunct="1">
              <a:spcBef>
                <a:spcPts val="600"/>
              </a:spcBef>
              <a:buNone/>
            </a:pPr>
            <a:r>
              <a:rPr lang="en-US" altLang="zh-CN" sz="2400" smtClean="0">
                <a:latin typeface="+mn-ea"/>
              </a:rPr>
              <a:t>3.</a:t>
            </a:r>
            <a:r>
              <a:rPr lang="zh-CN" altLang="en-US" sz="2400" smtClean="0">
                <a:latin typeface="+mn-ea"/>
              </a:rPr>
              <a:t>高速外设</a:t>
            </a:r>
          </a:p>
          <a:p>
            <a:pPr marL="0" lvl="3" indent="0" eaLnBrk="1" hangingPunct="1">
              <a:spcBef>
                <a:spcPts val="600"/>
              </a:spcBef>
              <a:buNone/>
            </a:pPr>
            <a:r>
              <a:rPr lang="zh-CN" altLang="en-US" sz="2400" smtClean="0">
                <a:latin typeface="+mn-ea"/>
              </a:rPr>
              <a:t>采用同步定时方式。接口以某一确定的时钟速率和外设交换信息。一旦外设和接口确认同步，它们之间的数据交换便靠时钟脉冲控制来进行。</a:t>
            </a:r>
          </a:p>
        </p:txBody>
      </p:sp>
    </p:spTree>
    <p:extLst>
      <p:ext uri="{BB962C8B-B14F-4D97-AF65-F5344CB8AC3E}">
        <p14:creationId xmlns:p14="http://schemas.microsoft.com/office/powerpoint/2010/main" val="21897894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21E580-6E6B-4655-A555-BABFB85BE31A}" type="slidenum">
              <a:rPr lang="en-US" altLang="zh-CN" smtClean="0"/>
              <a:pPr eaLnBrk="1" hangingPunct="1"/>
              <a:t>70</a:t>
            </a:fld>
            <a:endParaRPr lang="en-US" altLang="zh-CN" smtClean="0"/>
          </a:p>
        </p:txBody>
      </p:sp>
      <p:sp>
        <p:nvSpPr>
          <p:cNvPr id="46083" name="Rectangle 2"/>
          <p:cNvSpPr>
            <a:spLocks noGrp="1" noChangeArrowheads="1"/>
          </p:cNvSpPr>
          <p:nvPr>
            <p:ph type="title"/>
          </p:nvPr>
        </p:nvSpPr>
        <p:spPr>
          <a:xfrm>
            <a:off x="457200" y="620688"/>
            <a:ext cx="4330824" cy="796950"/>
          </a:xfrm>
        </p:spPr>
        <p:txBody>
          <a:bodyPr/>
          <a:lstStyle/>
          <a:p>
            <a:pPr eaLnBrk="1" hangingPunct="1"/>
            <a:r>
              <a:rPr lang="en-US" altLang="zh-CN" smtClean="0"/>
              <a:t>8.5.2 </a:t>
            </a:r>
            <a:r>
              <a:rPr lang="zh-CN" smtClean="0"/>
              <a:t>通道的种类</a:t>
            </a:r>
            <a:endParaRPr lang="zh-CN" altLang="en-US" smtClean="0"/>
          </a:p>
        </p:txBody>
      </p:sp>
      <p:sp>
        <p:nvSpPr>
          <p:cNvPr id="46084" name="Rectangle 3"/>
          <p:cNvSpPr>
            <a:spLocks noGrp="1" noChangeArrowheads="1"/>
          </p:cNvSpPr>
          <p:nvPr>
            <p:ph type="body" idx="1"/>
          </p:nvPr>
        </p:nvSpPr>
        <p:spPr>
          <a:xfrm>
            <a:off x="457200" y="1719263"/>
            <a:ext cx="8229600" cy="3365921"/>
          </a:xfrm>
        </p:spPr>
        <p:txBody>
          <a:bodyPr/>
          <a:lstStyle/>
          <a:p>
            <a:pPr marL="0" lvl="1" indent="0" eaLnBrk="1" hangingPunct="1">
              <a:spcBef>
                <a:spcPts val="600"/>
              </a:spcBef>
              <a:buNone/>
            </a:pPr>
            <a:r>
              <a:rPr lang="zh-CN" altLang="en-US" sz="2400" b="1" smtClean="0">
                <a:solidFill>
                  <a:srgbClr val="FF0000"/>
                </a:solidFill>
              </a:rPr>
              <a:t>（</a:t>
            </a:r>
            <a:r>
              <a:rPr lang="en-US" altLang="zh-CN" sz="2400" b="1" smtClean="0">
                <a:solidFill>
                  <a:srgbClr val="FF0000"/>
                </a:solidFill>
              </a:rPr>
              <a:t>1</a:t>
            </a:r>
            <a:r>
              <a:rPr lang="zh-CN" altLang="en-US" sz="2400" b="1" smtClean="0">
                <a:solidFill>
                  <a:srgbClr val="FF0000"/>
                </a:solidFill>
              </a:rPr>
              <a:t>）数组</a:t>
            </a:r>
            <a:r>
              <a:rPr lang="zh-CN" altLang="en-US" sz="2400" b="1" smtClean="0">
                <a:solidFill>
                  <a:srgbClr val="FF0000"/>
                </a:solidFill>
              </a:rPr>
              <a:t>多路通道（</a:t>
            </a:r>
            <a:r>
              <a:rPr lang="en-US" altLang="zh-CN" sz="2400" b="1" smtClean="0">
                <a:solidFill>
                  <a:srgbClr val="FF0000"/>
                </a:solidFill>
              </a:rPr>
              <a:t>Block Multiplexor Channel</a:t>
            </a:r>
            <a:r>
              <a:rPr lang="zh-CN" altLang="en-US" sz="2400" b="1" smtClean="0">
                <a:solidFill>
                  <a:srgbClr val="FF0000"/>
                </a:solidFill>
              </a:rPr>
              <a:t>）</a:t>
            </a:r>
          </a:p>
          <a:p>
            <a:pPr marL="0" lvl="2" indent="457200" eaLnBrk="1" hangingPunct="1">
              <a:spcBef>
                <a:spcPts val="600"/>
              </a:spcBef>
              <a:buNone/>
            </a:pPr>
            <a:r>
              <a:rPr lang="zh-CN" altLang="en-US" sz="2400" smtClean="0"/>
              <a:t>数组多路</a:t>
            </a:r>
            <a:r>
              <a:rPr lang="zh-CN" altLang="en-US" sz="2400" smtClean="0"/>
              <a:t>通道是对选择通道的一种改进，它的基本思想是当某设备进行数据传送时，通道只为该设备服务；当设备在执行寻址等控制性动作时，通道暂时断开与这个设备的连接，挂起该设备的通道程序，去为其他设备服务，即执行其他设备的通道程序。所以数组多路通道很像一个多道程序的处理器。</a:t>
            </a:r>
            <a:endParaRPr lang="zh-CN" altLang="en-US" sz="2400" smtClean="0"/>
          </a:p>
        </p:txBody>
      </p:sp>
    </p:spTree>
    <p:extLst>
      <p:ext uri="{BB962C8B-B14F-4D97-AF65-F5344CB8AC3E}">
        <p14:creationId xmlns:p14="http://schemas.microsoft.com/office/powerpoint/2010/main" val="2273153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5DBFE11-4B28-4A33-B214-329C70441720}" type="slidenum">
              <a:rPr lang="en-US" altLang="zh-CN" smtClean="0"/>
              <a:pPr eaLnBrk="1" hangingPunct="1"/>
              <a:t>71</a:t>
            </a:fld>
            <a:endParaRPr lang="en-US" altLang="zh-CN" smtClean="0"/>
          </a:p>
        </p:txBody>
      </p:sp>
      <p:sp>
        <p:nvSpPr>
          <p:cNvPr id="45059" name="Rectangle 2"/>
          <p:cNvSpPr>
            <a:spLocks noGrp="1" noChangeArrowheads="1"/>
          </p:cNvSpPr>
          <p:nvPr>
            <p:ph type="title"/>
          </p:nvPr>
        </p:nvSpPr>
        <p:spPr>
          <a:xfrm>
            <a:off x="395536" y="836712"/>
            <a:ext cx="4258816" cy="796950"/>
          </a:xfrm>
        </p:spPr>
        <p:txBody>
          <a:bodyPr/>
          <a:lstStyle/>
          <a:p>
            <a:pPr eaLnBrk="1" hangingPunct="1"/>
            <a:r>
              <a:rPr lang="en-US" altLang="zh-CN" smtClean="0"/>
              <a:t>8.5.2 </a:t>
            </a:r>
            <a:r>
              <a:rPr lang="zh-CN" smtClean="0"/>
              <a:t>通道的类型</a:t>
            </a:r>
            <a:endParaRPr lang="zh-CN" altLang="en-US" smtClean="0"/>
          </a:p>
        </p:txBody>
      </p:sp>
      <p:sp>
        <p:nvSpPr>
          <p:cNvPr id="45060" name="Rectangle 3"/>
          <p:cNvSpPr>
            <a:spLocks noGrp="1" noChangeArrowheads="1"/>
          </p:cNvSpPr>
          <p:nvPr>
            <p:ph type="body" idx="1"/>
          </p:nvPr>
        </p:nvSpPr>
        <p:spPr>
          <a:xfrm>
            <a:off x="395536" y="1844824"/>
            <a:ext cx="8050212" cy="3096344"/>
          </a:xfrm>
        </p:spPr>
        <p:txBody>
          <a:bodyPr/>
          <a:lstStyle/>
          <a:p>
            <a:pPr marL="0" lvl="1" indent="0" eaLnBrk="1" hangingPunct="1">
              <a:spcBef>
                <a:spcPts val="600"/>
              </a:spcBef>
              <a:buNone/>
            </a:pPr>
            <a:r>
              <a:rPr lang="zh-CN" altLang="en-US" sz="2400" b="1" smtClean="0">
                <a:solidFill>
                  <a:srgbClr val="FF0000"/>
                </a:solidFill>
              </a:rPr>
              <a:t>（</a:t>
            </a:r>
            <a:r>
              <a:rPr lang="en-US" altLang="zh-CN" sz="2400" b="1" smtClean="0">
                <a:solidFill>
                  <a:srgbClr val="FF0000"/>
                </a:solidFill>
              </a:rPr>
              <a:t>2</a:t>
            </a:r>
            <a:r>
              <a:rPr lang="zh-CN" altLang="en-US" sz="2400" b="1" smtClean="0">
                <a:solidFill>
                  <a:srgbClr val="FF0000"/>
                </a:solidFill>
              </a:rPr>
              <a:t>）字节</a:t>
            </a:r>
            <a:r>
              <a:rPr lang="zh-CN" altLang="en-US" sz="2400" b="1" smtClean="0">
                <a:solidFill>
                  <a:srgbClr val="FF0000"/>
                </a:solidFill>
              </a:rPr>
              <a:t>多路通道 （</a:t>
            </a:r>
            <a:r>
              <a:rPr lang="en-US" altLang="zh-CN" sz="2400" b="1" smtClean="0">
                <a:solidFill>
                  <a:srgbClr val="FF0000"/>
                </a:solidFill>
              </a:rPr>
              <a:t>Byte Multiplexor Channel</a:t>
            </a:r>
            <a:r>
              <a:rPr lang="zh-CN" altLang="en-US" sz="2400" b="1" smtClean="0">
                <a:solidFill>
                  <a:srgbClr val="FF0000"/>
                </a:solidFill>
              </a:rPr>
              <a:t>） </a:t>
            </a:r>
            <a:r>
              <a:rPr lang="zh-CN" altLang="en-US" sz="2400" smtClean="0"/>
              <a:t> </a:t>
            </a:r>
          </a:p>
          <a:p>
            <a:pPr marL="0" lvl="2" indent="457200" eaLnBrk="1" hangingPunct="1">
              <a:spcBef>
                <a:spcPts val="600"/>
              </a:spcBef>
              <a:buNone/>
            </a:pPr>
            <a:r>
              <a:rPr lang="zh-CN" altLang="en-US" sz="2400" smtClean="0"/>
              <a:t>字节多路通道主要用于连接大量的低速设备。由于通道在传输两个字节之间有很多空闲时间，字节多路通道正是利用这个空闲时间为其他设备服务。</a:t>
            </a:r>
            <a:endParaRPr lang="en-US" altLang="zh-CN" sz="2400" smtClean="0"/>
          </a:p>
          <a:p>
            <a:pPr marL="0" lvl="2" indent="457200" eaLnBrk="1" hangingPunct="1">
              <a:spcBef>
                <a:spcPts val="600"/>
              </a:spcBef>
              <a:buNone/>
            </a:pPr>
            <a:r>
              <a:rPr lang="zh-CN" altLang="en-US" sz="2400" smtClean="0"/>
              <a:t>字节多路通道和数组多路通道有共同之处，即它们都是多路通道，在一段时间内能交替执行多个设备的通道程序，使这些设备同时工作。</a:t>
            </a:r>
            <a:endParaRPr lang="en-US" altLang="zh-CN" sz="2400" smtClean="0"/>
          </a:p>
          <a:p>
            <a:pPr marL="0" lvl="2" indent="0" eaLnBrk="1" hangingPunct="1">
              <a:spcBef>
                <a:spcPts val="600"/>
              </a:spcBef>
              <a:buNone/>
            </a:pPr>
            <a:endParaRPr lang="zh-CN" altLang="en-US" sz="240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5DBFE11-4B28-4A33-B214-329C70441720}" type="slidenum">
              <a:rPr lang="en-US" altLang="zh-CN" smtClean="0"/>
              <a:pPr eaLnBrk="1" hangingPunct="1"/>
              <a:t>72</a:t>
            </a:fld>
            <a:endParaRPr lang="en-US" altLang="zh-CN" smtClean="0"/>
          </a:p>
        </p:txBody>
      </p:sp>
      <p:sp>
        <p:nvSpPr>
          <p:cNvPr id="45059" name="Rectangle 2"/>
          <p:cNvSpPr>
            <a:spLocks noGrp="1" noChangeArrowheads="1"/>
          </p:cNvSpPr>
          <p:nvPr>
            <p:ph type="title"/>
          </p:nvPr>
        </p:nvSpPr>
        <p:spPr>
          <a:xfrm>
            <a:off x="395536" y="476672"/>
            <a:ext cx="4258816" cy="796950"/>
          </a:xfrm>
        </p:spPr>
        <p:txBody>
          <a:bodyPr/>
          <a:lstStyle/>
          <a:p>
            <a:pPr eaLnBrk="1" hangingPunct="1"/>
            <a:r>
              <a:rPr lang="en-US" altLang="zh-CN" smtClean="0"/>
              <a:t>8.5.2 </a:t>
            </a:r>
            <a:r>
              <a:rPr lang="zh-CN" smtClean="0"/>
              <a:t>通道的类型</a:t>
            </a:r>
            <a:endParaRPr lang="zh-CN" altLang="en-US" smtClean="0"/>
          </a:p>
        </p:txBody>
      </p:sp>
      <p:sp>
        <p:nvSpPr>
          <p:cNvPr id="45060" name="Rectangle 3"/>
          <p:cNvSpPr>
            <a:spLocks noGrp="1" noChangeArrowheads="1"/>
          </p:cNvSpPr>
          <p:nvPr>
            <p:ph type="body" idx="1"/>
          </p:nvPr>
        </p:nvSpPr>
        <p:spPr>
          <a:xfrm>
            <a:off x="395536" y="1340768"/>
            <a:ext cx="8050212" cy="4752528"/>
          </a:xfrm>
        </p:spPr>
        <p:txBody>
          <a:bodyPr/>
          <a:lstStyle/>
          <a:p>
            <a:pPr marL="0" lvl="1" indent="0" eaLnBrk="1" hangingPunct="1">
              <a:spcBef>
                <a:spcPts val="600"/>
              </a:spcBef>
              <a:buNone/>
            </a:pPr>
            <a:r>
              <a:rPr lang="zh-CN" altLang="en-US" sz="2400" b="1" smtClean="0">
                <a:solidFill>
                  <a:srgbClr val="FF0000"/>
                </a:solidFill>
              </a:rPr>
              <a:t>（</a:t>
            </a:r>
            <a:r>
              <a:rPr lang="en-US" altLang="zh-CN" sz="2400" b="1" smtClean="0">
                <a:solidFill>
                  <a:srgbClr val="FF0000"/>
                </a:solidFill>
              </a:rPr>
              <a:t>2</a:t>
            </a:r>
            <a:r>
              <a:rPr lang="zh-CN" altLang="en-US" sz="2400" b="1" smtClean="0">
                <a:solidFill>
                  <a:srgbClr val="FF0000"/>
                </a:solidFill>
              </a:rPr>
              <a:t>）字节</a:t>
            </a:r>
            <a:r>
              <a:rPr lang="zh-CN" altLang="en-US" sz="2400" b="1" smtClean="0">
                <a:solidFill>
                  <a:srgbClr val="FF0000"/>
                </a:solidFill>
              </a:rPr>
              <a:t>多路通道 （</a:t>
            </a:r>
            <a:r>
              <a:rPr lang="en-US" altLang="zh-CN" sz="2400" b="1" smtClean="0">
                <a:solidFill>
                  <a:srgbClr val="FF0000"/>
                </a:solidFill>
              </a:rPr>
              <a:t>Byte Multiplexor Channel</a:t>
            </a:r>
            <a:r>
              <a:rPr lang="zh-CN" altLang="en-US" sz="2400" b="1" smtClean="0">
                <a:solidFill>
                  <a:srgbClr val="FF0000"/>
                </a:solidFill>
              </a:rPr>
              <a:t>） </a:t>
            </a:r>
            <a:r>
              <a:rPr lang="zh-CN" altLang="en-US" sz="2400" smtClean="0"/>
              <a:t> </a:t>
            </a:r>
          </a:p>
          <a:p>
            <a:pPr marL="0" lvl="2" indent="457200" eaLnBrk="1" hangingPunct="1">
              <a:spcBef>
                <a:spcPts val="600"/>
              </a:spcBef>
              <a:buNone/>
            </a:pPr>
            <a:r>
              <a:rPr lang="zh-CN" altLang="en-US" sz="2400" smtClean="0"/>
              <a:t>字节多路通道和数组多路通道也有不同之处，主要是：</a:t>
            </a:r>
            <a:endParaRPr lang="en-US" altLang="zh-CN" sz="2400" smtClean="0"/>
          </a:p>
          <a:p>
            <a:pPr marL="0" lvl="2" indent="457200" eaLnBrk="1" hangingPunct="1">
              <a:spcBef>
                <a:spcPts val="600"/>
              </a:spcBef>
              <a:buNone/>
            </a:pPr>
            <a:r>
              <a:rPr lang="zh-CN" altLang="zh-CN" sz="2400" smtClean="0">
                <a:latin typeface="宋体"/>
                <a:ea typeface="宋体"/>
              </a:rPr>
              <a:t>①</a:t>
            </a:r>
            <a:r>
              <a:rPr lang="zh-CN" altLang="en-US" sz="2400" smtClean="0">
                <a:latin typeface="宋体"/>
                <a:ea typeface="宋体"/>
              </a:rPr>
              <a:t>数组多路通道允许多个设备同时工作，但只允许一个设备进行传输型操作，其他设备进行控制型操作。而字节多路通道不仅允许多个设备同时操作，而且也允许它们同时进行传输型操作。</a:t>
            </a:r>
            <a:endParaRPr lang="en-US" altLang="zh-CN" sz="2400" smtClean="0">
              <a:latin typeface="宋体"/>
              <a:ea typeface="宋体"/>
            </a:endParaRPr>
          </a:p>
          <a:p>
            <a:pPr marL="0" lvl="2" indent="457200" eaLnBrk="1" hangingPunct="1">
              <a:spcBef>
                <a:spcPts val="600"/>
              </a:spcBef>
              <a:buNone/>
            </a:pPr>
            <a:r>
              <a:rPr lang="zh-CN" altLang="zh-CN" sz="2400" smtClean="0">
                <a:latin typeface="宋体"/>
                <a:ea typeface="宋体"/>
              </a:rPr>
              <a:t>②</a:t>
            </a:r>
            <a:r>
              <a:rPr lang="zh-CN" altLang="en-US" sz="2400" smtClean="0">
                <a:latin typeface="宋体"/>
                <a:ea typeface="宋体"/>
              </a:rPr>
              <a:t>数组多路通道与设备之间数据传送的基本单位是数据块，通道必须为一个设备传送完一个数据块后，才能为别的设备传送数据块。而字节多路通道与设备之间数据传送的基本单位是字节，通道为一个设备传送完一个字节后，由可以为另一个设备传送一个字节，因此各设备与通道之间的数据传送以字节为单位交替进行。</a:t>
            </a:r>
            <a:endParaRPr lang="zh-CN" altLang="en-US" sz="2400" smtClean="0"/>
          </a:p>
        </p:txBody>
      </p:sp>
    </p:spTree>
    <p:extLst>
      <p:ext uri="{BB962C8B-B14F-4D97-AF65-F5344CB8AC3E}">
        <p14:creationId xmlns:p14="http://schemas.microsoft.com/office/powerpoint/2010/main" val="15532152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638183-E75D-46FD-BB37-EEA40F3E089F}" type="slidenum">
              <a:rPr lang="en-US" altLang="zh-CN" smtClean="0"/>
              <a:pPr eaLnBrk="1" hangingPunct="1"/>
              <a:t>73</a:t>
            </a:fld>
            <a:endParaRPr lang="en-US" altLang="zh-CN" smtClean="0"/>
          </a:p>
        </p:txBody>
      </p:sp>
      <p:sp>
        <p:nvSpPr>
          <p:cNvPr id="47107" name="Rectangle 2"/>
          <p:cNvSpPr>
            <a:spLocks noGrp="1" noChangeArrowheads="1"/>
          </p:cNvSpPr>
          <p:nvPr>
            <p:ph type="title"/>
          </p:nvPr>
        </p:nvSpPr>
        <p:spPr>
          <a:xfrm>
            <a:off x="323528" y="548680"/>
            <a:ext cx="5194920" cy="868958"/>
          </a:xfrm>
        </p:spPr>
        <p:txBody>
          <a:bodyPr/>
          <a:lstStyle/>
          <a:p>
            <a:pPr eaLnBrk="1" hangingPunct="1"/>
            <a:r>
              <a:rPr lang="en-US" altLang="zh-CN" smtClean="0"/>
              <a:t>8.5.3 </a:t>
            </a:r>
            <a:r>
              <a:rPr lang="zh-CN" smtClean="0"/>
              <a:t>通道结构的发展</a:t>
            </a:r>
            <a:endParaRPr lang="zh-CN" altLang="en-US" smtClean="0"/>
          </a:p>
        </p:txBody>
      </p:sp>
      <p:sp>
        <p:nvSpPr>
          <p:cNvPr id="47108" name="Rectangle 3"/>
          <p:cNvSpPr>
            <a:spLocks noGrp="1" noChangeArrowheads="1"/>
          </p:cNvSpPr>
          <p:nvPr>
            <p:ph type="body" idx="1"/>
          </p:nvPr>
        </p:nvSpPr>
        <p:spPr>
          <a:xfrm>
            <a:off x="467544" y="1700808"/>
            <a:ext cx="8229600" cy="3528392"/>
          </a:xfrm>
        </p:spPr>
        <p:txBody>
          <a:bodyPr/>
          <a:lstStyle/>
          <a:p>
            <a:pPr marL="0" lvl="1" indent="457200" eaLnBrk="1" hangingPunct="1">
              <a:spcBef>
                <a:spcPts val="600"/>
              </a:spcBef>
              <a:buNone/>
            </a:pPr>
            <a:r>
              <a:rPr lang="zh-CN" altLang="en-US" sz="2400" smtClean="0"/>
              <a:t>通道结构的发展，出现了两种计算机</a:t>
            </a:r>
            <a:r>
              <a:rPr lang="en-US" altLang="zh-CN" sz="2400" smtClean="0"/>
              <a:t>I/O</a:t>
            </a:r>
            <a:r>
              <a:rPr lang="zh-CN" altLang="en-US" sz="2400" smtClean="0"/>
              <a:t>系统结构。</a:t>
            </a:r>
            <a:endParaRPr lang="en-US" altLang="zh-CN" sz="2400" smtClean="0"/>
          </a:p>
          <a:p>
            <a:pPr marL="0" lvl="1" indent="0" eaLnBrk="1" hangingPunct="1">
              <a:spcBef>
                <a:spcPts val="600"/>
              </a:spcBef>
              <a:buNone/>
            </a:pPr>
            <a:r>
              <a:rPr lang="en-US" altLang="zh-CN" sz="2400" smtClean="0"/>
              <a:t>1.</a:t>
            </a:r>
            <a:r>
              <a:rPr lang="zh-CN" altLang="en-US" sz="2400" smtClean="0"/>
              <a:t>通道结构的输入输出处理器（</a:t>
            </a:r>
            <a:r>
              <a:rPr lang="en-US" altLang="zh-CN" sz="2400" smtClean="0"/>
              <a:t>IOP</a:t>
            </a:r>
            <a:r>
              <a:rPr lang="zh-CN" altLang="en-US" sz="2400" smtClean="0"/>
              <a:t>）   </a:t>
            </a:r>
          </a:p>
          <a:p>
            <a:pPr marL="0" lvl="2" indent="457200" eaLnBrk="1" hangingPunct="1">
              <a:spcBef>
                <a:spcPts val="600"/>
              </a:spcBef>
              <a:buNone/>
            </a:pPr>
            <a:r>
              <a:rPr lang="zh-CN" altLang="en-US" sz="2400" smtClean="0"/>
              <a:t>输入输出</a:t>
            </a:r>
            <a:r>
              <a:rPr lang="zh-CN" altLang="en-US" sz="2400" smtClean="0"/>
              <a:t>处理器（</a:t>
            </a:r>
            <a:r>
              <a:rPr lang="en-US" altLang="zh-CN" sz="2400" smtClean="0"/>
              <a:t>IOP</a:t>
            </a:r>
            <a:r>
              <a:rPr lang="zh-CN" altLang="en-US" sz="2400" smtClean="0"/>
              <a:t>）不是一台独立的计算机，而是计算机系统中的一个部件。</a:t>
            </a:r>
            <a:r>
              <a:rPr lang="en-US" altLang="zh-CN" sz="2400" smtClean="0"/>
              <a:t>IOP</a:t>
            </a:r>
            <a:r>
              <a:rPr lang="zh-CN" altLang="en-US" sz="2400" smtClean="0"/>
              <a:t>可以和</a:t>
            </a:r>
            <a:r>
              <a:rPr lang="en-US" altLang="zh-CN" sz="2400" smtClean="0"/>
              <a:t>CPU</a:t>
            </a:r>
            <a:r>
              <a:rPr lang="zh-CN" altLang="en-US" sz="2400" smtClean="0"/>
              <a:t>并行工作，提供高速的</a:t>
            </a:r>
            <a:r>
              <a:rPr lang="en-US" altLang="zh-CN" sz="2400" smtClean="0"/>
              <a:t>DMA</a:t>
            </a:r>
            <a:r>
              <a:rPr lang="zh-CN" altLang="en-US" sz="2400" smtClean="0"/>
              <a:t>处理能力，实现数据的高速传送。此外，有些</a:t>
            </a:r>
            <a:r>
              <a:rPr lang="en-US" altLang="zh-CN" sz="2400" smtClean="0"/>
              <a:t>IOP</a:t>
            </a:r>
            <a:r>
              <a:rPr lang="zh-CN" altLang="en-US" sz="2400" smtClean="0"/>
              <a:t>还提供数据的变换、搜索和字装配／分拆能力。</a:t>
            </a:r>
          </a:p>
          <a:p>
            <a:pPr marL="0" lvl="2" indent="457200" eaLnBrk="1" hangingPunct="1">
              <a:spcBef>
                <a:spcPts val="600"/>
              </a:spcBef>
              <a:buNone/>
            </a:pPr>
            <a:r>
              <a:rPr lang="en-US" altLang="zh-CN" sz="2400" smtClean="0"/>
              <a:t>8</a:t>
            </a:r>
            <a:r>
              <a:rPr lang="zh-CN" altLang="en-US" sz="2400" smtClean="0"/>
              <a:t>位和</a:t>
            </a:r>
            <a:r>
              <a:rPr lang="en-US" altLang="zh-CN" sz="2400" smtClean="0"/>
              <a:t>16</a:t>
            </a:r>
            <a:r>
              <a:rPr lang="zh-CN" altLang="en-US" sz="2400" smtClean="0"/>
              <a:t>位微机中使用的</a:t>
            </a:r>
            <a:r>
              <a:rPr lang="en-US" altLang="zh-CN" sz="2400" smtClean="0"/>
              <a:t>Intel 8089 I</a:t>
            </a:r>
            <a:r>
              <a:rPr lang="zh-CN" altLang="en-US" sz="2400" smtClean="0"/>
              <a:t>／</a:t>
            </a:r>
            <a:r>
              <a:rPr lang="en-US" altLang="zh-CN" sz="2400" smtClean="0"/>
              <a:t>O</a:t>
            </a:r>
            <a:r>
              <a:rPr lang="zh-CN" altLang="en-US" sz="2400" smtClean="0"/>
              <a:t>处理器就是这种通道型</a:t>
            </a:r>
            <a:r>
              <a:rPr lang="en-US" altLang="zh-CN" sz="2400" smtClean="0"/>
              <a:t>I</a:t>
            </a:r>
            <a:r>
              <a:rPr lang="zh-CN" altLang="en-US" sz="2400" smtClean="0"/>
              <a:t>／</a:t>
            </a:r>
            <a:r>
              <a:rPr lang="en-US" altLang="zh-CN" sz="2400" smtClean="0"/>
              <a:t>O</a:t>
            </a:r>
            <a:r>
              <a:rPr lang="zh-CN" altLang="en-US" sz="2400" smtClean="0"/>
              <a:t>处理器。</a:t>
            </a:r>
            <a:endParaRPr lang="zh-CN" altLang="en-US" sz="240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78F4EEE-A71B-4E95-8F9B-73FA52E16177}" type="slidenum">
              <a:rPr lang="en-US" altLang="zh-CN" smtClean="0"/>
              <a:pPr eaLnBrk="1" hangingPunct="1"/>
              <a:t>74</a:t>
            </a:fld>
            <a:endParaRPr lang="en-US" altLang="zh-CN" smtClean="0"/>
          </a:p>
        </p:txBody>
      </p:sp>
      <p:sp>
        <p:nvSpPr>
          <p:cNvPr id="48131" name="Rectangle 2"/>
          <p:cNvSpPr>
            <a:spLocks noGrp="1" noChangeArrowheads="1"/>
          </p:cNvSpPr>
          <p:nvPr>
            <p:ph type="title"/>
          </p:nvPr>
        </p:nvSpPr>
        <p:spPr>
          <a:xfrm>
            <a:off x="467544" y="764704"/>
            <a:ext cx="5122912" cy="796950"/>
          </a:xfrm>
        </p:spPr>
        <p:txBody>
          <a:bodyPr/>
          <a:lstStyle/>
          <a:p>
            <a:pPr eaLnBrk="1" hangingPunct="1"/>
            <a:r>
              <a:rPr lang="en-US" altLang="zh-CN" smtClean="0"/>
              <a:t>8.5.2 </a:t>
            </a:r>
            <a:r>
              <a:rPr lang="zh-CN" smtClean="0"/>
              <a:t>通道结构的发展</a:t>
            </a:r>
            <a:endParaRPr lang="zh-CN" altLang="en-US" smtClean="0"/>
          </a:p>
        </p:txBody>
      </p:sp>
      <p:sp>
        <p:nvSpPr>
          <p:cNvPr id="48132" name="Rectangle 3"/>
          <p:cNvSpPr>
            <a:spLocks noGrp="1" noChangeArrowheads="1"/>
          </p:cNvSpPr>
          <p:nvPr>
            <p:ph type="body" idx="1"/>
          </p:nvPr>
        </p:nvSpPr>
        <p:spPr>
          <a:xfrm>
            <a:off x="467544" y="1988840"/>
            <a:ext cx="8229600" cy="2213793"/>
          </a:xfrm>
        </p:spPr>
        <p:txBody>
          <a:bodyPr/>
          <a:lstStyle/>
          <a:p>
            <a:pPr marL="0" lvl="1" indent="0" eaLnBrk="1" hangingPunct="1">
              <a:spcBef>
                <a:spcPts val="600"/>
              </a:spcBef>
              <a:buNone/>
            </a:pPr>
            <a:r>
              <a:rPr lang="en-US" altLang="zh-CN" sz="2400" smtClean="0"/>
              <a:t>2.</a:t>
            </a:r>
            <a:r>
              <a:rPr lang="zh-CN" altLang="en-US" sz="2400" smtClean="0"/>
              <a:t>外围处理机（</a:t>
            </a:r>
            <a:r>
              <a:rPr lang="en-US" altLang="zh-CN" sz="2400" smtClean="0"/>
              <a:t>PPU</a:t>
            </a:r>
            <a:r>
              <a:rPr lang="zh-CN" altLang="en-US" sz="2400" smtClean="0"/>
              <a:t>）</a:t>
            </a:r>
            <a:r>
              <a:rPr lang="zh-CN" altLang="en-US" sz="2400" smtClean="0"/>
              <a:t>   </a:t>
            </a:r>
          </a:p>
          <a:p>
            <a:pPr marL="0" lvl="2" indent="457200" eaLnBrk="1" hangingPunct="1">
              <a:spcBef>
                <a:spcPts val="600"/>
              </a:spcBef>
              <a:buNone/>
            </a:pPr>
            <a:r>
              <a:rPr lang="en-US" altLang="zh-CN" sz="2400" smtClean="0"/>
              <a:t>PPU</a:t>
            </a:r>
            <a:r>
              <a:rPr lang="zh-CN" altLang="en-US" sz="2400" smtClean="0"/>
              <a:t>基本上</a:t>
            </a:r>
            <a:r>
              <a:rPr lang="zh-CN" altLang="en-US" sz="2400" smtClean="0"/>
              <a:t>是独立于</a:t>
            </a:r>
            <a:r>
              <a:rPr lang="zh-CN" altLang="en-US" sz="2400" smtClean="0"/>
              <a:t>主机工作，它有自己的指令系统，完成算术</a:t>
            </a:r>
            <a:r>
              <a:rPr lang="en-US" altLang="zh-CN" sz="2400" smtClean="0"/>
              <a:t>/</a:t>
            </a:r>
            <a:r>
              <a:rPr lang="zh-CN" altLang="en-US" sz="2400" smtClean="0"/>
              <a:t>逻辑运算，读</a:t>
            </a:r>
            <a:r>
              <a:rPr lang="en-US" altLang="zh-CN" sz="2400" smtClean="0"/>
              <a:t>/</a:t>
            </a:r>
            <a:r>
              <a:rPr lang="zh-CN" altLang="en-US" sz="2400" smtClean="0"/>
              <a:t>写存储器，与外设交换信息等。有的外围处理机干脆就选用已有的通用机。外围处理机</a:t>
            </a:r>
            <a:r>
              <a:rPr lang="en-US" altLang="zh-CN" sz="2400" smtClean="0"/>
              <a:t>I/O</a:t>
            </a:r>
            <a:r>
              <a:rPr lang="zh-CN" altLang="en-US" sz="2400" smtClean="0"/>
              <a:t>方式一般应用于大型高效率的计算机系统中。</a:t>
            </a:r>
            <a:endParaRPr lang="zh-CN" altLang="en-US" sz="240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4A88E9D-9128-4AA3-AF92-6F079553D11E}" type="slidenum">
              <a:rPr lang="en-US" altLang="zh-CN" smtClean="0"/>
              <a:pPr eaLnBrk="1" hangingPunct="1"/>
              <a:t>75</a:t>
            </a:fld>
            <a:endParaRPr lang="en-US" altLang="zh-CN" smtClean="0"/>
          </a:p>
        </p:txBody>
      </p:sp>
      <p:sp>
        <p:nvSpPr>
          <p:cNvPr id="49155" name="Rectangle 2"/>
          <p:cNvSpPr>
            <a:spLocks noGrp="1" noChangeArrowheads="1"/>
          </p:cNvSpPr>
          <p:nvPr>
            <p:ph type="title"/>
          </p:nvPr>
        </p:nvSpPr>
        <p:spPr>
          <a:xfrm>
            <a:off x="457200" y="548680"/>
            <a:ext cx="4978896" cy="868958"/>
          </a:xfrm>
        </p:spPr>
        <p:txBody>
          <a:bodyPr/>
          <a:lstStyle/>
          <a:p>
            <a:pPr eaLnBrk="1" hangingPunct="1"/>
            <a:r>
              <a:rPr lang="en-US" altLang="zh-CN" smtClean="0">
                <a:cs typeface="Times New Roman" pitchFamily="18" charset="0"/>
              </a:rPr>
              <a:t>8.6 </a:t>
            </a:r>
            <a:r>
              <a:rPr lang="zh-CN" altLang="en-US" smtClean="0"/>
              <a:t>通用</a:t>
            </a:r>
            <a:r>
              <a:rPr lang="en-US" altLang="zh-CN" smtClean="0"/>
              <a:t>I/O</a:t>
            </a:r>
            <a:r>
              <a:rPr lang="zh-CN" altLang="en-US" smtClean="0"/>
              <a:t>接口标准</a:t>
            </a:r>
          </a:p>
        </p:txBody>
      </p:sp>
      <p:sp>
        <p:nvSpPr>
          <p:cNvPr id="49156" name="Rectangle 3"/>
          <p:cNvSpPr>
            <a:spLocks noGrp="1" noChangeArrowheads="1"/>
          </p:cNvSpPr>
          <p:nvPr>
            <p:ph type="body" idx="1"/>
          </p:nvPr>
        </p:nvSpPr>
        <p:spPr>
          <a:xfrm>
            <a:off x="467544" y="1772816"/>
            <a:ext cx="6912768" cy="1354460"/>
          </a:xfrm>
        </p:spPr>
        <p:txBody>
          <a:bodyPr/>
          <a:lstStyle/>
          <a:p>
            <a:pPr marL="0" lvl="2" eaLnBrk="1" hangingPunct="1">
              <a:buFont typeface="Wingdings" pitchFamily="2" charset="2"/>
              <a:buNone/>
            </a:pPr>
            <a:r>
              <a:rPr lang="en-US" altLang="zh-CN" sz="3200" smtClean="0"/>
              <a:t>8.6.1 </a:t>
            </a:r>
            <a:r>
              <a:rPr lang="zh-CN" altLang="en-US" sz="3200" smtClean="0"/>
              <a:t>并行</a:t>
            </a:r>
            <a:r>
              <a:rPr lang="en-US" altLang="zh-CN" sz="3200" smtClean="0"/>
              <a:t>I/O</a:t>
            </a:r>
            <a:r>
              <a:rPr lang="zh-CN" altLang="en-US" sz="3200" smtClean="0"/>
              <a:t>标准接口</a:t>
            </a:r>
            <a:r>
              <a:rPr lang="en-US" altLang="zh-CN" sz="3200" smtClean="0"/>
              <a:t>SCSI</a:t>
            </a:r>
          </a:p>
          <a:p>
            <a:pPr marL="0" lvl="2" eaLnBrk="1" hangingPunct="1">
              <a:buFont typeface="Wingdings" pitchFamily="2" charset="2"/>
              <a:buNone/>
            </a:pPr>
            <a:r>
              <a:rPr lang="en-US" altLang="zh-CN" sz="3200" smtClean="0"/>
              <a:t>8.6.2 </a:t>
            </a:r>
            <a:r>
              <a:rPr lang="zh-CN" altLang="en-US" sz="3200" smtClean="0"/>
              <a:t>串行</a:t>
            </a:r>
            <a:r>
              <a:rPr lang="en-US" altLang="zh-CN" sz="3200" smtClean="0"/>
              <a:t>I/O</a:t>
            </a:r>
            <a:r>
              <a:rPr lang="zh-CN" altLang="en-US" sz="3200" smtClean="0"/>
              <a:t>标准接口</a:t>
            </a:r>
            <a:r>
              <a:rPr lang="en-US" altLang="zh-CN" sz="3200" smtClean="0"/>
              <a:t>IEEE1394</a:t>
            </a:r>
            <a:r>
              <a:rPr lang="en-US" altLang="zh-CN" sz="2500" smtClean="0"/>
              <a:t/>
            </a:r>
            <a:br>
              <a:rPr lang="en-US" altLang="zh-CN" sz="2500" smtClean="0"/>
            </a:br>
            <a:endParaRPr lang="en-US" altLang="zh-CN" sz="250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D0F852-3368-4448-9961-E7F1BFF06E43}" type="slidenum">
              <a:rPr lang="en-US" altLang="zh-CN" smtClean="0"/>
              <a:pPr eaLnBrk="1" hangingPunct="1"/>
              <a:t>76</a:t>
            </a:fld>
            <a:endParaRPr lang="en-US" altLang="zh-CN" smtClean="0"/>
          </a:p>
        </p:txBody>
      </p:sp>
      <p:sp>
        <p:nvSpPr>
          <p:cNvPr id="50179" name="Rectangle 2"/>
          <p:cNvSpPr>
            <a:spLocks noGrp="1" noChangeArrowheads="1"/>
          </p:cNvSpPr>
          <p:nvPr>
            <p:ph type="title"/>
          </p:nvPr>
        </p:nvSpPr>
        <p:spPr>
          <a:xfrm>
            <a:off x="457200" y="620688"/>
            <a:ext cx="6419056" cy="796950"/>
          </a:xfrm>
        </p:spPr>
        <p:txBody>
          <a:bodyPr/>
          <a:lstStyle/>
          <a:p>
            <a:pPr eaLnBrk="1" hangingPunct="1"/>
            <a:r>
              <a:rPr lang="en-US" altLang="zh-CN" smtClean="0"/>
              <a:t>8.6.1 </a:t>
            </a:r>
            <a:r>
              <a:rPr lang="zh-CN" smtClean="0"/>
              <a:t>并行</a:t>
            </a:r>
            <a:r>
              <a:rPr lang="zh-CN" altLang="zh-CN" smtClean="0"/>
              <a:t>I/O</a:t>
            </a:r>
            <a:r>
              <a:rPr lang="zh-CN" smtClean="0"/>
              <a:t>标准接口</a:t>
            </a:r>
            <a:r>
              <a:rPr lang="zh-CN" altLang="zh-CN" smtClean="0"/>
              <a:t>SCSI</a:t>
            </a:r>
            <a:endParaRPr lang="zh-CN" altLang="en-US" smtClean="0"/>
          </a:p>
        </p:txBody>
      </p:sp>
      <p:sp>
        <p:nvSpPr>
          <p:cNvPr id="50180" name="Rectangle 3"/>
          <p:cNvSpPr>
            <a:spLocks noGrp="1" noChangeArrowheads="1"/>
          </p:cNvSpPr>
          <p:nvPr>
            <p:ph type="body" idx="1"/>
          </p:nvPr>
        </p:nvSpPr>
        <p:spPr>
          <a:xfrm>
            <a:off x="644611" y="1700808"/>
            <a:ext cx="8229600" cy="1853753"/>
          </a:xfrm>
        </p:spPr>
        <p:txBody>
          <a:bodyPr/>
          <a:lstStyle/>
          <a:p>
            <a:pPr marL="0" lvl="1" indent="457200" eaLnBrk="1" hangingPunct="1">
              <a:spcBef>
                <a:spcPts val="600"/>
              </a:spcBef>
              <a:buNone/>
            </a:pPr>
            <a:r>
              <a:rPr lang="zh-CN" altLang="en-US" smtClean="0">
                <a:latin typeface="宋体" pitchFamily="2" charset="-122"/>
              </a:rPr>
              <a:t>小型计算机系统接口的简称，它是一个高速智能接口，可以混接各种磁盘、光盘、磁 带机、打印机、扫描仪、条码阅读器以及通信设备。使用</a:t>
            </a:r>
            <a:r>
              <a:rPr lang="en-US" altLang="zh-CN" smtClean="0">
                <a:latin typeface="宋体" pitchFamily="2" charset="-122"/>
              </a:rPr>
              <a:t>50</a:t>
            </a:r>
            <a:r>
              <a:rPr lang="zh-CN" altLang="en-US" smtClean="0">
                <a:latin typeface="宋体" pitchFamily="2" charset="-122"/>
              </a:rPr>
              <a:t>芯或</a:t>
            </a:r>
            <a:r>
              <a:rPr lang="en-US" altLang="zh-CN" smtClean="0">
                <a:latin typeface="宋体" pitchFamily="2" charset="-122"/>
              </a:rPr>
              <a:t>68</a:t>
            </a:r>
            <a:r>
              <a:rPr lang="zh-CN" altLang="en-US" smtClean="0">
                <a:latin typeface="宋体" pitchFamily="2" charset="-122"/>
              </a:rPr>
              <a:t>芯电缆线，以菊花链形式最多可连接</a:t>
            </a:r>
            <a:r>
              <a:rPr lang="en-US" altLang="zh-CN" smtClean="0">
                <a:latin typeface="宋体" pitchFamily="2" charset="-122"/>
              </a:rPr>
              <a:t>8</a:t>
            </a:r>
            <a:r>
              <a:rPr lang="zh-CN" altLang="en-US" smtClean="0">
                <a:latin typeface="宋体" pitchFamily="2" charset="-122"/>
              </a:rPr>
              <a:t>台设备。</a:t>
            </a:r>
            <a:endParaRPr lang="zh-CN" altLang="en-US" smtClean="0"/>
          </a:p>
          <a:p>
            <a:pPr marL="0" indent="457200" eaLnBrk="1" hangingPunct="1">
              <a:spcBef>
                <a:spcPts val="600"/>
              </a:spcBef>
              <a:buNone/>
            </a:pPr>
            <a:endParaRPr lang="zh-CN" altLang="en-US" smtClean="0"/>
          </a:p>
          <a:p>
            <a:pPr marL="0" lvl="2" indent="457200" eaLnBrk="1" hangingPunct="1">
              <a:spcBef>
                <a:spcPts val="600"/>
              </a:spcBef>
              <a:buNone/>
            </a:pPr>
            <a:endParaRPr lang="en-US" altLang="zh-CN" sz="2500" smtClean="0"/>
          </a:p>
        </p:txBody>
      </p:sp>
      <p:pic>
        <p:nvPicPr>
          <p:cNvPr id="57348" name="Picture 4" descr="8a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860" y="3933054"/>
            <a:ext cx="7483102" cy="20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 calcmode="lin" valueType="num">
                                      <p:cBhvr additive="base">
                                        <p:cTn id="7" dur="500" fill="hold"/>
                                        <p:tgtEl>
                                          <p:spTgt spid="57348"/>
                                        </p:tgtEl>
                                        <p:attrNameLst>
                                          <p:attrName>ppt_x</p:attrName>
                                        </p:attrNameLst>
                                      </p:cBhvr>
                                      <p:tavLst>
                                        <p:tav tm="0">
                                          <p:val>
                                            <p:strVal val="#ppt_x"/>
                                          </p:val>
                                        </p:tav>
                                        <p:tav tm="100000">
                                          <p:val>
                                            <p:strVal val="#ppt_x"/>
                                          </p:val>
                                        </p:tav>
                                      </p:tavLst>
                                    </p:anim>
                                    <p:anim calcmode="lin" valueType="num">
                                      <p:cBhvr additive="base">
                                        <p:cTn id="8"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57348"/>
                                        </p:tgtEl>
                                        <p:attrNameLst>
                                          <p:attrName>ppt_x</p:attrName>
                                        </p:attrNameLst>
                                      </p:cBhvr>
                                      <p:tavLst>
                                        <p:tav tm="0">
                                          <p:val>
                                            <p:strVal val="ppt_x"/>
                                          </p:val>
                                        </p:tav>
                                        <p:tav tm="100000">
                                          <p:val>
                                            <p:strVal val="ppt_x"/>
                                          </p:val>
                                        </p:tav>
                                      </p:tavLst>
                                    </p:anim>
                                    <p:anim calcmode="lin" valueType="num">
                                      <p:cBhvr additive="base">
                                        <p:cTn id="13" dur="500"/>
                                        <p:tgtEl>
                                          <p:spTgt spid="57348"/>
                                        </p:tgtEl>
                                        <p:attrNameLst>
                                          <p:attrName>ppt_y</p:attrName>
                                        </p:attrNameLst>
                                      </p:cBhvr>
                                      <p:tavLst>
                                        <p:tav tm="0">
                                          <p:val>
                                            <p:strVal val="ppt_y"/>
                                          </p:val>
                                        </p:tav>
                                        <p:tav tm="100000">
                                          <p:val>
                                            <p:strVal val="1+ppt_h/2"/>
                                          </p:val>
                                        </p:tav>
                                      </p:tavLst>
                                    </p:anim>
                                    <p:set>
                                      <p:cBhvr>
                                        <p:cTn id="14" dur="1" fill="hold">
                                          <p:stCondLst>
                                            <p:cond delay="499"/>
                                          </p:stCondLst>
                                        </p:cTn>
                                        <p:tgtEl>
                                          <p:spTgt spid="573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AB353E4-B876-4C1F-B5FD-3C0D119ACAD2}" type="slidenum">
              <a:rPr lang="en-US" altLang="zh-CN" smtClean="0"/>
              <a:pPr eaLnBrk="1" hangingPunct="1"/>
              <a:t>77</a:t>
            </a:fld>
            <a:endParaRPr lang="en-US" altLang="zh-CN" smtClean="0"/>
          </a:p>
        </p:txBody>
      </p:sp>
      <p:sp>
        <p:nvSpPr>
          <p:cNvPr id="51203" name="Rectangle 2"/>
          <p:cNvSpPr>
            <a:spLocks noGrp="1" noChangeArrowheads="1"/>
          </p:cNvSpPr>
          <p:nvPr>
            <p:ph type="title"/>
          </p:nvPr>
        </p:nvSpPr>
        <p:spPr>
          <a:xfrm>
            <a:off x="323528" y="620688"/>
            <a:ext cx="7543800" cy="796950"/>
          </a:xfrm>
        </p:spPr>
        <p:txBody>
          <a:bodyPr/>
          <a:lstStyle/>
          <a:p>
            <a:pPr eaLnBrk="1" hangingPunct="1"/>
            <a:r>
              <a:rPr lang="en-US" altLang="zh-CN" smtClean="0"/>
              <a:t>8.6.2 </a:t>
            </a:r>
            <a:r>
              <a:rPr lang="zh-CN" smtClean="0"/>
              <a:t>串行</a:t>
            </a:r>
            <a:r>
              <a:rPr lang="zh-CN" altLang="zh-CN" smtClean="0"/>
              <a:t>I/O</a:t>
            </a:r>
            <a:r>
              <a:rPr lang="zh-CN" smtClean="0"/>
              <a:t>标准接口</a:t>
            </a:r>
            <a:r>
              <a:rPr lang="zh-CN" altLang="zh-CN" smtClean="0"/>
              <a:t>IEEE1394</a:t>
            </a:r>
            <a:endParaRPr lang="zh-CN" altLang="en-US" smtClean="0"/>
          </a:p>
        </p:txBody>
      </p:sp>
      <p:sp>
        <p:nvSpPr>
          <p:cNvPr id="51204" name="Rectangle 3"/>
          <p:cNvSpPr>
            <a:spLocks noGrp="1" noChangeArrowheads="1"/>
          </p:cNvSpPr>
          <p:nvPr>
            <p:ph type="body" idx="1"/>
          </p:nvPr>
        </p:nvSpPr>
        <p:spPr>
          <a:xfrm>
            <a:off x="313432" y="2011984"/>
            <a:ext cx="4546600" cy="3799581"/>
          </a:xfrm>
        </p:spPr>
        <p:txBody>
          <a:bodyPr/>
          <a:lstStyle/>
          <a:p>
            <a:pPr marL="0" lvl="1" indent="457200" eaLnBrk="1" hangingPunct="1">
              <a:spcBef>
                <a:spcPts val="600"/>
              </a:spcBef>
              <a:buNone/>
            </a:pPr>
            <a:r>
              <a:rPr lang="en-US" altLang="zh-CN" sz="2200" smtClean="0">
                <a:latin typeface="宋体" pitchFamily="2" charset="-122"/>
              </a:rPr>
              <a:t>IEEE 1394</a:t>
            </a:r>
            <a:r>
              <a:rPr lang="zh-CN" altLang="en-US" sz="2200" smtClean="0">
                <a:latin typeface="宋体" pitchFamily="2" charset="-122"/>
              </a:rPr>
              <a:t>是一种高速串行</a:t>
            </a:r>
            <a:r>
              <a:rPr lang="en-US" altLang="zh-CN" sz="2200" smtClean="0">
                <a:latin typeface="宋体" pitchFamily="2" charset="-122"/>
              </a:rPr>
              <a:t>I/O</a:t>
            </a:r>
            <a:r>
              <a:rPr lang="zh-CN" altLang="en-US" sz="2200" smtClean="0">
                <a:latin typeface="宋体" pitchFamily="2" charset="-122"/>
              </a:rPr>
              <a:t>标准接口。</a:t>
            </a:r>
            <a:r>
              <a:rPr lang="en-US" altLang="zh-CN" sz="2200" smtClean="0">
                <a:latin typeface="宋体" pitchFamily="2" charset="-122"/>
              </a:rPr>
              <a:t>1394</a:t>
            </a:r>
            <a:r>
              <a:rPr lang="zh-CN" altLang="en-US" sz="2200" smtClean="0">
                <a:latin typeface="宋体" pitchFamily="2" charset="-122"/>
              </a:rPr>
              <a:t>采用菊花链形式进行配置，也允许树形结构配置。各被连接装置的关系是平等的，不用</a:t>
            </a:r>
            <a:r>
              <a:rPr lang="en-US" altLang="zh-CN" sz="2200" smtClean="0">
                <a:latin typeface="宋体" pitchFamily="2" charset="-122"/>
              </a:rPr>
              <a:t>PC</a:t>
            </a:r>
            <a:r>
              <a:rPr lang="zh-CN" altLang="en-US" sz="2200" smtClean="0">
                <a:latin typeface="宋体" pitchFamily="2" charset="-122"/>
              </a:rPr>
              <a:t>介入也能自成系统。这意味着</a:t>
            </a:r>
            <a:r>
              <a:rPr lang="en-US" altLang="zh-CN" sz="2200" smtClean="0">
                <a:latin typeface="宋体" pitchFamily="2" charset="-122"/>
              </a:rPr>
              <a:t>1394</a:t>
            </a:r>
            <a:r>
              <a:rPr lang="zh-CN" altLang="en-US" sz="2200" smtClean="0">
                <a:latin typeface="宋体" pitchFamily="2" charset="-122"/>
              </a:rPr>
              <a:t>在家电等消费类设备的连接应用方面有很好的前景</a:t>
            </a:r>
            <a:r>
              <a:rPr lang="zh-CN" altLang="en-US" sz="2200" smtClean="0">
                <a:latin typeface="宋体" pitchFamily="2" charset="-122"/>
              </a:rPr>
              <a:t>。其特点包括：</a:t>
            </a:r>
            <a:endParaRPr lang="zh-CN" altLang="en-US" sz="2200" smtClean="0">
              <a:latin typeface="宋体" pitchFamily="2" charset="-122"/>
            </a:endParaRPr>
          </a:p>
          <a:p>
            <a:pPr marL="0" lvl="1" indent="0" algn="just" eaLnBrk="1" hangingPunct="1">
              <a:spcBef>
                <a:spcPts val="600"/>
              </a:spcBef>
              <a:buNone/>
            </a:pPr>
            <a:r>
              <a:rPr lang="en-US" altLang="zh-CN" sz="2200" smtClean="0">
                <a:latin typeface="宋体" pitchFamily="2" charset="-122"/>
                <a:cs typeface="Times New Roman" pitchFamily="18" charset="0"/>
              </a:rPr>
              <a:t>(1)</a:t>
            </a:r>
            <a:r>
              <a:rPr lang="zh-CN" altLang="en-US" sz="2200" smtClean="0">
                <a:latin typeface="宋体" pitchFamily="2" charset="-122"/>
              </a:rPr>
              <a:t>数据传送的高速</a:t>
            </a:r>
            <a:r>
              <a:rPr lang="zh-CN" altLang="en-US" sz="2200" smtClean="0">
                <a:latin typeface="宋体" pitchFamily="2" charset="-122"/>
              </a:rPr>
              <a:t>性</a:t>
            </a:r>
            <a:r>
              <a:rPr lang="zh-CN" altLang="en-US" sz="2200">
                <a:latin typeface="宋体" pitchFamily="2" charset="-122"/>
                <a:cs typeface="Times New Roman" pitchFamily="18" charset="0"/>
              </a:rPr>
              <a:t>。</a:t>
            </a:r>
            <a:endParaRPr lang="zh-CN" altLang="en-US" sz="2200" smtClean="0">
              <a:latin typeface="宋体" pitchFamily="2" charset="-122"/>
              <a:cs typeface="Times New Roman" pitchFamily="18" charset="0"/>
            </a:endParaRPr>
          </a:p>
          <a:p>
            <a:pPr marL="0" lvl="1" indent="0" algn="just" eaLnBrk="1" hangingPunct="1">
              <a:spcBef>
                <a:spcPts val="600"/>
              </a:spcBef>
              <a:buNone/>
            </a:pPr>
            <a:r>
              <a:rPr lang="en-US" altLang="zh-CN" sz="2200" smtClean="0">
                <a:latin typeface="宋体" pitchFamily="2" charset="-122"/>
                <a:cs typeface="Times New Roman" pitchFamily="18" charset="0"/>
              </a:rPr>
              <a:t>(2)</a:t>
            </a:r>
            <a:r>
              <a:rPr lang="zh-CN" altLang="en-US" sz="2200" smtClean="0">
                <a:latin typeface="宋体" pitchFamily="2" charset="-122"/>
              </a:rPr>
              <a:t>数据传送的实时</a:t>
            </a:r>
            <a:r>
              <a:rPr lang="zh-CN" altLang="en-US" sz="2200" smtClean="0">
                <a:latin typeface="宋体" pitchFamily="2" charset="-122"/>
              </a:rPr>
              <a:t>性。</a:t>
            </a:r>
            <a:endParaRPr lang="zh-CN" altLang="en-US" sz="2200" smtClean="0">
              <a:latin typeface="宋体" pitchFamily="2" charset="-122"/>
              <a:cs typeface="Times New Roman" pitchFamily="18" charset="0"/>
            </a:endParaRPr>
          </a:p>
          <a:p>
            <a:pPr marL="0" lvl="1" indent="0" algn="just" eaLnBrk="1" hangingPunct="1">
              <a:spcBef>
                <a:spcPts val="600"/>
              </a:spcBef>
              <a:buNone/>
            </a:pPr>
            <a:r>
              <a:rPr lang="en-US" altLang="zh-CN" sz="2200" smtClean="0">
                <a:latin typeface="宋体" pitchFamily="2" charset="-122"/>
                <a:cs typeface="Times New Roman" pitchFamily="18" charset="0"/>
              </a:rPr>
              <a:t>(3)</a:t>
            </a:r>
            <a:r>
              <a:rPr lang="zh-CN" altLang="en-US" sz="2200" smtClean="0">
                <a:latin typeface="宋体" pitchFamily="2" charset="-122"/>
              </a:rPr>
              <a:t>体积小易安装，连接</a:t>
            </a:r>
            <a:r>
              <a:rPr lang="zh-CN" altLang="en-US" sz="2200" smtClean="0">
                <a:latin typeface="宋体" pitchFamily="2" charset="-122"/>
              </a:rPr>
              <a:t>方便。</a:t>
            </a:r>
            <a:endParaRPr lang="zh-CN" altLang="en-US" sz="2200" smtClean="0">
              <a:latin typeface="宋体" pitchFamily="2" charset="-122"/>
            </a:endParaRPr>
          </a:p>
        </p:txBody>
      </p:sp>
      <p:pic>
        <p:nvPicPr>
          <p:cNvPr id="51205" name="Picture 4" descr="8a21">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2780928"/>
            <a:ext cx="4176464" cy="30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AutoShape 4">
            <a:hlinkClick r:id="" action="ppaction://noaction" highlightClick="1"/>
          </p:cNvPr>
          <p:cNvSpPr>
            <a:spLocks noChangeArrowheads="1"/>
          </p:cNvSpPr>
          <p:nvPr/>
        </p:nvSpPr>
        <p:spPr bwMode="auto">
          <a:xfrm>
            <a:off x="6228184" y="1857375"/>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6B90A21-9276-41F5-B070-0A718A5479C4}" type="slidenum">
              <a:rPr lang="en-US" altLang="zh-CN" smtClean="0"/>
              <a:pPr eaLnBrk="1" hangingPunct="1"/>
              <a:t>78</a:t>
            </a:fld>
            <a:endParaRPr lang="en-US" altLang="zh-CN" smtClean="0"/>
          </a:p>
        </p:txBody>
      </p:sp>
      <p:sp>
        <p:nvSpPr>
          <p:cNvPr id="53251" name="Rectangle 2"/>
          <p:cNvSpPr>
            <a:spLocks noGrp="1" noChangeArrowheads="1"/>
          </p:cNvSpPr>
          <p:nvPr>
            <p:ph type="title"/>
          </p:nvPr>
        </p:nvSpPr>
        <p:spPr/>
        <p:txBody>
          <a:bodyPr/>
          <a:lstStyle/>
          <a:p>
            <a:pPr eaLnBrk="1" hangingPunct="1"/>
            <a:r>
              <a:rPr lang="zh-CN" altLang="en-US" smtClean="0"/>
              <a:t>本 章 小 结</a:t>
            </a:r>
          </a:p>
        </p:txBody>
      </p:sp>
      <p:sp>
        <p:nvSpPr>
          <p:cNvPr id="53252" name="Rectangle 3"/>
          <p:cNvSpPr>
            <a:spLocks noGrp="1" noChangeArrowheads="1"/>
          </p:cNvSpPr>
          <p:nvPr>
            <p:ph type="body" idx="1"/>
          </p:nvPr>
        </p:nvSpPr>
        <p:spPr/>
        <p:txBody>
          <a:bodyPr/>
          <a:lstStyle/>
          <a:p>
            <a:pPr eaLnBrk="1" hangingPunct="1">
              <a:lnSpc>
                <a:spcPct val="90000"/>
              </a:lnSpc>
            </a:pPr>
            <a:r>
              <a:rPr lang="zh-CN" altLang="en-US" sz="2100" smtClean="0"/>
              <a:t>各种外围设备的数据传输速率相差很大。如何保证主机与外围设备在时间上同步，则涉及外围设备的定时问题。在计算机系统中，</a:t>
            </a:r>
            <a:r>
              <a:rPr lang="en-US" altLang="zh-CN" sz="2100" smtClean="0"/>
              <a:t>CPU</a:t>
            </a:r>
            <a:r>
              <a:rPr lang="zh-CN" altLang="en-US" sz="2100" smtClean="0"/>
              <a:t>对外围设备的管理方式有：①程序查询方式；②程序中断方式；③</a:t>
            </a:r>
            <a:r>
              <a:rPr lang="en-US" altLang="zh-CN" sz="2100" smtClean="0"/>
              <a:t>DMA</a:t>
            </a:r>
            <a:r>
              <a:rPr lang="zh-CN" altLang="en-US" sz="2100" smtClean="0"/>
              <a:t>方式；④通道方式。每种方式都需要硬件和软件结合起来进行。</a:t>
            </a:r>
          </a:p>
          <a:p>
            <a:pPr eaLnBrk="1" hangingPunct="1">
              <a:lnSpc>
                <a:spcPct val="90000"/>
              </a:lnSpc>
            </a:pPr>
            <a:r>
              <a:rPr lang="zh-CN" altLang="en-US" sz="2100" smtClean="0"/>
              <a:t>程序查询方式是</a:t>
            </a:r>
            <a:r>
              <a:rPr lang="en-US" altLang="zh-CN" sz="2100" smtClean="0"/>
              <a:t>CPU</a:t>
            </a:r>
            <a:r>
              <a:rPr lang="zh-CN" altLang="en-US" sz="2100" smtClean="0"/>
              <a:t>管理</a:t>
            </a:r>
            <a:r>
              <a:rPr lang="en-US" altLang="zh-CN" sz="2100" smtClean="0"/>
              <a:t>I/O</a:t>
            </a:r>
            <a:r>
              <a:rPr lang="zh-CN" altLang="en-US" sz="2100" smtClean="0"/>
              <a:t>设备的最简单方式，</a:t>
            </a:r>
            <a:r>
              <a:rPr lang="en-US" altLang="zh-CN" sz="2100" smtClean="0"/>
              <a:t>CPU</a:t>
            </a:r>
            <a:r>
              <a:rPr lang="zh-CN" altLang="en-US" sz="2100" smtClean="0"/>
              <a:t>定期执行设备服务程序，主动来了解设备的工作状态。这种方式浪费</a:t>
            </a:r>
            <a:r>
              <a:rPr lang="en-US" altLang="zh-CN" sz="2100" smtClean="0"/>
              <a:t>CPU</a:t>
            </a:r>
            <a:r>
              <a:rPr lang="zh-CN" altLang="en-US" sz="2100" smtClean="0"/>
              <a:t>的宝贵资源。</a:t>
            </a:r>
          </a:p>
          <a:p>
            <a:pPr eaLnBrk="1" hangingPunct="1">
              <a:lnSpc>
                <a:spcPct val="90000"/>
              </a:lnSpc>
            </a:pPr>
            <a:r>
              <a:rPr lang="zh-CN" altLang="en-US" sz="2100" smtClean="0"/>
              <a:t>程序中断方式是各类计算机中广泛使用的一种数据交换方式。当某一外设的数据准备就绪后，它“主动”向</a:t>
            </a:r>
            <a:r>
              <a:rPr lang="en-US" altLang="zh-CN" sz="2100" smtClean="0"/>
              <a:t>CPU</a:t>
            </a:r>
            <a:r>
              <a:rPr lang="zh-CN" altLang="en-US" sz="2100" smtClean="0"/>
              <a:t>发出请求信号。</a:t>
            </a:r>
            <a:r>
              <a:rPr lang="en-US" altLang="zh-CN" sz="2100" smtClean="0"/>
              <a:t>CPU</a:t>
            </a:r>
            <a:r>
              <a:rPr lang="zh-CN" altLang="en-US" sz="2100" smtClean="0"/>
              <a:t>响应中断请求后，暂停运行主程序，自动转移到该设备的中断服务子程序，为该设备进行服务，结束时返回主程序。中断处理过程可以嵌套进行，优先级高的设备可以中断优先级低的中断服务程序。</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8CECED0-1D38-44E5-9A13-606A634256DA}" type="slidenum">
              <a:rPr lang="en-US" altLang="zh-CN" smtClean="0"/>
              <a:pPr eaLnBrk="1" hangingPunct="1"/>
              <a:t>79</a:t>
            </a:fld>
            <a:endParaRPr lang="en-US" altLang="zh-CN" smtClean="0"/>
          </a:p>
        </p:txBody>
      </p:sp>
      <p:sp>
        <p:nvSpPr>
          <p:cNvPr id="54275" name="Rectangle 2"/>
          <p:cNvSpPr>
            <a:spLocks noGrp="1" noChangeArrowheads="1"/>
          </p:cNvSpPr>
          <p:nvPr>
            <p:ph type="title"/>
          </p:nvPr>
        </p:nvSpPr>
        <p:spPr/>
        <p:txBody>
          <a:bodyPr/>
          <a:lstStyle/>
          <a:p>
            <a:pPr eaLnBrk="1" hangingPunct="1"/>
            <a:r>
              <a:rPr lang="zh-CN" altLang="en-US" smtClean="0"/>
              <a:t>本 章 小 结</a:t>
            </a:r>
          </a:p>
        </p:txBody>
      </p:sp>
      <p:sp>
        <p:nvSpPr>
          <p:cNvPr id="54276" name="Rectangle 3"/>
          <p:cNvSpPr>
            <a:spLocks noGrp="1" noChangeArrowheads="1"/>
          </p:cNvSpPr>
          <p:nvPr>
            <p:ph type="body" idx="1"/>
          </p:nvPr>
        </p:nvSpPr>
        <p:spPr/>
        <p:txBody>
          <a:bodyPr/>
          <a:lstStyle/>
          <a:p>
            <a:pPr eaLnBrk="1" hangingPunct="1">
              <a:lnSpc>
                <a:spcPct val="90000"/>
              </a:lnSpc>
            </a:pPr>
            <a:r>
              <a:rPr lang="en-US" altLang="zh-CN" sz="2600" smtClean="0"/>
              <a:t>DMA</a:t>
            </a:r>
            <a:r>
              <a:rPr lang="zh-CN" altLang="en-US" sz="2600" smtClean="0"/>
              <a:t>技术的出现，使得外围设备可以通过</a:t>
            </a:r>
            <a:r>
              <a:rPr lang="en-US" altLang="zh-CN" sz="2600" smtClean="0"/>
              <a:t>DMA</a:t>
            </a:r>
            <a:r>
              <a:rPr lang="zh-CN" altLang="en-US" sz="2600" smtClean="0"/>
              <a:t>控制器直接访问内存，与此同时，</a:t>
            </a:r>
            <a:r>
              <a:rPr lang="en-US" altLang="zh-CN" sz="2600" smtClean="0"/>
              <a:t>CPU</a:t>
            </a:r>
            <a:r>
              <a:rPr lang="zh-CN" altLang="en-US" sz="2600" smtClean="0"/>
              <a:t>可以继续程序。</a:t>
            </a:r>
            <a:r>
              <a:rPr lang="en-US" altLang="zh-CN" sz="2600" smtClean="0"/>
              <a:t>DMA</a:t>
            </a:r>
            <a:r>
              <a:rPr lang="zh-CN" altLang="en-US" sz="2600" smtClean="0"/>
              <a:t>方式采用以下三种方法：①停止</a:t>
            </a:r>
            <a:r>
              <a:rPr lang="en-US" altLang="zh-CN" sz="2600" smtClean="0"/>
              <a:t>CPU</a:t>
            </a:r>
            <a:r>
              <a:rPr lang="zh-CN" altLang="en-US" sz="2600" smtClean="0"/>
              <a:t>访内；②周期挪用；③</a:t>
            </a:r>
            <a:r>
              <a:rPr lang="en-US" altLang="zh-CN" sz="2600" smtClean="0"/>
              <a:t>DMA</a:t>
            </a:r>
            <a:r>
              <a:rPr lang="zh-CN" altLang="en-US" sz="2600" smtClean="0"/>
              <a:t>与</a:t>
            </a:r>
            <a:r>
              <a:rPr lang="en-US" altLang="zh-CN" sz="2600" smtClean="0"/>
              <a:t>CPU</a:t>
            </a:r>
            <a:r>
              <a:rPr lang="zh-CN" altLang="en-US" sz="2600" smtClean="0"/>
              <a:t>交替访内。</a:t>
            </a:r>
            <a:r>
              <a:rPr lang="en-US" altLang="zh-CN" sz="2600" smtClean="0"/>
              <a:t>DMA</a:t>
            </a:r>
            <a:r>
              <a:rPr lang="zh-CN" altLang="en-US" sz="2600" smtClean="0"/>
              <a:t>控制器按其组成结构，分为选择型和多路型两类。</a:t>
            </a:r>
          </a:p>
          <a:p>
            <a:pPr eaLnBrk="1" hangingPunct="1">
              <a:lnSpc>
                <a:spcPct val="90000"/>
              </a:lnSpc>
            </a:pPr>
            <a:r>
              <a:rPr lang="zh-CN" altLang="en-US" sz="2600" smtClean="0"/>
              <a:t>通道是一个特殊功能的处理器。它有自己的指令和程序专门负责数据输入输出的传输控制，从而使</a:t>
            </a:r>
            <a:r>
              <a:rPr lang="en-US" altLang="zh-CN" sz="2600" smtClean="0"/>
              <a:t>CPU</a:t>
            </a:r>
            <a:r>
              <a:rPr lang="zh-CN" altLang="en-US" sz="2600" smtClean="0"/>
              <a:t>将“传输控制”的功能下放给通道，</a:t>
            </a:r>
            <a:r>
              <a:rPr lang="en-US" altLang="zh-CN" sz="2600" smtClean="0"/>
              <a:t>CPU</a:t>
            </a:r>
            <a:r>
              <a:rPr lang="zh-CN" altLang="en-US" sz="2600" smtClean="0"/>
              <a:t>只负责“数据处理”功能。这样，通道与</a:t>
            </a:r>
            <a:r>
              <a:rPr lang="en-US" altLang="zh-CN" sz="2600" smtClean="0"/>
              <a:t>CPU</a:t>
            </a:r>
            <a:r>
              <a:rPr lang="zh-CN" altLang="en-US" sz="2600" smtClean="0"/>
              <a:t>分时使用内存，实现了</a:t>
            </a:r>
            <a:r>
              <a:rPr lang="en-US" altLang="zh-CN" sz="2600" smtClean="0"/>
              <a:t>CPU</a:t>
            </a:r>
            <a:r>
              <a:rPr lang="zh-CN" altLang="en-US" sz="2600" smtClean="0"/>
              <a:t>内部的数据处理与</a:t>
            </a:r>
            <a:r>
              <a:rPr lang="en-US" altLang="zh-CN" sz="2600" smtClean="0"/>
              <a:t>I/O</a:t>
            </a:r>
            <a:r>
              <a:rPr lang="zh-CN" altLang="en-US" sz="2600" smtClean="0"/>
              <a:t>设备的平行工作。通道有两种类型：①选择通道；②多路通道。</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0DA250-4C4A-442F-AC75-B5AF37432CF7}" type="slidenum">
              <a:rPr lang="en-US" altLang="zh-CN" smtClean="0"/>
              <a:pPr eaLnBrk="1" hangingPunct="1"/>
              <a:t>8</a:t>
            </a:fld>
            <a:endParaRPr lang="en-US" altLang="zh-CN" smtClean="0"/>
          </a:p>
        </p:txBody>
      </p:sp>
      <p:sp>
        <p:nvSpPr>
          <p:cNvPr id="5123" name="Rectangle 2"/>
          <p:cNvSpPr>
            <a:spLocks noGrp="1" noChangeArrowheads="1"/>
          </p:cNvSpPr>
          <p:nvPr>
            <p:ph type="title"/>
          </p:nvPr>
        </p:nvSpPr>
        <p:spPr>
          <a:xfrm>
            <a:off x="395536" y="620688"/>
            <a:ext cx="7543800" cy="580926"/>
          </a:xfrm>
        </p:spPr>
        <p:txBody>
          <a:bodyPr/>
          <a:lstStyle/>
          <a:p>
            <a:pPr eaLnBrk="1" hangingPunct="1"/>
            <a:r>
              <a:rPr lang="en-US" altLang="zh-CN" sz="3600" smtClean="0">
                <a:cs typeface="Times New Roman" pitchFamily="18" charset="0"/>
              </a:rPr>
              <a:t>8.1.4 CPU</a:t>
            </a:r>
            <a:r>
              <a:rPr lang="zh-CN" altLang="en-US" sz="3600" smtClean="0">
                <a:cs typeface="Times New Roman" pitchFamily="18" charset="0"/>
              </a:rPr>
              <a:t>与</a:t>
            </a:r>
            <a:r>
              <a:rPr lang="en-US" altLang="zh-CN" sz="3600" smtClean="0">
                <a:cs typeface="Times New Roman" pitchFamily="18" charset="0"/>
              </a:rPr>
              <a:t>I/O</a:t>
            </a:r>
            <a:r>
              <a:rPr lang="zh-CN" altLang="en-US" sz="3600" smtClean="0">
                <a:cs typeface="Times New Roman" pitchFamily="18" charset="0"/>
              </a:rPr>
              <a:t>接口之间的数据传送</a:t>
            </a:r>
            <a:endParaRPr lang="zh-CN" altLang="en-US" sz="3600" smtClean="0"/>
          </a:p>
        </p:txBody>
      </p:sp>
      <p:sp>
        <p:nvSpPr>
          <p:cNvPr id="5124" name="Rectangle 3"/>
          <p:cNvSpPr>
            <a:spLocks noGrp="1" noChangeArrowheads="1"/>
          </p:cNvSpPr>
          <p:nvPr>
            <p:ph type="body" idx="1"/>
          </p:nvPr>
        </p:nvSpPr>
        <p:spPr>
          <a:xfrm>
            <a:off x="467544" y="1412776"/>
            <a:ext cx="5184502" cy="2448743"/>
          </a:xfrm>
        </p:spPr>
        <p:txBody>
          <a:bodyPr/>
          <a:lstStyle/>
          <a:p>
            <a:pPr marL="0" lvl="1" indent="0" eaLnBrk="1" hangingPunct="1">
              <a:spcBef>
                <a:spcPts val="600"/>
              </a:spcBef>
              <a:buNone/>
            </a:pPr>
            <a:r>
              <a:rPr lang="en-US" altLang="zh-CN" smtClean="0"/>
              <a:t>1.</a:t>
            </a:r>
            <a:r>
              <a:rPr lang="zh-CN" altLang="en-US" smtClean="0"/>
              <a:t>无条件传送方式（简单</a:t>
            </a:r>
            <a:r>
              <a:rPr lang="en-US" altLang="zh-CN" smtClean="0"/>
              <a:t>I/O</a:t>
            </a:r>
            <a:r>
              <a:rPr lang="zh-CN" altLang="en-US" smtClean="0"/>
              <a:t>方式）</a:t>
            </a:r>
            <a:endParaRPr lang="en-US" altLang="zh-CN" smtClean="0"/>
          </a:p>
          <a:p>
            <a:pPr marL="0" lvl="1" indent="0" eaLnBrk="1" hangingPunct="1">
              <a:spcBef>
                <a:spcPts val="600"/>
              </a:spcBef>
              <a:buNone/>
            </a:pPr>
            <a:r>
              <a:rPr lang="en-US" altLang="zh-CN" smtClean="0"/>
              <a:t>2.</a:t>
            </a:r>
            <a:r>
              <a:rPr lang="zh-CN" altLang="en-US" smtClean="0"/>
              <a:t>程序查询方式</a:t>
            </a:r>
          </a:p>
          <a:p>
            <a:pPr marL="0" lvl="1" indent="0" eaLnBrk="1" hangingPunct="1">
              <a:spcBef>
                <a:spcPts val="600"/>
              </a:spcBef>
              <a:buNone/>
            </a:pPr>
            <a:r>
              <a:rPr lang="en-US" altLang="zh-CN" smtClean="0"/>
              <a:t>3.</a:t>
            </a:r>
            <a:r>
              <a:rPr lang="zh-CN" altLang="en-US" smtClean="0"/>
              <a:t>程序中断方式</a:t>
            </a:r>
          </a:p>
          <a:p>
            <a:pPr marL="0" lvl="1" indent="0" eaLnBrk="1" hangingPunct="1">
              <a:spcBef>
                <a:spcPts val="600"/>
              </a:spcBef>
              <a:buNone/>
            </a:pPr>
            <a:r>
              <a:rPr lang="en-US" altLang="zh-CN" smtClean="0"/>
              <a:t>4.</a:t>
            </a:r>
            <a:r>
              <a:rPr lang="zh-CN" altLang="en-US" smtClean="0"/>
              <a:t>直接内存访问（</a:t>
            </a:r>
            <a:r>
              <a:rPr lang="en-US" altLang="zh-CN" smtClean="0"/>
              <a:t>DMA</a:t>
            </a:r>
            <a:r>
              <a:rPr lang="zh-CN" altLang="en-US" smtClean="0"/>
              <a:t>）方式</a:t>
            </a:r>
          </a:p>
          <a:p>
            <a:pPr marL="0" lvl="1" indent="0" eaLnBrk="1" hangingPunct="1">
              <a:spcBef>
                <a:spcPts val="600"/>
              </a:spcBef>
              <a:buNone/>
            </a:pPr>
            <a:r>
              <a:rPr lang="en-US" altLang="zh-CN" smtClean="0"/>
              <a:t>5.</a:t>
            </a:r>
            <a:r>
              <a:rPr lang="zh-CN" altLang="en-US" smtClean="0"/>
              <a:t>通道和输入</a:t>
            </a:r>
            <a:r>
              <a:rPr lang="en-US" altLang="zh-CN" smtClean="0"/>
              <a:t>/</a:t>
            </a:r>
            <a:r>
              <a:rPr lang="zh-CN" altLang="en-US" smtClean="0"/>
              <a:t>输出处理器</a:t>
            </a:r>
          </a:p>
        </p:txBody>
      </p:sp>
      <p:pic>
        <p:nvPicPr>
          <p:cNvPr id="5125" name="Picture 4" descr="8a1">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3933056"/>
            <a:ext cx="4248472"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AutoShape 4">
            <a:hlinkClick r:id="" action="ppaction://noaction" highlightClick="1"/>
          </p:cNvPr>
          <p:cNvSpPr>
            <a:spLocks noChangeArrowheads="1"/>
          </p:cNvSpPr>
          <p:nvPr/>
        </p:nvSpPr>
        <p:spPr bwMode="auto">
          <a:xfrm>
            <a:off x="7022480" y="4856534"/>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FC14FC0-F38E-4189-8BAE-DB2FB1F223C7}" type="slidenum">
              <a:rPr lang="en-US" altLang="zh-CN" smtClean="0"/>
              <a:pPr eaLnBrk="1" hangingPunct="1"/>
              <a:t>80</a:t>
            </a:fld>
            <a:endParaRPr lang="en-US" altLang="zh-CN" smtClean="0"/>
          </a:p>
        </p:txBody>
      </p:sp>
      <p:sp>
        <p:nvSpPr>
          <p:cNvPr id="55299" name="Rectangle 2"/>
          <p:cNvSpPr>
            <a:spLocks noGrp="1" noChangeArrowheads="1"/>
          </p:cNvSpPr>
          <p:nvPr>
            <p:ph type="title"/>
          </p:nvPr>
        </p:nvSpPr>
        <p:spPr/>
        <p:txBody>
          <a:bodyPr/>
          <a:lstStyle/>
          <a:p>
            <a:pPr eaLnBrk="1" hangingPunct="1"/>
            <a:r>
              <a:rPr lang="zh-CN" altLang="en-US" smtClean="0"/>
              <a:t>本 章 小 结</a:t>
            </a:r>
          </a:p>
        </p:txBody>
      </p:sp>
      <p:sp>
        <p:nvSpPr>
          <p:cNvPr id="55300" name="Rectangle 3"/>
          <p:cNvSpPr>
            <a:spLocks noGrp="1" noChangeArrowheads="1"/>
          </p:cNvSpPr>
          <p:nvPr>
            <p:ph type="body" idx="1"/>
          </p:nvPr>
        </p:nvSpPr>
        <p:spPr/>
        <p:txBody>
          <a:bodyPr/>
          <a:lstStyle/>
          <a:p>
            <a:pPr eaLnBrk="1" hangingPunct="1">
              <a:lnSpc>
                <a:spcPct val="90000"/>
              </a:lnSpc>
            </a:pPr>
            <a:r>
              <a:rPr lang="zh-CN" altLang="en-US" sz="2100" smtClean="0"/>
              <a:t>标准化是建立开放式系统的基础。</a:t>
            </a:r>
            <a:r>
              <a:rPr lang="en-US" altLang="zh-CN" sz="2100" smtClean="0"/>
              <a:t>CPU</a:t>
            </a:r>
            <a:r>
              <a:rPr lang="zh-CN" altLang="en-US" sz="2100" smtClean="0"/>
              <a:t>、系统总线、</a:t>
            </a:r>
            <a:r>
              <a:rPr lang="en-US" altLang="zh-CN" sz="2100" smtClean="0"/>
              <a:t>I/O</a:t>
            </a:r>
            <a:r>
              <a:rPr lang="zh-CN" altLang="en-US" sz="2100" smtClean="0"/>
              <a:t>总线及标准接口技术近年来取得了重大进步。其中并行</a:t>
            </a:r>
            <a:r>
              <a:rPr lang="en-US" altLang="zh-CN" sz="2100" smtClean="0"/>
              <a:t>I/O</a:t>
            </a:r>
            <a:r>
              <a:rPr lang="zh-CN" altLang="en-US" sz="2100" smtClean="0"/>
              <a:t>接口</a:t>
            </a:r>
            <a:r>
              <a:rPr lang="en-US" altLang="zh-CN" sz="2100" smtClean="0"/>
              <a:t>SCSI</a:t>
            </a:r>
            <a:r>
              <a:rPr lang="zh-CN" altLang="en-US" sz="2100" smtClean="0"/>
              <a:t>与串行</a:t>
            </a:r>
            <a:r>
              <a:rPr lang="en-US" altLang="zh-CN" sz="2100" smtClean="0"/>
              <a:t>I/O</a:t>
            </a:r>
            <a:r>
              <a:rPr lang="zh-CN" altLang="en-US" sz="2100" smtClean="0"/>
              <a:t>接口</a:t>
            </a:r>
            <a:r>
              <a:rPr lang="en-US" altLang="zh-CN" sz="2100" smtClean="0"/>
              <a:t>IEEE 1394</a:t>
            </a:r>
            <a:r>
              <a:rPr lang="zh-CN" altLang="en-US" sz="2100" smtClean="0"/>
              <a:t>是两个最具权威性和发展前景的标准接口技术。</a:t>
            </a:r>
          </a:p>
          <a:p>
            <a:pPr eaLnBrk="1" hangingPunct="1">
              <a:lnSpc>
                <a:spcPct val="90000"/>
              </a:lnSpc>
            </a:pPr>
            <a:r>
              <a:rPr lang="en-US" altLang="zh-CN" sz="2100" smtClean="0"/>
              <a:t>SCSI</a:t>
            </a:r>
            <a:r>
              <a:rPr lang="zh-CN" altLang="en-US" sz="2100" smtClean="0"/>
              <a:t>是系统级接口，是处于主适配器和智能设备控制器之间的并行</a:t>
            </a:r>
            <a:r>
              <a:rPr lang="en-US" altLang="zh-CN" sz="2100" smtClean="0"/>
              <a:t>I/O</a:t>
            </a:r>
            <a:r>
              <a:rPr lang="zh-CN" altLang="en-US" sz="2100" smtClean="0"/>
              <a:t>接口，改进的</a:t>
            </a:r>
            <a:r>
              <a:rPr lang="en-US" altLang="zh-CN" sz="2100" smtClean="0"/>
              <a:t>SCSI</a:t>
            </a:r>
            <a:r>
              <a:rPr lang="zh-CN" altLang="en-US" sz="2100" smtClean="0"/>
              <a:t>可允许连接</a:t>
            </a:r>
            <a:r>
              <a:rPr lang="en-US" altLang="zh-CN" sz="2100" smtClean="0"/>
              <a:t>1</a:t>
            </a:r>
            <a:r>
              <a:rPr lang="zh-CN" altLang="en-US" sz="2100" smtClean="0"/>
              <a:t>～</a:t>
            </a:r>
            <a:r>
              <a:rPr lang="en-US" altLang="zh-CN" sz="2100" smtClean="0"/>
              <a:t>15</a:t>
            </a:r>
            <a:r>
              <a:rPr lang="zh-CN" altLang="en-US" sz="2100" smtClean="0"/>
              <a:t>台不同类型的高速外围设备。</a:t>
            </a:r>
            <a:r>
              <a:rPr lang="en-US" altLang="zh-CN" sz="2100" smtClean="0"/>
              <a:t>SCSI</a:t>
            </a:r>
            <a:r>
              <a:rPr lang="zh-CN" altLang="en-US" sz="2100" smtClean="0"/>
              <a:t>的不足处在于硬件较昂贵，并需要通用设备驱动程序和各类设备的驱动程序模块的支持。</a:t>
            </a:r>
          </a:p>
          <a:p>
            <a:pPr eaLnBrk="1" hangingPunct="1">
              <a:lnSpc>
                <a:spcPct val="90000"/>
              </a:lnSpc>
            </a:pPr>
            <a:r>
              <a:rPr lang="en-US" altLang="zh-CN" sz="2100" smtClean="0"/>
              <a:t>IEEE 1394</a:t>
            </a:r>
            <a:r>
              <a:rPr lang="zh-CN" altLang="en-US" sz="2100" smtClean="0"/>
              <a:t>是串行</a:t>
            </a:r>
            <a:r>
              <a:rPr lang="en-US" altLang="zh-CN" sz="2100" smtClean="0"/>
              <a:t>I/O</a:t>
            </a:r>
            <a:r>
              <a:rPr lang="zh-CN" altLang="en-US" sz="2100" smtClean="0"/>
              <a:t>标准接口。与</a:t>
            </a:r>
            <a:r>
              <a:rPr lang="en-US" altLang="zh-CN" sz="2100" smtClean="0"/>
              <a:t>SCSI</a:t>
            </a:r>
            <a:r>
              <a:rPr lang="zh-CN" altLang="en-US" sz="2100" smtClean="0"/>
              <a:t>并行</a:t>
            </a:r>
            <a:r>
              <a:rPr lang="en-US" altLang="zh-CN" sz="2100" smtClean="0"/>
              <a:t>I/O</a:t>
            </a:r>
            <a:r>
              <a:rPr lang="zh-CN" altLang="en-US" sz="2100" smtClean="0"/>
              <a:t>接口相比，它具有更高的数据传输速率和数据传送的实时性，具有更小的体积和连接的方便性。</a:t>
            </a:r>
            <a:r>
              <a:rPr lang="en-US" altLang="zh-CN" sz="2100" smtClean="0"/>
              <a:t>IEEE 1394</a:t>
            </a:r>
            <a:r>
              <a:rPr lang="zh-CN" altLang="en-US" sz="2100" smtClean="0"/>
              <a:t>的一个重大特点是，各被连接的设备的关系是平等的，不用</a:t>
            </a:r>
            <a:r>
              <a:rPr lang="en-US" altLang="zh-CN" sz="2100" smtClean="0"/>
              <a:t>PC</a:t>
            </a:r>
            <a:r>
              <a:rPr lang="zh-CN" altLang="en-US" sz="2100" smtClean="0"/>
              <a:t>介入也能自成系统。因此</a:t>
            </a:r>
            <a:r>
              <a:rPr lang="en-US" altLang="zh-CN" sz="2100" smtClean="0"/>
              <a:t>IEEE 1394</a:t>
            </a:r>
            <a:r>
              <a:rPr lang="zh-CN" altLang="en-US" sz="2100" smtClean="0"/>
              <a:t>已成为</a:t>
            </a:r>
            <a:r>
              <a:rPr lang="en-US" altLang="zh-CN" sz="2100" smtClean="0"/>
              <a:t>Intel</a:t>
            </a:r>
            <a:r>
              <a:rPr lang="zh-CN" altLang="en-US" sz="2100" smtClean="0"/>
              <a:t>、</a:t>
            </a:r>
            <a:r>
              <a:rPr lang="en-US" altLang="zh-CN" sz="2100" smtClean="0"/>
              <a:t>Microsoft</a:t>
            </a:r>
            <a:r>
              <a:rPr lang="zh-CN" altLang="en-US" sz="2100" smtClean="0"/>
              <a:t>等公司联手制定的新标准。</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290AC7B-FED1-4B04-BBFB-894CA0441920}" type="slidenum">
              <a:rPr lang="en-US" altLang="zh-CN" smtClean="0"/>
              <a:pPr eaLnBrk="1" hangingPunct="1"/>
              <a:t>81</a:t>
            </a:fld>
            <a:endParaRPr lang="en-US" altLang="zh-CN" smtClean="0"/>
          </a:p>
        </p:txBody>
      </p:sp>
      <p:sp>
        <p:nvSpPr>
          <p:cNvPr id="56323" name="Rectangle 2"/>
          <p:cNvSpPr>
            <a:spLocks noGrp="1" noChangeArrowheads="1"/>
          </p:cNvSpPr>
          <p:nvPr>
            <p:ph type="title"/>
          </p:nvPr>
        </p:nvSpPr>
        <p:spPr/>
        <p:txBody>
          <a:bodyPr/>
          <a:lstStyle/>
          <a:p>
            <a:pPr eaLnBrk="1" hangingPunct="1"/>
            <a:r>
              <a:rPr lang="zh-CN" altLang="en-US" smtClean="0"/>
              <a:t>本 章 小 结</a:t>
            </a:r>
          </a:p>
        </p:txBody>
      </p:sp>
      <p:pic>
        <p:nvPicPr>
          <p:cNvPr id="56324" name="Picture 3"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557338"/>
            <a:ext cx="5761038"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D53FB2B-0EF7-4628-850A-20F994084A13}" type="slidenum">
              <a:rPr lang="en-US" altLang="zh-CN" smtClean="0"/>
              <a:pPr eaLnBrk="1" hangingPunct="1"/>
              <a:t>9</a:t>
            </a:fld>
            <a:endParaRPr lang="en-US" altLang="zh-CN" smtClean="0"/>
          </a:p>
        </p:txBody>
      </p:sp>
      <p:sp>
        <p:nvSpPr>
          <p:cNvPr id="6147" name="Rectangle 2"/>
          <p:cNvSpPr>
            <a:spLocks noGrp="1" noChangeArrowheads="1"/>
          </p:cNvSpPr>
          <p:nvPr>
            <p:ph type="title"/>
          </p:nvPr>
        </p:nvSpPr>
        <p:spPr>
          <a:xfrm>
            <a:off x="457200" y="620688"/>
            <a:ext cx="4546848" cy="796950"/>
          </a:xfrm>
        </p:spPr>
        <p:txBody>
          <a:bodyPr/>
          <a:lstStyle/>
          <a:p>
            <a:pPr eaLnBrk="1" hangingPunct="1"/>
            <a:r>
              <a:rPr lang="en-US" altLang="zh-CN" smtClean="0"/>
              <a:t>8.2 </a:t>
            </a:r>
            <a:r>
              <a:rPr lang="zh-CN" altLang="en-US" smtClean="0"/>
              <a:t>程序查询方式</a:t>
            </a:r>
          </a:p>
        </p:txBody>
      </p:sp>
      <p:sp>
        <p:nvSpPr>
          <p:cNvPr id="6148" name="Rectangle 3"/>
          <p:cNvSpPr>
            <a:spLocks noGrp="1" noChangeArrowheads="1"/>
          </p:cNvSpPr>
          <p:nvPr>
            <p:ph type="body" idx="1"/>
          </p:nvPr>
        </p:nvSpPr>
        <p:spPr/>
        <p:txBody>
          <a:bodyPr/>
          <a:lstStyle/>
          <a:p>
            <a:pPr marL="0" indent="0" eaLnBrk="1" hangingPunct="1">
              <a:spcBef>
                <a:spcPts val="600"/>
              </a:spcBef>
              <a:buFont typeface="Wingdings" pitchFamily="2" charset="2"/>
              <a:buNone/>
            </a:pPr>
            <a:r>
              <a:rPr lang="en-US" altLang="zh-CN" sz="2400" smtClean="0"/>
              <a:t>1</a:t>
            </a:r>
            <a:r>
              <a:rPr lang="zh-CN" altLang="en-US" sz="2400" smtClean="0"/>
              <a:t>、输入输出指令</a:t>
            </a:r>
            <a:endParaRPr lang="en-US" altLang="zh-CN" sz="2400" smtClean="0"/>
          </a:p>
          <a:p>
            <a:pPr marL="0" indent="457200" eaLnBrk="1" hangingPunct="1">
              <a:spcBef>
                <a:spcPts val="600"/>
              </a:spcBef>
              <a:buFont typeface="Wingdings" pitchFamily="2" charset="2"/>
              <a:buNone/>
            </a:pPr>
            <a:r>
              <a:rPr lang="zh-CN" altLang="en-US" sz="2400" smtClean="0"/>
              <a:t>当用程序实现数据输入</a:t>
            </a:r>
            <a:r>
              <a:rPr lang="en-US" altLang="zh-CN" sz="2400" smtClean="0"/>
              <a:t>/</a:t>
            </a:r>
            <a:r>
              <a:rPr lang="zh-CN" altLang="en-US" sz="2400" smtClean="0"/>
              <a:t>输出传送时，</a:t>
            </a:r>
            <a:r>
              <a:rPr lang="en-US" altLang="zh-CN" sz="2400" smtClean="0"/>
              <a:t>I/O</a:t>
            </a:r>
            <a:r>
              <a:rPr lang="zh-CN" altLang="en-US" sz="2400" smtClean="0"/>
              <a:t>指令一般具有以下功能：</a:t>
            </a:r>
            <a:endParaRPr lang="en-US" altLang="zh-CN" sz="2400" smtClean="0"/>
          </a:p>
          <a:p>
            <a:pPr marL="0" indent="0" eaLnBrk="1" hangingPunct="1">
              <a:spcBef>
                <a:spcPts val="600"/>
              </a:spcBef>
              <a:buFont typeface="Wingdings" pitchFamily="2" charset="2"/>
              <a:buNone/>
            </a:pPr>
            <a:r>
              <a:rPr lang="zh-CN" altLang="en-US" sz="2400" smtClean="0"/>
              <a:t>（</a:t>
            </a:r>
            <a:r>
              <a:rPr lang="en-US" altLang="zh-CN" sz="2400" smtClean="0"/>
              <a:t>1</a:t>
            </a:r>
            <a:r>
              <a:rPr lang="zh-CN" altLang="en-US" sz="2400" smtClean="0"/>
              <a:t>）置“</a:t>
            </a:r>
            <a:r>
              <a:rPr lang="en-US" altLang="zh-CN" sz="2400" smtClean="0"/>
              <a:t>1</a:t>
            </a:r>
            <a:r>
              <a:rPr lang="zh-CN" altLang="en-US" sz="2400" smtClean="0"/>
              <a:t>”或置“</a:t>
            </a:r>
            <a:r>
              <a:rPr lang="en-US" altLang="zh-CN" sz="2400" smtClean="0"/>
              <a:t>0</a:t>
            </a:r>
            <a:r>
              <a:rPr lang="zh-CN" altLang="en-US" sz="2400" smtClean="0"/>
              <a:t>”</a:t>
            </a:r>
            <a:r>
              <a:rPr lang="en-US" altLang="zh-CN" sz="2400" smtClean="0"/>
              <a:t>I/O</a:t>
            </a:r>
            <a:r>
              <a:rPr lang="zh-CN" altLang="en-US" sz="2400" smtClean="0"/>
              <a:t>接口的某些控制触发器，用于控制设备进行某些动作，如启动、关闭等。</a:t>
            </a:r>
            <a:endParaRPr lang="en-US" altLang="zh-CN" sz="2400" smtClean="0"/>
          </a:p>
          <a:p>
            <a:pPr marL="0" indent="0" eaLnBrk="1" hangingPunct="1">
              <a:spcBef>
                <a:spcPts val="600"/>
              </a:spcBef>
              <a:buFont typeface="Wingdings" pitchFamily="2" charset="2"/>
              <a:buNone/>
            </a:pPr>
            <a:r>
              <a:rPr lang="zh-CN" altLang="en-US" sz="2400" smtClean="0"/>
              <a:t>（</a:t>
            </a:r>
            <a:r>
              <a:rPr lang="en-US" altLang="zh-CN" sz="2400" smtClean="0"/>
              <a:t>2</a:t>
            </a:r>
            <a:r>
              <a:rPr lang="zh-CN" altLang="en-US" sz="2400" smtClean="0"/>
              <a:t>）测试设备的某些状态，如“忙”、“准备就绪”等，以便决定下一步的操作。</a:t>
            </a:r>
            <a:endParaRPr lang="en-US" altLang="zh-CN" sz="2400" smtClean="0"/>
          </a:p>
          <a:p>
            <a:pPr marL="0" indent="0" eaLnBrk="1" hangingPunct="1">
              <a:spcBef>
                <a:spcPts val="600"/>
              </a:spcBef>
              <a:buFont typeface="Wingdings" pitchFamily="2" charset="2"/>
              <a:buNone/>
            </a:pPr>
            <a:r>
              <a:rPr lang="zh-CN" altLang="en-US" sz="2400" smtClean="0"/>
              <a:t>（</a:t>
            </a:r>
            <a:r>
              <a:rPr lang="en-US" altLang="zh-CN" sz="2400" smtClean="0"/>
              <a:t>3</a:t>
            </a:r>
            <a:r>
              <a:rPr lang="zh-CN" altLang="en-US" sz="2400" smtClean="0"/>
              <a:t>）传送数据，当输入数据时，将接口中数据寄存器的内容送到</a:t>
            </a:r>
            <a:r>
              <a:rPr lang="en-US" altLang="zh-CN" sz="2400" smtClean="0"/>
              <a:t>CPU</a:t>
            </a:r>
            <a:r>
              <a:rPr lang="zh-CN" altLang="en-US" sz="2400" smtClean="0"/>
              <a:t>的某一寄存器；当输出数据时，将</a:t>
            </a:r>
            <a:r>
              <a:rPr lang="en-US" altLang="zh-CN" sz="2400" smtClean="0"/>
              <a:t>CPU</a:t>
            </a:r>
            <a:r>
              <a:rPr lang="zh-CN" altLang="en-US" sz="2400" smtClean="0"/>
              <a:t>某一寄存器的内容送到</a:t>
            </a:r>
            <a:r>
              <a:rPr lang="en-US" altLang="zh-CN" sz="2400" smtClean="0"/>
              <a:t>I/O</a:t>
            </a:r>
            <a:r>
              <a:rPr lang="zh-CN" altLang="en-US" sz="2400" smtClean="0"/>
              <a:t>接口的数据寄存器。</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976</TotalTime>
  <Words>8217</Words>
  <Application>Microsoft Office PowerPoint</Application>
  <PresentationFormat>全屏显示(4:3)</PresentationFormat>
  <Paragraphs>520</Paragraphs>
  <Slides>81</Slides>
  <Notes>9</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Network</vt:lpstr>
      <vt:lpstr>第八章 输入输出系统</vt:lpstr>
      <vt:lpstr>8.1 CPU与外设之间的信息交换方式</vt:lpstr>
      <vt:lpstr>8.1.1 输入/输出接口与端口</vt:lpstr>
      <vt:lpstr>8.1.1 输入/输出接口与端口</vt:lpstr>
      <vt:lpstr>8.1.1 输入/输出接口与端口</vt:lpstr>
      <vt:lpstr>8.1.2 输入/输出操作的一般过程</vt:lpstr>
      <vt:lpstr>8.1.3 I/O接口与外设的数据传送方式</vt:lpstr>
      <vt:lpstr>8.1.4 CPU与I/O接口之间的数据传送</vt:lpstr>
      <vt:lpstr>8.2 程序查询方式</vt:lpstr>
      <vt:lpstr>8.2 程序查询方式</vt:lpstr>
      <vt:lpstr>8.2 程序查询方式</vt:lpstr>
      <vt:lpstr>8.2 程序查询方式</vt:lpstr>
      <vt:lpstr>8.2 程序查询方式</vt:lpstr>
      <vt:lpstr>8.3 程序中断方式</vt:lpstr>
      <vt:lpstr>8.3.1 中断的基本概念</vt:lpstr>
      <vt:lpstr>8.3.1 中断的基本概念</vt:lpstr>
      <vt:lpstr>8.3.1 中断的基本概念</vt:lpstr>
      <vt:lpstr>8.3.1 中断的基本概念</vt:lpstr>
      <vt:lpstr>8.3.1 中断的基本概念</vt:lpstr>
      <vt:lpstr>8.3.2 中断服务程序入口地址的获取</vt:lpstr>
      <vt:lpstr>8.3.2 中断服务程序入口地址的获取</vt:lpstr>
      <vt:lpstr>8.3.2 中断服务程序入口地址的获取</vt:lpstr>
      <vt:lpstr>8.3.3 程序中断方式的基本I/O接口</vt:lpstr>
      <vt:lpstr>8.3.3 程序中断方式的基本I/O接口</vt:lpstr>
      <vt:lpstr>8.3.3 程序中断方式的基本I/O接口</vt:lpstr>
      <vt:lpstr>8.3.4 单级中断</vt:lpstr>
      <vt:lpstr>8.3.4 单级中断</vt:lpstr>
      <vt:lpstr>8.3.4 单级中断</vt:lpstr>
      <vt:lpstr>8.3.4 单级中断</vt:lpstr>
      <vt:lpstr>8.3.5 多级中断</vt:lpstr>
      <vt:lpstr>8.3.5 多级中断</vt:lpstr>
      <vt:lpstr>8.3.5 多级中断</vt:lpstr>
      <vt:lpstr>8.3.5 多级中断</vt:lpstr>
      <vt:lpstr>8.3.5 多级中断</vt:lpstr>
      <vt:lpstr>8.3.5 多级中断</vt:lpstr>
      <vt:lpstr>8.3.5 多级中断</vt:lpstr>
      <vt:lpstr>8.3.5 多级中断</vt:lpstr>
      <vt:lpstr>8.4 DMA方式</vt:lpstr>
      <vt:lpstr>8.4.1 DMA的基本概念</vt:lpstr>
      <vt:lpstr>8.4.1 DMA的基本概念</vt:lpstr>
      <vt:lpstr>8.4.1 DMA的基本概念</vt:lpstr>
      <vt:lpstr>8.4.2 DMA传送方式</vt:lpstr>
      <vt:lpstr>8.4.2 DMA传送方式</vt:lpstr>
      <vt:lpstr>8.4.2 DMA传送方式</vt:lpstr>
      <vt:lpstr>8.4.2 DMA传送方式</vt:lpstr>
      <vt:lpstr>8.4.2 DMA传送方式</vt:lpstr>
      <vt:lpstr>8.4.3 基本的DMA控制器</vt:lpstr>
      <vt:lpstr>8.4.3 基本的DMA控制器</vt:lpstr>
      <vt:lpstr>8.4.3 基本的DMA控制器</vt:lpstr>
      <vt:lpstr>8.4.3 基本的DMA控制器</vt:lpstr>
      <vt:lpstr>8.4.3 基本的DMA控制器</vt:lpstr>
      <vt:lpstr>8.4.4 选择型和多路型DMA控制器</vt:lpstr>
      <vt:lpstr>8.4.4 选择型和多路型DMA控制器</vt:lpstr>
      <vt:lpstr>8.4.4 选择型和多路型DMA控制器</vt:lpstr>
      <vt:lpstr>8.4.4 选择型和多路型DMA控制器</vt:lpstr>
      <vt:lpstr>8.4.4 选择型和多路型DMA控制器</vt:lpstr>
      <vt:lpstr>8.4.4 选择型和多路型DMA控制器</vt:lpstr>
      <vt:lpstr>8.4.4 选择型和多路型DMA控制器</vt:lpstr>
      <vt:lpstr>8.4.4 选择型和多路型DMA控制器</vt:lpstr>
      <vt:lpstr>8.5 通道方式</vt:lpstr>
      <vt:lpstr>8.5.1 通道的功能</vt:lpstr>
      <vt:lpstr>8.5.1 通道的功能</vt:lpstr>
      <vt:lpstr>8.5.1 通道的功能</vt:lpstr>
      <vt:lpstr>8.5.1 通道的功能</vt:lpstr>
      <vt:lpstr>8.5.1 通道的功能</vt:lpstr>
      <vt:lpstr>8.5.1 通道的功能</vt:lpstr>
      <vt:lpstr>8.5.1 通道的功能</vt:lpstr>
      <vt:lpstr>8.5.2 通道的类型</vt:lpstr>
      <vt:lpstr>8.5.2 通道的种类</vt:lpstr>
      <vt:lpstr>8.5.2 通道的种类</vt:lpstr>
      <vt:lpstr>8.5.2 通道的类型</vt:lpstr>
      <vt:lpstr>8.5.2 通道的类型</vt:lpstr>
      <vt:lpstr>8.5.3 通道结构的发展</vt:lpstr>
      <vt:lpstr>8.5.2 通道结构的发展</vt:lpstr>
      <vt:lpstr>8.6 通用I/O接口标准</vt:lpstr>
      <vt:lpstr>8.6.1 并行I/O标准接口SCSI</vt:lpstr>
      <vt:lpstr>8.6.2 串行I/O标准接口IEEE1394</vt:lpstr>
      <vt:lpstr>本 章 小 结</vt:lpstr>
      <vt:lpstr>本 章 小 结</vt:lpstr>
      <vt:lpstr>本 章 小 结</vt:lpstr>
      <vt:lpstr>本 章 小 结</vt:lpstr>
    </vt:vector>
  </TitlesOfParts>
  <Company>Ningbo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输入输出系统</dc:title>
  <dc:creator>杨旭东</dc:creator>
  <cp:lastModifiedBy>Windows 用户</cp:lastModifiedBy>
  <cp:revision>176</cp:revision>
  <dcterms:created xsi:type="dcterms:W3CDTF">2008-05-19T20:46:22Z</dcterms:created>
  <dcterms:modified xsi:type="dcterms:W3CDTF">2021-05-06T06:19:52Z</dcterms:modified>
</cp:coreProperties>
</file>