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7" r:id="rId2"/>
    <p:sldId id="258" r:id="rId3"/>
    <p:sldId id="279" r:id="rId4"/>
    <p:sldId id="259" r:id="rId5"/>
    <p:sldId id="291" r:id="rId6"/>
    <p:sldId id="260" r:id="rId7"/>
    <p:sldId id="261" r:id="rId8"/>
    <p:sldId id="294" r:id="rId9"/>
    <p:sldId id="296" r:id="rId10"/>
    <p:sldId id="262" r:id="rId11"/>
    <p:sldId id="342" r:id="rId12"/>
    <p:sldId id="297" r:id="rId13"/>
    <p:sldId id="280" r:id="rId14"/>
    <p:sldId id="298" r:id="rId15"/>
    <p:sldId id="299" r:id="rId16"/>
    <p:sldId id="300" r:id="rId17"/>
    <p:sldId id="282" r:id="rId18"/>
    <p:sldId id="301" r:id="rId19"/>
    <p:sldId id="283" r:id="rId20"/>
    <p:sldId id="265" r:id="rId21"/>
    <p:sldId id="266" r:id="rId22"/>
    <p:sldId id="295" r:id="rId23"/>
    <p:sldId id="344" r:id="rId24"/>
    <p:sldId id="267" r:id="rId25"/>
    <p:sldId id="345" r:id="rId26"/>
    <p:sldId id="303" r:id="rId27"/>
    <p:sldId id="346" r:id="rId28"/>
    <p:sldId id="347" r:id="rId29"/>
    <p:sldId id="304" r:id="rId30"/>
    <p:sldId id="284" r:id="rId31"/>
    <p:sldId id="336" r:id="rId32"/>
    <p:sldId id="269" r:id="rId33"/>
    <p:sldId id="348" r:id="rId34"/>
    <p:sldId id="270" r:id="rId35"/>
    <p:sldId id="306" r:id="rId36"/>
    <p:sldId id="287" r:id="rId37"/>
    <p:sldId id="307" r:id="rId38"/>
    <p:sldId id="308" r:id="rId39"/>
    <p:sldId id="341" r:id="rId40"/>
    <p:sldId id="271" r:id="rId41"/>
    <p:sldId id="337" r:id="rId42"/>
    <p:sldId id="309" r:id="rId43"/>
    <p:sldId id="310" r:id="rId44"/>
    <p:sldId id="353" r:id="rId45"/>
    <p:sldId id="354" r:id="rId46"/>
    <p:sldId id="355" r:id="rId47"/>
    <p:sldId id="349" r:id="rId48"/>
    <p:sldId id="350" r:id="rId49"/>
    <p:sldId id="352" r:id="rId50"/>
    <p:sldId id="351" r:id="rId51"/>
    <p:sldId id="314" r:id="rId52"/>
    <p:sldId id="315" r:id="rId53"/>
    <p:sldId id="316" r:id="rId54"/>
    <p:sldId id="317" r:id="rId55"/>
    <p:sldId id="318" r:id="rId56"/>
    <p:sldId id="338" r:id="rId57"/>
    <p:sldId id="321" r:id="rId58"/>
    <p:sldId id="322" r:id="rId59"/>
    <p:sldId id="356" r:id="rId60"/>
    <p:sldId id="323" r:id="rId61"/>
    <p:sldId id="324" r:id="rId62"/>
    <p:sldId id="357" r:id="rId63"/>
    <p:sldId id="362" r:id="rId64"/>
    <p:sldId id="363" r:id="rId65"/>
    <p:sldId id="364" r:id="rId66"/>
    <p:sldId id="365" r:id="rId67"/>
    <p:sldId id="358" r:id="rId68"/>
    <p:sldId id="359" r:id="rId69"/>
    <p:sldId id="366" r:id="rId70"/>
    <p:sldId id="361" r:id="rId71"/>
    <p:sldId id="327" r:id="rId72"/>
    <p:sldId id="328" r:id="rId73"/>
    <p:sldId id="329" r:id="rId74"/>
    <p:sldId id="319" r:id="rId75"/>
    <p:sldId id="330" r:id="rId76"/>
    <p:sldId id="367" r:id="rId77"/>
    <p:sldId id="340" r:id="rId78"/>
    <p:sldId id="368" r:id="rId79"/>
    <p:sldId id="369" r:id="rId80"/>
    <p:sldId id="370" r:id="rId81"/>
    <p:sldId id="371" r:id="rId82"/>
    <p:sldId id="372" r:id="rId83"/>
    <p:sldId id="373" r:id="rId84"/>
    <p:sldId id="374" r:id="rId85"/>
    <p:sldId id="376" r:id="rId86"/>
    <p:sldId id="377" r:id="rId87"/>
    <p:sldId id="378" r:id="rId88"/>
    <p:sldId id="379" r:id="rId89"/>
    <p:sldId id="380" r:id="rId90"/>
    <p:sldId id="381" r:id="rId91"/>
    <p:sldId id="384" r:id="rId92"/>
    <p:sldId id="385" r:id="rId93"/>
    <p:sldId id="386" r:id="rId94"/>
    <p:sldId id="387" r:id="rId95"/>
    <p:sldId id="388" r:id="rId96"/>
    <p:sldId id="389" r:id="rId97"/>
    <p:sldId id="391" r:id="rId98"/>
    <p:sldId id="331" r:id="rId99"/>
    <p:sldId id="332" r:id="rId100"/>
    <p:sldId id="334" r:id="rId101"/>
    <p:sldId id="333" r:id="rId102"/>
    <p:sldId id="335" r:id="rId10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1" autoAdjust="0"/>
    <p:restoredTop sz="94737" autoAdjust="0"/>
  </p:normalViewPr>
  <p:slideViewPr>
    <p:cSldViewPr>
      <p:cViewPr>
        <p:scale>
          <a:sx n="110" d="100"/>
          <a:sy n="110" d="100"/>
        </p:scale>
        <p:origin x="-1620" y="-72"/>
      </p:cViewPr>
      <p:guideLst>
        <p:guide orient="horz" pos="2160"/>
        <p:guide pos="2880"/>
      </p:guideLst>
    </p:cSldViewPr>
  </p:slideViewPr>
  <p:outlineViewPr>
    <p:cViewPr>
      <p:scale>
        <a:sx n="33" d="100"/>
        <a:sy n="33" d="100"/>
      </p:scale>
      <p:origin x="0" y="159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085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5A114B05-5C4E-42EF-8335-ECCD276FEC46}" type="slidenum">
              <a:rPr lang="en-US" altLang="zh-CN"/>
              <a:pPr>
                <a:defRPr/>
              </a:pPr>
              <a:t>‹#›</a:t>
            </a:fld>
            <a:endParaRPr lang="en-US" altLang="zh-CN"/>
          </a:p>
        </p:txBody>
      </p:sp>
    </p:spTree>
    <p:extLst>
      <p:ext uri="{BB962C8B-B14F-4D97-AF65-F5344CB8AC3E}">
        <p14:creationId xmlns:p14="http://schemas.microsoft.com/office/powerpoint/2010/main" val="3273304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fld id="{D20EE7E0-5B24-417B-9094-AADE89A81063}" type="datetime11">
              <a:rPr lang="zh-CN" altLang="en-US" smtClean="0"/>
              <a:t>09:32:28</a:t>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7A9D50AB-268A-40B5-B51B-E78FEF28281C}" type="slidenum">
              <a:rPr lang="en-US" altLang="zh-CN"/>
              <a:pPr>
                <a:defRPr/>
              </a:pPr>
              <a:t>‹#›</a:t>
            </a:fld>
            <a:endParaRPr lang="en-US" altLang="zh-CN"/>
          </a:p>
        </p:txBody>
      </p:sp>
    </p:spTree>
    <p:extLst>
      <p:ext uri="{BB962C8B-B14F-4D97-AF65-F5344CB8AC3E}">
        <p14:creationId xmlns:p14="http://schemas.microsoft.com/office/powerpoint/2010/main" val="125999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08B55609-0DFE-4652-B2D0-D235CCC34C3A}" type="datetime11">
              <a:rPr lang="zh-CN" altLang="en-US" smtClean="0"/>
              <a:t>09:32:28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4602FC6-F115-4D12-9068-E8B4E17BE1CF}" type="slidenum">
              <a:rPr lang="en-US" altLang="zh-CN"/>
              <a:pPr>
                <a:defRPr/>
              </a:pPr>
              <a:t>‹#›</a:t>
            </a:fld>
            <a:endParaRPr lang="en-US" altLang="zh-CN"/>
          </a:p>
        </p:txBody>
      </p:sp>
    </p:spTree>
    <p:extLst>
      <p:ext uri="{BB962C8B-B14F-4D97-AF65-F5344CB8AC3E}">
        <p14:creationId xmlns:p14="http://schemas.microsoft.com/office/powerpoint/2010/main" val="27730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E650BF4E-EB73-4C6B-B551-72F6E6F72200}" type="datetime11">
              <a:rPr lang="zh-CN" altLang="en-US" smtClean="0"/>
              <a:t>09:32:28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A69AE06-9952-4680-A62C-361C445D9EA9}" type="slidenum">
              <a:rPr lang="en-US" altLang="zh-CN"/>
              <a:pPr>
                <a:defRPr/>
              </a:pPr>
              <a:t>‹#›</a:t>
            </a:fld>
            <a:endParaRPr lang="en-US" altLang="zh-CN"/>
          </a:p>
        </p:txBody>
      </p:sp>
    </p:spTree>
    <p:extLst>
      <p:ext uri="{BB962C8B-B14F-4D97-AF65-F5344CB8AC3E}">
        <p14:creationId xmlns:p14="http://schemas.microsoft.com/office/powerpoint/2010/main" val="1121582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782638"/>
            <a:ext cx="7772400" cy="53133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xfrm>
            <a:off x="35496" y="6525344"/>
            <a:ext cx="730424" cy="276944"/>
          </a:xfrm>
          <a:ln/>
        </p:spPr>
        <p:txBody>
          <a:bodyPr/>
          <a:lstStyle>
            <a:lvl1pPr>
              <a:defRPr/>
            </a:lvl1pPr>
          </a:lstStyle>
          <a:p>
            <a:pPr>
              <a:defRPr/>
            </a:pPr>
            <a:fld id="{90691520-4EAD-4E92-9A3F-782302660786}" type="datetime11">
              <a:rPr lang="zh-CN" altLang="en-US" smtClean="0"/>
              <a:t>09:32:28</a:t>
            </a:fld>
            <a:endParaRPr lang="en-US" altLang="zh-CN"/>
          </a:p>
        </p:txBody>
      </p:sp>
      <p:sp>
        <p:nvSpPr>
          <p:cNvPr id="4" name="Rectangle 7"/>
          <p:cNvSpPr>
            <a:spLocks noGrp="1" noChangeArrowheads="1"/>
          </p:cNvSpPr>
          <p:nvPr>
            <p:ph type="sldNum" sz="quarter" idx="12"/>
          </p:nvPr>
        </p:nvSpPr>
        <p:spPr>
          <a:xfrm>
            <a:off x="8321434" y="6453336"/>
            <a:ext cx="822565" cy="298564"/>
          </a:xfrm>
          <a:ln/>
        </p:spPr>
        <p:txBody>
          <a:bodyPr/>
          <a:lstStyle>
            <a:lvl1pPr>
              <a:defRPr/>
            </a:lvl1pPr>
          </a:lstStyle>
          <a:p>
            <a:pPr>
              <a:defRPr/>
            </a:pPr>
            <a:fld id="{4A69AE06-9952-4680-A62C-361C445D9EA9}" type="slidenum">
              <a:rPr lang="en-US" altLang="zh-CN"/>
              <a:pPr>
                <a:defRPr/>
              </a:pPr>
              <a:t>‹#›</a:t>
            </a:fld>
            <a:endParaRPr lang="en-US" altLang="zh-CN"/>
          </a:p>
        </p:txBody>
      </p:sp>
    </p:spTree>
    <p:extLst>
      <p:ext uri="{BB962C8B-B14F-4D97-AF65-F5344CB8AC3E}">
        <p14:creationId xmlns:p14="http://schemas.microsoft.com/office/powerpoint/2010/main" val="19924430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86BAAB57-A2ED-41E8-8727-57D682B1E70C}" type="datetime11">
              <a:rPr lang="zh-CN" altLang="en-US" smtClean="0"/>
              <a:t>09:32:28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388ECC5-8141-4B6E-8747-B647CD18AD8D}" type="slidenum">
              <a:rPr lang="en-US" altLang="zh-CN"/>
              <a:pPr>
                <a:defRPr/>
              </a:pPr>
              <a:t>‹#›</a:t>
            </a:fld>
            <a:endParaRPr lang="en-US" altLang="zh-CN"/>
          </a:p>
        </p:txBody>
      </p:sp>
    </p:spTree>
    <p:extLst>
      <p:ext uri="{BB962C8B-B14F-4D97-AF65-F5344CB8AC3E}">
        <p14:creationId xmlns:p14="http://schemas.microsoft.com/office/powerpoint/2010/main" val="51432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C2DB37E8-6AA5-48C3-A31E-024B8D0B06A3}" type="datetime11">
              <a:rPr lang="zh-CN" altLang="en-US" smtClean="0"/>
              <a:t>09:32:28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2A7EB51-7FAF-458D-AEA3-3D8931049C44}" type="slidenum">
              <a:rPr lang="en-US" altLang="zh-CN"/>
              <a:pPr>
                <a:defRPr/>
              </a:pPr>
              <a:t>‹#›</a:t>
            </a:fld>
            <a:endParaRPr lang="en-US" altLang="zh-CN"/>
          </a:p>
        </p:txBody>
      </p:sp>
    </p:spTree>
    <p:extLst>
      <p:ext uri="{BB962C8B-B14F-4D97-AF65-F5344CB8AC3E}">
        <p14:creationId xmlns:p14="http://schemas.microsoft.com/office/powerpoint/2010/main" val="328779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ED97524B-59C4-4A2D-9AE8-46476FE72C9B}" type="datetime11">
              <a:rPr lang="zh-CN" altLang="en-US" smtClean="0"/>
              <a:t>09:32:28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BD8C084-79B4-42E1-8DCE-A606BCEB1CCF}" type="slidenum">
              <a:rPr lang="en-US" altLang="zh-CN"/>
              <a:pPr>
                <a:defRPr/>
              </a:pPr>
              <a:t>‹#›</a:t>
            </a:fld>
            <a:endParaRPr lang="en-US" altLang="zh-CN"/>
          </a:p>
        </p:txBody>
      </p:sp>
    </p:spTree>
    <p:extLst>
      <p:ext uri="{BB962C8B-B14F-4D97-AF65-F5344CB8AC3E}">
        <p14:creationId xmlns:p14="http://schemas.microsoft.com/office/powerpoint/2010/main" val="393799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1F630F23-884A-4D78-BF6F-13475CB674B9}" type="datetime11">
              <a:rPr lang="zh-CN" altLang="en-US" smtClean="0"/>
              <a:t>09:32:28</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5C2AD945-F982-4D7F-8CCC-D291A0C8D9B1}" type="slidenum">
              <a:rPr lang="en-US" altLang="zh-CN"/>
              <a:pPr>
                <a:defRPr/>
              </a:pPr>
              <a:t>‹#›</a:t>
            </a:fld>
            <a:endParaRPr lang="en-US" altLang="zh-CN"/>
          </a:p>
        </p:txBody>
      </p:sp>
    </p:spTree>
    <p:extLst>
      <p:ext uri="{BB962C8B-B14F-4D97-AF65-F5344CB8AC3E}">
        <p14:creationId xmlns:p14="http://schemas.microsoft.com/office/powerpoint/2010/main" val="258396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8AFC76AF-6BDA-4C24-8E08-B23C7111A8D7}" type="datetime11">
              <a:rPr lang="zh-CN" altLang="en-US" smtClean="0"/>
              <a:t>09:32:28</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3D3C743-8287-4C2D-B67F-76B184799181}" type="slidenum">
              <a:rPr lang="en-US" altLang="zh-CN"/>
              <a:pPr>
                <a:defRPr/>
              </a:pPr>
              <a:t>‹#›</a:t>
            </a:fld>
            <a:endParaRPr lang="en-US" altLang="zh-CN"/>
          </a:p>
        </p:txBody>
      </p:sp>
    </p:spTree>
    <p:extLst>
      <p:ext uri="{BB962C8B-B14F-4D97-AF65-F5344CB8AC3E}">
        <p14:creationId xmlns:p14="http://schemas.microsoft.com/office/powerpoint/2010/main" val="56268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0B80671-ECE7-4C56-B759-EAC08C6341A4}" type="datetime11">
              <a:rPr lang="zh-CN" altLang="en-US" smtClean="0"/>
              <a:t>09:32:28</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A7C64DF-6873-40CE-8626-BEFFCC5B6D20}" type="slidenum">
              <a:rPr lang="en-US" altLang="zh-CN"/>
              <a:pPr>
                <a:defRPr/>
              </a:pPr>
              <a:t>‹#›</a:t>
            </a:fld>
            <a:endParaRPr lang="en-US" altLang="zh-CN"/>
          </a:p>
        </p:txBody>
      </p:sp>
    </p:spTree>
    <p:extLst>
      <p:ext uri="{BB962C8B-B14F-4D97-AF65-F5344CB8AC3E}">
        <p14:creationId xmlns:p14="http://schemas.microsoft.com/office/powerpoint/2010/main" val="168539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F9A6A050-9E43-47C5-91B4-FC98C4EAD3A8}" type="datetime11">
              <a:rPr lang="zh-CN" altLang="en-US" smtClean="0"/>
              <a:t>09:32:28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6ACB82C-03CC-4A79-B637-30B19ECE2726}" type="slidenum">
              <a:rPr lang="en-US" altLang="zh-CN"/>
              <a:pPr>
                <a:defRPr/>
              </a:pPr>
              <a:t>‹#›</a:t>
            </a:fld>
            <a:endParaRPr lang="en-US" altLang="zh-CN"/>
          </a:p>
        </p:txBody>
      </p:sp>
    </p:spTree>
    <p:extLst>
      <p:ext uri="{BB962C8B-B14F-4D97-AF65-F5344CB8AC3E}">
        <p14:creationId xmlns:p14="http://schemas.microsoft.com/office/powerpoint/2010/main" val="236001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FEB93711-3C46-4D2D-9B22-8AFB6E731977}" type="datetime11">
              <a:rPr lang="zh-CN" altLang="en-US" smtClean="0"/>
              <a:t>09:32:28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3D677C1-32B5-4416-87CE-9102613A8E01}" type="slidenum">
              <a:rPr lang="en-US" altLang="zh-CN"/>
              <a:pPr>
                <a:defRPr/>
              </a:pPr>
              <a:t>‹#›</a:t>
            </a:fld>
            <a:endParaRPr lang="en-US" altLang="zh-CN"/>
          </a:p>
        </p:txBody>
      </p:sp>
    </p:spTree>
    <p:extLst>
      <p:ext uri="{BB962C8B-B14F-4D97-AF65-F5344CB8AC3E}">
        <p14:creationId xmlns:p14="http://schemas.microsoft.com/office/powerpoint/2010/main" val="407116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dt" sz="half" idx="2"/>
          </p:nvPr>
        </p:nvSpPr>
        <p:spPr bwMode="auto">
          <a:xfrm>
            <a:off x="35496" y="6525344"/>
            <a:ext cx="730424" cy="2769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pitchFamily="34" charset="0"/>
              </a:defRPr>
            </a:lvl1pPr>
          </a:lstStyle>
          <a:p>
            <a:pPr>
              <a:defRPr/>
            </a:pPr>
            <a:fld id="{B0EB88DF-3DD7-445B-8132-EC91B2F90462}" type="datetime11">
              <a:rPr lang="zh-CN" altLang="en-US" smtClean="0"/>
              <a:t>09:32:28</a:t>
            </a:fld>
            <a:endParaRPr lang="en-US" altLang="zh-CN"/>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8321434" y="6453336"/>
            <a:ext cx="822565" cy="2985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b="1">
                <a:solidFill>
                  <a:srgbClr val="FF0000"/>
                </a:solidFill>
                <a:latin typeface="Arial" pitchFamily="34" charset="0"/>
              </a:defRPr>
            </a:lvl1pPr>
          </a:lstStyle>
          <a:p>
            <a:pPr>
              <a:defRPr/>
            </a:pPr>
            <a:fld id="{77B725AC-0D28-479C-B28C-E8C975ECDCFF}" type="slidenum">
              <a:rPr lang="en-US" altLang="zh-CN" smtClean="0"/>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 name="Oval 11"/>
            <p:cNvSpPr>
              <a:spLocks noChangeArrowheads="1"/>
            </p:cNvSpPr>
            <p:nvPr/>
          </p:nvSpPr>
          <p:spPr bwMode="auto">
            <a:xfrm>
              <a:off x="5360" y="960"/>
              <a:ext cx="77"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8" name="Oval 14"/>
            <p:cNvSpPr>
              <a:spLocks noChangeArrowheads="1"/>
            </p:cNvSpPr>
            <p:nvPr/>
          </p:nvSpPr>
          <p:spPr bwMode="auto">
            <a:xfrm>
              <a:off x="5360" y="1072"/>
              <a:ext cx="77"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9" name="Oval 15"/>
            <p:cNvSpPr>
              <a:spLocks noChangeArrowheads="1"/>
            </p:cNvSpPr>
            <p:nvPr/>
          </p:nvSpPr>
          <p:spPr bwMode="auto">
            <a:xfrm>
              <a:off x="5472" y="1072"/>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0" name="Oval 16"/>
            <p:cNvSpPr>
              <a:spLocks noChangeArrowheads="1"/>
            </p:cNvSpPr>
            <p:nvPr/>
          </p:nvSpPr>
          <p:spPr bwMode="auto">
            <a:xfrm>
              <a:off x="5136" y="1184"/>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Oval 17"/>
            <p:cNvSpPr>
              <a:spLocks noChangeArrowheads="1"/>
            </p:cNvSpPr>
            <p:nvPr/>
          </p:nvSpPr>
          <p:spPr bwMode="auto">
            <a:xfrm>
              <a:off x="5248" y="1184"/>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2" name="Oval 18"/>
            <p:cNvSpPr>
              <a:spLocks noChangeArrowheads="1"/>
            </p:cNvSpPr>
            <p:nvPr/>
          </p:nvSpPr>
          <p:spPr bwMode="auto">
            <a:xfrm>
              <a:off x="5360"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3" name="Oval 19"/>
            <p:cNvSpPr>
              <a:spLocks noChangeArrowheads="1"/>
            </p:cNvSpPr>
            <p:nvPr/>
          </p:nvSpPr>
          <p:spPr bwMode="auto">
            <a:xfrm>
              <a:off x="5472"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4" name="Oval 20"/>
            <p:cNvSpPr>
              <a:spLocks noChangeArrowheads="1"/>
            </p:cNvSpPr>
            <p:nvPr/>
          </p:nvSpPr>
          <p:spPr bwMode="auto">
            <a:xfrm>
              <a:off x="5584" y="1184"/>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7" name="Oval 23"/>
            <p:cNvSpPr>
              <a:spLocks noChangeArrowheads="1"/>
            </p:cNvSpPr>
            <p:nvPr/>
          </p:nvSpPr>
          <p:spPr bwMode="auto">
            <a:xfrm>
              <a:off x="5360" y="1296"/>
              <a:ext cx="77"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Oval 24"/>
            <p:cNvSpPr>
              <a:spLocks noChangeArrowheads="1"/>
            </p:cNvSpPr>
            <p:nvPr/>
          </p:nvSpPr>
          <p:spPr bwMode="auto">
            <a:xfrm>
              <a:off x="5472" y="1296"/>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1" name="Oval 27"/>
            <p:cNvSpPr>
              <a:spLocks noChangeArrowheads="1"/>
            </p:cNvSpPr>
            <p:nvPr/>
          </p:nvSpPr>
          <p:spPr bwMode="auto">
            <a:xfrm>
              <a:off x="5360"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2" name="Oval 28"/>
            <p:cNvSpPr>
              <a:spLocks noChangeArrowheads="1"/>
            </p:cNvSpPr>
            <p:nvPr/>
          </p:nvSpPr>
          <p:spPr bwMode="auto">
            <a:xfrm>
              <a:off x="5472"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6" name="Oval 32"/>
            <p:cNvSpPr>
              <a:spLocks noChangeArrowheads="1"/>
            </p:cNvSpPr>
            <p:nvPr/>
          </p:nvSpPr>
          <p:spPr bwMode="auto">
            <a:xfrm>
              <a:off x="5360" y="1520"/>
              <a:ext cx="77"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7" name="Oval 33"/>
            <p:cNvSpPr>
              <a:spLocks noChangeArrowheads="1"/>
            </p:cNvSpPr>
            <p:nvPr/>
          </p:nvSpPr>
          <p:spPr bwMode="auto">
            <a:xfrm>
              <a:off x="5472" y="1520"/>
              <a:ext cx="77"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8" name="Oval 34"/>
            <p:cNvSpPr>
              <a:spLocks noChangeArrowheads="1"/>
            </p:cNvSpPr>
            <p:nvPr/>
          </p:nvSpPr>
          <p:spPr bwMode="auto">
            <a:xfrm>
              <a:off x="5136" y="1632"/>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9" name="Oval 35"/>
            <p:cNvSpPr>
              <a:spLocks noChangeArrowheads="1"/>
            </p:cNvSpPr>
            <p:nvPr/>
          </p:nvSpPr>
          <p:spPr bwMode="auto">
            <a:xfrm>
              <a:off x="5248" y="1632"/>
              <a:ext cx="79"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60" name="Oval 36"/>
            <p:cNvSpPr>
              <a:spLocks noChangeArrowheads="1"/>
            </p:cNvSpPr>
            <p:nvPr/>
          </p:nvSpPr>
          <p:spPr bwMode="auto">
            <a:xfrm>
              <a:off x="5360"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61" name="Oval 37"/>
            <p:cNvSpPr>
              <a:spLocks noChangeArrowheads="1"/>
            </p:cNvSpPr>
            <p:nvPr/>
          </p:nvSpPr>
          <p:spPr bwMode="auto">
            <a:xfrm>
              <a:off x="5472"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63" name="Oval 39"/>
            <p:cNvSpPr>
              <a:spLocks noChangeArrowheads="1"/>
            </p:cNvSpPr>
            <p:nvPr/>
          </p:nvSpPr>
          <p:spPr bwMode="auto">
            <a:xfrm>
              <a:off x="5472" y="1744"/>
              <a:ext cx="77"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33"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4" r:id="rId12"/>
  </p:sldLayoutIdLst>
  <p:timing>
    <p:tnLst>
      <p:par>
        <p:cTn id="1" dur="indefinite" restart="never" nodeType="tmRoot"/>
      </p:par>
    </p:tnLst>
  </p:timing>
  <p:hf hdr="0" ft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6.1.sw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6.3.sw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6.4.sw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6.5.sw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6.8.sw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6.11.sw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6.12.sw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6.13.swf"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6.16.swf"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2124075" y="1700213"/>
            <a:ext cx="4973638" cy="900112"/>
          </a:xfrm>
        </p:spPr>
        <p:txBody>
          <a:bodyPr/>
          <a:lstStyle/>
          <a:p>
            <a:pPr eaLnBrk="1" hangingPunct="1"/>
            <a:r>
              <a:rPr lang="zh-CN" altLang="en-US" smtClean="0"/>
              <a:t>第六章  总线系统</a:t>
            </a:r>
          </a:p>
        </p:txBody>
      </p:sp>
      <p:sp>
        <p:nvSpPr>
          <p:cNvPr id="4100"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3" name="日期占位符 2"/>
          <p:cNvSpPr>
            <a:spLocks noGrp="1"/>
          </p:cNvSpPr>
          <p:nvPr>
            <p:ph type="dt" sz="half" idx="10"/>
          </p:nvPr>
        </p:nvSpPr>
        <p:spPr/>
        <p:txBody>
          <a:bodyPr/>
          <a:lstStyle/>
          <a:p>
            <a:pPr>
              <a:defRPr/>
            </a:pPr>
            <a:fld id="{AB46816A-8FC2-405D-9463-D8B973C3B59E}"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7A9D50AB-268A-40B5-B51B-E78FEF28281C}"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68313" y="476250"/>
            <a:ext cx="5256212" cy="725488"/>
          </a:xfrm>
        </p:spPr>
        <p:txBody>
          <a:bodyPr/>
          <a:lstStyle/>
          <a:p>
            <a:pPr eaLnBrk="1" hangingPunct="1"/>
            <a:r>
              <a:rPr lang="en-US" altLang="zh-CN" smtClean="0">
                <a:solidFill>
                  <a:srgbClr val="002060"/>
                </a:solidFill>
                <a:latin typeface="+mn-ea"/>
                <a:ea typeface="+mn-ea"/>
                <a:cs typeface="Times New Roman" pitchFamily="18" charset="0"/>
              </a:rPr>
              <a:t>6.1.2 </a:t>
            </a:r>
            <a:r>
              <a:rPr lang="zh-CN" altLang="en-US" smtClean="0">
                <a:solidFill>
                  <a:srgbClr val="002060"/>
                </a:solidFill>
                <a:latin typeface="+mn-ea"/>
                <a:ea typeface="+mn-ea"/>
              </a:rPr>
              <a:t>总线的连接方式</a:t>
            </a:r>
            <a:r>
              <a:rPr lang="zh-CN" altLang="en-US" i="1" smtClean="0">
                <a:solidFill>
                  <a:srgbClr val="002060"/>
                </a:solidFill>
                <a:latin typeface="+mn-ea"/>
                <a:ea typeface="+mn-ea"/>
              </a:rPr>
              <a:t> </a:t>
            </a:r>
          </a:p>
        </p:txBody>
      </p:sp>
      <p:sp>
        <p:nvSpPr>
          <p:cNvPr id="12292" name="Rectangle 3"/>
          <p:cNvSpPr>
            <a:spLocks noGrp="1" noChangeArrowheads="1"/>
          </p:cNvSpPr>
          <p:nvPr>
            <p:ph type="body" idx="1"/>
          </p:nvPr>
        </p:nvSpPr>
        <p:spPr>
          <a:xfrm>
            <a:off x="468313" y="1557338"/>
            <a:ext cx="8207375" cy="4535487"/>
          </a:xfrm>
        </p:spPr>
        <p:txBody>
          <a:bodyPr/>
          <a:lstStyle/>
          <a:p>
            <a:pPr marL="0" indent="457200" eaLnBrk="1" hangingPunct="1">
              <a:buFont typeface="Wingdings" pitchFamily="2" charset="2"/>
              <a:buNone/>
              <a:defRPr/>
            </a:pPr>
            <a:r>
              <a:rPr lang="zh-CN" altLang="en-US" sz="2800" smtClean="0">
                <a:latin typeface="宋体" pitchFamily="2" charset="-122"/>
              </a:rPr>
              <a:t>由于外围设备种类繁多，速度各异，不可能简单地把外围设备直接连接在</a:t>
            </a:r>
            <a:r>
              <a:rPr lang="en-US" altLang="zh-CN" sz="2800" smtClean="0">
                <a:latin typeface="宋体" pitchFamily="2" charset="-122"/>
              </a:rPr>
              <a:t>CPU</a:t>
            </a:r>
            <a:r>
              <a:rPr lang="zh-CN" altLang="en-US" sz="2800" smtClean="0">
                <a:latin typeface="宋体" pitchFamily="2" charset="-122"/>
              </a:rPr>
              <a:t>上。因此必须寻找一种方法，以便将外围设备同某种计算机连接起来，使它们在一起可以正常工作。通常这项工作由适配器部件来完成。</a:t>
            </a:r>
            <a:endParaRPr lang="en-US" altLang="zh-CN" sz="2800" smtClean="0">
              <a:latin typeface="宋体" pitchFamily="2" charset="-122"/>
            </a:endParaRPr>
          </a:p>
          <a:p>
            <a:pPr marL="0" indent="0" eaLnBrk="1" hangingPunct="1">
              <a:buFont typeface="Wingdings" pitchFamily="2" charset="2"/>
              <a:buNone/>
              <a:defRPr/>
            </a:pPr>
            <a:r>
              <a:rPr lang="zh-CN" altLang="en-US" sz="2800" b="1" smtClean="0">
                <a:solidFill>
                  <a:srgbClr val="FF0000"/>
                </a:solidFill>
                <a:latin typeface="宋体" pitchFamily="2" charset="-122"/>
              </a:rPr>
              <a:t>适配器（又称为接口、</a:t>
            </a:r>
            <a:r>
              <a:rPr lang="en-US" altLang="zh-CN" sz="2800" b="1" smtClean="0">
                <a:solidFill>
                  <a:srgbClr val="FF0000"/>
                </a:solidFill>
                <a:latin typeface="宋体" pitchFamily="2" charset="-122"/>
              </a:rPr>
              <a:t>I/O</a:t>
            </a:r>
            <a:r>
              <a:rPr lang="zh-CN" altLang="en-US" sz="2800" b="1" smtClean="0">
                <a:solidFill>
                  <a:srgbClr val="FF0000"/>
                </a:solidFill>
                <a:latin typeface="宋体" pitchFamily="2" charset="-122"/>
              </a:rPr>
              <a:t>接口）：</a:t>
            </a:r>
            <a:r>
              <a:rPr lang="zh-CN" altLang="en-US" sz="2800" smtClean="0">
                <a:latin typeface="宋体" pitchFamily="2" charset="-122"/>
              </a:rPr>
              <a:t>实现高速</a:t>
            </a:r>
            <a:r>
              <a:rPr lang="en-US" altLang="zh-CN" sz="2800" smtClean="0">
                <a:latin typeface="宋体" pitchFamily="2" charset="-122"/>
              </a:rPr>
              <a:t>CPU</a:t>
            </a:r>
            <a:r>
              <a:rPr lang="zh-CN" altLang="en-US" sz="2800" smtClean="0">
                <a:latin typeface="宋体" pitchFamily="2" charset="-122"/>
              </a:rPr>
              <a:t>与低速外设之间工作速度上的匹配和同步，并完成计算机和外设之间的所有数据传送和控制。 </a:t>
            </a:r>
          </a:p>
          <a:p>
            <a:pPr marL="0" indent="0" eaLnBrk="1" hangingPunct="1">
              <a:buFont typeface="Wingdings" pitchFamily="2" charset="2"/>
              <a:buNone/>
              <a:defRPr/>
            </a:pPr>
            <a:r>
              <a:rPr lang="zh-CN" altLang="en-US" sz="2800" smtClean="0">
                <a:latin typeface="宋体" pitchFamily="2" charset="-122"/>
              </a:rPr>
              <a:t>单机系统中采用的总线结构有两种基本类型：单总线结构和多总线结构。 </a:t>
            </a:r>
          </a:p>
        </p:txBody>
      </p:sp>
      <p:sp>
        <p:nvSpPr>
          <p:cNvPr id="3" name="日期占位符 2"/>
          <p:cNvSpPr>
            <a:spLocks noGrp="1"/>
          </p:cNvSpPr>
          <p:nvPr>
            <p:ph type="dt" sz="half" idx="10"/>
          </p:nvPr>
        </p:nvSpPr>
        <p:spPr/>
        <p:txBody>
          <a:bodyPr/>
          <a:lstStyle/>
          <a:p>
            <a:pPr>
              <a:defRPr/>
            </a:pPr>
            <a:fld id="{4D5E35C9-9206-428B-BD03-5E08AB8A864B}"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pPr eaLnBrk="1" hangingPunct="1"/>
            <a:r>
              <a:rPr lang="zh-CN" altLang="en-US" smtClean="0"/>
              <a:t>本 章 小 结</a:t>
            </a:r>
          </a:p>
        </p:txBody>
      </p:sp>
      <p:sp>
        <p:nvSpPr>
          <p:cNvPr id="105476" name="Rectangle 3"/>
          <p:cNvSpPr>
            <a:spLocks noGrp="1" noChangeArrowheads="1"/>
          </p:cNvSpPr>
          <p:nvPr>
            <p:ph type="body" idx="1"/>
          </p:nvPr>
        </p:nvSpPr>
        <p:spPr/>
        <p:txBody>
          <a:bodyPr/>
          <a:lstStyle/>
          <a:p>
            <a:pPr eaLnBrk="1" hangingPunct="1">
              <a:lnSpc>
                <a:spcPct val="80000"/>
              </a:lnSpc>
            </a:pPr>
            <a:r>
              <a:rPr lang="zh-CN" altLang="en-US" sz="2400" smtClean="0"/>
              <a:t>各种外围设备必须通过</a:t>
            </a:r>
            <a:r>
              <a:rPr lang="en-US" altLang="zh-CN" sz="2400" smtClean="0"/>
              <a:t>I/O</a:t>
            </a:r>
            <a:r>
              <a:rPr lang="zh-CN" altLang="en-US" sz="2400" smtClean="0"/>
              <a:t>接口与总线相连。</a:t>
            </a:r>
            <a:r>
              <a:rPr lang="en-US" altLang="zh-CN" sz="2400" smtClean="0"/>
              <a:t>I/O</a:t>
            </a:r>
            <a:r>
              <a:rPr lang="zh-CN" altLang="en-US" sz="2400" smtClean="0"/>
              <a:t>接口是指</a:t>
            </a:r>
            <a:r>
              <a:rPr lang="en-US" altLang="zh-CN" sz="2400" smtClean="0"/>
              <a:t>CPU</a:t>
            </a:r>
            <a:r>
              <a:rPr lang="zh-CN" altLang="en-US" sz="2400" smtClean="0"/>
              <a:t>、主存、外围设备之间通过总线进行连接的逻辑部件。接口部件在它动态联结的两个功能部件间起着缓冲器和转换器的作用，以便实现彼此之间的信息传送。</a:t>
            </a:r>
          </a:p>
          <a:p>
            <a:pPr eaLnBrk="1" hangingPunct="1">
              <a:lnSpc>
                <a:spcPct val="80000"/>
              </a:lnSpc>
            </a:pPr>
            <a:r>
              <a:rPr lang="zh-CN" altLang="en-US" sz="2400" smtClean="0"/>
              <a:t>总线仲裁是总线系统的核心问题之一。为了解决多个主设备同时竞争总线控制权的问题，必须具有总线仲裁部件。它通过采用优先级策略或公平策略，选择其中一个主设备作为总线的下一次主方，接管总线控制权。</a:t>
            </a:r>
            <a:r>
              <a:rPr lang="zh-CN" altLang="en-US" sz="1800" smtClean="0"/>
              <a:t>按照总线仲裁电路的位置不同</a:t>
            </a:r>
            <a:r>
              <a:rPr lang="en-US" altLang="zh-CN" sz="1800" smtClean="0"/>
              <a:t>:</a:t>
            </a:r>
          </a:p>
          <a:p>
            <a:pPr lvl="1" eaLnBrk="1" hangingPunct="1">
              <a:lnSpc>
                <a:spcPct val="80000"/>
              </a:lnSpc>
            </a:pPr>
            <a:r>
              <a:rPr lang="zh-CN" altLang="en-US" sz="2400" smtClean="0"/>
              <a:t>集中式仲裁</a:t>
            </a:r>
            <a:r>
              <a:rPr lang="en-US" altLang="zh-CN" sz="2400" smtClean="0"/>
              <a:t>:</a:t>
            </a:r>
            <a:r>
              <a:rPr lang="zh-CN" altLang="en-US" sz="2400" smtClean="0"/>
              <a:t>仲裁方式必有一个中央仲裁器，它受理所有功能模块的总线请求，按优先原则或公平原则。</a:t>
            </a:r>
          </a:p>
          <a:p>
            <a:pPr lvl="1" eaLnBrk="1" hangingPunct="1">
              <a:lnSpc>
                <a:spcPct val="80000"/>
              </a:lnSpc>
            </a:pPr>
            <a:r>
              <a:rPr lang="zh-CN" altLang="en-US" sz="2400" smtClean="0"/>
              <a:t>分布式仲裁。分布式仲裁不需要中央仲裁器，每个功能模块都有自己的仲裁号和仲裁器。</a:t>
            </a:r>
          </a:p>
        </p:txBody>
      </p:sp>
      <p:sp>
        <p:nvSpPr>
          <p:cNvPr id="105477"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3" name="日期占位符 2"/>
          <p:cNvSpPr>
            <a:spLocks noGrp="1"/>
          </p:cNvSpPr>
          <p:nvPr>
            <p:ph type="dt" sz="half" idx="10"/>
          </p:nvPr>
        </p:nvSpPr>
        <p:spPr/>
        <p:txBody>
          <a:bodyPr/>
          <a:lstStyle/>
          <a:p>
            <a:pPr>
              <a:defRPr/>
            </a:pPr>
            <a:fld id="{3E266CBB-1943-47FB-A63E-4D1B3C866017}"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100</a:t>
            </a:fld>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p:txBody>
          <a:bodyPr/>
          <a:lstStyle/>
          <a:p>
            <a:pPr eaLnBrk="1" hangingPunct="1"/>
            <a:r>
              <a:rPr lang="zh-CN" altLang="en-US" smtClean="0"/>
              <a:t>本 章 小 结</a:t>
            </a:r>
          </a:p>
        </p:txBody>
      </p:sp>
      <p:sp>
        <p:nvSpPr>
          <p:cNvPr id="106500" name="Rectangle 3"/>
          <p:cNvSpPr>
            <a:spLocks noGrp="1" noChangeArrowheads="1"/>
          </p:cNvSpPr>
          <p:nvPr>
            <p:ph type="body" idx="1"/>
          </p:nvPr>
        </p:nvSpPr>
        <p:spPr/>
        <p:txBody>
          <a:bodyPr/>
          <a:lstStyle/>
          <a:p>
            <a:pPr eaLnBrk="1" hangingPunct="1">
              <a:lnSpc>
                <a:spcPct val="80000"/>
              </a:lnSpc>
            </a:pPr>
            <a:r>
              <a:rPr lang="zh-CN" altLang="en-US" sz="2700" smtClean="0"/>
              <a:t>总线定时是总线系统的又一核心问题之一。为了同步主方、从方的操作，必须制订定时协议，通常采用同步定时与异步定时两种方式</a:t>
            </a:r>
          </a:p>
          <a:p>
            <a:pPr lvl="1" eaLnBrk="1" hangingPunct="1">
              <a:lnSpc>
                <a:spcPct val="80000"/>
              </a:lnSpc>
            </a:pPr>
            <a:r>
              <a:rPr lang="zh-CN" altLang="en-US" sz="2700" smtClean="0"/>
              <a:t>在同步定时协议中，事件出现在总线上的时刻由总线时钟信号来确定，总线周期的长度是固定的。</a:t>
            </a:r>
          </a:p>
          <a:p>
            <a:pPr lvl="1" eaLnBrk="1" hangingPunct="1">
              <a:lnSpc>
                <a:spcPct val="80000"/>
              </a:lnSpc>
            </a:pPr>
            <a:r>
              <a:rPr lang="zh-CN" altLang="en-US" sz="2700" smtClean="0"/>
              <a:t>在异步定时协议中，后一事件出现在总线上的时刻取决于前一事件的出现，即建立在应答式或互锁机制基础上，不需要统一的公共时钟信号。</a:t>
            </a:r>
          </a:p>
          <a:p>
            <a:pPr lvl="1" eaLnBrk="1" hangingPunct="1">
              <a:lnSpc>
                <a:spcPct val="80000"/>
              </a:lnSpc>
            </a:pPr>
            <a:r>
              <a:rPr lang="zh-CN" altLang="en-US" sz="2700" smtClean="0"/>
              <a:t>在异步定时中，总线周期的长度是可变的。当代的总线标准大都能支持以下数据传送模式：①读</a:t>
            </a:r>
            <a:r>
              <a:rPr lang="en-US" altLang="zh-CN" sz="2700" smtClean="0"/>
              <a:t>/</a:t>
            </a:r>
            <a:r>
              <a:rPr lang="zh-CN" altLang="en-US" sz="2700" smtClean="0"/>
              <a:t>写操作；②块传送操作；③写后读、读修改写操作；④广播、广集操作。</a:t>
            </a:r>
          </a:p>
          <a:p>
            <a:pPr eaLnBrk="1" hangingPunct="1">
              <a:lnSpc>
                <a:spcPct val="80000"/>
              </a:lnSpc>
            </a:pPr>
            <a:endParaRPr lang="en-US" altLang="zh-CN" sz="2700" smtClean="0"/>
          </a:p>
        </p:txBody>
      </p:sp>
      <p:sp>
        <p:nvSpPr>
          <p:cNvPr id="106501"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3" name="日期占位符 2"/>
          <p:cNvSpPr>
            <a:spLocks noGrp="1"/>
          </p:cNvSpPr>
          <p:nvPr>
            <p:ph type="dt" sz="half" idx="10"/>
          </p:nvPr>
        </p:nvSpPr>
        <p:spPr/>
        <p:txBody>
          <a:bodyPr/>
          <a:lstStyle/>
          <a:p>
            <a:pPr>
              <a:defRPr/>
            </a:pPr>
            <a:fld id="{46BA6A91-59BE-4383-9F96-6221458171E5}"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101</a:t>
            </a:fld>
            <a:endParaRPr lang="en-US" altLang="zh-C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p:txBody>
          <a:bodyPr/>
          <a:lstStyle/>
          <a:p>
            <a:pPr eaLnBrk="1" hangingPunct="1"/>
            <a:r>
              <a:rPr lang="zh-CN" altLang="en-US" smtClean="0"/>
              <a:t>本 章 小 结</a:t>
            </a:r>
          </a:p>
        </p:txBody>
      </p:sp>
      <p:sp>
        <p:nvSpPr>
          <p:cNvPr id="107524" name="Rectangle 3"/>
          <p:cNvSpPr>
            <a:spLocks noGrp="1" noChangeArrowheads="1"/>
          </p:cNvSpPr>
          <p:nvPr>
            <p:ph type="body" idx="1"/>
          </p:nvPr>
        </p:nvSpPr>
        <p:spPr/>
        <p:txBody>
          <a:bodyPr/>
          <a:lstStyle/>
          <a:p>
            <a:pPr eaLnBrk="1" hangingPunct="1">
              <a:lnSpc>
                <a:spcPct val="80000"/>
              </a:lnSpc>
            </a:pPr>
            <a:r>
              <a:rPr lang="en-US" altLang="zh-CN" sz="3200" smtClean="0"/>
              <a:t>PCI</a:t>
            </a:r>
            <a:r>
              <a:rPr lang="zh-CN" altLang="en-US" sz="3200" smtClean="0"/>
              <a:t>总线</a:t>
            </a:r>
            <a:r>
              <a:rPr lang="zh-CN" altLang="en-US" sz="2800" smtClean="0"/>
              <a:t>是当前实用的总线，是一个高带宽且与处理器无关的标准总线，又是重要的层次总线。它采用同步定时协议和集中式仲裁策略，并具有自动配置能力。</a:t>
            </a:r>
            <a:r>
              <a:rPr lang="en-US" altLang="zh-CN" sz="2800" smtClean="0"/>
              <a:t>PCI</a:t>
            </a:r>
            <a:r>
              <a:rPr lang="zh-CN" altLang="en-US" sz="2800" smtClean="0"/>
              <a:t>适合于低成本的小系统，因此在微型机系统中得到了广泛的应用。</a:t>
            </a:r>
          </a:p>
          <a:p>
            <a:pPr eaLnBrk="1" hangingPunct="1">
              <a:lnSpc>
                <a:spcPct val="80000"/>
              </a:lnSpc>
            </a:pPr>
            <a:r>
              <a:rPr lang="en-US" altLang="zh-CN" sz="2800" smtClean="0"/>
              <a:t>PCI</a:t>
            </a:r>
            <a:r>
              <a:rPr lang="zh-CN" altLang="en-US" sz="2800" smtClean="0"/>
              <a:t>总线的升级版</a:t>
            </a:r>
            <a:r>
              <a:rPr lang="en-US" altLang="zh-CN" sz="2800" smtClean="0"/>
              <a:t>PCIe</a:t>
            </a:r>
            <a:r>
              <a:rPr lang="zh-CN" altLang="en-US" sz="2800" smtClean="0"/>
              <a:t>总线在许多方面进行了改进，其性能得到大幅度提升。</a:t>
            </a:r>
            <a:endParaRPr lang="zh-CN" altLang="en-US" sz="1300" smtClean="0"/>
          </a:p>
          <a:p>
            <a:pPr eaLnBrk="1" hangingPunct="1">
              <a:lnSpc>
                <a:spcPct val="80000"/>
              </a:lnSpc>
            </a:pPr>
            <a:endParaRPr lang="en-US" altLang="zh-CN" sz="1300" smtClean="0"/>
          </a:p>
        </p:txBody>
      </p:sp>
      <p:sp>
        <p:nvSpPr>
          <p:cNvPr id="107525"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3" name="日期占位符 2"/>
          <p:cNvSpPr>
            <a:spLocks noGrp="1"/>
          </p:cNvSpPr>
          <p:nvPr>
            <p:ph type="dt" sz="half" idx="10"/>
          </p:nvPr>
        </p:nvSpPr>
        <p:spPr/>
        <p:txBody>
          <a:bodyPr/>
          <a:lstStyle/>
          <a:p>
            <a:pPr>
              <a:defRPr/>
            </a:pPr>
            <a:fld id="{BA7C4B92-B5FB-40DB-9E76-924FD8ECB51B}"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102</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620688"/>
            <a:ext cx="5410944" cy="796950"/>
          </a:xfrm>
        </p:spPr>
        <p:txBody>
          <a:bodyPr/>
          <a:lstStyle/>
          <a:p>
            <a:pPr eaLnBrk="1" hangingPunct="1"/>
            <a:r>
              <a:rPr lang="en-US" altLang="zh-CN" smtClean="0">
                <a:latin typeface="+mn-ea"/>
                <a:ea typeface="+mn-ea"/>
                <a:cs typeface="Times New Roman" pitchFamily="18" charset="0"/>
              </a:rPr>
              <a:t>6.1.2 </a:t>
            </a:r>
            <a:r>
              <a:rPr lang="zh-CN" altLang="en-US" smtClean="0">
                <a:latin typeface="+mn-ea"/>
                <a:ea typeface="+mn-ea"/>
              </a:rPr>
              <a:t>总线</a:t>
            </a:r>
            <a:r>
              <a:rPr lang="zh-CN" altLang="en-US" smtClean="0">
                <a:latin typeface="+mn-ea"/>
                <a:ea typeface="+mn-ea"/>
              </a:rPr>
              <a:t>的连接方式</a:t>
            </a:r>
            <a:r>
              <a:rPr lang="zh-CN" altLang="en-US" i="1" smtClean="0">
                <a:latin typeface="+mn-ea"/>
                <a:ea typeface="+mn-ea"/>
              </a:rPr>
              <a:t> </a:t>
            </a:r>
          </a:p>
        </p:txBody>
      </p:sp>
      <p:sp>
        <p:nvSpPr>
          <p:cNvPr id="14340" name="Rectangle 3"/>
          <p:cNvSpPr>
            <a:spLocks noGrp="1" noChangeArrowheads="1"/>
          </p:cNvSpPr>
          <p:nvPr>
            <p:ph type="body" idx="1"/>
          </p:nvPr>
        </p:nvSpPr>
        <p:spPr>
          <a:xfrm>
            <a:off x="539750" y="1628775"/>
            <a:ext cx="7929563" cy="1512888"/>
          </a:xfrm>
        </p:spPr>
        <p:txBody>
          <a:bodyPr/>
          <a:lstStyle/>
          <a:p>
            <a:pPr marL="0" lvl="1" indent="0" eaLnBrk="1" hangingPunct="1">
              <a:spcBef>
                <a:spcPts val="600"/>
              </a:spcBef>
              <a:buFont typeface="Wingdings" pitchFamily="2" charset="2"/>
              <a:buNone/>
            </a:pPr>
            <a:r>
              <a:rPr lang="en-US" altLang="zh-CN" sz="2800" smtClean="0">
                <a:latin typeface="宋体" pitchFamily="2" charset="-122"/>
              </a:rPr>
              <a:t>1.</a:t>
            </a:r>
            <a:r>
              <a:rPr lang="zh-CN" altLang="en-US" sz="2800" smtClean="0">
                <a:latin typeface="宋体" pitchFamily="2" charset="-122"/>
              </a:rPr>
              <a:t>单总线结构</a:t>
            </a:r>
            <a:endParaRPr lang="en-US" altLang="zh-CN" sz="2800" smtClean="0">
              <a:latin typeface="宋体" pitchFamily="2" charset="-122"/>
            </a:endParaRPr>
          </a:p>
          <a:p>
            <a:pPr marL="0" lvl="1" indent="0" eaLnBrk="1" hangingPunct="1">
              <a:spcBef>
                <a:spcPts val="600"/>
              </a:spcBef>
              <a:buFont typeface="Wingdings" pitchFamily="2" charset="2"/>
              <a:buNone/>
            </a:pPr>
            <a:r>
              <a:rPr lang="zh-CN" altLang="en-US" sz="2800" smtClean="0">
                <a:latin typeface="宋体" pitchFamily="2" charset="-122"/>
              </a:rPr>
              <a:t>使用一条单一的系统总线来连接</a:t>
            </a:r>
            <a:r>
              <a:rPr lang="en-US" altLang="zh-CN" sz="2800" smtClean="0">
                <a:latin typeface="宋体" pitchFamily="2" charset="-122"/>
              </a:rPr>
              <a:t>CPU</a:t>
            </a:r>
            <a:r>
              <a:rPr lang="zh-CN" altLang="en-US" sz="2800" smtClean="0">
                <a:latin typeface="宋体" pitchFamily="2" charset="-122"/>
              </a:rPr>
              <a:t>、内存和</a:t>
            </a:r>
            <a:r>
              <a:rPr lang="en-US" altLang="zh-CN" sz="2800" smtClean="0">
                <a:latin typeface="宋体" pitchFamily="2" charset="-122"/>
              </a:rPr>
              <a:t>I/O</a:t>
            </a:r>
            <a:r>
              <a:rPr lang="zh-CN" altLang="en-US" sz="2800" smtClean="0">
                <a:latin typeface="宋体" pitchFamily="2" charset="-122"/>
              </a:rPr>
              <a:t>设备。 </a:t>
            </a:r>
          </a:p>
        </p:txBody>
      </p:sp>
      <p:sp>
        <p:nvSpPr>
          <p:cNvPr id="14341" name="AutoShape 4">
            <a:hlinkClick r:id="" action="ppaction://noaction" highlightClick="1"/>
          </p:cNvPr>
          <p:cNvSpPr>
            <a:spLocks noChangeArrowheads="1"/>
          </p:cNvSpPr>
          <p:nvPr/>
        </p:nvSpPr>
        <p:spPr bwMode="auto">
          <a:xfrm>
            <a:off x="785813" y="4000500"/>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pic>
        <p:nvPicPr>
          <p:cNvPr id="143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319463"/>
            <a:ext cx="52959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DF8C6BC-B1BA-42F8-AB02-95DCA8562D0D}"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692696"/>
            <a:ext cx="5266928" cy="724942"/>
          </a:xfrm>
        </p:spPr>
        <p:txBody>
          <a:bodyPr/>
          <a:lstStyle/>
          <a:p>
            <a:pPr eaLnBrk="1" hangingPunct="1"/>
            <a:r>
              <a:rPr lang="en-US" altLang="zh-CN" smtClean="0">
                <a:latin typeface="+mn-ea"/>
                <a:ea typeface="+mn-ea"/>
                <a:cs typeface="Times New Roman" pitchFamily="18" charset="0"/>
              </a:rPr>
              <a:t>6.1.2 </a:t>
            </a:r>
            <a:r>
              <a:rPr lang="zh-CN" altLang="en-US" smtClean="0">
                <a:latin typeface="+mn-ea"/>
                <a:ea typeface="+mn-ea"/>
              </a:rPr>
              <a:t>总线的连接方式</a:t>
            </a:r>
          </a:p>
        </p:txBody>
      </p:sp>
      <p:sp>
        <p:nvSpPr>
          <p:cNvPr id="15364" name="Rectangle 3"/>
          <p:cNvSpPr>
            <a:spLocks noGrp="1" noChangeArrowheads="1"/>
          </p:cNvSpPr>
          <p:nvPr>
            <p:ph type="body" idx="1"/>
          </p:nvPr>
        </p:nvSpPr>
        <p:spPr>
          <a:xfrm>
            <a:off x="457200" y="1719263"/>
            <a:ext cx="8229600" cy="4013200"/>
          </a:xfrm>
        </p:spPr>
        <p:txBody>
          <a:bodyPr/>
          <a:lstStyle/>
          <a:p>
            <a:pPr marL="0" indent="457200" eaLnBrk="1" hangingPunct="1">
              <a:spcBef>
                <a:spcPts val="600"/>
              </a:spcBef>
              <a:buFont typeface="Wingdings" pitchFamily="2" charset="2"/>
              <a:buNone/>
            </a:pPr>
            <a:r>
              <a:rPr lang="zh-CN" altLang="en-US" sz="2800" smtClean="0"/>
              <a:t>在单总线结构中，要求连接到总线上的逻辑部件必须高速运行，以便在某些设备需要使用总线时，能迅速获得总线控制权；而当不再使用总线时，能迅速放弃总线控制权。否则，由于一条总线由多种功能部件共用，可能导致很大的时间延迟。</a:t>
            </a:r>
            <a:endParaRPr lang="en-US" altLang="zh-CN" sz="2800" smtClean="0"/>
          </a:p>
          <a:p>
            <a:pPr marL="0" indent="457200" eaLnBrk="1" hangingPunct="1">
              <a:spcBef>
                <a:spcPts val="600"/>
              </a:spcBef>
              <a:buFont typeface="Wingdings" pitchFamily="2" charset="2"/>
              <a:buNone/>
            </a:pPr>
            <a:r>
              <a:rPr lang="zh-CN" altLang="en-US" sz="2800" smtClean="0"/>
              <a:t>在单总线系统中，</a:t>
            </a:r>
            <a:r>
              <a:rPr lang="en-US" altLang="zh-CN" sz="2800" smtClean="0"/>
              <a:t>CPU</a:t>
            </a:r>
            <a:r>
              <a:rPr lang="zh-CN" altLang="en-US" sz="2800" smtClean="0"/>
              <a:t>送至总线上的地址不仅加至内存，同时也加至总线上的所有外围设备接口。只有与总线上的地址相对应的设备才执行数据传送操作。有时候某些外设也可以指定地址。</a:t>
            </a:r>
          </a:p>
        </p:txBody>
      </p:sp>
      <p:sp>
        <p:nvSpPr>
          <p:cNvPr id="3" name="日期占位符 2"/>
          <p:cNvSpPr>
            <a:spLocks noGrp="1"/>
          </p:cNvSpPr>
          <p:nvPr>
            <p:ph type="dt" sz="half" idx="10"/>
          </p:nvPr>
        </p:nvSpPr>
        <p:spPr/>
        <p:txBody>
          <a:bodyPr/>
          <a:lstStyle/>
          <a:p>
            <a:pPr>
              <a:defRPr/>
            </a:pPr>
            <a:fld id="{422A8249-9D76-44B4-AA4F-BB9DCD1A0F06}"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idx="1"/>
          </p:nvPr>
        </p:nvSpPr>
        <p:spPr>
          <a:xfrm>
            <a:off x="444500" y="1268413"/>
            <a:ext cx="7512050" cy="1133475"/>
          </a:xfrm>
        </p:spPr>
        <p:txBody>
          <a:bodyPr/>
          <a:lstStyle/>
          <a:p>
            <a:pPr marL="0" indent="0" eaLnBrk="1" hangingPunct="1">
              <a:buFont typeface="Wingdings" pitchFamily="2" charset="2"/>
              <a:buNone/>
            </a:pPr>
            <a:r>
              <a:rPr lang="en-US" altLang="zh-CN" sz="2800" smtClean="0">
                <a:latin typeface="宋体" pitchFamily="2" charset="-122"/>
              </a:rPr>
              <a:t>2.</a:t>
            </a:r>
            <a:r>
              <a:rPr lang="zh-CN" altLang="en-US" sz="2800" smtClean="0">
                <a:latin typeface="宋体" pitchFamily="2" charset="-122"/>
              </a:rPr>
              <a:t>多总线结构</a:t>
            </a:r>
            <a:endParaRPr lang="en-US" altLang="zh-CN" sz="2800" smtClean="0">
              <a:latin typeface="宋体" pitchFamily="2" charset="-122"/>
            </a:endParaRPr>
          </a:p>
          <a:p>
            <a:pPr marL="0" indent="0" eaLnBrk="1" hangingPunct="1">
              <a:buFont typeface="Wingdings" pitchFamily="2" charset="2"/>
              <a:buNone/>
            </a:pPr>
            <a:r>
              <a:rPr lang="zh-CN" altLang="en-US" sz="2800" smtClean="0">
                <a:latin typeface="宋体" pitchFamily="2" charset="-122"/>
              </a:rPr>
              <a:t>在</a:t>
            </a:r>
            <a:r>
              <a:rPr lang="en-US" altLang="zh-CN" sz="2800" smtClean="0">
                <a:latin typeface="宋体" pitchFamily="2" charset="-122"/>
              </a:rPr>
              <a:t>CPU</a:t>
            </a:r>
            <a:r>
              <a:rPr lang="zh-CN" altLang="en-US" sz="2800" smtClean="0">
                <a:latin typeface="宋体" pitchFamily="2" charset="-122"/>
              </a:rPr>
              <a:t>、主存、</a:t>
            </a:r>
            <a:r>
              <a:rPr lang="en-US" altLang="zh-CN" sz="2800" smtClean="0">
                <a:latin typeface="宋体" pitchFamily="2" charset="-122"/>
              </a:rPr>
              <a:t>I/O</a:t>
            </a:r>
            <a:r>
              <a:rPr lang="zh-CN" altLang="en-US" sz="2800" smtClean="0">
                <a:latin typeface="宋体" pitchFamily="2" charset="-122"/>
              </a:rPr>
              <a:t>之间互联采用多条总线。</a:t>
            </a:r>
          </a:p>
        </p:txBody>
      </p:sp>
      <p:pic>
        <p:nvPicPr>
          <p:cNvPr id="16389" name="Picture 4" descr="6a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175" y="2565400"/>
            <a:ext cx="5424488"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pPr>
              <a:defRPr/>
            </a:pPr>
            <a:fld id="{F81B4CDA-43AD-44F3-9E9F-10166F347208}" type="datetime11">
              <a:rPr lang="zh-CN" altLang="en-US" smtClean="0"/>
              <a:t>09:34:38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13</a:t>
            </a:fld>
            <a:endParaRPr lang="en-US" altLang="zh-CN"/>
          </a:p>
        </p:txBody>
      </p:sp>
      <p:sp>
        <p:nvSpPr>
          <p:cNvPr id="10" name="Rectangle 2"/>
          <p:cNvSpPr>
            <a:spLocks noGrp="1" noChangeArrowheads="1"/>
          </p:cNvSpPr>
          <p:nvPr>
            <p:ph type="title"/>
          </p:nvPr>
        </p:nvSpPr>
        <p:spPr>
          <a:xfrm>
            <a:off x="467544" y="332656"/>
            <a:ext cx="5266928" cy="724942"/>
          </a:xfrm>
        </p:spPr>
        <p:txBody>
          <a:bodyPr/>
          <a:lstStyle/>
          <a:p>
            <a:pPr eaLnBrk="1" hangingPunct="1"/>
            <a:r>
              <a:rPr lang="en-US" altLang="zh-CN" smtClean="0">
                <a:latin typeface="+mn-ea"/>
                <a:ea typeface="+mn-ea"/>
                <a:cs typeface="Times New Roman" pitchFamily="18" charset="0"/>
              </a:rPr>
              <a:t>6.1.2 </a:t>
            </a:r>
            <a:r>
              <a:rPr lang="zh-CN" altLang="en-US" smtClean="0">
                <a:latin typeface="+mn-ea"/>
                <a:ea typeface="+mn-ea"/>
              </a:rPr>
              <a:t>总线的连接方式</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idx="1"/>
          </p:nvPr>
        </p:nvSpPr>
        <p:spPr>
          <a:xfrm>
            <a:off x="468313" y="1268413"/>
            <a:ext cx="8229600" cy="4752975"/>
          </a:xfrm>
        </p:spPr>
        <p:txBody>
          <a:bodyPr/>
          <a:lstStyle/>
          <a:p>
            <a:pPr marL="0" indent="0" eaLnBrk="1" hangingPunct="1">
              <a:lnSpc>
                <a:spcPct val="90000"/>
              </a:lnSpc>
              <a:spcBef>
                <a:spcPts val="600"/>
              </a:spcBef>
              <a:buFont typeface="Wingdings" pitchFamily="2" charset="2"/>
              <a:buNone/>
              <a:defRPr/>
            </a:pPr>
            <a:r>
              <a:rPr lang="zh-CN" altLang="en-US" sz="2600" b="1" smtClean="0">
                <a:solidFill>
                  <a:srgbClr val="FF0000"/>
                </a:solidFill>
              </a:rPr>
              <a:t>高速的</a:t>
            </a:r>
            <a:r>
              <a:rPr lang="en-US" altLang="zh-CN" sz="2600" b="1" smtClean="0">
                <a:solidFill>
                  <a:srgbClr val="FF0000"/>
                </a:solidFill>
              </a:rPr>
              <a:t>CPU</a:t>
            </a:r>
            <a:r>
              <a:rPr lang="zh-CN" altLang="en-US" sz="2600" b="1" smtClean="0">
                <a:solidFill>
                  <a:srgbClr val="FF0000"/>
                </a:solidFill>
              </a:rPr>
              <a:t>总线：</a:t>
            </a:r>
            <a:r>
              <a:rPr lang="en-US" altLang="zh-CN" sz="2600" smtClean="0"/>
              <a:t>CPU</a:t>
            </a:r>
            <a:r>
              <a:rPr lang="zh-CN" altLang="en-US" sz="2600" smtClean="0"/>
              <a:t>和</a:t>
            </a:r>
            <a:r>
              <a:rPr lang="en-US" altLang="zh-CN" sz="2600" smtClean="0"/>
              <a:t>cache</a:t>
            </a:r>
            <a:r>
              <a:rPr lang="zh-CN" altLang="en-US" sz="2600" smtClean="0"/>
              <a:t>之间采用。</a:t>
            </a:r>
          </a:p>
          <a:p>
            <a:pPr marL="0" indent="0" eaLnBrk="1" hangingPunct="1">
              <a:lnSpc>
                <a:spcPct val="90000"/>
              </a:lnSpc>
              <a:spcBef>
                <a:spcPts val="600"/>
              </a:spcBef>
              <a:buFont typeface="Wingdings" pitchFamily="2" charset="2"/>
              <a:buNone/>
              <a:defRPr/>
            </a:pPr>
            <a:r>
              <a:rPr lang="zh-CN" altLang="en-US" sz="2600" b="1" smtClean="0">
                <a:solidFill>
                  <a:srgbClr val="FF0000"/>
                </a:solidFill>
              </a:rPr>
              <a:t>系统总线：</a:t>
            </a:r>
            <a:r>
              <a:rPr lang="zh-CN" altLang="en-US" sz="2600" smtClean="0"/>
              <a:t>主存连在其上。</a:t>
            </a:r>
          </a:p>
          <a:p>
            <a:pPr marL="0" indent="0" eaLnBrk="1" hangingPunct="1">
              <a:lnSpc>
                <a:spcPct val="90000"/>
              </a:lnSpc>
              <a:spcBef>
                <a:spcPts val="600"/>
              </a:spcBef>
              <a:buFont typeface="Wingdings" pitchFamily="2" charset="2"/>
              <a:buNone/>
              <a:defRPr/>
            </a:pPr>
            <a:r>
              <a:rPr lang="zh-CN" altLang="en-US" sz="2600" b="1" smtClean="0">
                <a:solidFill>
                  <a:srgbClr val="FF0000"/>
                </a:solidFill>
              </a:rPr>
              <a:t>高速总线：</a:t>
            </a:r>
            <a:r>
              <a:rPr lang="zh-CN" altLang="en-US" sz="2600" smtClean="0"/>
              <a:t>可以连接高速</a:t>
            </a:r>
            <a:r>
              <a:rPr lang="en-US" altLang="zh-CN" sz="2600" smtClean="0"/>
              <a:t>LAN</a:t>
            </a:r>
            <a:r>
              <a:rPr lang="zh-CN" altLang="en-US" sz="2600" smtClean="0"/>
              <a:t>（</a:t>
            </a:r>
            <a:r>
              <a:rPr lang="en-US" altLang="zh-CN" sz="2600" smtClean="0"/>
              <a:t>100Mb/s</a:t>
            </a:r>
            <a:r>
              <a:rPr lang="zh-CN" altLang="en-US" sz="2600" smtClean="0"/>
              <a:t>局域网）、视频接口、图形接口、</a:t>
            </a:r>
            <a:r>
              <a:rPr lang="en-US" altLang="zh-CN" sz="2600" smtClean="0"/>
              <a:t>SCSI</a:t>
            </a:r>
            <a:r>
              <a:rPr lang="zh-CN" altLang="en-US" sz="2600" smtClean="0"/>
              <a:t>接口（支持本地磁盘驱动器和其他外设）、</a:t>
            </a:r>
            <a:r>
              <a:rPr lang="en-US" altLang="zh-CN" sz="2600" smtClean="0"/>
              <a:t>Firewire</a:t>
            </a:r>
            <a:r>
              <a:rPr lang="zh-CN" altLang="en-US" sz="2600" smtClean="0"/>
              <a:t>接口（支持大容量</a:t>
            </a:r>
            <a:r>
              <a:rPr lang="en-US" altLang="zh-CN" sz="2600" smtClean="0"/>
              <a:t>I/O</a:t>
            </a:r>
            <a:r>
              <a:rPr lang="zh-CN" altLang="en-US" sz="2600" smtClean="0"/>
              <a:t>设备）。</a:t>
            </a:r>
            <a:endParaRPr lang="en-US" altLang="zh-CN" sz="2600" smtClean="0"/>
          </a:p>
          <a:p>
            <a:pPr marL="0" indent="0" eaLnBrk="1" hangingPunct="1">
              <a:lnSpc>
                <a:spcPct val="90000"/>
              </a:lnSpc>
              <a:spcBef>
                <a:spcPts val="600"/>
              </a:spcBef>
              <a:buFont typeface="Wingdings" pitchFamily="2" charset="2"/>
              <a:buNone/>
              <a:defRPr/>
            </a:pPr>
            <a:r>
              <a:rPr lang="zh-CN" altLang="en-US" sz="2600" b="1" smtClean="0">
                <a:solidFill>
                  <a:srgbClr val="FF0000"/>
                </a:solidFill>
              </a:rPr>
              <a:t>扩充总线：</a:t>
            </a:r>
            <a:r>
              <a:rPr lang="zh-CN" altLang="en-US" sz="2600" smtClean="0"/>
              <a:t>高速总线通过扩充总线接口与扩充总线相连，扩充总线上可以连接串行方式工作的</a:t>
            </a:r>
            <a:r>
              <a:rPr lang="en-US" altLang="zh-CN" sz="2600" smtClean="0"/>
              <a:t>I/O</a:t>
            </a:r>
            <a:r>
              <a:rPr lang="zh-CN" altLang="en-US" sz="2600" smtClean="0"/>
              <a:t>设备。</a:t>
            </a:r>
          </a:p>
          <a:p>
            <a:pPr marL="0" indent="457200" eaLnBrk="1" hangingPunct="1">
              <a:lnSpc>
                <a:spcPct val="90000"/>
              </a:lnSpc>
              <a:spcBef>
                <a:spcPts val="600"/>
              </a:spcBef>
              <a:buFont typeface="Wingdings" pitchFamily="2" charset="2"/>
              <a:buNone/>
              <a:defRPr/>
            </a:pPr>
            <a:r>
              <a:rPr lang="zh-CN" altLang="en-US" sz="2600" smtClean="0"/>
              <a:t>通过桥</a:t>
            </a:r>
            <a:r>
              <a:rPr lang="en-US" altLang="zh-CN" sz="2600" smtClean="0"/>
              <a:t>CPU</a:t>
            </a:r>
            <a:r>
              <a:rPr lang="zh-CN" altLang="en-US" sz="2600" smtClean="0"/>
              <a:t>总线、系统总线和高速总线彼此相连。桥实质上是一种具有缓冲、转换、控制功能的逻辑电路。</a:t>
            </a:r>
          </a:p>
          <a:p>
            <a:pPr marL="0" indent="457200" eaLnBrk="1" hangingPunct="1">
              <a:lnSpc>
                <a:spcPct val="90000"/>
              </a:lnSpc>
              <a:spcBef>
                <a:spcPts val="600"/>
              </a:spcBef>
              <a:buFont typeface="Wingdings" pitchFamily="2" charset="2"/>
              <a:buNone/>
              <a:defRPr/>
            </a:pPr>
            <a:r>
              <a:rPr lang="zh-CN" altLang="en-US" sz="2600" smtClean="0"/>
              <a:t>多总线结构体现了高速、中速、低速设备连接到不同的总线上同时进行工作，以提高总线的效率和吞吐量，而且处理器结构的变化不影响高速总线。</a:t>
            </a:r>
          </a:p>
        </p:txBody>
      </p:sp>
      <p:sp>
        <p:nvSpPr>
          <p:cNvPr id="3" name="日期占位符 2"/>
          <p:cNvSpPr>
            <a:spLocks noGrp="1"/>
          </p:cNvSpPr>
          <p:nvPr>
            <p:ph type="dt" sz="half" idx="10"/>
          </p:nvPr>
        </p:nvSpPr>
        <p:spPr/>
        <p:txBody>
          <a:bodyPr/>
          <a:lstStyle/>
          <a:p>
            <a:pPr>
              <a:defRPr/>
            </a:pPr>
            <a:fld id="{B2717A2B-F7D7-4327-B2F0-39356362802F}" type="datetime11">
              <a:rPr lang="zh-CN" altLang="en-US" smtClean="0"/>
              <a:t>09:34:47</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14</a:t>
            </a:fld>
            <a:endParaRPr lang="en-US" altLang="zh-CN"/>
          </a:p>
        </p:txBody>
      </p:sp>
      <p:sp>
        <p:nvSpPr>
          <p:cNvPr id="9" name="Rectangle 2"/>
          <p:cNvSpPr>
            <a:spLocks noGrp="1" noChangeArrowheads="1"/>
          </p:cNvSpPr>
          <p:nvPr>
            <p:ph type="title"/>
          </p:nvPr>
        </p:nvSpPr>
        <p:spPr>
          <a:xfrm>
            <a:off x="467544" y="332656"/>
            <a:ext cx="5266928" cy="724942"/>
          </a:xfrm>
        </p:spPr>
        <p:txBody>
          <a:bodyPr/>
          <a:lstStyle/>
          <a:p>
            <a:pPr eaLnBrk="1" hangingPunct="1"/>
            <a:r>
              <a:rPr lang="en-US" altLang="zh-CN" smtClean="0">
                <a:latin typeface="+mn-ea"/>
                <a:ea typeface="+mn-ea"/>
                <a:cs typeface="Times New Roman" pitchFamily="18" charset="0"/>
              </a:rPr>
              <a:t>6.1.2 </a:t>
            </a:r>
            <a:r>
              <a:rPr lang="zh-CN" altLang="en-US" smtClean="0">
                <a:latin typeface="+mn-ea"/>
                <a:ea typeface="+mn-ea"/>
              </a:rPr>
              <a:t>总线的连接方式</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67544" y="491877"/>
            <a:ext cx="5338936" cy="724942"/>
          </a:xfrm>
        </p:spPr>
        <p:txBody>
          <a:bodyPr/>
          <a:lstStyle/>
          <a:p>
            <a:pPr eaLnBrk="1" hangingPunct="1"/>
            <a:r>
              <a:rPr lang="en-US" altLang="zh-CN" smtClean="0">
                <a:solidFill>
                  <a:srgbClr val="002060"/>
                </a:solidFill>
                <a:latin typeface="+mn-ea"/>
                <a:ea typeface="+mn-ea"/>
                <a:cs typeface="Times New Roman" pitchFamily="18" charset="0"/>
              </a:rPr>
              <a:t>6.1</a:t>
            </a:r>
            <a:r>
              <a:rPr lang="en-US" altLang="zh-CN" smtClean="0">
                <a:solidFill>
                  <a:srgbClr val="002060"/>
                </a:solidFill>
                <a:latin typeface="+mn-ea"/>
                <a:ea typeface="+mn-ea"/>
              </a:rPr>
              <a:t>.3 </a:t>
            </a:r>
            <a:r>
              <a:rPr lang="zh-CN" altLang="en-US" smtClean="0">
                <a:solidFill>
                  <a:srgbClr val="002060"/>
                </a:solidFill>
                <a:latin typeface="+mn-ea"/>
                <a:ea typeface="+mn-ea"/>
              </a:rPr>
              <a:t>总线的内部结构</a:t>
            </a:r>
          </a:p>
        </p:txBody>
      </p:sp>
      <p:sp>
        <p:nvSpPr>
          <p:cNvPr id="18436" name="Rectangle 3"/>
          <p:cNvSpPr>
            <a:spLocks noGrp="1" noChangeArrowheads="1"/>
          </p:cNvSpPr>
          <p:nvPr>
            <p:ph type="body" idx="1"/>
          </p:nvPr>
        </p:nvSpPr>
        <p:spPr>
          <a:xfrm>
            <a:off x="250825" y="1700213"/>
            <a:ext cx="3241675" cy="4411662"/>
          </a:xfrm>
        </p:spPr>
        <p:txBody>
          <a:bodyPr/>
          <a:lstStyle/>
          <a:p>
            <a:pPr marL="0" indent="0" eaLnBrk="1" hangingPunct="1">
              <a:lnSpc>
                <a:spcPct val="90000"/>
              </a:lnSpc>
              <a:buFont typeface="Wingdings" pitchFamily="2" charset="2"/>
              <a:buNone/>
            </a:pPr>
            <a:r>
              <a:rPr lang="zh-CN" altLang="en-US" sz="2800" smtClean="0"/>
              <a:t>早期总线的内部结构如图所示，它实际上是处理器芯片引脚的延伸，是处理器与</a:t>
            </a:r>
            <a:r>
              <a:rPr lang="en-US" altLang="zh-CN" sz="2800" smtClean="0"/>
              <a:t>I/O</a:t>
            </a:r>
            <a:r>
              <a:rPr lang="zh-CN" altLang="en-US" sz="2800" smtClean="0"/>
              <a:t>设备适配器的通道。这种简单的总线一般也由</a:t>
            </a:r>
            <a:r>
              <a:rPr lang="en-US" altLang="zh-CN" sz="2800" smtClean="0"/>
              <a:t>50</a:t>
            </a:r>
            <a:r>
              <a:rPr lang="zh-CN" altLang="en-US" sz="2800" smtClean="0"/>
              <a:t>～</a:t>
            </a:r>
            <a:r>
              <a:rPr lang="en-US" altLang="zh-CN" sz="2800" smtClean="0"/>
              <a:t>100</a:t>
            </a:r>
            <a:r>
              <a:rPr lang="zh-CN" altLang="en-US" sz="2800" smtClean="0"/>
              <a:t>条线组成，这些线按其功能可分为三类：地址线、数据线和控制线。</a:t>
            </a:r>
          </a:p>
        </p:txBody>
      </p:sp>
      <p:pic>
        <p:nvPicPr>
          <p:cNvPr id="18437" name="Picture 4" descr="6">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975" y="1916113"/>
            <a:ext cx="5661025"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AutoShape 4">
            <a:hlinkClick r:id="" action="ppaction://noaction" highlightClick="1"/>
          </p:cNvPr>
          <p:cNvSpPr>
            <a:spLocks noChangeArrowheads="1"/>
          </p:cNvSpPr>
          <p:nvPr/>
        </p:nvSpPr>
        <p:spPr bwMode="auto">
          <a:xfrm>
            <a:off x="5929313" y="857250"/>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3" name="日期占位符 2"/>
          <p:cNvSpPr>
            <a:spLocks noGrp="1"/>
          </p:cNvSpPr>
          <p:nvPr>
            <p:ph type="dt" sz="half" idx="10"/>
          </p:nvPr>
        </p:nvSpPr>
        <p:spPr/>
        <p:txBody>
          <a:bodyPr/>
          <a:lstStyle/>
          <a:p>
            <a:pPr>
              <a:defRPr/>
            </a:pPr>
            <a:fld id="{BDFBCFCF-12EA-4ACD-8790-AA80F0541DB9}"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1"/>
          </p:nvPr>
        </p:nvSpPr>
        <p:spPr>
          <a:xfrm>
            <a:off x="457200" y="1719263"/>
            <a:ext cx="8229600" cy="3078162"/>
          </a:xfrm>
        </p:spPr>
        <p:txBody>
          <a:bodyPr/>
          <a:lstStyle/>
          <a:p>
            <a:pPr eaLnBrk="1" hangingPunct="1">
              <a:buFont typeface="Wingdings" pitchFamily="2" charset="2"/>
              <a:buNone/>
            </a:pPr>
            <a:r>
              <a:rPr lang="zh-CN" altLang="en-US" sz="2800" smtClean="0"/>
              <a:t>早期总线结构的不足之处在于：</a:t>
            </a:r>
          </a:p>
          <a:p>
            <a:pPr eaLnBrk="1" hangingPunct="1"/>
            <a:r>
              <a:rPr lang="en-US" altLang="zh-CN" sz="2800" smtClean="0"/>
              <a:t>CPU</a:t>
            </a:r>
            <a:r>
              <a:rPr lang="zh-CN" altLang="en-US" sz="2800" smtClean="0"/>
              <a:t>是</a:t>
            </a:r>
            <a:r>
              <a:rPr lang="zh-CN" altLang="en-US" sz="2800" smtClean="0"/>
              <a:t>总线</a:t>
            </a:r>
            <a:r>
              <a:rPr lang="zh-CN" altLang="en-US" sz="2800" smtClean="0"/>
              <a:t>上唯一</a:t>
            </a:r>
            <a:r>
              <a:rPr lang="zh-CN" altLang="en-US" sz="2800" smtClean="0"/>
              <a:t>的主控者。即使后来增加了具有简单仲裁逻辑的</a:t>
            </a:r>
            <a:r>
              <a:rPr lang="en-US" altLang="zh-CN" sz="2800" smtClean="0"/>
              <a:t>DMA</a:t>
            </a:r>
            <a:r>
              <a:rPr lang="zh-CN" altLang="en-US" sz="2800" smtClean="0"/>
              <a:t>控制器以支持</a:t>
            </a:r>
            <a:r>
              <a:rPr lang="en-US" altLang="zh-CN" sz="2800" smtClean="0"/>
              <a:t>DMA</a:t>
            </a:r>
            <a:r>
              <a:rPr lang="zh-CN" altLang="en-US" sz="2800" smtClean="0"/>
              <a:t>传送，但仍不能满足多</a:t>
            </a:r>
            <a:r>
              <a:rPr lang="en-US" altLang="zh-CN" sz="2800" smtClean="0"/>
              <a:t>CPU</a:t>
            </a:r>
            <a:r>
              <a:rPr lang="zh-CN" altLang="en-US" sz="2800" smtClean="0"/>
              <a:t>环境的要求。</a:t>
            </a:r>
          </a:p>
          <a:p>
            <a:pPr eaLnBrk="1" hangingPunct="1"/>
            <a:r>
              <a:rPr lang="zh-CN" altLang="en-US" sz="2800" smtClean="0"/>
              <a:t>总线信号是</a:t>
            </a:r>
            <a:r>
              <a:rPr lang="en-US" altLang="zh-CN" sz="2800" smtClean="0"/>
              <a:t>CPU</a:t>
            </a:r>
            <a:r>
              <a:rPr lang="zh-CN" altLang="en-US" sz="2800" smtClean="0"/>
              <a:t>引脚信号的延伸，故总线结构紧密与</a:t>
            </a:r>
            <a:r>
              <a:rPr lang="en-US" altLang="zh-CN" sz="2800" smtClean="0"/>
              <a:t>CPU</a:t>
            </a:r>
            <a:r>
              <a:rPr lang="zh-CN" altLang="en-US" sz="2800" smtClean="0"/>
              <a:t>相关，通用性较差。</a:t>
            </a:r>
          </a:p>
        </p:txBody>
      </p:sp>
      <p:sp>
        <p:nvSpPr>
          <p:cNvPr id="3" name="日期占位符 2"/>
          <p:cNvSpPr>
            <a:spLocks noGrp="1"/>
          </p:cNvSpPr>
          <p:nvPr>
            <p:ph type="dt" sz="half" idx="10"/>
          </p:nvPr>
        </p:nvSpPr>
        <p:spPr/>
        <p:txBody>
          <a:bodyPr/>
          <a:lstStyle/>
          <a:p>
            <a:pPr>
              <a:defRPr/>
            </a:pPr>
            <a:fld id="{FB9E167F-5A9C-4EF9-995B-BD2C04CC167D}" type="datetime11">
              <a:rPr lang="zh-CN" altLang="en-US" smtClean="0"/>
              <a:t>09:35:20</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16</a:t>
            </a:fld>
            <a:endParaRPr lang="en-US" altLang="zh-CN"/>
          </a:p>
        </p:txBody>
      </p:sp>
      <p:sp>
        <p:nvSpPr>
          <p:cNvPr id="9" name="Rectangle 2"/>
          <p:cNvSpPr>
            <a:spLocks noGrp="1" noChangeArrowheads="1"/>
          </p:cNvSpPr>
          <p:nvPr>
            <p:ph type="title"/>
          </p:nvPr>
        </p:nvSpPr>
        <p:spPr>
          <a:xfrm>
            <a:off x="467544" y="491877"/>
            <a:ext cx="5338936" cy="724942"/>
          </a:xfrm>
        </p:spPr>
        <p:txBody>
          <a:bodyPr/>
          <a:lstStyle/>
          <a:p>
            <a:pPr eaLnBrk="1" hangingPunct="1"/>
            <a:r>
              <a:rPr lang="en-US" altLang="zh-CN" smtClean="0">
                <a:solidFill>
                  <a:srgbClr val="002060"/>
                </a:solidFill>
                <a:latin typeface="+mn-ea"/>
                <a:ea typeface="+mn-ea"/>
                <a:cs typeface="Times New Roman" pitchFamily="18" charset="0"/>
              </a:rPr>
              <a:t>6.1</a:t>
            </a:r>
            <a:r>
              <a:rPr lang="en-US" altLang="zh-CN" smtClean="0">
                <a:solidFill>
                  <a:srgbClr val="002060"/>
                </a:solidFill>
                <a:latin typeface="+mn-ea"/>
                <a:ea typeface="+mn-ea"/>
              </a:rPr>
              <a:t>.3 </a:t>
            </a:r>
            <a:r>
              <a:rPr lang="zh-CN" altLang="en-US" smtClean="0">
                <a:solidFill>
                  <a:srgbClr val="002060"/>
                </a:solidFill>
                <a:latin typeface="+mn-ea"/>
                <a:ea typeface="+mn-ea"/>
              </a:rPr>
              <a:t>总线的内部结构</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468313" y="1341438"/>
            <a:ext cx="4248150" cy="576262"/>
          </a:xfrm>
        </p:spPr>
        <p:txBody>
          <a:bodyPr/>
          <a:lstStyle/>
          <a:p>
            <a:pPr marL="0" indent="0" eaLnBrk="1" hangingPunct="1">
              <a:buFont typeface="Wingdings" pitchFamily="2" charset="2"/>
              <a:buNone/>
            </a:pPr>
            <a:r>
              <a:rPr lang="zh-CN" altLang="en-US" sz="2800" smtClean="0"/>
              <a:t>当代流行的总线内部结构</a:t>
            </a:r>
          </a:p>
        </p:txBody>
      </p:sp>
      <p:pic>
        <p:nvPicPr>
          <p:cNvPr id="20485" name="Picture 4" descr="6">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060575"/>
            <a:ext cx="5965825"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AutoShape 4">
            <a:hlinkClick r:id="" action="ppaction://noaction" highlightClick="1"/>
          </p:cNvPr>
          <p:cNvSpPr>
            <a:spLocks noChangeArrowheads="1"/>
          </p:cNvSpPr>
          <p:nvPr/>
        </p:nvSpPr>
        <p:spPr bwMode="auto">
          <a:xfrm>
            <a:off x="5867400" y="1125538"/>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0487" name="Rectangle 3"/>
          <p:cNvSpPr txBox="1">
            <a:spLocks noChangeArrowheads="1"/>
          </p:cNvSpPr>
          <p:nvPr/>
        </p:nvSpPr>
        <p:spPr bwMode="auto">
          <a:xfrm>
            <a:off x="971550" y="5516563"/>
            <a:ext cx="72723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buClr>
                <a:schemeClr val="tx2"/>
              </a:buClr>
              <a:buSzPct val="70000"/>
              <a:buFont typeface="Wingdings" pitchFamily="2" charset="2"/>
              <a:buNone/>
            </a:pPr>
            <a:r>
              <a:rPr lang="en-US" altLang="zh-CN" sz="2000"/>
              <a:t>CPU</a:t>
            </a:r>
            <a:r>
              <a:rPr lang="zh-CN" altLang="en-US" sz="2000"/>
              <a:t>和它私有的</a:t>
            </a:r>
            <a:r>
              <a:rPr lang="en-US" altLang="zh-CN" sz="2000"/>
              <a:t>cache</a:t>
            </a:r>
            <a:r>
              <a:rPr lang="zh-CN" altLang="en-US" sz="2000"/>
              <a:t>一起作为一个模块与总线相连，且允许有多个这样的处理器模块。总线控制器完成多个总线请求者之间的协调与仲裁。</a:t>
            </a:r>
          </a:p>
        </p:txBody>
      </p:sp>
      <p:sp>
        <p:nvSpPr>
          <p:cNvPr id="3" name="日期占位符 2"/>
          <p:cNvSpPr>
            <a:spLocks noGrp="1"/>
          </p:cNvSpPr>
          <p:nvPr>
            <p:ph type="dt" sz="half" idx="10"/>
          </p:nvPr>
        </p:nvSpPr>
        <p:spPr/>
        <p:txBody>
          <a:bodyPr/>
          <a:lstStyle/>
          <a:p>
            <a:pPr>
              <a:defRPr/>
            </a:pPr>
            <a:fld id="{6B8CB638-9A99-4AC9-B54F-BC8D16F608C0}" type="datetime11">
              <a:rPr lang="zh-CN" altLang="en-US" smtClean="0"/>
              <a:t>09:35:27</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17</a:t>
            </a:fld>
            <a:endParaRPr lang="en-US" altLang="zh-CN"/>
          </a:p>
        </p:txBody>
      </p:sp>
      <p:sp>
        <p:nvSpPr>
          <p:cNvPr id="12" name="Rectangle 2"/>
          <p:cNvSpPr>
            <a:spLocks noGrp="1" noChangeArrowheads="1"/>
          </p:cNvSpPr>
          <p:nvPr>
            <p:ph type="title"/>
          </p:nvPr>
        </p:nvSpPr>
        <p:spPr>
          <a:xfrm>
            <a:off x="467544" y="491877"/>
            <a:ext cx="5338936" cy="724942"/>
          </a:xfrm>
        </p:spPr>
        <p:txBody>
          <a:bodyPr/>
          <a:lstStyle/>
          <a:p>
            <a:pPr eaLnBrk="1" hangingPunct="1"/>
            <a:r>
              <a:rPr lang="en-US" altLang="zh-CN" smtClean="0">
                <a:solidFill>
                  <a:srgbClr val="002060"/>
                </a:solidFill>
                <a:latin typeface="+mn-ea"/>
                <a:ea typeface="+mn-ea"/>
                <a:cs typeface="Times New Roman" pitchFamily="18" charset="0"/>
              </a:rPr>
              <a:t>6.1</a:t>
            </a:r>
            <a:r>
              <a:rPr lang="en-US" altLang="zh-CN" smtClean="0">
                <a:solidFill>
                  <a:srgbClr val="002060"/>
                </a:solidFill>
                <a:latin typeface="+mn-ea"/>
                <a:ea typeface="+mn-ea"/>
              </a:rPr>
              <a:t>.3 </a:t>
            </a:r>
            <a:r>
              <a:rPr lang="zh-CN" altLang="en-US" smtClean="0">
                <a:solidFill>
                  <a:srgbClr val="002060"/>
                </a:solidFill>
                <a:latin typeface="+mn-ea"/>
                <a:ea typeface="+mn-ea"/>
              </a:rPr>
              <a:t>总线的内部结构</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body" idx="1"/>
          </p:nvPr>
        </p:nvSpPr>
        <p:spPr>
          <a:xfrm>
            <a:off x="468313" y="1773238"/>
            <a:ext cx="8229600" cy="3941762"/>
          </a:xfrm>
        </p:spPr>
        <p:txBody>
          <a:bodyPr/>
          <a:lstStyle/>
          <a:p>
            <a:pPr eaLnBrk="1" hangingPunct="1">
              <a:lnSpc>
                <a:spcPct val="90000"/>
              </a:lnSpc>
            </a:pPr>
            <a:r>
              <a:rPr lang="zh-CN" altLang="en-US" sz="2800" b="1" smtClean="0">
                <a:solidFill>
                  <a:srgbClr val="FF0000"/>
                </a:solidFill>
              </a:rPr>
              <a:t>数据传送总线：</a:t>
            </a:r>
            <a:r>
              <a:rPr lang="zh-CN" altLang="en-US" sz="2800" smtClean="0"/>
              <a:t>由地址线、数据线、控制线组成。其结构与简单总线相似，但一般是</a:t>
            </a:r>
            <a:r>
              <a:rPr lang="en-US" altLang="zh-CN" sz="2800" smtClean="0"/>
              <a:t>32</a:t>
            </a:r>
            <a:r>
              <a:rPr lang="zh-CN" altLang="en-US" sz="2800" smtClean="0"/>
              <a:t>条地址线，</a:t>
            </a:r>
            <a:r>
              <a:rPr lang="en-US" altLang="zh-CN" sz="2800" smtClean="0"/>
              <a:t>32</a:t>
            </a:r>
            <a:r>
              <a:rPr lang="zh-CN" altLang="en-US" sz="2800" smtClean="0"/>
              <a:t>或</a:t>
            </a:r>
            <a:r>
              <a:rPr lang="en-US" altLang="zh-CN" sz="2800" smtClean="0"/>
              <a:t>64</a:t>
            </a:r>
            <a:r>
              <a:rPr lang="zh-CN" altLang="en-US" sz="2800" smtClean="0"/>
              <a:t>条数据线。为了减少布线，</a:t>
            </a:r>
            <a:r>
              <a:rPr lang="en-US" altLang="zh-CN" sz="2800" smtClean="0"/>
              <a:t>64</a:t>
            </a:r>
            <a:r>
              <a:rPr lang="zh-CN" altLang="en-US" sz="2800" smtClean="0"/>
              <a:t>位数据的低</a:t>
            </a:r>
            <a:r>
              <a:rPr lang="en-US" altLang="zh-CN" sz="2800" smtClean="0"/>
              <a:t>32</a:t>
            </a:r>
            <a:r>
              <a:rPr lang="zh-CN" altLang="en-US" sz="2800" smtClean="0"/>
              <a:t>位数据线常常和地址线采用多路复用方式。</a:t>
            </a:r>
          </a:p>
          <a:p>
            <a:pPr eaLnBrk="1" hangingPunct="1">
              <a:lnSpc>
                <a:spcPct val="90000"/>
              </a:lnSpc>
            </a:pPr>
            <a:r>
              <a:rPr lang="zh-CN" altLang="en-US" sz="2800" b="1" smtClean="0">
                <a:solidFill>
                  <a:srgbClr val="FF0000"/>
                </a:solidFill>
              </a:rPr>
              <a:t>仲裁总线：</a:t>
            </a:r>
            <a:r>
              <a:rPr lang="zh-CN" altLang="en-US" sz="2800" smtClean="0"/>
              <a:t>包括总线请求线和总线授权线。</a:t>
            </a:r>
          </a:p>
          <a:p>
            <a:pPr eaLnBrk="1" hangingPunct="1">
              <a:lnSpc>
                <a:spcPct val="90000"/>
              </a:lnSpc>
            </a:pPr>
            <a:r>
              <a:rPr lang="zh-CN" altLang="en-US" sz="2800" b="1" smtClean="0">
                <a:solidFill>
                  <a:srgbClr val="FF0000"/>
                </a:solidFill>
              </a:rPr>
              <a:t>中断和同步总线：</a:t>
            </a:r>
            <a:r>
              <a:rPr lang="zh-CN" altLang="en-US" sz="2800" smtClean="0"/>
              <a:t>用于处理带优先级的中断操作，包括中断请求线和中断认可线。</a:t>
            </a:r>
          </a:p>
          <a:p>
            <a:pPr eaLnBrk="1" hangingPunct="1">
              <a:lnSpc>
                <a:spcPct val="90000"/>
              </a:lnSpc>
            </a:pPr>
            <a:r>
              <a:rPr lang="zh-CN" altLang="en-US" sz="2800" b="1" smtClean="0">
                <a:solidFill>
                  <a:srgbClr val="FF0000"/>
                </a:solidFill>
              </a:rPr>
              <a:t>公用线：</a:t>
            </a:r>
            <a:r>
              <a:rPr lang="zh-CN" altLang="en-US" sz="2800" smtClean="0"/>
              <a:t>包括时钟信号线、电源线、地线、系统复位线以及加电或断电的时序信号线等。</a:t>
            </a:r>
          </a:p>
        </p:txBody>
      </p:sp>
      <p:sp>
        <p:nvSpPr>
          <p:cNvPr id="3" name="日期占位符 2"/>
          <p:cNvSpPr>
            <a:spLocks noGrp="1"/>
          </p:cNvSpPr>
          <p:nvPr>
            <p:ph type="dt" sz="half" idx="10"/>
          </p:nvPr>
        </p:nvSpPr>
        <p:spPr/>
        <p:txBody>
          <a:bodyPr/>
          <a:lstStyle/>
          <a:p>
            <a:pPr>
              <a:defRPr/>
            </a:pPr>
            <a:fld id="{A9E14A46-FB0A-40E6-9F63-21E864FEC539}" type="datetime11">
              <a:rPr lang="zh-CN" altLang="en-US" smtClean="0"/>
              <a:t>09:35:36</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18</a:t>
            </a:fld>
            <a:endParaRPr lang="en-US" altLang="zh-CN"/>
          </a:p>
        </p:txBody>
      </p:sp>
      <p:sp>
        <p:nvSpPr>
          <p:cNvPr id="9" name="Rectangle 2"/>
          <p:cNvSpPr>
            <a:spLocks noGrp="1" noChangeArrowheads="1"/>
          </p:cNvSpPr>
          <p:nvPr>
            <p:ph type="title"/>
          </p:nvPr>
        </p:nvSpPr>
        <p:spPr>
          <a:xfrm>
            <a:off x="467544" y="491877"/>
            <a:ext cx="5338936" cy="724942"/>
          </a:xfrm>
        </p:spPr>
        <p:txBody>
          <a:bodyPr/>
          <a:lstStyle/>
          <a:p>
            <a:pPr eaLnBrk="1" hangingPunct="1"/>
            <a:r>
              <a:rPr lang="en-US" altLang="zh-CN" smtClean="0">
                <a:solidFill>
                  <a:srgbClr val="002060"/>
                </a:solidFill>
                <a:latin typeface="+mn-ea"/>
                <a:ea typeface="+mn-ea"/>
                <a:cs typeface="Times New Roman" pitchFamily="18" charset="0"/>
              </a:rPr>
              <a:t>6.1</a:t>
            </a:r>
            <a:r>
              <a:rPr lang="en-US" altLang="zh-CN" smtClean="0">
                <a:solidFill>
                  <a:srgbClr val="002060"/>
                </a:solidFill>
                <a:latin typeface="+mn-ea"/>
                <a:ea typeface="+mn-ea"/>
              </a:rPr>
              <a:t>.3 </a:t>
            </a:r>
            <a:r>
              <a:rPr lang="zh-CN" altLang="en-US" smtClean="0">
                <a:solidFill>
                  <a:srgbClr val="002060"/>
                </a:solidFill>
                <a:latin typeface="+mn-ea"/>
                <a:ea typeface="+mn-ea"/>
              </a:rPr>
              <a:t>总线的内部结构</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404813"/>
            <a:ext cx="4752652" cy="720725"/>
          </a:xfrm>
        </p:spPr>
        <p:txBody>
          <a:bodyPr/>
          <a:lstStyle/>
          <a:p>
            <a:pPr eaLnBrk="1" hangingPunct="1"/>
            <a:r>
              <a:rPr lang="en-US" altLang="zh-CN" smtClean="0">
                <a:solidFill>
                  <a:srgbClr val="002060"/>
                </a:solidFill>
                <a:latin typeface="+mn-ea"/>
                <a:ea typeface="+mn-ea"/>
                <a:cs typeface="Times New Roman" pitchFamily="18" charset="0"/>
              </a:rPr>
              <a:t>6.1</a:t>
            </a:r>
            <a:r>
              <a:rPr lang="en-US" altLang="zh-CN" smtClean="0">
                <a:solidFill>
                  <a:srgbClr val="002060"/>
                </a:solidFill>
                <a:latin typeface="+mn-ea"/>
                <a:ea typeface="+mn-ea"/>
              </a:rPr>
              <a:t>.4 </a:t>
            </a:r>
            <a:r>
              <a:rPr lang="zh-CN" altLang="en-US" smtClean="0">
                <a:solidFill>
                  <a:srgbClr val="002060"/>
                </a:solidFill>
                <a:latin typeface="+mn-ea"/>
                <a:ea typeface="+mn-ea"/>
              </a:rPr>
              <a:t>总线结构实例</a:t>
            </a:r>
          </a:p>
        </p:txBody>
      </p:sp>
      <p:sp>
        <p:nvSpPr>
          <p:cNvPr id="22532" name="Rectangle 3"/>
          <p:cNvSpPr>
            <a:spLocks noGrp="1" noChangeArrowheads="1"/>
          </p:cNvSpPr>
          <p:nvPr>
            <p:ph type="body" idx="1"/>
          </p:nvPr>
        </p:nvSpPr>
        <p:spPr>
          <a:xfrm>
            <a:off x="179388" y="1700213"/>
            <a:ext cx="2305050" cy="3744912"/>
          </a:xfrm>
        </p:spPr>
        <p:txBody>
          <a:bodyPr/>
          <a:lstStyle/>
          <a:p>
            <a:pPr eaLnBrk="1" hangingPunct="1">
              <a:lnSpc>
                <a:spcPct val="90000"/>
              </a:lnSpc>
            </a:pPr>
            <a:r>
              <a:rPr lang="zh-CN" altLang="en-US" sz="2600" smtClean="0"/>
              <a:t>大多数计算机采用了分层次的多总线结构。</a:t>
            </a:r>
          </a:p>
          <a:p>
            <a:pPr eaLnBrk="1" hangingPunct="1">
              <a:lnSpc>
                <a:spcPct val="90000"/>
              </a:lnSpc>
            </a:pPr>
            <a:r>
              <a:rPr lang="zh-CN" altLang="en-US" sz="2600" smtClean="0"/>
              <a:t>右图是一个三层次的多总线结构即有</a:t>
            </a:r>
            <a:r>
              <a:rPr lang="en-US" altLang="zh-CN" sz="2600" smtClean="0"/>
              <a:t>CPU</a:t>
            </a:r>
            <a:r>
              <a:rPr lang="zh-CN" altLang="en-US" sz="2600" smtClean="0"/>
              <a:t>总线、</a:t>
            </a:r>
            <a:r>
              <a:rPr lang="en-US" altLang="zh-CN" sz="2600" smtClean="0"/>
              <a:t>PCI</a:t>
            </a:r>
            <a:r>
              <a:rPr lang="zh-CN" altLang="en-US" sz="2600" smtClean="0"/>
              <a:t>总线和</a:t>
            </a:r>
            <a:r>
              <a:rPr lang="en-US" altLang="zh-CN" sz="2600" smtClean="0"/>
              <a:t>ISA</a:t>
            </a:r>
            <a:r>
              <a:rPr lang="zh-CN" altLang="en-US" sz="2600" smtClean="0"/>
              <a:t>总线。</a:t>
            </a:r>
          </a:p>
        </p:txBody>
      </p:sp>
      <p:pic>
        <p:nvPicPr>
          <p:cNvPr id="22533" name="Picture 4" descr="6">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333500"/>
            <a:ext cx="63373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AutoShape 4">
            <a:hlinkClick r:id="" action="ppaction://noaction" highlightClick="1"/>
          </p:cNvPr>
          <p:cNvSpPr>
            <a:spLocks noChangeArrowheads="1"/>
          </p:cNvSpPr>
          <p:nvPr/>
        </p:nvSpPr>
        <p:spPr bwMode="auto">
          <a:xfrm>
            <a:off x="6000750" y="500063"/>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3" name="日期占位符 2"/>
          <p:cNvSpPr>
            <a:spLocks noGrp="1"/>
          </p:cNvSpPr>
          <p:nvPr>
            <p:ph type="dt" sz="half" idx="10"/>
          </p:nvPr>
        </p:nvSpPr>
        <p:spPr/>
        <p:txBody>
          <a:bodyPr/>
          <a:lstStyle/>
          <a:p>
            <a:pPr>
              <a:defRPr/>
            </a:pPr>
            <a:fld id="{7DD29F4A-5A4A-442A-A045-96A3E9B04F47}"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719263"/>
            <a:ext cx="8229600" cy="2573337"/>
          </a:xfrm>
        </p:spPr>
        <p:txBody>
          <a:bodyPr/>
          <a:lstStyle/>
          <a:p>
            <a:pPr eaLnBrk="1" hangingPunct="1">
              <a:lnSpc>
                <a:spcPct val="90000"/>
              </a:lnSpc>
              <a:buFont typeface="Wingdings" pitchFamily="2" charset="2"/>
              <a:buNone/>
            </a:pPr>
            <a:r>
              <a:rPr lang="en-US" altLang="zh-CN" smtClean="0"/>
              <a:t>6.1 </a:t>
            </a:r>
            <a:r>
              <a:rPr lang="zh-CN" altLang="en-US" smtClean="0"/>
              <a:t>总线的概念和结构形态</a:t>
            </a:r>
          </a:p>
          <a:p>
            <a:pPr eaLnBrk="1" hangingPunct="1">
              <a:lnSpc>
                <a:spcPct val="90000"/>
              </a:lnSpc>
              <a:buFont typeface="Wingdings" pitchFamily="2" charset="2"/>
              <a:buNone/>
            </a:pPr>
            <a:r>
              <a:rPr lang="en-US" altLang="zh-CN" smtClean="0"/>
              <a:t>6.2 </a:t>
            </a:r>
            <a:r>
              <a:rPr lang="zh-CN" altLang="en-US" smtClean="0"/>
              <a:t>总线接口</a:t>
            </a:r>
          </a:p>
          <a:p>
            <a:pPr eaLnBrk="1" hangingPunct="1">
              <a:lnSpc>
                <a:spcPct val="90000"/>
              </a:lnSpc>
              <a:buFont typeface="Wingdings" pitchFamily="2" charset="2"/>
              <a:buNone/>
            </a:pPr>
            <a:r>
              <a:rPr lang="en-US" altLang="zh-CN" smtClean="0"/>
              <a:t>6.3 </a:t>
            </a:r>
            <a:r>
              <a:rPr lang="zh-CN" altLang="en-US" smtClean="0"/>
              <a:t>总线的仲裁</a:t>
            </a:r>
          </a:p>
          <a:p>
            <a:pPr eaLnBrk="1" hangingPunct="1">
              <a:lnSpc>
                <a:spcPct val="90000"/>
              </a:lnSpc>
              <a:buFont typeface="Wingdings" pitchFamily="2" charset="2"/>
              <a:buNone/>
            </a:pPr>
            <a:r>
              <a:rPr lang="en-US" altLang="zh-CN" smtClean="0"/>
              <a:t>6.4 </a:t>
            </a:r>
            <a:r>
              <a:rPr lang="zh-CN" altLang="en-US" smtClean="0"/>
              <a:t>总线的定时和数据传送模式</a:t>
            </a:r>
          </a:p>
          <a:p>
            <a:pPr eaLnBrk="1" hangingPunct="1">
              <a:lnSpc>
                <a:spcPct val="90000"/>
              </a:lnSpc>
              <a:buFont typeface="Wingdings" pitchFamily="2" charset="2"/>
              <a:buNone/>
            </a:pPr>
            <a:r>
              <a:rPr lang="en-US" altLang="zh-CN" smtClean="0"/>
              <a:t>6.5 PCI</a:t>
            </a:r>
            <a:r>
              <a:rPr lang="zh-CN" altLang="en-US" smtClean="0"/>
              <a:t>总线和</a:t>
            </a:r>
            <a:r>
              <a:rPr lang="en-US" altLang="zh-CN" smtClean="0"/>
              <a:t>PCIe</a:t>
            </a:r>
            <a:r>
              <a:rPr lang="zh-CN" altLang="en-US" smtClean="0"/>
              <a:t>总线</a:t>
            </a:r>
          </a:p>
        </p:txBody>
      </p:sp>
      <p:sp>
        <p:nvSpPr>
          <p:cNvPr id="5124" name="Rectangle 2"/>
          <p:cNvSpPr txBox="1">
            <a:spLocks noChangeArrowheads="1"/>
          </p:cNvSpPr>
          <p:nvPr/>
        </p:nvSpPr>
        <p:spPr bwMode="auto">
          <a:xfrm>
            <a:off x="323850" y="549275"/>
            <a:ext cx="4973638"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900" b="1">
                <a:solidFill>
                  <a:schemeClr val="tx2"/>
                </a:solidFill>
              </a:rPr>
              <a:t>第六章  总线系统</a:t>
            </a:r>
          </a:p>
        </p:txBody>
      </p:sp>
      <p:sp>
        <p:nvSpPr>
          <p:cNvPr id="3" name="日期占位符 2"/>
          <p:cNvSpPr>
            <a:spLocks noGrp="1"/>
          </p:cNvSpPr>
          <p:nvPr>
            <p:ph type="dt" sz="half" idx="10"/>
          </p:nvPr>
        </p:nvSpPr>
        <p:spPr/>
        <p:txBody>
          <a:bodyPr/>
          <a:lstStyle/>
          <a:p>
            <a:pPr>
              <a:defRPr/>
            </a:pPr>
            <a:fld id="{724848B4-7FC9-45AF-9C57-1F5F2BDCE058}"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620713"/>
            <a:ext cx="3178175" cy="796925"/>
          </a:xfrm>
        </p:spPr>
        <p:txBody>
          <a:bodyPr/>
          <a:lstStyle/>
          <a:p>
            <a:pPr eaLnBrk="1" hangingPunct="1"/>
            <a:r>
              <a:rPr lang="zh-CN" altLang="zh-CN" smtClean="0"/>
              <a:t>6.2 </a:t>
            </a:r>
            <a:r>
              <a:rPr lang="zh-CN" smtClean="0"/>
              <a:t>总线接口</a:t>
            </a:r>
            <a:endParaRPr lang="zh-CN" altLang="en-US" b="0" i="1" smtClean="0">
              <a:latin typeface="宋体" pitchFamily="2" charset="-122"/>
            </a:endParaRPr>
          </a:p>
        </p:txBody>
      </p:sp>
      <p:sp>
        <p:nvSpPr>
          <p:cNvPr id="23556" name="Rectangle 3"/>
          <p:cNvSpPr>
            <a:spLocks noGrp="1" noChangeArrowheads="1"/>
          </p:cNvSpPr>
          <p:nvPr>
            <p:ph type="body" idx="1"/>
          </p:nvPr>
        </p:nvSpPr>
        <p:spPr>
          <a:xfrm>
            <a:off x="539750" y="1601788"/>
            <a:ext cx="4895850" cy="1322387"/>
          </a:xfrm>
        </p:spPr>
        <p:txBody>
          <a:bodyPr/>
          <a:lstStyle/>
          <a:p>
            <a:pPr eaLnBrk="1" hangingPunct="1">
              <a:buFont typeface="Wingdings" pitchFamily="2" charset="2"/>
              <a:buNone/>
            </a:pPr>
            <a:r>
              <a:rPr lang="en-US" altLang="zh-CN" smtClean="0">
                <a:latin typeface="+mn-ea"/>
              </a:rPr>
              <a:t>6.2.1 </a:t>
            </a:r>
            <a:r>
              <a:rPr lang="zh-CN" altLang="en-US" smtClean="0">
                <a:latin typeface="+mn-ea"/>
              </a:rPr>
              <a:t>信息传送方式</a:t>
            </a:r>
            <a:endParaRPr lang="en-US" altLang="zh-CN" smtClean="0">
              <a:latin typeface="+mn-ea"/>
            </a:endParaRPr>
          </a:p>
          <a:p>
            <a:pPr eaLnBrk="1" hangingPunct="1">
              <a:buFont typeface="Wingdings" pitchFamily="2" charset="2"/>
              <a:buNone/>
            </a:pPr>
            <a:r>
              <a:rPr lang="en-US" altLang="zh-CN" smtClean="0">
                <a:latin typeface="+mn-ea"/>
              </a:rPr>
              <a:t>6.2.2 </a:t>
            </a:r>
            <a:r>
              <a:rPr lang="zh-CN" altLang="en-US" smtClean="0">
                <a:latin typeface="+mn-ea"/>
              </a:rPr>
              <a:t>总线接口的基本概念</a:t>
            </a:r>
            <a:br>
              <a:rPr lang="zh-CN" altLang="en-US" smtClean="0">
                <a:latin typeface="+mn-ea"/>
              </a:rPr>
            </a:br>
            <a:endParaRPr lang="en-US" altLang="zh-CN" smtClean="0">
              <a:latin typeface="+mn-ea"/>
            </a:endParaRPr>
          </a:p>
        </p:txBody>
      </p:sp>
      <p:sp>
        <p:nvSpPr>
          <p:cNvPr id="23557" name="Rectangle 4"/>
          <p:cNvSpPr>
            <a:spLocks noChangeArrowheads="1"/>
          </p:cNvSpPr>
          <p:nvPr/>
        </p:nvSpPr>
        <p:spPr bwMode="auto">
          <a:xfrm>
            <a:off x="3048000" y="3733800"/>
            <a:ext cx="381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 name="日期占位符 2"/>
          <p:cNvSpPr>
            <a:spLocks noGrp="1"/>
          </p:cNvSpPr>
          <p:nvPr>
            <p:ph type="dt" sz="half" idx="10"/>
          </p:nvPr>
        </p:nvSpPr>
        <p:spPr/>
        <p:txBody>
          <a:bodyPr/>
          <a:lstStyle/>
          <a:p>
            <a:pPr>
              <a:defRPr/>
            </a:pPr>
            <a:fld id="{3BF5B5B2-7EA4-4139-803A-0DDAD7366553}"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68313" y="549275"/>
            <a:ext cx="4762500" cy="723900"/>
          </a:xfrm>
        </p:spPr>
        <p:txBody>
          <a:bodyPr/>
          <a:lstStyle/>
          <a:p>
            <a:pPr eaLnBrk="1" hangingPunct="1"/>
            <a:r>
              <a:rPr lang="en-US" altLang="zh-CN" smtClean="0"/>
              <a:t>6.2.1 </a:t>
            </a:r>
            <a:r>
              <a:rPr lang="zh-CN" altLang="en-US" smtClean="0"/>
              <a:t>信息传送方式</a:t>
            </a:r>
            <a:endParaRPr lang="zh-CN" altLang="en-US" smtClean="0">
              <a:solidFill>
                <a:schemeClr val="tx1"/>
              </a:solidFill>
            </a:endParaRPr>
          </a:p>
        </p:txBody>
      </p:sp>
      <p:sp>
        <p:nvSpPr>
          <p:cNvPr id="24580" name="Rectangle 3"/>
          <p:cNvSpPr>
            <a:spLocks noGrp="1" noChangeArrowheads="1"/>
          </p:cNvSpPr>
          <p:nvPr>
            <p:ph type="body" idx="1"/>
          </p:nvPr>
        </p:nvSpPr>
        <p:spPr>
          <a:xfrm>
            <a:off x="395288" y="1916113"/>
            <a:ext cx="8280400" cy="2952750"/>
          </a:xfrm>
        </p:spPr>
        <p:txBody>
          <a:bodyPr/>
          <a:lstStyle/>
          <a:p>
            <a:pPr marL="0" lvl="1" indent="457200" eaLnBrk="1" hangingPunct="1">
              <a:spcBef>
                <a:spcPts val="600"/>
              </a:spcBef>
              <a:buFont typeface="Wingdings" pitchFamily="2" charset="2"/>
              <a:buNone/>
            </a:pPr>
            <a:r>
              <a:rPr lang="zh-CN" altLang="en-US" sz="2800" smtClean="0">
                <a:latin typeface="宋体" pitchFamily="2" charset="-122"/>
              </a:rPr>
              <a:t>数字计算机使用二进制数，它们或用电位的高、低来表示数字</a:t>
            </a:r>
            <a:r>
              <a:rPr lang="en-US" altLang="zh-CN" sz="2800" smtClean="0">
                <a:latin typeface="宋体" pitchFamily="2" charset="-122"/>
              </a:rPr>
              <a:t>1</a:t>
            </a:r>
            <a:r>
              <a:rPr lang="zh-CN" altLang="en-US" sz="2800" smtClean="0">
                <a:latin typeface="宋体" pitchFamily="2" charset="-122"/>
              </a:rPr>
              <a:t>和数字</a:t>
            </a:r>
            <a:r>
              <a:rPr lang="en-US" altLang="zh-CN" sz="2800" smtClean="0">
                <a:latin typeface="宋体" pitchFamily="2" charset="-122"/>
              </a:rPr>
              <a:t>0</a:t>
            </a:r>
            <a:r>
              <a:rPr lang="zh-CN" altLang="en-US" sz="2800" smtClean="0">
                <a:latin typeface="宋体" pitchFamily="2" charset="-122"/>
              </a:rPr>
              <a:t>，或用脉冲的有、无来表示数字</a:t>
            </a:r>
            <a:r>
              <a:rPr lang="en-US" altLang="zh-CN" sz="2800" smtClean="0">
                <a:latin typeface="宋体" pitchFamily="2" charset="-122"/>
              </a:rPr>
              <a:t>1</a:t>
            </a:r>
            <a:r>
              <a:rPr lang="zh-CN" altLang="en-US" sz="2800" smtClean="0">
                <a:latin typeface="宋体" pitchFamily="2" charset="-122"/>
              </a:rPr>
              <a:t>和数字</a:t>
            </a:r>
            <a:r>
              <a:rPr lang="en-US" altLang="zh-CN" sz="2800" smtClean="0">
                <a:latin typeface="宋体" pitchFamily="2" charset="-122"/>
              </a:rPr>
              <a:t>0</a:t>
            </a:r>
            <a:r>
              <a:rPr lang="zh-CN" altLang="en-US" sz="2800" smtClean="0">
                <a:latin typeface="宋体" pitchFamily="2" charset="-122"/>
              </a:rPr>
              <a:t>。</a:t>
            </a:r>
            <a:endParaRPr lang="en-US" altLang="zh-CN" sz="2800" smtClean="0">
              <a:latin typeface="宋体" pitchFamily="2" charset="-122"/>
            </a:endParaRPr>
          </a:p>
          <a:p>
            <a:pPr marL="0" lvl="1" indent="457200" eaLnBrk="1" hangingPunct="1">
              <a:spcBef>
                <a:spcPts val="600"/>
              </a:spcBef>
              <a:buFont typeface="Wingdings" pitchFamily="2" charset="2"/>
              <a:buNone/>
            </a:pPr>
            <a:r>
              <a:rPr lang="zh-CN" altLang="en-US" sz="2800" smtClean="0">
                <a:latin typeface="宋体" pitchFamily="2" charset="-122"/>
              </a:rPr>
              <a:t>计算机系统中，传输信息一般采用串行传送或并行传送两种方式之一。但是出于速度和效率上的考虑，系统总线上传送的信息必须采用并行传送方式。</a:t>
            </a:r>
            <a:endParaRPr lang="zh-CN" altLang="en-US" sz="2800" smtClean="0"/>
          </a:p>
        </p:txBody>
      </p:sp>
      <p:sp>
        <p:nvSpPr>
          <p:cNvPr id="3" name="日期占位符 2"/>
          <p:cNvSpPr>
            <a:spLocks noGrp="1"/>
          </p:cNvSpPr>
          <p:nvPr>
            <p:ph type="dt" sz="half" idx="10"/>
          </p:nvPr>
        </p:nvSpPr>
        <p:spPr/>
        <p:txBody>
          <a:bodyPr/>
          <a:lstStyle/>
          <a:p>
            <a:pPr>
              <a:defRPr/>
            </a:pPr>
            <a:fld id="{AD186390-4B1F-44E8-ACEA-D85B27855073}"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68313" y="476250"/>
            <a:ext cx="4546600" cy="725488"/>
          </a:xfrm>
        </p:spPr>
        <p:txBody>
          <a:bodyPr/>
          <a:lstStyle/>
          <a:p>
            <a:pPr eaLnBrk="1" hangingPunct="1"/>
            <a:r>
              <a:rPr lang="en-US" altLang="zh-CN" smtClean="0"/>
              <a:t>6.2.1 </a:t>
            </a:r>
            <a:r>
              <a:rPr lang="zh-CN" altLang="en-US" smtClean="0"/>
              <a:t>信息传送方式</a:t>
            </a:r>
            <a:endParaRPr lang="zh-CN" altLang="en-US" smtClean="0">
              <a:solidFill>
                <a:schemeClr val="tx1"/>
              </a:solidFill>
            </a:endParaRPr>
          </a:p>
        </p:txBody>
      </p:sp>
      <p:sp>
        <p:nvSpPr>
          <p:cNvPr id="25604" name="Rectangle 3"/>
          <p:cNvSpPr>
            <a:spLocks noGrp="1" noChangeArrowheads="1"/>
          </p:cNvSpPr>
          <p:nvPr>
            <p:ph type="body" idx="1"/>
          </p:nvPr>
        </p:nvSpPr>
        <p:spPr>
          <a:xfrm>
            <a:off x="468313" y="1484313"/>
            <a:ext cx="7427912" cy="2520950"/>
          </a:xfrm>
        </p:spPr>
        <p:txBody>
          <a:bodyPr/>
          <a:lstStyle/>
          <a:p>
            <a:pPr marL="0" indent="0" eaLnBrk="1" hangingPunct="1">
              <a:buFont typeface="Wingdings" pitchFamily="2" charset="2"/>
              <a:buNone/>
            </a:pPr>
            <a:r>
              <a:rPr lang="en-US" altLang="zh-CN" sz="2400" smtClean="0">
                <a:latin typeface="宋体" pitchFamily="2" charset="-122"/>
              </a:rPr>
              <a:t>1.</a:t>
            </a:r>
            <a:r>
              <a:rPr lang="zh-CN" altLang="en-US" sz="2400" smtClean="0">
                <a:latin typeface="宋体" pitchFamily="2" charset="-122"/>
              </a:rPr>
              <a:t>串行传送</a:t>
            </a:r>
          </a:p>
          <a:p>
            <a:pPr lvl="1" eaLnBrk="1" hangingPunct="1"/>
            <a:r>
              <a:rPr lang="zh-CN" altLang="en-US" sz="2400" smtClean="0">
                <a:latin typeface="宋体" pitchFamily="2" charset="-122"/>
              </a:rPr>
              <a:t>使用一条传输线，采用脉冲传送。</a:t>
            </a:r>
          </a:p>
          <a:p>
            <a:pPr lvl="1" eaLnBrk="1" hangingPunct="1"/>
            <a:r>
              <a:rPr lang="zh-CN" altLang="en-US" sz="2400" smtClean="0">
                <a:latin typeface="宋体" pitchFamily="2" charset="-122"/>
              </a:rPr>
              <a:t>主要优点是只需要一条传输线，这一点对长距离传输显得特别重要，不管传送的数据量有多少，只需要一条传输线，成本比较低廉。</a:t>
            </a:r>
          </a:p>
          <a:p>
            <a:pPr lvl="1" eaLnBrk="1" hangingPunct="1"/>
            <a:r>
              <a:rPr lang="zh-CN" altLang="en-US" sz="2400" smtClean="0">
                <a:latin typeface="宋体" pitchFamily="2" charset="-122"/>
              </a:rPr>
              <a:t>缺点就是速度慢。</a:t>
            </a:r>
            <a:endParaRPr lang="en-US" altLang="zh-CN" sz="2400" smtClean="0">
              <a:latin typeface="宋体" pitchFamily="2" charset="-122"/>
            </a:endParaRPr>
          </a:p>
        </p:txBody>
      </p:sp>
      <p:pic>
        <p:nvPicPr>
          <p:cNvPr id="256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221163"/>
            <a:ext cx="3868737"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1B65140C-DEF3-4A03-A7BD-663950C08365}"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68313" y="476250"/>
            <a:ext cx="4689475" cy="725488"/>
          </a:xfrm>
        </p:spPr>
        <p:txBody>
          <a:bodyPr/>
          <a:lstStyle/>
          <a:p>
            <a:pPr eaLnBrk="1" hangingPunct="1"/>
            <a:r>
              <a:rPr lang="en-US" altLang="zh-CN" smtClean="0"/>
              <a:t>6.2.1 </a:t>
            </a:r>
            <a:r>
              <a:rPr lang="zh-CN" altLang="en-US" smtClean="0"/>
              <a:t>信息传送方式</a:t>
            </a:r>
            <a:endParaRPr lang="zh-CN" altLang="en-US" smtClean="0">
              <a:solidFill>
                <a:schemeClr val="tx1"/>
              </a:solidFill>
            </a:endParaRPr>
          </a:p>
        </p:txBody>
      </p:sp>
      <p:sp>
        <p:nvSpPr>
          <p:cNvPr id="23556" name="Rectangle 3"/>
          <p:cNvSpPr>
            <a:spLocks noGrp="1" noChangeArrowheads="1"/>
          </p:cNvSpPr>
          <p:nvPr>
            <p:ph type="body" idx="1"/>
          </p:nvPr>
        </p:nvSpPr>
        <p:spPr>
          <a:xfrm>
            <a:off x="468313" y="1773238"/>
            <a:ext cx="8207375" cy="1368425"/>
          </a:xfrm>
        </p:spPr>
        <p:txBody>
          <a:bodyPr/>
          <a:lstStyle/>
          <a:p>
            <a:pPr marL="0" indent="0">
              <a:spcBef>
                <a:spcPts val="600"/>
              </a:spcBef>
              <a:buFont typeface="Wingdings" pitchFamily="2" charset="2"/>
              <a:buNone/>
              <a:defRPr/>
            </a:pPr>
            <a:r>
              <a:rPr lang="en-US" altLang="zh-CN" sz="2400" smtClean="0"/>
              <a:t>2.</a:t>
            </a:r>
            <a:r>
              <a:rPr lang="zh-CN" altLang="en-US" sz="2400" smtClean="0"/>
              <a:t>并行</a:t>
            </a:r>
            <a:r>
              <a:rPr lang="zh-CN" altLang="en-US" sz="2400" dirty="0" smtClean="0"/>
              <a:t>传送 </a:t>
            </a:r>
            <a:endParaRPr lang="zh-CN" sz="2400" dirty="0" smtClean="0"/>
          </a:p>
          <a:p>
            <a:pPr marL="0" lvl="1" indent="0">
              <a:spcBef>
                <a:spcPts val="600"/>
              </a:spcBef>
              <a:buFont typeface="Wingdings" pitchFamily="2" charset="2"/>
              <a:buNone/>
              <a:defRPr/>
            </a:pPr>
            <a:r>
              <a:rPr lang="zh-CN" altLang="en-US" sz="2400" dirty="0" smtClean="0">
                <a:cs typeface="+mn-cs"/>
              </a:rPr>
              <a:t>每一数据位需要一</a:t>
            </a:r>
            <a:r>
              <a:rPr lang="zh-CN" altLang="en-US" sz="2400" smtClean="0">
                <a:cs typeface="+mn-cs"/>
              </a:rPr>
              <a:t>条传输线。信息又多少二进制位组成就需要多少条传输线。并行传送一般采用电位进行传送。 </a:t>
            </a:r>
            <a:endParaRPr lang="zh-CN" sz="2400" dirty="0" smtClean="0"/>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3284538"/>
            <a:ext cx="42767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034E9C58-1905-4AEF-8166-8430E9DA3534}"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68313" y="549275"/>
            <a:ext cx="5986462" cy="723900"/>
          </a:xfrm>
        </p:spPr>
        <p:txBody>
          <a:bodyPr/>
          <a:lstStyle/>
          <a:p>
            <a:pPr eaLnBrk="1" hangingPunct="1"/>
            <a:r>
              <a:rPr lang="en-US" altLang="zh-CN" smtClean="0"/>
              <a:t>6.2.2 </a:t>
            </a:r>
            <a:r>
              <a:rPr lang="zh-CN" altLang="en-US" smtClean="0"/>
              <a:t>总线接口的基本概念</a:t>
            </a:r>
            <a:endParaRPr lang="zh-CN" altLang="en-US" smtClean="0">
              <a:solidFill>
                <a:schemeClr val="tx1"/>
              </a:solidFill>
            </a:endParaRPr>
          </a:p>
        </p:txBody>
      </p:sp>
      <p:sp>
        <p:nvSpPr>
          <p:cNvPr id="27652" name="Rectangle 3"/>
          <p:cNvSpPr>
            <a:spLocks noGrp="1" noChangeArrowheads="1"/>
          </p:cNvSpPr>
          <p:nvPr>
            <p:ph type="body" idx="1"/>
          </p:nvPr>
        </p:nvSpPr>
        <p:spPr>
          <a:xfrm>
            <a:off x="323850" y="1844675"/>
            <a:ext cx="8280400" cy="1871663"/>
          </a:xfrm>
        </p:spPr>
        <p:txBody>
          <a:bodyPr/>
          <a:lstStyle/>
          <a:p>
            <a:pPr marL="0" lvl="1" indent="457200" eaLnBrk="1" hangingPunct="1">
              <a:spcBef>
                <a:spcPts val="600"/>
              </a:spcBef>
              <a:buFont typeface="Wingdings" pitchFamily="2" charset="2"/>
              <a:buNone/>
            </a:pPr>
            <a:r>
              <a:rPr lang="zh-CN" altLang="en-US" smtClean="0"/>
              <a:t>接口是</a:t>
            </a:r>
            <a:r>
              <a:rPr lang="en-US" altLang="zh-CN" smtClean="0"/>
              <a:t>CPU</a:t>
            </a:r>
            <a:r>
              <a:rPr lang="zh-CN" altLang="en-US" smtClean="0"/>
              <a:t>和主存、外设和外围设备之间通过系统总线进行连接的标准化逻辑部件。</a:t>
            </a:r>
            <a:r>
              <a:rPr lang="en-US" altLang="zh-CN" smtClean="0"/>
              <a:t>I/O</a:t>
            </a:r>
            <a:r>
              <a:rPr lang="zh-CN" altLang="en-US" smtClean="0"/>
              <a:t>接口在它动态连接的两个部件之间起着“转换器”的作用，以便实现彼此之间的信息传送。</a:t>
            </a:r>
          </a:p>
        </p:txBody>
      </p:sp>
      <p:pic>
        <p:nvPicPr>
          <p:cNvPr id="27653" name="Picture 4" descr="6a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3716338"/>
            <a:ext cx="399573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pPr>
              <a:defRPr/>
            </a:pPr>
            <a:fld id="{E4300F19-23EE-4B7F-88D7-37E8E1BB96C9}"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68313" y="549275"/>
            <a:ext cx="5986462" cy="723900"/>
          </a:xfrm>
        </p:spPr>
        <p:txBody>
          <a:bodyPr/>
          <a:lstStyle/>
          <a:p>
            <a:pPr eaLnBrk="1" hangingPunct="1"/>
            <a:r>
              <a:rPr lang="en-US" altLang="zh-CN" smtClean="0"/>
              <a:t>6.2.2 </a:t>
            </a:r>
            <a:r>
              <a:rPr lang="zh-CN" altLang="en-US" smtClean="0"/>
              <a:t>总线接口的基本概念</a:t>
            </a:r>
            <a:endParaRPr lang="zh-CN" altLang="en-US" smtClean="0">
              <a:solidFill>
                <a:schemeClr val="tx1"/>
              </a:solidFill>
            </a:endParaRPr>
          </a:p>
        </p:txBody>
      </p:sp>
      <p:sp>
        <p:nvSpPr>
          <p:cNvPr id="28676" name="Rectangle 3"/>
          <p:cNvSpPr>
            <a:spLocks noGrp="1" noChangeArrowheads="1"/>
          </p:cNvSpPr>
          <p:nvPr>
            <p:ph type="body" idx="1"/>
          </p:nvPr>
        </p:nvSpPr>
        <p:spPr>
          <a:xfrm>
            <a:off x="323850" y="1844675"/>
            <a:ext cx="8280400" cy="3097213"/>
          </a:xfrm>
        </p:spPr>
        <p:txBody>
          <a:bodyPr/>
          <a:lstStyle/>
          <a:p>
            <a:pPr marL="0" lvl="1" indent="457200" eaLnBrk="1" hangingPunct="1">
              <a:spcBef>
                <a:spcPts val="600"/>
              </a:spcBef>
              <a:buFont typeface="Wingdings" pitchFamily="2" charset="2"/>
              <a:buNone/>
            </a:pPr>
            <a:r>
              <a:rPr lang="zh-CN" altLang="en-US" smtClean="0"/>
              <a:t>外围设备本身都带有自己的设备控制器，它是控制外围设备进行操作的控制部件。它通过</a:t>
            </a:r>
            <a:r>
              <a:rPr lang="en-US" altLang="zh-CN" smtClean="0"/>
              <a:t>I/O</a:t>
            </a:r>
            <a:r>
              <a:rPr lang="zh-CN" altLang="en-US" smtClean="0"/>
              <a:t>接口接收来自</a:t>
            </a:r>
            <a:r>
              <a:rPr lang="en-US" altLang="zh-CN" smtClean="0"/>
              <a:t>CPU</a:t>
            </a:r>
            <a:r>
              <a:rPr lang="zh-CN" altLang="en-US" smtClean="0"/>
              <a:t>传送的各种信息，并根据设备的不同要求把这些信息传送到设备，或者从设备中读出信息传送到</a:t>
            </a:r>
            <a:r>
              <a:rPr lang="en-US" altLang="zh-CN" smtClean="0"/>
              <a:t>I/O</a:t>
            </a:r>
            <a:r>
              <a:rPr lang="zh-CN" altLang="en-US" smtClean="0"/>
              <a:t>接口，然后送给</a:t>
            </a:r>
            <a:r>
              <a:rPr lang="en-US" altLang="zh-CN" smtClean="0"/>
              <a:t>CPU</a:t>
            </a:r>
            <a:r>
              <a:rPr lang="zh-CN" altLang="en-US" smtClean="0"/>
              <a:t>。</a:t>
            </a:r>
            <a:endParaRPr lang="en-US" altLang="zh-CN" smtClean="0"/>
          </a:p>
          <a:p>
            <a:pPr marL="0" lvl="1" indent="457200" eaLnBrk="1" hangingPunct="1">
              <a:spcBef>
                <a:spcPts val="600"/>
              </a:spcBef>
              <a:buFont typeface="Wingdings" pitchFamily="2" charset="2"/>
              <a:buNone/>
            </a:pPr>
            <a:r>
              <a:rPr lang="zh-CN" altLang="en-US" smtClean="0"/>
              <a:t>由于外围设备种类繁多且速度不同，因而每种设备都有适应它自己工作特点的设备控制器。</a:t>
            </a:r>
          </a:p>
        </p:txBody>
      </p:sp>
      <p:sp>
        <p:nvSpPr>
          <p:cNvPr id="3" name="日期占位符 2"/>
          <p:cNvSpPr>
            <a:spLocks noGrp="1"/>
          </p:cNvSpPr>
          <p:nvPr>
            <p:ph type="dt" sz="half" idx="10"/>
          </p:nvPr>
        </p:nvSpPr>
        <p:spPr/>
        <p:txBody>
          <a:bodyPr/>
          <a:lstStyle/>
          <a:p>
            <a:pPr>
              <a:defRPr/>
            </a:pPr>
            <a:fld id="{9AC91417-32CE-4A07-8E7B-8621998B23DB}"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68313" y="476250"/>
            <a:ext cx="5986462" cy="725488"/>
          </a:xfrm>
        </p:spPr>
        <p:txBody>
          <a:bodyPr/>
          <a:lstStyle/>
          <a:p>
            <a:pPr eaLnBrk="1" hangingPunct="1"/>
            <a:r>
              <a:rPr lang="en-US" altLang="zh-CN" smtClean="0"/>
              <a:t>6.2.2 </a:t>
            </a:r>
            <a:r>
              <a:rPr lang="zh-CN" altLang="en-US" smtClean="0"/>
              <a:t>总线接口的基本概念</a:t>
            </a:r>
            <a:endParaRPr lang="zh-CN" altLang="en-US" b="0" smtClean="0">
              <a:solidFill>
                <a:schemeClr val="tx1"/>
              </a:solidFill>
            </a:endParaRPr>
          </a:p>
        </p:txBody>
      </p:sp>
      <p:sp>
        <p:nvSpPr>
          <p:cNvPr id="29700" name="Rectangle 3"/>
          <p:cNvSpPr>
            <a:spLocks noGrp="1" noChangeArrowheads="1"/>
          </p:cNvSpPr>
          <p:nvPr>
            <p:ph type="body" idx="1"/>
          </p:nvPr>
        </p:nvSpPr>
        <p:spPr>
          <a:xfrm>
            <a:off x="468313" y="1341438"/>
            <a:ext cx="8280400" cy="863600"/>
          </a:xfrm>
        </p:spPr>
        <p:txBody>
          <a:bodyPr/>
          <a:lstStyle/>
          <a:p>
            <a:pPr marL="0" indent="0">
              <a:buFont typeface="Wingdings" pitchFamily="2" charset="2"/>
              <a:buNone/>
            </a:pPr>
            <a:r>
              <a:rPr lang="zh-CN" altLang="zh-CN" sz="2400" smtClean="0"/>
              <a:t>一个标准</a:t>
            </a:r>
            <a:r>
              <a:rPr lang="en-US" altLang="zh-CN" sz="2400" smtClean="0"/>
              <a:t>I/O</a:t>
            </a:r>
            <a:r>
              <a:rPr lang="zh-CN" altLang="zh-CN" sz="2400" smtClean="0"/>
              <a:t>设备可能连接一个设备，也可能连接多个设备。下图是</a:t>
            </a:r>
            <a:r>
              <a:rPr lang="en-US" altLang="zh-CN" sz="2400" smtClean="0"/>
              <a:t>I/O</a:t>
            </a:r>
            <a:r>
              <a:rPr lang="zh-CN" altLang="zh-CN" sz="2400" smtClean="0"/>
              <a:t>接口模块的一般结构框图。</a:t>
            </a:r>
          </a:p>
        </p:txBody>
      </p:sp>
      <p:pic>
        <p:nvPicPr>
          <p:cNvPr id="29701" name="Picture 4" descr="6a8">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205038"/>
            <a:ext cx="3744912"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AutoShape 4">
            <a:hlinkClick r:id="" action="ppaction://noaction" highlightClick="1"/>
          </p:cNvPr>
          <p:cNvSpPr>
            <a:spLocks noChangeArrowheads="1"/>
          </p:cNvSpPr>
          <p:nvPr/>
        </p:nvSpPr>
        <p:spPr bwMode="auto">
          <a:xfrm>
            <a:off x="6804025" y="2997200"/>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9703" name="Rectangle 3"/>
          <p:cNvSpPr txBox="1">
            <a:spLocks noChangeArrowheads="1"/>
          </p:cNvSpPr>
          <p:nvPr/>
        </p:nvSpPr>
        <p:spPr bwMode="auto">
          <a:xfrm>
            <a:off x="611188" y="4797425"/>
            <a:ext cx="81375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zh-CN" altLang="en-US" sz="2400">
                <a:latin typeface="宋体" pitchFamily="2" charset="-122"/>
              </a:rPr>
              <a:t>一个适配器的两个接口：一个同系统总线相连，采用并行方式，另外一个同设备相连，可能采用并行方式或是串行方式。</a:t>
            </a:r>
            <a:r>
              <a:rPr lang="zh-CN" altLang="en-US" sz="2400">
                <a:ea typeface="黑体" pitchFamily="49" charset="-122"/>
              </a:rPr>
              <a:t> </a:t>
            </a:r>
            <a:endParaRPr lang="zh-CN" altLang="en-US" sz="2400"/>
          </a:p>
        </p:txBody>
      </p:sp>
      <p:sp>
        <p:nvSpPr>
          <p:cNvPr id="3" name="日期占位符 2"/>
          <p:cNvSpPr>
            <a:spLocks noGrp="1"/>
          </p:cNvSpPr>
          <p:nvPr>
            <p:ph type="dt" sz="half" idx="10"/>
          </p:nvPr>
        </p:nvSpPr>
        <p:spPr/>
        <p:txBody>
          <a:bodyPr/>
          <a:lstStyle/>
          <a:p>
            <a:pPr>
              <a:defRPr/>
            </a:pPr>
            <a:fld id="{ED9D14C3-E8C0-4BA1-9504-DB2C63FA39F8}"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68313" y="404813"/>
            <a:ext cx="5986462" cy="725487"/>
          </a:xfrm>
        </p:spPr>
        <p:txBody>
          <a:bodyPr/>
          <a:lstStyle/>
          <a:p>
            <a:pPr eaLnBrk="1" hangingPunct="1"/>
            <a:r>
              <a:rPr lang="en-US" altLang="zh-CN" smtClean="0"/>
              <a:t>6.2.2 </a:t>
            </a:r>
            <a:r>
              <a:rPr lang="zh-CN" altLang="en-US" smtClean="0"/>
              <a:t>总线接口的基本概念</a:t>
            </a:r>
            <a:endParaRPr lang="zh-CN" altLang="en-US" b="0" smtClean="0">
              <a:solidFill>
                <a:schemeClr val="tx1"/>
              </a:solidFill>
            </a:endParaRPr>
          </a:p>
        </p:txBody>
      </p:sp>
      <p:sp>
        <p:nvSpPr>
          <p:cNvPr id="30724" name="Rectangle 3"/>
          <p:cNvSpPr>
            <a:spLocks noGrp="1" noChangeArrowheads="1"/>
          </p:cNvSpPr>
          <p:nvPr>
            <p:ph type="body" idx="1"/>
          </p:nvPr>
        </p:nvSpPr>
        <p:spPr>
          <a:xfrm>
            <a:off x="468313" y="1628775"/>
            <a:ext cx="8351837" cy="4411663"/>
          </a:xfrm>
        </p:spPr>
        <p:txBody>
          <a:bodyPr/>
          <a:lstStyle/>
          <a:p>
            <a:pPr marL="0" indent="0" eaLnBrk="1" hangingPunct="1">
              <a:buFont typeface="Wingdings" pitchFamily="2" charset="2"/>
              <a:buNone/>
            </a:pPr>
            <a:r>
              <a:rPr lang="zh-CN" altLang="en-US" sz="2800" smtClean="0">
                <a:latin typeface="宋体" pitchFamily="2" charset="-122"/>
              </a:rPr>
              <a:t>接口的典型功能包括：</a:t>
            </a:r>
            <a:endParaRPr lang="en-US" altLang="zh-CN" sz="2800" smtClean="0">
              <a:latin typeface="宋体" pitchFamily="2" charset="-122"/>
            </a:endParaRPr>
          </a:p>
          <a:p>
            <a:pPr marL="0" indent="0" eaLnBrk="1" hangingPunct="1">
              <a:buFont typeface="Wingdings" pitchFamily="2" charset="2"/>
              <a:buNone/>
            </a:pPr>
            <a:r>
              <a:rPr lang="zh-CN" altLang="en-US" sz="2800" b="1" smtClean="0">
                <a:solidFill>
                  <a:srgbClr val="FF0000"/>
                </a:solidFill>
                <a:latin typeface="宋体" pitchFamily="2" charset="-122"/>
              </a:rPr>
              <a:t>控制：</a:t>
            </a:r>
            <a:r>
              <a:rPr lang="zh-CN" altLang="en-US" sz="2800" smtClean="0">
                <a:latin typeface="宋体" pitchFamily="2" charset="-122"/>
              </a:rPr>
              <a:t>接口模块靠指令信息来控制外围设备的动作，如启动、关闭等。</a:t>
            </a:r>
            <a:endParaRPr lang="en-US" altLang="zh-CN" sz="2800" smtClean="0">
              <a:latin typeface="宋体" pitchFamily="2" charset="-122"/>
            </a:endParaRPr>
          </a:p>
          <a:p>
            <a:pPr marL="0" indent="0" eaLnBrk="1" hangingPunct="1">
              <a:buFont typeface="Wingdings" pitchFamily="2" charset="2"/>
              <a:buNone/>
            </a:pPr>
            <a:r>
              <a:rPr lang="zh-CN" altLang="en-US" sz="2800" b="1" smtClean="0">
                <a:solidFill>
                  <a:srgbClr val="FF0000"/>
                </a:solidFill>
                <a:latin typeface="宋体" pitchFamily="2" charset="-122"/>
              </a:rPr>
              <a:t>缓冲：</a:t>
            </a:r>
            <a:r>
              <a:rPr lang="zh-CN" altLang="en-US" sz="2800" smtClean="0">
                <a:latin typeface="宋体" pitchFamily="2" charset="-122"/>
              </a:rPr>
              <a:t>接口模块在外围设备和计算机系统其他部件之间用作为一个缓冲器，以补偿各种设备在速度上的差异。</a:t>
            </a:r>
            <a:endParaRPr lang="en-US" altLang="zh-CN" sz="2800" smtClean="0">
              <a:latin typeface="宋体" pitchFamily="2" charset="-122"/>
            </a:endParaRPr>
          </a:p>
          <a:p>
            <a:pPr marL="0" indent="0" eaLnBrk="1" hangingPunct="1">
              <a:buFont typeface="Wingdings" pitchFamily="2" charset="2"/>
              <a:buNone/>
            </a:pPr>
            <a:r>
              <a:rPr lang="zh-CN" altLang="en-US" sz="2800" b="1" smtClean="0">
                <a:solidFill>
                  <a:srgbClr val="FF0000"/>
                </a:solidFill>
                <a:latin typeface="宋体" pitchFamily="2" charset="-122"/>
              </a:rPr>
              <a:t>状态：</a:t>
            </a:r>
            <a:r>
              <a:rPr lang="zh-CN" altLang="en-US" sz="2800" smtClean="0">
                <a:latin typeface="宋体" pitchFamily="2" charset="-122"/>
              </a:rPr>
              <a:t>接口模块监视外围设备的工作状态并保存状态信息。状态信息包括数据“准备好”、“忙”、“错误”等，供</a:t>
            </a:r>
            <a:r>
              <a:rPr lang="en-US" altLang="zh-CN" sz="2800" smtClean="0">
                <a:latin typeface="宋体" pitchFamily="2" charset="-122"/>
              </a:rPr>
              <a:t>CPU</a:t>
            </a:r>
            <a:r>
              <a:rPr lang="zh-CN" altLang="en-US" sz="2800" smtClean="0">
                <a:latin typeface="宋体" pitchFamily="2" charset="-122"/>
              </a:rPr>
              <a:t>询问外围设备时进行分析之用。</a:t>
            </a:r>
            <a:endParaRPr lang="en-US" altLang="zh-CN" sz="2800" smtClean="0">
              <a:latin typeface="宋体" pitchFamily="2" charset="-122"/>
            </a:endParaRPr>
          </a:p>
        </p:txBody>
      </p:sp>
      <p:sp>
        <p:nvSpPr>
          <p:cNvPr id="3" name="日期占位符 2"/>
          <p:cNvSpPr>
            <a:spLocks noGrp="1"/>
          </p:cNvSpPr>
          <p:nvPr>
            <p:ph type="dt" sz="half" idx="10"/>
          </p:nvPr>
        </p:nvSpPr>
        <p:spPr/>
        <p:txBody>
          <a:bodyPr/>
          <a:lstStyle/>
          <a:p>
            <a:pPr>
              <a:defRPr/>
            </a:pPr>
            <a:fld id="{25825768-3CF3-4113-A7CB-5A7278AD3A25}"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68313" y="404813"/>
            <a:ext cx="5986462" cy="725487"/>
          </a:xfrm>
        </p:spPr>
        <p:txBody>
          <a:bodyPr/>
          <a:lstStyle/>
          <a:p>
            <a:pPr eaLnBrk="1" hangingPunct="1"/>
            <a:r>
              <a:rPr lang="en-US" altLang="zh-CN" smtClean="0"/>
              <a:t>6.2.2 </a:t>
            </a:r>
            <a:r>
              <a:rPr lang="zh-CN" altLang="en-US" smtClean="0"/>
              <a:t>总线接口的基本概念</a:t>
            </a:r>
            <a:endParaRPr lang="zh-CN" altLang="en-US" b="0" smtClean="0">
              <a:solidFill>
                <a:schemeClr val="tx1"/>
              </a:solidFill>
            </a:endParaRPr>
          </a:p>
        </p:txBody>
      </p:sp>
      <p:sp>
        <p:nvSpPr>
          <p:cNvPr id="31748" name="Rectangle 3"/>
          <p:cNvSpPr>
            <a:spLocks noGrp="1" noChangeArrowheads="1"/>
          </p:cNvSpPr>
          <p:nvPr>
            <p:ph type="body" idx="1"/>
          </p:nvPr>
        </p:nvSpPr>
        <p:spPr>
          <a:xfrm>
            <a:off x="468313" y="1628775"/>
            <a:ext cx="8351837" cy="4176713"/>
          </a:xfrm>
        </p:spPr>
        <p:txBody>
          <a:bodyPr/>
          <a:lstStyle/>
          <a:p>
            <a:pPr marL="0" indent="0" eaLnBrk="1" hangingPunct="1">
              <a:buFont typeface="Wingdings" pitchFamily="2" charset="2"/>
              <a:buNone/>
            </a:pPr>
            <a:r>
              <a:rPr lang="zh-CN" altLang="en-US" sz="2800" b="1" smtClean="0">
                <a:solidFill>
                  <a:srgbClr val="FF0000"/>
                </a:solidFill>
                <a:latin typeface="宋体" pitchFamily="2" charset="-122"/>
              </a:rPr>
              <a:t>转换：</a:t>
            </a:r>
            <a:r>
              <a:rPr lang="zh-CN" altLang="en-US" sz="2800" smtClean="0">
                <a:latin typeface="宋体" pitchFamily="2" charset="-122"/>
              </a:rPr>
              <a:t>接口模块可以完成任何要求的数据转换，如串</a:t>
            </a:r>
            <a:r>
              <a:rPr lang="en-US" altLang="zh-CN" sz="2800" smtClean="0">
                <a:latin typeface="宋体" pitchFamily="2" charset="-122"/>
              </a:rPr>
              <a:t>-</a:t>
            </a:r>
            <a:r>
              <a:rPr lang="zh-CN" altLang="en-US" sz="2800" smtClean="0">
                <a:latin typeface="宋体" pitchFamily="2" charset="-122"/>
              </a:rPr>
              <a:t>并转换或并</a:t>
            </a:r>
            <a:r>
              <a:rPr lang="en-US" altLang="zh-CN" sz="2800" smtClean="0">
                <a:latin typeface="宋体" pitchFamily="2" charset="-122"/>
              </a:rPr>
              <a:t>-</a:t>
            </a:r>
            <a:r>
              <a:rPr lang="zh-CN" altLang="en-US" sz="2800" smtClean="0">
                <a:latin typeface="宋体" pitchFamily="2" charset="-122"/>
              </a:rPr>
              <a:t>串转换，因此数据能在外围设备和</a:t>
            </a:r>
            <a:r>
              <a:rPr lang="en-US" altLang="zh-CN" sz="2800" smtClean="0">
                <a:latin typeface="宋体" pitchFamily="2" charset="-122"/>
              </a:rPr>
              <a:t>CPU</a:t>
            </a:r>
            <a:r>
              <a:rPr lang="zh-CN" altLang="en-US" sz="2800" smtClean="0">
                <a:latin typeface="宋体" pitchFamily="2" charset="-122"/>
              </a:rPr>
              <a:t>之间正确地进行传送。</a:t>
            </a:r>
            <a:endParaRPr lang="en-US" altLang="zh-CN" sz="2800" smtClean="0">
              <a:latin typeface="宋体" pitchFamily="2" charset="-122"/>
            </a:endParaRPr>
          </a:p>
          <a:p>
            <a:pPr marL="0" indent="0" eaLnBrk="1" hangingPunct="1">
              <a:buFont typeface="Wingdings" pitchFamily="2" charset="2"/>
              <a:buNone/>
            </a:pPr>
            <a:r>
              <a:rPr lang="zh-CN" altLang="en-US" sz="2800" b="1" smtClean="0">
                <a:solidFill>
                  <a:srgbClr val="FF0000"/>
                </a:solidFill>
                <a:latin typeface="宋体" pitchFamily="2" charset="-122"/>
              </a:rPr>
              <a:t>整理：</a:t>
            </a:r>
            <a:r>
              <a:rPr lang="zh-CN" altLang="en-US" sz="2800" smtClean="0">
                <a:latin typeface="宋体" pitchFamily="2" charset="-122"/>
              </a:rPr>
              <a:t>接口模块可以完成一些特别的功能，例如，在需要时可以修改字计数器或当前内存地址寄存器。</a:t>
            </a:r>
            <a:endParaRPr lang="en-US" altLang="zh-CN" sz="2800" smtClean="0">
              <a:latin typeface="宋体" pitchFamily="2" charset="-122"/>
            </a:endParaRPr>
          </a:p>
          <a:p>
            <a:pPr marL="0" indent="0" eaLnBrk="1" hangingPunct="1">
              <a:buFont typeface="Wingdings" pitchFamily="2" charset="2"/>
              <a:buNone/>
            </a:pPr>
            <a:r>
              <a:rPr lang="zh-CN" altLang="en-US" sz="2800" b="1" smtClean="0">
                <a:solidFill>
                  <a:srgbClr val="FF0000"/>
                </a:solidFill>
                <a:latin typeface="宋体" pitchFamily="2" charset="-122"/>
              </a:rPr>
              <a:t>程序中断：</a:t>
            </a:r>
            <a:r>
              <a:rPr lang="zh-CN" altLang="en-US" sz="2800" smtClean="0">
                <a:latin typeface="宋体" pitchFamily="2" charset="-122"/>
              </a:rPr>
              <a:t>每当外围设备向</a:t>
            </a:r>
            <a:r>
              <a:rPr lang="en-US" altLang="zh-CN" sz="2800" smtClean="0">
                <a:latin typeface="宋体" pitchFamily="2" charset="-122"/>
              </a:rPr>
              <a:t>CPU</a:t>
            </a:r>
            <a:r>
              <a:rPr lang="zh-CN" altLang="en-US" sz="2800" smtClean="0">
                <a:latin typeface="宋体" pitchFamily="2" charset="-122"/>
              </a:rPr>
              <a:t>请求某种动作时，接口模块即发出一个中断请求信号到</a:t>
            </a:r>
            <a:r>
              <a:rPr lang="en-US" altLang="zh-CN" sz="2800" smtClean="0">
                <a:latin typeface="宋体" pitchFamily="2" charset="-122"/>
              </a:rPr>
              <a:t>CPU</a:t>
            </a:r>
            <a:r>
              <a:rPr lang="zh-CN" altLang="en-US" sz="2800" smtClean="0">
                <a:latin typeface="宋体" pitchFamily="2" charset="-122"/>
              </a:rPr>
              <a:t>。例如，如果设备完成了一个操作或设备中存在着一个错误状态，接口即发出中断请求。</a:t>
            </a:r>
            <a:endParaRPr lang="zh-CN" altLang="en-US" sz="2800" smtClean="0"/>
          </a:p>
        </p:txBody>
      </p:sp>
      <p:sp>
        <p:nvSpPr>
          <p:cNvPr id="3" name="日期占位符 2"/>
          <p:cNvSpPr>
            <a:spLocks noGrp="1"/>
          </p:cNvSpPr>
          <p:nvPr>
            <p:ph type="dt" sz="half" idx="10"/>
          </p:nvPr>
        </p:nvSpPr>
        <p:spPr/>
        <p:txBody>
          <a:bodyPr/>
          <a:lstStyle/>
          <a:p>
            <a:pPr>
              <a:defRPr/>
            </a:pPr>
            <a:fld id="{2E1B3A6E-E420-40CA-9E4F-2AC92AA18DC2}"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323850" y="1557338"/>
            <a:ext cx="8208963" cy="3382962"/>
          </a:xfrm>
        </p:spPr>
        <p:txBody>
          <a:bodyPr/>
          <a:lstStyle/>
          <a:p>
            <a:pPr eaLnBrk="1" hangingPunct="1">
              <a:defRPr/>
            </a:pPr>
            <a:r>
              <a:rPr lang="en-US" altLang="zh-CN" sz="2400" b="0" smtClean="0">
                <a:solidFill>
                  <a:schemeClr val="tx1"/>
                </a:solidFill>
                <a:latin typeface="+mn-ea"/>
                <a:ea typeface="+mn-ea"/>
              </a:rPr>
              <a:t>【</a:t>
            </a:r>
            <a:r>
              <a:rPr lang="zh-CN" altLang="en-US" sz="2400" b="0" smtClean="0">
                <a:solidFill>
                  <a:schemeClr val="tx1"/>
                </a:solidFill>
                <a:latin typeface="+mn-ea"/>
                <a:ea typeface="+mn-ea"/>
              </a:rPr>
              <a:t>例</a:t>
            </a:r>
            <a:r>
              <a:rPr lang="en-US" altLang="zh-CN" sz="2400" b="0" smtClean="0">
                <a:solidFill>
                  <a:schemeClr val="tx1"/>
                </a:solidFill>
                <a:latin typeface="+mn-ea"/>
                <a:ea typeface="+mn-ea"/>
              </a:rPr>
              <a:t>6.2】</a:t>
            </a:r>
            <a:r>
              <a:rPr lang="zh-CN" altLang="en-US" sz="2400" b="0" smtClean="0">
                <a:solidFill>
                  <a:schemeClr val="tx1"/>
                </a:solidFill>
                <a:latin typeface="+mn-ea"/>
                <a:ea typeface="+mn-ea"/>
              </a:rPr>
              <a:t>利用串行方式传送字符，每秒钟传送的比特（</a:t>
            </a:r>
            <a:r>
              <a:rPr lang="en-US" altLang="zh-CN" sz="2400" b="0" smtClean="0">
                <a:solidFill>
                  <a:schemeClr val="tx1"/>
                </a:solidFill>
                <a:latin typeface="+mn-ea"/>
                <a:ea typeface="+mn-ea"/>
              </a:rPr>
              <a:t>bit</a:t>
            </a:r>
            <a:r>
              <a:rPr lang="zh-CN" altLang="en-US" sz="2400" b="0" smtClean="0">
                <a:solidFill>
                  <a:schemeClr val="tx1"/>
                </a:solidFill>
                <a:latin typeface="+mn-ea"/>
                <a:ea typeface="+mn-ea"/>
              </a:rPr>
              <a:t>）位数常称为波特率。假设数据传送速率是</a:t>
            </a:r>
            <a:r>
              <a:rPr lang="en-US" altLang="zh-CN" sz="2400" b="0" smtClean="0">
                <a:solidFill>
                  <a:schemeClr val="tx1"/>
                </a:solidFill>
                <a:latin typeface="+mn-ea"/>
                <a:ea typeface="+mn-ea"/>
              </a:rPr>
              <a:t>120</a:t>
            </a:r>
            <a:r>
              <a:rPr lang="zh-CN" altLang="en-US" sz="2400" b="0" smtClean="0">
                <a:solidFill>
                  <a:schemeClr val="tx1"/>
                </a:solidFill>
                <a:latin typeface="+mn-ea"/>
                <a:ea typeface="+mn-ea"/>
              </a:rPr>
              <a:t>个字符</a:t>
            </a:r>
            <a:r>
              <a:rPr lang="en-US" altLang="zh-CN" sz="2400" b="0" smtClean="0">
                <a:solidFill>
                  <a:schemeClr val="tx1"/>
                </a:solidFill>
                <a:latin typeface="+mn-ea"/>
                <a:ea typeface="+mn-ea"/>
              </a:rPr>
              <a:t>/</a:t>
            </a:r>
            <a:r>
              <a:rPr lang="zh-CN" altLang="en-US" sz="2400" b="0" smtClean="0">
                <a:solidFill>
                  <a:schemeClr val="tx1"/>
                </a:solidFill>
                <a:latin typeface="+mn-ea"/>
                <a:ea typeface="+mn-ea"/>
              </a:rPr>
              <a:t>秒，每一个字符格式规定包含</a:t>
            </a:r>
            <a:r>
              <a:rPr lang="en-US" altLang="zh-CN" sz="2400" b="0" smtClean="0">
                <a:solidFill>
                  <a:schemeClr val="tx1"/>
                </a:solidFill>
                <a:latin typeface="+mn-ea"/>
                <a:ea typeface="+mn-ea"/>
              </a:rPr>
              <a:t>10</a:t>
            </a:r>
            <a:r>
              <a:rPr lang="zh-CN" altLang="en-US" sz="2400" b="0" smtClean="0">
                <a:solidFill>
                  <a:schemeClr val="tx1"/>
                </a:solidFill>
                <a:latin typeface="+mn-ea"/>
                <a:ea typeface="+mn-ea"/>
              </a:rPr>
              <a:t>个比特位（起始位、停止位、</a:t>
            </a:r>
            <a:r>
              <a:rPr lang="en-US" altLang="zh-CN" sz="2400" b="0" smtClean="0">
                <a:solidFill>
                  <a:schemeClr val="tx1"/>
                </a:solidFill>
                <a:latin typeface="+mn-ea"/>
                <a:ea typeface="+mn-ea"/>
              </a:rPr>
              <a:t>8</a:t>
            </a:r>
            <a:r>
              <a:rPr lang="zh-CN" altLang="en-US" sz="2400" b="0" smtClean="0">
                <a:solidFill>
                  <a:schemeClr val="tx1"/>
                </a:solidFill>
                <a:latin typeface="+mn-ea"/>
                <a:ea typeface="+mn-ea"/>
              </a:rPr>
              <a:t>个数据位），问传送的波特率是多少</a:t>
            </a:r>
            <a:r>
              <a:rPr lang="en-US" altLang="zh-CN" sz="2400" b="0" smtClean="0">
                <a:solidFill>
                  <a:schemeClr val="tx1"/>
                </a:solidFill>
                <a:latin typeface="+mn-ea"/>
                <a:ea typeface="+mn-ea"/>
              </a:rPr>
              <a:t>?</a:t>
            </a:r>
            <a:r>
              <a:rPr lang="zh-CN" altLang="en-US" sz="2400" b="0" smtClean="0">
                <a:solidFill>
                  <a:schemeClr val="tx1"/>
                </a:solidFill>
                <a:latin typeface="+mn-ea"/>
                <a:ea typeface="+mn-ea"/>
              </a:rPr>
              <a:t>每个比特位占用的时间是多少</a:t>
            </a:r>
            <a:r>
              <a:rPr lang="en-US" altLang="zh-CN" sz="2400" b="0" smtClean="0">
                <a:solidFill>
                  <a:schemeClr val="tx1"/>
                </a:solidFill>
                <a:latin typeface="+mn-ea"/>
                <a:ea typeface="+mn-ea"/>
              </a:rPr>
              <a:t>?</a:t>
            </a:r>
            <a:br>
              <a:rPr lang="en-US" altLang="zh-CN" sz="2400" b="0" smtClean="0">
                <a:solidFill>
                  <a:schemeClr val="tx1"/>
                </a:solidFill>
                <a:latin typeface="+mn-ea"/>
                <a:ea typeface="+mn-ea"/>
              </a:rPr>
            </a:br>
            <a:r>
              <a:rPr lang="zh-CN" altLang="en-US" sz="2400" b="0" smtClean="0">
                <a:solidFill>
                  <a:schemeClr val="tx1"/>
                </a:solidFill>
                <a:latin typeface="+mn-ea"/>
                <a:ea typeface="+mn-ea"/>
              </a:rPr>
              <a:t>解：</a:t>
            </a:r>
            <a:br>
              <a:rPr lang="zh-CN" altLang="en-US" sz="2400" b="0" smtClean="0">
                <a:solidFill>
                  <a:schemeClr val="tx1"/>
                </a:solidFill>
                <a:latin typeface="+mn-ea"/>
                <a:ea typeface="+mn-ea"/>
              </a:rPr>
            </a:br>
            <a:r>
              <a:rPr lang="zh-CN" altLang="en-US" sz="2400" b="0" smtClean="0">
                <a:solidFill>
                  <a:schemeClr val="tx1"/>
                </a:solidFill>
                <a:latin typeface="+mn-ea"/>
                <a:ea typeface="+mn-ea"/>
              </a:rPr>
              <a:t>波特率为：</a:t>
            </a:r>
            <a:r>
              <a:rPr lang="en-US" altLang="zh-CN" sz="2400" b="0" smtClean="0">
                <a:solidFill>
                  <a:schemeClr val="tx1"/>
                </a:solidFill>
                <a:latin typeface="+mn-ea"/>
                <a:ea typeface="+mn-ea"/>
              </a:rPr>
              <a:t>10</a:t>
            </a:r>
            <a:r>
              <a:rPr lang="zh-CN" altLang="en-US" sz="2400" b="0" smtClean="0">
                <a:solidFill>
                  <a:schemeClr val="tx1"/>
                </a:solidFill>
                <a:latin typeface="+mn-ea"/>
                <a:ea typeface="+mn-ea"/>
              </a:rPr>
              <a:t>位</a:t>
            </a:r>
            <a:r>
              <a:rPr lang="en-US" altLang="zh-CN" sz="2400" b="0" smtClean="0">
                <a:solidFill>
                  <a:schemeClr val="tx1"/>
                </a:solidFill>
                <a:latin typeface="+mn-ea"/>
                <a:ea typeface="+mn-ea"/>
              </a:rPr>
              <a:t>×120/</a:t>
            </a:r>
            <a:r>
              <a:rPr lang="zh-CN" altLang="en-US" sz="2400" b="0" smtClean="0">
                <a:solidFill>
                  <a:schemeClr val="tx1"/>
                </a:solidFill>
                <a:latin typeface="+mn-ea"/>
                <a:ea typeface="+mn-ea"/>
              </a:rPr>
              <a:t>秒</a:t>
            </a:r>
            <a:r>
              <a:rPr lang="en-US" altLang="zh-CN" sz="2400" b="0" smtClean="0">
                <a:solidFill>
                  <a:schemeClr val="tx1"/>
                </a:solidFill>
                <a:latin typeface="+mn-ea"/>
                <a:ea typeface="+mn-ea"/>
              </a:rPr>
              <a:t>=1200</a:t>
            </a:r>
            <a:r>
              <a:rPr lang="zh-CN" altLang="en-US" sz="2400" b="0" smtClean="0">
                <a:solidFill>
                  <a:schemeClr val="tx1"/>
                </a:solidFill>
                <a:latin typeface="+mn-ea"/>
                <a:ea typeface="+mn-ea"/>
              </a:rPr>
              <a:t>波特</a:t>
            </a:r>
            <a:br>
              <a:rPr lang="zh-CN" altLang="en-US" sz="2400" b="0" smtClean="0">
                <a:solidFill>
                  <a:schemeClr val="tx1"/>
                </a:solidFill>
                <a:latin typeface="+mn-ea"/>
                <a:ea typeface="+mn-ea"/>
              </a:rPr>
            </a:br>
            <a:r>
              <a:rPr lang="zh-CN" altLang="en-US" sz="2400" b="0" smtClean="0">
                <a:solidFill>
                  <a:schemeClr val="tx1"/>
                </a:solidFill>
                <a:latin typeface="+mn-ea"/>
                <a:ea typeface="+mn-ea"/>
              </a:rPr>
              <a:t>每个比特位占用的时间</a:t>
            </a:r>
            <a:r>
              <a:rPr lang="en-US" altLang="zh-CN" sz="2400" b="0" smtClean="0">
                <a:solidFill>
                  <a:schemeClr val="tx1"/>
                </a:solidFill>
                <a:latin typeface="+mn-ea"/>
                <a:ea typeface="+mn-ea"/>
              </a:rPr>
              <a:t>Td</a:t>
            </a:r>
            <a:r>
              <a:rPr lang="zh-CN" altLang="en-US" sz="2400" b="0" smtClean="0">
                <a:solidFill>
                  <a:schemeClr val="tx1"/>
                </a:solidFill>
                <a:latin typeface="+mn-ea"/>
                <a:ea typeface="+mn-ea"/>
              </a:rPr>
              <a:t>是波特率的倒数：</a:t>
            </a:r>
            <a:br>
              <a:rPr lang="zh-CN" altLang="en-US" sz="2400" b="0" smtClean="0">
                <a:solidFill>
                  <a:schemeClr val="tx1"/>
                </a:solidFill>
                <a:latin typeface="+mn-ea"/>
                <a:ea typeface="+mn-ea"/>
              </a:rPr>
            </a:br>
            <a:r>
              <a:rPr lang="en-US" altLang="zh-CN" sz="2400" b="0" smtClean="0">
                <a:solidFill>
                  <a:schemeClr val="tx1"/>
                </a:solidFill>
                <a:latin typeface="+mn-ea"/>
                <a:ea typeface="+mn-ea"/>
              </a:rPr>
              <a:t>Td=1/1200=0.833×10</a:t>
            </a:r>
            <a:r>
              <a:rPr lang="en-US" altLang="zh-CN" sz="2400" b="0" baseline="30000" smtClean="0">
                <a:solidFill>
                  <a:schemeClr val="tx1"/>
                </a:solidFill>
                <a:latin typeface="+mn-ea"/>
                <a:ea typeface="+mn-ea"/>
              </a:rPr>
              <a:t>-3</a:t>
            </a:r>
            <a:r>
              <a:rPr lang="en-US" altLang="zh-CN" sz="2400" b="0" smtClean="0">
                <a:solidFill>
                  <a:schemeClr val="tx1"/>
                </a:solidFill>
                <a:latin typeface="+mn-ea"/>
                <a:ea typeface="+mn-ea"/>
              </a:rPr>
              <a:t>s=0.833ms</a:t>
            </a:r>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5010150"/>
            <a:ext cx="4464050"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Rectangle 2"/>
          <p:cNvSpPr txBox="1">
            <a:spLocks noChangeArrowheads="1"/>
          </p:cNvSpPr>
          <p:nvPr/>
        </p:nvSpPr>
        <p:spPr bwMode="auto">
          <a:xfrm>
            <a:off x="468313" y="404813"/>
            <a:ext cx="5986462"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rPr>
              <a:t>6.2.2 </a:t>
            </a:r>
            <a:r>
              <a:rPr lang="zh-CN" altLang="en-US" sz="3900" b="1">
                <a:solidFill>
                  <a:schemeClr val="tx2"/>
                </a:solidFill>
              </a:rPr>
              <a:t>总线接口的基本概念</a:t>
            </a:r>
            <a:endParaRPr lang="zh-CN" altLang="en-US" sz="3900"/>
          </a:p>
        </p:txBody>
      </p:sp>
      <p:sp>
        <p:nvSpPr>
          <p:cNvPr id="3" name="日期占位符 2"/>
          <p:cNvSpPr>
            <a:spLocks noGrp="1"/>
          </p:cNvSpPr>
          <p:nvPr>
            <p:ph type="dt" sz="half" idx="10"/>
          </p:nvPr>
        </p:nvSpPr>
        <p:spPr/>
        <p:txBody>
          <a:bodyPr/>
          <a:lstStyle/>
          <a:p>
            <a:pPr>
              <a:defRPr/>
            </a:pPr>
            <a:fld id="{90CFFD77-5024-4CDB-82FA-DBB47DDE6FDF}"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692150"/>
            <a:ext cx="6202363" cy="725488"/>
          </a:xfrm>
        </p:spPr>
        <p:txBody>
          <a:bodyPr/>
          <a:lstStyle/>
          <a:p>
            <a:pPr eaLnBrk="1" hangingPunct="1"/>
            <a:r>
              <a:rPr lang="en-US" altLang="zh-CN" smtClean="0">
                <a:solidFill>
                  <a:srgbClr val="002060"/>
                </a:solidFill>
                <a:latin typeface="+mn-ea"/>
                <a:ea typeface="+mn-ea"/>
                <a:cs typeface="Times New Roman" pitchFamily="18" charset="0"/>
              </a:rPr>
              <a:t>6.1 </a:t>
            </a:r>
            <a:r>
              <a:rPr lang="zh-CN" altLang="en-US" smtClean="0">
                <a:solidFill>
                  <a:srgbClr val="002060"/>
                </a:solidFill>
                <a:latin typeface="+mn-ea"/>
                <a:ea typeface="+mn-ea"/>
              </a:rPr>
              <a:t>总线的概念和结构形态</a:t>
            </a:r>
          </a:p>
        </p:txBody>
      </p:sp>
      <p:sp>
        <p:nvSpPr>
          <p:cNvPr id="6148" name="Rectangle 3"/>
          <p:cNvSpPr>
            <a:spLocks noGrp="1" noChangeArrowheads="1"/>
          </p:cNvSpPr>
          <p:nvPr>
            <p:ph type="body" idx="1"/>
          </p:nvPr>
        </p:nvSpPr>
        <p:spPr>
          <a:xfrm>
            <a:off x="457200" y="1719263"/>
            <a:ext cx="4330700" cy="2286000"/>
          </a:xfrm>
        </p:spPr>
        <p:txBody>
          <a:bodyPr/>
          <a:lstStyle/>
          <a:p>
            <a:pPr eaLnBrk="1" hangingPunct="1">
              <a:buFont typeface="Wingdings" pitchFamily="2" charset="2"/>
              <a:buNone/>
            </a:pPr>
            <a:r>
              <a:rPr lang="zh-CN" altLang="zh-CN" smtClean="0"/>
              <a:t>6.1.1</a:t>
            </a:r>
            <a:r>
              <a:rPr lang="en-US" altLang="zh-CN" smtClean="0"/>
              <a:t> </a:t>
            </a:r>
            <a:r>
              <a:rPr lang="zh-CN" altLang="en-US" smtClean="0"/>
              <a:t>总线的基本概念</a:t>
            </a:r>
          </a:p>
          <a:p>
            <a:pPr eaLnBrk="1" hangingPunct="1">
              <a:buFont typeface="Wingdings" pitchFamily="2" charset="2"/>
              <a:buNone/>
            </a:pPr>
            <a:r>
              <a:rPr lang="zh-CN" altLang="zh-CN" smtClean="0"/>
              <a:t>6.1.2</a:t>
            </a:r>
            <a:r>
              <a:rPr lang="en-US" altLang="zh-CN" smtClean="0"/>
              <a:t> </a:t>
            </a:r>
            <a:r>
              <a:rPr lang="zh-CN" altLang="en-US" smtClean="0"/>
              <a:t>总线的连接方式</a:t>
            </a:r>
            <a:endParaRPr lang="en-US" altLang="zh-CN" smtClean="0"/>
          </a:p>
          <a:p>
            <a:pPr eaLnBrk="1" hangingPunct="1">
              <a:buFont typeface="Wingdings" pitchFamily="2" charset="2"/>
              <a:buNone/>
            </a:pPr>
            <a:r>
              <a:rPr lang="zh-CN" altLang="zh-CN" smtClean="0"/>
              <a:t>6.1.3</a:t>
            </a:r>
            <a:r>
              <a:rPr lang="en-US" altLang="zh-CN" smtClean="0"/>
              <a:t> </a:t>
            </a:r>
            <a:r>
              <a:rPr lang="zh-CN" altLang="en-US" smtClean="0"/>
              <a:t>总线的内部结构</a:t>
            </a:r>
            <a:endParaRPr lang="en-US" altLang="zh-CN" smtClean="0"/>
          </a:p>
          <a:p>
            <a:pPr eaLnBrk="1" hangingPunct="1">
              <a:buFont typeface="Wingdings" pitchFamily="2" charset="2"/>
              <a:buNone/>
            </a:pPr>
            <a:r>
              <a:rPr lang="zh-CN" altLang="zh-CN" smtClean="0"/>
              <a:t>6.1.4</a:t>
            </a:r>
            <a:r>
              <a:rPr lang="en-US" altLang="zh-CN" smtClean="0"/>
              <a:t> </a:t>
            </a:r>
            <a:r>
              <a:rPr lang="zh-CN" altLang="en-US" smtClean="0"/>
              <a:t>总线结构实例</a:t>
            </a:r>
            <a:endParaRPr lang="zh-CN" altLang="en-US" smtClean="0">
              <a:latin typeface="宋体" pitchFamily="2" charset="-122"/>
            </a:endParaRPr>
          </a:p>
          <a:p>
            <a:pPr eaLnBrk="1" hangingPunct="1"/>
            <a:endParaRPr lang="en-US" altLang="zh-CN" smtClean="0"/>
          </a:p>
        </p:txBody>
      </p:sp>
      <p:sp>
        <p:nvSpPr>
          <p:cNvPr id="3" name="日期占位符 2"/>
          <p:cNvSpPr>
            <a:spLocks noGrp="1"/>
          </p:cNvSpPr>
          <p:nvPr>
            <p:ph type="dt" sz="half" idx="10"/>
          </p:nvPr>
        </p:nvSpPr>
        <p:spPr/>
        <p:txBody>
          <a:bodyPr/>
          <a:lstStyle/>
          <a:p>
            <a:pPr>
              <a:defRPr/>
            </a:pPr>
            <a:fld id="{F49B0DE2-94BB-4E8B-9941-9A5FC44A3D31}"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764704"/>
            <a:ext cx="3827463" cy="652934"/>
          </a:xfrm>
        </p:spPr>
        <p:txBody>
          <a:bodyPr/>
          <a:lstStyle/>
          <a:p>
            <a:pPr eaLnBrk="1" hangingPunct="1"/>
            <a:r>
              <a:rPr lang="en-US" altLang="zh-CN" smtClean="0">
                <a:solidFill>
                  <a:srgbClr val="002060"/>
                </a:solidFill>
                <a:latin typeface="+mn-ea"/>
                <a:ea typeface="+mn-ea"/>
                <a:cs typeface="Times New Roman" pitchFamily="18" charset="0"/>
              </a:rPr>
              <a:t>6.3 </a:t>
            </a:r>
            <a:r>
              <a:rPr lang="zh-CN" altLang="en-US" smtClean="0">
                <a:solidFill>
                  <a:srgbClr val="002060"/>
                </a:solidFill>
                <a:latin typeface="+mn-ea"/>
                <a:ea typeface="+mn-ea"/>
              </a:rPr>
              <a:t>总线仲裁</a:t>
            </a:r>
          </a:p>
        </p:txBody>
      </p:sp>
      <p:sp>
        <p:nvSpPr>
          <p:cNvPr id="33796" name="Rectangle 3"/>
          <p:cNvSpPr>
            <a:spLocks noGrp="1" noChangeArrowheads="1"/>
          </p:cNvSpPr>
          <p:nvPr>
            <p:ph type="body" idx="1"/>
          </p:nvPr>
        </p:nvSpPr>
        <p:spPr>
          <a:xfrm>
            <a:off x="457200" y="1719263"/>
            <a:ext cx="4330700" cy="1204912"/>
          </a:xfrm>
        </p:spPr>
        <p:txBody>
          <a:bodyPr/>
          <a:lstStyle/>
          <a:p>
            <a:pPr eaLnBrk="1" hangingPunct="1">
              <a:lnSpc>
                <a:spcPct val="90000"/>
              </a:lnSpc>
              <a:buFont typeface="Wingdings" pitchFamily="2" charset="2"/>
              <a:buNone/>
            </a:pPr>
            <a:r>
              <a:rPr lang="en-US" altLang="zh-CN" smtClean="0">
                <a:latin typeface="宋体" pitchFamily="2" charset="-122"/>
              </a:rPr>
              <a:t>6.3.1 </a:t>
            </a:r>
            <a:r>
              <a:rPr lang="zh-CN" altLang="en-US" smtClean="0">
                <a:latin typeface="宋体" pitchFamily="2" charset="-122"/>
              </a:rPr>
              <a:t>集中式仲裁</a:t>
            </a:r>
            <a:endParaRPr lang="en-US" altLang="zh-CN" smtClean="0">
              <a:latin typeface="宋体" pitchFamily="2" charset="-122"/>
            </a:endParaRPr>
          </a:p>
          <a:p>
            <a:pPr eaLnBrk="1" hangingPunct="1">
              <a:lnSpc>
                <a:spcPct val="90000"/>
              </a:lnSpc>
              <a:buFont typeface="Wingdings" pitchFamily="2" charset="2"/>
              <a:buNone/>
            </a:pPr>
            <a:r>
              <a:rPr lang="en-US" altLang="zh-CN" smtClean="0">
                <a:latin typeface="宋体" pitchFamily="2" charset="-122"/>
              </a:rPr>
              <a:t>6.3.2 </a:t>
            </a:r>
            <a:r>
              <a:rPr lang="zh-CN" altLang="en-US" smtClean="0">
                <a:latin typeface="宋体" pitchFamily="2" charset="-122"/>
              </a:rPr>
              <a:t>分布式仲裁</a:t>
            </a:r>
            <a:br>
              <a:rPr lang="zh-CN" altLang="en-US" smtClean="0">
                <a:latin typeface="宋体" pitchFamily="2" charset="-122"/>
              </a:rPr>
            </a:br>
            <a:endParaRPr lang="zh-CN" altLang="en-US" smtClean="0">
              <a:latin typeface="宋体" pitchFamily="2" charset="-122"/>
            </a:endParaRPr>
          </a:p>
        </p:txBody>
      </p:sp>
      <p:sp>
        <p:nvSpPr>
          <p:cNvPr id="3" name="日期占位符 2"/>
          <p:cNvSpPr>
            <a:spLocks noGrp="1"/>
          </p:cNvSpPr>
          <p:nvPr>
            <p:ph type="dt" sz="half" idx="10"/>
          </p:nvPr>
        </p:nvSpPr>
        <p:spPr/>
        <p:txBody>
          <a:bodyPr/>
          <a:lstStyle/>
          <a:p>
            <a:pPr>
              <a:defRPr/>
            </a:pPr>
            <a:fld id="{DF1DC7C1-2E52-4A2B-A6BD-32A1D7EAC8DC}"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68313" y="549275"/>
            <a:ext cx="3970337" cy="723900"/>
          </a:xfrm>
        </p:spPr>
        <p:txBody>
          <a:bodyPr/>
          <a:lstStyle/>
          <a:p>
            <a:pPr eaLnBrk="1" hangingPunct="1"/>
            <a:r>
              <a:rPr lang="en-US" altLang="zh-CN" smtClean="0">
                <a:solidFill>
                  <a:srgbClr val="002060"/>
                </a:solidFill>
                <a:cs typeface="Times New Roman" pitchFamily="18" charset="0"/>
              </a:rPr>
              <a:t>6.3  </a:t>
            </a:r>
            <a:r>
              <a:rPr lang="zh-CN" altLang="en-US" smtClean="0">
                <a:solidFill>
                  <a:srgbClr val="002060"/>
                </a:solidFill>
              </a:rPr>
              <a:t>总线的仲裁</a:t>
            </a:r>
          </a:p>
        </p:txBody>
      </p:sp>
      <p:sp>
        <p:nvSpPr>
          <p:cNvPr id="28676" name="Rectangle 3"/>
          <p:cNvSpPr>
            <a:spLocks noGrp="1" noChangeArrowheads="1"/>
          </p:cNvSpPr>
          <p:nvPr>
            <p:ph type="body" idx="1"/>
          </p:nvPr>
        </p:nvSpPr>
        <p:spPr>
          <a:xfrm>
            <a:off x="468313" y="1628775"/>
            <a:ext cx="8229600" cy="4679950"/>
          </a:xfrm>
        </p:spPr>
        <p:txBody>
          <a:bodyPr/>
          <a:lstStyle/>
          <a:p>
            <a:pPr marL="0" indent="457200" eaLnBrk="1" hangingPunct="1">
              <a:lnSpc>
                <a:spcPct val="90000"/>
              </a:lnSpc>
              <a:buFont typeface="Wingdings" pitchFamily="2" charset="2"/>
              <a:buNone/>
              <a:defRPr/>
            </a:pPr>
            <a:r>
              <a:rPr lang="zh-CN" altLang="en-US" sz="2400" smtClean="0">
                <a:latin typeface="+mn-ea"/>
              </a:rPr>
              <a:t>连接到总线上的功能模块有主动和被动两种形态，其中主方可以启动一个总线周期，而从方只能响应主方请求。每次总线操作，只能有一个主方，但是可以有多个从方。 </a:t>
            </a:r>
          </a:p>
          <a:p>
            <a:pPr marL="0" indent="457200" eaLnBrk="1" hangingPunct="1">
              <a:lnSpc>
                <a:spcPct val="90000"/>
              </a:lnSpc>
              <a:buFont typeface="Wingdings" pitchFamily="2" charset="2"/>
              <a:buNone/>
              <a:defRPr/>
            </a:pPr>
            <a:r>
              <a:rPr lang="zh-CN" altLang="en-US" sz="2400" smtClean="0">
                <a:latin typeface="+mn-ea"/>
              </a:rPr>
              <a:t>除了</a:t>
            </a:r>
            <a:r>
              <a:rPr lang="en-US" altLang="zh-CN" sz="2400" smtClean="0">
                <a:latin typeface="+mn-ea"/>
              </a:rPr>
              <a:t>CPU</a:t>
            </a:r>
            <a:r>
              <a:rPr lang="zh-CN" altLang="en-US" sz="2400" smtClean="0">
                <a:latin typeface="+mn-ea"/>
              </a:rPr>
              <a:t>模块外，</a:t>
            </a:r>
            <a:r>
              <a:rPr lang="en-US" altLang="zh-CN" sz="2400" smtClean="0">
                <a:latin typeface="+mn-ea"/>
              </a:rPr>
              <a:t>I/O</a:t>
            </a:r>
            <a:r>
              <a:rPr lang="zh-CN" altLang="en-US" sz="2400" smtClean="0">
                <a:latin typeface="+mn-ea"/>
              </a:rPr>
              <a:t>模块也可以提出总线请求。为了解决多个功能模块争用总线的问题，必须设置</a:t>
            </a:r>
            <a:r>
              <a:rPr lang="zh-CN" altLang="en-US" sz="2400" b="1" smtClean="0">
                <a:solidFill>
                  <a:srgbClr val="FF0000"/>
                </a:solidFill>
                <a:latin typeface="+mn-ea"/>
              </a:rPr>
              <a:t>总线仲裁部</a:t>
            </a:r>
            <a:r>
              <a:rPr lang="zh-CN" altLang="en-US" sz="2400" smtClean="0">
                <a:latin typeface="+mn-ea"/>
              </a:rPr>
              <a:t>件。 </a:t>
            </a:r>
          </a:p>
          <a:p>
            <a:pPr marL="0" indent="457200" eaLnBrk="1" hangingPunct="1">
              <a:lnSpc>
                <a:spcPct val="90000"/>
              </a:lnSpc>
              <a:buFont typeface="Wingdings" pitchFamily="2" charset="2"/>
              <a:buNone/>
              <a:defRPr/>
            </a:pPr>
            <a:r>
              <a:rPr lang="zh-CN" altLang="en-US" sz="2400" b="1" smtClean="0">
                <a:solidFill>
                  <a:srgbClr val="FF0000"/>
                </a:solidFill>
                <a:latin typeface="+mn-ea"/>
              </a:rPr>
              <a:t>对多个主设备提出的占用总线请求，一般采用优先级或公平策略进行仲裁。</a:t>
            </a:r>
            <a:r>
              <a:rPr lang="zh-CN" altLang="en-US" sz="2400" smtClean="0">
                <a:latin typeface="+mn-ea"/>
              </a:rPr>
              <a:t>例如，在多处理器系统中对各</a:t>
            </a:r>
            <a:r>
              <a:rPr lang="en-US" altLang="zh-CN" sz="2400" smtClean="0">
                <a:latin typeface="+mn-ea"/>
              </a:rPr>
              <a:t>CPU</a:t>
            </a:r>
            <a:r>
              <a:rPr lang="zh-CN" altLang="en-US" sz="2400" smtClean="0">
                <a:latin typeface="+mn-ea"/>
              </a:rPr>
              <a:t>提出的总线请求采用公平的原则来处理，而对</a:t>
            </a:r>
            <a:r>
              <a:rPr lang="en-US" altLang="zh-CN" sz="2400" smtClean="0">
                <a:latin typeface="+mn-ea"/>
              </a:rPr>
              <a:t>I/O</a:t>
            </a:r>
            <a:r>
              <a:rPr lang="zh-CN" altLang="en-US" sz="2400" smtClean="0">
                <a:latin typeface="+mn-ea"/>
              </a:rPr>
              <a:t>模块的总线请求则采用优先级策略。被授权的主方在当前总线业务一结束，即接管总线控制权，开始新的信息传送。主方持续控制总线的时间称为</a:t>
            </a:r>
            <a:r>
              <a:rPr lang="zh-CN" altLang="en-US" sz="2400" b="1" smtClean="0">
                <a:solidFill>
                  <a:srgbClr val="FF0000"/>
                </a:solidFill>
                <a:latin typeface="+mn-ea"/>
              </a:rPr>
              <a:t>总线占用期</a:t>
            </a:r>
            <a:r>
              <a:rPr lang="zh-CN" altLang="en-US" sz="2400" smtClean="0">
                <a:latin typeface="+mn-ea"/>
              </a:rPr>
              <a:t>。 </a:t>
            </a:r>
          </a:p>
          <a:p>
            <a:pPr marL="0" indent="457200" eaLnBrk="1" hangingPunct="1">
              <a:lnSpc>
                <a:spcPct val="90000"/>
              </a:lnSpc>
              <a:buFont typeface="Wingdings" pitchFamily="2" charset="2"/>
              <a:buNone/>
              <a:defRPr/>
            </a:pPr>
            <a:r>
              <a:rPr lang="zh-CN" altLang="en-US" sz="2400" smtClean="0">
                <a:latin typeface="+mn-ea"/>
              </a:rPr>
              <a:t>按照总线仲裁电路的位置不同，仲裁方式分为集中式仲裁和分布式仲裁两种。</a:t>
            </a:r>
          </a:p>
        </p:txBody>
      </p:sp>
      <p:sp>
        <p:nvSpPr>
          <p:cNvPr id="3" name="日期占位符 2"/>
          <p:cNvSpPr>
            <a:spLocks noGrp="1"/>
          </p:cNvSpPr>
          <p:nvPr>
            <p:ph type="dt" sz="half" idx="10"/>
          </p:nvPr>
        </p:nvSpPr>
        <p:spPr/>
        <p:txBody>
          <a:bodyPr/>
          <a:lstStyle/>
          <a:p>
            <a:pPr>
              <a:defRPr/>
            </a:pPr>
            <a:fld id="{0F6EE8EA-D436-47D9-8117-0A1153E18FEA}"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11188" y="836613"/>
            <a:ext cx="4114800" cy="796925"/>
          </a:xfrm>
        </p:spPr>
        <p:txBody>
          <a:bodyPr/>
          <a:lstStyle/>
          <a:p>
            <a:pPr eaLnBrk="1" hangingPunct="1"/>
            <a:r>
              <a:rPr lang="en-US" altLang="zh-CN" smtClean="0"/>
              <a:t>6.3.1 </a:t>
            </a:r>
            <a:r>
              <a:rPr lang="zh-CN" altLang="en-US" smtClean="0"/>
              <a:t>集中式仲裁</a:t>
            </a:r>
            <a:endParaRPr lang="zh-CN" altLang="en-US" smtClean="0">
              <a:solidFill>
                <a:schemeClr val="tx1"/>
              </a:solidFill>
            </a:endParaRPr>
          </a:p>
        </p:txBody>
      </p:sp>
      <p:sp>
        <p:nvSpPr>
          <p:cNvPr id="35844" name="Rectangle 3"/>
          <p:cNvSpPr>
            <a:spLocks noGrp="1" noChangeArrowheads="1"/>
          </p:cNvSpPr>
          <p:nvPr>
            <p:ph type="body" idx="1"/>
          </p:nvPr>
        </p:nvSpPr>
        <p:spPr>
          <a:xfrm>
            <a:off x="611188" y="2133600"/>
            <a:ext cx="8137525" cy="2303463"/>
          </a:xfrm>
        </p:spPr>
        <p:txBody>
          <a:bodyPr/>
          <a:lstStyle/>
          <a:p>
            <a:pPr marL="0" indent="457200" eaLnBrk="1" hangingPunct="1">
              <a:spcBef>
                <a:spcPts val="600"/>
              </a:spcBef>
              <a:buFont typeface="Wingdings" pitchFamily="2" charset="2"/>
              <a:buNone/>
            </a:pPr>
            <a:r>
              <a:rPr lang="zh-CN" altLang="en-US" sz="2800" smtClean="0">
                <a:latin typeface="宋体" pitchFamily="2" charset="-122"/>
              </a:rPr>
              <a:t>集中式仲裁中每个功能模块有两条线连到总线仲裁器：一条送往仲裁其的总线请求信号线</a:t>
            </a:r>
            <a:r>
              <a:rPr lang="en-US" altLang="zh-CN" sz="2800" smtClean="0">
                <a:latin typeface="宋体" pitchFamily="2" charset="-122"/>
              </a:rPr>
              <a:t>BR</a:t>
            </a:r>
            <a:r>
              <a:rPr lang="zh-CN" altLang="en-US" sz="2800" smtClean="0">
                <a:latin typeface="宋体" pitchFamily="2" charset="-122"/>
              </a:rPr>
              <a:t>，一条是仲裁器送出的总线授权信号线</a:t>
            </a:r>
            <a:r>
              <a:rPr lang="en-US" altLang="zh-CN" sz="2800" smtClean="0">
                <a:latin typeface="宋体" pitchFamily="2" charset="-122"/>
              </a:rPr>
              <a:t>BG</a:t>
            </a:r>
            <a:r>
              <a:rPr lang="zh-CN" altLang="en-US" sz="2800" smtClean="0">
                <a:latin typeface="宋体" pitchFamily="2" charset="-122"/>
              </a:rPr>
              <a:t>。</a:t>
            </a:r>
            <a:endParaRPr lang="en-US" altLang="zh-CN" sz="2800" smtClean="0">
              <a:latin typeface="宋体" pitchFamily="2" charset="-122"/>
            </a:endParaRPr>
          </a:p>
          <a:p>
            <a:pPr marL="0" indent="457200" eaLnBrk="1" hangingPunct="1">
              <a:spcBef>
                <a:spcPts val="600"/>
              </a:spcBef>
              <a:buFont typeface="Wingdings" pitchFamily="2" charset="2"/>
              <a:buNone/>
            </a:pPr>
            <a:r>
              <a:rPr lang="zh-CN" altLang="en-US" sz="2800" smtClean="0">
                <a:latin typeface="宋体" pitchFamily="2" charset="-122"/>
              </a:rPr>
              <a:t>集中式仲裁有三种，分别是链式查询方式、计数器定时查询方式和独立请求方式。</a:t>
            </a:r>
          </a:p>
        </p:txBody>
      </p:sp>
      <p:sp>
        <p:nvSpPr>
          <p:cNvPr id="3" name="日期占位符 2"/>
          <p:cNvSpPr>
            <a:spLocks noGrp="1"/>
          </p:cNvSpPr>
          <p:nvPr>
            <p:ph type="dt" sz="half" idx="10"/>
          </p:nvPr>
        </p:nvSpPr>
        <p:spPr/>
        <p:txBody>
          <a:bodyPr/>
          <a:lstStyle/>
          <a:p>
            <a:pPr>
              <a:defRPr/>
            </a:pPr>
            <a:fld id="{1C78118A-B562-414D-95A7-6A679ECEF06C}"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68313" y="333375"/>
            <a:ext cx="4114800" cy="796925"/>
          </a:xfrm>
        </p:spPr>
        <p:txBody>
          <a:bodyPr/>
          <a:lstStyle/>
          <a:p>
            <a:pPr eaLnBrk="1" hangingPunct="1"/>
            <a:r>
              <a:rPr lang="en-US" altLang="zh-CN" smtClean="0"/>
              <a:t>6.3.1 </a:t>
            </a:r>
            <a:r>
              <a:rPr lang="zh-CN" altLang="en-US" smtClean="0"/>
              <a:t>集中式仲裁</a:t>
            </a:r>
            <a:endParaRPr lang="zh-CN" altLang="en-US" smtClean="0">
              <a:solidFill>
                <a:schemeClr val="tx1"/>
              </a:solidFill>
            </a:endParaRPr>
          </a:p>
        </p:txBody>
      </p:sp>
      <p:sp>
        <p:nvSpPr>
          <p:cNvPr id="29700" name="Rectangle 3"/>
          <p:cNvSpPr>
            <a:spLocks noGrp="1" noChangeArrowheads="1"/>
          </p:cNvSpPr>
          <p:nvPr>
            <p:ph type="body" idx="1"/>
          </p:nvPr>
        </p:nvSpPr>
        <p:spPr>
          <a:xfrm>
            <a:off x="539750" y="1268413"/>
            <a:ext cx="8285163" cy="3095625"/>
          </a:xfrm>
        </p:spPr>
        <p:txBody>
          <a:bodyPr/>
          <a:lstStyle/>
          <a:p>
            <a:pPr marL="0" lvl="1" indent="0" eaLnBrk="1" hangingPunct="1">
              <a:spcBef>
                <a:spcPts val="600"/>
              </a:spcBef>
              <a:buFont typeface="Wingdings" pitchFamily="2" charset="2"/>
              <a:buNone/>
              <a:defRPr/>
            </a:pPr>
            <a:r>
              <a:rPr lang="en-US" altLang="zh-CN" sz="2200" smtClean="0">
                <a:latin typeface="宋体" pitchFamily="2" charset="-122"/>
              </a:rPr>
              <a:t>1.</a:t>
            </a:r>
            <a:r>
              <a:rPr lang="zh-CN" altLang="en-US" sz="2200" smtClean="0">
                <a:latin typeface="宋体" pitchFamily="2" charset="-122"/>
              </a:rPr>
              <a:t>链式查询方式</a:t>
            </a:r>
            <a:endParaRPr lang="en-US" altLang="zh-CN" sz="2200" smtClean="0">
              <a:latin typeface="宋体" pitchFamily="2" charset="-122"/>
            </a:endParaRPr>
          </a:p>
          <a:p>
            <a:pPr marL="0" lvl="1" indent="457200" eaLnBrk="1" hangingPunct="1">
              <a:spcBef>
                <a:spcPts val="600"/>
              </a:spcBef>
              <a:buFont typeface="Wingdings" pitchFamily="2" charset="2"/>
              <a:buNone/>
              <a:defRPr/>
            </a:pPr>
            <a:r>
              <a:rPr lang="zh-CN" altLang="en-US" sz="2200" smtClean="0">
                <a:latin typeface="宋体" pitchFamily="2" charset="-122"/>
              </a:rPr>
              <a:t>总线授权信号</a:t>
            </a:r>
            <a:r>
              <a:rPr lang="en-US" altLang="zh-CN" sz="2200" smtClean="0">
                <a:latin typeface="宋体" pitchFamily="2" charset="-122"/>
              </a:rPr>
              <a:t>BG</a:t>
            </a:r>
            <a:r>
              <a:rPr lang="zh-CN" altLang="en-US" sz="2200" smtClean="0">
                <a:latin typeface="宋体" pitchFamily="2" charset="-122"/>
              </a:rPr>
              <a:t>串行地从一个</a:t>
            </a:r>
            <a:r>
              <a:rPr lang="en-US" altLang="zh-CN" sz="2200" smtClean="0">
                <a:latin typeface="宋体" pitchFamily="2" charset="-122"/>
              </a:rPr>
              <a:t>I/O</a:t>
            </a:r>
            <a:r>
              <a:rPr lang="zh-CN" altLang="en-US" sz="2200" smtClean="0">
                <a:latin typeface="宋体" pitchFamily="2" charset="-122"/>
              </a:rPr>
              <a:t>接口传送到下一个</a:t>
            </a:r>
            <a:r>
              <a:rPr lang="en-US" altLang="zh-CN" sz="2200" smtClean="0">
                <a:latin typeface="宋体" pitchFamily="2" charset="-122"/>
              </a:rPr>
              <a:t>I/O</a:t>
            </a:r>
            <a:r>
              <a:rPr lang="zh-CN" altLang="en-US" sz="2200" smtClean="0">
                <a:latin typeface="宋体" pitchFamily="2" charset="-122"/>
              </a:rPr>
              <a:t>接口，如果</a:t>
            </a:r>
            <a:r>
              <a:rPr lang="en-US" altLang="zh-CN" sz="2200" smtClean="0">
                <a:latin typeface="宋体" pitchFamily="2" charset="-122"/>
              </a:rPr>
              <a:t>BG</a:t>
            </a:r>
            <a:r>
              <a:rPr lang="zh-CN" altLang="en-US" sz="2200" smtClean="0">
                <a:latin typeface="宋体" pitchFamily="2" charset="-122"/>
              </a:rPr>
              <a:t>到达色接口无总线请求，则继续往下查询；如果</a:t>
            </a:r>
            <a:r>
              <a:rPr lang="en-US" altLang="zh-CN" sz="2200" smtClean="0">
                <a:latin typeface="宋体" pitchFamily="2" charset="-122"/>
              </a:rPr>
              <a:t>BG</a:t>
            </a:r>
            <a:r>
              <a:rPr lang="zh-CN" altLang="en-US" sz="2200" smtClean="0">
                <a:latin typeface="宋体" pitchFamily="2" charset="-122"/>
              </a:rPr>
              <a:t>到达的接口有总线请求，</a:t>
            </a:r>
            <a:r>
              <a:rPr lang="en-US" altLang="zh-CN" sz="2200" smtClean="0">
                <a:latin typeface="宋体" pitchFamily="2" charset="-122"/>
              </a:rPr>
              <a:t>BG</a:t>
            </a:r>
            <a:r>
              <a:rPr lang="zh-CN" altLang="en-US" sz="2200" smtClean="0">
                <a:latin typeface="宋体" pitchFamily="2" charset="-122"/>
              </a:rPr>
              <a:t>信号便不再往下查询。显然离中央仲裁器最近的设备具有最高优先权，离总线控制器越远，优先权越低。</a:t>
            </a:r>
          </a:p>
          <a:p>
            <a:pPr marL="0" lvl="1" indent="0" eaLnBrk="1" hangingPunct="1">
              <a:spcBef>
                <a:spcPts val="600"/>
              </a:spcBef>
              <a:buFont typeface="Wingdings" pitchFamily="2" charset="2"/>
              <a:buNone/>
              <a:defRPr/>
            </a:pPr>
            <a:r>
              <a:rPr lang="zh-CN" altLang="en-US" sz="2200" b="1" smtClean="0">
                <a:solidFill>
                  <a:srgbClr val="FF0000"/>
                </a:solidFill>
                <a:latin typeface="宋体" pitchFamily="2" charset="-122"/>
              </a:rPr>
              <a:t>优点：</a:t>
            </a:r>
            <a:r>
              <a:rPr lang="zh-CN" altLang="en-US" sz="2200" smtClean="0">
                <a:latin typeface="宋体" pitchFamily="2" charset="-122"/>
              </a:rPr>
              <a:t>只用很少几根线就能按一定优先次序实现总线控制，并且这种链式结构很容易扩充设备。</a:t>
            </a:r>
          </a:p>
          <a:p>
            <a:pPr marL="0" lvl="1" indent="0" eaLnBrk="1" hangingPunct="1">
              <a:spcBef>
                <a:spcPts val="600"/>
              </a:spcBef>
              <a:buFont typeface="Wingdings" pitchFamily="2" charset="2"/>
              <a:buNone/>
              <a:defRPr/>
            </a:pPr>
            <a:r>
              <a:rPr lang="zh-CN" altLang="en-US" sz="2200" b="1" smtClean="0">
                <a:solidFill>
                  <a:srgbClr val="FF0000"/>
                </a:solidFill>
                <a:latin typeface="宋体" pitchFamily="2" charset="-122"/>
              </a:rPr>
              <a:t>缺点：</a:t>
            </a:r>
            <a:r>
              <a:rPr lang="zh-CN" altLang="en-US" sz="2200" smtClean="0">
                <a:latin typeface="宋体" pitchFamily="2" charset="-122"/>
              </a:rPr>
              <a:t>是对询问链的电路故障很敏感，优先级固定。</a:t>
            </a:r>
          </a:p>
          <a:p>
            <a:pPr marL="0" lvl="1" indent="0" eaLnBrk="1" hangingPunct="1">
              <a:spcBef>
                <a:spcPts val="600"/>
              </a:spcBef>
              <a:buFont typeface="Wingdings" pitchFamily="2" charset="2"/>
              <a:buChar char="Ø"/>
              <a:defRPr/>
            </a:pPr>
            <a:endParaRPr lang="en-US" altLang="zh-CN" sz="2200" smtClean="0">
              <a:latin typeface="宋体" pitchFamily="2" charset="-122"/>
            </a:endParaRPr>
          </a:p>
        </p:txBody>
      </p:sp>
      <p:pic>
        <p:nvPicPr>
          <p:cNvPr id="368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3" y="4365625"/>
            <a:ext cx="48196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865B180-BCE4-4199-A055-A74284DC8765}"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468313" y="115888"/>
            <a:ext cx="4186237" cy="725487"/>
          </a:xfrm>
        </p:spPr>
        <p:txBody>
          <a:bodyPr/>
          <a:lstStyle/>
          <a:p>
            <a:pPr eaLnBrk="1" hangingPunct="1"/>
            <a:r>
              <a:rPr lang="en-US" altLang="zh-CN" smtClean="0"/>
              <a:t>6.3.1 </a:t>
            </a:r>
            <a:r>
              <a:rPr lang="zh-CN" altLang="en-US" smtClean="0"/>
              <a:t>集中式仲裁</a:t>
            </a:r>
            <a:endParaRPr lang="zh-CN" altLang="en-US" smtClean="0">
              <a:solidFill>
                <a:schemeClr val="tx1"/>
              </a:solidFill>
            </a:endParaRPr>
          </a:p>
        </p:txBody>
      </p:sp>
      <p:sp>
        <p:nvSpPr>
          <p:cNvPr id="30724" name="Rectangle 3"/>
          <p:cNvSpPr>
            <a:spLocks noGrp="1" noChangeArrowheads="1"/>
          </p:cNvSpPr>
          <p:nvPr>
            <p:ph type="body" idx="1"/>
          </p:nvPr>
        </p:nvSpPr>
        <p:spPr>
          <a:xfrm>
            <a:off x="468313" y="981075"/>
            <a:ext cx="8229600" cy="3960813"/>
          </a:xfrm>
        </p:spPr>
        <p:txBody>
          <a:bodyPr/>
          <a:lstStyle/>
          <a:p>
            <a:pPr marL="0" indent="0" eaLnBrk="1" hangingPunct="1">
              <a:lnSpc>
                <a:spcPct val="90000"/>
              </a:lnSpc>
              <a:buFont typeface="Wingdings" pitchFamily="2" charset="2"/>
              <a:buNone/>
              <a:defRPr/>
            </a:pPr>
            <a:r>
              <a:rPr lang="en-US" altLang="zh-CN" sz="2200" smtClean="0">
                <a:latin typeface="宋体" pitchFamily="2" charset="-122"/>
              </a:rPr>
              <a:t>2.</a:t>
            </a:r>
            <a:r>
              <a:rPr lang="zh-CN" altLang="en-US" sz="2200" smtClean="0">
                <a:latin typeface="宋体" pitchFamily="2" charset="-122"/>
              </a:rPr>
              <a:t>计数器定时查询方式</a:t>
            </a:r>
            <a:endParaRPr lang="en-US" altLang="zh-CN" sz="2200" smtClean="0">
              <a:latin typeface="宋体" pitchFamily="2" charset="-122"/>
            </a:endParaRPr>
          </a:p>
          <a:p>
            <a:pPr marL="0" indent="457200" eaLnBrk="1" hangingPunct="1">
              <a:lnSpc>
                <a:spcPct val="90000"/>
              </a:lnSpc>
              <a:spcBef>
                <a:spcPts val="600"/>
              </a:spcBef>
              <a:buFont typeface="Wingdings" pitchFamily="2" charset="2"/>
              <a:buNone/>
              <a:defRPr/>
            </a:pPr>
            <a:r>
              <a:rPr lang="zh-CN" altLang="en-US" sz="2200" smtClean="0">
                <a:latin typeface="宋体" pitchFamily="2" charset="-122"/>
              </a:rPr>
              <a:t>总线上的任一设备要求使用总线时，通过</a:t>
            </a:r>
            <a:r>
              <a:rPr lang="en-US" altLang="zh-CN" sz="2200" smtClean="0">
                <a:latin typeface="宋体" pitchFamily="2" charset="-122"/>
                <a:cs typeface="Times New Roman" pitchFamily="18" charset="0"/>
              </a:rPr>
              <a:t>BR</a:t>
            </a:r>
            <a:r>
              <a:rPr lang="zh-CN" altLang="en-US" sz="2200" smtClean="0">
                <a:latin typeface="宋体" pitchFamily="2" charset="-122"/>
              </a:rPr>
              <a:t>线发出总线请求。中央仲裁器接到请求信号以后，在</a:t>
            </a:r>
            <a:r>
              <a:rPr lang="en-US" altLang="zh-CN" sz="2200" smtClean="0">
                <a:latin typeface="宋体" pitchFamily="2" charset="-122"/>
                <a:cs typeface="Times New Roman" pitchFamily="18" charset="0"/>
              </a:rPr>
              <a:t>BS</a:t>
            </a:r>
            <a:r>
              <a:rPr lang="zh-CN" altLang="en-US" sz="2200" smtClean="0">
                <a:latin typeface="宋体" pitchFamily="2" charset="-122"/>
              </a:rPr>
              <a:t>线为</a:t>
            </a:r>
            <a:r>
              <a:rPr lang="zh-CN" altLang="en-US" sz="2200" smtClean="0">
                <a:cs typeface="Times New Roman" pitchFamily="18" charset="0"/>
              </a:rPr>
              <a:t>“</a:t>
            </a:r>
            <a:r>
              <a:rPr lang="en-US" altLang="zh-CN" sz="2200" smtClean="0">
                <a:latin typeface="宋体" pitchFamily="2" charset="-122"/>
                <a:cs typeface="Times New Roman" pitchFamily="18" charset="0"/>
              </a:rPr>
              <a:t>0</a:t>
            </a:r>
            <a:r>
              <a:rPr lang="en-US" altLang="zh-CN" sz="2200" smtClean="0">
                <a:cs typeface="Times New Roman" pitchFamily="18" charset="0"/>
              </a:rPr>
              <a:t>”</a:t>
            </a:r>
            <a:r>
              <a:rPr lang="zh-CN" altLang="en-US" sz="2200" smtClean="0">
                <a:latin typeface="宋体" pitchFamily="2" charset="-122"/>
              </a:rPr>
              <a:t>的情况下让计数器开始计数，计数值通过一组地址线发向各设备。每个设备接口都有一个设备地址判别电路，当地址线上的计数值与请求总线的设备地址相一致时，该设备</a:t>
            </a:r>
            <a:r>
              <a:rPr lang="zh-CN" altLang="en-US" sz="2200" smtClean="0">
                <a:latin typeface="宋体" pitchFamily="2" charset="-122"/>
                <a:cs typeface="Times New Roman" pitchFamily="18" charset="0"/>
              </a:rPr>
              <a:t> </a:t>
            </a:r>
            <a:r>
              <a:rPr lang="zh-CN" altLang="en-US" sz="2200" smtClean="0">
                <a:latin typeface="宋体" pitchFamily="2" charset="-122"/>
              </a:rPr>
              <a:t>置</a:t>
            </a:r>
            <a:r>
              <a:rPr lang="zh-CN" altLang="en-US" sz="2200" smtClean="0">
                <a:cs typeface="Times New Roman" pitchFamily="18" charset="0"/>
              </a:rPr>
              <a:t>“</a:t>
            </a:r>
            <a:r>
              <a:rPr lang="en-US" altLang="zh-CN" sz="2200" smtClean="0">
                <a:latin typeface="宋体" pitchFamily="2" charset="-122"/>
                <a:cs typeface="Times New Roman" pitchFamily="18" charset="0"/>
              </a:rPr>
              <a:t>1</a:t>
            </a:r>
            <a:r>
              <a:rPr lang="en-US" altLang="zh-CN" sz="2200" smtClean="0">
                <a:cs typeface="Times New Roman" pitchFamily="18" charset="0"/>
              </a:rPr>
              <a:t>”</a:t>
            </a:r>
            <a:r>
              <a:rPr lang="en-US" altLang="zh-CN" sz="2200" smtClean="0">
                <a:latin typeface="宋体" pitchFamily="2" charset="-122"/>
                <a:cs typeface="Times New Roman" pitchFamily="18" charset="0"/>
              </a:rPr>
              <a:t>BS</a:t>
            </a:r>
            <a:r>
              <a:rPr lang="zh-CN" altLang="en-US" sz="2200" smtClean="0">
                <a:latin typeface="宋体" pitchFamily="2" charset="-122"/>
              </a:rPr>
              <a:t>线，获得了总线使用权，此时中止计数查询。</a:t>
            </a:r>
            <a:r>
              <a:rPr lang="zh-CN" altLang="en-US" sz="2200" smtClean="0">
                <a:latin typeface="宋体" pitchFamily="2" charset="-122"/>
                <a:cs typeface="Times New Roman" pitchFamily="18" charset="0"/>
              </a:rPr>
              <a:t> </a:t>
            </a:r>
            <a:r>
              <a:rPr lang="zh-CN" altLang="en-US" sz="2200" smtClean="0">
                <a:latin typeface="宋体" pitchFamily="2" charset="-122"/>
              </a:rPr>
              <a:t>每次计数可以从</a:t>
            </a:r>
            <a:r>
              <a:rPr lang="zh-CN" altLang="en-US" sz="2200" smtClean="0">
                <a:cs typeface="Times New Roman" pitchFamily="18" charset="0"/>
              </a:rPr>
              <a:t>“</a:t>
            </a:r>
            <a:r>
              <a:rPr lang="en-US" altLang="zh-CN" sz="2200" smtClean="0">
                <a:latin typeface="宋体" pitchFamily="2" charset="-122"/>
                <a:cs typeface="Times New Roman" pitchFamily="18" charset="0"/>
              </a:rPr>
              <a:t>0</a:t>
            </a:r>
            <a:r>
              <a:rPr lang="en-US" altLang="zh-CN" sz="2200" smtClean="0">
                <a:cs typeface="Times New Roman" pitchFamily="18" charset="0"/>
              </a:rPr>
              <a:t>”</a:t>
            </a:r>
            <a:r>
              <a:rPr lang="zh-CN" altLang="en-US" sz="2200" smtClean="0">
                <a:latin typeface="宋体" pitchFamily="2" charset="-122"/>
              </a:rPr>
              <a:t>开始，也可以从中止点开发始。如果从</a:t>
            </a:r>
            <a:r>
              <a:rPr lang="zh-CN" altLang="en-US" sz="2200" smtClean="0">
                <a:cs typeface="Times New Roman" pitchFamily="18" charset="0"/>
              </a:rPr>
              <a:t>“</a:t>
            </a:r>
            <a:r>
              <a:rPr lang="en-US" altLang="zh-CN" sz="2200" smtClean="0">
                <a:latin typeface="宋体" pitchFamily="2" charset="-122"/>
                <a:cs typeface="Times New Roman" pitchFamily="18" charset="0"/>
              </a:rPr>
              <a:t>0</a:t>
            </a:r>
            <a:r>
              <a:rPr lang="en-US" altLang="zh-CN" sz="2200" smtClean="0">
                <a:cs typeface="Times New Roman" pitchFamily="18" charset="0"/>
              </a:rPr>
              <a:t>”</a:t>
            </a:r>
            <a:r>
              <a:rPr lang="zh-CN" altLang="en-US" sz="2200" smtClean="0">
                <a:latin typeface="宋体" pitchFamily="2" charset="-122"/>
              </a:rPr>
              <a:t>开始，各设备的优先次序与链式查询法相同，优先级的顺序是固定的。如果从中止点开始，则每个设备使用总线的优级相等。</a:t>
            </a:r>
            <a:endParaRPr lang="zh-CN" altLang="en-US" sz="2200" smtClean="0">
              <a:latin typeface="宋体" pitchFamily="2" charset="-122"/>
              <a:cs typeface="Times New Roman" pitchFamily="18" charset="0"/>
            </a:endParaRPr>
          </a:p>
          <a:p>
            <a:pPr marL="0" indent="457200" algn="just" eaLnBrk="1" hangingPunct="1">
              <a:lnSpc>
                <a:spcPct val="90000"/>
              </a:lnSpc>
              <a:spcBef>
                <a:spcPts val="600"/>
              </a:spcBef>
              <a:buFont typeface="Wingdings" pitchFamily="2" charset="2"/>
              <a:buNone/>
              <a:defRPr/>
            </a:pPr>
            <a:r>
              <a:rPr lang="zh-CN" altLang="en-US" sz="2200" smtClean="0">
                <a:latin typeface="宋体" pitchFamily="2" charset="-122"/>
              </a:rPr>
              <a:t>计数器的初值也可用程序来设置，这可以方便地改变优先次序，但这种灵活性是以增加线数为代价的。</a:t>
            </a:r>
          </a:p>
        </p:txBody>
      </p:sp>
      <p:pic>
        <p:nvPicPr>
          <p:cNvPr id="37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941888"/>
            <a:ext cx="46577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F74651F1-9451-4152-8BD6-7E00B8DA0344}"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68313" y="260350"/>
            <a:ext cx="4041775" cy="725488"/>
          </a:xfrm>
        </p:spPr>
        <p:txBody>
          <a:bodyPr/>
          <a:lstStyle/>
          <a:p>
            <a:pPr eaLnBrk="1" hangingPunct="1"/>
            <a:r>
              <a:rPr lang="en-US" altLang="zh-CN" smtClean="0"/>
              <a:t>6.3.1 </a:t>
            </a:r>
            <a:r>
              <a:rPr lang="zh-CN" altLang="en-US" smtClean="0"/>
              <a:t>集中式仲裁</a:t>
            </a:r>
            <a:endParaRPr lang="zh-CN" altLang="en-US" smtClean="0">
              <a:solidFill>
                <a:schemeClr val="tx1"/>
              </a:solidFill>
            </a:endParaRPr>
          </a:p>
        </p:txBody>
      </p:sp>
      <p:sp>
        <p:nvSpPr>
          <p:cNvPr id="31748" name="Rectangle 3"/>
          <p:cNvSpPr>
            <a:spLocks noGrp="1" noChangeArrowheads="1"/>
          </p:cNvSpPr>
          <p:nvPr>
            <p:ph type="body" idx="1"/>
          </p:nvPr>
        </p:nvSpPr>
        <p:spPr>
          <a:xfrm>
            <a:off x="468313" y="1125538"/>
            <a:ext cx="8229600" cy="3508375"/>
          </a:xfrm>
        </p:spPr>
        <p:txBody>
          <a:bodyPr/>
          <a:lstStyle/>
          <a:p>
            <a:pPr marL="0" indent="0" eaLnBrk="1" hangingPunct="1">
              <a:lnSpc>
                <a:spcPct val="90000"/>
              </a:lnSpc>
              <a:buFont typeface="Wingdings" pitchFamily="2" charset="2"/>
              <a:buNone/>
              <a:defRPr/>
            </a:pPr>
            <a:r>
              <a:rPr lang="en-US" altLang="zh-CN" sz="2200" smtClean="0"/>
              <a:t>3.</a:t>
            </a:r>
            <a:r>
              <a:rPr lang="zh-CN" altLang="en-US" sz="2200" smtClean="0"/>
              <a:t>独立请求方式</a:t>
            </a:r>
            <a:endParaRPr lang="en-US" altLang="zh-CN" sz="2200"/>
          </a:p>
          <a:p>
            <a:pPr marL="0" indent="457200" eaLnBrk="1" hangingPunct="1">
              <a:lnSpc>
                <a:spcPct val="90000"/>
              </a:lnSpc>
              <a:buFont typeface="Wingdings" pitchFamily="2" charset="2"/>
              <a:buNone/>
              <a:defRPr/>
            </a:pPr>
            <a:r>
              <a:rPr lang="zh-CN" altLang="en-US" sz="2200" smtClean="0"/>
              <a:t>每一个共享总线的设备均有一对总线请求线</a:t>
            </a:r>
            <a:r>
              <a:rPr lang="en-US" altLang="zh-CN" sz="2200" smtClean="0"/>
              <a:t>BRi</a:t>
            </a:r>
            <a:r>
              <a:rPr lang="zh-CN" altLang="en-US" sz="2200" smtClean="0"/>
              <a:t>和总线授权线</a:t>
            </a:r>
            <a:r>
              <a:rPr lang="en-US" altLang="zh-CN" sz="2200" smtClean="0"/>
              <a:t>BGi</a:t>
            </a:r>
            <a:r>
              <a:rPr lang="zh-CN" altLang="en-US" sz="2200" smtClean="0"/>
              <a:t>。当设备要求使用总线时，便发出该设备的请求信号。总线仲裁器中有一个排队电路，它根据一定的优先次序决定首先响应哪个设备的请求，给设备以授权信号</a:t>
            </a:r>
            <a:r>
              <a:rPr lang="en-US" altLang="zh-CN" sz="2200" smtClean="0"/>
              <a:t>BGi</a:t>
            </a:r>
            <a:r>
              <a:rPr lang="zh-CN" altLang="en-US" sz="2200" smtClean="0"/>
              <a:t>。独立请求方式的优点是响应时间快，即确定优先响应的设备所花费的时间少，用不着一个设备接一个设备地查询。其次，对优先次序的控制相当灵活。它可以预先固定，例如</a:t>
            </a:r>
            <a:r>
              <a:rPr lang="en-US" altLang="zh-CN" sz="2200" smtClean="0"/>
              <a:t>BR0</a:t>
            </a:r>
            <a:r>
              <a:rPr lang="zh-CN" altLang="en-US" sz="2200" smtClean="0"/>
              <a:t>优先级最高，</a:t>
            </a:r>
            <a:r>
              <a:rPr lang="en-US" altLang="zh-CN" sz="2200" smtClean="0"/>
              <a:t>BR1</a:t>
            </a:r>
            <a:r>
              <a:rPr lang="zh-CN" altLang="en-US" sz="2200" smtClean="0"/>
              <a:t>次之</a:t>
            </a:r>
            <a:r>
              <a:rPr lang="en-US" altLang="zh-CN" sz="2200" smtClean="0"/>
              <a:t>…BRn</a:t>
            </a:r>
            <a:r>
              <a:rPr lang="zh-CN" altLang="en-US" sz="2200" smtClean="0"/>
              <a:t>最低；也可以通过程序来改变优先次序；还可以用屏蔽（禁止）某个请求的办法，不响应来自无效设备的请求。因此当代总线标准普遍采用独立请求方式。</a:t>
            </a:r>
          </a:p>
        </p:txBody>
      </p:sp>
      <p:pic>
        <p:nvPicPr>
          <p:cNvPr id="389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4581525"/>
            <a:ext cx="46482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8C50C4F-ED8B-48EC-BEEF-27BCE1B1CE5E}"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68313" y="765175"/>
            <a:ext cx="4186237" cy="796925"/>
          </a:xfrm>
        </p:spPr>
        <p:txBody>
          <a:bodyPr/>
          <a:lstStyle/>
          <a:p>
            <a:pPr eaLnBrk="1" hangingPunct="1"/>
            <a:r>
              <a:rPr lang="en-US" altLang="zh-CN" smtClean="0"/>
              <a:t>6.3.2 </a:t>
            </a:r>
            <a:r>
              <a:rPr lang="zh-CN" altLang="en-US" smtClean="0"/>
              <a:t>分布式仲裁</a:t>
            </a:r>
            <a:endParaRPr lang="zh-CN" altLang="en-US" smtClean="0">
              <a:solidFill>
                <a:schemeClr val="tx1"/>
              </a:solidFill>
            </a:endParaRPr>
          </a:p>
        </p:txBody>
      </p:sp>
      <p:sp>
        <p:nvSpPr>
          <p:cNvPr id="39940" name="Rectangle 3"/>
          <p:cNvSpPr>
            <a:spLocks noGrp="1" noChangeArrowheads="1"/>
          </p:cNvSpPr>
          <p:nvPr>
            <p:ph type="body" idx="1"/>
          </p:nvPr>
        </p:nvSpPr>
        <p:spPr>
          <a:xfrm>
            <a:off x="468313" y="1989138"/>
            <a:ext cx="8229600" cy="3581400"/>
          </a:xfrm>
        </p:spPr>
        <p:txBody>
          <a:bodyPr/>
          <a:lstStyle/>
          <a:p>
            <a:pPr marL="0" indent="457200" eaLnBrk="1" hangingPunct="1">
              <a:buFont typeface="Wingdings" pitchFamily="2" charset="2"/>
              <a:buNone/>
            </a:pPr>
            <a:r>
              <a:rPr lang="zh-CN" altLang="en-US" sz="2800" smtClean="0">
                <a:latin typeface="宋体" pitchFamily="2" charset="-122"/>
              </a:rPr>
              <a:t>分布式仲裁不需要中央仲裁器，而是多个仲裁器竞争使用总线。当它们有总线请求时，把它们唯一的仲裁号发送到共享的仲裁总线上，每个仲裁器将仲裁总线上得到的号与自己的号进行比较。如果仲裁总线上的号大，则它的总线请求不予响应，并撤消它的仲裁号。最后，获胜者的仲裁号保留在仲裁总线上。显然，分布式仲裁是以优先级仲裁策略为基础。</a:t>
            </a:r>
          </a:p>
        </p:txBody>
      </p:sp>
      <p:sp>
        <p:nvSpPr>
          <p:cNvPr id="3" name="日期占位符 2"/>
          <p:cNvSpPr>
            <a:spLocks noGrp="1"/>
          </p:cNvSpPr>
          <p:nvPr>
            <p:ph type="dt" sz="half" idx="10"/>
          </p:nvPr>
        </p:nvSpPr>
        <p:spPr/>
        <p:txBody>
          <a:bodyPr/>
          <a:lstStyle/>
          <a:p>
            <a:pPr>
              <a:defRPr/>
            </a:pPr>
            <a:fld id="{6094DF38-0D1C-4116-A8CD-234019C18819}"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57200" y="620713"/>
            <a:ext cx="4114800" cy="796925"/>
          </a:xfrm>
        </p:spPr>
        <p:txBody>
          <a:bodyPr/>
          <a:lstStyle/>
          <a:p>
            <a:pPr eaLnBrk="1" hangingPunct="1"/>
            <a:r>
              <a:rPr lang="en-US" altLang="zh-CN" smtClean="0"/>
              <a:t>6.3.2 </a:t>
            </a:r>
            <a:r>
              <a:rPr lang="zh-CN" altLang="en-US" smtClean="0"/>
              <a:t>分布式仲裁</a:t>
            </a:r>
            <a:endParaRPr lang="zh-CN" altLang="en-US" smtClean="0">
              <a:solidFill>
                <a:schemeClr val="tx1"/>
              </a:solidFill>
            </a:endParaRPr>
          </a:p>
        </p:txBody>
      </p:sp>
      <p:sp>
        <p:nvSpPr>
          <p:cNvPr id="40964" name="Rectangle 3"/>
          <p:cNvSpPr>
            <a:spLocks noGrp="1" noChangeArrowheads="1"/>
          </p:cNvSpPr>
          <p:nvPr>
            <p:ph type="body" idx="1"/>
          </p:nvPr>
        </p:nvSpPr>
        <p:spPr>
          <a:xfrm>
            <a:off x="539750" y="1700213"/>
            <a:ext cx="3467100" cy="630237"/>
          </a:xfrm>
        </p:spPr>
        <p:txBody>
          <a:bodyPr/>
          <a:lstStyle/>
          <a:p>
            <a:pPr marL="0" indent="0" eaLnBrk="1" hangingPunct="1">
              <a:buFont typeface="Wingdings" pitchFamily="2" charset="2"/>
              <a:buNone/>
            </a:pPr>
            <a:r>
              <a:rPr lang="zh-CN" altLang="en-US" sz="2800" smtClean="0">
                <a:latin typeface="宋体" pitchFamily="2" charset="-122"/>
              </a:rPr>
              <a:t>分布式仲裁示意图</a:t>
            </a:r>
          </a:p>
        </p:txBody>
      </p:sp>
      <p:pic>
        <p:nvPicPr>
          <p:cNvPr id="40965" name="Picture 4" descr="6a11">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2492375"/>
            <a:ext cx="63373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AutoShape 4">
            <a:hlinkClick r:id="" action="ppaction://noaction" highlightClick="1"/>
          </p:cNvPr>
          <p:cNvSpPr>
            <a:spLocks noChangeArrowheads="1"/>
          </p:cNvSpPr>
          <p:nvPr/>
        </p:nvSpPr>
        <p:spPr bwMode="auto">
          <a:xfrm>
            <a:off x="6500813" y="1500188"/>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3" name="日期占位符 2"/>
          <p:cNvSpPr>
            <a:spLocks noGrp="1"/>
          </p:cNvSpPr>
          <p:nvPr>
            <p:ph type="dt" sz="half" idx="10"/>
          </p:nvPr>
        </p:nvSpPr>
        <p:spPr/>
        <p:txBody>
          <a:bodyPr/>
          <a:lstStyle/>
          <a:p>
            <a:pPr>
              <a:defRPr/>
            </a:pPr>
            <a:fld id="{F4F0AA64-6728-4043-A260-AF2976043658}"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68313" y="692150"/>
            <a:ext cx="4041775" cy="796925"/>
          </a:xfrm>
        </p:spPr>
        <p:txBody>
          <a:bodyPr/>
          <a:lstStyle/>
          <a:p>
            <a:pPr eaLnBrk="1" hangingPunct="1"/>
            <a:r>
              <a:rPr lang="en-US" altLang="zh-CN" smtClean="0"/>
              <a:t>6.3.2 </a:t>
            </a:r>
            <a:r>
              <a:rPr lang="zh-CN" altLang="en-US" smtClean="0"/>
              <a:t>分布式仲裁</a:t>
            </a:r>
            <a:endParaRPr lang="zh-CN" altLang="en-US" smtClean="0">
              <a:solidFill>
                <a:schemeClr val="tx1"/>
              </a:solidFill>
            </a:endParaRPr>
          </a:p>
        </p:txBody>
      </p:sp>
      <p:sp>
        <p:nvSpPr>
          <p:cNvPr id="41988" name="Rectangle 3"/>
          <p:cNvSpPr>
            <a:spLocks noGrp="1" noChangeArrowheads="1"/>
          </p:cNvSpPr>
          <p:nvPr>
            <p:ph type="body" idx="1"/>
          </p:nvPr>
        </p:nvSpPr>
        <p:spPr>
          <a:xfrm>
            <a:off x="468313" y="1844675"/>
            <a:ext cx="8229600" cy="4157663"/>
          </a:xfrm>
        </p:spPr>
        <p:txBody>
          <a:bodyPr/>
          <a:lstStyle/>
          <a:p>
            <a:pPr marL="0" indent="0" eaLnBrk="1" hangingPunct="1">
              <a:lnSpc>
                <a:spcPct val="90000"/>
              </a:lnSpc>
              <a:spcBef>
                <a:spcPts val="600"/>
              </a:spcBef>
              <a:buFont typeface="Wingdings" pitchFamily="2" charset="2"/>
              <a:buNone/>
            </a:pPr>
            <a:r>
              <a:rPr lang="zh-CN" altLang="en-US" sz="2100" smtClean="0"/>
              <a:t>（</a:t>
            </a:r>
            <a:r>
              <a:rPr lang="en-US" altLang="zh-CN" sz="2100" smtClean="0"/>
              <a:t>1</a:t>
            </a:r>
            <a:r>
              <a:rPr lang="zh-CN" altLang="en-US" sz="2100" smtClean="0"/>
              <a:t>）所有参与本次竞争的各主设备将设备竞争号</a:t>
            </a:r>
            <a:r>
              <a:rPr lang="en-US" altLang="zh-CN" sz="2100" smtClean="0"/>
              <a:t>CN</a:t>
            </a:r>
            <a:r>
              <a:rPr lang="zh-CN" altLang="en-US" sz="2100" smtClean="0"/>
              <a:t>取反后打到仲裁总线</a:t>
            </a:r>
            <a:r>
              <a:rPr lang="en-US" altLang="zh-CN" sz="2100" smtClean="0"/>
              <a:t>AB</a:t>
            </a:r>
            <a:r>
              <a:rPr lang="zh-CN" altLang="en-US" sz="2100" smtClean="0"/>
              <a:t>上，以实现“线或”逻辑。</a:t>
            </a:r>
            <a:r>
              <a:rPr lang="en-US" altLang="zh-CN" sz="2100" smtClean="0"/>
              <a:t>AB</a:t>
            </a:r>
            <a:r>
              <a:rPr lang="zh-CN" altLang="en-US" sz="2100" smtClean="0"/>
              <a:t>线低电平时表示至少有一个主设备的</a:t>
            </a:r>
            <a:r>
              <a:rPr lang="en-US" altLang="zh-CN" sz="2100" smtClean="0"/>
              <a:t>CNi</a:t>
            </a:r>
            <a:r>
              <a:rPr lang="zh-CN" altLang="en-US" sz="2100" smtClean="0"/>
              <a:t>为</a:t>
            </a:r>
            <a:r>
              <a:rPr lang="en-US" altLang="zh-CN" sz="2100" smtClean="0"/>
              <a:t>1</a:t>
            </a:r>
            <a:r>
              <a:rPr lang="zh-CN" altLang="en-US" sz="2100" smtClean="0"/>
              <a:t>，</a:t>
            </a:r>
            <a:r>
              <a:rPr lang="en-US" altLang="zh-CN" sz="2100" smtClean="0"/>
              <a:t>AB</a:t>
            </a:r>
            <a:r>
              <a:rPr lang="zh-CN" altLang="en-US" sz="2100" smtClean="0"/>
              <a:t>线高电平时表示所有主设备的</a:t>
            </a:r>
            <a:r>
              <a:rPr lang="en-US" altLang="zh-CN" sz="2100" smtClean="0"/>
              <a:t>CNi</a:t>
            </a:r>
            <a:r>
              <a:rPr lang="zh-CN" altLang="en-US" sz="2100" smtClean="0"/>
              <a:t>为</a:t>
            </a:r>
            <a:r>
              <a:rPr lang="en-US" altLang="zh-CN" sz="2100" smtClean="0"/>
              <a:t>0</a:t>
            </a:r>
            <a:r>
              <a:rPr lang="zh-CN" altLang="en-US" sz="2100" smtClean="0"/>
              <a:t>。</a:t>
            </a:r>
          </a:p>
          <a:p>
            <a:pPr marL="0" indent="0" eaLnBrk="1" hangingPunct="1">
              <a:lnSpc>
                <a:spcPct val="90000"/>
              </a:lnSpc>
              <a:spcBef>
                <a:spcPts val="600"/>
              </a:spcBef>
              <a:buFont typeface="Wingdings" pitchFamily="2" charset="2"/>
              <a:buNone/>
            </a:pPr>
            <a:r>
              <a:rPr lang="zh-CN" altLang="en-US" sz="2100" smtClean="0"/>
              <a:t>（</a:t>
            </a:r>
            <a:r>
              <a:rPr lang="en-US" altLang="zh-CN" sz="2100" smtClean="0"/>
              <a:t>2</a:t>
            </a:r>
            <a:r>
              <a:rPr lang="zh-CN" altLang="en-US" sz="2100" smtClean="0"/>
              <a:t>）竞争时</a:t>
            </a:r>
            <a:r>
              <a:rPr lang="en-US" altLang="zh-CN" sz="2100" smtClean="0"/>
              <a:t>CN</a:t>
            </a:r>
            <a:r>
              <a:rPr lang="zh-CN" altLang="en-US" sz="2100" smtClean="0"/>
              <a:t>与</a:t>
            </a:r>
            <a:r>
              <a:rPr lang="en-US" altLang="zh-CN" sz="2100" smtClean="0"/>
              <a:t>AB</a:t>
            </a:r>
            <a:r>
              <a:rPr lang="zh-CN" altLang="en-US" sz="2100" smtClean="0"/>
              <a:t>逐位比较，从最高位（</a:t>
            </a:r>
            <a:r>
              <a:rPr lang="en-US" altLang="zh-CN" sz="2100" smtClean="0"/>
              <a:t>b7</a:t>
            </a:r>
            <a:r>
              <a:rPr lang="zh-CN" altLang="en-US" sz="2100" smtClean="0"/>
              <a:t>）至最低位（</a:t>
            </a:r>
            <a:r>
              <a:rPr lang="en-US" altLang="zh-CN" sz="2100" smtClean="0"/>
              <a:t>b0</a:t>
            </a:r>
            <a:r>
              <a:rPr lang="zh-CN" altLang="en-US" sz="2100" smtClean="0"/>
              <a:t>）以一维菊花链方式进行，只有上一位竞争得胜者</a:t>
            </a:r>
            <a:r>
              <a:rPr lang="en-US" altLang="zh-CN" sz="2100" smtClean="0"/>
              <a:t>Wi+1</a:t>
            </a:r>
            <a:r>
              <a:rPr lang="zh-CN" altLang="en-US" sz="2100" smtClean="0"/>
              <a:t>位为</a:t>
            </a:r>
            <a:r>
              <a:rPr lang="en-US" altLang="zh-CN" sz="2100" smtClean="0"/>
              <a:t>1</a:t>
            </a:r>
            <a:r>
              <a:rPr lang="zh-CN" altLang="en-US" sz="2100" smtClean="0"/>
              <a:t>。当</a:t>
            </a:r>
            <a:r>
              <a:rPr lang="en-US" altLang="zh-CN" sz="2100" smtClean="0"/>
              <a:t>CNi=1</a:t>
            </a:r>
            <a:r>
              <a:rPr lang="zh-CN" altLang="en-US" sz="2100" smtClean="0"/>
              <a:t>，或</a:t>
            </a:r>
            <a:r>
              <a:rPr lang="en-US" altLang="zh-CN" sz="2100" smtClean="0"/>
              <a:t>CNi=0</a:t>
            </a:r>
            <a:r>
              <a:rPr lang="zh-CN" altLang="en-US" sz="2100" smtClean="0"/>
              <a:t>且</a:t>
            </a:r>
            <a:r>
              <a:rPr lang="en-US" altLang="zh-CN" sz="2100" smtClean="0"/>
              <a:t>ABi</a:t>
            </a:r>
            <a:r>
              <a:rPr lang="zh-CN" altLang="en-US" sz="2100" smtClean="0"/>
              <a:t>为高电平时，才使</a:t>
            </a:r>
            <a:r>
              <a:rPr lang="en-US" altLang="zh-CN" sz="2100" smtClean="0"/>
              <a:t>Wi</a:t>
            </a:r>
            <a:r>
              <a:rPr lang="zh-CN" altLang="en-US" sz="2100" smtClean="0"/>
              <a:t>位为</a:t>
            </a:r>
            <a:r>
              <a:rPr lang="en-US" altLang="zh-CN" sz="2100" smtClean="0"/>
              <a:t>1</a:t>
            </a:r>
            <a:r>
              <a:rPr lang="zh-CN" altLang="en-US" sz="2100" smtClean="0"/>
              <a:t>。若</a:t>
            </a:r>
            <a:r>
              <a:rPr lang="en-US" altLang="zh-CN" sz="2100" smtClean="0"/>
              <a:t>Wi=0</a:t>
            </a:r>
            <a:r>
              <a:rPr lang="zh-CN" altLang="en-US" sz="2100" smtClean="0"/>
              <a:t>时，将一直向下传递，使其竞争号后面的低位不能送上</a:t>
            </a:r>
            <a:r>
              <a:rPr lang="en-US" altLang="zh-CN" sz="2100" smtClean="0"/>
              <a:t>AB</a:t>
            </a:r>
            <a:r>
              <a:rPr lang="zh-CN" altLang="en-US" sz="2100" smtClean="0"/>
              <a:t>线。</a:t>
            </a:r>
          </a:p>
          <a:p>
            <a:pPr marL="0" indent="0" eaLnBrk="1" hangingPunct="1">
              <a:lnSpc>
                <a:spcPct val="90000"/>
              </a:lnSpc>
              <a:spcBef>
                <a:spcPts val="600"/>
              </a:spcBef>
              <a:buFont typeface="Wingdings" pitchFamily="2" charset="2"/>
              <a:buNone/>
            </a:pPr>
            <a:r>
              <a:rPr lang="zh-CN" altLang="en-US" sz="2100" smtClean="0"/>
              <a:t>（</a:t>
            </a:r>
            <a:r>
              <a:rPr lang="en-US" altLang="zh-CN" sz="2100" smtClean="0"/>
              <a:t>3</a:t>
            </a:r>
            <a:r>
              <a:rPr lang="zh-CN" altLang="en-US" sz="2100" smtClean="0"/>
              <a:t>）竞争不到的设备自动撤除其竞争号。在竞争期间，由于</a:t>
            </a:r>
            <a:r>
              <a:rPr lang="en-US" altLang="zh-CN" sz="2100" smtClean="0"/>
              <a:t>W</a:t>
            </a:r>
            <a:r>
              <a:rPr lang="zh-CN" altLang="en-US" sz="2100" smtClean="0"/>
              <a:t>位输入的作用，各设备在其内部的</a:t>
            </a:r>
            <a:r>
              <a:rPr lang="en-US" altLang="zh-CN" sz="2100" smtClean="0"/>
              <a:t>CN</a:t>
            </a:r>
            <a:r>
              <a:rPr lang="zh-CN" altLang="en-US" sz="2100" smtClean="0"/>
              <a:t>线上保留其竞争号并不破坏</a:t>
            </a:r>
            <a:r>
              <a:rPr lang="en-US" altLang="zh-CN" sz="2100" smtClean="0"/>
              <a:t>AB</a:t>
            </a:r>
            <a:r>
              <a:rPr lang="zh-CN" altLang="en-US" sz="2100" smtClean="0"/>
              <a:t>线上的信息。</a:t>
            </a:r>
          </a:p>
          <a:p>
            <a:pPr marL="0" indent="0" eaLnBrk="1" hangingPunct="1">
              <a:lnSpc>
                <a:spcPct val="90000"/>
              </a:lnSpc>
              <a:spcBef>
                <a:spcPts val="600"/>
              </a:spcBef>
              <a:buFont typeface="Wingdings" pitchFamily="2" charset="2"/>
              <a:buNone/>
            </a:pPr>
            <a:r>
              <a:rPr lang="zh-CN" altLang="en-US" sz="2100" smtClean="0"/>
              <a:t>（</a:t>
            </a:r>
            <a:r>
              <a:rPr lang="en-US" altLang="zh-CN" sz="2100" smtClean="0"/>
              <a:t>4</a:t>
            </a:r>
            <a:r>
              <a:rPr lang="zh-CN" altLang="en-US" sz="2100" smtClean="0"/>
              <a:t>）由于参加竞争的各设备速度不一致，这个比较过程反复（自动）进行，才有最后稳定的结果。竞争期的时间要足够，保证最慢的设备也能参与竞争。</a:t>
            </a:r>
          </a:p>
        </p:txBody>
      </p:sp>
      <p:sp>
        <p:nvSpPr>
          <p:cNvPr id="3" name="日期占位符 2"/>
          <p:cNvSpPr>
            <a:spLocks noGrp="1"/>
          </p:cNvSpPr>
          <p:nvPr>
            <p:ph type="dt" sz="half" idx="10"/>
          </p:nvPr>
        </p:nvSpPr>
        <p:spPr/>
        <p:txBody>
          <a:bodyPr/>
          <a:lstStyle/>
          <a:p>
            <a:pPr>
              <a:defRPr/>
            </a:pPr>
            <a:fld id="{D7290783-6FCC-4730-B576-D9346EA1F5AC}"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539750" y="1196975"/>
            <a:ext cx="8075613" cy="2513013"/>
          </a:xfrm>
        </p:spPr>
        <p:txBody>
          <a:bodyPr/>
          <a:lstStyle/>
          <a:p>
            <a:pPr marL="0" indent="0">
              <a:lnSpc>
                <a:spcPct val="80000"/>
              </a:lnSpc>
              <a:buFont typeface="Wingdings" pitchFamily="2" charset="2"/>
              <a:buNone/>
            </a:pPr>
            <a:r>
              <a:rPr lang="zh-CN" altLang="en-US" sz="2400" b="1" smtClean="0">
                <a:solidFill>
                  <a:srgbClr val="FF0000"/>
                </a:solidFill>
              </a:rPr>
              <a:t>例</a:t>
            </a:r>
            <a:r>
              <a:rPr lang="zh-CN" altLang="en-US" sz="2400" smtClean="0"/>
              <a:t>：假定总线上同时有两个设备要求使用总线，它们的仲裁号分别是00000101和00001010</a:t>
            </a:r>
          </a:p>
          <a:p>
            <a:pPr marL="0" indent="0">
              <a:lnSpc>
                <a:spcPct val="80000"/>
              </a:lnSpc>
              <a:buFont typeface="Wingdings" pitchFamily="2" charset="2"/>
              <a:buNone/>
            </a:pPr>
            <a:r>
              <a:rPr lang="zh-CN" altLang="en-US" sz="2400" smtClean="0"/>
              <a:t>对裁决逻辑电路进行分析，可知裁决号1中从左边开始的第5位0（即cn3=0），和对应裁决线AB3上的“1”（低电平），一起被送到一个“或门”，使得或门输出为零，然后这个“0”通过与门被送到后面所有的裁决位，使得裁决号1后面的所有位都修改为“0”，对应的裁决线上都是高电平。因而，最终留在裁决线上的号为00001010。</a:t>
            </a:r>
          </a:p>
        </p:txBody>
      </p:sp>
      <p:pic>
        <p:nvPicPr>
          <p:cNvPr id="43011" name="Picture 3" descr="jizu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789363"/>
            <a:ext cx="6913563"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2"/>
          <p:cNvSpPr>
            <a:spLocks noGrp="1" noChangeArrowheads="1"/>
          </p:cNvSpPr>
          <p:nvPr>
            <p:ph type="title"/>
          </p:nvPr>
        </p:nvSpPr>
        <p:spPr>
          <a:xfrm>
            <a:off x="468313" y="115888"/>
            <a:ext cx="4041775" cy="796925"/>
          </a:xfrm>
        </p:spPr>
        <p:txBody>
          <a:bodyPr/>
          <a:lstStyle/>
          <a:p>
            <a:pPr eaLnBrk="1" hangingPunct="1"/>
            <a:r>
              <a:rPr lang="en-US" altLang="zh-CN" smtClean="0"/>
              <a:t>6.3.2 </a:t>
            </a:r>
            <a:r>
              <a:rPr lang="zh-CN" altLang="en-US" smtClean="0"/>
              <a:t>分布式仲裁</a:t>
            </a:r>
            <a:endParaRPr lang="zh-CN" altLang="en-US" smtClean="0">
              <a:solidFill>
                <a:schemeClr val="tx1"/>
              </a:solidFill>
            </a:endParaRPr>
          </a:p>
        </p:txBody>
      </p:sp>
      <p:sp>
        <p:nvSpPr>
          <p:cNvPr id="4" name="日期占位符 3"/>
          <p:cNvSpPr>
            <a:spLocks noGrp="1"/>
          </p:cNvSpPr>
          <p:nvPr>
            <p:ph type="dt" sz="half" idx="10"/>
          </p:nvPr>
        </p:nvSpPr>
        <p:spPr/>
        <p:txBody>
          <a:bodyPr/>
          <a:lstStyle/>
          <a:p>
            <a:pPr>
              <a:defRPr/>
            </a:pPr>
            <a:fld id="{AEF3889A-CDA6-4BC4-811D-90E2623F96C6}"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68313" y="404813"/>
            <a:ext cx="5400675" cy="792162"/>
          </a:xfrm>
        </p:spPr>
        <p:txBody>
          <a:bodyPr/>
          <a:lstStyle/>
          <a:p>
            <a:pPr eaLnBrk="1" hangingPunct="1"/>
            <a:r>
              <a:rPr lang="en-US" altLang="zh-CN" smtClean="0">
                <a:latin typeface="宋体" pitchFamily="2" charset="-122"/>
              </a:rPr>
              <a:t>6.1.1 </a:t>
            </a:r>
            <a:r>
              <a:rPr lang="zh-CN" altLang="en-US" smtClean="0">
                <a:latin typeface="宋体" pitchFamily="2" charset="-122"/>
              </a:rPr>
              <a:t>总线的基本概念</a:t>
            </a:r>
          </a:p>
        </p:txBody>
      </p:sp>
      <p:sp>
        <p:nvSpPr>
          <p:cNvPr id="6148" name="Rectangle 3"/>
          <p:cNvSpPr>
            <a:spLocks noGrp="1" noChangeArrowheads="1"/>
          </p:cNvSpPr>
          <p:nvPr>
            <p:ph type="body" idx="1"/>
          </p:nvPr>
        </p:nvSpPr>
        <p:spPr>
          <a:xfrm>
            <a:off x="539750" y="1628775"/>
            <a:ext cx="7993063" cy="4537075"/>
          </a:xfrm>
        </p:spPr>
        <p:txBody>
          <a:bodyPr/>
          <a:lstStyle/>
          <a:p>
            <a:pPr marL="0" lvl="1" indent="457200" eaLnBrk="1" hangingPunct="1">
              <a:buFont typeface="Wingdings" pitchFamily="2" charset="2"/>
              <a:buNone/>
              <a:defRPr/>
            </a:pPr>
            <a:r>
              <a:rPr lang="zh-CN" altLang="en-US" sz="2800" smtClean="0">
                <a:latin typeface="宋体" pitchFamily="2" charset="-122"/>
              </a:rPr>
              <a:t>数字计算机是由若干系统功能部件构成的，这些系统功能部件在一起工作才能形成一个完整的计算机系统。</a:t>
            </a:r>
          </a:p>
          <a:p>
            <a:pPr marL="0" lvl="1" indent="457200" eaLnBrk="1" hangingPunct="1">
              <a:buFont typeface="Wingdings" pitchFamily="2" charset="2"/>
              <a:buNone/>
              <a:defRPr/>
            </a:pPr>
            <a:r>
              <a:rPr lang="zh-CN" altLang="en-US" sz="2800" smtClean="0">
                <a:latin typeface="宋体" pitchFamily="2" charset="-122"/>
              </a:rPr>
              <a:t>计算机的若干功能部件之间不可能采用全互联形式，因此就需要有公共的信息通道，即总线。 </a:t>
            </a:r>
          </a:p>
          <a:p>
            <a:pPr marL="0" lvl="1" indent="0" eaLnBrk="1" hangingPunct="1">
              <a:buFont typeface="Wingdings" pitchFamily="2" charset="2"/>
              <a:buNone/>
              <a:defRPr/>
            </a:pPr>
            <a:r>
              <a:rPr lang="zh-CN" altLang="en-US" sz="2800" b="1" smtClean="0">
                <a:solidFill>
                  <a:srgbClr val="FF0000"/>
                </a:solidFill>
                <a:latin typeface="宋体" pitchFamily="2" charset="-122"/>
              </a:rPr>
              <a:t>总线定义：</a:t>
            </a:r>
            <a:r>
              <a:rPr lang="zh-CN" altLang="en-US" sz="2800" smtClean="0"/>
              <a:t>总线是构成计算机系统的互联机构，是多个系统功能部件之间进行数据传送的公共通路。借助于总线连接，计算机在各系统功能部件之间实现地址、数据和控制信息的交换，并在争用资源的基础上进行工作。</a:t>
            </a:r>
            <a:r>
              <a:rPr lang="zh-CN" altLang="en-US" sz="2800" smtClean="0">
                <a:latin typeface="宋体" pitchFamily="2" charset="-122"/>
              </a:rPr>
              <a:t> </a:t>
            </a:r>
          </a:p>
        </p:txBody>
      </p:sp>
      <p:sp>
        <p:nvSpPr>
          <p:cNvPr id="3" name="日期占位符 2"/>
          <p:cNvSpPr>
            <a:spLocks noGrp="1"/>
          </p:cNvSpPr>
          <p:nvPr>
            <p:ph type="dt" sz="half" idx="10"/>
          </p:nvPr>
        </p:nvSpPr>
        <p:spPr/>
        <p:txBody>
          <a:bodyPr/>
          <a:lstStyle/>
          <a:p>
            <a:pPr>
              <a:defRPr/>
            </a:pPr>
            <a:fld id="{7FC319B7-0C04-4946-A0C6-16FCEF68344A}"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620713"/>
            <a:ext cx="7138988" cy="796925"/>
          </a:xfrm>
        </p:spPr>
        <p:txBody>
          <a:bodyPr/>
          <a:lstStyle/>
          <a:p>
            <a:pPr eaLnBrk="1" hangingPunct="1"/>
            <a:r>
              <a:rPr lang="en-US" altLang="zh-CN" smtClean="0"/>
              <a:t>6.4 </a:t>
            </a:r>
            <a:r>
              <a:rPr lang="zh-CN" altLang="en-US" smtClean="0"/>
              <a:t>总线的定时和数据传送模式</a:t>
            </a:r>
          </a:p>
        </p:txBody>
      </p:sp>
      <p:sp>
        <p:nvSpPr>
          <p:cNvPr id="44036" name="Rectangle 3"/>
          <p:cNvSpPr>
            <a:spLocks noGrp="1" noChangeArrowheads="1"/>
          </p:cNvSpPr>
          <p:nvPr>
            <p:ph type="body" idx="1"/>
          </p:nvPr>
        </p:nvSpPr>
        <p:spPr>
          <a:xfrm>
            <a:off x="457200" y="1787525"/>
            <a:ext cx="5194300" cy="1281113"/>
          </a:xfrm>
        </p:spPr>
        <p:txBody>
          <a:bodyPr/>
          <a:lstStyle/>
          <a:p>
            <a:pPr eaLnBrk="1" hangingPunct="1">
              <a:buFont typeface="Wingdings" pitchFamily="2" charset="2"/>
              <a:buNone/>
            </a:pPr>
            <a:r>
              <a:rPr lang="en-US" altLang="zh-CN" smtClean="0">
                <a:latin typeface="宋体" pitchFamily="2" charset="-122"/>
              </a:rPr>
              <a:t>6.4.1 </a:t>
            </a:r>
            <a:r>
              <a:rPr lang="zh-CN" altLang="en-US" smtClean="0">
                <a:latin typeface="宋体" pitchFamily="2" charset="-122"/>
              </a:rPr>
              <a:t>总线的定时</a:t>
            </a:r>
            <a:endParaRPr lang="en-US" altLang="zh-CN" smtClean="0">
              <a:latin typeface="宋体" pitchFamily="2" charset="-122"/>
            </a:endParaRPr>
          </a:p>
          <a:p>
            <a:pPr eaLnBrk="1" hangingPunct="1">
              <a:buFont typeface="Wingdings" pitchFamily="2" charset="2"/>
              <a:buNone/>
            </a:pPr>
            <a:r>
              <a:rPr lang="en-US" altLang="zh-CN" smtClean="0">
                <a:latin typeface="宋体" pitchFamily="2" charset="-122"/>
              </a:rPr>
              <a:t>6.4.2 </a:t>
            </a:r>
            <a:r>
              <a:rPr lang="zh-CN" altLang="en-US" smtClean="0">
                <a:latin typeface="宋体" pitchFamily="2" charset="-122"/>
              </a:rPr>
              <a:t>总线数据传输模式</a:t>
            </a:r>
          </a:p>
        </p:txBody>
      </p:sp>
      <p:sp>
        <p:nvSpPr>
          <p:cNvPr id="3" name="日期占位符 2"/>
          <p:cNvSpPr>
            <a:spLocks noGrp="1"/>
          </p:cNvSpPr>
          <p:nvPr>
            <p:ph type="dt" sz="half" idx="10"/>
          </p:nvPr>
        </p:nvSpPr>
        <p:spPr/>
        <p:txBody>
          <a:bodyPr/>
          <a:lstStyle/>
          <a:p>
            <a:pPr>
              <a:defRPr/>
            </a:pPr>
            <a:fld id="{D628AC87-31C2-4ACD-B873-7053C24AF705}"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457200" y="620713"/>
            <a:ext cx="4330700" cy="796925"/>
          </a:xfrm>
        </p:spPr>
        <p:txBody>
          <a:bodyPr/>
          <a:lstStyle/>
          <a:p>
            <a:pPr eaLnBrk="1" hangingPunct="1"/>
            <a:r>
              <a:rPr lang="en-US" altLang="zh-CN" smtClean="0"/>
              <a:t>6.4.1 </a:t>
            </a:r>
            <a:r>
              <a:rPr lang="zh-CN" altLang="en-US" smtClean="0"/>
              <a:t>总线的定时</a:t>
            </a:r>
          </a:p>
        </p:txBody>
      </p:sp>
      <p:sp>
        <p:nvSpPr>
          <p:cNvPr id="39940" name="Rectangle 3"/>
          <p:cNvSpPr>
            <a:spLocks noGrp="1" noChangeArrowheads="1"/>
          </p:cNvSpPr>
          <p:nvPr>
            <p:ph type="body" idx="1"/>
          </p:nvPr>
        </p:nvSpPr>
        <p:spPr>
          <a:xfrm>
            <a:off x="457200" y="1787525"/>
            <a:ext cx="8229600" cy="3729038"/>
          </a:xfrm>
        </p:spPr>
        <p:txBody>
          <a:bodyPr/>
          <a:lstStyle/>
          <a:p>
            <a:pPr marL="0" indent="457200" eaLnBrk="1" hangingPunct="1">
              <a:buFont typeface="Wingdings" pitchFamily="2" charset="2"/>
              <a:buNone/>
              <a:defRPr/>
            </a:pPr>
            <a:r>
              <a:rPr lang="zh-CN" altLang="en-US" sz="2800" smtClean="0">
                <a:latin typeface="+mn-ea"/>
              </a:rPr>
              <a:t>总线的一次信息传送过程，大致可分为如下</a:t>
            </a:r>
            <a:r>
              <a:rPr lang="zh-CN" altLang="en-US" sz="2800" b="1" smtClean="0">
                <a:solidFill>
                  <a:srgbClr val="FF0000"/>
                </a:solidFill>
                <a:latin typeface="+mn-ea"/>
              </a:rPr>
              <a:t>五个阶段：</a:t>
            </a:r>
            <a:r>
              <a:rPr lang="zh-CN" altLang="en-US" sz="2800" smtClean="0">
                <a:latin typeface="+mn-ea"/>
              </a:rPr>
              <a:t>请求总线，总线仲裁，寻址（目的地址），信息传送，状态返回。 </a:t>
            </a:r>
            <a:endParaRPr lang="en-US" altLang="zh-CN" sz="2800" smtClean="0">
              <a:latin typeface="+mn-ea"/>
            </a:endParaRPr>
          </a:p>
          <a:p>
            <a:pPr marL="0" indent="457200" eaLnBrk="1" hangingPunct="1">
              <a:buFont typeface="Wingdings" pitchFamily="2" charset="2"/>
              <a:buNone/>
              <a:defRPr/>
            </a:pPr>
            <a:r>
              <a:rPr lang="zh-CN" altLang="en-US" sz="2800" smtClean="0">
                <a:latin typeface="+mn-ea"/>
              </a:rPr>
              <a:t>为了同步主方、从方的操作，必须制订定时协定。</a:t>
            </a:r>
            <a:r>
              <a:rPr lang="zh-CN" altLang="en-US" sz="2800" b="1" smtClean="0">
                <a:solidFill>
                  <a:srgbClr val="FF0000"/>
                </a:solidFill>
                <a:latin typeface="+mn-ea"/>
              </a:rPr>
              <a:t>所谓定时</a:t>
            </a:r>
            <a:r>
              <a:rPr lang="zh-CN" altLang="en-US" sz="2800" smtClean="0">
                <a:latin typeface="+mn-ea"/>
              </a:rPr>
              <a:t>，是指事件出现在总线上的时序关系。</a:t>
            </a:r>
            <a:endParaRPr lang="en-US" altLang="zh-CN" sz="2800" smtClean="0">
              <a:latin typeface="+mn-ea"/>
            </a:endParaRPr>
          </a:p>
          <a:p>
            <a:pPr marL="0" indent="457200" eaLnBrk="1" hangingPunct="1">
              <a:buFont typeface="Wingdings" pitchFamily="2" charset="2"/>
              <a:buNone/>
              <a:defRPr/>
            </a:pPr>
            <a:r>
              <a:rPr lang="zh-CN" altLang="en-US" sz="2800" smtClean="0">
                <a:latin typeface="+mn-ea"/>
              </a:rPr>
              <a:t>下面介绍几种</a:t>
            </a:r>
            <a:r>
              <a:rPr lang="zh-CN" altLang="en-US" sz="2800" b="1" smtClean="0">
                <a:solidFill>
                  <a:srgbClr val="FF0000"/>
                </a:solidFill>
                <a:latin typeface="+mn-ea"/>
              </a:rPr>
              <a:t>数据传送过程中采用的定时协定</a:t>
            </a:r>
            <a:r>
              <a:rPr lang="zh-CN" altLang="en-US" sz="2800" smtClean="0">
                <a:latin typeface="+mn-ea"/>
              </a:rPr>
              <a:t>：同步定时协定、异步定时协定、半同步定时协定和周期分裂式总线定时协定。</a:t>
            </a:r>
          </a:p>
        </p:txBody>
      </p:sp>
      <p:sp>
        <p:nvSpPr>
          <p:cNvPr id="3" name="日期占位符 2"/>
          <p:cNvSpPr>
            <a:spLocks noGrp="1"/>
          </p:cNvSpPr>
          <p:nvPr>
            <p:ph type="dt" sz="half" idx="10"/>
          </p:nvPr>
        </p:nvSpPr>
        <p:spPr/>
        <p:txBody>
          <a:bodyPr/>
          <a:lstStyle/>
          <a:p>
            <a:pPr>
              <a:defRPr/>
            </a:pPr>
            <a:fld id="{F7475F8A-F6AC-4B78-A8BD-07A33201EC2C}"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468313" y="549275"/>
            <a:ext cx="3959225" cy="765175"/>
          </a:xfrm>
        </p:spPr>
        <p:txBody>
          <a:bodyPr/>
          <a:lstStyle/>
          <a:p>
            <a:pPr eaLnBrk="1" hangingPunct="1"/>
            <a:r>
              <a:rPr lang="en-US" altLang="zh-CN" smtClean="0"/>
              <a:t>6.4.1 </a:t>
            </a:r>
            <a:r>
              <a:rPr lang="zh-CN" altLang="en-US" smtClean="0"/>
              <a:t>总线的定时</a:t>
            </a:r>
          </a:p>
        </p:txBody>
      </p:sp>
      <p:sp>
        <p:nvSpPr>
          <p:cNvPr id="40964" name="Rectangle 3"/>
          <p:cNvSpPr>
            <a:spLocks noGrp="1" noChangeArrowheads="1"/>
          </p:cNvSpPr>
          <p:nvPr>
            <p:ph type="body" idx="1"/>
          </p:nvPr>
        </p:nvSpPr>
        <p:spPr>
          <a:xfrm>
            <a:off x="312738" y="1477963"/>
            <a:ext cx="3395662" cy="4679950"/>
          </a:xfrm>
        </p:spPr>
        <p:txBody>
          <a:bodyPr/>
          <a:lstStyle/>
          <a:p>
            <a:pPr marL="0" indent="0" eaLnBrk="1" hangingPunct="1">
              <a:buFont typeface="Wingdings" pitchFamily="2" charset="2"/>
              <a:buNone/>
              <a:defRPr/>
            </a:pPr>
            <a:r>
              <a:rPr lang="en-US" altLang="zh-CN" sz="2400" smtClean="0"/>
              <a:t>1.</a:t>
            </a:r>
            <a:r>
              <a:rPr lang="zh-CN" altLang="en-US" sz="2400" smtClean="0">
                <a:latin typeface="宋体" pitchFamily="2" charset="-122"/>
              </a:rPr>
              <a:t>同步总线定时协定</a:t>
            </a:r>
            <a:endParaRPr lang="en-US" altLang="zh-CN" sz="2400" smtClean="0">
              <a:latin typeface="宋体" pitchFamily="2" charset="-122"/>
            </a:endParaRPr>
          </a:p>
          <a:p>
            <a:pPr marL="0" indent="457200" eaLnBrk="1" hangingPunct="1">
              <a:buFont typeface="Wingdings" pitchFamily="2" charset="2"/>
              <a:buNone/>
              <a:defRPr/>
            </a:pPr>
            <a:r>
              <a:rPr lang="zh-CN" altLang="en-US" sz="2400" smtClean="0">
                <a:latin typeface="宋体" pitchFamily="2" charset="-122"/>
              </a:rPr>
              <a:t>事件出现在总线上的时刻由总线时钟信号来确定，所以总线中包含时钟信号。一次</a:t>
            </a:r>
            <a:r>
              <a:rPr lang="en-US" altLang="zh-CN" sz="2400" smtClean="0">
                <a:latin typeface="宋体" pitchFamily="2" charset="-122"/>
              </a:rPr>
              <a:t>I/O</a:t>
            </a:r>
            <a:r>
              <a:rPr lang="zh-CN" altLang="en-US" sz="2400" smtClean="0">
                <a:latin typeface="宋体" pitchFamily="2" charset="-122"/>
              </a:rPr>
              <a:t>传送称为一个总线周期。一个总线周期由若干个总线时钟周期组成。</a:t>
            </a:r>
            <a:endParaRPr lang="en-US" altLang="zh-CN" sz="2400" smtClean="0">
              <a:latin typeface="宋体" pitchFamily="2" charset="-122"/>
            </a:endParaRPr>
          </a:p>
          <a:p>
            <a:pPr marL="0" indent="457200" eaLnBrk="1" hangingPunct="1">
              <a:buFont typeface="Wingdings" pitchFamily="2" charset="2"/>
              <a:buNone/>
              <a:defRPr/>
            </a:pPr>
            <a:r>
              <a:rPr lang="zh-CN" altLang="en-US" sz="2400" smtClean="0">
                <a:latin typeface="宋体" pitchFamily="2" charset="-122"/>
              </a:rPr>
              <a:t>同步总线适用于总线长度较短、各功能模块存取时间比较接近的情况。</a:t>
            </a:r>
          </a:p>
        </p:txBody>
      </p:sp>
      <p:pic>
        <p:nvPicPr>
          <p:cNvPr id="46085" name="Picture 4" descr="6a12">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2309813"/>
            <a:ext cx="5291138"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AutoShape 4">
            <a:hlinkClick r:id="" action="ppaction://noaction" highlightClick="1"/>
          </p:cNvPr>
          <p:cNvSpPr>
            <a:spLocks noChangeArrowheads="1"/>
          </p:cNvSpPr>
          <p:nvPr/>
        </p:nvSpPr>
        <p:spPr bwMode="auto">
          <a:xfrm>
            <a:off x="5741988" y="14779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3" name="日期占位符 2"/>
          <p:cNvSpPr>
            <a:spLocks noGrp="1"/>
          </p:cNvSpPr>
          <p:nvPr>
            <p:ph type="dt" sz="half" idx="10"/>
          </p:nvPr>
        </p:nvSpPr>
        <p:spPr/>
        <p:txBody>
          <a:bodyPr/>
          <a:lstStyle/>
          <a:p>
            <a:pPr>
              <a:defRPr/>
            </a:pPr>
            <a:fld id="{8C0BFF87-663E-4ACB-A710-B7995169104A}"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323850" y="276225"/>
            <a:ext cx="4114800" cy="725488"/>
          </a:xfrm>
        </p:spPr>
        <p:txBody>
          <a:bodyPr/>
          <a:lstStyle/>
          <a:p>
            <a:pPr eaLnBrk="1" hangingPunct="1"/>
            <a:r>
              <a:rPr lang="en-US" altLang="zh-CN" smtClean="0"/>
              <a:t>6.4.1 </a:t>
            </a:r>
            <a:r>
              <a:rPr lang="zh-CN" altLang="en-US" smtClean="0"/>
              <a:t>总线的定时</a:t>
            </a:r>
          </a:p>
        </p:txBody>
      </p:sp>
      <p:sp>
        <p:nvSpPr>
          <p:cNvPr id="41988" name="Rectangle 3"/>
          <p:cNvSpPr>
            <a:spLocks noGrp="1" noChangeArrowheads="1"/>
          </p:cNvSpPr>
          <p:nvPr>
            <p:ph type="body" idx="1"/>
          </p:nvPr>
        </p:nvSpPr>
        <p:spPr>
          <a:xfrm>
            <a:off x="468313" y="1008063"/>
            <a:ext cx="3527425" cy="5327650"/>
          </a:xfrm>
        </p:spPr>
        <p:txBody>
          <a:bodyPr/>
          <a:lstStyle/>
          <a:p>
            <a:pPr marL="0" indent="0" eaLnBrk="1" hangingPunct="1">
              <a:buFont typeface="Wingdings" pitchFamily="2" charset="2"/>
              <a:buNone/>
              <a:defRPr/>
            </a:pPr>
            <a:r>
              <a:rPr lang="en-US" altLang="zh-CN" sz="2400" smtClean="0"/>
              <a:t>2.</a:t>
            </a:r>
            <a:r>
              <a:rPr lang="zh-CN" altLang="en-US" sz="2400" smtClean="0"/>
              <a:t>异步总线定时协定</a:t>
            </a:r>
            <a:endParaRPr lang="en-US" altLang="zh-CN" sz="2400" smtClean="0"/>
          </a:p>
          <a:p>
            <a:pPr marL="0" indent="457200" eaLnBrk="1" hangingPunct="1">
              <a:buFont typeface="Wingdings" pitchFamily="2" charset="2"/>
              <a:buNone/>
              <a:defRPr/>
            </a:pPr>
            <a:r>
              <a:rPr lang="zh-CN" altLang="en-US" sz="2400" smtClean="0"/>
              <a:t>在异步定时协议中，后一事件出现在总线上的时刻取决于前一事件的出现时刻，即建立在应答式或互锁机制基础上。在这种系统中，不需要统一的公共时钟信号。</a:t>
            </a:r>
            <a:endParaRPr lang="en-US" altLang="zh-CN" sz="2400" smtClean="0"/>
          </a:p>
          <a:p>
            <a:pPr marL="0" indent="457200" eaLnBrk="1" hangingPunct="1">
              <a:buFont typeface="Wingdings" pitchFamily="2" charset="2"/>
              <a:buNone/>
              <a:defRPr/>
            </a:pPr>
            <a:r>
              <a:rPr lang="zh-CN" altLang="en-US" sz="2400" smtClean="0"/>
              <a:t>异步定时的优点是总线周期的长度可变，因而允许快速和慢速的功能模块都连接到同一总线上。</a:t>
            </a:r>
          </a:p>
        </p:txBody>
      </p:sp>
      <p:pic>
        <p:nvPicPr>
          <p:cNvPr id="47109" name="Picture 4" descr="6a13">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0200" y="1720850"/>
            <a:ext cx="4608513"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AutoShape 4">
            <a:hlinkClick r:id="" action="ppaction://noaction" highlightClick="1"/>
          </p:cNvPr>
          <p:cNvSpPr>
            <a:spLocks noChangeArrowheads="1"/>
          </p:cNvSpPr>
          <p:nvPr/>
        </p:nvSpPr>
        <p:spPr bwMode="auto">
          <a:xfrm>
            <a:off x="6011863" y="100171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3" name="日期占位符 2"/>
          <p:cNvSpPr>
            <a:spLocks noGrp="1"/>
          </p:cNvSpPr>
          <p:nvPr>
            <p:ph type="dt" sz="half" idx="10"/>
          </p:nvPr>
        </p:nvSpPr>
        <p:spPr/>
        <p:txBody>
          <a:bodyPr/>
          <a:lstStyle/>
          <a:p>
            <a:pPr>
              <a:defRPr/>
            </a:pPr>
            <a:fld id="{AA1CA0E8-7606-49D2-8597-90F6EF3DD2DB}"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body" idx="1"/>
          </p:nvPr>
        </p:nvSpPr>
        <p:spPr>
          <a:xfrm>
            <a:off x="468313" y="1773238"/>
            <a:ext cx="8218487" cy="3509962"/>
          </a:xfrm>
        </p:spPr>
        <p:txBody>
          <a:bodyPr/>
          <a:lstStyle/>
          <a:p>
            <a:pPr marL="0" indent="0" eaLnBrk="1" hangingPunct="1">
              <a:buFont typeface="Wingdings" pitchFamily="2" charset="2"/>
              <a:buNone/>
            </a:pPr>
            <a:r>
              <a:rPr lang="en-US" altLang="zh-CN" sz="2800" smtClean="0"/>
              <a:t>【</a:t>
            </a:r>
            <a:r>
              <a:rPr lang="zh-CN" altLang="en-US" sz="2800" smtClean="0"/>
              <a:t>例</a:t>
            </a:r>
            <a:r>
              <a:rPr lang="en-US" altLang="zh-CN" sz="2800" smtClean="0"/>
              <a:t>6.3】</a:t>
            </a:r>
            <a:r>
              <a:rPr lang="zh-CN" altLang="en-US" sz="2800" smtClean="0"/>
              <a:t>某</a:t>
            </a:r>
            <a:r>
              <a:rPr lang="en-US" altLang="zh-CN" sz="2800" smtClean="0"/>
              <a:t>CPU</a:t>
            </a:r>
            <a:r>
              <a:rPr lang="zh-CN" altLang="en-US" sz="2800" smtClean="0"/>
              <a:t>采用集中式仲裁方式，使用独立请求与菊花链查询相结合的二维总线控制结构。每一对请求线</a:t>
            </a:r>
            <a:r>
              <a:rPr lang="en-US" altLang="zh-CN" sz="2800" smtClean="0"/>
              <a:t>BRi</a:t>
            </a:r>
            <a:r>
              <a:rPr lang="zh-CN" altLang="en-US" sz="2800" smtClean="0"/>
              <a:t>和授权线</a:t>
            </a:r>
            <a:r>
              <a:rPr lang="en-US" altLang="zh-CN" sz="2800" smtClean="0"/>
              <a:t>BGi</a:t>
            </a:r>
            <a:r>
              <a:rPr lang="zh-CN" altLang="en-US" sz="2800" smtClean="0"/>
              <a:t>组成一对菊花链查询电路。每一根请求线可以被若干个传输速率接近的设备共享。当这些设备要求传送时通过</a:t>
            </a:r>
            <a:r>
              <a:rPr lang="en-US" altLang="zh-CN" sz="2800" smtClean="0"/>
              <a:t>BRi</a:t>
            </a:r>
            <a:r>
              <a:rPr lang="zh-CN" altLang="en-US" sz="2800" smtClean="0"/>
              <a:t>线向仲裁器发出请求，对应的</a:t>
            </a:r>
            <a:r>
              <a:rPr lang="en-US" altLang="zh-CN" sz="2800" smtClean="0"/>
              <a:t>BGi</a:t>
            </a:r>
            <a:r>
              <a:rPr lang="zh-CN" altLang="en-US" sz="2800" smtClean="0"/>
              <a:t>线则串行查询每个设备，从而确定哪个设备享有总线控制权。请分析说明图</a:t>
            </a:r>
            <a:r>
              <a:rPr lang="en-US" altLang="zh-CN" sz="2800" smtClean="0"/>
              <a:t>6.14</a:t>
            </a:r>
            <a:r>
              <a:rPr lang="zh-CN" altLang="en-US" sz="2800" smtClean="0"/>
              <a:t>所示的总线仲裁时序图。</a:t>
            </a:r>
          </a:p>
          <a:p>
            <a:pPr marL="0" indent="0" eaLnBrk="1" hangingPunct="1"/>
            <a:endParaRPr lang="en-US" altLang="zh-CN" sz="2800" smtClean="0"/>
          </a:p>
        </p:txBody>
      </p:sp>
      <p:sp>
        <p:nvSpPr>
          <p:cNvPr id="48132" name="Rectangle 2"/>
          <p:cNvSpPr>
            <a:spLocks noGrp="1" noChangeArrowheads="1"/>
          </p:cNvSpPr>
          <p:nvPr>
            <p:ph type="title"/>
          </p:nvPr>
        </p:nvSpPr>
        <p:spPr>
          <a:xfrm>
            <a:off x="323850" y="549275"/>
            <a:ext cx="4114800" cy="725488"/>
          </a:xfrm>
        </p:spPr>
        <p:txBody>
          <a:bodyPr/>
          <a:lstStyle/>
          <a:p>
            <a:pPr eaLnBrk="1" hangingPunct="1"/>
            <a:r>
              <a:rPr lang="en-US" altLang="zh-CN" smtClean="0"/>
              <a:t>6.4.1 </a:t>
            </a:r>
            <a:r>
              <a:rPr lang="zh-CN" altLang="en-US" smtClean="0"/>
              <a:t>总线的定时</a:t>
            </a:r>
          </a:p>
        </p:txBody>
      </p:sp>
      <p:sp>
        <p:nvSpPr>
          <p:cNvPr id="3" name="日期占位符 2"/>
          <p:cNvSpPr>
            <a:spLocks noGrp="1"/>
          </p:cNvSpPr>
          <p:nvPr>
            <p:ph type="dt" sz="half" idx="10"/>
          </p:nvPr>
        </p:nvSpPr>
        <p:spPr/>
        <p:txBody>
          <a:bodyPr/>
          <a:lstStyle/>
          <a:p>
            <a:pPr>
              <a:defRPr/>
            </a:pPr>
            <a:fld id="{FA7383A0-C075-4335-A539-5FB8DAC5994B}"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4" descr="6a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2349500"/>
            <a:ext cx="5300662"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Rectangle 2"/>
          <p:cNvSpPr>
            <a:spLocks noGrp="1" noChangeArrowheads="1"/>
          </p:cNvSpPr>
          <p:nvPr>
            <p:ph type="title"/>
          </p:nvPr>
        </p:nvSpPr>
        <p:spPr>
          <a:xfrm>
            <a:off x="323850" y="549275"/>
            <a:ext cx="4114800" cy="725488"/>
          </a:xfrm>
        </p:spPr>
        <p:txBody>
          <a:bodyPr/>
          <a:lstStyle/>
          <a:p>
            <a:pPr eaLnBrk="1" hangingPunct="1"/>
            <a:r>
              <a:rPr lang="en-US" altLang="zh-CN" smtClean="0"/>
              <a:t>6.4.1 </a:t>
            </a:r>
            <a:r>
              <a:rPr lang="zh-CN" altLang="en-US" smtClean="0"/>
              <a:t>总线的定时</a:t>
            </a:r>
          </a:p>
        </p:txBody>
      </p:sp>
      <p:sp>
        <p:nvSpPr>
          <p:cNvPr id="3" name="日期占位符 2"/>
          <p:cNvSpPr>
            <a:spLocks noGrp="1"/>
          </p:cNvSpPr>
          <p:nvPr>
            <p:ph type="dt" sz="half" idx="10"/>
          </p:nvPr>
        </p:nvSpPr>
        <p:spPr/>
        <p:txBody>
          <a:bodyPr/>
          <a:lstStyle/>
          <a:p>
            <a:pPr>
              <a:defRPr/>
            </a:pPr>
            <a:fld id="{DD5F77E1-97F0-4285-BB00-192DCBDE4540}"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body" idx="1"/>
          </p:nvPr>
        </p:nvSpPr>
        <p:spPr>
          <a:xfrm>
            <a:off x="611188" y="1412875"/>
            <a:ext cx="7570787" cy="5256213"/>
          </a:xfrm>
        </p:spPr>
        <p:txBody>
          <a:bodyPr/>
          <a:lstStyle/>
          <a:p>
            <a:pPr eaLnBrk="1" hangingPunct="1">
              <a:lnSpc>
                <a:spcPct val="80000"/>
              </a:lnSpc>
              <a:buFont typeface="Wingdings" pitchFamily="2" charset="2"/>
              <a:buNone/>
            </a:pPr>
            <a:r>
              <a:rPr lang="zh-CN" altLang="en-US" sz="2600" smtClean="0"/>
              <a:t>解：从时序图看出，该总线采用异步定时协议。</a:t>
            </a:r>
          </a:p>
          <a:p>
            <a:pPr lvl="1" eaLnBrk="1" hangingPunct="1">
              <a:lnSpc>
                <a:spcPct val="80000"/>
              </a:lnSpc>
            </a:pPr>
            <a:r>
              <a:rPr lang="zh-CN" altLang="en-US" sz="2200" smtClean="0"/>
              <a:t>当某个设备请求使用总线时，在该设备所属的请求线上发出申请信号</a:t>
            </a:r>
            <a:r>
              <a:rPr lang="en-US" altLang="zh-CN" sz="2200" smtClean="0"/>
              <a:t>BRi</a:t>
            </a:r>
            <a:r>
              <a:rPr lang="zh-CN" altLang="en-US" sz="2200" smtClean="0"/>
              <a:t>（</a:t>
            </a:r>
            <a:r>
              <a:rPr lang="en-US" altLang="zh-CN" sz="2200" smtClean="0"/>
              <a:t>1</a:t>
            </a:r>
            <a:r>
              <a:rPr lang="zh-CN" altLang="en-US" sz="2200" smtClean="0"/>
              <a:t>）。</a:t>
            </a:r>
          </a:p>
          <a:p>
            <a:pPr lvl="1" eaLnBrk="1" hangingPunct="1">
              <a:lnSpc>
                <a:spcPct val="80000"/>
              </a:lnSpc>
            </a:pPr>
            <a:r>
              <a:rPr lang="en-US" altLang="zh-CN" sz="2200" smtClean="0"/>
              <a:t>CPU</a:t>
            </a:r>
            <a:r>
              <a:rPr lang="zh-CN" altLang="en-US" sz="2200" smtClean="0"/>
              <a:t>按优先原则同意后给出授权信号</a:t>
            </a:r>
            <a:r>
              <a:rPr lang="en-US" altLang="zh-CN" sz="2200" smtClean="0"/>
              <a:t>BGi</a:t>
            </a:r>
            <a:r>
              <a:rPr lang="zh-CN" altLang="en-US" sz="2200" smtClean="0"/>
              <a:t>作为回答（</a:t>
            </a:r>
            <a:r>
              <a:rPr lang="en-US" altLang="zh-CN" sz="2200" smtClean="0"/>
              <a:t>2</a:t>
            </a:r>
            <a:r>
              <a:rPr lang="zh-CN" altLang="en-US" sz="2200" smtClean="0"/>
              <a:t>）。</a:t>
            </a:r>
          </a:p>
          <a:p>
            <a:pPr lvl="1" eaLnBrk="1" hangingPunct="1">
              <a:lnSpc>
                <a:spcPct val="80000"/>
              </a:lnSpc>
            </a:pPr>
            <a:r>
              <a:rPr lang="en-US" altLang="zh-CN" sz="2200" smtClean="0"/>
              <a:t>BGi</a:t>
            </a:r>
            <a:r>
              <a:rPr lang="zh-CN" altLang="en-US" sz="2200" smtClean="0"/>
              <a:t>链式查询各设备，并上升从设备回答</a:t>
            </a:r>
            <a:r>
              <a:rPr lang="en-US" altLang="zh-CN" sz="2200" smtClean="0"/>
              <a:t>SACK</a:t>
            </a:r>
            <a:r>
              <a:rPr lang="zh-CN" altLang="en-US" sz="2200" smtClean="0"/>
              <a:t>信号证实已收到</a:t>
            </a:r>
            <a:r>
              <a:rPr lang="en-US" altLang="zh-CN" sz="2200" smtClean="0"/>
              <a:t>BGi</a:t>
            </a:r>
            <a:r>
              <a:rPr lang="zh-CN" altLang="en-US" sz="2200" smtClean="0"/>
              <a:t>信号（</a:t>
            </a:r>
            <a:r>
              <a:rPr lang="en-US" altLang="zh-CN" sz="2200" smtClean="0"/>
              <a:t>3</a:t>
            </a:r>
            <a:r>
              <a:rPr lang="zh-CN" altLang="en-US" sz="2200" smtClean="0"/>
              <a:t>）。</a:t>
            </a:r>
          </a:p>
          <a:p>
            <a:pPr lvl="1" eaLnBrk="1" hangingPunct="1">
              <a:lnSpc>
                <a:spcPct val="80000"/>
              </a:lnSpc>
            </a:pPr>
            <a:r>
              <a:rPr lang="en-US" altLang="zh-CN" sz="2200" smtClean="0"/>
              <a:t>CPU</a:t>
            </a:r>
            <a:r>
              <a:rPr lang="zh-CN" altLang="en-US" sz="2200" smtClean="0"/>
              <a:t>接到</a:t>
            </a:r>
            <a:r>
              <a:rPr lang="en-US" altLang="zh-CN" sz="2200" smtClean="0"/>
              <a:t>SACK</a:t>
            </a:r>
            <a:r>
              <a:rPr lang="zh-CN" altLang="en-US" sz="2200" smtClean="0"/>
              <a:t>信号后下降</a:t>
            </a:r>
            <a:r>
              <a:rPr lang="en-US" altLang="zh-CN" sz="2200" smtClean="0"/>
              <a:t>BG</a:t>
            </a:r>
            <a:r>
              <a:rPr lang="zh-CN" altLang="en-US" sz="2200" smtClean="0"/>
              <a:t>作为回答（</a:t>
            </a:r>
            <a:r>
              <a:rPr lang="en-US" altLang="zh-CN" sz="2200" smtClean="0"/>
              <a:t>4</a:t>
            </a:r>
            <a:r>
              <a:rPr lang="zh-CN" altLang="en-US" sz="2200" smtClean="0"/>
              <a:t>）。</a:t>
            </a:r>
          </a:p>
          <a:p>
            <a:pPr lvl="1" eaLnBrk="1" hangingPunct="1">
              <a:lnSpc>
                <a:spcPct val="80000"/>
              </a:lnSpc>
            </a:pPr>
            <a:r>
              <a:rPr lang="zh-CN" altLang="en-US" sz="2200" smtClean="0"/>
              <a:t>在总线“忙”标志</a:t>
            </a:r>
            <a:r>
              <a:rPr lang="en-US" altLang="zh-CN" sz="2200" smtClean="0"/>
              <a:t>BBSY</a:t>
            </a:r>
            <a:r>
              <a:rPr lang="zh-CN" altLang="en-US" sz="2200" smtClean="0"/>
              <a:t>为“</a:t>
            </a:r>
            <a:r>
              <a:rPr lang="en-US" altLang="zh-CN" sz="2200" smtClean="0"/>
              <a:t>0”</a:t>
            </a:r>
            <a:r>
              <a:rPr lang="zh-CN" altLang="en-US" sz="2200" smtClean="0"/>
              <a:t>情况该设备上升</a:t>
            </a:r>
            <a:r>
              <a:rPr lang="en-US" altLang="zh-CN" sz="2200" smtClean="0"/>
              <a:t>BBSY</a:t>
            </a:r>
            <a:r>
              <a:rPr lang="zh-CN" altLang="en-US" sz="2200" smtClean="0"/>
              <a:t>，表示该设备获得了总线控制权，成为控制总线的主设备（</a:t>
            </a:r>
            <a:r>
              <a:rPr lang="en-US" altLang="zh-CN" sz="2200" smtClean="0"/>
              <a:t>5</a:t>
            </a:r>
            <a:r>
              <a:rPr lang="zh-CN" altLang="en-US" sz="2200" smtClean="0"/>
              <a:t>）。</a:t>
            </a:r>
          </a:p>
          <a:p>
            <a:pPr lvl="1" eaLnBrk="1" hangingPunct="1">
              <a:lnSpc>
                <a:spcPct val="80000"/>
              </a:lnSpc>
            </a:pPr>
            <a:r>
              <a:rPr lang="zh-CN" altLang="en-US" sz="2200" smtClean="0"/>
              <a:t>在设备用完总线后，下降</a:t>
            </a:r>
            <a:r>
              <a:rPr lang="en-US" altLang="zh-CN" sz="2200" smtClean="0"/>
              <a:t>BBSY</a:t>
            </a:r>
            <a:r>
              <a:rPr lang="zh-CN" altLang="en-US" sz="2200" smtClean="0"/>
              <a:t>和</a:t>
            </a:r>
            <a:r>
              <a:rPr lang="en-US" altLang="zh-CN" sz="2200" smtClean="0"/>
              <a:t>SACK</a:t>
            </a:r>
            <a:r>
              <a:rPr lang="zh-CN" altLang="en-US" sz="2200" smtClean="0"/>
              <a:t>（</a:t>
            </a:r>
            <a:r>
              <a:rPr lang="en-US" altLang="zh-CN" sz="2200" smtClean="0"/>
              <a:t>6</a:t>
            </a:r>
            <a:r>
              <a:rPr lang="zh-CN" altLang="en-US" sz="2200" smtClean="0"/>
              <a:t>）</a:t>
            </a:r>
          </a:p>
          <a:p>
            <a:pPr lvl="1" eaLnBrk="1" hangingPunct="1">
              <a:lnSpc>
                <a:spcPct val="80000"/>
              </a:lnSpc>
            </a:pPr>
            <a:r>
              <a:rPr lang="zh-CN" altLang="en-US" sz="2200" smtClean="0"/>
              <a:t>释放总线。</a:t>
            </a:r>
          </a:p>
          <a:p>
            <a:pPr lvl="1" eaLnBrk="1" hangingPunct="1">
              <a:lnSpc>
                <a:spcPct val="80000"/>
              </a:lnSpc>
            </a:pPr>
            <a:r>
              <a:rPr lang="zh-CN" altLang="en-US" sz="2200" smtClean="0"/>
              <a:t>在上述选择主设备过程中，可能现行的主从设备正在进行传送。此时需等待现行传送结束，即现行主设备下降</a:t>
            </a:r>
            <a:r>
              <a:rPr lang="en-US" altLang="zh-CN" sz="2200" smtClean="0"/>
              <a:t>BBSY</a:t>
            </a:r>
            <a:r>
              <a:rPr lang="zh-CN" altLang="en-US" sz="2200" smtClean="0"/>
              <a:t>信号后（</a:t>
            </a:r>
            <a:r>
              <a:rPr lang="en-US" altLang="zh-CN" sz="2200" smtClean="0"/>
              <a:t>7</a:t>
            </a:r>
            <a:r>
              <a:rPr lang="zh-CN" altLang="en-US" sz="2200" smtClean="0"/>
              <a:t>），新的主设备才能上升</a:t>
            </a:r>
            <a:r>
              <a:rPr lang="en-US" altLang="zh-CN" sz="2200" smtClean="0"/>
              <a:t>BBSY</a:t>
            </a:r>
            <a:r>
              <a:rPr lang="zh-CN" altLang="en-US" sz="2200" smtClean="0"/>
              <a:t>，获得总线控制权。</a:t>
            </a:r>
          </a:p>
          <a:p>
            <a:pPr eaLnBrk="1" hangingPunct="1">
              <a:lnSpc>
                <a:spcPct val="80000"/>
              </a:lnSpc>
            </a:pPr>
            <a:endParaRPr lang="en-US" altLang="zh-CN" sz="2600" smtClean="0"/>
          </a:p>
        </p:txBody>
      </p:sp>
      <p:sp>
        <p:nvSpPr>
          <p:cNvPr id="50180" name="Rectangle 2"/>
          <p:cNvSpPr>
            <a:spLocks noGrp="1" noChangeArrowheads="1"/>
          </p:cNvSpPr>
          <p:nvPr>
            <p:ph type="title"/>
          </p:nvPr>
        </p:nvSpPr>
        <p:spPr>
          <a:xfrm>
            <a:off x="323850" y="333375"/>
            <a:ext cx="4114800" cy="725488"/>
          </a:xfrm>
        </p:spPr>
        <p:txBody>
          <a:bodyPr/>
          <a:lstStyle/>
          <a:p>
            <a:pPr eaLnBrk="1" hangingPunct="1"/>
            <a:r>
              <a:rPr lang="en-US" altLang="zh-CN" smtClean="0"/>
              <a:t>6.4.1 </a:t>
            </a:r>
            <a:r>
              <a:rPr lang="zh-CN" altLang="en-US" smtClean="0"/>
              <a:t>总线的定时</a:t>
            </a:r>
          </a:p>
        </p:txBody>
      </p:sp>
      <p:sp>
        <p:nvSpPr>
          <p:cNvPr id="3" name="日期占位符 2"/>
          <p:cNvSpPr>
            <a:spLocks noGrp="1"/>
          </p:cNvSpPr>
          <p:nvPr>
            <p:ph type="dt" sz="half" idx="10"/>
          </p:nvPr>
        </p:nvSpPr>
        <p:spPr/>
        <p:txBody>
          <a:bodyPr/>
          <a:lstStyle/>
          <a:p>
            <a:pPr>
              <a:defRPr/>
            </a:pPr>
            <a:fld id="{E3B4D119-3000-407B-A4FC-566BCAB2711C}"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23850" y="549275"/>
            <a:ext cx="4114800" cy="725488"/>
          </a:xfrm>
        </p:spPr>
        <p:txBody>
          <a:bodyPr/>
          <a:lstStyle/>
          <a:p>
            <a:pPr eaLnBrk="1" hangingPunct="1"/>
            <a:r>
              <a:rPr lang="en-US" altLang="zh-CN" smtClean="0"/>
              <a:t>6.4.1 </a:t>
            </a:r>
            <a:r>
              <a:rPr lang="zh-CN" altLang="en-US" smtClean="0"/>
              <a:t>总线的定时</a:t>
            </a:r>
          </a:p>
        </p:txBody>
      </p:sp>
      <p:sp>
        <p:nvSpPr>
          <p:cNvPr id="41988" name="Rectangle 3"/>
          <p:cNvSpPr>
            <a:spLocks noGrp="1" noChangeArrowheads="1"/>
          </p:cNvSpPr>
          <p:nvPr>
            <p:ph type="body" idx="1"/>
          </p:nvPr>
        </p:nvSpPr>
        <p:spPr>
          <a:xfrm>
            <a:off x="395288" y="1484313"/>
            <a:ext cx="8569325" cy="2449512"/>
          </a:xfrm>
        </p:spPr>
        <p:txBody>
          <a:bodyPr/>
          <a:lstStyle/>
          <a:p>
            <a:pPr marL="0" indent="0" eaLnBrk="1" hangingPunct="1">
              <a:buFont typeface="Wingdings" pitchFamily="2" charset="2"/>
              <a:buNone/>
              <a:defRPr/>
            </a:pPr>
            <a:r>
              <a:rPr lang="en-US" altLang="zh-CN" sz="2400" smtClean="0"/>
              <a:t>3.</a:t>
            </a:r>
            <a:r>
              <a:rPr lang="zh-CN" altLang="en-US" sz="2400"/>
              <a:t>半</a:t>
            </a:r>
            <a:r>
              <a:rPr lang="zh-CN" altLang="en-US" sz="2400" smtClean="0"/>
              <a:t>同步总线定时协定</a:t>
            </a:r>
            <a:endParaRPr lang="en-US" altLang="zh-CN" sz="2400" smtClean="0"/>
          </a:p>
          <a:p>
            <a:pPr marL="0" indent="457200" eaLnBrk="1" hangingPunct="1">
              <a:buFont typeface="Wingdings" pitchFamily="2" charset="2"/>
              <a:buNone/>
              <a:defRPr/>
            </a:pPr>
            <a:r>
              <a:rPr lang="zh-CN" altLang="en-US" sz="2400" smtClean="0"/>
              <a:t>整体上仍然采用同步操作方式，不同之处在于增加一根联络信号线，如高电平有效的准备好信号</a:t>
            </a:r>
            <a:r>
              <a:rPr lang="en-US" altLang="zh-CN" sz="2400" smtClean="0"/>
              <a:t>READY</a:t>
            </a:r>
            <a:r>
              <a:rPr lang="zh-CN" altLang="en-US" sz="2400" smtClean="0"/>
              <a:t>（或者低电平有效的等待信号</a:t>
            </a:r>
            <a:r>
              <a:rPr lang="en-US" altLang="zh-CN" sz="2400" smtClean="0"/>
              <a:t>WAIT</a:t>
            </a:r>
            <a:r>
              <a:rPr lang="zh-CN" altLang="en-US" sz="2400" smtClean="0"/>
              <a:t>），由此信号决定是否需要增加时钟信号。</a:t>
            </a:r>
            <a:endParaRPr lang="en-US" altLang="zh-CN" sz="2400" smtClean="0"/>
          </a:p>
          <a:p>
            <a:pPr marL="0" indent="457200" eaLnBrk="1" hangingPunct="1">
              <a:buFont typeface="Wingdings" pitchFamily="2" charset="2"/>
              <a:buNone/>
              <a:defRPr/>
            </a:pPr>
            <a:r>
              <a:rPr lang="zh-CN" altLang="en-US" sz="2400"/>
              <a:t>半</a:t>
            </a:r>
            <a:r>
              <a:rPr lang="zh-CN" altLang="en-US" sz="2400" smtClean="0"/>
              <a:t>同步总线协定再同步总线协定的基础上仅仅增加了一点点成本，但适应能力却大大提升。</a:t>
            </a:r>
            <a:endParaRPr lang="en-US" altLang="zh-CN" sz="2400" smtClean="0"/>
          </a:p>
        </p:txBody>
      </p:sp>
      <p:pic>
        <p:nvPicPr>
          <p:cNvPr id="512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005263"/>
            <a:ext cx="54387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0E258A52-2993-4722-ABDB-161BE6332DA3}"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323850" y="549275"/>
            <a:ext cx="4114800" cy="725488"/>
          </a:xfrm>
        </p:spPr>
        <p:txBody>
          <a:bodyPr/>
          <a:lstStyle/>
          <a:p>
            <a:pPr eaLnBrk="1" hangingPunct="1"/>
            <a:r>
              <a:rPr lang="en-US" altLang="zh-CN" smtClean="0"/>
              <a:t>6.4.1 </a:t>
            </a:r>
            <a:r>
              <a:rPr lang="zh-CN" altLang="en-US" smtClean="0"/>
              <a:t>总线的定时</a:t>
            </a:r>
          </a:p>
        </p:txBody>
      </p:sp>
      <p:sp>
        <p:nvSpPr>
          <p:cNvPr id="52228" name="Rectangle 3"/>
          <p:cNvSpPr>
            <a:spLocks noGrp="1" noChangeArrowheads="1"/>
          </p:cNvSpPr>
          <p:nvPr>
            <p:ph type="body" idx="1"/>
          </p:nvPr>
        </p:nvSpPr>
        <p:spPr>
          <a:xfrm>
            <a:off x="433388" y="1628775"/>
            <a:ext cx="8280400" cy="1655763"/>
          </a:xfrm>
        </p:spPr>
        <p:txBody>
          <a:bodyPr/>
          <a:lstStyle/>
          <a:p>
            <a:pPr marL="0" indent="457200" eaLnBrk="1" hangingPunct="1">
              <a:buFont typeface="Wingdings" pitchFamily="2" charset="2"/>
              <a:buNone/>
            </a:pPr>
            <a:r>
              <a:rPr lang="zh-CN" altLang="en-US" sz="2400" smtClean="0"/>
              <a:t>分析同步总线读操作时序可以看出，从主方通过总线向从方发出地址和读写命令开始，到整个传输周期结束，总线完全是由该主方以及从方占用。但并非整个传输周期中总线都得到了充分利用。</a:t>
            </a:r>
            <a:endParaRPr lang="en-US" altLang="zh-CN" sz="2400" smtClean="0"/>
          </a:p>
        </p:txBody>
      </p:sp>
      <p:pic>
        <p:nvPicPr>
          <p:cNvPr id="522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75" y="3500438"/>
            <a:ext cx="4418013"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5C8C8EE2-8A61-4B5F-89FB-60BCF8417722}"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323850" y="549275"/>
            <a:ext cx="4114800" cy="725488"/>
          </a:xfrm>
        </p:spPr>
        <p:txBody>
          <a:bodyPr/>
          <a:lstStyle/>
          <a:p>
            <a:pPr eaLnBrk="1" hangingPunct="1"/>
            <a:r>
              <a:rPr lang="en-US" altLang="zh-CN" smtClean="0"/>
              <a:t>6.4.1 </a:t>
            </a:r>
            <a:r>
              <a:rPr lang="zh-CN" altLang="en-US" smtClean="0"/>
              <a:t>总线的定时</a:t>
            </a:r>
          </a:p>
        </p:txBody>
      </p:sp>
      <p:sp>
        <p:nvSpPr>
          <p:cNvPr id="41988" name="Rectangle 3"/>
          <p:cNvSpPr>
            <a:spLocks noGrp="1" noChangeArrowheads="1"/>
          </p:cNvSpPr>
          <p:nvPr>
            <p:ph type="body" idx="1"/>
          </p:nvPr>
        </p:nvSpPr>
        <p:spPr>
          <a:xfrm>
            <a:off x="395288" y="1557338"/>
            <a:ext cx="8569325" cy="3600450"/>
          </a:xfrm>
        </p:spPr>
        <p:txBody>
          <a:bodyPr/>
          <a:lstStyle/>
          <a:p>
            <a:pPr marL="0" indent="0" eaLnBrk="1" hangingPunct="1">
              <a:buFont typeface="Wingdings" pitchFamily="2" charset="2"/>
              <a:buNone/>
              <a:defRPr/>
            </a:pPr>
            <a:r>
              <a:rPr lang="en-US" altLang="zh-CN" sz="2400" smtClean="0"/>
              <a:t>4.</a:t>
            </a:r>
            <a:r>
              <a:rPr lang="zh-CN" altLang="en-US" sz="2400" smtClean="0"/>
              <a:t>周期分裂式总线定时协定</a:t>
            </a:r>
            <a:endParaRPr lang="en-US" altLang="zh-CN" sz="2400" smtClean="0"/>
          </a:p>
          <a:p>
            <a:pPr marL="0" indent="457200" eaLnBrk="1" hangingPunct="1">
              <a:buFont typeface="Wingdings" pitchFamily="2" charset="2"/>
              <a:buNone/>
              <a:defRPr/>
            </a:pPr>
            <a:r>
              <a:rPr lang="zh-CN" altLang="en-US" sz="2400" smtClean="0"/>
              <a:t>将每个读周期分为三步</a:t>
            </a:r>
            <a:r>
              <a:rPr lang="zh-CN" altLang="en-US" sz="2400" smtClean="0">
                <a:sym typeface="Wingdings" pitchFamily="2" charset="2"/>
              </a:rPr>
              <a:t>：</a:t>
            </a:r>
            <a:r>
              <a:rPr lang="zh-CN" altLang="en-US" sz="2400" smtClean="0">
                <a:latin typeface="宋体"/>
                <a:sym typeface="Wingdings" pitchFamily="2" charset="2"/>
              </a:rPr>
              <a:t>①主方通过总线向从方发送地址和读命令；②从方根据命令进行内部读操作，这是从方执行读命令的数据准备时间；③从方通过数据总线向主方提供数据。</a:t>
            </a:r>
            <a:endParaRPr lang="en-US" altLang="zh-CN" sz="2400" smtClean="0">
              <a:latin typeface="宋体"/>
              <a:sym typeface="Wingdings" pitchFamily="2" charset="2"/>
            </a:endParaRPr>
          </a:p>
          <a:p>
            <a:pPr marL="0" indent="457200" eaLnBrk="1" hangingPunct="1">
              <a:buFont typeface="Wingdings" pitchFamily="2" charset="2"/>
              <a:buNone/>
              <a:defRPr/>
            </a:pPr>
            <a:r>
              <a:rPr lang="zh-CN" altLang="en-US" sz="2400" smtClean="0">
                <a:latin typeface="宋体"/>
                <a:sym typeface="Wingdings" pitchFamily="2" charset="2"/>
              </a:rPr>
              <a:t>相应地，将一个读周期分解成两个分离的传输子周期：第一个子周期，主方发送地址和命令及有关信息后，立即和总线断开，供其他设备使用；第二个子周期，被读出的设备重新申请总线使用权后将数据通过总线法向请求数据的设备。而写周期只需要一个子周期即可完成。</a:t>
            </a:r>
            <a:endParaRPr lang="en-US" altLang="zh-CN" sz="2400" smtClean="0"/>
          </a:p>
        </p:txBody>
      </p:sp>
      <p:sp>
        <p:nvSpPr>
          <p:cNvPr id="3" name="日期占位符 2"/>
          <p:cNvSpPr>
            <a:spLocks noGrp="1"/>
          </p:cNvSpPr>
          <p:nvPr>
            <p:ph type="dt" sz="half" idx="10"/>
          </p:nvPr>
        </p:nvSpPr>
        <p:spPr/>
        <p:txBody>
          <a:bodyPr/>
          <a:lstStyle/>
          <a:p>
            <a:pPr>
              <a:defRPr/>
            </a:pPr>
            <a:fld id="{6E05B896-3A9B-4D3A-B137-BC27BBE4A38F}"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620713"/>
            <a:ext cx="5338763" cy="796925"/>
          </a:xfrm>
        </p:spPr>
        <p:txBody>
          <a:bodyPr/>
          <a:lstStyle/>
          <a:p>
            <a:pPr eaLnBrk="1" hangingPunct="1"/>
            <a:r>
              <a:rPr lang="en-US" altLang="zh-CN" smtClean="0">
                <a:latin typeface="宋体" pitchFamily="2" charset="-122"/>
              </a:rPr>
              <a:t>6.1.1</a:t>
            </a:r>
            <a:r>
              <a:rPr lang="zh-CN" altLang="en-US" smtClean="0">
                <a:latin typeface="宋体" pitchFamily="2" charset="-122"/>
              </a:rPr>
              <a:t>总线的基本概念</a:t>
            </a:r>
          </a:p>
        </p:txBody>
      </p:sp>
      <p:sp>
        <p:nvSpPr>
          <p:cNvPr id="8196" name="Rectangle 3"/>
          <p:cNvSpPr>
            <a:spLocks noGrp="1" noChangeArrowheads="1"/>
          </p:cNvSpPr>
          <p:nvPr>
            <p:ph type="body" idx="1"/>
          </p:nvPr>
        </p:nvSpPr>
        <p:spPr>
          <a:xfrm>
            <a:off x="539552" y="1844824"/>
            <a:ext cx="8229600" cy="3888829"/>
          </a:xfrm>
        </p:spPr>
        <p:txBody>
          <a:bodyPr/>
          <a:lstStyle/>
          <a:p>
            <a:pPr marL="0" lvl="1" indent="0" eaLnBrk="1" hangingPunct="1">
              <a:spcBef>
                <a:spcPts val="600"/>
              </a:spcBef>
              <a:buFont typeface="Wingdings" pitchFamily="2" charset="2"/>
              <a:buNone/>
            </a:pPr>
            <a:r>
              <a:rPr lang="zh-CN" altLang="en-US" sz="2800" smtClean="0">
                <a:latin typeface="宋体" pitchFamily="2" charset="-122"/>
              </a:rPr>
              <a:t>总线可分为以下几类： </a:t>
            </a:r>
          </a:p>
          <a:p>
            <a:pPr marL="0" lvl="2" indent="0" eaLnBrk="1" hangingPunct="1">
              <a:spcBef>
                <a:spcPts val="600"/>
              </a:spcBef>
              <a:buFont typeface="Wingdings" pitchFamily="2" charset="2"/>
              <a:buNone/>
            </a:pPr>
            <a:r>
              <a:rPr lang="zh-CN" altLang="en-US" sz="2800" b="1" smtClean="0">
                <a:solidFill>
                  <a:srgbClr val="FF0000"/>
                </a:solidFill>
                <a:latin typeface="宋体" pitchFamily="2" charset="-122"/>
              </a:rPr>
              <a:t>内部总线：</a:t>
            </a:r>
            <a:r>
              <a:rPr lang="en-US" altLang="zh-CN" sz="2800" smtClean="0">
                <a:latin typeface="宋体" pitchFamily="2" charset="-122"/>
              </a:rPr>
              <a:t>CPU</a:t>
            </a:r>
            <a:r>
              <a:rPr lang="zh-CN" altLang="en-US" sz="2800" smtClean="0">
                <a:latin typeface="宋体" pitchFamily="2" charset="-122"/>
              </a:rPr>
              <a:t>内部连接各寄存器及运算器部件之间的总线。 </a:t>
            </a:r>
          </a:p>
          <a:p>
            <a:pPr marL="0" lvl="2" indent="0" eaLnBrk="1" hangingPunct="1">
              <a:spcBef>
                <a:spcPts val="600"/>
              </a:spcBef>
              <a:buFont typeface="Wingdings" pitchFamily="2" charset="2"/>
              <a:buNone/>
            </a:pPr>
            <a:r>
              <a:rPr lang="zh-CN" altLang="en-US" sz="2800" b="1" smtClean="0">
                <a:solidFill>
                  <a:srgbClr val="FF0000"/>
                </a:solidFill>
                <a:latin typeface="宋体" pitchFamily="2" charset="-122"/>
              </a:rPr>
              <a:t>系统总线：</a:t>
            </a:r>
            <a:r>
              <a:rPr lang="en-US" altLang="zh-CN" sz="2800" smtClean="0">
                <a:latin typeface="宋体" pitchFamily="2" charset="-122"/>
              </a:rPr>
              <a:t>CPU</a:t>
            </a:r>
            <a:r>
              <a:rPr lang="zh-CN" altLang="en-US" sz="2800" smtClean="0">
                <a:latin typeface="宋体" pitchFamily="2" charset="-122"/>
              </a:rPr>
              <a:t>和计算机系统中其他高速功能部件相互连接的总线</a:t>
            </a:r>
            <a:r>
              <a:rPr lang="zh-CN" altLang="en-US" sz="2800" smtClean="0">
                <a:latin typeface="宋体" pitchFamily="2" charset="-122"/>
              </a:rPr>
              <a:t>。 </a:t>
            </a:r>
            <a:endParaRPr lang="en-US" altLang="zh-CN" sz="2800" smtClean="0">
              <a:latin typeface="宋体" pitchFamily="2" charset="-122"/>
            </a:endParaRPr>
          </a:p>
          <a:p>
            <a:pPr marL="0" lvl="2" indent="0" eaLnBrk="1" hangingPunct="1">
              <a:spcBef>
                <a:spcPts val="600"/>
              </a:spcBef>
              <a:buFont typeface="Wingdings" pitchFamily="2" charset="2"/>
              <a:buNone/>
            </a:pPr>
            <a:r>
              <a:rPr lang="en-US" altLang="zh-CN" sz="2800" b="1" smtClean="0">
                <a:solidFill>
                  <a:srgbClr val="FF0000"/>
                </a:solidFill>
                <a:latin typeface="宋体" pitchFamily="2" charset="-122"/>
              </a:rPr>
              <a:t>I/O</a:t>
            </a:r>
            <a:r>
              <a:rPr lang="zh-CN" altLang="en-US" sz="2800" b="1" smtClean="0">
                <a:solidFill>
                  <a:srgbClr val="FF0000"/>
                </a:solidFill>
                <a:latin typeface="宋体" pitchFamily="2" charset="-122"/>
              </a:rPr>
              <a:t>总线：</a:t>
            </a:r>
            <a:r>
              <a:rPr lang="zh-CN" altLang="en-US" sz="2800" smtClean="0">
                <a:latin typeface="宋体" pitchFamily="2" charset="-122"/>
              </a:rPr>
              <a:t>中、低速设备之间互相连接的总线。</a:t>
            </a:r>
            <a:endParaRPr lang="zh-CN" altLang="en-US" sz="2800" smtClean="0">
              <a:latin typeface="宋体" pitchFamily="2" charset="-122"/>
            </a:endParaRPr>
          </a:p>
          <a:p>
            <a:pPr marL="0" lvl="2" indent="0" eaLnBrk="1" hangingPunct="1">
              <a:spcBef>
                <a:spcPts val="600"/>
              </a:spcBef>
              <a:buNone/>
            </a:pPr>
            <a:r>
              <a:rPr lang="zh-CN" altLang="en-US" sz="2800" b="1" smtClean="0">
                <a:solidFill>
                  <a:srgbClr val="FF0000"/>
                </a:solidFill>
                <a:latin typeface="宋体" pitchFamily="2" charset="-122"/>
              </a:rPr>
              <a:t>通信总线：</a:t>
            </a:r>
            <a:r>
              <a:rPr lang="zh-CN" altLang="en-US" sz="2800" smtClean="0">
                <a:solidFill>
                  <a:srgbClr val="000000"/>
                </a:solidFill>
                <a:latin typeface="Times New Roman" pitchFamily="18" charset="0"/>
              </a:rPr>
              <a:t>用于 计算机系统之间 或 计算机系统与其他系统（如控制仪表、移动通信等）之间的通信</a:t>
            </a:r>
          </a:p>
        </p:txBody>
      </p:sp>
      <p:sp>
        <p:nvSpPr>
          <p:cNvPr id="3" name="日期占位符 2"/>
          <p:cNvSpPr>
            <a:spLocks noGrp="1"/>
          </p:cNvSpPr>
          <p:nvPr>
            <p:ph type="dt" sz="half" idx="10"/>
          </p:nvPr>
        </p:nvSpPr>
        <p:spPr/>
        <p:txBody>
          <a:bodyPr/>
          <a:lstStyle/>
          <a:p>
            <a:pPr>
              <a:defRPr/>
            </a:pPr>
            <a:fld id="{4FBE8438-BDB1-4B63-9A5B-010C686B2B39}" type="datetime11">
              <a:rPr lang="zh-CN" altLang="en-US" smtClean="0"/>
              <a:t>10:05:34</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323850" y="549275"/>
            <a:ext cx="4114800" cy="725488"/>
          </a:xfrm>
        </p:spPr>
        <p:txBody>
          <a:bodyPr/>
          <a:lstStyle/>
          <a:p>
            <a:pPr eaLnBrk="1" hangingPunct="1"/>
            <a:r>
              <a:rPr lang="en-US" altLang="zh-CN" smtClean="0"/>
              <a:t>6.4.1 </a:t>
            </a:r>
            <a:r>
              <a:rPr lang="zh-CN" altLang="en-US" smtClean="0"/>
              <a:t>总线的定时</a:t>
            </a: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1989138"/>
            <a:ext cx="5773737"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7" name="TextBox 2"/>
          <p:cNvSpPr txBox="1">
            <a:spLocks noChangeArrowheads="1"/>
          </p:cNvSpPr>
          <p:nvPr/>
        </p:nvSpPr>
        <p:spPr bwMode="auto">
          <a:xfrm>
            <a:off x="3132138" y="5429250"/>
            <a:ext cx="2735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周期分裂式总线操作时序</a:t>
            </a:r>
          </a:p>
        </p:txBody>
      </p:sp>
      <p:sp>
        <p:nvSpPr>
          <p:cNvPr id="3" name="日期占位符 2"/>
          <p:cNvSpPr>
            <a:spLocks noGrp="1"/>
          </p:cNvSpPr>
          <p:nvPr>
            <p:ph type="dt" sz="half" idx="10"/>
          </p:nvPr>
        </p:nvSpPr>
        <p:spPr/>
        <p:txBody>
          <a:bodyPr/>
          <a:lstStyle/>
          <a:p>
            <a:pPr>
              <a:defRPr/>
            </a:pPr>
            <a:fld id="{36A62C22-7134-4B8D-B200-A2495074F397}"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468313" y="333375"/>
            <a:ext cx="5554662" cy="796925"/>
          </a:xfrm>
        </p:spPr>
        <p:txBody>
          <a:bodyPr/>
          <a:lstStyle/>
          <a:p>
            <a:pPr eaLnBrk="1" hangingPunct="1"/>
            <a:r>
              <a:rPr lang="en-US" altLang="zh-CN" smtClean="0"/>
              <a:t>6.4.2 </a:t>
            </a:r>
            <a:r>
              <a:rPr lang="zh-CN" altLang="en-US" smtClean="0"/>
              <a:t>总线数据传送模式</a:t>
            </a:r>
          </a:p>
        </p:txBody>
      </p:sp>
      <p:sp>
        <p:nvSpPr>
          <p:cNvPr id="50180" name="Rectangle 3"/>
          <p:cNvSpPr>
            <a:spLocks noGrp="1" noChangeArrowheads="1"/>
          </p:cNvSpPr>
          <p:nvPr>
            <p:ph type="body" idx="1"/>
          </p:nvPr>
        </p:nvSpPr>
        <p:spPr>
          <a:xfrm>
            <a:off x="539750" y="1265238"/>
            <a:ext cx="8229600" cy="3240087"/>
          </a:xfrm>
        </p:spPr>
        <p:txBody>
          <a:bodyPr/>
          <a:lstStyle/>
          <a:p>
            <a:pPr marL="0" indent="457200" eaLnBrk="1" hangingPunct="1">
              <a:buFont typeface="Wingdings" pitchFamily="2" charset="2"/>
              <a:buNone/>
              <a:defRPr/>
            </a:pPr>
            <a:r>
              <a:rPr lang="zh-CN" altLang="en-US" sz="2400" smtClean="0"/>
              <a:t>当代的总线标准大多能支持以下四类模式的数据传送。</a:t>
            </a:r>
            <a:endParaRPr lang="en-US" altLang="zh-CN" sz="2400" smtClean="0"/>
          </a:p>
          <a:p>
            <a:pPr marL="0" indent="0" eaLnBrk="1" hangingPunct="1">
              <a:buFont typeface="Wingdings" pitchFamily="2" charset="2"/>
              <a:buNone/>
              <a:defRPr/>
            </a:pPr>
            <a:r>
              <a:rPr lang="en-US" altLang="zh-CN" sz="2400" b="1" smtClean="0">
                <a:solidFill>
                  <a:srgbClr val="FF0000"/>
                </a:solidFill>
              </a:rPr>
              <a:t>1.</a:t>
            </a:r>
            <a:r>
              <a:rPr lang="zh-CN" altLang="en-US" sz="2400" b="1" smtClean="0">
                <a:solidFill>
                  <a:srgbClr val="FF0000"/>
                </a:solidFill>
              </a:rPr>
              <a:t>读、写操作</a:t>
            </a:r>
            <a:endParaRPr lang="en-US" altLang="zh-CN" sz="2400" b="1" smtClean="0">
              <a:solidFill>
                <a:srgbClr val="FF0000"/>
              </a:solidFill>
            </a:endParaRPr>
          </a:p>
          <a:p>
            <a:pPr marL="0" indent="457200" eaLnBrk="1" hangingPunct="1">
              <a:buFont typeface="Wingdings" pitchFamily="2" charset="2"/>
              <a:buNone/>
              <a:defRPr/>
            </a:pPr>
            <a:r>
              <a:rPr lang="zh-CN" altLang="en-US" sz="2400" smtClean="0"/>
              <a:t>读操作是由从方到主方的数据传送；写操作是由主方到从方的数据传送。一般，主方先以一个总线周期发出命令和从方地址，经过一定的延时再开始数据传送总线周期。为了提高总线利用率，减少延时损失，主方完成寻址总线周期后可让出总线控制权，以使其他主方完成更紧迫的操作。然后再重新竞争总线，完成数据传送总线周期。</a:t>
            </a:r>
          </a:p>
        </p:txBody>
      </p:sp>
      <p:pic>
        <p:nvPicPr>
          <p:cNvPr id="553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4505325"/>
            <a:ext cx="260032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BA4E700B-256E-4908-B81A-03FCD2DDE39C}"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468313" y="404813"/>
            <a:ext cx="5554662" cy="725487"/>
          </a:xfrm>
        </p:spPr>
        <p:txBody>
          <a:bodyPr/>
          <a:lstStyle/>
          <a:p>
            <a:pPr eaLnBrk="1" hangingPunct="1"/>
            <a:r>
              <a:rPr lang="en-US" altLang="zh-CN" smtClean="0"/>
              <a:t>6.4.2 </a:t>
            </a:r>
            <a:r>
              <a:rPr lang="zh-CN" altLang="en-US" smtClean="0"/>
              <a:t>总线数据传送模式</a:t>
            </a:r>
          </a:p>
        </p:txBody>
      </p:sp>
      <p:sp>
        <p:nvSpPr>
          <p:cNvPr id="51204" name="Rectangle 3"/>
          <p:cNvSpPr>
            <a:spLocks noGrp="1" noChangeArrowheads="1"/>
          </p:cNvSpPr>
          <p:nvPr>
            <p:ph type="body" idx="1"/>
          </p:nvPr>
        </p:nvSpPr>
        <p:spPr>
          <a:xfrm>
            <a:off x="468313" y="1484313"/>
            <a:ext cx="8229600" cy="2501900"/>
          </a:xfrm>
        </p:spPr>
        <p:txBody>
          <a:bodyPr/>
          <a:lstStyle/>
          <a:p>
            <a:pPr marL="0" indent="0" eaLnBrk="1" hangingPunct="1">
              <a:buFont typeface="Wingdings" pitchFamily="2" charset="2"/>
              <a:buNone/>
              <a:defRPr/>
            </a:pPr>
            <a:r>
              <a:rPr lang="en-US" altLang="zh-CN" sz="2400" b="1" smtClean="0">
                <a:solidFill>
                  <a:srgbClr val="FF0000"/>
                </a:solidFill>
              </a:rPr>
              <a:t>2.</a:t>
            </a:r>
            <a:r>
              <a:rPr lang="zh-CN" altLang="en-US" sz="2400" b="1" smtClean="0">
                <a:solidFill>
                  <a:srgbClr val="FF0000"/>
                </a:solidFill>
              </a:rPr>
              <a:t>块传送操作</a:t>
            </a:r>
            <a:endParaRPr lang="en-US" altLang="zh-CN" sz="2400">
              <a:solidFill>
                <a:srgbClr val="FF0000"/>
              </a:solidFill>
            </a:endParaRPr>
          </a:p>
          <a:p>
            <a:pPr marL="0" indent="457200" eaLnBrk="1" hangingPunct="1">
              <a:buFont typeface="Wingdings" pitchFamily="2" charset="2"/>
              <a:buNone/>
              <a:defRPr/>
            </a:pPr>
            <a:r>
              <a:rPr lang="zh-CN" altLang="en-US" sz="2400" smtClean="0"/>
              <a:t>只需给出块的起始地址，然后对固定块长度的数据一个接一个地读出或写入。对于</a:t>
            </a:r>
            <a:r>
              <a:rPr lang="en-US" altLang="zh-CN" sz="2400" smtClean="0"/>
              <a:t>CPU</a:t>
            </a:r>
            <a:r>
              <a:rPr lang="zh-CN" altLang="en-US" sz="2400" smtClean="0"/>
              <a:t>（主方）</a:t>
            </a:r>
            <a:r>
              <a:rPr lang="en-US" altLang="zh-CN" sz="2400" smtClean="0"/>
              <a:t>-</a:t>
            </a:r>
            <a:r>
              <a:rPr lang="zh-CN" altLang="en-US" sz="2400" smtClean="0"/>
              <a:t>存储器（从方）而言的块传送，常称为猝发式传送，其块长一般固定为数据线宽度（存储器字长）的</a:t>
            </a:r>
            <a:r>
              <a:rPr lang="en-US" altLang="zh-CN" sz="2400" smtClean="0"/>
              <a:t>4</a:t>
            </a:r>
            <a:r>
              <a:rPr lang="zh-CN" altLang="en-US" sz="2400" smtClean="0"/>
              <a:t>倍。例如一个</a:t>
            </a:r>
            <a:r>
              <a:rPr lang="en-US" altLang="zh-CN" sz="2400" smtClean="0"/>
              <a:t>64</a:t>
            </a:r>
            <a:r>
              <a:rPr lang="zh-CN" altLang="en-US" sz="2400" smtClean="0"/>
              <a:t>位数据线的总线，一次猝发式传送可达</a:t>
            </a:r>
            <a:r>
              <a:rPr lang="en-US" altLang="zh-CN" sz="2400" smtClean="0"/>
              <a:t>256</a:t>
            </a:r>
            <a:r>
              <a:rPr lang="zh-CN" altLang="en-US" sz="2400" smtClean="0"/>
              <a:t>位。这在超标量流水中十分有用。</a:t>
            </a:r>
          </a:p>
        </p:txBody>
      </p:sp>
      <p:pic>
        <p:nvPicPr>
          <p:cNvPr id="563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292600"/>
            <a:ext cx="39243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F03FE20-EE1B-48F6-BB09-EF8EDE9426C6}"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smtClean="0"/>
              <a:t>6.4.2 </a:t>
            </a:r>
            <a:r>
              <a:rPr lang="zh-CN" altLang="en-US" smtClean="0"/>
              <a:t>总线数据传送模式</a:t>
            </a:r>
          </a:p>
        </p:txBody>
      </p:sp>
      <p:sp>
        <p:nvSpPr>
          <p:cNvPr id="52228" name="Rectangle 3"/>
          <p:cNvSpPr>
            <a:spLocks noGrp="1" noChangeArrowheads="1"/>
          </p:cNvSpPr>
          <p:nvPr>
            <p:ph type="body" idx="1"/>
          </p:nvPr>
        </p:nvSpPr>
        <p:spPr>
          <a:xfrm>
            <a:off x="457200" y="1719263"/>
            <a:ext cx="8229600" cy="2501900"/>
          </a:xfrm>
        </p:spPr>
        <p:txBody>
          <a:bodyPr/>
          <a:lstStyle/>
          <a:p>
            <a:pPr marL="0" indent="0" eaLnBrk="1" hangingPunct="1">
              <a:buFont typeface="Wingdings" pitchFamily="2" charset="2"/>
              <a:buNone/>
              <a:defRPr/>
            </a:pPr>
            <a:r>
              <a:rPr lang="en-US" altLang="zh-CN" sz="2400" b="1" smtClean="0">
                <a:solidFill>
                  <a:srgbClr val="FF0000"/>
                </a:solidFill>
              </a:rPr>
              <a:t>3.</a:t>
            </a:r>
            <a:r>
              <a:rPr lang="zh-CN" altLang="en-US" sz="2400" b="1" smtClean="0">
                <a:solidFill>
                  <a:srgbClr val="FF0000"/>
                </a:solidFill>
              </a:rPr>
              <a:t>写后读、读修改写操作</a:t>
            </a:r>
            <a:endParaRPr lang="en-US" altLang="zh-CN" sz="2400">
              <a:solidFill>
                <a:srgbClr val="FF0000"/>
              </a:solidFill>
            </a:endParaRPr>
          </a:p>
          <a:p>
            <a:pPr marL="0" indent="457200" eaLnBrk="1" hangingPunct="1">
              <a:buFont typeface="Wingdings" pitchFamily="2" charset="2"/>
              <a:buNone/>
              <a:defRPr/>
            </a:pPr>
            <a:r>
              <a:rPr lang="zh-CN" altLang="en-US" sz="2400" smtClean="0"/>
              <a:t>这是两种组合操作。只给出地址一次（表示同一地址），或进行先写后读操作，或进行先读后写操作。前者用于校验目的，后者用于多道程序系统中对共享存储资源的保护。这两种操作和猝发式操作一样，主方掌管总线直到整个操作完成。</a:t>
            </a:r>
          </a:p>
        </p:txBody>
      </p:sp>
      <p:pic>
        <p:nvPicPr>
          <p:cNvPr id="573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4292600"/>
            <a:ext cx="31623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F4DE5BF6-1537-4B26-9B89-C439EC927F9E}"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457200" y="620713"/>
            <a:ext cx="5483225" cy="796925"/>
          </a:xfrm>
        </p:spPr>
        <p:txBody>
          <a:bodyPr/>
          <a:lstStyle/>
          <a:p>
            <a:pPr eaLnBrk="1" hangingPunct="1"/>
            <a:r>
              <a:rPr lang="en-US" altLang="zh-CN" smtClean="0"/>
              <a:t>6.4.2 </a:t>
            </a:r>
            <a:r>
              <a:rPr lang="zh-CN" altLang="en-US" smtClean="0"/>
              <a:t>总线数据传送模式</a:t>
            </a:r>
          </a:p>
        </p:txBody>
      </p:sp>
      <p:sp>
        <p:nvSpPr>
          <p:cNvPr id="53252" name="Rectangle 3"/>
          <p:cNvSpPr>
            <a:spLocks noGrp="1" noChangeArrowheads="1"/>
          </p:cNvSpPr>
          <p:nvPr>
            <p:ph type="body" idx="1"/>
          </p:nvPr>
        </p:nvSpPr>
        <p:spPr>
          <a:xfrm>
            <a:off x="468313" y="1989138"/>
            <a:ext cx="8229600" cy="2070100"/>
          </a:xfrm>
        </p:spPr>
        <p:txBody>
          <a:bodyPr/>
          <a:lstStyle/>
          <a:p>
            <a:pPr marL="0" indent="0" eaLnBrk="1" hangingPunct="1">
              <a:buFont typeface="Wingdings" pitchFamily="2" charset="2"/>
              <a:buNone/>
              <a:defRPr/>
            </a:pPr>
            <a:r>
              <a:rPr lang="en-US" altLang="zh-CN" sz="2400" b="1" smtClean="0">
                <a:solidFill>
                  <a:srgbClr val="FF0000"/>
                </a:solidFill>
              </a:rPr>
              <a:t>4.</a:t>
            </a:r>
            <a:r>
              <a:rPr lang="zh-CN" altLang="en-US" sz="2400" b="1" smtClean="0">
                <a:solidFill>
                  <a:srgbClr val="FF0000"/>
                </a:solidFill>
              </a:rPr>
              <a:t>广播、广集操作</a:t>
            </a:r>
            <a:endParaRPr lang="en-US" altLang="zh-CN" sz="2400">
              <a:solidFill>
                <a:srgbClr val="FF0000"/>
              </a:solidFill>
            </a:endParaRPr>
          </a:p>
          <a:p>
            <a:pPr marL="0" indent="457200" eaLnBrk="1" hangingPunct="1">
              <a:buFont typeface="Wingdings" pitchFamily="2" charset="2"/>
              <a:buNone/>
              <a:defRPr/>
            </a:pPr>
            <a:r>
              <a:rPr lang="zh-CN" altLang="en-US" sz="2400" smtClean="0"/>
              <a:t>一般而言，数据传送只在一个主方和一个从方之间进行。但有的总线允许一个主方对多个从方进行写操作，这种操作称为广播。与广播相反的操作称为广集，它将选定的多个从方数据在总线上完成</a:t>
            </a:r>
            <a:r>
              <a:rPr lang="en-US" altLang="zh-CN" sz="2400" smtClean="0"/>
              <a:t>AND</a:t>
            </a:r>
            <a:r>
              <a:rPr lang="zh-CN" altLang="en-US" sz="2400" smtClean="0"/>
              <a:t>或</a:t>
            </a:r>
            <a:r>
              <a:rPr lang="en-US" altLang="zh-CN" sz="2400" smtClean="0"/>
              <a:t>OR</a:t>
            </a:r>
            <a:r>
              <a:rPr lang="zh-CN" altLang="en-US" sz="2400" smtClean="0"/>
              <a:t>操作，用以检测多个中断源。</a:t>
            </a:r>
          </a:p>
        </p:txBody>
      </p:sp>
      <p:sp>
        <p:nvSpPr>
          <p:cNvPr id="3" name="日期占位符 2"/>
          <p:cNvSpPr>
            <a:spLocks noGrp="1"/>
          </p:cNvSpPr>
          <p:nvPr>
            <p:ph type="dt" sz="half" idx="10"/>
          </p:nvPr>
        </p:nvSpPr>
        <p:spPr/>
        <p:txBody>
          <a:bodyPr/>
          <a:lstStyle/>
          <a:p>
            <a:pPr>
              <a:defRPr/>
            </a:pPr>
            <a:fld id="{F647460D-4A80-4C6B-936F-9DD237C322D4}"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57200" y="620713"/>
            <a:ext cx="5483225" cy="796925"/>
          </a:xfrm>
        </p:spPr>
        <p:txBody>
          <a:bodyPr/>
          <a:lstStyle/>
          <a:p>
            <a:pPr eaLnBrk="1" hangingPunct="1"/>
            <a:r>
              <a:rPr lang="en-US" altLang="zh-CN" smtClean="0"/>
              <a:t>6.5 PCI</a:t>
            </a:r>
            <a:r>
              <a:rPr lang="zh-CN" altLang="en-US" smtClean="0"/>
              <a:t>总线和</a:t>
            </a:r>
            <a:r>
              <a:rPr lang="en-US" altLang="zh-CN" smtClean="0"/>
              <a:t>PCIe</a:t>
            </a:r>
            <a:r>
              <a:rPr lang="zh-CN" altLang="en-US" smtClean="0"/>
              <a:t>总线</a:t>
            </a:r>
          </a:p>
        </p:txBody>
      </p:sp>
      <p:sp>
        <p:nvSpPr>
          <p:cNvPr id="59396" name="Rectangle 3"/>
          <p:cNvSpPr>
            <a:spLocks noGrp="1" noChangeArrowheads="1"/>
          </p:cNvSpPr>
          <p:nvPr>
            <p:ph type="body" idx="1"/>
          </p:nvPr>
        </p:nvSpPr>
        <p:spPr>
          <a:xfrm>
            <a:off x="457200" y="1719263"/>
            <a:ext cx="5829300" cy="3365500"/>
          </a:xfrm>
        </p:spPr>
        <p:txBody>
          <a:bodyPr/>
          <a:lstStyle/>
          <a:p>
            <a:pPr eaLnBrk="1" hangingPunct="1">
              <a:buFont typeface="Wingdings" pitchFamily="2" charset="2"/>
              <a:buNone/>
            </a:pPr>
            <a:r>
              <a:rPr lang="en-US" altLang="zh-CN" smtClean="0"/>
              <a:t>6.5.1 </a:t>
            </a:r>
            <a:r>
              <a:rPr lang="zh-CN" altLang="en-US" smtClean="0"/>
              <a:t>多总线结构</a:t>
            </a:r>
            <a:endParaRPr lang="en-US" altLang="zh-CN" smtClean="0"/>
          </a:p>
          <a:p>
            <a:pPr eaLnBrk="1" hangingPunct="1">
              <a:buFont typeface="Wingdings" pitchFamily="2" charset="2"/>
              <a:buNone/>
            </a:pPr>
            <a:r>
              <a:rPr lang="en-US" altLang="zh-CN" smtClean="0"/>
              <a:t>6.5.2 PCI</a:t>
            </a:r>
            <a:r>
              <a:rPr lang="zh-CN" altLang="en-US" smtClean="0"/>
              <a:t>总线信号</a:t>
            </a:r>
            <a:endParaRPr lang="en-US" altLang="zh-CN" smtClean="0"/>
          </a:p>
          <a:p>
            <a:pPr eaLnBrk="1" hangingPunct="1">
              <a:buFont typeface="Wingdings" pitchFamily="2" charset="2"/>
              <a:buNone/>
            </a:pPr>
            <a:r>
              <a:rPr lang="en-US" altLang="zh-CN" smtClean="0"/>
              <a:t>6.5.3 PCI</a:t>
            </a:r>
            <a:r>
              <a:rPr lang="zh-CN" altLang="en-US" smtClean="0"/>
              <a:t>总线周期类型</a:t>
            </a:r>
            <a:endParaRPr lang="en-US" altLang="zh-CN" smtClean="0"/>
          </a:p>
          <a:p>
            <a:pPr eaLnBrk="1" hangingPunct="1">
              <a:buFont typeface="Wingdings" pitchFamily="2" charset="2"/>
              <a:buNone/>
            </a:pPr>
            <a:r>
              <a:rPr lang="en-US" altLang="zh-CN" smtClean="0"/>
              <a:t>6.5.4 PCI</a:t>
            </a:r>
            <a:r>
              <a:rPr lang="zh-CN" altLang="en-US" smtClean="0"/>
              <a:t>总线周期操作</a:t>
            </a:r>
            <a:endParaRPr lang="en-US" altLang="zh-CN" smtClean="0"/>
          </a:p>
          <a:p>
            <a:pPr eaLnBrk="1" hangingPunct="1">
              <a:buFont typeface="Wingdings" pitchFamily="2" charset="2"/>
              <a:buNone/>
            </a:pPr>
            <a:r>
              <a:rPr lang="en-US" altLang="zh-CN" smtClean="0"/>
              <a:t>6.5.5 PCI</a:t>
            </a:r>
            <a:r>
              <a:rPr lang="zh-CN" altLang="en-US" smtClean="0"/>
              <a:t>总线仲裁</a:t>
            </a:r>
            <a:endParaRPr lang="en-US" altLang="zh-CN" smtClean="0"/>
          </a:p>
          <a:p>
            <a:pPr eaLnBrk="1" hangingPunct="1">
              <a:buFont typeface="Wingdings" pitchFamily="2" charset="2"/>
              <a:buNone/>
            </a:pPr>
            <a:r>
              <a:rPr lang="en-US" altLang="zh-CN" smtClean="0"/>
              <a:t>6.5.6 PCIe</a:t>
            </a:r>
            <a:r>
              <a:rPr lang="zh-CN" altLang="en-US" smtClean="0"/>
              <a:t>总线</a:t>
            </a:r>
          </a:p>
        </p:txBody>
      </p:sp>
      <p:sp>
        <p:nvSpPr>
          <p:cNvPr id="3" name="日期占位符 2"/>
          <p:cNvSpPr>
            <a:spLocks noGrp="1"/>
          </p:cNvSpPr>
          <p:nvPr>
            <p:ph type="dt" sz="half" idx="10"/>
          </p:nvPr>
        </p:nvSpPr>
        <p:spPr/>
        <p:txBody>
          <a:bodyPr/>
          <a:lstStyle/>
          <a:p>
            <a:pPr>
              <a:defRPr/>
            </a:pPr>
            <a:fld id="{9D8B7F56-C6F8-4239-BAFC-BF87565842F1}"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457200" y="692150"/>
            <a:ext cx="4186238" cy="725488"/>
          </a:xfrm>
        </p:spPr>
        <p:txBody>
          <a:bodyPr/>
          <a:lstStyle/>
          <a:p>
            <a:pPr eaLnBrk="1" hangingPunct="1"/>
            <a:r>
              <a:rPr lang="en-US" altLang="zh-CN" smtClean="0"/>
              <a:t>6.5.1 </a:t>
            </a:r>
            <a:r>
              <a:rPr lang="zh-CN" altLang="en-US" smtClean="0"/>
              <a:t>多总线结构</a:t>
            </a:r>
          </a:p>
        </p:txBody>
      </p:sp>
      <p:sp>
        <p:nvSpPr>
          <p:cNvPr id="60420" name="Rectangle 3"/>
          <p:cNvSpPr>
            <a:spLocks noGrp="1" noChangeArrowheads="1"/>
          </p:cNvSpPr>
          <p:nvPr>
            <p:ph type="body" idx="1"/>
          </p:nvPr>
        </p:nvSpPr>
        <p:spPr>
          <a:xfrm>
            <a:off x="468313" y="1628775"/>
            <a:ext cx="7642225" cy="989013"/>
          </a:xfrm>
        </p:spPr>
        <p:txBody>
          <a:bodyPr/>
          <a:lstStyle/>
          <a:p>
            <a:pPr marL="0" indent="0" eaLnBrk="1" hangingPunct="1">
              <a:buFont typeface="Wingdings" pitchFamily="2" charset="2"/>
              <a:buNone/>
            </a:pPr>
            <a:r>
              <a:rPr lang="zh-CN" altLang="en-US" sz="2800" smtClean="0"/>
              <a:t>如图，典型的多总线结构框图。实际上，这也是高档</a:t>
            </a:r>
            <a:r>
              <a:rPr lang="en-US" altLang="zh-CN" sz="2800" smtClean="0"/>
              <a:t>PC</a:t>
            </a:r>
            <a:r>
              <a:rPr lang="zh-CN" altLang="en-US" sz="2800" smtClean="0"/>
              <a:t>机和服务器的主板总线框图。</a:t>
            </a:r>
          </a:p>
        </p:txBody>
      </p:sp>
      <p:pic>
        <p:nvPicPr>
          <p:cNvPr id="60421" name="Picture 4" descr="6A17">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2852738"/>
            <a:ext cx="5399088"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AutoShape 4">
            <a:hlinkClick r:id="" action="ppaction://noaction" highlightClick="1"/>
          </p:cNvPr>
          <p:cNvSpPr>
            <a:spLocks noChangeArrowheads="1"/>
          </p:cNvSpPr>
          <p:nvPr/>
        </p:nvSpPr>
        <p:spPr bwMode="auto">
          <a:xfrm>
            <a:off x="7164388" y="4365625"/>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3" name="日期占位符 2"/>
          <p:cNvSpPr>
            <a:spLocks noGrp="1"/>
          </p:cNvSpPr>
          <p:nvPr>
            <p:ph type="dt" sz="half" idx="10"/>
          </p:nvPr>
        </p:nvSpPr>
        <p:spPr/>
        <p:txBody>
          <a:bodyPr/>
          <a:lstStyle/>
          <a:p>
            <a:pPr>
              <a:defRPr/>
            </a:pPr>
            <a:fld id="{37DBB554-1F1C-4B11-8B53-A29E580104EC}"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468313" y="333375"/>
            <a:ext cx="4186237" cy="868363"/>
          </a:xfrm>
        </p:spPr>
        <p:txBody>
          <a:bodyPr/>
          <a:lstStyle/>
          <a:p>
            <a:pPr eaLnBrk="1" hangingPunct="1"/>
            <a:r>
              <a:rPr lang="en-US" altLang="zh-CN" smtClean="0"/>
              <a:t>6.5.1 </a:t>
            </a:r>
            <a:r>
              <a:rPr lang="zh-CN" altLang="en-US" smtClean="0"/>
              <a:t>多总线结构</a:t>
            </a:r>
          </a:p>
        </p:txBody>
      </p:sp>
      <p:sp>
        <p:nvSpPr>
          <p:cNvPr id="57348" name="Rectangle 3"/>
          <p:cNvSpPr>
            <a:spLocks noGrp="1" noChangeArrowheads="1"/>
          </p:cNvSpPr>
          <p:nvPr>
            <p:ph type="body" idx="1"/>
          </p:nvPr>
        </p:nvSpPr>
        <p:spPr>
          <a:xfrm>
            <a:off x="395288" y="1484313"/>
            <a:ext cx="8424862" cy="4392612"/>
          </a:xfrm>
        </p:spPr>
        <p:txBody>
          <a:bodyPr/>
          <a:lstStyle/>
          <a:p>
            <a:pPr marL="0" indent="0" eaLnBrk="1" hangingPunct="1">
              <a:buFont typeface="Wingdings" pitchFamily="2" charset="2"/>
              <a:buNone/>
              <a:defRPr/>
            </a:pPr>
            <a:r>
              <a:rPr lang="en-US" altLang="zh-CN" sz="2400" b="1" smtClean="0">
                <a:solidFill>
                  <a:srgbClr val="FF0000"/>
                </a:solidFill>
              </a:rPr>
              <a:t>HOST</a:t>
            </a:r>
            <a:r>
              <a:rPr lang="zh-CN" altLang="en-US" sz="2400" b="1" smtClean="0">
                <a:solidFill>
                  <a:srgbClr val="FF0000"/>
                </a:solidFill>
              </a:rPr>
              <a:t>总线</a:t>
            </a:r>
            <a:endParaRPr lang="en-US" altLang="zh-CN" sz="2400" b="1" smtClean="0">
              <a:solidFill>
                <a:srgbClr val="FF0000"/>
              </a:solidFill>
            </a:endParaRPr>
          </a:p>
          <a:p>
            <a:pPr marL="0" indent="457200" eaLnBrk="1" hangingPunct="1">
              <a:buFont typeface="Wingdings" pitchFamily="2" charset="2"/>
              <a:buNone/>
              <a:defRPr/>
            </a:pPr>
            <a:r>
              <a:rPr lang="zh-CN" altLang="en-US" sz="2400" smtClean="0"/>
              <a:t>该总线有</a:t>
            </a:r>
            <a:r>
              <a:rPr lang="en-US" altLang="zh-CN" sz="2400" smtClean="0"/>
              <a:t>CPU</a:t>
            </a:r>
            <a:r>
              <a:rPr lang="zh-CN" altLang="en-US" sz="2400" smtClean="0"/>
              <a:t>总线、系统总线、主存总线、前端总线等多种名称，各自反映了总线功能的一个方面。这里称“宿主”总线，也许更全面，因为</a:t>
            </a:r>
            <a:r>
              <a:rPr lang="en-US" altLang="zh-CN" sz="2400" smtClean="0"/>
              <a:t>HOST</a:t>
            </a:r>
            <a:r>
              <a:rPr lang="zh-CN" altLang="en-US" sz="2400" smtClean="0"/>
              <a:t>总线不仅连接主存，还可以连接多个</a:t>
            </a:r>
            <a:r>
              <a:rPr lang="en-US" altLang="zh-CN" sz="2400" smtClean="0"/>
              <a:t>CPU</a:t>
            </a:r>
            <a:r>
              <a:rPr lang="zh-CN" altLang="en-US" sz="2400" smtClean="0"/>
              <a:t>。</a:t>
            </a:r>
          </a:p>
          <a:p>
            <a:pPr marL="0" indent="457200" eaLnBrk="1" hangingPunct="1">
              <a:buFont typeface="Wingdings" pitchFamily="2" charset="2"/>
              <a:buNone/>
              <a:defRPr/>
            </a:pPr>
            <a:r>
              <a:rPr lang="en-US" altLang="zh-CN" sz="2400" smtClean="0"/>
              <a:t>HOST</a:t>
            </a:r>
            <a:r>
              <a:rPr lang="zh-CN" altLang="en-US" sz="2400" smtClean="0"/>
              <a:t>总线是连接“北桥”芯片与</a:t>
            </a:r>
            <a:r>
              <a:rPr lang="en-US" altLang="zh-CN" sz="2400" smtClean="0"/>
              <a:t>CPU</a:t>
            </a:r>
            <a:r>
              <a:rPr lang="zh-CN" altLang="en-US" sz="2400" smtClean="0"/>
              <a:t>之间的信息通路，它是一个</a:t>
            </a:r>
            <a:r>
              <a:rPr lang="en-US" altLang="zh-CN" sz="2400" smtClean="0"/>
              <a:t>64</a:t>
            </a:r>
            <a:r>
              <a:rPr lang="zh-CN" altLang="en-US" sz="2400" smtClean="0"/>
              <a:t>位数据线和</a:t>
            </a:r>
            <a:r>
              <a:rPr lang="en-US" altLang="zh-CN" sz="2400" smtClean="0"/>
              <a:t>32</a:t>
            </a:r>
            <a:r>
              <a:rPr lang="zh-CN" altLang="en-US" sz="2400" smtClean="0"/>
              <a:t>位地址线的同步总线。</a:t>
            </a:r>
            <a:r>
              <a:rPr lang="en-US" altLang="zh-CN" sz="2400" smtClean="0"/>
              <a:t>32</a:t>
            </a:r>
            <a:r>
              <a:rPr lang="zh-CN" altLang="en-US" sz="2400" smtClean="0"/>
              <a:t>位的地址线可支持处理器</a:t>
            </a:r>
            <a:r>
              <a:rPr lang="en-US" altLang="zh-CN" sz="2400" smtClean="0"/>
              <a:t>4GB</a:t>
            </a:r>
            <a:r>
              <a:rPr lang="zh-CN" altLang="en-US" sz="2400" smtClean="0"/>
              <a:t>的存储寻址空间。总线上还接有</a:t>
            </a:r>
            <a:r>
              <a:rPr lang="en-US" altLang="zh-CN" sz="2400" smtClean="0"/>
              <a:t>L2</a:t>
            </a:r>
            <a:r>
              <a:rPr lang="zh-CN" altLang="en-US" sz="2400" smtClean="0"/>
              <a:t>级</a:t>
            </a:r>
            <a:r>
              <a:rPr lang="en-US" altLang="zh-CN" sz="2400" smtClean="0"/>
              <a:t>cache</a:t>
            </a:r>
            <a:r>
              <a:rPr lang="zh-CN" altLang="en-US" sz="2400" smtClean="0"/>
              <a:t>，主存与</a:t>
            </a:r>
            <a:r>
              <a:rPr lang="en-US" altLang="zh-CN" sz="2400" smtClean="0"/>
              <a:t>cache</a:t>
            </a:r>
            <a:r>
              <a:rPr lang="zh-CN" altLang="en-US" sz="2400" smtClean="0"/>
              <a:t>控制器芯片。后者用来管理</a:t>
            </a:r>
            <a:r>
              <a:rPr lang="en-US" altLang="zh-CN" sz="2400" smtClean="0"/>
              <a:t>CPU</a:t>
            </a:r>
            <a:r>
              <a:rPr lang="zh-CN" altLang="en-US" sz="2400" smtClean="0"/>
              <a:t>对主存和</a:t>
            </a:r>
            <a:r>
              <a:rPr lang="en-US" altLang="zh-CN" sz="2400" smtClean="0"/>
              <a:t>cache</a:t>
            </a:r>
            <a:r>
              <a:rPr lang="zh-CN" altLang="en-US" sz="2400" smtClean="0"/>
              <a:t>的存取操作。</a:t>
            </a:r>
            <a:r>
              <a:rPr lang="en-US" altLang="zh-CN" sz="2400" smtClean="0"/>
              <a:t>CPU</a:t>
            </a:r>
            <a:r>
              <a:rPr lang="zh-CN" altLang="en-US" sz="2400" smtClean="0"/>
              <a:t>拥有</a:t>
            </a:r>
            <a:r>
              <a:rPr lang="en-US" altLang="zh-CN" sz="2400" smtClean="0"/>
              <a:t>HOST</a:t>
            </a:r>
            <a:r>
              <a:rPr lang="zh-CN" altLang="en-US" sz="2400" smtClean="0"/>
              <a:t>总线的控制权，但在必要情况下可放弃总线控制权。</a:t>
            </a:r>
          </a:p>
        </p:txBody>
      </p:sp>
      <p:sp>
        <p:nvSpPr>
          <p:cNvPr id="3" name="日期占位符 2"/>
          <p:cNvSpPr>
            <a:spLocks noGrp="1"/>
          </p:cNvSpPr>
          <p:nvPr>
            <p:ph type="dt" sz="half" idx="10"/>
          </p:nvPr>
        </p:nvSpPr>
        <p:spPr/>
        <p:txBody>
          <a:bodyPr/>
          <a:lstStyle/>
          <a:p>
            <a:pPr>
              <a:defRPr/>
            </a:pPr>
            <a:fld id="{B6AA663C-BF97-4659-B586-8B9D636EA069}"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468313" y="404813"/>
            <a:ext cx="4041775" cy="725487"/>
          </a:xfrm>
        </p:spPr>
        <p:txBody>
          <a:bodyPr/>
          <a:lstStyle/>
          <a:p>
            <a:pPr eaLnBrk="1" hangingPunct="1"/>
            <a:r>
              <a:rPr lang="en-US" altLang="zh-CN" smtClean="0"/>
              <a:t>6.5.1 </a:t>
            </a:r>
            <a:r>
              <a:rPr lang="zh-CN" altLang="en-US" smtClean="0"/>
              <a:t>多总线结构</a:t>
            </a:r>
          </a:p>
        </p:txBody>
      </p:sp>
      <p:sp>
        <p:nvSpPr>
          <p:cNvPr id="58372" name="Rectangle 3"/>
          <p:cNvSpPr>
            <a:spLocks noGrp="1" noChangeArrowheads="1"/>
          </p:cNvSpPr>
          <p:nvPr>
            <p:ph type="body" idx="1"/>
          </p:nvPr>
        </p:nvSpPr>
        <p:spPr>
          <a:xfrm>
            <a:off x="395288" y="1484313"/>
            <a:ext cx="8229600" cy="4248150"/>
          </a:xfrm>
        </p:spPr>
        <p:txBody>
          <a:bodyPr/>
          <a:lstStyle/>
          <a:p>
            <a:pPr marL="0" indent="0" eaLnBrk="1" hangingPunct="1">
              <a:buFont typeface="Wingdings" pitchFamily="2" charset="2"/>
              <a:buNone/>
              <a:defRPr/>
            </a:pPr>
            <a:r>
              <a:rPr lang="en-US" altLang="zh-CN" sz="2400" b="1" smtClean="0">
                <a:solidFill>
                  <a:srgbClr val="FF0000"/>
                </a:solidFill>
              </a:rPr>
              <a:t>PCI</a:t>
            </a:r>
            <a:r>
              <a:rPr lang="zh-CN" altLang="en-US" sz="2400" b="1" smtClean="0">
                <a:solidFill>
                  <a:srgbClr val="FF0000"/>
                </a:solidFill>
              </a:rPr>
              <a:t>总线</a:t>
            </a:r>
            <a:endParaRPr lang="en-US" altLang="zh-CN" sz="2400" b="1" smtClean="0">
              <a:solidFill>
                <a:srgbClr val="FF0000"/>
              </a:solidFill>
            </a:endParaRPr>
          </a:p>
          <a:p>
            <a:pPr marL="0" indent="457200" eaLnBrk="1" hangingPunct="1">
              <a:buFont typeface="Wingdings" pitchFamily="2" charset="2"/>
              <a:buNone/>
              <a:defRPr/>
            </a:pPr>
            <a:r>
              <a:rPr lang="zh-CN" altLang="en-US" sz="2400" smtClean="0"/>
              <a:t>连接各种高速的</a:t>
            </a:r>
            <a:r>
              <a:rPr lang="en-US" altLang="zh-CN" sz="2400" smtClean="0"/>
              <a:t>PCI</a:t>
            </a:r>
            <a:r>
              <a:rPr lang="zh-CN" altLang="en-US" sz="2400" smtClean="0"/>
              <a:t>设备。</a:t>
            </a:r>
            <a:r>
              <a:rPr lang="en-US" altLang="zh-CN" sz="2400" smtClean="0"/>
              <a:t>PCI</a:t>
            </a:r>
            <a:r>
              <a:rPr lang="zh-CN" altLang="en-US" sz="2400" smtClean="0"/>
              <a:t>是一个与处理器无关的高速外围总线，又是至关重要的层间总线。它采用同步时序协议和集中式仲裁策略，并具有自动配置能力。</a:t>
            </a:r>
            <a:r>
              <a:rPr lang="en-US" altLang="zh-CN" sz="2400" smtClean="0"/>
              <a:t>PCI</a:t>
            </a:r>
            <a:r>
              <a:rPr lang="zh-CN" altLang="en-US" sz="2400" smtClean="0"/>
              <a:t>设备可以是主设备，也可以是从设备，或兼而有之。在</a:t>
            </a:r>
            <a:r>
              <a:rPr lang="en-US" altLang="zh-CN" sz="2400" smtClean="0"/>
              <a:t>PCI</a:t>
            </a:r>
            <a:r>
              <a:rPr lang="zh-CN" altLang="en-US" sz="2400" smtClean="0"/>
              <a:t>设备中不存在</a:t>
            </a:r>
            <a:r>
              <a:rPr lang="en-US" altLang="zh-CN" sz="2400" smtClean="0"/>
              <a:t>DMA</a:t>
            </a:r>
            <a:r>
              <a:rPr lang="zh-CN" altLang="en-US" sz="2400" smtClean="0"/>
              <a:t>（直接存储器传送）的概念，这是因为</a:t>
            </a:r>
            <a:r>
              <a:rPr lang="en-US" altLang="zh-CN" sz="2400" smtClean="0"/>
              <a:t>PCI</a:t>
            </a:r>
            <a:r>
              <a:rPr lang="zh-CN" altLang="en-US" sz="2400" smtClean="0"/>
              <a:t>总线支持无限的猝发式传送。这样，传统总线上用</a:t>
            </a:r>
            <a:r>
              <a:rPr lang="en-US" altLang="zh-CN" sz="2400" smtClean="0"/>
              <a:t>DMA</a:t>
            </a:r>
            <a:r>
              <a:rPr lang="zh-CN" altLang="en-US" sz="2400" smtClean="0"/>
              <a:t>方式工作的设备移植到</a:t>
            </a:r>
            <a:r>
              <a:rPr lang="en-US" altLang="zh-CN" sz="2400" smtClean="0"/>
              <a:t>PCI</a:t>
            </a:r>
            <a:r>
              <a:rPr lang="zh-CN" altLang="en-US" sz="2400" smtClean="0"/>
              <a:t>总线上时，采用主设备工作方式即可。系统中允许有多条</a:t>
            </a:r>
            <a:r>
              <a:rPr lang="en-US" altLang="zh-CN" sz="2400" smtClean="0"/>
              <a:t>PCI</a:t>
            </a:r>
            <a:r>
              <a:rPr lang="zh-CN" altLang="en-US" sz="2400" smtClean="0"/>
              <a:t>总线，它们可以使用</a:t>
            </a:r>
            <a:r>
              <a:rPr lang="en-US" altLang="zh-CN" sz="2400" smtClean="0"/>
              <a:t>HOST</a:t>
            </a:r>
            <a:r>
              <a:rPr lang="zh-CN" altLang="en-US" sz="2400" smtClean="0"/>
              <a:t>桥与</a:t>
            </a:r>
            <a:r>
              <a:rPr lang="en-US" altLang="zh-CN" sz="2400" smtClean="0"/>
              <a:t>HOST</a:t>
            </a:r>
            <a:r>
              <a:rPr lang="zh-CN" altLang="en-US" sz="2400" smtClean="0"/>
              <a:t>总线相连，也可使用</a:t>
            </a:r>
            <a:r>
              <a:rPr lang="en-US" altLang="zh-CN" sz="2400" smtClean="0"/>
              <a:t>PCI/PCI</a:t>
            </a:r>
            <a:r>
              <a:rPr lang="zh-CN" altLang="en-US" sz="2400" smtClean="0"/>
              <a:t>桥与已和</a:t>
            </a:r>
            <a:r>
              <a:rPr lang="en-US" altLang="zh-CN" sz="2400" smtClean="0"/>
              <a:t>HOST</a:t>
            </a:r>
            <a:r>
              <a:rPr lang="zh-CN" altLang="en-US" sz="2400" smtClean="0"/>
              <a:t>总线相连的</a:t>
            </a:r>
            <a:r>
              <a:rPr lang="en-US" altLang="zh-CN" sz="2400" smtClean="0"/>
              <a:t>PCI</a:t>
            </a:r>
            <a:r>
              <a:rPr lang="zh-CN" altLang="en-US" sz="2400" smtClean="0"/>
              <a:t>总线相连，从而得以扩充</a:t>
            </a:r>
            <a:r>
              <a:rPr lang="en-US" altLang="zh-CN" sz="2400" smtClean="0"/>
              <a:t>PCI</a:t>
            </a:r>
            <a:r>
              <a:rPr lang="zh-CN" altLang="en-US" sz="2400" smtClean="0"/>
              <a:t>总线负载能力。</a:t>
            </a:r>
          </a:p>
        </p:txBody>
      </p:sp>
      <p:sp>
        <p:nvSpPr>
          <p:cNvPr id="3" name="日期占位符 2"/>
          <p:cNvSpPr>
            <a:spLocks noGrp="1"/>
          </p:cNvSpPr>
          <p:nvPr>
            <p:ph type="dt" sz="half" idx="10"/>
          </p:nvPr>
        </p:nvSpPr>
        <p:spPr/>
        <p:txBody>
          <a:bodyPr/>
          <a:lstStyle/>
          <a:p>
            <a:pPr>
              <a:defRPr/>
            </a:pPr>
            <a:fld id="{6601293D-B2AC-4721-B1EC-6B8E92A4FD04}"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468313" y="476250"/>
            <a:ext cx="4041775" cy="725488"/>
          </a:xfrm>
        </p:spPr>
        <p:txBody>
          <a:bodyPr/>
          <a:lstStyle/>
          <a:p>
            <a:pPr eaLnBrk="1" hangingPunct="1"/>
            <a:r>
              <a:rPr lang="en-US" altLang="zh-CN" smtClean="0"/>
              <a:t>6.5.1 </a:t>
            </a:r>
            <a:r>
              <a:rPr lang="zh-CN" altLang="en-US" smtClean="0"/>
              <a:t>多总线结构</a:t>
            </a:r>
          </a:p>
        </p:txBody>
      </p:sp>
      <p:sp>
        <p:nvSpPr>
          <p:cNvPr id="58372" name="Rectangle 3"/>
          <p:cNvSpPr>
            <a:spLocks noGrp="1" noChangeArrowheads="1"/>
          </p:cNvSpPr>
          <p:nvPr>
            <p:ph type="body" idx="1"/>
          </p:nvPr>
        </p:nvSpPr>
        <p:spPr>
          <a:xfrm>
            <a:off x="395288" y="1700213"/>
            <a:ext cx="8229600" cy="1368425"/>
          </a:xfrm>
        </p:spPr>
        <p:txBody>
          <a:bodyPr/>
          <a:lstStyle/>
          <a:p>
            <a:pPr marL="0" indent="0" eaLnBrk="1" hangingPunct="1">
              <a:buFont typeface="Wingdings" pitchFamily="2" charset="2"/>
              <a:buNone/>
              <a:defRPr/>
            </a:pPr>
            <a:r>
              <a:rPr lang="en-US" altLang="zh-CN" sz="2400" b="1" smtClean="0">
                <a:solidFill>
                  <a:srgbClr val="FF0000"/>
                </a:solidFill>
              </a:rPr>
              <a:t>LAGACY</a:t>
            </a:r>
            <a:r>
              <a:rPr lang="zh-CN" altLang="en-US" sz="2400" b="1" smtClean="0">
                <a:solidFill>
                  <a:srgbClr val="FF0000"/>
                </a:solidFill>
              </a:rPr>
              <a:t>总线</a:t>
            </a:r>
            <a:endParaRPr lang="en-US" altLang="zh-CN" sz="2400" b="1" smtClean="0">
              <a:solidFill>
                <a:srgbClr val="FF0000"/>
              </a:solidFill>
            </a:endParaRPr>
          </a:p>
          <a:p>
            <a:pPr marL="0" indent="457200" eaLnBrk="1" hangingPunct="1">
              <a:buFont typeface="Wingdings" pitchFamily="2" charset="2"/>
              <a:buNone/>
              <a:defRPr/>
            </a:pPr>
            <a:r>
              <a:rPr lang="zh-CN" altLang="en-US" sz="2400" smtClean="0"/>
              <a:t>可以是</a:t>
            </a:r>
            <a:r>
              <a:rPr lang="en-US" altLang="zh-CN" sz="2400" smtClean="0"/>
              <a:t>ISA</a:t>
            </a:r>
            <a:r>
              <a:rPr lang="zh-CN" altLang="en-US" sz="2400" smtClean="0"/>
              <a:t>，</a:t>
            </a:r>
            <a:r>
              <a:rPr lang="en-US" altLang="zh-CN" sz="2400" smtClean="0"/>
              <a:t>EISA</a:t>
            </a:r>
            <a:r>
              <a:rPr lang="zh-CN" altLang="en-US" sz="2400" smtClean="0"/>
              <a:t>，</a:t>
            </a:r>
            <a:r>
              <a:rPr lang="en-US" altLang="zh-CN" sz="2400" smtClean="0"/>
              <a:t>MCA</a:t>
            </a:r>
            <a:r>
              <a:rPr lang="zh-CN" altLang="en-US" sz="2400" smtClean="0"/>
              <a:t>等这类性能较低的传统总线，以便充分利用市场上丰富的适配器卡，支持中、低速</a:t>
            </a:r>
            <a:r>
              <a:rPr lang="en-US" altLang="zh-CN" sz="2400" smtClean="0"/>
              <a:t>I/O</a:t>
            </a:r>
            <a:r>
              <a:rPr lang="zh-CN" altLang="en-US" sz="2400" smtClean="0"/>
              <a:t>设备。</a:t>
            </a:r>
          </a:p>
          <a:p>
            <a:pPr marL="0" indent="0" eaLnBrk="1" hangingPunct="1">
              <a:buFont typeface="Wingdings" pitchFamily="2" charset="2"/>
              <a:buNone/>
              <a:defRPr/>
            </a:pPr>
            <a:endParaRPr lang="en-US" altLang="zh-CN" sz="2400" smtClean="0"/>
          </a:p>
        </p:txBody>
      </p:sp>
      <p:sp>
        <p:nvSpPr>
          <p:cNvPr id="3" name="日期占位符 2"/>
          <p:cNvSpPr>
            <a:spLocks noGrp="1"/>
          </p:cNvSpPr>
          <p:nvPr>
            <p:ph type="dt" sz="half" idx="10"/>
          </p:nvPr>
        </p:nvSpPr>
        <p:spPr/>
        <p:txBody>
          <a:bodyPr/>
          <a:lstStyle/>
          <a:p>
            <a:pPr>
              <a:defRPr/>
            </a:pPr>
            <a:fld id="{63CFF4D5-6CEC-4237-A151-D04059A6A187}"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476250"/>
            <a:ext cx="7354888" cy="792163"/>
          </a:xfrm>
        </p:spPr>
        <p:txBody>
          <a:bodyPr/>
          <a:lstStyle/>
          <a:p>
            <a:pPr eaLnBrk="1" hangingPunct="1"/>
            <a:r>
              <a:rPr lang="en-US" altLang="zh-CN" smtClean="0">
                <a:latin typeface="宋体" pitchFamily="2" charset="-122"/>
              </a:rPr>
              <a:t>6.1.1</a:t>
            </a:r>
            <a:r>
              <a:rPr lang="zh-CN" altLang="en-US" smtClean="0">
                <a:latin typeface="宋体" pitchFamily="2" charset="-122"/>
              </a:rPr>
              <a:t>总线的基本概念</a:t>
            </a:r>
          </a:p>
        </p:txBody>
      </p:sp>
      <p:sp>
        <p:nvSpPr>
          <p:cNvPr id="8196" name="Rectangle 3"/>
          <p:cNvSpPr>
            <a:spLocks noGrp="1" noChangeArrowheads="1"/>
          </p:cNvSpPr>
          <p:nvPr>
            <p:ph type="body" idx="1"/>
          </p:nvPr>
        </p:nvSpPr>
        <p:spPr>
          <a:xfrm>
            <a:off x="467544" y="1916832"/>
            <a:ext cx="8229600" cy="2933873"/>
          </a:xfrm>
        </p:spPr>
        <p:txBody>
          <a:bodyPr/>
          <a:lstStyle/>
          <a:p>
            <a:pPr marL="0" indent="0" eaLnBrk="1" hangingPunct="1">
              <a:spcBef>
                <a:spcPts val="600"/>
              </a:spcBef>
              <a:buFont typeface="Wingdings" pitchFamily="2" charset="2"/>
              <a:buNone/>
              <a:defRPr/>
            </a:pPr>
            <a:r>
              <a:rPr lang="zh-CN" altLang="zh-CN" smtClean="0">
                <a:latin typeface="+mn-ea"/>
              </a:rPr>
              <a:t>1</a:t>
            </a:r>
            <a:r>
              <a:rPr lang="en-US" altLang="zh-CN">
                <a:latin typeface="+mn-ea"/>
              </a:rPr>
              <a:t>.</a:t>
            </a:r>
            <a:r>
              <a:rPr lang="zh-CN" smtClean="0">
                <a:latin typeface="+mn-ea"/>
              </a:rPr>
              <a:t>总线的特性</a:t>
            </a:r>
            <a:endParaRPr lang="en-US" altLang="zh-CN" smtClean="0">
              <a:latin typeface="+mn-ea"/>
            </a:endParaRPr>
          </a:p>
          <a:p>
            <a:pPr marL="0" lvl="1" indent="0" eaLnBrk="1" hangingPunct="1">
              <a:spcBef>
                <a:spcPts val="600"/>
              </a:spcBef>
              <a:buFont typeface="Wingdings" pitchFamily="2" charset="2"/>
              <a:buNone/>
              <a:defRPr/>
            </a:pPr>
            <a:r>
              <a:rPr lang="zh-CN" altLang="en-US" b="1" smtClean="0">
                <a:solidFill>
                  <a:srgbClr val="FF0000"/>
                </a:solidFill>
                <a:latin typeface="+mn-ea"/>
              </a:rPr>
              <a:t>物理</a:t>
            </a:r>
            <a:r>
              <a:rPr lang="zh-CN" altLang="en-US" b="1" smtClean="0">
                <a:solidFill>
                  <a:srgbClr val="FF0000"/>
                </a:solidFill>
                <a:latin typeface="+mn-ea"/>
              </a:rPr>
              <a:t>特性：</a:t>
            </a:r>
            <a:r>
              <a:rPr lang="zh-CN" altLang="en-US" smtClean="0">
                <a:latin typeface="+mn-ea"/>
              </a:rPr>
              <a:t>总线的物理连接方式（总线的根数、插头、插座形状，引脚排列方式）；</a:t>
            </a:r>
          </a:p>
          <a:p>
            <a:pPr marL="0" lvl="1" indent="0" eaLnBrk="1" hangingPunct="1">
              <a:spcBef>
                <a:spcPts val="600"/>
              </a:spcBef>
              <a:buFont typeface="Wingdings" pitchFamily="2" charset="2"/>
              <a:buNone/>
              <a:defRPr/>
            </a:pPr>
            <a:r>
              <a:rPr lang="zh-CN" altLang="en-US" b="1" smtClean="0">
                <a:solidFill>
                  <a:srgbClr val="FF0000"/>
                </a:solidFill>
                <a:latin typeface="+mn-ea"/>
              </a:rPr>
              <a:t>功能特性：</a:t>
            </a:r>
            <a:r>
              <a:rPr lang="zh-CN" altLang="en-US" smtClean="0">
                <a:latin typeface="+mn-ea"/>
              </a:rPr>
              <a:t>每根线的功能；</a:t>
            </a:r>
          </a:p>
          <a:p>
            <a:pPr marL="0" lvl="1" indent="0" eaLnBrk="1" hangingPunct="1">
              <a:spcBef>
                <a:spcPts val="600"/>
              </a:spcBef>
              <a:buFont typeface="Wingdings" pitchFamily="2" charset="2"/>
              <a:buNone/>
              <a:defRPr/>
            </a:pPr>
            <a:r>
              <a:rPr lang="zh-CN" altLang="en-US" b="1" smtClean="0">
                <a:solidFill>
                  <a:srgbClr val="FF0000"/>
                </a:solidFill>
                <a:latin typeface="+mn-ea"/>
              </a:rPr>
              <a:t>电气特性：</a:t>
            </a:r>
            <a:r>
              <a:rPr lang="zh-CN" altLang="en-US" smtClean="0">
                <a:latin typeface="+mn-ea"/>
              </a:rPr>
              <a:t>每根线上信号的传递方向及有效电平范围；</a:t>
            </a:r>
          </a:p>
          <a:p>
            <a:pPr marL="0" lvl="1" indent="0" eaLnBrk="1" hangingPunct="1">
              <a:spcBef>
                <a:spcPts val="600"/>
              </a:spcBef>
              <a:buFont typeface="Wingdings" pitchFamily="2" charset="2"/>
              <a:buNone/>
              <a:defRPr/>
            </a:pPr>
            <a:r>
              <a:rPr lang="zh-CN" altLang="en-US" b="1" smtClean="0">
                <a:solidFill>
                  <a:srgbClr val="FF0000"/>
                </a:solidFill>
                <a:latin typeface="+mn-ea"/>
              </a:rPr>
              <a:t>时间特性：</a:t>
            </a:r>
            <a:r>
              <a:rPr lang="zh-CN" altLang="en-US" smtClean="0">
                <a:latin typeface="+mn-ea"/>
              </a:rPr>
              <a:t>规定了每根线在什么时间有效。</a:t>
            </a:r>
          </a:p>
        </p:txBody>
      </p:sp>
      <p:sp>
        <p:nvSpPr>
          <p:cNvPr id="3" name="日期占位符 2"/>
          <p:cNvSpPr>
            <a:spLocks noGrp="1"/>
          </p:cNvSpPr>
          <p:nvPr>
            <p:ph type="dt" sz="half" idx="10"/>
          </p:nvPr>
        </p:nvSpPr>
        <p:spPr/>
        <p:txBody>
          <a:bodyPr/>
          <a:lstStyle/>
          <a:p>
            <a:pPr>
              <a:defRPr/>
            </a:pPr>
            <a:fld id="{B0A3AFC0-AC2E-4221-91D5-BBAF578BB1A2}"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468313" y="620713"/>
            <a:ext cx="4186237" cy="725487"/>
          </a:xfrm>
        </p:spPr>
        <p:txBody>
          <a:bodyPr/>
          <a:lstStyle/>
          <a:p>
            <a:pPr eaLnBrk="1" hangingPunct="1"/>
            <a:r>
              <a:rPr lang="en-US" altLang="zh-CN" smtClean="0"/>
              <a:t>6.5.1 </a:t>
            </a:r>
            <a:r>
              <a:rPr lang="zh-CN" altLang="en-US" smtClean="0"/>
              <a:t>多总线结构</a:t>
            </a:r>
          </a:p>
        </p:txBody>
      </p:sp>
      <p:sp>
        <p:nvSpPr>
          <p:cNvPr id="64516" name="Rectangle 3"/>
          <p:cNvSpPr>
            <a:spLocks noGrp="1" noChangeArrowheads="1"/>
          </p:cNvSpPr>
          <p:nvPr>
            <p:ph type="body" idx="1"/>
          </p:nvPr>
        </p:nvSpPr>
        <p:spPr>
          <a:xfrm>
            <a:off x="468313" y="1844675"/>
            <a:ext cx="8229600" cy="3581400"/>
          </a:xfrm>
        </p:spPr>
        <p:txBody>
          <a:bodyPr/>
          <a:lstStyle/>
          <a:p>
            <a:pPr marL="0" indent="457200" eaLnBrk="1" hangingPunct="1">
              <a:buFont typeface="Wingdings" pitchFamily="2" charset="2"/>
              <a:buNone/>
            </a:pPr>
            <a:r>
              <a:rPr lang="zh-CN" altLang="en-US" sz="2400" smtClean="0"/>
              <a:t>在</a:t>
            </a:r>
            <a:r>
              <a:rPr lang="en-US" altLang="zh-CN" sz="2400" smtClean="0"/>
              <a:t>PCI</a:t>
            </a:r>
            <a:r>
              <a:rPr lang="zh-CN" altLang="en-US" sz="2400" smtClean="0"/>
              <a:t>总线体系结构中有三种桥。其中</a:t>
            </a:r>
            <a:r>
              <a:rPr lang="en-US" altLang="zh-CN" sz="2400" smtClean="0"/>
              <a:t>HOST</a:t>
            </a:r>
            <a:r>
              <a:rPr lang="zh-CN" altLang="en-US" sz="2400" smtClean="0"/>
              <a:t>桥又是</a:t>
            </a:r>
            <a:r>
              <a:rPr lang="en-US" altLang="zh-CN" sz="2400" smtClean="0"/>
              <a:t>PCI</a:t>
            </a:r>
            <a:r>
              <a:rPr lang="zh-CN" altLang="en-US" sz="2400" smtClean="0"/>
              <a:t>总线控制器，含有中央仲裁器。桥起着重要的作用，它连接两条总线，使彼此间相互通信。桥又是一个总线转换部件，可以把一条总线的地址空间映射到另一条总线的地址空间上，从而使系统中任意一个总线主设备都能看到同样的一份地址表。</a:t>
            </a:r>
          </a:p>
          <a:p>
            <a:pPr marL="0" indent="457200" eaLnBrk="1" hangingPunct="1">
              <a:buFont typeface="Wingdings" pitchFamily="2" charset="2"/>
              <a:buNone/>
            </a:pPr>
            <a:r>
              <a:rPr lang="zh-CN" altLang="en-US" sz="2400" smtClean="0"/>
              <a:t>桥本身的结构可以十分简单，如只有信号缓冲能力和信号电平转换逻辑，也可以相当复杂，如有规程转换、数据快存、装拆数据等。</a:t>
            </a:r>
          </a:p>
        </p:txBody>
      </p:sp>
      <p:sp>
        <p:nvSpPr>
          <p:cNvPr id="3" name="日期占位符 2"/>
          <p:cNvSpPr>
            <a:spLocks noGrp="1"/>
          </p:cNvSpPr>
          <p:nvPr>
            <p:ph type="dt" sz="half" idx="10"/>
          </p:nvPr>
        </p:nvSpPr>
        <p:spPr/>
        <p:txBody>
          <a:bodyPr/>
          <a:lstStyle/>
          <a:p>
            <a:pPr>
              <a:defRPr/>
            </a:pPr>
            <a:fld id="{8853FB80-2560-4077-9225-5CECD9AA4B95}"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468313" y="1844675"/>
            <a:ext cx="8229600" cy="2376488"/>
          </a:xfrm>
        </p:spPr>
        <p:txBody>
          <a:bodyPr/>
          <a:lstStyle/>
          <a:p>
            <a:pPr marL="0" indent="457200" eaLnBrk="1" hangingPunct="1">
              <a:buFont typeface="Wingdings" pitchFamily="2" charset="2"/>
              <a:buNone/>
            </a:pPr>
            <a:r>
              <a:rPr lang="en-US" altLang="zh-CN" sz="2400" smtClean="0"/>
              <a:t>PCI</a:t>
            </a:r>
            <a:r>
              <a:rPr lang="zh-CN" altLang="en-US" sz="2400" smtClean="0"/>
              <a:t>总线的基本传输机制是猝发式传送，利用桥可以实现总线间的猝发式传送。</a:t>
            </a:r>
            <a:r>
              <a:rPr lang="zh-CN" altLang="en-US" sz="2400" b="1" smtClean="0">
                <a:solidFill>
                  <a:srgbClr val="FF0000"/>
                </a:solidFill>
              </a:rPr>
              <a:t>写操作</a:t>
            </a:r>
            <a:r>
              <a:rPr lang="zh-CN" altLang="en-US" sz="2400" smtClean="0"/>
              <a:t>时，桥把上层总线的写周期先缓存起来，以后的时间再在下层总线上生成写周期，即延迟写。</a:t>
            </a:r>
            <a:r>
              <a:rPr lang="zh-CN" altLang="en-US" sz="2400" b="1" smtClean="0">
                <a:solidFill>
                  <a:srgbClr val="FF0000"/>
                </a:solidFill>
              </a:rPr>
              <a:t>读操作</a:t>
            </a:r>
            <a:r>
              <a:rPr lang="zh-CN" altLang="en-US" sz="2400" smtClean="0"/>
              <a:t>时，桥可早于上层总线，直接在下层总线上进行预读。无论延迟写和预读，桥的作用可使所有的存取都按</a:t>
            </a:r>
            <a:r>
              <a:rPr lang="en-US" altLang="zh-CN" sz="2400" smtClean="0"/>
              <a:t>CPU</a:t>
            </a:r>
            <a:r>
              <a:rPr lang="zh-CN" altLang="en-US" sz="2400" smtClean="0"/>
              <a:t>的需要出现在总线上。</a:t>
            </a:r>
          </a:p>
        </p:txBody>
      </p:sp>
      <p:sp>
        <p:nvSpPr>
          <p:cNvPr id="65540" name="Rectangle 2"/>
          <p:cNvSpPr>
            <a:spLocks noGrp="1" noChangeArrowheads="1"/>
          </p:cNvSpPr>
          <p:nvPr>
            <p:ph type="title"/>
          </p:nvPr>
        </p:nvSpPr>
        <p:spPr>
          <a:xfrm>
            <a:off x="468313" y="620713"/>
            <a:ext cx="4186237" cy="725487"/>
          </a:xfrm>
        </p:spPr>
        <p:txBody>
          <a:bodyPr/>
          <a:lstStyle/>
          <a:p>
            <a:pPr eaLnBrk="1" hangingPunct="1"/>
            <a:r>
              <a:rPr lang="en-US" altLang="zh-CN" smtClean="0"/>
              <a:t>6.5.1 </a:t>
            </a:r>
            <a:r>
              <a:rPr lang="zh-CN" altLang="en-US" smtClean="0"/>
              <a:t>多总线结构</a:t>
            </a:r>
          </a:p>
        </p:txBody>
      </p:sp>
      <p:sp>
        <p:nvSpPr>
          <p:cNvPr id="3" name="日期占位符 2"/>
          <p:cNvSpPr>
            <a:spLocks noGrp="1"/>
          </p:cNvSpPr>
          <p:nvPr>
            <p:ph type="dt" sz="half" idx="10"/>
          </p:nvPr>
        </p:nvSpPr>
        <p:spPr/>
        <p:txBody>
          <a:bodyPr/>
          <a:lstStyle/>
          <a:p>
            <a:pPr>
              <a:defRPr/>
            </a:pPr>
            <a:fld id="{06625832-BD11-4A84-9E97-5D123216F664}"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468313" y="333375"/>
            <a:ext cx="4330700" cy="796925"/>
          </a:xfrm>
        </p:spPr>
        <p:txBody>
          <a:bodyPr/>
          <a:lstStyle/>
          <a:p>
            <a:pPr eaLnBrk="1" hangingPunct="1"/>
            <a:r>
              <a:rPr lang="en-US" altLang="zh-CN" smtClean="0"/>
              <a:t>6.5.2 PCI</a:t>
            </a:r>
            <a:r>
              <a:rPr lang="zh-CN" altLang="en-US" smtClean="0"/>
              <a:t>总线信号</a:t>
            </a:r>
          </a:p>
        </p:txBody>
      </p:sp>
      <p:sp>
        <p:nvSpPr>
          <p:cNvPr id="66564" name="Rectangle 3"/>
          <p:cNvSpPr txBox="1">
            <a:spLocks noChangeArrowheads="1"/>
          </p:cNvSpPr>
          <p:nvPr/>
        </p:nvSpPr>
        <p:spPr bwMode="auto">
          <a:xfrm>
            <a:off x="539750" y="1341438"/>
            <a:ext cx="82296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chemeClr val="tx2"/>
              </a:buClr>
              <a:buSzPct val="70000"/>
              <a:buFont typeface="Wingdings" pitchFamily="2" charset="2"/>
              <a:buNone/>
            </a:pPr>
            <a:r>
              <a:rPr lang="zh-CN" altLang="en-US" sz="2200" b="1">
                <a:solidFill>
                  <a:srgbClr val="FF0000"/>
                </a:solidFill>
              </a:rPr>
              <a:t>系统信号</a:t>
            </a:r>
          </a:p>
          <a:p>
            <a:pPr>
              <a:spcBef>
                <a:spcPct val="20000"/>
              </a:spcBef>
              <a:buClr>
                <a:schemeClr val="tx2"/>
              </a:buClr>
              <a:buSzPct val="70000"/>
              <a:buFont typeface="Wingdings" pitchFamily="2" charset="2"/>
              <a:buNone/>
            </a:pPr>
            <a:r>
              <a:rPr lang="en-US" altLang="zh-CN" sz="2200" b="1">
                <a:solidFill>
                  <a:srgbClr val="FF0000"/>
                </a:solidFill>
              </a:rPr>
              <a:t>CLK</a:t>
            </a:r>
            <a:r>
              <a:rPr lang="zh-CN" altLang="en-US" sz="2200" b="1">
                <a:solidFill>
                  <a:srgbClr val="FF0000"/>
                </a:solidFill>
              </a:rPr>
              <a:t>：</a:t>
            </a:r>
            <a:r>
              <a:rPr lang="zh-CN" altLang="en-US" sz="2200"/>
              <a:t>对于所有的 </a:t>
            </a:r>
            <a:r>
              <a:rPr lang="en-US" altLang="zh-CN" sz="2200"/>
              <a:t>PCI </a:t>
            </a:r>
            <a:r>
              <a:rPr lang="zh-CN" altLang="en-US" sz="2200"/>
              <a:t>设备都是输入信号。其频率范围为 </a:t>
            </a:r>
            <a:r>
              <a:rPr lang="en-US" altLang="zh-CN" sz="2200"/>
              <a:t>0~33MHz </a:t>
            </a:r>
            <a:r>
              <a:rPr lang="zh-CN" altLang="en-US" sz="2200"/>
              <a:t>或 </a:t>
            </a:r>
            <a:r>
              <a:rPr lang="en-US" altLang="zh-CN" sz="2200"/>
              <a:t>0~66MHz</a:t>
            </a:r>
            <a:r>
              <a:rPr lang="zh-CN" altLang="en-US" sz="2200"/>
              <a:t>，这一频率称为 </a:t>
            </a:r>
            <a:r>
              <a:rPr lang="en-US" altLang="zh-CN" sz="2200"/>
              <a:t>PCI </a:t>
            </a:r>
            <a:r>
              <a:rPr lang="zh-CN" altLang="en-US" sz="2200"/>
              <a:t>的工作频率，对于 </a:t>
            </a:r>
            <a:r>
              <a:rPr lang="en-US" altLang="zh-CN" sz="2200"/>
              <a:t>PCI </a:t>
            </a:r>
            <a:r>
              <a:rPr lang="zh-CN" altLang="en-US" sz="2200"/>
              <a:t>信号，除 </a:t>
            </a:r>
            <a:r>
              <a:rPr lang="en-US" altLang="zh-CN" sz="2200"/>
              <a:t>RST#</a:t>
            </a:r>
            <a:r>
              <a:rPr lang="zh-CN" altLang="en-US" sz="2200"/>
              <a:t>、</a:t>
            </a:r>
            <a:r>
              <a:rPr lang="en-US" altLang="zh-CN" sz="2200"/>
              <a:t>INTA#</a:t>
            </a:r>
            <a:r>
              <a:rPr lang="zh-CN" altLang="en-US" sz="2200"/>
              <a:t>、</a:t>
            </a:r>
            <a:r>
              <a:rPr lang="en-US" altLang="zh-CN" sz="2200"/>
              <a:t>INTB#</a:t>
            </a:r>
            <a:r>
              <a:rPr lang="zh-CN" altLang="en-US" sz="2200"/>
              <a:t>、</a:t>
            </a:r>
            <a:r>
              <a:rPr lang="en-US" altLang="zh-CN" sz="2200"/>
              <a:t>INTC#</a:t>
            </a:r>
            <a:r>
              <a:rPr lang="zh-CN" altLang="en-US" sz="2200"/>
              <a:t>、</a:t>
            </a:r>
            <a:r>
              <a:rPr lang="en-US" altLang="zh-CN" sz="2200"/>
              <a:t>INTD#</a:t>
            </a:r>
            <a:r>
              <a:rPr lang="zh-CN" altLang="en-US" sz="2200"/>
              <a:t>之外，其余信号都是在 </a:t>
            </a:r>
            <a:r>
              <a:rPr lang="en-US" altLang="zh-CN" sz="2200"/>
              <a:t>CLK </a:t>
            </a:r>
            <a:r>
              <a:rPr lang="zh-CN" altLang="en-US" sz="2200"/>
              <a:t>的上升沿进行采样的。 </a:t>
            </a:r>
          </a:p>
          <a:p>
            <a:pPr>
              <a:spcBef>
                <a:spcPct val="20000"/>
              </a:spcBef>
              <a:buClr>
                <a:schemeClr val="tx2"/>
              </a:buClr>
              <a:buSzPct val="70000"/>
              <a:buFont typeface="Wingdings" pitchFamily="2" charset="2"/>
              <a:buNone/>
            </a:pPr>
            <a:r>
              <a:rPr lang="en-US" altLang="zh-CN" sz="2200">
                <a:solidFill>
                  <a:srgbClr val="FF0000"/>
                </a:solidFill>
              </a:rPr>
              <a:t>RST#</a:t>
            </a:r>
            <a:r>
              <a:rPr lang="zh-CN" altLang="en-US" sz="2200">
                <a:solidFill>
                  <a:srgbClr val="FF0000"/>
                </a:solidFill>
              </a:rPr>
              <a:t>：</a:t>
            </a:r>
            <a:r>
              <a:rPr lang="zh-CN" altLang="en-US" sz="2200"/>
              <a:t>复位信号。用来使 </a:t>
            </a:r>
            <a:r>
              <a:rPr lang="en-US" altLang="zh-CN" sz="2200"/>
              <a:t>PCI </a:t>
            </a:r>
            <a:r>
              <a:rPr lang="zh-CN" altLang="en-US" sz="2200"/>
              <a:t>专用的特性寄存器、配置寄存器等恢复到规定的初始状态。至于复位后如何变化不属于 </a:t>
            </a:r>
            <a:r>
              <a:rPr lang="en-US" altLang="zh-CN" sz="2200"/>
              <a:t>PCI </a:t>
            </a:r>
            <a:r>
              <a:rPr lang="zh-CN" altLang="en-US" sz="2200"/>
              <a:t>规范的范围。复位时，</a:t>
            </a:r>
            <a:r>
              <a:rPr lang="en-US" altLang="zh-CN" sz="2200"/>
              <a:t>PCI </a:t>
            </a:r>
            <a:r>
              <a:rPr lang="zh-CN" altLang="en-US" sz="2200"/>
              <a:t>的全部输出一般都驱动到第三态。</a:t>
            </a:r>
            <a:r>
              <a:rPr lang="en-US" altLang="zh-CN" sz="2200"/>
              <a:t>REQ#</a:t>
            </a:r>
            <a:r>
              <a:rPr lang="zh-CN" altLang="en-US" sz="2200"/>
              <a:t>和 </a:t>
            </a:r>
            <a:r>
              <a:rPr lang="en-US" altLang="zh-CN" sz="2200"/>
              <a:t>GNT#</a:t>
            </a:r>
            <a:r>
              <a:rPr lang="zh-CN" altLang="en-US" sz="2200"/>
              <a:t>必须同时驱动到第三态，不能在复位期间为高或为低。 为防止 </a:t>
            </a:r>
            <a:r>
              <a:rPr lang="en-US" altLang="zh-CN" sz="2200"/>
              <a:t>AD</a:t>
            </a:r>
            <a:r>
              <a:rPr lang="zh-CN" altLang="en-US" sz="2200"/>
              <a:t>、</a:t>
            </a:r>
            <a:r>
              <a:rPr lang="en-US" altLang="zh-CN" sz="2200"/>
              <a:t>C/BE#</a:t>
            </a:r>
            <a:r>
              <a:rPr lang="zh-CN" altLang="en-US" sz="2200"/>
              <a:t>、</a:t>
            </a:r>
            <a:r>
              <a:rPr lang="en-US" altLang="zh-CN" sz="2200"/>
              <a:t>PAR </a:t>
            </a:r>
            <a:r>
              <a:rPr lang="zh-CN" altLang="en-US" sz="2200"/>
              <a:t>在复位期间浮动，可由中央资源将它们驱动到逻辑低，但不能驱动到高电平。 </a:t>
            </a:r>
            <a:r>
              <a:rPr lang="en-US" altLang="zh-CN" sz="2200"/>
              <a:t>RST#</a:t>
            </a:r>
            <a:r>
              <a:rPr lang="zh-CN" altLang="en-US" sz="2200"/>
              <a:t>和 </a:t>
            </a:r>
            <a:r>
              <a:rPr lang="en-US" altLang="zh-CN" sz="2200"/>
              <a:t>CLK </a:t>
            </a:r>
            <a:r>
              <a:rPr lang="zh-CN" altLang="en-US" sz="2200"/>
              <a:t>可以不同步，但是要保证其在撤消边沿不会有反弹。</a:t>
            </a:r>
          </a:p>
        </p:txBody>
      </p:sp>
      <p:sp>
        <p:nvSpPr>
          <p:cNvPr id="3" name="日期占位符 2"/>
          <p:cNvSpPr>
            <a:spLocks noGrp="1"/>
          </p:cNvSpPr>
          <p:nvPr>
            <p:ph type="dt" sz="half" idx="10"/>
          </p:nvPr>
        </p:nvSpPr>
        <p:spPr/>
        <p:txBody>
          <a:bodyPr/>
          <a:lstStyle/>
          <a:p>
            <a:pPr>
              <a:defRPr/>
            </a:pPr>
            <a:fld id="{3101D5FA-389B-4EFE-845E-E8AF60BF6442}"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457200" y="620713"/>
            <a:ext cx="4330700" cy="796925"/>
          </a:xfrm>
        </p:spPr>
        <p:txBody>
          <a:bodyPr/>
          <a:lstStyle/>
          <a:p>
            <a:pPr eaLnBrk="1" hangingPunct="1"/>
            <a:r>
              <a:rPr lang="en-US" altLang="zh-CN" smtClean="0"/>
              <a:t>6.5.2 PCI</a:t>
            </a:r>
            <a:r>
              <a:rPr lang="zh-CN" altLang="en-US" smtClean="0"/>
              <a:t>总线信号</a:t>
            </a:r>
          </a:p>
        </p:txBody>
      </p:sp>
      <p:sp>
        <p:nvSpPr>
          <p:cNvPr id="67588" name="Rectangle 3"/>
          <p:cNvSpPr txBox="1">
            <a:spLocks noChangeArrowheads="1"/>
          </p:cNvSpPr>
          <p:nvPr/>
        </p:nvSpPr>
        <p:spPr bwMode="auto">
          <a:xfrm>
            <a:off x="468313" y="1844675"/>
            <a:ext cx="8229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chemeClr val="tx2"/>
              </a:buClr>
              <a:buSzPct val="70000"/>
              <a:buFont typeface="Wingdings" pitchFamily="2" charset="2"/>
              <a:buNone/>
            </a:pPr>
            <a:r>
              <a:rPr lang="zh-CN" altLang="en-US" sz="2200" b="1">
                <a:solidFill>
                  <a:srgbClr val="FF0000"/>
                </a:solidFill>
              </a:rPr>
              <a:t>地址和数据信号</a:t>
            </a:r>
          </a:p>
          <a:p>
            <a:pPr>
              <a:spcBef>
                <a:spcPct val="20000"/>
              </a:spcBef>
              <a:buClr>
                <a:schemeClr val="tx2"/>
              </a:buClr>
              <a:buSzPct val="70000"/>
              <a:buFont typeface="Wingdings" pitchFamily="2" charset="2"/>
              <a:buNone/>
            </a:pPr>
            <a:r>
              <a:rPr lang="en-US" altLang="zh-CN" sz="2200" b="1">
                <a:solidFill>
                  <a:srgbClr val="FF0000"/>
                </a:solidFill>
              </a:rPr>
              <a:t>AD[31﹕0]</a:t>
            </a:r>
            <a:r>
              <a:rPr lang="zh-CN" altLang="en-US" sz="2200" b="1">
                <a:solidFill>
                  <a:srgbClr val="FF0000"/>
                </a:solidFill>
              </a:rPr>
              <a:t>：</a:t>
            </a:r>
            <a:r>
              <a:rPr lang="zh-CN" altLang="en-US" sz="2200"/>
              <a:t>地址</a:t>
            </a:r>
            <a:r>
              <a:rPr lang="en-US" altLang="zh-CN" sz="2200"/>
              <a:t>/</a:t>
            </a:r>
            <a:r>
              <a:rPr lang="zh-CN" altLang="en-US" sz="2200"/>
              <a:t>数据多路复用的输入</a:t>
            </a:r>
            <a:r>
              <a:rPr lang="en-US" altLang="zh-CN" sz="2200"/>
              <a:t>/</a:t>
            </a:r>
            <a:r>
              <a:rPr lang="zh-CN" altLang="en-US" sz="2200"/>
              <a:t>输出信号。在 </a:t>
            </a:r>
            <a:r>
              <a:rPr lang="en-US" altLang="zh-CN" sz="2200"/>
              <a:t>FRAME#</a:t>
            </a:r>
            <a:r>
              <a:rPr lang="zh-CN" altLang="en-US" sz="2200"/>
              <a:t>有效时，是地址期。在</a:t>
            </a:r>
            <a:r>
              <a:rPr lang="en-US" altLang="zh-CN" sz="2200"/>
              <a:t>IRDY#</a:t>
            </a:r>
            <a:r>
              <a:rPr lang="zh-CN" altLang="en-US" sz="2200"/>
              <a:t>和 </a:t>
            </a:r>
            <a:r>
              <a:rPr lang="en-US" altLang="zh-CN" sz="2200"/>
              <a:t>TRDY#</a:t>
            </a:r>
            <a:r>
              <a:rPr lang="zh-CN" altLang="en-US" sz="2200"/>
              <a:t>同时有效时，是数据期。 在 </a:t>
            </a:r>
            <a:r>
              <a:rPr lang="en-US" altLang="zh-CN" sz="2200"/>
              <a:t>FRAME#</a:t>
            </a:r>
            <a:r>
              <a:rPr lang="zh-CN" altLang="en-US" sz="2200"/>
              <a:t>有效的第一个时钟周期是地址周期，</a:t>
            </a:r>
            <a:r>
              <a:rPr lang="en-US" altLang="zh-CN" sz="2200"/>
              <a:t>AD[31﹕0]</a:t>
            </a:r>
            <a:r>
              <a:rPr lang="zh-CN" altLang="en-US" sz="2200"/>
              <a:t>线上含有一个 </a:t>
            </a:r>
            <a:r>
              <a:rPr lang="en-US" altLang="zh-CN" sz="2200"/>
              <a:t>32 </a:t>
            </a:r>
            <a:r>
              <a:rPr lang="zh-CN" altLang="en-US" sz="2200"/>
              <a:t>位的物理地址。对于 </a:t>
            </a:r>
            <a:r>
              <a:rPr lang="en-US" altLang="zh-CN" sz="2200"/>
              <a:t>I/O </a:t>
            </a:r>
            <a:r>
              <a:rPr lang="zh-CN" altLang="en-US" sz="2200"/>
              <a:t>操作，它是一个字节地址，对于存储器或配置操作，它则是一个双字地址。 数据期，</a:t>
            </a:r>
            <a:r>
              <a:rPr lang="en-US" altLang="zh-CN" sz="2200"/>
              <a:t>AD[7﹕0]</a:t>
            </a:r>
            <a:r>
              <a:rPr lang="zh-CN" altLang="en-US" sz="2200"/>
              <a:t>为最低字节，</a:t>
            </a:r>
            <a:r>
              <a:rPr lang="en-US" altLang="zh-CN" sz="2200"/>
              <a:t>AD[31﹕24]</a:t>
            </a:r>
            <a:r>
              <a:rPr lang="zh-CN" altLang="en-US" sz="2200"/>
              <a:t>为最高字节，在数据传输期间内 </a:t>
            </a:r>
            <a:r>
              <a:rPr lang="en-US" altLang="zh-CN" sz="2200"/>
              <a:t>IRDY#</a:t>
            </a:r>
            <a:r>
              <a:rPr lang="zh-CN" altLang="en-US" sz="2200"/>
              <a:t>和</a:t>
            </a:r>
            <a:r>
              <a:rPr lang="en-US" altLang="zh-CN" sz="2200"/>
              <a:t>TRDY#</a:t>
            </a:r>
            <a:r>
              <a:rPr lang="zh-CN" altLang="en-US" sz="2200"/>
              <a:t>应该同时有效。 </a:t>
            </a:r>
          </a:p>
          <a:p>
            <a:pPr>
              <a:spcBef>
                <a:spcPct val="20000"/>
              </a:spcBef>
              <a:buClr>
                <a:schemeClr val="tx2"/>
              </a:buClr>
              <a:buSzPct val="70000"/>
              <a:buFont typeface="Wingdings" pitchFamily="2" charset="2"/>
              <a:buNone/>
            </a:pPr>
            <a:r>
              <a:rPr lang="en-US" altLang="zh-CN" sz="2200" b="1">
                <a:solidFill>
                  <a:srgbClr val="FF0000"/>
                </a:solidFill>
              </a:rPr>
              <a:t>C/BE[3﹕0]</a:t>
            </a:r>
            <a:r>
              <a:rPr lang="zh-CN" altLang="en-US" sz="2200" b="1">
                <a:solidFill>
                  <a:srgbClr val="FF0000"/>
                </a:solidFill>
              </a:rPr>
              <a:t>：</a:t>
            </a:r>
            <a:r>
              <a:rPr lang="zh-CN" altLang="en-US" sz="2200"/>
              <a:t>总线命令和字节使能多路复用信号。在地址期中，传输的是总线命令。在数据期内传输的是字节使能信号。 </a:t>
            </a:r>
          </a:p>
        </p:txBody>
      </p:sp>
      <p:sp>
        <p:nvSpPr>
          <p:cNvPr id="3" name="日期占位符 2"/>
          <p:cNvSpPr>
            <a:spLocks noGrp="1"/>
          </p:cNvSpPr>
          <p:nvPr>
            <p:ph type="dt" sz="half" idx="10"/>
          </p:nvPr>
        </p:nvSpPr>
        <p:spPr/>
        <p:txBody>
          <a:bodyPr/>
          <a:lstStyle/>
          <a:p>
            <a:pPr>
              <a:defRPr/>
            </a:pPr>
            <a:fld id="{8384BD16-D811-46F3-9955-AAB82FA4B8E0}"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457200" y="620713"/>
            <a:ext cx="4330700" cy="796925"/>
          </a:xfrm>
        </p:spPr>
        <p:txBody>
          <a:bodyPr/>
          <a:lstStyle/>
          <a:p>
            <a:pPr eaLnBrk="1" hangingPunct="1"/>
            <a:r>
              <a:rPr lang="en-US" altLang="zh-CN" smtClean="0"/>
              <a:t>6.5.2 PCI</a:t>
            </a:r>
            <a:r>
              <a:rPr lang="zh-CN" altLang="en-US" smtClean="0"/>
              <a:t>总线信号</a:t>
            </a:r>
          </a:p>
        </p:txBody>
      </p:sp>
      <p:sp>
        <p:nvSpPr>
          <p:cNvPr id="68612" name="Rectangle 3"/>
          <p:cNvSpPr txBox="1">
            <a:spLocks noChangeArrowheads="1"/>
          </p:cNvSpPr>
          <p:nvPr/>
        </p:nvSpPr>
        <p:spPr bwMode="auto">
          <a:xfrm>
            <a:off x="468313" y="1484313"/>
            <a:ext cx="82296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chemeClr val="tx2"/>
              </a:buClr>
              <a:buSzPct val="70000"/>
              <a:buFont typeface="Wingdings" pitchFamily="2" charset="2"/>
              <a:buNone/>
            </a:pPr>
            <a:r>
              <a:rPr lang="zh-CN" altLang="en-US" sz="2000" b="1">
                <a:solidFill>
                  <a:srgbClr val="FF0000"/>
                </a:solidFill>
              </a:rPr>
              <a:t>接口控制信号</a:t>
            </a:r>
            <a:r>
              <a:rPr lang="zh-CN" altLang="en-US" sz="2000"/>
              <a:t/>
            </a:r>
            <a:br>
              <a:rPr lang="zh-CN" altLang="en-US" sz="2000"/>
            </a:br>
            <a:r>
              <a:rPr lang="en-US" altLang="zh-CN" sz="2000" b="1">
                <a:solidFill>
                  <a:srgbClr val="FF0000"/>
                </a:solidFill>
              </a:rPr>
              <a:t>FRAME#</a:t>
            </a:r>
            <a:r>
              <a:rPr lang="zh-CN" altLang="en-US" sz="2000" b="1">
                <a:solidFill>
                  <a:srgbClr val="FF0000"/>
                </a:solidFill>
              </a:rPr>
              <a:t>：</a:t>
            </a:r>
            <a:r>
              <a:rPr lang="zh-CN" altLang="en-US" sz="2000"/>
              <a:t>帧周期信号。由当前主设备驱动，表示当前主设备一次交易的开始和持续时间。 </a:t>
            </a:r>
          </a:p>
          <a:p>
            <a:pPr>
              <a:spcBef>
                <a:spcPct val="20000"/>
              </a:spcBef>
              <a:buClr>
                <a:schemeClr val="tx2"/>
              </a:buClr>
              <a:buSzPct val="70000"/>
              <a:buFont typeface="Wingdings" pitchFamily="2" charset="2"/>
              <a:buNone/>
            </a:pPr>
            <a:r>
              <a:rPr lang="en-US" altLang="zh-CN" sz="2000" b="1">
                <a:solidFill>
                  <a:srgbClr val="FF0000"/>
                </a:solidFill>
              </a:rPr>
              <a:t>IRDY#</a:t>
            </a:r>
            <a:r>
              <a:rPr lang="zh-CN" altLang="en-US" sz="2000" b="1">
                <a:solidFill>
                  <a:srgbClr val="FF0000"/>
                </a:solidFill>
              </a:rPr>
              <a:t>：</a:t>
            </a:r>
            <a:r>
              <a:rPr lang="zh-CN" altLang="en-US" sz="2000"/>
              <a:t>  主设备准备好信号。由当前主设备（交易的启动方）驱动，信号的有效表明发起本次传输的设备能够完成交易的当前数据期。</a:t>
            </a:r>
          </a:p>
          <a:p>
            <a:pPr>
              <a:spcBef>
                <a:spcPct val="20000"/>
              </a:spcBef>
              <a:buClr>
                <a:schemeClr val="tx2"/>
              </a:buClr>
              <a:buSzPct val="70000"/>
              <a:buFont typeface="Wingdings" pitchFamily="2" charset="2"/>
              <a:buNone/>
            </a:pPr>
            <a:r>
              <a:rPr lang="en-US" altLang="zh-CN" sz="2000" b="1">
                <a:solidFill>
                  <a:srgbClr val="FF0000"/>
                </a:solidFill>
              </a:rPr>
              <a:t>TRDY#</a:t>
            </a:r>
            <a:r>
              <a:rPr lang="zh-CN" altLang="en-US" sz="2000" b="1">
                <a:solidFill>
                  <a:srgbClr val="FF0000"/>
                </a:solidFill>
              </a:rPr>
              <a:t>：</a:t>
            </a:r>
            <a:r>
              <a:rPr lang="zh-CN" altLang="en-US" sz="2000"/>
              <a:t>目标设备准备好信号。由当前被寻址的目标驱动，信号有效表示目标设备已经做好了完成当前数据传输的准备工作。 </a:t>
            </a:r>
          </a:p>
          <a:p>
            <a:pPr>
              <a:spcBef>
                <a:spcPct val="20000"/>
              </a:spcBef>
              <a:buClr>
                <a:schemeClr val="tx2"/>
              </a:buClr>
              <a:buSzPct val="70000"/>
              <a:buFont typeface="Wingdings" pitchFamily="2" charset="2"/>
              <a:buNone/>
            </a:pPr>
            <a:r>
              <a:rPr lang="en-US" altLang="zh-CN" sz="2000" b="1">
                <a:solidFill>
                  <a:srgbClr val="FF0000"/>
                </a:solidFill>
              </a:rPr>
              <a:t>STOP#</a:t>
            </a:r>
            <a:r>
              <a:rPr lang="zh-CN" altLang="en-US" sz="2000" b="1">
                <a:solidFill>
                  <a:srgbClr val="FF0000"/>
                </a:solidFill>
              </a:rPr>
              <a:t>：</a:t>
            </a:r>
            <a:r>
              <a:rPr lang="zh-CN" altLang="en-US" sz="2000"/>
              <a:t> 停止数据传送信号。信号有效时，表示目标设备要求主设备终止当前的数据传输。 </a:t>
            </a:r>
          </a:p>
          <a:p>
            <a:pPr>
              <a:spcBef>
                <a:spcPct val="20000"/>
              </a:spcBef>
              <a:buClr>
                <a:schemeClr val="tx2"/>
              </a:buClr>
              <a:buSzPct val="70000"/>
              <a:buFont typeface="Wingdings" pitchFamily="2" charset="2"/>
              <a:buNone/>
            </a:pPr>
            <a:r>
              <a:rPr lang="en-US" altLang="zh-CN" sz="2000" b="1">
                <a:solidFill>
                  <a:srgbClr val="FF0000"/>
                </a:solidFill>
              </a:rPr>
              <a:t>LOCK#</a:t>
            </a:r>
            <a:r>
              <a:rPr lang="zh-CN" altLang="en-US" sz="2000" b="1">
                <a:solidFill>
                  <a:srgbClr val="FF0000"/>
                </a:solidFill>
              </a:rPr>
              <a:t>：</a:t>
            </a:r>
            <a:r>
              <a:rPr lang="zh-CN" altLang="en-US" sz="2000"/>
              <a:t>锁定信号。信号有效时，表示一个对桥的原始操作可能需要多个传输才能完成。 </a:t>
            </a:r>
          </a:p>
          <a:p>
            <a:pPr>
              <a:spcBef>
                <a:spcPct val="20000"/>
              </a:spcBef>
              <a:buClr>
                <a:schemeClr val="tx2"/>
              </a:buClr>
              <a:buSzPct val="70000"/>
              <a:buFont typeface="Wingdings" pitchFamily="2" charset="2"/>
              <a:buNone/>
            </a:pPr>
            <a:r>
              <a:rPr lang="en-US" altLang="zh-CN" sz="2000" b="1">
                <a:solidFill>
                  <a:srgbClr val="FF0000"/>
                </a:solidFill>
              </a:rPr>
              <a:t>IDSEL</a:t>
            </a:r>
            <a:r>
              <a:rPr lang="zh-CN" altLang="en-US" sz="2000" b="1">
                <a:solidFill>
                  <a:srgbClr val="FF0000"/>
                </a:solidFill>
              </a:rPr>
              <a:t>：</a:t>
            </a:r>
            <a:r>
              <a:rPr lang="zh-CN" altLang="en-US" sz="2000"/>
              <a:t>设备选择信号。信号有效时，表示驱动它的设备成为当前交易的目标设备。 </a:t>
            </a:r>
          </a:p>
          <a:p>
            <a:pPr>
              <a:spcBef>
                <a:spcPct val="20000"/>
              </a:spcBef>
              <a:buClr>
                <a:schemeClr val="tx2"/>
              </a:buClr>
              <a:buSzPct val="70000"/>
              <a:buFont typeface="Wingdings" pitchFamily="2" charset="2"/>
              <a:buNone/>
            </a:pPr>
            <a:r>
              <a:rPr lang="zh-CN" altLang="en-US" sz="2000"/>
              <a:t/>
            </a:r>
            <a:br>
              <a:rPr lang="zh-CN" altLang="en-US" sz="2000"/>
            </a:br>
            <a:endParaRPr lang="zh-CN" altLang="en-US" sz="2000"/>
          </a:p>
        </p:txBody>
      </p:sp>
      <p:sp>
        <p:nvSpPr>
          <p:cNvPr id="3" name="日期占位符 2"/>
          <p:cNvSpPr>
            <a:spLocks noGrp="1"/>
          </p:cNvSpPr>
          <p:nvPr>
            <p:ph type="dt" sz="half" idx="10"/>
          </p:nvPr>
        </p:nvSpPr>
        <p:spPr/>
        <p:txBody>
          <a:bodyPr/>
          <a:lstStyle/>
          <a:p>
            <a:pPr>
              <a:defRPr/>
            </a:pPr>
            <a:fld id="{30FA5F66-85CC-4E28-B832-24127F4B1432}"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457200" y="620713"/>
            <a:ext cx="4330700" cy="796925"/>
          </a:xfrm>
        </p:spPr>
        <p:txBody>
          <a:bodyPr/>
          <a:lstStyle/>
          <a:p>
            <a:pPr eaLnBrk="1" hangingPunct="1"/>
            <a:r>
              <a:rPr lang="en-US" altLang="zh-CN" smtClean="0"/>
              <a:t>6.5.2 PCI</a:t>
            </a:r>
            <a:r>
              <a:rPr lang="zh-CN" altLang="en-US" smtClean="0"/>
              <a:t>总线信号</a:t>
            </a:r>
          </a:p>
        </p:txBody>
      </p:sp>
      <p:sp>
        <p:nvSpPr>
          <p:cNvPr id="69636" name="Rectangle 3"/>
          <p:cNvSpPr txBox="1">
            <a:spLocks noChangeArrowheads="1"/>
          </p:cNvSpPr>
          <p:nvPr/>
        </p:nvSpPr>
        <p:spPr bwMode="auto">
          <a:xfrm>
            <a:off x="468313" y="1484313"/>
            <a:ext cx="82296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chemeClr val="tx2"/>
              </a:buClr>
              <a:buSzPct val="70000"/>
              <a:buFont typeface="Wingdings" pitchFamily="2" charset="2"/>
              <a:buNone/>
            </a:pPr>
            <a:r>
              <a:rPr lang="zh-CN" altLang="en-US" sz="2000" b="1">
                <a:solidFill>
                  <a:srgbClr val="FF0000"/>
                </a:solidFill>
              </a:rPr>
              <a:t>仲裁信号 </a:t>
            </a:r>
            <a:r>
              <a:rPr lang="zh-CN" altLang="en-US" sz="2000"/>
              <a:t>  </a:t>
            </a:r>
          </a:p>
          <a:p>
            <a:pPr>
              <a:spcBef>
                <a:spcPct val="20000"/>
              </a:spcBef>
              <a:buClr>
                <a:schemeClr val="tx2"/>
              </a:buClr>
              <a:buSzPct val="70000"/>
              <a:buFont typeface="Wingdings" pitchFamily="2" charset="2"/>
              <a:buNone/>
            </a:pPr>
            <a:r>
              <a:rPr lang="en-US" altLang="zh-CN" sz="2000" b="1">
                <a:solidFill>
                  <a:srgbClr val="FF0000"/>
                </a:solidFill>
              </a:rPr>
              <a:t>REQ#</a:t>
            </a:r>
            <a:r>
              <a:rPr lang="zh-CN" altLang="en-US" sz="2000" b="1">
                <a:solidFill>
                  <a:srgbClr val="FF0000"/>
                </a:solidFill>
              </a:rPr>
              <a:t>：</a:t>
            </a:r>
            <a:r>
              <a:rPr lang="zh-CN" altLang="en-US" sz="2000"/>
              <a:t>总线占用请求信号。信号一旦有效表明驱动它的设备向仲裁器要求使用总线，是一个点到点的信号线。 </a:t>
            </a:r>
          </a:p>
          <a:p>
            <a:pPr>
              <a:spcBef>
                <a:spcPct val="20000"/>
              </a:spcBef>
              <a:buClr>
                <a:schemeClr val="tx2"/>
              </a:buClr>
              <a:buSzPct val="70000"/>
              <a:buFont typeface="Wingdings" pitchFamily="2" charset="2"/>
              <a:buNone/>
            </a:pPr>
            <a:r>
              <a:rPr lang="en-US" altLang="zh-CN" sz="2000" b="1">
                <a:solidFill>
                  <a:srgbClr val="FF0000"/>
                </a:solidFill>
              </a:rPr>
              <a:t>GNT#</a:t>
            </a:r>
            <a:r>
              <a:rPr lang="zh-CN" altLang="en-US" sz="2000" b="1">
                <a:solidFill>
                  <a:srgbClr val="FF0000"/>
                </a:solidFill>
              </a:rPr>
              <a:t>：</a:t>
            </a:r>
            <a:r>
              <a:rPr lang="zh-CN" altLang="en-US" sz="2000"/>
              <a:t>总线占用允许信号。用来向申请占用总线的设备表示其请求已经获得批准，也是一个点到点的信号线。 </a:t>
            </a:r>
            <a:br>
              <a:rPr lang="zh-CN" altLang="en-US" sz="2000"/>
            </a:br>
            <a:endParaRPr lang="zh-CN" altLang="en-US" sz="2000"/>
          </a:p>
          <a:p>
            <a:pPr>
              <a:spcBef>
                <a:spcPct val="20000"/>
              </a:spcBef>
              <a:buClr>
                <a:schemeClr val="tx2"/>
              </a:buClr>
              <a:buSzPct val="70000"/>
              <a:buFont typeface="Wingdings" pitchFamily="2" charset="2"/>
              <a:buNone/>
            </a:pPr>
            <a:r>
              <a:rPr lang="zh-CN" altLang="en-US" sz="2000" b="1">
                <a:solidFill>
                  <a:srgbClr val="FF0000"/>
                </a:solidFill>
              </a:rPr>
              <a:t>错误报告信号 </a:t>
            </a:r>
          </a:p>
          <a:p>
            <a:pPr>
              <a:spcBef>
                <a:spcPct val="20000"/>
              </a:spcBef>
              <a:buClr>
                <a:schemeClr val="tx2"/>
              </a:buClr>
              <a:buSzPct val="70000"/>
              <a:buFont typeface="Wingdings" pitchFamily="2" charset="2"/>
              <a:buNone/>
            </a:pPr>
            <a:r>
              <a:rPr lang="en-US" altLang="zh-CN" sz="2000" b="1">
                <a:solidFill>
                  <a:srgbClr val="FF0000"/>
                </a:solidFill>
              </a:rPr>
              <a:t>PERR#</a:t>
            </a:r>
            <a:r>
              <a:rPr lang="zh-CN" altLang="en-US" sz="2000" b="1">
                <a:solidFill>
                  <a:srgbClr val="FF0000"/>
                </a:solidFill>
              </a:rPr>
              <a:t>：</a:t>
            </a:r>
            <a:r>
              <a:rPr lang="zh-CN" altLang="en-US" sz="2000"/>
              <a:t>数据奇偶校验错误报告信号。只报告除特殊周期之外的所有 </a:t>
            </a:r>
            <a:r>
              <a:rPr lang="en-US" altLang="zh-CN" sz="2000"/>
              <a:t>PCI </a:t>
            </a:r>
            <a:r>
              <a:rPr lang="zh-CN" altLang="en-US" sz="2000"/>
              <a:t>交易期间的数据奇偶错误。 其中数据奇偶错误的产生对于在</a:t>
            </a:r>
            <a:r>
              <a:rPr lang="en-US" altLang="zh-CN" sz="2000"/>
              <a:t>AD</a:t>
            </a:r>
            <a:r>
              <a:rPr lang="zh-CN" altLang="en-US" sz="2000"/>
              <a:t>总线上驱动地址和数据信息的所有</a:t>
            </a:r>
            <a:r>
              <a:rPr lang="en-US" altLang="zh-CN" sz="2000"/>
              <a:t>PCI</a:t>
            </a:r>
            <a:r>
              <a:rPr lang="zh-CN" altLang="en-US" sz="2000"/>
              <a:t>设备都是强制性的。 </a:t>
            </a:r>
          </a:p>
          <a:p>
            <a:pPr>
              <a:spcBef>
                <a:spcPct val="20000"/>
              </a:spcBef>
              <a:buClr>
                <a:schemeClr val="tx2"/>
              </a:buClr>
              <a:buSzPct val="70000"/>
              <a:buFont typeface="Wingdings" pitchFamily="2" charset="2"/>
              <a:buNone/>
            </a:pPr>
            <a:r>
              <a:rPr lang="en-US" altLang="zh-CN" sz="2000" b="1">
                <a:solidFill>
                  <a:srgbClr val="FF0000"/>
                </a:solidFill>
              </a:rPr>
              <a:t>SERR#</a:t>
            </a:r>
            <a:r>
              <a:rPr lang="zh-CN" altLang="en-US" sz="2000" b="1">
                <a:solidFill>
                  <a:srgbClr val="FF0000"/>
                </a:solidFill>
              </a:rPr>
              <a:t>：</a:t>
            </a:r>
            <a:r>
              <a:rPr lang="zh-CN" altLang="en-US" sz="2000"/>
              <a:t>系统错误报告信号。是报告地址奇偶、特殊周期命令的数据奇偶错误以及其它可能引起灾难性后果的系统错误。 </a:t>
            </a:r>
          </a:p>
        </p:txBody>
      </p:sp>
      <p:sp>
        <p:nvSpPr>
          <p:cNvPr id="3" name="日期占位符 2"/>
          <p:cNvSpPr>
            <a:spLocks noGrp="1"/>
          </p:cNvSpPr>
          <p:nvPr>
            <p:ph type="dt" sz="half" idx="10"/>
          </p:nvPr>
        </p:nvSpPr>
        <p:spPr/>
        <p:txBody>
          <a:bodyPr/>
          <a:lstStyle/>
          <a:p>
            <a:pPr>
              <a:defRPr/>
            </a:pPr>
            <a:fld id="{E2C869A5-F3E7-4D8B-AB8A-F451A13E524B}"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65</a:t>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468313" y="404813"/>
            <a:ext cx="4330700" cy="796925"/>
          </a:xfrm>
        </p:spPr>
        <p:txBody>
          <a:bodyPr/>
          <a:lstStyle/>
          <a:p>
            <a:pPr eaLnBrk="1" hangingPunct="1"/>
            <a:r>
              <a:rPr lang="en-US" altLang="zh-CN" smtClean="0"/>
              <a:t>6.5.2 PCI</a:t>
            </a:r>
            <a:r>
              <a:rPr lang="zh-CN" altLang="en-US" smtClean="0"/>
              <a:t>总线信号</a:t>
            </a:r>
          </a:p>
        </p:txBody>
      </p:sp>
      <p:sp>
        <p:nvSpPr>
          <p:cNvPr id="70660" name="Rectangle 3"/>
          <p:cNvSpPr txBox="1">
            <a:spLocks noChangeArrowheads="1"/>
          </p:cNvSpPr>
          <p:nvPr/>
        </p:nvSpPr>
        <p:spPr bwMode="auto">
          <a:xfrm>
            <a:off x="468313" y="1484313"/>
            <a:ext cx="82296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chemeClr val="tx2"/>
              </a:buClr>
              <a:buSzPct val="70000"/>
              <a:buFont typeface="Wingdings" pitchFamily="2" charset="2"/>
              <a:buNone/>
            </a:pPr>
            <a:r>
              <a:rPr lang="zh-CN" altLang="en-US" sz="2000" b="1">
                <a:solidFill>
                  <a:srgbClr val="FF0000"/>
                </a:solidFill>
              </a:rPr>
              <a:t>中断信号</a:t>
            </a:r>
            <a:r>
              <a:rPr lang="zh-CN" altLang="en-US" sz="2000"/>
              <a:t> </a:t>
            </a:r>
          </a:p>
          <a:p>
            <a:pPr>
              <a:spcBef>
                <a:spcPct val="20000"/>
              </a:spcBef>
              <a:buClr>
                <a:schemeClr val="tx2"/>
              </a:buClr>
              <a:buSzPct val="70000"/>
              <a:buFont typeface="Wingdings" pitchFamily="2" charset="2"/>
              <a:buNone/>
            </a:pPr>
            <a:r>
              <a:rPr lang="en-US" altLang="zh-CN" sz="2000"/>
              <a:t>PCI </a:t>
            </a:r>
            <a:r>
              <a:rPr lang="zh-CN" altLang="en-US" sz="2000"/>
              <a:t>局部总线中共有四条中断线，分别为 </a:t>
            </a:r>
            <a:r>
              <a:rPr lang="en-US" altLang="zh-CN" sz="2000"/>
              <a:t>INTA#</a:t>
            </a:r>
            <a:r>
              <a:rPr lang="zh-CN" altLang="en-US" sz="2000"/>
              <a:t>、</a:t>
            </a:r>
            <a:r>
              <a:rPr lang="en-US" altLang="zh-CN" sz="2000"/>
              <a:t>INTB#</a:t>
            </a:r>
            <a:r>
              <a:rPr lang="zh-CN" altLang="en-US" sz="2000"/>
              <a:t>、</a:t>
            </a:r>
            <a:r>
              <a:rPr lang="en-US" altLang="zh-CN" sz="2000"/>
              <a:t>INTC#</a:t>
            </a:r>
            <a:r>
              <a:rPr lang="zh-CN" altLang="en-US" sz="2000"/>
              <a:t>、</a:t>
            </a:r>
            <a:r>
              <a:rPr lang="en-US" altLang="zh-CN" sz="2000"/>
              <a:t>INTD#</a:t>
            </a:r>
            <a:r>
              <a:rPr lang="zh-CN" altLang="en-US" sz="2000"/>
              <a:t>，其作用是用以请求一个中断。 </a:t>
            </a:r>
          </a:p>
          <a:p>
            <a:pPr>
              <a:spcBef>
                <a:spcPct val="20000"/>
              </a:spcBef>
              <a:buClr>
                <a:schemeClr val="tx2"/>
              </a:buClr>
              <a:buSzPct val="70000"/>
              <a:buFont typeface="Wingdings" pitchFamily="2" charset="2"/>
              <a:buNone/>
            </a:pPr>
            <a:r>
              <a:rPr lang="zh-CN" altLang="en-US" sz="2000"/>
              <a:t/>
            </a:r>
            <a:br>
              <a:rPr lang="zh-CN" altLang="en-US" sz="2000"/>
            </a:br>
            <a:r>
              <a:rPr lang="zh-CN" altLang="en-US" sz="2000" b="1">
                <a:solidFill>
                  <a:srgbClr val="FF0000"/>
                </a:solidFill>
              </a:rPr>
              <a:t>附加信号</a:t>
            </a:r>
          </a:p>
          <a:p>
            <a:pPr>
              <a:spcBef>
                <a:spcPct val="20000"/>
              </a:spcBef>
              <a:buClr>
                <a:schemeClr val="tx2"/>
              </a:buClr>
              <a:buSzPct val="70000"/>
              <a:buFont typeface="Wingdings" pitchFamily="2" charset="2"/>
              <a:buNone/>
            </a:pPr>
            <a:r>
              <a:rPr lang="en-US" altLang="zh-CN" sz="2000" b="1">
                <a:solidFill>
                  <a:srgbClr val="FF0000"/>
                </a:solidFill>
              </a:rPr>
              <a:t>PRSNT[1﹕2]#</a:t>
            </a:r>
            <a:r>
              <a:rPr lang="zh-CN" altLang="en-US" sz="2000" b="1">
                <a:solidFill>
                  <a:srgbClr val="FF0000"/>
                </a:solidFill>
              </a:rPr>
              <a:t>：</a:t>
            </a:r>
            <a:r>
              <a:rPr lang="zh-CN" altLang="en-US" sz="2000"/>
              <a:t>卡存在信号。由插件板提供的信号，用来指出 </a:t>
            </a:r>
            <a:r>
              <a:rPr lang="en-US" altLang="zh-CN" sz="2000"/>
              <a:t>PCI </a:t>
            </a:r>
            <a:r>
              <a:rPr lang="zh-CN" altLang="en-US" sz="2000"/>
              <a:t>插卡上是否存在一个插件板，如果存在就为它提供电流。 </a:t>
            </a:r>
          </a:p>
          <a:p>
            <a:pPr>
              <a:spcBef>
                <a:spcPct val="20000"/>
              </a:spcBef>
              <a:buClr>
                <a:schemeClr val="tx2"/>
              </a:buClr>
              <a:buSzPct val="70000"/>
              <a:buFont typeface="Wingdings" pitchFamily="2" charset="2"/>
              <a:buNone/>
            </a:pPr>
            <a:r>
              <a:rPr lang="en-US" altLang="zh-CN" sz="2000" b="1">
                <a:solidFill>
                  <a:srgbClr val="FF0000"/>
                </a:solidFill>
              </a:rPr>
              <a:t>CLKRUN#</a:t>
            </a:r>
            <a:r>
              <a:rPr lang="zh-CN" altLang="en-US" sz="2000" b="1">
                <a:solidFill>
                  <a:srgbClr val="FF0000"/>
                </a:solidFill>
              </a:rPr>
              <a:t>：</a:t>
            </a:r>
            <a:r>
              <a:rPr lang="zh-CN" altLang="en-US" sz="2000"/>
              <a:t>时钟运行信号。可选信号，作为设备的输入信号，用来确定 </a:t>
            </a:r>
            <a:r>
              <a:rPr lang="en-US" altLang="zh-CN" sz="2000"/>
              <a:t>CLK </a:t>
            </a:r>
            <a:r>
              <a:rPr lang="zh-CN" altLang="en-US" sz="2000"/>
              <a:t>的状态。 </a:t>
            </a:r>
          </a:p>
        </p:txBody>
      </p:sp>
      <p:sp>
        <p:nvSpPr>
          <p:cNvPr id="3" name="日期占位符 2"/>
          <p:cNvSpPr>
            <a:spLocks noGrp="1"/>
          </p:cNvSpPr>
          <p:nvPr>
            <p:ph type="dt" sz="half" idx="10"/>
          </p:nvPr>
        </p:nvSpPr>
        <p:spPr/>
        <p:txBody>
          <a:bodyPr/>
          <a:lstStyle/>
          <a:p>
            <a:pPr>
              <a:defRPr/>
            </a:pPr>
            <a:fld id="{C0D2B05D-0BAE-49AD-8894-58250CC883D5}"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457200" y="1844675"/>
            <a:ext cx="81534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179388" eaLnBrk="0" hangingPunct="0"/>
            <a:r>
              <a:rPr lang="zh-CN" altLang="en-US" sz="2800">
                <a:solidFill>
                  <a:srgbClr val="006699"/>
                </a:solidFill>
              </a:rPr>
              <a:t>  </a:t>
            </a:r>
            <a:r>
              <a:rPr lang="zh-CN" altLang="en-US" sz="2800">
                <a:solidFill>
                  <a:srgbClr val="006699"/>
                </a:solidFill>
                <a:latin typeface="宋体" pitchFamily="2" charset="-122"/>
              </a:rPr>
              <a:t> </a:t>
            </a:r>
            <a:r>
              <a:rPr lang="en-US" altLang="zh-CN" sz="2800">
                <a:latin typeface="宋体" pitchFamily="2" charset="-122"/>
              </a:rPr>
              <a:t>PCI </a:t>
            </a:r>
            <a:r>
              <a:rPr lang="zh-CN" altLang="en-US" sz="2800">
                <a:latin typeface="宋体" pitchFamily="2" charset="-122"/>
              </a:rPr>
              <a:t>总线周期由当前被授权的主设备发起。</a:t>
            </a:r>
            <a:r>
              <a:rPr lang="en-US" altLang="zh-CN" sz="2800">
                <a:latin typeface="宋体" pitchFamily="2" charset="-122"/>
              </a:rPr>
              <a:t>PCI</a:t>
            </a:r>
            <a:r>
              <a:rPr lang="zh-CN" altLang="en-US" sz="2800">
                <a:latin typeface="宋体" pitchFamily="2" charset="-122"/>
              </a:rPr>
              <a:t>支持任何主设备和从设备之间点到点的对等访问，也支持某些主设备的广播读写。</a:t>
            </a:r>
          </a:p>
          <a:p>
            <a:pPr indent="179388" eaLnBrk="0" hangingPunct="0"/>
            <a:r>
              <a:rPr lang="zh-CN" altLang="en-US" sz="2800">
                <a:latin typeface="宋体" pitchFamily="2" charset="-122"/>
              </a:rPr>
              <a:t>   </a:t>
            </a:r>
            <a:r>
              <a:rPr lang="en-US" altLang="zh-CN" sz="2800">
                <a:latin typeface="宋体" pitchFamily="2" charset="-122"/>
              </a:rPr>
              <a:t>PCI</a:t>
            </a:r>
            <a:r>
              <a:rPr lang="zh-CN" altLang="en-US" sz="2800">
                <a:latin typeface="宋体" pitchFamily="2" charset="-122"/>
              </a:rPr>
              <a:t>总线周期类型由主设备在</a:t>
            </a:r>
            <a:r>
              <a:rPr lang="en-US" altLang="zh-CN" sz="2800">
                <a:latin typeface="宋体" pitchFamily="2" charset="-122"/>
              </a:rPr>
              <a:t>C/BE</a:t>
            </a:r>
            <a:r>
              <a:rPr lang="zh-CN" altLang="en-US" sz="2800">
                <a:latin typeface="宋体" pitchFamily="2" charset="-122"/>
              </a:rPr>
              <a:t>（</a:t>
            </a:r>
            <a:r>
              <a:rPr lang="en-US" altLang="zh-CN" sz="2800">
                <a:latin typeface="宋体" pitchFamily="2" charset="-122"/>
              </a:rPr>
              <a:t>3-0</a:t>
            </a:r>
            <a:r>
              <a:rPr lang="zh-CN" altLang="en-US" sz="2800">
                <a:latin typeface="宋体" pitchFamily="2" charset="-122"/>
              </a:rPr>
              <a:t>）线上送出的</a:t>
            </a:r>
            <a:r>
              <a:rPr lang="en-US" altLang="zh-CN" sz="2800">
                <a:latin typeface="宋体" pitchFamily="2" charset="-122"/>
              </a:rPr>
              <a:t>4</a:t>
            </a:r>
            <a:r>
              <a:rPr lang="zh-CN" altLang="en-US" sz="2800">
                <a:latin typeface="宋体" pitchFamily="2" charset="-122"/>
              </a:rPr>
              <a:t>位总线命令代码指明，被目标设备译码确认，然后主从双方协调配合完成指定的总线周期操作。</a:t>
            </a:r>
            <a:r>
              <a:rPr lang="en-US" altLang="zh-CN" sz="2800">
                <a:latin typeface="宋体" pitchFamily="2" charset="-122"/>
              </a:rPr>
              <a:t>4</a:t>
            </a:r>
            <a:r>
              <a:rPr lang="zh-CN" altLang="en-US" sz="2800">
                <a:latin typeface="宋体" pitchFamily="2" charset="-122"/>
              </a:rPr>
              <a:t>位代码组合可指定</a:t>
            </a:r>
            <a:r>
              <a:rPr lang="en-US" altLang="zh-CN" sz="2800">
                <a:latin typeface="宋体" pitchFamily="2" charset="-122"/>
              </a:rPr>
              <a:t>16</a:t>
            </a:r>
            <a:r>
              <a:rPr lang="zh-CN" altLang="en-US" sz="2800">
                <a:latin typeface="宋体" pitchFamily="2" charset="-122"/>
              </a:rPr>
              <a:t>中总线命令，但实际上给出</a:t>
            </a:r>
            <a:r>
              <a:rPr lang="en-US" altLang="zh-CN" sz="2800">
                <a:latin typeface="宋体" pitchFamily="2" charset="-122"/>
              </a:rPr>
              <a:t>12</a:t>
            </a:r>
            <a:r>
              <a:rPr lang="zh-CN" altLang="en-US" sz="2800">
                <a:latin typeface="宋体" pitchFamily="2" charset="-122"/>
              </a:rPr>
              <a:t>种。</a:t>
            </a:r>
            <a:r>
              <a:rPr lang="en-US" altLang="zh-CN" sz="2800">
                <a:latin typeface="宋体" pitchFamily="2" charset="-122"/>
              </a:rPr>
              <a:t>PCI</a:t>
            </a:r>
            <a:r>
              <a:rPr lang="zh-CN" altLang="en-US" sz="2800">
                <a:latin typeface="宋体" pitchFamily="2" charset="-122"/>
              </a:rPr>
              <a:t>总线命令类型如表</a:t>
            </a:r>
            <a:r>
              <a:rPr lang="en-US" altLang="zh-CN" sz="2800">
                <a:latin typeface="宋体" pitchFamily="2" charset="-122"/>
              </a:rPr>
              <a:t>6.2</a:t>
            </a:r>
            <a:r>
              <a:rPr lang="zh-CN" altLang="en-US" sz="2800">
                <a:latin typeface="宋体" pitchFamily="2" charset="-122"/>
              </a:rPr>
              <a:t>所示。</a:t>
            </a:r>
          </a:p>
        </p:txBody>
      </p:sp>
      <p:sp>
        <p:nvSpPr>
          <p:cNvPr id="71683" name="Rectangle 2"/>
          <p:cNvSpPr txBox="1">
            <a:spLocks noChangeArrowheads="1"/>
          </p:cNvSpPr>
          <p:nvPr/>
        </p:nvSpPr>
        <p:spPr bwMode="auto">
          <a:xfrm>
            <a:off x="457200" y="692150"/>
            <a:ext cx="548322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rPr>
              <a:t>6.5.3 PCI</a:t>
            </a:r>
            <a:r>
              <a:rPr lang="zh-CN" altLang="en-US" sz="3900" b="1">
                <a:solidFill>
                  <a:schemeClr val="tx2"/>
                </a:solidFill>
              </a:rPr>
              <a:t>总线周期类型</a:t>
            </a:r>
          </a:p>
        </p:txBody>
      </p:sp>
      <p:sp>
        <p:nvSpPr>
          <p:cNvPr id="4" name="日期占位符 3"/>
          <p:cNvSpPr>
            <a:spLocks noGrp="1"/>
          </p:cNvSpPr>
          <p:nvPr>
            <p:ph type="dt" sz="half" idx="10"/>
          </p:nvPr>
        </p:nvSpPr>
        <p:spPr/>
        <p:txBody>
          <a:bodyPr/>
          <a:lstStyle/>
          <a:p>
            <a:pPr>
              <a:defRPr/>
            </a:pPr>
            <a:fld id="{E47DAB36-359C-4CFB-818E-9D49B313C0EB}"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DA7C64DF-6873-40CE-8626-BEFFCC5B6D20}" type="slidenum">
              <a:rPr lang="en-US" altLang="zh-CN" smtClean="0"/>
              <a:pPr>
                <a:defRPr/>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93" name="Group 73"/>
          <p:cNvGraphicFramePr>
            <a:graphicFrameLocks noGrp="1"/>
          </p:cNvGraphicFramePr>
          <p:nvPr/>
        </p:nvGraphicFramePr>
        <p:xfrm>
          <a:off x="755650" y="2349500"/>
          <a:ext cx="7704138" cy="3311525"/>
        </p:xfrm>
        <a:graphic>
          <a:graphicData uri="http://schemas.openxmlformats.org/drawingml/2006/table">
            <a:tbl>
              <a:tblPr/>
              <a:tblGrid>
                <a:gridCol w="1152020"/>
                <a:gridCol w="1944035"/>
                <a:gridCol w="1224022"/>
                <a:gridCol w="3384061"/>
              </a:tblGrid>
              <a:tr h="709267">
                <a:tc>
                  <a:txBody>
                    <a:bodyPr/>
                    <a:lstStyle/>
                    <a:p>
                      <a:pPr marL="0" marR="0" lvl="0" indent="179388"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C/BE#</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[3210]</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命令类型</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9388"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C/BE#</a:t>
                      </a:r>
                    </a:p>
                    <a:p>
                      <a:pPr marL="0" marR="0" lvl="0" indent="179388"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[3210]</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命令类型</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602258">
                <a:tc>
                  <a:txBody>
                    <a:bodyPr/>
                    <a:lstStyle/>
                    <a:p>
                      <a:pPr marL="0" marR="0" lvl="0" indent="179388"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0000</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0001</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0010</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0011</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0100</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0101</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0110</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0111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9388"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中断确认周期</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特殊周期</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I/O</a:t>
                      </a:r>
                      <a:r>
                        <a:rPr kumimoji="0" lang="zh-CN" altLang="en-US" sz="2000" b="1" i="0" u="none" strike="noStrike" cap="none" normalizeH="0" baseline="0" smtClean="0">
                          <a:ln>
                            <a:noFill/>
                          </a:ln>
                          <a:solidFill>
                            <a:schemeClr val="tx1"/>
                          </a:solidFill>
                          <a:effectLst/>
                          <a:latin typeface="宋体" pitchFamily="2" charset="-122"/>
                          <a:ea typeface="宋体" pitchFamily="2" charset="-122"/>
                        </a:rPr>
                        <a:t>读周期</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I/O</a:t>
                      </a:r>
                      <a:r>
                        <a:rPr kumimoji="0" lang="zh-CN" altLang="en-US" sz="2000" b="1" i="0" u="none" strike="noStrike" cap="none" normalizeH="0" baseline="0" smtClean="0">
                          <a:ln>
                            <a:noFill/>
                          </a:ln>
                          <a:solidFill>
                            <a:schemeClr val="tx1"/>
                          </a:solidFill>
                          <a:effectLst/>
                          <a:latin typeface="宋体" pitchFamily="2" charset="-122"/>
                          <a:ea typeface="宋体" pitchFamily="2" charset="-122"/>
                        </a:rPr>
                        <a:t>写周期</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保留</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保留</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存储器读周期</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存储器写周期</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9388"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1000</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1001</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1010</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1011</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1100</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1101</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1110</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1111</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9388"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保留</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保留</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配置读周期</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配置写周期</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存储器多重读周期</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双地址周期</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存储器读行周期</a:t>
                      </a:r>
                    </a:p>
                    <a:p>
                      <a:pPr marL="0" marR="0" lvl="0" indent="179388"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存储器写和使无效周期</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1" marR="91431" marT="45708" marB="4570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2723" name="Rectangle 2"/>
          <p:cNvSpPr txBox="1">
            <a:spLocks noChangeArrowheads="1"/>
          </p:cNvSpPr>
          <p:nvPr/>
        </p:nvSpPr>
        <p:spPr bwMode="auto">
          <a:xfrm>
            <a:off x="461963" y="908050"/>
            <a:ext cx="548322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rPr>
              <a:t>6.5.3 PCI</a:t>
            </a:r>
            <a:r>
              <a:rPr lang="zh-CN" altLang="en-US" sz="3900" b="1">
                <a:solidFill>
                  <a:schemeClr val="tx2"/>
                </a:solidFill>
              </a:rPr>
              <a:t>总线周期类型</a:t>
            </a:r>
          </a:p>
        </p:txBody>
      </p:sp>
      <p:sp>
        <p:nvSpPr>
          <p:cNvPr id="4" name="日期占位符 3"/>
          <p:cNvSpPr>
            <a:spLocks noGrp="1"/>
          </p:cNvSpPr>
          <p:nvPr>
            <p:ph type="dt" sz="half" idx="10"/>
          </p:nvPr>
        </p:nvSpPr>
        <p:spPr/>
        <p:txBody>
          <a:bodyPr/>
          <a:lstStyle/>
          <a:p>
            <a:pPr>
              <a:defRPr/>
            </a:pPr>
            <a:fld id="{C6407C7A-027C-4876-B7DC-1F61E568C3E5}"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DA7C64DF-6873-40CE-8626-BEFFCC5B6D20}" type="slidenum">
              <a:rPr lang="en-US" altLang="zh-CN"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95288" y="1711325"/>
            <a:ext cx="8497887"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000" b="1">
                <a:solidFill>
                  <a:srgbClr val="FF0000"/>
                </a:solidFill>
                <a:latin typeface="宋体" pitchFamily="2" charset="-122"/>
              </a:rPr>
              <a:t>存储器读</a:t>
            </a:r>
            <a:r>
              <a:rPr lang="en-US" altLang="zh-CN" sz="2000" b="1">
                <a:solidFill>
                  <a:srgbClr val="FF0000"/>
                </a:solidFill>
                <a:latin typeface="宋体" pitchFamily="2" charset="-122"/>
              </a:rPr>
              <a:t>/</a:t>
            </a:r>
            <a:r>
              <a:rPr lang="zh-CN" altLang="en-US" sz="2000" b="1">
                <a:solidFill>
                  <a:srgbClr val="FF0000"/>
                </a:solidFill>
                <a:latin typeface="宋体" pitchFamily="2" charset="-122"/>
              </a:rPr>
              <a:t>写总线周期</a:t>
            </a:r>
            <a:r>
              <a:rPr lang="en-US" altLang="zh-CN" sz="2000" b="1">
                <a:solidFill>
                  <a:srgbClr val="FF0000"/>
                </a:solidFill>
                <a:latin typeface="宋体" pitchFamily="2" charset="-122"/>
              </a:rPr>
              <a:t>:</a:t>
            </a:r>
            <a:r>
              <a:rPr lang="zh-CN" altLang="en-US" sz="2000">
                <a:latin typeface="宋体" pitchFamily="2" charset="-122"/>
              </a:rPr>
              <a:t>以猝发式传送为基本机制，依次猝发式传送总线周期通常由一个地址期和一个或几个数据期组成。存储器读</a:t>
            </a:r>
            <a:r>
              <a:rPr lang="en-US" altLang="zh-CN" sz="2000">
                <a:latin typeface="宋体" pitchFamily="2" charset="-122"/>
              </a:rPr>
              <a:t>/</a:t>
            </a:r>
            <a:r>
              <a:rPr lang="zh-CN" altLang="en-US" sz="2000">
                <a:latin typeface="宋体" pitchFamily="2" charset="-122"/>
              </a:rPr>
              <a:t>写周期的解释，取决于</a:t>
            </a:r>
            <a:r>
              <a:rPr lang="en-US" altLang="zh-CN" sz="2000">
                <a:latin typeface="宋体" pitchFamily="2" charset="-122"/>
              </a:rPr>
              <a:t>PCI</a:t>
            </a:r>
            <a:r>
              <a:rPr lang="zh-CN" altLang="en-US" sz="2000">
                <a:latin typeface="宋体" pitchFamily="2" charset="-122"/>
              </a:rPr>
              <a:t>总线上的存储器控制器</a:t>
            </a:r>
            <a:r>
              <a:rPr lang="en-US" altLang="zh-CN" sz="2000">
                <a:latin typeface="宋体" pitchFamily="2" charset="-122"/>
              </a:rPr>
              <a:t>/cache</a:t>
            </a:r>
            <a:r>
              <a:rPr lang="zh-CN" altLang="en-US" sz="2000">
                <a:latin typeface="宋体" pitchFamily="2" charset="-122"/>
              </a:rPr>
              <a:t>之间的</a:t>
            </a:r>
            <a:r>
              <a:rPr lang="en-US" altLang="zh-CN" sz="2000">
                <a:latin typeface="宋体" pitchFamily="2" charset="-122"/>
              </a:rPr>
              <a:t>PCI</a:t>
            </a:r>
            <a:r>
              <a:rPr lang="zh-CN" altLang="en-US" sz="2000">
                <a:latin typeface="宋体" pitchFamily="2" charset="-122"/>
              </a:rPr>
              <a:t>传输协议。如果支持，则存储器读</a:t>
            </a:r>
            <a:r>
              <a:rPr lang="en-US" altLang="zh-CN" sz="2000">
                <a:latin typeface="宋体" pitchFamily="2" charset="-122"/>
              </a:rPr>
              <a:t>/</a:t>
            </a:r>
            <a:r>
              <a:rPr lang="zh-CN" altLang="en-US" sz="2000">
                <a:latin typeface="宋体" pitchFamily="2" charset="-122"/>
              </a:rPr>
              <a:t>写一般是通过</a:t>
            </a:r>
            <a:r>
              <a:rPr lang="en-US" altLang="zh-CN" sz="2000">
                <a:latin typeface="宋体" pitchFamily="2" charset="-122"/>
              </a:rPr>
              <a:t>cache</a:t>
            </a:r>
            <a:r>
              <a:rPr lang="zh-CN" altLang="en-US" sz="2000">
                <a:latin typeface="宋体" pitchFamily="2" charset="-122"/>
              </a:rPr>
              <a:t>来进行；否则，是以数据块非缓存方式来传输。 </a:t>
            </a:r>
            <a:endParaRPr lang="en-US" altLang="zh-CN" sz="2000">
              <a:latin typeface="宋体" pitchFamily="2" charset="-122"/>
            </a:endParaRPr>
          </a:p>
          <a:p>
            <a:r>
              <a:rPr lang="zh-CN" altLang="en-US" sz="2000" b="1">
                <a:solidFill>
                  <a:srgbClr val="FF0000"/>
                </a:solidFill>
                <a:latin typeface="宋体" pitchFamily="2" charset="-122"/>
              </a:rPr>
              <a:t>存储器写和使无效周期</a:t>
            </a:r>
            <a:r>
              <a:rPr lang="en-US" altLang="zh-CN" sz="2000" b="1">
                <a:solidFill>
                  <a:srgbClr val="FF0000"/>
                </a:solidFill>
                <a:latin typeface="宋体" pitchFamily="2" charset="-122"/>
              </a:rPr>
              <a:t>:</a:t>
            </a:r>
            <a:r>
              <a:rPr lang="zh-CN" altLang="en-US" sz="2000">
                <a:latin typeface="宋体" pitchFamily="2" charset="-122"/>
              </a:rPr>
              <a:t>与存储器写周期的区别在于，前者不仅保证一个完整的</a:t>
            </a:r>
            <a:r>
              <a:rPr lang="en-US" altLang="zh-CN" sz="2000">
                <a:latin typeface="宋体" pitchFamily="2" charset="-122"/>
              </a:rPr>
              <a:t>cache</a:t>
            </a:r>
            <a:r>
              <a:rPr lang="zh-CN" altLang="en-US" sz="2000">
                <a:latin typeface="宋体" pitchFamily="2" charset="-122"/>
              </a:rPr>
              <a:t>行被写入，而且在总线上广播无效信息，命令其他</a:t>
            </a:r>
            <a:r>
              <a:rPr lang="en-US" altLang="zh-CN" sz="2000">
                <a:latin typeface="宋体" pitchFamily="2" charset="-122"/>
              </a:rPr>
              <a:t>cache</a:t>
            </a:r>
            <a:r>
              <a:rPr lang="zh-CN" altLang="en-US" sz="2000">
                <a:latin typeface="宋体" pitchFamily="2" charset="-122"/>
              </a:rPr>
              <a:t>中的行地址变为无效。关于存储器读的三个总线周期的说明示于表</a:t>
            </a:r>
            <a:r>
              <a:rPr lang="en-US" altLang="zh-CN" sz="2000">
                <a:latin typeface="宋体" pitchFamily="2" charset="-122"/>
              </a:rPr>
              <a:t>6.3</a:t>
            </a:r>
            <a:r>
              <a:rPr lang="zh-CN" altLang="en-US" sz="2000">
                <a:latin typeface="宋体" pitchFamily="2" charset="-122"/>
              </a:rPr>
              <a:t>中。</a:t>
            </a:r>
            <a:endParaRPr lang="zh-CN" altLang="en-US" sz="2000">
              <a:solidFill>
                <a:srgbClr val="006699"/>
              </a:solidFill>
              <a:latin typeface="宋体" pitchFamily="2" charset="-122"/>
            </a:endParaRPr>
          </a:p>
        </p:txBody>
      </p:sp>
      <p:sp>
        <p:nvSpPr>
          <p:cNvPr id="73731" name="Rectangle 2"/>
          <p:cNvSpPr txBox="1">
            <a:spLocks noChangeArrowheads="1"/>
          </p:cNvSpPr>
          <p:nvPr/>
        </p:nvSpPr>
        <p:spPr bwMode="auto">
          <a:xfrm>
            <a:off x="457200" y="476250"/>
            <a:ext cx="548322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rPr>
              <a:t>6.5.3 PCI</a:t>
            </a:r>
            <a:r>
              <a:rPr lang="zh-CN" altLang="en-US" sz="3900" b="1">
                <a:solidFill>
                  <a:schemeClr val="tx2"/>
                </a:solidFill>
              </a:rPr>
              <a:t>总线周期类型</a:t>
            </a:r>
          </a:p>
        </p:txBody>
      </p:sp>
      <p:graphicFrame>
        <p:nvGraphicFramePr>
          <p:cNvPr id="4" name="Group 63"/>
          <p:cNvGraphicFramePr>
            <a:graphicFrameLocks noGrp="1"/>
          </p:cNvGraphicFramePr>
          <p:nvPr/>
        </p:nvGraphicFramePr>
        <p:xfrm>
          <a:off x="395288" y="4581525"/>
          <a:ext cx="8534400" cy="1401763"/>
        </p:xfrm>
        <a:graphic>
          <a:graphicData uri="http://schemas.openxmlformats.org/drawingml/2006/table">
            <a:tbl>
              <a:tblPr/>
              <a:tblGrid>
                <a:gridCol w="1746920"/>
                <a:gridCol w="3816424"/>
                <a:gridCol w="2971056"/>
              </a:tblGrid>
              <a:tr h="4299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读命令类型</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对于有</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cache</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能力的存储器</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对于无</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cache</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能力的存储器</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971857">
                <a:tc>
                  <a:txBody>
                    <a:bodyPr/>
                    <a:lstStyle/>
                    <a:p>
                      <a:pPr marL="0" marR="0" lvl="0" indent="179388"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存储器读</a:t>
                      </a:r>
                    </a:p>
                    <a:p>
                      <a:pPr marL="0" marR="0" lvl="0" indent="179388"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存储器读行</a:t>
                      </a:r>
                    </a:p>
                    <a:p>
                      <a:pPr marL="0" marR="0" lvl="0" indent="179388"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存储器多重读</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9388"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猝发式读取</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cache</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行的一半或更少</a:t>
                      </a:r>
                    </a:p>
                    <a:p>
                      <a:pPr marL="0" marR="0" lvl="0" indent="179388"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猝发长度为</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0.5-3</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个</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cache</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行</a:t>
                      </a:r>
                    </a:p>
                    <a:p>
                      <a:pPr marL="0" marR="0" lvl="0" indent="179388"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猝发长度大于</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3</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个</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cache</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行</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9388"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猝发式读取</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1-2</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个存储字</a:t>
                      </a:r>
                    </a:p>
                    <a:p>
                      <a:pPr marL="0" marR="0" lvl="0" indent="179388"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猝发长度为</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3-12</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存储字</a:t>
                      </a:r>
                    </a:p>
                    <a:p>
                      <a:pPr marL="0" marR="0" lvl="0" indent="179388"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猝发长度大于</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12</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个存储字</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日期占位符 4"/>
          <p:cNvSpPr>
            <a:spLocks noGrp="1"/>
          </p:cNvSpPr>
          <p:nvPr>
            <p:ph type="dt" sz="half" idx="10"/>
          </p:nvPr>
        </p:nvSpPr>
        <p:spPr/>
        <p:txBody>
          <a:bodyPr/>
          <a:lstStyle/>
          <a:p>
            <a:pPr>
              <a:defRPr/>
            </a:pPr>
            <a:fld id="{8AC96B45-68ED-437F-8074-66ECDC52D250}" type="datetime11">
              <a:rPr lang="zh-CN" altLang="en-US" smtClean="0"/>
              <a:t>09:32:28</a:t>
            </a:fld>
            <a:endParaRPr lang="en-US" altLang="zh-CN"/>
          </a:p>
        </p:txBody>
      </p:sp>
      <p:sp>
        <p:nvSpPr>
          <p:cNvPr id="6" name="灯片编号占位符 5"/>
          <p:cNvSpPr>
            <a:spLocks noGrp="1"/>
          </p:cNvSpPr>
          <p:nvPr>
            <p:ph type="sldNum" sz="quarter" idx="12"/>
          </p:nvPr>
        </p:nvSpPr>
        <p:spPr/>
        <p:txBody>
          <a:bodyPr/>
          <a:lstStyle/>
          <a:p>
            <a:pPr>
              <a:defRPr/>
            </a:pPr>
            <a:fld id="{DA7C64DF-6873-40CE-8626-BEFFCC5B6D20}" type="slidenum">
              <a:rPr lang="en-US" altLang="zh-CN"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smtClean="0">
                <a:latin typeface="宋体" pitchFamily="2" charset="-122"/>
              </a:rPr>
              <a:t>6.1.1</a:t>
            </a:r>
            <a:r>
              <a:rPr lang="zh-CN" altLang="en-US" smtClean="0">
                <a:latin typeface="宋体" pitchFamily="2" charset="-122"/>
              </a:rPr>
              <a:t>总线的基本概念</a:t>
            </a:r>
          </a:p>
        </p:txBody>
      </p:sp>
      <p:sp>
        <p:nvSpPr>
          <p:cNvPr id="2" name="Rectangle 3"/>
          <p:cNvSpPr>
            <a:spLocks noGrp="1" noChangeArrowheads="1"/>
          </p:cNvSpPr>
          <p:nvPr>
            <p:ph type="body" idx="1"/>
          </p:nvPr>
        </p:nvSpPr>
        <p:spPr>
          <a:xfrm>
            <a:off x="500063" y="1500188"/>
            <a:ext cx="8229600" cy="4808537"/>
          </a:xfrm>
        </p:spPr>
        <p:txBody>
          <a:bodyPr/>
          <a:lstStyle/>
          <a:p>
            <a:pPr marL="0" indent="0" eaLnBrk="1" hangingPunct="1">
              <a:spcBef>
                <a:spcPts val="600"/>
              </a:spcBef>
              <a:buFont typeface="Wingdings" pitchFamily="2" charset="2"/>
              <a:buNone/>
              <a:defRPr/>
            </a:pPr>
            <a:r>
              <a:rPr lang="zh-CN" altLang="zh-CN" sz="2800" smtClean="0"/>
              <a:t>2</a:t>
            </a:r>
            <a:r>
              <a:rPr lang="en-US" altLang="zh-CN" sz="2800" smtClean="0">
                <a:latin typeface="+mn-ea"/>
              </a:rPr>
              <a:t>.</a:t>
            </a:r>
            <a:r>
              <a:rPr lang="zh-CN" sz="2800" smtClean="0"/>
              <a:t>总线的标准化</a:t>
            </a:r>
            <a:endParaRPr lang="en-US" altLang="zh-CN" sz="2600" smtClean="0"/>
          </a:p>
          <a:p>
            <a:pPr marL="0" indent="457200" eaLnBrk="1" hangingPunct="1">
              <a:spcBef>
                <a:spcPts val="600"/>
              </a:spcBef>
              <a:buFont typeface="Wingdings" pitchFamily="2" charset="2"/>
              <a:buNone/>
              <a:defRPr/>
            </a:pPr>
            <a:r>
              <a:rPr lang="zh-CN" altLang="en-US" sz="2600" smtClean="0"/>
              <a:t>相同的指令系统，相同的功能，不同厂家生产的各功能部件在实现方法上几乎没有相同的</a:t>
            </a:r>
            <a:r>
              <a:rPr lang="en-US" altLang="zh-CN" sz="2600" smtClean="0"/>
              <a:t>,</a:t>
            </a:r>
            <a:r>
              <a:rPr lang="zh-CN" altLang="en-US" sz="2600" smtClean="0"/>
              <a:t>但各厂家生产的相同功能部件却可以互换使用，其原因何在呢</a:t>
            </a:r>
            <a:r>
              <a:rPr lang="en-US" altLang="zh-CN" sz="2600" smtClean="0"/>
              <a:t>?</a:t>
            </a:r>
            <a:endParaRPr lang="en-US" altLang="zh-CN" sz="2600" smtClean="0">
              <a:latin typeface="宋体" pitchFamily="2" charset="-122"/>
            </a:endParaRPr>
          </a:p>
          <a:p>
            <a:pPr marL="0" indent="457200" eaLnBrk="1" hangingPunct="1">
              <a:spcBef>
                <a:spcPts val="600"/>
              </a:spcBef>
              <a:buFont typeface="Wingdings" pitchFamily="2" charset="2"/>
              <a:buNone/>
              <a:defRPr/>
            </a:pPr>
            <a:r>
              <a:rPr lang="zh-CN" altLang="en-US" sz="2600" smtClean="0">
                <a:latin typeface="宋体" pitchFamily="2" charset="-122"/>
              </a:rPr>
              <a:t>为了使不同厂家生产的相同功能部件可以互换使用，就需要进行系统总线的标准化工作。目前，已经出现了很多总线标准，如</a:t>
            </a:r>
            <a:r>
              <a:rPr lang="en-US" altLang="zh-CN" sz="2600" smtClean="0">
                <a:latin typeface="宋体" pitchFamily="2" charset="-122"/>
              </a:rPr>
              <a:t>PCI</a:t>
            </a:r>
            <a:r>
              <a:rPr lang="zh-CN" altLang="en-US" sz="2600" smtClean="0">
                <a:latin typeface="宋体" pitchFamily="2" charset="-122"/>
              </a:rPr>
              <a:t>、</a:t>
            </a:r>
            <a:r>
              <a:rPr lang="en-US" altLang="zh-CN" sz="2600" smtClean="0">
                <a:latin typeface="宋体" pitchFamily="2" charset="-122"/>
              </a:rPr>
              <a:t>ISA</a:t>
            </a:r>
            <a:r>
              <a:rPr lang="zh-CN" altLang="en-US" sz="2600" smtClean="0">
                <a:latin typeface="宋体" pitchFamily="2" charset="-122"/>
              </a:rPr>
              <a:t>等。 </a:t>
            </a:r>
          </a:p>
          <a:p>
            <a:pPr marL="0" indent="0" eaLnBrk="1" hangingPunct="1">
              <a:spcBef>
                <a:spcPts val="600"/>
              </a:spcBef>
              <a:buFont typeface="Wingdings" pitchFamily="2" charset="2"/>
              <a:buNone/>
              <a:defRPr/>
            </a:pPr>
            <a:r>
              <a:rPr lang="zh-CN" altLang="en-US" sz="2600" smtClean="0"/>
              <a:t>采用标准总线的优点</a:t>
            </a:r>
            <a:r>
              <a:rPr lang="zh-CN" altLang="en-US" sz="2600"/>
              <a:t>：</a:t>
            </a:r>
            <a:endParaRPr lang="zh-CN" altLang="en-US" sz="2600" smtClean="0"/>
          </a:p>
          <a:p>
            <a:pPr marL="638175" lvl="2" indent="-342900" eaLnBrk="1" hangingPunct="1">
              <a:spcBef>
                <a:spcPts val="600"/>
              </a:spcBef>
              <a:buClrTx/>
              <a:buFont typeface="Wingdings" pitchFamily="2" charset="2"/>
              <a:buChar char="n"/>
              <a:defRPr/>
            </a:pPr>
            <a:r>
              <a:rPr lang="zh-CN" altLang="en-US" sz="1900" smtClean="0"/>
              <a:t>简化系统设计</a:t>
            </a:r>
          </a:p>
          <a:p>
            <a:pPr marL="638175" lvl="2" indent="-342900" eaLnBrk="1" hangingPunct="1">
              <a:spcBef>
                <a:spcPts val="600"/>
              </a:spcBef>
              <a:buClrTx/>
              <a:buFont typeface="Wingdings" pitchFamily="2" charset="2"/>
              <a:buChar char="n"/>
              <a:defRPr/>
            </a:pPr>
            <a:r>
              <a:rPr lang="zh-CN" altLang="en-US" sz="1900" smtClean="0"/>
              <a:t>简化系统结构，提高系统可靠性</a:t>
            </a:r>
          </a:p>
          <a:p>
            <a:pPr marL="638175" lvl="2" indent="-342900" eaLnBrk="1" hangingPunct="1">
              <a:spcBef>
                <a:spcPts val="600"/>
              </a:spcBef>
              <a:buClrTx/>
              <a:buFont typeface="Wingdings" pitchFamily="2" charset="2"/>
              <a:buChar char="n"/>
              <a:defRPr/>
            </a:pPr>
            <a:r>
              <a:rPr lang="zh-CN" altLang="en-US" sz="1900" smtClean="0"/>
              <a:t>便于系统的扩充和更新</a:t>
            </a:r>
          </a:p>
        </p:txBody>
      </p:sp>
      <p:sp>
        <p:nvSpPr>
          <p:cNvPr id="4" name="日期占位符 3"/>
          <p:cNvSpPr>
            <a:spLocks noGrp="1"/>
          </p:cNvSpPr>
          <p:nvPr>
            <p:ph type="dt" sz="half" idx="10"/>
          </p:nvPr>
        </p:nvSpPr>
        <p:spPr/>
        <p:txBody>
          <a:bodyPr/>
          <a:lstStyle/>
          <a:p>
            <a:pPr>
              <a:defRPr/>
            </a:pPr>
            <a:fld id="{B51BDF85-1A4B-49EE-AFE4-19475DB2EE66}"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7</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 calcmode="lin" valueType="num">
                                      <p:cBhvr additive="base">
                                        <p:cTn id="18"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 calcmode="lin" valueType="num">
                                      <p:cBhvr additive="base">
                                        <p:cTn id="24"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539750" y="1989138"/>
            <a:ext cx="8135938" cy="364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05000"/>
              </a:lnSpc>
            </a:pPr>
            <a:r>
              <a:rPr lang="zh-CN" altLang="en-US" sz="2000" b="1">
                <a:solidFill>
                  <a:srgbClr val="FF0000"/>
                </a:solidFill>
                <a:latin typeface="宋体" pitchFamily="2" charset="-122"/>
              </a:rPr>
              <a:t>特殊周期：</a:t>
            </a:r>
            <a:r>
              <a:rPr lang="zh-CN" altLang="en-US" sz="2000">
                <a:latin typeface="宋体" pitchFamily="2" charset="-122"/>
              </a:rPr>
              <a:t>用于设备将其信息（如状态信息）广播到多个目标方。它是一个特殊的写操作，不需要目标方以</a:t>
            </a:r>
            <a:r>
              <a:rPr lang="en-US" altLang="zh-CN" sz="2000">
                <a:latin typeface="宋体" pitchFamily="2" charset="-122"/>
              </a:rPr>
              <a:t>DEVSEL</a:t>
            </a:r>
            <a:r>
              <a:rPr lang="en-US" altLang="zh-CN" sz="2000" baseline="30000">
                <a:latin typeface="宋体" pitchFamily="2" charset="-122"/>
              </a:rPr>
              <a:t>#</a:t>
            </a:r>
            <a:r>
              <a:rPr lang="zh-CN" altLang="en-US" sz="2000">
                <a:latin typeface="宋体" pitchFamily="2" charset="-122"/>
              </a:rPr>
              <a:t>响应。但各目标方须立即使用 此信息，无权中止写操作过程。</a:t>
            </a:r>
            <a:r>
              <a:rPr lang="zh-CN" altLang="en-US" sz="2000"/>
              <a:t> </a:t>
            </a:r>
            <a:endParaRPr lang="en-US" altLang="zh-CN" sz="2000">
              <a:latin typeface="宋体" pitchFamily="2" charset="-122"/>
            </a:endParaRPr>
          </a:p>
          <a:p>
            <a:pPr>
              <a:lnSpc>
                <a:spcPct val="105000"/>
              </a:lnSpc>
            </a:pPr>
            <a:r>
              <a:rPr lang="zh-CN" altLang="en-US" sz="2000" b="1">
                <a:solidFill>
                  <a:srgbClr val="FF0000"/>
                </a:solidFill>
              </a:rPr>
              <a:t>配置读</a:t>
            </a:r>
            <a:r>
              <a:rPr lang="en-US" altLang="zh-CN" sz="2000" b="1">
                <a:solidFill>
                  <a:srgbClr val="FF0000"/>
                </a:solidFill>
              </a:rPr>
              <a:t>/</a:t>
            </a:r>
            <a:r>
              <a:rPr lang="zh-CN" altLang="en-US" sz="2000" b="1">
                <a:solidFill>
                  <a:srgbClr val="FF0000"/>
                </a:solidFill>
              </a:rPr>
              <a:t>写周期：</a:t>
            </a:r>
            <a:r>
              <a:rPr lang="zh-CN" altLang="en-US" sz="2000">
                <a:latin typeface="宋体" pitchFamily="2" charset="-122"/>
              </a:rPr>
              <a:t>是</a:t>
            </a:r>
            <a:r>
              <a:rPr lang="en-US" altLang="zh-CN" sz="2000">
                <a:latin typeface="宋体" pitchFamily="2" charset="-122"/>
              </a:rPr>
              <a:t>PCI</a:t>
            </a:r>
            <a:r>
              <a:rPr lang="zh-CN" altLang="en-US" sz="2000">
                <a:latin typeface="宋体" pitchFamily="2" charset="-122"/>
              </a:rPr>
              <a:t>具有自动配置能力的体现。</a:t>
            </a:r>
            <a:r>
              <a:rPr lang="en-US" altLang="zh-CN" sz="2000">
                <a:latin typeface="宋体" pitchFamily="2" charset="-122"/>
              </a:rPr>
              <a:t>PCI</a:t>
            </a:r>
            <a:r>
              <a:rPr lang="zh-CN" altLang="en-US" sz="2000">
                <a:latin typeface="宋体" pitchFamily="2" charset="-122"/>
              </a:rPr>
              <a:t>有三个相互独立的地址空间，即存储器、</a:t>
            </a:r>
            <a:r>
              <a:rPr lang="en-US" altLang="zh-CN" sz="2000">
                <a:latin typeface="宋体" pitchFamily="2" charset="-122"/>
              </a:rPr>
              <a:t>I/O</a:t>
            </a:r>
            <a:r>
              <a:rPr lang="zh-CN" altLang="en-US" sz="2000">
                <a:latin typeface="宋体" pitchFamily="2" charset="-122"/>
              </a:rPr>
              <a:t>、配置空间。所有</a:t>
            </a:r>
            <a:r>
              <a:rPr lang="en-US" altLang="zh-CN" sz="2000">
                <a:latin typeface="宋体" pitchFamily="2" charset="-122"/>
              </a:rPr>
              <a:t>PCI</a:t>
            </a:r>
            <a:r>
              <a:rPr lang="zh-CN" altLang="en-US" sz="2000">
                <a:latin typeface="宋体" pitchFamily="2" charset="-122"/>
              </a:rPr>
              <a:t>设备必须提供配置空间，而多功能设备要为每一实现功能提供一个配置空间。配置空间是</a:t>
            </a:r>
            <a:r>
              <a:rPr lang="en-US" altLang="zh-CN" sz="2000">
                <a:latin typeface="宋体" pitchFamily="2" charset="-122"/>
              </a:rPr>
              <a:t>256</a:t>
            </a:r>
            <a:r>
              <a:rPr lang="zh-CN" altLang="en-US" sz="2000">
                <a:latin typeface="宋体" pitchFamily="2" charset="-122"/>
              </a:rPr>
              <a:t>个内部寄存器，用于保存系统初始化期间设置的配置参数。</a:t>
            </a:r>
            <a:r>
              <a:rPr lang="en-US" altLang="zh-CN" sz="2000">
                <a:latin typeface="宋体" pitchFamily="2" charset="-122"/>
              </a:rPr>
              <a:t>CPU</a:t>
            </a:r>
            <a:r>
              <a:rPr lang="zh-CN" altLang="en-US" sz="2000">
                <a:latin typeface="宋体" pitchFamily="2" charset="-122"/>
              </a:rPr>
              <a:t>通过</a:t>
            </a:r>
            <a:r>
              <a:rPr lang="en-US" altLang="zh-CN" sz="2000">
                <a:latin typeface="宋体" pitchFamily="2" charset="-122"/>
              </a:rPr>
              <a:t>HOST</a:t>
            </a:r>
            <a:r>
              <a:rPr lang="zh-CN" altLang="en-US" sz="2000">
                <a:latin typeface="宋体" pitchFamily="2" charset="-122"/>
              </a:rPr>
              <a:t>桥的两个</a:t>
            </a:r>
            <a:r>
              <a:rPr lang="en-US" altLang="zh-CN" sz="2000">
                <a:latin typeface="宋体" pitchFamily="2" charset="-122"/>
              </a:rPr>
              <a:t>32</a:t>
            </a:r>
            <a:r>
              <a:rPr lang="zh-CN" altLang="en-US" sz="2000">
                <a:latin typeface="宋体" pitchFamily="2" charset="-122"/>
              </a:rPr>
              <a:t>位专用寄存器来访问</a:t>
            </a:r>
            <a:r>
              <a:rPr lang="en-US" altLang="zh-CN" sz="2000">
                <a:latin typeface="宋体" pitchFamily="2" charset="-122"/>
              </a:rPr>
              <a:t>PCI</a:t>
            </a:r>
            <a:r>
              <a:rPr lang="zh-CN" altLang="en-US" sz="2000">
                <a:latin typeface="宋体" pitchFamily="2" charset="-122"/>
              </a:rPr>
              <a:t>设备的配置空间。即</a:t>
            </a:r>
            <a:r>
              <a:rPr lang="en-US" altLang="zh-CN" sz="2000">
                <a:latin typeface="宋体" pitchFamily="2" charset="-122"/>
              </a:rPr>
              <a:t>HOST</a:t>
            </a:r>
            <a:r>
              <a:rPr lang="zh-CN" altLang="en-US" sz="2000">
                <a:latin typeface="宋体" pitchFamily="2" charset="-122"/>
              </a:rPr>
              <a:t>桥根据</a:t>
            </a:r>
            <a:r>
              <a:rPr lang="en-US" altLang="zh-CN" sz="2000">
                <a:latin typeface="宋体" pitchFamily="2" charset="-122"/>
              </a:rPr>
              <a:t>CPU</a:t>
            </a:r>
            <a:r>
              <a:rPr lang="zh-CN" altLang="en-US" sz="2000">
                <a:latin typeface="宋体" pitchFamily="2" charset="-122"/>
              </a:rPr>
              <a:t>提供的这两个寄存器的值，生成</a:t>
            </a:r>
            <a:r>
              <a:rPr lang="en-US" altLang="zh-CN" sz="2000">
                <a:latin typeface="宋体" pitchFamily="2" charset="-122"/>
              </a:rPr>
              <a:t>PCI</a:t>
            </a:r>
            <a:r>
              <a:rPr lang="zh-CN" altLang="en-US" sz="2000">
                <a:latin typeface="宋体" pitchFamily="2" charset="-122"/>
              </a:rPr>
              <a:t>总线的配置读</a:t>
            </a:r>
            <a:r>
              <a:rPr lang="en-US" altLang="zh-CN" sz="2000">
                <a:latin typeface="宋体" pitchFamily="2" charset="-122"/>
              </a:rPr>
              <a:t>/</a:t>
            </a:r>
            <a:r>
              <a:rPr lang="zh-CN" altLang="en-US" sz="2000">
                <a:latin typeface="宋体" pitchFamily="2" charset="-122"/>
              </a:rPr>
              <a:t>写周期，完成配置数据的读出或写入操作。</a:t>
            </a:r>
          </a:p>
          <a:p>
            <a:pPr eaLnBrk="0" hangingPunct="0">
              <a:lnSpc>
                <a:spcPct val="105000"/>
              </a:lnSpc>
            </a:pPr>
            <a:r>
              <a:rPr lang="zh-CN" altLang="en-US" sz="2000" b="1">
                <a:solidFill>
                  <a:srgbClr val="FF0000"/>
                </a:solidFill>
                <a:latin typeface="宋体" pitchFamily="2" charset="-122"/>
              </a:rPr>
              <a:t>双地址周期：</a:t>
            </a:r>
            <a:r>
              <a:rPr lang="zh-CN" altLang="en-US" sz="2000">
                <a:latin typeface="宋体" pitchFamily="2" charset="-122"/>
              </a:rPr>
              <a:t>用于主方指示它正在使用的</a:t>
            </a:r>
            <a:r>
              <a:rPr lang="en-US" altLang="zh-CN" sz="2000">
                <a:latin typeface="宋体" pitchFamily="2" charset="-122"/>
              </a:rPr>
              <a:t>64</a:t>
            </a:r>
            <a:r>
              <a:rPr lang="zh-CN" altLang="en-US" sz="2000">
                <a:latin typeface="宋体" pitchFamily="2" charset="-122"/>
              </a:rPr>
              <a:t>位地址。</a:t>
            </a:r>
          </a:p>
        </p:txBody>
      </p:sp>
      <p:sp>
        <p:nvSpPr>
          <p:cNvPr id="74755" name="Rectangle 2"/>
          <p:cNvSpPr txBox="1">
            <a:spLocks noChangeArrowheads="1"/>
          </p:cNvSpPr>
          <p:nvPr/>
        </p:nvSpPr>
        <p:spPr bwMode="auto">
          <a:xfrm>
            <a:off x="457200" y="836613"/>
            <a:ext cx="5483225"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rPr>
              <a:t>6.5.3 PCI</a:t>
            </a:r>
            <a:r>
              <a:rPr lang="zh-CN" altLang="en-US" sz="3900" b="1">
                <a:solidFill>
                  <a:schemeClr val="tx2"/>
                </a:solidFill>
              </a:rPr>
              <a:t>总线周期类型</a:t>
            </a:r>
          </a:p>
        </p:txBody>
      </p:sp>
      <p:sp>
        <p:nvSpPr>
          <p:cNvPr id="4" name="日期占位符 3"/>
          <p:cNvSpPr>
            <a:spLocks noGrp="1"/>
          </p:cNvSpPr>
          <p:nvPr>
            <p:ph type="dt" sz="half" idx="10"/>
          </p:nvPr>
        </p:nvSpPr>
        <p:spPr/>
        <p:txBody>
          <a:bodyPr/>
          <a:lstStyle/>
          <a:p>
            <a:pPr>
              <a:defRPr/>
            </a:pPr>
            <a:fld id="{5287431D-75E5-4FB1-A497-E69896A4AB23}"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DA7C64DF-6873-40CE-8626-BEFFCC5B6D20}" type="slidenum">
              <a:rPr lang="en-US" altLang="zh-CN" smtClean="0"/>
              <a:pPr>
                <a:defRPr/>
              </a:pPr>
              <a:t>70</a:t>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395288" y="620713"/>
            <a:ext cx="5472112" cy="674687"/>
          </a:xfrm>
        </p:spPr>
        <p:txBody>
          <a:bodyPr/>
          <a:lstStyle/>
          <a:p>
            <a:pPr eaLnBrk="1" hangingPunct="1"/>
            <a:r>
              <a:rPr lang="en-US" altLang="zh-CN" smtClean="0"/>
              <a:t>6.5.4 PCI</a:t>
            </a:r>
            <a:r>
              <a:rPr lang="zh-CN" altLang="en-US" smtClean="0"/>
              <a:t>总线周期操作</a:t>
            </a:r>
          </a:p>
        </p:txBody>
      </p:sp>
      <p:pic>
        <p:nvPicPr>
          <p:cNvPr id="7578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347913"/>
            <a:ext cx="5256212"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1" name="TextBox 1"/>
          <p:cNvSpPr txBox="1">
            <a:spLocks noChangeArrowheads="1"/>
          </p:cNvSpPr>
          <p:nvPr/>
        </p:nvSpPr>
        <p:spPr bwMode="auto">
          <a:xfrm>
            <a:off x="611188" y="1484313"/>
            <a:ext cx="7273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t>下面以数据传送类的总线周期为代表，说明</a:t>
            </a:r>
            <a:r>
              <a:rPr lang="en-US" altLang="zh-CN" sz="2000"/>
              <a:t>PCI</a:t>
            </a:r>
            <a:r>
              <a:rPr lang="zh-CN" altLang="en-US" sz="2000"/>
              <a:t>总线周期的操作过程。下图给出了一个读操作总线周期时序图。</a:t>
            </a:r>
          </a:p>
        </p:txBody>
      </p:sp>
      <p:sp>
        <p:nvSpPr>
          <p:cNvPr id="3" name="日期占位符 2"/>
          <p:cNvSpPr>
            <a:spLocks noGrp="1"/>
          </p:cNvSpPr>
          <p:nvPr>
            <p:ph type="dt" sz="half" idx="10"/>
          </p:nvPr>
        </p:nvSpPr>
        <p:spPr/>
        <p:txBody>
          <a:bodyPr/>
          <a:lstStyle/>
          <a:p>
            <a:pPr>
              <a:defRPr/>
            </a:pPr>
            <a:fld id="{4DDD934B-2168-46CB-922A-AFC5D904AF27}"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71</a:t>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468313" y="404813"/>
            <a:ext cx="5338762" cy="725487"/>
          </a:xfrm>
        </p:spPr>
        <p:txBody>
          <a:bodyPr/>
          <a:lstStyle/>
          <a:p>
            <a:pPr eaLnBrk="1" hangingPunct="1"/>
            <a:r>
              <a:rPr lang="en-US" altLang="zh-CN" smtClean="0"/>
              <a:t>6.5.4 PCI</a:t>
            </a:r>
            <a:r>
              <a:rPr lang="zh-CN" altLang="en-US" smtClean="0"/>
              <a:t>总线周期操作</a:t>
            </a:r>
          </a:p>
        </p:txBody>
      </p:sp>
      <p:sp>
        <p:nvSpPr>
          <p:cNvPr id="76804" name="Rectangle 3"/>
          <p:cNvSpPr>
            <a:spLocks noGrp="1" noChangeArrowheads="1"/>
          </p:cNvSpPr>
          <p:nvPr>
            <p:ph type="body" idx="1"/>
          </p:nvPr>
        </p:nvSpPr>
        <p:spPr>
          <a:xfrm>
            <a:off x="395288" y="1341438"/>
            <a:ext cx="8229600" cy="4879975"/>
          </a:xfrm>
        </p:spPr>
        <p:txBody>
          <a:bodyPr/>
          <a:lstStyle/>
          <a:p>
            <a:pPr eaLnBrk="1" hangingPunct="1">
              <a:lnSpc>
                <a:spcPct val="80000"/>
              </a:lnSpc>
              <a:buFont typeface="Wingdings" pitchFamily="2" charset="2"/>
              <a:buNone/>
            </a:pPr>
            <a:r>
              <a:rPr lang="en-US" altLang="zh-CN" sz="1600" smtClean="0"/>
              <a:t>PCI</a:t>
            </a:r>
            <a:r>
              <a:rPr lang="zh-CN" altLang="en-US" sz="1600" smtClean="0"/>
              <a:t>总线周期的操作过程有如下特点：</a:t>
            </a:r>
          </a:p>
          <a:p>
            <a:pPr eaLnBrk="1" hangingPunct="1">
              <a:lnSpc>
                <a:spcPct val="80000"/>
              </a:lnSpc>
              <a:buFont typeface="Wingdings" pitchFamily="2" charset="2"/>
              <a:buNone/>
            </a:pPr>
            <a:r>
              <a:rPr lang="zh-CN" altLang="en-US" sz="1600" smtClean="0"/>
              <a:t>（</a:t>
            </a:r>
            <a:r>
              <a:rPr lang="en-US" altLang="zh-CN" sz="1600" smtClean="0"/>
              <a:t>1</a:t>
            </a:r>
            <a:r>
              <a:rPr lang="zh-CN" altLang="en-US" sz="1600" smtClean="0"/>
              <a:t>）采用同步时序协议。总线时钟周期以上跳沿开始，半个周期高电平，半个周期低电平。总线上所有事件，即信号电平转换出现在时钟信号的下跳沿时刻，而对信号的采样出现在时钟信号的上跳沿时刻。</a:t>
            </a:r>
          </a:p>
          <a:p>
            <a:pPr eaLnBrk="1" hangingPunct="1">
              <a:lnSpc>
                <a:spcPct val="80000"/>
              </a:lnSpc>
              <a:buFont typeface="Wingdings" pitchFamily="2" charset="2"/>
              <a:buNone/>
            </a:pPr>
            <a:r>
              <a:rPr lang="zh-CN" altLang="en-US" sz="1600" smtClean="0"/>
              <a:t>（</a:t>
            </a:r>
            <a:r>
              <a:rPr lang="en-US" altLang="zh-CN" sz="1600" smtClean="0"/>
              <a:t>2</a:t>
            </a:r>
            <a:r>
              <a:rPr lang="zh-CN" altLang="en-US" sz="1600" smtClean="0"/>
              <a:t>）总线周期由被授权的主方启动，以帧</a:t>
            </a:r>
            <a:r>
              <a:rPr lang="en-US" altLang="zh-CN" sz="1600" smtClean="0"/>
              <a:t>FRAME#</a:t>
            </a:r>
            <a:r>
              <a:rPr lang="zh-CN" altLang="en-US" sz="1600" smtClean="0"/>
              <a:t>信号变为有效来指示一个总线周期的开始。</a:t>
            </a:r>
          </a:p>
          <a:p>
            <a:pPr eaLnBrk="1" hangingPunct="1">
              <a:lnSpc>
                <a:spcPct val="80000"/>
              </a:lnSpc>
              <a:buFont typeface="Wingdings" pitchFamily="2" charset="2"/>
              <a:buNone/>
            </a:pPr>
            <a:r>
              <a:rPr lang="zh-CN" altLang="en-US" sz="1600" smtClean="0"/>
              <a:t>（</a:t>
            </a:r>
            <a:r>
              <a:rPr lang="en-US" altLang="zh-CN" sz="1600" smtClean="0"/>
              <a:t>3</a:t>
            </a:r>
            <a:r>
              <a:rPr lang="zh-CN" altLang="en-US" sz="1600" smtClean="0"/>
              <a:t>）一个总线周期由一个地址期和一个或多个数据期组成。在地址期内除给出目标地址外，还在</a:t>
            </a:r>
            <a:r>
              <a:rPr lang="en-US" altLang="zh-CN" sz="1600" smtClean="0"/>
              <a:t>C/BE#</a:t>
            </a:r>
            <a:r>
              <a:rPr lang="zh-CN" altLang="en-US" sz="1600" smtClean="0"/>
              <a:t>线上给出总线命令以指明总线周期类型。</a:t>
            </a:r>
          </a:p>
          <a:p>
            <a:pPr eaLnBrk="1" hangingPunct="1">
              <a:lnSpc>
                <a:spcPct val="80000"/>
              </a:lnSpc>
              <a:buFont typeface="Wingdings" pitchFamily="2" charset="2"/>
              <a:buNone/>
            </a:pPr>
            <a:r>
              <a:rPr lang="zh-CN" altLang="en-US" sz="1600" smtClean="0"/>
              <a:t>（</a:t>
            </a:r>
            <a:r>
              <a:rPr lang="en-US" altLang="zh-CN" sz="1600" smtClean="0"/>
              <a:t>4</a:t>
            </a:r>
            <a:r>
              <a:rPr lang="zh-CN" altLang="en-US" sz="1600" smtClean="0"/>
              <a:t>）地址期为一个总线时钟周期，一个数据期在没有等待状态下也是一个时钟周期。一次数据传送是在挂钩信号</a:t>
            </a:r>
            <a:r>
              <a:rPr lang="en-US" altLang="zh-CN" sz="1600" smtClean="0"/>
              <a:t>IRDY#</a:t>
            </a:r>
            <a:r>
              <a:rPr lang="zh-CN" altLang="en-US" sz="1600" smtClean="0"/>
              <a:t>和</a:t>
            </a:r>
            <a:r>
              <a:rPr lang="en-US" altLang="zh-CN" sz="1600" smtClean="0"/>
              <a:t>TRDY#</a:t>
            </a:r>
            <a:r>
              <a:rPr lang="zh-CN" altLang="en-US" sz="1600" smtClean="0"/>
              <a:t>都有效情况下完成，任一信号无效（在时钟上跳沿被对方采样到），都将加入等待状态。</a:t>
            </a:r>
          </a:p>
          <a:p>
            <a:pPr eaLnBrk="1" hangingPunct="1">
              <a:lnSpc>
                <a:spcPct val="80000"/>
              </a:lnSpc>
              <a:buFont typeface="Wingdings" pitchFamily="2" charset="2"/>
              <a:buNone/>
            </a:pPr>
            <a:r>
              <a:rPr lang="zh-CN" altLang="en-US" sz="1600" smtClean="0"/>
              <a:t>（</a:t>
            </a:r>
            <a:r>
              <a:rPr lang="en-US" altLang="zh-CN" sz="1600" smtClean="0"/>
              <a:t>5</a:t>
            </a:r>
            <a:r>
              <a:rPr lang="zh-CN" altLang="en-US" sz="1600" smtClean="0"/>
              <a:t>）总线周期长度由主方确定。在总线周期期间</a:t>
            </a:r>
            <a:r>
              <a:rPr lang="en-US" altLang="zh-CN" sz="1600" smtClean="0"/>
              <a:t>FRAME#</a:t>
            </a:r>
            <a:r>
              <a:rPr lang="zh-CN" altLang="en-US" sz="1600" smtClean="0"/>
              <a:t>持续有效，但在最后一个数据期开始前撤除。即以</a:t>
            </a:r>
            <a:r>
              <a:rPr lang="en-US" altLang="zh-CN" sz="1600" smtClean="0"/>
              <a:t>FRAME#</a:t>
            </a:r>
            <a:r>
              <a:rPr lang="zh-CN" altLang="en-US" sz="1600" smtClean="0"/>
              <a:t>无效后，</a:t>
            </a:r>
            <a:r>
              <a:rPr lang="en-US" altLang="zh-CN" sz="1600" smtClean="0"/>
              <a:t>IRDY#</a:t>
            </a:r>
            <a:r>
              <a:rPr lang="zh-CN" altLang="en-US" sz="1600" smtClean="0"/>
              <a:t>也变为无效的时刻表明一个总线周期结束。由此可见，</a:t>
            </a:r>
            <a:r>
              <a:rPr lang="en-US" altLang="zh-CN" sz="1600" smtClean="0"/>
              <a:t>PCI</a:t>
            </a:r>
            <a:r>
              <a:rPr lang="zh-CN" altLang="en-US" sz="1600" smtClean="0"/>
              <a:t>的数据传送以猝发式传送为基本机制，单一数据传送反而成为猝发式传送的一个特例。并且</a:t>
            </a:r>
            <a:r>
              <a:rPr lang="en-US" altLang="zh-CN" sz="1600" smtClean="0"/>
              <a:t>PCI</a:t>
            </a:r>
            <a:r>
              <a:rPr lang="zh-CN" altLang="en-US" sz="1600" smtClean="0"/>
              <a:t>具有无限制的猝发能力，猝发长度由主方确定，没有对猝发长度加以固定限制。</a:t>
            </a:r>
          </a:p>
          <a:p>
            <a:pPr eaLnBrk="1" hangingPunct="1">
              <a:lnSpc>
                <a:spcPct val="80000"/>
              </a:lnSpc>
              <a:buFont typeface="Wingdings" pitchFamily="2" charset="2"/>
              <a:buNone/>
            </a:pPr>
            <a:r>
              <a:rPr lang="zh-CN" altLang="en-US" sz="1600" smtClean="0"/>
              <a:t>（</a:t>
            </a:r>
            <a:r>
              <a:rPr lang="en-US" altLang="zh-CN" sz="1600" smtClean="0"/>
              <a:t>6</a:t>
            </a:r>
            <a:r>
              <a:rPr lang="zh-CN" altLang="en-US" sz="1600" smtClean="0"/>
              <a:t>）主方启动一个总线周期时要求目标方确认。即在</a:t>
            </a:r>
            <a:r>
              <a:rPr lang="en-US" altLang="zh-CN" sz="1600" smtClean="0"/>
              <a:t>FRAME#</a:t>
            </a:r>
            <a:r>
              <a:rPr lang="zh-CN" altLang="en-US" sz="1600" smtClean="0"/>
              <a:t>变为有效和目标地址送上</a:t>
            </a:r>
            <a:r>
              <a:rPr lang="en-US" altLang="zh-CN" sz="1600" smtClean="0"/>
              <a:t>AD</a:t>
            </a:r>
            <a:r>
              <a:rPr lang="zh-CN" altLang="en-US" sz="1600" smtClean="0"/>
              <a:t>线后，目标方在延迟一个时钟周期后必须以</a:t>
            </a:r>
            <a:r>
              <a:rPr lang="en-US" altLang="zh-CN" sz="1600" smtClean="0"/>
              <a:t>DEVSEL#</a:t>
            </a:r>
            <a:r>
              <a:rPr lang="zh-CN" altLang="en-US" sz="1600" smtClean="0"/>
              <a:t>信号有效予以响应。否则，主设备中止总线周期。</a:t>
            </a:r>
          </a:p>
          <a:p>
            <a:pPr eaLnBrk="1" hangingPunct="1">
              <a:lnSpc>
                <a:spcPct val="80000"/>
              </a:lnSpc>
              <a:buFont typeface="Wingdings" pitchFamily="2" charset="2"/>
              <a:buNone/>
            </a:pPr>
            <a:r>
              <a:rPr lang="zh-CN" altLang="en-US" sz="1600" smtClean="0"/>
              <a:t>（</a:t>
            </a:r>
            <a:r>
              <a:rPr lang="en-US" altLang="zh-CN" sz="1600" smtClean="0"/>
              <a:t>7</a:t>
            </a:r>
            <a:r>
              <a:rPr lang="zh-CN" altLang="en-US" sz="1600" smtClean="0"/>
              <a:t>）主方结束一个总线周期时不要求目标方确认。目标方采样到</a:t>
            </a:r>
            <a:r>
              <a:rPr lang="en-US" altLang="zh-CN" sz="1600" smtClean="0"/>
              <a:t>FRAME#</a:t>
            </a:r>
            <a:r>
              <a:rPr lang="zh-CN" altLang="en-US" sz="1600" smtClean="0"/>
              <a:t>信号已变为无效时，即知道下一数据传送是最后一个数据期。目标方传输速度跟不上主方速度，可用</a:t>
            </a:r>
            <a:r>
              <a:rPr lang="en-US" altLang="zh-CN" sz="1600" smtClean="0"/>
              <a:t>TRDY#</a:t>
            </a:r>
            <a:r>
              <a:rPr lang="zh-CN" altLang="en-US" sz="1600" smtClean="0"/>
              <a:t>无效通知主方加入等待状态时钟周期。当目标方出现故障不能进行传输时，以</a:t>
            </a:r>
            <a:r>
              <a:rPr lang="en-US" altLang="zh-CN" sz="1600" smtClean="0"/>
              <a:t>STOP#</a:t>
            </a:r>
            <a:r>
              <a:rPr lang="zh-CN" altLang="en-US" sz="1600" smtClean="0"/>
              <a:t>信号有效通知主方中止总线周期。</a:t>
            </a:r>
          </a:p>
        </p:txBody>
      </p:sp>
      <p:sp>
        <p:nvSpPr>
          <p:cNvPr id="3" name="日期占位符 2"/>
          <p:cNvSpPr>
            <a:spLocks noGrp="1"/>
          </p:cNvSpPr>
          <p:nvPr>
            <p:ph type="dt" sz="half" idx="10"/>
          </p:nvPr>
        </p:nvSpPr>
        <p:spPr/>
        <p:txBody>
          <a:bodyPr/>
          <a:lstStyle/>
          <a:p>
            <a:pPr>
              <a:defRPr/>
            </a:pPr>
            <a:fld id="{5216982A-28DE-494F-82C1-924FAE8F5AF2}"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72</a:t>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457200" y="620713"/>
            <a:ext cx="4475163" cy="796925"/>
          </a:xfrm>
        </p:spPr>
        <p:txBody>
          <a:bodyPr/>
          <a:lstStyle/>
          <a:p>
            <a:pPr eaLnBrk="1" hangingPunct="1"/>
            <a:r>
              <a:rPr lang="en-US" altLang="zh-CN" smtClean="0"/>
              <a:t>6.5.5 PCI</a:t>
            </a:r>
            <a:r>
              <a:rPr lang="zh-CN" altLang="en-US" smtClean="0"/>
              <a:t>总线仲裁</a:t>
            </a:r>
          </a:p>
        </p:txBody>
      </p:sp>
      <p:sp>
        <p:nvSpPr>
          <p:cNvPr id="77828" name="Rectangle 3"/>
          <p:cNvSpPr>
            <a:spLocks noGrp="1" noChangeArrowheads="1"/>
          </p:cNvSpPr>
          <p:nvPr>
            <p:ph type="body" idx="1"/>
          </p:nvPr>
        </p:nvSpPr>
        <p:spPr>
          <a:xfrm>
            <a:off x="468313" y="1989138"/>
            <a:ext cx="8229600" cy="2428875"/>
          </a:xfrm>
        </p:spPr>
        <p:txBody>
          <a:bodyPr/>
          <a:lstStyle/>
          <a:p>
            <a:pPr marL="0" indent="457200" eaLnBrk="1" hangingPunct="1">
              <a:buFont typeface="Wingdings" pitchFamily="2" charset="2"/>
              <a:buNone/>
            </a:pPr>
            <a:r>
              <a:rPr lang="en-US" altLang="zh-CN" sz="2800" smtClean="0"/>
              <a:t>PCI</a:t>
            </a:r>
            <a:r>
              <a:rPr lang="zh-CN" altLang="en-US" sz="2800" smtClean="0"/>
              <a:t>总线采用集中式仲裁方式，每个</a:t>
            </a:r>
            <a:r>
              <a:rPr lang="en-US" altLang="zh-CN" sz="2800" smtClean="0"/>
              <a:t>PCI</a:t>
            </a:r>
            <a:r>
              <a:rPr lang="zh-CN" altLang="en-US" sz="2800" smtClean="0"/>
              <a:t>主设备都有独立的</a:t>
            </a:r>
            <a:r>
              <a:rPr lang="en-US" altLang="zh-CN" sz="2800" smtClean="0"/>
              <a:t>REQ#</a:t>
            </a:r>
            <a:r>
              <a:rPr lang="zh-CN" altLang="en-US" sz="2800" smtClean="0"/>
              <a:t>（总线请求）和</a:t>
            </a:r>
            <a:r>
              <a:rPr lang="en-US" altLang="zh-CN" sz="2800" smtClean="0"/>
              <a:t>GNT#</a:t>
            </a:r>
            <a:r>
              <a:rPr lang="zh-CN" altLang="en-US" sz="2800" smtClean="0"/>
              <a:t>（总线授权）两条信号线与中央仲裁器相连。由中央仲裁器根据一定的算法对各主设备的申请进行仲裁，决定把总线使用权授予谁。但</a:t>
            </a:r>
            <a:r>
              <a:rPr lang="en-US" altLang="zh-CN" sz="2800" smtClean="0"/>
              <a:t>PCI</a:t>
            </a:r>
            <a:r>
              <a:rPr lang="zh-CN" altLang="en-US" sz="2800" smtClean="0"/>
              <a:t>标准并没有规定仲裁算法。</a:t>
            </a:r>
          </a:p>
        </p:txBody>
      </p:sp>
      <p:sp>
        <p:nvSpPr>
          <p:cNvPr id="3" name="日期占位符 2"/>
          <p:cNvSpPr>
            <a:spLocks noGrp="1"/>
          </p:cNvSpPr>
          <p:nvPr>
            <p:ph type="dt" sz="half" idx="10"/>
          </p:nvPr>
        </p:nvSpPr>
        <p:spPr/>
        <p:txBody>
          <a:bodyPr/>
          <a:lstStyle/>
          <a:p>
            <a:pPr>
              <a:defRPr/>
            </a:pPr>
            <a:fld id="{6148D16E-E66D-4670-8C37-F637C83B62EB}"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73</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468313" y="404813"/>
            <a:ext cx="5265737" cy="796925"/>
          </a:xfrm>
        </p:spPr>
        <p:txBody>
          <a:bodyPr/>
          <a:lstStyle/>
          <a:p>
            <a:pPr eaLnBrk="1" hangingPunct="1"/>
            <a:r>
              <a:rPr lang="en-US" altLang="zh-CN" smtClean="0"/>
              <a:t>6.5.6 PCIe</a:t>
            </a:r>
            <a:r>
              <a:rPr lang="zh-CN" altLang="en-US" smtClean="0"/>
              <a:t>总线</a:t>
            </a:r>
          </a:p>
        </p:txBody>
      </p:sp>
      <p:sp>
        <p:nvSpPr>
          <p:cNvPr id="65540" name="Rectangle 3"/>
          <p:cNvSpPr>
            <a:spLocks noGrp="1" noChangeArrowheads="1"/>
          </p:cNvSpPr>
          <p:nvPr>
            <p:ph type="body" idx="1"/>
          </p:nvPr>
        </p:nvSpPr>
        <p:spPr>
          <a:xfrm>
            <a:off x="395288" y="1484313"/>
            <a:ext cx="8229600" cy="4321175"/>
          </a:xfrm>
        </p:spPr>
        <p:txBody>
          <a:bodyPr/>
          <a:lstStyle/>
          <a:p>
            <a:pPr marL="0" indent="457200" eaLnBrk="1" hangingPunct="1">
              <a:buFont typeface="Wingdings" pitchFamily="2" charset="2"/>
              <a:buNone/>
              <a:defRPr/>
            </a:pPr>
            <a:r>
              <a:rPr lang="en-US" altLang="zh-CN" sz="2800" smtClean="0"/>
              <a:t>PCIe</a:t>
            </a:r>
            <a:r>
              <a:rPr lang="zh-CN" altLang="en-US" sz="2800" smtClean="0"/>
              <a:t>总线全称为</a:t>
            </a:r>
            <a:r>
              <a:rPr lang="en-US" altLang="zh-CN" sz="2800" smtClean="0"/>
              <a:t>PCI-Express</a:t>
            </a:r>
            <a:r>
              <a:rPr lang="zh-CN" altLang="en-US" sz="2800" smtClean="0"/>
              <a:t>，是基于</a:t>
            </a:r>
            <a:r>
              <a:rPr lang="en-US" altLang="zh-CN" sz="2800" smtClean="0"/>
              <a:t>PCI</a:t>
            </a:r>
            <a:r>
              <a:rPr lang="zh-CN" altLang="en-US" sz="2800" smtClean="0"/>
              <a:t>总线技术发展起来的总线标准，对</a:t>
            </a:r>
            <a:r>
              <a:rPr lang="en-US" altLang="zh-CN" sz="2800" smtClean="0"/>
              <a:t>PCI</a:t>
            </a:r>
            <a:r>
              <a:rPr lang="zh-CN" altLang="en-US" sz="2800" smtClean="0"/>
              <a:t>总线有良好的继承性，在软件应用上兼容</a:t>
            </a:r>
            <a:r>
              <a:rPr lang="en-US" altLang="zh-CN" sz="2800" smtClean="0"/>
              <a:t>PCI</a:t>
            </a:r>
            <a:r>
              <a:rPr lang="zh-CN" altLang="en-US" sz="2800" smtClean="0"/>
              <a:t>总线。</a:t>
            </a:r>
            <a:endParaRPr lang="en-US" altLang="zh-CN" sz="2800" smtClean="0"/>
          </a:p>
          <a:p>
            <a:pPr marL="0" indent="0" eaLnBrk="1" hangingPunct="1">
              <a:buFont typeface="Wingdings" pitchFamily="2" charset="2"/>
              <a:buNone/>
              <a:defRPr/>
            </a:pPr>
            <a:r>
              <a:rPr lang="en-US" altLang="zh-CN" sz="2800" smtClean="0"/>
              <a:t>PCIe</a:t>
            </a:r>
            <a:r>
              <a:rPr lang="zh-CN" altLang="en-US" sz="2800" smtClean="0"/>
              <a:t>总线的主要改进有如下几点：</a:t>
            </a:r>
            <a:endParaRPr lang="en-US" altLang="zh-CN" sz="2800" smtClean="0"/>
          </a:p>
          <a:p>
            <a:pPr marL="0" indent="-6350" eaLnBrk="1" hangingPunct="1">
              <a:buClrTx/>
              <a:buFont typeface="Wingdings" pitchFamily="2" charset="2"/>
              <a:buNone/>
              <a:defRPr/>
            </a:pPr>
            <a:r>
              <a:rPr lang="en-US" altLang="zh-CN" sz="3200" smtClean="0"/>
              <a:t>1.</a:t>
            </a:r>
            <a:r>
              <a:rPr lang="zh-CN" altLang="en-US" sz="3200" smtClean="0"/>
              <a:t>高速差分传输</a:t>
            </a:r>
            <a:endParaRPr lang="en-US" altLang="zh-CN" sz="3200" smtClean="0"/>
          </a:p>
          <a:p>
            <a:pPr marL="0" indent="-6350" eaLnBrk="1" hangingPunct="1">
              <a:buClrTx/>
              <a:buFont typeface="Wingdings" pitchFamily="2" charset="2"/>
              <a:buNone/>
              <a:defRPr/>
            </a:pPr>
            <a:r>
              <a:rPr lang="en-US" altLang="zh-CN" sz="3200" smtClean="0"/>
              <a:t>2.</a:t>
            </a:r>
            <a:r>
              <a:rPr lang="zh-CN" altLang="en-US" sz="3200" smtClean="0"/>
              <a:t>串行传输</a:t>
            </a:r>
            <a:endParaRPr lang="en-US" altLang="zh-CN" sz="3200" smtClean="0"/>
          </a:p>
          <a:p>
            <a:pPr marL="0" indent="-6350" eaLnBrk="1" hangingPunct="1">
              <a:buClrTx/>
              <a:buFont typeface="Wingdings" pitchFamily="2" charset="2"/>
              <a:buNone/>
              <a:defRPr/>
            </a:pPr>
            <a:r>
              <a:rPr lang="en-US" altLang="zh-CN" sz="3200" smtClean="0"/>
              <a:t>3.</a:t>
            </a:r>
            <a:r>
              <a:rPr lang="zh-CN" altLang="en-US" sz="3200" smtClean="0"/>
              <a:t>全双工端到端连接</a:t>
            </a:r>
            <a:endParaRPr lang="en-US" altLang="zh-CN" sz="3200" smtClean="0"/>
          </a:p>
          <a:p>
            <a:pPr marL="0" indent="-6350" eaLnBrk="1" hangingPunct="1">
              <a:buClrTx/>
              <a:buFont typeface="Wingdings" pitchFamily="2" charset="2"/>
              <a:buNone/>
              <a:defRPr/>
            </a:pPr>
            <a:r>
              <a:rPr lang="en-US" altLang="zh-CN" sz="3200" smtClean="0"/>
              <a:t>4.</a:t>
            </a:r>
            <a:r>
              <a:rPr lang="zh-CN" altLang="en-US" sz="3200" smtClean="0"/>
              <a:t>基于多通道的数据传输方式</a:t>
            </a:r>
            <a:endParaRPr lang="en-US" altLang="zh-CN" sz="3200" smtClean="0"/>
          </a:p>
        </p:txBody>
      </p:sp>
      <p:sp>
        <p:nvSpPr>
          <p:cNvPr id="3" name="日期占位符 2"/>
          <p:cNvSpPr>
            <a:spLocks noGrp="1"/>
          </p:cNvSpPr>
          <p:nvPr>
            <p:ph type="dt" sz="half" idx="10"/>
          </p:nvPr>
        </p:nvSpPr>
        <p:spPr/>
        <p:txBody>
          <a:bodyPr/>
          <a:lstStyle/>
          <a:p>
            <a:pPr>
              <a:defRPr/>
            </a:pPr>
            <a:fld id="{CEB66C71-AD99-4B3C-9D8A-7215AEFF0C49}"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74</a:t>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a:xfrm>
            <a:off x="2447925" y="1700213"/>
            <a:ext cx="3816350" cy="431800"/>
          </a:xfrm>
        </p:spPr>
        <p:txBody>
          <a:bodyPr/>
          <a:lstStyle/>
          <a:p>
            <a:pPr marL="0" indent="0" eaLnBrk="1" hangingPunct="1">
              <a:buFont typeface="Wingdings" pitchFamily="2" charset="2"/>
              <a:buNone/>
            </a:pPr>
            <a:r>
              <a:rPr lang="en-US" altLang="zh-CN" sz="2400" smtClean="0"/>
              <a:t>PCIe</a:t>
            </a:r>
            <a:r>
              <a:rPr lang="zh-CN" altLang="en-US" sz="2400" smtClean="0"/>
              <a:t>总线通道的物理结构</a:t>
            </a:r>
            <a:endParaRPr lang="zh-CN" altLang="zh-CN" sz="2400" smtClean="0"/>
          </a:p>
        </p:txBody>
      </p:sp>
      <p:sp>
        <p:nvSpPr>
          <p:cNvPr id="79876" name="AutoShape 5">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79877" name="Rectangle 2"/>
          <p:cNvSpPr>
            <a:spLocks noGrp="1" noChangeArrowheads="1"/>
          </p:cNvSpPr>
          <p:nvPr>
            <p:ph type="title"/>
          </p:nvPr>
        </p:nvSpPr>
        <p:spPr>
          <a:xfrm>
            <a:off x="468313" y="404813"/>
            <a:ext cx="5265737" cy="796925"/>
          </a:xfrm>
        </p:spPr>
        <p:txBody>
          <a:bodyPr/>
          <a:lstStyle/>
          <a:p>
            <a:pPr eaLnBrk="1" hangingPunct="1"/>
            <a:r>
              <a:rPr lang="en-US" altLang="zh-CN" smtClean="0"/>
              <a:t>6.5.6 PCIe</a:t>
            </a:r>
            <a:r>
              <a:rPr lang="zh-CN" altLang="en-US" smtClean="0"/>
              <a:t>总线</a:t>
            </a:r>
          </a:p>
        </p:txBody>
      </p:sp>
      <p:pic>
        <p:nvPicPr>
          <p:cNvPr id="7987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276475"/>
            <a:ext cx="5473700"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68035F27-27C2-4C0D-A5B3-CE034E26EC1B}"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395288" y="333375"/>
            <a:ext cx="5265737" cy="796925"/>
          </a:xfrm>
        </p:spPr>
        <p:txBody>
          <a:bodyPr/>
          <a:lstStyle/>
          <a:p>
            <a:pPr eaLnBrk="1" hangingPunct="1"/>
            <a:r>
              <a:rPr lang="en-US" altLang="zh-CN" smtClean="0"/>
              <a:t>6.5.6 PCIe</a:t>
            </a:r>
            <a:r>
              <a:rPr lang="zh-CN" altLang="en-US" smtClean="0"/>
              <a:t>总线</a:t>
            </a:r>
          </a:p>
        </p:txBody>
      </p:sp>
      <p:sp>
        <p:nvSpPr>
          <p:cNvPr id="80900" name="Rectangle 3"/>
          <p:cNvSpPr>
            <a:spLocks noGrp="1" noChangeArrowheads="1"/>
          </p:cNvSpPr>
          <p:nvPr>
            <p:ph type="body" idx="1"/>
          </p:nvPr>
        </p:nvSpPr>
        <p:spPr>
          <a:xfrm>
            <a:off x="352425" y="1196975"/>
            <a:ext cx="4103688" cy="647700"/>
          </a:xfrm>
        </p:spPr>
        <p:txBody>
          <a:bodyPr/>
          <a:lstStyle/>
          <a:p>
            <a:pPr marL="0" indent="-6350" eaLnBrk="1" hangingPunct="1">
              <a:buClrTx/>
              <a:buFont typeface="Wingdings" pitchFamily="2" charset="2"/>
              <a:buNone/>
            </a:pPr>
            <a:r>
              <a:rPr lang="en-US" altLang="zh-CN" sz="3200" smtClean="0"/>
              <a:t>5.</a:t>
            </a:r>
            <a:r>
              <a:rPr lang="zh-CN" altLang="en-US" sz="3200" smtClean="0"/>
              <a:t>基于数据包的传输</a:t>
            </a:r>
            <a:endParaRPr lang="zh-CN" altLang="zh-CN" sz="3200" smtClean="0"/>
          </a:p>
        </p:txBody>
      </p:sp>
      <p:pic>
        <p:nvPicPr>
          <p:cNvPr id="809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188" y="1916113"/>
            <a:ext cx="48958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44BE1126-CD61-4579-9687-B8F469A7F43B}"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76</a:t>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2771775" y="1485900"/>
            <a:ext cx="3743325" cy="503238"/>
          </a:xfrm>
        </p:spPr>
        <p:txBody>
          <a:bodyPr/>
          <a:lstStyle/>
          <a:p>
            <a:pPr marL="0" indent="0" eaLnBrk="1" hangingPunct="1">
              <a:buFont typeface="Wingdings" pitchFamily="2" charset="2"/>
              <a:buNone/>
            </a:pPr>
            <a:r>
              <a:rPr lang="en-US" altLang="zh-CN" sz="2400" smtClean="0"/>
              <a:t>PCIe</a:t>
            </a:r>
            <a:r>
              <a:rPr lang="zh-CN" altLang="en-US" sz="2400" smtClean="0"/>
              <a:t>总线的拓扑结构实例</a:t>
            </a:r>
            <a:endParaRPr lang="zh-CN" altLang="zh-CN" sz="2400" smtClean="0"/>
          </a:p>
        </p:txBody>
      </p:sp>
      <p:sp>
        <p:nvSpPr>
          <p:cNvPr id="81924" name="AutoShape 5">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81925" name="Rectangle 2"/>
          <p:cNvSpPr>
            <a:spLocks noGrp="1" noChangeArrowheads="1"/>
          </p:cNvSpPr>
          <p:nvPr>
            <p:ph type="title"/>
          </p:nvPr>
        </p:nvSpPr>
        <p:spPr>
          <a:xfrm>
            <a:off x="468313" y="404813"/>
            <a:ext cx="5265737" cy="796925"/>
          </a:xfrm>
        </p:spPr>
        <p:txBody>
          <a:bodyPr/>
          <a:lstStyle/>
          <a:p>
            <a:pPr eaLnBrk="1" hangingPunct="1"/>
            <a:r>
              <a:rPr lang="en-US" altLang="zh-CN" smtClean="0"/>
              <a:t>6.5.6 PCIe</a:t>
            </a:r>
            <a:r>
              <a:rPr lang="zh-CN" altLang="en-US" smtClean="0"/>
              <a:t>总线</a:t>
            </a:r>
          </a:p>
        </p:txBody>
      </p:sp>
      <p:pic>
        <p:nvPicPr>
          <p:cNvPr id="819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89138"/>
            <a:ext cx="604837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A4F017D-29C2-496A-92E4-24280D2BE6F6}"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77</a:t>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ChangeArrowheads="1"/>
          </p:cNvSpPr>
          <p:nvPr/>
        </p:nvSpPr>
        <p:spPr bwMode="auto">
          <a:xfrm>
            <a:off x="1763713" y="2625725"/>
            <a:ext cx="5400675"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80000"/>
              </a:lnSpc>
              <a:spcBef>
                <a:spcPct val="20000"/>
              </a:spcBef>
            </a:pPr>
            <a:r>
              <a:rPr lang="zh-CN" altLang="en-US" sz="4000" b="1">
                <a:solidFill>
                  <a:srgbClr val="CC0066"/>
                </a:solidFill>
                <a:latin typeface="黑体" pitchFamily="49" charset="-122"/>
                <a:ea typeface="黑体" pitchFamily="49" charset="-122"/>
              </a:rPr>
              <a:t>微机系统总线发展介绍</a:t>
            </a:r>
          </a:p>
        </p:txBody>
      </p:sp>
      <p:sp>
        <p:nvSpPr>
          <p:cNvPr id="4" name="日期占位符 3"/>
          <p:cNvSpPr>
            <a:spLocks noGrp="1"/>
          </p:cNvSpPr>
          <p:nvPr>
            <p:ph type="dt" sz="half" idx="10"/>
          </p:nvPr>
        </p:nvSpPr>
        <p:spPr/>
        <p:txBody>
          <a:bodyPr/>
          <a:lstStyle/>
          <a:p>
            <a:pPr>
              <a:defRPr/>
            </a:pPr>
            <a:fld id="{CBC7CEE9-ACEA-45E7-B9E1-91661EF95199}"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78</a:t>
            </a:fld>
            <a:endParaRPr lang="en-US" altLang="zh-CN"/>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279400" y="1989138"/>
            <a:ext cx="8472488" cy="3168650"/>
          </a:xfrm>
        </p:spPr>
        <p:txBody>
          <a:bodyPr/>
          <a:lstStyle/>
          <a:p>
            <a:pPr marL="179388" lvl="1" indent="0">
              <a:lnSpc>
                <a:spcPct val="125000"/>
              </a:lnSpc>
              <a:buFontTx/>
              <a:buNone/>
            </a:pPr>
            <a:r>
              <a:rPr lang="en-US" altLang="zh-CN" smtClean="0">
                <a:latin typeface="楷体_GB2312" pitchFamily="49" charset="-122"/>
                <a:ea typeface="楷体_GB2312" pitchFamily="49" charset="-122"/>
              </a:rPr>
              <a:t>   1975</a:t>
            </a:r>
            <a:r>
              <a:rPr lang="zh-CN" altLang="en-US" smtClean="0">
                <a:latin typeface="楷体_GB2312" pitchFamily="49" charset="-122"/>
                <a:ea typeface="楷体_GB2312" pitchFamily="49" charset="-122"/>
              </a:rPr>
              <a:t>年，美国的</a:t>
            </a:r>
            <a:r>
              <a:rPr lang="en-US" altLang="zh-CN" smtClean="0">
                <a:latin typeface="楷体_GB2312" pitchFamily="49" charset="-122"/>
                <a:ea typeface="楷体_GB2312" pitchFamily="49" charset="-122"/>
              </a:rPr>
              <a:t>MITS</a:t>
            </a:r>
            <a:r>
              <a:rPr lang="zh-CN" altLang="en-US" smtClean="0">
                <a:latin typeface="楷体_GB2312" pitchFamily="49" charset="-122"/>
                <a:ea typeface="楷体_GB2312" pitchFamily="49" charset="-122"/>
              </a:rPr>
              <a:t>公司的</a:t>
            </a:r>
            <a:r>
              <a:rPr lang="en-US" altLang="zh-CN" smtClean="0">
                <a:latin typeface="楷体_GB2312" pitchFamily="49" charset="-122"/>
                <a:ea typeface="楷体_GB2312" pitchFamily="49" charset="-122"/>
              </a:rPr>
              <a:t>Ed Roberts</a:t>
            </a:r>
            <a:r>
              <a:rPr lang="zh-CN" altLang="en-US" smtClean="0">
                <a:latin typeface="楷体_GB2312" pitchFamily="49" charset="-122"/>
                <a:ea typeface="楷体_GB2312" pitchFamily="49" charset="-122"/>
              </a:rPr>
              <a:t>以</a:t>
            </a:r>
            <a:r>
              <a:rPr lang="en-US" altLang="zh-CN" smtClean="0">
                <a:latin typeface="楷体_GB2312" pitchFamily="49" charset="-122"/>
                <a:ea typeface="楷体_GB2312" pitchFamily="49" charset="-122"/>
              </a:rPr>
              <a:t>8080</a:t>
            </a:r>
            <a:r>
              <a:rPr lang="zh-CN" altLang="en-US" smtClean="0">
                <a:latin typeface="楷体_GB2312" pitchFamily="49" charset="-122"/>
                <a:ea typeface="楷体_GB2312" pitchFamily="49" charset="-122"/>
              </a:rPr>
              <a:t>微处理器设计安装了</a:t>
            </a:r>
            <a:r>
              <a:rPr lang="zh-CN" altLang="en-US" b="1" smtClean="0">
                <a:solidFill>
                  <a:srgbClr val="FF0000"/>
                </a:solidFill>
                <a:latin typeface="楷体_GB2312" pitchFamily="49" charset="-122"/>
                <a:ea typeface="楷体_GB2312" pitchFamily="49" charset="-122"/>
              </a:rPr>
              <a:t>全球第一台</a:t>
            </a:r>
            <a:r>
              <a:rPr lang="en-US" altLang="zh-CN" b="1" smtClean="0">
                <a:solidFill>
                  <a:srgbClr val="FF0000"/>
                </a:solidFill>
                <a:latin typeface="楷体_GB2312" pitchFamily="49" charset="-122"/>
                <a:ea typeface="楷体_GB2312" pitchFamily="49" charset="-122"/>
              </a:rPr>
              <a:t>PC</a:t>
            </a:r>
            <a:r>
              <a:rPr lang="en-US" altLang="zh-CN" smtClean="0">
                <a:latin typeface="楷体_GB2312" pitchFamily="49" charset="-122"/>
                <a:ea typeface="楷体_GB2312" pitchFamily="49" charset="-122"/>
              </a:rPr>
              <a:t>-Altair</a:t>
            </a:r>
            <a:r>
              <a:rPr lang="zh-CN" altLang="en-US" smtClean="0">
                <a:latin typeface="楷体_GB2312" pitchFamily="49" charset="-122"/>
                <a:ea typeface="楷体_GB2312" pitchFamily="49" charset="-122"/>
              </a:rPr>
              <a:t>单板机系统。在其结构中，制成了</a:t>
            </a:r>
            <a:r>
              <a:rPr lang="zh-CN" altLang="en-US" b="1" smtClean="0">
                <a:solidFill>
                  <a:srgbClr val="FF0000"/>
                </a:solidFill>
                <a:latin typeface="楷体_GB2312" pitchFamily="49" charset="-122"/>
                <a:ea typeface="楷体_GB2312" pitchFamily="49" charset="-122"/>
              </a:rPr>
              <a:t>全球第一条</a:t>
            </a:r>
            <a:r>
              <a:rPr lang="en-US" altLang="zh-CN" b="1" smtClean="0">
                <a:solidFill>
                  <a:srgbClr val="FF0000"/>
                </a:solidFill>
                <a:latin typeface="楷体_GB2312" pitchFamily="49" charset="-122"/>
                <a:ea typeface="楷体_GB2312" pitchFamily="49" charset="-122"/>
              </a:rPr>
              <a:t>PC</a:t>
            </a:r>
            <a:r>
              <a:rPr lang="zh-CN" altLang="en-US" b="1" smtClean="0">
                <a:solidFill>
                  <a:srgbClr val="FF0000"/>
                </a:solidFill>
                <a:latin typeface="楷体_GB2312" pitchFamily="49" charset="-122"/>
                <a:ea typeface="楷体_GB2312" pitchFamily="49" charset="-122"/>
              </a:rPr>
              <a:t>扩展总线</a:t>
            </a:r>
            <a:r>
              <a:rPr lang="zh-CN" altLang="en-US" smtClean="0">
                <a:latin typeface="楷体_GB2312" pitchFamily="49" charset="-122"/>
                <a:ea typeface="楷体_GB2312" pitchFamily="49" charset="-122"/>
              </a:rPr>
              <a:t>，当把</a:t>
            </a:r>
            <a:r>
              <a:rPr lang="en-US" altLang="zh-CN" smtClean="0">
                <a:latin typeface="楷体_GB2312" pitchFamily="49" charset="-122"/>
                <a:ea typeface="楷体_GB2312" pitchFamily="49" charset="-122"/>
              </a:rPr>
              <a:t>Altair</a:t>
            </a:r>
            <a:r>
              <a:rPr lang="zh-CN" altLang="en-US" smtClean="0">
                <a:latin typeface="楷体_GB2312" pitchFamily="49" charset="-122"/>
                <a:ea typeface="楷体_GB2312" pitchFamily="49" charset="-122"/>
              </a:rPr>
              <a:t>总线推向世界并被制造商接受后，便有了一个名字：</a:t>
            </a:r>
            <a:r>
              <a:rPr lang="en-US" altLang="zh-CN" b="1" smtClean="0">
                <a:solidFill>
                  <a:srgbClr val="FF0000"/>
                </a:solidFill>
                <a:latin typeface="楷体_GB2312" pitchFamily="49" charset="-122"/>
                <a:ea typeface="楷体_GB2312" pitchFamily="49" charset="-122"/>
              </a:rPr>
              <a:t>S100</a:t>
            </a:r>
            <a:r>
              <a:rPr lang="zh-CN" altLang="en-US" smtClean="0">
                <a:latin typeface="楷体_GB2312" pitchFamily="49" charset="-122"/>
                <a:ea typeface="楷体_GB2312" pitchFamily="49" charset="-122"/>
              </a:rPr>
              <a:t>，后来基于</a:t>
            </a:r>
            <a:r>
              <a:rPr lang="en-US" altLang="zh-CN" smtClean="0">
                <a:latin typeface="楷体_GB2312" pitchFamily="49" charset="-122"/>
                <a:ea typeface="楷体_GB2312" pitchFamily="49" charset="-122"/>
              </a:rPr>
              <a:t>S100</a:t>
            </a:r>
            <a:r>
              <a:rPr lang="zh-CN" altLang="en-US" smtClean="0">
                <a:latin typeface="楷体_GB2312" pitchFamily="49" charset="-122"/>
                <a:ea typeface="楷体_GB2312" pitchFamily="49" charset="-122"/>
              </a:rPr>
              <a:t>型总线得到了</a:t>
            </a:r>
            <a:r>
              <a:rPr lang="en-US" altLang="zh-CN" smtClean="0">
                <a:latin typeface="楷体_GB2312" pitchFamily="49" charset="-122"/>
                <a:ea typeface="楷体_GB2312" pitchFamily="49" charset="-122"/>
              </a:rPr>
              <a:t>IEEE</a:t>
            </a:r>
            <a:r>
              <a:rPr lang="zh-CN" altLang="en-US" smtClean="0">
                <a:latin typeface="楷体_GB2312" pitchFamily="49" charset="-122"/>
                <a:ea typeface="楷体_GB2312" pitchFamily="49" charset="-122"/>
              </a:rPr>
              <a:t>认可，被命名为</a:t>
            </a:r>
            <a:r>
              <a:rPr lang="en-US" altLang="zh-CN" b="1" smtClean="0">
                <a:solidFill>
                  <a:srgbClr val="FF0000"/>
                </a:solidFill>
                <a:latin typeface="楷体_GB2312" pitchFamily="49" charset="-122"/>
                <a:ea typeface="楷体_GB2312" pitchFamily="49" charset="-122"/>
              </a:rPr>
              <a:t>IEEE 696</a:t>
            </a:r>
            <a:r>
              <a:rPr lang="zh-CN" altLang="en-US" smtClean="0">
                <a:latin typeface="楷体_GB2312" pitchFamily="49" charset="-122"/>
                <a:ea typeface="楷体_GB2312" pitchFamily="49" charset="-122"/>
              </a:rPr>
              <a:t>总线标准。</a:t>
            </a:r>
          </a:p>
        </p:txBody>
      </p:sp>
      <p:sp>
        <p:nvSpPr>
          <p:cNvPr id="528391" name="Rectangle 7"/>
          <p:cNvSpPr>
            <a:spLocks noChangeArrowheads="1"/>
          </p:cNvSpPr>
          <p:nvPr/>
        </p:nvSpPr>
        <p:spPr bwMode="auto">
          <a:xfrm>
            <a:off x="354013" y="1052513"/>
            <a:ext cx="3065462"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10000"/>
              </a:spcBef>
              <a:spcAft>
                <a:spcPct val="10000"/>
              </a:spcAft>
              <a:buFont typeface="Wingdings" pitchFamily="2" charset="2"/>
              <a:buChar char="n"/>
              <a:defRPr/>
            </a:pPr>
            <a:r>
              <a:rPr kumimoji="1" lang="zh-CN" altLang="en-US" sz="2800" b="1">
                <a:solidFill>
                  <a:srgbClr val="6600FF"/>
                </a:solidFill>
                <a:latin typeface="宋体" pitchFamily="2" charset="-122"/>
                <a:ea typeface="楷体_GB2312" pitchFamily="49" charset="-122"/>
              </a:rPr>
              <a:t>最早的</a:t>
            </a:r>
            <a:r>
              <a:rPr kumimoji="1" lang="en-US" altLang="zh-CN" sz="2800" b="1">
                <a:solidFill>
                  <a:srgbClr val="6600FF"/>
                </a:solidFill>
                <a:latin typeface="宋体" pitchFamily="2" charset="-122"/>
                <a:ea typeface="楷体_GB2312" pitchFamily="49" charset="-122"/>
              </a:rPr>
              <a:t>PC</a:t>
            </a:r>
            <a:r>
              <a:rPr kumimoji="1" lang="zh-CN" altLang="en-US" sz="2800" b="1">
                <a:solidFill>
                  <a:srgbClr val="6600FF"/>
                </a:solidFill>
                <a:latin typeface="宋体" pitchFamily="2" charset="-122"/>
                <a:ea typeface="楷体_GB2312" pitchFamily="49" charset="-122"/>
              </a:rPr>
              <a:t>总线</a:t>
            </a:r>
            <a:endParaRPr lang="zh-CN" altLang="en-US" sz="2800" b="1">
              <a:solidFill>
                <a:srgbClr val="6600FF"/>
              </a:solidFill>
              <a:effectLst>
                <a:outerShdw blurRad="38100" dist="38100" dir="2700000" algn="tl">
                  <a:srgbClr val="C0C0C0"/>
                </a:outerShdw>
              </a:effectLst>
              <a:latin typeface="宋体" pitchFamily="2" charset="-122"/>
              <a:ea typeface="楷体_GB2312" pitchFamily="49" charset="-122"/>
            </a:endParaRPr>
          </a:p>
        </p:txBody>
      </p:sp>
      <p:sp>
        <p:nvSpPr>
          <p:cNvPr id="4" name="日期占位符 3"/>
          <p:cNvSpPr>
            <a:spLocks noGrp="1"/>
          </p:cNvSpPr>
          <p:nvPr>
            <p:ph type="dt" sz="half" idx="10"/>
          </p:nvPr>
        </p:nvSpPr>
        <p:spPr/>
        <p:txBody>
          <a:bodyPr/>
          <a:lstStyle/>
          <a:p>
            <a:pPr>
              <a:defRPr/>
            </a:pPr>
            <a:fld id="{3F8C2AEE-E100-482D-BF73-E1486D366A2E}"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79</a:t>
            </a:fld>
            <a:endParaRPr lang="en-US" altLang="zh-CN"/>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620713"/>
            <a:ext cx="5410200" cy="796925"/>
          </a:xfrm>
        </p:spPr>
        <p:txBody>
          <a:bodyPr/>
          <a:lstStyle/>
          <a:p>
            <a:pPr eaLnBrk="1" hangingPunct="1"/>
            <a:r>
              <a:rPr lang="en-US" altLang="zh-CN" smtClean="0">
                <a:latin typeface="宋体" pitchFamily="2" charset="-122"/>
              </a:rPr>
              <a:t>6.1.1 </a:t>
            </a:r>
            <a:r>
              <a:rPr lang="zh-CN" altLang="en-US" smtClean="0">
                <a:latin typeface="宋体" pitchFamily="2" charset="-122"/>
              </a:rPr>
              <a:t>总线的基本概念</a:t>
            </a:r>
          </a:p>
        </p:txBody>
      </p:sp>
      <p:sp>
        <p:nvSpPr>
          <p:cNvPr id="10244" name="Rectangle 3"/>
          <p:cNvSpPr>
            <a:spLocks noGrp="1" noChangeArrowheads="1"/>
          </p:cNvSpPr>
          <p:nvPr>
            <p:ph type="body" idx="1"/>
          </p:nvPr>
        </p:nvSpPr>
        <p:spPr>
          <a:xfrm>
            <a:off x="467544" y="1988840"/>
            <a:ext cx="8229600" cy="2592288"/>
          </a:xfrm>
        </p:spPr>
        <p:txBody>
          <a:bodyPr/>
          <a:lstStyle/>
          <a:p>
            <a:pPr eaLnBrk="1" hangingPunct="1">
              <a:buFont typeface="Wingdings" pitchFamily="2" charset="2"/>
              <a:buNone/>
              <a:defRPr/>
            </a:pPr>
            <a:r>
              <a:rPr lang="zh-CN" altLang="en-US" sz="2800" smtClean="0">
                <a:latin typeface="宋体" pitchFamily="2" charset="-122"/>
              </a:rPr>
              <a:t>衡量</a:t>
            </a:r>
            <a:r>
              <a:rPr lang="zh-CN" altLang="en-US" sz="2800" smtClean="0">
                <a:latin typeface="宋体" pitchFamily="2" charset="-122"/>
              </a:rPr>
              <a:t>总线性能的重要指标是总线带宽。</a:t>
            </a:r>
            <a:endParaRPr lang="en-US" altLang="zh-CN" sz="2800" smtClean="0">
              <a:latin typeface="宋体" pitchFamily="2" charset="-122"/>
            </a:endParaRPr>
          </a:p>
          <a:p>
            <a:pPr marL="0" indent="0" eaLnBrk="1" hangingPunct="1">
              <a:buFont typeface="Wingdings" pitchFamily="2" charset="2"/>
              <a:buNone/>
              <a:defRPr/>
            </a:pPr>
            <a:r>
              <a:rPr lang="zh-CN" altLang="en-US" sz="2800" b="1" smtClean="0">
                <a:solidFill>
                  <a:srgbClr val="FF0000"/>
                </a:solidFill>
                <a:latin typeface="宋体" pitchFamily="2" charset="-122"/>
              </a:rPr>
              <a:t>总线带宽：</a:t>
            </a:r>
            <a:r>
              <a:rPr lang="zh-CN" altLang="en-US" sz="2800" smtClean="0">
                <a:latin typeface="宋体" pitchFamily="2" charset="-122"/>
              </a:rPr>
              <a:t>总线本身所能达到的最高传输速率。 单位是兆字节每秒（</a:t>
            </a:r>
            <a:r>
              <a:rPr lang="en-US" altLang="zh-CN" sz="2800" smtClean="0">
                <a:latin typeface="宋体" pitchFamily="2" charset="-122"/>
              </a:rPr>
              <a:t>MB/s</a:t>
            </a:r>
            <a:r>
              <a:rPr lang="zh-CN" altLang="en-US" sz="2800" smtClean="0">
                <a:latin typeface="宋体" pitchFamily="2" charset="-122"/>
              </a:rPr>
              <a:t>）。</a:t>
            </a:r>
            <a:endParaRPr lang="en-US" altLang="zh-CN" sz="2800" smtClean="0">
              <a:latin typeface="宋体" pitchFamily="2" charset="-122"/>
            </a:endParaRPr>
          </a:p>
          <a:p>
            <a:pPr marL="0" indent="0" eaLnBrk="1" hangingPunct="1">
              <a:buFont typeface="Wingdings" pitchFamily="2" charset="2"/>
              <a:buNone/>
              <a:defRPr/>
            </a:pPr>
            <a:r>
              <a:rPr lang="zh-CN" altLang="en-US" sz="2800" smtClean="0">
                <a:latin typeface="宋体" pitchFamily="2" charset="-122"/>
              </a:rPr>
              <a:t>实际带宽会受到总线布线长度、总线驱动器</a:t>
            </a:r>
            <a:r>
              <a:rPr lang="en-US" altLang="zh-CN" sz="2800" smtClean="0">
                <a:latin typeface="宋体" pitchFamily="2" charset="-122"/>
              </a:rPr>
              <a:t>/</a:t>
            </a:r>
            <a:r>
              <a:rPr lang="zh-CN" altLang="en-US" sz="2800" smtClean="0">
                <a:latin typeface="宋体" pitchFamily="2" charset="-122"/>
              </a:rPr>
              <a:t>接收器性能、连接在总线上的模块数等因素的影响。</a:t>
            </a:r>
          </a:p>
          <a:p>
            <a:pPr eaLnBrk="1" hangingPunct="1">
              <a:buFont typeface="Wingdings" pitchFamily="2" charset="2"/>
              <a:buNone/>
              <a:defRPr/>
            </a:pPr>
            <a:endParaRPr lang="zh-CN" altLang="en-US" sz="2800" smtClean="0">
              <a:latin typeface="宋体" pitchFamily="2" charset="-122"/>
            </a:endParaRPr>
          </a:p>
          <a:p>
            <a:pPr eaLnBrk="1" hangingPunct="1">
              <a:defRPr/>
            </a:pPr>
            <a:endParaRPr lang="en-US" altLang="zh-CN" sz="2800" smtClean="0"/>
          </a:p>
        </p:txBody>
      </p:sp>
      <p:sp>
        <p:nvSpPr>
          <p:cNvPr id="3" name="日期占位符 2"/>
          <p:cNvSpPr>
            <a:spLocks noGrp="1"/>
          </p:cNvSpPr>
          <p:nvPr>
            <p:ph type="dt" sz="half" idx="10"/>
          </p:nvPr>
        </p:nvSpPr>
        <p:spPr/>
        <p:txBody>
          <a:bodyPr/>
          <a:lstStyle/>
          <a:p>
            <a:pPr>
              <a:defRPr/>
            </a:pPr>
            <a:fld id="{B32D32CC-D86F-4F21-B83C-FA526DEC4CD7}"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452438" y="981075"/>
            <a:ext cx="8186737" cy="4032250"/>
          </a:xfrm>
          <a:noFill/>
        </p:spPr>
        <p:txBody>
          <a:bodyPr lIns="0" rIns="0"/>
          <a:lstStyle/>
          <a:p>
            <a:pPr marL="179388" lvl="1" indent="0">
              <a:lnSpc>
                <a:spcPct val="120000"/>
              </a:lnSpc>
              <a:buFontTx/>
              <a:buNone/>
            </a:pPr>
            <a:r>
              <a:rPr lang="en-US" altLang="zh-CN" smtClean="0">
                <a:ea typeface="楷体_GB2312" pitchFamily="49" charset="-122"/>
              </a:rPr>
              <a:t>      </a:t>
            </a:r>
            <a:r>
              <a:rPr lang="zh-CN" altLang="en-US" smtClean="0">
                <a:ea typeface="楷体_GB2312" pitchFamily="49" charset="-122"/>
              </a:rPr>
              <a:t>从</a:t>
            </a:r>
            <a:r>
              <a:rPr lang="en-US" altLang="zh-CN" smtClean="0">
                <a:ea typeface="楷体_GB2312" pitchFamily="49" charset="-122"/>
              </a:rPr>
              <a:t>1982</a:t>
            </a:r>
            <a:r>
              <a:rPr lang="zh-CN" altLang="en-US" smtClean="0">
                <a:ea typeface="楷体_GB2312" pitchFamily="49" charset="-122"/>
              </a:rPr>
              <a:t>年以后，逐步确立的</a:t>
            </a:r>
            <a:r>
              <a:rPr lang="en-US" altLang="zh-CN" smtClean="0">
                <a:ea typeface="楷体_GB2312" pitchFamily="49" charset="-122"/>
              </a:rPr>
              <a:t>IBM</a:t>
            </a:r>
            <a:r>
              <a:rPr lang="zh-CN" altLang="en-US" smtClean="0">
                <a:ea typeface="楷体_GB2312" pitchFamily="49" charset="-122"/>
              </a:rPr>
              <a:t>公司工业标准体系结构，简称</a:t>
            </a:r>
            <a:r>
              <a:rPr lang="en-US" altLang="zh-CN" smtClean="0">
                <a:ea typeface="楷体_GB2312" pitchFamily="49" charset="-122"/>
              </a:rPr>
              <a:t>ISA</a:t>
            </a:r>
            <a:r>
              <a:rPr lang="zh-CN" altLang="en-US" smtClean="0">
                <a:ea typeface="楷体_GB2312" pitchFamily="49" charset="-122"/>
              </a:rPr>
              <a:t>（</a:t>
            </a:r>
            <a:r>
              <a:rPr lang="en-US" altLang="zh-CN" smtClean="0">
                <a:ea typeface="楷体_GB2312" pitchFamily="49" charset="-122"/>
              </a:rPr>
              <a:t>Industry Standard Architecture</a:t>
            </a:r>
            <a:r>
              <a:rPr lang="zh-CN" altLang="en-US" smtClean="0">
                <a:ea typeface="楷体_GB2312" pitchFamily="49" charset="-122"/>
              </a:rPr>
              <a:t>）总线，也称为</a:t>
            </a:r>
            <a:r>
              <a:rPr lang="en-US" altLang="zh-CN" b="1" smtClean="0">
                <a:solidFill>
                  <a:srgbClr val="FF0000"/>
                </a:solidFill>
                <a:ea typeface="楷体_GB2312" pitchFamily="49" charset="-122"/>
              </a:rPr>
              <a:t>PC</a:t>
            </a:r>
            <a:r>
              <a:rPr lang="zh-CN" altLang="en-US" b="1" smtClean="0">
                <a:solidFill>
                  <a:srgbClr val="FF0000"/>
                </a:solidFill>
                <a:ea typeface="楷体_GB2312" pitchFamily="49" charset="-122"/>
              </a:rPr>
              <a:t>／</a:t>
            </a:r>
            <a:r>
              <a:rPr lang="en-US" altLang="zh-CN" b="1" smtClean="0">
                <a:solidFill>
                  <a:srgbClr val="FF0000"/>
                </a:solidFill>
                <a:ea typeface="楷体_GB2312" pitchFamily="49" charset="-122"/>
              </a:rPr>
              <a:t>AT</a:t>
            </a:r>
            <a:r>
              <a:rPr lang="zh-CN" altLang="en-US" b="1" smtClean="0">
                <a:solidFill>
                  <a:srgbClr val="FF0000"/>
                </a:solidFill>
                <a:ea typeface="楷体_GB2312" pitchFamily="49" charset="-122"/>
              </a:rPr>
              <a:t>总线</a:t>
            </a:r>
            <a:r>
              <a:rPr lang="zh-CN" altLang="en-US" b="1" smtClean="0">
                <a:ea typeface="楷体_GB2312" pitchFamily="49" charset="-122"/>
              </a:rPr>
              <a:t> </a:t>
            </a:r>
          </a:p>
          <a:p>
            <a:pPr marL="179388" lvl="1" indent="0">
              <a:lnSpc>
                <a:spcPct val="120000"/>
              </a:lnSpc>
              <a:buFontTx/>
              <a:buNone/>
            </a:pPr>
            <a:r>
              <a:rPr lang="zh-CN" altLang="en-US" smtClean="0">
                <a:ea typeface="楷体_GB2312" pitchFamily="49" charset="-122"/>
              </a:rPr>
              <a:t>     是</a:t>
            </a:r>
            <a:r>
              <a:rPr lang="en-US" altLang="zh-CN" smtClean="0">
                <a:ea typeface="楷体_GB2312" pitchFamily="49" charset="-122"/>
              </a:rPr>
              <a:t>8</a:t>
            </a:r>
            <a:r>
              <a:rPr lang="zh-CN" altLang="en-US" smtClean="0">
                <a:ea typeface="楷体_GB2312" pitchFamily="49" charset="-122"/>
              </a:rPr>
              <a:t>位、</a:t>
            </a:r>
            <a:r>
              <a:rPr lang="en-US" altLang="zh-CN" smtClean="0">
                <a:ea typeface="楷体_GB2312" pitchFamily="49" charset="-122"/>
              </a:rPr>
              <a:t>16</a:t>
            </a:r>
            <a:r>
              <a:rPr lang="zh-CN" altLang="en-US" smtClean="0">
                <a:ea typeface="楷体_GB2312" pitchFamily="49" charset="-122"/>
              </a:rPr>
              <a:t>位数据传输总线的工业标准</a:t>
            </a:r>
            <a:r>
              <a:rPr lang="en-US" altLang="zh-CN" smtClean="0">
                <a:ea typeface="楷体_GB2312" pitchFamily="49" charset="-122"/>
              </a:rPr>
              <a:t>, </a:t>
            </a:r>
            <a:r>
              <a:rPr lang="en-US" altLang="zh-CN" smtClean="0">
                <a:latin typeface="Times New Roman" pitchFamily="18" charset="0"/>
                <a:ea typeface="楷体_GB2312" pitchFamily="49" charset="-122"/>
              </a:rPr>
              <a:t>ISA</a:t>
            </a:r>
            <a:r>
              <a:rPr lang="zh-CN" altLang="en-US" smtClean="0">
                <a:latin typeface="Times New Roman" pitchFamily="18" charset="0"/>
                <a:ea typeface="楷体_GB2312" pitchFamily="49" charset="-122"/>
              </a:rPr>
              <a:t>总线有</a:t>
            </a:r>
            <a:r>
              <a:rPr lang="en-US" altLang="zh-CN" smtClean="0">
                <a:latin typeface="Times New Roman" pitchFamily="18" charset="0"/>
                <a:ea typeface="楷体_GB2312" pitchFamily="49" charset="-122"/>
              </a:rPr>
              <a:t>98</a:t>
            </a:r>
            <a:r>
              <a:rPr lang="zh-CN" altLang="en-US" smtClean="0">
                <a:latin typeface="Times New Roman" pitchFamily="18" charset="0"/>
                <a:ea typeface="楷体_GB2312" pitchFamily="49" charset="-122"/>
              </a:rPr>
              <a:t>只引脚</a:t>
            </a:r>
            <a:r>
              <a:rPr lang="zh-CN" altLang="en-US" smtClean="0"/>
              <a:t>。</a:t>
            </a:r>
            <a:endParaRPr lang="zh-CN" altLang="en-US" smtClean="0">
              <a:ea typeface="楷体_GB2312" pitchFamily="49" charset="-122"/>
            </a:endParaRPr>
          </a:p>
          <a:p>
            <a:pPr marL="179388" lvl="1" indent="0">
              <a:lnSpc>
                <a:spcPct val="120000"/>
              </a:lnSpc>
              <a:buFontTx/>
              <a:buNone/>
            </a:pPr>
            <a:r>
              <a:rPr lang="zh-CN" altLang="en-US" smtClean="0">
                <a:ea typeface="楷体_GB2312" pitchFamily="49" charset="-122"/>
              </a:rPr>
              <a:t>     最高传输速率</a:t>
            </a:r>
            <a:r>
              <a:rPr lang="en-US" altLang="zh-CN" smtClean="0">
                <a:ea typeface="楷体_GB2312" pitchFamily="49" charset="-122"/>
              </a:rPr>
              <a:t>8Mbps</a:t>
            </a:r>
            <a:r>
              <a:rPr lang="zh-CN" altLang="en-US" smtClean="0">
                <a:ea typeface="楷体_GB2312" pitchFamily="49" charset="-122"/>
              </a:rPr>
              <a:t>，寻址空间为</a:t>
            </a:r>
            <a:r>
              <a:rPr lang="en-US" altLang="zh-CN" smtClean="0">
                <a:ea typeface="楷体_GB2312" pitchFamily="49" charset="-122"/>
              </a:rPr>
              <a:t>16MB</a:t>
            </a:r>
          </a:p>
          <a:p>
            <a:pPr marL="179388" lvl="1" indent="0">
              <a:lnSpc>
                <a:spcPct val="120000"/>
              </a:lnSpc>
              <a:buFontTx/>
              <a:buNone/>
            </a:pPr>
            <a:r>
              <a:rPr lang="en-US" altLang="zh-CN" smtClean="0">
                <a:ea typeface="楷体_GB2312" pitchFamily="49" charset="-122"/>
              </a:rPr>
              <a:t>     </a:t>
            </a:r>
            <a:r>
              <a:rPr lang="zh-CN" altLang="en-US" smtClean="0">
                <a:ea typeface="楷体_GB2312" pitchFamily="49" charset="-122"/>
              </a:rPr>
              <a:t>将</a:t>
            </a:r>
            <a:r>
              <a:rPr lang="en-US" altLang="zh-CN" smtClean="0">
                <a:ea typeface="楷体_GB2312" pitchFamily="49" charset="-122"/>
              </a:rPr>
              <a:t>CPU</a:t>
            </a:r>
            <a:r>
              <a:rPr lang="zh-CN" altLang="en-US" smtClean="0">
                <a:ea typeface="楷体_GB2312" pitchFamily="49" charset="-122"/>
              </a:rPr>
              <a:t>看作唯一的主模块，其余外设均为从模块。掌握总线的</a:t>
            </a:r>
            <a:r>
              <a:rPr lang="en-US" altLang="zh-CN" smtClean="0">
                <a:ea typeface="楷体_GB2312" pitchFamily="49" charset="-122"/>
              </a:rPr>
              <a:t>DMA</a:t>
            </a:r>
            <a:r>
              <a:rPr lang="zh-CN" altLang="en-US" smtClean="0">
                <a:ea typeface="楷体_GB2312" pitchFamily="49" charset="-122"/>
              </a:rPr>
              <a:t>和协处理器</a:t>
            </a:r>
          </a:p>
          <a:p>
            <a:pPr marL="0" indent="0"/>
            <a:endParaRPr lang="en-US" altLang="zh-CN" sz="2400" smtClean="0"/>
          </a:p>
        </p:txBody>
      </p:sp>
      <p:pic>
        <p:nvPicPr>
          <p:cNvPr id="84995" name="Picture 6" descr="ISA.jpg (16357 字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5157788"/>
            <a:ext cx="90963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2919" name="Rectangle 7"/>
          <p:cNvSpPr>
            <a:spLocks noChangeArrowheads="1"/>
          </p:cNvSpPr>
          <p:nvPr/>
        </p:nvSpPr>
        <p:spPr bwMode="auto">
          <a:xfrm>
            <a:off x="550863" y="385763"/>
            <a:ext cx="214947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10000"/>
              </a:spcBef>
              <a:spcAft>
                <a:spcPct val="10000"/>
              </a:spcAft>
              <a:buFont typeface="Wingdings" pitchFamily="2" charset="2"/>
              <a:buChar char="n"/>
              <a:defRPr/>
            </a:pPr>
            <a:r>
              <a:rPr kumimoji="1" lang="en-US" altLang="zh-CN" sz="2800" b="1">
                <a:solidFill>
                  <a:srgbClr val="6600FF"/>
                </a:solidFill>
                <a:latin typeface="宋体" pitchFamily="2" charset="-122"/>
                <a:ea typeface="楷体_GB2312" pitchFamily="49" charset="-122"/>
              </a:rPr>
              <a:t>ISA</a:t>
            </a:r>
            <a:r>
              <a:rPr kumimoji="1" lang="zh-CN" altLang="en-US" sz="2800" b="1">
                <a:solidFill>
                  <a:srgbClr val="6600FF"/>
                </a:solidFill>
                <a:latin typeface="宋体" pitchFamily="2" charset="-122"/>
                <a:ea typeface="楷体_GB2312" pitchFamily="49" charset="-122"/>
              </a:rPr>
              <a:t>总线</a:t>
            </a:r>
            <a:endParaRPr lang="zh-CN" altLang="en-US" sz="2800" b="1">
              <a:solidFill>
                <a:srgbClr val="6600FF"/>
              </a:solidFill>
              <a:effectLst>
                <a:outerShdw blurRad="38100" dist="38100" dir="2700000" algn="tl">
                  <a:srgbClr val="C0C0C0"/>
                </a:outerShdw>
              </a:effectLst>
              <a:latin typeface="宋体" pitchFamily="2" charset="-122"/>
              <a:ea typeface="楷体_GB2312" pitchFamily="49" charset="-122"/>
            </a:endParaRPr>
          </a:p>
        </p:txBody>
      </p:sp>
      <p:sp>
        <p:nvSpPr>
          <p:cNvPr id="4" name="日期占位符 3"/>
          <p:cNvSpPr>
            <a:spLocks noGrp="1"/>
          </p:cNvSpPr>
          <p:nvPr>
            <p:ph type="dt" sz="half" idx="10"/>
          </p:nvPr>
        </p:nvSpPr>
        <p:spPr/>
        <p:txBody>
          <a:bodyPr/>
          <a:lstStyle/>
          <a:p>
            <a:pPr>
              <a:defRPr/>
            </a:pPr>
            <a:fld id="{09804C3A-B746-4D45-981E-0E1FBC8E321B}"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80</a:t>
            </a:fld>
            <a:endParaRPr lang="en-US" altLang="zh-CN"/>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6" descr="0025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247775"/>
            <a:ext cx="74168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pPr>
              <a:defRPr/>
            </a:pPr>
            <a:fld id="{8D88B928-142A-4792-9EE3-C187A549E74D}"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81</a:t>
            </a:fld>
            <a:endParaRPr lang="en-US" altLang="zh-CN"/>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title"/>
          </p:nvPr>
        </p:nvSpPr>
        <p:spPr>
          <a:xfrm>
            <a:off x="468313" y="1268413"/>
            <a:ext cx="4117975" cy="5842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800" smtClean="0">
                <a:latin typeface="Times New Roman" pitchFamily="18" charset="0"/>
                <a:ea typeface="黑体" pitchFamily="49" charset="-122"/>
              </a:rPr>
              <a:t>一块基于</a:t>
            </a:r>
            <a:r>
              <a:rPr kumimoji="1" lang="en-US" altLang="zh-CN" sz="2800" smtClean="0">
                <a:latin typeface="Times New Roman" pitchFamily="18" charset="0"/>
                <a:ea typeface="黑体" pitchFamily="49" charset="-122"/>
              </a:rPr>
              <a:t>ISA</a:t>
            </a:r>
            <a:r>
              <a:rPr kumimoji="1" lang="zh-CN" altLang="en-US" sz="2800" smtClean="0">
                <a:latin typeface="Times New Roman" pitchFamily="18" charset="0"/>
                <a:ea typeface="黑体" pitchFamily="49" charset="-122"/>
              </a:rPr>
              <a:t>总线的声卡</a:t>
            </a:r>
          </a:p>
        </p:txBody>
      </p:sp>
      <p:pic>
        <p:nvPicPr>
          <p:cNvPr id="87043" name="Picture 6" descr="0026b--一块声卡同，采用16位的ISA总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16113"/>
            <a:ext cx="8064500"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pPr>
              <a:defRPr/>
            </a:pPr>
            <a:fld id="{D6E0EA24-E985-49EF-84F9-ACA5E8B96F7D}"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82</a:t>
            </a:fld>
            <a:endParaRPr lang="en-US" altLang="zh-CN"/>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ChangeArrowheads="1"/>
          </p:cNvSpPr>
          <p:nvPr/>
        </p:nvSpPr>
        <p:spPr bwMode="auto">
          <a:xfrm>
            <a:off x="509588" y="1989138"/>
            <a:ext cx="8142287"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a:lnSpc>
                <a:spcPct val="125000"/>
              </a:lnSpc>
              <a:spcBef>
                <a:spcPct val="20000"/>
              </a:spcBef>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强大的</a:t>
            </a:r>
            <a:r>
              <a:rPr lang="en-US" altLang="zh-CN" sz="2800">
                <a:latin typeface="Times New Roman" pitchFamily="18" charset="0"/>
                <a:ea typeface="楷体_GB2312" pitchFamily="49" charset="-122"/>
              </a:rPr>
              <a:t>CPU</a:t>
            </a:r>
            <a:r>
              <a:rPr lang="zh-CN" altLang="en-US" sz="2800">
                <a:latin typeface="Times New Roman" pitchFamily="18" charset="0"/>
                <a:ea typeface="楷体_GB2312" pitchFamily="49" charset="-122"/>
              </a:rPr>
              <a:t>处理能力与低性能系统总线形成瓶颈，</a:t>
            </a:r>
            <a:r>
              <a:rPr lang="en-US" altLang="zh-CN" sz="2800">
                <a:latin typeface="Times New Roman" pitchFamily="18" charset="0"/>
                <a:ea typeface="楷体_GB2312" pitchFamily="49" charset="-122"/>
              </a:rPr>
              <a:t>1987</a:t>
            </a:r>
            <a:r>
              <a:rPr lang="zh-CN" altLang="en-US" sz="2800">
                <a:latin typeface="Times New Roman" pitchFamily="18" charset="0"/>
                <a:ea typeface="楷体_GB2312" pitchFamily="49" charset="-122"/>
              </a:rPr>
              <a:t>年，</a:t>
            </a:r>
            <a:r>
              <a:rPr lang="en-US" altLang="zh-CN" sz="2800">
                <a:latin typeface="Times New Roman" pitchFamily="18" charset="0"/>
                <a:ea typeface="楷体_GB2312" pitchFamily="49" charset="-122"/>
              </a:rPr>
              <a:t>IBM</a:t>
            </a:r>
            <a:r>
              <a:rPr lang="zh-CN" altLang="en-US" sz="2800">
                <a:latin typeface="Times New Roman" pitchFamily="18" charset="0"/>
                <a:ea typeface="楷体_GB2312" pitchFamily="49" charset="-122"/>
              </a:rPr>
              <a:t>在推出</a:t>
            </a:r>
            <a:r>
              <a:rPr lang="en-US" altLang="zh-CN" sz="2800">
                <a:latin typeface="Times New Roman" pitchFamily="18" charset="0"/>
                <a:ea typeface="楷体_GB2312" pitchFamily="49" charset="-122"/>
              </a:rPr>
              <a:t>386</a:t>
            </a:r>
            <a:r>
              <a:rPr lang="zh-CN" altLang="en-US" sz="2800">
                <a:latin typeface="Times New Roman" pitchFamily="18" charset="0"/>
                <a:ea typeface="楷体_GB2312" pitchFamily="49" charset="-122"/>
              </a:rPr>
              <a:t>时提出：</a:t>
            </a:r>
          </a:p>
          <a:p>
            <a:pPr marL="179388" lvl="1">
              <a:lnSpc>
                <a:spcPct val="125000"/>
              </a:lnSpc>
              <a:spcBef>
                <a:spcPct val="20000"/>
              </a:spcBef>
            </a:pPr>
            <a:r>
              <a:rPr lang="zh-CN" altLang="en-US" sz="2800">
                <a:latin typeface="Times New Roman" pitchFamily="18" charset="0"/>
                <a:ea typeface="楷体_GB2312" pitchFamily="49" charset="-122"/>
              </a:rPr>
              <a:t>数据、地址总线宽度</a:t>
            </a:r>
            <a:r>
              <a:rPr lang="en-US" altLang="zh-CN" sz="2800">
                <a:latin typeface="Times New Roman" pitchFamily="18" charset="0"/>
                <a:ea typeface="楷体_GB2312" pitchFamily="49" charset="-122"/>
              </a:rPr>
              <a:t>32</a:t>
            </a:r>
            <a:r>
              <a:rPr lang="zh-CN" altLang="en-US" sz="2800">
                <a:latin typeface="Times New Roman" pitchFamily="18" charset="0"/>
                <a:ea typeface="楷体_GB2312" pitchFamily="49" charset="-122"/>
              </a:rPr>
              <a:t>位，支持</a:t>
            </a:r>
            <a:r>
              <a:rPr lang="en-US" altLang="zh-CN" sz="2800">
                <a:latin typeface="Times New Roman" pitchFamily="18" charset="0"/>
                <a:ea typeface="楷体_GB2312" pitchFamily="49" charset="-122"/>
              </a:rPr>
              <a:t>4GB</a:t>
            </a:r>
            <a:r>
              <a:rPr lang="zh-CN" altLang="en-US" sz="2800">
                <a:latin typeface="Times New Roman" pitchFamily="18" charset="0"/>
                <a:ea typeface="楷体_GB2312" pitchFamily="49" charset="-122"/>
              </a:rPr>
              <a:t>的寻址能力，数据传输速率</a:t>
            </a:r>
            <a:r>
              <a:rPr lang="en-US" altLang="zh-CN" sz="2800">
                <a:latin typeface="Times New Roman" pitchFamily="18" charset="0"/>
                <a:ea typeface="楷体_GB2312" pitchFamily="49" charset="-122"/>
              </a:rPr>
              <a:t>33Mbps</a:t>
            </a:r>
            <a:r>
              <a:rPr lang="zh-CN" altLang="en-US" sz="2800">
                <a:latin typeface="Times New Roman" pitchFamily="18" charset="0"/>
                <a:ea typeface="楷体_GB2312" pitchFamily="49" charset="-122"/>
              </a:rPr>
              <a:t>；</a:t>
            </a:r>
            <a:endParaRPr lang="en-US" altLang="zh-CN" sz="2800">
              <a:latin typeface="Times New Roman" pitchFamily="18" charset="0"/>
              <a:ea typeface="楷体_GB2312" pitchFamily="49" charset="-122"/>
            </a:endParaRPr>
          </a:p>
          <a:p>
            <a:pPr marL="179388" lvl="1">
              <a:lnSpc>
                <a:spcPct val="125000"/>
              </a:lnSpc>
              <a:spcBef>
                <a:spcPct val="20000"/>
              </a:spcBef>
            </a:pPr>
            <a:r>
              <a:rPr lang="zh-CN" altLang="en-US" sz="2800">
                <a:latin typeface="Times New Roman" pitchFamily="18" charset="0"/>
                <a:ea typeface="楷体_GB2312" pitchFamily="49" charset="-122"/>
              </a:rPr>
              <a:t>配有总线仲裁机构，可支持</a:t>
            </a:r>
            <a:r>
              <a:rPr lang="en-US" altLang="zh-CN" sz="2800">
                <a:latin typeface="Times New Roman" pitchFamily="18" charset="0"/>
                <a:ea typeface="楷体_GB2312" pitchFamily="49" charset="-122"/>
              </a:rPr>
              <a:t>16</a:t>
            </a:r>
            <a:r>
              <a:rPr lang="zh-CN" altLang="en-US" sz="2800">
                <a:latin typeface="Times New Roman" pitchFamily="18" charset="0"/>
                <a:ea typeface="楷体_GB2312" pitchFamily="49" charset="-122"/>
              </a:rPr>
              <a:t>个总线主控制器 </a:t>
            </a:r>
          </a:p>
          <a:p>
            <a:pPr marL="179388" lvl="1">
              <a:lnSpc>
                <a:spcPct val="125000"/>
              </a:lnSpc>
              <a:spcBef>
                <a:spcPct val="20000"/>
              </a:spcBef>
            </a:pPr>
            <a:r>
              <a:rPr lang="zh-CN" altLang="en-US" sz="2800">
                <a:latin typeface="Times New Roman" pitchFamily="18" charset="0"/>
                <a:ea typeface="楷体_GB2312" pitchFamily="49" charset="-122"/>
              </a:rPr>
              <a:t>在电气及物理上与</a:t>
            </a:r>
            <a:r>
              <a:rPr lang="en-US" altLang="zh-CN" sz="2800">
                <a:latin typeface="Times New Roman" pitchFamily="18" charset="0"/>
                <a:ea typeface="楷体_GB2312" pitchFamily="49" charset="-122"/>
              </a:rPr>
              <a:t>ISA</a:t>
            </a:r>
            <a:r>
              <a:rPr lang="zh-CN" altLang="en-US" sz="2800">
                <a:latin typeface="Times New Roman" pitchFamily="18" charset="0"/>
                <a:ea typeface="楷体_GB2312" pitchFamily="49" charset="-122"/>
              </a:rPr>
              <a:t>不兼容，不支持</a:t>
            </a:r>
            <a:r>
              <a:rPr lang="en-US" altLang="zh-CN" sz="2800">
                <a:latin typeface="Times New Roman" pitchFamily="18" charset="0"/>
                <a:ea typeface="楷体_GB2312" pitchFamily="49" charset="-122"/>
              </a:rPr>
              <a:t>ISA</a:t>
            </a:r>
            <a:r>
              <a:rPr lang="zh-CN" altLang="en-US" sz="2800">
                <a:latin typeface="Times New Roman" pitchFamily="18" charset="0"/>
                <a:ea typeface="楷体_GB2312" pitchFamily="49" charset="-122"/>
              </a:rPr>
              <a:t>外设；</a:t>
            </a:r>
          </a:p>
          <a:p>
            <a:pPr marL="179388" lvl="1">
              <a:lnSpc>
                <a:spcPct val="125000"/>
              </a:lnSpc>
              <a:spcBef>
                <a:spcPct val="20000"/>
              </a:spcBef>
            </a:pPr>
            <a:r>
              <a:rPr lang="en-US" altLang="zh-CN" sz="2800">
                <a:latin typeface="Times New Roman" pitchFamily="18" charset="0"/>
                <a:ea typeface="楷体_GB2312" pitchFamily="49" charset="-122"/>
              </a:rPr>
              <a:t>IBM</a:t>
            </a:r>
            <a:r>
              <a:rPr lang="zh-CN" altLang="en-US" sz="2800">
                <a:latin typeface="Times New Roman" pitchFamily="18" charset="0"/>
                <a:ea typeface="楷体_GB2312" pitchFamily="49" charset="-122"/>
              </a:rPr>
              <a:t>没有公布该标准。</a:t>
            </a:r>
          </a:p>
        </p:txBody>
      </p:sp>
      <p:sp>
        <p:nvSpPr>
          <p:cNvPr id="423941" name="Rectangle 5"/>
          <p:cNvSpPr>
            <a:spLocks noChangeArrowheads="1"/>
          </p:cNvSpPr>
          <p:nvPr/>
        </p:nvSpPr>
        <p:spPr bwMode="auto">
          <a:xfrm>
            <a:off x="539750" y="1125538"/>
            <a:ext cx="6911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10000"/>
              </a:spcBef>
              <a:spcAft>
                <a:spcPct val="10000"/>
              </a:spcAft>
              <a:buFont typeface="Wingdings" pitchFamily="2" charset="2"/>
              <a:buChar char="n"/>
              <a:defRPr/>
            </a:pPr>
            <a:r>
              <a:rPr kumimoji="1" lang="en-US" altLang="zh-CN" sz="2800" b="1">
                <a:solidFill>
                  <a:srgbClr val="6600FF"/>
                </a:solidFill>
                <a:latin typeface="宋体" pitchFamily="2" charset="-122"/>
                <a:ea typeface="楷体_GB2312" pitchFamily="49" charset="-122"/>
              </a:rPr>
              <a:t>MCA</a:t>
            </a:r>
            <a:r>
              <a:rPr kumimoji="1" lang="zh-CN" altLang="en-US" sz="2800" b="1">
                <a:solidFill>
                  <a:srgbClr val="6600FF"/>
                </a:solidFill>
                <a:latin typeface="宋体" pitchFamily="2" charset="-122"/>
                <a:ea typeface="楷体_GB2312" pitchFamily="49" charset="-122"/>
              </a:rPr>
              <a:t>总线</a:t>
            </a:r>
            <a:r>
              <a:rPr kumimoji="1" lang="en-US" altLang="zh-CN" sz="2800" b="1">
                <a:solidFill>
                  <a:srgbClr val="6600FF"/>
                </a:solidFill>
                <a:latin typeface="宋体" pitchFamily="2" charset="-122"/>
                <a:ea typeface="楷体_GB2312" pitchFamily="49" charset="-122"/>
              </a:rPr>
              <a:t>(Micro Channel Architecture)</a:t>
            </a:r>
            <a:endParaRPr lang="en-US" altLang="zh-CN" sz="2800" b="1">
              <a:solidFill>
                <a:srgbClr val="6600FF"/>
              </a:solidFill>
              <a:effectLst>
                <a:outerShdw blurRad="38100" dist="38100" dir="2700000" algn="tl">
                  <a:srgbClr val="C0C0C0"/>
                </a:outerShdw>
              </a:effectLst>
              <a:latin typeface="宋体" pitchFamily="2" charset="-122"/>
              <a:ea typeface="楷体_GB2312" pitchFamily="49" charset="-122"/>
            </a:endParaRPr>
          </a:p>
        </p:txBody>
      </p:sp>
      <p:sp>
        <p:nvSpPr>
          <p:cNvPr id="4" name="日期占位符 3"/>
          <p:cNvSpPr>
            <a:spLocks noGrp="1"/>
          </p:cNvSpPr>
          <p:nvPr>
            <p:ph type="dt" sz="half" idx="10"/>
          </p:nvPr>
        </p:nvSpPr>
        <p:spPr/>
        <p:txBody>
          <a:bodyPr/>
          <a:lstStyle/>
          <a:p>
            <a:pPr>
              <a:defRPr/>
            </a:pPr>
            <a:fld id="{2616B661-BFB7-4279-BFE0-01FED4FB7A41}"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83</a:t>
            </a:fld>
            <a:endParaRPr lang="en-US" altLang="zh-CN"/>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ChangeArrowheads="1"/>
          </p:cNvSpPr>
          <p:nvPr/>
        </p:nvSpPr>
        <p:spPr bwMode="auto">
          <a:xfrm>
            <a:off x="371475" y="1746250"/>
            <a:ext cx="8259763"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pPr>
            <a:endParaRPr lang="zh-CN" altLang="zh-CN" sz="2400" b="1">
              <a:solidFill>
                <a:schemeClr val="tx2"/>
              </a:solidFill>
              <a:latin typeface="Times New Roman" pitchFamily="18" charset="0"/>
              <a:ea typeface="楷体_GB2312" pitchFamily="49" charset="-122"/>
            </a:endParaRPr>
          </a:p>
        </p:txBody>
      </p:sp>
      <p:sp>
        <p:nvSpPr>
          <p:cNvPr id="424965" name="Rectangle 5"/>
          <p:cNvSpPr>
            <a:spLocks noChangeArrowheads="1"/>
          </p:cNvSpPr>
          <p:nvPr/>
        </p:nvSpPr>
        <p:spPr bwMode="auto">
          <a:xfrm>
            <a:off x="387350" y="1230313"/>
            <a:ext cx="7208838"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10000"/>
              </a:spcBef>
              <a:spcAft>
                <a:spcPct val="10000"/>
              </a:spcAft>
              <a:buFont typeface="Wingdings" pitchFamily="2" charset="2"/>
              <a:buChar char="n"/>
              <a:defRPr/>
            </a:pPr>
            <a:r>
              <a:rPr kumimoji="1" lang="en-US" altLang="zh-CN" sz="2800" b="1">
                <a:solidFill>
                  <a:srgbClr val="6600FF"/>
                </a:solidFill>
                <a:latin typeface="宋体" pitchFamily="2" charset="-122"/>
                <a:ea typeface="楷体_GB2312" pitchFamily="49" charset="-122"/>
              </a:rPr>
              <a:t>EISA</a:t>
            </a:r>
            <a:r>
              <a:rPr kumimoji="1" lang="zh-CN" altLang="en-US" sz="2800" b="1">
                <a:solidFill>
                  <a:srgbClr val="6600FF"/>
                </a:solidFill>
                <a:latin typeface="宋体" pitchFamily="2" charset="-122"/>
                <a:ea typeface="楷体_GB2312" pitchFamily="49" charset="-122"/>
              </a:rPr>
              <a:t>总线</a:t>
            </a:r>
            <a:r>
              <a:rPr kumimoji="1" lang="en-US" altLang="zh-CN" sz="2800" b="1">
                <a:solidFill>
                  <a:srgbClr val="6600FF"/>
                </a:solidFill>
                <a:latin typeface="宋体" pitchFamily="2" charset="-122"/>
                <a:ea typeface="楷体_GB2312" pitchFamily="49" charset="-122"/>
              </a:rPr>
              <a:t>(Extension Industry Standard Architecture)</a:t>
            </a:r>
            <a:endParaRPr lang="en-US" altLang="zh-CN" sz="2800" b="1">
              <a:solidFill>
                <a:srgbClr val="6600FF"/>
              </a:solidFill>
              <a:effectLst>
                <a:outerShdw blurRad="38100" dist="38100" dir="2700000" algn="tl">
                  <a:srgbClr val="C0C0C0"/>
                </a:outerShdw>
              </a:effectLst>
              <a:latin typeface="宋体" pitchFamily="2" charset="-122"/>
              <a:ea typeface="楷体_GB2312" pitchFamily="49" charset="-122"/>
            </a:endParaRPr>
          </a:p>
        </p:txBody>
      </p:sp>
      <p:sp>
        <p:nvSpPr>
          <p:cNvPr id="89092" name="Rectangle 6"/>
          <p:cNvSpPr>
            <a:spLocks noChangeArrowheads="1"/>
          </p:cNvSpPr>
          <p:nvPr/>
        </p:nvSpPr>
        <p:spPr bwMode="auto">
          <a:xfrm>
            <a:off x="387350" y="2174875"/>
            <a:ext cx="8288338"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800">
                <a:latin typeface="Times New Roman" pitchFamily="18" charset="0"/>
                <a:ea typeface="楷体_GB2312" pitchFamily="49" charset="-122"/>
              </a:rPr>
              <a:t>     1988</a:t>
            </a:r>
            <a:r>
              <a:rPr lang="zh-CN" altLang="en-US" sz="2800">
                <a:latin typeface="Times New Roman" pitchFamily="18" charset="0"/>
                <a:ea typeface="楷体_GB2312" pitchFamily="49" charset="-122"/>
              </a:rPr>
              <a:t>年由</a:t>
            </a:r>
            <a:r>
              <a:rPr lang="en-US" altLang="zh-CN" sz="2800">
                <a:latin typeface="Times New Roman" pitchFamily="18" charset="0"/>
                <a:ea typeface="楷体_GB2312" pitchFamily="49" charset="-122"/>
              </a:rPr>
              <a:t>Compaq</a:t>
            </a:r>
            <a:r>
              <a:rPr lang="zh-CN" altLang="en-US" sz="2800">
                <a:latin typeface="Times New Roman" pitchFamily="18" charset="0"/>
                <a:ea typeface="楷体_GB2312" pitchFamily="49" charset="-122"/>
              </a:rPr>
              <a:t>等</a:t>
            </a:r>
            <a:r>
              <a:rPr lang="en-US" altLang="zh-CN" sz="2800">
                <a:latin typeface="Times New Roman" pitchFamily="18" charset="0"/>
                <a:ea typeface="楷体_GB2312" pitchFamily="49" charset="-122"/>
              </a:rPr>
              <a:t>9</a:t>
            </a:r>
            <a:r>
              <a:rPr lang="zh-CN" altLang="en-US" sz="2800">
                <a:latin typeface="Times New Roman" pitchFamily="18" charset="0"/>
                <a:ea typeface="楷体_GB2312" pitchFamily="49" charset="-122"/>
              </a:rPr>
              <a:t>家公司联合推出的总线标准。它是在</a:t>
            </a:r>
            <a:r>
              <a:rPr lang="en-US" altLang="zh-CN" sz="2800">
                <a:latin typeface="Times New Roman" pitchFamily="18" charset="0"/>
                <a:ea typeface="楷体_GB2312" pitchFamily="49" charset="-122"/>
              </a:rPr>
              <a:t>ISA</a:t>
            </a:r>
            <a:r>
              <a:rPr lang="zh-CN" altLang="en-US" sz="2800">
                <a:latin typeface="Times New Roman" pitchFamily="18" charset="0"/>
                <a:ea typeface="楷体_GB2312" pitchFamily="49" charset="-122"/>
              </a:rPr>
              <a:t>总线的基础上使用双层插座，在原来</a:t>
            </a:r>
            <a:r>
              <a:rPr lang="en-US" altLang="zh-CN" sz="2800">
                <a:latin typeface="Times New Roman" pitchFamily="18" charset="0"/>
                <a:ea typeface="楷体_GB2312" pitchFamily="49" charset="-122"/>
              </a:rPr>
              <a:t>ISA</a:t>
            </a:r>
            <a:r>
              <a:rPr lang="zh-CN" altLang="en-US" sz="2800">
                <a:latin typeface="Times New Roman" pitchFamily="18" charset="0"/>
                <a:ea typeface="楷体_GB2312" pitchFamily="49" charset="-122"/>
              </a:rPr>
              <a:t>总线的</a:t>
            </a:r>
            <a:r>
              <a:rPr lang="en-US" altLang="zh-CN" sz="2800">
                <a:latin typeface="Times New Roman" pitchFamily="18" charset="0"/>
                <a:ea typeface="楷体_GB2312" pitchFamily="49" charset="-122"/>
              </a:rPr>
              <a:t>98</a:t>
            </a:r>
            <a:r>
              <a:rPr lang="zh-CN" altLang="en-US" sz="2800">
                <a:latin typeface="Times New Roman" pitchFamily="18" charset="0"/>
                <a:ea typeface="楷体_GB2312" pitchFamily="49" charset="-122"/>
              </a:rPr>
              <a:t>条信号线上又增加了</a:t>
            </a:r>
            <a:r>
              <a:rPr lang="en-US" altLang="zh-CN" sz="2800">
                <a:latin typeface="Times New Roman" pitchFamily="18" charset="0"/>
                <a:ea typeface="楷体_GB2312" pitchFamily="49" charset="-122"/>
              </a:rPr>
              <a:t>98</a:t>
            </a:r>
            <a:r>
              <a:rPr lang="zh-CN" altLang="en-US" sz="2800">
                <a:latin typeface="Times New Roman" pitchFamily="18" charset="0"/>
                <a:ea typeface="楷体_GB2312" pitchFamily="49" charset="-122"/>
              </a:rPr>
              <a:t>条信号线，也就是在两条</a:t>
            </a:r>
            <a:r>
              <a:rPr lang="en-US" altLang="zh-CN" sz="2800">
                <a:latin typeface="Times New Roman" pitchFamily="18" charset="0"/>
                <a:ea typeface="楷体_GB2312" pitchFamily="49" charset="-122"/>
              </a:rPr>
              <a:t>ISA</a:t>
            </a:r>
            <a:r>
              <a:rPr lang="zh-CN" altLang="en-US" sz="2800">
                <a:latin typeface="Times New Roman" pitchFamily="18" charset="0"/>
                <a:ea typeface="楷体_GB2312" pitchFamily="49" charset="-122"/>
              </a:rPr>
              <a:t>信号线之间添加一条</a:t>
            </a:r>
            <a:r>
              <a:rPr lang="en-US" altLang="zh-CN" sz="2800">
                <a:latin typeface="Times New Roman" pitchFamily="18" charset="0"/>
                <a:ea typeface="楷体_GB2312" pitchFamily="49" charset="-122"/>
              </a:rPr>
              <a:t>EISA</a:t>
            </a:r>
            <a:r>
              <a:rPr lang="zh-CN" altLang="en-US" sz="2800">
                <a:latin typeface="Times New Roman" pitchFamily="18" charset="0"/>
                <a:ea typeface="楷体_GB2312" pitchFamily="49" charset="-122"/>
              </a:rPr>
              <a:t>信号线。在实用中，</a:t>
            </a:r>
            <a:r>
              <a:rPr lang="en-US" altLang="zh-CN" sz="2800">
                <a:latin typeface="Times New Roman" pitchFamily="18" charset="0"/>
                <a:ea typeface="楷体_GB2312" pitchFamily="49" charset="-122"/>
              </a:rPr>
              <a:t>EISA</a:t>
            </a:r>
            <a:r>
              <a:rPr lang="zh-CN" altLang="en-US" sz="2800">
                <a:latin typeface="Times New Roman" pitchFamily="18" charset="0"/>
                <a:ea typeface="楷体_GB2312" pitchFamily="49" charset="-122"/>
              </a:rPr>
              <a:t>总线完全兼容</a:t>
            </a:r>
            <a:r>
              <a:rPr lang="en-US" altLang="zh-CN" sz="2800">
                <a:latin typeface="Times New Roman" pitchFamily="18" charset="0"/>
                <a:ea typeface="楷体_GB2312" pitchFamily="49" charset="-122"/>
              </a:rPr>
              <a:t>ISA</a:t>
            </a:r>
            <a:r>
              <a:rPr lang="zh-CN" altLang="en-US" sz="2800">
                <a:latin typeface="Times New Roman" pitchFamily="18" charset="0"/>
                <a:ea typeface="楷体_GB2312" pitchFamily="49" charset="-122"/>
              </a:rPr>
              <a:t>总线信号。</a:t>
            </a:r>
          </a:p>
        </p:txBody>
      </p:sp>
      <p:sp>
        <p:nvSpPr>
          <p:cNvPr id="4" name="日期占位符 3"/>
          <p:cNvSpPr>
            <a:spLocks noGrp="1"/>
          </p:cNvSpPr>
          <p:nvPr>
            <p:ph type="dt" sz="half" idx="10"/>
          </p:nvPr>
        </p:nvSpPr>
        <p:spPr/>
        <p:txBody>
          <a:bodyPr/>
          <a:lstStyle/>
          <a:p>
            <a:pPr>
              <a:defRPr/>
            </a:pPr>
            <a:fld id="{D93E6333-504B-4D3B-9E5A-445323944652}"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84</a:t>
            </a:fld>
            <a:endParaRPr lang="en-US" altLang="zh-CN"/>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95288" y="1773238"/>
            <a:ext cx="8259762"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125000"/>
              </a:lnSpc>
              <a:spcBef>
                <a:spcPct val="20000"/>
              </a:spcBef>
            </a:pPr>
            <a:r>
              <a:rPr lang="en-US" altLang="zh-CN" sz="2800">
                <a:latin typeface="Times New Roman" pitchFamily="18" charset="0"/>
                <a:ea typeface="楷体_GB2312" pitchFamily="49" charset="-122"/>
              </a:rPr>
              <a:t>      EISA</a:t>
            </a:r>
            <a:r>
              <a:rPr lang="zh-CN" altLang="en-US" sz="2800">
                <a:latin typeface="Times New Roman" pitchFamily="18" charset="0"/>
                <a:ea typeface="楷体_GB2312" pitchFamily="49" charset="-122"/>
              </a:rPr>
              <a:t>并没有重复</a:t>
            </a:r>
            <a:r>
              <a:rPr lang="en-US" altLang="zh-CN" sz="2800">
                <a:latin typeface="Times New Roman" pitchFamily="18" charset="0"/>
                <a:ea typeface="楷体_GB2312" pitchFamily="49" charset="-122"/>
              </a:rPr>
              <a:t>ISA</a:t>
            </a:r>
            <a:r>
              <a:rPr lang="zh-CN" altLang="en-US" sz="2800">
                <a:latin typeface="Times New Roman" pitchFamily="18" charset="0"/>
                <a:ea typeface="楷体_GB2312" pitchFamily="49" charset="-122"/>
              </a:rPr>
              <a:t>的辉煌，它的成本过高，且速度潜力有限；另外在还没有来得及成为正式工业标准的时候，更先进的</a:t>
            </a:r>
            <a:r>
              <a:rPr lang="en-US" altLang="zh-CN" sz="2800">
                <a:latin typeface="Times New Roman" pitchFamily="18" charset="0"/>
                <a:ea typeface="楷体_GB2312" pitchFamily="49" charset="-122"/>
              </a:rPr>
              <a:t>PCI</a:t>
            </a:r>
            <a:r>
              <a:rPr lang="zh-CN" altLang="en-US" sz="2800">
                <a:latin typeface="Times New Roman" pitchFamily="18" charset="0"/>
                <a:ea typeface="楷体_GB2312" pitchFamily="49" charset="-122"/>
              </a:rPr>
              <a:t>总线就开始出现，</a:t>
            </a:r>
            <a:r>
              <a:rPr lang="en-US" altLang="zh-CN" sz="2800">
                <a:latin typeface="Times New Roman" pitchFamily="18" charset="0"/>
                <a:ea typeface="楷体_GB2312" pitchFamily="49" charset="-122"/>
              </a:rPr>
              <a:t>EISA</a:t>
            </a:r>
            <a:r>
              <a:rPr lang="zh-CN" altLang="en-US" sz="2800">
                <a:latin typeface="Times New Roman" pitchFamily="18" charset="0"/>
                <a:ea typeface="楷体_GB2312" pitchFamily="49" charset="-122"/>
              </a:rPr>
              <a:t>也就成为附庸。不过，</a:t>
            </a:r>
            <a:r>
              <a:rPr lang="en-US" altLang="zh-CN" sz="2800">
                <a:latin typeface="Times New Roman" pitchFamily="18" charset="0"/>
                <a:ea typeface="楷体_GB2312" pitchFamily="49" charset="-122"/>
              </a:rPr>
              <a:t>EISA</a:t>
            </a:r>
            <a:r>
              <a:rPr lang="zh-CN" altLang="en-US" sz="2800">
                <a:latin typeface="Times New Roman" pitchFamily="18" charset="0"/>
                <a:ea typeface="楷体_GB2312" pitchFamily="49" charset="-122"/>
              </a:rPr>
              <a:t>总线并没有因此快速消失，它在计算机系统中与</a:t>
            </a:r>
            <a:r>
              <a:rPr lang="en-US" altLang="zh-CN" sz="2800">
                <a:latin typeface="Times New Roman" pitchFamily="18" charset="0"/>
                <a:ea typeface="楷体_GB2312" pitchFamily="49" charset="-122"/>
              </a:rPr>
              <a:t>PCI</a:t>
            </a:r>
            <a:r>
              <a:rPr lang="zh-CN" altLang="en-US" sz="2800">
                <a:latin typeface="Times New Roman" pitchFamily="18" charset="0"/>
                <a:ea typeface="楷体_GB2312" pitchFamily="49" charset="-122"/>
              </a:rPr>
              <a:t>总线共存了很长的时光，直到</a:t>
            </a:r>
            <a:r>
              <a:rPr lang="en-US" altLang="zh-CN" sz="2800">
                <a:latin typeface="Times New Roman" pitchFamily="18" charset="0"/>
                <a:ea typeface="楷体_GB2312" pitchFamily="49" charset="-122"/>
              </a:rPr>
              <a:t>2000</a:t>
            </a:r>
            <a:r>
              <a:rPr lang="zh-CN" altLang="en-US" sz="2800">
                <a:latin typeface="Times New Roman" pitchFamily="18" charset="0"/>
                <a:ea typeface="楷体_GB2312" pitchFamily="49" charset="-122"/>
              </a:rPr>
              <a:t>年后</a:t>
            </a:r>
            <a:r>
              <a:rPr lang="en-US" altLang="zh-CN" sz="2800">
                <a:latin typeface="Times New Roman" pitchFamily="18" charset="0"/>
                <a:ea typeface="楷体_GB2312" pitchFamily="49" charset="-122"/>
              </a:rPr>
              <a:t>EISA</a:t>
            </a:r>
            <a:r>
              <a:rPr lang="zh-CN" altLang="en-US" sz="2800">
                <a:latin typeface="Times New Roman" pitchFamily="18" charset="0"/>
                <a:ea typeface="楷体_GB2312" pitchFamily="49" charset="-122"/>
              </a:rPr>
              <a:t>才正式彻底退出</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而此时距</a:t>
            </a:r>
            <a:r>
              <a:rPr lang="en-US" altLang="zh-CN" sz="2800">
                <a:latin typeface="Times New Roman" pitchFamily="18" charset="0"/>
                <a:ea typeface="楷体_GB2312" pitchFamily="49" charset="-122"/>
              </a:rPr>
              <a:t>EISA</a:t>
            </a:r>
            <a:r>
              <a:rPr lang="zh-CN" altLang="en-US" sz="2800">
                <a:latin typeface="Times New Roman" pitchFamily="18" charset="0"/>
                <a:ea typeface="楷体_GB2312" pitchFamily="49" charset="-122"/>
              </a:rPr>
              <a:t>标准的提出已经过去了</a:t>
            </a:r>
            <a:r>
              <a:rPr lang="en-US" altLang="zh-CN" sz="2800">
                <a:latin typeface="Times New Roman" pitchFamily="18" charset="0"/>
                <a:ea typeface="楷体_GB2312" pitchFamily="49" charset="-122"/>
              </a:rPr>
              <a:t>12</a:t>
            </a:r>
            <a:r>
              <a:rPr lang="zh-CN" altLang="en-US" sz="2800">
                <a:latin typeface="Times New Roman" pitchFamily="18" charset="0"/>
                <a:ea typeface="楷体_GB2312" pitchFamily="49" charset="-122"/>
              </a:rPr>
              <a:t>年。</a:t>
            </a:r>
          </a:p>
        </p:txBody>
      </p:sp>
      <p:sp>
        <p:nvSpPr>
          <p:cNvPr id="4" name="日期占位符 3"/>
          <p:cNvSpPr>
            <a:spLocks noGrp="1"/>
          </p:cNvSpPr>
          <p:nvPr>
            <p:ph type="dt" sz="half" idx="10"/>
          </p:nvPr>
        </p:nvSpPr>
        <p:spPr/>
        <p:txBody>
          <a:bodyPr/>
          <a:lstStyle/>
          <a:p>
            <a:pPr>
              <a:defRPr/>
            </a:pPr>
            <a:fld id="{966BD51E-FA83-4166-99D6-292B3A1976D0}"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85</a:t>
            </a:fld>
            <a:endParaRPr lang="en-US" altLang="zh-CN"/>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ChangeArrowheads="1"/>
          </p:cNvSpPr>
          <p:nvPr/>
        </p:nvSpPr>
        <p:spPr bwMode="auto">
          <a:xfrm>
            <a:off x="369888" y="1700213"/>
            <a:ext cx="830897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125000"/>
              </a:lnSpc>
              <a:spcBef>
                <a:spcPct val="20000"/>
              </a:spcBef>
            </a:pP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微处理器快速发展使增强型总线标准</a:t>
            </a:r>
            <a:r>
              <a:rPr kumimoji="1" lang="en-US" altLang="zh-CN" sz="2800">
                <a:latin typeface="Times New Roman" pitchFamily="18" charset="0"/>
                <a:ea typeface="楷体_GB2312" pitchFamily="49" charset="-122"/>
              </a:rPr>
              <a:t>EISA</a:t>
            </a:r>
            <a:r>
              <a:rPr kumimoji="1" lang="zh-CN" altLang="en-US" sz="2800">
                <a:latin typeface="Times New Roman" pitchFamily="18" charset="0"/>
                <a:ea typeface="楷体_GB2312" pitchFamily="49" charset="-122"/>
              </a:rPr>
              <a:t>等落后，</a:t>
            </a:r>
            <a:r>
              <a:rPr kumimoji="1" lang="en-US" altLang="zh-CN" sz="2800">
                <a:latin typeface="Times New Roman" pitchFamily="18" charset="0"/>
                <a:ea typeface="楷体_GB2312" pitchFamily="49" charset="-122"/>
              </a:rPr>
              <a:t>PCI(Peripheral Component Interconnect</a:t>
            </a:r>
            <a:r>
              <a:rPr kumimoji="1" lang="zh-CN" altLang="en-US" sz="2800">
                <a:latin typeface="Times New Roman" pitchFamily="18" charset="0"/>
                <a:ea typeface="楷体_GB2312" pitchFamily="49" charset="-122"/>
              </a:rPr>
              <a:t>，设备部件互连</a:t>
            </a:r>
            <a:r>
              <a:rPr kumimoji="1" lang="en-US" altLang="zh-CN" sz="2800">
                <a:latin typeface="Times New Roman" pitchFamily="18" charset="0"/>
                <a:ea typeface="楷体_GB2312" pitchFamily="49" charset="-122"/>
              </a:rPr>
              <a:t>)</a:t>
            </a:r>
            <a:r>
              <a:rPr kumimoji="1" lang="zh-CN" altLang="en-US" sz="2800">
                <a:latin typeface="Times New Roman" pitchFamily="18" charset="0"/>
                <a:ea typeface="楷体_GB2312" pitchFamily="49" charset="-122"/>
              </a:rPr>
              <a:t>总线是一种高性能局部总线，它是</a:t>
            </a:r>
            <a:r>
              <a:rPr kumimoji="1" lang="en-US" altLang="zh-CN" sz="2800">
                <a:latin typeface="Times New Roman" pitchFamily="18" charset="0"/>
                <a:ea typeface="楷体_GB2312" pitchFamily="49" charset="-122"/>
              </a:rPr>
              <a:t>1992</a:t>
            </a:r>
            <a:r>
              <a:rPr kumimoji="1" lang="zh-CN" altLang="en-US" sz="2800">
                <a:latin typeface="Times New Roman" pitchFamily="18" charset="0"/>
                <a:ea typeface="楷体_GB2312" pitchFamily="49" charset="-122"/>
              </a:rPr>
              <a:t>年由</a:t>
            </a:r>
            <a:r>
              <a:rPr kumimoji="1" lang="en-US" altLang="zh-CN" sz="2800">
                <a:latin typeface="Times New Roman" pitchFamily="18" charset="0"/>
                <a:ea typeface="楷体_GB2312" pitchFamily="49" charset="-122"/>
              </a:rPr>
              <a:t>Intel</a:t>
            </a:r>
            <a:r>
              <a:rPr kumimoji="1" lang="zh-CN" altLang="en-US" sz="2800">
                <a:latin typeface="Times New Roman" pitchFamily="18" charset="0"/>
                <a:ea typeface="楷体_GB2312" pitchFamily="49" charset="-122"/>
              </a:rPr>
              <a:t>公司带头制定的设备总线标准。</a:t>
            </a:r>
          </a:p>
          <a:p>
            <a:pPr marL="0" lvl="1">
              <a:spcBef>
                <a:spcPct val="20000"/>
              </a:spcBef>
            </a:pPr>
            <a:endParaRPr kumimoji="1" lang="en-US" altLang="zh-CN" sz="2400"/>
          </a:p>
        </p:txBody>
      </p:sp>
      <p:pic>
        <p:nvPicPr>
          <p:cNvPr id="91139" name="Picture 6" descr="PCI.jpg (11023 字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4292600"/>
            <a:ext cx="7900988"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991" name="Rectangle 7"/>
          <p:cNvSpPr>
            <a:spLocks noChangeArrowheads="1"/>
          </p:cNvSpPr>
          <p:nvPr/>
        </p:nvSpPr>
        <p:spPr bwMode="auto">
          <a:xfrm>
            <a:off x="547688" y="1052513"/>
            <a:ext cx="30162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10000"/>
              </a:spcBef>
              <a:spcAft>
                <a:spcPct val="10000"/>
              </a:spcAft>
              <a:buFont typeface="Wingdings" pitchFamily="2" charset="2"/>
              <a:buChar char="n"/>
              <a:defRPr/>
            </a:pPr>
            <a:r>
              <a:rPr kumimoji="1" lang="en-US" altLang="zh-CN" sz="2800" b="1">
                <a:solidFill>
                  <a:srgbClr val="6600FF"/>
                </a:solidFill>
                <a:latin typeface="宋体" pitchFamily="2" charset="-122"/>
                <a:ea typeface="楷体_GB2312" pitchFamily="49" charset="-122"/>
              </a:rPr>
              <a:t>PCI</a:t>
            </a:r>
            <a:r>
              <a:rPr kumimoji="1" lang="zh-CN" altLang="en-US" sz="2800" b="1">
                <a:solidFill>
                  <a:srgbClr val="6600FF"/>
                </a:solidFill>
                <a:latin typeface="宋体" pitchFamily="2" charset="-122"/>
                <a:ea typeface="楷体_GB2312" pitchFamily="49" charset="-122"/>
              </a:rPr>
              <a:t>局部总线</a:t>
            </a:r>
            <a:endParaRPr lang="zh-CN" altLang="en-US" sz="2800" b="1">
              <a:solidFill>
                <a:srgbClr val="6600FF"/>
              </a:solidFill>
              <a:effectLst>
                <a:outerShdw blurRad="38100" dist="38100" dir="2700000" algn="tl">
                  <a:srgbClr val="C0C0C0"/>
                </a:outerShdw>
              </a:effectLst>
              <a:latin typeface="宋体" pitchFamily="2" charset="-122"/>
              <a:ea typeface="楷体_GB2312" pitchFamily="49" charset="-122"/>
            </a:endParaRPr>
          </a:p>
        </p:txBody>
      </p:sp>
      <p:sp>
        <p:nvSpPr>
          <p:cNvPr id="4" name="日期占位符 3"/>
          <p:cNvSpPr>
            <a:spLocks noGrp="1"/>
          </p:cNvSpPr>
          <p:nvPr>
            <p:ph type="dt" sz="half" idx="10"/>
          </p:nvPr>
        </p:nvSpPr>
        <p:spPr/>
        <p:txBody>
          <a:bodyPr/>
          <a:lstStyle/>
          <a:p>
            <a:pPr>
              <a:defRPr/>
            </a:pPr>
            <a:fld id="{79EAA0AA-819D-48FD-905A-496BF9B0E41E}"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86</a:t>
            </a:fld>
            <a:endParaRPr lang="en-US" altLang="zh-CN"/>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539750" y="1811338"/>
            <a:ext cx="82296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277813">
              <a:lnSpc>
                <a:spcPct val="125000"/>
              </a:lnSpc>
              <a:spcBef>
                <a:spcPct val="20000"/>
              </a:spcBef>
              <a:buFontTx/>
              <a:buChar char="–"/>
            </a:pPr>
            <a:r>
              <a:rPr kumimoji="1" lang="zh-CN" altLang="en-US" sz="2800">
                <a:latin typeface="Times New Roman" pitchFamily="18" charset="0"/>
                <a:ea typeface="楷体_GB2312" pitchFamily="49" charset="-122"/>
              </a:rPr>
              <a:t>定义了</a:t>
            </a:r>
            <a:r>
              <a:rPr kumimoji="1" lang="en-US" altLang="zh-CN" sz="2800">
                <a:latin typeface="Times New Roman" pitchFamily="18" charset="0"/>
                <a:ea typeface="楷体_GB2312" pitchFamily="49" charset="-122"/>
              </a:rPr>
              <a:t>32</a:t>
            </a:r>
            <a:r>
              <a:rPr kumimoji="1" lang="zh-CN" altLang="en-US" sz="2800">
                <a:latin typeface="Times New Roman" pitchFamily="18" charset="0"/>
                <a:ea typeface="楷体_GB2312" pitchFamily="49" charset="-122"/>
              </a:rPr>
              <a:t>位数据总线，且可扩展为</a:t>
            </a:r>
            <a:r>
              <a:rPr kumimoji="1" lang="en-US" altLang="zh-CN" sz="2800">
                <a:latin typeface="Times New Roman" pitchFamily="18" charset="0"/>
                <a:ea typeface="楷体_GB2312" pitchFamily="49" charset="-122"/>
              </a:rPr>
              <a:t>64</a:t>
            </a:r>
            <a:r>
              <a:rPr kumimoji="1" lang="zh-CN" altLang="en-US" sz="2800">
                <a:latin typeface="Times New Roman" pitchFamily="18" charset="0"/>
                <a:ea typeface="楷体_GB2312" pitchFamily="49" charset="-122"/>
              </a:rPr>
              <a:t>位</a:t>
            </a:r>
          </a:p>
          <a:p>
            <a:pPr marL="179388" lvl="1" indent="277813">
              <a:lnSpc>
                <a:spcPct val="125000"/>
              </a:lnSpc>
              <a:spcBef>
                <a:spcPct val="20000"/>
              </a:spcBef>
              <a:buFontTx/>
              <a:buChar char="–"/>
            </a:pPr>
            <a:r>
              <a:rPr kumimoji="1" lang="zh-CN" altLang="en-US" sz="2800">
                <a:latin typeface="Times New Roman" pitchFamily="18" charset="0"/>
                <a:ea typeface="楷体_GB2312" pitchFamily="49" charset="-122"/>
              </a:rPr>
              <a:t>具有即插即用功能</a:t>
            </a:r>
            <a:r>
              <a:rPr kumimoji="1" lang="en-US" altLang="zh-CN" sz="2800">
                <a:latin typeface="Times New Roman" pitchFamily="18" charset="0"/>
                <a:ea typeface="楷体_GB2312" pitchFamily="49" charset="-122"/>
              </a:rPr>
              <a:t>(Plug and Play, PnP)</a:t>
            </a:r>
          </a:p>
          <a:p>
            <a:pPr marL="179388" lvl="1" indent="277813">
              <a:lnSpc>
                <a:spcPct val="125000"/>
              </a:lnSpc>
              <a:spcBef>
                <a:spcPct val="20000"/>
              </a:spcBef>
              <a:buFontTx/>
              <a:buChar char="–"/>
            </a:pPr>
            <a:r>
              <a:rPr kumimoji="1" lang="en-US" altLang="zh-CN" sz="2800">
                <a:latin typeface="Times New Roman" pitchFamily="18" charset="0"/>
                <a:ea typeface="楷体_GB2312" pitchFamily="49" charset="-122"/>
              </a:rPr>
              <a:t>PCI</a:t>
            </a:r>
            <a:r>
              <a:rPr kumimoji="1" lang="zh-CN" altLang="en-US" sz="2800">
                <a:latin typeface="Times New Roman" pitchFamily="18" charset="0"/>
                <a:ea typeface="楷体_GB2312" pitchFamily="49" charset="-122"/>
              </a:rPr>
              <a:t>总线工作频率为</a:t>
            </a:r>
            <a:r>
              <a:rPr kumimoji="1" lang="en-US" altLang="zh-CN" sz="2800">
                <a:latin typeface="Times New Roman" pitchFamily="18" charset="0"/>
                <a:ea typeface="楷体_GB2312" pitchFamily="49" charset="-122"/>
              </a:rPr>
              <a:t>33MHz</a:t>
            </a:r>
            <a:r>
              <a:rPr kumimoji="1" lang="zh-CN" altLang="en-US" sz="2800">
                <a:latin typeface="Times New Roman" pitchFamily="18" charset="0"/>
                <a:ea typeface="楷体_GB2312" pitchFamily="49" charset="-122"/>
              </a:rPr>
              <a:t>，不受</a:t>
            </a:r>
            <a:r>
              <a:rPr kumimoji="1" lang="en-US" altLang="zh-CN" sz="2800">
                <a:latin typeface="Times New Roman" pitchFamily="18" charset="0"/>
                <a:ea typeface="楷体_GB2312" pitchFamily="49" charset="-122"/>
              </a:rPr>
              <a:t>CPU</a:t>
            </a:r>
            <a:r>
              <a:rPr kumimoji="1" lang="zh-CN" altLang="en-US" sz="2800">
                <a:latin typeface="Times New Roman" pitchFamily="18" charset="0"/>
                <a:ea typeface="楷体_GB2312" pitchFamily="49" charset="-122"/>
              </a:rPr>
              <a:t>工作频率限制</a:t>
            </a:r>
          </a:p>
          <a:p>
            <a:pPr marL="179388" lvl="1" indent="277813">
              <a:lnSpc>
                <a:spcPct val="125000"/>
              </a:lnSpc>
              <a:spcBef>
                <a:spcPct val="20000"/>
              </a:spcBef>
              <a:buFontTx/>
              <a:buChar char="–"/>
            </a:pPr>
            <a:r>
              <a:rPr kumimoji="1" lang="zh-CN" altLang="en-US" sz="2800">
                <a:latin typeface="Times New Roman" pitchFamily="18" charset="0"/>
                <a:ea typeface="楷体_GB2312" pitchFamily="49" charset="-122"/>
              </a:rPr>
              <a:t>最高传送数据</a:t>
            </a:r>
            <a:r>
              <a:rPr kumimoji="1" lang="en-US" altLang="zh-CN" sz="2800">
                <a:latin typeface="Times New Roman" pitchFamily="18" charset="0"/>
                <a:ea typeface="楷体_GB2312" pitchFamily="49" charset="-122"/>
              </a:rPr>
              <a:t>133MB/s</a:t>
            </a:r>
            <a:r>
              <a:rPr kumimoji="1" lang="zh-CN" altLang="en-US" sz="2800">
                <a:latin typeface="Times New Roman" pitchFamily="18" charset="0"/>
                <a:ea typeface="楷体_GB2312" pitchFamily="49" charset="-122"/>
              </a:rPr>
              <a:t>（</a:t>
            </a:r>
            <a:r>
              <a:rPr kumimoji="1" lang="en-US" altLang="zh-CN" sz="2800">
                <a:latin typeface="Times New Roman" pitchFamily="18" charset="0"/>
                <a:ea typeface="楷体_GB2312" pitchFamily="49" charset="-122"/>
              </a:rPr>
              <a:t>64</a:t>
            </a:r>
            <a:r>
              <a:rPr kumimoji="1" lang="zh-CN" altLang="en-US" sz="2800">
                <a:latin typeface="Times New Roman" pitchFamily="18" charset="0"/>
                <a:ea typeface="楷体_GB2312" pitchFamily="49" charset="-122"/>
              </a:rPr>
              <a:t>位可达</a:t>
            </a:r>
            <a:r>
              <a:rPr kumimoji="1" lang="en-US" altLang="zh-CN" sz="2800">
                <a:latin typeface="Times New Roman" pitchFamily="18" charset="0"/>
                <a:ea typeface="楷体_GB2312" pitchFamily="49" charset="-122"/>
              </a:rPr>
              <a:t>266MB/s</a:t>
            </a:r>
            <a:r>
              <a:rPr kumimoji="1" lang="zh-CN" altLang="en-US" sz="2800">
                <a:latin typeface="Times New Roman" pitchFamily="18" charset="0"/>
                <a:ea typeface="楷体_GB2312" pitchFamily="49" charset="-122"/>
              </a:rPr>
              <a:t>）</a:t>
            </a:r>
          </a:p>
          <a:p>
            <a:pPr marL="179388" lvl="1" indent="277813">
              <a:lnSpc>
                <a:spcPct val="125000"/>
              </a:lnSpc>
              <a:spcBef>
                <a:spcPct val="20000"/>
              </a:spcBef>
              <a:buFontTx/>
              <a:buChar char="–"/>
            </a:pPr>
            <a:r>
              <a:rPr kumimoji="1" lang="zh-CN" altLang="en-US" sz="2800">
                <a:latin typeface="Times New Roman" pitchFamily="18" charset="0"/>
                <a:ea typeface="楷体_GB2312" pitchFamily="49" charset="-122"/>
              </a:rPr>
              <a:t>兼容性强、成本低</a:t>
            </a:r>
          </a:p>
        </p:txBody>
      </p:sp>
      <p:sp>
        <p:nvSpPr>
          <p:cNvPr id="4" name="日期占位符 3"/>
          <p:cNvSpPr>
            <a:spLocks noGrp="1"/>
          </p:cNvSpPr>
          <p:nvPr>
            <p:ph type="dt" sz="half" idx="10"/>
          </p:nvPr>
        </p:nvSpPr>
        <p:spPr/>
        <p:txBody>
          <a:bodyPr/>
          <a:lstStyle/>
          <a:p>
            <a:pPr>
              <a:defRPr/>
            </a:pPr>
            <a:fld id="{A8B39AE5-A430-43AB-9FEB-905AB1268E30}"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87</a:t>
            </a:fld>
            <a:endParaRPr lang="en-US" altLang="zh-CN"/>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6" descr="0027b--PCI总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484313"/>
            <a:ext cx="6769100"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pPr>
              <a:defRPr/>
            </a:pPr>
            <a:fld id="{1F03FAAC-0AAD-4C76-8829-B221793D0ED5}"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88</a:t>
            </a:fld>
            <a:endParaRPr lang="en-US" altLang="zh-CN"/>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ChangeArrowheads="1"/>
          </p:cNvSpPr>
          <p:nvPr/>
        </p:nvSpPr>
        <p:spPr bwMode="auto">
          <a:xfrm>
            <a:off x="471488" y="1557338"/>
            <a:ext cx="8228012"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25000"/>
              </a:lnSpc>
              <a:spcBef>
                <a:spcPct val="20000"/>
              </a:spcBef>
            </a:pPr>
            <a:r>
              <a:rPr lang="en-US" altLang="zh-CN" sz="2800">
                <a:latin typeface="Times New Roman" pitchFamily="18" charset="0"/>
                <a:ea typeface="楷体_GB2312" pitchFamily="49" charset="-122"/>
              </a:rPr>
              <a:t>     PCI</a:t>
            </a:r>
            <a:r>
              <a:rPr lang="zh-CN" altLang="en-US" sz="2800">
                <a:latin typeface="Times New Roman" pitchFamily="18" charset="0"/>
                <a:ea typeface="楷体_GB2312" pitchFamily="49" charset="-122"/>
              </a:rPr>
              <a:t>局部总线已形成工业标准。其高性能总线体系结构满足了不同系统需求，低成本的</a:t>
            </a:r>
            <a:r>
              <a:rPr lang="en-US" altLang="zh-CN" sz="2800">
                <a:latin typeface="Times New Roman" pitchFamily="18" charset="0"/>
                <a:ea typeface="楷体_GB2312" pitchFamily="49" charset="-122"/>
              </a:rPr>
              <a:t>PCI</a:t>
            </a:r>
            <a:r>
              <a:rPr lang="zh-CN" altLang="en-US" sz="2800">
                <a:latin typeface="Times New Roman" pitchFamily="18" charset="0"/>
                <a:ea typeface="楷体_GB2312" pitchFamily="49" charset="-122"/>
              </a:rPr>
              <a:t>总线构成的计算机系统达到了较高的性能</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价格比水平。</a:t>
            </a:r>
            <a:r>
              <a:rPr lang="en-US" altLang="zh-CN" sz="2800">
                <a:latin typeface="Times New Roman" pitchFamily="18" charset="0"/>
                <a:ea typeface="楷体_GB2312" pitchFamily="49" charset="-122"/>
              </a:rPr>
              <a:t>PCI</a:t>
            </a:r>
            <a:r>
              <a:rPr lang="zh-CN" altLang="en-US" sz="2800">
                <a:latin typeface="Times New Roman" pitchFamily="18" charset="0"/>
                <a:ea typeface="楷体_GB2312" pitchFamily="49" charset="-122"/>
              </a:rPr>
              <a:t>总线被应用于多种平台和体系结构中。</a:t>
            </a:r>
          </a:p>
          <a:p>
            <a:pPr>
              <a:lnSpc>
                <a:spcPct val="125000"/>
              </a:lnSpc>
              <a:spcBef>
                <a:spcPct val="20000"/>
              </a:spcBef>
            </a:pPr>
            <a:r>
              <a:rPr lang="zh-CN" altLang="en-US" sz="2800">
                <a:latin typeface="Times New Roman" pitchFamily="18" charset="0"/>
                <a:ea typeface="楷体_GB2312" pitchFamily="49" charset="-122"/>
              </a:rPr>
              <a:t>     </a:t>
            </a:r>
            <a:r>
              <a:rPr lang="en-US" altLang="zh-CN" sz="2800">
                <a:latin typeface="Times New Roman" pitchFamily="18" charset="0"/>
                <a:ea typeface="楷体_GB2312" pitchFamily="49" charset="-122"/>
              </a:rPr>
              <a:t>PCI</a:t>
            </a:r>
            <a:r>
              <a:rPr lang="zh-CN" altLang="en-US" sz="2800">
                <a:latin typeface="Times New Roman" pitchFamily="18" charset="0"/>
                <a:ea typeface="楷体_GB2312" pitchFamily="49" charset="-122"/>
              </a:rPr>
              <a:t>总线特有的配置寄存器为用户使用提供了方便。系统嵌入自动配置软件，在加电时自动配置</a:t>
            </a:r>
            <a:r>
              <a:rPr lang="en-US" altLang="zh-CN" sz="2800">
                <a:latin typeface="Times New Roman" pitchFamily="18" charset="0"/>
                <a:ea typeface="楷体_GB2312" pitchFamily="49" charset="-122"/>
              </a:rPr>
              <a:t>PCI</a:t>
            </a:r>
            <a:r>
              <a:rPr lang="zh-CN" altLang="en-US" sz="2800">
                <a:latin typeface="Times New Roman" pitchFamily="18" charset="0"/>
                <a:ea typeface="楷体_GB2312" pitchFamily="49" charset="-122"/>
              </a:rPr>
              <a:t>扩展卡，为用户提供了简便的使用方法。</a:t>
            </a:r>
          </a:p>
        </p:txBody>
      </p:sp>
      <p:sp>
        <p:nvSpPr>
          <p:cNvPr id="4" name="日期占位符 3"/>
          <p:cNvSpPr>
            <a:spLocks noGrp="1"/>
          </p:cNvSpPr>
          <p:nvPr>
            <p:ph type="dt" sz="half" idx="10"/>
          </p:nvPr>
        </p:nvSpPr>
        <p:spPr/>
        <p:txBody>
          <a:bodyPr/>
          <a:lstStyle/>
          <a:p>
            <a:pPr>
              <a:defRPr/>
            </a:pPr>
            <a:fld id="{FC60C946-BE93-4D5D-BAD2-FC06CA967037}"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89</a:t>
            </a:fld>
            <a:endParaRPr lang="en-US" altLang="zh-CN"/>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1"/>
          </p:nvPr>
        </p:nvSpPr>
        <p:spPr>
          <a:xfrm>
            <a:off x="179388" y="1844675"/>
            <a:ext cx="8785225" cy="4105275"/>
          </a:xfrm>
        </p:spPr>
        <p:txBody>
          <a:bodyPr/>
          <a:lstStyle/>
          <a:p>
            <a:pPr marL="0" indent="0" eaLnBrk="1" hangingPunct="1">
              <a:spcBef>
                <a:spcPts val="600"/>
              </a:spcBef>
              <a:buFont typeface="Wingdings" pitchFamily="2" charset="2"/>
              <a:buNone/>
            </a:pPr>
            <a:r>
              <a:rPr lang="en-US" altLang="zh-CN" sz="2400" smtClean="0"/>
              <a:t>【</a:t>
            </a:r>
            <a:r>
              <a:rPr lang="zh-CN" altLang="en-US" sz="2400" smtClean="0"/>
              <a:t>例</a:t>
            </a:r>
            <a:r>
              <a:rPr lang="en-US" altLang="zh-CN" sz="2400" smtClean="0"/>
              <a:t>6.1】</a:t>
            </a:r>
            <a:r>
              <a:rPr lang="zh-CN" altLang="en-US" sz="2400" smtClean="0"/>
              <a:t>（</a:t>
            </a:r>
            <a:r>
              <a:rPr lang="en-US" altLang="zh-CN" sz="2400" smtClean="0"/>
              <a:t>1</a:t>
            </a:r>
            <a:r>
              <a:rPr lang="zh-CN" altLang="en-US" sz="2400" smtClean="0"/>
              <a:t>）某总线在一个总线周期中并行传送</a:t>
            </a:r>
            <a:r>
              <a:rPr lang="en-US" altLang="zh-CN" sz="2400" smtClean="0"/>
              <a:t>4</a:t>
            </a:r>
            <a:r>
              <a:rPr lang="zh-CN" altLang="en-US" sz="2400" smtClean="0"/>
              <a:t>个字节的数据，假设一个总线周期等于一个总线时钟周期，总线时钟频率为</a:t>
            </a:r>
            <a:r>
              <a:rPr lang="en-US" altLang="zh-CN" sz="2400" smtClean="0"/>
              <a:t>33MHz</a:t>
            </a:r>
            <a:r>
              <a:rPr lang="zh-CN" altLang="en-US" sz="2400" smtClean="0"/>
              <a:t>，总线带宽是多少</a:t>
            </a:r>
            <a:r>
              <a:rPr lang="en-US" altLang="zh-CN" sz="2400" smtClean="0"/>
              <a:t>?</a:t>
            </a:r>
          </a:p>
          <a:p>
            <a:pPr marL="0" indent="0" eaLnBrk="1" hangingPunct="1">
              <a:spcBef>
                <a:spcPts val="600"/>
              </a:spcBef>
              <a:buFont typeface="Wingdings" pitchFamily="2" charset="2"/>
              <a:buNone/>
            </a:pPr>
            <a:r>
              <a:rPr lang="zh-CN" altLang="en-US" sz="2400" smtClean="0"/>
              <a:t>（</a:t>
            </a:r>
            <a:r>
              <a:rPr lang="en-US" altLang="zh-CN" sz="2400" smtClean="0"/>
              <a:t>2</a:t>
            </a:r>
            <a:r>
              <a:rPr lang="zh-CN" altLang="en-US" sz="2400" smtClean="0"/>
              <a:t>）如果一个总线周期中并行传送</a:t>
            </a:r>
            <a:r>
              <a:rPr lang="en-US" altLang="zh-CN" sz="2400" smtClean="0"/>
              <a:t>64</a:t>
            </a:r>
            <a:r>
              <a:rPr lang="zh-CN" altLang="en-US" sz="2400" smtClean="0"/>
              <a:t>位数据，总线时钟频率升为</a:t>
            </a:r>
            <a:r>
              <a:rPr lang="en-US" altLang="zh-CN" sz="2400" smtClean="0"/>
              <a:t>66MHz</a:t>
            </a:r>
            <a:r>
              <a:rPr lang="zh-CN" altLang="en-US" sz="2400" smtClean="0"/>
              <a:t>，总线带宽是多少</a:t>
            </a:r>
            <a:r>
              <a:rPr lang="en-US" altLang="zh-CN" sz="2400" smtClean="0"/>
              <a:t>?</a:t>
            </a:r>
          </a:p>
          <a:p>
            <a:pPr marL="0" indent="0">
              <a:spcBef>
                <a:spcPts val="600"/>
              </a:spcBef>
              <a:buFont typeface="Wingdings" pitchFamily="2" charset="2"/>
              <a:buNone/>
            </a:pPr>
            <a:r>
              <a:rPr lang="zh-CN" altLang="en-US" sz="2400" smtClean="0"/>
              <a:t>解：（</a:t>
            </a:r>
            <a:r>
              <a:rPr lang="en-US" altLang="zh-CN" sz="2400" smtClean="0"/>
              <a:t>1</a:t>
            </a:r>
            <a:r>
              <a:rPr lang="zh-CN" altLang="en-US" sz="2400" smtClean="0"/>
              <a:t>）设总线带宽用</a:t>
            </a:r>
            <a:r>
              <a:rPr lang="en-US" altLang="zh-CN" sz="2400" smtClean="0"/>
              <a:t>Dr</a:t>
            </a:r>
            <a:r>
              <a:rPr lang="zh-CN" altLang="en-US" sz="2400" smtClean="0"/>
              <a:t>表示，总线时钟周期用</a:t>
            </a:r>
            <a:r>
              <a:rPr lang="en-US" altLang="zh-CN" sz="2400" smtClean="0"/>
              <a:t>T=1/f</a:t>
            </a:r>
            <a:r>
              <a:rPr lang="zh-CN" altLang="en-US" sz="2400" smtClean="0"/>
              <a:t>表示，一个总线周期传送的数据量用</a:t>
            </a:r>
            <a:r>
              <a:rPr lang="en-US" altLang="zh-CN" sz="2400" smtClean="0"/>
              <a:t>D</a:t>
            </a:r>
            <a:r>
              <a:rPr lang="zh-CN" altLang="en-US" sz="2400" smtClean="0"/>
              <a:t>表示，根据定义可得</a:t>
            </a:r>
          </a:p>
          <a:p>
            <a:pPr marL="0" indent="0">
              <a:spcBef>
                <a:spcPts val="600"/>
              </a:spcBef>
              <a:buFont typeface="Wingdings" pitchFamily="2" charset="2"/>
              <a:buNone/>
            </a:pPr>
            <a:r>
              <a:rPr lang="zh-CN" altLang="en-US" sz="2400" smtClean="0"/>
              <a:t>	</a:t>
            </a:r>
            <a:r>
              <a:rPr lang="en-US" altLang="zh-CN" sz="2400" smtClean="0"/>
              <a:t>Dr=D/T=D×</a:t>
            </a:r>
            <a:r>
              <a:rPr lang="zh-CN" altLang="en-US" sz="2400" smtClean="0"/>
              <a:t>（</a:t>
            </a:r>
            <a:r>
              <a:rPr lang="en-US" altLang="zh-CN" sz="2400" smtClean="0"/>
              <a:t>1/T</a:t>
            </a:r>
            <a:r>
              <a:rPr lang="zh-CN" altLang="en-US" sz="2400" smtClean="0"/>
              <a:t>）</a:t>
            </a:r>
            <a:r>
              <a:rPr lang="en-US" altLang="zh-CN" sz="2400" smtClean="0"/>
              <a:t>=D×f=4B×33×10</a:t>
            </a:r>
            <a:r>
              <a:rPr lang="en-US" altLang="zh-CN" sz="2400" baseline="30000" smtClean="0"/>
              <a:t>6</a:t>
            </a:r>
            <a:r>
              <a:rPr lang="en-US" altLang="zh-CN" sz="2400" smtClean="0"/>
              <a:t>/s=132MB/s</a:t>
            </a:r>
          </a:p>
          <a:p>
            <a:pPr marL="0" indent="0">
              <a:spcBef>
                <a:spcPts val="600"/>
              </a:spcBef>
              <a:buFont typeface="Wingdings" pitchFamily="2" charset="2"/>
              <a:buNone/>
            </a:pPr>
            <a:r>
              <a:rPr lang="zh-CN" altLang="en-US" sz="2400" smtClean="0"/>
              <a:t>（</a:t>
            </a:r>
            <a:r>
              <a:rPr lang="en-US" altLang="zh-CN" sz="2400" smtClean="0"/>
              <a:t>2</a:t>
            </a:r>
            <a:r>
              <a:rPr lang="zh-CN" altLang="en-US" sz="2400" smtClean="0"/>
              <a:t>）</a:t>
            </a:r>
            <a:r>
              <a:rPr lang="en-US" altLang="zh-CN" sz="2400" smtClean="0"/>
              <a:t>64</a:t>
            </a:r>
            <a:r>
              <a:rPr lang="zh-CN" altLang="en-US" sz="2400" smtClean="0"/>
              <a:t>位</a:t>
            </a:r>
            <a:r>
              <a:rPr lang="en-US" altLang="zh-CN" sz="2400" smtClean="0"/>
              <a:t>=8B</a:t>
            </a:r>
          </a:p>
          <a:p>
            <a:pPr marL="0" indent="0">
              <a:spcBef>
                <a:spcPts val="600"/>
              </a:spcBef>
              <a:buFont typeface="Wingdings" pitchFamily="2" charset="2"/>
              <a:buNone/>
            </a:pPr>
            <a:r>
              <a:rPr lang="en-US" altLang="zh-CN" sz="2400" smtClean="0"/>
              <a:t>	Dr=D×f=8B×66×10</a:t>
            </a:r>
            <a:r>
              <a:rPr lang="en-US" altLang="zh-CN" sz="2400" baseline="30000" smtClean="0"/>
              <a:t>6</a:t>
            </a:r>
            <a:r>
              <a:rPr lang="en-US" altLang="zh-CN" sz="2400" smtClean="0"/>
              <a:t>/s=528MB/s</a:t>
            </a:r>
          </a:p>
        </p:txBody>
      </p:sp>
      <p:sp>
        <p:nvSpPr>
          <p:cNvPr id="12292" name="Rectangle 2"/>
          <p:cNvSpPr>
            <a:spLocks noGrp="1" noChangeArrowheads="1"/>
          </p:cNvSpPr>
          <p:nvPr>
            <p:ph type="title"/>
          </p:nvPr>
        </p:nvSpPr>
        <p:spPr>
          <a:xfrm>
            <a:off x="250825" y="476250"/>
            <a:ext cx="5411788" cy="796925"/>
          </a:xfrm>
        </p:spPr>
        <p:txBody>
          <a:bodyPr/>
          <a:lstStyle/>
          <a:p>
            <a:pPr eaLnBrk="1" hangingPunct="1"/>
            <a:r>
              <a:rPr lang="en-US" altLang="zh-CN" smtClean="0">
                <a:latin typeface="宋体" pitchFamily="2" charset="-122"/>
              </a:rPr>
              <a:t>6.1.1 </a:t>
            </a:r>
            <a:r>
              <a:rPr lang="zh-CN" altLang="en-US" smtClean="0">
                <a:latin typeface="宋体" pitchFamily="2" charset="-122"/>
              </a:rPr>
              <a:t>总线的基本概念</a:t>
            </a:r>
          </a:p>
        </p:txBody>
      </p:sp>
      <p:sp>
        <p:nvSpPr>
          <p:cNvPr id="3" name="日期占位符 2"/>
          <p:cNvSpPr>
            <a:spLocks noGrp="1"/>
          </p:cNvSpPr>
          <p:nvPr>
            <p:ph type="dt" sz="half" idx="10"/>
          </p:nvPr>
        </p:nvSpPr>
        <p:spPr/>
        <p:txBody>
          <a:bodyPr/>
          <a:lstStyle/>
          <a:p>
            <a:pPr>
              <a:defRPr/>
            </a:pPr>
            <a:fld id="{C384DF4A-C936-4FB9-8AE7-5A99C6B4B040}"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423863" y="2051050"/>
            <a:ext cx="8380412"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25000"/>
              </a:lnSpc>
              <a:spcBef>
                <a:spcPct val="20000"/>
              </a:spcBef>
            </a:pPr>
            <a:r>
              <a:rPr lang="en-US" altLang="zh-CN" sz="2800">
                <a:latin typeface="Times New Roman" pitchFamily="18" charset="0"/>
                <a:ea typeface="楷体_GB2312" pitchFamily="49" charset="-122"/>
              </a:rPr>
              <a:t>      PCI</a:t>
            </a:r>
            <a:r>
              <a:rPr lang="zh-CN" altLang="en-US" sz="2800">
                <a:latin typeface="Times New Roman" pitchFamily="18" charset="0"/>
                <a:ea typeface="楷体_GB2312" pitchFamily="49" charset="-122"/>
              </a:rPr>
              <a:t>总线的组件、扩展板接口与处理器无关，在多处理器系统结构中，数据能高效地在多个处理器间传输。与处理器无关的特性，使</a:t>
            </a:r>
            <a:r>
              <a:rPr lang="en-US" altLang="zh-CN" sz="2800">
                <a:latin typeface="Times New Roman" pitchFamily="18" charset="0"/>
                <a:ea typeface="楷体_GB2312" pitchFamily="49" charset="-122"/>
              </a:rPr>
              <a:t>PCI</a:t>
            </a:r>
            <a:r>
              <a:rPr lang="zh-CN" altLang="en-US" sz="2800">
                <a:latin typeface="Times New Roman" pitchFamily="18" charset="0"/>
                <a:ea typeface="楷体_GB2312" pitchFamily="49" charset="-122"/>
              </a:rPr>
              <a:t>总线具有很好的</a:t>
            </a:r>
            <a:r>
              <a:rPr lang="en-US" altLang="zh-CN" sz="2800">
                <a:latin typeface="Times New Roman" pitchFamily="18" charset="0"/>
                <a:ea typeface="楷体_GB2312" pitchFamily="49" charset="-122"/>
              </a:rPr>
              <a:t>I/O</a:t>
            </a:r>
            <a:r>
              <a:rPr lang="zh-CN" altLang="en-US" sz="2800">
                <a:latin typeface="Times New Roman" pitchFamily="18" charset="0"/>
                <a:ea typeface="楷体_GB2312" pitchFamily="49" charset="-122"/>
              </a:rPr>
              <a:t>性能，最大限度使用各类</a:t>
            </a:r>
            <a:r>
              <a:rPr lang="en-US" altLang="zh-CN" sz="2800">
                <a:latin typeface="Times New Roman" pitchFamily="18" charset="0"/>
                <a:ea typeface="楷体_GB2312" pitchFamily="49" charset="-122"/>
              </a:rPr>
              <a:t>CPU/RAM</a:t>
            </a:r>
            <a:r>
              <a:rPr lang="zh-CN" altLang="en-US" sz="2800">
                <a:latin typeface="Times New Roman" pitchFamily="18" charset="0"/>
                <a:ea typeface="楷体_GB2312" pitchFamily="49" charset="-122"/>
              </a:rPr>
              <a:t>的局部总线操作系统、各类高档图形设备和各类高速外部设备，如</a:t>
            </a:r>
            <a:r>
              <a:rPr lang="en-US" altLang="zh-CN" sz="2800">
                <a:latin typeface="Times New Roman" pitchFamily="18" charset="0"/>
                <a:ea typeface="楷体_GB2312" pitchFamily="49" charset="-122"/>
              </a:rPr>
              <a:t>SCSI</a:t>
            </a:r>
            <a:r>
              <a:rPr lang="zh-CN" altLang="en-US" sz="2800">
                <a:latin typeface="Times New Roman" pitchFamily="18" charset="0"/>
                <a:ea typeface="楷体_GB2312" pitchFamily="49" charset="-122"/>
              </a:rPr>
              <a:t>、</a:t>
            </a:r>
            <a:r>
              <a:rPr lang="en-US" altLang="zh-CN" sz="2800">
                <a:latin typeface="Times New Roman" pitchFamily="18" charset="0"/>
                <a:ea typeface="楷体_GB2312" pitchFamily="49" charset="-122"/>
              </a:rPr>
              <a:t>HDTV</a:t>
            </a:r>
            <a:r>
              <a:rPr lang="zh-CN" altLang="en-US" sz="2800">
                <a:latin typeface="Times New Roman" pitchFamily="18" charset="0"/>
                <a:ea typeface="楷体_GB2312" pitchFamily="49" charset="-122"/>
              </a:rPr>
              <a:t>、</a:t>
            </a:r>
            <a:r>
              <a:rPr lang="en-US" altLang="zh-CN" sz="2800">
                <a:latin typeface="Times New Roman" pitchFamily="18" charset="0"/>
                <a:ea typeface="楷体_GB2312" pitchFamily="49" charset="-122"/>
              </a:rPr>
              <a:t>3D</a:t>
            </a:r>
            <a:r>
              <a:rPr lang="zh-CN" altLang="en-US" sz="2800">
                <a:latin typeface="Times New Roman" pitchFamily="18" charset="0"/>
                <a:ea typeface="楷体_GB2312" pitchFamily="49" charset="-122"/>
              </a:rPr>
              <a:t>等。</a:t>
            </a:r>
          </a:p>
        </p:txBody>
      </p:sp>
      <p:sp>
        <p:nvSpPr>
          <p:cNvPr id="4" name="日期占位符 3"/>
          <p:cNvSpPr>
            <a:spLocks noGrp="1"/>
          </p:cNvSpPr>
          <p:nvPr>
            <p:ph type="dt" sz="half" idx="10"/>
          </p:nvPr>
        </p:nvSpPr>
        <p:spPr/>
        <p:txBody>
          <a:bodyPr/>
          <a:lstStyle/>
          <a:p>
            <a:pPr>
              <a:defRPr/>
            </a:pPr>
            <a:fld id="{38639BEC-1BB6-4C4E-A44E-7F4E08A39D2E}"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90</a:t>
            </a:fld>
            <a:endParaRPr lang="en-US" altLang="zh-CN"/>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ChangeArrowheads="1"/>
          </p:cNvSpPr>
          <p:nvPr/>
        </p:nvSpPr>
        <p:spPr bwMode="auto">
          <a:xfrm>
            <a:off x="369888" y="1773238"/>
            <a:ext cx="8216900" cy="227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125000"/>
              </a:lnSpc>
              <a:spcBef>
                <a:spcPct val="20000"/>
              </a:spcBef>
              <a:defRPr/>
            </a:pP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随着微处理器性能的次次攀高，</a:t>
            </a:r>
            <a:r>
              <a:rPr kumimoji="1" lang="en-US" altLang="zh-CN" sz="2800">
                <a:latin typeface="Times New Roman" pitchFamily="18" charset="0"/>
                <a:ea typeface="楷体_GB2312" pitchFamily="49" charset="-122"/>
              </a:rPr>
              <a:t>PC</a:t>
            </a:r>
            <a:r>
              <a:rPr kumimoji="1" lang="zh-CN" altLang="en-US" sz="2800">
                <a:latin typeface="Times New Roman" pitchFamily="18" charset="0"/>
                <a:ea typeface="楷体_GB2312" pitchFamily="49" charset="-122"/>
              </a:rPr>
              <a:t>在耗费大量数据的图形和图像处理领域的应用也不断深入 ，英特尔于</a:t>
            </a:r>
            <a:r>
              <a:rPr kumimoji="1" lang="en-US" altLang="zh-CN" sz="2800">
                <a:latin typeface="Times New Roman" pitchFamily="18" charset="0"/>
                <a:ea typeface="楷体_GB2312" pitchFamily="49" charset="-122"/>
              </a:rPr>
              <a:t>1996</a:t>
            </a:r>
            <a:r>
              <a:rPr kumimoji="1" lang="zh-CN" altLang="en-US" sz="2800">
                <a:latin typeface="Times New Roman" pitchFamily="18" charset="0"/>
                <a:ea typeface="楷体_GB2312" pitchFamily="49" charset="-122"/>
              </a:rPr>
              <a:t>年</a:t>
            </a:r>
            <a:r>
              <a:rPr kumimoji="1" lang="en-US" altLang="zh-CN" sz="2800">
                <a:latin typeface="Times New Roman" pitchFamily="18" charset="0"/>
                <a:ea typeface="楷体_GB2312" pitchFamily="49" charset="-122"/>
              </a:rPr>
              <a:t>7</a:t>
            </a:r>
            <a:r>
              <a:rPr kumimoji="1" lang="zh-CN" altLang="en-US" sz="2800">
                <a:latin typeface="Times New Roman" pitchFamily="18" charset="0"/>
                <a:ea typeface="楷体_GB2312" pitchFamily="49" charset="-122"/>
              </a:rPr>
              <a:t>月正式推出</a:t>
            </a:r>
            <a:r>
              <a:rPr kumimoji="1" lang="en-US" altLang="zh-CN" sz="2800">
                <a:latin typeface="Times New Roman" pitchFamily="18" charset="0"/>
                <a:ea typeface="楷体_GB2312" pitchFamily="49" charset="-122"/>
              </a:rPr>
              <a:t>AGP</a:t>
            </a:r>
            <a:r>
              <a:rPr kumimoji="1" lang="zh-CN" altLang="en-US" sz="2800">
                <a:latin typeface="Times New Roman" pitchFamily="18" charset="0"/>
                <a:ea typeface="楷体_GB2312" pitchFamily="49" charset="-122"/>
              </a:rPr>
              <a:t>接口，它是一种显示卡专用的局部总线。</a:t>
            </a:r>
            <a:r>
              <a:rPr kumimoji="1" lang="zh-CN" altLang="en-US" sz="2400">
                <a:latin typeface="Times New Roman" pitchFamily="18" charset="0"/>
                <a:ea typeface="楷体_GB2312" pitchFamily="49" charset="-122"/>
              </a:rPr>
              <a:t> </a:t>
            </a:r>
          </a:p>
          <a:p>
            <a:pPr marL="179388" lvl="1">
              <a:spcBef>
                <a:spcPct val="20000"/>
              </a:spcBef>
              <a:defRPr/>
            </a:pPr>
            <a:r>
              <a:rPr kumimoji="1" lang="zh-CN" altLang="en-US" sz="2400">
                <a:latin typeface="Times New Roman" pitchFamily="18" charset="0"/>
                <a:ea typeface="楷体_GB2312" pitchFamily="49" charset="-122"/>
              </a:rPr>
              <a:t>      </a:t>
            </a:r>
            <a:endParaRPr kumimoji="1" lang="zh-CN" altLang="en-US" sz="3200">
              <a:latin typeface="Times New Roman" pitchFamily="18" charset="0"/>
            </a:endParaRPr>
          </a:p>
        </p:txBody>
      </p:sp>
      <p:sp>
        <p:nvSpPr>
          <p:cNvPr id="96259" name="Rectangle 4"/>
          <p:cNvSpPr>
            <a:spLocks noChangeArrowheads="1"/>
          </p:cNvSpPr>
          <p:nvPr/>
        </p:nvSpPr>
        <p:spPr bwMode="auto">
          <a:xfrm>
            <a:off x="509588" y="930275"/>
            <a:ext cx="6726237"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10000"/>
              </a:spcBef>
              <a:spcAft>
                <a:spcPct val="10000"/>
              </a:spcAft>
              <a:buFont typeface="Wingdings" pitchFamily="2" charset="2"/>
              <a:buChar char="n"/>
            </a:pPr>
            <a:r>
              <a:rPr kumimoji="1" lang="en-US" altLang="zh-CN" sz="2800" b="1">
                <a:solidFill>
                  <a:srgbClr val="6600FF"/>
                </a:solidFill>
                <a:latin typeface="宋体" pitchFamily="2" charset="-122"/>
                <a:ea typeface="楷体_GB2312" pitchFamily="49" charset="-122"/>
              </a:rPr>
              <a:t>AGP</a:t>
            </a:r>
            <a:r>
              <a:rPr kumimoji="1" lang="zh-CN" altLang="en-US" sz="2800" b="1">
                <a:solidFill>
                  <a:srgbClr val="6600FF"/>
                </a:solidFill>
                <a:latin typeface="宋体" pitchFamily="2" charset="-122"/>
                <a:ea typeface="楷体_GB2312" pitchFamily="49" charset="-122"/>
              </a:rPr>
              <a:t>总线</a:t>
            </a:r>
            <a:r>
              <a:rPr kumimoji="1" lang="en-US" altLang="zh-CN" sz="2800" b="1">
                <a:solidFill>
                  <a:srgbClr val="6600FF"/>
                </a:solidFill>
                <a:latin typeface="宋体" pitchFamily="2" charset="-122"/>
                <a:ea typeface="楷体_GB2312" pitchFamily="49" charset="-122"/>
              </a:rPr>
              <a:t>(Accelerate Graphical Port)</a:t>
            </a:r>
          </a:p>
        </p:txBody>
      </p:sp>
      <p:sp>
        <p:nvSpPr>
          <p:cNvPr id="4" name="日期占位符 3"/>
          <p:cNvSpPr>
            <a:spLocks noGrp="1"/>
          </p:cNvSpPr>
          <p:nvPr>
            <p:ph type="dt" sz="half" idx="10"/>
          </p:nvPr>
        </p:nvSpPr>
        <p:spPr/>
        <p:txBody>
          <a:bodyPr/>
          <a:lstStyle/>
          <a:p>
            <a:pPr>
              <a:defRPr/>
            </a:pPr>
            <a:fld id="{C90CD63C-F38D-4A4E-98AB-7746042FBA83}"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91</a:t>
            </a:fld>
            <a:endParaRPr lang="en-US" altLang="zh-CN"/>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11150" y="1773238"/>
            <a:ext cx="84328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125000"/>
              </a:lnSpc>
              <a:spcBef>
                <a:spcPct val="20000"/>
              </a:spcBef>
            </a:pPr>
            <a:r>
              <a:rPr kumimoji="1" lang="en-US" altLang="zh-CN" sz="2800">
                <a:latin typeface="Times New Roman" pitchFamily="18" charset="0"/>
                <a:ea typeface="楷体_GB2312" pitchFamily="49" charset="-122"/>
              </a:rPr>
              <a:t>     AGP</a:t>
            </a:r>
            <a:r>
              <a:rPr kumimoji="1" lang="zh-CN" altLang="en-US" sz="2800">
                <a:latin typeface="Times New Roman" pitchFamily="18" charset="0"/>
                <a:ea typeface="楷体_GB2312" pitchFamily="49" charset="-122"/>
              </a:rPr>
              <a:t>总线实质上是对</a:t>
            </a:r>
            <a:r>
              <a:rPr kumimoji="1" lang="en-US" altLang="zh-CN" sz="2800">
                <a:latin typeface="Times New Roman" pitchFamily="18" charset="0"/>
                <a:ea typeface="楷体_GB2312" pitchFamily="49" charset="-122"/>
              </a:rPr>
              <a:t>PCI</a:t>
            </a:r>
            <a:r>
              <a:rPr kumimoji="1" lang="zh-CN" altLang="en-US" sz="2800">
                <a:latin typeface="Times New Roman" pitchFamily="18" charset="0"/>
                <a:ea typeface="楷体_GB2312" pitchFamily="49" charset="-122"/>
              </a:rPr>
              <a:t>技术标准的扩充。</a:t>
            </a:r>
            <a:r>
              <a:rPr kumimoji="1" lang="en-US" altLang="zh-CN" sz="2800">
                <a:latin typeface="Times New Roman" pitchFamily="18" charset="0"/>
                <a:ea typeface="楷体_GB2312" pitchFamily="49" charset="-122"/>
              </a:rPr>
              <a:t>AGP</a:t>
            </a:r>
            <a:r>
              <a:rPr kumimoji="1" lang="zh-CN" altLang="en-US" sz="2800">
                <a:latin typeface="Times New Roman" pitchFamily="18" charset="0"/>
                <a:ea typeface="楷体_GB2312" pitchFamily="49" charset="-122"/>
              </a:rPr>
              <a:t>总线与</a:t>
            </a:r>
            <a:r>
              <a:rPr kumimoji="1" lang="en-US" altLang="zh-CN" sz="2800">
                <a:latin typeface="Times New Roman" pitchFamily="18" charset="0"/>
                <a:ea typeface="楷体_GB2312" pitchFamily="49" charset="-122"/>
              </a:rPr>
              <a:t>PCI</a:t>
            </a:r>
            <a:r>
              <a:rPr kumimoji="1" lang="zh-CN" altLang="en-US" sz="2800">
                <a:latin typeface="Times New Roman" pitchFamily="18" charset="0"/>
                <a:ea typeface="楷体_GB2312" pitchFamily="49" charset="-122"/>
              </a:rPr>
              <a:t>总线不同，其地址和数据线分离（</a:t>
            </a:r>
            <a:r>
              <a:rPr kumimoji="1" lang="en-US" altLang="zh-CN" sz="2800">
                <a:latin typeface="Times New Roman" pitchFamily="18" charset="0"/>
                <a:ea typeface="楷体_GB2312" pitchFamily="49" charset="-122"/>
              </a:rPr>
              <a:t>PCI</a:t>
            </a:r>
            <a:r>
              <a:rPr kumimoji="1" lang="zh-CN" altLang="en-US" sz="2800">
                <a:latin typeface="Times New Roman" pitchFamily="18" charset="0"/>
                <a:ea typeface="楷体_GB2312" pitchFamily="49" charset="-122"/>
              </a:rPr>
              <a:t>是</a:t>
            </a:r>
            <a:r>
              <a:rPr kumimoji="1" lang="en-US" altLang="zh-CN" sz="2800">
                <a:latin typeface="Times New Roman" pitchFamily="18" charset="0"/>
                <a:ea typeface="楷体_GB2312" pitchFamily="49" charset="-122"/>
              </a:rPr>
              <a:t>49</a:t>
            </a:r>
            <a:r>
              <a:rPr kumimoji="1" lang="zh-CN" altLang="en-US" sz="2800">
                <a:latin typeface="Times New Roman" pitchFamily="18" charset="0"/>
                <a:ea typeface="楷体_GB2312" pitchFamily="49" charset="-122"/>
              </a:rPr>
              <a:t>根信号，而</a:t>
            </a:r>
            <a:r>
              <a:rPr kumimoji="1" lang="en-US" altLang="zh-CN" sz="2800">
                <a:latin typeface="Times New Roman" pitchFamily="18" charset="0"/>
                <a:ea typeface="楷体_GB2312" pitchFamily="49" charset="-122"/>
              </a:rPr>
              <a:t>AGP</a:t>
            </a:r>
            <a:r>
              <a:rPr kumimoji="1" lang="zh-CN" altLang="en-US" sz="2800">
                <a:latin typeface="Times New Roman" pitchFamily="18" charset="0"/>
                <a:ea typeface="楷体_GB2312" pitchFamily="49" charset="-122"/>
              </a:rPr>
              <a:t>总线是</a:t>
            </a:r>
            <a:r>
              <a:rPr kumimoji="1" lang="en-US" altLang="zh-CN" sz="2800">
                <a:latin typeface="Times New Roman" pitchFamily="18" charset="0"/>
                <a:ea typeface="楷体_GB2312" pitchFamily="49" charset="-122"/>
              </a:rPr>
              <a:t>65</a:t>
            </a:r>
            <a:r>
              <a:rPr kumimoji="1" lang="zh-CN" altLang="en-US" sz="2800">
                <a:latin typeface="Times New Roman" pitchFamily="18" charset="0"/>
                <a:ea typeface="楷体_GB2312" pitchFamily="49" charset="-122"/>
              </a:rPr>
              <a:t>根），可实现“流水线”处理。 </a:t>
            </a:r>
          </a:p>
          <a:p>
            <a:pPr marL="0" lvl="1">
              <a:lnSpc>
                <a:spcPct val="125000"/>
              </a:lnSpc>
              <a:spcBef>
                <a:spcPct val="20000"/>
              </a:spcBef>
            </a:pPr>
            <a:r>
              <a:rPr kumimoji="1" lang="zh-CN" altLang="en-US" sz="2800">
                <a:latin typeface="Times New Roman" pitchFamily="18" charset="0"/>
                <a:ea typeface="楷体_GB2312" pitchFamily="49" charset="-122"/>
              </a:rPr>
              <a:t>     </a:t>
            </a:r>
            <a:r>
              <a:rPr kumimoji="1" lang="en-US" altLang="zh-CN" sz="2800">
                <a:latin typeface="Times New Roman" pitchFamily="18" charset="0"/>
                <a:ea typeface="楷体_GB2312" pitchFamily="49" charset="-122"/>
              </a:rPr>
              <a:t>AGP</a:t>
            </a:r>
            <a:r>
              <a:rPr kumimoji="1" lang="zh-CN" altLang="en-US" sz="2800">
                <a:latin typeface="Times New Roman" pitchFamily="18" charset="0"/>
                <a:ea typeface="楷体_GB2312" pitchFamily="49" charset="-122"/>
              </a:rPr>
              <a:t>标准在使用</a:t>
            </a:r>
            <a:r>
              <a:rPr kumimoji="1" lang="en-US" altLang="zh-CN" sz="2800">
                <a:latin typeface="Times New Roman" pitchFamily="18" charset="0"/>
                <a:ea typeface="楷体_GB2312" pitchFamily="49" charset="-122"/>
              </a:rPr>
              <a:t>32</a:t>
            </a:r>
            <a:r>
              <a:rPr kumimoji="1" lang="zh-CN" altLang="en-US" sz="2800">
                <a:latin typeface="Times New Roman" pitchFamily="18" charset="0"/>
                <a:ea typeface="楷体_GB2312" pitchFamily="49" charset="-122"/>
              </a:rPr>
              <a:t>位总线时，有</a:t>
            </a:r>
            <a:r>
              <a:rPr kumimoji="1" lang="en-US" altLang="zh-CN" sz="2800">
                <a:latin typeface="Times New Roman" pitchFamily="18" charset="0"/>
                <a:ea typeface="楷体_GB2312" pitchFamily="49" charset="-122"/>
              </a:rPr>
              <a:t>66</a:t>
            </a:r>
            <a:r>
              <a:rPr kumimoji="1" lang="zh-CN" altLang="en-US" sz="2800">
                <a:latin typeface="Times New Roman" pitchFamily="18" charset="0"/>
                <a:ea typeface="楷体_GB2312" pitchFamily="49" charset="-122"/>
              </a:rPr>
              <a:t>和</a:t>
            </a:r>
            <a:r>
              <a:rPr kumimoji="1" lang="en-US" altLang="zh-CN" sz="2800">
                <a:latin typeface="Times New Roman" pitchFamily="18" charset="0"/>
                <a:ea typeface="楷体_GB2312" pitchFamily="49" charset="-122"/>
              </a:rPr>
              <a:t>133MHz</a:t>
            </a:r>
            <a:r>
              <a:rPr kumimoji="1" lang="zh-CN" altLang="en-US" sz="2800">
                <a:latin typeface="Times New Roman" pitchFamily="18" charset="0"/>
                <a:ea typeface="楷体_GB2312" pitchFamily="49" charset="-122"/>
              </a:rPr>
              <a:t>两种工作频率，最高数据传输率为</a:t>
            </a:r>
            <a:r>
              <a:rPr kumimoji="1" lang="en-US" altLang="zh-CN" sz="2800">
                <a:latin typeface="Times New Roman" pitchFamily="18" charset="0"/>
                <a:ea typeface="楷体_GB2312" pitchFamily="49" charset="-122"/>
              </a:rPr>
              <a:t>266</a:t>
            </a:r>
            <a:r>
              <a:rPr kumimoji="1" lang="zh-CN" altLang="en-US" sz="2800">
                <a:latin typeface="Times New Roman" pitchFamily="18" charset="0"/>
                <a:ea typeface="楷体_GB2312" pitchFamily="49" charset="-122"/>
              </a:rPr>
              <a:t>和</a:t>
            </a:r>
            <a:r>
              <a:rPr kumimoji="1" lang="en-US" altLang="zh-CN" sz="2800">
                <a:latin typeface="Times New Roman" pitchFamily="18" charset="0"/>
                <a:ea typeface="楷体_GB2312" pitchFamily="49" charset="-122"/>
              </a:rPr>
              <a:t>533Mbps</a:t>
            </a:r>
            <a:r>
              <a:rPr kumimoji="1" lang="zh-CN" altLang="en-US" sz="2800">
                <a:latin typeface="Times New Roman" pitchFamily="18" charset="0"/>
                <a:ea typeface="楷体_GB2312" pitchFamily="49" charset="-122"/>
              </a:rPr>
              <a:t>，而</a:t>
            </a:r>
            <a:r>
              <a:rPr kumimoji="1" lang="en-US" altLang="zh-CN" sz="2800">
                <a:latin typeface="Times New Roman" pitchFamily="18" charset="0"/>
                <a:ea typeface="楷体_GB2312" pitchFamily="49" charset="-122"/>
              </a:rPr>
              <a:t>PCI</a:t>
            </a:r>
            <a:r>
              <a:rPr kumimoji="1" lang="zh-CN" altLang="en-US" sz="2800">
                <a:latin typeface="Times New Roman" pitchFamily="18" charset="0"/>
                <a:ea typeface="楷体_GB2312" pitchFamily="49" charset="-122"/>
              </a:rPr>
              <a:t>总线理论上的最大传输率仅为</a:t>
            </a:r>
            <a:r>
              <a:rPr kumimoji="1" lang="en-US" altLang="zh-CN" sz="2800">
                <a:latin typeface="Times New Roman" pitchFamily="18" charset="0"/>
                <a:ea typeface="楷体_GB2312" pitchFamily="49" charset="-122"/>
              </a:rPr>
              <a:t>133Mbps</a:t>
            </a:r>
            <a:r>
              <a:rPr kumimoji="1" lang="zh-CN" altLang="en-US" sz="2800">
                <a:latin typeface="Times New Roman" pitchFamily="18" charset="0"/>
                <a:ea typeface="楷体_GB2312" pitchFamily="49" charset="-122"/>
              </a:rPr>
              <a:t>。</a:t>
            </a:r>
            <a:r>
              <a:rPr kumimoji="1" lang="en-US" altLang="zh-CN" sz="2800">
                <a:latin typeface="Times New Roman" pitchFamily="18" charset="0"/>
                <a:ea typeface="楷体_GB2312" pitchFamily="49" charset="-122"/>
              </a:rPr>
              <a:t>AGP 8X</a:t>
            </a:r>
            <a:r>
              <a:rPr kumimoji="1" lang="zh-CN" altLang="en-US" sz="2800">
                <a:latin typeface="Times New Roman" pitchFamily="18" charset="0"/>
                <a:ea typeface="楷体_GB2312" pitchFamily="49" charset="-122"/>
              </a:rPr>
              <a:t>模式下，数据传输速度达到了</a:t>
            </a:r>
            <a:r>
              <a:rPr kumimoji="1" lang="en-US" altLang="zh-CN" sz="2800">
                <a:latin typeface="Times New Roman" pitchFamily="18" charset="0"/>
                <a:ea typeface="楷体_GB2312" pitchFamily="49" charset="-122"/>
              </a:rPr>
              <a:t>2.1GB/s</a:t>
            </a:r>
            <a:r>
              <a:rPr kumimoji="1" lang="zh-CN" altLang="en-US" sz="2800">
                <a:latin typeface="Times New Roman" pitchFamily="18" charset="0"/>
                <a:ea typeface="楷体_GB2312" pitchFamily="49" charset="-122"/>
              </a:rPr>
              <a:t>。</a:t>
            </a:r>
            <a:r>
              <a:rPr kumimoji="1" lang="zh-CN" altLang="en-US" sz="2800">
                <a:latin typeface="Times New Roman" pitchFamily="18" charset="0"/>
              </a:rPr>
              <a:t> </a:t>
            </a:r>
          </a:p>
        </p:txBody>
      </p:sp>
      <p:sp>
        <p:nvSpPr>
          <p:cNvPr id="4" name="日期占位符 3"/>
          <p:cNvSpPr>
            <a:spLocks noGrp="1"/>
          </p:cNvSpPr>
          <p:nvPr>
            <p:ph type="dt" sz="half" idx="10"/>
          </p:nvPr>
        </p:nvSpPr>
        <p:spPr/>
        <p:txBody>
          <a:bodyPr/>
          <a:lstStyle/>
          <a:p>
            <a:pPr>
              <a:defRPr/>
            </a:pPr>
            <a:fld id="{5163EFA6-5185-4434-89D3-9BE5B358C0F2}"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92</a:t>
            </a:fld>
            <a:endParaRPr lang="en-US" altLang="zh-CN"/>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73238"/>
            <a:ext cx="3376612"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3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1557338"/>
            <a:ext cx="3998912"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08" name="Rectangle 7"/>
          <p:cNvSpPr>
            <a:spLocks noChangeArrowheads="1"/>
          </p:cNvSpPr>
          <p:nvPr/>
        </p:nvSpPr>
        <p:spPr bwMode="auto">
          <a:xfrm>
            <a:off x="1692275" y="3913188"/>
            <a:ext cx="194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en-US" altLang="zh-CN"/>
              <a:t>AGP 4x</a:t>
            </a:r>
            <a:r>
              <a:rPr kumimoji="1" lang="zh-CN" altLang="en-US"/>
              <a:t>总线显卡 </a:t>
            </a:r>
          </a:p>
        </p:txBody>
      </p:sp>
      <p:sp>
        <p:nvSpPr>
          <p:cNvPr id="98309" name="Rectangle 8"/>
          <p:cNvSpPr>
            <a:spLocks noChangeArrowheads="1"/>
          </p:cNvSpPr>
          <p:nvPr/>
        </p:nvSpPr>
        <p:spPr bwMode="auto">
          <a:xfrm>
            <a:off x="1709738" y="5157788"/>
            <a:ext cx="263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a:t>支持</a:t>
            </a:r>
            <a:r>
              <a:rPr kumimoji="1" lang="en-US" altLang="zh-CN"/>
              <a:t>AGP 4x</a:t>
            </a:r>
            <a:r>
              <a:rPr kumimoji="1" lang="zh-CN" altLang="en-US"/>
              <a:t>总线的主板 </a:t>
            </a:r>
          </a:p>
        </p:txBody>
      </p:sp>
      <p:sp>
        <p:nvSpPr>
          <p:cNvPr id="4" name="日期占位符 3"/>
          <p:cNvSpPr>
            <a:spLocks noGrp="1"/>
          </p:cNvSpPr>
          <p:nvPr>
            <p:ph type="dt" sz="half" idx="10"/>
          </p:nvPr>
        </p:nvSpPr>
        <p:spPr/>
        <p:txBody>
          <a:bodyPr/>
          <a:lstStyle/>
          <a:p>
            <a:pPr>
              <a:defRPr/>
            </a:pPr>
            <a:fld id="{5ADB8524-B6CE-47E4-98CD-226ABEDC5D23}"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93</a:t>
            </a:fld>
            <a:endParaRPr lang="en-US" altLang="zh-CN"/>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539750" y="1844675"/>
            <a:ext cx="8177213"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68288" lvl="1" indent="188913">
              <a:lnSpc>
                <a:spcPct val="125000"/>
              </a:lnSpc>
              <a:spcBef>
                <a:spcPct val="20000"/>
              </a:spcBef>
              <a:buFontTx/>
              <a:buChar char="–"/>
            </a:pPr>
            <a:r>
              <a:rPr kumimoji="1" lang="en-US" altLang="zh-CN" sz="2800">
                <a:latin typeface="Times New Roman" pitchFamily="18" charset="0"/>
                <a:ea typeface="楷体_GB2312" pitchFamily="49" charset="-122"/>
              </a:rPr>
              <a:t>Intel</a:t>
            </a:r>
            <a:r>
              <a:rPr kumimoji="1" lang="zh-CN" altLang="en-US" sz="2800">
                <a:latin typeface="Times New Roman" pitchFamily="18" charset="0"/>
                <a:ea typeface="楷体_GB2312" pitchFamily="49" charset="-122"/>
              </a:rPr>
              <a:t>在</a:t>
            </a:r>
            <a:r>
              <a:rPr kumimoji="1" lang="en-US" altLang="zh-CN" sz="2800">
                <a:latin typeface="Times New Roman" pitchFamily="18" charset="0"/>
                <a:ea typeface="楷体_GB2312" pitchFamily="49" charset="-122"/>
              </a:rPr>
              <a:t>2004</a:t>
            </a:r>
            <a:r>
              <a:rPr kumimoji="1" lang="zh-CN" altLang="en-US" sz="2800">
                <a:latin typeface="Times New Roman" pitchFamily="18" charset="0"/>
                <a:ea typeface="楷体_GB2312" pitchFamily="49" charset="-122"/>
              </a:rPr>
              <a:t>年的处理器和芯片组的计划中，没有提到任何关于</a:t>
            </a:r>
            <a:r>
              <a:rPr kumimoji="1" lang="en-US" altLang="zh-CN" sz="2800">
                <a:latin typeface="Times New Roman" pitchFamily="18" charset="0"/>
                <a:ea typeface="楷体_GB2312" pitchFamily="49" charset="-122"/>
              </a:rPr>
              <a:t>AGP</a:t>
            </a:r>
            <a:r>
              <a:rPr kumimoji="1" lang="zh-CN" altLang="en-US" sz="2800">
                <a:latin typeface="Times New Roman" pitchFamily="18" charset="0"/>
                <a:ea typeface="楷体_GB2312" pitchFamily="49" charset="-122"/>
              </a:rPr>
              <a:t>的字眼，新的芯片组将不支持</a:t>
            </a:r>
            <a:r>
              <a:rPr kumimoji="1" lang="en-US" altLang="zh-CN" sz="2800">
                <a:latin typeface="Times New Roman" pitchFamily="18" charset="0"/>
                <a:ea typeface="楷体_GB2312" pitchFamily="49" charset="-122"/>
              </a:rPr>
              <a:t>AGP</a:t>
            </a:r>
            <a:r>
              <a:rPr kumimoji="1" lang="zh-CN" altLang="en-US" sz="2800">
                <a:latin typeface="Times New Roman" pitchFamily="18" charset="0"/>
                <a:ea typeface="楷体_GB2312" pitchFamily="49" charset="-122"/>
              </a:rPr>
              <a:t>总线</a:t>
            </a:r>
          </a:p>
          <a:p>
            <a:pPr marL="268288" lvl="1" indent="188913">
              <a:lnSpc>
                <a:spcPct val="125000"/>
              </a:lnSpc>
              <a:spcBef>
                <a:spcPct val="20000"/>
              </a:spcBef>
              <a:buFontTx/>
              <a:buChar char="–"/>
            </a:pPr>
            <a:r>
              <a:rPr kumimoji="1" lang="en-US" altLang="zh-CN" sz="2800">
                <a:latin typeface="Times New Roman" pitchFamily="18" charset="0"/>
                <a:ea typeface="楷体_GB2312" pitchFamily="49" charset="-122"/>
              </a:rPr>
              <a:t>Intel</a:t>
            </a:r>
            <a:r>
              <a:rPr kumimoji="1" lang="zh-CN" altLang="en-US" sz="2800">
                <a:latin typeface="Times New Roman" pitchFamily="18" charset="0"/>
                <a:ea typeface="楷体_GB2312" pitchFamily="49" charset="-122"/>
              </a:rPr>
              <a:t>是希望通过这种方式使显卡从</a:t>
            </a:r>
            <a:r>
              <a:rPr kumimoji="1" lang="en-US" altLang="zh-CN" sz="2800">
                <a:latin typeface="Times New Roman" pitchFamily="18" charset="0"/>
                <a:ea typeface="楷体_GB2312" pitchFamily="49" charset="-122"/>
              </a:rPr>
              <a:t>AGP</a:t>
            </a:r>
            <a:r>
              <a:rPr kumimoji="1" lang="zh-CN" altLang="en-US" sz="2800">
                <a:latin typeface="Times New Roman" pitchFamily="18" charset="0"/>
                <a:ea typeface="楷体_GB2312" pitchFamily="49" charset="-122"/>
              </a:rPr>
              <a:t>迅速转为</a:t>
            </a:r>
            <a:r>
              <a:rPr kumimoji="1" lang="en-US" altLang="zh-CN" sz="2800">
                <a:latin typeface="Times New Roman" pitchFamily="18" charset="0"/>
                <a:ea typeface="楷体_GB2312" pitchFamily="49" charset="-122"/>
              </a:rPr>
              <a:t>PCI Express</a:t>
            </a:r>
            <a:r>
              <a:rPr kumimoji="1" lang="en-US" altLang="zh-CN" sz="2800"/>
              <a:t> </a:t>
            </a:r>
          </a:p>
          <a:p>
            <a:pPr marL="268288" lvl="1" indent="188913">
              <a:lnSpc>
                <a:spcPct val="125000"/>
              </a:lnSpc>
              <a:spcBef>
                <a:spcPct val="20000"/>
              </a:spcBef>
              <a:buFontTx/>
              <a:buChar char="–"/>
            </a:pPr>
            <a:r>
              <a:rPr kumimoji="1" lang="en-US" altLang="zh-CN" sz="2800">
                <a:latin typeface="Times New Roman" pitchFamily="18" charset="0"/>
                <a:ea typeface="楷体_GB2312" pitchFamily="49" charset="-122"/>
              </a:rPr>
              <a:t>VIA</a:t>
            </a:r>
            <a:r>
              <a:rPr kumimoji="1" lang="zh-CN" altLang="en-US" sz="2800">
                <a:latin typeface="Times New Roman" pitchFamily="18" charset="0"/>
                <a:ea typeface="楷体_GB2312" pitchFamily="49" charset="-122"/>
              </a:rPr>
              <a:t>（威盛）和</a:t>
            </a:r>
            <a:r>
              <a:rPr kumimoji="1" lang="en-US" altLang="zh-CN" sz="2800">
                <a:latin typeface="Times New Roman" pitchFamily="18" charset="0"/>
                <a:ea typeface="楷体_GB2312" pitchFamily="49" charset="-122"/>
              </a:rPr>
              <a:t>SIS</a:t>
            </a:r>
            <a:r>
              <a:rPr kumimoji="1" lang="zh-CN" altLang="en-US" sz="2800">
                <a:latin typeface="Times New Roman" pitchFamily="18" charset="0"/>
                <a:ea typeface="楷体_GB2312" pitchFamily="49" charset="-122"/>
              </a:rPr>
              <a:t>（矽统）等芯片厂商也将逐步减少</a:t>
            </a:r>
            <a:r>
              <a:rPr kumimoji="1" lang="en-US" altLang="zh-CN" sz="2800">
                <a:latin typeface="Times New Roman" pitchFamily="18" charset="0"/>
                <a:ea typeface="楷体_GB2312" pitchFamily="49" charset="-122"/>
              </a:rPr>
              <a:t>AGP</a:t>
            </a:r>
            <a:r>
              <a:rPr kumimoji="1" lang="zh-CN" altLang="en-US" sz="2800">
                <a:latin typeface="Times New Roman" pitchFamily="18" charset="0"/>
                <a:ea typeface="楷体_GB2312" pitchFamily="49" charset="-122"/>
              </a:rPr>
              <a:t>接口</a:t>
            </a:r>
            <a:r>
              <a:rPr kumimoji="1" lang="zh-CN" altLang="en-US" sz="2800"/>
              <a:t> </a:t>
            </a:r>
          </a:p>
        </p:txBody>
      </p:sp>
      <p:sp>
        <p:nvSpPr>
          <p:cNvPr id="4" name="日期占位符 3"/>
          <p:cNvSpPr>
            <a:spLocks noGrp="1"/>
          </p:cNvSpPr>
          <p:nvPr>
            <p:ph type="dt" sz="half" idx="10"/>
          </p:nvPr>
        </p:nvSpPr>
        <p:spPr/>
        <p:txBody>
          <a:bodyPr/>
          <a:lstStyle/>
          <a:p>
            <a:pPr>
              <a:defRPr/>
            </a:pPr>
            <a:fld id="{FE0B7C59-9724-4F45-B486-8966F8577B9B}"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94</a:t>
            </a:fld>
            <a:endParaRPr lang="en-US" altLang="zh-CN"/>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ChangeArrowheads="1"/>
          </p:cNvSpPr>
          <p:nvPr/>
        </p:nvSpPr>
        <p:spPr bwMode="auto">
          <a:xfrm>
            <a:off x="509588" y="2133600"/>
            <a:ext cx="8221662"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indent="277813">
              <a:lnSpc>
                <a:spcPct val="125000"/>
              </a:lnSpc>
              <a:spcBef>
                <a:spcPct val="20000"/>
              </a:spcBef>
              <a:defRPr/>
            </a:pPr>
            <a:r>
              <a:rPr kumimoji="1" lang="en-US" altLang="zh-CN" sz="2800">
                <a:latin typeface="Times New Roman" pitchFamily="18" charset="0"/>
                <a:ea typeface="楷体_GB2312" pitchFamily="49" charset="-122"/>
              </a:rPr>
              <a:t>  PCI </a:t>
            </a:r>
            <a:r>
              <a:rPr kumimoji="1" lang="zh-CN" altLang="en-US" sz="2800">
                <a:latin typeface="Times New Roman" pitchFamily="18" charset="0"/>
                <a:ea typeface="楷体_GB2312" pitchFamily="49" charset="-122"/>
              </a:rPr>
              <a:t>总线只有</a:t>
            </a:r>
            <a:r>
              <a:rPr kumimoji="1" lang="en-US" altLang="zh-CN" sz="2800">
                <a:latin typeface="Times New Roman" pitchFamily="18" charset="0"/>
                <a:ea typeface="楷体_GB2312" pitchFamily="49" charset="-122"/>
              </a:rPr>
              <a:t>133MB/S</a:t>
            </a:r>
            <a:r>
              <a:rPr kumimoji="1" lang="zh-CN" altLang="en-US" sz="2800">
                <a:latin typeface="Times New Roman" pitchFamily="18" charset="0"/>
                <a:ea typeface="楷体_GB2312" pitchFamily="49" charset="-122"/>
              </a:rPr>
              <a:t>，带宽早已不堪负荷。在经历了长达</a:t>
            </a:r>
            <a:r>
              <a:rPr kumimoji="1" lang="en-US" altLang="zh-CN" sz="2800">
                <a:latin typeface="Times New Roman" pitchFamily="18" charset="0"/>
                <a:ea typeface="楷体_GB2312" pitchFamily="49" charset="-122"/>
              </a:rPr>
              <a:t>10</a:t>
            </a:r>
            <a:r>
              <a:rPr kumimoji="1" lang="zh-CN" altLang="en-US" sz="2800">
                <a:latin typeface="Times New Roman" pitchFamily="18" charset="0"/>
                <a:ea typeface="楷体_GB2312" pitchFamily="49" charset="-122"/>
              </a:rPr>
              <a:t>年修补补，</a:t>
            </a:r>
            <a:r>
              <a:rPr kumimoji="1" lang="en-US" altLang="zh-CN" sz="2800">
                <a:latin typeface="Times New Roman" pitchFamily="18" charset="0"/>
                <a:ea typeface="楷体_GB2312" pitchFamily="49" charset="-122"/>
              </a:rPr>
              <a:t>PCI </a:t>
            </a:r>
            <a:r>
              <a:rPr kumimoji="1" lang="zh-CN" altLang="en-US" sz="2800">
                <a:latin typeface="Times New Roman" pitchFamily="18" charset="0"/>
                <a:ea typeface="楷体_GB2312" pitchFamily="49" charset="-122"/>
              </a:rPr>
              <a:t>总线已无法满足电脑性能提升要求，必须由带宽更大、适应性更广、发展潜力更深的新一代总线取而代之。</a:t>
            </a:r>
            <a:endParaRPr kumimoji="1" lang="en-US" altLang="zh-CN" sz="2800">
              <a:latin typeface="Times New Roman" pitchFamily="18" charset="0"/>
              <a:ea typeface="楷体_GB2312" pitchFamily="49" charset="-122"/>
            </a:endParaRPr>
          </a:p>
          <a:p>
            <a:pPr marL="742950" lvl="1" indent="-285750">
              <a:spcBef>
                <a:spcPct val="20000"/>
              </a:spcBef>
              <a:buFontTx/>
              <a:buChar char="–"/>
              <a:defRPr/>
            </a:pPr>
            <a:r>
              <a:rPr kumimoji="1" lang="en-US" altLang="zh-CN" sz="2800">
                <a:latin typeface="Times New Roman" pitchFamily="18" charset="0"/>
                <a:ea typeface="楷体_GB2312" pitchFamily="49" charset="-122"/>
              </a:rPr>
              <a:t>2002</a:t>
            </a:r>
            <a:r>
              <a:rPr kumimoji="1" lang="zh-CN" altLang="en-US" sz="2800">
                <a:latin typeface="Times New Roman" pitchFamily="18" charset="0"/>
                <a:ea typeface="楷体_GB2312" pitchFamily="49" charset="-122"/>
              </a:rPr>
              <a:t>年</a:t>
            </a:r>
            <a:r>
              <a:rPr kumimoji="1" lang="en-US" altLang="zh-CN" sz="2800">
                <a:latin typeface="Times New Roman" pitchFamily="18" charset="0"/>
                <a:ea typeface="楷体_GB2312" pitchFamily="49" charset="-122"/>
              </a:rPr>
              <a:t>7</a:t>
            </a:r>
            <a:r>
              <a:rPr kumimoji="1" lang="zh-CN" altLang="en-US" sz="2800">
                <a:latin typeface="Times New Roman" pitchFamily="18" charset="0"/>
                <a:ea typeface="楷体_GB2312" pitchFamily="49" charset="-122"/>
              </a:rPr>
              <a:t>月</a:t>
            </a:r>
            <a:r>
              <a:rPr kumimoji="1" lang="en-US" altLang="zh-CN" sz="2800">
                <a:latin typeface="Times New Roman" pitchFamily="18" charset="0"/>
                <a:ea typeface="楷体_GB2312" pitchFamily="49" charset="-122"/>
              </a:rPr>
              <a:t>23</a:t>
            </a:r>
            <a:r>
              <a:rPr kumimoji="1" lang="zh-CN" altLang="en-US" sz="2800">
                <a:latin typeface="Times New Roman" pitchFamily="18" charset="0"/>
                <a:ea typeface="楷体_GB2312" pitchFamily="49" charset="-122"/>
              </a:rPr>
              <a:t>日，</a:t>
            </a:r>
            <a:r>
              <a:rPr kumimoji="1" lang="en-US" altLang="zh-CN" sz="2800">
                <a:latin typeface="Times New Roman" pitchFamily="18" charset="0"/>
                <a:ea typeface="楷体_GB2312" pitchFamily="49" charset="-122"/>
              </a:rPr>
              <a:t>PCI-SIG </a:t>
            </a:r>
            <a:r>
              <a:rPr kumimoji="1" lang="zh-CN" altLang="en-US" sz="2800">
                <a:latin typeface="Times New Roman" pitchFamily="18" charset="0"/>
                <a:ea typeface="楷体_GB2312" pitchFamily="49" charset="-122"/>
              </a:rPr>
              <a:t>正式公布</a:t>
            </a:r>
            <a:r>
              <a:rPr kumimoji="1" lang="en-US" altLang="zh-CN" sz="2800">
                <a:latin typeface="Times New Roman" pitchFamily="18" charset="0"/>
                <a:ea typeface="楷体_GB2312" pitchFamily="49" charset="-122"/>
              </a:rPr>
              <a:t>PCI Express 1.0 </a:t>
            </a:r>
            <a:r>
              <a:rPr kumimoji="1" lang="zh-CN" altLang="en-US" sz="2800">
                <a:latin typeface="Times New Roman" pitchFamily="18" charset="0"/>
                <a:ea typeface="楷体_GB2312" pitchFamily="49" charset="-122"/>
              </a:rPr>
              <a:t>规范</a:t>
            </a:r>
          </a:p>
          <a:p>
            <a:pPr marL="742950" lvl="1" indent="-285750">
              <a:spcBef>
                <a:spcPct val="20000"/>
              </a:spcBef>
              <a:buFontTx/>
              <a:buChar char="–"/>
              <a:defRPr/>
            </a:pPr>
            <a:r>
              <a:rPr kumimoji="1" lang="en-US" altLang="zh-CN" sz="2800">
                <a:latin typeface="Times New Roman" pitchFamily="18" charset="0"/>
                <a:ea typeface="楷体_GB2312" pitchFamily="49" charset="-122"/>
              </a:rPr>
              <a:t>2003</a:t>
            </a:r>
            <a:r>
              <a:rPr kumimoji="1" lang="zh-CN" altLang="en-US" sz="2800">
                <a:latin typeface="Times New Roman" pitchFamily="18" charset="0"/>
                <a:ea typeface="楷体_GB2312" pitchFamily="49" charset="-122"/>
              </a:rPr>
              <a:t>年</a:t>
            </a:r>
            <a:r>
              <a:rPr kumimoji="1" lang="en-US" altLang="zh-CN" sz="2800">
                <a:latin typeface="Times New Roman" pitchFamily="18" charset="0"/>
                <a:ea typeface="楷体_GB2312" pitchFamily="49" charset="-122"/>
              </a:rPr>
              <a:t>1</a:t>
            </a:r>
            <a:r>
              <a:rPr kumimoji="1" lang="zh-CN" altLang="en-US" sz="2800">
                <a:latin typeface="Times New Roman" pitchFamily="18" charset="0"/>
                <a:ea typeface="楷体_GB2312" pitchFamily="49" charset="-122"/>
              </a:rPr>
              <a:t>月，</a:t>
            </a:r>
            <a:r>
              <a:rPr kumimoji="1" lang="en-US" altLang="zh-CN" sz="2800">
                <a:latin typeface="Times New Roman" pitchFamily="18" charset="0"/>
                <a:ea typeface="楷体_GB2312" pitchFamily="49" charset="-122"/>
              </a:rPr>
              <a:t>PCI-E1.0</a:t>
            </a:r>
            <a:r>
              <a:rPr kumimoji="1" lang="zh-CN" altLang="en-US" sz="2800">
                <a:latin typeface="Times New Roman" pitchFamily="18" charset="0"/>
                <a:ea typeface="楷体_GB2312" pitchFamily="49" charset="-122"/>
              </a:rPr>
              <a:t>正式发布</a:t>
            </a:r>
            <a:r>
              <a:rPr kumimoji="1" lang="zh-CN" altLang="en-US" sz="2800"/>
              <a:t>  </a:t>
            </a:r>
            <a:endParaRPr kumimoji="1" lang="zh-CN" altLang="en-US" sz="2800">
              <a:latin typeface="Times New Roman" pitchFamily="18" charset="0"/>
              <a:ea typeface="楷体_GB2312" pitchFamily="49" charset="-122"/>
            </a:endParaRPr>
          </a:p>
        </p:txBody>
      </p:sp>
      <p:sp>
        <p:nvSpPr>
          <p:cNvPr id="100355" name="Rectangle 4"/>
          <p:cNvSpPr>
            <a:spLocks noChangeArrowheads="1"/>
          </p:cNvSpPr>
          <p:nvPr/>
        </p:nvSpPr>
        <p:spPr bwMode="auto">
          <a:xfrm>
            <a:off x="509588" y="1412875"/>
            <a:ext cx="3775075"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10000"/>
              </a:spcBef>
              <a:spcAft>
                <a:spcPct val="10000"/>
              </a:spcAft>
              <a:buFont typeface="Wingdings" pitchFamily="2" charset="2"/>
              <a:buChar char="n"/>
            </a:pPr>
            <a:r>
              <a:rPr kumimoji="1" lang="en-US" altLang="zh-CN" sz="2800" b="1">
                <a:solidFill>
                  <a:srgbClr val="6600FF"/>
                </a:solidFill>
                <a:latin typeface="宋体" pitchFamily="2" charset="-122"/>
                <a:ea typeface="楷体_GB2312" pitchFamily="49" charset="-122"/>
              </a:rPr>
              <a:t>PCI-Express</a:t>
            </a:r>
            <a:r>
              <a:rPr kumimoji="1" lang="zh-CN" altLang="en-US" sz="2800" b="1">
                <a:solidFill>
                  <a:srgbClr val="6600FF"/>
                </a:solidFill>
                <a:latin typeface="宋体" pitchFamily="2" charset="-122"/>
                <a:ea typeface="楷体_GB2312" pitchFamily="49" charset="-122"/>
              </a:rPr>
              <a:t>总线</a:t>
            </a:r>
          </a:p>
        </p:txBody>
      </p:sp>
      <p:sp>
        <p:nvSpPr>
          <p:cNvPr id="4" name="日期占位符 3"/>
          <p:cNvSpPr>
            <a:spLocks noGrp="1"/>
          </p:cNvSpPr>
          <p:nvPr>
            <p:ph type="dt" sz="half" idx="10"/>
          </p:nvPr>
        </p:nvSpPr>
        <p:spPr/>
        <p:txBody>
          <a:bodyPr/>
          <a:lstStyle/>
          <a:p>
            <a:pPr>
              <a:defRPr/>
            </a:pPr>
            <a:fld id="{4C3992FF-0015-4126-98BF-47ED45881C68}"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95</a:t>
            </a:fld>
            <a:endParaRPr lang="en-US" altLang="zh-CN"/>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295275" y="1773238"/>
            <a:ext cx="85629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125000"/>
              </a:lnSpc>
              <a:spcBef>
                <a:spcPct val="20000"/>
              </a:spcBef>
            </a:pPr>
            <a:r>
              <a:rPr kumimoji="1" lang="en-US" altLang="zh-CN" sz="2400">
                <a:latin typeface="Times New Roman" pitchFamily="18" charset="0"/>
                <a:ea typeface="楷体_GB2312" pitchFamily="49" charset="-122"/>
              </a:rPr>
              <a:t>     PCI-Express</a:t>
            </a:r>
            <a:r>
              <a:rPr kumimoji="1" lang="zh-CN" altLang="en-US" sz="2400">
                <a:latin typeface="Times New Roman" pitchFamily="18" charset="0"/>
                <a:ea typeface="楷体_GB2312" pitchFamily="49" charset="-122"/>
              </a:rPr>
              <a:t>是最新的总线和接口标准，它原来的名称为“</a:t>
            </a:r>
            <a:r>
              <a:rPr kumimoji="1" lang="en-US" altLang="zh-CN" sz="2400">
                <a:latin typeface="Times New Roman" pitchFamily="18" charset="0"/>
                <a:ea typeface="楷体_GB2312" pitchFamily="49" charset="-122"/>
              </a:rPr>
              <a:t>3GIO” </a:t>
            </a:r>
            <a:r>
              <a:rPr kumimoji="1" lang="zh-CN" altLang="en-US" sz="2400">
                <a:latin typeface="Times New Roman" pitchFamily="18" charset="0"/>
                <a:ea typeface="楷体_GB2312" pitchFamily="49" charset="-122"/>
              </a:rPr>
              <a:t>（</a:t>
            </a:r>
            <a:r>
              <a:rPr kumimoji="1" lang="en-US" altLang="zh-CN" sz="2400">
                <a:latin typeface="Times New Roman" pitchFamily="18" charset="0"/>
                <a:ea typeface="楷体_GB2312" pitchFamily="49" charset="-122"/>
              </a:rPr>
              <a:t>Third-Generation Input/Output</a:t>
            </a:r>
            <a:r>
              <a:rPr kumimoji="1" lang="zh-CN" altLang="en-US" sz="2400">
                <a:latin typeface="Times New Roman" pitchFamily="18" charset="0"/>
                <a:ea typeface="楷体_GB2312" pitchFamily="49" charset="-122"/>
              </a:rPr>
              <a:t>，第三代输入</a:t>
            </a:r>
            <a:r>
              <a:rPr kumimoji="1" lang="en-US" altLang="zh-CN" sz="2400">
                <a:latin typeface="Times New Roman" pitchFamily="18" charset="0"/>
                <a:ea typeface="楷体_GB2312" pitchFamily="49" charset="-122"/>
              </a:rPr>
              <a:t>/</a:t>
            </a:r>
            <a:r>
              <a:rPr kumimoji="1" lang="zh-CN" altLang="en-US" sz="2400">
                <a:latin typeface="Times New Roman" pitchFamily="18" charset="0"/>
                <a:ea typeface="楷体_GB2312" pitchFamily="49" charset="-122"/>
              </a:rPr>
              <a:t>输出总线），由英特尔提出，英特尔的意思是它代表着下一代</a:t>
            </a:r>
            <a:r>
              <a:rPr kumimoji="1" lang="en-US" altLang="zh-CN" sz="2400">
                <a:latin typeface="Times New Roman" pitchFamily="18" charset="0"/>
                <a:ea typeface="楷体_GB2312" pitchFamily="49" charset="-122"/>
              </a:rPr>
              <a:t>I/O</a:t>
            </a:r>
            <a:r>
              <a:rPr kumimoji="1" lang="zh-CN" altLang="en-US" sz="2400">
                <a:latin typeface="Times New Roman" pitchFamily="18" charset="0"/>
                <a:ea typeface="楷体_GB2312" pitchFamily="49" charset="-122"/>
              </a:rPr>
              <a:t>接口标准。交由</a:t>
            </a:r>
            <a:r>
              <a:rPr kumimoji="1" lang="en-US" altLang="zh-CN" sz="2400">
                <a:latin typeface="Times New Roman" pitchFamily="18" charset="0"/>
                <a:ea typeface="楷体_GB2312" pitchFamily="49" charset="-122"/>
              </a:rPr>
              <a:t>PCI-SIG</a:t>
            </a:r>
            <a:r>
              <a:rPr kumimoji="1" lang="zh-CN" altLang="en-US" sz="2400">
                <a:latin typeface="Times New Roman" pitchFamily="18" charset="0"/>
                <a:ea typeface="楷体_GB2312" pitchFamily="49" charset="-122"/>
              </a:rPr>
              <a:t>（</a:t>
            </a:r>
            <a:r>
              <a:rPr kumimoji="1" lang="en-US" altLang="zh-CN" sz="2400">
                <a:latin typeface="Times New Roman" pitchFamily="18" charset="0"/>
                <a:ea typeface="楷体_GB2312" pitchFamily="49" charset="-122"/>
              </a:rPr>
              <a:t>PCI</a:t>
            </a:r>
            <a:r>
              <a:rPr kumimoji="1" lang="zh-CN" altLang="en-US" sz="2400">
                <a:latin typeface="Times New Roman" pitchFamily="18" charset="0"/>
                <a:ea typeface="楷体_GB2312" pitchFamily="49" charset="-122"/>
              </a:rPr>
              <a:t>特殊兴趣组织）认证发布后才改名为“</a:t>
            </a:r>
            <a:r>
              <a:rPr kumimoji="1" lang="en-US" altLang="zh-CN" sz="2400">
                <a:latin typeface="Times New Roman" pitchFamily="18" charset="0"/>
                <a:ea typeface="楷体_GB2312" pitchFamily="49" charset="-122"/>
              </a:rPr>
              <a:t>PCI-Express”</a:t>
            </a:r>
            <a:r>
              <a:rPr kumimoji="1" lang="zh-CN" altLang="en-US" sz="2400">
                <a:latin typeface="Times New Roman" pitchFamily="18" charset="0"/>
                <a:ea typeface="楷体_GB2312" pitchFamily="49" charset="-122"/>
              </a:rPr>
              <a:t>。</a:t>
            </a:r>
          </a:p>
          <a:p>
            <a:pPr marL="0" lvl="1">
              <a:lnSpc>
                <a:spcPct val="125000"/>
              </a:lnSpc>
              <a:spcBef>
                <a:spcPct val="20000"/>
              </a:spcBef>
            </a:pPr>
            <a:r>
              <a:rPr kumimoji="1" lang="zh-CN" altLang="en-US" sz="2400">
                <a:latin typeface="Times New Roman" pitchFamily="18" charset="0"/>
                <a:ea typeface="楷体_GB2312" pitchFamily="49" charset="-122"/>
              </a:rPr>
              <a:t>     这个新标准目标是取代的</a:t>
            </a:r>
            <a:r>
              <a:rPr kumimoji="1" lang="en-US" altLang="zh-CN" sz="2400">
                <a:latin typeface="Times New Roman" pitchFamily="18" charset="0"/>
                <a:ea typeface="楷体_GB2312" pitchFamily="49" charset="-122"/>
              </a:rPr>
              <a:t>PCI</a:t>
            </a:r>
            <a:r>
              <a:rPr kumimoji="1" lang="zh-CN" altLang="en-US" sz="2400">
                <a:latin typeface="Times New Roman" pitchFamily="18" charset="0"/>
                <a:ea typeface="楷体_GB2312" pitchFamily="49" charset="-122"/>
              </a:rPr>
              <a:t>和</a:t>
            </a:r>
            <a:r>
              <a:rPr kumimoji="1" lang="en-US" altLang="zh-CN" sz="2400">
                <a:latin typeface="Times New Roman" pitchFamily="18" charset="0"/>
                <a:ea typeface="楷体_GB2312" pitchFamily="49" charset="-122"/>
              </a:rPr>
              <a:t>AGP</a:t>
            </a:r>
            <a:r>
              <a:rPr kumimoji="1" lang="zh-CN" altLang="en-US" sz="2400">
                <a:latin typeface="Times New Roman" pitchFamily="18" charset="0"/>
                <a:ea typeface="楷体_GB2312" pitchFamily="49" charset="-122"/>
              </a:rPr>
              <a:t>，最终实现总线标准的统一。它的主要优势就是数据传输速率高，目前的版本是</a:t>
            </a:r>
            <a:r>
              <a:rPr kumimoji="1" lang="en-US" altLang="zh-CN" sz="2400">
                <a:latin typeface="Times New Roman" pitchFamily="18" charset="0"/>
                <a:ea typeface="楷体_GB2312" pitchFamily="49" charset="-122"/>
              </a:rPr>
              <a:t>PCI-e5.0</a:t>
            </a:r>
            <a:r>
              <a:rPr kumimoji="1" lang="zh-CN" altLang="en-US" sz="2400">
                <a:latin typeface="Times New Roman" pitchFamily="18" charset="0"/>
                <a:ea typeface="楷体_GB2312" pitchFamily="49" charset="-122"/>
              </a:rPr>
              <a:t>，最高可达到</a:t>
            </a:r>
            <a:r>
              <a:rPr kumimoji="1" lang="en-US" altLang="zh-CN" sz="2400">
                <a:latin typeface="Times New Roman" pitchFamily="18" charset="0"/>
                <a:ea typeface="楷体_GB2312" pitchFamily="49" charset="-122"/>
              </a:rPr>
              <a:t>32GT/s</a:t>
            </a:r>
            <a:r>
              <a:rPr kumimoji="1" lang="zh-CN" altLang="en-US" sz="2400">
                <a:latin typeface="Times New Roman" pitchFamily="18" charset="0"/>
                <a:ea typeface="楷体_GB2312" pitchFamily="49" charset="-122"/>
              </a:rPr>
              <a:t>，即每个通道支持每秒传输</a:t>
            </a:r>
            <a:r>
              <a:rPr kumimoji="1" lang="en-US" altLang="zh-CN" sz="2400">
                <a:latin typeface="Times New Roman" pitchFamily="18" charset="0"/>
                <a:ea typeface="楷体_GB2312" pitchFamily="49" charset="-122"/>
              </a:rPr>
              <a:t>32G</a:t>
            </a:r>
            <a:r>
              <a:rPr kumimoji="1" lang="zh-CN" altLang="en-US" sz="2400">
                <a:latin typeface="Times New Roman" pitchFamily="18" charset="0"/>
                <a:ea typeface="楷体_GB2312" pitchFamily="49" charset="-122"/>
              </a:rPr>
              <a:t>个</a:t>
            </a:r>
            <a:r>
              <a:rPr kumimoji="1" lang="en-US" altLang="zh-CN" sz="2400">
                <a:latin typeface="Times New Roman" pitchFamily="18" charset="0"/>
                <a:ea typeface="楷体_GB2312" pitchFamily="49" charset="-122"/>
              </a:rPr>
              <a:t>bit</a:t>
            </a:r>
            <a:r>
              <a:rPr kumimoji="1" lang="zh-CN" altLang="en-US" sz="2400">
                <a:latin typeface="Times New Roman" pitchFamily="18" charset="0"/>
                <a:ea typeface="楷体_GB2312" pitchFamily="49" charset="-122"/>
              </a:rPr>
              <a:t>。</a:t>
            </a:r>
          </a:p>
        </p:txBody>
      </p:sp>
      <p:sp>
        <p:nvSpPr>
          <p:cNvPr id="4" name="日期占位符 3"/>
          <p:cNvSpPr>
            <a:spLocks noGrp="1"/>
          </p:cNvSpPr>
          <p:nvPr>
            <p:ph type="dt" sz="half" idx="10"/>
          </p:nvPr>
        </p:nvSpPr>
        <p:spPr/>
        <p:txBody>
          <a:bodyPr/>
          <a:lstStyle/>
          <a:p>
            <a:pPr>
              <a:defRPr/>
            </a:pPr>
            <a:fld id="{185C3CC6-5DC8-4BDB-9A35-58450E71357C}" type="datetime11">
              <a:rPr lang="zh-CN" altLang="en-US" smtClean="0"/>
              <a:t>09:32:28</a:t>
            </a:fld>
            <a:endParaRPr lang="en-US" altLang="zh-CN"/>
          </a:p>
        </p:txBody>
      </p:sp>
      <p:sp>
        <p:nvSpPr>
          <p:cNvPr id="5" name="灯片编号占位符 4"/>
          <p:cNvSpPr>
            <a:spLocks noGrp="1"/>
          </p:cNvSpPr>
          <p:nvPr>
            <p:ph type="sldNum" sz="quarter" idx="12"/>
          </p:nvPr>
        </p:nvSpPr>
        <p:spPr/>
        <p:txBody>
          <a:bodyPr/>
          <a:lstStyle/>
          <a:p>
            <a:pPr>
              <a:defRPr/>
            </a:pPr>
            <a:fld id="{F388ECC5-8141-4B6E-8747-B647CD18AD8D}" type="slidenum">
              <a:rPr lang="en-US" altLang="zh-CN" smtClean="0"/>
              <a:pPr>
                <a:defRPr/>
              </a:pPr>
              <a:t>96</a:t>
            </a:fld>
            <a:endParaRPr lang="en-US" altLang="zh-CN"/>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2051050"/>
            <a:ext cx="5448300"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3" name="Rectangle 3"/>
          <p:cNvSpPr>
            <a:spLocks noChangeArrowheads="1"/>
          </p:cNvSpPr>
          <p:nvPr/>
        </p:nvSpPr>
        <p:spPr bwMode="auto">
          <a:xfrm>
            <a:off x="5942013" y="1822450"/>
            <a:ext cx="2622550" cy="457200"/>
          </a:xfrm>
          <a:prstGeom prst="rect">
            <a:avLst/>
          </a:prstGeom>
          <a:solidFill>
            <a:srgbClr val="F2F2F2"/>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sz="2400" b="1"/>
              <a:t>技嘉 </a:t>
            </a:r>
            <a:r>
              <a:rPr kumimoji="1" lang="en-US" altLang="zh-CN" sz="2400" b="1"/>
              <a:t>965P-DS3</a:t>
            </a:r>
          </a:p>
        </p:txBody>
      </p:sp>
      <p:sp>
        <p:nvSpPr>
          <p:cNvPr id="102404" name="Rectangle 4"/>
          <p:cNvSpPr>
            <a:spLocks noChangeArrowheads="1"/>
          </p:cNvSpPr>
          <p:nvPr/>
        </p:nvSpPr>
        <p:spPr bwMode="auto">
          <a:xfrm>
            <a:off x="0" y="3819525"/>
            <a:ext cx="9144000" cy="0"/>
          </a:xfrm>
          <a:prstGeom prst="rect">
            <a:avLst/>
          </a:prstGeom>
          <a:solidFill>
            <a:srgbClr val="E6E6E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05" name="Rectangle 5"/>
          <p:cNvSpPr>
            <a:spLocks noChangeArrowheads="1"/>
          </p:cNvSpPr>
          <p:nvPr/>
        </p:nvSpPr>
        <p:spPr bwMode="auto">
          <a:xfrm>
            <a:off x="5781675" y="2535238"/>
            <a:ext cx="2925763" cy="915987"/>
          </a:xfrm>
          <a:prstGeom prst="rect">
            <a:avLst/>
          </a:prstGeom>
          <a:solidFill>
            <a:srgbClr val="F2F2F2"/>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b="1"/>
              <a:t>CPU </a:t>
            </a:r>
            <a:r>
              <a:rPr kumimoji="1" lang="zh-CN" altLang="en-US" b="1"/>
              <a:t>种类：</a:t>
            </a:r>
          </a:p>
          <a:p>
            <a:pPr eaLnBrk="0" hangingPunct="0"/>
            <a:r>
              <a:rPr kumimoji="1" lang="en-US" altLang="zh-CN">
                <a:solidFill>
                  <a:srgbClr val="000000"/>
                </a:solidFill>
              </a:rPr>
              <a:t>Core2 Extreme/</a:t>
            </a:r>
            <a:r>
              <a:rPr kumimoji="1" lang="zh-CN" altLang="en-US">
                <a:solidFill>
                  <a:srgbClr val="000000"/>
                </a:solidFill>
              </a:rPr>
              <a:t>赛扬</a:t>
            </a:r>
            <a:r>
              <a:rPr kumimoji="1" lang="en-US" altLang="zh-CN">
                <a:solidFill>
                  <a:srgbClr val="000000"/>
                </a:solidFill>
              </a:rPr>
              <a:t>D/</a:t>
            </a:r>
            <a:r>
              <a:rPr kumimoji="1" lang="zh-CN" altLang="en-US">
                <a:solidFill>
                  <a:srgbClr val="000000"/>
                </a:solidFill>
              </a:rPr>
              <a:t>奔腾</a:t>
            </a:r>
            <a:r>
              <a:rPr kumimoji="1" lang="en-US" altLang="zh-CN">
                <a:solidFill>
                  <a:srgbClr val="000000"/>
                </a:solidFill>
              </a:rPr>
              <a:t>4/Core 2 Duo/PentiumD</a:t>
            </a:r>
            <a:endParaRPr kumimoji="1" lang="en-US" altLang="zh-CN" b="1"/>
          </a:p>
        </p:txBody>
      </p:sp>
      <p:sp>
        <p:nvSpPr>
          <p:cNvPr id="102406" name="Rectangle 6"/>
          <p:cNvSpPr>
            <a:spLocks noChangeArrowheads="1"/>
          </p:cNvSpPr>
          <p:nvPr/>
        </p:nvSpPr>
        <p:spPr bwMode="auto">
          <a:xfrm>
            <a:off x="5738813" y="3578225"/>
            <a:ext cx="2925762" cy="366713"/>
          </a:xfrm>
          <a:prstGeom prst="rect">
            <a:avLst/>
          </a:prstGeom>
          <a:solidFill>
            <a:srgbClr val="F2F2F2"/>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b="1"/>
              <a:t>总线频率</a:t>
            </a:r>
            <a:r>
              <a:rPr kumimoji="1" lang="zh-CN" altLang="en-US"/>
              <a:t> </a:t>
            </a:r>
            <a:r>
              <a:rPr kumimoji="1" lang="zh-CN" altLang="en-US" b="1"/>
              <a:t>：</a:t>
            </a:r>
            <a:r>
              <a:rPr kumimoji="1" lang="en-US" altLang="zh-CN"/>
              <a:t>FSB 1333MHz</a:t>
            </a:r>
            <a:endParaRPr kumimoji="1" lang="en-US" altLang="zh-CN" b="1"/>
          </a:p>
        </p:txBody>
      </p:sp>
      <p:sp>
        <p:nvSpPr>
          <p:cNvPr id="102407" name="Rectangle 7"/>
          <p:cNvSpPr>
            <a:spLocks noChangeArrowheads="1"/>
          </p:cNvSpPr>
          <p:nvPr/>
        </p:nvSpPr>
        <p:spPr bwMode="auto">
          <a:xfrm>
            <a:off x="5753100" y="4138613"/>
            <a:ext cx="2925763" cy="366712"/>
          </a:xfrm>
          <a:prstGeom prst="rect">
            <a:avLst/>
          </a:prstGeom>
          <a:solidFill>
            <a:srgbClr val="F2F2F2"/>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b="1"/>
              <a:t>显卡插槽</a:t>
            </a:r>
            <a:r>
              <a:rPr kumimoji="1" lang="zh-CN" altLang="en-US"/>
              <a:t> </a:t>
            </a:r>
            <a:r>
              <a:rPr kumimoji="1" lang="zh-CN" altLang="en-US" b="1"/>
              <a:t>：</a:t>
            </a:r>
            <a:r>
              <a:rPr kumimoji="1" lang="en-US" altLang="zh-CN"/>
              <a:t>PCI-E 16X</a:t>
            </a:r>
            <a:endParaRPr kumimoji="1" lang="en-US" altLang="zh-CN" b="1"/>
          </a:p>
        </p:txBody>
      </p:sp>
      <p:sp>
        <p:nvSpPr>
          <p:cNvPr id="102408" name="Rectangle 8"/>
          <p:cNvSpPr>
            <a:spLocks noChangeArrowheads="1"/>
          </p:cNvSpPr>
          <p:nvPr/>
        </p:nvSpPr>
        <p:spPr bwMode="auto">
          <a:xfrm>
            <a:off x="5724525" y="4643438"/>
            <a:ext cx="2925763" cy="641350"/>
          </a:xfrm>
          <a:prstGeom prst="rect">
            <a:avLst/>
          </a:prstGeom>
          <a:solidFill>
            <a:srgbClr val="F2F2F2"/>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b="1"/>
              <a:t>PCI</a:t>
            </a:r>
            <a:r>
              <a:rPr kumimoji="1" lang="zh-CN" altLang="en-US" b="1"/>
              <a:t>插槽</a:t>
            </a:r>
            <a:r>
              <a:rPr kumimoji="1" lang="zh-CN" altLang="en-US"/>
              <a:t> </a:t>
            </a:r>
            <a:r>
              <a:rPr kumimoji="1" lang="zh-CN" altLang="en-US" b="1"/>
              <a:t>：</a:t>
            </a:r>
          </a:p>
          <a:p>
            <a:pPr eaLnBrk="0" hangingPunct="0"/>
            <a:r>
              <a:rPr kumimoji="1" lang="en-US" altLang="zh-CN"/>
              <a:t>3</a:t>
            </a:r>
            <a:r>
              <a:rPr kumimoji="1" lang="zh-CN" altLang="en-US"/>
              <a:t>条</a:t>
            </a:r>
            <a:r>
              <a:rPr kumimoji="1" lang="en-US" altLang="zh-CN"/>
              <a:t>PCI </a:t>
            </a:r>
            <a:r>
              <a:rPr kumimoji="1" lang="zh-CN" altLang="en-US"/>
              <a:t>插槽</a:t>
            </a:r>
            <a:r>
              <a:rPr kumimoji="1" lang="en-US" altLang="zh-CN"/>
              <a:t>,3</a:t>
            </a:r>
            <a:r>
              <a:rPr kumimoji="1" lang="zh-CN" altLang="en-US"/>
              <a:t>条</a:t>
            </a:r>
            <a:r>
              <a:rPr kumimoji="1" lang="en-US" altLang="zh-CN"/>
              <a:t>PCI-E 1X </a:t>
            </a:r>
          </a:p>
        </p:txBody>
      </p:sp>
      <p:sp>
        <p:nvSpPr>
          <p:cNvPr id="102409" name="Rectangle 9"/>
          <p:cNvSpPr>
            <a:spLocks noChangeArrowheads="1"/>
          </p:cNvSpPr>
          <p:nvPr/>
        </p:nvSpPr>
        <p:spPr bwMode="auto">
          <a:xfrm>
            <a:off x="5753100" y="5380038"/>
            <a:ext cx="2925763" cy="641350"/>
          </a:xfrm>
          <a:prstGeom prst="rect">
            <a:avLst/>
          </a:prstGeom>
          <a:solidFill>
            <a:srgbClr val="F2F2F2"/>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b="1"/>
              <a:t>硬盘插槽</a:t>
            </a:r>
            <a:r>
              <a:rPr kumimoji="1" lang="zh-CN" altLang="en-US"/>
              <a:t> </a:t>
            </a:r>
            <a:r>
              <a:rPr kumimoji="1" lang="zh-CN" altLang="en-US" b="1"/>
              <a:t>：</a:t>
            </a:r>
          </a:p>
          <a:p>
            <a:pPr eaLnBrk="0" hangingPunct="0"/>
            <a:r>
              <a:rPr kumimoji="1" lang="en-US" altLang="zh-CN"/>
              <a:t>IDE 1</a:t>
            </a:r>
            <a:r>
              <a:rPr kumimoji="1" lang="zh-CN" altLang="en-US"/>
              <a:t>个，</a:t>
            </a:r>
            <a:r>
              <a:rPr kumimoji="1" lang="en-US" altLang="zh-CN"/>
              <a:t>SATAII 2</a:t>
            </a:r>
            <a:r>
              <a:rPr kumimoji="1" lang="zh-CN" altLang="en-US"/>
              <a:t>个</a:t>
            </a:r>
          </a:p>
        </p:txBody>
      </p:sp>
      <p:pic>
        <p:nvPicPr>
          <p:cNvPr id="102410" name="Picture 10" descr="cs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5892800"/>
            <a:ext cx="12731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1" name="Rectangle 29"/>
          <p:cNvSpPr>
            <a:spLocks noChangeArrowheads="1"/>
          </p:cNvSpPr>
          <p:nvPr/>
        </p:nvSpPr>
        <p:spPr bwMode="auto">
          <a:xfrm>
            <a:off x="3708400" y="6151563"/>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a:t>Giga-Byte</a:t>
            </a:r>
          </a:p>
        </p:txBody>
      </p:sp>
      <p:sp>
        <p:nvSpPr>
          <p:cNvPr id="2" name="日期占位符 1"/>
          <p:cNvSpPr>
            <a:spLocks noGrp="1"/>
          </p:cNvSpPr>
          <p:nvPr>
            <p:ph type="dt" sz="half" idx="10"/>
          </p:nvPr>
        </p:nvSpPr>
        <p:spPr/>
        <p:txBody>
          <a:bodyPr/>
          <a:lstStyle/>
          <a:p>
            <a:pPr>
              <a:defRPr/>
            </a:pPr>
            <a:fld id="{6BA053C4-C033-4C1A-B448-6C8527261FA4}" type="datetime11">
              <a:rPr lang="zh-CN" altLang="en-US" smtClean="0"/>
              <a:t>09:32:28</a:t>
            </a:fld>
            <a:endParaRPr lang="en-US" altLang="zh-CN"/>
          </a:p>
        </p:txBody>
      </p:sp>
      <p:sp>
        <p:nvSpPr>
          <p:cNvPr id="3" name="灯片编号占位符 2"/>
          <p:cNvSpPr>
            <a:spLocks noGrp="1"/>
          </p:cNvSpPr>
          <p:nvPr>
            <p:ph type="sldNum" sz="quarter" idx="12"/>
          </p:nvPr>
        </p:nvSpPr>
        <p:spPr/>
        <p:txBody>
          <a:bodyPr/>
          <a:lstStyle/>
          <a:p>
            <a:pPr>
              <a:defRPr/>
            </a:pPr>
            <a:fld id="{4A69AE06-9952-4680-A62C-361C445D9EA9}" type="slidenum">
              <a:rPr lang="en-US" altLang="zh-CN" smtClean="0"/>
              <a:pPr>
                <a:defRPr/>
              </a:pPr>
              <a:t>97</a:t>
            </a:fld>
            <a:endParaRPr lang="en-US" altLang="zh-CN"/>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pPr eaLnBrk="1" hangingPunct="1"/>
            <a:r>
              <a:rPr lang="zh-CN" altLang="en-US" smtClean="0"/>
              <a:t>本 章 小 结</a:t>
            </a:r>
          </a:p>
        </p:txBody>
      </p:sp>
      <p:sp>
        <p:nvSpPr>
          <p:cNvPr id="103428" name="Rectangle 3"/>
          <p:cNvSpPr>
            <a:spLocks noGrp="1" noChangeArrowheads="1"/>
          </p:cNvSpPr>
          <p:nvPr>
            <p:ph type="body" idx="1"/>
          </p:nvPr>
        </p:nvSpPr>
        <p:spPr/>
        <p:txBody>
          <a:bodyPr/>
          <a:lstStyle/>
          <a:p>
            <a:pPr eaLnBrk="1" hangingPunct="1">
              <a:lnSpc>
                <a:spcPct val="80000"/>
              </a:lnSpc>
            </a:pPr>
            <a:r>
              <a:rPr lang="zh-CN" altLang="en-US" sz="2800" smtClean="0"/>
              <a:t>总线是构成计算机系统的互联机构，是多个系统功能部件之间进行数据传送的公共通道，并在争用资源的基础上进行工作。</a:t>
            </a:r>
          </a:p>
          <a:p>
            <a:pPr eaLnBrk="1" hangingPunct="1">
              <a:lnSpc>
                <a:spcPct val="80000"/>
              </a:lnSpc>
            </a:pPr>
            <a:r>
              <a:rPr lang="zh-CN" altLang="en-US" sz="2800" smtClean="0"/>
              <a:t>总线有物理特性、功能特性、电气特性、机械特性，因此必须标准化。</a:t>
            </a:r>
          </a:p>
          <a:p>
            <a:pPr eaLnBrk="1" hangingPunct="1">
              <a:lnSpc>
                <a:spcPct val="80000"/>
              </a:lnSpc>
            </a:pPr>
            <a:r>
              <a:rPr lang="zh-CN" altLang="en-US" sz="2800" smtClean="0"/>
              <a:t>微型计算机系统的标准总线从</a:t>
            </a:r>
            <a:r>
              <a:rPr lang="en-US" altLang="zh-CN" sz="2800" smtClean="0"/>
              <a:t>ISA</a:t>
            </a:r>
            <a:r>
              <a:rPr lang="zh-CN" altLang="en-US" sz="2800" smtClean="0"/>
              <a:t>总线（</a:t>
            </a:r>
            <a:r>
              <a:rPr lang="en-US" altLang="zh-CN" sz="2800" smtClean="0"/>
              <a:t>16</a:t>
            </a:r>
            <a:r>
              <a:rPr lang="zh-CN" altLang="en-US" sz="2800" smtClean="0"/>
              <a:t>位，带宽</a:t>
            </a:r>
            <a:r>
              <a:rPr lang="en-US" altLang="zh-CN" sz="2800" smtClean="0"/>
              <a:t>8MB/s</a:t>
            </a:r>
            <a:r>
              <a:rPr lang="zh-CN" altLang="en-US" sz="2800" smtClean="0"/>
              <a:t>）发展到</a:t>
            </a:r>
            <a:r>
              <a:rPr lang="en-US" altLang="zh-CN" sz="2800" smtClean="0"/>
              <a:t>EISA</a:t>
            </a:r>
            <a:r>
              <a:rPr lang="zh-CN" altLang="en-US" sz="2800" smtClean="0"/>
              <a:t>总线（</a:t>
            </a:r>
            <a:r>
              <a:rPr lang="en-US" altLang="zh-CN" sz="2800" smtClean="0"/>
              <a:t>32</a:t>
            </a:r>
            <a:r>
              <a:rPr lang="zh-CN" altLang="en-US" sz="2800" smtClean="0"/>
              <a:t>位，带宽</a:t>
            </a:r>
            <a:r>
              <a:rPr lang="en-US" altLang="zh-CN" sz="2800" smtClean="0"/>
              <a:t>33.3MB/s</a:t>
            </a:r>
            <a:r>
              <a:rPr lang="zh-CN" altLang="en-US" sz="2800" smtClean="0"/>
              <a:t>）和</a:t>
            </a:r>
            <a:r>
              <a:rPr lang="en-US" altLang="zh-CN" sz="2800" smtClean="0"/>
              <a:t>VESA</a:t>
            </a:r>
            <a:r>
              <a:rPr lang="zh-CN" altLang="en-US" sz="2800" smtClean="0"/>
              <a:t>总线（</a:t>
            </a:r>
            <a:r>
              <a:rPr lang="en-US" altLang="zh-CN" sz="2800" smtClean="0"/>
              <a:t>32</a:t>
            </a:r>
            <a:r>
              <a:rPr lang="zh-CN" altLang="en-US" sz="2800" smtClean="0"/>
              <a:t>位，带宽</a:t>
            </a:r>
            <a:r>
              <a:rPr lang="en-US" altLang="zh-CN" sz="2800" smtClean="0"/>
              <a:t>132MB/s</a:t>
            </a:r>
            <a:r>
              <a:rPr lang="zh-CN" altLang="en-US" sz="2800" smtClean="0"/>
              <a:t>），又进一步发展到</a:t>
            </a:r>
            <a:r>
              <a:rPr lang="en-US" altLang="zh-CN" sz="2800" smtClean="0"/>
              <a:t>PCI</a:t>
            </a:r>
            <a:r>
              <a:rPr lang="zh-CN" altLang="en-US" sz="2800" smtClean="0"/>
              <a:t>总线（</a:t>
            </a:r>
            <a:r>
              <a:rPr lang="en-US" altLang="zh-CN" sz="2800" smtClean="0"/>
              <a:t>64</a:t>
            </a:r>
            <a:r>
              <a:rPr lang="zh-CN" altLang="en-US" sz="2800" smtClean="0"/>
              <a:t>位，带宽</a:t>
            </a:r>
            <a:r>
              <a:rPr lang="en-US" altLang="zh-CN" sz="2800" smtClean="0"/>
              <a:t>264MB/s</a:t>
            </a:r>
            <a:r>
              <a:rPr lang="zh-CN" altLang="en-US" sz="2800" smtClean="0"/>
              <a:t>）。</a:t>
            </a:r>
          </a:p>
          <a:p>
            <a:pPr eaLnBrk="1" hangingPunct="1">
              <a:lnSpc>
                <a:spcPct val="80000"/>
              </a:lnSpc>
            </a:pPr>
            <a:r>
              <a:rPr lang="zh-CN" altLang="en-US" sz="2800" smtClean="0"/>
              <a:t>衡量总线性能的重要指标是总线带宽，它定义为总线本身所能达到的最高传输速率。</a:t>
            </a:r>
          </a:p>
        </p:txBody>
      </p:sp>
      <p:sp>
        <p:nvSpPr>
          <p:cNvPr id="103429"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3" name="日期占位符 2"/>
          <p:cNvSpPr>
            <a:spLocks noGrp="1"/>
          </p:cNvSpPr>
          <p:nvPr>
            <p:ph type="dt" sz="half" idx="10"/>
          </p:nvPr>
        </p:nvSpPr>
        <p:spPr/>
        <p:txBody>
          <a:bodyPr/>
          <a:lstStyle/>
          <a:p>
            <a:pPr>
              <a:defRPr/>
            </a:pPr>
            <a:fld id="{0457FA34-839D-4ACE-B028-0A350B005ABD}"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98</a:t>
            </a:fld>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pPr eaLnBrk="1" hangingPunct="1"/>
            <a:r>
              <a:rPr lang="zh-CN" altLang="en-US" smtClean="0"/>
              <a:t>本 章 小 结</a:t>
            </a:r>
          </a:p>
        </p:txBody>
      </p:sp>
      <p:sp>
        <p:nvSpPr>
          <p:cNvPr id="104452" name="Rectangle 3"/>
          <p:cNvSpPr>
            <a:spLocks noGrp="1" noChangeArrowheads="1"/>
          </p:cNvSpPr>
          <p:nvPr>
            <p:ph type="body" idx="1"/>
          </p:nvPr>
        </p:nvSpPr>
        <p:spPr/>
        <p:txBody>
          <a:bodyPr/>
          <a:lstStyle/>
          <a:p>
            <a:pPr eaLnBrk="1" hangingPunct="1">
              <a:lnSpc>
                <a:spcPct val="80000"/>
              </a:lnSpc>
            </a:pPr>
            <a:r>
              <a:rPr lang="zh-CN" altLang="en-US" sz="2400" smtClean="0"/>
              <a:t>当代流行的标准总线追求与结构、</a:t>
            </a:r>
            <a:r>
              <a:rPr lang="en-US" altLang="zh-CN" sz="2400" smtClean="0"/>
              <a:t>CPU</a:t>
            </a:r>
            <a:r>
              <a:rPr lang="zh-CN" altLang="en-US" sz="2400" smtClean="0"/>
              <a:t>、技术无关的开发标准。其总线内部结构包含：</a:t>
            </a:r>
          </a:p>
          <a:p>
            <a:pPr lvl="1" eaLnBrk="1" hangingPunct="1">
              <a:lnSpc>
                <a:spcPct val="80000"/>
              </a:lnSpc>
              <a:buFont typeface="Wingdings" pitchFamily="2" charset="2"/>
              <a:buNone/>
            </a:pPr>
            <a:r>
              <a:rPr lang="zh-CN" altLang="en-US" sz="2400" smtClean="0"/>
              <a:t>①数据传送总线（由地址线、数据线、控制线组成）；</a:t>
            </a:r>
          </a:p>
          <a:p>
            <a:pPr lvl="1" eaLnBrk="1" hangingPunct="1">
              <a:lnSpc>
                <a:spcPct val="80000"/>
              </a:lnSpc>
              <a:buFont typeface="Wingdings" pitchFamily="2" charset="2"/>
              <a:buNone/>
            </a:pPr>
            <a:r>
              <a:rPr lang="zh-CN" altLang="en-US" sz="2400" smtClean="0"/>
              <a:t>②仲裁总线；</a:t>
            </a:r>
          </a:p>
          <a:p>
            <a:pPr lvl="1" eaLnBrk="1" hangingPunct="1">
              <a:lnSpc>
                <a:spcPct val="80000"/>
              </a:lnSpc>
              <a:buFont typeface="Wingdings" pitchFamily="2" charset="2"/>
              <a:buNone/>
            </a:pPr>
            <a:r>
              <a:rPr lang="zh-CN" altLang="en-US" sz="2400" smtClean="0"/>
              <a:t>③中断和同步总线；</a:t>
            </a:r>
          </a:p>
          <a:p>
            <a:pPr lvl="1" eaLnBrk="1" hangingPunct="1">
              <a:lnSpc>
                <a:spcPct val="80000"/>
              </a:lnSpc>
              <a:buFont typeface="Wingdings" pitchFamily="2" charset="2"/>
              <a:buNone/>
            </a:pPr>
            <a:r>
              <a:rPr lang="zh-CN" altLang="en-US" sz="2400" smtClean="0"/>
              <a:t>④公用线（电源、地线、时钟、复位等信号线）。</a:t>
            </a:r>
          </a:p>
          <a:p>
            <a:pPr eaLnBrk="1" hangingPunct="1">
              <a:lnSpc>
                <a:spcPct val="80000"/>
              </a:lnSpc>
            </a:pPr>
            <a:r>
              <a:rPr lang="zh-CN" altLang="en-US" sz="2400" smtClean="0"/>
              <a:t>计算机系统中，根据应用条件和硬件资源不同，信息的传输方式可采用：</a:t>
            </a:r>
          </a:p>
          <a:p>
            <a:pPr lvl="1" eaLnBrk="1" hangingPunct="1">
              <a:lnSpc>
                <a:spcPct val="80000"/>
              </a:lnSpc>
              <a:buFont typeface="Wingdings" pitchFamily="2" charset="2"/>
              <a:buNone/>
            </a:pPr>
            <a:r>
              <a:rPr lang="zh-CN" altLang="en-US" sz="2400" smtClean="0"/>
              <a:t>①并行传送；</a:t>
            </a:r>
          </a:p>
          <a:p>
            <a:pPr lvl="1" eaLnBrk="1" hangingPunct="1">
              <a:lnSpc>
                <a:spcPct val="80000"/>
              </a:lnSpc>
              <a:buFont typeface="Wingdings" pitchFamily="2" charset="2"/>
              <a:buNone/>
            </a:pPr>
            <a:r>
              <a:rPr lang="zh-CN" altLang="en-US" sz="2400" smtClean="0"/>
              <a:t>②串行传送；</a:t>
            </a:r>
          </a:p>
          <a:p>
            <a:pPr lvl="1" eaLnBrk="1" hangingPunct="1">
              <a:lnSpc>
                <a:spcPct val="80000"/>
              </a:lnSpc>
              <a:buFont typeface="Wingdings" pitchFamily="2" charset="2"/>
              <a:buNone/>
            </a:pPr>
            <a:r>
              <a:rPr lang="zh-CN" altLang="en-US" sz="2400" smtClean="0"/>
              <a:t>③ 复用传送。</a:t>
            </a:r>
          </a:p>
        </p:txBody>
      </p:sp>
      <p:sp>
        <p:nvSpPr>
          <p:cNvPr id="104453"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3" name="日期占位符 2"/>
          <p:cNvSpPr>
            <a:spLocks noGrp="1"/>
          </p:cNvSpPr>
          <p:nvPr>
            <p:ph type="dt" sz="half" idx="10"/>
          </p:nvPr>
        </p:nvSpPr>
        <p:spPr/>
        <p:txBody>
          <a:bodyPr/>
          <a:lstStyle/>
          <a:p>
            <a:pPr>
              <a:defRPr/>
            </a:pPr>
            <a:fld id="{FC33A248-8778-4B52-9E8D-DB25BD7D7D7A}" type="datetime11">
              <a:rPr lang="zh-CN" altLang="en-US" smtClean="0"/>
              <a:t>09:32:28</a:t>
            </a:fld>
            <a:endParaRPr lang="en-US" altLang="zh-CN"/>
          </a:p>
        </p:txBody>
      </p:sp>
      <p:sp>
        <p:nvSpPr>
          <p:cNvPr id="4" name="灯片编号占位符 3"/>
          <p:cNvSpPr>
            <a:spLocks noGrp="1"/>
          </p:cNvSpPr>
          <p:nvPr>
            <p:ph type="sldNum" sz="quarter" idx="12"/>
          </p:nvPr>
        </p:nvSpPr>
        <p:spPr/>
        <p:txBody>
          <a:bodyPr/>
          <a:lstStyle/>
          <a:p>
            <a:pPr>
              <a:defRPr/>
            </a:pPr>
            <a:fld id="{F388ECC5-8141-4B6E-8747-B647CD18AD8D}" type="slidenum">
              <a:rPr lang="en-US" altLang="zh-CN" smtClean="0"/>
              <a:pPr>
                <a:defRPr/>
              </a:pPr>
              <a:t>99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1018</TotalTime>
  <Words>8172</Words>
  <Application>Microsoft Office PowerPoint</Application>
  <PresentationFormat>全屏显示(4:3)</PresentationFormat>
  <Paragraphs>648</Paragraphs>
  <Slides>102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102</vt:i4>
      </vt:variant>
    </vt:vector>
  </HeadingPairs>
  <TitlesOfParts>
    <vt:vector size="110" baseType="lpstr">
      <vt:lpstr>Arial</vt:lpstr>
      <vt:lpstr>宋体</vt:lpstr>
      <vt:lpstr>Wingdings</vt:lpstr>
      <vt:lpstr>Times New Roman</vt:lpstr>
      <vt:lpstr>隶书</vt:lpstr>
      <vt:lpstr>黑体</vt:lpstr>
      <vt:lpstr>楷体_GB2312</vt:lpstr>
      <vt:lpstr>Network</vt:lpstr>
      <vt:lpstr>第六章  总线系统</vt:lpstr>
      <vt:lpstr>PowerPoint 演示文稿</vt:lpstr>
      <vt:lpstr>6.1 总线的概念和结构形态</vt:lpstr>
      <vt:lpstr>6.1.1 总线的基本概念</vt:lpstr>
      <vt:lpstr>6.1.1总线的基本概念</vt:lpstr>
      <vt:lpstr>6.1.1总线的基本概念</vt:lpstr>
      <vt:lpstr>6.1.1总线的基本概念</vt:lpstr>
      <vt:lpstr>6.1.1 总线的基本概念</vt:lpstr>
      <vt:lpstr>6.1.1 总线的基本概念</vt:lpstr>
      <vt:lpstr>6.1.2 总线的连接方式 </vt:lpstr>
      <vt:lpstr>6.1.2 总线的连接方式 </vt:lpstr>
      <vt:lpstr>6.1.2 总线的连接方式</vt:lpstr>
      <vt:lpstr>6.1.2 总线的连接方式</vt:lpstr>
      <vt:lpstr>6.1.2 总线的连接方式</vt:lpstr>
      <vt:lpstr>6.1.3 总线的内部结构</vt:lpstr>
      <vt:lpstr>6.1.3 总线的内部结构</vt:lpstr>
      <vt:lpstr>6.1.3 总线的内部结构</vt:lpstr>
      <vt:lpstr>6.1.3 总线的内部结构</vt:lpstr>
      <vt:lpstr>6.1.4 总线结构实例</vt:lpstr>
      <vt:lpstr>6.2 总线接口</vt:lpstr>
      <vt:lpstr>6.2.1 信息传送方式</vt:lpstr>
      <vt:lpstr>6.2.1 信息传送方式</vt:lpstr>
      <vt:lpstr>6.2.1 信息传送方式</vt:lpstr>
      <vt:lpstr>6.2.2 总线接口的基本概念</vt:lpstr>
      <vt:lpstr>6.2.2 总线接口的基本概念</vt:lpstr>
      <vt:lpstr>6.2.2 总线接口的基本概念</vt:lpstr>
      <vt:lpstr>6.2.2 总线接口的基本概念</vt:lpstr>
      <vt:lpstr>6.2.2 总线接口的基本概念</vt:lpstr>
      <vt:lpstr>【例6.2】利用串行方式传送字符，每秒钟传送的比特（bit）位数常称为波特率。假设数据传送速率是120个字符/秒，每一个字符格式规定包含10个比特位（起始位、停止位、8个数据位），问传送的波特率是多少?每个比特位占用的时间是多少? 解： 波特率为：10位×120/秒=1200波特 每个比特位占用的时间Td是波特率的倒数： Td=1/1200=0.833×10-3s=0.833ms</vt:lpstr>
      <vt:lpstr>6.3 总线仲裁</vt:lpstr>
      <vt:lpstr>6.3  总线的仲裁</vt:lpstr>
      <vt:lpstr>6.3.1 集中式仲裁</vt:lpstr>
      <vt:lpstr>6.3.1 集中式仲裁</vt:lpstr>
      <vt:lpstr>6.3.1 集中式仲裁</vt:lpstr>
      <vt:lpstr>6.3.1 集中式仲裁</vt:lpstr>
      <vt:lpstr>6.3.2 分布式仲裁</vt:lpstr>
      <vt:lpstr>6.3.2 分布式仲裁</vt:lpstr>
      <vt:lpstr>6.3.2 分布式仲裁</vt:lpstr>
      <vt:lpstr>6.3.2 分布式仲裁</vt:lpstr>
      <vt:lpstr>6.4 总线的定时和数据传送模式</vt:lpstr>
      <vt:lpstr>6.4.1 总线的定时</vt:lpstr>
      <vt:lpstr>6.4.1 总线的定时</vt:lpstr>
      <vt:lpstr>6.4.1 总线的定时</vt:lpstr>
      <vt:lpstr>6.4.1 总线的定时</vt:lpstr>
      <vt:lpstr>6.4.1 总线的定时</vt:lpstr>
      <vt:lpstr>6.4.1 总线的定时</vt:lpstr>
      <vt:lpstr>6.4.1 总线的定时</vt:lpstr>
      <vt:lpstr>6.4.1 总线的定时</vt:lpstr>
      <vt:lpstr>6.4.1 总线的定时</vt:lpstr>
      <vt:lpstr>6.4.1 总线的定时</vt:lpstr>
      <vt:lpstr>6.4.2 总线数据传送模式</vt:lpstr>
      <vt:lpstr>6.4.2 总线数据传送模式</vt:lpstr>
      <vt:lpstr>6.4.2 总线数据传送模式</vt:lpstr>
      <vt:lpstr>6.4.2 总线数据传送模式</vt:lpstr>
      <vt:lpstr>6.5 PCI总线和PCIe总线</vt:lpstr>
      <vt:lpstr>6.5.1 多总线结构</vt:lpstr>
      <vt:lpstr>6.5.1 多总线结构</vt:lpstr>
      <vt:lpstr>6.5.1 多总线结构</vt:lpstr>
      <vt:lpstr>6.5.1 多总线结构</vt:lpstr>
      <vt:lpstr>6.5.1 多总线结构</vt:lpstr>
      <vt:lpstr>6.5.1 多总线结构</vt:lpstr>
      <vt:lpstr>6.5.2 PCI总线信号</vt:lpstr>
      <vt:lpstr>6.5.2 PCI总线信号</vt:lpstr>
      <vt:lpstr>6.5.2 PCI总线信号</vt:lpstr>
      <vt:lpstr>6.5.2 PCI总线信号</vt:lpstr>
      <vt:lpstr>6.5.2 PCI总线信号</vt:lpstr>
      <vt:lpstr>PowerPoint 演示文稿</vt:lpstr>
      <vt:lpstr>PowerPoint 演示文稿</vt:lpstr>
      <vt:lpstr>PowerPoint 演示文稿</vt:lpstr>
      <vt:lpstr>PowerPoint 演示文稿</vt:lpstr>
      <vt:lpstr>6.5.4 PCI总线周期操作</vt:lpstr>
      <vt:lpstr>6.5.4 PCI总线周期操作</vt:lpstr>
      <vt:lpstr>6.5.5 PCI总线仲裁</vt:lpstr>
      <vt:lpstr>6.5.6 PCIe总线</vt:lpstr>
      <vt:lpstr>6.5.6 PCIe总线</vt:lpstr>
      <vt:lpstr>6.5.6 PCIe总线</vt:lpstr>
      <vt:lpstr>6.5.6 PCIe总线</vt:lpstr>
      <vt:lpstr>PowerPoint 演示文稿</vt:lpstr>
      <vt:lpstr>PowerPoint 演示文稿</vt:lpstr>
      <vt:lpstr>PowerPoint 演示文稿</vt:lpstr>
      <vt:lpstr>PowerPoint 演示文稿</vt:lpstr>
      <vt:lpstr>一块基于ISA总线的声卡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 章 小 结</vt:lpstr>
      <vt:lpstr>本 章 小 结</vt:lpstr>
      <vt:lpstr>本 章 小 结</vt:lpstr>
      <vt:lpstr>本 章 小 结</vt:lpstr>
      <vt:lpstr>本 章 小 结</vt:lpstr>
    </vt:vector>
  </TitlesOfParts>
  <Company>Ningbo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总线系统</dc:title>
  <dc:creator>杨旭东</dc:creator>
  <cp:lastModifiedBy>Windows 用户</cp:lastModifiedBy>
  <cp:revision>166</cp:revision>
  <dcterms:created xsi:type="dcterms:W3CDTF">2008-05-19T20:46:15Z</dcterms:created>
  <dcterms:modified xsi:type="dcterms:W3CDTF">2021-04-21T03:50:16Z</dcterms:modified>
</cp:coreProperties>
</file>