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27.bin" ContentType="image/unknown"/>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5"/>
  </p:notesMasterIdLst>
  <p:handoutMasterIdLst>
    <p:handoutMasterId r:id="rId216"/>
  </p:handoutMasterIdLst>
  <p:sldIdLst>
    <p:sldId id="305" r:id="rId2"/>
    <p:sldId id="285" r:id="rId3"/>
    <p:sldId id="307" r:id="rId4"/>
    <p:sldId id="414" r:id="rId5"/>
    <p:sldId id="261" r:id="rId6"/>
    <p:sldId id="419" r:id="rId7"/>
    <p:sldId id="262" r:id="rId8"/>
    <p:sldId id="263" r:id="rId9"/>
    <p:sldId id="259" r:id="rId10"/>
    <p:sldId id="264" r:id="rId11"/>
    <p:sldId id="420" r:id="rId12"/>
    <p:sldId id="265" r:id="rId13"/>
    <p:sldId id="308" r:id="rId14"/>
    <p:sldId id="403" r:id="rId15"/>
    <p:sldId id="555" r:id="rId16"/>
    <p:sldId id="404" r:id="rId17"/>
    <p:sldId id="442" r:id="rId18"/>
    <p:sldId id="443" r:id="rId19"/>
    <p:sldId id="405" r:id="rId20"/>
    <p:sldId id="406" r:id="rId21"/>
    <p:sldId id="444" r:id="rId22"/>
    <p:sldId id="445" r:id="rId23"/>
    <p:sldId id="446" r:id="rId24"/>
    <p:sldId id="448" r:id="rId25"/>
    <p:sldId id="269" r:id="rId26"/>
    <p:sldId id="289" r:id="rId27"/>
    <p:sldId id="270" r:id="rId28"/>
    <p:sldId id="295" r:id="rId29"/>
    <p:sldId id="449" r:id="rId30"/>
    <p:sldId id="450" r:id="rId31"/>
    <p:sldId id="451" r:id="rId32"/>
    <p:sldId id="452" r:id="rId33"/>
    <p:sldId id="274" r:id="rId34"/>
    <p:sldId id="275" r:id="rId35"/>
    <p:sldId id="454" r:id="rId36"/>
    <p:sldId id="453" r:id="rId37"/>
    <p:sldId id="297" r:id="rId38"/>
    <p:sldId id="455" r:id="rId39"/>
    <p:sldId id="456" r:id="rId40"/>
    <p:sldId id="282" r:id="rId41"/>
    <p:sldId id="279" r:id="rId42"/>
    <p:sldId id="298" r:id="rId43"/>
    <p:sldId id="299" r:id="rId44"/>
    <p:sldId id="300" r:id="rId45"/>
    <p:sldId id="301"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470" r:id="rId60"/>
    <p:sldId id="471" r:id="rId61"/>
    <p:sldId id="473" r:id="rId62"/>
    <p:sldId id="487" r:id="rId63"/>
    <p:sldId id="474" r:id="rId64"/>
    <p:sldId id="475" r:id="rId65"/>
    <p:sldId id="476" r:id="rId66"/>
    <p:sldId id="477" r:id="rId67"/>
    <p:sldId id="478" r:id="rId68"/>
    <p:sldId id="479" r:id="rId69"/>
    <p:sldId id="480" r:id="rId70"/>
    <p:sldId id="481" r:id="rId71"/>
    <p:sldId id="482" r:id="rId72"/>
    <p:sldId id="483" r:id="rId73"/>
    <p:sldId id="484" r:id="rId74"/>
    <p:sldId id="485" r:id="rId75"/>
    <p:sldId id="486" r:id="rId76"/>
    <p:sldId id="310" r:id="rId77"/>
    <p:sldId id="311" r:id="rId78"/>
    <p:sldId id="312" r:id="rId79"/>
    <p:sldId id="313" r:id="rId80"/>
    <p:sldId id="314" r:id="rId81"/>
    <p:sldId id="315" r:id="rId82"/>
    <p:sldId id="316" r:id="rId83"/>
    <p:sldId id="488" r:id="rId84"/>
    <p:sldId id="317" r:id="rId85"/>
    <p:sldId id="318" r:id="rId86"/>
    <p:sldId id="319" r:id="rId87"/>
    <p:sldId id="320" r:id="rId88"/>
    <p:sldId id="321" r:id="rId89"/>
    <p:sldId id="421" r:id="rId90"/>
    <p:sldId id="422" r:id="rId91"/>
    <p:sldId id="423" r:id="rId92"/>
    <p:sldId id="424" r:id="rId93"/>
    <p:sldId id="425" r:id="rId94"/>
    <p:sldId id="322" r:id="rId95"/>
    <p:sldId id="426" r:id="rId96"/>
    <p:sldId id="326" r:id="rId97"/>
    <p:sldId id="331" r:id="rId98"/>
    <p:sldId id="332" r:id="rId99"/>
    <p:sldId id="333" r:id="rId100"/>
    <p:sldId id="334" r:id="rId101"/>
    <p:sldId id="490" r:id="rId102"/>
    <p:sldId id="491" r:id="rId103"/>
    <p:sldId id="489" r:id="rId104"/>
    <p:sldId id="337" r:id="rId105"/>
    <p:sldId id="336" r:id="rId106"/>
    <p:sldId id="427" r:id="rId107"/>
    <p:sldId id="338" r:id="rId108"/>
    <p:sldId id="339" r:id="rId109"/>
    <p:sldId id="340" r:id="rId110"/>
    <p:sldId id="341" r:id="rId111"/>
    <p:sldId id="428" r:id="rId112"/>
    <p:sldId id="492" r:id="rId113"/>
    <p:sldId id="494" r:id="rId114"/>
    <p:sldId id="342" r:id="rId115"/>
    <p:sldId id="430" r:id="rId116"/>
    <p:sldId id="429" r:id="rId117"/>
    <p:sldId id="344" r:id="rId118"/>
    <p:sldId id="495" r:id="rId119"/>
    <p:sldId id="497" r:id="rId120"/>
    <p:sldId id="498" r:id="rId121"/>
    <p:sldId id="499" r:id="rId122"/>
    <p:sldId id="500" r:id="rId123"/>
    <p:sldId id="501" r:id="rId124"/>
    <p:sldId id="502" r:id="rId125"/>
    <p:sldId id="503" r:id="rId126"/>
    <p:sldId id="504" r:id="rId127"/>
    <p:sldId id="505" r:id="rId128"/>
    <p:sldId id="506" r:id="rId129"/>
    <p:sldId id="507" r:id="rId130"/>
    <p:sldId id="508" r:id="rId131"/>
    <p:sldId id="431" r:id="rId132"/>
    <p:sldId id="347" r:id="rId133"/>
    <p:sldId id="509" r:id="rId134"/>
    <p:sldId id="350" r:id="rId135"/>
    <p:sldId id="351" r:id="rId136"/>
    <p:sldId id="408" r:id="rId137"/>
    <p:sldId id="432" r:id="rId138"/>
    <p:sldId id="434" r:id="rId139"/>
    <p:sldId id="433" r:id="rId140"/>
    <p:sldId id="435" r:id="rId141"/>
    <p:sldId id="436" r:id="rId142"/>
    <p:sldId id="437" r:id="rId143"/>
    <p:sldId id="438" r:id="rId144"/>
    <p:sldId id="440" r:id="rId145"/>
    <p:sldId id="439" r:id="rId146"/>
    <p:sldId id="352" r:id="rId147"/>
    <p:sldId id="354" r:id="rId148"/>
    <p:sldId id="355" r:id="rId149"/>
    <p:sldId id="357" r:id="rId150"/>
    <p:sldId id="510" r:id="rId151"/>
    <p:sldId id="345" r:id="rId152"/>
    <p:sldId id="519" r:id="rId153"/>
    <p:sldId id="360" r:id="rId154"/>
    <p:sldId id="346" r:id="rId155"/>
    <p:sldId id="520" r:id="rId156"/>
    <p:sldId id="521" r:id="rId157"/>
    <p:sldId id="366" r:id="rId158"/>
    <p:sldId id="367" r:id="rId159"/>
    <p:sldId id="526" r:id="rId160"/>
    <p:sldId id="527" r:id="rId161"/>
    <p:sldId id="528" r:id="rId162"/>
    <p:sldId id="369" r:id="rId163"/>
    <p:sldId id="529" r:id="rId164"/>
    <p:sldId id="370" r:id="rId165"/>
    <p:sldId id="523" r:id="rId166"/>
    <p:sldId id="524" r:id="rId167"/>
    <p:sldId id="525" r:id="rId168"/>
    <p:sldId id="372" r:id="rId169"/>
    <p:sldId id="530" r:id="rId170"/>
    <p:sldId id="374" r:id="rId171"/>
    <p:sldId id="375" r:id="rId172"/>
    <p:sldId id="531" r:id="rId173"/>
    <p:sldId id="377" r:id="rId174"/>
    <p:sldId id="378" r:id="rId175"/>
    <p:sldId id="379" r:id="rId176"/>
    <p:sldId id="380" r:id="rId177"/>
    <p:sldId id="381" r:id="rId178"/>
    <p:sldId id="382" r:id="rId179"/>
    <p:sldId id="409" r:id="rId180"/>
    <p:sldId id="536" r:id="rId181"/>
    <p:sldId id="537" r:id="rId182"/>
    <p:sldId id="538" r:id="rId183"/>
    <p:sldId id="539" r:id="rId184"/>
    <p:sldId id="540" r:id="rId185"/>
    <p:sldId id="541" r:id="rId186"/>
    <p:sldId id="542" r:id="rId187"/>
    <p:sldId id="543" r:id="rId188"/>
    <p:sldId id="556" r:id="rId189"/>
    <p:sldId id="383" r:id="rId190"/>
    <p:sldId id="385" r:id="rId191"/>
    <p:sldId id="386" r:id="rId192"/>
    <p:sldId id="441" r:id="rId193"/>
    <p:sldId id="387" r:id="rId194"/>
    <p:sldId id="388" r:id="rId195"/>
    <p:sldId id="389" r:id="rId196"/>
    <p:sldId id="548" r:id="rId197"/>
    <p:sldId id="545" r:id="rId198"/>
    <p:sldId id="546" r:id="rId199"/>
    <p:sldId id="547" r:id="rId200"/>
    <p:sldId id="392" r:id="rId201"/>
    <p:sldId id="393" r:id="rId202"/>
    <p:sldId id="394" r:id="rId203"/>
    <p:sldId id="395" r:id="rId204"/>
    <p:sldId id="396" r:id="rId205"/>
    <p:sldId id="549" r:id="rId206"/>
    <p:sldId id="550" r:id="rId207"/>
    <p:sldId id="551" r:id="rId208"/>
    <p:sldId id="552" r:id="rId209"/>
    <p:sldId id="553" r:id="rId210"/>
    <p:sldId id="554" r:id="rId211"/>
    <p:sldId id="402" r:id="rId212"/>
    <p:sldId id="410" r:id="rId213"/>
    <p:sldId id="557" r:id="rId2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94513" autoAdjust="0"/>
  </p:normalViewPr>
  <p:slideViewPr>
    <p:cSldViewPr>
      <p:cViewPr varScale="1">
        <p:scale>
          <a:sx n="108" d="100"/>
          <a:sy n="108" d="100"/>
        </p:scale>
        <p:origin x="-1680" y="-78"/>
      </p:cViewPr>
      <p:guideLst>
        <p:guide orient="horz" pos="2160"/>
        <p:guide pos="2880"/>
      </p:guideLst>
    </p:cSldViewPr>
  </p:slideViewPr>
  <p:outlineViewPr>
    <p:cViewPr>
      <p:scale>
        <a:sx n="33" d="100"/>
        <a:sy n="33" d="100"/>
      </p:scale>
      <p:origin x="0" y="101100"/>
    </p:cViewPr>
    <p:sldLst>
      <p:sld r:id="rId1" collapse="1"/>
      <p:sld r:id="rId2" collapse="1"/>
    </p:sldLst>
  </p:outlineViewPr>
  <p:notesTextViewPr>
    <p:cViewPr>
      <p:scale>
        <a:sx n="100" d="100"/>
        <a:sy n="100" d="100"/>
      </p:scale>
      <p:origin x="0" y="0"/>
    </p:cViewPr>
  </p:notesTextViewPr>
  <p:sorterViewPr>
    <p:cViewPr>
      <p:scale>
        <a:sx n="66" d="100"/>
        <a:sy n="66" d="100"/>
      </p:scale>
      <p:origin x="0" y="18282"/>
    </p:cViewPr>
  </p:sorterViewPr>
  <p:notesViewPr>
    <p:cSldViewPr>
      <p:cViewPr varScale="1">
        <p:scale>
          <a:sx n="56" d="100"/>
          <a:sy n="56" d="100"/>
        </p:scale>
        <p:origin x="-150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handoutMaster" Target="handoutMasters/handoutMaster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_rels/viewProps.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slide" Target="slides/slide1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ahoma" pitchFamily="34"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ahoma" pitchFamily="34" charset="0"/>
              </a:defRPr>
            </a:lvl1pPr>
          </a:lstStyle>
          <a:p>
            <a:pPr>
              <a:defRPr/>
            </a:pPr>
            <a:fld id="{404C4E6D-0DB6-4A13-8610-4B7D3E0CA6CB}" type="datetime1">
              <a:rPr lang="zh-CN" altLang="en-US"/>
              <a:pPr>
                <a:defRPr/>
              </a:pPr>
              <a:t>2021/3/8</a:t>
            </a:fld>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ahoma" pitchFamily="34"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ahoma" pitchFamily="34" charset="0"/>
              </a:defRPr>
            </a:lvl1pPr>
          </a:lstStyle>
          <a:p>
            <a:pPr>
              <a:defRPr/>
            </a:pPr>
            <a:fld id="{FD8DAE69-90F6-429A-8E1B-860223ECD87F}" type="slidenum">
              <a:rPr lang="en-US" altLang="zh-CN"/>
              <a:pPr>
                <a:defRPr/>
              </a:pPr>
              <a:t>‹#›</a:t>
            </a:fld>
            <a:endParaRPr lang="en-US" altLang="zh-CN"/>
          </a:p>
        </p:txBody>
      </p:sp>
    </p:spTree>
    <p:extLst>
      <p:ext uri="{BB962C8B-B14F-4D97-AF65-F5344CB8AC3E}">
        <p14:creationId xmlns:p14="http://schemas.microsoft.com/office/powerpoint/2010/main" val="1869990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567928E0-4BB7-4109-81ED-DCC934733C0E}" type="datetime1">
              <a:rPr lang="zh-CN" altLang="en-US"/>
              <a:pPr>
                <a:defRPr/>
              </a:pPr>
              <a:t>2021/3/8</a:t>
            </a:fld>
            <a:endParaRPr lang="en-US" altLang="zh-CN"/>
          </a:p>
        </p:txBody>
      </p:sp>
      <p:sp>
        <p:nvSpPr>
          <p:cNvPr id="201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itchFamily="18" charset="0"/>
              </a:defRPr>
            </a:lvl1pPr>
          </a:lstStyle>
          <a:p>
            <a:pPr>
              <a:defRPr/>
            </a:pPr>
            <a:fld id="{A51DB445-A6D9-4943-9F04-3DED31EDCBBE}" type="slidenum">
              <a:rPr lang="en-US" altLang="zh-CN"/>
              <a:pPr>
                <a:defRPr/>
              </a:pPr>
              <a:t>‹#›</a:t>
            </a:fld>
            <a:endParaRPr lang="en-US" altLang="zh-CN"/>
          </a:p>
        </p:txBody>
      </p:sp>
    </p:spTree>
    <p:extLst>
      <p:ext uri="{BB962C8B-B14F-4D97-AF65-F5344CB8AC3E}">
        <p14:creationId xmlns:p14="http://schemas.microsoft.com/office/powerpoint/2010/main" val="152650995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ChangeArrowheads="1" noTextEdit="1"/>
          </p:cNvSpPr>
          <p:nvPr>
            <p:ph type="sldImg"/>
          </p:nvPr>
        </p:nvSpPr>
        <p:spPr>
          <a:ln/>
        </p:spPr>
      </p:sp>
      <p:sp>
        <p:nvSpPr>
          <p:cNvPr id="202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0275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AA99FFC-E9F3-4777-9D81-24A016D69C96}" type="datetime1">
              <a:rPr lang="zh-CN" altLang="en-US" smtClean="0">
                <a:latin typeface="Times New Roman" pitchFamily="18" charset="0"/>
              </a:rPr>
              <a:pPr/>
              <a:t>2021/3/8</a:t>
            </a:fld>
            <a:endParaRPr lang="en-US" altLang="zh-CN" smtClean="0">
              <a:latin typeface="Times New Roman" pitchFamily="18" charset="0"/>
            </a:endParaRPr>
          </a:p>
        </p:txBody>
      </p:sp>
      <p:sp>
        <p:nvSpPr>
          <p:cNvPr id="20275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1CD82F6-E9F3-4461-BA2E-797362C3BDA1}" type="slidenum">
              <a:rPr lang="en-US" altLang="zh-CN">
                <a:latin typeface="Times New Roman" pitchFamily="18" charset="0"/>
              </a:rPr>
              <a:pPr/>
              <a:t>1</a:t>
            </a:fld>
            <a:endParaRPr lang="en-US" altLang="zh-CN">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C566614-6C20-4687-9FDA-FF6DE00E1446}" type="datetime1">
              <a:rPr lang="zh-CN" altLang="en-US" smtClean="0">
                <a:latin typeface="Times New Roman" pitchFamily="18" charset="0"/>
              </a:rPr>
              <a:pPr/>
              <a:t>2021/3/8</a:t>
            </a:fld>
            <a:endParaRPr lang="en-US" altLang="zh-CN" smtClean="0">
              <a:latin typeface="Times New Roman" pitchFamily="18" charset="0"/>
            </a:endParaRPr>
          </a:p>
        </p:txBody>
      </p:sp>
      <p:sp>
        <p:nvSpPr>
          <p:cNvPr id="211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DCCB314-8A89-4B59-BD3A-F06B1C4DC077}" type="slidenum">
              <a:rPr lang="en-US" altLang="zh-CN">
                <a:latin typeface="Times New Roman" pitchFamily="18" charset="0"/>
              </a:rPr>
              <a:pPr/>
              <a:t>43</a:t>
            </a:fld>
            <a:endParaRPr lang="en-US" altLang="zh-CN">
              <a:latin typeface="Times New Roman" pitchFamily="18" charset="0"/>
            </a:endParaRPr>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二进制真值</a:t>
            </a:r>
            <a:r>
              <a:rPr lang="zh-CN" altLang="en-US" i="1" smtClean="0"/>
              <a:t>ｘ</a:t>
            </a:r>
            <a:r>
              <a:rPr lang="zh-CN" altLang="en-US" smtClean="0"/>
              <a:t>及其诸码值列于下表</a:t>
            </a:r>
            <a:r>
              <a:rPr lang="en-US" altLang="zh-CN" smtClean="0"/>
              <a:t>,</a:t>
            </a:r>
            <a:r>
              <a:rPr lang="zh-CN" altLang="en-US" smtClean="0"/>
              <a:t>其中</a:t>
            </a:r>
            <a:r>
              <a:rPr lang="en-US" altLang="zh-CN" smtClean="0"/>
              <a:t>0</a:t>
            </a:r>
            <a:r>
              <a:rPr lang="zh-CN" altLang="en-US" smtClean="0"/>
              <a:t>在</a:t>
            </a:r>
            <a:r>
              <a:rPr lang="en-US" altLang="zh-CN" smtClean="0"/>
              <a:t>[</a:t>
            </a:r>
            <a:r>
              <a:rPr lang="zh-CN" altLang="en-US" i="1" smtClean="0"/>
              <a:t>ｘ</a:t>
            </a:r>
            <a:r>
              <a:rPr lang="en-US" altLang="zh-CN" smtClean="0"/>
              <a:t>]</a:t>
            </a:r>
            <a:r>
              <a:rPr lang="zh-CN" altLang="en-US" smtClean="0"/>
              <a:t>原，</a:t>
            </a:r>
            <a:r>
              <a:rPr lang="en-US" altLang="zh-CN" smtClean="0"/>
              <a:t>[</a:t>
            </a:r>
            <a:r>
              <a:rPr lang="zh-CN" altLang="en-US" i="1" smtClean="0"/>
              <a:t>ｘ</a:t>
            </a:r>
            <a:r>
              <a:rPr lang="en-US" altLang="zh-CN" smtClean="0"/>
              <a:t>]</a:t>
            </a:r>
            <a:r>
              <a:rPr lang="zh-CN" altLang="en-US" smtClean="0"/>
              <a:t>反中有两种表示。由表中数据可知</a:t>
            </a:r>
            <a:r>
              <a:rPr lang="en-US" altLang="zh-CN" smtClean="0"/>
              <a:t>,</a:t>
            </a:r>
            <a:r>
              <a:rPr lang="zh-CN" altLang="en-US" smtClean="0"/>
              <a:t>补码值与移码值差别仅在于符号位不同。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B263649-E0B3-47C4-9511-1646B52899B8}" type="datetime1">
              <a:rPr lang="zh-CN" altLang="en-US" smtClean="0">
                <a:latin typeface="Times New Roman" pitchFamily="18" charset="0"/>
              </a:rPr>
              <a:pPr/>
              <a:t>2021/3/8</a:t>
            </a:fld>
            <a:endParaRPr lang="en-US" altLang="zh-CN" smtClean="0">
              <a:latin typeface="Times New Roman" pitchFamily="18" charset="0"/>
            </a:endParaRPr>
          </a:p>
        </p:txBody>
      </p:sp>
      <p:sp>
        <p:nvSpPr>
          <p:cNvPr id="212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1EC8F7E-F89F-49DB-B632-92940FA4A26A}" type="slidenum">
              <a:rPr lang="en-US" altLang="zh-CN">
                <a:latin typeface="Times New Roman" pitchFamily="18" charset="0"/>
              </a:rPr>
              <a:pPr/>
              <a:t>45</a:t>
            </a:fld>
            <a:endParaRPr lang="en-US" altLang="zh-CN">
              <a:latin typeface="Times New Roman" pitchFamily="18" charset="0"/>
            </a:endParaRPr>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zh-CN" sz="700" smtClean="0"/>
              <a:t>E=e+128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55EC0FE-DBD0-43A3-86AA-1595A1EB9A4C}" type="datetime1">
              <a:rPr lang="zh-CN" altLang="en-US" smtClean="0">
                <a:latin typeface="Times New Roman" pitchFamily="18" charset="0"/>
              </a:rPr>
              <a:pPr/>
              <a:t>2021/3/8</a:t>
            </a:fld>
            <a:endParaRPr lang="en-US" altLang="zh-CN" smtClean="0">
              <a:latin typeface="Times New Roman" pitchFamily="18" charset="0"/>
            </a:endParaRPr>
          </a:p>
        </p:txBody>
      </p:sp>
      <p:sp>
        <p:nvSpPr>
          <p:cNvPr id="214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2348983-557F-49A9-B3EB-A36D939FC33A}" type="slidenum">
              <a:rPr lang="en-US" altLang="zh-CN">
                <a:latin typeface="Times New Roman" pitchFamily="18" charset="0"/>
              </a:rPr>
              <a:pPr/>
              <a:t>84</a:t>
            </a:fld>
            <a:endParaRPr lang="en-US" altLang="zh-CN">
              <a:latin typeface="Times New Roman" pitchFamily="18" charset="0"/>
            </a:endParaRPr>
          </a:p>
        </p:txBody>
      </p:sp>
      <p:sp>
        <p:nvSpPr>
          <p:cNvPr id="214020" name="Rectangle 2"/>
          <p:cNvSpPr>
            <a:spLocks noGrp="1" noRot="1" noChangeAspect="1" noChangeArrowheads="1" noTextEdit="1"/>
          </p:cNvSpPr>
          <p:nvPr>
            <p:ph type="sldImg"/>
          </p:nvPr>
        </p:nvSpPr>
        <p:spPr>
          <a:ln/>
        </p:spPr>
      </p:sp>
      <p:sp>
        <p:nvSpPr>
          <p:cNvPr id="214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33421BF-B55B-4C2C-B2BA-8A32CA4761AC}" type="datetime1">
              <a:rPr lang="zh-CN" altLang="en-US" smtClean="0">
                <a:latin typeface="Times New Roman" pitchFamily="18" charset="0"/>
              </a:rPr>
              <a:pPr/>
              <a:t>2021/3/8</a:t>
            </a:fld>
            <a:endParaRPr lang="en-US" altLang="zh-CN" smtClean="0">
              <a:latin typeface="Times New Roman" pitchFamily="18" charset="0"/>
            </a:endParaRPr>
          </a:p>
        </p:txBody>
      </p:sp>
      <p:sp>
        <p:nvSpPr>
          <p:cNvPr id="215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D35F3CE-AADE-4700-A162-85715D8C82FC}" type="slidenum">
              <a:rPr lang="en-US" altLang="zh-CN">
                <a:latin typeface="Times New Roman" pitchFamily="18" charset="0"/>
              </a:rPr>
              <a:pPr/>
              <a:t>96</a:t>
            </a:fld>
            <a:endParaRPr lang="en-US" altLang="zh-CN">
              <a:latin typeface="Times New Roman" pitchFamily="18" charset="0"/>
            </a:endParaRPr>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385EE7B-6636-4148-8585-D1234D76E69A}" type="datetime1">
              <a:rPr lang="zh-CN" altLang="en-US" smtClean="0">
                <a:latin typeface="Times New Roman" pitchFamily="18" charset="0"/>
              </a:rPr>
              <a:pPr/>
              <a:t>2021/3/8</a:t>
            </a:fld>
            <a:endParaRPr lang="en-US" altLang="zh-CN" smtClean="0">
              <a:latin typeface="Times New Roman" pitchFamily="18" charset="0"/>
            </a:endParaRPr>
          </a:p>
        </p:txBody>
      </p:sp>
      <p:sp>
        <p:nvSpPr>
          <p:cNvPr id="216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0E36377-60FD-45CA-A0F5-E6FF7996BA78}" type="slidenum">
              <a:rPr lang="en-US" altLang="zh-CN">
                <a:latin typeface="Times New Roman" pitchFamily="18" charset="0"/>
              </a:rPr>
              <a:pPr/>
              <a:t>97</a:t>
            </a:fld>
            <a:endParaRPr lang="en-US" altLang="zh-CN">
              <a:latin typeface="Times New Roman" pitchFamily="18" charset="0"/>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F8F41E3-02C7-42FD-A9FE-1AB612C71C17}" type="datetime1">
              <a:rPr lang="zh-CN" altLang="en-US" smtClean="0">
                <a:latin typeface="Times New Roman" pitchFamily="18" charset="0"/>
              </a:rPr>
              <a:pPr/>
              <a:t>2021/3/8</a:t>
            </a:fld>
            <a:endParaRPr lang="en-US" altLang="zh-CN" smtClean="0">
              <a:latin typeface="Times New Roman" pitchFamily="18" charset="0"/>
            </a:endParaRPr>
          </a:p>
        </p:txBody>
      </p:sp>
      <p:sp>
        <p:nvSpPr>
          <p:cNvPr id="217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8C85FF7-ACED-4091-80B9-F3D70F8BC89C}" type="slidenum">
              <a:rPr lang="en-US" altLang="zh-CN">
                <a:latin typeface="Times New Roman" pitchFamily="18" charset="0"/>
              </a:rPr>
              <a:pPr/>
              <a:t>98</a:t>
            </a:fld>
            <a:endParaRPr lang="en-US" altLang="zh-CN">
              <a:latin typeface="Times New Roman" pitchFamily="18" charset="0"/>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A46F845-36B1-4EDD-9563-491BDC545276}" type="datetime1">
              <a:rPr lang="zh-CN" altLang="en-US" smtClean="0">
                <a:latin typeface="Times New Roman" pitchFamily="18" charset="0"/>
              </a:rPr>
              <a:pPr/>
              <a:t>2021/3/8</a:t>
            </a:fld>
            <a:endParaRPr lang="en-US" altLang="zh-CN" smtClean="0">
              <a:latin typeface="Times New Roman" pitchFamily="18" charset="0"/>
            </a:endParaRPr>
          </a:p>
        </p:txBody>
      </p:sp>
      <p:sp>
        <p:nvSpPr>
          <p:cNvPr id="218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17239C4-B708-4CDD-96FC-736E626B27CA}" type="slidenum">
              <a:rPr lang="en-US" altLang="zh-CN">
                <a:latin typeface="Times New Roman" pitchFamily="18" charset="0"/>
              </a:rPr>
              <a:pPr/>
              <a:t>99</a:t>
            </a:fld>
            <a:endParaRPr lang="en-US" altLang="zh-CN">
              <a:latin typeface="Times New Roman" pitchFamily="18" charset="0"/>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6E8B364-5E9D-44BD-B571-C8D76C99D6D2}" type="datetime1">
              <a:rPr lang="zh-CN" altLang="en-US" smtClean="0">
                <a:latin typeface="Times New Roman" pitchFamily="18" charset="0"/>
              </a:rPr>
              <a:pPr/>
              <a:t>2021/3/8</a:t>
            </a:fld>
            <a:endParaRPr lang="en-US" altLang="zh-CN" smtClean="0">
              <a:latin typeface="Times New Roman" pitchFamily="18" charset="0"/>
            </a:endParaRPr>
          </a:p>
        </p:txBody>
      </p:sp>
      <p:sp>
        <p:nvSpPr>
          <p:cNvPr id="219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5D768E1-5CE9-4E49-956D-C6366CDFFA09}" type="slidenum">
              <a:rPr lang="en-US" altLang="zh-CN">
                <a:latin typeface="Times New Roman" pitchFamily="18" charset="0"/>
              </a:rPr>
              <a:pPr/>
              <a:t>100</a:t>
            </a:fld>
            <a:endParaRPr lang="en-US" altLang="zh-CN">
              <a:latin typeface="Times New Roman" pitchFamily="18" charset="0"/>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ChangeArrowheads="1" noTextEdit="1"/>
          </p:cNvSpPr>
          <p:nvPr>
            <p:ph type="sldImg"/>
          </p:nvPr>
        </p:nvSpPr>
        <p:spPr>
          <a:ln/>
        </p:spPr>
      </p:sp>
      <p:sp>
        <p:nvSpPr>
          <p:cNvPr id="220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0164"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89DFCC1-AA57-47F4-9F33-1B29A18DAB23}" type="datetime1">
              <a:rPr lang="zh-CN" altLang="en-US" smtClean="0">
                <a:latin typeface="Times New Roman" pitchFamily="18" charset="0"/>
              </a:rPr>
              <a:pPr/>
              <a:t>2021/3/8</a:t>
            </a:fld>
            <a:endParaRPr lang="en-US" altLang="zh-CN" smtClean="0">
              <a:latin typeface="Times New Roman" pitchFamily="18" charset="0"/>
            </a:endParaRPr>
          </a:p>
        </p:txBody>
      </p:sp>
      <p:sp>
        <p:nvSpPr>
          <p:cNvPr id="22016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DBA0184-847D-41D1-A290-C2C29DAF589D}" type="slidenum">
              <a:rPr lang="en-US" altLang="zh-CN">
                <a:latin typeface="Times New Roman" pitchFamily="18" charset="0"/>
              </a:rPr>
              <a:pPr/>
              <a:t>102</a:t>
            </a:fld>
            <a:endParaRPr lang="en-US"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BDAD3FB-31C0-488A-A6A4-DFA243C118A5}" type="datetime1">
              <a:rPr lang="zh-CN" altLang="en-US" smtClean="0">
                <a:latin typeface="Times New Roman" pitchFamily="18" charset="0"/>
              </a:rPr>
              <a:pPr/>
              <a:t>2021/3/8</a:t>
            </a:fld>
            <a:endParaRPr lang="en-US" altLang="zh-CN" smtClean="0">
              <a:latin typeface="Times New Roman" pitchFamily="18" charset="0"/>
            </a:endParaRPr>
          </a:p>
        </p:txBody>
      </p:sp>
      <p:sp>
        <p:nvSpPr>
          <p:cNvPr id="221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D747E96-E051-4A6F-9194-D40C6C8FA69D}" type="slidenum">
              <a:rPr lang="en-US" altLang="zh-CN">
                <a:latin typeface="Times New Roman" pitchFamily="18" charset="0"/>
              </a:rPr>
              <a:pPr/>
              <a:t>103</a:t>
            </a:fld>
            <a:endParaRPr lang="en-US" altLang="zh-CN">
              <a:latin typeface="Times New Roman" pitchFamily="18" charset="0"/>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ChangeArrowheads="1" noTextEdit="1"/>
          </p:cNvSpPr>
          <p:nvPr>
            <p:ph type="sldImg"/>
          </p:nvPr>
        </p:nvSpPr>
        <p:spPr>
          <a:ln/>
        </p:spPr>
      </p:sp>
      <p:sp>
        <p:nvSpPr>
          <p:cNvPr id="203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03780"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5163948-56E1-4A1D-BE1E-99FE4C6B0198}" type="datetime1">
              <a:rPr lang="zh-CN" altLang="en-US" smtClean="0">
                <a:latin typeface="Times New Roman" pitchFamily="18" charset="0"/>
              </a:rPr>
              <a:pPr/>
              <a:t>2021/3/8</a:t>
            </a:fld>
            <a:endParaRPr lang="en-US" altLang="zh-CN" smtClean="0">
              <a:latin typeface="Times New Roman" pitchFamily="18" charset="0"/>
            </a:endParaRPr>
          </a:p>
        </p:txBody>
      </p:sp>
      <p:sp>
        <p:nvSpPr>
          <p:cNvPr id="203781"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9D486FC-DBFE-4899-A578-8A2FA7A76A58}" type="slidenum">
              <a:rPr lang="en-US" altLang="zh-CN">
                <a:latin typeface="Times New Roman" pitchFamily="18" charset="0"/>
              </a:rPr>
              <a:pPr/>
              <a:t>4</a:t>
            </a:fld>
            <a:endParaRPr lang="en-US" altLang="zh-CN">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D48C0A1-42C0-4B7C-9D47-377148BFCBF8}" type="datetime1">
              <a:rPr lang="zh-CN" altLang="en-US" smtClean="0">
                <a:latin typeface="Times New Roman" pitchFamily="18" charset="0"/>
              </a:rPr>
              <a:pPr/>
              <a:t>2021/3/8</a:t>
            </a:fld>
            <a:endParaRPr lang="en-US" altLang="zh-CN" smtClean="0">
              <a:latin typeface="Times New Roman" pitchFamily="18" charset="0"/>
            </a:endParaRPr>
          </a:p>
        </p:txBody>
      </p:sp>
      <p:sp>
        <p:nvSpPr>
          <p:cNvPr id="222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02ECEAD-3B82-48B0-A649-41335A736981}" type="slidenum">
              <a:rPr lang="en-US" altLang="zh-CN">
                <a:latin typeface="Times New Roman" pitchFamily="18" charset="0"/>
              </a:rPr>
              <a:pPr/>
              <a:t>104</a:t>
            </a:fld>
            <a:endParaRPr lang="en-US" altLang="zh-CN">
              <a:latin typeface="Times New Roman" pitchFamily="18" charset="0"/>
            </a:endParaRP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B10B478-9090-40C8-9A0B-46ABF1275FA1}" type="datetime1">
              <a:rPr lang="zh-CN" altLang="en-US" smtClean="0">
                <a:latin typeface="Times New Roman" pitchFamily="18" charset="0"/>
              </a:rPr>
              <a:pPr/>
              <a:t>2021/3/8</a:t>
            </a:fld>
            <a:endParaRPr lang="en-US" altLang="zh-CN" smtClean="0">
              <a:latin typeface="Times New Roman" pitchFamily="18" charset="0"/>
            </a:endParaRPr>
          </a:p>
        </p:txBody>
      </p:sp>
      <p:sp>
        <p:nvSpPr>
          <p:cNvPr id="2232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03E1769-B250-4965-A73D-6F28FF11F1FA}" type="slidenum">
              <a:rPr lang="en-US" altLang="zh-CN">
                <a:latin typeface="Times New Roman" pitchFamily="18" charset="0"/>
              </a:rPr>
              <a:pPr/>
              <a:t>105</a:t>
            </a:fld>
            <a:endParaRPr lang="en-US" altLang="zh-CN">
              <a:latin typeface="Times New Roman" pitchFamily="18" charset="0"/>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675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376E6F8-8071-4EDE-98A3-099F95CB5B55}" type="datetime1">
              <a:rPr lang="zh-CN" altLang="en-US" smtClean="0">
                <a:latin typeface="Times New Roman" pitchFamily="18" charset="0"/>
              </a:rPr>
              <a:pPr/>
              <a:t>2021/3/8</a:t>
            </a:fld>
            <a:endParaRPr lang="en-US" altLang="zh-CN" smtClean="0">
              <a:latin typeface="Times New Roman" pitchFamily="18" charset="0"/>
            </a:endParaRPr>
          </a:p>
        </p:txBody>
      </p:sp>
      <p:sp>
        <p:nvSpPr>
          <p:cNvPr id="2242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A5D80F2-F6F4-4D44-9B61-9AE56CEE7D8E}" type="slidenum">
              <a:rPr lang="en-US" altLang="zh-CN">
                <a:latin typeface="Times New Roman" pitchFamily="18" charset="0"/>
              </a:rPr>
              <a:pPr/>
              <a:t>106</a:t>
            </a:fld>
            <a:endParaRPr lang="en-US" altLang="zh-CN">
              <a:latin typeface="Times New Roman" pitchFamily="18" charset="0"/>
            </a:endParaRPr>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675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9E29A55-E6B4-4BD3-BFF9-76297CF236F1}" type="datetime1">
              <a:rPr lang="zh-CN" altLang="en-US" smtClean="0">
                <a:latin typeface="Times New Roman" pitchFamily="18" charset="0"/>
              </a:rPr>
              <a:pPr/>
              <a:t>2021/3/8</a:t>
            </a:fld>
            <a:endParaRPr lang="en-US" altLang="zh-CN" smtClean="0">
              <a:latin typeface="Times New Roman" pitchFamily="18" charset="0"/>
            </a:endParaRPr>
          </a:p>
        </p:txBody>
      </p:sp>
      <p:sp>
        <p:nvSpPr>
          <p:cNvPr id="2252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2F7E625-715A-4ED8-95AE-4D4CFC92FCF1}" type="slidenum">
              <a:rPr lang="en-US" altLang="zh-CN">
                <a:latin typeface="Times New Roman" pitchFamily="18" charset="0"/>
              </a:rPr>
              <a:pPr/>
              <a:t>112</a:t>
            </a:fld>
            <a:endParaRPr lang="en-US" altLang="zh-CN">
              <a:latin typeface="Times New Roman" pitchFamily="18" charset="0"/>
            </a:endParaRPr>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ChangeArrowheads="1" noTextEdit="1"/>
          </p:cNvSpPr>
          <p:nvPr>
            <p:ph type="sldImg"/>
          </p:nvPr>
        </p:nvSpPr>
        <p:spPr>
          <a:ln/>
        </p:spPr>
      </p:sp>
      <p:sp>
        <p:nvSpPr>
          <p:cNvPr id="226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6308"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824F497-D8CA-4B98-8952-4C9EDFC304F0}" type="datetime1">
              <a:rPr lang="zh-CN" altLang="en-US" smtClean="0">
                <a:latin typeface="Times New Roman" pitchFamily="18" charset="0"/>
              </a:rPr>
              <a:pPr/>
              <a:t>2021/3/8</a:t>
            </a:fld>
            <a:endParaRPr lang="en-US" altLang="zh-CN" smtClean="0">
              <a:latin typeface="Times New Roman" pitchFamily="18" charset="0"/>
            </a:endParaRPr>
          </a:p>
        </p:txBody>
      </p:sp>
      <p:sp>
        <p:nvSpPr>
          <p:cNvPr id="22630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305AC6A-B5B9-4919-95F8-1BB58D59C8E6}" type="slidenum">
              <a:rPr lang="en-US" altLang="zh-CN">
                <a:latin typeface="Times New Roman" pitchFamily="18" charset="0"/>
              </a:rPr>
              <a:pPr/>
              <a:t>113</a:t>
            </a:fld>
            <a:endParaRPr lang="en-US"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FE66071-E12B-47A5-89AD-78BBFF66FC49}" type="datetime1">
              <a:rPr lang="zh-CN" altLang="en-US" smtClean="0">
                <a:latin typeface="Times New Roman" pitchFamily="18" charset="0"/>
              </a:rPr>
              <a:pPr/>
              <a:t>2021/3/8</a:t>
            </a:fld>
            <a:endParaRPr lang="en-US" altLang="zh-CN" smtClean="0">
              <a:latin typeface="Times New Roman" pitchFamily="18" charset="0"/>
            </a:endParaRPr>
          </a:p>
        </p:txBody>
      </p:sp>
      <p:sp>
        <p:nvSpPr>
          <p:cNvPr id="227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E39DFA9-5602-40EF-BC44-C5393DA6F3D3}" type="slidenum">
              <a:rPr lang="en-US" altLang="zh-CN">
                <a:latin typeface="Times New Roman" pitchFamily="18" charset="0"/>
              </a:rPr>
              <a:pPr/>
              <a:t>114</a:t>
            </a:fld>
            <a:endParaRPr lang="en-US" altLang="zh-CN">
              <a:latin typeface="Times New Roman" pitchFamily="18" charset="0"/>
            </a:endParaRPr>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zh-CN" altLang="en-US" smtClean="0"/>
              <a:t>商小于１，被除数小于除数；</a:t>
            </a:r>
          </a:p>
          <a:p>
            <a:pPr marL="228600" indent="-228600" eaLnBrk="1" hangingPunct="1">
              <a:buFontTx/>
              <a:buAutoNum type="arabicPeriod"/>
            </a:pPr>
            <a:r>
              <a:rPr lang="zh-CN" altLang="en-US" smtClean="0"/>
              <a:t>除数不能为０</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DEEB425-8335-4F0D-BC03-6FAA1B713859}" type="datetime1">
              <a:rPr lang="zh-CN" altLang="en-US" smtClean="0">
                <a:latin typeface="Times New Roman" pitchFamily="18" charset="0"/>
              </a:rPr>
              <a:pPr/>
              <a:t>2021/3/8</a:t>
            </a:fld>
            <a:endParaRPr lang="en-US" altLang="zh-CN" smtClean="0">
              <a:latin typeface="Times New Roman" pitchFamily="18" charset="0"/>
            </a:endParaRPr>
          </a:p>
        </p:txBody>
      </p:sp>
      <p:sp>
        <p:nvSpPr>
          <p:cNvPr id="228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ADD1080-B40A-4E72-9284-3AE3DC6134D8}" type="slidenum">
              <a:rPr lang="en-US" altLang="zh-CN">
                <a:latin typeface="Times New Roman" pitchFamily="18" charset="0"/>
              </a:rPr>
              <a:pPr/>
              <a:t>115</a:t>
            </a:fld>
            <a:endParaRPr lang="en-US" altLang="zh-CN">
              <a:latin typeface="Times New Roman" pitchFamily="18" charset="0"/>
            </a:endParaRPr>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zh-CN" altLang="en-US" smtClean="0"/>
              <a:t>商小于１，被除数小于除数；</a:t>
            </a:r>
          </a:p>
          <a:p>
            <a:pPr marL="228600" indent="-228600" eaLnBrk="1" hangingPunct="1">
              <a:buFontTx/>
              <a:buAutoNum type="arabicPeriod"/>
            </a:pPr>
            <a:r>
              <a:rPr lang="zh-CN" altLang="en-US" smtClean="0"/>
              <a:t>除数不能为０</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7C7A86F-0FCA-47D9-B1E0-BB5315A43379}" type="datetime1">
              <a:rPr lang="zh-CN" altLang="en-US" smtClean="0">
                <a:latin typeface="Times New Roman" pitchFamily="18" charset="0"/>
              </a:rPr>
              <a:pPr/>
              <a:t>2021/3/8</a:t>
            </a:fld>
            <a:endParaRPr lang="en-US" altLang="zh-CN" smtClean="0">
              <a:latin typeface="Times New Roman" pitchFamily="18" charset="0"/>
            </a:endParaRPr>
          </a:p>
        </p:txBody>
      </p:sp>
      <p:sp>
        <p:nvSpPr>
          <p:cNvPr id="229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8F5FB0E-E83E-44C1-A47E-72A895F3C10F}" type="slidenum">
              <a:rPr lang="en-US" altLang="zh-CN">
                <a:latin typeface="Times New Roman" pitchFamily="18" charset="0"/>
              </a:rPr>
              <a:pPr/>
              <a:t>116</a:t>
            </a:fld>
            <a:endParaRPr lang="en-US" altLang="zh-CN">
              <a:latin typeface="Times New Roman" pitchFamily="18" charset="0"/>
            </a:endParaRPr>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zh-CN" altLang="en-US" smtClean="0"/>
              <a:t>商小于１，被除数小于除数；</a:t>
            </a:r>
          </a:p>
          <a:p>
            <a:pPr marL="228600" indent="-228600" eaLnBrk="1" hangingPunct="1">
              <a:buFontTx/>
              <a:buAutoNum type="arabicPeriod"/>
            </a:pPr>
            <a:r>
              <a:rPr lang="zh-CN" altLang="en-US" smtClean="0"/>
              <a:t>除数不能为０</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ChangeArrowheads="1" noTextEdit="1"/>
          </p:cNvSpPr>
          <p:nvPr>
            <p:ph type="sldImg"/>
          </p:nvPr>
        </p:nvSpPr>
        <p:spPr>
          <a:ln/>
        </p:spPr>
      </p:sp>
      <p:sp>
        <p:nvSpPr>
          <p:cNvPr id="230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0404"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1368CCF-8F8D-46AE-BAA3-DAD55DC93153}" type="datetime1">
              <a:rPr lang="zh-CN" altLang="en-US" smtClean="0">
                <a:latin typeface="Times New Roman" pitchFamily="18" charset="0"/>
              </a:rPr>
              <a:pPr/>
              <a:t>2021/3/8</a:t>
            </a:fld>
            <a:endParaRPr lang="en-US" altLang="zh-CN" smtClean="0">
              <a:latin typeface="Times New Roman" pitchFamily="18" charset="0"/>
            </a:endParaRPr>
          </a:p>
        </p:txBody>
      </p:sp>
      <p:sp>
        <p:nvSpPr>
          <p:cNvPr id="23040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DD3AD7A-3CE7-40FB-B64D-BCA359127A19}" type="slidenum">
              <a:rPr lang="en-US" altLang="zh-CN">
                <a:latin typeface="Times New Roman" pitchFamily="18" charset="0"/>
              </a:rPr>
              <a:pPr/>
              <a:t>189</a:t>
            </a:fld>
            <a:endParaRPr lang="en-US" altLang="zh-CN">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90D5A53-BE6B-4BA0-A014-7FE203327584}" type="datetime1">
              <a:rPr lang="zh-CN" altLang="en-US" smtClean="0">
                <a:latin typeface="Times New Roman" pitchFamily="18" charset="0"/>
              </a:rPr>
              <a:pPr/>
              <a:t>2021/3/8</a:t>
            </a:fld>
            <a:endParaRPr lang="en-US" altLang="zh-CN" smtClean="0">
              <a:latin typeface="Times New Roman" pitchFamily="18" charset="0"/>
            </a:endParaRPr>
          </a:p>
        </p:txBody>
      </p:sp>
      <p:sp>
        <p:nvSpPr>
          <p:cNvPr id="2314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38D9305-7743-47C9-8E6A-18D95EA5FB1C}" type="slidenum">
              <a:rPr lang="en-US" altLang="zh-CN">
                <a:latin typeface="Times New Roman" pitchFamily="18" charset="0"/>
              </a:rPr>
              <a:pPr/>
              <a:t>200</a:t>
            </a:fld>
            <a:endParaRPr lang="en-US" altLang="zh-CN">
              <a:latin typeface="Times New Roman" pitchFamily="18" charset="0"/>
            </a:endParaRPr>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公式简单讲一下</a:t>
            </a:r>
            <a:r>
              <a:rPr lang="en-US" altLang="zh-CN" smtClean="0"/>
              <a:t>,</a:t>
            </a:r>
            <a:r>
              <a:rPr lang="zh-CN" altLang="en-US" smtClean="0"/>
              <a:t>以后就按照补码加减法计算</a:t>
            </a:r>
            <a:r>
              <a:rPr lang="en-US" altLang="zh-CN"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05BA3E2-047C-43D8-8E74-67FE3ACCC7B7}" type="datetime1">
              <a:rPr lang="zh-CN" altLang="en-US" smtClean="0">
                <a:latin typeface="Times New Roman" pitchFamily="18" charset="0"/>
              </a:rPr>
              <a:pPr/>
              <a:t>2021/3/8</a:t>
            </a:fld>
            <a:endParaRPr lang="en-US" altLang="zh-CN" smtClean="0">
              <a:latin typeface="Times New Roman" pitchFamily="18" charset="0"/>
            </a:endParaRPr>
          </a:p>
        </p:txBody>
      </p:sp>
      <p:sp>
        <p:nvSpPr>
          <p:cNvPr id="204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F4B28E0-7DE2-4773-8C40-25150C6740BD}" type="slidenum">
              <a:rPr lang="en-US" altLang="zh-CN">
                <a:latin typeface="Times New Roman" pitchFamily="18" charset="0"/>
              </a:rPr>
              <a:pPr/>
              <a:t>7</a:t>
            </a:fld>
            <a:endParaRPr lang="en-US" altLang="zh-CN">
              <a:latin typeface="Times New Roman" pitchFamily="18" charset="0"/>
            </a:endParaRPr>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E6C53D9-1380-435C-ADF2-F6F039D3D03B}" type="datetime1">
              <a:rPr lang="zh-CN" altLang="en-US" smtClean="0">
                <a:latin typeface="Times New Roman" pitchFamily="18" charset="0"/>
              </a:rPr>
              <a:pPr/>
              <a:t>2021/3/8</a:t>
            </a:fld>
            <a:endParaRPr lang="en-US" altLang="zh-CN" smtClean="0">
              <a:latin typeface="Times New Roman" pitchFamily="18" charset="0"/>
            </a:endParaRPr>
          </a:p>
        </p:txBody>
      </p:sp>
      <p:sp>
        <p:nvSpPr>
          <p:cNvPr id="205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EBB8018-5FB4-4FA3-92E6-4DBAD5B0ABCD}" type="slidenum">
              <a:rPr lang="en-US" altLang="zh-CN">
                <a:latin typeface="Times New Roman" pitchFamily="18" charset="0"/>
              </a:rPr>
              <a:pPr/>
              <a:t>8</a:t>
            </a:fld>
            <a:endParaRPr lang="en-US" altLang="zh-CN">
              <a:latin typeface="Times New Roman" pitchFamily="18" charset="0"/>
            </a:endParaRPr>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00623ED-E666-4205-9F97-FD91645480EC}" type="datetime1">
              <a:rPr lang="zh-CN" altLang="en-US" smtClean="0">
                <a:latin typeface="Times New Roman" pitchFamily="18" charset="0"/>
              </a:rPr>
              <a:pPr/>
              <a:t>2021/3/8</a:t>
            </a:fld>
            <a:endParaRPr lang="en-US" altLang="zh-CN" smtClean="0">
              <a:latin typeface="Times New Roman" pitchFamily="18" charset="0"/>
            </a:endParaRPr>
          </a:p>
        </p:txBody>
      </p:sp>
      <p:sp>
        <p:nvSpPr>
          <p:cNvPr id="206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02A3A1D-A67A-4969-B6AB-95E205663C9A}" type="slidenum">
              <a:rPr lang="en-US" altLang="zh-CN">
                <a:latin typeface="Times New Roman" pitchFamily="18" charset="0"/>
              </a:rPr>
              <a:pPr/>
              <a:t>10</a:t>
            </a:fld>
            <a:endParaRPr lang="en-US" altLang="zh-CN">
              <a:latin typeface="Times New Roman" pitchFamily="18" charset="0"/>
            </a:endParaRPr>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37B4CD5-34CD-42CA-BA80-C664D49674CB}" type="datetime1">
              <a:rPr lang="zh-CN" altLang="en-US" smtClean="0">
                <a:latin typeface="Times New Roman" pitchFamily="18" charset="0"/>
              </a:rPr>
              <a:pPr/>
              <a:t>2021/3/8</a:t>
            </a:fld>
            <a:endParaRPr lang="en-US" altLang="zh-CN" smtClean="0">
              <a:latin typeface="Times New Roman" pitchFamily="18" charset="0"/>
            </a:endParaRPr>
          </a:p>
        </p:txBody>
      </p:sp>
      <p:sp>
        <p:nvSpPr>
          <p:cNvPr id="207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83CC505-893B-4440-A1C2-31B632FD2B40}" type="slidenum">
              <a:rPr lang="en-US" altLang="zh-CN">
                <a:latin typeface="Times New Roman" pitchFamily="18" charset="0"/>
              </a:rPr>
              <a:pPr/>
              <a:t>12</a:t>
            </a:fld>
            <a:endParaRPr lang="en-US" altLang="zh-CN">
              <a:latin typeface="Times New Roman" pitchFamily="18" charset="0"/>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0ABF517-1948-47A6-B102-7D0976064729}" type="datetime1">
              <a:rPr lang="zh-CN" altLang="en-US" smtClean="0">
                <a:latin typeface="Times New Roman" pitchFamily="18" charset="0"/>
              </a:rPr>
              <a:pPr/>
              <a:t>2021/3/8</a:t>
            </a:fld>
            <a:endParaRPr lang="en-US" altLang="zh-CN" smtClean="0">
              <a:latin typeface="Times New Roman" pitchFamily="18" charset="0"/>
            </a:endParaRPr>
          </a:p>
        </p:txBody>
      </p:sp>
      <p:sp>
        <p:nvSpPr>
          <p:cNvPr id="2088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71A65E9-D475-43D0-A851-3233C58587BF}" type="slidenum">
              <a:rPr lang="en-US" altLang="zh-CN">
                <a:latin typeface="Times New Roman" pitchFamily="18" charset="0"/>
              </a:rPr>
              <a:pPr/>
              <a:t>13</a:t>
            </a:fld>
            <a:endParaRPr lang="en-US" altLang="zh-CN">
              <a:latin typeface="Times New Roman" pitchFamily="18" charset="0"/>
            </a:endParaRPr>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EE9E04F-C704-489B-996D-9163F0854B73}" type="datetime1">
              <a:rPr lang="zh-CN" altLang="en-US" smtClean="0">
                <a:latin typeface="Times New Roman" pitchFamily="18" charset="0"/>
              </a:rPr>
              <a:pPr/>
              <a:t>2021/3/8</a:t>
            </a:fld>
            <a:endParaRPr lang="en-US" altLang="zh-CN" smtClean="0">
              <a:latin typeface="Times New Roman" pitchFamily="18" charset="0"/>
            </a:endParaRPr>
          </a:p>
        </p:txBody>
      </p:sp>
      <p:sp>
        <p:nvSpPr>
          <p:cNvPr id="209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8228924-8914-4CA1-8E14-1BCD455BCE40}" type="slidenum">
              <a:rPr lang="en-US" altLang="zh-CN">
                <a:latin typeface="Times New Roman" pitchFamily="18" charset="0"/>
              </a:rPr>
              <a:pPr/>
              <a:t>28</a:t>
            </a:fld>
            <a:endParaRPr lang="en-US" altLang="zh-CN">
              <a:latin typeface="Times New Roman" pitchFamily="18"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359B009-DB55-4A19-B836-62AA7E2C1DC1}" type="datetime1">
              <a:rPr lang="zh-CN" altLang="en-US" smtClean="0">
                <a:latin typeface="Times New Roman" pitchFamily="18" charset="0"/>
              </a:rPr>
              <a:pPr/>
              <a:t>2021/3/8</a:t>
            </a:fld>
            <a:endParaRPr lang="en-US" altLang="zh-CN" smtClean="0">
              <a:latin typeface="Times New Roman" pitchFamily="18" charset="0"/>
            </a:endParaRPr>
          </a:p>
        </p:txBody>
      </p:sp>
      <p:sp>
        <p:nvSpPr>
          <p:cNvPr id="210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C68A0DA-E0E9-442A-B1B8-7E2C9E6FBEF7}" type="slidenum">
              <a:rPr lang="en-US" altLang="zh-CN">
                <a:latin typeface="Times New Roman" pitchFamily="18" charset="0"/>
              </a:rPr>
              <a:pPr/>
              <a:t>42</a:t>
            </a:fld>
            <a:endParaRPr lang="en-US" altLang="zh-CN">
              <a:latin typeface="Times New Roman" pitchFamily="18" charset="0"/>
            </a:endParaRP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原码、反码、补码表示分别示于下图。与原码、反码不同</a:t>
            </a:r>
            <a:r>
              <a:rPr lang="en-US" altLang="zh-CN" smtClean="0"/>
              <a:t>,</a:t>
            </a:r>
            <a:r>
              <a:rPr lang="zh-CN" altLang="en-US" smtClean="0"/>
              <a:t>在补码表示中</a:t>
            </a:r>
            <a:r>
              <a:rPr lang="zh-CN" altLang="en-US" smtClean="0">
                <a:latin typeface="Arial" charset="0"/>
              </a:rPr>
              <a:t>“</a:t>
            </a:r>
            <a:r>
              <a:rPr lang="en-US" altLang="zh-CN" smtClean="0"/>
              <a:t>0</a:t>
            </a:r>
            <a:r>
              <a:rPr lang="en-US" altLang="zh-CN" smtClean="0">
                <a:latin typeface="Arial" charset="0"/>
              </a:rPr>
              <a:t>”</a:t>
            </a:r>
            <a:r>
              <a:rPr lang="zh-CN" altLang="en-US" smtClean="0"/>
              <a:t>只有一种形式</a:t>
            </a:r>
            <a:r>
              <a:rPr lang="en-US" altLang="zh-CN" smtClean="0"/>
              <a:t>,</a:t>
            </a:r>
            <a:r>
              <a:rPr lang="zh-CN" altLang="en-US" smtClean="0"/>
              <a:t>且用补码表示负数时范围可到－</a:t>
            </a:r>
            <a:r>
              <a:rPr lang="en-US" altLang="zh-CN" smtClean="0"/>
              <a:t>2n </a:t>
            </a:r>
            <a:r>
              <a:rPr lang="zh-CN" alt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31562298-10C8-41DC-AF9D-C19CE5C0CDD7}" type="datetime11">
              <a:rPr lang="zh-CN" altLang="en-US" smtClean="0"/>
              <a:t>10:23:41</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smtClean="0"/>
            </a:lvl1pPr>
          </a:lstStyle>
          <a:p>
            <a:pPr>
              <a:defRPr/>
            </a:pPr>
            <a:fld id="{D867B917-E303-492D-8244-C98486E69B53}" type="slidenum">
              <a:rPr lang="en-US" altLang="zh-CN"/>
              <a:pPr>
                <a:defRPr/>
              </a:pPr>
              <a:t>‹#›</a:t>
            </a:fld>
            <a:endParaRPr lang="en-US" altLang="zh-CN"/>
          </a:p>
        </p:txBody>
      </p:sp>
    </p:spTree>
    <p:extLst>
      <p:ext uri="{BB962C8B-B14F-4D97-AF65-F5344CB8AC3E}">
        <p14:creationId xmlns:p14="http://schemas.microsoft.com/office/powerpoint/2010/main" val="37893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18A6CF26-C909-4FB6-8EA9-EBE155EC52D3}" type="datetime11">
              <a:rPr lang="zh-CN" altLang="en-US" smtClean="0"/>
              <a:t>10:23:41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A28AE17-75E9-4D46-BF71-3A0990338741}" type="slidenum">
              <a:rPr lang="en-US" altLang="zh-CN"/>
              <a:pPr>
                <a:defRPr/>
              </a:pPr>
              <a:t>‹#›</a:t>
            </a:fld>
            <a:endParaRPr lang="en-US" altLang="zh-CN"/>
          </a:p>
        </p:txBody>
      </p:sp>
    </p:spTree>
    <p:extLst>
      <p:ext uri="{BB962C8B-B14F-4D97-AF65-F5344CB8AC3E}">
        <p14:creationId xmlns:p14="http://schemas.microsoft.com/office/powerpoint/2010/main" val="419251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244EA1B1-CDD3-4282-A137-5801A54E8D5D}" type="datetime11">
              <a:rPr lang="zh-CN" altLang="en-US" smtClean="0"/>
              <a:t>10:23:41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081AF2A-2C2E-4D0D-98BF-D4D2700C8D1F}" type="slidenum">
              <a:rPr lang="en-US" altLang="zh-CN"/>
              <a:pPr>
                <a:defRPr/>
              </a:pPr>
              <a:t>‹#›</a:t>
            </a:fld>
            <a:endParaRPr lang="en-US" altLang="zh-CN"/>
          </a:p>
        </p:txBody>
      </p:sp>
    </p:spTree>
    <p:extLst>
      <p:ext uri="{BB962C8B-B14F-4D97-AF65-F5344CB8AC3E}">
        <p14:creationId xmlns:p14="http://schemas.microsoft.com/office/powerpoint/2010/main" val="955958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44E9D823-1A53-47BE-86EE-1C7F099A2F2A}" type="datetime11">
              <a:rPr lang="zh-CN" altLang="en-US" smtClean="0"/>
              <a:t>10:23:41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8C59BFA-0DC4-46F7-B334-0545A0E560DC}" type="slidenum">
              <a:rPr lang="en-US" altLang="zh-CN"/>
              <a:pPr>
                <a:defRPr/>
              </a:pPr>
              <a:t>‹#›</a:t>
            </a:fld>
            <a:endParaRPr lang="en-US" altLang="zh-CN"/>
          </a:p>
        </p:txBody>
      </p:sp>
    </p:spTree>
    <p:extLst>
      <p:ext uri="{BB962C8B-B14F-4D97-AF65-F5344CB8AC3E}">
        <p14:creationId xmlns:p14="http://schemas.microsoft.com/office/powerpoint/2010/main" val="83202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fld id="{371F1C5B-DF44-4DB3-BB55-3F8A86F7F247}" type="datetime11">
              <a:rPr lang="zh-CN" altLang="en-US" smtClean="0"/>
              <a:t>10:23:41</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65EC9B15-6800-4365-88D9-B551F4C13CFA}" type="slidenum">
              <a:rPr lang="en-US" altLang="zh-CN"/>
              <a:pPr>
                <a:defRPr/>
              </a:pPr>
              <a:t>‹#›</a:t>
            </a:fld>
            <a:endParaRPr lang="en-US" altLang="zh-CN"/>
          </a:p>
        </p:txBody>
      </p:sp>
    </p:spTree>
    <p:extLst>
      <p:ext uri="{BB962C8B-B14F-4D97-AF65-F5344CB8AC3E}">
        <p14:creationId xmlns:p14="http://schemas.microsoft.com/office/powerpoint/2010/main" val="80605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7D1BB836-E09F-496D-902D-C3BD076A28F8}" type="datetime11">
              <a:rPr lang="zh-CN" altLang="en-US" smtClean="0"/>
              <a:t>10:23:41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BAFE584-A5D5-4BD2-835E-933E128A4B33}" type="slidenum">
              <a:rPr lang="en-US" altLang="zh-CN"/>
              <a:pPr>
                <a:defRPr/>
              </a:pPr>
              <a:t>‹#›</a:t>
            </a:fld>
            <a:endParaRPr lang="en-US" altLang="zh-CN"/>
          </a:p>
        </p:txBody>
      </p:sp>
    </p:spTree>
    <p:extLst>
      <p:ext uri="{BB962C8B-B14F-4D97-AF65-F5344CB8AC3E}">
        <p14:creationId xmlns:p14="http://schemas.microsoft.com/office/powerpoint/2010/main" val="198317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E6814BE0-36EC-4028-BCFB-5786D7CE9142}" type="datetime11">
              <a:rPr lang="zh-CN" altLang="en-US" smtClean="0"/>
              <a:t>10:23:41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E5F10A5-923D-4068-95BD-6FF2D025FE18}" type="slidenum">
              <a:rPr lang="en-US" altLang="zh-CN"/>
              <a:pPr>
                <a:defRPr/>
              </a:pPr>
              <a:t>‹#›</a:t>
            </a:fld>
            <a:endParaRPr lang="en-US" altLang="zh-CN"/>
          </a:p>
        </p:txBody>
      </p:sp>
    </p:spTree>
    <p:extLst>
      <p:ext uri="{BB962C8B-B14F-4D97-AF65-F5344CB8AC3E}">
        <p14:creationId xmlns:p14="http://schemas.microsoft.com/office/powerpoint/2010/main" val="313157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E0B22E0D-A3DE-4C06-A711-042128B6F459}" type="datetime11">
              <a:rPr lang="zh-CN" altLang="en-US" smtClean="0"/>
              <a:t>10:23:41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165A83D-22A4-4621-BEE3-3AFA66F95C73}" type="slidenum">
              <a:rPr lang="en-US" altLang="zh-CN"/>
              <a:pPr>
                <a:defRPr/>
              </a:pPr>
              <a:t>‹#›</a:t>
            </a:fld>
            <a:endParaRPr lang="en-US" altLang="zh-CN"/>
          </a:p>
        </p:txBody>
      </p:sp>
    </p:spTree>
    <p:extLst>
      <p:ext uri="{BB962C8B-B14F-4D97-AF65-F5344CB8AC3E}">
        <p14:creationId xmlns:p14="http://schemas.microsoft.com/office/powerpoint/2010/main" val="82267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AAA8BFCF-4C3C-45EA-A8C2-3513C7C55F99}" type="datetime11">
              <a:rPr lang="zh-CN" altLang="en-US" smtClean="0"/>
              <a:t>10:23:41</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2AB43EDA-9F00-496F-B486-2B42DE4E63E7}" type="slidenum">
              <a:rPr lang="en-US" altLang="zh-CN"/>
              <a:pPr>
                <a:defRPr/>
              </a:pPr>
              <a:t>‹#›</a:t>
            </a:fld>
            <a:endParaRPr lang="en-US" altLang="zh-CN"/>
          </a:p>
        </p:txBody>
      </p:sp>
    </p:spTree>
    <p:extLst>
      <p:ext uri="{BB962C8B-B14F-4D97-AF65-F5344CB8AC3E}">
        <p14:creationId xmlns:p14="http://schemas.microsoft.com/office/powerpoint/2010/main" val="416147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3C62879F-BFE9-4D43-BD20-E7C882074FDB}" type="datetime11">
              <a:rPr lang="zh-CN" altLang="en-US" smtClean="0"/>
              <a:t>10:23:41</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9429CA1-283B-4294-826B-7A365DE1E5B8}" type="slidenum">
              <a:rPr lang="en-US" altLang="zh-CN"/>
              <a:pPr>
                <a:defRPr/>
              </a:pPr>
              <a:t>‹#›</a:t>
            </a:fld>
            <a:endParaRPr lang="en-US" altLang="zh-CN"/>
          </a:p>
        </p:txBody>
      </p:sp>
    </p:spTree>
    <p:extLst>
      <p:ext uri="{BB962C8B-B14F-4D97-AF65-F5344CB8AC3E}">
        <p14:creationId xmlns:p14="http://schemas.microsoft.com/office/powerpoint/2010/main" val="163025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D3B0A2BA-2A49-4739-965D-7256526A54A4}" type="datetime11">
              <a:rPr lang="zh-CN" altLang="en-US" smtClean="0"/>
              <a:t>10:23:41</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581469C-220C-4A40-BC84-B845D54E63CB}" type="slidenum">
              <a:rPr lang="en-US" altLang="zh-CN"/>
              <a:pPr>
                <a:defRPr/>
              </a:pPr>
              <a:t>‹#›</a:t>
            </a:fld>
            <a:endParaRPr lang="en-US" altLang="zh-CN"/>
          </a:p>
        </p:txBody>
      </p:sp>
    </p:spTree>
    <p:extLst>
      <p:ext uri="{BB962C8B-B14F-4D97-AF65-F5344CB8AC3E}">
        <p14:creationId xmlns:p14="http://schemas.microsoft.com/office/powerpoint/2010/main" val="304554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DF80F07-9EB5-470A-AD8F-6CDB0E89BBC7}" type="datetime11">
              <a:rPr lang="zh-CN" altLang="en-US" smtClean="0"/>
              <a:t>10:23:41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4CEC196-E767-4FF2-B1B3-8A0D1DE5AE93}" type="slidenum">
              <a:rPr lang="en-US" altLang="zh-CN"/>
              <a:pPr>
                <a:defRPr/>
              </a:pPr>
              <a:t>‹#›</a:t>
            </a:fld>
            <a:endParaRPr lang="en-US" altLang="zh-CN"/>
          </a:p>
        </p:txBody>
      </p:sp>
    </p:spTree>
    <p:extLst>
      <p:ext uri="{BB962C8B-B14F-4D97-AF65-F5344CB8AC3E}">
        <p14:creationId xmlns:p14="http://schemas.microsoft.com/office/powerpoint/2010/main" val="378175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602E6E5-C44F-4B50-9879-BE21B1A3B5A5}" type="datetime11">
              <a:rPr lang="zh-CN" altLang="en-US" smtClean="0"/>
              <a:t>10:23:41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675E792-E3CA-4649-A693-E7F8FDC0B6C3}" type="slidenum">
              <a:rPr lang="en-US" altLang="zh-CN"/>
              <a:pPr>
                <a:defRPr/>
              </a:pPr>
              <a:t>‹#›</a:t>
            </a:fld>
            <a:endParaRPr lang="en-US" altLang="zh-CN"/>
          </a:p>
        </p:txBody>
      </p:sp>
    </p:spTree>
    <p:extLst>
      <p:ext uri="{BB962C8B-B14F-4D97-AF65-F5344CB8AC3E}">
        <p14:creationId xmlns:p14="http://schemas.microsoft.com/office/powerpoint/2010/main" val="27174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dt" sz="half" idx="2"/>
          </p:nvPr>
        </p:nvSpPr>
        <p:spPr bwMode="auto">
          <a:xfrm>
            <a:off x="0" y="6525344"/>
            <a:ext cx="2051720" cy="3104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fld id="{537238DD-A2B9-4B73-8B42-34585A0021A2}" type="datetime11">
              <a:rPr lang="zh-CN" altLang="en-US" smtClean="0"/>
              <a:t>10:23:41</a:t>
            </a:fld>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978566" y="6395254"/>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2000" b="1" smtClean="0">
                <a:solidFill>
                  <a:srgbClr val="FF0000"/>
                </a:solidFill>
              </a:defRPr>
            </a:lvl1pPr>
          </a:lstStyle>
          <a:p>
            <a:pPr>
              <a:defRPr/>
            </a:pPr>
            <a:fld id="{5354A2F8-DB40-4C0F-940A-A5BFBF3842F7}" type="slidenum">
              <a:rPr lang="en-US" altLang="zh-CN" smtClean="0"/>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843"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timing>
    <p:tnLst>
      <p:par>
        <p:cTn id="1" dur="indefinite" restart="never" nodeType="tmRoot"/>
      </p:par>
    </p:tnLst>
  </p:timing>
  <p:hf hdr="0" ft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2.4.sw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5.xml.rels><?xml version="1.0" encoding="UTF-8" standalone="yes"?>
<Relationships xmlns="http://schemas.openxmlformats.org/package/2006/relationships"><Relationship Id="rId3" Type="http://schemas.openxmlformats.org/officeDocument/2006/relationships/hyperlink" Target="2.5.sw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6.swf"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2.7.sw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2.9%20a.swf"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147.xml.rels><?xml version="1.0" encoding="UTF-8" standalone="yes"?>
<Relationships xmlns="http://schemas.openxmlformats.org/package/2006/relationships"><Relationship Id="rId3" Type="http://schemas.openxmlformats.org/officeDocument/2006/relationships/image" Target="file:///D:\jinerwork\&#32452;&#25104;\&#30333;&#20013;&#33521;&#29256;&#25913;&#32534;\Chap02\Images\2.5.gif" TargetMode="External"/><Relationship Id="rId2" Type="http://schemas.openxmlformats.org/officeDocument/2006/relationships/image" Target="../media/image27.bin"/><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2.wmf"/><Relationship Id="rId17" Type="http://schemas.openxmlformats.org/officeDocument/2006/relationships/image" Target="../media/image34.wmf"/><Relationship Id="rId2" Type="http://schemas.openxmlformats.org/officeDocument/2006/relationships/slideLayout" Target="../slideLayouts/slideLayout2.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image" Target="../media/image29.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5.bin"/><Relationship Id="rId14" Type="http://schemas.openxmlformats.org/officeDocument/2006/relationships/image" Target="../media/image33.wmf"/></Relationships>
</file>

<file path=ppt/slides/_rels/slide14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11.bin"/><Relationship Id="rId4" Type="http://schemas.openxmlformats.org/officeDocument/2006/relationships/image" Target="../media/image35.wmf"/></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2.11.swf"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2.12.swf"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2.13.swf"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2.14.swf"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2.15.swf"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2.1b.jpg" TargetMode="External"/><Relationship Id="rId2" Type="http://schemas.openxmlformats.org/officeDocument/2006/relationships/hyperlink" Target="2.18.jpg"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hyperlink" Target="2.19.jpg"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2.18.swf"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2.20.swf"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2.21.swf" TargetMode="Externa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2.3%20a.swf"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2.3%20b.sw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EE5BADA-E551-4195-9A0F-0F4354EB8794}" type="datetime11">
              <a:rPr lang="zh-CN" altLang="en-US" smtClean="0"/>
              <a:t>10:23:41</a:t>
            </a:fld>
            <a:endParaRPr lang="en-US" altLang="zh-CN" smtClean="0"/>
          </a:p>
        </p:txBody>
      </p:sp>
      <p:sp>
        <p:nvSpPr>
          <p:cNvPr id="3075" name="灯片编号占位符 5"/>
          <p:cNvSpPr>
            <a:spLocks noGrp="1"/>
          </p:cNvSpPr>
          <p:nvPr>
            <p:ph type="sldNum" sz="quarter" idx="12"/>
          </p:nvPr>
        </p:nvSpPr>
        <p:spPr>
          <a:xfrm>
            <a:off x="6876256" y="6312291"/>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A8B3E1A-5244-414D-BF7A-D105C60E787C}" type="slidenum">
              <a:rPr lang="en-US" altLang="zh-CN"/>
              <a:pPr/>
              <a:t>1</a:t>
            </a:fld>
            <a:endParaRPr lang="en-US" altLang="zh-CN"/>
          </a:p>
        </p:txBody>
      </p:sp>
      <p:sp>
        <p:nvSpPr>
          <p:cNvPr id="3076" name="Rectangle 2"/>
          <p:cNvSpPr>
            <a:spLocks noGrp="1" noChangeArrowheads="1"/>
          </p:cNvSpPr>
          <p:nvPr>
            <p:ph type="title"/>
          </p:nvPr>
        </p:nvSpPr>
        <p:spPr>
          <a:xfrm>
            <a:off x="457200" y="548680"/>
            <a:ext cx="7543800" cy="868958"/>
          </a:xfrm>
        </p:spPr>
        <p:txBody>
          <a:bodyPr/>
          <a:lstStyle/>
          <a:p>
            <a:pPr eaLnBrk="1" hangingPunct="1"/>
            <a:r>
              <a:rPr lang="zh-CN" altLang="en-US" sz="4200" smtClean="0"/>
              <a:t>第二章 运算方法和运算器</a:t>
            </a:r>
          </a:p>
        </p:txBody>
      </p:sp>
      <p:sp>
        <p:nvSpPr>
          <p:cNvPr id="3077" name="Rectangle 3"/>
          <p:cNvSpPr>
            <a:spLocks noGrp="1" noChangeArrowheads="1"/>
          </p:cNvSpPr>
          <p:nvPr>
            <p:ph type="body" idx="1"/>
          </p:nvPr>
        </p:nvSpPr>
        <p:spPr>
          <a:xfrm>
            <a:off x="457200" y="1719263"/>
            <a:ext cx="5482952" cy="3437929"/>
          </a:xfrm>
        </p:spPr>
        <p:txBody>
          <a:bodyPr/>
          <a:lstStyle/>
          <a:p>
            <a:pPr eaLnBrk="1" hangingPunct="1">
              <a:buFont typeface="Wingdings" pitchFamily="2" charset="2"/>
              <a:buNone/>
            </a:pPr>
            <a:r>
              <a:rPr lang="en-US" altLang="zh-CN" smtClean="0">
                <a:cs typeface="Arial" charset="0"/>
              </a:rPr>
              <a:t>2.1</a:t>
            </a:r>
            <a:r>
              <a:rPr lang="zh-CN" altLang="en-US" smtClean="0"/>
              <a:t>数据与文字的表示</a:t>
            </a:r>
          </a:p>
          <a:p>
            <a:pPr eaLnBrk="1" hangingPunct="1">
              <a:buFont typeface="Wingdings" pitchFamily="2" charset="2"/>
              <a:buNone/>
            </a:pPr>
            <a:r>
              <a:rPr lang="en-US" altLang="zh-CN" smtClean="0">
                <a:cs typeface="Arial" charset="0"/>
              </a:rPr>
              <a:t>2.2</a:t>
            </a:r>
            <a:r>
              <a:rPr lang="zh-CN" altLang="en-US" smtClean="0"/>
              <a:t>定点加法、减法运算</a:t>
            </a:r>
          </a:p>
          <a:p>
            <a:pPr eaLnBrk="1" hangingPunct="1">
              <a:buFont typeface="Wingdings" pitchFamily="2" charset="2"/>
              <a:buNone/>
            </a:pPr>
            <a:r>
              <a:rPr lang="en-US" altLang="zh-CN" smtClean="0">
                <a:cs typeface="Arial" charset="0"/>
              </a:rPr>
              <a:t>2.3</a:t>
            </a:r>
            <a:r>
              <a:rPr lang="zh-CN" altLang="en-US" smtClean="0"/>
              <a:t>定点乘法运算</a:t>
            </a:r>
          </a:p>
          <a:p>
            <a:pPr eaLnBrk="1" hangingPunct="1">
              <a:buFont typeface="Wingdings" pitchFamily="2" charset="2"/>
              <a:buNone/>
            </a:pPr>
            <a:r>
              <a:rPr lang="en-US" altLang="zh-CN" smtClean="0">
                <a:cs typeface="Arial" charset="0"/>
              </a:rPr>
              <a:t>2.4</a:t>
            </a:r>
            <a:r>
              <a:rPr lang="zh-CN" altLang="en-US" smtClean="0"/>
              <a:t>定点除法运算</a:t>
            </a:r>
          </a:p>
          <a:p>
            <a:pPr eaLnBrk="1" hangingPunct="1">
              <a:buFont typeface="Wingdings" pitchFamily="2" charset="2"/>
              <a:buNone/>
            </a:pPr>
            <a:r>
              <a:rPr lang="en-US" altLang="zh-CN" smtClean="0">
                <a:cs typeface="Arial" charset="0"/>
              </a:rPr>
              <a:t>2.5</a:t>
            </a:r>
            <a:r>
              <a:rPr lang="zh-CN" altLang="en-US" smtClean="0"/>
              <a:t>定点运算器的组成</a:t>
            </a:r>
          </a:p>
          <a:p>
            <a:pPr eaLnBrk="1" hangingPunct="1">
              <a:buFont typeface="Wingdings" pitchFamily="2" charset="2"/>
              <a:buNone/>
            </a:pPr>
            <a:r>
              <a:rPr lang="en-US" altLang="zh-CN" smtClean="0">
                <a:cs typeface="Arial" charset="0"/>
              </a:rPr>
              <a:t>2.6</a:t>
            </a:r>
            <a:r>
              <a:rPr lang="zh-CN" altLang="en-US" smtClean="0"/>
              <a:t>浮点运算与浮点运算器</a:t>
            </a:r>
          </a:p>
        </p:txBody>
      </p:sp>
      <p:sp>
        <p:nvSpPr>
          <p:cNvPr id="3078"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zh-CN" altLang="en-US" sz="1400">
                <a:ea typeface="隶书" pitchFamily="49" charset="-122"/>
              </a:rPr>
              <a:t>返回</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0878448-0800-49C8-A8DA-BF9A5A1E52A1}" type="datetime11">
              <a:rPr lang="zh-CN" altLang="en-US" smtClean="0"/>
              <a:t>10:23:47</a:t>
            </a:fld>
            <a:endParaRPr lang="en-US" altLang="zh-CN" smtClean="0"/>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423E354-1827-4948-A225-369A5F9E2F6E}" type="slidenum">
              <a:rPr lang="en-US" altLang="zh-CN"/>
              <a:pPr/>
              <a:t>10</a:t>
            </a:fld>
            <a:endParaRPr lang="en-US" altLang="zh-CN"/>
          </a:p>
        </p:txBody>
      </p:sp>
      <p:sp>
        <p:nvSpPr>
          <p:cNvPr id="12292"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2293" name="Rectangle 3"/>
          <p:cNvSpPr>
            <a:spLocks noGrp="1" noChangeArrowheads="1"/>
          </p:cNvSpPr>
          <p:nvPr>
            <p:ph type="body" idx="1"/>
          </p:nvPr>
        </p:nvSpPr>
        <p:spPr>
          <a:xfrm>
            <a:off x="457200" y="1719263"/>
            <a:ext cx="8229600" cy="3149600"/>
          </a:xfrm>
        </p:spPr>
        <p:txBody>
          <a:bodyPr/>
          <a:lstStyle/>
          <a:p>
            <a:pPr eaLnBrk="1" hangingPunct="1">
              <a:buFont typeface="Wingdings" pitchFamily="2" charset="2"/>
              <a:buNone/>
            </a:pPr>
            <a:r>
              <a:rPr lang="zh-CN" altLang="en-US" smtClean="0"/>
              <a:t>浮点表示：小数点位置随阶码不同而浮动</a:t>
            </a:r>
          </a:p>
          <a:p>
            <a:pPr lvl="1" eaLnBrk="1" hangingPunct="1">
              <a:buFont typeface="Wingdings" pitchFamily="2" charset="2"/>
              <a:buNone/>
            </a:pPr>
            <a:r>
              <a:rPr lang="en-US" altLang="zh-CN" smtClean="0"/>
              <a:t>1</a:t>
            </a:r>
            <a:r>
              <a:rPr lang="zh-CN" altLang="en-US" smtClean="0"/>
              <a:t>、格式</a:t>
            </a:r>
            <a:r>
              <a:rPr lang="en-US" altLang="zh-CN" smtClean="0"/>
              <a:t>:</a:t>
            </a:r>
            <a:r>
              <a:rPr lang="en-US" altLang="zh-CN" sz="3900" smtClean="0"/>
              <a:t>N=R</a:t>
            </a:r>
            <a:r>
              <a:rPr lang="en-US" altLang="zh-CN" sz="3900" baseline="30000" smtClean="0"/>
              <a:t>E</a:t>
            </a:r>
            <a:r>
              <a:rPr lang="en-US" altLang="zh-CN" sz="3900" smtClean="0"/>
              <a:t>.M</a:t>
            </a:r>
          </a:p>
          <a:p>
            <a:pPr lvl="1" eaLnBrk="1" hangingPunct="1"/>
            <a:endParaRPr lang="en-US" altLang="zh-CN" sz="3900" smtClean="0"/>
          </a:p>
          <a:p>
            <a:pPr lvl="1" eaLnBrk="1" hangingPunct="1"/>
            <a:endParaRPr lang="en-US" altLang="zh-CN" sz="3900" smtClean="0"/>
          </a:p>
          <a:p>
            <a:pPr lvl="1" eaLnBrk="1" hangingPunct="1">
              <a:buFont typeface="Wingdings" pitchFamily="2" charset="2"/>
              <a:buNone/>
            </a:pPr>
            <a:r>
              <a:rPr lang="en-US" altLang="zh-CN" smtClean="0"/>
              <a:t>2</a:t>
            </a:r>
            <a:r>
              <a:rPr lang="zh-CN" altLang="en-US" smtClean="0"/>
              <a:t>、机器中表示</a:t>
            </a:r>
          </a:p>
        </p:txBody>
      </p:sp>
      <p:sp>
        <p:nvSpPr>
          <p:cNvPr id="12294" name="AutoShape 4"/>
          <p:cNvSpPr>
            <a:spLocks noChangeArrowheads="1"/>
          </p:cNvSpPr>
          <p:nvPr/>
        </p:nvSpPr>
        <p:spPr bwMode="auto">
          <a:xfrm>
            <a:off x="3524250" y="3635375"/>
            <a:ext cx="1905000" cy="533400"/>
          </a:xfrm>
          <a:prstGeom prst="wedgeRoundRectCallout">
            <a:avLst>
              <a:gd name="adj1" fmla="val -58750"/>
              <a:gd name="adj2" fmla="val -225597"/>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指数</a:t>
            </a:r>
            <a:r>
              <a:rPr kumimoji="1" lang="en-US" altLang="zh-CN" sz="2400">
                <a:latin typeface="Times New Roman" pitchFamily="18" charset="0"/>
              </a:rPr>
              <a:t>E</a:t>
            </a:r>
          </a:p>
        </p:txBody>
      </p:sp>
      <p:sp>
        <p:nvSpPr>
          <p:cNvPr id="12295" name="AutoShape 5"/>
          <p:cNvSpPr>
            <a:spLocks noChangeArrowheads="1"/>
          </p:cNvSpPr>
          <p:nvPr/>
        </p:nvSpPr>
        <p:spPr bwMode="auto">
          <a:xfrm>
            <a:off x="611188" y="3357563"/>
            <a:ext cx="2665412" cy="792162"/>
          </a:xfrm>
          <a:prstGeom prst="wedgeRoundRectCallout">
            <a:avLst>
              <a:gd name="adj1" fmla="val 36875"/>
              <a:gd name="adj2" fmla="val -110069"/>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000">
                <a:latin typeface="Times New Roman" pitchFamily="18" charset="0"/>
              </a:rPr>
              <a:t>基数</a:t>
            </a:r>
            <a:r>
              <a:rPr kumimoji="1" lang="en-US" altLang="zh-CN" sz="2000">
                <a:latin typeface="Times New Roman" pitchFamily="18" charset="0"/>
              </a:rPr>
              <a:t>R,</a:t>
            </a:r>
            <a:r>
              <a:rPr kumimoji="1" lang="zh-CN" altLang="en-US" sz="2000">
                <a:latin typeface="Times New Roman" pitchFamily="18" charset="0"/>
              </a:rPr>
              <a:t>取固定的值</a:t>
            </a:r>
            <a:r>
              <a:rPr kumimoji="1" lang="en-US" altLang="zh-CN" sz="2000">
                <a:latin typeface="Times New Roman" pitchFamily="18" charset="0"/>
              </a:rPr>
              <a:t>,</a:t>
            </a:r>
            <a:r>
              <a:rPr kumimoji="1" lang="zh-CN" altLang="en-US" sz="2000">
                <a:latin typeface="Times New Roman" pitchFamily="18" charset="0"/>
              </a:rPr>
              <a:t>比如</a:t>
            </a:r>
            <a:r>
              <a:rPr kumimoji="1" lang="en-US" altLang="zh-CN" sz="2000">
                <a:latin typeface="Times New Roman" pitchFamily="18" charset="0"/>
              </a:rPr>
              <a:t>10</a:t>
            </a:r>
            <a:r>
              <a:rPr kumimoji="1" lang="zh-CN" altLang="en-US" sz="2000">
                <a:latin typeface="Times New Roman" pitchFamily="18" charset="0"/>
              </a:rPr>
              <a:t>或</a:t>
            </a:r>
            <a:r>
              <a:rPr kumimoji="1" lang="en-US" altLang="zh-CN" sz="2000">
                <a:latin typeface="Times New Roman" pitchFamily="18" charset="0"/>
              </a:rPr>
              <a:t>2</a:t>
            </a:r>
            <a:r>
              <a:rPr kumimoji="1" lang="zh-CN" altLang="en-US" sz="2000">
                <a:latin typeface="Times New Roman" pitchFamily="18" charset="0"/>
              </a:rPr>
              <a:t>，隐含表示</a:t>
            </a:r>
          </a:p>
        </p:txBody>
      </p:sp>
      <p:sp>
        <p:nvSpPr>
          <p:cNvPr id="12296" name="AutoShape 6"/>
          <p:cNvSpPr>
            <a:spLocks noChangeArrowheads="1"/>
          </p:cNvSpPr>
          <p:nvPr/>
        </p:nvSpPr>
        <p:spPr bwMode="auto">
          <a:xfrm>
            <a:off x="5724525" y="3357563"/>
            <a:ext cx="2514600" cy="609600"/>
          </a:xfrm>
          <a:prstGeom prst="wedgeRoundRectCallout">
            <a:avLst>
              <a:gd name="adj1" fmla="val -117810"/>
              <a:gd name="adj2" fmla="val -149593"/>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尾数</a:t>
            </a:r>
            <a:r>
              <a:rPr kumimoji="1" lang="en-US" altLang="zh-CN" sz="2400">
                <a:latin typeface="Times New Roman" pitchFamily="18" charset="0"/>
              </a:rPr>
              <a:t>M</a:t>
            </a:r>
          </a:p>
        </p:txBody>
      </p:sp>
      <p:grpSp>
        <p:nvGrpSpPr>
          <p:cNvPr id="12297" name="Group 7"/>
          <p:cNvGrpSpPr>
            <a:grpSpLocks/>
          </p:cNvGrpSpPr>
          <p:nvPr/>
        </p:nvGrpSpPr>
        <p:grpSpPr bwMode="auto">
          <a:xfrm>
            <a:off x="971550" y="5084763"/>
            <a:ext cx="7010400" cy="782637"/>
            <a:chOff x="1049" y="3203"/>
            <a:chExt cx="4416" cy="493"/>
          </a:xfrm>
        </p:grpSpPr>
        <p:sp>
          <p:nvSpPr>
            <p:cNvPr id="12298" name="Rectangle 8"/>
            <p:cNvSpPr>
              <a:spLocks noChangeArrowheads="1"/>
            </p:cNvSpPr>
            <p:nvPr/>
          </p:nvSpPr>
          <p:spPr bwMode="auto">
            <a:xfrm>
              <a:off x="1049" y="3203"/>
              <a:ext cx="4416" cy="48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1" hangingPunct="1"/>
              <a:r>
                <a:rPr kumimoji="1" lang="zh-CN" altLang="en-US" sz="2400">
                  <a:latin typeface="Times New Roman" pitchFamily="18" charset="0"/>
                </a:rPr>
                <a:t>阶符            阶码                     数符                    尾数   </a:t>
              </a:r>
            </a:p>
          </p:txBody>
        </p:sp>
        <p:sp>
          <p:nvSpPr>
            <p:cNvPr id="12299" name="Line 9"/>
            <p:cNvSpPr>
              <a:spLocks noChangeShapeType="1"/>
            </p:cNvSpPr>
            <p:nvPr/>
          </p:nvSpPr>
          <p:spPr bwMode="auto">
            <a:xfrm>
              <a:off x="1536" y="3216"/>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00" name="Line 10"/>
            <p:cNvSpPr>
              <a:spLocks noChangeShapeType="1"/>
            </p:cNvSpPr>
            <p:nvPr/>
          </p:nvSpPr>
          <p:spPr bwMode="auto">
            <a:xfrm>
              <a:off x="3408" y="3216"/>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01" name="Line 11"/>
            <p:cNvSpPr>
              <a:spLocks noChangeShapeType="1"/>
            </p:cNvSpPr>
            <p:nvPr/>
          </p:nvSpPr>
          <p:spPr bwMode="auto">
            <a:xfrm>
              <a:off x="3936" y="3216"/>
              <a:ext cx="0" cy="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BDA2F67-B763-4F9C-9B3A-D81D0A2896CB}" type="datetime11">
              <a:rPr lang="zh-CN" altLang="en-US" smtClean="0"/>
              <a:t>10:23:48</a:t>
            </a:fld>
            <a:endParaRPr lang="en-US" altLang="zh-CN" smtClean="0"/>
          </a:p>
        </p:txBody>
      </p:sp>
      <p:sp>
        <p:nvSpPr>
          <p:cNvPr id="1044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9EF76AE-4B6E-46FC-A80F-EA915F5E0A93}" type="slidenum">
              <a:rPr lang="en-US" altLang="zh-CN"/>
              <a:pPr/>
              <a:t>100</a:t>
            </a:fld>
            <a:endParaRPr lang="en-US" altLang="zh-CN"/>
          </a:p>
        </p:txBody>
      </p:sp>
      <p:sp>
        <p:nvSpPr>
          <p:cNvPr id="104452" name="Rectangle 2"/>
          <p:cNvSpPr>
            <a:spLocks noGrp="1" noChangeArrowheads="1"/>
          </p:cNvSpPr>
          <p:nvPr>
            <p:ph type="title"/>
          </p:nvPr>
        </p:nvSpPr>
        <p:spPr/>
        <p:txBody>
          <a:bodyPr/>
          <a:lstStyle/>
          <a:p>
            <a:pPr eaLnBrk="1" hangingPunct="1"/>
            <a:r>
              <a:rPr lang="en-US" altLang="zh-CN" smtClean="0"/>
              <a:t>1</a:t>
            </a:r>
            <a:r>
              <a:rPr lang="zh-CN" altLang="en-US" smtClean="0"/>
              <a:t>、人工算法与机器算法的同异性</a:t>
            </a:r>
          </a:p>
        </p:txBody>
      </p:sp>
      <p:sp>
        <p:nvSpPr>
          <p:cNvPr id="104453" name="Rectangle 3"/>
          <p:cNvSpPr>
            <a:spLocks noGrp="1" noChangeArrowheads="1"/>
          </p:cNvSpPr>
          <p:nvPr>
            <p:ph type="body" idx="1"/>
          </p:nvPr>
        </p:nvSpPr>
        <p:spPr>
          <a:xfrm>
            <a:off x="457200" y="1719263"/>
            <a:ext cx="8229600" cy="1638300"/>
          </a:xfrm>
        </p:spPr>
        <p:txBody>
          <a:bodyPr/>
          <a:lstStyle/>
          <a:p>
            <a:pPr marL="0" indent="539750" eaLnBrk="1" hangingPunct="1">
              <a:buFont typeface="Wingdings" pitchFamily="2" charset="2"/>
              <a:buNone/>
            </a:pPr>
            <a:r>
              <a:rPr lang="zh-CN" altLang="en-US" smtClean="0"/>
              <a:t>早期计算机中为了简化硬件结构，采用串行一位乘法方案，即多次执行“加法</a:t>
            </a:r>
            <a:r>
              <a:rPr lang="en-US" altLang="zh-CN" smtClean="0"/>
              <a:t>-</a:t>
            </a:r>
            <a:r>
              <a:rPr lang="zh-CN" altLang="en-US" smtClean="0"/>
              <a:t>移位”操作来实现。这种方法不需要很多器件。</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395288" y="1989138"/>
            <a:ext cx="8343900" cy="3311525"/>
          </a:xfrm>
        </p:spPr>
        <p:txBody>
          <a:bodyPr/>
          <a:lstStyle/>
          <a:p>
            <a:pPr marL="0" indent="0" algn="just" eaLnBrk="1" hangingPunct="1">
              <a:buFontTx/>
              <a:buNone/>
            </a:pPr>
            <a:r>
              <a:rPr lang="zh-CN" altLang="en-US" b="1" smtClean="0">
                <a:latin typeface="Times New Roman" pitchFamily="18" charset="0"/>
              </a:rPr>
              <a:t>已知：</a:t>
            </a:r>
            <a:r>
              <a:rPr lang="en-US" altLang="zh-CN" b="1" smtClean="0">
                <a:latin typeface="Times New Roman" pitchFamily="18" charset="0"/>
              </a:rPr>
              <a:t>X=0.1101</a:t>
            </a:r>
            <a:r>
              <a:rPr lang="zh-CN" altLang="en-US" b="1" smtClean="0">
                <a:latin typeface="Times New Roman" pitchFamily="18" charset="0"/>
              </a:rPr>
              <a:t>，</a:t>
            </a:r>
            <a:r>
              <a:rPr lang="en-US" altLang="zh-CN" b="1" smtClean="0">
                <a:latin typeface="Times New Roman" pitchFamily="18" charset="0"/>
              </a:rPr>
              <a:t>Y=-0.1011</a:t>
            </a:r>
            <a:r>
              <a:rPr lang="zh-CN" altLang="en-US" b="1" smtClean="0">
                <a:latin typeface="Times New Roman" pitchFamily="18" charset="0"/>
              </a:rPr>
              <a:t>，求：</a:t>
            </a:r>
            <a:r>
              <a:rPr lang="en-US" altLang="zh-CN" b="1" smtClean="0">
                <a:latin typeface="Times New Roman" pitchFamily="18" charset="0"/>
              </a:rPr>
              <a:t>X</a:t>
            </a:r>
            <a:r>
              <a:rPr lang="en-US" altLang="zh-CN" b="1" smtClean="0">
                <a:latin typeface="Times New Roman" pitchFamily="18" charset="0"/>
                <a:sym typeface="Symbol" pitchFamily="18" charset="2"/>
              </a:rPr>
              <a:t></a:t>
            </a:r>
            <a:r>
              <a:rPr lang="en-US" altLang="zh-CN" b="1" smtClean="0">
                <a:latin typeface="Times New Roman" pitchFamily="18" charset="0"/>
              </a:rPr>
              <a:t>Y</a:t>
            </a:r>
            <a:r>
              <a:rPr lang="zh-CN" altLang="en-US" b="1" smtClean="0">
                <a:latin typeface="Times New Roman" pitchFamily="18" charset="0"/>
              </a:rPr>
              <a:t>。</a:t>
            </a:r>
          </a:p>
          <a:p>
            <a:pPr marL="0" indent="0" algn="just" eaLnBrk="1" hangingPunct="1">
              <a:buFontTx/>
              <a:buNone/>
            </a:pPr>
            <a:r>
              <a:rPr lang="en-US" altLang="zh-CN" b="1" smtClean="0">
                <a:latin typeface="Times New Roman" pitchFamily="18" charset="0"/>
              </a:rPr>
              <a:t>|X|=0.1101→B</a:t>
            </a:r>
            <a:r>
              <a:rPr lang="zh-CN" altLang="en-US" b="1" smtClean="0">
                <a:latin typeface="Times New Roman" pitchFamily="18" charset="0"/>
              </a:rPr>
              <a:t>，</a:t>
            </a:r>
            <a:r>
              <a:rPr lang="en-US" altLang="zh-CN" b="1" smtClean="0">
                <a:latin typeface="Times New Roman" pitchFamily="18" charset="0"/>
              </a:rPr>
              <a:t>|Y|=0.1011→C</a:t>
            </a:r>
            <a:r>
              <a:rPr lang="zh-CN" altLang="en-US" b="1" smtClean="0">
                <a:latin typeface="Times New Roman" pitchFamily="18" charset="0"/>
              </a:rPr>
              <a:t>，</a:t>
            </a:r>
            <a:r>
              <a:rPr lang="en-US" altLang="zh-CN" b="1" smtClean="0">
                <a:latin typeface="Times New Roman" pitchFamily="18" charset="0"/>
              </a:rPr>
              <a:t>0→A </a:t>
            </a:r>
          </a:p>
          <a:p>
            <a:pPr marL="0" indent="0" algn="just" eaLnBrk="1" hangingPunct="1">
              <a:buFontTx/>
              <a:buNone/>
            </a:pPr>
            <a:r>
              <a:rPr lang="zh-CN" altLang="en-US" b="1" smtClean="0">
                <a:latin typeface="Times New Roman" pitchFamily="18" charset="0"/>
              </a:rPr>
              <a:t>符号位不参加运算</a:t>
            </a:r>
          </a:p>
          <a:p>
            <a:pPr marL="0" indent="0" algn="just" eaLnBrk="1" hangingPunct="1">
              <a:buFontTx/>
              <a:buNone/>
            </a:pPr>
            <a:r>
              <a:rPr lang="zh-CN" altLang="en-US" b="1" smtClean="0">
                <a:latin typeface="Times New Roman" pitchFamily="18" charset="0"/>
              </a:rPr>
              <a:t>被乘数存入</a:t>
            </a:r>
            <a:r>
              <a:rPr lang="en-US" altLang="zh-CN" b="1" smtClean="0">
                <a:latin typeface="Times New Roman" pitchFamily="18" charset="0"/>
              </a:rPr>
              <a:t>B</a:t>
            </a:r>
            <a:r>
              <a:rPr lang="zh-CN" altLang="en-US" b="1" smtClean="0">
                <a:latin typeface="Times New Roman" pitchFamily="18" charset="0"/>
              </a:rPr>
              <a:t>寄存器，乘数存入</a:t>
            </a:r>
            <a:r>
              <a:rPr lang="en-US" altLang="zh-CN" b="1" smtClean="0">
                <a:latin typeface="Times New Roman" pitchFamily="18" charset="0"/>
              </a:rPr>
              <a:t>C</a:t>
            </a:r>
            <a:r>
              <a:rPr lang="zh-CN" altLang="en-US" b="1" smtClean="0">
                <a:latin typeface="Times New Roman" pitchFamily="18" charset="0"/>
              </a:rPr>
              <a:t>寄存器，运算结果在</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C</a:t>
            </a:r>
            <a:r>
              <a:rPr lang="zh-CN" altLang="en-US" b="1" smtClean="0">
                <a:latin typeface="Times New Roman" pitchFamily="18" charset="0"/>
              </a:rPr>
              <a:t>寄存器中，</a:t>
            </a:r>
            <a:r>
              <a:rPr lang="en-US" altLang="zh-CN" b="1" smtClean="0">
                <a:latin typeface="Times New Roman" pitchFamily="18" charset="0"/>
              </a:rPr>
              <a:t>A</a:t>
            </a:r>
            <a:r>
              <a:rPr lang="zh-CN" altLang="en-US" b="1" smtClean="0">
                <a:latin typeface="Times New Roman" pitchFamily="18" charset="0"/>
              </a:rPr>
              <a:t>的初值为</a:t>
            </a:r>
            <a:r>
              <a:rPr lang="en-US" altLang="zh-CN" b="1" smtClean="0">
                <a:latin typeface="Times New Roman" pitchFamily="18" charset="0"/>
              </a:rPr>
              <a:t>0</a:t>
            </a:r>
            <a:r>
              <a:rPr lang="zh-CN" altLang="en-US" b="1" smtClean="0">
                <a:latin typeface="Times New Roman" pitchFamily="18" charset="0"/>
              </a:rPr>
              <a:t>。</a:t>
            </a:r>
            <a:endParaRPr lang="en-US" altLang="zh-CN" b="1" smtClean="0">
              <a:latin typeface="Times New Roman" pitchFamily="18" charset="0"/>
            </a:endParaRPr>
          </a:p>
          <a:p>
            <a:pPr marL="0" indent="0" algn="just" eaLnBrk="1" hangingPunct="1">
              <a:buFontTx/>
              <a:buNone/>
            </a:pP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C</a:t>
            </a:r>
            <a:r>
              <a:rPr lang="zh-CN" altLang="en-US" b="1" smtClean="0">
                <a:latin typeface="Times New Roman" pitchFamily="18" charset="0"/>
              </a:rPr>
              <a:t>寄存器级联，右移。</a:t>
            </a:r>
          </a:p>
        </p:txBody>
      </p:sp>
      <p:sp>
        <p:nvSpPr>
          <p:cNvPr id="105475" name="灯片编号占位符 1"/>
          <p:cNvSpPr>
            <a:spLocks noGrp="1"/>
          </p:cNvSpPr>
          <p:nvPr>
            <p:ph type="sldNum" sz="quarter" idx="12"/>
          </p:nvPr>
        </p:nvSpPr>
        <p:spPr>
          <a:xfrm>
            <a:off x="8388424"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2BB82EBF-38F9-465F-B799-ED11EDBEAC9E}" type="slidenum">
              <a:rPr lang="en-US" altLang="zh-CN" sz="2000">
                <a:solidFill>
                  <a:srgbClr val="FF0000"/>
                </a:solidFill>
                <a:latin typeface="Times New Roman" pitchFamily="18" charset="0"/>
              </a:rPr>
              <a:pPr algn="ctr"/>
              <a:t>101</a:t>
            </a:fld>
            <a:endParaRPr lang="en-US" altLang="zh-CN" sz="2000">
              <a:solidFill>
                <a:srgbClr val="FF0000"/>
              </a:solidFill>
              <a:latin typeface="Times New Roman" pitchFamily="18" charset="0"/>
            </a:endParaRPr>
          </a:p>
        </p:txBody>
      </p:sp>
      <p:sp>
        <p:nvSpPr>
          <p:cNvPr id="105476" name="TextBox 2"/>
          <p:cNvSpPr txBox="1">
            <a:spLocks noChangeArrowheads="1"/>
          </p:cNvSpPr>
          <p:nvPr/>
        </p:nvSpPr>
        <p:spPr bwMode="auto">
          <a:xfrm>
            <a:off x="468313" y="1052513"/>
            <a:ext cx="2879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latin typeface="Times New Roman" pitchFamily="18" charset="0"/>
              </a:rPr>
              <a:t>原码一位乘法</a:t>
            </a:r>
            <a:endParaRPr lang="zh-CN" altLang="en-US" sz="3200"/>
          </a:p>
        </p:txBody>
      </p:sp>
      <p:sp>
        <p:nvSpPr>
          <p:cNvPr id="2" name="日期占位符 1"/>
          <p:cNvSpPr>
            <a:spLocks noGrp="1"/>
          </p:cNvSpPr>
          <p:nvPr>
            <p:ph type="dt" sz="half" idx="10"/>
          </p:nvPr>
        </p:nvSpPr>
        <p:spPr/>
        <p:txBody>
          <a:bodyPr/>
          <a:lstStyle/>
          <a:p>
            <a:pPr>
              <a:defRPr/>
            </a:pPr>
            <a:fld id="{F88A9734-320A-400A-94DE-0C1429ABD742}"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346075" y="819150"/>
            <a:ext cx="6529388" cy="1982788"/>
          </a:xfrm>
        </p:spPr>
        <p:txBody>
          <a:bodyPr/>
          <a:lstStyle/>
          <a:p>
            <a:pPr algn="just" eaLnBrk="1" hangingPunct="1">
              <a:buFontTx/>
              <a:buNone/>
            </a:pPr>
            <a:r>
              <a:rPr lang="en-US" altLang="zh-CN" sz="2800" b="1" smtClean="0">
                <a:latin typeface="Times New Roman" pitchFamily="18" charset="0"/>
              </a:rPr>
              <a:t>                A          C                 </a:t>
            </a:r>
            <a:r>
              <a:rPr lang="zh-CN" altLang="en-US" sz="2800" b="1" smtClean="0">
                <a:latin typeface="Times New Roman" pitchFamily="18" charset="0"/>
              </a:rPr>
              <a:t>说明</a:t>
            </a:r>
          </a:p>
        </p:txBody>
      </p:sp>
      <p:sp>
        <p:nvSpPr>
          <p:cNvPr id="204804" name="Text Box 4"/>
          <p:cNvSpPr txBox="1">
            <a:spLocks noChangeArrowheads="1"/>
          </p:cNvSpPr>
          <p:nvPr/>
        </p:nvSpPr>
        <p:spPr bwMode="auto">
          <a:xfrm>
            <a:off x="1066800" y="112395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0 0.0 0 0 0     1 0 1 1</a:t>
            </a:r>
          </a:p>
        </p:txBody>
      </p:sp>
      <p:sp>
        <p:nvSpPr>
          <p:cNvPr id="204805" name="Text Box 5"/>
          <p:cNvSpPr txBox="1">
            <a:spLocks noChangeArrowheads="1"/>
          </p:cNvSpPr>
          <p:nvPr/>
        </p:nvSpPr>
        <p:spPr bwMode="auto">
          <a:xfrm>
            <a:off x="419100" y="1409700"/>
            <a:ext cx="809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+|X|  0 0.1 1 0 1                         C</a:t>
            </a:r>
            <a:r>
              <a:rPr kumimoji="1" lang="en-US" altLang="zh-CN" sz="2400" b="1" baseline="-30000">
                <a:solidFill>
                  <a:srgbClr val="0000FF"/>
                </a:solidFill>
                <a:latin typeface="Times New Roman" pitchFamily="18" charset="0"/>
              </a:rPr>
              <a:t>4</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+|X|</a:t>
            </a:r>
          </a:p>
        </p:txBody>
      </p:sp>
      <p:sp>
        <p:nvSpPr>
          <p:cNvPr id="204806" name="Line 6"/>
          <p:cNvSpPr>
            <a:spLocks noChangeShapeType="1"/>
          </p:cNvSpPr>
          <p:nvPr/>
        </p:nvSpPr>
        <p:spPr bwMode="auto">
          <a:xfrm>
            <a:off x="533400" y="18859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07" name="Text Box 7"/>
          <p:cNvSpPr txBox="1">
            <a:spLocks noChangeArrowheads="1"/>
          </p:cNvSpPr>
          <p:nvPr/>
        </p:nvSpPr>
        <p:spPr bwMode="auto">
          <a:xfrm>
            <a:off x="1104900" y="179070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0 0.1 1 0 1</a:t>
            </a:r>
          </a:p>
        </p:txBody>
      </p:sp>
      <p:sp>
        <p:nvSpPr>
          <p:cNvPr id="204808" name="Text Box 8"/>
          <p:cNvSpPr txBox="1">
            <a:spLocks noChangeArrowheads="1"/>
          </p:cNvSpPr>
          <p:nvPr/>
        </p:nvSpPr>
        <p:spPr bwMode="auto">
          <a:xfrm>
            <a:off x="552450" y="2074863"/>
            <a:ext cx="8343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400" b="1">
                <a:solidFill>
                  <a:srgbClr val="0000FF"/>
                </a:solidFill>
                <a:latin typeface="Times New Roman" pitchFamily="18" charset="0"/>
              </a:rPr>
              <a:t>→   0 0.0 1 1 0     </a:t>
            </a:r>
            <a:r>
              <a:rPr kumimoji="1" lang="en-US" altLang="zh-CN" sz="2400" b="1">
                <a:solidFill>
                  <a:srgbClr val="FF0000"/>
                </a:solidFill>
                <a:latin typeface="Times New Roman" pitchFamily="18" charset="0"/>
              </a:rPr>
              <a:t>1</a:t>
            </a:r>
            <a:r>
              <a:rPr kumimoji="1" lang="en-US" altLang="zh-CN" sz="2400" b="1">
                <a:solidFill>
                  <a:srgbClr val="0000FF"/>
                </a:solidFill>
                <a:latin typeface="Times New Roman" pitchFamily="18" charset="0"/>
              </a:rPr>
              <a:t> 1 0 1        </a:t>
            </a:r>
            <a:r>
              <a:rPr kumimoji="1" lang="zh-CN" altLang="en-US" sz="2400" b="1">
                <a:solidFill>
                  <a:srgbClr val="0000FF"/>
                </a:solidFill>
                <a:latin typeface="Times New Roman" pitchFamily="18" charset="0"/>
              </a:rPr>
              <a:t>部分积右移一位</a:t>
            </a:r>
            <a:endParaRPr kumimoji="1" lang="zh-CN" altLang="en-US" sz="2400">
              <a:solidFill>
                <a:srgbClr val="0000FF"/>
              </a:solidFill>
              <a:latin typeface="Times New Roman" pitchFamily="18" charset="0"/>
            </a:endParaRPr>
          </a:p>
        </p:txBody>
      </p:sp>
      <p:sp>
        <p:nvSpPr>
          <p:cNvPr id="204809" name="Line 9"/>
          <p:cNvSpPr>
            <a:spLocks noChangeShapeType="1"/>
          </p:cNvSpPr>
          <p:nvPr/>
        </p:nvSpPr>
        <p:spPr bwMode="auto">
          <a:xfrm>
            <a:off x="533400" y="27622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0" name="Text Box 10"/>
          <p:cNvSpPr txBox="1">
            <a:spLocks noChangeArrowheads="1"/>
          </p:cNvSpPr>
          <p:nvPr/>
        </p:nvSpPr>
        <p:spPr bwMode="auto">
          <a:xfrm>
            <a:off x="1104900" y="2686050"/>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0 1.0 0 1 1</a:t>
            </a:r>
          </a:p>
        </p:txBody>
      </p:sp>
      <p:sp>
        <p:nvSpPr>
          <p:cNvPr id="204811" name="Text Box 11"/>
          <p:cNvSpPr txBox="1">
            <a:spLocks noChangeArrowheads="1"/>
          </p:cNvSpPr>
          <p:nvPr/>
        </p:nvSpPr>
        <p:spPr bwMode="auto">
          <a:xfrm>
            <a:off x="438150" y="2362200"/>
            <a:ext cx="809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+|X|  0 0.1 1 0 1                         C</a:t>
            </a:r>
            <a:r>
              <a:rPr kumimoji="1" lang="en-US" altLang="zh-CN" sz="2400" b="1" baseline="-30000">
                <a:solidFill>
                  <a:srgbClr val="0000FF"/>
                </a:solidFill>
                <a:latin typeface="Times New Roman" pitchFamily="18" charset="0"/>
              </a:rPr>
              <a:t>4</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+|X|</a:t>
            </a:r>
          </a:p>
        </p:txBody>
      </p:sp>
      <p:sp>
        <p:nvSpPr>
          <p:cNvPr id="204812" name="Text Box 12"/>
          <p:cNvSpPr txBox="1">
            <a:spLocks noChangeArrowheads="1"/>
          </p:cNvSpPr>
          <p:nvPr/>
        </p:nvSpPr>
        <p:spPr bwMode="auto">
          <a:xfrm>
            <a:off x="533400" y="2989263"/>
            <a:ext cx="8343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400" b="1">
                <a:solidFill>
                  <a:srgbClr val="0000FF"/>
                </a:solidFill>
                <a:latin typeface="Times New Roman" pitchFamily="18" charset="0"/>
              </a:rPr>
              <a:t>→   0 0.1 0 0 1     </a:t>
            </a:r>
            <a:r>
              <a:rPr kumimoji="1" lang="en-US" altLang="zh-CN" sz="2400" b="1">
                <a:solidFill>
                  <a:srgbClr val="FF0000"/>
                </a:solidFill>
                <a:latin typeface="Times New Roman" pitchFamily="18" charset="0"/>
              </a:rPr>
              <a:t>1 1</a:t>
            </a:r>
            <a:r>
              <a:rPr kumimoji="1" lang="en-US" altLang="zh-CN" sz="2400" b="1">
                <a:solidFill>
                  <a:srgbClr val="0000FF"/>
                </a:solidFill>
                <a:latin typeface="Times New Roman" pitchFamily="18" charset="0"/>
              </a:rPr>
              <a:t> 1 0        </a:t>
            </a:r>
            <a:r>
              <a:rPr kumimoji="1" lang="zh-CN" altLang="en-US" sz="2400" b="1">
                <a:solidFill>
                  <a:srgbClr val="0000FF"/>
                </a:solidFill>
                <a:latin typeface="Times New Roman" pitchFamily="18" charset="0"/>
              </a:rPr>
              <a:t>部分积右移一位</a:t>
            </a:r>
            <a:endParaRPr kumimoji="1" lang="zh-CN" altLang="en-US" sz="2400">
              <a:solidFill>
                <a:srgbClr val="0000FF"/>
              </a:solidFill>
              <a:latin typeface="Times New Roman" pitchFamily="18" charset="0"/>
            </a:endParaRPr>
          </a:p>
        </p:txBody>
      </p:sp>
      <p:sp>
        <p:nvSpPr>
          <p:cNvPr id="204813" name="Text Box 13"/>
          <p:cNvSpPr txBox="1">
            <a:spLocks noChangeArrowheads="1"/>
          </p:cNvSpPr>
          <p:nvPr/>
        </p:nvSpPr>
        <p:spPr bwMode="auto">
          <a:xfrm>
            <a:off x="457200" y="3257550"/>
            <a:ext cx="634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+0    0 0.0 0 0 0                         C</a:t>
            </a:r>
            <a:r>
              <a:rPr kumimoji="1" lang="en-US" altLang="zh-CN" sz="2400" b="1" baseline="-30000">
                <a:solidFill>
                  <a:srgbClr val="0000FF"/>
                </a:solidFill>
                <a:latin typeface="Times New Roman" pitchFamily="18" charset="0"/>
              </a:rPr>
              <a:t>4</a:t>
            </a:r>
            <a:r>
              <a:rPr kumimoji="1" lang="en-US" altLang="zh-CN" sz="2400" b="1">
                <a:solidFill>
                  <a:srgbClr val="0000FF"/>
                </a:solidFill>
                <a:latin typeface="Times New Roman" pitchFamily="18" charset="0"/>
              </a:rPr>
              <a:t>=0</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+0</a:t>
            </a:r>
          </a:p>
        </p:txBody>
      </p:sp>
      <p:sp>
        <p:nvSpPr>
          <p:cNvPr id="204814" name="Line 14"/>
          <p:cNvSpPr>
            <a:spLocks noChangeShapeType="1"/>
          </p:cNvSpPr>
          <p:nvPr/>
        </p:nvSpPr>
        <p:spPr bwMode="auto">
          <a:xfrm>
            <a:off x="552450" y="36766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1085850" y="358140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0 0.1 0 0 1</a:t>
            </a:r>
          </a:p>
        </p:txBody>
      </p:sp>
      <p:sp>
        <p:nvSpPr>
          <p:cNvPr id="204816" name="Text Box 16"/>
          <p:cNvSpPr txBox="1">
            <a:spLocks noChangeArrowheads="1"/>
          </p:cNvSpPr>
          <p:nvPr/>
        </p:nvSpPr>
        <p:spPr bwMode="auto">
          <a:xfrm>
            <a:off x="571500" y="3865563"/>
            <a:ext cx="8343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400" b="1">
                <a:solidFill>
                  <a:srgbClr val="0000FF"/>
                </a:solidFill>
                <a:latin typeface="Times New Roman" pitchFamily="18" charset="0"/>
              </a:rPr>
              <a:t>→   0 0.0 1 0 0     </a:t>
            </a:r>
            <a:r>
              <a:rPr kumimoji="1" lang="en-US" altLang="zh-CN" sz="2400" b="1">
                <a:solidFill>
                  <a:srgbClr val="FF0000"/>
                </a:solidFill>
                <a:latin typeface="Times New Roman" pitchFamily="18" charset="0"/>
              </a:rPr>
              <a:t>1 1 1 </a:t>
            </a:r>
            <a:r>
              <a:rPr kumimoji="1" lang="en-US" altLang="zh-CN" sz="2400" b="1">
                <a:solidFill>
                  <a:srgbClr val="0000FF"/>
                </a:solidFill>
                <a:latin typeface="Times New Roman" pitchFamily="18" charset="0"/>
              </a:rPr>
              <a:t>1        </a:t>
            </a:r>
            <a:r>
              <a:rPr kumimoji="1" lang="zh-CN" altLang="en-US" sz="2400" b="1">
                <a:solidFill>
                  <a:srgbClr val="0000FF"/>
                </a:solidFill>
                <a:latin typeface="Times New Roman" pitchFamily="18" charset="0"/>
              </a:rPr>
              <a:t>部分积右移一位</a:t>
            </a:r>
            <a:endParaRPr kumimoji="1" lang="zh-CN" altLang="en-US" sz="2400">
              <a:solidFill>
                <a:srgbClr val="0000FF"/>
              </a:solidFill>
              <a:latin typeface="Times New Roman" pitchFamily="18" charset="0"/>
            </a:endParaRPr>
          </a:p>
        </p:txBody>
      </p:sp>
      <p:sp>
        <p:nvSpPr>
          <p:cNvPr id="204817" name="Text Box 17"/>
          <p:cNvSpPr txBox="1">
            <a:spLocks noChangeArrowheads="1"/>
          </p:cNvSpPr>
          <p:nvPr/>
        </p:nvSpPr>
        <p:spPr bwMode="auto">
          <a:xfrm>
            <a:off x="457200" y="4152900"/>
            <a:ext cx="634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+|X|  0 0.1 1 0 1                        C</a:t>
            </a:r>
            <a:r>
              <a:rPr kumimoji="1" lang="en-US" altLang="zh-CN" sz="2400" b="1" baseline="-30000">
                <a:solidFill>
                  <a:srgbClr val="0000FF"/>
                </a:solidFill>
                <a:latin typeface="Times New Roman" pitchFamily="18" charset="0"/>
              </a:rPr>
              <a:t>4</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+|X|</a:t>
            </a:r>
          </a:p>
        </p:txBody>
      </p:sp>
      <p:sp>
        <p:nvSpPr>
          <p:cNvPr id="204818" name="Line 18"/>
          <p:cNvSpPr>
            <a:spLocks noChangeShapeType="1"/>
          </p:cNvSpPr>
          <p:nvPr/>
        </p:nvSpPr>
        <p:spPr bwMode="auto">
          <a:xfrm>
            <a:off x="552450" y="4591050"/>
            <a:ext cx="3067050" cy="0"/>
          </a:xfrm>
          <a:prstGeom prst="line">
            <a:avLst/>
          </a:prstGeom>
          <a:noFill/>
          <a:ln w="9525"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9" name="Text Box 19"/>
          <p:cNvSpPr txBox="1">
            <a:spLocks noChangeArrowheads="1"/>
          </p:cNvSpPr>
          <p:nvPr/>
        </p:nvSpPr>
        <p:spPr bwMode="auto">
          <a:xfrm>
            <a:off x="1143000" y="447675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0 1.0 0 0 1</a:t>
            </a:r>
          </a:p>
        </p:txBody>
      </p:sp>
      <p:sp>
        <p:nvSpPr>
          <p:cNvPr id="204820" name="Text Box 20"/>
          <p:cNvSpPr txBox="1">
            <a:spLocks noChangeArrowheads="1"/>
          </p:cNvSpPr>
          <p:nvPr/>
        </p:nvSpPr>
        <p:spPr bwMode="auto">
          <a:xfrm>
            <a:off x="571500" y="4779963"/>
            <a:ext cx="623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400" b="1">
                <a:solidFill>
                  <a:srgbClr val="0000FF"/>
                </a:solidFill>
                <a:latin typeface="Times New Roman" pitchFamily="18" charset="0"/>
              </a:rPr>
              <a:t>→   0 0.1 0 0 0     </a:t>
            </a:r>
            <a:r>
              <a:rPr kumimoji="1" lang="en-US" altLang="zh-CN" sz="2400" b="1">
                <a:solidFill>
                  <a:srgbClr val="FF0000"/>
                </a:solidFill>
                <a:latin typeface="Times New Roman" pitchFamily="18" charset="0"/>
              </a:rPr>
              <a:t>1 1 1 1        </a:t>
            </a:r>
            <a:r>
              <a:rPr kumimoji="1" lang="zh-CN" altLang="en-US" sz="2400" b="1">
                <a:solidFill>
                  <a:srgbClr val="0000FF"/>
                </a:solidFill>
                <a:latin typeface="Times New Roman" pitchFamily="18" charset="0"/>
              </a:rPr>
              <a:t>部分积右移一位</a:t>
            </a:r>
            <a:endParaRPr kumimoji="1" lang="zh-CN" altLang="en-US" sz="2400">
              <a:solidFill>
                <a:srgbClr val="0000FF"/>
              </a:solidFill>
              <a:latin typeface="Times New Roman" pitchFamily="18" charset="0"/>
            </a:endParaRPr>
          </a:p>
        </p:txBody>
      </p:sp>
      <p:sp>
        <p:nvSpPr>
          <p:cNvPr id="204821" name="Text Box 21"/>
          <p:cNvSpPr txBox="1">
            <a:spLocks noChangeArrowheads="1"/>
          </p:cNvSpPr>
          <p:nvPr/>
        </p:nvSpPr>
        <p:spPr bwMode="auto">
          <a:xfrm>
            <a:off x="361950" y="5238750"/>
            <a:ext cx="5791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800" b="1">
                <a:latin typeface="Times New Roman" pitchFamily="18" charset="0"/>
              </a:rPr>
              <a:t>∵P</a:t>
            </a:r>
            <a:r>
              <a:rPr kumimoji="1" lang="en-US" altLang="zh-CN" sz="2800" b="1" baseline="-25000">
                <a:latin typeface="Times New Roman" pitchFamily="18" charset="0"/>
              </a:rPr>
              <a:t>S</a:t>
            </a:r>
            <a:r>
              <a:rPr kumimoji="1" lang="en-US" altLang="zh-CN" sz="2800" b="1">
                <a:latin typeface="Times New Roman" pitchFamily="18" charset="0"/>
              </a:rPr>
              <a:t>=X</a:t>
            </a:r>
            <a:r>
              <a:rPr kumimoji="1" lang="en-US" altLang="zh-CN" sz="2800" b="1" baseline="-25000">
                <a:latin typeface="Times New Roman" pitchFamily="18" charset="0"/>
              </a:rPr>
              <a:t>S</a:t>
            </a:r>
            <a:r>
              <a:rPr kumimoji="1" lang="en-US" altLang="zh-CN" sz="2800" b="1">
                <a:latin typeface="Times New Roman" pitchFamily="18" charset="0"/>
              </a:rPr>
              <a:t>⊕Y</a:t>
            </a:r>
            <a:r>
              <a:rPr kumimoji="1" lang="en-US" altLang="zh-CN" sz="2800" b="1" baseline="-25000">
                <a:latin typeface="Times New Roman" pitchFamily="18" charset="0"/>
              </a:rPr>
              <a:t>S</a:t>
            </a:r>
            <a:r>
              <a:rPr kumimoji="1" lang="en-US" altLang="zh-CN" sz="2800" b="1">
                <a:latin typeface="Times New Roman" pitchFamily="18" charset="0"/>
              </a:rPr>
              <a:t>=0⊕1=1</a:t>
            </a:r>
          </a:p>
          <a:p>
            <a:pPr algn="just" eaLnBrk="1" hangingPunct="1">
              <a:spcBef>
                <a:spcPct val="50000"/>
              </a:spcBef>
            </a:pPr>
            <a:r>
              <a:rPr kumimoji="1" lang="en-US" altLang="zh-CN" sz="2800" b="1">
                <a:latin typeface="Times New Roman" pitchFamily="18" charset="0"/>
              </a:rPr>
              <a:t>∴X</a:t>
            </a:r>
            <a:r>
              <a:rPr kumimoji="1" lang="en-US" altLang="zh-CN" sz="2800" b="1">
                <a:latin typeface="Times New Roman" pitchFamily="18" charset="0"/>
                <a:sym typeface="Symbol" pitchFamily="18" charset="2"/>
              </a:rPr>
              <a:t></a:t>
            </a:r>
            <a:r>
              <a:rPr kumimoji="1" lang="en-US" altLang="zh-CN" sz="2800" b="1">
                <a:latin typeface="Times New Roman" pitchFamily="18" charset="0"/>
              </a:rPr>
              <a:t>Y=-0.10001111 </a:t>
            </a:r>
          </a:p>
        </p:txBody>
      </p:sp>
      <p:sp>
        <p:nvSpPr>
          <p:cNvPr id="204822" name="Line 22"/>
          <p:cNvSpPr>
            <a:spLocks noChangeShapeType="1"/>
          </p:cNvSpPr>
          <p:nvPr/>
        </p:nvSpPr>
        <p:spPr bwMode="auto">
          <a:xfrm>
            <a:off x="3486150" y="154305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3" name="Line 23"/>
          <p:cNvSpPr>
            <a:spLocks noChangeShapeType="1"/>
          </p:cNvSpPr>
          <p:nvPr/>
        </p:nvSpPr>
        <p:spPr bwMode="auto">
          <a:xfrm>
            <a:off x="3524250" y="249555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4" name="Line 24"/>
          <p:cNvSpPr>
            <a:spLocks noChangeShapeType="1"/>
          </p:cNvSpPr>
          <p:nvPr/>
        </p:nvSpPr>
        <p:spPr bwMode="auto">
          <a:xfrm>
            <a:off x="3505200" y="340995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5" name="Line 25"/>
          <p:cNvSpPr>
            <a:spLocks noChangeShapeType="1"/>
          </p:cNvSpPr>
          <p:nvPr/>
        </p:nvSpPr>
        <p:spPr bwMode="auto">
          <a:xfrm>
            <a:off x="3524250" y="4305300"/>
            <a:ext cx="171450" cy="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6521" name="灯片编号占位符 1"/>
          <p:cNvSpPr>
            <a:spLocks noGrp="1"/>
          </p:cNvSpPr>
          <p:nvPr>
            <p:ph type="sldNum" sz="quarter" idx="12"/>
          </p:nvPr>
        </p:nvSpPr>
        <p:spPr>
          <a:xfrm>
            <a:off x="8244408" y="6309320"/>
            <a:ext cx="72772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054EEF95-3C71-4301-9EEC-10881EA1C1A4}" type="slidenum">
              <a:rPr lang="en-US" altLang="zh-CN" sz="2000">
                <a:solidFill>
                  <a:srgbClr val="FF0000"/>
                </a:solidFill>
                <a:latin typeface="Times New Roman" pitchFamily="18" charset="0"/>
              </a:rPr>
              <a:pPr algn="ctr"/>
              <a:t>102</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DC42583D-4A07-400D-B0CC-BDFA3BC4D1F9}"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0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0480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0480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0480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0482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04811"/>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048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0481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048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0482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04813"/>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20481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0481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0481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0482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04817"/>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20481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0481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0482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04821">
                                            <p:txEl>
                                              <p:pRg st="0" end="0"/>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048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P spid="204805" grpId="0" autoUpdateAnimBg="0"/>
      <p:bldP spid="204806" grpId="0" animBg="1"/>
      <p:bldP spid="204807" grpId="0" autoUpdateAnimBg="0"/>
      <p:bldP spid="204808" grpId="0" autoUpdateAnimBg="0"/>
      <p:bldP spid="204809" grpId="0" animBg="1"/>
      <p:bldP spid="204810" grpId="0" autoUpdateAnimBg="0"/>
      <p:bldP spid="204811" grpId="0" autoUpdateAnimBg="0"/>
      <p:bldP spid="204812" grpId="0" autoUpdateAnimBg="0"/>
      <p:bldP spid="204813" grpId="0" autoUpdateAnimBg="0"/>
      <p:bldP spid="204814" grpId="0" animBg="1"/>
      <p:bldP spid="204815" grpId="0" autoUpdateAnimBg="0"/>
      <p:bldP spid="204816" grpId="0" autoUpdateAnimBg="0"/>
      <p:bldP spid="204817" grpId="0" autoUpdateAnimBg="0"/>
      <p:bldP spid="204818" grpId="0" animBg="1"/>
      <p:bldP spid="204819" grpId="0" autoUpdateAnimBg="0"/>
      <p:bldP spid="204820" grpId="0" autoUpdateAnimBg="0"/>
      <p:bldP spid="204821" grpId="0" build="p" autoUpdateAnimBg="0"/>
      <p:bldP spid="204822" grpId="0" animBg="1"/>
      <p:bldP spid="204823" grpId="0" animBg="1"/>
      <p:bldP spid="204824" grpId="0" animBg="1"/>
      <p:bldP spid="20482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4E49FCE-8FC6-41DE-855F-BFF0106BF046}" type="datetime11">
              <a:rPr lang="zh-CN" altLang="en-US" smtClean="0"/>
              <a:t>10:23:48</a:t>
            </a:fld>
            <a:endParaRPr lang="en-US" altLang="zh-CN" smtClean="0"/>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E7A92F3-CE17-48E9-9029-00AA40633B23}" type="slidenum">
              <a:rPr lang="en-US" altLang="zh-CN"/>
              <a:pPr/>
              <a:t>103</a:t>
            </a:fld>
            <a:endParaRPr lang="en-US" altLang="zh-CN"/>
          </a:p>
        </p:txBody>
      </p:sp>
      <p:sp>
        <p:nvSpPr>
          <p:cNvPr id="107524" name="Rectangle 2"/>
          <p:cNvSpPr>
            <a:spLocks noGrp="1" noChangeArrowheads="1"/>
          </p:cNvSpPr>
          <p:nvPr>
            <p:ph type="title"/>
          </p:nvPr>
        </p:nvSpPr>
        <p:spPr/>
        <p:txBody>
          <a:bodyPr/>
          <a:lstStyle/>
          <a:p>
            <a:pPr eaLnBrk="1" hangingPunct="1"/>
            <a:r>
              <a:rPr lang="en-US" altLang="zh-CN" smtClean="0"/>
              <a:t>1</a:t>
            </a:r>
            <a:r>
              <a:rPr lang="zh-CN" altLang="en-US" smtClean="0"/>
              <a:t>、人工算法与机器算法的同异性</a:t>
            </a:r>
          </a:p>
        </p:txBody>
      </p:sp>
      <p:sp>
        <p:nvSpPr>
          <p:cNvPr id="107525" name="Rectangle 3"/>
          <p:cNvSpPr>
            <a:spLocks noGrp="1" noChangeArrowheads="1"/>
          </p:cNvSpPr>
          <p:nvPr>
            <p:ph type="body" idx="1"/>
          </p:nvPr>
        </p:nvSpPr>
        <p:spPr>
          <a:xfrm>
            <a:off x="468313" y="1844675"/>
            <a:ext cx="8229600" cy="3078163"/>
          </a:xfrm>
        </p:spPr>
        <p:txBody>
          <a:bodyPr/>
          <a:lstStyle/>
          <a:p>
            <a:pPr marL="0" indent="539750" eaLnBrk="1" hangingPunct="1">
              <a:buFont typeface="Wingdings" pitchFamily="2" charset="2"/>
              <a:buNone/>
            </a:pPr>
            <a:r>
              <a:rPr lang="zh-CN" altLang="en-US" smtClean="0"/>
              <a:t>然而串行方法毕竟太慢，不能满足科学技术对高速乘法所提出的要求。</a:t>
            </a:r>
            <a:endParaRPr lang="en-US" altLang="zh-CN" smtClean="0"/>
          </a:p>
          <a:p>
            <a:pPr marL="0" indent="539750" eaLnBrk="1" hangingPunct="1">
              <a:buFont typeface="Wingdings" pitchFamily="2" charset="2"/>
              <a:buNone/>
            </a:pPr>
            <a:r>
              <a:rPr lang="zh-CN" altLang="en-US" smtClean="0"/>
              <a:t>自从大规模集成电路问世以来，高速的单元阵列乘法器应运而生，出现了各种形式的</a:t>
            </a:r>
            <a:r>
              <a:rPr lang="zh-CN" altLang="zh-CN" smtClean="0"/>
              <a:t>流水式阵列乘法器，</a:t>
            </a:r>
            <a:r>
              <a:rPr lang="zh-CN" altLang="en-US" smtClean="0"/>
              <a:t>它们属于并行乘法器。串行乘法器已被淘汰。</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4832871-4CAE-403C-9563-CA553D3C49AC}" type="datetime11">
              <a:rPr lang="zh-CN" altLang="en-US" smtClean="0"/>
              <a:t>10:23:48</a:t>
            </a:fld>
            <a:endParaRPr lang="en-US" altLang="zh-CN" smtClean="0"/>
          </a:p>
        </p:txBody>
      </p:sp>
      <p:sp>
        <p:nvSpPr>
          <p:cNvPr id="108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D135F55-8FB1-4F7E-A903-946CDD925D95}" type="slidenum">
              <a:rPr lang="en-US" altLang="zh-CN"/>
              <a:pPr/>
              <a:t>104</a:t>
            </a:fld>
            <a:endParaRPr lang="en-US" altLang="zh-CN"/>
          </a:p>
        </p:txBody>
      </p:sp>
      <p:sp>
        <p:nvSpPr>
          <p:cNvPr id="108548" name="Rectangle 2"/>
          <p:cNvSpPr>
            <a:spLocks noGrp="1" noChangeArrowheads="1"/>
          </p:cNvSpPr>
          <p:nvPr>
            <p:ph type="title"/>
          </p:nvPr>
        </p:nvSpPr>
        <p:spPr/>
        <p:txBody>
          <a:bodyPr/>
          <a:lstStyle/>
          <a:p>
            <a:pPr eaLnBrk="1" hangingPunct="1"/>
            <a:r>
              <a:rPr lang="en-US" altLang="zh-CN" smtClean="0"/>
              <a:t>2</a:t>
            </a:r>
            <a:r>
              <a:rPr lang="zh-CN" altLang="en-US" smtClean="0"/>
              <a:t>、不带符号位的阵列乘法器</a:t>
            </a:r>
          </a:p>
        </p:txBody>
      </p:sp>
      <p:sp>
        <p:nvSpPr>
          <p:cNvPr id="108549" name="Rectangle 3"/>
          <p:cNvSpPr>
            <a:spLocks noChangeArrowheads="1"/>
          </p:cNvSpPr>
          <p:nvPr/>
        </p:nvSpPr>
        <p:spPr bwMode="auto">
          <a:xfrm>
            <a:off x="3148013"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1" hangingPunct="1"/>
            <a:endParaRPr lang="zh-CN" altLang="en-US"/>
          </a:p>
        </p:txBody>
      </p:sp>
      <p:pic>
        <p:nvPicPr>
          <p:cNvPr id="108550" name="Picture 4" descr="2">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550988"/>
            <a:ext cx="54102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Text Box 5"/>
          <p:cNvSpPr txBox="1">
            <a:spLocks noChangeArrowheads="1"/>
          </p:cNvSpPr>
          <p:nvPr/>
        </p:nvSpPr>
        <p:spPr bwMode="auto">
          <a:xfrm>
            <a:off x="1547813" y="5994400"/>
            <a:ext cx="3970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不带符号阵列乘法器逻辑图</a:t>
            </a:r>
          </a:p>
        </p:txBody>
      </p:sp>
      <p:sp>
        <p:nvSpPr>
          <p:cNvPr id="108552" name="AutoShape 4">
            <a:hlinkClick r:id="" action="ppaction://noaction" highlightClick="1"/>
          </p:cNvPr>
          <p:cNvSpPr>
            <a:spLocks noChangeArrowheads="1"/>
          </p:cNvSpPr>
          <p:nvPr/>
        </p:nvSpPr>
        <p:spPr bwMode="auto">
          <a:xfrm>
            <a:off x="7072313"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3918C1D-3A63-4BDD-BCA4-D7EF9151C289}" type="datetime11">
              <a:rPr lang="zh-CN" altLang="en-US" smtClean="0"/>
              <a:t>10:23:48</a:t>
            </a:fld>
            <a:endParaRPr lang="en-US" altLang="zh-CN" smtClean="0"/>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5F921DE-D381-465F-8DB3-74DC4FB6BA41}" type="slidenum">
              <a:rPr lang="en-US" altLang="zh-CN"/>
              <a:pPr/>
              <a:t>105</a:t>
            </a:fld>
            <a:endParaRPr lang="en-US" altLang="zh-CN"/>
          </a:p>
        </p:txBody>
      </p:sp>
      <p:sp>
        <p:nvSpPr>
          <p:cNvPr id="109572" name="Rectangle 2"/>
          <p:cNvSpPr>
            <a:spLocks noGrp="1" noChangeArrowheads="1"/>
          </p:cNvSpPr>
          <p:nvPr>
            <p:ph type="title"/>
          </p:nvPr>
        </p:nvSpPr>
        <p:spPr>
          <a:xfrm>
            <a:off x="395288" y="188913"/>
            <a:ext cx="7543800" cy="723900"/>
          </a:xfrm>
        </p:spPr>
        <p:txBody>
          <a:bodyPr/>
          <a:lstStyle/>
          <a:p>
            <a:pPr eaLnBrk="1" hangingPunct="1"/>
            <a:r>
              <a:rPr lang="en-US" altLang="zh-CN" smtClean="0"/>
              <a:t>2</a:t>
            </a:r>
            <a:r>
              <a:rPr lang="zh-CN" altLang="en-US" smtClean="0"/>
              <a:t>、不带符号位的阵列乘法器</a:t>
            </a:r>
          </a:p>
        </p:txBody>
      </p:sp>
      <p:sp>
        <p:nvSpPr>
          <p:cNvPr id="109573" name="AutoShape 4">
            <a:hlinkClick r:id="" action="ppaction://noaction" highlightClick="1"/>
          </p:cNvPr>
          <p:cNvSpPr>
            <a:spLocks noChangeArrowheads="1"/>
          </p:cNvSpPr>
          <p:nvPr/>
        </p:nvSpPr>
        <p:spPr bwMode="auto">
          <a:xfrm>
            <a:off x="7072313" y="2857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pic>
        <p:nvPicPr>
          <p:cNvPr id="10957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125538"/>
            <a:ext cx="49688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5" name="TextBox 1"/>
          <p:cNvSpPr txBox="1">
            <a:spLocks noChangeArrowheads="1"/>
          </p:cNvSpPr>
          <p:nvPr/>
        </p:nvSpPr>
        <p:spPr bwMode="auto">
          <a:xfrm>
            <a:off x="1187450" y="4724400"/>
            <a:ext cx="684053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这种乘法器要实现</a:t>
            </a:r>
            <a:r>
              <a:rPr lang="en-US" altLang="zh-CN"/>
              <a:t>n</a:t>
            </a:r>
            <a:r>
              <a:rPr lang="zh-CN" altLang="en-US"/>
              <a:t>位</a:t>
            </a:r>
            <a:r>
              <a:rPr lang="en-US" altLang="zh-CN"/>
              <a:t>×n</a:t>
            </a:r>
            <a:r>
              <a:rPr lang="zh-CN" altLang="en-US"/>
              <a:t>位需要</a:t>
            </a:r>
            <a:r>
              <a:rPr lang="en-US" altLang="zh-CN"/>
              <a:t>n(n-1)</a:t>
            </a:r>
            <a:r>
              <a:rPr lang="zh-CN" altLang="en-US"/>
              <a:t>个全加器和</a:t>
            </a:r>
            <a:r>
              <a:rPr lang="en-US" altLang="zh-CN"/>
              <a:t>n</a:t>
            </a:r>
            <a:r>
              <a:rPr lang="en-US" altLang="zh-CN" baseline="30000"/>
              <a:t>2</a:t>
            </a:r>
            <a:r>
              <a:rPr lang="zh-CN" altLang="en-US"/>
              <a:t>个与门。假定用</a:t>
            </a:r>
            <a:r>
              <a:rPr lang="en-US" altLang="zh-CN"/>
              <a:t>2</a:t>
            </a:r>
            <a:r>
              <a:rPr lang="zh-CN" altLang="en-US"/>
              <a:t>级“与或”逻辑来实现</a:t>
            </a:r>
            <a:r>
              <a:rPr lang="en-US" altLang="zh-CN"/>
              <a:t>FA</a:t>
            </a:r>
            <a:r>
              <a:rPr lang="zh-CN" altLang="en-US"/>
              <a:t>的进位链功能，最坏情况下的延迟途径时沿着矩阵</a:t>
            </a:r>
            <a:r>
              <a:rPr lang="en-US" altLang="zh-CN"/>
              <a:t>p</a:t>
            </a:r>
            <a:r>
              <a:rPr lang="en-US" altLang="zh-CN" baseline="-25000"/>
              <a:t>4</a:t>
            </a:r>
            <a:r>
              <a:rPr lang="zh-CN" altLang="en-US"/>
              <a:t>垂直线和最下面一行进位及</a:t>
            </a:r>
            <a:r>
              <a:rPr lang="en-US" altLang="zh-CN"/>
              <a:t>p</a:t>
            </a:r>
            <a:r>
              <a:rPr lang="en-US" altLang="zh-CN" baseline="-25000"/>
              <a:t>8</a:t>
            </a:r>
            <a:r>
              <a:rPr lang="zh-CN" altLang="en-US"/>
              <a:t>求和。总的乘法时间估算为：</a:t>
            </a:r>
            <a:r>
              <a:rPr lang="en-US" altLang="zh-CN"/>
              <a:t>tm=T+(n-1) × 6T+(n-1) × 2T+3T=(8n-4)T</a:t>
            </a:r>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7FCF6BC-504D-4F40-9844-8CE6129C7343}" type="datetime11">
              <a:rPr lang="zh-CN" altLang="en-US" smtClean="0"/>
              <a:t>10:23:48</a:t>
            </a:fld>
            <a:endParaRPr lang="en-US" altLang="zh-CN" smtClean="0"/>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E18DC1D-5007-4C60-8F9C-7D7D2705D846}" type="slidenum">
              <a:rPr lang="en-US" altLang="zh-CN"/>
              <a:pPr/>
              <a:t>106</a:t>
            </a:fld>
            <a:endParaRPr lang="en-US" altLang="zh-CN"/>
          </a:p>
        </p:txBody>
      </p:sp>
      <p:sp>
        <p:nvSpPr>
          <p:cNvPr id="110596" name="Rectangle 2"/>
          <p:cNvSpPr>
            <a:spLocks noGrp="1" noChangeArrowheads="1"/>
          </p:cNvSpPr>
          <p:nvPr>
            <p:ph type="title"/>
          </p:nvPr>
        </p:nvSpPr>
        <p:spPr/>
        <p:txBody>
          <a:bodyPr/>
          <a:lstStyle/>
          <a:p>
            <a:pPr eaLnBrk="1" hangingPunct="1"/>
            <a:r>
              <a:rPr lang="en-US" altLang="zh-CN" smtClean="0"/>
              <a:t>2</a:t>
            </a:r>
            <a:r>
              <a:rPr lang="zh-CN" altLang="en-US" smtClean="0"/>
              <a:t>、不带符号位的阵列乘法器</a:t>
            </a:r>
          </a:p>
        </p:txBody>
      </p:sp>
      <p:sp>
        <p:nvSpPr>
          <p:cNvPr id="73733" name="矩形 6"/>
          <p:cNvSpPr>
            <a:spLocks noChangeArrowheads="1"/>
          </p:cNvSpPr>
          <p:nvPr/>
        </p:nvSpPr>
        <p:spPr bwMode="auto">
          <a:xfrm>
            <a:off x="642938" y="1857375"/>
            <a:ext cx="7715250" cy="4524375"/>
          </a:xfrm>
          <a:prstGeom prst="rect">
            <a:avLst/>
          </a:prstGeom>
          <a:noFill/>
          <a:ln w="9525">
            <a:noFill/>
            <a:miter lim="800000"/>
            <a:headEnd/>
            <a:tailEnd/>
          </a:ln>
        </p:spPr>
        <p:txBody>
          <a:bodyPr>
            <a:spAutoFit/>
          </a:bodyPr>
          <a:lstStyle/>
          <a:p>
            <a:pPr eaLnBrk="1" hangingPunct="1">
              <a:defRPr/>
            </a:pPr>
            <a:r>
              <a:rPr lang="en-US" altLang="zh-CN" dirty="0"/>
              <a:t>[</a:t>
            </a:r>
            <a:r>
              <a:rPr lang="zh-CN" altLang="en-US" dirty="0"/>
              <a:t>例</a:t>
            </a:r>
            <a:r>
              <a:rPr lang="en-US" altLang="zh-CN" dirty="0"/>
              <a:t>19] </a:t>
            </a:r>
            <a:r>
              <a:rPr lang="zh-CN" altLang="en-US" dirty="0"/>
              <a:t>参见图</a:t>
            </a:r>
            <a:r>
              <a:rPr lang="en-US" altLang="zh-CN" dirty="0"/>
              <a:t>2.5</a:t>
            </a:r>
            <a:r>
              <a:rPr lang="zh-CN" altLang="en-US" dirty="0"/>
              <a:t>，已知不带符号的二进制整数</a:t>
            </a:r>
            <a:r>
              <a:rPr lang="en-US" altLang="zh-CN" dirty="0"/>
              <a:t>A=11011</a:t>
            </a:r>
            <a:r>
              <a:rPr lang="zh-CN" altLang="en-US" dirty="0"/>
              <a:t>，</a:t>
            </a:r>
            <a:r>
              <a:rPr lang="en-US" altLang="zh-CN" dirty="0"/>
              <a:t>B=10101</a:t>
            </a:r>
            <a:r>
              <a:rPr lang="zh-CN" altLang="en-US" dirty="0"/>
              <a:t>，求每一部分乘积项</a:t>
            </a:r>
            <a:r>
              <a:rPr lang="en-US" altLang="zh-CN" dirty="0" err="1"/>
              <a:t>a</a:t>
            </a:r>
            <a:r>
              <a:rPr lang="en-US" altLang="zh-CN" baseline="-25000" dirty="0" err="1"/>
              <a:t>i</a:t>
            </a:r>
            <a:r>
              <a:rPr lang="en-US" altLang="zh-CN" dirty="0" err="1"/>
              <a:t>b</a:t>
            </a:r>
            <a:r>
              <a:rPr lang="en-US" altLang="zh-CN" baseline="-25000" dirty="0" err="1"/>
              <a:t>j</a:t>
            </a:r>
            <a:r>
              <a:rPr lang="zh-CN" altLang="en-US" dirty="0"/>
              <a:t>的值与</a:t>
            </a:r>
            <a:r>
              <a:rPr lang="en-US" altLang="zh-CN" dirty="0"/>
              <a:t>p</a:t>
            </a:r>
            <a:r>
              <a:rPr lang="en-US" altLang="zh-CN" baseline="-25000" dirty="0"/>
              <a:t>9</a:t>
            </a:r>
            <a:r>
              <a:rPr lang="en-US" altLang="zh-CN" dirty="0"/>
              <a:t>p</a:t>
            </a:r>
            <a:r>
              <a:rPr lang="en-US" altLang="zh-CN" baseline="-25000" dirty="0"/>
              <a:t>8</a:t>
            </a:r>
            <a:r>
              <a:rPr lang="en-US" altLang="zh-CN" dirty="0"/>
              <a:t>…p</a:t>
            </a:r>
            <a:r>
              <a:rPr lang="en-US" altLang="zh-CN" baseline="-25000" dirty="0"/>
              <a:t>0</a:t>
            </a:r>
            <a:r>
              <a:rPr lang="zh-CN" altLang="en-US" dirty="0"/>
              <a:t>的值。</a:t>
            </a:r>
            <a:br>
              <a:rPr lang="zh-CN" altLang="en-US" dirty="0"/>
            </a:br>
            <a:r>
              <a:rPr lang="zh-CN" altLang="en-US" dirty="0"/>
              <a:t>解：</a:t>
            </a:r>
            <a:br>
              <a:rPr lang="zh-CN" altLang="en-US" dirty="0"/>
            </a:br>
            <a:r>
              <a:rPr lang="zh-CN" altLang="en-US" dirty="0"/>
              <a:t>　　　　　　</a:t>
            </a:r>
            <a:r>
              <a:rPr lang="en-US" altLang="zh-CN" dirty="0"/>
              <a:t>1 1 0 1 1 </a:t>
            </a:r>
            <a:r>
              <a:rPr lang="zh-CN" altLang="en-US" dirty="0">
                <a:solidFill>
                  <a:schemeClr val="tx2">
                    <a:lumMod val="40000"/>
                    <a:lumOff val="60000"/>
                  </a:schemeClr>
                </a:solidFill>
              </a:rPr>
              <a:t>＝ </a:t>
            </a:r>
            <a:r>
              <a:rPr lang="en-US" altLang="zh-CN" dirty="0">
                <a:solidFill>
                  <a:schemeClr val="tx2">
                    <a:lumMod val="40000"/>
                    <a:lumOff val="60000"/>
                  </a:schemeClr>
                </a:solidFill>
              </a:rPr>
              <a:t>A (27</a:t>
            </a:r>
            <a:r>
              <a:rPr lang="en-US" altLang="zh-CN" baseline="-25000" dirty="0">
                <a:solidFill>
                  <a:schemeClr val="tx2">
                    <a:lumMod val="40000"/>
                    <a:lumOff val="60000"/>
                  </a:schemeClr>
                </a:solidFill>
              </a:rPr>
              <a:t>10</a:t>
            </a:r>
            <a:r>
              <a:rPr lang="en-US" altLang="zh-CN" dirty="0">
                <a:solidFill>
                  <a:schemeClr val="tx2">
                    <a:lumMod val="40000"/>
                    <a:lumOff val="60000"/>
                  </a:schemeClr>
                </a:solidFill>
              </a:rPr>
              <a:t>)</a:t>
            </a:r>
            <a:r>
              <a:rPr lang="en-US" altLang="zh-CN" dirty="0"/>
              <a:t/>
            </a:r>
            <a:br>
              <a:rPr lang="en-US" altLang="zh-CN" dirty="0"/>
            </a:br>
            <a:r>
              <a:rPr lang="en-US" altLang="zh-CN" dirty="0"/>
              <a:t>×</a:t>
            </a:r>
            <a:r>
              <a:rPr lang="zh-CN" altLang="en-US" dirty="0"/>
              <a:t>　　　　　</a:t>
            </a:r>
            <a:r>
              <a:rPr lang="en-US" altLang="zh-CN" dirty="0"/>
              <a:t>1 0 1 0 1 </a:t>
            </a:r>
            <a:r>
              <a:rPr lang="zh-CN" altLang="en-US" dirty="0">
                <a:solidFill>
                  <a:schemeClr val="tx2">
                    <a:lumMod val="40000"/>
                    <a:lumOff val="60000"/>
                  </a:schemeClr>
                </a:solidFill>
              </a:rPr>
              <a:t>＝ </a:t>
            </a:r>
            <a:r>
              <a:rPr lang="en-US" altLang="zh-CN" dirty="0">
                <a:solidFill>
                  <a:schemeClr val="tx2">
                    <a:lumMod val="40000"/>
                    <a:lumOff val="60000"/>
                  </a:schemeClr>
                </a:solidFill>
              </a:rPr>
              <a:t>B (21</a:t>
            </a:r>
            <a:r>
              <a:rPr lang="en-US" altLang="zh-CN" baseline="-25000" dirty="0">
                <a:solidFill>
                  <a:schemeClr val="tx2">
                    <a:lumMod val="40000"/>
                    <a:lumOff val="60000"/>
                  </a:schemeClr>
                </a:solidFill>
              </a:rPr>
              <a:t>10</a:t>
            </a:r>
            <a:r>
              <a:rPr lang="en-US" altLang="zh-CN" dirty="0">
                <a:solidFill>
                  <a:schemeClr val="tx2">
                    <a:lumMod val="40000"/>
                    <a:lumOff val="60000"/>
                  </a:schemeClr>
                </a:solidFill>
              </a:rPr>
              <a:t>)</a:t>
            </a:r>
            <a:r>
              <a:rPr lang="en-US" altLang="zh-CN" dirty="0"/>
              <a:t/>
            </a:r>
            <a:br>
              <a:rPr lang="en-US" altLang="zh-CN" dirty="0"/>
            </a:br>
            <a:r>
              <a:rPr lang="en-US" altLang="zh-CN" dirty="0"/>
              <a:t>————————————</a:t>
            </a:r>
            <a:br>
              <a:rPr lang="en-US" altLang="zh-CN" dirty="0"/>
            </a:br>
            <a:r>
              <a:rPr lang="zh-CN" altLang="en-US" dirty="0"/>
              <a:t>　　　　　　</a:t>
            </a:r>
            <a:r>
              <a:rPr lang="en-US" altLang="zh-CN" dirty="0"/>
              <a:t>1 1 0 1 1</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=1 </a:t>
            </a:r>
            <a:r>
              <a:rPr lang="en-US" altLang="zh-CN" dirty="0"/>
              <a:t/>
            </a:r>
            <a:br>
              <a:rPr lang="en-US" altLang="zh-CN" dirty="0"/>
            </a:br>
            <a:r>
              <a:rPr lang="zh-CN" altLang="en-US" dirty="0"/>
              <a:t>　　　　　</a:t>
            </a:r>
            <a:r>
              <a:rPr lang="en-US" altLang="zh-CN" dirty="0"/>
              <a:t>0 0 0 0 0</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=0 </a:t>
            </a:r>
            <a:r>
              <a:rPr lang="en-US" altLang="zh-CN" dirty="0"/>
              <a:t/>
            </a:r>
            <a:br>
              <a:rPr lang="en-US" altLang="zh-CN" dirty="0"/>
            </a:br>
            <a:r>
              <a:rPr lang="zh-CN" altLang="en-US" dirty="0"/>
              <a:t>　　　　</a:t>
            </a:r>
            <a:r>
              <a:rPr lang="en-US" altLang="zh-CN" dirty="0"/>
              <a:t>1 1 0 1 1</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=1 </a:t>
            </a:r>
            <a:r>
              <a:rPr lang="en-US" altLang="zh-CN" dirty="0"/>
              <a:t/>
            </a:r>
            <a:br>
              <a:rPr lang="en-US" altLang="zh-CN" dirty="0"/>
            </a:br>
            <a:r>
              <a:rPr lang="zh-CN" altLang="en-US" dirty="0"/>
              <a:t>　　　</a:t>
            </a:r>
            <a:r>
              <a:rPr lang="en-US" altLang="zh-CN" dirty="0"/>
              <a:t>0 0 0 0 0</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=0 </a:t>
            </a:r>
            <a:r>
              <a:rPr lang="en-US" altLang="zh-CN" dirty="0"/>
              <a:t/>
            </a:r>
            <a:br>
              <a:rPr lang="en-US" altLang="zh-CN" dirty="0"/>
            </a:br>
            <a:r>
              <a:rPr lang="zh-CN" altLang="en-US" dirty="0"/>
              <a:t>＋　</a:t>
            </a:r>
            <a:r>
              <a:rPr lang="en-US" altLang="zh-CN" dirty="0"/>
              <a:t>1 1 0 1 1</a:t>
            </a:r>
            <a:r>
              <a:rPr lang="zh-CN" altLang="en-US" dirty="0"/>
              <a:t>　　　　　 </a:t>
            </a:r>
            <a:r>
              <a:rPr lang="en-US" altLang="zh-CN" dirty="0">
                <a:solidFill>
                  <a:schemeClr val="tx2">
                    <a:lumMod val="40000"/>
                    <a:lumOff val="60000"/>
                  </a:schemeClr>
                </a:solidFill>
              </a:rPr>
              <a:t>a</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=0, a</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a:t>
            </a:r>
            <a:r>
              <a:rPr lang="en-US" altLang="zh-CN" baseline="-25000" dirty="0">
                <a:solidFill>
                  <a:schemeClr val="tx2">
                    <a:lumMod val="40000"/>
                    <a:lumOff val="60000"/>
                  </a:schemeClr>
                </a:solidFill>
              </a:rPr>
              <a:t>0</a:t>
            </a:r>
            <a:r>
              <a:rPr lang="en-US" altLang="zh-CN" dirty="0">
                <a:solidFill>
                  <a:schemeClr val="tx2">
                    <a:lumMod val="40000"/>
                    <a:lumOff val="60000"/>
                  </a:schemeClr>
                </a:solidFill>
              </a:rPr>
              <a:t>b</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=1 </a:t>
            </a:r>
            <a:r>
              <a:rPr lang="en-US" altLang="zh-CN" dirty="0"/>
              <a:t/>
            </a:r>
            <a:br>
              <a:rPr lang="en-US" altLang="zh-CN" dirty="0"/>
            </a:br>
            <a:r>
              <a:rPr lang="en-US" altLang="zh-CN" dirty="0"/>
              <a:t>————————————</a:t>
            </a:r>
            <a:br>
              <a:rPr lang="en-US" altLang="zh-CN" dirty="0"/>
            </a:br>
            <a:r>
              <a:rPr lang="zh-CN" altLang="en-US" dirty="0"/>
              <a:t>　</a:t>
            </a:r>
            <a:r>
              <a:rPr lang="en-US" altLang="zh-CN" dirty="0"/>
              <a:t>1 0 0 0 1 1 0 1 1 1 </a:t>
            </a:r>
            <a:r>
              <a:rPr lang="zh-CN" altLang="en-US" dirty="0">
                <a:solidFill>
                  <a:schemeClr val="tx2">
                    <a:lumMod val="40000"/>
                    <a:lumOff val="60000"/>
                  </a:schemeClr>
                </a:solidFill>
              </a:rPr>
              <a:t>＝ </a:t>
            </a:r>
            <a:r>
              <a:rPr lang="en-US" altLang="zh-CN" dirty="0">
                <a:solidFill>
                  <a:schemeClr val="tx2">
                    <a:lumMod val="40000"/>
                    <a:lumOff val="60000"/>
                  </a:schemeClr>
                </a:solidFill>
              </a:rPr>
              <a:t>P</a:t>
            </a:r>
            <a:r>
              <a:rPr lang="en-US" altLang="zh-CN" dirty="0"/>
              <a:t/>
            </a:r>
            <a:br>
              <a:rPr lang="en-US" altLang="zh-CN" dirty="0"/>
            </a:br>
            <a:r>
              <a:rPr lang="en-US" altLang="zh-CN" dirty="0"/>
              <a:t/>
            </a:r>
            <a:br>
              <a:rPr lang="en-US" altLang="zh-CN" dirty="0"/>
            </a:br>
            <a:r>
              <a:rPr lang="zh-CN" altLang="en-US" dirty="0"/>
              <a:t>　</a:t>
            </a:r>
            <a:r>
              <a:rPr lang="en-US" altLang="zh-CN" dirty="0">
                <a:solidFill>
                  <a:schemeClr val="tx2">
                    <a:lumMod val="40000"/>
                    <a:lumOff val="60000"/>
                  </a:schemeClr>
                </a:solidFill>
              </a:rPr>
              <a:t>P = p</a:t>
            </a:r>
            <a:r>
              <a:rPr lang="en-US" altLang="zh-CN" baseline="-25000" dirty="0">
                <a:solidFill>
                  <a:schemeClr val="tx2">
                    <a:lumMod val="40000"/>
                    <a:lumOff val="60000"/>
                  </a:schemeClr>
                </a:solidFill>
              </a:rPr>
              <a:t>9</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8</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7</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6</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5</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4</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3</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2</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1</a:t>
            </a:r>
            <a:r>
              <a:rPr lang="en-US" altLang="zh-CN" dirty="0">
                <a:solidFill>
                  <a:schemeClr val="tx2">
                    <a:lumMod val="40000"/>
                    <a:lumOff val="60000"/>
                  </a:schemeClr>
                </a:solidFill>
              </a:rPr>
              <a:t>p</a:t>
            </a:r>
            <a:r>
              <a:rPr lang="en-US" altLang="zh-CN" baseline="-25000" dirty="0">
                <a:solidFill>
                  <a:schemeClr val="tx2">
                    <a:lumMod val="40000"/>
                    <a:lumOff val="60000"/>
                  </a:schemeClr>
                </a:solidFill>
              </a:rPr>
              <a:t>0</a:t>
            </a:r>
            <a:r>
              <a:rPr lang="zh-CN" altLang="en-US" dirty="0">
                <a:solidFill>
                  <a:schemeClr val="tx2">
                    <a:lumMod val="40000"/>
                    <a:lumOff val="60000"/>
                  </a:schemeClr>
                </a:solidFill>
              </a:rPr>
              <a:t> </a:t>
            </a:r>
            <a:r>
              <a:rPr lang="en-US" altLang="zh-CN" dirty="0">
                <a:solidFill>
                  <a:schemeClr val="tx2">
                    <a:lumMod val="40000"/>
                    <a:lumOff val="60000"/>
                  </a:schemeClr>
                </a:solidFill>
              </a:rPr>
              <a:t>= 1000110111 (567</a:t>
            </a:r>
            <a:r>
              <a:rPr lang="en-US" altLang="zh-CN" baseline="-25000" dirty="0">
                <a:solidFill>
                  <a:schemeClr val="tx2">
                    <a:lumMod val="40000"/>
                    <a:lumOff val="60000"/>
                  </a:schemeClr>
                </a:solidFill>
              </a:rPr>
              <a:t>10</a:t>
            </a:r>
            <a:r>
              <a:rPr lang="en-US" altLang="zh-CN" dirty="0">
                <a:solidFill>
                  <a:schemeClr val="tx2">
                    <a:lumMod val="40000"/>
                    <a:lumOff val="60000"/>
                  </a:schemeClr>
                </a:solidFill>
              </a:rPr>
              <a:t>)</a:t>
            </a:r>
            <a:r>
              <a:rPr lang="en-US" altLang="zh-CN" dirty="0"/>
              <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A3A822A-A432-4CF8-A8BC-8B0FB657FE43}" type="datetime11">
              <a:rPr lang="zh-CN" altLang="en-US" smtClean="0"/>
              <a:t>10:23:48</a:t>
            </a:fld>
            <a:endParaRPr lang="en-US" altLang="zh-CN" smtClean="0"/>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9B8EFB4-0393-44B6-87DB-1BF131966DDD}" type="slidenum">
              <a:rPr lang="en-US" altLang="zh-CN"/>
              <a:pPr/>
              <a:t>107</a:t>
            </a:fld>
            <a:endParaRPr lang="en-US" altLang="zh-CN"/>
          </a:p>
        </p:txBody>
      </p:sp>
      <p:sp>
        <p:nvSpPr>
          <p:cNvPr id="111620" name="Rectangle 2"/>
          <p:cNvSpPr>
            <a:spLocks noGrp="1" noChangeArrowheads="1"/>
          </p:cNvSpPr>
          <p:nvPr>
            <p:ph type="title"/>
          </p:nvPr>
        </p:nvSpPr>
        <p:spPr>
          <a:xfrm>
            <a:off x="428625" y="188913"/>
            <a:ext cx="6088063" cy="723900"/>
          </a:xfrm>
        </p:spPr>
        <p:txBody>
          <a:bodyPr/>
          <a:lstStyle/>
          <a:p>
            <a:pPr eaLnBrk="1" hangingPunct="1"/>
            <a:r>
              <a:rPr lang="en-US" altLang="zh-CN" smtClean="0"/>
              <a:t>3</a:t>
            </a:r>
            <a:r>
              <a:rPr lang="zh-CN" altLang="en-US" smtClean="0"/>
              <a:t>、带符号位的阵列乘法器</a:t>
            </a:r>
          </a:p>
        </p:txBody>
      </p:sp>
      <p:sp>
        <p:nvSpPr>
          <p:cNvPr id="111621" name="Rectangle 3"/>
          <p:cNvSpPr>
            <a:spLocks noGrp="1" noChangeArrowheads="1"/>
          </p:cNvSpPr>
          <p:nvPr>
            <p:ph type="body" idx="1"/>
          </p:nvPr>
        </p:nvSpPr>
        <p:spPr>
          <a:xfrm>
            <a:off x="468313" y="1014413"/>
            <a:ext cx="7426325" cy="1062037"/>
          </a:xfrm>
        </p:spPr>
        <p:txBody>
          <a:bodyPr/>
          <a:lstStyle/>
          <a:p>
            <a:pPr eaLnBrk="1" hangingPunct="1"/>
            <a:r>
              <a:rPr lang="zh-CN" altLang="en-US" sz="2800" smtClean="0"/>
              <a:t>求补电路</a:t>
            </a:r>
          </a:p>
          <a:p>
            <a:pPr eaLnBrk="1" hangingPunct="1">
              <a:buFont typeface="Wingdings" pitchFamily="2" charset="2"/>
              <a:buNone/>
            </a:pPr>
            <a:r>
              <a:rPr lang="zh-CN" altLang="en-US" sz="2800" smtClean="0"/>
              <a:t>原理：算前求补－乘法器－算后求补，见下图</a:t>
            </a:r>
          </a:p>
          <a:p>
            <a:pPr eaLnBrk="1" hangingPunct="1">
              <a:buFont typeface="Wingdings" pitchFamily="2" charset="2"/>
              <a:buNone/>
            </a:pPr>
            <a:endParaRPr lang="en-US" altLang="zh-CN" sz="2800" smtClean="0"/>
          </a:p>
        </p:txBody>
      </p:sp>
      <p:sp>
        <p:nvSpPr>
          <p:cNvPr id="111622" name="Rectangle 4"/>
          <p:cNvSpPr>
            <a:spLocks noChangeArrowheads="1"/>
          </p:cNvSpPr>
          <p:nvPr/>
        </p:nvSpPr>
        <p:spPr bwMode="auto">
          <a:xfrm>
            <a:off x="2514600"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1" hangingPunct="1"/>
            <a:endParaRPr lang="zh-CN" altLang="en-US"/>
          </a:p>
        </p:txBody>
      </p:sp>
      <p:sp>
        <p:nvSpPr>
          <p:cNvPr id="111623" name="AutoShape 4">
            <a:hlinkClick r:id="" action="ppaction://noaction" highlightClick="1"/>
          </p:cNvPr>
          <p:cNvSpPr>
            <a:spLocks noChangeArrowheads="1"/>
          </p:cNvSpPr>
          <p:nvPr/>
        </p:nvSpPr>
        <p:spPr bwMode="auto">
          <a:xfrm>
            <a:off x="7072313" y="2857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pic>
        <p:nvPicPr>
          <p:cNvPr id="1116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76475"/>
            <a:ext cx="5040312" cy="248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5" name="Text Box 5"/>
          <p:cNvSpPr txBox="1">
            <a:spLocks noChangeArrowheads="1"/>
          </p:cNvSpPr>
          <p:nvPr/>
        </p:nvSpPr>
        <p:spPr bwMode="auto">
          <a:xfrm>
            <a:off x="1509713" y="5013325"/>
            <a:ext cx="64817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用这种对</a:t>
            </a:r>
            <a:r>
              <a:rPr kumimoji="1" lang="en-US" altLang="zh-CN" sz="2400">
                <a:latin typeface="Times New Roman" pitchFamily="18" charset="0"/>
              </a:rPr>
              <a:t>2</a:t>
            </a:r>
            <a:r>
              <a:rPr kumimoji="1" lang="zh-CN" altLang="en-US" sz="2400">
                <a:latin typeface="Times New Roman" pitchFamily="18" charset="0"/>
              </a:rPr>
              <a:t>求补器来转换一个（</a:t>
            </a:r>
            <a:r>
              <a:rPr kumimoji="1" lang="en-US" altLang="zh-CN" sz="2400">
                <a:latin typeface="Times New Roman" pitchFamily="18" charset="0"/>
              </a:rPr>
              <a:t>n+1</a:t>
            </a:r>
            <a:r>
              <a:rPr kumimoji="1" lang="zh-CN" altLang="en-US" sz="2400">
                <a:latin typeface="Times New Roman" pitchFamily="18" charset="0"/>
              </a:rPr>
              <a:t>）位带符号的数，所需的总时间延迟为：</a:t>
            </a:r>
            <a:endParaRPr kumimoji="1" lang="en-US" altLang="zh-CN" sz="2400">
              <a:latin typeface="Times New Roman" pitchFamily="18" charset="0"/>
            </a:endParaRPr>
          </a:p>
          <a:p>
            <a:pPr eaLnBrk="1" hangingPunct="1">
              <a:spcBef>
                <a:spcPct val="50000"/>
              </a:spcBef>
            </a:pPr>
            <a:r>
              <a:rPr kumimoji="1" lang="en-US" altLang="zh-CN" sz="2400">
                <a:latin typeface="Times New Roman" pitchFamily="18" charset="0"/>
              </a:rPr>
              <a:t>t</a:t>
            </a:r>
            <a:r>
              <a:rPr kumimoji="1" lang="en-US" altLang="zh-CN" sz="2400" baseline="-25000">
                <a:latin typeface="Times New Roman" pitchFamily="18" charset="0"/>
              </a:rPr>
              <a:t>TC</a:t>
            </a:r>
            <a:r>
              <a:rPr kumimoji="1" lang="en-US" altLang="zh-CN" sz="2400">
                <a:latin typeface="Times New Roman" pitchFamily="18" charset="0"/>
              </a:rPr>
              <a:t>=n.2T+5T=</a:t>
            </a:r>
            <a:r>
              <a:rPr kumimoji="1" lang="zh-CN" altLang="en-US" sz="2400">
                <a:latin typeface="Times New Roman" pitchFamily="18" charset="0"/>
              </a:rPr>
              <a:t>（</a:t>
            </a:r>
            <a:r>
              <a:rPr kumimoji="1" lang="en-US" altLang="zh-CN" sz="2400">
                <a:latin typeface="Times New Roman" pitchFamily="18" charset="0"/>
              </a:rPr>
              <a:t>2n+5</a:t>
            </a:r>
            <a:r>
              <a:rPr kumimoji="1" lang="zh-CN" altLang="en-US" sz="2400">
                <a:latin typeface="Times New Roman" pitchFamily="18" charset="0"/>
              </a:rPr>
              <a:t>）</a:t>
            </a:r>
            <a:r>
              <a:rPr kumimoji="1" lang="en-US" altLang="zh-CN" sz="2400">
                <a:latin typeface="Times New Roman" pitchFamily="18" charset="0"/>
              </a:rPr>
              <a:t>T</a:t>
            </a:r>
            <a:endParaRPr kumimoji="1" lang="zh-CN" altLang="en-US" sz="2400">
              <a:latin typeface="Times New Roman"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532AA56-E68B-41C2-A475-E32357AB5983}" type="datetime11">
              <a:rPr lang="zh-CN" altLang="en-US" smtClean="0"/>
              <a:t>10:23:48</a:t>
            </a:fld>
            <a:endParaRPr lang="en-US" altLang="zh-CN" smtClean="0"/>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D02DA4-2BDF-45A1-9A3E-EFB186178250}" type="slidenum">
              <a:rPr lang="en-US" altLang="zh-CN"/>
              <a:pPr/>
              <a:t>108</a:t>
            </a:fld>
            <a:endParaRPr lang="en-US" altLang="zh-CN"/>
          </a:p>
        </p:txBody>
      </p:sp>
      <p:sp>
        <p:nvSpPr>
          <p:cNvPr id="112644" name="Rectangle 2"/>
          <p:cNvSpPr>
            <a:spLocks noGrp="1" noChangeArrowheads="1"/>
          </p:cNvSpPr>
          <p:nvPr>
            <p:ph type="title"/>
          </p:nvPr>
        </p:nvSpPr>
        <p:spPr>
          <a:xfrm>
            <a:off x="457200" y="333375"/>
            <a:ext cx="5627688" cy="792163"/>
          </a:xfrm>
        </p:spPr>
        <p:txBody>
          <a:bodyPr/>
          <a:lstStyle/>
          <a:p>
            <a:pPr eaLnBrk="1" hangingPunct="1"/>
            <a:r>
              <a:rPr lang="en-US" altLang="zh-CN" smtClean="0">
                <a:latin typeface="宋体" pitchFamily="2" charset="-122"/>
              </a:rPr>
              <a:t>3</a:t>
            </a:r>
            <a:r>
              <a:rPr lang="zh-CN" altLang="en-US" smtClean="0">
                <a:latin typeface="宋体" pitchFamily="2" charset="-122"/>
              </a:rPr>
              <a:t>、带符号的阵列乘法器</a:t>
            </a:r>
          </a:p>
        </p:txBody>
      </p:sp>
      <p:sp>
        <p:nvSpPr>
          <p:cNvPr id="112645" name="Rectangle 3"/>
          <p:cNvSpPr>
            <a:spLocks noGrp="1" noChangeArrowheads="1"/>
          </p:cNvSpPr>
          <p:nvPr>
            <p:ph type="body" idx="1"/>
          </p:nvPr>
        </p:nvSpPr>
        <p:spPr>
          <a:xfrm>
            <a:off x="611188" y="1773238"/>
            <a:ext cx="7772400" cy="2735262"/>
          </a:xfrm>
        </p:spPr>
        <p:txBody>
          <a:bodyPr/>
          <a:lstStyle/>
          <a:p>
            <a:pPr eaLnBrk="1" hangingPunct="1"/>
            <a:r>
              <a:rPr lang="zh-CN" altLang="en-US" sz="2600" smtClean="0"/>
              <a:t>求补电路小结</a:t>
            </a:r>
            <a:endParaRPr lang="zh-CN" altLang="en-US" sz="2400" smtClean="0"/>
          </a:p>
          <a:p>
            <a:pPr eaLnBrk="1" hangingPunct="1"/>
            <a:r>
              <a:rPr lang="en-US" altLang="zh-CN" sz="2400" smtClean="0"/>
              <a:t>E=0</a:t>
            </a:r>
            <a:r>
              <a:rPr lang="zh-CN" altLang="en-US" sz="2400" smtClean="0"/>
              <a:t>时，输入和输出相等</a:t>
            </a:r>
          </a:p>
          <a:p>
            <a:pPr eaLnBrk="1" hangingPunct="1"/>
            <a:r>
              <a:rPr lang="en-US" altLang="zh-CN" sz="2400" smtClean="0"/>
              <a:t>E=1</a:t>
            </a:r>
            <a:r>
              <a:rPr lang="zh-CN" altLang="en-US" sz="2400" smtClean="0"/>
              <a:t>时，则从数最右端往左边扫描，直到第一个</a:t>
            </a:r>
            <a:r>
              <a:rPr lang="en-US" altLang="zh-CN" sz="2400" smtClean="0"/>
              <a:t>1</a:t>
            </a:r>
            <a:r>
              <a:rPr lang="zh-CN" altLang="en-US" sz="2400" smtClean="0"/>
              <a:t>的时候，该位和右边各位保持不变，左边各数值位按位取反</a:t>
            </a:r>
            <a:endParaRPr lang="en-US" altLang="zh-CN" sz="2400" smtClean="0">
              <a:cs typeface="Times New Roman" pitchFamily="18" charset="0"/>
            </a:endParaRPr>
          </a:p>
          <a:p>
            <a:pPr eaLnBrk="1" hangingPunct="1"/>
            <a:r>
              <a:rPr lang="zh-CN" altLang="en-US" sz="2400" smtClean="0"/>
              <a:t>可以用符号作为</a:t>
            </a:r>
            <a:r>
              <a:rPr lang="en-US" altLang="zh-CN" sz="2400" smtClean="0"/>
              <a:t>E </a:t>
            </a:r>
            <a:r>
              <a:rPr lang="zh-CN" altLang="en-US" sz="2400" smtClean="0"/>
              <a:t>的输入</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E9B1182-4D32-4D83-AAE4-8EFFA10129B2}" type="datetime11">
              <a:rPr lang="zh-CN" altLang="en-US" smtClean="0"/>
              <a:t>10:23:48</a:t>
            </a:fld>
            <a:endParaRPr lang="en-US" altLang="zh-CN" smtClean="0"/>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B4D4E51-2497-40D3-996B-A1EB035AF4ED}" type="slidenum">
              <a:rPr lang="en-US" altLang="zh-CN"/>
              <a:pPr/>
              <a:t>109</a:t>
            </a:fld>
            <a:endParaRPr lang="en-US" altLang="zh-CN"/>
          </a:p>
        </p:txBody>
      </p:sp>
      <p:sp>
        <p:nvSpPr>
          <p:cNvPr id="113668" name="Rectangle 2"/>
          <p:cNvSpPr>
            <a:spLocks noGrp="1" noChangeArrowheads="1"/>
          </p:cNvSpPr>
          <p:nvPr>
            <p:ph type="title"/>
          </p:nvPr>
        </p:nvSpPr>
        <p:spPr/>
        <p:txBody>
          <a:bodyPr/>
          <a:lstStyle/>
          <a:p>
            <a:pPr eaLnBrk="1" hangingPunct="1"/>
            <a:r>
              <a:rPr lang="en-US" altLang="zh-CN" smtClean="0">
                <a:latin typeface="宋体" pitchFamily="2" charset="-122"/>
              </a:rPr>
              <a:t>3</a:t>
            </a:r>
            <a:r>
              <a:rPr lang="zh-CN" altLang="en-US" smtClean="0">
                <a:latin typeface="宋体" pitchFamily="2" charset="-122"/>
              </a:rPr>
              <a:t>、带符号的阵列乘法器</a:t>
            </a:r>
            <a:r>
              <a:rPr lang="en-US" altLang="zh-CN" smtClean="0"/>
              <a:t> </a:t>
            </a:r>
          </a:p>
        </p:txBody>
      </p:sp>
      <p:sp>
        <p:nvSpPr>
          <p:cNvPr id="113669" name="Rectangle 3"/>
          <p:cNvSpPr>
            <a:spLocks noChangeArrowheads="1"/>
          </p:cNvSpPr>
          <p:nvPr/>
        </p:nvSpPr>
        <p:spPr bwMode="auto">
          <a:xfrm>
            <a:off x="2819400" y="2128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1" hangingPunct="1"/>
            <a:endParaRPr lang="zh-CN" altLang="en-US"/>
          </a:p>
        </p:txBody>
      </p:sp>
      <p:pic>
        <p:nvPicPr>
          <p:cNvPr id="113670" name="Picture 4" descr="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484313"/>
            <a:ext cx="594360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AutoShape 4">
            <a:hlinkClick r:id="" action="ppaction://noaction" highlightClick="1"/>
          </p:cNvPr>
          <p:cNvSpPr>
            <a:spLocks noChangeArrowheads="1"/>
          </p:cNvSpPr>
          <p:nvPr/>
        </p:nvSpPr>
        <p:spPr bwMode="auto">
          <a:xfrm>
            <a:off x="7000875" y="2214563"/>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B6BA0CF-10F4-4053-A499-5BF617CF6D9D}" type="datetime11">
              <a:rPr lang="zh-CN" altLang="en-US" smtClean="0"/>
              <a:t>10:23:47</a:t>
            </a:fld>
            <a:endParaRPr lang="en-US" altLang="zh-CN" smtClean="0"/>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770423D-06DA-44D5-97CF-A2632B7A083E}" type="slidenum">
              <a:rPr lang="en-US" altLang="zh-CN"/>
              <a:pPr/>
              <a:t>11</a:t>
            </a:fld>
            <a:endParaRPr lang="en-US" altLang="zh-CN"/>
          </a:p>
        </p:txBody>
      </p:sp>
      <p:sp>
        <p:nvSpPr>
          <p:cNvPr id="13316"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3317" name="Rectangle 3"/>
          <p:cNvSpPr>
            <a:spLocks noGrp="1" noChangeArrowheads="1"/>
          </p:cNvSpPr>
          <p:nvPr>
            <p:ph type="body" idx="1"/>
          </p:nvPr>
        </p:nvSpPr>
        <p:spPr>
          <a:xfrm>
            <a:off x="457200" y="1719263"/>
            <a:ext cx="8229600" cy="2070100"/>
          </a:xfrm>
        </p:spPr>
        <p:txBody>
          <a:bodyPr/>
          <a:lstStyle/>
          <a:p>
            <a:pPr eaLnBrk="1" hangingPunct="1">
              <a:buFont typeface="Wingdings" pitchFamily="2" charset="2"/>
              <a:buNone/>
            </a:pPr>
            <a:r>
              <a:rPr lang="zh-CN" altLang="zh-CN" smtClean="0"/>
              <a:t>浮点数的规格化表示：</a:t>
            </a:r>
            <a:br>
              <a:rPr lang="zh-CN" altLang="zh-CN" smtClean="0"/>
            </a:br>
            <a:r>
              <a:rPr lang="zh-CN" altLang="zh-CN" smtClean="0"/>
              <a:t/>
            </a:r>
            <a:br>
              <a:rPr lang="zh-CN" altLang="zh-CN" smtClean="0"/>
            </a:br>
            <a:r>
              <a:rPr lang="zh-CN" altLang="zh-CN" smtClean="0"/>
              <a:t>(1.75)</a:t>
            </a:r>
            <a:r>
              <a:rPr lang="zh-CN" altLang="zh-CN" baseline="-25000" smtClean="0"/>
              <a:t>10</a:t>
            </a:r>
            <a:r>
              <a:rPr lang="zh-CN" altLang="zh-CN" smtClean="0"/>
              <a:t> = </a:t>
            </a:r>
            <a:r>
              <a:rPr lang="zh-CN" altLang="zh-CN" smtClean="0">
                <a:solidFill>
                  <a:srgbClr val="FF0000"/>
                </a:solidFill>
              </a:rPr>
              <a:t>1.11 × 2</a:t>
            </a:r>
            <a:r>
              <a:rPr lang="zh-CN" altLang="zh-CN" baseline="30000" smtClean="0">
                <a:solidFill>
                  <a:srgbClr val="FF0000"/>
                </a:solidFill>
              </a:rPr>
              <a:t>0</a:t>
            </a:r>
            <a:r>
              <a:rPr lang="zh-CN" altLang="zh-CN" smtClean="0">
                <a:solidFill>
                  <a:srgbClr val="FF0000"/>
                </a:solidFill>
              </a:rPr>
              <a:t> </a:t>
            </a:r>
            <a:r>
              <a:rPr lang="zh-CN" altLang="zh-CN" smtClean="0"/>
              <a:t>(规格化表示)</a:t>
            </a:r>
            <a:br>
              <a:rPr lang="zh-CN" altLang="zh-CN" smtClean="0"/>
            </a:br>
            <a:r>
              <a:rPr lang="zh-CN" altLang="zh-CN" smtClean="0"/>
              <a:t>　　　　= 0.111 × 2</a:t>
            </a:r>
            <a:r>
              <a:rPr lang="zh-CN" altLang="zh-CN" baseline="30000" smtClean="0"/>
              <a:t>1</a:t>
            </a:r>
            <a:r>
              <a:rPr lang="zh-CN" altLang="zh-CN" smtClean="0"/>
              <a:t> = 0.0111 × 2</a:t>
            </a:r>
            <a:r>
              <a:rPr lang="zh-CN" altLang="zh-CN" baseline="30000" smtClean="0"/>
              <a:t>2</a:t>
            </a:r>
            <a:r>
              <a:rPr lang="zh-CN" altLang="zh-CN" smtClean="0"/>
              <a:t/>
            </a:r>
            <a:br>
              <a:rPr lang="zh-CN" altLang="zh-CN" smtClean="0"/>
            </a:br>
            <a:endParaRPr lang="zh-CN" alt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D7FA5B4-659E-49BB-96DB-B483B71C91EA}" type="datetime11">
              <a:rPr lang="zh-CN" altLang="en-US" smtClean="0"/>
              <a:t>10:23:48</a:t>
            </a:fld>
            <a:endParaRPr lang="en-US" altLang="zh-CN" smtClean="0"/>
          </a:p>
        </p:txBody>
      </p:sp>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42DA16C-DD8F-4DB0-ABC7-4575CC3E7F7F}" type="slidenum">
              <a:rPr lang="en-US" altLang="zh-CN"/>
              <a:pPr/>
              <a:t>110</a:t>
            </a:fld>
            <a:endParaRPr lang="en-US" altLang="zh-CN"/>
          </a:p>
        </p:txBody>
      </p:sp>
      <p:sp>
        <p:nvSpPr>
          <p:cNvPr id="114692" name="Rectangle 3"/>
          <p:cNvSpPr>
            <a:spLocks noGrp="1" noChangeArrowheads="1"/>
          </p:cNvSpPr>
          <p:nvPr>
            <p:ph type="body" idx="1"/>
          </p:nvPr>
        </p:nvSpPr>
        <p:spPr>
          <a:xfrm>
            <a:off x="285750" y="785813"/>
            <a:ext cx="8286750" cy="5857875"/>
          </a:xfrm>
        </p:spPr>
        <p:txBody>
          <a:bodyPr/>
          <a:lstStyle/>
          <a:p>
            <a:pPr eaLnBrk="1" hangingPunct="1">
              <a:buFont typeface="Wingdings" pitchFamily="2" charset="2"/>
              <a:buNone/>
            </a:pPr>
            <a:r>
              <a:rPr lang="zh-CN" altLang="zh-CN" sz="2000" smtClean="0"/>
              <a:t>[例20] 设x=+15，y=-13，用带求补器的原码阵列乘法器求出乘积</a:t>
            </a:r>
            <a:br>
              <a:rPr lang="zh-CN" altLang="zh-CN" sz="2000" smtClean="0"/>
            </a:br>
            <a:r>
              <a:rPr lang="zh-CN" altLang="zh-CN" sz="2000" smtClean="0"/>
              <a:t>x·y=?</a:t>
            </a:r>
            <a:br>
              <a:rPr lang="zh-CN" altLang="zh-CN" sz="2000" smtClean="0"/>
            </a:br>
            <a:r>
              <a:rPr lang="zh-CN" altLang="zh-CN" sz="2000" smtClean="0"/>
              <a:t>解：[x]</a:t>
            </a:r>
            <a:r>
              <a:rPr lang="zh-CN" altLang="zh-CN" sz="2000" baseline="-25000" smtClean="0"/>
              <a:t>原</a:t>
            </a:r>
            <a:r>
              <a:rPr lang="zh-CN" altLang="zh-CN" sz="2000" smtClean="0"/>
              <a:t>=</a:t>
            </a:r>
            <a:r>
              <a:rPr lang="zh-CN" altLang="zh-CN" sz="2000" smtClean="0">
                <a:solidFill>
                  <a:srgbClr val="FF0000"/>
                </a:solidFill>
              </a:rPr>
              <a:t>0</a:t>
            </a:r>
            <a:r>
              <a:rPr lang="zh-CN" altLang="zh-CN" sz="2000" smtClean="0"/>
              <a:t>1111 , [y]</a:t>
            </a:r>
            <a:r>
              <a:rPr lang="zh-CN" altLang="zh-CN" sz="2000" baseline="-25000" smtClean="0"/>
              <a:t>原</a:t>
            </a:r>
            <a:r>
              <a:rPr lang="zh-CN" altLang="zh-CN" sz="2000" smtClean="0"/>
              <a:t>=</a:t>
            </a:r>
            <a:r>
              <a:rPr lang="zh-CN" altLang="zh-CN" sz="2000" smtClean="0">
                <a:solidFill>
                  <a:srgbClr val="0070C0"/>
                </a:solidFill>
              </a:rPr>
              <a:t>1</a:t>
            </a:r>
            <a:r>
              <a:rPr lang="zh-CN" altLang="zh-CN" sz="2000" smtClean="0"/>
              <a:t>1101 , |x|=1111 , |y|=1101</a:t>
            </a:r>
            <a:br>
              <a:rPr lang="zh-CN" altLang="zh-CN" sz="2000" smtClean="0"/>
            </a:br>
            <a:r>
              <a:rPr lang="zh-CN" altLang="zh-CN" sz="2000" smtClean="0"/>
              <a:t>　符号位运算：</a:t>
            </a:r>
            <a:r>
              <a:rPr lang="zh-CN" altLang="zh-CN" sz="2000" smtClean="0">
                <a:solidFill>
                  <a:srgbClr val="FF0000"/>
                </a:solidFill>
              </a:rPr>
              <a:t>0</a:t>
            </a:r>
            <a:r>
              <a:rPr lang="zh-CN" altLang="zh-CN" sz="2000" smtClean="0"/>
              <a:t>⊕</a:t>
            </a:r>
            <a:r>
              <a:rPr lang="zh-CN" altLang="zh-CN" sz="2000" smtClean="0">
                <a:solidFill>
                  <a:srgbClr val="0070C0"/>
                </a:solidFill>
              </a:rPr>
              <a:t>1</a:t>
            </a:r>
            <a:r>
              <a:rPr lang="zh-CN" altLang="zh-CN" sz="2000" smtClean="0"/>
              <a:t>=</a:t>
            </a:r>
            <a:r>
              <a:rPr lang="zh-CN" altLang="zh-CN" sz="2000" smtClean="0">
                <a:solidFill>
                  <a:srgbClr val="0070C0"/>
                </a:solidFill>
              </a:rPr>
              <a:t>1</a:t>
            </a:r>
            <a:r>
              <a:rPr lang="zh-CN" altLang="zh-CN" sz="2000" smtClean="0"/>
              <a:t/>
            </a:r>
            <a:br>
              <a:rPr lang="zh-CN" altLang="zh-CN" sz="2000" smtClean="0"/>
            </a:br>
            <a:r>
              <a:rPr lang="zh-CN" altLang="zh-CN" sz="2000" smtClean="0"/>
              <a:t>　　　　　　1 1 1 1</a:t>
            </a:r>
            <a:br>
              <a:rPr lang="zh-CN" altLang="zh-CN" sz="2000" smtClean="0"/>
            </a:br>
            <a:r>
              <a:rPr lang="zh-CN" altLang="zh-CN" sz="2000" smtClean="0"/>
              <a:t>×　　　　　1 1 0 1</a:t>
            </a:r>
            <a:br>
              <a:rPr lang="zh-CN" altLang="zh-CN" sz="2000" smtClean="0"/>
            </a:br>
            <a:r>
              <a:rPr lang="zh-CN" altLang="zh-CN" sz="2000" smtClean="0"/>
              <a:t>————————————</a:t>
            </a:r>
            <a:br>
              <a:rPr lang="zh-CN" altLang="zh-CN" sz="2000" smtClean="0"/>
            </a:br>
            <a:r>
              <a:rPr lang="zh-CN" altLang="zh-CN" sz="2000" smtClean="0"/>
              <a:t>　　　　　　1 1 1 1</a:t>
            </a:r>
            <a:br>
              <a:rPr lang="zh-CN" altLang="zh-CN" sz="2000" smtClean="0"/>
            </a:br>
            <a:r>
              <a:rPr lang="zh-CN" altLang="zh-CN" sz="2000" smtClean="0"/>
              <a:t>　　　　　0 0 0 0</a:t>
            </a:r>
            <a:br>
              <a:rPr lang="zh-CN" altLang="zh-CN" sz="2000" smtClean="0"/>
            </a:br>
            <a:r>
              <a:rPr lang="zh-CN" altLang="zh-CN" sz="2000" smtClean="0"/>
              <a:t>　　　　1 1 1 1</a:t>
            </a:r>
            <a:br>
              <a:rPr lang="zh-CN" altLang="zh-CN" sz="2000" smtClean="0"/>
            </a:br>
            <a:r>
              <a:rPr lang="zh-CN" altLang="zh-CN" sz="2000" smtClean="0"/>
              <a:t>＋　　1 1 1 1</a:t>
            </a:r>
            <a:br>
              <a:rPr lang="zh-CN" altLang="zh-CN" sz="2000" smtClean="0"/>
            </a:br>
            <a:r>
              <a:rPr lang="zh-CN" altLang="zh-CN" sz="2000" smtClean="0"/>
              <a:t>————————————</a:t>
            </a:r>
            <a:br>
              <a:rPr lang="zh-CN" altLang="zh-CN" sz="2000" smtClean="0"/>
            </a:br>
            <a:r>
              <a:rPr lang="zh-CN" altLang="zh-CN" sz="2000" smtClean="0"/>
              <a:t>　　1 1 0 0 0 0 1 1</a:t>
            </a:r>
            <a:br>
              <a:rPr lang="zh-CN" altLang="zh-CN" sz="2000" smtClean="0"/>
            </a:br>
            <a:r>
              <a:rPr lang="zh-CN" altLang="zh-CN" sz="2000" smtClean="0"/>
              <a:t>乘积符号为</a:t>
            </a:r>
            <a:r>
              <a:rPr lang="zh-CN" altLang="zh-CN" sz="2000" smtClean="0">
                <a:solidFill>
                  <a:srgbClr val="0070C0"/>
                </a:solidFill>
              </a:rPr>
              <a:t>1</a:t>
            </a:r>
            <a:r>
              <a:rPr lang="zh-CN" altLang="zh-CN" sz="2000" smtClean="0"/>
              <a:t>，算后求补器输出11000011，[x×y]</a:t>
            </a:r>
            <a:r>
              <a:rPr lang="zh-CN" altLang="zh-CN" sz="2000" baseline="-25000" smtClean="0"/>
              <a:t>原</a:t>
            </a:r>
            <a:r>
              <a:rPr lang="zh-CN" altLang="zh-CN" sz="2000" smtClean="0"/>
              <a:t>=</a:t>
            </a:r>
            <a:r>
              <a:rPr lang="zh-CN" altLang="zh-CN" sz="2000" smtClean="0">
                <a:solidFill>
                  <a:srgbClr val="0070C0"/>
                </a:solidFill>
              </a:rPr>
              <a:t>1</a:t>
            </a:r>
            <a:r>
              <a:rPr lang="zh-CN" altLang="zh-CN" sz="2000" smtClean="0"/>
              <a:t>11000011</a:t>
            </a:r>
            <a:br>
              <a:rPr lang="zh-CN" altLang="zh-CN" sz="2000" smtClean="0"/>
            </a:br>
            <a:r>
              <a:rPr lang="zh-CN" altLang="zh-CN" sz="2000" smtClean="0"/>
              <a:t>换算成二进制数真值是 x·y = (</a:t>
            </a:r>
            <a:r>
              <a:rPr lang="zh-CN" altLang="zh-CN" sz="2000" smtClean="0">
                <a:solidFill>
                  <a:srgbClr val="0070C0"/>
                </a:solidFill>
              </a:rPr>
              <a:t>-</a:t>
            </a:r>
            <a:r>
              <a:rPr lang="zh-CN" altLang="zh-CN" sz="2000" smtClean="0"/>
              <a:t>11000011)</a:t>
            </a:r>
            <a:r>
              <a:rPr lang="zh-CN" altLang="zh-CN" sz="2000" baseline="-25000" smtClean="0"/>
              <a:t>2</a:t>
            </a:r>
            <a:r>
              <a:rPr lang="zh-CN" altLang="zh-CN" sz="2000" smtClean="0"/>
              <a:t> = (</a:t>
            </a:r>
            <a:r>
              <a:rPr lang="zh-CN" altLang="zh-CN" sz="2000" smtClean="0">
                <a:solidFill>
                  <a:srgbClr val="0070C0"/>
                </a:solidFill>
              </a:rPr>
              <a:t>-</a:t>
            </a:r>
            <a:r>
              <a:rPr lang="zh-CN" altLang="zh-CN" sz="2000" smtClean="0"/>
              <a:t>195)</a:t>
            </a:r>
            <a:r>
              <a:rPr lang="zh-CN" altLang="zh-CN" sz="2000" baseline="-25000" smtClean="0"/>
              <a:t>10</a:t>
            </a:r>
            <a:endParaRPr lang="en-US" altLang="zh-CN" sz="200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6ADDE25-E202-42A3-B689-537262826DCB}" type="datetime11">
              <a:rPr lang="zh-CN" altLang="en-US" smtClean="0"/>
              <a:t>10:23:48</a:t>
            </a:fld>
            <a:endParaRPr lang="en-US" altLang="zh-CN" smtClean="0"/>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F877E65-624C-4B7A-8706-55140F474389}" type="slidenum">
              <a:rPr lang="en-US" altLang="zh-CN"/>
              <a:pPr/>
              <a:t>111</a:t>
            </a:fld>
            <a:endParaRPr lang="en-US" altLang="zh-CN"/>
          </a:p>
        </p:txBody>
      </p:sp>
      <p:sp>
        <p:nvSpPr>
          <p:cNvPr id="115716" name="Rectangle 3"/>
          <p:cNvSpPr>
            <a:spLocks noGrp="1" noChangeArrowheads="1"/>
          </p:cNvSpPr>
          <p:nvPr>
            <p:ph type="body" idx="1"/>
          </p:nvPr>
        </p:nvSpPr>
        <p:spPr>
          <a:xfrm>
            <a:off x="285750" y="785813"/>
            <a:ext cx="8286750" cy="5857875"/>
          </a:xfrm>
        </p:spPr>
        <p:txBody>
          <a:bodyPr/>
          <a:lstStyle/>
          <a:p>
            <a:pPr eaLnBrk="1" hangingPunct="1">
              <a:buFont typeface="Wingdings" pitchFamily="2" charset="2"/>
              <a:buNone/>
            </a:pPr>
            <a:r>
              <a:rPr lang="zh-CN" altLang="zh-CN" sz="2000" smtClean="0"/>
              <a:t>[例21] 设x=-15，y=-13，用带求补器的补码阵列乘法器求出乘积</a:t>
            </a:r>
            <a:br>
              <a:rPr lang="zh-CN" altLang="zh-CN" sz="2000" smtClean="0"/>
            </a:br>
            <a:r>
              <a:rPr lang="zh-CN" altLang="zh-CN" sz="2000" smtClean="0"/>
              <a:t>x·y=? 并用十进制数乘法进行验证。</a:t>
            </a:r>
            <a:br>
              <a:rPr lang="zh-CN" altLang="zh-CN" sz="2000" smtClean="0"/>
            </a:br>
            <a:r>
              <a:rPr lang="zh-CN" altLang="zh-CN" sz="2000" smtClean="0"/>
              <a:t>解：[x]</a:t>
            </a:r>
            <a:r>
              <a:rPr lang="zh-CN" altLang="zh-CN" sz="2000" baseline="-25000" smtClean="0"/>
              <a:t>补</a:t>
            </a:r>
            <a:r>
              <a:rPr lang="zh-CN" altLang="zh-CN" sz="2000" smtClean="0"/>
              <a:t>=</a:t>
            </a:r>
            <a:r>
              <a:rPr lang="zh-CN" altLang="zh-CN" sz="2000" smtClean="0">
                <a:solidFill>
                  <a:srgbClr val="0070C0"/>
                </a:solidFill>
              </a:rPr>
              <a:t>1</a:t>
            </a:r>
            <a:r>
              <a:rPr lang="zh-CN" altLang="zh-CN" sz="2000" smtClean="0"/>
              <a:t>0001 , [y]</a:t>
            </a:r>
            <a:r>
              <a:rPr lang="zh-CN" altLang="zh-CN" sz="2000" baseline="-25000" smtClean="0"/>
              <a:t>补</a:t>
            </a:r>
            <a:r>
              <a:rPr lang="zh-CN" altLang="zh-CN" sz="2000" smtClean="0"/>
              <a:t>=</a:t>
            </a:r>
            <a:r>
              <a:rPr lang="zh-CN" altLang="zh-CN" sz="2000" smtClean="0">
                <a:solidFill>
                  <a:srgbClr val="0070C0"/>
                </a:solidFill>
              </a:rPr>
              <a:t>1</a:t>
            </a:r>
            <a:r>
              <a:rPr lang="zh-CN" altLang="zh-CN" sz="2000" smtClean="0"/>
              <a:t>0011 , 乘积符号位运算：</a:t>
            </a:r>
            <a:r>
              <a:rPr lang="zh-CN" altLang="zh-CN" sz="2000" smtClean="0">
                <a:solidFill>
                  <a:srgbClr val="0070C0"/>
                </a:solidFill>
              </a:rPr>
              <a:t>1</a:t>
            </a:r>
            <a:r>
              <a:rPr lang="zh-CN" altLang="zh-CN" sz="2000" smtClean="0"/>
              <a:t>⊕</a:t>
            </a:r>
            <a:r>
              <a:rPr lang="zh-CN" altLang="zh-CN" sz="2000" smtClean="0">
                <a:solidFill>
                  <a:srgbClr val="0070C0"/>
                </a:solidFill>
              </a:rPr>
              <a:t>1</a:t>
            </a:r>
            <a:r>
              <a:rPr lang="zh-CN" altLang="zh-CN" sz="2000" smtClean="0"/>
              <a:t>=</a:t>
            </a:r>
            <a:r>
              <a:rPr lang="zh-CN" altLang="zh-CN" sz="2000" smtClean="0">
                <a:solidFill>
                  <a:srgbClr val="FF0000"/>
                </a:solidFill>
              </a:rPr>
              <a:t>0</a:t>
            </a:r>
            <a:r>
              <a:rPr lang="zh-CN" altLang="zh-CN" sz="2000" smtClean="0"/>
              <a:t/>
            </a:r>
            <a:br>
              <a:rPr lang="zh-CN" altLang="zh-CN" sz="2000" smtClean="0"/>
            </a:br>
            <a:r>
              <a:rPr lang="zh-CN" altLang="zh-CN" sz="2000" smtClean="0"/>
              <a:t>　尾数部分算前求补器输出 |x|=1111 , |y|=1101</a:t>
            </a:r>
            <a:br>
              <a:rPr lang="zh-CN" altLang="zh-CN" sz="2000" smtClean="0"/>
            </a:br>
            <a:r>
              <a:rPr lang="zh-CN" altLang="zh-CN" sz="2000" smtClean="0"/>
              <a:t>　　　　　　1 1 1 1</a:t>
            </a:r>
            <a:br>
              <a:rPr lang="zh-CN" altLang="zh-CN" sz="2000" smtClean="0"/>
            </a:br>
            <a:r>
              <a:rPr lang="zh-CN" altLang="zh-CN" sz="2000" smtClean="0"/>
              <a:t>×　　　　　1 1 0 1</a:t>
            </a:r>
            <a:br>
              <a:rPr lang="zh-CN" altLang="zh-CN" sz="2000" smtClean="0"/>
            </a:br>
            <a:r>
              <a:rPr lang="zh-CN" altLang="zh-CN" sz="2000" smtClean="0"/>
              <a:t>————————————</a:t>
            </a:r>
            <a:br>
              <a:rPr lang="zh-CN" altLang="zh-CN" sz="2000" smtClean="0"/>
            </a:br>
            <a:r>
              <a:rPr lang="zh-CN" altLang="zh-CN" sz="2000" smtClean="0"/>
              <a:t>　　　　　　1 1 1 1</a:t>
            </a:r>
            <a:br>
              <a:rPr lang="zh-CN" altLang="zh-CN" sz="2000" smtClean="0"/>
            </a:br>
            <a:r>
              <a:rPr lang="zh-CN" altLang="zh-CN" sz="2000" smtClean="0"/>
              <a:t>　　　　　0 0 0 0</a:t>
            </a:r>
            <a:br>
              <a:rPr lang="zh-CN" altLang="zh-CN" sz="2000" smtClean="0"/>
            </a:br>
            <a:r>
              <a:rPr lang="zh-CN" altLang="zh-CN" sz="2000" smtClean="0"/>
              <a:t>　　　　1 1 1 1</a:t>
            </a:r>
            <a:br>
              <a:rPr lang="zh-CN" altLang="zh-CN" sz="2000" smtClean="0"/>
            </a:br>
            <a:r>
              <a:rPr lang="zh-CN" altLang="zh-CN" sz="2000" smtClean="0"/>
              <a:t>＋　　1 1 1 1</a:t>
            </a:r>
            <a:br>
              <a:rPr lang="zh-CN" altLang="zh-CN" sz="2000" smtClean="0"/>
            </a:br>
            <a:r>
              <a:rPr lang="zh-CN" altLang="zh-CN" sz="2000" smtClean="0"/>
              <a:t>————————————</a:t>
            </a:r>
            <a:br>
              <a:rPr lang="zh-CN" altLang="zh-CN" sz="2000" smtClean="0"/>
            </a:br>
            <a:r>
              <a:rPr lang="zh-CN" altLang="zh-CN" sz="2000" smtClean="0"/>
              <a:t>　　1 1 0 0 0 0 1 1</a:t>
            </a:r>
            <a:br>
              <a:rPr lang="zh-CN" altLang="zh-CN" sz="2000" smtClean="0"/>
            </a:br>
            <a:r>
              <a:rPr lang="zh-CN" altLang="zh-CN" sz="2000" smtClean="0"/>
              <a:t>乘积符号为</a:t>
            </a:r>
            <a:r>
              <a:rPr lang="zh-CN" altLang="zh-CN" sz="2000" smtClean="0">
                <a:solidFill>
                  <a:srgbClr val="FF0000"/>
                </a:solidFill>
              </a:rPr>
              <a:t>0</a:t>
            </a:r>
            <a:r>
              <a:rPr lang="zh-CN" altLang="zh-CN" sz="2000" smtClean="0"/>
              <a:t>，算后求补器输出11000011，[x×y]</a:t>
            </a:r>
            <a:r>
              <a:rPr lang="zh-CN" altLang="zh-CN" sz="2000" baseline="-25000" smtClean="0"/>
              <a:t>补</a:t>
            </a:r>
            <a:r>
              <a:rPr lang="zh-CN" altLang="zh-CN" sz="2000" smtClean="0"/>
              <a:t>=</a:t>
            </a:r>
            <a:r>
              <a:rPr lang="zh-CN" altLang="zh-CN" sz="2000" smtClean="0">
                <a:solidFill>
                  <a:srgbClr val="FF0000"/>
                </a:solidFill>
              </a:rPr>
              <a:t>0</a:t>
            </a:r>
            <a:r>
              <a:rPr lang="zh-CN" altLang="zh-CN" sz="2000" smtClean="0"/>
              <a:t>11000011</a:t>
            </a:r>
            <a:br>
              <a:rPr lang="zh-CN" altLang="zh-CN" sz="2000" smtClean="0"/>
            </a:br>
            <a:r>
              <a:rPr lang="zh-CN" altLang="zh-CN" sz="2000" smtClean="0"/>
              <a:t>补码二进制数真值 x·y=0×2</a:t>
            </a:r>
            <a:r>
              <a:rPr lang="zh-CN" altLang="zh-CN" sz="2000" baseline="30000" smtClean="0"/>
              <a:t>8</a:t>
            </a:r>
            <a:r>
              <a:rPr lang="zh-CN" altLang="zh-CN" sz="2000" smtClean="0"/>
              <a:t>＋1×2</a:t>
            </a:r>
            <a:r>
              <a:rPr lang="zh-CN" altLang="zh-CN" sz="2000" baseline="30000" smtClean="0"/>
              <a:t>7</a:t>
            </a:r>
            <a:r>
              <a:rPr lang="zh-CN" altLang="zh-CN" sz="2000" smtClean="0"/>
              <a:t>＋1×2</a:t>
            </a:r>
            <a:r>
              <a:rPr lang="zh-CN" altLang="zh-CN" sz="2000" baseline="30000" smtClean="0"/>
              <a:t>6</a:t>
            </a:r>
            <a:r>
              <a:rPr lang="zh-CN" altLang="zh-CN" sz="2000" smtClean="0"/>
              <a:t>＋1×2</a:t>
            </a:r>
            <a:r>
              <a:rPr lang="zh-CN" altLang="zh-CN" sz="2000" baseline="30000" smtClean="0"/>
              <a:t>1</a:t>
            </a:r>
            <a:r>
              <a:rPr lang="zh-CN" altLang="zh-CN" sz="2000" smtClean="0"/>
              <a:t>＋1×2</a:t>
            </a:r>
            <a:r>
              <a:rPr lang="zh-CN" altLang="zh-CN" sz="2000" baseline="30000" smtClean="0"/>
              <a:t>0</a:t>
            </a:r>
            <a:r>
              <a:rPr lang="zh-CN" altLang="zh-CN" sz="2000" smtClean="0"/>
              <a:t> =(</a:t>
            </a:r>
            <a:r>
              <a:rPr lang="zh-CN" altLang="zh-CN" sz="2000" smtClean="0">
                <a:solidFill>
                  <a:srgbClr val="FF0000"/>
                </a:solidFill>
              </a:rPr>
              <a:t>+</a:t>
            </a:r>
            <a:r>
              <a:rPr lang="zh-CN" altLang="zh-CN" sz="2000" smtClean="0"/>
              <a:t>195)</a:t>
            </a:r>
            <a:r>
              <a:rPr lang="zh-CN" altLang="zh-CN" sz="2000" baseline="-25000" smtClean="0"/>
              <a:t>10</a:t>
            </a:r>
            <a:r>
              <a:rPr lang="zh-CN" altLang="zh-CN" sz="2000" smtClean="0"/>
              <a:t/>
            </a:r>
            <a:br>
              <a:rPr lang="zh-CN" altLang="zh-CN" sz="2000" smtClean="0"/>
            </a:br>
            <a:r>
              <a:rPr lang="zh-CN" altLang="zh-CN" sz="2000" smtClean="0"/>
              <a:t>十进制数乘法验证 x·y = (-15)×(-13) = +195</a:t>
            </a:r>
            <a:endParaRPr lang="en-US" altLang="zh-CN" sz="20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AA84916-28DF-46C4-9FD6-41023BEA0CF7}" type="datetime11">
              <a:rPr lang="zh-CN" altLang="en-US" smtClean="0"/>
              <a:t>10:23:48</a:t>
            </a:fld>
            <a:endParaRPr lang="en-US" altLang="zh-CN" smtClean="0"/>
          </a:p>
        </p:txBody>
      </p:sp>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F8D39F-6BE0-4D7A-B7C9-720984747B4F}" type="slidenum">
              <a:rPr lang="en-US" altLang="zh-CN"/>
              <a:pPr/>
              <a:t>112</a:t>
            </a:fld>
            <a:endParaRPr lang="en-US" altLang="zh-CN"/>
          </a:p>
        </p:txBody>
      </p:sp>
      <p:sp>
        <p:nvSpPr>
          <p:cNvPr id="116740" name="Rectangle 2"/>
          <p:cNvSpPr>
            <a:spLocks noGrp="1" noChangeArrowheads="1"/>
          </p:cNvSpPr>
          <p:nvPr>
            <p:ph type="title"/>
          </p:nvPr>
        </p:nvSpPr>
        <p:spPr>
          <a:xfrm>
            <a:off x="457200" y="188913"/>
            <a:ext cx="5627688" cy="723900"/>
          </a:xfrm>
        </p:spPr>
        <p:txBody>
          <a:bodyPr/>
          <a:lstStyle/>
          <a:p>
            <a:pPr eaLnBrk="1" hangingPunct="1"/>
            <a:r>
              <a:rPr lang="en-US" altLang="zh-CN" smtClean="0">
                <a:cs typeface="Times New Roman" pitchFamily="18" charset="0"/>
              </a:rPr>
              <a:t>2</a:t>
            </a:r>
            <a:r>
              <a:rPr lang="en-US" altLang="zh-CN" smtClean="0"/>
              <a:t>.3.2 </a:t>
            </a:r>
            <a:r>
              <a:rPr lang="zh-CN" altLang="en-US" smtClean="0"/>
              <a:t>直接补码并行乘法</a:t>
            </a:r>
          </a:p>
        </p:txBody>
      </p:sp>
      <p:grpSp>
        <p:nvGrpSpPr>
          <p:cNvPr id="116741" name="组合 2"/>
          <p:cNvGrpSpPr>
            <a:grpSpLocks/>
          </p:cNvGrpSpPr>
          <p:nvPr/>
        </p:nvGrpSpPr>
        <p:grpSpPr bwMode="auto">
          <a:xfrm>
            <a:off x="457200" y="1412875"/>
            <a:ext cx="8229600" cy="4248150"/>
            <a:chOff x="457200" y="1412875"/>
            <a:chExt cx="8229600" cy="4248373"/>
          </a:xfrm>
        </p:grpSpPr>
        <p:sp>
          <p:nvSpPr>
            <p:cNvPr id="7" name="Rectangle 3"/>
            <p:cNvSpPr txBox="1">
              <a:spLocks noRot="1" noChangeAspect="1" noMove="1" noResize="1" noEditPoints="1" noAdjustHandles="1" noChangeArrowheads="1" noChangeShapeType="1" noTextEdit="1"/>
            </p:cNvSpPr>
            <p:nvPr/>
          </p:nvSpPr>
          <p:spPr bwMode="auto">
            <a:xfrm>
              <a:off x="457200" y="1412875"/>
              <a:ext cx="8229600" cy="4248373"/>
            </a:xfrm>
            <a:prstGeom prst="rect">
              <a:avLst/>
            </a:prstGeom>
            <a:blipFill rotWithShape="1">
              <a:blip r:embed="rId3"/>
              <a:stretch>
                <a:fillRect t="-1004" b="-18508"/>
              </a:stretch>
            </a:blipFill>
            <a:ln>
              <a:noFill/>
            </a:ln>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defRPr/>
              </a:pPr>
              <a:r>
                <a:rPr lang="zh-CN" altLang="en-US">
                  <a:noFill/>
                </a:rPr>
                <a:t> </a:t>
              </a:r>
            </a:p>
          </p:txBody>
        </p:sp>
        <p:sp>
          <p:nvSpPr>
            <p:cNvPr id="116743" name="AutoShape 4"/>
            <p:cNvSpPr>
              <a:spLocks/>
            </p:cNvSpPr>
            <p:nvPr/>
          </p:nvSpPr>
          <p:spPr bwMode="auto">
            <a:xfrm>
              <a:off x="1619672" y="1988839"/>
              <a:ext cx="123509" cy="1080121"/>
            </a:xfrm>
            <a:prstGeom prst="leftBrace">
              <a:avLst>
                <a:gd name="adj1" fmla="val 141665"/>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16744" name="AutoShape 5"/>
            <p:cNvSpPr>
              <a:spLocks/>
            </p:cNvSpPr>
            <p:nvPr/>
          </p:nvSpPr>
          <p:spPr bwMode="auto">
            <a:xfrm>
              <a:off x="5214938" y="1857375"/>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D869911-F8DE-4C5D-8CE6-B88FB654AF72}" type="datetime11">
              <a:rPr lang="zh-CN" altLang="en-US" smtClean="0"/>
              <a:t>10:23:48</a:t>
            </a:fld>
            <a:endParaRPr lang="en-US" altLang="zh-CN" smtClean="0"/>
          </a:p>
        </p:txBody>
      </p:sp>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A53D821-6057-4986-BA75-ECA497B179D1}" type="slidenum">
              <a:rPr lang="en-US" altLang="zh-CN"/>
              <a:pPr/>
              <a:t>113</a:t>
            </a:fld>
            <a:endParaRPr lang="en-US" altLang="zh-CN"/>
          </a:p>
        </p:txBody>
      </p:sp>
      <p:sp>
        <p:nvSpPr>
          <p:cNvPr id="117764" name="Rectangle 3"/>
          <p:cNvSpPr>
            <a:spLocks noGrp="1" noChangeArrowheads="1"/>
          </p:cNvSpPr>
          <p:nvPr>
            <p:ph type="body" idx="1"/>
          </p:nvPr>
        </p:nvSpPr>
        <p:spPr>
          <a:xfrm>
            <a:off x="250825" y="260350"/>
            <a:ext cx="8286750" cy="2498725"/>
          </a:xfrm>
        </p:spPr>
        <p:txBody>
          <a:bodyPr/>
          <a:lstStyle/>
          <a:p>
            <a:pPr eaLnBrk="1" hangingPunct="1">
              <a:buFont typeface="Wingdings" pitchFamily="2" charset="2"/>
              <a:buNone/>
            </a:pPr>
            <a:r>
              <a:rPr lang="en-US" altLang="zh-CN" sz="2800" smtClean="0"/>
              <a:t>[</a:t>
            </a:r>
            <a:r>
              <a:rPr lang="zh-CN" altLang="en-US" sz="2800" smtClean="0"/>
              <a:t>例</a:t>
            </a:r>
            <a:r>
              <a:rPr lang="en-US" altLang="zh-CN" sz="2800" smtClean="0"/>
              <a:t>20] </a:t>
            </a:r>
            <a:r>
              <a:rPr lang="zh-CN" altLang="en-US" sz="2800" smtClean="0"/>
              <a:t>设</a:t>
            </a:r>
            <a:r>
              <a:rPr lang="en-US" altLang="zh-CN" sz="2800" smtClean="0"/>
              <a:t>[A]</a:t>
            </a:r>
            <a:r>
              <a:rPr lang="zh-CN" altLang="en-US" sz="2800" baseline="-25000" smtClean="0"/>
              <a:t>补</a:t>
            </a:r>
            <a:r>
              <a:rPr lang="zh-CN" altLang="en-US" sz="2800" smtClean="0"/>
              <a:t>＝</a:t>
            </a:r>
            <a:r>
              <a:rPr lang="en-US" altLang="zh-CN" sz="2800" smtClean="0"/>
              <a:t>(</a:t>
            </a:r>
            <a:r>
              <a:rPr lang="en-US" altLang="zh-CN" sz="2800" smtClean="0">
                <a:solidFill>
                  <a:srgbClr val="FF0000"/>
                </a:solidFill>
              </a:rPr>
              <a:t>0</a:t>
            </a:r>
            <a:r>
              <a:rPr lang="en-US" altLang="zh-CN" sz="2800" smtClean="0"/>
              <a:t>1101)</a:t>
            </a:r>
            <a:r>
              <a:rPr lang="en-US" altLang="zh-CN" sz="2800" baseline="-25000" smtClean="0"/>
              <a:t>2</a:t>
            </a:r>
            <a:r>
              <a:rPr lang="zh-CN" altLang="en-US" sz="2800" smtClean="0"/>
              <a:t>，</a:t>
            </a:r>
            <a:r>
              <a:rPr lang="en-US" altLang="zh-CN" sz="2800" smtClean="0"/>
              <a:t>[B]</a:t>
            </a:r>
            <a:r>
              <a:rPr lang="zh-CN" altLang="en-US" sz="2800" baseline="-25000" smtClean="0"/>
              <a:t>补</a:t>
            </a:r>
            <a:r>
              <a:rPr lang="zh-CN" altLang="en-US" sz="2800" smtClean="0"/>
              <a:t>＝</a:t>
            </a:r>
            <a:r>
              <a:rPr lang="en-US" altLang="zh-CN" sz="2800" smtClean="0"/>
              <a:t>(</a:t>
            </a:r>
            <a:r>
              <a:rPr lang="en-US" altLang="zh-CN" sz="2800" smtClean="0">
                <a:solidFill>
                  <a:srgbClr val="FF0000"/>
                </a:solidFill>
              </a:rPr>
              <a:t>1</a:t>
            </a:r>
            <a:r>
              <a:rPr lang="en-US" altLang="zh-CN" sz="2800" smtClean="0"/>
              <a:t>1011)</a:t>
            </a:r>
            <a:r>
              <a:rPr lang="en-US" altLang="zh-CN" sz="2800" baseline="-25000" smtClean="0"/>
              <a:t>2</a:t>
            </a:r>
            <a:r>
              <a:rPr lang="zh-CN" altLang="en-US" sz="2800" smtClean="0"/>
              <a:t>，求</a:t>
            </a:r>
            <a:r>
              <a:rPr lang="en-US" altLang="zh-CN" sz="2800" smtClean="0"/>
              <a:t>[A×B]</a:t>
            </a:r>
            <a:r>
              <a:rPr lang="zh-CN" altLang="en-US" sz="2800" baseline="-25000" smtClean="0"/>
              <a:t>补</a:t>
            </a:r>
            <a:r>
              <a:rPr lang="zh-CN" altLang="en-US" sz="2800" smtClean="0"/>
              <a:t>＝</a:t>
            </a:r>
            <a:r>
              <a:rPr lang="en-US" altLang="zh-CN" sz="2800" smtClean="0"/>
              <a:t>?</a:t>
            </a:r>
          </a:p>
          <a:p>
            <a:pPr eaLnBrk="1" hangingPunct="1">
              <a:buFont typeface="Wingdings" pitchFamily="2" charset="2"/>
              <a:buNone/>
            </a:pPr>
            <a:r>
              <a:rPr lang="zh-CN" altLang="zh-CN" sz="2800" smtClean="0"/>
              <a:t>解：　</a:t>
            </a:r>
            <a:endParaRPr lang="en-US" altLang="zh-CN" sz="2800" smtClean="0"/>
          </a:p>
          <a:p>
            <a:pPr eaLnBrk="1" hangingPunct="1">
              <a:buFont typeface="Wingdings" pitchFamily="2" charset="2"/>
              <a:buNone/>
            </a:pPr>
            <a:r>
              <a:rPr lang="en-US" altLang="zh-CN" sz="2800" smtClean="0"/>
              <a:t>		A</a:t>
            </a:r>
            <a:r>
              <a:rPr lang="zh-CN" altLang="en-US" sz="2800" baseline="-25000" smtClean="0"/>
              <a:t>真值</a:t>
            </a:r>
            <a:r>
              <a:rPr lang="en-US" altLang="zh-CN" sz="2800" smtClean="0"/>
              <a:t>= </a:t>
            </a:r>
            <a:r>
              <a:rPr lang="en-US" altLang="zh-CN" sz="2800" smtClean="0">
                <a:solidFill>
                  <a:srgbClr val="FF0000"/>
                </a:solidFill>
              </a:rPr>
              <a:t>0</a:t>
            </a:r>
            <a:r>
              <a:rPr lang="en-US" altLang="zh-CN" sz="2800" smtClean="0"/>
              <a:t>*2</a:t>
            </a:r>
            <a:r>
              <a:rPr lang="en-US" altLang="zh-CN" sz="2800" baseline="30000" smtClean="0"/>
              <a:t>4</a:t>
            </a:r>
            <a:r>
              <a:rPr lang="en-US" altLang="zh-CN" sz="2800" smtClean="0"/>
              <a:t> +1*2</a:t>
            </a:r>
            <a:r>
              <a:rPr lang="en-US" altLang="zh-CN" sz="2800" baseline="30000" smtClean="0"/>
              <a:t>3</a:t>
            </a:r>
            <a:r>
              <a:rPr lang="en-US" altLang="zh-CN" sz="2800" smtClean="0"/>
              <a:t>+1*2</a:t>
            </a:r>
            <a:r>
              <a:rPr lang="en-US" altLang="zh-CN" sz="2800" baseline="30000" smtClean="0"/>
              <a:t>2</a:t>
            </a:r>
            <a:r>
              <a:rPr lang="en-US" altLang="zh-CN" sz="2800" smtClean="0"/>
              <a:t>+0*2</a:t>
            </a:r>
            <a:r>
              <a:rPr lang="en-US" altLang="zh-CN" sz="2800" baseline="30000" smtClean="0"/>
              <a:t>1</a:t>
            </a:r>
            <a:r>
              <a:rPr lang="en-US" altLang="zh-CN" sz="2800" smtClean="0"/>
              <a:t> +1*2</a:t>
            </a:r>
            <a:r>
              <a:rPr lang="en-US" altLang="zh-CN" sz="2800" baseline="30000" smtClean="0"/>
              <a:t>0</a:t>
            </a:r>
            <a:r>
              <a:rPr lang="en-US" altLang="zh-CN" sz="2800" smtClean="0"/>
              <a:t>   </a:t>
            </a:r>
          </a:p>
          <a:p>
            <a:pPr eaLnBrk="1" hangingPunct="1">
              <a:buFont typeface="Wingdings" pitchFamily="2" charset="2"/>
              <a:buNone/>
            </a:pPr>
            <a:r>
              <a:rPr lang="en-US" altLang="zh-CN" sz="2800" smtClean="0"/>
              <a:t>		B</a:t>
            </a:r>
            <a:r>
              <a:rPr lang="zh-CN" altLang="en-US" sz="2800" baseline="-25000" smtClean="0"/>
              <a:t>真值</a:t>
            </a:r>
            <a:r>
              <a:rPr lang="en-US" altLang="zh-CN" sz="2800" smtClean="0"/>
              <a:t>= </a:t>
            </a:r>
            <a:r>
              <a:rPr lang="en-US" altLang="zh-CN" sz="2800" smtClean="0">
                <a:solidFill>
                  <a:srgbClr val="FF0000"/>
                </a:solidFill>
              </a:rPr>
              <a:t>-1</a:t>
            </a:r>
            <a:r>
              <a:rPr lang="en-US" altLang="zh-CN" sz="2800" smtClean="0"/>
              <a:t> *2</a:t>
            </a:r>
            <a:r>
              <a:rPr lang="en-US" altLang="zh-CN" sz="2800" baseline="30000" smtClean="0"/>
              <a:t>4</a:t>
            </a:r>
            <a:r>
              <a:rPr lang="en-US" altLang="zh-CN" sz="2800" smtClean="0"/>
              <a:t> +1*2</a:t>
            </a:r>
            <a:r>
              <a:rPr lang="en-US" altLang="zh-CN" sz="2800" baseline="30000" smtClean="0"/>
              <a:t>3</a:t>
            </a:r>
            <a:r>
              <a:rPr lang="en-US" altLang="zh-CN" sz="2800" smtClean="0"/>
              <a:t>+0*2</a:t>
            </a:r>
            <a:r>
              <a:rPr lang="en-US" altLang="zh-CN" sz="2800" baseline="30000" smtClean="0"/>
              <a:t>2</a:t>
            </a:r>
            <a:r>
              <a:rPr lang="en-US" altLang="zh-CN" sz="2800" smtClean="0"/>
              <a:t>+1*2</a:t>
            </a:r>
            <a:r>
              <a:rPr lang="en-US" altLang="zh-CN" sz="2800" baseline="30000" smtClean="0"/>
              <a:t>1</a:t>
            </a:r>
            <a:r>
              <a:rPr lang="en-US" altLang="zh-CN" sz="2800" smtClean="0"/>
              <a:t>+1*2</a:t>
            </a:r>
            <a:r>
              <a:rPr lang="en-US" altLang="zh-CN" sz="2800" baseline="30000" smtClean="0"/>
              <a:t>0</a:t>
            </a:r>
            <a:r>
              <a:rPr lang="en-US" altLang="zh-CN" sz="2800" smtClean="0"/>
              <a:t> </a:t>
            </a:r>
            <a:r>
              <a:rPr lang="zh-CN" altLang="zh-CN" sz="2800" smtClean="0"/>
              <a:t>　　　　　</a:t>
            </a:r>
            <a:endParaRPr lang="en-US" altLang="zh-CN" sz="2800" smtClean="0"/>
          </a:p>
        </p:txBody>
      </p:sp>
      <p:pic>
        <p:nvPicPr>
          <p:cNvPr id="1177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363" y="2708275"/>
            <a:ext cx="5472112"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6" name="TextBox 1"/>
          <p:cNvSpPr txBox="1">
            <a:spLocks noChangeArrowheads="1"/>
          </p:cNvSpPr>
          <p:nvPr/>
        </p:nvSpPr>
        <p:spPr bwMode="auto">
          <a:xfrm>
            <a:off x="684213" y="5272088"/>
            <a:ext cx="7416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结果如果具有负的位权值，应想办法左移或消去。因为 </a:t>
            </a:r>
            <a:r>
              <a:rPr lang="en-US" altLang="zh-CN"/>
              <a:t>-1=1*(-2</a:t>
            </a:r>
            <a:r>
              <a:rPr lang="en-US" altLang="zh-CN" baseline="30000"/>
              <a:t>1</a:t>
            </a:r>
            <a:r>
              <a:rPr lang="en-US" altLang="zh-CN"/>
              <a:t>)+1*2</a:t>
            </a:r>
            <a:r>
              <a:rPr lang="en-US" altLang="zh-CN" baseline="30000"/>
              <a:t>0</a:t>
            </a:r>
          </a:p>
          <a:p>
            <a:pPr eaLnBrk="1" hangingPunct="1"/>
            <a:r>
              <a:rPr lang="zh-CN" altLang="en-US"/>
              <a:t>所以结果可以写成</a:t>
            </a:r>
            <a:r>
              <a:rPr lang="zh-CN" altLang="en-US">
                <a:sym typeface="Wingdings" pitchFamily="2" charset="2"/>
              </a:rPr>
              <a:t> </a:t>
            </a:r>
            <a:r>
              <a:rPr lang="en-US" altLang="zh-CN">
                <a:sym typeface="Wingdings" pitchFamily="2" charset="2"/>
              </a:rPr>
              <a:t>(1)10111111,</a:t>
            </a:r>
            <a:r>
              <a:rPr lang="zh-CN" altLang="en-US">
                <a:sym typeface="Wingdings" pitchFamily="2" charset="2"/>
              </a:rPr>
              <a:t>用此法继续左移，可得最终结果：</a:t>
            </a:r>
            <a:endParaRPr lang="en-US" altLang="zh-CN">
              <a:sym typeface="Wingdings" pitchFamily="2" charset="2"/>
            </a:endParaRPr>
          </a:p>
          <a:p>
            <a:pPr eaLnBrk="1" hangingPunct="1"/>
            <a:r>
              <a:rPr lang="en-US" altLang="zh-CN">
                <a:sym typeface="Wingdings" pitchFamily="2" charset="2"/>
              </a:rPr>
              <a:t>			1110111111</a:t>
            </a:r>
            <a:r>
              <a:rPr lang="en-US" altLang="zh-CN"/>
              <a:t>   </a:t>
            </a:r>
            <a:r>
              <a:rPr lang="zh-CN" altLang="en-US"/>
              <a:t>（</a:t>
            </a:r>
            <a:r>
              <a:rPr lang="en-US" altLang="zh-CN"/>
              <a:t>-65</a:t>
            </a:r>
            <a:r>
              <a:rPr lang="zh-CN" altLang="en-US"/>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C5D6298-5731-42D6-A6F8-3E949895C90F}" type="datetime11">
              <a:rPr lang="zh-CN" altLang="en-US" smtClean="0"/>
              <a:t>10:23:48</a:t>
            </a:fld>
            <a:endParaRPr lang="en-US" altLang="zh-CN" smtClean="0"/>
          </a:p>
        </p:txBody>
      </p:sp>
      <p:sp>
        <p:nvSpPr>
          <p:cNvPr id="1187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C401CA1-E723-484F-A0D4-7A6CBEE911E1}" type="slidenum">
              <a:rPr lang="en-US" altLang="zh-CN"/>
              <a:pPr/>
              <a:t>114</a:t>
            </a:fld>
            <a:endParaRPr lang="en-US" altLang="zh-CN"/>
          </a:p>
        </p:txBody>
      </p:sp>
      <p:sp>
        <p:nvSpPr>
          <p:cNvPr id="118788" name="Rectangle 2"/>
          <p:cNvSpPr>
            <a:spLocks noGrp="1" noChangeArrowheads="1"/>
          </p:cNvSpPr>
          <p:nvPr>
            <p:ph type="title"/>
          </p:nvPr>
        </p:nvSpPr>
        <p:spPr>
          <a:xfrm>
            <a:off x="468313" y="333375"/>
            <a:ext cx="4608512" cy="817563"/>
          </a:xfrm>
        </p:spPr>
        <p:txBody>
          <a:bodyPr/>
          <a:lstStyle/>
          <a:p>
            <a:pPr eaLnBrk="1" hangingPunct="1"/>
            <a:r>
              <a:rPr lang="en-US" altLang="zh-CN" smtClean="0">
                <a:cs typeface="Times New Roman" pitchFamily="18" charset="0"/>
              </a:rPr>
              <a:t>2</a:t>
            </a:r>
            <a:r>
              <a:rPr lang="en-US" altLang="zh-CN" smtClean="0"/>
              <a:t>.4  </a:t>
            </a:r>
            <a:r>
              <a:rPr lang="zh-CN" altLang="en-US" smtClean="0"/>
              <a:t>定点除法运算</a:t>
            </a:r>
          </a:p>
        </p:txBody>
      </p:sp>
      <p:sp>
        <p:nvSpPr>
          <p:cNvPr id="118789" name="矩形 10"/>
          <p:cNvSpPr>
            <a:spLocks noChangeArrowheads="1"/>
          </p:cNvSpPr>
          <p:nvPr/>
        </p:nvSpPr>
        <p:spPr bwMode="auto">
          <a:xfrm>
            <a:off x="642938" y="1928813"/>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800"/>
              <a:t>2.4.1 </a:t>
            </a:r>
            <a:r>
              <a:rPr lang="zh-CN" altLang="en-US" sz="2800"/>
              <a:t>原码除法算法原理 </a:t>
            </a:r>
          </a:p>
          <a:p>
            <a:pPr eaLnBrk="1" hangingPunct="1"/>
            <a:r>
              <a:rPr lang="en-US" altLang="zh-CN" sz="2800"/>
              <a:t>2.4.2 </a:t>
            </a:r>
            <a:r>
              <a:rPr lang="zh-CN" altLang="en-US" sz="2800"/>
              <a:t>并行除法器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340BD02-9090-468A-A8D1-72AF25D0BDA4}" type="datetime11">
              <a:rPr lang="zh-CN" altLang="en-US" smtClean="0"/>
              <a:t>10:23:48</a:t>
            </a:fld>
            <a:endParaRPr lang="en-US" altLang="zh-CN" smtClean="0"/>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7FCD197-8DE4-4E06-9899-DBD42FE77BA9}" type="slidenum">
              <a:rPr lang="en-US" altLang="zh-CN"/>
              <a:pPr/>
              <a:t>115</a:t>
            </a:fld>
            <a:endParaRPr lang="en-US" altLang="zh-CN"/>
          </a:p>
        </p:txBody>
      </p:sp>
      <p:sp>
        <p:nvSpPr>
          <p:cNvPr id="119812" name="Rectangle 2"/>
          <p:cNvSpPr>
            <a:spLocks noGrp="1" noChangeArrowheads="1"/>
          </p:cNvSpPr>
          <p:nvPr>
            <p:ph type="title"/>
          </p:nvPr>
        </p:nvSpPr>
        <p:spPr>
          <a:xfrm>
            <a:off x="468313" y="188913"/>
            <a:ext cx="7543800" cy="962025"/>
          </a:xfrm>
        </p:spPr>
        <p:txBody>
          <a:bodyPr/>
          <a:lstStyle/>
          <a:p>
            <a:pPr eaLnBrk="1" hangingPunct="1"/>
            <a:r>
              <a:rPr lang="en-US" altLang="zh-CN" smtClean="0"/>
              <a:t>2.4.1 </a:t>
            </a:r>
            <a:r>
              <a:rPr lang="zh-CN" altLang="en-US" smtClean="0"/>
              <a:t>原码除法算法原理</a:t>
            </a:r>
          </a:p>
        </p:txBody>
      </p:sp>
      <p:sp>
        <p:nvSpPr>
          <p:cNvPr id="80901" name="矩形 10"/>
          <p:cNvSpPr>
            <a:spLocks noChangeArrowheads="1"/>
          </p:cNvSpPr>
          <p:nvPr/>
        </p:nvSpPr>
        <p:spPr bwMode="auto">
          <a:xfrm>
            <a:off x="714375" y="1500188"/>
            <a:ext cx="7000875" cy="3970337"/>
          </a:xfrm>
          <a:prstGeom prst="rect">
            <a:avLst/>
          </a:prstGeom>
          <a:noFill/>
          <a:ln w="9525">
            <a:noFill/>
            <a:miter lim="800000"/>
            <a:headEnd/>
            <a:tailEnd/>
          </a:ln>
        </p:spPr>
        <p:txBody>
          <a:bodyPr>
            <a:spAutoFit/>
          </a:bodyPr>
          <a:lstStyle/>
          <a:p>
            <a:pPr eaLnBrk="1" hangingPunct="1">
              <a:defRPr/>
            </a:pPr>
            <a:r>
              <a:rPr lang="zh-CN" sz="2800" dirty="0"/>
              <a:t>设有</a:t>
            </a:r>
            <a:r>
              <a:rPr lang="zh-CN" altLang="zh-CN" sz="2800" dirty="0"/>
              <a:t>n</a:t>
            </a:r>
            <a:r>
              <a:rPr lang="zh-CN" sz="2800" dirty="0"/>
              <a:t>位定点小数（定点整数也适用）</a:t>
            </a:r>
            <a:br>
              <a:rPr lang="zh-CN" sz="2800" dirty="0"/>
            </a:br>
            <a:r>
              <a:rPr lang="zh-CN" sz="2800" dirty="0"/>
              <a:t>被除数</a:t>
            </a:r>
            <a:r>
              <a:rPr lang="zh-CN" altLang="zh-CN" sz="2800" dirty="0"/>
              <a:t>x</a:t>
            </a:r>
            <a:r>
              <a:rPr lang="zh-CN" sz="2800" dirty="0"/>
              <a:t>，</a:t>
            </a:r>
            <a:r>
              <a:rPr lang="zh-CN" altLang="zh-CN" sz="2800" dirty="0"/>
              <a:t>[x]</a:t>
            </a:r>
            <a:r>
              <a:rPr lang="zh-CN" sz="2800" baseline="-25000" dirty="0"/>
              <a:t>原</a:t>
            </a:r>
            <a:r>
              <a:rPr lang="zh-CN" altLang="zh-CN" sz="2800" dirty="0"/>
              <a:t>=</a:t>
            </a:r>
            <a:r>
              <a:rPr lang="zh-CN" altLang="zh-CN" sz="2800" dirty="0">
                <a:solidFill>
                  <a:schemeClr val="tx2">
                    <a:lumMod val="40000"/>
                    <a:lumOff val="60000"/>
                  </a:schemeClr>
                </a:solidFill>
              </a:rPr>
              <a:t>x</a:t>
            </a:r>
            <a:r>
              <a:rPr lang="zh-CN" altLang="zh-CN" sz="2800" baseline="-25000" dirty="0">
                <a:solidFill>
                  <a:schemeClr val="tx2">
                    <a:lumMod val="40000"/>
                    <a:lumOff val="60000"/>
                  </a:schemeClr>
                </a:solidFill>
              </a:rPr>
              <a:t>f</a:t>
            </a:r>
            <a:r>
              <a:rPr lang="zh-CN" altLang="zh-CN" sz="2800" dirty="0"/>
              <a:t>.x</a:t>
            </a:r>
            <a:r>
              <a:rPr lang="zh-CN" altLang="zh-CN" sz="2800" baseline="-25000" dirty="0"/>
              <a:t>n-1</a:t>
            </a:r>
            <a:r>
              <a:rPr lang="zh-CN" altLang="zh-CN" sz="2800" dirty="0"/>
              <a:t>…x</a:t>
            </a:r>
            <a:r>
              <a:rPr lang="zh-CN" altLang="zh-CN" sz="2800" baseline="-25000" dirty="0"/>
              <a:t>1</a:t>
            </a:r>
            <a:r>
              <a:rPr lang="zh-CN" altLang="zh-CN" sz="2800" dirty="0"/>
              <a:t>x</a:t>
            </a:r>
            <a:r>
              <a:rPr lang="zh-CN" altLang="zh-CN" sz="2800" baseline="-25000" dirty="0"/>
              <a:t>0</a:t>
            </a:r>
            <a:r>
              <a:rPr lang="zh-CN" altLang="zh-CN" sz="2800" dirty="0"/>
              <a:t/>
            </a:r>
            <a:br>
              <a:rPr lang="zh-CN" altLang="zh-CN" sz="2800" dirty="0"/>
            </a:br>
            <a:r>
              <a:rPr lang="zh-CN" sz="2800" dirty="0"/>
              <a:t>除数</a:t>
            </a:r>
            <a:r>
              <a:rPr lang="zh-CN" altLang="zh-CN" sz="2800" dirty="0"/>
              <a:t>y</a:t>
            </a:r>
            <a:r>
              <a:rPr lang="zh-CN" sz="2800" dirty="0"/>
              <a:t>，　</a:t>
            </a:r>
            <a:r>
              <a:rPr lang="zh-CN" altLang="zh-CN" sz="2800" dirty="0"/>
              <a:t>[y]</a:t>
            </a:r>
            <a:r>
              <a:rPr lang="zh-CN" sz="2800" baseline="-25000" dirty="0"/>
              <a:t>原</a:t>
            </a:r>
            <a:r>
              <a:rPr lang="zh-CN" altLang="zh-CN" sz="2800" dirty="0"/>
              <a:t>=</a:t>
            </a:r>
            <a:r>
              <a:rPr lang="zh-CN" altLang="zh-CN" sz="2800" dirty="0">
                <a:solidFill>
                  <a:schemeClr val="tx2">
                    <a:lumMod val="40000"/>
                    <a:lumOff val="60000"/>
                  </a:schemeClr>
                </a:solidFill>
              </a:rPr>
              <a:t>y</a:t>
            </a:r>
            <a:r>
              <a:rPr lang="zh-CN" altLang="zh-CN" sz="2800" baseline="-25000" dirty="0">
                <a:solidFill>
                  <a:schemeClr val="tx2">
                    <a:lumMod val="40000"/>
                    <a:lumOff val="60000"/>
                  </a:schemeClr>
                </a:solidFill>
              </a:rPr>
              <a:t>f</a:t>
            </a:r>
            <a:r>
              <a:rPr lang="zh-CN" altLang="zh-CN" sz="2800" dirty="0"/>
              <a:t>.y</a:t>
            </a:r>
            <a:r>
              <a:rPr lang="zh-CN" altLang="zh-CN" sz="2800" baseline="-25000" dirty="0"/>
              <a:t>n-1</a:t>
            </a:r>
            <a:r>
              <a:rPr lang="zh-CN" altLang="zh-CN" sz="2800" dirty="0"/>
              <a:t>…y</a:t>
            </a:r>
            <a:r>
              <a:rPr lang="zh-CN" altLang="zh-CN" sz="2800" baseline="-25000" dirty="0"/>
              <a:t>1</a:t>
            </a:r>
            <a:r>
              <a:rPr lang="zh-CN" altLang="zh-CN" sz="2800" dirty="0"/>
              <a:t>y</a:t>
            </a:r>
            <a:r>
              <a:rPr lang="zh-CN" altLang="zh-CN" sz="2800" baseline="-25000" dirty="0"/>
              <a:t>0</a:t>
            </a:r>
            <a:r>
              <a:rPr lang="zh-CN" altLang="zh-CN" sz="2800" dirty="0"/>
              <a:t/>
            </a:r>
            <a:br>
              <a:rPr lang="zh-CN" altLang="zh-CN" sz="2800" dirty="0"/>
            </a:br>
            <a:r>
              <a:rPr lang="zh-CN" sz="2800" dirty="0"/>
              <a:t>则有商</a:t>
            </a:r>
            <a:r>
              <a:rPr lang="zh-CN" altLang="zh-CN" sz="2800" dirty="0"/>
              <a:t>q=x/y</a:t>
            </a:r>
            <a:r>
              <a:rPr lang="zh-CN" sz="2800" dirty="0"/>
              <a:t>，</a:t>
            </a:r>
            <a:br>
              <a:rPr lang="zh-CN" sz="2800" dirty="0"/>
            </a:br>
            <a:r>
              <a:rPr lang="zh-CN" sz="2800" dirty="0"/>
              <a:t>　</a:t>
            </a:r>
            <a:r>
              <a:rPr lang="zh-CN" altLang="zh-CN" sz="2800" dirty="0"/>
              <a:t>[q]</a:t>
            </a:r>
            <a:r>
              <a:rPr lang="zh-CN" sz="2800" baseline="-25000" dirty="0"/>
              <a:t>原</a:t>
            </a:r>
            <a:r>
              <a:rPr lang="zh-CN" altLang="zh-CN" sz="2800" dirty="0"/>
              <a:t>=</a:t>
            </a:r>
            <a:r>
              <a:rPr lang="zh-CN" altLang="zh-CN" sz="2800" dirty="0">
                <a:solidFill>
                  <a:schemeClr val="tx2">
                    <a:lumMod val="40000"/>
                    <a:lumOff val="60000"/>
                  </a:schemeClr>
                </a:solidFill>
              </a:rPr>
              <a:t>(x</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⊕y</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a:t>
            </a:r>
            <a:r>
              <a:rPr lang="zh-CN" sz="2800" dirty="0"/>
              <a:t>＋</a:t>
            </a:r>
            <a:r>
              <a:rPr lang="zh-CN" altLang="zh-CN" sz="2800" dirty="0"/>
              <a:t>(</a:t>
            </a:r>
            <a:r>
              <a:rPr lang="zh-CN" altLang="zh-CN" sz="2800" dirty="0">
                <a:solidFill>
                  <a:srgbClr val="FF0000"/>
                </a:solidFill>
              </a:rPr>
              <a:t>0.</a:t>
            </a:r>
            <a:r>
              <a:rPr lang="zh-CN" altLang="zh-CN" sz="2800" dirty="0"/>
              <a:t>x</a:t>
            </a:r>
            <a:r>
              <a:rPr lang="zh-CN" altLang="zh-CN" sz="2800" baseline="-25000" dirty="0"/>
              <a:t>n-1</a:t>
            </a:r>
            <a:r>
              <a:rPr lang="zh-CN" altLang="zh-CN" sz="2800" dirty="0"/>
              <a:t>…x</a:t>
            </a:r>
            <a:r>
              <a:rPr lang="zh-CN" altLang="zh-CN" sz="2800" baseline="-25000" dirty="0"/>
              <a:t>1</a:t>
            </a:r>
            <a:r>
              <a:rPr lang="zh-CN" altLang="zh-CN" sz="2800" dirty="0"/>
              <a:t>x</a:t>
            </a:r>
            <a:r>
              <a:rPr lang="zh-CN" altLang="zh-CN" sz="2800" baseline="-25000" dirty="0"/>
              <a:t>0</a:t>
            </a:r>
            <a:r>
              <a:rPr lang="zh-CN" altLang="zh-CN" sz="2800" dirty="0"/>
              <a:t>/</a:t>
            </a:r>
            <a:r>
              <a:rPr lang="zh-CN" altLang="zh-CN" sz="2800" dirty="0">
                <a:solidFill>
                  <a:srgbClr val="FF0000"/>
                </a:solidFill>
              </a:rPr>
              <a:t>0.</a:t>
            </a:r>
            <a:r>
              <a:rPr lang="zh-CN" altLang="zh-CN" sz="2800" dirty="0"/>
              <a:t>y</a:t>
            </a:r>
            <a:r>
              <a:rPr lang="zh-CN" altLang="zh-CN" sz="2800" baseline="-25000" dirty="0"/>
              <a:t>n-1</a:t>
            </a:r>
            <a:r>
              <a:rPr lang="zh-CN" altLang="zh-CN" sz="2800" dirty="0"/>
              <a:t>…y</a:t>
            </a:r>
            <a:r>
              <a:rPr lang="zh-CN" altLang="zh-CN" sz="2800" baseline="-25000" dirty="0"/>
              <a:t>1</a:t>
            </a:r>
            <a:r>
              <a:rPr lang="zh-CN" altLang="zh-CN" sz="2800" dirty="0"/>
              <a:t>y</a:t>
            </a:r>
            <a:r>
              <a:rPr lang="zh-CN" altLang="zh-CN" sz="2800" baseline="-25000" dirty="0"/>
              <a:t>0</a:t>
            </a:r>
            <a:r>
              <a:rPr lang="zh-CN" altLang="zh-CN" sz="2800" dirty="0"/>
              <a:t>)</a:t>
            </a:r>
            <a:br>
              <a:rPr lang="zh-CN" altLang="zh-CN" sz="2800" dirty="0"/>
            </a:br>
            <a:r>
              <a:rPr lang="zh-CN" sz="2800" dirty="0"/>
              <a:t>　商的符号运算</a:t>
            </a:r>
            <a:r>
              <a:rPr lang="zh-CN" altLang="zh-CN" sz="2800" dirty="0">
                <a:solidFill>
                  <a:schemeClr val="tx2">
                    <a:lumMod val="40000"/>
                    <a:lumOff val="60000"/>
                  </a:schemeClr>
                </a:solidFill>
              </a:rPr>
              <a:t>q</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=x</a:t>
            </a:r>
            <a:r>
              <a:rPr lang="zh-CN" altLang="zh-CN" sz="2800" baseline="-25000" dirty="0">
                <a:solidFill>
                  <a:schemeClr val="tx2">
                    <a:lumMod val="40000"/>
                    <a:lumOff val="60000"/>
                  </a:schemeClr>
                </a:solidFill>
              </a:rPr>
              <a:t>f</a:t>
            </a:r>
            <a:r>
              <a:rPr lang="zh-CN" altLang="zh-CN" sz="2800" dirty="0">
                <a:solidFill>
                  <a:schemeClr val="tx2">
                    <a:lumMod val="40000"/>
                    <a:lumOff val="60000"/>
                  </a:schemeClr>
                </a:solidFill>
              </a:rPr>
              <a:t>⊕y</a:t>
            </a:r>
            <a:r>
              <a:rPr lang="zh-CN" altLang="zh-CN" sz="2800" baseline="-25000" dirty="0">
                <a:solidFill>
                  <a:schemeClr val="tx2">
                    <a:lumMod val="40000"/>
                    <a:lumOff val="60000"/>
                  </a:schemeClr>
                </a:solidFill>
              </a:rPr>
              <a:t>f</a:t>
            </a:r>
            <a:r>
              <a:rPr lang="zh-CN" sz="2800" dirty="0"/>
              <a:t>与原码乘法一样，用模</a:t>
            </a:r>
            <a:r>
              <a:rPr lang="zh-CN" altLang="zh-CN" sz="2800" dirty="0"/>
              <a:t>2</a:t>
            </a:r>
            <a:r>
              <a:rPr lang="zh-CN" sz="2800" dirty="0"/>
              <a:t>求和得到。</a:t>
            </a:r>
            <a:br>
              <a:rPr lang="zh-CN" sz="2800" dirty="0"/>
            </a:br>
            <a:r>
              <a:rPr lang="zh-CN" sz="2800" dirty="0"/>
              <a:t/>
            </a:r>
            <a:br>
              <a:rPr lang="zh-CN" sz="2800" dirty="0"/>
            </a:br>
            <a:r>
              <a:rPr lang="zh-CN" sz="2800" dirty="0"/>
              <a:t>下面是人工算法例子。</a:t>
            </a:r>
            <a:endParaRPr lang="zh-CN" altLang="en-US"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C47AFA0-D259-4599-8A44-C3B49423874A}" type="datetime11">
              <a:rPr lang="zh-CN" altLang="en-US" smtClean="0"/>
              <a:t>10:23:48</a:t>
            </a:fld>
            <a:endParaRPr lang="en-US" altLang="zh-CN" smtClean="0"/>
          </a:p>
        </p:txBody>
      </p:sp>
      <p:sp>
        <p:nvSpPr>
          <p:cNvPr id="1208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74D2571-3C5F-47A6-B7E3-F9F3F55C9925}" type="slidenum">
              <a:rPr lang="en-US" altLang="zh-CN"/>
              <a:pPr/>
              <a:t>116</a:t>
            </a:fld>
            <a:endParaRPr lang="en-US" altLang="zh-CN"/>
          </a:p>
        </p:txBody>
      </p:sp>
      <p:sp>
        <p:nvSpPr>
          <p:cNvPr id="120836" name="Rectangle 2"/>
          <p:cNvSpPr>
            <a:spLocks noGrp="1" noChangeArrowheads="1"/>
          </p:cNvSpPr>
          <p:nvPr>
            <p:ph type="title"/>
          </p:nvPr>
        </p:nvSpPr>
        <p:spPr>
          <a:xfrm>
            <a:off x="468313" y="188913"/>
            <a:ext cx="7543800" cy="962025"/>
          </a:xfrm>
        </p:spPr>
        <p:txBody>
          <a:bodyPr/>
          <a:lstStyle/>
          <a:p>
            <a:pPr eaLnBrk="1" hangingPunct="1"/>
            <a:r>
              <a:rPr lang="en-US" altLang="zh-CN" smtClean="0"/>
              <a:t>2.4.1 </a:t>
            </a:r>
            <a:r>
              <a:rPr lang="zh-CN" altLang="en-US" smtClean="0"/>
              <a:t>定点原码除法</a:t>
            </a:r>
          </a:p>
        </p:txBody>
      </p:sp>
      <p:sp>
        <p:nvSpPr>
          <p:cNvPr id="81925" name="Rectangle 3"/>
          <p:cNvSpPr>
            <a:spLocks noGrp="1" noChangeArrowheads="1"/>
          </p:cNvSpPr>
          <p:nvPr>
            <p:ph type="body" idx="1"/>
          </p:nvPr>
        </p:nvSpPr>
        <p:spPr>
          <a:xfrm>
            <a:off x="457200" y="1719263"/>
            <a:ext cx="8229600" cy="3663950"/>
          </a:xfrm>
        </p:spPr>
        <p:txBody>
          <a:bodyPr/>
          <a:lstStyle/>
          <a:p>
            <a:pPr eaLnBrk="1" hangingPunct="1">
              <a:buFont typeface="Wingdings" pitchFamily="2" charset="2"/>
              <a:buNone/>
              <a:defRPr/>
            </a:pPr>
            <a:r>
              <a:rPr lang="zh-CN" altLang="en-US" sz="1900" dirty="0"/>
              <a:t>　　　　　</a:t>
            </a:r>
            <a:r>
              <a:rPr lang="zh-CN" altLang="en-US" sz="1900" u="sng" dirty="0"/>
              <a:t>　　　　　</a:t>
            </a:r>
            <a:r>
              <a:rPr lang="zh-CN" altLang="en-US" sz="1900" u="sng" dirty="0">
                <a:solidFill>
                  <a:schemeClr val="tx2">
                    <a:lumMod val="40000"/>
                    <a:lumOff val="60000"/>
                  </a:schemeClr>
                </a:solidFill>
              </a:rPr>
              <a:t>  </a:t>
            </a:r>
            <a:r>
              <a:rPr lang="en-US" altLang="zh-CN" sz="1900" u="sng" dirty="0">
                <a:solidFill>
                  <a:schemeClr val="tx2">
                    <a:lumMod val="40000"/>
                    <a:lumOff val="60000"/>
                  </a:schemeClr>
                </a:solidFill>
              </a:rPr>
              <a:t>0.1 1 0 1</a:t>
            </a:r>
            <a:r>
              <a:rPr lang="zh-CN" altLang="en-US" sz="1900" u="sng" dirty="0"/>
              <a:t>　</a:t>
            </a:r>
            <a:r>
              <a:rPr lang="zh-CN" altLang="en-US" sz="1900" dirty="0"/>
              <a:t>　　商</a:t>
            </a:r>
            <a:r>
              <a:rPr lang="en-US" altLang="zh-CN" sz="1900" i="1" dirty="0"/>
              <a:t>q</a:t>
            </a:r>
          </a:p>
          <a:p>
            <a:pPr eaLnBrk="1" hangingPunct="1">
              <a:buFont typeface="Wingdings" pitchFamily="2" charset="2"/>
              <a:buNone/>
              <a:defRPr/>
            </a:pPr>
            <a:r>
              <a:rPr lang="en-US" altLang="zh-CN" sz="1900" dirty="0"/>
              <a:t>0.1 0 1 1</a:t>
            </a:r>
            <a:r>
              <a:rPr lang="zh-CN" altLang="en-US" sz="1900" dirty="0"/>
              <a:t>　         </a:t>
            </a:r>
            <a:r>
              <a:rPr lang="en-US" altLang="zh-CN" sz="1900" dirty="0"/>
              <a:t>0.1 0 0 1 0</a:t>
            </a:r>
            <a:r>
              <a:rPr lang="zh-CN" altLang="en-US" sz="1900" dirty="0"/>
              <a:t>　　　　　　</a:t>
            </a:r>
            <a:r>
              <a:rPr lang="zh-CN" altLang="en-US" sz="1900" i="1" dirty="0"/>
              <a:t>ｘ</a:t>
            </a:r>
            <a:r>
              <a:rPr lang="en-US" altLang="zh-CN" sz="1900" dirty="0"/>
              <a:t>(</a:t>
            </a:r>
            <a:r>
              <a:rPr lang="en-US" altLang="zh-CN" sz="1900" i="1" dirty="0"/>
              <a:t>r</a:t>
            </a:r>
            <a:r>
              <a:rPr lang="en-US" altLang="zh-CN" sz="1900" i="1" baseline="-30000" dirty="0"/>
              <a:t>0</a:t>
            </a:r>
            <a:r>
              <a:rPr lang="en-US" altLang="zh-CN" sz="1900" dirty="0"/>
              <a:t>)</a:t>
            </a:r>
            <a:r>
              <a:rPr lang="zh-CN" altLang="en-US" sz="1900" dirty="0"/>
              <a:t>　</a:t>
            </a:r>
            <a:r>
              <a:rPr lang="zh-CN" altLang="en-US" sz="1500" dirty="0"/>
              <a:t>被除数</a:t>
            </a:r>
            <a:br>
              <a:rPr lang="zh-CN" altLang="en-US" sz="1500" dirty="0"/>
            </a:br>
            <a:r>
              <a:rPr lang="zh-CN" altLang="en-US" sz="1900" dirty="0"/>
              <a:t>　　           －</a:t>
            </a:r>
            <a:r>
              <a:rPr lang="en-US" altLang="zh-CN" sz="1900" u="sng" dirty="0"/>
              <a:t>0.</a:t>
            </a:r>
            <a:r>
              <a:rPr lang="en-US" altLang="zh-CN" sz="1900" u="sng" dirty="0">
                <a:solidFill>
                  <a:srgbClr val="FF0000"/>
                </a:solidFill>
              </a:rPr>
              <a:t>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1</a:t>
            </a:r>
            <a:r>
              <a:rPr lang="zh-CN" altLang="en-US" sz="1900" i="1" dirty="0"/>
              <a:t>ｙ　</a:t>
            </a:r>
            <a:r>
              <a:rPr lang="zh-CN" altLang="en-US" sz="1500" dirty="0"/>
              <a:t>除数右移</a:t>
            </a:r>
            <a:r>
              <a:rPr lang="en-US" altLang="zh-CN" sz="1500" dirty="0"/>
              <a:t>1</a:t>
            </a:r>
            <a:r>
              <a:rPr lang="zh-CN" altLang="en-US" sz="1500" dirty="0"/>
              <a:t>位</a:t>
            </a:r>
            <a:r>
              <a:rPr lang="en-US" altLang="zh-CN" sz="1500" dirty="0"/>
              <a:t>,</a:t>
            </a:r>
            <a:r>
              <a:rPr lang="zh-CN" altLang="en-US" sz="1500" dirty="0"/>
              <a:t>减除数</a:t>
            </a:r>
            <a:r>
              <a:rPr lang="zh-CN" altLang="en-US" sz="1900" dirty="0"/>
              <a:t/>
            </a:r>
            <a:br>
              <a:rPr lang="zh-CN" altLang="en-US" sz="1900" dirty="0"/>
            </a:br>
            <a:r>
              <a:rPr lang="zh-CN" altLang="en-US" sz="1900" dirty="0"/>
              <a:t>　　　　　    </a:t>
            </a:r>
            <a:r>
              <a:rPr lang="en-US" altLang="zh-CN" sz="1900" dirty="0"/>
              <a:t>0.0 0 1 1 1 0</a:t>
            </a:r>
            <a:r>
              <a:rPr lang="zh-CN" altLang="en-US" sz="1900" dirty="0"/>
              <a:t>　　　　　</a:t>
            </a:r>
            <a:r>
              <a:rPr lang="en-US" altLang="zh-CN" sz="1900" i="1" dirty="0"/>
              <a:t>r</a:t>
            </a:r>
            <a:r>
              <a:rPr lang="en-US" altLang="zh-CN" sz="1900" i="1" baseline="-30000" dirty="0"/>
              <a:t>1</a:t>
            </a:r>
            <a:r>
              <a:rPr lang="zh-CN" altLang="en-US" sz="1900" dirty="0"/>
              <a:t>　　　得余数</a:t>
            </a:r>
            <a:r>
              <a:rPr lang="en-US" altLang="zh-CN" sz="1900" dirty="0"/>
              <a:t>r1</a:t>
            </a:r>
            <a:br>
              <a:rPr lang="en-US" altLang="zh-CN" sz="1900" dirty="0"/>
            </a:br>
            <a:r>
              <a:rPr lang="zh-CN" altLang="en-US" sz="1900" dirty="0"/>
              <a:t>　　　　    －</a:t>
            </a:r>
            <a:r>
              <a:rPr lang="en-US" altLang="zh-CN" sz="1900" u="sng" dirty="0"/>
              <a:t>0.</a:t>
            </a:r>
            <a:r>
              <a:rPr lang="en-US" altLang="zh-CN" sz="1900" u="sng" dirty="0">
                <a:solidFill>
                  <a:srgbClr val="FF0000"/>
                </a:solidFill>
              </a:rPr>
              <a:t>0</a:t>
            </a:r>
            <a:r>
              <a:rPr lang="en-US" altLang="zh-CN" sz="1900" u="sng" dirty="0"/>
              <a:t> </a:t>
            </a:r>
            <a:r>
              <a:rPr lang="en-US" altLang="zh-CN" sz="1900" u="sng" dirty="0">
                <a:solidFill>
                  <a:srgbClr val="FF0000"/>
                </a:solidFill>
              </a:rPr>
              <a:t>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2</a:t>
            </a:r>
            <a:r>
              <a:rPr lang="zh-CN" altLang="en-US" sz="1900" i="1" dirty="0"/>
              <a:t>ｙ　</a:t>
            </a:r>
            <a:r>
              <a:rPr lang="zh-CN" altLang="en-US" sz="1500" dirty="0"/>
              <a:t>除数右移</a:t>
            </a:r>
            <a:r>
              <a:rPr lang="en-US" altLang="zh-CN" sz="1500" dirty="0"/>
              <a:t>1</a:t>
            </a:r>
            <a:r>
              <a:rPr lang="zh-CN" altLang="en-US" sz="1500" dirty="0"/>
              <a:t>位</a:t>
            </a:r>
            <a:r>
              <a:rPr lang="en-US" altLang="zh-CN" sz="1500" dirty="0"/>
              <a:t>,</a:t>
            </a:r>
            <a:r>
              <a:rPr lang="zh-CN" altLang="en-US" sz="1500" dirty="0"/>
              <a:t>减除数</a:t>
            </a:r>
            <a:br>
              <a:rPr lang="zh-CN" altLang="en-US" sz="1500" dirty="0"/>
            </a:br>
            <a:r>
              <a:rPr lang="zh-CN" altLang="en-US" sz="1900" dirty="0"/>
              <a:t>　　　　　    </a:t>
            </a:r>
            <a:r>
              <a:rPr lang="en-US" altLang="zh-CN" sz="1900" dirty="0"/>
              <a:t>0.0 0 0 0 1 1 0</a:t>
            </a:r>
            <a:r>
              <a:rPr lang="zh-CN" altLang="en-US" sz="1900" dirty="0"/>
              <a:t>　　　　</a:t>
            </a:r>
            <a:r>
              <a:rPr lang="en-US" altLang="zh-CN" sz="1900" i="1" dirty="0"/>
              <a:t>r</a:t>
            </a:r>
            <a:r>
              <a:rPr lang="en-US" altLang="zh-CN" sz="1900" i="1" baseline="-30000" dirty="0"/>
              <a:t>2</a:t>
            </a:r>
            <a:r>
              <a:rPr lang="zh-CN" altLang="en-US" sz="1900" i="1" dirty="0"/>
              <a:t>　　　</a:t>
            </a:r>
            <a:r>
              <a:rPr lang="zh-CN" altLang="en-US" sz="1900" dirty="0"/>
              <a:t>得余数</a:t>
            </a:r>
            <a:r>
              <a:rPr lang="en-US" altLang="zh-CN" sz="1900" dirty="0"/>
              <a:t>r2</a:t>
            </a:r>
            <a:br>
              <a:rPr lang="en-US" altLang="zh-CN" sz="1900" dirty="0"/>
            </a:br>
            <a:r>
              <a:rPr lang="zh-CN" altLang="en-US" sz="1900" dirty="0"/>
              <a:t>　　　　    －</a:t>
            </a:r>
            <a:r>
              <a:rPr lang="en-US" altLang="zh-CN" sz="1900" u="sng" dirty="0"/>
              <a:t>0.</a:t>
            </a:r>
            <a:r>
              <a:rPr lang="en-US" altLang="zh-CN" sz="1900" u="sng" dirty="0">
                <a:solidFill>
                  <a:srgbClr val="FF0000"/>
                </a:solidFill>
              </a:rPr>
              <a:t>0</a:t>
            </a:r>
            <a:r>
              <a:rPr lang="en-US" altLang="zh-CN" sz="1900" u="sng" dirty="0"/>
              <a:t> </a:t>
            </a:r>
            <a:r>
              <a:rPr lang="en-US" altLang="zh-CN" sz="1900" u="sng" dirty="0">
                <a:solidFill>
                  <a:srgbClr val="FF0000"/>
                </a:solidFill>
              </a:rPr>
              <a:t>0 0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3</a:t>
            </a:r>
            <a:r>
              <a:rPr lang="zh-CN" altLang="en-US" sz="1900" i="1" dirty="0"/>
              <a:t>ｙ</a:t>
            </a:r>
            <a:r>
              <a:rPr lang="zh-CN" altLang="en-US" sz="1900" dirty="0"/>
              <a:t>　</a:t>
            </a:r>
            <a:r>
              <a:rPr lang="zh-CN" altLang="en-US" sz="1500" dirty="0"/>
              <a:t>除数右移</a:t>
            </a:r>
            <a:r>
              <a:rPr lang="en-US" altLang="zh-CN" sz="1500" dirty="0"/>
              <a:t>1</a:t>
            </a:r>
            <a:r>
              <a:rPr lang="zh-CN" altLang="en-US" sz="1500" dirty="0"/>
              <a:t>位</a:t>
            </a:r>
            <a:r>
              <a:rPr lang="en-US" altLang="zh-CN" sz="1500" dirty="0"/>
              <a:t>,</a:t>
            </a:r>
            <a:r>
              <a:rPr lang="zh-CN" altLang="en-US" sz="1500" dirty="0"/>
              <a:t>不减除数</a:t>
            </a:r>
            <a:br>
              <a:rPr lang="zh-CN" altLang="en-US" sz="1500" dirty="0"/>
            </a:br>
            <a:r>
              <a:rPr lang="zh-CN" altLang="en-US" sz="1900" dirty="0"/>
              <a:t>　　　　　    </a:t>
            </a:r>
            <a:r>
              <a:rPr lang="en-US" altLang="zh-CN" sz="1900" dirty="0"/>
              <a:t>0.0 0 0 0 1 1 0 0</a:t>
            </a:r>
            <a:r>
              <a:rPr lang="zh-CN" altLang="en-US" sz="1900" dirty="0"/>
              <a:t>　　　</a:t>
            </a:r>
            <a:r>
              <a:rPr lang="en-US" altLang="zh-CN" sz="1900" i="1" dirty="0"/>
              <a:t>r</a:t>
            </a:r>
            <a:r>
              <a:rPr lang="en-US" altLang="zh-CN" sz="1900" i="1" baseline="-30000" dirty="0"/>
              <a:t>3</a:t>
            </a:r>
            <a:r>
              <a:rPr lang="zh-CN" altLang="en-US" sz="1900" i="1" dirty="0"/>
              <a:t>　　　</a:t>
            </a:r>
            <a:r>
              <a:rPr lang="zh-CN" altLang="en-US" sz="1900" dirty="0"/>
              <a:t>得余数</a:t>
            </a:r>
            <a:r>
              <a:rPr lang="en-US" altLang="zh-CN" sz="1900" dirty="0"/>
              <a:t>r3</a:t>
            </a:r>
            <a:br>
              <a:rPr lang="en-US" altLang="zh-CN" sz="1900" dirty="0"/>
            </a:br>
            <a:r>
              <a:rPr lang="zh-CN" altLang="en-US" sz="1900" dirty="0"/>
              <a:t>　　　　    －</a:t>
            </a:r>
            <a:r>
              <a:rPr lang="en-US" altLang="zh-CN" sz="1900" u="sng" dirty="0"/>
              <a:t>0.</a:t>
            </a:r>
            <a:r>
              <a:rPr lang="en-US" altLang="zh-CN" sz="1900" u="sng" dirty="0">
                <a:solidFill>
                  <a:srgbClr val="FF0000"/>
                </a:solidFill>
              </a:rPr>
              <a:t>0</a:t>
            </a:r>
            <a:r>
              <a:rPr lang="en-US" altLang="zh-CN" sz="1900" u="sng" dirty="0"/>
              <a:t> </a:t>
            </a:r>
            <a:r>
              <a:rPr lang="en-US" altLang="zh-CN" sz="1900" u="sng" dirty="0">
                <a:solidFill>
                  <a:srgbClr val="FF0000"/>
                </a:solidFill>
              </a:rPr>
              <a:t>0 0 0</a:t>
            </a:r>
            <a:r>
              <a:rPr lang="en-US" altLang="zh-CN" sz="1900" u="sng" dirty="0"/>
              <a:t> 1 0 1 1</a:t>
            </a:r>
            <a:r>
              <a:rPr lang="zh-CN" altLang="en-US" sz="1900" u="sng" dirty="0"/>
              <a:t>　</a:t>
            </a:r>
            <a:r>
              <a:rPr lang="zh-CN" altLang="en-US" sz="1900" dirty="0"/>
              <a:t>　　</a:t>
            </a:r>
            <a:r>
              <a:rPr lang="en-US" altLang="zh-CN" sz="1900" dirty="0"/>
              <a:t>2</a:t>
            </a:r>
            <a:r>
              <a:rPr lang="zh-CN" altLang="en-US" sz="1900" baseline="30000" dirty="0"/>
              <a:t>－</a:t>
            </a:r>
            <a:r>
              <a:rPr lang="en-US" altLang="zh-CN" sz="1900" baseline="30000" dirty="0"/>
              <a:t>4</a:t>
            </a:r>
            <a:r>
              <a:rPr lang="zh-CN" altLang="en-US" sz="1900" i="1" dirty="0"/>
              <a:t>ｙ　</a:t>
            </a:r>
            <a:r>
              <a:rPr lang="zh-CN" altLang="en-US" sz="1500" dirty="0"/>
              <a:t>除数右移</a:t>
            </a:r>
            <a:r>
              <a:rPr lang="en-US" altLang="zh-CN" sz="1500" dirty="0"/>
              <a:t>1</a:t>
            </a:r>
            <a:r>
              <a:rPr lang="zh-CN" altLang="en-US" sz="1500" dirty="0"/>
              <a:t>位</a:t>
            </a:r>
            <a:r>
              <a:rPr lang="en-US" altLang="zh-CN" sz="1500" dirty="0"/>
              <a:t>,</a:t>
            </a:r>
            <a:r>
              <a:rPr lang="zh-CN" altLang="en-US" sz="1500" dirty="0"/>
              <a:t>减除数</a:t>
            </a:r>
            <a:br>
              <a:rPr lang="zh-CN" altLang="en-US" sz="1500" dirty="0"/>
            </a:br>
            <a:r>
              <a:rPr lang="zh-CN" altLang="en-US" sz="1900" dirty="0"/>
              <a:t>　　　　    －</a:t>
            </a:r>
            <a:r>
              <a:rPr lang="en-US" altLang="zh-CN" sz="1900" dirty="0"/>
              <a:t>0.0 0 0 0 0 0 0 1</a:t>
            </a:r>
            <a:r>
              <a:rPr lang="zh-CN" altLang="en-US" sz="1900" dirty="0"/>
              <a:t>　　　</a:t>
            </a:r>
            <a:r>
              <a:rPr lang="en-US" altLang="zh-CN" sz="1900" i="1" dirty="0"/>
              <a:t>r</a:t>
            </a:r>
            <a:r>
              <a:rPr lang="en-US" altLang="zh-CN" sz="1900" i="1" baseline="-30000" dirty="0"/>
              <a:t>4</a:t>
            </a:r>
            <a:r>
              <a:rPr lang="zh-CN" altLang="en-US" sz="1900" dirty="0"/>
              <a:t>　　</a:t>
            </a:r>
            <a:r>
              <a:rPr lang="zh-CN" altLang="en-US" sz="1500" dirty="0"/>
              <a:t>　得余数</a:t>
            </a:r>
            <a:r>
              <a:rPr lang="en-US" altLang="zh-CN" sz="1500" dirty="0"/>
              <a:t>r4</a:t>
            </a:r>
          </a:p>
          <a:p>
            <a:pPr eaLnBrk="1" hangingPunct="1">
              <a:buFont typeface="Wingdings" pitchFamily="2" charset="2"/>
              <a:buNone/>
              <a:defRPr/>
            </a:pPr>
            <a:endParaRPr lang="en-US" altLang="zh-CN" sz="1500" dirty="0"/>
          </a:p>
        </p:txBody>
      </p:sp>
      <p:sp>
        <p:nvSpPr>
          <p:cNvPr id="120838" name="Rectangle 4"/>
          <p:cNvSpPr>
            <a:spLocks noChangeArrowheads="1"/>
          </p:cNvSpPr>
          <p:nvPr/>
        </p:nvSpPr>
        <p:spPr bwMode="auto">
          <a:xfrm>
            <a:off x="1116013" y="5013325"/>
            <a:ext cx="69342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1" hangingPunct="1">
              <a:lnSpc>
                <a:spcPct val="90000"/>
              </a:lnSpc>
              <a:spcBef>
                <a:spcPct val="50000"/>
              </a:spcBef>
              <a:buClr>
                <a:schemeClr val="tx2"/>
              </a:buClr>
              <a:buFont typeface="Wingdings" pitchFamily="2" charset="2"/>
              <a:buChar char="w"/>
            </a:pPr>
            <a:r>
              <a:rPr kumimoji="1" lang="zh-CN" altLang="en-US">
                <a:latin typeface="Times New Roman" pitchFamily="18" charset="0"/>
              </a:rPr>
              <a:t>商</a:t>
            </a:r>
            <a:r>
              <a:rPr kumimoji="1" lang="en-US" altLang="zh-CN">
                <a:latin typeface="Times New Roman" pitchFamily="18" charset="0"/>
              </a:rPr>
              <a:t>0</a:t>
            </a:r>
            <a:r>
              <a:rPr kumimoji="1" lang="zh-CN" altLang="en-US">
                <a:latin typeface="Times New Roman" pitchFamily="18" charset="0"/>
              </a:rPr>
              <a:t>还是商</a:t>
            </a:r>
            <a:r>
              <a:rPr kumimoji="1" lang="en-US" altLang="zh-CN">
                <a:latin typeface="Times New Roman" pitchFamily="18" charset="0"/>
              </a:rPr>
              <a:t>1</a:t>
            </a:r>
            <a:r>
              <a:rPr kumimoji="1" lang="zh-CN" altLang="en-US">
                <a:latin typeface="Times New Roman" pitchFamily="18" charset="0"/>
              </a:rPr>
              <a:t>人可以比较后确定，计算机如何确定？</a:t>
            </a:r>
          </a:p>
        </p:txBody>
      </p:sp>
      <p:sp>
        <p:nvSpPr>
          <p:cNvPr id="120839" name="Text Box 5"/>
          <p:cNvSpPr txBox="1">
            <a:spLocks noChangeArrowheads="1"/>
          </p:cNvSpPr>
          <p:nvPr/>
        </p:nvSpPr>
        <p:spPr bwMode="auto">
          <a:xfrm>
            <a:off x="684213" y="119697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a:latin typeface="Times New Roman" pitchFamily="18" charset="0"/>
              </a:rPr>
              <a:t>定点原码一位除法实现方案（手工）０．１００１０／０．１０１１</a:t>
            </a:r>
          </a:p>
        </p:txBody>
      </p:sp>
      <p:sp>
        <p:nvSpPr>
          <p:cNvPr id="120840" name="Line 6"/>
          <p:cNvSpPr>
            <a:spLocks noChangeShapeType="1"/>
          </p:cNvSpPr>
          <p:nvPr/>
        </p:nvSpPr>
        <p:spPr bwMode="auto">
          <a:xfrm flipH="1">
            <a:off x="1403350" y="2032000"/>
            <a:ext cx="3810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8704E2C-8912-405D-8BE9-2F88E0FA4889}" type="datetime11">
              <a:rPr lang="zh-CN" altLang="en-US" smtClean="0"/>
              <a:t>10:23:48</a:t>
            </a:fld>
            <a:endParaRPr lang="en-US" altLang="zh-CN" smtClean="0"/>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1EFFC67-04B1-4B98-BD77-BC650FC04A1B}" type="slidenum">
              <a:rPr lang="en-US" altLang="zh-CN"/>
              <a:pPr/>
              <a:t>117</a:t>
            </a:fld>
            <a:endParaRPr lang="en-US" altLang="zh-CN"/>
          </a:p>
        </p:txBody>
      </p:sp>
      <p:sp>
        <p:nvSpPr>
          <p:cNvPr id="121860" name="Rectangle 2"/>
          <p:cNvSpPr>
            <a:spLocks noGrp="1" noChangeArrowheads="1"/>
          </p:cNvSpPr>
          <p:nvPr>
            <p:ph type="title"/>
          </p:nvPr>
        </p:nvSpPr>
        <p:spPr/>
        <p:txBody>
          <a:bodyPr/>
          <a:lstStyle/>
          <a:p>
            <a:pPr eaLnBrk="1" hangingPunct="1"/>
            <a:r>
              <a:rPr lang="en-US" altLang="zh-CN" smtClean="0"/>
              <a:t>1</a:t>
            </a:r>
            <a:r>
              <a:rPr lang="zh-CN" altLang="en-US" smtClean="0"/>
              <a:t>、恢复余数的除法</a:t>
            </a:r>
          </a:p>
        </p:txBody>
      </p:sp>
      <p:sp>
        <p:nvSpPr>
          <p:cNvPr id="121861" name="Rectangle 3"/>
          <p:cNvSpPr>
            <a:spLocks noGrp="1" noChangeArrowheads="1"/>
          </p:cNvSpPr>
          <p:nvPr>
            <p:ph type="body" idx="1"/>
          </p:nvPr>
        </p:nvSpPr>
        <p:spPr>
          <a:xfrm>
            <a:off x="468313" y="1700213"/>
            <a:ext cx="8229600" cy="2449512"/>
          </a:xfrm>
        </p:spPr>
        <p:txBody>
          <a:bodyPr/>
          <a:lstStyle/>
          <a:p>
            <a:r>
              <a:rPr lang="zh-CN" altLang="zh-CN" sz="2400" smtClean="0"/>
              <a:t>人工除法时，人可以比较被除数（余数）和除数的大小来确定商1（够减）或商0（不够减） </a:t>
            </a:r>
            <a:endParaRPr lang="en-US" altLang="zh-CN" sz="2400" smtClean="0"/>
          </a:p>
          <a:p>
            <a:r>
              <a:rPr lang="zh-CN" altLang="en-US" sz="2400" smtClean="0">
                <a:latin typeface="Times New Roman" pitchFamily="18" charset="0"/>
              </a:rPr>
              <a:t>恢复余数法是直接作减法试探方法，不管被除数（或余数）减除数是否够减，都一律先做减法。若余数为正，表示够减，该位商上“</a:t>
            </a:r>
            <a:r>
              <a:rPr lang="en-US" altLang="zh-CN" sz="2400" smtClean="0">
                <a:latin typeface="Times New Roman" pitchFamily="18" charset="0"/>
              </a:rPr>
              <a:t>1”</a:t>
            </a:r>
            <a:r>
              <a:rPr lang="zh-CN" altLang="en-US" sz="2400" smtClean="0">
                <a:latin typeface="Times New Roman" pitchFamily="18" charset="0"/>
              </a:rPr>
              <a:t>；若余数为负，表示不够减，该位商上“</a:t>
            </a:r>
            <a:r>
              <a:rPr lang="en-US" altLang="zh-CN" sz="2400" smtClean="0">
                <a:latin typeface="Times New Roman" pitchFamily="18" charset="0"/>
              </a:rPr>
              <a:t>0”</a:t>
            </a:r>
            <a:r>
              <a:rPr lang="zh-CN" altLang="en-US" sz="2400" smtClean="0">
                <a:latin typeface="Times New Roman" pitchFamily="18" charset="0"/>
              </a:rPr>
              <a:t>，并要恢复原来的被除数（或余数）。</a:t>
            </a:r>
          </a:p>
        </p:txBody>
      </p:sp>
      <p:pic>
        <p:nvPicPr>
          <p:cNvPr id="1218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4149725"/>
            <a:ext cx="32480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3668" name="Group 4"/>
          <p:cNvGrpSpPr>
            <a:grpSpLocks/>
          </p:cNvGrpSpPr>
          <p:nvPr/>
        </p:nvGrpSpPr>
        <p:grpSpPr bwMode="auto">
          <a:xfrm>
            <a:off x="1147763" y="966788"/>
            <a:ext cx="3379787" cy="519112"/>
            <a:chOff x="998" y="1002"/>
            <a:chExt cx="2129" cy="327"/>
          </a:xfrm>
        </p:grpSpPr>
        <p:sp>
          <p:nvSpPr>
            <p:cNvPr id="122914" name="Text Box 5"/>
            <p:cNvSpPr txBox="1">
              <a:spLocks noChangeArrowheads="1"/>
            </p:cNvSpPr>
            <p:nvPr/>
          </p:nvSpPr>
          <p:spPr bwMode="auto">
            <a:xfrm>
              <a:off x="998" y="1002"/>
              <a:ext cx="2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a:t>
              </a:r>
              <a:r>
                <a:rPr kumimoji="1" lang="en-US" altLang="zh-CN" sz="2800" i="1">
                  <a:latin typeface="Times New Roman" pitchFamily="18" charset="0"/>
                </a:rPr>
                <a:t>x </a:t>
              </a:r>
              <a:r>
                <a:rPr kumimoji="1" lang="en-US" altLang="zh-CN" sz="2800">
                  <a:latin typeface="Times New Roman" pitchFamily="18" charset="0"/>
                </a:rPr>
                <a:t>]</a:t>
              </a:r>
              <a:r>
                <a:rPr kumimoji="1" lang="zh-CN" altLang="en-US" sz="2400" baseline="-25000">
                  <a:latin typeface="Times New Roman" pitchFamily="18" charset="0"/>
                </a:rPr>
                <a:t>原</a:t>
              </a:r>
              <a:r>
                <a:rPr kumimoji="1" lang="zh-CN" altLang="en-US" sz="2800">
                  <a:latin typeface="Times New Roman" pitchFamily="18" charset="0"/>
                </a:rPr>
                <a:t> = </a:t>
              </a:r>
              <a:r>
                <a:rPr kumimoji="1" lang="en-US" altLang="zh-CN" sz="2800" i="1">
                  <a:latin typeface="Times New Roman" pitchFamily="18" charset="0"/>
                </a:rPr>
                <a:t>x</a:t>
              </a:r>
              <a:r>
                <a:rPr kumimoji="1" lang="en-US" altLang="zh-CN" sz="2400" baseline="-25000">
                  <a:latin typeface="Times New Roman" pitchFamily="18" charset="0"/>
                </a:rPr>
                <a:t>0</a:t>
              </a:r>
              <a:r>
                <a:rPr kumimoji="1" lang="en-US" altLang="zh-CN" sz="2800">
                  <a:latin typeface="Times New Roman" pitchFamily="18" charset="0"/>
                </a:rPr>
                <a:t>. </a:t>
              </a:r>
              <a:r>
                <a:rPr kumimoji="1" lang="en-US" altLang="zh-CN" sz="2800" i="1">
                  <a:latin typeface="Times New Roman" pitchFamily="18" charset="0"/>
                </a:rPr>
                <a:t>x</a:t>
              </a:r>
              <a:r>
                <a:rPr kumimoji="1" lang="en-US" altLang="zh-CN" sz="2400" baseline="-25000">
                  <a:latin typeface="Times New Roman" pitchFamily="18" charset="0"/>
                </a:rPr>
                <a:t>1</a:t>
              </a:r>
              <a:r>
                <a:rPr kumimoji="1" lang="en-US" altLang="zh-CN" sz="2800" i="1">
                  <a:latin typeface="Times New Roman" pitchFamily="18" charset="0"/>
                </a:rPr>
                <a:t>x</a:t>
              </a:r>
              <a:r>
                <a:rPr kumimoji="1" lang="en-US" altLang="zh-CN" sz="2400" baseline="-25000">
                  <a:latin typeface="Times New Roman" pitchFamily="18" charset="0"/>
                </a:rPr>
                <a:t>2</a:t>
              </a:r>
              <a:r>
                <a:rPr kumimoji="1" lang="en-US" altLang="zh-CN" sz="2800">
                  <a:latin typeface="Times New Roman" pitchFamily="18" charset="0"/>
                </a:rPr>
                <a:t>        </a:t>
              </a:r>
              <a:r>
                <a:rPr kumimoji="1" lang="en-US" altLang="zh-CN" sz="2800" i="1">
                  <a:latin typeface="Times New Roman" pitchFamily="18" charset="0"/>
                </a:rPr>
                <a:t>x</a:t>
              </a:r>
              <a:r>
                <a:rPr kumimoji="1" lang="en-US" altLang="zh-CN" sz="2400" i="1" baseline="-25000">
                  <a:latin typeface="Times New Roman" pitchFamily="18" charset="0"/>
                </a:rPr>
                <a:t>n</a:t>
              </a:r>
            </a:p>
          </p:txBody>
        </p:sp>
        <p:sp>
          <p:nvSpPr>
            <p:cNvPr id="122915" name="Text Box 6"/>
            <p:cNvSpPr txBox="1">
              <a:spLocks noChangeArrowheads="1"/>
            </p:cNvSpPr>
            <p:nvPr/>
          </p:nvSpPr>
          <p:spPr bwMode="auto">
            <a:xfrm>
              <a:off x="2448" y="100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a:t>
              </a:r>
            </a:p>
          </p:txBody>
        </p:sp>
      </p:grpSp>
      <p:grpSp>
        <p:nvGrpSpPr>
          <p:cNvPr id="753671" name="Group 7"/>
          <p:cNvGrpSpPr>
            <a:grpSpLocks/>
          </p:cNvGrpSpPr>
          <p:nvPr/>
        </p:nvGrpSpPr>
        <p:grpSpPr bwMode="auto">
          <a:xfrm>
            <a:off x="1147763" y="1447800"/>
            <a:ext cx="3295650" cy="519113"/>
            <a:chOff x="1008" y="1305"/>
            <a:chExt cx="2076" cy="327"/>
          </a:xfrm>
        </p:grpSpPr>
        <p:sp>
          <p:nvSpPr>
            <p:cNvPr id="122912" name="Text Box 8"/>
            <p:cNvSpPr txBox="1">
              <a:spLocks noChangeArrowheads="1"/>
            </p:cNvSpPr>
            <p:nvPr/>
          </p:nvSpPr>
          <p:spPr bwMode="auto">
            <a:xfrm>
              <a:off x="1008" y="1305"/>
              <a:ext cx="2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a:t>
              </a:r>
              <a:r>
                <a:rPr kumimoji="1" lang="zh-CN" altLang="en-US" sz="2400">
                  <a:latin typeface="Times New Roman" pitchFamily="18" charset="0"/>
                </a:rPr>
                <a:t> </a:t>
              </a:r>
              <a:r>
                <a:rPr kumimoji="1" lang="zh-CN" altLang="en-US" sz="1000">
                  <a:latin typeface="Times New Roman" pitchFamily="18" charset="0"/>
                </a:rPr>
                <a:t> </a:t>
              </a:r>
              <a:r>
                <a:rPr kumimoji="1" lang="en-US" altLang="zh-CN" sz="2800" i="1">
                  <a:latin typeface="Times New Roman" pitchFamily="18" charset="0"/>
                </a:rPr>
                <a:t>y </a:t>
              </a:r>
              <a:r>
                <a:rPr kumimoji="1" lang="en-US" altLang="zh-CN" sz="2800">
                  <a:latin typeface="Times New Roman" pitchFamily="18" charset="0"/>
                </a:rPr>
                <a:t>]</a:t>
              </a:r>
              <a:r>
                <a:rPr kumimoji="1" lang="zh-CN" altLang="en-US" sz="2400" baseline="-25000">
                  <a:latin typeface="Times New Roman" pitchFamily="18" charset="0"/>
                </a:rPr>
                <a:t>原</a:t>
              </a:r>
              <a:r>
                <a:rPr kumimoji="1" lang="zh-CN" altLang="en-US" sz="2800">
                  <a:latin typeface="Times New Roman" pitchFamily="18" charset="0"/>
                </a:rPr>
                <a:t> = </a:t>
              </a:r>
              <a:r>
                <a:rPr kumimoji="1" lang="en-US" altLang="zh-CN" sz="2800" i="1">
                  <a:latin typeface="Times New Roman" pitchFamily="18" charset="0"/>
                </a:rPr>
                <a:t>y</a:t>
              </a:r>
              <a:r>
                <a:rPr kumimoji="1" lang="en-US" altLang="zh-CN" sz="2400" baseline="-25000">
                  <a:latin typeface="Times New Roman" pitchFamily="18" charset="0"/>
                </a:rPr>
                <a:t>0</a:t>
              </a:r>
              <a:r>
                <a:rPr kumimoji="1" lang="en-US" altLang="zh-CN" sz="2800">
                  <a:latin typeface="Times New Roman" pitchFamily="18" charset="0"/>
                </a:rPr>
                <a:t>. </a:t>
              </a:r>
              <a:r>
                <a:rPr kumimoji="1" lang="en-US" altLang="zh-CN" sz="2800" i="1">
                  <a:latin typeface="Times New Roman" pitchFamily="18" charset="0"/>
                </a:rPr>
                <a:t>y</a:t>
              </a:r>
              <a:r>
                <a:rPr kumimoji="1" lang="en-US" altLang="zh-CN" sz="2400" baseline="-25000">
                  <a:latin typeface="Times New Roman" pitchFamily="18" charset="0"/>
                </a:rPr>
                <a:t>1</a:t>
              </a:r>
              <a:r>
                <a:rPr kumimoji="1" lang="en-US" altLang="zh-CN" sz="2800" i="1">
                  <a:latin typeface="Times New Roman" pitchFamily="18" charset="0"/>
                </a:rPr>
                <a:t>y</a:t>
              </a:r>
              <a:r>
                <a:rPr kumimoji="1" lang="en-US" altLang="zh-CN" sz="2400" baseline="-25000">
                  <a:latin typeface="Times New Roman" pitchFamily="18" charset="0"/>
                </a:rPr>
                <a:t>2</a:t>
              </a:r>
              <a:r>
                <a:rPr kumimoji="1" lang="en-US" altLang="zh-CN" sz="2800">
                  <a:latin typeface="Times New Roman" pitchFamily="18" charset="0"/>
                </a:rPr>
                <a:t>        </a:t>
              </a:r>
              <a:r>
                <a:rPr kumimoji="1" lang="en-US" altLang="zh-CN" sz="2800" i="1">
                  <a:latin typeface="Times New Roman" pitchFamily="18" charset="0"/>
                </a:rPr>
                <a:t>y</a:t>
              </a:r>
              <a:r>
                <a:rPr kumimoji="1" lang="en-US" altLang="zh-CN" sz="2400" i="1" baseline="-25000">
                  <a:latin typeface="Times New Roman" pitchFamily="18" charset="0"/>
                </a:rPr>
                <a:t>n</a:t>
              </a:r>
            </a:p>
          </p:txBody>
        </p:sp>
        <p:sp>
          <p:nvSpPr>
            <p:cNvPr id="122913" name="Text Box 9"/>
            <p:cNvSpPr txBox="1">
              <a:spLocks noChangeArrowheads="1"/>
            </p:cNvSpPr>
            <p:nvPr/>
          </p:nvSpPr>
          <p:spPr bwMode="auto">
            <a:xfrm>
              <a:off x="2448" y="130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a:t>
              </a:r>
            </a:p>
          </p:txBody>
        </p:sp>
      </p:grpSp>
      <p:grpSp>
        <p:nvGrpSpPr>
          <p:cNvPr id="753674" name="Group 10"/>
          <p:cNvGrpSpPr>
            <a:grpSpLocks/>
          </p:cNvGrpSpPr>
          <p:nvPr/>
        </p:nvGrpSpPr>
        <p:grpSpPr bwMode="auto">
          <a:xfrm>
            <a:off x="947738" y="2576513"/>
            <a:ext cx="6678612" cy="882650"/>
            <a:chOff x="714" y="2016"/>
            <a:chExt cx="4207" cy="556"/>
          </a:xfrm>
        </p:grpSpPr>
        <p:sp>
          <p:nvSpPr>
            <p:cNvPr id="122909" name="Text Box 11"/>
            <p:cNvSpPr txBox="1">
              <a:spLocks noChangeArrowheads="1"/>
            </p:cNvSpPr>
            <p:nvPr/>
          </p:nvSpPr>
          <p:spPr bwMode="auto">
            <a:xfrm>
              <a:off x="714" y="2049"/>
              <a:ext cx="420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式中  </a:t>
              </a:r>
              <a:r>
                <a:rPr kumimoji="1" lang="en-US" altLang="zh-CN" sz="2400" i="1">
                  <a:latin typeface="Times New Roman" pitchFamily="18" charset="0"/>
                </a:rPr>
                <a:t>x</a:t>
              </a:r>
              <a:r>
                <a:rPr kumimoji="1" lang="en-US" altLang="zh-CN" sz="2400">
                  <a:latin typeface="Times New Roman" pitchFamily="18" charset="0"/>
                </a:rPr>
                <a:t>* = 0</a:t>
              </a:r>
              <a:r>
                <a:rPr kumimoji="1" lang="en-US" altLang="en-US" sz="2400">
                  <a:latin typeface="Times New Roman" pitchFamily="18" charset="0"/>
                </a:rPr>
                <a:t>. </a:t>
              </a:r>
              <a:r>
                <a:rPr kumimoji="1" lang="en-US" altLang="zh-CN" sz="2400" i="1">
                  <a:latin typeface="Times New Roman" pitchFamily="18" charset="0"/>
                </a:rPr>
                <a:t>x</a:t>
              </a:r>
              <a:r>
                <a:rPr kumimoji="1" lang="en-US" altLang="zh-CN" sz="2400" baseline="-25000">
                  <a:latin typeface="Times New Roman" pitchFamily="18" charset="0"/>
                </a:rPr>
                <a:t>1</a:t>
              </a:r>
              <a:r>
                <a:rPr kumimoji="1" lang="en-US" altLang="zh-CN" sz="2400" i="1">
                  <a:latin typeface="Times New Roman" pitchFamily="18" charset="0"/>
                </a:rPr>
                <a:t>x</a:t>
              </a:r>
              <a:r>
                <a:rPr kumimoji="1" lang="en-US" altLang="zh-CN" sz="2400" baseline="-25000">
                  <a:latin typeface="Times New Roman" pitchFamily="18" charset="0"/>
                </a:rPr>
                <a:t>2</a:t>
              </a:r>
              <a:r>
                <a:rPr kumimoji="1" lang="en-US" altLang="zh-CN" sz="2400">
                  <a:latin typeface="Times New Roman" pitchFamily="18" charset="0"/>
                </a:rPr>
                <a:t>        </a:t>
              </a:r>
              <a:r>
                <a:rPr kumimoji="1" lang="en-US" altLang="zh-CN" sz="2400" i="1">
                  <a:latin typeface="Times New Roman" pitchFamily="18" charset="0"/>
                </a:rPr>
                <a:t>x</a:t>
              </a:r>
              <a:r>
                <a:rPr kumimoji="1" lang="en-US" altLang="zh-CN" sz="2400" i="1" baseline="-25000">
                  <a:latin typeface="Times New Roman" pitchFamily="18" charset="0"/>
                </a:rPr>
                <a:t>n</a:t>
              </a:r>
              <a:r>
                <a:rPr kumimoji="1" lang="en-US" altLang="zh-CN" sz="2400">
                  <a:latin typeface="Times New Roman" pitchFamily="18" charset="0"/>
                </a:rPr>
                <a:t>     </a:t>
              </a:r>
              <a:r>
                <a:rPr kumimoji="1" lang="zh-CN" altLang="en-US" sz="2400">
                  <a:latin typeface="Times New Roman" pitchFamily="18" charset="0"/>
                </a:rPr>
                <a:t>为 </a:t>
              </a:r>
              <a:r>
                <a:rPr kumimoji="1" lang="en-US" altLang="zh-CN" sz="2400" i="1">
                  <a:latin typeface="Times New Roman" pitchFamily="18" charset="0"/>
                </a:rPr>
                <a:t>x</a:t>
              </a:r>
              <a:r>
                <a:rPr kumimoji="1" lang="en-US" altLang="zh-CN" sz="2400">
                  <a:latin typeface="Times New Roman" pitchFamily="18" charset="0"/>
                </a:rPr>
                <a:t> </a:t>
              </a:r>
              <a:r>
                <a:rPr kumimoji="1" lang="zh-CN" altLang="en-US" sz="2400">
                  <a:latin typeface="Times New Roman" pitchFamily="18" charset="0"/>
                </a:rPr>
                <a:t>的绝对值</a:t>
              </a:r>
            </a:p>
            <a:p>
              <a:pPr eaLnBrk="1" hangingPunct="1"/>
              <a:r>
                <a:rPr kumimoji="1" lang="en-US" altLang="zh-CN" sz="1400">
                  <a:latin typeface="Times New Roman" pitchFamily="18" charset="0"/>
                </a:rPr>
                <a:t> </a:t>
              </a:r>
              <a:r>
                <a:rPr kumimoji="1" lang="en-US" altLang="zh-CN" sz="2000">
                  <a:latin typeface="Times New Roman" pitchFamily="18" charset="0"/>
                </a:rPr>
                <a:t> </a:t>
              </a:r>
              <a:r>
                <a:rPr kumimoji="1" lang="en-US" altLang="zh-CN" sz="2400">
                  <a:latin typeface="Times New Roman" pitchFamily="18" charset="0"/>
                </a:rPr>
                <a:t>         </a:t>
              </a:r>
              <a:r>
                <a:rPr kumimoji="1" lang="en-US" altLang="zh-CN" sz="2400" i="1">
                  <a:latin typeface="Times New Roman" pitchFamily="18" charset="0"/>
                </a:rPr>
                <a:t>y</a:t>
              </a:r>
              <a:r>
                <a:rPr kumimoji="1" lang="en-US" altLang="zh-CN" sz="2400">
                  <a:latin typeface="Times New Roman" pitchFamily="18" charset="0"/>
                </a:rPr>
                <a:t>* = 0</a:t>
              </a:r>
              <a:r>
                <a:rPr kumimoji="1" lang="en-US" altLang="en-US" sz="2400">
                  <a:latin typeface="Times New Roman" pitchFamily="18" charset="0"/>
                </a:rPr>
                <a:t>. </a:t>
              </a:r>
              <a:r>
                <a:rPr kumimoji="1" lang="en-US" altLang="zh-CN" sz="2400" i="1">
                  <a:latin typeface="Times New Roman" pitchFamily="18" charset="0"/>
                </a:rPr>
                <a:t>y</a:t>
              </a:r>
              <a:r>
                <a:rPr kumimoji="1" lang="en-US" altLang="zh-CN" sz="2400" baseline="-25000">
                  <a:latin typeface="Times New Roman" pitchFamily="18" charset="0"/>
                </a:rPr>
                <a:t>1</a:t>
              </a:r>
              <a:r>
                <a:rPr kumimoji="1" lang="en-US" altLang="zh-CN" sz="2400" i="1">
                  <a:latin typeface="Times New Roman" pitchFamily="18" charset="0"/>
                </a:rPr>
                <a:t>y</a:t>
              </a:r>
              <a:r>
                <a:rPr kumimoji="1" lang="en-US" altLang="zh-CN" sz="2400" baseline="-25000">
                  <a:latin typeface="Times New Roman" pitchFamily="18" charset="0"/>
                </a:rPr>
                <a:t>2</a:t>
              </a:r>
              <a:r>
                <a:rPr kumimoji="1" lang="en-US" altLang="zh-CN" sz="2400">
                  <a:latin typeface="Times New Roman" pitchFamily="18" charset="0"/>
                </a:rPr>
                <a:t>        </a:t>
              </a:r>
              <a:r>
                <a:rPr kumimoji="1" lang="en-US" altLang="zh-CN" sz="2400" i="1">
                  <a:latin typeface="Times New Roman" pitchFamily="18" charset="0"/>
                </a:rPr>
                <a:t>y</a:t>
              </a:r>
              <a:r>
                <a:rPr kumimoji="1" lang="en-US" altLang="zh-CN" sz="2400" i="1" baseline="-25000">
                  <a:latin typeface="Times New Roman" pitchFamily="18" charset="0"/>
                </a:rPr>
                <a:t>n</a:t>
              </a:r>
              <a:r>
                <a:rPr kumimoji="1" lang="en-US" altLang="zh-CN" sz="2400">
                  <a:latin typeface="Times New Roman" pitchFamily="18" charset="0"/>
                </a:rPr>
                <a:t>     </a:t>
              </a:r>
              <a:r>
                <a:rPr kumimoji="1" lang="zh-CN" altLang="en-US" sz="2400">
                  <a:latin typeface="Times New Roman" pitchFamily="18" charset="0"/>
                </a:rPr>
                <a:t>为 </a:t>
              </a:r>
              <a:r>
                <a:rPr kumimoji="1" lang="en-US" altLang="zh-CN" sz="2400" i="1">
                  <a:latin typeface="Times New Roman" pitchFamily="18" charset="0"/>
                </a:rPr>
                <a:t>y</a:t>
              </a:r>
              <a:r>
                <a:rPr kumimoji="1" lang="en-US" altLang="zh-CN" sz="2400">
                  <a:latin typeface="Times New Roman" pitchFamily="18" charset="0"/>
                </a:rPr>
                <a:t> </a:t>
              </a:r>
              <a:r>
                <a:rPr kumimoji="1" lang="zh-CN" altLang="en-US" sz="2400">
                  <a:latin typeface="Times New Roman" pitchFamily="18" charset="0"/>
                </a:rPr>
                <a:t>的绝对值</a:t>
              </a:r>
            </a:p>
          </p:txBody>
        </p:sp>
        <p:sp>
          <p:nvSpPr>
            <p:cNvPr id="122910" name="Text Box 12"/>
            <p:cNvSpPr txBox="1">
              <a:spLocks noChangeArrowheads="1"/>
            </p:cNvSpPr>
            <p:nvPr/>
          </p:nvSpPr>
          <p:spPr bwMode="auto">
            <a:xfrm>
              <a:off x="2164" y="201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p>
          </p:txBody>
        </p:sp>
        <p:sp>
          <p:nvSpPr>
            <p:cNvPr id="122911" name="Text Box 13"/>
            <p:cNvSpPr txBox="1">
              <a:spLocks noChangeArrowheads="1"/>
            </p:cNvSpPr>
            <p:nvPr/>
          </p:nvSpPr>
          <p:spPr bwMode="auto">
            <a:xfrm>
              <a:off x="2168" y="224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p>
          </p:txBody>
        </p:sp>
      </p:grpSp>
      <p:grpSp>
        <p:nvGrpSpPr>
          <p:cNvPr id="753678" name="Group 14"/>
          <p:cNvGrpSpPr>
            <a:grpSpLocks/>
          </p:cNvGrpSpPr>
          <p:nvPr/>
        </p:nvGrpSpPr>
        <p:grpSpPr bwMode="auto">
          <a:xfrm>
            <a:off x="1093788" y="4024313"/>
            <a:ext cx="3781425" cy="763587"/>
            <a:chOff x="806" y="2928"/>
            <a:chExt cx="2382" cy="481"/>
          </a:xfrm>
        </p:grpSpPr>
        <p:sp>
          <p:nvSpPr>
            <p:cNvPr id="122904" name="Text Box 15"/>
            <p:cNvSpPr txBox="1">
              <a:spLocks noChangeArrowheads="1"/>
            </p:cNvSpPr>
            <p:nvPr/>
          </p:nvSpPr>
          <p:spPr bwMode="auto">
            <a:xfrm>
              <a:off x="806" y="3024"/>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rPr>
                <a:t>数值部分为绝对值相除</a:t>
              </a:r>
            </a:p>
          </p:txBody>
        </p:sp>
        <p:grpSp>
          <p:nvGrpSpPr>
            <p:cNvPr id="122905" name="Group 16"/>
            <p:cNvGrpSpPr>
              <a:grpSpLocks/>
            </p:cNvGrpSpPr>
            <p:nvPr/>
          </p:nvGrpSpPr>
          <p:grpSpPr bwMode="auto">
            <a:xfrm>
              <a:off x="2880" y="2928"/>
              <a:ext cx="308" cy="481"/>
              <a:chOff x="2880" y="2928"/>
              <a:chExt cx="308" cy="481"/>
            </a:xfrm>
          </p:grpSpPr>
          <p:sp>
            <p:nvSpPr>
              <p:cNvPr id="122906" name="Text Box 17"/>
              <p:cNvSpPr txBox="1">
                <a:spLocks noChangeArrowheads="1"/>
              </p:cNvSpPr>
              <p:nvPr/>
            </p:nvSpPr>
            <p:spPr bwMode="auto">
              <a:xfrm>
                <a:off x="2880" y="29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latin typeface="Times New Roman" pitchFamily="18" charset="0"/>
                  </a:rPr>
                  <a:t>x</a:t>
                </a:r>
                <a:r>
                  <a:rPr kumimoji="1" lang="en-US" altLang="zh-CN" sz="2400" b="1">
                    <a:latin typeface="Times New Roman" pitchFamily="18" charset="0"/>
                  </a:rPr>
                  <a:t>*</a:t>
                </a:r>
              </a:p>
            </p:txBody>
          </p:sp>
          <p:sp>
            <p:nvSpPr>
              <p:cNvPr id="122907" name="Text Box 18"/>
              <p:cNvSpPr txBox="1">
                <a:spLocks noChangeArrowheads="1"/>
              </p:cNvSpPr>
              <p:nvPr/>
            </p:nvSpPr>
            <p:spPr bwMode="auto">
              <a:xfrm>
                <a:off x="2880" y="312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latin typeface="Times New Roman" pitchFamily="18" charset="0"/>
                  </a:rPr>
                  <a:t>y</a:t>
                </a:r>
                <a:r>
                  <a:rPr kumimoji="1" lang="en-US" altLang="zh-CN" sz="2400" b="1">
                    <a:latin typeface="Times New Roman" pitchFamily="18" charset="0"/>
                  </a:rPr>
                  <a:t>*</a:t>
                </a:r>
              </a:p>
            </p:txBody>
          </p:sp>
          <p:sp>
            <p:nvSpPr>
              <p:cNvPr id="122908" name="Line 19"/>
              <p:cNvSpPr>
                <a:spLocks noChangeShapeType="1"/>
              </p:cNvSpPr>
              <p:nvPr/>
            </p:nvSpPr>
            <p:spPr bwMode="auto">
              <a:xfrm>
                <a:off x="2894" y="3190"/>
                <a:ext cx="19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2886" name="Text Box 23"/>
          <p:cNvSpPr txBox="1">
            <a:spLocks noChangeArrowheads="1"/>
          </p:cNvSpPr>
          <p:nvPr/>
        </p:nvSpPr>
        <p:spPr bwMode="auto">
          <a:xfrm>
            <a:off x="1895475" y="4792663"/>
            <a:ext cx="44354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rPr>
              <a:t>小数定点除法 </a:t>
            </a:r>
            <a:r>
              <a:rPr kumimoji="1" lang="en-US" altLang="zh-CN" sz="2400" b="1" i="1">
                <a:latin typeface="Times New Roman" pitchFamily="18" charset="0"/>
              </a:rPr>
              <a:t>x</a:t>
            </a:r>
            <a:r>
              <a:rPr kumimoji="1" lang="en-US" altLang="zh-CN" sz="2400" b="1">
                <a:latin typeface="Times New Roman" pitchFamily="18" charset="0"/>
              </a:rPr>
              <a:t>* </a:t>
            </a:r>
            <a:r>
              <a:rPr kumimoji="1" lang="en-US" altLang="zh-CN" sz="20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a:t>
            </a:r>
          </a:p>
          <a:p>
            <a:pPr eaLnBrk="1" hangingPunct="1"/>
            <a:r>
              <a:rPr kumimoji="1" lang="zh-CN" altLang="en-US" sz="2400" b="1">
                <a:latin typeface="Times New Roman" pitchFamily="18" charset="0"/>
              </a:rPr>
              <a:t>被除数不等于 0 ，除数不能为 0</a:t>
            </a:r>
          </a:p>
        </p:txBody>
      </p:sp>
      <p:grpSp>
        <p:nvGrpSpPr>
          <p:cNvPr id="753689" name="Group 25"/>
          <p:cNvGrpSpPr>
            <a:grpSpLocks/>
          </p:cNvGrpSpPr>
          <p:nvPr/>
        </p:nvGrpSpPr>
        <p:grpSpPr bwMode="auto">
          <a:xfrm>
            <a:off x="1093788" y="3546475"/>
            <a:ext cx="4051300" cy="523875"/>
            <a:chOff x="806" y="2688"/>
            <a:chExt cx="2552" cy="330"/>
          </a:xfrm>
        </p:grpSpPr>
        <p:sp>
          <p:nvSpPr>
            <p:cNvPr id="122902" name="Text Box 26"/>
            <p:cNvSpPr txBox="1">
              <a:spLocks noChangeArrowheads="1"/>
            </p:cNvSpPr>
            <p:nvPr/>
          </p:nvSpPr>
          <p:spPr bwMode="auto">
            <a:xfrm>
              <a:off x="806" y="2688"/>
              <a:ext cx="25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rPr>
                <a:t>商的符号位单独处理</a:t>
              </a:r>
              <a:r>
                <a:rPr kumimoji="1" lang="zh-CN" altLang="en-US" sz="2800" b="1">
                  <a:latin typeface="Times New Roman" pitchFamily="18" charset="0"/>
                </a:rPr>
                <a:t> </a:t>
              </a:r>
              <a:r>
                <a:rPr kumimoji="1" lang="en-US" altLang="zh-CN" sz="2800" b="1" i="1">
                  <a:latin typeface="Times New Roman" pitchFamily="18" charset="0"/>
                </a:rPr>
                <a:t>x</a:t>
              </a:r>
              <a:r>
                <a:rPr kumimoji="1" lang="en-US" altLang="zh-CN" sz="2400" b="1" baseline="-25000">
                  <a:latin typeface="Times New Roman" pitchFamily="18" charset="0"/>
                </a:rPr>
                <a:t>0</a:t>
              </a:r>
              <a:r>
                <a:rPr kumimoji="1" lang="en-US" altLang="zh-CN" sz="2800" b="1">
                  <a:latin typeface="Times New Roman" pitchFamily="18" charset="0"/>
                </a:rPr>
                <a:t>     </a:t>
              </a:r>
              <a:r>
                <a:rPr kumimoji="1" lang="en-US" altLang="zh-CN" sz="2800" b="1" i="1">
                  <a:latin typeface="Times New Roman" pitchFamily="18" charset="0"/>
                </a:rPr>
                <a:t>y</a:t>
              </a:r>
              <a:r>
                <a:rPr kumimoji="1" lang="en-US" altLang="zh-CN" sz="2400" b="1" baseline="-25000">
                  <a:latin typeface="Times New Roman" pitchFamily="18" charset="0"/>
                </a:rPr>
                <a:t>0</a:t>
              </a:r>
            </a:p>
          </p:txBody>
        </p:sp>
        <p:sp>
          <p:nvSpPr>
            <p:cNvPr id="122903" name="AutoShape 27"/>
            <p:cNvSpPr>
              <a:spLocks noChangeArrowheads="1"/>
            </p:cNvSpPr>
            <p:nvPr/>
          </p:nvSpPr>
          <p:spPr bwMode="auto">
            <a:xfrm>
              <a:off x="2877" y="2792"/>
              <a:ext cx="147" cy="147"/>
            </a:xfrm>
            <a:prstGeom prst="flowChar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800" b="1"/>
            </a:p>
          </p:txBody>
        </p:sp>
      </p:grpSp>
      <p:grpSp>
        <p:nvGrpSpPr>
          <p:cNvPr id="753692" name="Group 28"/>
          <p:cNvGrpSpPr>
            <a:grpSpLocks/>
          </p:cNvGrpSpPr>
          <p:nvPr/>
        </p:nvGrpSpPr>
        <p:grpSpPr bwMode="auto">
          <a:xfrm>
            <a:off x="1146175" y="1797050"/>
            <a:ext cx="3171825" cy="777875"/>
            <a:chOff x="839" y="1525"/>
            <a:chExt cx="1998" cy="490"/>
          </a:xfrm>
        </p:grpSpPr>
        <p:grpSp>
          <p:nvGrpSpPr>
            <p:cNvPr id="122891" name="Group 29"/>
            <p:cNvGrpSpPr>
              <a:grpSpLocks/>
            </p:cNvGrpSpPr>
            <p:nvPr/>
          </p:nvGrpSpPr>
          <p:grpSpPr bwMode="auto">
            <a:xfrm>
              <a:off x="839" y="1525"/>
              <a:ext cx="1998" cy="490"/>
              <a:chOff x="839" y="1525"/>
              <a:chExt cx="1998" cy="490"/>
            </a:xfrm>
          </p:grpSpPr>
          <p:sp>
            <p:nvSpPr>
              <p:cNvPr id="122893" name="Text Box 30"/>
              <p:cNvSpPr txBox="1">
                <a:spLocks noChangeArrowheads="1"/>
              </p:cNvSpPr>
              <p:nvPr/>
            </p:nvSpPr>
            <p:spPr bwMode="auto">
              <a:xfrm>
                <a:off x="839" y="1615"/>
                <a:ext cx="16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a:t>
                </a:r>
                <a:r>
                  <a:rPr kumimoji="1" lang="zh-CN" altLang="en-US" sz="2400" baseline="-25000">
                    <a:latin typeface="Times New Roman" pitchFamily="18" charset="0"/>
                  </a:rPr>
                  <a:t>原</a:t>
                </a:r>
                <a:r>
                  <a:rPr kumimoji="1" lang="zh-CN" altLang="en-US" sz="2800">
                    <a:latin typeface="Times New Roman" pitchFamily="18" charset="0"/>
                  </a:rPr>
                  <a:t> = (</a:t>
                </a:r>
                <a:r>
                  <a:rPr kumimoji="1" lang="en-US" altLang="zh-CN" sz="2800" i="1">
                    <a:latin typeface="Times New Roman" pitchFamily="18" charset="0"/>
                  </a:rPr>
                  <a:t>x</a:t>
                </a:r>
                <a:r>
                  <a:rPr kumimoji="1" lang="en-US" altLang="zh-CN" sz="2400" baseline="-25000">
                    <a:latin typeface="Times New Roman" pitchFamily="18" charset="0"/>
                  </a:rPr>
                  <a:t>0</a:t>
                </a:r>
                <a:r>
                  <a:rPr kumimoji="1" lang="en-US" altLang="zh-CN" sz="2800">
                    <a:latin typeface="Times New Roman" pitchFamily="18" charset="0"/>
                  </a:rPr>
                  <a:t>     </a:t>
                </a:r>
                <a:r>
                  <a:rPr kumimoji="1" lang="en-US" altLang="zh-CN" sz="2800" i="1">
                    <a:latin typeface="Times New Roman" pitchFamily="18" charset="0"/>
                  </a:rPr>
                  <a:t>y</a:t>
                </a:r>
                <a:r>
                  <a:rPr kumimoji="1" lang="en-US" altLang="zh-CN" sz="2400" baseline="-25000">
                    <a:latin typeface="Times New Roman" pitchFamily="18" charset="0"/>
                  </a:rPr>
                  <a:t>0</a:t>
                </a:r>
                <a:r>
                  <a:rPr kumimoji="1" lang="en-US" altLang="zh-CN" sz="2800">
                    <a:latin typeface="Times New Roman" pitchFamily="18" charset="0"/>
                  </a:rPr>
                  <a:t>).</a:t>
                </a:r>
              </a:p>
            </p:txBody>
          </p:sp>
          <p:grpSp>
            <p:nvGrpSpPr>
              <p:cNvPr id="122894" name="Group 31"/>
              <p:cNvGrpSpPr>
                <a:grpSpLocks/>
              </p:cNvGrpSpPr>
              <p:nvPr/>
            </p:nvGrpSpPr>
            <p:grpSpPr bwMode="auto">
              <a:xfrm>
                <a:off x="973" y="1525"/>
                <a:ext cx="212" cy="454"/>
                <a:chOff x="1056" y="1728"/>
                <a:chExt cx="212" cy="454"/>
              </a:xfrm>
            </p:grpSpPr>
            <p:sp>
              <p:nvSpPr>
                <p:cNvPr id="122899" name="Text Box 32"/>
                <p:cNvSpPr txBox="1">
                  <a:spLocks noChangeArrowheads="1"/>
                </p:cNvSpPr>
                <p:nvPr/>
              </p:nvSpPr>
              <p:spPr bwMode="auto">
                <a:xfrm>
                  <a:off x="1056"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x</a:t>
                  </a:r>
                </a:p>
              </p:txBody>
            </p:sp>
            <p:sp>
              <p:nvSpPr>
                <p:cNvPr id="122900" name="Text Box 33"/>
                <p:cNvSpPr txBox="1">
                  <a:spLocks noChangeArrowheads="1"/>
                </p:cNvSpPr>
                <p:nvPr/>
              </p:nvSpPr>
              <p:spPr bwMode="auto">
                <a:xfrm>
                  <a:off x="1056" y="18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y</a:t>
                  </a:r>
                </a:p>
              </p:txBody>
            </p:sp>
            <p:sp>
              <p:nvSpPr>
                <p:cNvPr id="122901" name="Line 34"/>
                <p:cNvSpPr>
                  <a:spLocks noChangeShapeType="1"/>
                </p:cNvSpPr>
                <p:nvPr/>
              </p:nvSpPr>
              <p:spPr bwMode="auto">
                <a:xfrm>
                  <a:off x="1070" y="1990"/>
                  <a:ext cx="19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2895" name="Group 35"/>
              <p:cNvGrpSpPr>
                <a:grpSpLocks/>
              </p:cNvGrpSpPr>
              <p:nvPr/>
            </p:nvGrpSpPr>
            <p:grpSpPr bwMode="auto">
              <a:xfrm>
                <a:off x="2529" y="1525"/>
                <a:ext cx="308" cy="490"/>
                <a:chOff x="2529" y="1525"/>
                <a:chExt cx="308" cy="490"/>
              </a:xfrm>
            </p:grpSpPr>
            <p:sp>
              <p:nvSpPr>
                <p:cNvPr id="122896" name="Text Box 36"/>
                <p:cNvSpPr txBox="1">
                  <a:spLocks noChangeArrowheads="1"/>
                </p:cNvSpPr>
                <p:nvPr/>
              </p:nvSpPr>
              <p:spPr bwMode="auto">
                <a:xfrm>
                  <a:off x="2529" y="152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x</a:t>
                  </a:r>
                  <a:r>
                    <a:rPr kumimoji="1" lang="en-US" altLang="zh-CN" sz="2400">
                      <a:latin typeface="Times New Roman" pitchFamily="18" charset="0"/>
                    </a:rPr>
                    <a:t>*</a:t>
                  </a:r>
                </a:p>
              </p:txBody>
            </p:sp>
            <p:sp>
              <p:nvSpPr>
                <p:cNvPr id="122897" name="Text Box 37"/>
                <p:cNvSpPr txBox="1">
                  <a:spLocks noChangeArrowheads="1"/>
                </p:cNvSpPr>
                <p:nvPr/>
              </p:nvSpPr>
              <p:spPr bwMode="auto">
                <a:xfrm>
                  <a:off x="2529" y="1727"/>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y</a:t>
                  </a:r>
                  <a:r>
                    <a:rPr kumimoji="1" lang="en-US" altLang="zh-CN" sz="2400">
                      <a:latin typeface="Times New Roman" pitchFamily="18" charset="0"/>
                    </a:rPr>
                    <a:t>*</a:t>
                  </a:r>
                </a:p>
              </p:txBody>
            </p:sp>
            <p:sp>
              <p:nvSpPr>
                <p:cNvPr id="122898" name="Line 38"/>
                <p:cNvSpPr>
                  <a:spLocks noChangeShapeType="1"/>
                </p:cNvSpPr>
                <p:nvPr/>
              </p:nvSpPr>
              <p:spPr bwMode="auto">
                <a:xfrm>
                  <a:off x="2543" y="1787"/>
                  <a:ext cx="19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2892" name="AutoShape 39"/>
            <p:cNvSpPr>
              <a:spLocks noChangeArrowheads="1"/>
            </p:cNvSpPr>
            <p:nvPr/>
          </p:nvSpPr>
          <p:spPr bwMode="auto">
            <a:xfrm>
              <a:off x="1940" y="1730"/>
              <a:ext cx="147" cy="147"/>
            </a:xfrm>
            <a:prstGeom prst="flowChar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sp>
        <p:nvSpPr>
          <p:cNvPr id="753704" name="Text Box 40"/>
          <p:cNvSpPr txBox="1">
            <a:spLocks noChangeArrowheads="1"/>
          </p:cNvSpPr>
          <p:nvPr/>
        </p:nvSpPr>
        <p:spPr bwMode="auto">
          <a:xfrm>
            <a:off x="815975" y="47244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rPr>
              <a:t>约定</a:t>
            </a:r>
          </a:p>
        </p:txBody>
      </p:sp>
      <p:sp>
        <p:nvSpPr>
          <p:cNvPr id="122890" name="灯片编号占位符 1"/>
          <p:cNvSpPr>
            <a:spLocks noGrp="1"/>
          </p:cNvSpPr>
          <p:nvPr>
            <p:ph type="sldNum" sz="quarter" idx="12"/>
          </p:nvPr>
        </p:nvSpPr>
        <p:spPr>
          <a:xfrm>
            <a:off x="8388424" y="6369197"/>
            <a:ext cx="57943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948D4825-B2D0-4FC5-B877-B2F646F5511F}" type="slidenum">
              <a:rPr lang="en-US" altLang="zh-CN" sz="2000">
                <a:solidFill>
                  <a:srgbClr val="FF0000"/>
                </a:solidFill>
                <a:latin typeface="Times New Roman" pitchFamily="18" charset="0"/>
              </a:rPr>
              <a:pPr algn="ctr"/>
              <a:t>118</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E673B674-7063-4124-B823-6E57D264E0AC}" type="datetime11">
              <a:rPr lang="zh-CN" altLang="en-US" smtClean="0"/>
              <a:t>10:23:48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blinds(horizontal)">
                                      <p:cBhvr>
                                        <p:cTn id="7" dur="500"/>
                                        <p:tgtEl>
                                          <p:spTgt spid="75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1"/>
                                        </p:tgtEl>
                                        <p:attrNameLst>
                                          <p:attrName>style.visibility</p:attrName>
                                        </p:attrNameLst>
                                      </p:cBhvr>
                                      <p:to>
                                        <p:strVal val="visible"/>
                                      </p:to>
                                    </p:set>
                                    <p:animEffect transition="in" filter="blinds(horizontal)">
                                      <p:cBhvr>
                                        <p:cTn id="12" dur="500"/>
                                        <p:tgtEl>
                                          <p:spTgt spid="753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3692"/>
                                        </p:tgtEl>
                                        <p:attrNameLst>
                                          <p:attrName>style.visibility</p:attrName>
                                        </p:attrNameLst>
                                      </p:cBhvr>
                                      <p:to>
                                        <p:strVal val="visible"/>
                                      </p:to>
                                    </p:set>
                                    <p:animEffect transition="in" filter="blinds(horizontal)">
                                      <p:cBhvr>
                                        <p:cTn id="17" dur="500"/>
                                        <p:tgtEl>
                                          <p:spTgt spid="7536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3674"/>
                                        </p:tgtEl>
                                        <p:attrNameLst>
                                          <p:attrName>style.visibility</p:attrName>
                                        </p:attrNameLst>
                                      </p:cBhvr>
                                      <p:to>
                                        <p:strVal val="visible"/>
                                      </p:to>
                                    </p:set>
                                    <p:animEffect transition="in" filter="blinds(horizontal)">
                                      <p:cBhvr>
                                        <p:cTn id="22" dur="500"/>
                                        <p:tgtEl>
                                          <p:spTgt spid="753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3689"/>
                                        </p:tgtEl>
                                        <p:attrNameLst>
                                          <p:attrName>style.visibility</p:attrName>
                                        </p:attrNameLst>
                                      </p:cBhvr>
                                      <p:to>
                                        <p:strVal val="visible"/>
                                      </p:to>
                                    </p:set>
                                    <p:animEffect transition="in" filter="blinds(horizontal)">
                                      <p:cBhvr>
                                        <p:cTn id="27" dur="500"/>
                                        <p:tgtEl>
                                          <p:spTgt spid="7536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3678"/>
                                        </p:tgtEl>
                                        <p:attrNameLst>
                                          <p:attrName>style.visibility</p:attrName>
                                        </p:attrNameLst>
                                      </p:cBhvr>
                                      <p:to>
                                        <p:strVal val="visible"/>
                                      </p:to>
                                    </p:set>
                                    <p:animEffect transition="in" filter="blinds(horizontal)">
                                      <p:cBhvr>
                                        <p:cTn id="32" dur="500"/>
                                        <p:tgtEl>
                                          <p:spTgt spid="7536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3704"/>
                                        </p:tgtEl>
                                        <p:attrNameLst>
                                          <p:attrName>style.visibility</p:attrName>
                                        </p:attrNameLst>
                                      </p:cBhvr>
                                      <p:to>
                                        <p:strVal val="visible"/>
                                      </p:to>
                                    </p:set>
                                    <p:animEffect transition="in" filter="blinds(horizontal)">
                                      <p:cBhvr>
                                        <p:cTn id="37" dur="500"/>
                                        <p:tgtEl>
                                          <p:spTgt spid="753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04"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Text Box 3"/>
          <p:cNvSpPr txBox="1">
            <a:spLocks noChangeArrowheads="1"/>
          </p:cNvSpPr>
          <p:nvPr/>
        </p:nvSpPr>
        <p:spPr bwMode="auto">
          <a:xfrm>
            <a:off x="1697038" y="22209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0 . 1 0 1 1</a:t>
            </a:r>
          </a:p>
        </p:txBody>
      </p:sp>
      <p:sp>
        <p:nvSpPr>
          <p:cNvPr id="754692" name="Text Box 4"/>
          <p:cNvSpPr txBox="1">
            <a:spLocks noChangeArrowheads="1"/>
          </p:cNvSpPr>
          <p:nvPr/>
        </p:nvSpPr>
        <p:spPr bwMode="auto">
          <a:xfrm>
            <a:off x="1697038" y="263525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1 . 0 0 1 1</a:t>
            </a:r>
          </a:p>
        </p:txBody>
      </p:sp>
      <p:sp>
        <p:nvSpPr>
          <p:cNvPr id="754693" name="Text Box 5"/>
          <p:cNvSpPr txBox="1">
            <a:spLocks noChangeArrowheads="1"/>
          </p:cNvSpPr>
          <p:nvPr/>
        </p:nvSpPr>
        <p:spPr bwMode="auto">
          <a:xfrm>
            <a:off x="1697038" y="46148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1 . 0 0 1 1</a:t>
            </a:r>
          </a:p>
        </p:txBody>
      </p:sp>
      <p:sp>
        <p:nvSpPr>
          <p:cNvPr id="754694" name="Text Box 6"/>
          <p:cNvSpPr txBox="1">
            <a:spLocks noChangeArrowheads="1"/>
          </p:cNvSpPr>
          <p:nvPr/>
        </p:nvSpPr>
        <p:spPr bwMode="auto">
          <a:xfrm>
            <a:off x="1697038" y="58118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1 . 0 0 1 1</a:t>
            </a:r>
          </a:p>
        </p:txBody>
      </p:sp>
      <p:sp>
        <p:nvSpPr>
          <p:cNvPr id="754695" name="Text Box 7"/>
          <p:cNvSpPr txBox="1">
            <a:spLocks noChangeArrowheads="1"/>
          </p:cNvSpPr>
          <p:nvPr/>
        </p:nvSpPr>
        <p:spPr bwMode="auto">
          <a:xfrm>
            <a:off x="3749675" y="22209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0 . 0 0 0 0</a:t>
            </a:r>
          </a:p>
        </p:txBody>
      </p:sp>
      <p:sp>
        <p:nvSpPr>
          <p:cNvPr id="754696" name="Line 8"/>
          <p:cNvSpPr>
            <a:spLocks noChangeShapeType="1"/>
          </p:cNvSpPr>
          <p:nvPr/>
        </p:nvSpPr>
        <p:spPr bwMode="auto">
          <a:xfrm>
            <a:off x="1387475" y="3059113"/>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4697" name="Text Box 9"/>
          <p:cNvSpPr txBox="1">
            <a:spLocks noChangeArrowheads="1"/>
          </p:cNvSpPr>
          <p:nvPr/>
        </p:nvSpPr>
        <p:spPr bwMode="auto">
          <a:xfrm>
            <a:off x="5654675" y="263525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zh-CN" altLang="en-US" sz="2400">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sp>
        <p:nvSpPr>
          <p:cNvPr id="754698" name="Text Box 10"/>
          <p:cNvSpPr txBox="1">
            <a:spLocks noChangeArrowheads="1"/>
          </p:cNvSpPr>
          <p:nvPr/>
        </p:nvSpPr>
        <p:spPr bwMode="auto">
          <a:xfrm>
            <a:off x="4784725" y="300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a:t>
            </a:r>
          </a:p>
        </p:txBody>
      </p:sp>
      <p:grpSp>
        <p:nvGrpSpPr>
          <p:cNvPr id="754699" name="Group 11"/>
          <p:cNvGrpSpPr>
            <a:grpSpLocks/>
          </p:cNvGrpSpPr>
          <p:nvPr/>
        </p:nvGrpSpPr>
        <p:grpSpPr bwMode="auto">
          <a:xfrm>
            <a:off x="1697038" y="3005138"/>
            <a:ext cx="6110287" cy="457200"/>
            <a:chOff x="1155" y="2174"/>
            <a:chExt cx="3849" cy="288"/>
          </a:xfrm>
        </p:grpSpPr>
        <p:sp>
          <p:nvSpPr>
            <p:cNvPr id="123974" name="Text Box 12"/>
            <p:cNvSpPr txBox="1">
              <a:spLocks noChangeArrowheads="1"/>
            </p:cNvSpPr>
            <p:nvPr/>
          </p:nvSpPr>
          <p:spPr bwMode="auto">
            <a:xfrm>
              <a:off x="1155" y="217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1 . 1 1 1 0</a:t>
              </a:r>
            </a:p>
          </p:txBody>
        </p:sp>
        <p:sp>
          <p:nvSpPr>
            <p:cNvPr id="123975" name="Text Box 13"/>
            <p:cNvSpPr txBox="1">
              <a:spLocks noChangeArrowheads="1"/>
            </p:cNvSpPr>
            <p:nvPr/>
          </p:nvSpPr>
          <p:spPr bwMode="auto">
            <a:xfrm>
              <a:off x="3648" y="2198"/>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余数为负，上商 0</a:t>
              </a:r>
            </a:p>
          </p:txBody>
        </p:sp>
      </p:grpSp>
      <p:sp>
        <p:nvSpPr>
          <p:cNvPr id="754702" name="Text Box 14"/>
          <p:cNvSpPr txBox="1">
            <a:spLocks noChangeArrowheads="1"/>
          </p:cNvSpPr>
          <p:nvPr/>
        </p:nvSpPr>
        <p:spPr bwMode="auto">
          <a:xfrm>
            <a:off x="1692275" y="341788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0 . 1 1 0 1</a:t>
            </a:r>
          </a:p>
        </p:txBody>
      </p:sp>
      <p:sp>
        <p:nvSpPr>
          <p:cNvPr id="754703" name="Text Box 15"/>
          <p:cNvSpPr txBox="1">
            <a:spLocks noChangeArrowheads="1"/>
          </p:cNvSpPr>
          <p:nvPr/>
        </p:nvSpPr>
        <p:spPr bwMode="auto">
          <a:xfrm>
            <a:off x="5654675" y="3417888"/>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恢复余数</a:t>
            </a:r>
            <a:endParaRPr kumimoji="1" lang="zh-CN" altLang="en-US" sz="2400" baseline="-25000">
              <a:latin typeface="Times New Roman" pitchFamily="18" charset="0"/>
            </a:endParaRPr>
          </a:p>
        </p:txBody>
      </p:sp>
      <p:grpSp>
        <p:nvGrpSpPr>
          <p:cNvPr id="754704" name="Group 16"/>
          <p:cNvGrpSpPr>
            <a:grpSpLocks/>
          </p:cNvGrpSpPr>
          <p:nvPr/>
        </p:nvGrpSpPr>
        <p:grpSpPr bwMode="auto">
          <a:xfrm>
            <a:off x="1697038" y="4984750"/>
            <a:ext cx="6110287" cy="457200"/>
            <a:chOff x="1155" y="3421"/>
            <a:chExt cx="3849" cy="288"/>
          </a:xfrm>
        </p:grpSpPr>
        <p:sp>
          <p:nvSpPr>
            <p:cNvPr id="123970" name="Text Box 17"/>
            <p:cNvSpPr txBox="1">
              <a:spLocks noChangeArrowheads="1"/>
            </p:cNvSpPr>
            <p:nvPr/>
          </p:nvSpPr>
          <p:spPr bwMode="auto">
            <a:xfrm>
              <a:off x="2956" y="342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a:t>
              </a:r>
            </a:p>
          </p:txBody>
        </p:sp>
        <p:grpSp>
          <p:nvGrpSpPr>
            <p:cNvPr id="123971" name="Group 18"/>
            <p:cNvGrpSpPr>
              <a:grpSpLocks/>
            </p:cNvGrpSpPr>
            <p:nvPr/>
          </p:nvGrpSpPr>
          <p:grpSpPr bwMode="auto">
            <a:xfrm>
              <a:off x="1155" y="3421"/>
              <a:ext cx="3849" cy="288"/>
              <a:chOff x="1155" y="3421"/>
              <a:chExt cx="3849" cy="288"/>
            </a:xfrm>
          </p:grpSpPr>
          <p:sp>
            <p:nvSpPr>
              <p:cNvPr id="123972" name="Text Box 19"/>
              <p:cNvSpPr txBox="1">
                <a:spLocks noChangeArrowheads="1"/>
              </p:cNvSpPr>
              <p:nvPr/>
            </p:nvSpPr>
            <p:spPr bwMode="auto">
              <a:xfrm>
                <a:off x="1155" y="3421"/>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0 . 1 0 0 1</a:t>
                </a:r>
              </a:p>
            </p:txBody>
          </p:sp>
          <p:sp>
            <p:nvSpPr>
              <p:cNvPr id="123973" name="Text Box 20"/>
              <p:cNvSpPr txBox="1">
                <a:spLocks noChangeArrowheads="1"/>
              </p:cNvSpPr>
              <p:nvPr/>
            </p:nvSpPr>
            <p:spPr bwMode="auto">
              <a:xfrm>
                <a:off x="3648" y="3446"/>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余数为正，上商 1</a:t>
                </a:r>
              </a:p>
            </p:txBody>
          </p:sp>
        </p:grpSp>
      </p:grpSp>
      <p:sp>
        <p:nvSpPr>
          <p:cNvPr id="754709" name="Text Box 21"/>
          <p:cNvSpPr txBox="1">
            <a:spLocks noChangeArrowheads="1"/>
          </p:cNvSpPr>
          <p:nvPr/>
        </p:nvSpPr>
        <p:spPr bwMode="auto">
          <a:xfrm>
            <a:off x="5654675" y="5811838"/>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zh-CN" altLang="en-US" sz="2400">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sp>
        <p:nvSpPr>
          <p:cNvPr id="754710" name="Line 22"/>
          <p:cNvSpPr>
            <a:spLocks noChangeShapeType="1"/>
          </p:cNvSpPr>
          <p:nvPr/>
        </p:nvSpPr>
        <p:spPr bwMode="auto">
          <a:xfrm>
            <a:off x="1387475" y="3843338"/>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4711" name="Line 23"/>
          <p:cNvSpPr>
            <a:spLocks noChangeShapeType="1"/>
          </p:cNvSpPr>
          <p:nvPr/>
        </p:nvSpPr>
        <p:spPr bwMode="auto">
          <a:xfrm>
            <a:off x="1387475" y="5040313"/>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54712" name="Group 24"/>
          <p:cNvGrpSpPr>
            <a:grpSpLocks/>
          </p:cNvGrpSpPr>
          <p:nvPr/>
        </p:nvGrpSpPr>
        <p:grpSpPr bwMode="auto">
          <a:xfrm>
            <a:off x="1697038" y="4202113"/>
            <a:ext cx="4659312" cy="457200"/>
            <a:chOff x="1155" y="2928"/>
            <a:chExt cx="2935" cy="288"/>
          </a:xfrm>
        </p:grpSpPr>
        <p:sp>
          <p:nvSpPr>
            <p:cNvPr id="123965" name="Text Box 25"/>
            <p:cNvSpPr txBox="1">
              <a:spLocks noChangeArrowheads="1"/>
            </p:cNvSpPr>
            <p:nvPr/>
          </p:nvSpPr>
          <p:spPr bwMode="auto">
            <a:xfrm>
              <a:off x="1155" y="2928"/>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1 . 0 1 1 0</a:t>
              </a:r>
            </a:p>
          </p:txBody>
        </p:sp>
        <p:sp>
          <p:nvSpPr>
            <p:cNvPr id="123966" name="Text Box 26"/>
            <p:cNvSpPr txBox="1">
              <a:spLocks noChangeArrowheads="1"/>
            </p:cNvSpPr>
            <p:nvPr/>
          </p:nvSpPr>
          <p:spPr bwMode="auto">
            <a:xfrm>
              <a:off x="2956"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a:t>
              </a:r>
            </a:p>
          </p:txBody>
        </p:sp>
        <p:grpSp>
          <p:nvGrpSpPr>
            <p:cNvPr id="123967" name="Group 27"/>
            <p:cNvGrpSpPr>
              <a:grpSpLocks/>
            </p:cNvGrpSpPr>
            <p:nvPr/>
          </p:nvGrpSpPr>
          <p:grpSpPr bwMode="auto">
            <a:xfrm>
              <a:off x="3696" y="2928"/>
              <a:ext cx="394" cy="288"/>
              <a:chOff x="3696" y="2928"/>
              <a:chExt cx="394" cy="288"/>
            </a:xfrm>
          </p:grpSpPr>
          <p:sp>
            <p:nvSpPr>
              <p:cNvPr id="123968" name="Text Box 28"/>
              <p:cNvSpPr txBox="1">
                <a:spLocks noChangeArrowheads="1"/>
              </p:cNvSpPr>
              <p:nvPr/>
            </p:nvSpPr>
            <p:spPr bwMode="auto">
              <a:xfrm>
                <a:off x="387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C00000"/>
                    </a:solidFill>
                    <a:latin typeface="Times New Roman" pitchFamily="18" charset="0"/>
                  </a:rPr>
                  <a:t>1</a:t>
                </a:r>
              </a:p>
            </p:txBody>
          </p:sp>
          <p:sp>
            <p:nvSpPr>
              <p:cNvPr id="123969" name="Line 29"/>
              <p:cNvSpPr>
                <a:spLocks noChangeShapeType="1"/>
              </p:cNvSpPr>
              <p:nvPr/>
            </p:nvSpPr>
            <p:spPr bwMode="auto">
              <a:xfrm flipH="1">
                <a:off x="3696" y="3065"/>
                <a:ext cx="192" cy="0"/>
              </a:xfrm>
              <a:prstGeom prst="line">
                <a:avLst/>
              </a:prstGeom>
              <a:noFill/>
              <a:ln w="28575">
                <a:solidFill>
                  <a:srgbClr val="C0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754718" name="Group 30"/>
          <p:cNvGrpSpPr>
            <a:grpSpLocks/>
          </p:cNvGrpSpPr>
          <p:nvPr/>
        </p:nvGrpSpPr>
        <p:grpSpPr bwMode="auto">
          <a:xfrm>
            <a:off x="1697038" y="5399088"/>
            <a:ext cx="4659312" cy="457200"/>
            <a:chOff x="1155" y="3682"/>
            <a:chExt cx="2935" cy="288"/>
          </a:xfrm>
        </p:grpSpPr>
        <p:sp>
          <p:nvSpPr>
            <p:cNvPr id="123961" name="Text Box 31"/>
            <p:cNvSpPr txBox="1">
              <a:spLocks noChangeArrowheads="1"/>
            </p:cNvSpPr>
            <p:nvPr/>
          </p:nvSpPr>
          <p:spPr bwMode="auto">
            <a:xfrm>
              <a:off x="1155" y="368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1 . 0 0 1 0</a:t>
              </a:r>
            </a:p>
          </p:txBody>
        </p:sp>
        <p:sp>
          <p:nvSpPr>
            <p:cNvPr id="123962" name="Text Box 32"/>
            <p:cNvSpPr txBox="1">
              <a:spLocks noChangeArrowheads="1"/>
            </p:cNvSpPr>
            <p:nvPr/>
          </p:nvSpPr>
          <p:spPr bwMode="auto">
            <a:xfrm>
              <a:off x="2832" y="3682"/>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a:t>
              </a:r>
            </a:p>
          </p:txBody>
        </p:sp>
        <p:sp>
          <p:nvSpPr>
            <p:cNvPr id="123963" name="Text Box 33"/>
            <p:cNvSpPr txBox="1">
              <a:spLocks noChangeArrowheads="1"/>
            </p:cNvSpPr>
            <p:nvPr/>
          </p:nvSpPr>
          <p:spPr bwMode="auto">
            <a:xfrm>
              <a:off x="3878" y="368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C00000"/>
                  </a:solidFill>
                  <a:latin typeface="Times New Roman" pitchFamily="18" charset="0"/>
                </a:rPr>
                <a:t>1</a:t>
              </a:r>
            </a:p>
          </p:txBody>
        </p:sp>
        <p:sp>
          <p:nvSpPr>
            <p:cNvPr id="123964" name="Line 34"/>
            <p:cNvSpPr>
              <a:spLocks noChangeShapeType="1"/>
            </p:cNvSpPr>
            <p:nvPr/>
          </p:nvSpPr>
          <p:spPr bwMode="auto">
            <a:xfrm flipH="1">
              <a:off x="3696" y="3819"/>
              <a:ext cx="192" cy="0"/>
            </a:xfrm>
            <a:prstGeom prst="line">
              <a:avLst/>
            </a:prstGeom>
            <a:noFill/>
            <a:ln w="28575">
              <a:solidFill>
                <a:srgbClr val="C0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4723" name="Text Box 35"/>
          <p:cNvSpPr txBox="1">
            <a:spLocks noChangeArrowheads="1"/>
          </p:cNvSpPr>
          <p:nvPr/>
        </p:nvSpPr>
        <p:spPr bwMode="auto">
          <a:xfrm>
            <a:off x="5654675" y="4614863"/>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zh-CN" altLang="en-US" sz="2400">
                <a:latin typeface="Times New Roman" pitchFamily="18" charset="0"/>
                <a:cs typeface="Times New Roman" pitchFamily="18" charset="0"/>
              </a:rPr>
              <a:t>–</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sp>
        <p:nvSpPr>
          <p:cNvPr id="754724" name="Text Box 36"/>
          <p:cNvSpPr txBox="1">
            <a:spLocks noChangeArrowheads="1"/>
          </p:cNvSpPr>
          <p:nvPr/>
        </p:nvSpPr>
        <p:spPr bwMode="auto">
          <a:xfrm>
            <a:off x="476250" y="1252538"/>
            <a:ext cx="6905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解</a:t>
            </a:r>
            <a:r>
              <a:rPr kumimoji="1" lang="en-US" altLang="zh-CN" sz="2400">
                <a:latin typeface="Times New Roman" pitchFamily="18" charset="0"/>
              </a:rPr>
              <a:t>:</a:t>
            </a:r>
            <a:endParaRPr kumimoji="1" lang="zh-CN" altLang="en-US" sz="2400">
              <a:latin typeface="Times New Roman" pitchFamily="18" charset="0"/>
            </a:endParaRPr>
          </a:p>
        </p:txBody>
      </p:sp>
      <p:grpSp>
        <p:nvGrpSpPr>
          <p:cNvPr id="754725" name="Group 37"/>
          <p:cNvGrpSpPr>
            <a:grpSpLocks/>
          </p:cNvGrpSpPr>
          <p:nvPr/>
        </p:nvGrpSpPr>
        <p:grpSpPr bwMode="auto">
          <a:xfrm>
            <a:off x="1387475" y="1733550"/>
            <a:ext cx="6781800" cy="4498975"/>
            <a:chOff x="960" y="1373"/>
            <a:chExt cx="4272" cy="2834"/>
          </a:xfrm>
        </p:grpSpPr>
        <p:sp>
          <p:nvSpPr>
            <p:cNvPr id="123956" name="Line 38"/>
            <p:cNvSpPr>
              <a:spLocks noChangeShapeType="1"/>
            </p:cNvSpPr>
            <p:nvPr/>
          </p:nvSpPr>
          <p:spPr bwMode="auto">
            <a:xfrm>
              <a:off x="2304" y="1385"/>
              <a:ext cx="0" cy="282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7" name="Line 39"/>
            <p:cNvSpPr>
              <a:spLocks noChangeShapeType="1"/>
            </p:cNvSpPr>
            <p:nvPr/>
          </p:nvSpPr>
          <p:spPr bwMode="auto">
            <a:xfrm>
              <a:off x="3504" y="1385"/>
              <a:ext cx="0" cy="282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8" name="Text Box 40"/>
            <p:cNvSpPr txBox="1">
              <a:spLocks noChangeArrowheads="1"/>
            </p:cNvSpPr>
            <p:nvPr/>
          </p:nvSpPr>
          <p:spPr bwMode="auto">
            <a:xfrm>
              <a:off x="1008" y="1411"/>
              <a:ext cx="36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200">
                  <a:latin typeface="Times New Roman" pitchFamily="18" charset="0"/>
                </a:rPr>
                <a:t>被除数（余数）            商                       说      明</a:t>
              </a:r>
            </a:p>
          </p:txBody>
        </p:sp>
        <p:sp>
          <p:nvSpPr>
            <p:cNvPr id="123959" name="Line 41"/>
            <p:cNvSpPr>
              <a:spLocks noChangeShapeType="1"/>
            </p:cNvSpPr>
            <p:nvPr/>
          </p:nvSpPr>
          <p:spPr bwMode="auto">
            <a:xfrm>
              <a:off x="960" y="1680"/>
              <a:ext cx="42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60" name="Line 42"/>
            <p:cNvSpPr>
              <a:spLocks noChangeShapeType="1"/>
            </p:cNvSpPr>
            <p:nvPr/>
          </p:nvSpPr>
          <p:spPr bwMode="auto">
            <a:xfrm>
              <a:off x="960" y="1373"/>
              <a:ext cx="42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4731" name="Text Box 43"/>
          <p:cNvSpPr txBox="1">
            <a:spLocks noChangeArrowheads="1"/>
          </p:cNvSpPr>
          <p:nvPr/>
        </p:nvSpPr>
        <p:spPr bwMode="auto">
          <a:xfrm>
            <a:off x="1143000" y="1243013"/>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en-US" altLang="zh-CN" sz="2400" i="1">
                <a:latin typeface="Times New Roman" pitchFamily="18" charset="0"/>
              </a:rPr>
              <a:t>x</a:t>
            </a:r>
            <a:r>
              <a:rPr kumimoji="1" lang="en-US" altLang="zh-CN" sz="2400">
                <a:latin typeface="Times New Roman" pitchFamily="18" charset="0"/>
              </a:rPr>
              <a:t>]</a:t>
            </a:r>
            <a:r>
              <a:rPr kumimoji="1" lang="zh-CN" altLang="en-US" sz="2000" baseline="-25000">
                <a:latin typeface="Times New Roman" pitchFamily="18" charset="0"/>
              </a:rPr>
              <a:t>原</a:t>
            </a:r>
            <a:r>
              <a:rPr kumimoji="1" lang="zh-CN" altLang="en-US" sz="2400">
                <a:latin typeface="Times New Roman" pitchFamily="18" charset="0"/>
              </a:rPr>
              <a:t> = 1.1011   [</a:t>
            </a:r>
            <a:r>
              <a:rPr kumimoji="1" lang="en-US" altLang="zh-CN" sz="2400" i="1">
                <a:latin typeface="Times New Roman" pitchFamily="18" charset="0"/>
              </a:rPr>
              <a:t>y</a:t>
            </a:r>
            <a:r>
              <a:rPr kumimoji="1" lang="en-US" altLang="zh-CN" sz="2400">
                <a:latin typeface="Times New Roman" pitchFamily="18" charset="0"/>
              </a:rPr>
              <a:t>]</a:t>
            </a:r>
            <a:r>
              <a:rPr kumimoji="1" lang="zh-CN" altLang="en-US" sz="2000" baseline="-25000">
                <a:latin typeface="Times New Roman" pitchFamily="18" charset="0"/>
              </a:rPr>
              <a:t>原</a:t>
            </a:r>
            <a:r>
              <a:rPr kumimoji="1" lang="zh-CN" altLang="en-US" sz="2000">
                <a:latin typeface="Times New Roman" pitchFamily="18" charset="0"/>
              </a:rPr>
              <a:t> </a:t>
            </a:r>
            <a:r>
              <a:rPr kumimoji="1" lang="zh-CN" altLang="en-US" sz="2400">
                <a:latin typeface="Times New Roman" pitchFamily="18" charset="0"/>
              </a:rPr>
              <a:t>= 1.1101</a:t>
            </a:r>
          </a:p>
        </p:txBody>
      </p:sp>
      <p:grpSp>
        <p:nvGrpSpPr>
          <p:cNvPr id="754737" name="Group 49"/>
          <p:cNvGrpSpPr>
            <a:grpSpLocks/>
          </p:cNvGrpSpPr>
          <p:nvPr/>
        </p:nvGrpSpPr>
        <p:grpSpPr bwMode="auto">
          <a:xfrm>
            <a:off x="482600" y="695325"/>
            <a:ext cx="5707063" cy="720725"/>
            <a:chOff x="367" y="384"/>
            <a:chExt cx="3595" cy="454"/>
          </a:xfrm>
        </p:grpSpPr>
        <p:grpSp>
          <p:nvGrpSpPr>
            <p:cNvPr id="123946" name="Group 50"/>
            <p:cNvGrpSpPr>
              <a:grpSpLocks/>
            </p:cNvGrpSpPr>
            <p:nvPr/>
          </p:nvGrpSpPr>
          <p:grpSpPr bwMode="auto">
            <a:xfrm>
              <a:off x="677" y="384"/>
              <a:ext cx="3285" cy="454"/>
              <a:chOff x="677" y="384"/>
              <a:chExt cx="3285" cy="454"/>
            </a:xfrm>
          </p:grpSpPr>
          <p:sp>
            <p:nvSpPr>
              <p:cNvPr id="123948" name="Text Box 51"/>
              <p:cNvSpPr txBox="1">
                <a:spLocks noChangeArrowheads="1"/>
              </p:cNvSpPr>
              <p:nvPr/>
            </p:nvSpPr>
            <p:spPr bwMode="auto">
              <a:xfrm>
                <a:off x="677" y="384"/>
                <a:ext cx="2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x</a:t>
                </a:r>
                <a:r>
                  <a:rPr kumimoji="1" lang="en-US" altLang="zh-CN" sz="2400">
                    <a:latin typeface="Times New Roman" pitchFamily="18" charset="0"/>
                  </a:rPr>
                  <a:t> = </a:t>
                </a:r>
                <a:r>
                  <a:rPr kumimoji="1" lang="en-US" altLang="zh-CN" sz="2400">
                    <a:latin typeface="Times New Roman" pitchFamily="18" charset="0"/>
                    <a:cs typeface="Times New Roman" pitchFamily="18" charset="0"/>
                  </a:rPr>
                  <a:t>– 0.1011   </a:t>
                </a:r>
                <a:r>
                  <a:rPr kumimoji="1" lang="en-US" altLang="zh-CN" sz="3600">
                    <a:latin typeface="Times New Roman" pitchFamily="18" charset="0"/>
                    <a:cs typeface="Times New Roman" pitchFamily="18" charset="0"/>
                  </a:rPr>
                  <a:t> </a:t>
                </a:r>
                <a:r>
                  <a:rPr kumimoji="1" lang="en-US" altLang="zh-CN" sz="2400">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 = – 0.1101</a:t>
                </a:r>
                <a:endParaRPr kumimoji="1" lang="zh-CN" altLang="en-US" sz="2400">
                  <a:latin typeface="Times New Roman" pitchFamily="18" charset="0"/>
                  <a:cs typeface="Times New Roman" pitchFamily="18" charset="0"/>
                </a:endParaRPr>
              </a:p>
            </p:txBody>
          </p:sp>
          <p:sp>
            <p:nvSpPr>
              <p:cNvPr id="123949" name="Text Box 52"/>
              <p:cNvSpPr txBox="1">
                <a:spLocks noChangeArrowheads="1"/>
              </p:cNvSpPr>
              <p:nvPr/>
            </p:nvSpPr>
            <p:spPr bwMode="auto">
              <a:xfrm>
                <a:off x="3011" y="502"/>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求</a:t>
                </a:r>
              </a:p>
            </p:txBody>
          </p:sp>
          <p:grpSp>
            <p:nvGrpSpPr>
              <p:cNvPr id="123950" name="Group 53"/>
              <p:cNvGrpSpPr>
                <a:grpSpLocks/>
              </p:cNvGrpSpPr>
              <p:nvPr/>
            </p:nvGrpSpPr>
            <p:grpSpPr bwMode="auto">
              <a:xfrm>
                <a:off x="3312" y="384"/>
                <a:ext cx="650" cy="454"/>
                <a:chOff x="342" y="1536"/>
                <a:chExt cx="650" cy="454"/>
              </a:xfrm>
            </p:grpSpPr>
            <p:sp>
              <p:nvSpPr>
                <p:cNvPr id="123951" name="Text Box 54"/>
                <p:cNvSpPr txBox="1">
                  <a:spLocks noChangeArrowheads="1"/>
                </p:cNvSpPr>
                <p:nvPr/>
              </p:nvSpPr>
              <p:spPr bwMode="auto">
                <a:xfrm>
                  <a:off x="342" y="1602"/>
                  <a:ext cx="6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a:t>
                  </a:r>
                  <a:r>
                    <a:rPr kumimoji="1" lang="zh-CN" altLang="en-US" sz="2000" baseline="-25000">
                      <a:latin typeface="Times New Roman" pitchFamily="18" charset="0"/>
                    </a:rPr>
                    <a:t>原</a:t>
                  </a:r>
                  <a:r>
                    <a:rPr kumimoji="1" lang="zh-CN" altLang="en-US" sz="2800">
                      <a:latin typeface="Times New Roman" pitchFamily="18" charset="0"/>
                    </a:rPr>
                    <a:t> </a:t>
                  </a:r>
                  <a:endParaRPr kumimoji="1" lang="en-US" altLang="zh-CN" sz="2800">
                    <a:latin typeface="Times New Roman" pitchFamily="18" charset="0"/>
                  </a:endParaRPr>
                </a:p>
              </p:txBody>
            </p:sp>
            <p:grpSp>
              <p:nvGrpSpPr>
                <p:cNvPr id="123952" name="Group 55"/>
                <p:cNvGrpSpPr>
                  <a:grpSpLocks/>
                </p:cNvGrpSpPr>
                <p:nvPr/>
              </p:nvGrpSpPr>
              <p:grpSpPr bwMode="auto">
                <a:xfrm>
                  <a:off x="512" y="1536"/>
                  <a:ext cx="212" cy="454"/>
                  <a:chOff x="532" y="1728"/>
                  <a:chExt cx="212" cy="454"/>
                </a:xfrm>
              </p:grpSpPr>
              <p:sp>
                <p:nvSpPr>
                  <p:cNvPr id="123953" name="Text Box 56"/>
                  <p:cNvSpPr txBox="1">
                    <a:spLocks noChangeArrowheads="1"/>
                  </p:cNvSpPr>
                  <p:nvPr/>
                </p:nvSpPr>
                <p:spPr bwMode="auto">
                  <a:xfrm>
                    <a:off x="532"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x</a:t>
                    </a:r>
                  </a:p>
                </p:txBody>
              </p:sp>
              <p:sp>
                <p:nvSpPr>
                  <p:cNvPr id="123954" name="Text Box 57"/>
                  <p:cNvSpPr txBox="1">
                    <a:spLocks noChangeArrowheads="1"/>
                  </p:cNvSpPr>
                  <p:nvPr/>
                </p:nvSpPr>
                <p:spPr bwMode="auto">
                  <a:xfrm>
                    <a:off x="532" y="18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y</a:t>
                    </a:r>
                  </a:p>
                </p:txBody>
              </p:sp>
              <p:sp>
                <p:nvSpPr>
                  <p:cNvPr id="123955" name="Line 58"/>
                  <p:cNvSpPr>
                    <a:spLocks noChangeShapeType="1"/>
                  </p:cNvSpPr>
                  <p:nvPr/>
                </p:nvSpPr>
                <p:spPr bwMode="auto">
                  <a:xfrm>
                    <a:off x="546" y="1990"/>
                    <a:ext cx="19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123947" name="Text Box 59"/>
            <p:cNvSpPr txBox="1">
              <a:spLocks noChangeArrowheads="1"/>
            </p:cNvSpPr>
            <p:nvPr/>
          </p:nvSpPr>
          <p:spPr bwMode="auto">
            <a:xfrm>
              <a:off x="367" y="46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例</a:t>
              </a:r>
            </a:p>
          </p:txBody>
        </p:sp>
      </p:grpSp>
      <p:sp>
        <p:nvSpPr>
          <p:cNvPr id="754748" name="Text Box 60"/>
          <p:cNvSpPr txBox="1">
            <a:spLocks noChangeArrowheads="1"/>
          </p:cNvSpPr>
          <p:nvPr/>
        </p:nvSpPr>
        <p:spPr bwMode="auto">
          <a:xfrm>
            <a:off x="4784725" y="4984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a:t>
            </a:r>
          </a:p>
        </p:txBody>
      </p:sp>
      <p:grpSp>
        <p:nvGrpSpPr>
          <p:cNvPr id="754749" name="Group 61"/>
          <p:cNvGrpSpPr>
            <a:grpSpLocks/>
          </p:cNvGrpSpPr>
          <p:nvPr/>
        </p:nvGrpSpPr>
        <p:grpSpPr bwMode="auto">
          <a:xfrm>
            <a:off x="1697038" y="3787775"/>
            <a:ext cx="5665787" cy="457200"/>
            <a:chOff x="1155" y="2667"/>
            <a:chExt cx="3569" cy="288"/>
          </a:xfrm>
        </p:grpSpPr>
        <p:sp>
          <p:nvSpPr>
            <p:cNvPr id="123943" name="Text Box 62"/>
            <p:cNvSpPr txBox="1">
              <a:spLocks noChangeArrowheads="1"/>
            </p:cNvSpPr>
            <p:nvPr/>
          </p:nvSpPr>
          <p:spPr bwMode="auto">
            <a:xfrm>
              <a:off x="1155" y="2667"/>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0 . 1 0 1 1</a:t>
              </a:r>
            </a:p>
          </p:txBody>
        </p:sp>
        <p:sp>
          <p:nvSpPr>
            <p:cNvPr id="123944" name="Text Box 63"/>
            <p:cNvSpPr txBox="1">
              <a:spLocks noChangeArrowheads="1"/>
            </p:cNvSpPr>
            <p:nvPr/>
          </p:nvSpPr>
          <p:spPr bwMode="auto">
            <a:xfrm>
              <a:off x="3648" y="2667"/>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恢复后的余数</a:t>
              </a:r>
            </a:p>
          </p:txBody>
        </p:sp>
        <p:sp>
          <p:nvSpPr>
            <p:cNvPr id="123945" name="Text Box 64"/>
            <p:cNvSpPr txBox="1">
              <a:spLocks noChangeArrowheads="1"/>
            </p:cNvSpPr>
            <p:nvPr/>
          </p:nvSpPr>
          <p:spPr bwMode="auto">
            <a:xfrm>
              <a:off x="3100" y="266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a:t>
              </a:r>
            </a:p>
          </p:txBody>
        </p:sp>
      </p:grpSp>
      <p:sp>
        <p:nvSpPr>
          <p:cNvPr id="754753" name="Text Box 65"/>
          <p:cNvSpPr txBox="1">
            <a:spLocks noChangeArrowheads="1"/>
          </p:cNvSpPr>
          <p:nvPr/>
        </p:nvSpPr>
        <p:spPr bwMode="auto">
          <a:xfrm>
            <a:off x="6950075" y="3403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sp>
        <p:nvSpPr>
          <p:cNvPr id="754754" name="Text Box 66"/>
          <p:cNvSpPr txBox="1">
            <a:spLocks noChangeArrowheads="1"/>
          </p:cNvSpPr>
          <p:nvPr/>
        </p:nvSpPr>
        <p:spPr bwMode="auto">
          <a:xfrm>
            <a:off x="4953000" y="124301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en-US" altLang="zh-CN" sz="2400">
                <a:latin typeface="Times New Roman" pitchFamily="18" charset="0"/>
              </a:rPr>
              <a:t>]</a:t>
            </a:r>
            <a:r>
              <a:rPr kumimoji="1" lang="zh-CN" altLang="en-US" sz="2000" baseline="-25000">
                <a:latin typeface="Times New Roman" pitchFamily="18" charset="0"/>
              </a:rPr>
              <a:t>补</a:t>
            </a:r>
            <a:r>
              <a:rPr kumimoji="1" lang="zh-CN" altLang="en-US" sz="2400">
                <a:latin typeface="Times New Roman" pitchFamily="18" charset="0"/>
              </a:rPr>
              <a:t> = 0.1101  [</a:t>
            </a:r>
            <a:r>
              <a:rPr kumimoji="1" lang="zh-CN" altLang="en-US" sz="2400">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en-US" altLang="zh-CN" sz="2400">
                <a:latin typeface="Times New Roman" pitchFamily="18" charset="0"/>
              </a:rPr>
              <a:t>]</a:t>
            </a:r>
            <a:r>
              <a:rPr kumimoji="1" lang="zh-CN" altLang="en-US" sz="2000" baseline="-25000">
                <a:latin typeface="Times New Roman" pitchFamily="18" charset="0"/>
              </a:rPr>
              <a:t>补</a:t>
            </a:r>
            <a:r>
              <a:rPr kumimoji="1" lang="zh-CN" altLang="en-US" sz="2000">
                <a:latin typeface="Times New Roman" pitchFamily="18" charset="0"/>
              </a:rPr>
              <a:t> </a:t>
            </a:r>
            <a:r>
              <a:rPr kumimoji="1" lang="zh-CN" altLang="en-US" sz="2400">
                <a:latin typeface="Times New Roman" pitchFamily="18" charset="0"/>
              </a:rPr>
              <a:t>= 1.0011</a:t>
            </a:r>
          </a:p>
        </p:txBody>
      </p:sp>
      <p:sp>
        <p:nvSpPr>
          <p:cNvPr id="754755" name="AutoShape 67"/>
          <p:cNvSpPr>
            <a:spLocks noChangeArrowheads="1"/>
          </p:cNvSpPr>
          <p:nvPr/>
        </p:nvSpPr>
        <p:spPr bwMode="auto">
          <a:xfrm>
            <a:off x="206375" y="4027488"/>
            <a:ext cx="1317625" cy="450850"/>
          </a:xfrm>
          <a:prstGeom prst="wedgeRoundRectCallout">
            <a:avLst>
              <a:gd name="adj1" fmla="val 58681"/>
              <a:gd name="adj2" fmla="val 31250"/>
              <a:gd name="adj3" fmla="val 16667"/>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a:t>逻辑左移</a:t>
            </a:r>
          </a:p>
        </p:txBody>
      </p:sp>
      <p:sp>
        <p:nvSpPr>
          <p:cNvPr id="754756" name="AutoShape 68"/>
          <p:cNvSpPr>
            <a:spLocks noChangeArrowheads="1"/>
          </p:cNvSpPr>
          <p:nvPr/>
        </p:nvSpPr>
        <p:spPr bwMode="auto">
          <a:xfrm>
            <a:off x="246063" y="5268913"/>
            <a:ext cx="1317625" cy="450850"/>
          </a:xfrm>
          <a:prstGeom prst="wedgeRoundRectCallout">
            <a:avLst>
              <a:gd name="adj1" fmla="val 58681"/>
              <a:gd name="adj2" fmla="val 31250"/>
              <a:gd name="adj3" fmla="val 16667"/>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000"/>
              <a:t>逻辑左移</a:t>
            </a:r>
          </a:p>
        </p:txBody>
      </p:sp>
      <p:grpSp>
        <p:nvGrpSpPr>
          <p:cNvPr id="754758" name="Group 70"/>
          <p:cNvGrpSpPr>
            <a:grpSpLocks/>
          </p:cNvGrpSpPr>
          <p:nvPr/>
        </p:nvGrpSpPr>
        <p:grpSpPr bwMode="auto">
          <a:xfrm>
            <a:off x="1698625" y="2262188"/>
            <a:ext cx="1368425" cy="1944687"/>
            <a:chOff x="1156" y="1706"/>
            <a:chExt cx="862" cy="1225"/>
          </a:xfrm>
        </p:grpSpPr>
        <p:sp>
          <p:nvSpPr>
            <p:cNvPr id="123941" name="AutoShape 71"/>
            <p:cNvSpPr>
              <a:spLocks noChangeArrowheads="1"/>
            </p:cNvSpPr>
            <p:nvPr/>
          </p:nvSpPr>
          <p:spPr bwMode="auto">
            <a:xfrm>
              <a:off x="1156" y="1706"/>
              <a:ext cx="862" cy="227"/>
            </a:xfrm>
            <a:prstGeom prst="flowChartAlternateProcess">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3942" name="AutoShape 72"/>
            <p:cNvSpPr>
              <a:spLocks noChangeArrowheads="1"/>
            </p:cNvSpPr>
            <p:nvPr/>
          </p:nvSpPr>
          <p:spPr bwMode="auto">
            <a:xfrm>
              <a:off x="1156" y="2704"/>
              <a:ext cx="862" cy="227"/>
            </a:xfrm>
            <a:prstGeom prst="flowChartAlternateProcess">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sp>
        <p:nvSpPr>
          <p:cNvPr id="754762" name="Text Box 74"/>
          <p:cNvSpPr txBox="1">
            <a:spLocks noChangeArrowheads="1"/>
          </p:cNvSpPr>
          <p:nvPr/>
        </p:nvSpPr>
        <p:spPr bwMode="auto">
          <a:xfrm>
            <a:off x="1411288" y="2622550"/>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754763" name="Text Box 75"/>
          <p:cNvSpPr txBox="1">
            <a:spLocks noChangeArrowheads="1"/>
          </p:cNvSpPr>
          <p:nvPr/>
        </p:nvSpPr>
        <p:spPr bwMode="auto">
          <a:xfrm>
            <a:off x="1411288" y="3389313"/>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754764" name="Text Box 76"/>
          <p:cNvSpPr txBox="1">
            <a:spLocks noChangeArrowheads="1"/>
          </p:cNvSpPr>
          <p:nvPr/>
        </p:nvSpPr>
        <p:spPr bwMode="auto">
          <a:xfrm>
            <a:off x="1411288" y="4613275"/>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754765" name="Text Box 77"/>
          <p:cNvSpPr txBox="1">
            <a:spLocks noChangeArrowheads="1"/>
          </p:cNvSpPr>
          <p:nvPr/>
        </p:nvSpPr>
        <p:spPr bwMode="auto">
          <a:xfrm>
            <a:off x="1411288" y="5791200"/>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754766" name="Line 78"/>
          <p:cNvSpPr>
            <a:spLocks noChangeShapeType="1"/>
          </p:cNvSpPr>
          <p:nvPr/>
        </p:nvSpPr>
        <p:spPr bwMode="auto">
          <a:xfrm>
            <a:off x="1398588" y="6223000"/>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0" name="灯片编号占位符 1"/>
          <p:cNvSpPr>
            <a:spLocks noGrp="1"/>
          </p:cNvSpPr>
          <p:nvPr>
            <p:ph type="sldNum" sz="quarter" idx="12"/>
          </p:nvPr>
        </p:nvSpPr>
        <p:spPr>
          <a:xfrm>
            <a:off x="8469923" y="6309320"/>
            <a:ext cx="6254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713C87FB-6BC7-411A-8E93-058ABCE0AF6D}" type="slidenum">
              <a:rPr lang="en-US" altLang="zh-CN" sz="2000">
                <a:solidFill>
                  <a:srgbClr val="FF0000"/>
                </a:solidFill>
                <a:latin typeface="Times New Roman" pitchFamily="18" charset="0"/>
              </a:rPr>
              <a:pPr algn="ctr"/>
              <a:t>119</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969238EC-A728-471B-B22C-8B93ACF144B4}" type="datetime11">
              <a:rPr lang="zh-CN" altLang="en-US" smtClean="0"/>
              <a:t>10:23:48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4737"/>
                                        </p:tgtEl>
                                        <p:attrNameLst>
                                          <p:attrName>style.visibility</p:attrName>
                                        </p:attrNameLst>
                                      </p:cBhvr>
                                      <p:to>
                                        <p:strVal val="visible"/>
                                      </p:to>
                                    </p:set>
                                    <p:animEffect transition="in" filter="blinds(horizontal)">
                                      <p:cBhvr>
                                        <p:cTn id="7" dur="500"/>
                                        <p:tgtEl>
                                          <p:spTgt spid="754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4724"/>
                                        </p:tgtEl>
                                        <p:attrNameLst>
                                          <p:attrName>style.visibility</p:attrName>
                                        </p:attrNameLst>
                                      </p:cBhvr>
                                      <p:to>
                                        <p:strVal val="visible"/>
                                      </p:to>
                                    </p:set>
                                    <p:animEffect transition="in" filter="blinds(horizontal)">
                                      <p:cBhvr>
                                        <p:cTn id="12" dur="500"/>
                                        <p:tgtEl>
                                          <p:spTgt spid="754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731"/>
                                        </p:tgtEl>
                                        <p:attrNameLst>
                                          <p:attrName>style.visibility</p:attrName>
                                        </p:attrNameLst>
                                      </p:cBhvr>
                                      <p:to>
                                        <p:strVal val="visible"/>
                                      </p:to>
                                    </p:set>
                                    <p:animEffect transition="in" filter="blinds(horizontal)">
                                      <p:cBhvr>
                                        <p:cTn id="17" dur="500"/>
                                        <p:tgtEl>
                                          <p:spTgt spid="754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4754"/>
                                        </p:tgtEl>
                                        <p:attrNameLst>
                                          <p:attrName>style.visibility</p:attrName>
                                        </p:attrNameLst>
                                      </p:cBhvr>
                                      <p:to>
                                        <p:strVal val="visible"/>
                                      </p:to>
                                    </p:set>
                                    <p:animEffect transition="in" filter="blinds(horizontal)">
                                      <p:cBhvr>
                                        <p:cTn id="22" dur="500"/>
                                        <p:tgtEl>
                                          <p:spTgt spid="7547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754725"/>
                                        </p:tgtEl>
                                        <p:attrNameLst>
                                          <p:attrName>style.visibility</p:attrName>
                                        </p:attrNameLst>
                                      </p:cBhvr>
                                      <p:to>
                                        <p:strVal val="visible"/>
                                      </p:to>
                                    </p:set>
                                    <p:animEffect transition="in" filter="barn(outVertical)">
                                      <p:cBhvr>
                                        <p:cTn id="27" dur="500"/>
                                        <p:tgtEl>
                                          <p:spTgt spid="7547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691"/>
                                        </p:tgtEl>
                                        <p:attrNameLst>
                                          <p:attrName>style.visibility</p:attrName>
                                        </p:attrNameLst>
                                      </p:cBhvr>
                                      <p:to>
                                        <p:strVal val="visible"/>
                                      </p:to>
                                    </p:set>
                                    <p:animEffect transition="in" filter="blinds(horizontal)">
                                      <p:cBhvr>
                                        <p:cTn id="32" dur="500"/>
                                        <p:tgtEl>
                                          <p:spTgt spid="7546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4695"/>
                                        </p:tgtEl>
                                        <p:attrNameLst>
                                          <p:attrName>style.visibility</p:attrName>
                                        </p:attrNameLst>
                                      </p:cBhvr>
                                      <p:to>
                                        <p:strVal val="visible"/>
                                      </p:to>
                                    </p:set>
                                    <p:animEffect transition="in" filter="blinds(horizontal)">
                                      <p:cBhvr>
                                        <p:cTn id="37" dur="500"/>
                                        <p:tgtEl>
                                          <p:spTgt spid="7546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4697"/>
                                        </p:tgtEl>
                                        <p:attrNameLst>
                                          <p:attrName>style.visibility</p:attrName>
                                        </p:attrNameLst>
                                      </p:cBhvr>
                                      <p:to>
                                        <p:strVal val="visible"/>
                                      </p:to>
                                    </p:set>
                                    <p:animEffect transition="in" filter="blinds(horizontal)">
                                      <p:cBhvr>
                                        <p:cTn id="42" dur="500"/>
                                        <p:tgtEl>
                                          <p:spTgt spid="7546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4692"/>
                                        </p:tgtEl>
                                        <p:attrNameLst>
                                          <p:attrName>style.visibility</p:attrName>
                                        </p:attrNameLst>
                                      </p:cBhvr>
                                      <p:to>
                                        <p:strVal val="visible"/>
                                      </p:to>
                                    </p:set>
                                    <p:animEffect transition="in" filter="blinds(horizontal)">
                                      <p:cBhvr>
                                        <p:cTn id="47" dur="500"/>
                                        <p:tgtEl>
                                          <p:spTgt spid="75469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54762"/>
                                        </p:tgtEl>
                                        <p:attrNameLst>
                                          <p:attrName>style.visibility</p:attrName>
                                        </p:attrNameLst>
                                      </p:cBhvr>
                                      <p:to>
                                        <p:strVal val="visible"/>
                                      </p:to>
                                    </p:set>
                                    <p:animEffect transition="in" filter="blinds(horizontal)">
                                      <p:cBhvr>
                                        <p:cTn id="50" dur="500"/>
                                        <p:tgtEl>
                                          <p:spTgt spid="754762"/>
                                        </p:tgtEl>
                                      </p:cBhvr>
                                    </p:animEffect>
                                  </p:childTnLst>
                                </p:cTn>
                              </p:par>
                            </p:childTnLst>
                          </p:cTn>
                        </p:par>
                        <p:par>
                          <p:cTn id="51" fill="hold" nodeType="afterGroup">
                            <p:stCondLst>
                              <p:cond delay="500"/>
                            </p:stCondLst>
                            <p:childTnLst>
                              <p:par>
                                <p:cTn id="52" presetID="12" presetClass="entr" presetSubtype="8" fill="hold" grpId="0" nodeType="afterEffect">
                                  <p:stCondLst>
                                    <p:cond delay="0"/>
                                  </p:stCondLst>
                                  <p:childTnLst>
                                    <p:set>
                                      <p:cBhvr>
                                        <p:cTn id="53" dur="1" fill="hold">
                                          <p:stCondLst>
                                            <p:cond delay="0"/>
                                          </p:stCondLst>
                                        </p:cTn>
                                        <p:tgtEl>
                                          <p:spTgt spid="754696"/>
                                        </p:tgtEl>
                                        <p:attrNameLst>
                                          <p:attrName>style.visibility</p:attrName>
                                        </p:attrNameLst>
                                      </p:cBhvr>
                                      <p:to>
                                        <p:strVal val="visible"/>
                                      </p:to>
                                    </p:set>
                                    <p:animEffect transition="in" filter="slide(fromLeft)">
                                      <p:cBhvr>
                                        <p:cTn id="54" dur="500"/>
                                        <p:tgtEl>
                                          <p:spTgt spid="75469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754699"/>
                                        </p:tgtEl>
                                        <p:attrNameLst>
                                          <p:attrName>style.visibility</p:attrName>
                                        </p:attrNameLst>
                                      </p:cBhvr>
                                      <p:to>
                                        <p:strVal val="visible"/>
                                      </p:to>
                                    </p:set>
                                    <p:animEffect transition="in" filter="blinds(horizontal)">
                                      <p:cBhvr>
                                        <p:cTn id="59" dur="500"/>
                                        <p:tgtEl>
                                          <p:spTgt spid="75469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54698"/>
                                        </p:tgtEl>
                                        <p:attrNameLst>
                                          <p:attrName>style.visibility</p:attrName>
                                        </p:attrNameLst>
                                      </p:cBhvr>
                                      <p:to>
                                        <p:strVal val="visible"/>
                                      </p:to>
                                    </p:set>
                                    <p:animEffect transition="in" filter="blinds(horizontal)">
                                      <p:cBhvr>
                                        <p:cTn id="64" dur="500"/>
                                        <p:tgtEl>
                                          <p:spTgt spid="75469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54703"/>
                                        </p:tgtEl>
                                        <p:attrNameLst>
                                          <p:attrName>style.visibility</p:attrName>
                                        </p:attrNameLst>
                                      </p:cBhvr>
                                      <p:to>
                                        <p:strVal val="visible"/>
                                      </p:to>
                                    </p:set>
                                    <p:animEffect transition="in" filter="blinds(horizontal)">
                                      <p:cBhvr>
                                        <p:cTn id="69" dur="500"/>
                                        <p:tgtEl>
                                          <p:spTgt spid="7547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754753"/>
                                        </p:tgtEl>
                                        <p:attrNameLst>
                                          <p:attrName>style.visibility</p:attrName>
                                        </p:attrNameLst>
                                      </p:cBhvr>
                                      <p:to>
                                        <p:strVal val="visible"/>
                                      </p:to>
                                    </p:set>
                                    <p:animEffect transition="in" filter="blinds(horizontal)">
                                      <p:cBhvr>
                                        <p:cTn id="74" dur="500"/>
                                        <p:tgtEl>
                                          <p:spTgt spid="75475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54702"/>
                                        </p:tgtEl>
                                        <p:attrNameLst>
                                          <p:attrName>style.visibility</p:attrName>
                                        </p:attrNameLst>
                                      </p:cBhvr>
                                      <p:to>
                                        <p:strVal val="visible"/>
                                      </p:to>
                                    </p:set>
                                    <p:animEffect transition="in" filter="blinds(horizontal)">
                                      <p:cBhvr>
                                        <p:cTn id="79" dur="500"/>
                                        <p:tgtEl>
                                          <p:spTgt spid="75470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54763"/>
                                        </p:tgtEl>
                                        <p:attrNameLst>
                                          <p:attrName>style.visibility</p:attrName>
                                        </p:attrNameLst>
                                      </p:cBhvr>
                                      <p:to>
                                        <p:strVal val="visible"/>
                                      </p:to>
                                    </p:set>
                                    <p:animEffect transition="in" filter="blinds(horizontal)">
                                      <p:cBhvr>
                                        <p:cTn id="82" dur="500"/>
                                        <p:tgtEl>
                                          <p:spTgt spid="754763"/>
                                        </p:tgtEl>
                                      </p:cBhvr>
                                    </p:animEffect>
                                  </p:childTnLst>
                                </p:cTn>
                              </p:par>
                            </p:childTnLst>
                          </p:cTn>
                        </p:par>
                        <p:par>
                          <p:cTn id="83" fill="hold" nodeType="afterGroup">
                            <p:stCondLst>
                              <p:cond delay="500"/>
                            </p:stCondLst>
                            <p:childTnLst>
                              <p:par>
                                <p:cTn id="84" presetID="12" presetClass="entr" presetSubtype="8" fill="hold" grpId="0" nodeType="afterEffect">
                                  <p:stCondLst>
                                    <p:cond delay="0"/>
                                  </p:stCondLst>
                                  <p:childTnLst>
                                    <p:set>
                                      <p:cBhvr>
                                        <p:cTn id="85" dur="1" fill="hold">
                                          <p:stCondLst>
                                            <p:cond delay="0"/>
                                          </p:stCondLst>
                                        </p:cTn>
                                        <p:tgtEl>
                                          <p:spTgt spid="754710"/>
                                        </p:tgtEl>
                                        <p:attrNameLst>
                                          <p:attrName>style.visibility</p:attrName>
                                        </p:attrNameLst>
                                      </p:cBhvr>
                                      <p:to>
                                        <p:strVal val="visible"/>
                                      </p:to>
                                    </p:set>
                                    <p:animEffect transition="in" filter="slide(fromLeft)">
                                      <p:cBhvr>
                                        <p:cTn id="86" dur="500"/>
                                        <p:tgtEl>
                                          <p:spTgt spid="75471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754749"/>
                                        </p:tgtEl>
                                        <p:attrNameLst>
                                          <p:attrName>style.visibility</p:attrName>
                                        </p:attrNameLst>
                                      </p:cBhvr>
                                      <p:to>
                                        <p:strVal val="visible"/>
                                      </p:to>
                                    </p:set>
                                    <p:animEffect transition="in" filter="blinds(horizontal)">
                                      <p:cBhvr>
                                        <p:cTn id="91" dur="500"/>
                                        <p:tgtEl>
                                          <p:spTgt spid="75474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37" fill="hold" nodeType="clickEffect">
                                  <p:stCondLst>
                                    <p:cond delay="0"/>
                                  </p:stCondLst>
                                  <p:childTnLst>
                                    <p:set>
                                      <p:cBhvr>
                                        <p:cTn id="95" dur="1" fill="hold">
                                          <p:stCondLst>
                                            <p:cond delay="0"/>
                                          </p:stCondLst>
                                        </p:cTn>
                                        <p:tgtEl>
                                          <p:spTgt spid="754758"/>
                                        </p:tgtEl>
                                        <p:attrNameLst>
                                          <p:attrName>style.visibility</p:attrName>
                                        </p:attrNameLst>
                                      </p:cBhvr>
                                      <p:to>
                                        <p:strVal val="visible"/>
                                      </p:to>
                                    </p:set>
                                    <p:animEffect transition="in" filter="barn(outVertical)">
                                      <p:cBhvr>
                                        <p:cTn id="96" dur="500"/>
                                        <p:tgtEl>
                                          <p:spTgt spid="75475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754712"/>
                                        </p:tgtEl>
                                        <p:attrNameLst>
                                          <p:attrName>style.visibility</p:attrName>
                                        </p:attrNameLst>
                                      </p:cBhvr>
                                      <p:to>
                                        <p:strVal val="visible"/>
                                      </p:to>
                                    </p:set>
                                    <p:animEffect transition="in" filter="blinds(horizontal)">
                                      <p:cBhvr>
                                        <p:cTn id="101" dur="500"/>
                                        <p:tgtEl>
                                          <p:spTgt spid="75471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754755"/>
                                        </p:tgtEl>
                                        <p:attrNameLst>
                                          <p:attrName>style.visibility</p:attrName>
                                        </p:attrNameLst>
                                      </p:cBhvr>
                                      <p:to>
                                        <p:strVal val="visible"/>
                                      </p:to>
                                    </p:set>
                                    <p:animEffect transition="in" filter="blinds(horizontal)">
                                      <p:cBhvr>
                                        <p:cTn id="106" dur="500"/>
                                        <p:tgtEl>
                                          <p:spTgt spid="75475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754723"/>
                                        </p:tgtEl>
                                        <p:attrNameLst>
                                          <p:attrName>style.visibility</p:attrName>
                                        </p:attrNameLst>
                                      </p:cBhvr>
                                      <p:to>
                                        <p:strVal val="visible"/>
                                      </p:to>
                                    </p:set>
                                    <p:animEffect transition="in" filter="blinds(horizontal)">
                                      <p:cBhvr>
                                        <p:cTn id="111" dur="500"/>
                                        <p:tgtEl>
                                          <p:spTgt spid="75472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754693"/>
                                        </p:tgtEl>
                                        <p:attrNameLst>
                                          <p:attrName>style.visibility</p:attrName>
                                        </p:attrNameLst>
                                      </p:cBhvr>
                                      <p:to>
                                        <p:strVal val="visible"/>
                                      </p:to>
                                    </p:set>
                                    <p:animEffect transition="in" filter="blinds(horizontal)">
                                      <p:cBhvr>
                                        <p:cTn id="116" dur="500"/>
                                        <p:tgtEl>
                                          <p:spTgt spid="754693"/>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754764"/>
                                        </p:tgtEl>
                                        <p:attrNameLst>
                                          <p:attrName>style.visibility</p:attrName>
                                        </p:attrNameLst>
                                      </p:cBhvr>
                                      <p:to>
                                        <p:strVal val="visible"/>
                                      </p:to>
                                    </p:set>
                                    <p:animEffect transition="in" filter="blinds(horizontal)">
                                      <p:cBhvr>
                                        <p:cTn id="119" dur="500"/>
                                        <p:tgtEl>
                                          <p:spTgt spid="754764"/>
                                        </p:tgtEl>
                                      </p:cBhvr>
                                    </p:animEffect>
                                  </p:childTnLst>
                                </p:cTn>
                              </p:par>
                            </p:childTnLst>
                          </p:cTn>
                        </p:par>
                        <p:par>
                          <p:cTn id="120" fill="hold" nodeType="afterGroup">
                            <p:stCondLst>
                              <p:cond delay="500"/>
                            </p:stCondLst>
                            <p:childTnLst>
                              <p:par>
                                <p:cTn id="121" presetID="12" presetClass="entr" presetSubtype="8" fill="hold" grpId="0" nodeType="afterEffect">
                                  <p:stCondLst>
                                    <p:cond delay="0"/>
                                  </p:stCondLst>
                                  <p:childTnLst>
                                    <p:set>
                                      <p:cBhvr>
                                        <p:cTn id="122" dur="1" fill="hold">
                                          <p:stCondLst>
                                            <p:cond delay="0"/>
                                          </p:stCondLst>
                                        </p:cTn>
                                        <p:tgtEl>
                                          <p:spTgt spid="754711"/>
                                        </p:tgtEl>
                                        <p:attrNameLst>
                                          <p:attrName>style.visibility</p:attrName>
                                        </p:attrNameLst>
                                      </p:cBhvr>
                                      <p:to>
                                        <p:strVal val="visible"/>
                                      </p:to>
                                    </p:set>
                                    <p:animEffect transition="in" filter="slide(fromLeft)">
                                      <p:cBhvr>
                                        <p:cTn id="123" dur="500"/>
                                        <p:tgtEl>
                                          <p:spTgt spid="754711"/>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754704"/>
                                        </p:tgtEl>
                                        <p:attrNameLst>
                                          <p:attrName>style.visibility</p:attrName>
                                        </p:attrNameLst>
                                      </p:cBhvr>
                                      <p:to>
                                        <p:strVal val="visible"/>
                                      </p:to>
                                    </p:set>
                                    <p:animEffect transition="in" filter="blinds(horizontal)">
                                      <p:cBhvr>
                                        <p:cTn id="128" dur="500"/>
                                        <p:tgtEl>
                                          <p:spTgt spid="75470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754748"/>
                                        </p:tgtEl>
                                        <p:attrNameLst>
                                          <p:attrName>style.visibility</p:attrName>
                                        </p:attrNameLst>
                                      </p:cBhvr>
                                      <p:to>
                                        <p:strVal val="visible"/>
                                      </p:to>
                                    </p:set>
                                    <p:animEffect transition="in" filter="blinds(horizontal)">
                                      <p:cBhvr>
                                        <p:cTn id="133" dur="500"/>
                                        <p:tgtEl>
                                          <p:spTgt spid="754748"/>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nodeType="clickEffect">
                                  <p:stCondLst>
                                    <p:cond delay="0"/>
                                  </p:stCondLst>
                                  <p:childTnLst>
                                    <p:set>
                                      <p:cBhvr>
                                        <p:cTn id="137" dur="1" fill="hold">
                                          <p:stCondLst>
                                            <p:cond delay="0"/>
                                          </p:stCondLst>
                                        </p:cTn>
                                        <p:tgtEl>
                                          <p:spTgt spid="754718"/>
                                        </p:tgtEl>
                                        <p:attrNameLst>
                                          <p:attrName>style.visibility</p:attrName>
                                        </p:attrNameLst>
                                      </p:cBhvr>
                                      <p:to>
                                        <p:strVal val="visible"/>
                                      </p:to>
                                    </p:set>
                                    <p:animEffect transition="in" filter="blinds(horizontal)">
                                      <p:cBhvr>
                                        <p:cTn id="138" dur="500"/>
                                        <p:tgtEl>
                                          <p:spTgt spid="754718"/>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754756"/>
                                        </p:tgtEl>
                                        <p:attrNameLst>
                                          <p:attrName>style.visibility</p:attrName>
                                        </p:attrNameLst>
                                      </p:cBhvr>
                                      <p:to>
                                        <p:strVal val="visible"/>
                                      </p:to>
                                    </p:set>
                                    <p:animEffect transition="in" filter="blinds(horizontal)">
                                      <p:cBhvr>
                                        <p:cTn id="143" dur="500"/>
                                        <p:tgtEl>
                                          <p:spTgt spid="754756"/>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754709"/>
                                        </p:tgtEl>
                                        <p:attrNameLst>
                                          <p:attrName>style.visibility</p:attrName>
                                        </p:attrNameLst>
                                      </p:cBhvr>
                                      <p:to>
                                        <p:strVal val="visible"/>
                                      </p:to>
                                    </p:set>
                                    <p:animEffect transition="in" filter="blinds(horizontal)">
                                      <p:cBhvr>
                                        <p:cTn id="148" dur="500"/>
                                        <p:tgtEl>
                                          <p:spTgt spid="754709"/>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754694"/>
                                        </p:tgtEl>
                                        <p:attrNameLst>
                                          <p:attrName>style.visibility</p:attrName>
                                        </p:attrNameLst>
                                      </p:cBhvr>
                                      <p:to>
                                        <p:strVal val="visible"/>
                                      </p:to>
                                    </p:set>
                                    <p:animEffect transition="in" filter="blinds(horizontal)">
                                      <p:cBhvr>
                                        <p:cTn id="153" dur="500"/>
                                        <p:tgtEl>
                                          <p:spTgt spid="754694"/>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754765"/>
                                        </p:tgtEl>
                                        <p:attrNameLst>
                                          <p:attrName>style.visibility</p:attrName>
                                        </p:attrNameLst>
                                      </p:cBhvr>
                                      <p:to>
                                        <p:strVal val="visible"/>
                                      </p:to>
                                    </p:set>
                                    <p:animEffect transition="in" filter="blinds(horizontal)">
                                      <p:cBhvr>
                                        <p:cTn id="156" dur="500"/>
                                        <p:tgtEl>
                                          <p:spTgt spid="754765"/>
                                        </p:tgtEl>
                                      </p:cBhvr>
                                    </p:animEffect>
                                  </p:childTnLst>
                                </p:cTn>
                              </p:par>
                            </p:childTnLst>
                          </p:cTn>
                        </p:par>
                        <p:par>
                          <p:cTn id="157" fill="hold" nodeType="afterGroup">
                            <p:stCondLst>
                              <p:cond delay="500"/>
                            </p:stCondLst>
                            <p:childTnLst>
                              <p:par>
                                <p:cTn id="158" presetID="12" presetClass="entr" presetSubtype="8" fill="hold" grpId="0" nodeType="afterEffect">
                                  <p:stCondLst>
                                    <p:cond delay="0"/>
                                  </p:stCondLst>
                                  <p:childTnLst>
                                    <p:set>
                                      <p:cBhvr>
                                        <p:cTn id="159" dur="1" fill="hold">
                                          <p:stCondLst>
                                            <p:cond delay="0"/>
                                          </p:stCondLst>
                                        </p:cTn>
                                        <p:tgtEl>
                                          <p:spTgt spid="754766"/>
                                        </p:tgtEl>
                                        <p:attrNameLst>
                                          <p:attrName>style.visibility</p:attrName>
                                        </p:attrNameLst>
                                      </p:cBhvr>
                                      <p:to>
                                        <p:strVal val="visible"/>
                                      </p:to>
                                    </p:set>
                                    <p:animEffect transition="in" filter="slide(fromLeft)">
                                      <p:cBhvr>
                                        <p:cTn id="160" dur="500"/>
                                        <p:tgtEl>
                                          <p:spTgt spid="7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1" grpId="0" autoUpdateAnimBg="0"/>
      <p:bldP spid="754692" grpId="0" autoUpdateAnimBg="0"/>
      <p:bldP spid="754693" grpId="0" autoUpdateAnimBg="0"/>
      <p:bldP spid="754694" grpId="0" autoUpdateAnimBg="0"/>
      <p:bldP spid="754695" grpId="0" autoUpdateAnimBg="0"/>
      <p:bldP spid="754696" grpId="0" animBg="1"/>
      <p:bldP spid="754697" grpId="0" autoUpdateAnimBg="0"/>
      <p:bldP spid="754698" grpId="0" autoUpdateAnimBg="0"/>
      <p:bldP spid="754702" grpId="0" autoUpdateAnimBg="0"/>
      <p:bldP spid="754703" grpId="0" autoUpdateAnimBg="0"/>
      <p:bldP spid="754709" grpId="0" autoUpdateAnimBg="0"/>
      <p:bldP spid="754710" grpId="0" animBg="1"/>
      <p:bldP spid="754711" grpId="0" animBg="1"/>
      <p:bldP spid="754723" grpId="0" autoUpdateAnimBg="0"/>
      <p:bldP spid="754724" grpId="0" autoUpdateAnimBg="0"/>
      <p:bldP spid="754731" grpId="0" autoUpdateAnimBg="0"/>
      <p:bldP spid="754748" grpId="0" autoUpdateAnimBg="0"/>
      <p:bldP spid="754753" grpId="0" autoUpdateAnimBg="0"/>
      <p:bldP spid="754754" grpId="0" autoUpdateAnimBg="0"/>
      <p:bldP spid="754755" grpId="0" animBg="1" autoUpdateAnimBg="0"/>
      <p:bldP spid="754756" grpId="0" animBg="1" autoUpdateAnimBg="0"/>
      <p:bldP spid="754762" grpId="0"/>
      <p:bldP spid="754763" grpId="0"/>
      <p:bldP spid="754764" grpId="0"/>
      <p:bldP spid="754765" grpId="0"/>
      <p:bldP spid="7547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E67F470-63A9-4586-8435-0DA691DDB644}" type="datetime11">
              <a:rPr lang="zh-CN" altLang="en-US" smtClean="0"/>
              <a:t>10:23:47</a:t>
            </a:fld>
            <a:endParaRPr lang="en-US" altLang="zh-CN" smtClean="0"/>
          </a:p>
        </p:txBody>
      </p:sp>
      <p:sp>
        <p:nvSpPr>
          <p:cNvPr id="143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43D9627-6EAA-474E-9880-C3D803A0CC55}" type="slidenum">
              <a:rPr lang="en-US" altLang="zh-CN"/>
              <a:pPr/>
              <a:t>12</a:t>
            </a:fld>
            <a:endParaRPr lang="en-US" altLang="zh-CN"/>
          </a:p>
        </p:txBody>
      </p:sp>
      <p:sp>
        <p:nvSpPr>
          <p:cNvPr id="14340"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4341" name="Rectangle 3"/>
          <p:cNvSpPr>
            <a:spLocks noGrp="1" noChangeArrowheads="1"/>
          </p:cNvSpPr>
          <p:nvPr>
            <p:ph type="body" sz="half" idx="1"/>
          </p:nvPr>
        </p:nvSpPr>
        <p:spPr>
          <a:xfrm>
            <a:off x="457200" y="1719263"/>
            <a:ext cx="6994525" cy="4411662"/>
          </a:xfrm>
        </p:spPr>
        <p:txBody>
          <a:bodyPr/>
          <a:lstStyle/>
          <a:p>
            <a:pPr eaLnBrk="1" hangingPunct="1">
              <a:buFont typeface="Wingdings" pitchFamily="2" charset="2"/>
              <a:buNone/>
            </a:pPr>
            <a:r>
              <a:rPr lang="en-US" altLang="zh-CN" sz="2600" smtClean="0"/>
              <a:t>3</a:t>
            </a:r>
            <a:r>
              <a:rPr lang="zh-CN" altLang="en-US" sz="2600" smtClean="0"/>
              <a:t>、</a:t>
            </a:r>
            <a:r>
              <a:rPr lang="en-US" altLang="zh-CN" sz="2600" smtClean="0"/>
              <a:t>IEEE754</a:t>
            </a:r>
            <a:r>
              <a:rPr lang="zh-CN" altLang="en-US" sz="2600" smtClean="0"/>
              <a:t>标准</a:t>
            </a:r>
            <a:r>
              <a:rPr lang="en-US" altLang="zh-CN" sz="2600" smtClean="0"/>
              <a:t>(</a:t>
            </a:r>
            <a:r>
              <a:rPr lang="zh-CN" altLang="en-US" sz="2600" smtClean="0"/>
              <a:t>规定了浮点数的表示格式</a:t>
            </a:r>
            <a:r>
              <a:rPr lang="en-US" altLang="zh-CN" sz="2600" smtClean="0"/>
              <a:t>,</a:t>
            </a:r>
            <a:r>
              <a:rPr lang="zh-CN" altLang="en-US" sz="2600" smtClean="0"/>
              <a:t>运算规则等</a:t>
            </a:r>
            <a:r>
              <a:rPr lang="en-US" altLang="zh-CN" sz="2600" smtClean="0"/>
              <a:t>)</a:t>
            </a:r>
          </a:p>
          <a:p>
            <a:pPr lvl="1" eaLnBrk="1" hangingPunct="1"/>
            <a:r>
              <a:rPr lang="zh-CN" altLang="en-US" sz="2200" smtClean="0"/>
              <a:t>规则规定了单精度</a:t>
            </a:r>
            <a:r>
              <a:rPr lang="en-US" altLang="zh-CN" sz="2200" smtClean="0"/>
              <a:t>(32)</a:t>
            </a:r>
            <a:r>
              <a:rPr lang="zh-CN" altLang="en-US" sz="2200" smtClean="0"/>
              <a:t>和双精度</a:t>
            </a:r>
            <a:r>
              <a:rPr lang="en-US" altLang="zh-CN" sz="2200" smtClean="0"/>
              <a:t>(64)</a:t>
            </a:r>
            <a:r>
              <a:rPr lang="zh-CN" altLang="en-US" sz="2200" smtClean="0"/>
              <a:t>的基本格式</a:t>
            </a:r>
            <a:r>
              <a:rPr lang="en-US" altLang="zh-CN" sz="2200" smtClean="0"/>
              <a:t>. </a:t>
            </a:r>
            <a:endParaRPr lang="en-US" altLang="zh-CN" sz="2200" smtClean="0">
              <a:cs typeface="Times New Roman" pitchFamily="18" charset="0"/>
            </a:endParaRPr>
          </a:p>
          <a:p>
            <a:pPr lvl="1" eaLnBrk="1" hangingPunct="1"/>
            <a:r>
              <a:rPr lang="zh-CN" altLang="en-US" sz="2200" smtClean="0"/>
              <a:t>规则中</a:t>
            </a:r>
            <a:r>
              <a:rPr lang="en-US" altLang="zh-CN" sz="2200" smtClean="0"/>
              <a:t>,</a:t>
            </a:r>
            <a:r>
              <a:rPr lang="zh-CN" altLang="en-US" sz="2200" smtClean="0"/>
              <a:t>尾数用原码</a:t>
            </a:r>
            <a:r>
              <a:rPr lang="en-US" altLang="zh-CN" sz="2200" smtClean="0"/>
              <a:t>,</a:t>
            </a:r>
            <a:r>
              <a:rPr lang="zh-CN" altLang="en-US" sz="2200" smtClean="0"/>
              <a:t>指数用移码</a:t>
            </a:r>
            <a:r>
              <a:rPr lang="en-US" altLang="zh-CN" sz="2200" smtClean="0"/>
              <a:t>(</a:t>
            </a:r>
            <a:r>
              <a:rPr lang="zh-CN" altLang="en-US" sz="2200" smtClean="0"/>
              <a:t>便于对阶和比较</a:t>
            </a:r>
            <a:r>
              <a:rPr lang="en-US" altLang="zh-CN" sz="2200" smtClean="0"/>
              <a:t>)</a:t>
            </a:r>
          </a:p>
        </p:txBody>
      </p:sp>
      <p:pic>
        <p:nvPicPr>
          <p:cNvPr id="14342" name="Picture 4"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573463"/>
            <a:ext cx="5257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descr="picture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827088" y="4652963"/>
            <a:ext cx="6337300" cy="882650"/>
          </a:xfr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714" name="Group 2"/>
          <p:cNvGrpSpPr>
            <a:grpSpLocks/>
          </p:cNvGrpSpPr>
          <p:nvPr/>
        </p:nvGrpSpPr>
        <p:grpSpPr bwMode="auto">
          <a:xfrm>
            <a:off x="1484313" y="1195388"/>
            <a:ext cx="6054725" cy="457200"/>
            <a:chOff x="710" y="514"/>
            <a:chExt cx="3814" cy="288"/>
          </a:xfrm>
        </p:grpSpPr>
        <p:sp>
          <p:nvSpPr>
            <p:cNvPr id="124998" name="Text Box 3"/>
            <p:cNvSpPr txBox="1">
              <a:spLocks noChangeArrowheads="1"/>
            </p:cNvSpPr>
            <p:nvPr/>
          </p:nvSpPr>
          <p:spPr bwMode="auto">
            <a:xfrm>
              <a:off x="710" y="51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0 . 0 1 0 1</a:t>
              </a:r>
            </a:p>
          </p:txBody>
        </p:sp>
        <p:sp>
          <p:nvSpPr>
            <p:cNvPr id="124999" name="Text Box 4"/>
            <p:cNvSpPr txBox="1">
              <a:spLocks noChangeArrowheads="1"/>
            </p:cNvSpPr>
            <p:nvPr/>
          </p:nvSpPr>
          <p:spPr bwMode="auto">
            <a:xfrm>
              <a:off x="2294" y="514"/>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a:t>
              </a:r>
            </a:p>
          </p:txBody>
        </p:sp>
        <p:sp>
          <p:nvSpPr>
            <p:cNvPr id="125000" name="Text Box 5"/>
            <p:cNvSpPr txBox="1">
              <a:spLocks noChangeArrowheads="1"/>
            </p:cNvSpPr>
            <p:nvPr/>
          </p:nvSpPr>
          <p:spPr bwMode="auto">
            <a:xfrm>
              <a:off x="3168" y="514"/>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余数为正，上商 1</a:t>
              </a:r>
            </a:p>
          </p:txBody>
        </p:sp>
      </p:grpSp>
      <p:grpSp>
        <p:nvGrpSpPr>
          <p:cNvPr id="124931" name="Group 6"/>
          <p:cNvGrpSpPr>
            <a:grpSpLocks/>
          </p:cNvGrpSpPr>
          <p:nvPr/>
        </p:nvGrpSpPr>
        <p:grpSpPr bwMode="auto">
          <a:xfrm>
            <a:off x="1119188" y="836613"/>
            <a:ext cx="6781800" cy="3808412"/>
            <a:chOff x="480" y="288"/>
            <a:chExt cx="4272" cy="2399"/>
          </a:xfrm>
        </p:grpSpPr>
        <p:sp>
          <p:nvSpPr>
            <p:cNvPr id="124994" name="Line 7"/>
            <p:cNvSpPr>
              <a:spLocks noChangeShapeType="1"/>
            </p:cNvSpPr>
            <p:nvPr/>
          </p:nvSpPr>
          <p:spPr bwMode="auto">
            <a:xfrm>
              <a:off x="1824" y="336"/>
              <a:ext cx="0" cy="235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95" name="Line 8"/>
            <p:cNvSpPr>
              <a:spLocks noChangeShapeType="1"/>
            </p:cNvSpPr>
            <p:nvPr/>
          </p:nvSpPr>
          <p:spPr bwMode="auto">
            <a:xfrm>
              <a:off x="3024" y="336"/>
              <a:ext cx="0" cy="235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96" name="Line 9"/>
            <p:cNvSpPr>
              <a:spLocks noChangeShapeType="1"/>
            </p:cNvSpPr>
            <p:nvPr/>
          </p:nvSpPr>
          <p:spPr bwMode="auto">
            <a:xfrm>
              <a:off x="480" y="552"/>
              <a:ext cx="42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97" name="Text Box 10"/>
            <p:cNvSpPr txBox="1">
              <a:spLocks noChangeArrowheads="1"/>
            </p:cNvSpPr>
            <p:nvPr/>
          </p:nvSpPr>
          <p:spPr bwMode="auto">
            <a:xfrm>
              <a:off x="528" y="288"/>
              <a:ext cx="368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200">
                  <a:latin typeface="Times New Roman" pitchFamily="18" charset="0"/>
                </a:rPr>
                <a:t>被除数（余数）            商                       说      明</a:t>
              </a:r>
            </a:p>
          </p:txBody>
        </p:sp>
      </p:grpSp>
      <p:sp>
        <p:nvSpPr>
          <p:cNvPr id="755723" name="Text Box 11"/>
          <p:cNvSpPr txBox="1">
            <a:spLocks noChangeArrowheads="1"/>
          </p:cNvSpPr>
          <p:nvPr/>
        </p:nvSpPr>
        <p:spPr bwMode="auto">
          <a:xfrm>
            <a:off x="1484313" y="198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1 . 0 0 1 1</a:t>
            </a:r>
          </a:p>
        </p:txBody>
      </p:sp>
      <p:sp>
        <p:nvSpPr>
          <p:cNvPr id="755724" name="Text Box 12"/>
          <p:cNvSpPr txBox="1">
            <a:spLocks noChangeArrowheads="1"/>
          </p:cNvSpPr>
          <p:nvPr/>
        </p:nvSpPr>
        <p:spPr bwMode="auto">
          <a:xfrm>
            <a:off x="1484313" y="27225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0 . 1 1 0 1</a:t>
            </a:r>
          </a:p>
        </p:txBody>
      </p:sp>
      <p:sp>
        <p:nvSpPr>
          <p:cNvPr id="755725" name="Text Box 13"/>
          <p:cNvSpPr txBox="1">
            <a:spLocks noChangeArrowheads="1"/>
          </p:cNvSpPr>
          <p:nvPr/>
        </p:nvSpPr>
        <p:spPr bwMode="auto">
          <a:xfrm>
            <a:off x="1484313" y="38528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1 . 0 0 1 1</a:t>
            </a:r>
          </a:p>
        </p:txBody>
      </p:sp>
      <p:grpSp>
        <p:nvGrpSpPr>
          <p:cNvPr id="755726" name="Group 14"/>
          <p:cNvGrpSpPr>
            <a:grpSpLocks/>
          </p:cNvGrpSpPr>
          <p:nvPr/>
        </p:nvGrpSpPr>
        <p:grpSpPr bwMode="auto">
          <a:xfrm>
            <a:off x="1484313" y="1592263"/>
            <a:ext cx="4603750" cy="457200"/>
            <a:chOff x="710" y="764"/>
            <a:chExt cx="2900" cy="288"/>
          </a:xfrm>
        </p:grpSpPr>
        <p:grpSp>
          <p:nvGrpSpPr>
            <p:cNvPr id="124989" name="Group 15"/>
            <p:cNvGrpSpPr>
              <a:grpSpLocks/>
            </p:cNvGrpSpPr>
            <p:nvPr/>
          </p:nvGrpSpPr>
          <p:grpSpPr bwMode="auto">
            <a:xfrm>
              <a:off x="3216" y="764"/>
              <a:ext cx="394" cy="288"/>
              <a:chOff x="3216" y="780"/>
              <a:chExt cx="394" cy="288"/>
            </a:xfrm>
          </p:grpSpPr>
          <p:sp>
            <p:nvSpPr>
              <p:cNvPr id="124992" name="Text Box 16"/>
              <p:cNvSpPr txBox="1">
                <a:spLocks noChangeArrowheads="1"/>
              </p:cNvSpPr>
              <p:nvPr/>
            </p:nvSpPr>
            <p:spPr bwMode="auto">
              <a:xfrm>
                <a:off x="3398" y="7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C00000"/>
                    </a:solidFill>
                    <a:latin typeface="Times New Roman" pitchFamily="18" charset="0"/>
                  </a:rPr>
                  <a:t>1</a:t>
                </a:r>
              </a:p>
            </p:txBody>
          </p:sp>
          <p:sp>
            <p:nvSpPr>
              <p:cNvPr id="124993" name="Line 17"/>
              <p:cNvSpPr>
                <a:spLocks noChangeShapeType="1"/>
              </p:cNvSpPr>
              <p:nvPr/>
            </p:nvSpPr>
            <p:spPr bwMode="auto">
              <a:xfrm flipH="1">
                <a:off x="3216" y="917"/>
                <a:ext cx="192" cy="0"/>
              </a:xfrm>
              <a:prstGeom prst="line">
                <a:avLst/>
              </a:prstGeom>
              <a:noFill/>
              <a:ln w="28575">
                <a:solidFill>
                  <a:srgbClr val="C0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4990" name="Text Box 18"/>
            <p:cNvSpPr txBox="1">
              <a:spLocks noChangeArrowheads="1"/>
            </p:cNvSpPr>
            <p:nvPr/>
          </p:nvSpPr>
          <p:spPr bwMode="auto">
            <a:xfrm>
              <a:off x="710" y="76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0 . 1 0 1 0</a:t>
              </a:r>
            </a:p>
          </p:txBody>
        </p:sp>
        <p:sp>
          <p:nvSpPr>
            <p:cNvPr id="124991" name="Text Box 19"/>
            <p:cNvSpPr txBox="1">
              <a:spLocks noChangeArrowheads="1"/>
            </p:cNvSpPr>
            <p:nvPr/>
          </p:nvSpPr>
          <p:spPr bwMode="auto">
            <a:xfrm>
              <a:off x="2160" y="76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0 1 1</a:t>
              </a:r>
            </a:p>
          </p:txBody>
        </p:sp>
      </p:grpSp>
      <p:sp>
        <p:nvSpPr>
          <p:cNvPr id="755732" name="Line 20"/>
          <p:cNvSpPr>
            <a:spLocks noChangeShapeType="1"/>
          </p:cNvSpPr>
          <p:nvPr/>
        </p:nvSpPr>
        <p:spPr bwMode="auto">
          <a:xfrm>
            <a:off x="1119188" y="2386013"/>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5733" name="Line 21"/>
          <p:cNvSpPr>
            <a:spLocks noChangeShapeType="1"/>
          </p:cNvSpPr>
          <p:nvPr/>
        </p:nvSpPr>
        <p:spPr bwMode="auto">
          <a:xfrm>
            <a:off x="1119188" y="3119438"/>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5734" name="Line 22"/>
          <p:cNvSpPr>
            <a:spLocks noChangeShapeType="1"/>
          </p:cNvSpPr>
          <p:nvPr/>
        </p:nvSpPr>
        <p:spPr bwMode="auto">
          <a:xfrm>
            <a:off x="1119188" y="4249738"/>
            <a:ext cx="6781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5735" name="Text Box 23"/>
          <p:cNvSpPr txBox="1">
            <a:spLocks noChangeArrowheads="1"/>
          </p:cNvSpPr>
          <p:nvPr/>
        </p:nvSpPr>
        <p:spPr bwMode="auto">
          <a:xfrm>
            <a:off x="5383213" y="1936750"/>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zh-CN" altLang="en-US" sz="2400">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grpSp>
        <p:nvGrpSpPr>
          <p:cNvPr id="755736" name="Group 24"/>
          <p:cNvGrpSpPr>
            <a:grpSpLocks/>
          </p:cNvGrpSpPr>
          <p:nvPr/>
        </p:nvGrpSpPr>
        <p:grpSpPr bwMode="auto">
          <a:xfrm>
            <a:off x="1484313" y="2325688"/>
            <a:ext cx="6054725" cy="457200"/>
            <a:chOff x="710" y="1226"/>
            <a:chExt cx="3814" cy="288"/>
          </a:xfrm>
        </p:grpSpPr>
        <p:sp>
          <p:nvSpPr>
            <p:cNvPr id="124986" name="Text Box 25"/>
            <p:cNvSpPr txBox="1">
              <a:spLocks noChangeArrowheads="1"/>
            </p:cNvSpPr>
            <p:nvPr/>
          </p:nvSpPr>
          <p:spPr bwMode="auto">
            <a:xfrm>
              <a:off x="710" y="1226"/>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1 . 1 1 0 1</a:t>
              </a:r>
            </a:p>
          </p:txBody>
        </p:sp>
        <p:sp>
          <p:nvSpPr>
            <p:cNvPr id="124987" name="Text Box 26"/>
            <p:cNvSpPr txBox="1">
              <a:spLocks noChangeArrowheads="1"/>
            </p:cNvSpPr>
            <p:nvPr/>
          </p:nvSpPr>
          <p:spPr bwMode="auto">
            <a:xfrm>
              <a:off x="2160" y="122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0 1 1</a:t>
              </a:r>
              <a:r>
                <a:rPr kumimoji="1" lang="zh-CN" altLang="en-US" sz="2400">
                  <a:solidFill>
                    <a:schemeClr val="folHlink"/>
                  </a:solidFill>
                  <a:latin typeface="Times New Roman" pitchFamily="18" charset="0"/>
                </a:rPr>
                <a:t> </a:t>
              </a:r>
            </a:p>
          </p:txBody>
        </p:sp>
        <p:sp>
          <p:nvSpPr>
            <p:cNvPr id="124988" name="Text Box 27"/>
            <p:cNvSpPr txBox="1">
              <a:spLocks noChangeArrowheads="1"/>
            </p:cNvSpPr>
            <p:nvPr/>
          </p:nvSpPr>
          <p:spPr bwMode="auto">
            <a:xfrm>
              <a:off x="3168" y="1226"/>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余数为负，上商 0</a:t>
              </a:r>
            </a:p>
          </p:txBody>
        </p:sp>
      </p:grpSp>
      <p:sp>
        <p:nvSpPr>
          <p:cNvPr id="755740" name="Text Box 28"/>
          <p:cNvSpPr txBox="1">
            <a:spLocks noChangeArrowheads="1"/>
          </p:cNvSpPr>
          <p:nvPr/>
        </p:nvSpPr>
        <p:spPr bwMode="auto">
          <a:xfrm>
            <a:off x="5386388" y="2725738"/>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恢复余数</a:t>
            </a:r>
          </a:p>
        </p:txBody>
      </p:sp>
      <p:grpSp>
        <p:nvGrpSpPr>
          <p:cNvPr id="755741" name="Group 29"/>
          <p:cNvGrpSpPr>
            <a:grpSpLocks/>
          </p:cNvGrpSpPr>
          <p:nvPr/>
        </p:nvGrpSpPr>
        <p:grpSpPr bwMode="auto">
          <a:xfrm>
            <a:off x="1484313" y="3455988"/>
            <a:ext cx="4603750" cy="457200"/>
            <a:chOff x="710" y="1938"/>
            <a:chExt cx="2900" cy="288"/>
          </a:xfrm>
        </p:grpSpPr>
        <p:sp>
          <p:nvSpPr>
            <p:cNvPr id="124981" name="Text Box 30"/>
            <p:cNvSpPr txBox="1">
              <a:spLocks noChangeArrowheads="1"/>
            </p:cNvSpPr>
            <p:nvPr/>
          </p:nvSpPr>
          <p:spPr bwMode="auto">
            <a:xfrm>
              <a:off x="710" y="1938"/>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1 . 0 1 0 0</a:t>
              </a:r>
            </a:p>
          </p:txBody>
        </p:sp>
        <p:sp>
          <p:nvSpPr>
            <p:cNvPr id="124982" name="Text Box 31"/>
            <p:cNvSpPr txBox="1">
              <a:spLocks noChangeArrowheads="1"/>
            </p:cNvSpPr>
            <p:nvPr/>
          </p:nvSpPr>
          <p:spPr bwMode="auto">
            <a:xfrm>
              <a:off x="2013" y="1938"/>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0 1 1 0</a:t>
              </a:r>
            </a:p>
          </p:txBody>
        </p:sp>
        <p:grpSp>
          <p:nvGrpSpPr>
            <p:cNvPr id="124983" name="Group 32"/>
            <p:cNvGrpSpPr>
              <a:grpSpLocks/>
            </p:cNvGrpSpPr>
            <p:nvPr/>
          </p:nvGrpSpPr>
          <p:grpSpPr bwMode="auto">
            <a:xfrm>
              <a:off x="3216" y="1938"/>
              <a:ext cx="394" cy="288"/>
              <a:chOff x="3216" y="1944"/>
              <a:chExt cx="394" cy="288"/>
            </a:xfrm>
          </p:grpSpPr>
          <p:sp>
            <p:nvSpPr>
              <p:cNvPr id="124984" name="Text Box 33"/>
              <p:cNvSpPr txBox="1">
                <a:spLocks noChangeArrowheads="1"/>
              </p:cNvSpPr>
              <p:nvPr/>
            </p:nvSpPr>
            <p:spPr bwMode="auto">
              <a:xfrm>
                <a:off x="3398" y="19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solidFill>
                      <a:srgbClr val="C00000"/>
                    </a:solidFill>
                    <a:latin typeface="Times New Roman" pitchFamily="18" charset="0"/>
                  </a:rPr>
                  <a:t>1</a:t>
                </a:r>
              </a:p>
            </p:txBody>
          </p:sp>
          <p:sp>
            <p:nvSpPr>
              <p:cNvPr id="124985" name="Line 34"/>
              <p:cNvSpPr>
                <a:spLocks noChangeShapeType="1"/>
              </p:cNvSpPr>
              <p:nvPr/>
            </p:nvSpPr>
            <p:spPr bwMode="auto">
              <a:xfrm flipH="1">
                <a:off x="3216" y="2081"/>
                <a:ext cx="192" cy="0"/>
              </a:xfrm>
              <a:prstGeom prst="line">
                <a:avLst/>
              </a:prstGeom>
              <a:noFill/>
              <a:ln w="28575">
                <a:solidFill>
                  <a:srgbClr val="C00000"/>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5747" name="Text Box 35"/>
          <p:cNvSpPr txBox="1">
            <a:spLocks noChangeArrowheads="1"/>
          </p:cNvSpPr>
          <p:nvPr/>
        </p:nvSpPr>
        <p:spPr bwMode="auto">
          <a:xfrm>
            <a:off x="5386388" y="3808413"/>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a:t>
            </a:r>
            <a:r>
              <a:rPr kumimoji="1" lang="zh-CN" altLang="en-US" sz="2400">
                <a:latin typeface="Times New Roman" pitchFamily="18" charset="0"/>
                <a:cs typeface="Times New Roman" pitchFamily="18" charset="0"/>
              </a:rPr>
              <a:t>– </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grpSp>
        <p:nvGrpSpPr>
          <p:cNvPr id="755748" name="Group 36"/>
          <p:cNvGrpSpPr>
            <a:grpSpLocks/>
          </p:cNvGrpSpPr>
          <p:nvPr/>
        </p:nvGrpSpPr>
        <p:grpSpPr bwMode="auto">
          <a:xfrm>
            <a:off x="1484313" y="4189413"/>
            <a:ext cx="6054725" cy="457200"/>
            <a:chOff x="710" y="2400"/>
            <a:chExt cx="3814" cy="288"/>
          </a:xfrm>
        </p:grpSpPr>
        <p:sp>
          <p:nvSpPr>
            <p:cNvPr id="124978" name="Text Box 37"/>
            <p:cNvSpPr txBox="1">
              <a:spLocks noChangeArrowheads="1"/>
            </p:cNvSpPr>
            <p:nvPr/>
          </p:nvSpPr>
          <p:spPr bwMode="auto">
            <a:xfrm>
              <a:off x="710" y="240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0 . 0 1 1 1</a:t>
              </a:r>
            </a:p>
          </p:txBody>
        </p:sp>
        <p:sp>
          <p:nvSpPr>
            <p:cNvPr id="124979" name="Text Box 38"/>
            <p:cNvSpPr txBox="1">
              <a:spLocks noChangeArrowheads="1"/>
            </p:cNvSpPr>
            <p:nvPr/>
          </p:nvSpPr>
          <p:spPr bwMode="auto">
            <a:xfrm>
              <a:off x="2016" y="2400"/>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0 1 1 0</a:t>
              </a:r>
              <a:r>
                <a:rPr kumimoji="1" lang="zh-CN" altLang="en-US" sz="2400">
                  <a:solidFill>
                    <a:schemeClr val="folHlink"/>
                  </a:solidFill>
                  <a:latin typeface="Times New Roman" pitchFamily="18" charset="0"/>
                </a:rPr>
                <a:t> </a:t>
              </a:r>
            </a:p>
          </p:txBody>
        </p:sp>
        <p:sp>
          <p:nvSpPr>
            <p:cNvPr id="124980" name="Text Box 39"/>
            <p:cNvSpPr txBox="1">
              <a:spLocks noChangeArrowheads="1"/>
            </p:cNvSpPr>
            <p:nvPr/>
          </p:nvSpPr>
          <p:spPr bwMode="auto">
            <a:xfrm>
              <a:off x="3168" y="2400"/>
              <a:ext cx="1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余数为正，上商 1</a:t>
              </a:r>
            </a:p>
          </p:txBody>
        </p:sp>
      </p:grpSp>
      <p:grpSp>
        <p:nvGrpSpPr>
          <p:cNvPr id="755752" name="Group 40"/>
          <p:cNvGrpSpPr>
            <a:grpSpLocks/>
          </p:cNvGrpSpPr>
          <p:nvPr/>
        </p:nvGrpSpPr>
        <p:grpSpPr bwMode="auto">
          <a:xfrm>
            <a:off x="1135063" y="4695825"/>
            <a:ext cx="1819275" cy="720725"/>
            <a:chOff x="970" y="2666"/>
            <a:chExt cx="1146" cy="454"/>
          </a:xfrm>
        </p:grpSpPr>
        <p:sp>
          <p:nvSpPr>
            <p:cNvPr id="124973" name="Text Box 41"/>
            <p:cNvSpPr txBox="1">
              <a:spLocks noChangeArrowheads="1"/>
            </p:cNvSpPr>
            <p:nvPr/>
          </p:nvSpPr>
          <p:spPr bwMode="auto">
            <a:xfrm>
              <a:off x="1200" y="2778"/>
              <a:ext cx="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0.1101</a:t>
              </a:r>
            </a:p>
          </p:txBody>
        </p:sp>
        <p:grpSp>
          <p:nvGrpSpPr>
            <p:cNvPr id="124974" name="Group 42"/>
            <p:cNvGrpSpPr>
              <a:grpSpLocks/>
            </p:cNvGrpSpPr>
            <p:nvPr/>
          </p:nvGrpSpPr>
          <p:grpSpPr bwMode="auto">
            <a:xfrm>
              <a:off x="970" y="2666"/>
              <a:ext cx="308" cy="454"/>
              <a:chOff x="1056" y="1728"/>
              <a:chExt cx="308" cy="454"/>
            </a:xfrm>
          </p:grpSpPr>
          <p:sp>
            <p:nvSpPr>
              <p:cNvPr id="124975" name="Text Box 43"/>
              <p:cNvSpPr txBox="1">
                <a:spLocks noChangeArrowheads="1"/>
              </p:cNvSpPr>
              <p:nvPr/>
            </p:nvSpPr>
            <p:spPr bwMode="auto">
              <a:xfrm>
                <a:off x="1056" y="17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x</a:t>
                </a:r>
                <a:r>
                  <a:rPr kumimoji="1" lang="en-US" altLang="zh-CN" sz="2400">
                    <a:latin typeface="Times New Roman" pitchFamily="18" charset="0"/>
                  </a:rPr>
                  <a:t>*</a:t>
                </a:r>
              </a:p>
            </p:txBody>
          </p:sp>
          <p:sp>
            <p:nvSpPr>
              <p:cNvPr id="124976" name="Text Box 44"/>
              <p:cNvSpPr txBox="1">
                <a:spLocks noChangeArrowheads="1"/>
              </p:cNvSpPr>
              <p:nvPr/>
            </p:nvSpPr>
            <p:spPr bwMode="auto">
              <a:xfrm>
                <a:off x="1056" y="1894"/>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y</a:t>
                </a:r>
                <a:r>
                  <a:rPr kumimoji="1" lang="en-US" altLang="zh-CN" sz="2400">
                    <a:latin typeface="Times New Roman" pitchFamily="18" charset="0"/>
                  </a:rPr>
                  <a:t>*</a:t>
                </a:r>
              </a:p>
            </p:txBody>
          </p:sp>
          <p:sp>
            <p:nvSpPr>
              <p:cNvPr id="124977" name="Line 45"/>
              <p:cNvSpPr>
                <a:spLocks noChangeShapeType="1"/>
              </p:cNvSpPr>
              <p:nvPr/>
            </p:nvSpPr>
            <p:spPr bwMode="auto">
              <a:xfrm>
                <a:off x="1070" y="1963"/>
                <a:ext cx="19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755758" name="Group 46"/>
          <p:cNvGrpSpPr>
            <a:grpSpLocks/>
          </p:cNvGrpSpPr>
          <p:nvPr/>
        </p:nvGrpSpPr>
        <p:grpSpPr bwMode="auto">
          <a:xfrm>
            <a:off x="468313" y="5287963"/>
            <a:ext cx="5772150" cy="706437"/>
            <a:chOff x="288" y="2928"/>
            <a:chExt cx="3574" cy="487"/>
          </a:xfrm>
        </p:grpSpPr>
        <p:sp>
          <p:nvSpPr>
            <p:cNvPr id="124965" name="Text Box 47"/>
            <p:cNvSpPr txBox="1">
              <a:spLocks noChangeArrowheads="1"/>
            </p:cNvSpPr>
            <p:nvPr/>
          </p:nvSpPr>
          <p:spPr bwMode="auto">
            <a:xfrm>
              <a:off x="288" y="3088"/>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a:t>
              </a:r>
            </a:p>
          </p:txBody>
        </p:sp>
        <p:grpSp>
          <p:nvGrpSpPr>
            <p:cNvPr id="124966" name="Group 48"/>
            <p:cNvGrpSpPr>
              <a:grpSpLocks/>
            </p:cNvGrpSpPr>
            <p:nvPr/>
          </p:nvGrpSpPr>
          <p:grpSpPr bwMode="auto">
            <a:xfrm>
              <a:off x="567" y="2928"/>
              <a:ext cx="619" cy="454"/>
              <a:chOff x="1085" y="1898"/>
              <a:chExt cx="619" cy="454"/>
            </a:xfrm>
          </p:grpSpPr>
          <p:sp>
            <p:nvSpPr>
              <p:cNvPr id="124968" name="Text Box 49"/>
              <p:cNvSpPr txBox="1">
                <a:spLocks noChangeArrowheads="1"/>
              </p:cNvSpPr>
              <p:nvPr/>
            </p:nvSpPr>
            <p:spPr bwMode="auto">
              <a:xfrm>
                <a:off x="1085" y="1988"/>
                <a:ext cx="6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a:t>
                </a:r>
                <a:r>
                  <a:rPr kumimoji="1" lang="zh-CN" altLang="en-US" sz="2400" baseline="-25000">
                    <a:latin typeface="Times New Roman" pitchFamily="18" charset="0"/>
                  </a:rPr>
                  <a:t>原</a:t>
                </a:r>
                <a:endParaRPr kumimoji="1" lang="en-US" altLang="zh-CN" sz="2400">
                  <a:latin typeface="Times New Roman" pitchFamily="18" charset="0"/>
                </a:endParaRPr>
              </a:p>
            </p:txBody>
          </p:sp>
          <p:grpSp>
            <p:nvGrpSpPr>
              <p:cNvPr id="124969" name="Group 50"/>
              <p:cNvGrpSpPr>
                <a:grpSpLocks/>
              </p:cNvGrpSpPr>
              <p:nvPr/>
            </p:nvGrpSpPr>
            <p:grpSpPr bwMode="auto">
              <a:xfrm>
                <a:off x="1219" y="1898"/>
                <a:ext cx="212" cy="454"/>
                <a:chOff x="1056" y="1728"/>
                <a:chExt cx="212" cy="454"/>
              </a:xfrm>
            </p:grpSpPr>
            <p:sp>
              <p:nvSpPr>
                <p:cNvPr id="124970" name="Text Box 51"/>
                <p:cNvSpPr txBox="1">
                  <a:spLocks noChangeArrowheads="1"/>
                </p:cNvSpPr>
                <p:nvPr/>
              </p:nvSpPr>
              <p:spPr bwMode="auto">
                <a:xfrm>
                  <a:off x="1056"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x</a:t>
                  </a:r>
                </a:p>
              </p:txBody>
            </p:sp>
            <p:sp>
              <p:nvSpPr>
                <p:cNvPr id="124971" name="Text Box 52"/>
                <p:cNvSpPr txBox="1">
                  <a:spLocks noChangeArrowheads="1"/>
                </p:cNvSpPr>
                <p:nvPr/>
              </p:nvSpPr>
              <p:spPr bwMode="auto">
                <a:xfrm>
                  <a:off x="1056" y="18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i="1">
                      <a:latin typeface="Times New Roman" pitchFamily="18" charset="0"/>
                    </a:rPr>
                    <a:t>y</a:t>
                  </a:r>
                </a:p>
              </p:txBody>
            </p:sp>
            <p:sp>
              <p:nvSpPr>
                <p:cNvPr id="124972" name="Line 53"/>
                <p:cNvSpPr>
                  <a:spLocks noChangeShapeType="1"/>
                </p:cNvSpPr>
                <p:nvPr/>
              </p:nvSpPr>
              <p:spPr bwMode="auto">
                <a:xfrm>
                  <a:off x="1070" y="1990"/>
                  <a:ext cx="19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4967" name="Text Box 54"/>
            <p:cNvSpPr txBox="1">
              <a:spLocks noChangeArrowheads="1"/>
            </p:cNvSpPr>
            <p:nvPr/>
          </p:nvSpPr>
          <p:spPr bwMode="auto">
            <a:xfrm>
              <a:off x="1200" y="3040"/>
              <a:ext cx="2662"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 0.1101  余数</a:t>
              </a:r>
              <a:r>
                <a:rPr kumimoji="1" lang="en-US" altLang="zh-CN" sz="2800">
                  <a:latin typeface="Times New Roman" pitchFamily="18" charset="0"/>
                </a:rPr>
                <a:t>= -0.0111*2</a:t>
              </a:r>
              <a:r>
                <a:rPr kumimoji="1" lang="en-US" altLang="zh-CN" sz="2800" baseline="30000">
                  <a:latin typeface="Times New Roman" pitchFamily="18" charset="0"/>
                </a:rPr>
                <a:t>-4</a:t>
              </a:r>
              <a:r>
                <a:rPr kumimoji="1" lang="en-US" altLang="zh-CN" sz="2800">
                  <a:latin typeface="Times New Roman" pitchFamily="18" charset="0"/>
                </a:rPr>
                <a:t> </a:t>
              </a:r>
              <a:endParaRPr kumimoji="1" lang="zh-CN" altLang="en-US" sz="2800">
                <a:latin typeface="Times New Roman" pitchFamily="18" charset="0"/>
              </a:endParaRPr>
            </a:p>
          </p:txBody>
        </p:sp>
      </p:grpSp>
      <p:sp>
        <p:nvSpPr>
          <p:cNvPr id="755767" name="Text Box 55"/>
          <p:cNvSpPr txBox="1">
            <a:spLocks noChangeArrowheads="1"/>
          </p:cNvSpPr>
          <p:nvPr/>
        </p:nvSpPr>
        <p:spPr bwMode="auto">
          <a:xfrm>
            <a:off x="3648075" y="4822825"/>
            <a:ext cx="41640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C00000"/>
                </a:solidFill>
                <a:latin typeface="Times New Roman" pitchFamily="18" charset="0"/>
              </a:rPr>
              <a:t>上商 5 次 第一次上商判溢出</a:t>
            </a:r>
          </a:p>
        </p:txBody>
      </p:sp>
      <p:sp>
        <p:nvSpPr>
          <p:cNvPr id="755772" name="Text Box 60"/>
          <p:cNvSpPr txBox="1">
            <a:spLocks noChangeArrowheads="1"/>
          </p:cNvSpPr>
          <p:nvPr/>
        </p:nvSpPr>
        <p:spPr bwMode="auto">
          <a:xfrm>
            <a:off x="4471988" y="11953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a:t>
            </a:r>
          </a:p>
        </p:txBody>
      </p:sp>
      <p:sp>
        <p:nvSpPr>
          <p:cNvPr id="755773" name="Text Box 61"/>
          <p:cNvSpPr txBox="1">
            <a:spLocks noChangeArrowheads="1"/>
          </p:cNvSpPr>
          <p:nvPr/>
        </p:nvSpPr>
        <p:spPr bwMode="auto">
          <a:xfrm>
            <a:off x="4471988" y="2325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a:t>
            </a:r>
          </a:p>
        </p:txBody>
      </p:sp>
      <p:grpSp>
        <p:nvGrpSpPr>
          <p:cNvPr id="755774" name="Group 62"/>
          <p:cNvGrpSpPr>
            <a:grpSpLocks/>
          </p:cNvGrpSpPr>
          <p:nvPr/>
        </p:nvGrpSpPr>
        <p:grpSpPr bwMode="auto">
          <a:xfrm>
            <a:off x="1484313" y="3059113"/>
            <a:ext cx="5610225" cy="457200"/>
            <a:chOff x="710" y="1688"/>
            <a:chExt cx="3534" cy="288"/>
          </a:xfrm>
        </p:grpSpPr>
        <p:sp>
          <p:nvSpPr>
            <p:cNvPr id="124962" name="Text Box 63"/>
            <p:cNvSpPr txBox="1">
              <a:spLocks noChangeArrowheads="1"/>
            </p:cNvSpPr>
            <p:nvPr/>
          </p:nvSpPr>
          <p:spPr bwMode="auto">
            <a:xfrm>
              <a:off x="710" y="1688"/>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0 . 1 0 1 0</a:t>
              </a:r>
            </a:p>
          </p:txBody>
        </p:sp>
        <p:sp>
          <p:nvSpPr>
            <p:cNvPr id="124963" name="Text Box 64"/>
            <p:cNvSpPr txBox="1">
              <a:spLocks noChangeArrowheads="1"/>
            </p:cNvSpPr>
            <p:nvPr/>
          </p:nvSpPr>
          <p:spPr bwMode="auto">
            <a:xfrm>
              <a:off x="3168" y="1688"/>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latin typeface="Times New Roman" pitchFamily="18" charset="0"/>
                </a:rPr>
                <a:t>恢复后的余数</a:t>
              </a:r>
            </a:p>
          </p:txBody>
        </p:sp>
        <p:sp>
          <p:nvSpPr>
            <p:cNvPr id="124964" name="Text Box 65"/>
            <p:cNvSpPr txBox="1">
              <a:spLocks noChangeArrowheads="1"/>
            </p:cNvSpPr>
            <p:nvPr/>
          </p:nvSpPr>
          <p:spPr bwMode="auto">
            <a:xfrm>
              <a:off x="2160" y="1688"/>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0 1 1</a:t>
              </a:r>
              <a:r>
                <a:rPr kumimoji="1" lang="zh-CN" altLang="en-US" sz="2400">
                  <a:solidFill>
                    <a:schemeClr val="folHlink"/>
                  </a:solidFill>
                  <a:latin typeface="Times New Roman" pitchFamily="18" charset="0"/>
                </a:rPr>
                <a:t> </a:t>
              </a:r>
              <a:r>
                <a:rPr kumimoji="1" lang="zh-CN" altLang="en-US" sz="2400">
                  <a:latin typeface="Times New Roman" pitchFamily="18" charset="0"/>
                </a:rPr>
                <a:t>0</a:t>
              </a:r>
            </a:p>
          </p:txBody>
        </p:sp>
      </p:grpSp>
      <p:sp>
        <p:nvSpPr>
          <p:cNvPr id="755778" name="Text Box 66"/>
          <p:cNvSpPr txBox="1">
            <a:spLocks noChangeArrowheads="1"/>
          </p:cNvSpPr>
          <p:nvPr/>
        </p:nvSpPr>
        <p:spPr bwMode="auto">
          <a:xfrm>
            <a:off x="4470400" y="4189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1</a:t>
            </a:r>
          </a:p>
        </p:txBody>
      </p:sp>
      <p:sp>
        <p:nvSpPr>
          <p:cNvPr id="755779" name="Text Box 67"/>
          <p:cNvSpPr txBox="1">
            <a:spLocks noChangeArrowheads="1"/>
          </p:cNvSpPr>
          <p:nvPr/>
        </p:nvSpPr>
        <p:spPr bwMode="auto">
          <a:xfrm>
            <a:off x="6453188" y="268605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a:t>
            </a:r>
            <a:r>
              <a:rPr kumimoji="1" lang="en-US" altLang="zh-CN" sz="2400" i="1">
                <a:latin typeface="Times New Roman" pitchFamily="18" charset="0"/>
                <a:cs typeface="Times New Roman" pitchFamily="18" charset="0"/>
              </a:rPr>
              <a:t>y</a:t>
            </a:r>
            <a:r>
              <a:rPr kumimoji="1" lang="en-US" altLang="zh-CN" sz="2400">
                <a:latin typeface="Times New Roman" pitchFamily="18" charset="0"/>
                <a:cs typeface="Times New Roman" pitchFamily="18" charset="0"/>
              </a:rPr>
              <a:t>*]</a:t>
            </a:r>
            <a:r>
              <a:rPr kumimoji="1" lang="zh-CN" altLang="en-US" sz="2000" baseline="-25000">
                <a:latin typeface="Times New Roman" pitchFamily="18" charset="0"/>
              </a:rPr>
              <a:t>补</a:t>
            </a:r>
          </a:p>
        </p:txBody>
      </p:sp>
      <p:sp>
        <p:nvSpPr>
          <p:cNvPr id="755780" name="AutoShape 68"/>
          <p:cNvSpPr>
            <a:spLocks noChangeArrowheads="1"/>
          </p:cNvSpPr>
          <p:nvPr/>
        </p:nvSpPr>
        <p:spPr bwMode="auto">
          <a:xfrm>
            <a:off x="187325" y="3313113"/>
            <a:ext cx="1139825" cy="407987"/>
          </a:xfrm>
          <a:prstGeom prst="wedgeRoundRectCallout">
            <a:avLst>
              <a:gd name="adj1" fmla="val 58681"/>
              <a:gd name="adj2" fmla="val 31250"/>
              <a:gd name="adj3" fmla="val 16667"/>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t>逻辑左移</a:t>
            </a:r>
          </a:p>
        </p:txBody>
      </p:sp>
      <p:sp>
        <p:nvSpPr>
          <p:cNvPr id="755782" name="AutoShape 70"/>
          <p:cNvSpPr>
            <a:spLocks noChangeArrowheads="1"/>
          </p:cNvSpPr>
          <p:nvPr/>
        </p:nvSpPr>
        <p:spPr bwMode="auto">
          <a:xfrm>
            <a:off x="179388" y="1503363"/>
            <a:ext cx="1204912" cy="407987"/>
          </a:xfrm>
          <a:prstGeom prst="wedgeRoundRectCallout">
            <a:avLst>
              <a:gd name="adj1" fmla="val 57995"/>
              <a:gd name="adj2" fmla="val 41329"/>
              <a:gd name="adj3" fmla="val 16667"/>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逻辑左移</a:t>
            </a:r>
          </a:p>
        </p:txBody>
      </p:sp>
      <p:grpSp>
        <p:nvGrpSpPr>
          <p:cNvPr id="755783" name="Group 71"/>
          <p:cNvGrpSpPr>
            <a:grpSpLocks/>
          </p:cNvGrpSpPr>
          <p:nvPr/>
        </p:nvGrpSpPr>
        <p:grpSpPr bwMode="auto">
          <a:xfrm>
            <a:off x="1501775" y="1647825"/>
            <a:ext cx="1368425" cy="1825625"/>
            <a:chOff x="913" y="799"/>
            <a:chExt cx="862" cy="1150"/>
          </a:xfrm>
        </p:grpSpPr>
        <p:sp>
          <p:nvSpPr>
            <p:cNvPr id="124960" name="AutoShape 72"/>
            <p:cNvSpPr>
              <a:spLocks noChangeArrowheads="1"/>
            </p:cNvSpPr>
            <p:nvPr/>
          </p:nvSpPr>
          <p:spPr bwMode="auto">
            <a:xfrm>
              <a:off x="913" y="799"/>
              <a:ext cx="862" cy="227"/>
            </a:xfrm>
            <a:prstGeom prst="flowChartAlternateProcess">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124961" name="AutoShape 73"/>
            <p:cNvSpPr>
              <a:spLocks noChangeArrowheads="1"/>
            </p:cNvSpPr>
            <p:nvPr/>
          </p:nvSpPr>
          <p:spPr bwMode="auto">
            <a:xfrm>
              <a:off x="913" y="1722"/>
              <a:ext cx="862" cy="227"/>
            </a:xfrm>
            <a:prstGeom prst="flowChartAlternateProcess">
              <a:avLst/>
            </a:prstGeom>
            <a:noFill/>
            <a:ln w="381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sp>
        <p:nvSpPr>
          <p:cNvPr id="755787" name="Text Box 75"/>
          <p:cNvSpPr txBox="1">
            <a:spLocks noChangeArrowheads="1"/>
          </p:cNvSpPr>
          <p:nvPr/>
        </p:nvSpPr>
        <p:spPr bwMode="auto">
          <a:xfrm>
            <a:off x="1168400" y="1982788"/>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755788" name="Text Box 76"/>
          <p:cNvSpPr txBox="1">
            <a:spLocks noChangeArrowheads="1"/>
          </p:cNvSpPr>
          <p:nvPr/>
        </p:nvSpPr>
        <p:spPr bwMode="auto">
          <a:xfrm>
            <a:off x="1168400" y="2703513"/>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755789" name="Text Box 77"/>
          <p:cNvSpPr txBox="1">
            <a:spLocks noChangeArrowheads="1"/>
          </p:cNvSpPr>
          <p:nvPr/>
        </p:nvSpPr>
        <p:spPr bwMode="auto">
          <a:xfrm>
            <a:off x="1168400" y="3856038"/>
            <a:ext cx="4318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a:t>
            </a:r>
          </a:p>
        </p:txBody>
      </p:sp>
      <p:sp>
        <p:nvSpPr>
          <p:cNvPr id="124959" name="灯片编号占位符 1"/>
          <p:cNvSpPr>
            <a:spLocks noGrp="1"/>
          </p:cNvSpPr>
          <p:nvPr>
            <p:ph type="sldNum" sz="quarter" idx="12"/>
          </p:nvPr>
        </p:nvSpPr>
        <p:spPr>
          <a:xfrm>
            <a:off x="8388424" y="6309320"/>
            <a:ext cx="66198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AAE29EAE-8E48-452D-8207-816389801025}" type="slidenum">
              <a:rPr lang="en-US" altLang="zh-CN" sz="2000">
                <a:solidFill>
                  <a:srgbClr val="FF0000"/>
                </a:solidFill>
                <a:latin typeface="Times New Roman" pitchFamily="18" charset="0"/>
              </a:rPr>
              <a:pPr algn="ctr"/>
              <a:t>120</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6170C20B-D7C1-44C0-910F-E4F2B01D1C87}" type="datetime11">
              <a:rPr lang="zh-CN" altLang="en-US" smtClean="0"/>
              <a:t>10:23:48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5714"/>
                                        </p:tgtEl>
                                        <p:attrNameLst>
                                          <p:attrName>style.visibility</p:attrName>
                                        </p:attrNameLst>
                                      </p:cBhvr>
                                      <p:to>
                                        <p:strVal val="visible"/>
                                      </p:to>
                                    </p:set>
                                    <p:animEffect transition="in" filter="blinds(horizontal)">
                                      <p:cBhvr>
                                        <p:cTn id="7" dur="500"/>
                                        <p:tgtEl>
                                          <p:spTgt spid="75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5772"/>
                                        </p:tgtEl>
                                        <p:attrNameLst>
                                          <p:attrName>style.visibility</p:attrName>
                                        </p:attrNameLst>
                                      </p:cBhvr>
                                      <p:to>
                                        <p:strVal val="visible"/>
                                      </p:to>
                                    </p:set>
                                    <p:animEffect transition="in" filter="blinds(horizontal)">
                                      <p:cBhvr>
                                        <p:cTn id="12" dur="500"/>
                                        <p:tgtEl>
                                          <p:spTgt spid="755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5726"/>
                                        </p:tgtEl>
                                        <p:attrNameLst>
                                          <p:attrName>style.visibility</p:attrName>
                                        </p:attrNameLst>
                                      </p:cBhvr>
                                      <p:to>
                                        <p:strVal val="visible"/>
                                      </p:to>
                                    </p:set>
                                    <p:animEffect transition="in" filter="blinds(horizontal)">
                                      <p:cBhvr>
                                        <p:cTn id="17" dur="500"/>
                                        <p:tgtEl>
                                          <p:spTgt spid="7557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5782"/>
                                        </p:tgtEl>
                                        <p:attrNameLst>
                                          <p:attrName>style.visibility</p:attrName>
                                        </p:attrNameLst>
                                      </p:cBhvr>
                                      <p:to>
                                        <p:strVal val="visible"/>
                                      </p:to>
                                    </p:set>
                                    <p:animEffect transition="in" filter="blinds(horizontal)">
                                      <p:cBhvr>
                                        <p:cTn id="22" dur="500"/>
                                        <p:tgtEl>
                                          <p:spTgt spid="7557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5735"/>
                                        </p:tgtEl>
                                        <p:attrNameLst>
                                          <p:attrName>style.visibility</p:attrName>
                                        </p:attrNameLst>
                                      </p:cBhvr>
                                      <p:to>
                                        <p:strVal val="visible"/>
                                      </p:to>
                                    </p:set>
                                    <p:animEffect transition="in" filter="blinds(horizontal)">
                                      <p:cBhvr>
                                        <p:cTn id="27" dur="500"/>
                                        <p:tgtEl>
                                          <p:spTgt spid="7557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5723"/>
                                        </p:tgtEl>
                                        <p:attrNameLst>
                                          <p:attrName>style.visibility</p:attrName>
                                        </p:attrNameLst>
                                      </p:cBhvr>
                                      <p:to>
                                        <p:strVal val="visible"/>
                                      </p:to>
                                    </p:set>
                                    <p:animEffect transition="in" filter="blinds(horizontal)">
                                      <p:cBhvr>
                                        <p:cTn id="32" dur="500"/>
                                        <p:tgtEl>
                                          <p:spTgt spid="7557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55787"/>
                                        </p:tgtEl>
                                        <p:attrNameLst>
                                          <p:attrName>style.visibility</p:attrName>
                                        </p:attrNameLst>
                                      </p:cBhvr>
                                      <p:to>
                                        <p:strVal val="visible"/>
                                      </p:to>
                                    </p:set>
                                    <p:animEffect transition="in" filter="blinds(horizontal)">
                                      <p:cBhvr>
                                        <p:cTn id="35" dur="500"/>
                                        <p:tgtEl>
                                          <p:spTgt spid="755787"/>
                                        </p:tgtEl>
                                      </p:cBhvr>
                                    </p:animEffect>
                                  </p:childTnLst>
                                </p:cTn>
                              </p:par>
                            </p:childTnLst>
                          </p:cTn>
                        </p:par>
                        <p:par>
                          <p:cTn id="36" fill="hold" nodeType="afterGroup">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755732"/>
                                        </p:tgtEl>
                                        <p:attrNameLst>
                                          <p:attrName>style.visibility</p:attrName>
                                        </p:attrNameLst>
                                      </p:cBhvr>
                                      <p:to>
                                        <p:strVal val="visible"/>
                                      </p:to>
                                    </p:set>
                                    <p:animEffect transition="in" filter="slide(fromLeft)">
                                      <p:cBhvr>
                                        <p:cTn id="39" dur="500"/>
                                        <p:tgtEl>
                                          <p:spTgt spid="75573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755736"/>
                                        </p:tgtEl>
                                        <p:attrNameLst>
                                          <p:attrName>style.visibility</p:attrName>
                                        </p:attrNameLst>
                                      </p:cBhvr>
                                      <p:to>
                                        <p:strVal val="visible"/>
                                      </p:to>
                                    </p:set>
                                    <p:animEffect transition="in" filter="blinds(horizontal)">
                                      <p:cBhvr>
                                        <p:cTn id="44" dur="500"/>
                                        <p:tgtEl>
                                          <p:spTgt spid="7557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55773"/>
                                        </p:tgtEl>
                                        <p:attrNameLst>
                                          <p:attrName>style.visibility</p:attrName>
                                        </p:attrNameLst>
                                      </p:cBhvr>
                                      <p:to>
                                        <p:strVal val="visible"/>
                                      </p:to>
                                    </p:set>
                                    <p:animEffect transition="in" filter="blinds(horizontal)">
                                      <p:cBhvr>
                                        <p:cTn id="49" dur="500"/>
                                        <p:tgtEl>
                                          <p:spTgt spid="75577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55740"/>
                                        </p:tgtEl>
                                        <p:attrNameLst>
                                          <p:attrName>style.visibility</p:attrName>
                                        </p:attrNameLst>
                                      </p:cBhvr>
                                      <p:to>
                                        <p:strVal val="visible"/>
                                      </p:to>
                                    </p:set>
                                    <p:animEffect transition="in" filter="blinds(horizontal)">
                                      <p:cBhvr>
                                        <p:cTn id="54" dur="500"/>
                                        <p:tgtEl>
                                          <p:spTgt spid="75574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55779"/>
                                        </p:tgtEl>
                                        <p:attrNameLst>
                                          <p:attrName>style.visibility</p:attrName>
                                        </p:attrNameLst>
                                      </p:cBhvr>
                                      <p:to>
                                        <p:strVal val="visible"/>
                                      </p:to>
                                    </p:set>
                                    <p:animEffect transition="in" filter="blinds(horizontal)">
                                      <p:cBhvr>
                                        <p:cTn id="59" dur="500"/>
                                        <p:tgtEl>
                                          <p:spTgt spid="75577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55724"/>
                                        </p:tgtEl>
                                        <p:attrNameLst>
                                          <p:attrName>style.visibility</p:attrName>
                                        </p:attrNameLst>
                                      </p:cBhvr>
                                      <p:to>
                                        <p:strVal val="visible"/>
                                      </p:to>
                                    </p:set>
                                    <p:animEffect transition="in" filter="blinds(horizontal)">
                                      <p:cBhvr>
                                        <p:cTn id="64" dur="500"/>
                                        <p:tgtEl>
                                          <p:spTgt spid="75572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55788"/>
                                        </p:tgtEl>
                                        <p:attrNameLst>
                                          <p:attrName>style.visibility</p:attrName>
                                        </p:attrNameLst>
                                      </p:cBhvr>
                                      <p:to>
                                        <p:strVal val="visible"/>
                                      </p:to>
                                    </p:set>
                                    <p:animEffect transition="in" filter="blinds(horizontal)">
                                      <p:cBhvr>
                                        <p:cTn id="67" dur="500"/>
                                        <p:tgtEl>
                                          <p:spTgt spid="755788"/>
                                        </p:tgtEl>
                                      </p:cBhvr>
                                    </p:animEffect>
                                  </p:childTnLst>
                                </p:cTn>
                              </p:par>
                            </p:childTnLst>
                          </p:cTn>
                        </p:par>
                        <p:par>
                          <p:cTn id="68" fill="hold" nodeType="afterGroup">
                            <p:stCondLst>
                              <p:cond delay="500"/>
                            </p:stCondLst>
                            <p:childTnLst>
                              <p:par>
                                <p:cTn id="69" presetID="12" presetClass="entr" presetSubtype="8" fill="hold" grpId="0" nodeType="afterEffect">
                                  <p:stCondLst>
                                    <p:cond delay="0"/>
                                  </p:stCondLst>
                                  <p:childTnLst>
                                    <p:set>
                                      <p:cBhvr>
                                        <p:cTn id="70" dur="1" fill="hold">
                                          <p:stCondLst>
                                            <p:cond delay="0"/>
                                          </p:stCondLst>
                                        </p:cTn>
                                        <p:tgtEl>
                                          <p:spTgt spid="755733"/>
                                        </p:tgtEl>
                                        <p:attrNameLst>
                                          <p:attrName>style.visibility</p:attrName>
                                        </p:attrNameLst>
                                      </p:cBhvr>
                                      <p:to>
                                        <p:strVal val="visible"/>
                                      </p:to>
                                    </p:set>
                                    <p:animEffect transition="in" filter="slide(fromLeft)">
                                      <p:cBhvr>
                                        <p:cTn id="71" dur="500"/>
                                        <p:tgtEl>
                                          <p:spTgt spid="75573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755774"/>
                                        </p:tgtEl>
                                        <p:attrNameLst>
                                          <p:attrName>style.visibility</p:attrName>
                                        </p:attrNameLst>
                                      </p:cBhvr>
                                      <p:to>
                                        <p:strVal val="visible"/>
                                      </p:to>
                                    </p:set>
                                    <p:animEffect transition="in" filter="blinds(horizontal)">
                                      <p:cBhvr>
                                        <p:cTn id="76" dur="500"/>
                                        <p:tgtEl>
                                          <p:spTgt spid="75577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755783"/>
                                        </p:tgtEl>
                                        <p:attrNameLst>
                                          <p:attrName>style.visibility</p:attrName>
                                        </p:attrNameLst>
                                      </p:cBhvr>
                                      <p:to>
                                        <p:strVal val="visible"/>
                                      </p:to>
                                    </p:set>
                                    <p:animEffect transition="in" filter="barn(outVertical)">
                                      <p:cBhvr>
                                        <p:cTn id="81" dur="500"/>
                                        <p:tgtEl>
                                          <p:spTgt spid="75578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755741"/>
                                        </p:tgtEl>
                                        <p:attrNameLst>
                                          <p:attrName>style.visibility</p:attrName>
                                        </p:attrNameLst>
                                      </p:cBhvr>
                                      <p:to>
                                        <p:strVal val="visible"/>
                                      </p:to>
                                    </p:set>
                                    <p:animEffect transition="in" filter="blinds(horizontal)">
                                      <p:cBhvr>
                                        <p:cTn id="86" dur="500"/>
                                        <p:tgtEl>
                                          <p:spTgt spid="75574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55780"/>
                                        </p:tgtEl>
                                        <p:attrNameLst>
                                          <p:attrName>style.visibility</p:attrName>
                                        </p:attrNameLst>
                                      </p:cBhvr>
                                      <p:to>
                                        <p:strVal val="visible"/>
                                      </p:to>
                                    </p:set>
                                    <p:animEffect transition="in" filter="blinds(horizontal)">
                                      <p:cBhvr>
                                        <p:cTn id="91" dur="500"/>
                                        <p:tgtEl>
                                          <p:spTgt spid="75578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55747"/>
                                        </p:tgtEl>
                                        <p:attrNameLst>
                                          <p:attrName>style.visibility</p:attrName>
                                        </p:attrNameLst>
                                      </p:cBhvr>
                                      <p:to>
                                        <p:strVal val="visible"/>
                                      </p:to>
                                    </p:set>
                                    <p:animEffect transition="in" filter="blinds(horizontal)">
                                      <p:cBhvr>
                                        <p:cTn id="96" dur="500"/>
                                        <p:tgtEl>
                                          <p:spTgt spid="75574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755725"/>
                                        </p:tgtEl>
                                        <p:attrNameLst>
                                          <p:attrName>style.visibility</p:attrName>
                                        </p:attrNameLst>
                                      </p:cBhvr>
                                      <p:to>
                                        <p:strVal val="visible"/>
                                      </p:to>
                                    </p:set>
                                    <p:animEffect transition="in" filter="blinds(horizontal)">
                                      <p:cBhvr>
                                        <p:cTn id="101" dur="500"/>
                                        <p:tgtEl>
                                          <p:spTgt spid="755725"/>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755789"/>
                                        </p:tgtEl>
                                        <p:attrNameLst>
                                          <p:attrName>style.visibility</p:attrName>
                                        </p:attrNameLst>
                                      </p:cBhvr>
                                      <p:to>
                                        <p:strVal val="visible"/>
                                      </p:to>
                                    </p:set>
                                    <p:animEffect transition="in" filter="blinds(horizontal)">
                                      <p:cBhvr>
                                        <p:cTn id="104" dur="500"/>
                                        <p:tgtEl>
                                          <p:spTgt spid="755789"/>
                                        </p:tgtEl>
                                      </p:cBhvr>
                                    </p:animEffect>
                                  </p:childTnLst>
                                </p:cTn>
                              </p:par>
                            </p:childTnLst>
                          </p:cTn>
                        </p:par>
                        <p:par>
                          <p:cTn id="105" fill="hold" nodeType="afterGroup">
                            <p:stCondLst>
                              <p:cond delay="500"/>
                            </p:stCondLst>
                            <p:childTnLst>
                              <p:par>
                                <p:cTn id="106" presetID="12" presetClass="entr" presetSubtype="8" fill="hold" grpId="0" nodeType="afterEffect">
                                  <p:stCondLst>
                                    <p:cond delay="0"/>
                                  </p:stCondLst>
                                  <p:childTnLst>
                                    <p:set>
                                      <p:cBhvr>
                                        <p:cTn id="107" dur="1" fill="hold">
                                          <p:stCondLst>
                                            <p:cond delay="0"/>
                                          </p:stCondLst>
                                        </p:cTn>
                                        <p:tgtEl>
                                          <p:spTgt spid="755734"/>
                                        </p:tgtEl>
                                        <p:attrNameLst>
                                          <p:attrName>style.visibility</p:attrName>
                                        </p:attrNameLst>
                                      </p:cBhvr>
                                      <p:to>
                                        <p:strVal val="visible"/>
                                      </p:to>
                                    </p:set>
                                    <p:animEffect transition="in" filter="slide(fromLeft)">
                                      <p:cBhvr>
                                        <p:cTn id="108" dur="500"/>
                                        <p:tgtEl>
                                          <p:spTgt spid="75573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nodeType="clickEffect">
                                  <p:stCondLst>
                                    <p:cond delay="0"/>
                                  </p:stCondLst>
                                  <p:childTnLst>
                                    <p:set>
                                      <p:cBhvr>
                                        <p:cTn id="112" dur="1" fill="hold">
                                          <p:stCondLst>
                                            <p:cond delay="0"/>
                                          </p:stCondLst>
                                        </p:cTn>
                                        <p:tgtEl>
                                          <p:spTgt spid="755748"/>
                                        </p:tgtEl>
                                        <p:attrNameLst>
                                          <p:attrName>style.visibility</p:attrName>
                                        </p:attrNameLst>
                                      </p:cBhvr>
                                      <p:to>
                                        <p:strVal val="visible"/>
                                      </p:to>
                                    </p:set>
                                    <p:animEffect transition="in" filter="blinds(horizontal)">
                                      <p:cBhvr>
                                        <p:cTn id="113" dur="500"/>
                                        <p:tgtEl>
                                          <p:spTgt spid="7557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755778"/>
                                        </p:tgtEl>
                                        <p:attrNameLst>
                                          <p:attrName>style.visibility</p:attrName>
                                        </p:attrNameLst>
                                      </p:cBhvr>
                                      <p:to>
                                        <p:strVal val="visible"/>
                                      </p:to>
                                    </p:set>
                                    <p:animEffect transition="in" filter="blinds(horizontal)">
                                      <p:cBhvr>
                                        <p:cTn id="118" dur="500"/>
                                        <p:tgtEl>
                                          <p:spTgt spid="75577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755752"/>
                                        </p:tgtEl>
                                        <p:attrNameLst>
                                          <p:attrName>style.visibility</p:attrName>
                                        </p:attrNameLst>
                                      </p:cBhvr>
                                      <p:to>
                                        <p:strVal val="visible"/>
                                      </p:to>
                                    </p:set>
                                    <p:animEffect transition="in" filter="blinds(horizontal)">
                                      <p:cBhvr>
                                        <p:cTn id="123" dur="500"/>
                                        <p:tgtEl>
                                          <p:spTgt spid="75575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755758"/>
                                        </p:tgtEl>
                                        <p:attrNameLst>
                                          <p:attrName>style.visibility</p:attrName>
                                        </p:attrNameLst>
                                      </p:cBhvr>
                                      <p:to>
                                        <p:strVal val="visible"/>
                                      </p:to>
                                    </p:set>
                                    <p:animEffect transition="in" filter="blinds(horizontal)">
                                      <p:cBhvr>
                                        <p:cTn id="128" dur="500"/>
                                        <p:tgtEl>
                                          <p:spTgt spid="75575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755767"/>
                                        </p:tgtEl>
                                        <p:attrNameLst>
                                          <p:attrName>style.visibility</p:attrName>
                                        </p:attrNameLst>
                                      </p:cBhvr>
                                      <p:to>
                                        <p:strVal val="visible"/>
                                      </p:to>
                                    </p:set>
                                    <p:animEffect transition="in" filter="blinds(horizontal)">
                                      <p:cBhvr>
                                        <p:cTn id="133" dur="500"/>
                                        <p:tgtEl>
                                          <p:spTgt spid="75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23" grpId="0" autoUpdateAnimBg="0"/>
      <p:bldP spid="755724" grpId="0" autoUpdateAnimBg="0"/>
      <p:bldP spid="755725" grpId="0" autoUpdateAnimBg="0"/>
      <p:bldP spid="755732" grpId="0" animBg="1"/>
      <p:bldP spid="755733" grpId="0" animBg="1"/>
      <p:bldP spid="755734" grpId="0" animBg="1"/>
      <p:bldP spid="755735" grpId="0" autoUpdateAnimBg="0"/>
      <p:bldP spid="755740" grpId="0" autoUpdateAnimBg="0"/>
      <p:bldP spid="755747" grpId="0" autoUpdateAnimBg="0"/>
      <p:bldP spid="755767" grpId="0" autoUpdateAnimBg="0"/>
      <p:bldP spid="755772" grpId="0" autoUpdateAnimBg="0"/>
      <p:bldP spid="755773" grpId="0" autoUpdateAnimBg="0"/>
      <p:bldP spid="755778" grpId="0" autoUpdateAnimBg="0"/>
      <p:bldP spid="755779" grpId="0" autoUpdateAnimBg="0"/>
      <p:bldP spid="755780" grpId="0" animBg="1" autoUpdateAnimBg="0"/>
      <p:bldP spid="755782" grpId="0" animBg="1" autoUpdateAnimBg="0"/>
      <p:bldP spid="755787" grpId="0"/>
      <p:bldP spid="755788" grpId="0"/>
      <p:bldP spid="755789"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539750" y="1773238"/>
            <a:ext cx="7920038" cy="1871662"/>
          </a:xfrm>
        </p:spPr>
        <p:txBody>
          <a:bodyPr/>
          <a:lstStyle/>
          <a:p>
            <a:pPr algn="just" eaLnBrk="1" hangingPunct="1">
              <a:buFontTx/>
              <a:buNone/>
              <a:defRPr/>
            </a:pPr>
            <a:r>
              <a:rPr lang="zh-CN" altLang="en-US" sz="2800" b="1">
                <a:latin typeface="+mn-ea"/>
              </a:rPr>
              <a:t>说明：</a:t>
            </a:r>
          </a:p>
          <a:p>
            <a:pPr marL="0" indent="0" eaLnBrk="1" hangingPunct="1">
              <a:lnSpc>
                <a:spcPct val="80000"/>
              </a:lnSpc>
              <a:spcBef>
                <a:spcPct val="50000"/>
              </a:spcBef>
              <a:buFontTx/>
              <a:buNone/>
              <a:defRPr/>
            </a:pPr>
            <a:r>
              <a:rPr lang="zh-CN" altLang="en-US" sz="2800" b="1">
                <a:latin typeface="+mn-ea"/>
              </a:rPr>
              <a:t>（</a:t>
            </a:r>
            <a:r>
              <a:rPr lang="en-US" altLang="zh-CN" sz="2800" b="1">
                <a:latin typeface="+mn-ea"/>
              </a:rPr>
              <a:t>1</a:t>
            </a:r>
            <a:r>
              <a:rPr lang="zh-CN" altLang="en-US" sz="2800" b="1">
                <a:latin typeface="+mn-ea"/>
              </a:rPr>
              <a:t>）</a:t>
            </a:r>
            <a:r>
              <a:rPr lang="en-US" altLang="zh-CN" sz="2800" b="1">
                <a:latin typeface="+mn-ea"/>
              </a:rPr>
              <a:t>X</a:t>
            </a:r>
            <a:r>
              <a:rPr lang="zh-CN" altLang="en-US" sz="2800" b="1">
                <a:latin typeface="+mn-ea"/>
              </a:rPr>
              <a:t>、</a:t>
            </a:r>
            <a:r>
              <a:rPr lang="en-US" altLang="zh-CN" sz="2800" b="1">
                <a:latin typeface="+mn-ea"/>
              </a:rPr>
              <a:t>Y</a:t>
            </a:r>
            <a:r>
              <a:rPr lang="zh-CN" altLang="en-US" sz="2800" b="1">
                <a:latin typeface="+mn-ea"/>
              </a:rPr>
              <a:t>取绝对值，</a:t>
            </a:r>
            <a:r>
              <a:rPr lang="en-US" altLang="zh-CN" sz="2800" b="1">
                <a:latin typeface="+mn-ea"/>
              </a:rPr>
              <a:t>|X|</a:t>
            </a:r>
            <a:r>
              <a:rPr lang="zh-CN" altLang="en-US" sz="2800" b="1">
                <a:latin typeface="+mn-ea"/>
              </a:rPr>
              <a:t>小于</a:t>
            </a:r>
            <a:r>
              <a:rPr lang="en-US" altLang="zh-CN" sz="2800" b="1">
                <a:latin typeface="+mn-ea"/>
              </a:rPr>
              <a:t>|Y| </a:t>
            </a:r>
            <a:r>
              <a:rPr lang="zh-CN" altLang="en-US" sz="2800" b="1">
                <a:latin typeface="+mn-ea"/>
              </a:rPr>
              <a:t>。</a:t>
            </a:r>
          </a:p>
          <a:p>
            <a:pPr marL="0" indent="0" eaLnBrk="1" hangingPunct="1">
              <a:lnSpc>
                <a:spcPct val="80000"/>
              </a:lnSpc>
              <a:spcBef>
                <a:spcPct val="50000"/>
              </a:spcBef>
              <a:buFontTx/>
              <a:buNone/>
              <a:defRPr/>
            </a:pPr>
            <a:r>
              <a:rPr lang="zh-CN" altLang="en-US" sz="2800" b="1">
                <a:latin typeface="+mn-ea"/>
              </a:rPr>
              <a:t>（</a:t>
            </a:r>
            <a:r>
              <a:rPr lang="en-US" altLang="zh-CN" sz="2800" b="1">
                <a:latin typeface="+mn-ea"/>
              </a:rPr>
              <a:t>2</a:t>
            </a:r>
            <a:r>
              <a:rPr lang="zh-CN" altLang="en-US" sz="2800" b="1">
                <a:latin typeface="+mn-ea"/>
              </a:rPr>
              <a:t>）运算结束后，余数乘以</a:t>
            </a:r>
            <a:r>
              <a:rPr lang="en-US" altLang="zh-CN" sz="2800" b="1">
                <a:latin typeface="+mn-ea"/>
              </a:rPr>
              <a:t>2</a:t>
            </a:r>
            <a:r>
              <a:rPr lang="en-US" altLang="zh-CN" sz="2800" b="1" baseline="30000">
                <a:latin typeface="+mn-ea"/>
              </a:rPr>
              <a:t>-n</a:t>
            </a:r>
            <a:r>
              <a:rPr lang="en-US" altLang="zh-CN" sz="2800" b="1">
                <a:latin typeface="+mn-ea"/>
              </a:rPr>
              <a:t> </a:t>
            </a:r>
            <a:r>
              <a:rPr lang="zh-CN" altLang="en-US" sz="2800" b="1">
                <a:latin typeface="+mn-ea"/>
              </a:rPr>
              <a:t>，与被除数同号。</a:t>
            </a:r>
          </a:p>
          <a:p>
            <a:pPr algn="just" eaLnBrk="1" hangingPunct="1">
              <a:buFontTx/>
              <a:buNone/>
              <a:defRPr/>
            </a:pPr>
            <a:endParaRPr lang="zh-CN" altLang="en-US" sz="2800" b="1">
              <a:latin typeface="+mn-ea"/>
            </a:endParaRPr>
          </a:p>
        </p:txBody>
      </p:sp>
      <p:sp>
        <p:nvSpPr>
          <p:cNvPr id="125955" name="灯片编号占位符 1"/>
          <p:cNvSpPr>
            <a:spLocks noGrp="1"/>
          </p:cNvSpPr>
          <p:nvPr>
            <p:ph type="sldNum" sz="quarter" idx="12"/>
          </p:nvPr>
        </p:nvSpPr>
        <p:spPr>
          <a:xfrm>
            <a:off x="8388424"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889EDA87-57BC-4B59-8550-158B2313DFD8}" type="slidenum">
              <a:rPr lang="en-US" altLang="zh-CN" sz="2000">
                <a:solidFill>
                  <a:srgbClr val="FF0000"/>
                </a:solidFill>
                <a:latin typeface="Times New Roman" pitchFamily="18" charset="0"/>
              </a:rPr>
              <a:pPr algn="ctr"/>
              <a:t>121</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C2FD4E1A-5CB2-413E-B4A3-2321F97828D9}"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395288" y="1773238"/>
            <a:ext cx="8229600" cy="2519362"/>
          </a:xfrm>
        </p:spPr>
        <p:txBody>
          <a:bodyPr/>
          <a:lstStyle/>
          <a:p>
            <a:pPr marL="0" indent="457200" algn="just" eaLnBrk="1" hangingPunct="1">
              <a:buFontTx/>
              <a:buNone/>
            </a:pPr>
            <a:r>
              <a:rPr lang="zh-CN" altLang="en-US" smtClean="0">
                <a:latin typeface="Times New Roman" pitchFamily="18" charset="0"/>
              </a:rPr>
              <a:t>由于余数的正、负是根据不同的操作数组合随机出现的，这就使得除法运算的实际操作次数不固定，从而导致控制电路比较复杂。而且在恢复余数时，要多作一次加法，降低了执行速度。因此，原码恢复余数法在计算机中一般很少采用。 </a:t>
            </a:r>
          </a:p>
        </p:txBody>
      </p:sp>
      <p:sp>
        <p:nvSpPr>
          <p:cNvPr id="126979" name="灯片编号占位符 1"/>
          <p:cNvSpPr>
            <a:spLocks noGrp="1"/>
          </p:cNvSpPr>
          <p:nvPr>
            <p:ph type="sldNum" sz="quarter" idx="12"/>
          </p:nvPr>
        </p:nvSpPr>
        <p:spPr>
          <a:xfrm>
            <a:off x="8316416" y="6369197"/>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C6FC3E1E-E7C0-456F-BC9C-5A28AC47D541}" type="slidenum">
              <a:rPr lang="en-US" altLang="zh-CN" sz="2000">
                <a:solidFill>
                  <a:srgbClr val="FF0000"/>
                </a:solidFill>
                <a:latin typeface="Times New Roman" pitchFamily="18" charset="0"/>
              </a:rPr>
              <a:pPr algn="ctr"/>
              <a:t>122</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D8AB82EE-8CD4-49A8-A44D-8B1E7F2FDF61}"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7185A91-5987-49F6-8805-1A80EA46A882}" type="datetime11">
              <a:rPr lang="zh-CN" altLang="en-US" smtClean="0"/>
              <a:t>10:23:48</a:t>
            </a:fld>
            <a:endParaRPr lang="en-US" altLang="zh-CN" smtClean="0"/>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6B40423-13F6-4060-B5A6-FF1AB42EFCA4}" type="slidenum">
              <a:rPr lang="en-US" altLang="zh-CN"/>
              <a:pPr/>
              <a:t>123</a:t>
            </a:fld>
            <a:endParaRPr lang="en-US" altLang="zh-CN"/>
          </a:p>
        </p:txBody>
      </p:sp>
      <p:sp>
        <p:nvSpPr>
          <p:cNvPr id="128004" name="Rectangle 2"/>
          <p:cNvSpPr>
            <a:spLocks noGrp="1" noChangeArrowheads="1"/>
          </p:cNvSpPr>
          <p:nvPr>
            <p:ph type="title"/>
          </p:nvPr>
        </p:nvSpPr>
        <p:spPr/>
        <p:txBody>
          <a:bodyPr/>
          <a:lstStyle/>
          <a:p>
            <a:pPr eaLnBrk="1" hangingPunct="1"/>
            <a:r>
              <a:rPr lang="en-US" altLang="zh-CN" smtClean="0"/>
              <a:t>2</a:t>
            </a:r>
            <a:r>
              <a:rPr lang="zh-CN" altLang="en-US" smtClean="0"/>
              <a:t>、不恢复余数的除法</a:t>
            </a:r>
          </a:p>
        </p:txBody>
      </p:sp>
      <p:sp>
        <p:nvSpPr>
          <p:cNvPr id="128005" name="Rectangle 3"/>
          <p:cNvSpPr>
            <a:spLocks noGrp="1" noChangeArrowheads="1"/>
          </p:cNvSpPr>
          <p:nvPr>
            <p:ph type="body" idx="1"/>
          </p:nvPr>
        </p:nvSpPr>
        <p:spPr>
          <a:xfrm>
            <a:off x="395288" y="1700213"/>
            <a:ext cx="8229600" cy="3529012"/>
          </a:xfrm>
        </p:spPr>
        <p:txBody>
          <a:bodyPr/>
          <a:lstStyle/>
          <a:p>
            <a:pPr marL="0" indent="457200" algn="just" eaLnBrk="1" hangingPunct="1">
              <a:buFontTx/>
              <a:buNone/>
            </a:pPr>
            <a:r>
              <a:rPr lang="zh-CN" altLang="en-US" sz="2800" smtClean="0">
                <a:latin typeface="Times New Roman" pitchFamily="18" charset="0"/>
              </a:rPr>
              <a:t>原码不恢复余数法是对恢复余数法的一种改进。在恢复余数法中，若第</a:t>
            </a:r>
            <a:r>
              <a:rPr lang="en-US" altLang="zh-CN" sz="2800" smtClean="0">
                <a:latin typeface="Times New Roman" pitchFamily="18" charset="0"/>
              </a:rPr>
              <a:t>i-1</a:t>
            </a:r>
            <a:r>
              <a:rPr lang="zh-CN" altLang="en-US" sz="2800" smtClean="0">
                <a:latin typeface="Times New Roman" pitchFamily="18" charset="0"/>
              </a:rPr>
              <a:t>次求商的余数为</a:t>
            </a:r>
            <a:r>
              <a:rPr lang="en-US" altLang="zh-CN" sz="2800" smtClean="0">
                <a:latin typeface="Times New Roman" pitchFamily="18" charset="0"/>
              </a:rPr>
              <a:t>r</a:t>
            </a:r>
            <a:r>
              <a:rPr lang="en-US" altLang="zh-CN" sz="2800" baseline="-25000" smtClean="0">
                <a:latin typeface="Times New Roman" pitchFamily="18" charset="0"/>
              </a:rPr>
              <a:t>i-1</a:t>
            </a:r>
            <a:r>
              <a:rPr lang="zh-CN" altLang="en-US" sz="2800" smtClean="0">
                <a:latin typeface="Times New Roman" pitchFamily="18" charset="0"/>
              </a:rPr>
              <a:t>，则第</a:t>
            </a:r>
            <a:r>
              <a:rPr lang="en-US" altLang="zh-CN" sz="2800" smtClean="0">
                <a:latin typeface="Times New Roman" pitchFamily="18" charset="0"/>
              </a:rPr>
              <a:t>i</a:t>
            </a:r>
            <a:r>
              <a:rPr lang="zh-CN" altLang="en-US" sz="2800" smtClean="0">
                <a:latin typeface="Times New Roman" pitchFamily="18" charset="0"/>
              </a:rPr>
              <a:t>次求商操作为：</a:t>
            </a:r>
            <a:r>
              <a:rPr lang="en-US" altLang="zh-CN" sz="2800" smtClean="0">
                <a:latin typeface="Times New Roman" pitchFamily="18" charset="0"/>
              </a:rPr>
              <a:t>r</a:t>
            </a:r>
            <a:r>
              <a:rPr lang="en-US" altLang="zh-CN" sz="2800" baseline="-25000" smtClean="0">
                <a:latin typeface="Times New Roman" pitchFamily="18" charset="0"/>
              </a:rPr>
              <a:t>i</a:t>
            </a:r>
            <a:r>
              <a:rPr lang="en-US" altLang="zh-CN" sz="2800" smtClean="0">
                <a:latin typeface="Times New Roman" pitchFamily="18" charset="0"/>
              </a:rPr>
              <a:t>=2r</a:t>
            </a:r>
            <a:r>
              <a:rPr lang="en-US" altLang="zh-CN" sz="2800" baseline="-25000" smtClean="0">
                <a:latin typeface="Times New Roman" pitchFamily="18" charset="0"/>
              </a:rPr>
              <a:t>i-1</a:t>
            </a:r>
            <a:r>
              <a:rPr lang="en-US" altLang="zh-CN" sz="2800" smtClean="0">
                <a:latin typeface="Times New Roman" pitchFamily="18" charset="0"/>
              </a:rPr>
              <a:t>-Y</a:t>
            </a:r>
          </a:p>
          <a:p>
            <a:pPr marL="0" indent="457200" algn="just" eaLnBrk="1" hangingPunct="1">
              <a:buFontTx/>
              <a:buNone/>
            </a:pPr>
            <a:r>
              <a:rPr lang="zh-CN" altLang="en-US" sz="2800" smtClean="0">
                <a:latin typeface="Times New Roman" pitchFamily="18" charset="0"/>
              </a:rPr>
              <a:t>若够减，</a:t>
            </a:r>
            <a:r>
              <a:rPr lang="en-US" altLang="zh-CN" sz="2800" smtClean="0">
                <a:latin typeface="Times New Roman" pitchFamily="18" charset="0"/>
              </a:rPr>
              <a:t>r</a:t>
            </a:r>
            <a:r>
              <a:rPr lang="en-US" altLang="zh-CN" sz="2800" baseline="-25000" smtClean="0">
                <a:latin typeface="Times New Roman" pitchFamily="18" charset="0"/>
              </a:rPr>
              <a:t>i</a:t>
            </a:r>
            <a:r>
              <a:rPr lang="en-US" altLang="zh-CN" sz="2800" smtClean="0">
                <a:latin typeface="Times New Roman" pitchFamily="18" charset="0"/>
              </a:rPr>
              <a:t>=2r</a:t>
            </a:r>
            <a:r>
              <a:rPr lang="en-US" altLang="zh-CN" sz="2800" baseline="-25000" smtClean="0">
                <a:latin typeface="Times New Roman" pitchFamily="18" charset="0"/>
              </a:rPr>
              <a:t>i-1</a:t>
            </a:r>
            <a:r>
              <a:rPr lang="en-US" altLang="zh-CN" sz="2800" smtClean="0">
                <a:latin typeface="Times New Roman" pitchFamily="18" charset="0"/>
              </a:rPr>
              <a:t>-Y</a:t>
            </a:r>
            <a:r>
              <a:rPr lang="zh-CN" altLang="en-US" sz="2800" smtClean="0">
                <a:latin typeface="Times New Roman" pitchFamily="18" charset="0"/>
              </a:rPr>
              <a:t>＞</a:t>
            </a:r>
            <a:r>
              <a:rPr lang="en-US" altLang="zh-CN" sz="2800" smtClean="0">
                <a:latin typeface="Times New Roman" pitchFamily="18" charset="0"/>
              </a:rPr>
              <a:t>0</a:t>
            </a:r>
            <a:r>
              <a:rPr lang="zh-CN" altLang="en-US" sz="2800" smtClean="0">
                <a:latin typeface="Times New Roman" pitchFamily="18" charset="0"/>
              </a:rPr>
              <a:t>，商</a:t>
            </a:r>
            <a:r>
              <a:rPr lang="en-US" altLang="zh-CN" sz="2800" smtClean="0">
                <a:latin typeface="Times New Roman" pitchFamily="18" charset="0"/>
              </a:rPr>
              <a:t>1</a:t>
            </a:r>
            <a:r>
              <a:rPr lang="zh-CN" altLang="en-US" sz="2800" smtClean="0">
                <a:latin typeface="Times New Roman" pitchFamily="18" charset="0"/>
              </a:rPr>
              <a:t>。</a:t>
            </a:r>
            <a:endParaRPr lang="en-US" altLang="zh-CN" sz="2800" smtClean="0">
              <a:latin typeface="Times New Roman" pitchFamily="18" charset="0"/>
            </a:endParaRPr>
          </a:p>
          <a:p>
            <a:pPr marL="0" indent="457200" algn="just" eaLnBrk="1" hangingPunct="1">
              <a:buFontTx/>
              <a:buNone/>
            </a:pPr>
            <a:r>
              <a:rPr lang="zh-CN" altLang="en-US" sz="2800" smtClean="0">
                <a:latin typeface="Times New Roman" pitchFamily="18" charset="0"/>
              </a:rPr>
              <a:t>若不够减，</a:t>
            </a:r>
            <a:r>
              <a:rPr lang="en-US" altLang="zh-CN" sz="2800" smtClean="0">
                <a:latin typeface="Times New Roman" pitchFamily="18" charset="0"/>
              </a:rPr>
              <a:t>r</a:t>
            </a:r>
            <a:r>
              <a:rPr lang="en-US" altLang="zh-CN" sz="2800" baseline="-25000" smtClean="0">
                <a:latin typeface="Times New Roman" pitchFamily="18" charset="0"/>
              </a:rPr>
              <a:t>i</a:t>
            </a:r>
            <a:r>
              <a:rPr lang="en-US" altLang="zh-CN" sz="2800" smtClean="0">
                <a:latin typeface="Times New Roman" pitchFamily="18" charset="0"/>
              </a:rPr>
              <a:t>=2r</a:t>
            </a:r>
            <a:r>
              <a:rPr lang="en-US" altLang="zh-CN" sz="2800" baseline="-25000" smtClean="0">
                <a:latin typeface="Times New Roman" pitchFamily="18" charset="0"/>
              </a:rPr>
              <a:t>i-1</a:t>
            </a:r>
            <a:r>
              <a:rPr lang="en-US" altLang="zh-CN" sz="2800" smtClean="0">
                <a:latin typeface="Times New Roman" pitchFamily="18" charset="0"/>
              </a:rPr>
              <a:t>-Y</a:t>
            </a:r>
            <a:r>
              <a:rPr lang="zh-CN" altLang="en-US" sz="2800" smtClean="0">
                <a:latin typeface="Times New Roman" pitchFamily="18" charset="0"/>
              </a:rPr>
              <a:t>＜</a:t>
            </a:r>
            <a:r>
              <a:rPr lang="en-US" altLang="zh-CN" sz="2800" smtClean="0">
                <a:latin typeface="Times New Roman" pitchFamily="18" charset="0"/>
              </a:rPr>
              <a:t>0</a:t>
            </a:r>
            <a:r>
              <a:rPr lang="zh-CN" altLang="en-US" sz="2800" smtClean="0">
                <a:latin typeface="Times New Roman" pitchFamily="18" charset="0"/>
              </a:rPr>
              <a:t>，商</a:t>
            </a:r>
            <a:r>
              <a:rPr lang="en-US" altLang="zh-CN" sz="2800" smtClean="0">
                <a:latin typeface="Times New Roman" pitchFamily="18" charset="0"/>
              </a:rPr>
              <a:t>0</a:t>
            </a:r>
            <a:r>
              <a:rPr lang="zh-CN" altLang="en-US" sz="2800" smtClean="0">
                <a:latin typeface="Times New Roman" pitchFamily="18" charset="0"/>
              </a:rPr>
              <a:t>。此时要恢复余数，</a:t>
            </a:r>
            <a:r>
              <a:rPr lang="en-US" altLang="zh-CN" sz="2800" smtClean="0">
                <a:latin typeface="Times New Roman" pitchFamily="18" charset="0"/>
              </a:rPr>
              <a:t>r</a:t>
            </a:r>
            <a:r>
              <a:rPr lang="en-US" altLang="zh-CN" sz="2800" baseline="-25000" smtClean="0">
                <a:latin typeface="Times New Roman" pitchFamily="18" charset="0"/>
              </a:rPr>
              <a:t>i</a:t>
            </a:r>
            <a:r>
              <a:rPr lang="en-US" altLang="zh-CN" sz="2800" smtClean="0">
                <a:latin typeface="Times New Roman" pitchFamily="18" charset="0"/>
              </a:rPr>
              <a:t>’=r</a:t>
            </a:r>
            <a:r>
              <a:rPr lang="en-US" altLang="zh-CN" sz="2800" baseline="-25000" smtClean="0">
                <a:latin typeface="Times New Roman" pitchFamily="18" charset="0"/>
              </a:rPr>
              <a:t>i</a:t>
            </a:r>
            <a:r>
              <a:rPr lang="en-US" altLang="zh-CN" sz="2800" smtClean="0">
                <a:latin typeface="Times New Roman" pitchFamily="18" charset="0"/>
              </a:rPr>
              <a:t>+Y=2r</a:t>
            </a:r>
            <a:r>
              <a:rPr lang="en-US" altLang="zh-CN" sz="2800" baseline="-25000" smtClean="0">
                <a:latin typeface="Times New Roman" pitchFamily="18" charset="0"/>
              </a:rPr>
              <a:t>i-1</a:t>
            </a:r>
            <a:r>
              <a:rPr lang="zh-CN" altLang="en-US" sz="2800" smtClean="0">
                <a:latin typeface="Times New Roman" pitchFamily="18" charset="0"/>
              </a:rPr>
              <a:t>，然后再左移一位，进行第</a:t>
            </a:r>
            <a:r>
              <a:rPr lang="en-US" altLang="zh-CN" sz="2800" smtClean="0">
                <a:latin typeface="Times New Roman" pitchFamily="18" charset="0"/>
              </a:rPr>
              <a:t>i+1</a:t>
            </a:r>
            <a:r>
              <a:rPr lang="zh-CN" altLang="en-US" sz="2800" smtClean="0">
                <a:latin typeface="Times New Roman" pitchFamily="18" charset="0"/>
              </a:rPr>
              <a:t>次操作：</a:t>
            </a:r>
          </a:p>
          <a:p>
            <a:pPr marL="0" indent="457200" algn="just" eaLnBrk="1" hangingPunct="1">
              <a:buFontTx/>
              <a:buNone/>
            </a:pPr>
            <a:r>
              <a:rPr lang="en-US" altLang="zh-CN" sz="2800" smtClean="0">
                <a:latin typeface="Times New Roman" pitchFamily="18" charset="0"/>
              </a:rPr>
              <a:t>r</a:t>
            </a:r>
            <a:r>
              <a:rPr lang="en-US" altLang="zh-CN" sz="2800" baseline="-25000" smtClean="0">
                <a:latin typeface="Times New Roman" pitchFamily="18" charset="0"/>
              </a:rPr>
              <a:t>i+1</a:t>
            </a:r>
            <a:r>
              <a:rPr lang="en-US" altLang="zh-CN" sz="2800" smtClean="0">
                <a:latin typeface="Times New Roman" pitchFamily="18" charset="0"/>
              </a:rPr>
              <a:t>=2r</a:t>
            </a:r>
            <a:r>
              <a:rPr lang="en-US" altLang="zh-CN" sz="2800" baseline="-25000" smtClean="0">
                <a:latin typeface="Times New Roman" pitchFamily="18" charset="0"/>
              </a:rPr>
              <a:t>i</a:t>
            </a:r>
            <a:r>
              <a:rPr lang="en-US" altLang="zh-CN" sz="2800" smtClean="0">
                <a:latin typeface="Times New Roman" pitchFamily="18" charset="0"/>
              </a:rPr>
              <a:t>’-Y=2(r</a:t>
            </a:r>
            <a:r>
              <a:rPr lang="en-US" altLang="zh-CN" sz="2800" baseline="-25000" smtClean="0">
                <a:latin typeface="Times New Roman" pitchFamily="18" charset="0"/>
              </a:rPr>
              <a:t>i</a:t>
            </a:r>
            <a:r>
              <a:rPr lang="en-US" altLang="zh-CN" sz="2800" smtClean="0">
                <a:latin typeface="Times New Roman" pitchFamily="18" charset="0"/>
              </a:rPr>
              <a:t>+Y)-Y=2r</a:t>
            </a:r>
            <a:r>
              <a:rPr lang="en-US" altLang="zh-CN" sz="2800" baseline="-25000" smtClean="0">
                <a:latin typeface="Times New Roman" pitchFamily="18" charset="0"/>
              </a:rPr>
              <a:t>i</a:t>
            </a:r>
            <a:r>
              <a:rPr lang="en-US" altLang="zh-CN" sz="2800" smtClean="0">
                <a:latin typeface="Times New Roman" pitchFamily="18" charset="0"/>
              </a:rPr>
              <a:t>+2Y-Y=</a:t>
            </a:r>
            <a:r>
              <a:rPr lang="en-US" altLang="zh-CN" sz="2800" smtClean="0">
                <a:solidFill>
                  <a:srgbClr val="FF0000"/>
                </a:solidFill>
                <a:latin typeface="Times New Roman" pitchFamily="18" charset="0"/>
              </a:rPr>
              <a:t>2r</a:t>
            </a:r>
            <a:r>
              <a:rPr lang="en-US" altLang="zh-CN" sz="2800" baseline="-25000" smtClean="0">
                <a:solidFill>
                  <a:srgbClr val="FF0000"/>
                </a:solidFill>
                <a:latin typeface="Times New Roman" pitchFamily="18" charset="0"/>
              </a:rPr>
              <a:t>i</a:t>
            </a:r>
            <a:r>
              <a:rPr lang="en-US" altLang="zh-CN" sz="2800" smtClean="0">
                <a:solidFill>
                  <a:srgbClr val="FF0000"/>
                </a:solidFill>
                <a:latin typeface="Times New Roman" pitchFamily="18" charset="0"/>
              </a:rPr>
              <a:t>+Y</a:t>
            </a:r>
          </a:p>
          <a:p>
            <a:pPr marL="0" indent="457200">
              <a:buFont typeface="Wingdings" pitchFamily="2" charset="2"/>
              <a:buNone/>
            </a:pPr>
            <a:endParaRPr lang="zh-CN" altLang="zh-CN" sz="280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539750" y="1916113"/>
            <a:ext cx="8001000" cy="2520950"/>
          </a:xfrm>
        </p:spPr>
        <p:txBody>
          <a:bodyPr/>
          <a:lstStyle/>
          <a:p>
            <a:pPr algn="just" eaLnBrk="1" hangingPunct="1">
              <a:buFontTx/>
              <a:buNone/>
            </a:pPr>
            <a:r>
              <a:rPr lang="zh-CN" altLang="en-US" sz="2800" smtClean="0">
                <a:latin typeface="Times New Roman" pitchFamily="18" charset="0"/>
              </a:rPr>
              <a:t>           上式表明，当出现不够减（负余数）的情况下并不需要恢复余数，可以直接做下一次操作，但操作是</a:t>
            </a:r>
            <a:r>
              <a:rPr lang="en-US" altLang="zh-CN" sz="2800" smtClean="0">
                <a:latin typeface="Times New Roman" pitchFamily="18" charset="0"/>
              </a:rPr>
              <a:t>2r</a:t>
            </a:r>
            <a:r>
              <a:rPr lang="en-US" altLang="zh-CN" sz="2800" baseline="-25000" smtClean="0">
                <a:latin typeface="Times New Roman" pitchFamily="18" charset="0"/>
              </a:rPr>
              <a:t>i</a:t>
            </a:r>
            <a:r>
              <a:rPr lang="en-US" altLang="zh-CN" sz="2800" smtClean="0">
                <a:latin typeface="Times New Roman" pitchFamily="18" charset="0"/>
              </a:rPr>
              <a:t>+Y</a:t>
            </a:r>
            <a:r>
              <a:rPr lang="zh-CN" altLang="en-US" sz="2800" smtClean="0">
                <a:latin typeface="Times New Roman" pitchFamily="18" charset="0"/>
              </a:rPr>
              <a:t>，其结果与恢复余数后左移一位再减</a:t>
            </a:r>
            <a:r>
              <a:rPr lang="en-US" altLang="zh-CN" sz="2800" smtClean="0">
                <a:latin typeface="Times New Roman" pitchFamily="18" charset="0"/>
              </a:rPr>
              <a:t>Y</a:t>
            </a:r>
            <a:r>
              <a:rPr lang="zh-CN" altLang="en-US" sz="2800" smtClean="0">
                <a:latin typeface="Times New Roman" pitchFamily="18" charset="0"/>
              </a:rPr>
              <a:t>是等效的。</a:t>
            </a:r>
          </a:p>
          <a:p>
            <a:pPr algn="just" eaLnBrk="1" hangingPunct="1">
              <a:buFontTx/>
              <a:buNone/>
            </a:pPr>
            <a:r>
              <a:rPr lang="zh-CN" altLang="en-US" sz="2800" smtClean="0">
                <a:solidFill>
                  <a:srgbClr val="FF3300"/>
                </a:solidFill>
                <a:latin typeface="Times New Roman" pitchFamily="18" charset="0"/>
              </a:rPr>
              <a:t>             </a:t>
            </a:r>
            <a:r>
              <a:rPr lang="en-US" altLang="zh-CN" sz="2800" smtClean="0">
                <a:solidFill>
                  <a:srgbClr val="FF3300"/>
                </a:solidFill>
                <a:latin typeface="Times New Roman" pitchFamily="18" charset="0"/>
              </a:rPr>
              <a:t>r</a:t>
            </a:r>
            <a:r>
              <a:rPr lang="en-US" altLang="zh-CN" sz="2800" i="1" baseline="-30000" smtClean="0">
                <a:solidFill>
                  <a:srgbClr val="FF3300"/>
                </a:solidFill>
                <a:latin typeface="Times New Roman" pitchFamily="18" charset="0"/>
              </a:rPr>
              <a:t>i</a:t>
            </a:r>
            <a:r>
              <a:rPr lang="en-US" altLang="zh-CN" sz="2800" baseline="-30000" smtClean="0">
                <a:solidFill>
                  <a:srgbClr val="FF3300"/>
                </a:solidFill>
                <a:latin typeface="Times New Roman" pitchFamily="18" charset="0"/>
              </a:rPr>
              <a:t>+1</a:t>
            </a:r>
            <a:r>
              <a:rPr lang="en-US" altLang="zh-CN" sz="2800" smtClean="0">
                <a:solidFill>
                  <a:srgbClr val="FF3300"/>
                </a:solidFill>
                <a:latin typeface="Times New Roman" pitchFamily="18" charset="0"/>
              </a:rPr>
              <a:t>=2r</a:t>
            </a:r>
            <a:r>
              <a:rPr lang="en-US" altLang="zh-CN" sz="2800" i="1" baseline="-30000" smtClean="0">
                <a:solidFill>
                  <a:srgbClr val="FF3300"/>
                </a:solidFill>
                <a:latin typeface="Times New Roman" pitchFamily="18" charset="0"/>
              </a:rPr>
              <a:t>i</a:t>
            </a:r>
            <a:r>
              <a:rPr lang="en-US" altLang="zh-CN" sz="2800" smtClean="0">
                <a:solidFill>
                  <a:srgbClr val="FF3300"/>
                </a:solidFill>
                <a:latin typeface="Times New Roman" pitchFamily="18" charset="0"/>
              </a:rPr>
              <a:t>+(1-2Q</a:t>
            </a:r>
            <a:r>
              <a:rPr lang="en-US" altLang="zh-CN" sz="2800" i="1" baseline="-30000" smtClean="0">
                <a:solidFill>
                  <a:srgbClr val="FF3300"/>
                </a:solidFill>
                <a:latin typeface="Times New Roman" pitchFamily="18" charset="0"/>
              </a:rPr>
              <a:t>i</a:t>
            </a:r>
            <a:r>
              <a:rPr lang="en-US" altLang="zh-CN" sz="2800" smtClean="0">
                <a:solidFill>
                  <a:srgbClr val="FF3300"/>
                </a:solidFill>
                <a:latin typeface="Times New Roman" pitchFamily="18" charset="0"/>
              </a:rPr>
              <a:t>)×Y</a:t>
            </a:r>
            <a:endParaRPr lang="en-US" altLang="zh-CN" sz="2800" smtClean="0">
              <a:latin typeface="Times New Roman" pitchFamily="18" charset="0"/>
            </a:endParaRPr>
          </a:p>
        </p:txBody>
      </p:sp>
      <p:sp>
        <p:nvSpPr>
          <p:cNvPr id="129027" name="灯片编号占位符 1"/>
          <p:cNvSpPr>
            <a:spLocks noGrp="1"/>
          </p:cNvSpPr>
          <p:nvPr>
            <p:ph type="sldNum" sz="quarter" idx="12"/>
          </p:nvPr>
        </p:nvSpPr>
        <p:spPr>
          <a:xfrm>
            <a:off x="8388424" y="6369197"/>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C4DB35F4-8756-427B-B5DF-02BE407771E0}" type="slidenum">
              <a:rPr lang="en-US" altLang="zh-CN" sz="2000">
                <a:solidFill>
                  <a:srgbClr val="FF0000"/>
                </a:solidFill>
                <a:latin typeface="Times New Roman" pitchFamily="18" charset="0"/>
              </a:rPr>
              <a:pPr algn="ctr"/>
              <a:t>124</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BB58A6E6-B88F-45F6-95BE-68775B38F60C}"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0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a:xfrm>
            <a:off x="468313" y="1484313"/>
            <a:ext cx="8153400" cy="3236912"/>
          </a:xfrm>
        </p:spPr>
        <p:txBody>
          <a:bodyPr/>
          <a:lstStyle/>
          <a:p>
            <a:pPr marL="0" indent="342900" algn="just" eaLnBrk="1" hangingPunct="1">
              <a:buFontTx/>
              <a:buNone/>
            </a:pPr>
            <a:r>
              <a:rPr lang="zh-CN" altLang="en-US" sz="2800" smtClean="0">
                <a:latin typeface="Times New Roman" pitchFamily="18" charset="0"/>
              </a:rPr>
              <a:t>除法运算需要</a:t>
            </a:r>
            <a:r>
              <a:rPr lang="en-US" altLang="zh-CN" sz="2800" smtClean="0">
                <a:latin typeface="Times New Roman" pitchFamily="18" charset="0"/>
              </a:rPr>
              <a:t>3</a:t>
            </a:r>
            <a:r>
              <a:rPr lang="zh-CN" altLang="en-US" sz="2800" smtClean="0">
                <a:latin typeface="Times New Roman" pitchFamily="18" charset="0"/>
              </a:rPr>
              <a:t>个寄存器：</a:t>
            </a:r>
          </a:p>
          <a:p>
            <a:pPr marL="0" indent="342900" algn="just" eaLnBrk="1" hangingPunct="1">
              <a:buFontTx/>
              <a:buNone/>
            </a:pPr>
            <a:r>
              <a:rPr lang="en-US" altLang="zh-CN" sz="2800" smtClean="0">
                <a:latin typeface="Times New Roman" pitchFamily="18" charset="0"/>
              </a:rPr>
              <a:t>A</a:t>
            </a:r>
            <a:r>
              <a:rPr lang="zh-CN" altLang="en-US" sz="2800" smtClean="0">
                <a:latin typeface="Times New Roman" pitchFamily="18" charset="0"/>
              </a:rPr>
              <a:t>寄存器：存放被除数</a:t>
            </a:r>
            <a:r>
              <a:rPr lang="en-US" altLang="zh-CN" sz="2800" smtClean="0">
                <a:latin typeface="Times New Roman" pitchFamily="18" charset="0"/>
              </a:rPr>
              <a:t>X</a:t>
            </a:r>
            <a:r>
              <a:rPr lang="zh-CN" altLang="en-US" sz="2800" smtClean="0">
                <a:latin typeface="Times New Roman" pitchFamily="18" charset="0"/>
              </a:rPr>
              <a:t>，最后</a:t>
            </a:r>
            <a:r>
              <a:rPr lang="en-US" altLang="zh-CN" sz="2800" smtClean="0">
                <a:latin typeface="Times New Roman" pitchFamily="18" charset="0"/>
              </a:rPr>
              <a:t>A</a:t>
            </a:r>
            <a:r>
              <a:rPr lang="zh-CN" altLang="en-US" sz="2800" smtClean="0">
                <a:latin typeface="Times New Roman" pitchFamily="18" charset="0"/>
              </a:rPr>
              <a:t>寄存器中剩下的是扩大了若干倍的余数。运算过程中</a:t>
            </a:r>
            <a:r>
              <a:rPr lang="en-US" altLang="zh-CN" sz="2800" smtClean="0">
                <a:latin typeface="Times New Roman" pitchFamily="18" charset="0"/>
              </a:rPr>
              <a:t>A</a:t>
            </a:r>
            <a:r>
              <a:rPr lang="zh-CN" altLang="en-US" sz="2800" smtClean="0">
                <a:latin typeface="Times New Roman" pitchFamily="18" charset="0"/>
              </a:rPr>
              <a:t>寄存器的内容将不断地发生变化。</a:t>
            </a:r>
          </a:p>
          <a:p>
            <a:pPr marL="0" indent="342900" algn="just" eaLnBrk="1" hangingPunct="1">
              <a:buFontTx/>
              <a:buNone/>
            </a:pPr>
            <a:r>
              <a:rPr lang="en-US" altLang="zh-CN" sz="2800" smtClean="0">
                <a:latin typeface="Times New Roman" pitchFamily="18" charset="0"/>
              </a:rPr>
              <a:t>B</a:t>
            </a:r>
            <a:r>
              <a:rPr lang="zh-CN" altLang="en-US" sz="2800" smtClean="0">
                <a:latin typeface="Times New Roman" pitchFamily="18" charset="0"/>
              </a:rPr>
              <a:t>寄存器：存放除数</a:t>
            </a:r>
            <a:r>
              <a:rPr lang="en-US" altLang="zh-CN" sz="2800" smtClean="0">
                <a:latin typeface="Times New Roman" pitchFamily="18" charset="0"/>
              </a:rPr>
              <a:t>Y</a:t>
            </a:r>
            <a:r>
              <a:rPr lang="zh-CN" altLang="en-US" sz="2800" smtClean="0">
                <a:latin typeface="Times New Roman" pitchFamily="18" charset="0"/>
              </a:rPr>
              <a:t>。</a:t>
            </a:r>
          </a:p>
          <a:p>
            <a:pPr marL="0" indent="342900" algn="just" eaLnBrk="1" hangingPunct="1">
              <a:buFontTx/>
              <a:buNone/>
            </a:pPr>
            <a:r>
              <a:rPr lang="en-US" altLang="zh-CN" sz="2800" smtClean="0">
                <a:latin typeface="Times New Roman" pitchFamily="18" charset="0"/>
              </a:rPr>
              <a:t>C</a:t>
            </a:r>
            <a:r>
              <a:rPr lang="zh-CN" altLang="en-US" sz="2800" smtClean="0">
                <a:latin typeface="Times New Roman" pitchFamily="18" charset="0"/>
              </a:rPr>
              <a:t>寄存器：存放商</a:t>
            </a:r>
            <a:r>
              <a:rPr lang="en-US" altLang="zh-CN" sz="2800" smtClean="0">
                <a:latin typeface="Times New Roman" pitchFamily="18" charset="0"/>
              </a:rPr>
              <a:t>Q</a:t>
            </a:r>
            <a:r>
              <a:rPr lang="zh-CN" altLang="en-US" sz="2800" smtClean="0">
                <a:latin typeface="Times New Roman" pitchFamily="18" charset="0"/>
              </a:rPr>
              <a:t>，它的初值为</a:t>
            </a:r>
            <a:r>
              <a:rPr lang="en-US" altLang="zh-CN" sz="2800" smtClean="0">
                <a:latin typeface="Times New Roman" pitchFamily="18" charset="0"/>
              </a:rPr>
              <a:t>0</a:t>
            </a:r>
            <a:r>
              <a:rPr lang="zh-CN" altLang="en-US" sz="2800" smtClean="0">
                <a:latin typeface="Times New Roman" pitchFamily="18" charset="0"/>
              </a:rPr>
              <a:t>。</a:t>
            </a:r>
          </a:p>
        </p:txBody>
      </p:sp>
      <p:sp>
        <p:nvSpPr>
          <p:cNvPr id="130051" name="灯片编号占位符 1"/>
          <p:cNvSpPr>
            <a:spLocks noGrp="1"/>
          </p:cNvSpPr>
          <p:nvPr>
            <p:ph type="sldNum" sz="quarter" idx="12"/>
          </p:nvPr>
        </p:nvSpPr>
        <p:spPr>
          <a:xfrm>
            <a:off x="8244408" y="6309320"/>
            <a:ext cx="72772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F3549E7A-4574-4171-8F26-9ECDF55C25DE}" type="slidenum">
              <a:rPr lang="en-US" altLang="zh-CN" sz="2000">
                <a:solidFill>
                  <a:srgbClr val="FF0000"/>
                </a:solidFill>
                <a:latin typeface="Times New Roman" pitchFamily="18" charset="0"/>
              </a:rPr>
              <a:pPr algn="ctr"/>
              <a:t>125</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B09A71CF-54FA-4224-840F-CB7954D45B5F}"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6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539750" y="1773238"/>
            <a:ext cx="8077200" cy="1655762"/>
          </a:xfrm>
        </p:spPr>
        <p:txBody>
          <a:bodyPr/>
          <a:lstStyle/>
          <a:p>
            <a:pPr algn="just" eaLnBrk="1" hangingPunct="1">
              <a:buFontTx/>
              <a:buNone/>
            </a:pPr>
            <a:r>
              <a:rPr lang="zh-CN" altLang="en-US" sz="2800" b="1" smtClean="0">
                <a:latin typeface="Times New Roman" pitchFamily="18" charset="0"/>
              </a:rPr>
              <a:t>例：已知</a:t>
            </a:r>
            <a:r>
              <a:rPr lang="en-US" altLang="zh-CN" sz="2800" b="1" smtClean="0">
                <a:latin typeface="Times New Roman" pitchFamily="18" charset="0"/>
              </a:rPr>
              <a:t>X=0.10101</a:t>
            </a:r>
            <a:r>
              <a:rPr lang="zh-CN" altLang="en-US" sz="2800" b="1" smtClean="0">
                <a:latin typeface="Times New Roman" pitchFamily="18" charset="0"/>
              </a:rPr>
              <a:t>，</a:t>
            </a:r>
            <a:r>
              <a:rPr lang="en-US" altLang="zh-CN" sz="2800" b="1" smtClean="0">
                <a:latin typeface="Times New Roman" pitchFamily="18" charset="0"/>
              </a:rPr>
              <a:t>Y= -0.11110</a:t>
            </a:r>
            <a:r>
              <a:rPr lang="zh-CN" altLang="en-US" sz="2800" b="1" smtClean="0">
                <a:latin typeface="Times New Roman" pitchFamily="18" charset="0"/>
              </a:rPr>
              <a:t>，求：</a:t>
            </a:r>
            <a:r>
              <a:rPr lang="en-US" altLang="zh-CN" sz="2800" b="1" smtClean="0">
                <a:latin typeface="Times New Roman" pitchFamily="18" charset="0"/>
              </a:rPr>
              <a:t>X</a:t>
            </a:r>
            <a:r>
              <a:rPr lang="en-US" altLang="zh-CN" sz="2800" b="1" smtClean="0">
                <a:latin typeface="Times New Roman" pitchFamily="18" charset="0"/>
                <a:sym typeface="Symbol" pitchFamily="18" charset="2"/>
              </a:rPr>
              <a:t></a:t>
            </a:r>
            <a:r>
              <a:rPr lang="en-US" altLang="zh-CN" sz="2800" b="1" smtClean="0">
                <a:latin typeface="Times New Roman" pitchFamily="18" charset="0"/>
              </a:rPr>
              <a:t>Y</a:t>
            </a:r>
            <a:r>
              <a:rPr lang="zh-CN" altLang="en-US" sz="2800" b="1" smtClean="0">
                <a:latin typeface="Times New Roman" pitchFamily="18" charset="0"/>
              </a:rPr>
              <a:t>。</a:t>
            </a:r>
          </a:p>
          <a:p>
            <a:pPr algn="just" eaLnBrk="1" hangingPunct="1">
              <a:buFontTx/>
              <a:buNone/>
            </a:pPr>
            <a:r>
              <a:rPr lang="zh-CN" altLang="en-US" sz="2800" b="1" smtClean="0">
                <a:latin typeface="Times New Roman" pitchFamily="18" charset="0"/>
              </a:rPr>
              <a:t>         </a:t>
            </a:r>
            <a:r>
              <a:rPr lang="en-US" altLang="zh-CN" sz="2800" b="1" smtClean="0">
                <a:latin typeface="Times New Roman" pitchFamily="18" charset="0"/>
              </a:rPr>
              <a:t>|X|=0.10101→A</a:t>
            </a:r>
            <a:r>
              <a:rPr lang="zh-CN" altLang="en-US" sz="2800" b="1" smtClean="0">
                <a:latin typeface="Times New Roman" pitchFamily="18" charset="0"/>
              </a:rPr>
              <a:t>，</a:t>
            </a:r>
            <a:r>
              <a:rPr lang="en-US" altLang="zh-CN" sz="2800" b="1" smtClean="0">
                <a:latin typeface="Times New Roman" pitchFamily="18" charset="0"/>
              </a:rPr>
              <a:t>|Y|=0.11110→B</a:t>
            </a:r>
            <a:r>
              <a:rPr lang="zh-CN" altLang="en-US" sz="2800" b="1" smtClean="0">
                <a:latin typeface="Times New Roman" pitchFamily="18" charset="0"/>
              </a:rPr>
              <a:t>，</a:t>
            </a:r>
            <a:r>
              <a:rPr lang="en-US" altLang="zh-CN" sz="2800" b="1" smtClean="0">
                <a:latin typeface="Times New Roman" pitchFamily="18" charset="0"/>
              </a:rPr>
              <a:t>0→C</a:t>
            </a:r>
          </a:p>
          <a:p>
            <a:pPr algn="just" eaLnBrk="1" hangingPunct="1">
              <a:buFontTx/>
              <a:buNone/>
            </a:pPr>
            <a:r>
              <a:rPr lang="en-US" altLang="zh-CN" sz="2800" b="1" smtClean="0">
                <a:latin typeface="Times New Roman" pitchFamily="18" charset="0"/>
              </a:rPr>
              <a:t>         -|Y| = [|Y|]</a:t>
            </a:r>
            <a:r>
              <a:rPr lang="zh-CN" altLang="en-US" sz="2800" b="1" baseline="-25000" smtClean="0">
                <a:latin typeface="Times New Roman" pitchFamily="18" charset="0"/>
              </a:rPr>
              <a:t>变补</a:t>
            </a:r>
            <a:r>
              <a:rPr lang="en-US" altLang="zh-CN" sz="2800" b="1" smtClean="0">
                <a:latin typeface="Times New Roman" pitchFamily="18" charset="0"/>
              </a:rPr>
              <a:t>=1.00010</a:t>
            </a:r>
          </a:p>
        </p:txBody>
      </p:sp>
      <p:sp>
        <p:nvSpPr>
          <p:cNvPr id="131075" name="灯片编号占位符 1"/>
          <p:cNvSpPr>
            <a:spLocks noGrp="1"/>
          </p:cNvSpPr>
          <p:nvPr>
            <p:ph type="sldNum" sz="quarter" idx="12"/>
          </p:nvPr>
        </p:nvSpPr>
        <p:spPr>
          <a:xfrm>
            <a:off x="8172400" y="6309320"/>
            <a:ext cx="79972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38DFA0CC-626E-4C67-9C0E-6852BCC73931}" type="slidenum">
              <a:rPr lang="en-US" altLang="zh-CN" sz="2000">
                <a:solidFill>
                  <a:srgbClr val="FF0000"/>
                </a:solidFill>
                <a:latin typeface="Times New Roman" pitchFamily="18" charset="0"/>
              </a:rPr>
              <a:pPr algn="ctr"/>
              <a:t>126</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A2E63637-4F2F-4AF3-9FD8-AD30F3154CEE}"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9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idx="1"/>
          </p:nvPr>
        </p:nvSpPr>
        <p:spPr>
          <a:xfrm>
            <a:off x="288925" y="722313"/>
            <a:ext cx="8401050" cy="5314950"/>
          </a:xfrm>
        </p:spPr>
        <p:txBody>
          <a:bodyPr/>
          <a:lstStyle/>
          <a:p>
            <a:pPr eaLnBrk="1" hangingPunct="1">
              <a:buFontTx/>
              <a:buNone/>
            </a:pPr>
            <a:r>
              <a:rPr lang="en-US" altLang="zh-CN" sz="2800" b="1" smtClean="0">
                <a:latin typeface="宋体" pitchFamily="2" charset="-122"/>
              </a:rPr>
              <a:t>            A            C          </a:t>
            </a:r>
            <a:r>
              <a:rPr lang="zh-CN" altLang="en-US" sz="2800" b="1" smtClean="0">
                <a:latin typeface="宋体" pitchFamily="2" charset="-122"/>
              </a:rPr>
              <a:t>说明</a:t>
            </a:r>
          </a:p>
        </p:txBody>
      </p:sp>
      <p:sp>
        <p:nvSpPr>
          <p:cNvPr id="230404" name="Text Box 4"/>
          <p:cNvSpPr txBox="1">
            <a:spLocks noChangeArrowheads="1"/>
          </p:cNvSpPr>
          <p:nvPr/>
        </p:nvSpPr>
        <p:spPr bwMode="auto">
          <a:xfrm>
            <a:off x="1485900" y="1028700"/>
            <a:ext cx="615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0 0.1 0 1 0 1   0.0 0 0 0 0</a:t>
            </a:r>
          </a:p>
        </p:txBody>
      </p:sp>
      <p:sp>
        <p:nvSpPr>
          <p:cNvPr id="230405" name="Text Box 5"/>
          <p:cNvSpPr txBox="1">
            <a:spLocks noChangeArrowheads="1"/>
          </p:cNvSpPr>
          <p:nvPr/>
        </p:nvSpPr>
        <p:spPr bwMode="auto">
          <a:xfrm>
            <a:off x="0" y="125730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a:t>
            </a:r>
            <a:r>
              <a:rPr kumimoji="1" lang="zh-CN" altLang="en-US" sz="2400" b="1" baseline="-25000">
                <a:solidFill>
                  <a:srgbClr val="0000FF"/>
                </a:solidFill>
                <a:latin typeface="宋体" pitchFamily="2" charset="-122"/>
              </a:rPr>
              <a:t>变补</a:t>
            </a:r>
            <a:r>
              <a:rPr kumimoji="1" lang="zh-CN" altLang="en-US" sz="2400" b="1">
                <a:solidFill>
                  <a:srgbClr val="0000FF"/>
                </a:solidFill>
                <a:latin typeface="宋体" pitchFamily="2" charset="-122"/>
              </a:rPr>
              <a:t> </a:t>
            </a:r>
            <a:r>
              <a:rPr kumimoji="1" lang="en-US" altLang="zh-CN" sz="2400" b="1">
                <a:solidFill>
                  <a:srgbClr val="0000FF"/>
                </a:solidFill>
                <a:latin typeface="宋体" pitchFamily="2" charset="-122"/>
              </a:rPr>
              <a:t>1 1.0 0 0 1 0                     </a:t>
            </a:r>
            <a:r>
              <a:rPr kumimoji="1" lang="en-US" altLang="zh-CN" sz="2000" b="1">
                <a:solidFill>
                  <a:srgbClr val="0000FF"/>
                </a:solidFill>
                <a:latin typeface="宋体" pitchFamily="2" charset="-122"/>
              </a:rPr>
              <a:t>-|Y|</a:t>
            </a:r>
          </a:p>
        </p:txBody>
      </p:sp>
      <p:sp>
        <p:nvSpPr>
          <p:cNvPr id="230406" name="Line 6"/>
          <p:cNvSpPr>
            <a:spLocks noChangeShapeType="1"/>
          </p:cNvSpPr>
          <p:nvPr/>
        </p:nvSpPr>
        <p:spPr bwMode="auto">
          <a:xfrm>
            <a:off x="247650" y="165735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07" name="Text Box 7"/>
          <p:cNvSpPr txBox="1">
            <a:spLocks noChangeArrowheads="1"/>
          </p:cNvSpPr>
          <p:nvPr/>
        </p:nvSpPr>
        <p:spPr bwMode="auto">
          <a:xfrm>
            <a:off x="1504950" y="1562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1 1.1 0 1 1 1   0.0 0 0 0 </a:t>
            </a:r>
            <a:r>
              <a:rPr kumimoji="1" lang="en-US" altLang="zh-CN" sz="2400" b="1">
                <a:solidFill>
                  <a:srgbClr val="FF3300"/>
                </a:solidFill>
                <a:latin typeface="宋体" pitchFamily="2" charset="-122"/>
              </a:rPr>
              <a:t>0</a:t>
            </a:r>
            <a:r>
              <a:rPr kumimoji="1" lang="en-US" altLang="zh-CN" sz="2400" b="1">
                <a:solidFill>
                  <a:srgbClr val="0000FF"/>
                </a:solidFill>
                <a:latin typeface="宋体" pitchFamily="2" charset="-122"/>
              </a:rPr>
              <a:t>    </a:t>
            </a:r>
            <a:r>
              <a:rPr kumimoji="1" lang="zh-CN" altLang="en-US" sz="2000" b="1">
                <a:solidFill>
                  <a:srgbClr val="0000FF"/>
                </a:solidFill>
                <a:latin typeface="宋体" pitchFamily="2" charset="-122"/>
              </a:rPr>
              <a:t>余数为负，商</a:t>
            </a:r>
            <a:r>
              <a:rPr kumimoji="1" lang="en-US" altLang="zh-CN" sz="2000" b="1">
                <a:solidFill>
                  <a:srgbClr val="0000FF"/>
                </a:solidFill>
                <a:latin typeface="宋体" pitchFamily="2" charset="-122"/>
              </a:rPr>
              <a:t>0</a:t>
            </a:r>
          </a:p>
        </p:txBody>
      </p:sp>
      <p:sp>
        <p:nvSpPr>
          <p:cNvPr id="230408" name="Text Box 8"/>
          <p:cNvSpPr txBox="1">
            <a:spLocks noChangeArrowheads="1"/>
          </p:cNvSpPr>
          <p:nvPr/>
        </p:nvSpPr>
        <p:spPr bwMode="auto">
          <a:xfrm>
            <a:off x="742950" y="18097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   1 1.0 1 1 1 0                  </a:t>
            </a:r>
            <a:r>
              <a:rPr kumimoji="1" lang="zh-CN" altLang="en-US" sz="2000" b="1">
                <a:solidFill>
                  <a:srgbClr val="0000FF"/>
                </a:solidFill>
                <a:latin typeface="宋体" pitchFamily="2" charset="-122"/>
              </a:rPr>
              <a:t>左移一位</a:t>
            </a:r>
          </a:p>
        </p:txBody>
      </p:sp>
      <p:sp>
        <p:nvSpPr>
          <p:cNvPr id="230409" name="Text Box 9"/>
          <p:cNvSpPr txBox="1">
            <a:spLocks noChangeArrowheads="1"/>
          </p:cNvSpPr>
          <p:nvPr/>
        </p:nvSpPr>
        <p:spPr bwMode="auto">
          <a:xfrm>
            <a:off x="133350" y="205740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     0 0.1 1 1 1 0                     </a:t>
            </a:r>
            <a:r>
              <a:rPr kumimoji="1" lang="en-US" altLang="zh-CN" sz="2000" b="1">
                <a:solidFill>
                  <a:srgbClr val="0000FF"/>
                </a:solidFill>
                <a:latin typeface="宋体" pitchFamily="2" charset="-122"/>
              </a:rPr>
              <a:t>+|Y|</a:t>
            </a:r>
          </a:p>
        </p:txBody>
      </p:sp>
      <p:sp>
        <p:nvSpPr>
          <p:cNvPr id="230410" name="Line 10"/>
          <p:cNvSpPr>
            <a:spLocks noChangeShapeType="1"/>
          </p:cNvSpPr>
          <p:nvPr/>
        </p:nvSpPr>
        <p:spPr bwMode="auto">
          <a:xfrm>
            <a:off x="266700" y="24384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11" name="Text Box 11"/>
          <p:cNvSpPr txBox="1">
            <a:spLocks noChangeArrowheads="1"/>
          </p:cNvSpPr>
          <p:nvPr/>
        </p:nvSpPr>
        <p:spPr bwMode="auto">
          <a:xfrm>
            <a:off x="1524000" y="2324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0 0.0 1 1 0 0   0.0 0 0 </a:t>
            </a:r>
            <a:r>
              <a:rPr kumimoji="1" lang="en-US" altLang="zh-CN" sz="2400" b="1">
                <a:solidFill>
                  <a:srgbClr val="FF3300"/>
                </a:solidFill>
                <a:latin typeface="宋体" pitchFamily="2" charset="-122"/>
              </a:rPr>
              <a:t>0 1</a:t>
            </a:r>
            <a:r>
              <a:rPr kumimoji="1" lang="en-US" altLang="zh-CN" sz="2400" b="1">
                <a:solidFill>
                  <a:srgbClr val="0000FF"/>
                </a:solidFill>
                <a:latin typeface="宋体" pitchFamily="2" charset="-122"/>
              </a:rPr>
              <a:t>    </a:t>
            </a:r>
            <a:r>
              <a:rPr kumimoji="1" lang="zh-CN" altLang="en-US" sz="2000" b="1">
                <a:solidFill>
                  <a:srgbClr val="0000FF"/>
                </a:solidFill>
                <a:latin typeface="宋体" pitchFamily="2" charset="-122"/>
              </a:rPr>
              <a:t>余数为正，商</a:t>
            </a:r>
            <a:r>
              <a:rPr kumimoji="1" lang="en-US" altLang="zh-CN" sz="2000" b="1">
                <a:solidFill>
                  <a:srgbClr val="0000FF"/>
                </a:solidFill>
                <a:latin typeface="宋体" pitchFamily="2" charset="-122"/>
              </a:rPr>
              <a:t>1</a:t>
            </a:r>
          </a:p>
        </p:txBody>
      </p:sp>
      <p:sp>
        <p:nvSpPr>
          <p:cNvPr id="230412" name="Text Box 12"/>
          <p:cNvSpPr txBox="1">
            <a:spLocks noChangeArrowheads="1"/>
          </p:cNvSpPr>
          <p:nvPr/>
        </p:nvSpPr>
        <p:spPr bwMode="auto">
          <a:xfrm>
            <a:off x="762000" y="25717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   0 0.1 1 0 0 0                  </a:t>
            </a:r>
            <a:r>
              <a:rPr kumimoji="1" lang="zh-CN" altLang="en-US" sz="2000" b="1">
                <a:solidFill>
                  <a:srgbClr val="0000FF"/>
                </a:solidFill>
                <a:latin typeface="宋体" pitchFamily="2" charset="-122"/>
              </a:rPr>
              <a:t>左移一位</a:t>
            </a:r>
          </a:p>
        </p:txBody>
      </p:sp>
      <p:sp>
        <p:nvSpPr>
          <p:cNvPr id="230413" name="Text Box 13"/>
          <p:cNvSpPr txBox="1">
            <a:spLocks noChangeArrowheads="1"/>
          </p:cNvSpPr>
          <p:nvPr/>
        </p:nvSpPr>
        <p:spPr bwMode="auto">
          <a:xfrm>
            <a:off x="38100" y="28003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a:t>
            </a:r>
            <a:r>
              <a:rPr kumimoji="1" lang="zh-CN" altLang="en-US" sz="2400" b="1" baseline="-25000">
                <a:solidFill>
                  <a:srgbClr val="0000FF"/>
                </a:solidFill>
                <a:latin typeface="宋体" pitchFamily="2" charset="-122"/>
              </a:rPr>
              <a:t>变补</a:t>
            </a:r>
            <a:r>
              <a:rPr kumimoji="1" lang="zh-CN" altLang="en-US" sz="2400" b="1">
                <a:solidFill>
                  <a:srgbClr val="0000FF"/>
                </a:solidFill>
                <a:latin typeface="宋体" pitchFamily="2" charset="-122"/>
              </a:rPr>
              <a:t> </a:t>
            </a:r>
            <a:r>
              <a:rPr kumimoji="1" lang="en-US" altLang="zh-CN" sz="2400" b="1">
                <a:solidFill>
                  <a:srgbClr val="0000FF"/>
                </a:solidFill>
                <a:latin typeface="宋体" pitchFamily="2" charset="-122"/>
              </a:rPr>
              <a:t>1 1.0 0 0 1 0                     </a:t>
            </a:r>
            <a:r>
              <a:rPr kumimoji="1" lang="en-US" altLang="zh-CN" sz="2000" b="1">
                <a:solidFill>
                  <a:srgbClr val="0000FF"/>
                </a:solidFill>
                <a:latin typeface="宋体" pitchFamily="2" charset="-122"/>
              </a:rPr>
              <a:t>-|Y|</a:t>
            </a:r>
          </a:p>
        </p:txBody>
      </p:sp>
      <p:sp>
        <p:nvSpPr>
          <p:cNvPr id="230414" name="Line 14"/>
          <p:cNvSpPr>
            <a:spLocks noChangeShapeType="1"/>
          </p:cNvSpPr>
          <p:nvPr/>
        </p:nvSpPr>
        <p:spPr bwMode="auto">
          <a:xfrm>
            <a:off x="285750" y="32004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15" name="Text Box 15"/>
          <p:cNvSpPr txBox="1">
            <a:spLocks noChangeArrowheads="1"/>
          </p:cNvSpPr>
          <p:nvPr/>
        </p:nvSpPr>
        <p:spPr bwMode="auto">
          <a:xfrm>
            <a:off x="1543050" y="30861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1 1.1 1 0 1 0   0.0 0 </a:t>
            </a:r>
            <a:r>
              <a:rPr kumimoji="1" lang="en-US" altLang="zh-CN" sz="2400" b="1">
                <a:solidFill>
                  <a:srgbClr val="FF3300"/>
                </a:solidFill>
                <a:latin typeface="宋体" pitchFamily="2" charset="-122"/>
              </a:rPr>
              <a:t>0 1 0</a:t>
            </a:r>
            <a:r>
              <a:rPr kumimoji="1" lang="en-US" altLang="zh-CN" sz="2400" b="1">
                <a:solidFill>
                  <a:srgbClr val="0000FF"/>
                </a:solidFill>
                <a:latin typeface="宋体" pitchFamily="2" charset="-122"/>
              </a:rPr>
              <a:t>    </a:t>
            </a:r>
            <a:r>
              <a:rPr kumimoji="1" lang="zh-CN" altLang="en-US" sz="2000" b="1">
                <a:solidFill>
                  <a:srgbClr val="0000FF"/>
                </a:solidFill>
                <a:latin typeface="宋体" pitchFamily="2" charset="-122"/>
              </a:rPr>
              <a:t>余数为负，商</a:t>
            </a:r>
            <a:r>
              <a:rPr kumimoji="1" lang="en-US" altLang="zh-CN" sz="2000" b="1">
                <a:solidFill>
                  <a:srgbClr val="0000FF"/>
                </a:solidFill>
                <a:latin typeface="宋体" pitchFamily="2" charset="-122"/>
              </a:rPr>
              <a:t>0</a:t>
            </a:r>
          </a:p>
        </p:txBody>
      </p:sp>
      <p:sp>
        <p:nvSpPr>
          <p:cNvPr id="230416" name="Text Box 16"/>
          <p:cNvSpPr txBox="1">
            <a:spLocks noChangeArrowheads="1"/>
          </p:cNvSpPr>
          <p:nvPr/>
        </p:nvSpPr>
        <p:spPr bwMode="auto">
          <a:xfrm>
            <a:off x="781050" y="33337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   1 1.1 0 1 0 0                  </a:t>
            </a:r>
            <a:r>
              <a:rPr kumimoji="1" lang="zh-CN" altLang="en-US" sz="2000" b="1">
                <a:solidFill>
                  <a:srgbClr val="0000FF"/>
                </a:solidFill>
                <a:latin typeface="宋体" pitchFamily="2" charset="-122"/>
              </a:rPr>
              <a:t>左移一位</a:t>
            </a:r>
          </a:p>
        </p:txBody>
      </p:sp>
      <p:sp>
        <p:nvSpPr>
          <p:cNvPr id="230417" name="Text Box 17"/>
          <p:cNvSpPr txBox="1">
            <a:spLocks noChangeArrowheads="1"/>
          </p:cNvSpPr>
          <p:nvPr/>
        </p:nvSpPr>
        <p:spPr bwMode="auto">
          <a:xfrm>
            <a:off x="171450" y="35623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     0 0.1 1 1 1 0                     </a:t>
            </a:r>
            <a:r>
              <a:rPr kumimoji="1" lang="en-US" altLang="zh-CN" sz="2000" b="1">
                <a:solidFill>
                  <a:srgbClr val="0000FF"/>
                </a:solidFill>
                <a:latin typeface="宋体" pitchFamily="2" charset="-122"/>
              </a:rPr>
              <a:t>+|Y|</a:t>
            </a:r>
          </a:p>
        </p:txBody>
      </p:sp>
      <p:sp>
        <p:nvSpPr>
          <p:cNvPr id="230418" name="Line 18"/>
          <p:cNvSpPr>
            <a:spLocks noChangeShapeType="1"/>
          </p:cNvSpPr>
          <p:nvPr/>
        </p:nvSpPr>
        <p:spPr bwMode="auto">
          <a:xfrm>
            <a:off x="285750" y="394335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19" name="Text Box 19"/>
          <p:cNvSpPr txBox="1">
            <a:spLocks noChangeArrowheads="1"/>
          </p:cNvSpPr>
          <p:nvPr/>
        </p:nvSpPr>
        <p:spPr bwMode="auto">
          <a:xfrm>
            <a:off x="1543050" y="382905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0 0.1 0 0 1 0   0.0 </a:t>
            </a:r>
            <a:r>
              <a:rPr kumimoji="1" lang="en-US" altLang="zh-CN" sz="2400" b="1">
                <a:solidFill>
                  <a:srgbClr val="FF3300"/>
                </a:solidFill>
                <a:latin typeface="宋体" pitchFamily="2" charset="-122"/>
              </a:rPr>
              <a:t>0 1 0 1</a:t>
            </a:r>
            <a:r>
              <a:rPr kumimoji="1" lang="en-US" altLang="zh-CN" sz="2400" b="1">
                <a:solidFill>
                  <a:srgbClr val="0000FF"/>
                </a:solidFill>
                <a:latin typeface="宋体" pitchFamily="2" charset="-122"/>
              </a:rPr>
              <a:t>    </a:t>
            </a:r>
            <a:r>
              <a:rPr kumimoji="1" lang="zh-CN" altLang="en-US" sz="2000" b="1">
                <a:solidFill>
                  <a:srgbClr val="0000FF"/>
                </a:solidFill>
                <a:latin typeface="宋体" pitchFamily="2" charset="-122"/>
              </a:rPr>
              <a:t>余数为正，商</a:t>
            </a:r>
            <a:r>
              <a:rPr kumimoji="1" lang="en-US" altLang="zh-CN" sz="2000" b="1">
                <a:solidFill>
                  <a:srgbClr val="0000FF"/>
                </a:solidFill>
                <a:latin typeface="宋体" pitchFamily="2" charset="-122"/>
              </a:rPr>
              <a:t>1</a:t>
            </a:r>
          </a:p>
        </p:txBody>
      </p:sp>
      <p:sp>
        <p:nvSpPr>
          <p:cNvPr id="230420" name="Text Box 20"/>
          <p:cNvSpPr txBox="1">
            <a:spLocks noChangeArrowheads="1"/>
          </p:cNvSpPr>
          <p:nvPr/>
        </p:nvSpPr>
        <p:spPr bwMode="auto">
          <a:xfrm>
            <a:off x="800100" y="405765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   0 1.0 0 1 0 0                  </a:t>
            </a:r>
            <a:r>
              <a:rPr kumimoji="1" lang="zh-CN" altLang="en-US" sz="2000" b="1">
                <a:solidFill>
                  <a:srgbClr val="0000FF"/>
                </a:solidFill>
                <a:latin typeface="宋体" pitchFamily="2" charset="-122"/>
              </a:rPr>
              <a:t>左移一位</a:t>
            </a:r>
          </a:p>
        </p:txBody>
      </p:sp>
      <p:sp>
        <p:nvSpPr>
          <p:cNvPr id="230421" name="Text Box 21"/>
          <p:cNvSpPr txBox="1">
            <a:spLocks noChangeArrowheads="1"/>
          </p:cNvSpPr>
          <p:nvPr/>
        </p:nvSpPr>
        <p:spPr bwMode="auto">
          <a:xfrm>
            <a:off x="76200" y="42862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a:t>
            </a:r>
            <a:r>
              <a:rPr kumimoji="1" lang="zh-CN" altLang="en-US" sz="2400" b="1" baseline="-25000">
                <a:solidFill>
                  <a:srgbClr val="0000FF"/>
                </a:solidFill>
                <a:latin typeface="宋体" pitchFamily="2" charset="-122"/>
              </a:rPr>
              <a:t>变补</a:t>
            </a:r>
            <a:r>
              <a:rPr kumimoji="1" lang="zh-CN" altLang="en-US" sz="2400" b="1">
                <a:solidFill>
                  <a:srgbClr val="0000FF"/>
                </a:solidFill>
                <a:latin typeface="宋体" pitchFamily="2" charset="-122"/>
              </a:rPr>
              <a:t> </a:t>
            </a:r>
            <a:r>
              <a:rPr kumimoji="1" lang="en-US" altLang="zh-CN" sz="2400" b="1">
                <a:solidFill>
                  <a:srgbClr val="0000FF"/>
                </a:solidFill>
                <a:latin typeface="宋体" pitchFamily="2" charset="-122"/>
              </a:rPr>
              <a:t>1 1.0 0 0 1 0                     </a:t>
            </a:r>
            <a:r>
              <a:rPr kumimoji="1" lang="en-US" altLang="zh-CN" sz="2000" b="1">
                <a:solidFill>
                  <a:srgbClr val="0000FF"/>
                </a:solidFill>
                <a:latin typeface="宋体" pitchFamily="2" charset="-122"/>
              </a:rPr>
              <a:t>-|Y|</a:t>
            </a:r>
          </a:p>
        </p:txBody>
      </p:sp>
      <p:sp>
        <p:nvSpPr>
          <p:cNvPr id="230422" name="Line 22"/>
          <p:cNvSpPr>
            <a:spLocks noChangeShapeType="1"/>
          </p:cNvSpPr>
          <p:nvPr/>
        </p:nvSpPr>
        <p:spPr bwMode="auto">
          <a:xfrm>
            <a:off x="304800" y="46863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23" name="Text Box 23"/>
          <p:cNvSpPr txBox="1">
            <a:spLocks noChangeArrowheads="1"/>
          </p:cNvSpPr>
          <p:nvPr/>
        </p:nvSpPr>
        <p:spPr bwMode="auto">
          <a:xfrm>
            <a:off x="1562100" y="4572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0 0.0 0 1 1 0   0.</a:t>
            </a:r>
            <a:r>
              <a:rPr kumimoji="1" lang="en-US" altLang="zh-CN" sz="2400" b="1">
                <a:solidFill>
                  <a:srgbClr val="FF3300"/>
                </a:solidFill>
                <a:latin typeface="宋体" pitchFamily="2" charset="-122"/>
              </a:rPr>
              <a:t>0 1 0 1 1</a:t>
            </a:r>
            <a:r>
              <a:rPr kumimoji="1" lang="en-US" altLang="zh-CN" sz="2400" b="1">
                <a:solidFill>
                  <a:srgbClr val="0000FF"/>
                </a:solidFill>
                <a:latin typeface="宋体" pitchFamily="2" charset="-122"/>
              </a:rPr>
              <a:t>    </a:t>
            </a:r>
            <a:r>
              <a:rPr kumimoji="1" lang="zh-CN" altLang="en-US" sz="2000" b="1">
                <a:solidFill>
                  <a:srgbClr val="0000FF"/>
                </a:solidFill>
                <a:latin typeface="宋体" pitchFamily="2" charset="-122"/>
              </a:rPr>
              <a:t>余数为正，商</a:t>
            </a:r>
            <a:r>
              <a:rPr kumimoji="1" lang="en-US" altLang="zh-CN" sz="2000" b="1">
                <a:solidFill>
                  <a:srgbClr val="0000FF"/>
                </a:solidFill>
                <a:latin typeface="宋体" pitchFamily="2" charset="-122"/>
              </a:rPr>
              <a:t>1</a:t>
            </a:r>
          </a:p>
        </p:txBody>
      </p:sp>
      <p:sp>
        <p:nvSpPr>
          <p:cNvPr id="230424" name="Text Box 24"/>
          <p:cNvSpPr txBox="1">
            <a:spLocks noChangeArrowheads="1"/>
          </p:cNvSpPr>
          <p:nvPr/>
        </p:nvSpPr>
        <p:spPr bwMode="auto">
          <a:xfrm>
            <a:off x="800100" y="4800600"/>
            <a:ext cx="710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   0 0.0 1 1 0 0                  </a:t>
            </a:r>
            <a:r>
              <a:rPr kumimoji="1" lang="zh-CN" altLang="en-US" sz="2000" b="1">
                <a:solidFill>
                  <a:srgbClr val="0000FF"/>
                </a:solidFill>
                <a:latin typeface="宋体" pitchFamily="2" charset="-122"/>
              </a:rPr>
              <a:t>左移一位</a:t>
            </a:r>
          </a:p>
        </p:txBody>
      </p:sp>
      <p:sp>
        <p:nvSpPr>
          <p:cNvPr id="230425" name="Text Box 25"/>
          <p:cNvSpPr txBox="1">
            <a:spLocks noChangeArrowheads="1"/>
          </p:cNvSpPr>
          <p:nvPr/>
        </p:nvSpPr>
        <p:spPr bwMode="auto">
          <a:xfrm>
            <a:off x="76200" y="5048250"/>
            <a:ext cx="840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a:t>
            </a:r>
            <a:r>
              <a:rPr kumimoji="1" lang="zh-CN" altLang="en-US" sz="2400" b="1" baseline="-25000">
                <a:solidFill>
                  <a:srgbClr val="0000FF"/>
                </a:solidFill>
                <a:latin typeface="宋体" pitchFamily="2" charset="-122"/>
              </a:rPr>
              <a:t>变补</a:t>
            </a:r>
            <a:r>
              <a:rPr kumimoji="1" lang="zh-CN" altLang="en-US" sz="2400" b="1">
                <a:solidFill>
                  <a:srgbClr val="0000FF"/>
                </a:solidFill>
                <a:latin typeface="宋体" pitchFamily="2" charset="-122"/>
              </a:rPr>
              <a:t> </a:t>
            </a:r>
            <a:r>
              <a:rPr kumimoji="1" lang="en-US" altLang="zh-CN" sz="2400" b="1">
                <a:solidFill>
                  <a:srgbClr val="0000FF"/>
                </a:solidFill>
                <a:latin typeface="宋体" pitchFamily="2" charset="-122"/>
              </a:rPr>
              <a:t>1 1.0 0 0 1 0                     </a:t>
            </a:r>
            <a:r>
              <a:rPr kumimoji="1" lang="en-US" altLang="zh-CN" sz="2000" b="1">
                <a:solidFill>
                  <a:srgbClr val="0000FF"/>
                </a:solidFill>
                <a:latin typeface="宋体" pitchFamily="2" charset="-122"/>
              </a:rPr>
              <a:t>-|Y|</a:t>
            </a:r>
          </a:p>
        </p:txBody>
      </p:sp>
      <p:sp>
        <p:nvSpPr>
          <p:cNvPr id="230426" name="Line 26"/>
          <p:cNvSpPr>
            <a:spLocks noChangeShapeType="1"/>
          </p:cNvSpPr>
          <p:nvPr/>
        </p:nvSpPr>
        <p:spPr bwMode="auto">
          <a:xfrm>
            <a:off x="304800" y="54483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27" name="Text Box 27"/>
          <p:cNvSpPr txBox="1">
            <a:spLocks noChangeArrowheads="1"/>
          </p:cNvSpPr>
          <p:nvPr/>
        </p:nvSpPr>
        <p:spPr bwMode="auto">
          <a:xfrm>
            <a:off x="1562100" y="53340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1 1.0 1 1 1 0   </a:t>
            </a:r>
            <a:r>
              <a:rPr kumimoji="1" lang="en-US" altLang="zh-CN" sz="2400" b="1">
                <a:solidFill>
                  <a:srgbClr val="FF3300"/>
                </a:solidFill>
                <a:latin typeface="宋体" pitchFamily="2" charset="-122"/>
              </a:rPr>
              <a:t>0.1 0 1 1 0</a:t>
            </a:r>
            <a:r>
              <a:rPr kumimoji="1" lang="en-US" altLang="zh-CN" sz="2400" b="1">
                <a:solidFill>
                  <a:srgbClr val="0000FF"/>
                </a:solidFill>
                <a:latin typeface="宋体" pitchFamily="2" charset="-122"/>
              </a:rPr>
              <a:t>    </a:t>
            </a:r>
            <a:r>
              <a:rPr kumimoji="1" lang="zh-CN" altLang="en-US" sz="2000" b="1">
                <a:solidFill>
                  <a:srgbClr val="0000FF"/>
                </a:solidFill>
                <a:latin typeface="宋体" pitchFamily="2" charset="-122"/>
              </a:rPr>
              <a:t>余数为负，商</a:t>
            </a:r>
            <a:r>
              <a:rPr kumimoji="1" lang="en-US" altLang="zh-CN" sz="2000" b="1">
                <a:solidFill>
                  <a:srgbClr val="0000FF"/>
                </a:solidFill>
                <a:latin typeface="宋体" pitchFamily="2" charset="-122"/>
              </a:rPr>
              <a:t>0</a:t>
            </a:r>
          </a:p>
        </p:txBody>
      </p:sp>
      <p:sp>
        <p:nvSpPr>
          <p:cNvPr id="230428" name="Text Box 28"/>
          <p:cNvSpPr txBox="1">
            <a:spLocks noChangeArrowheads="1"/>
          </p:cNvSpPr>
          <p:nvPr/>
        </p:nvSpPr>
        <p:spPr bwMode="auto">
          <a:xfrm>
            <a:off x="190500" y="5562600"/>
            <a:ext cx="893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+|Y|     0 0.1 1 1 1 0                  </a:t>
            </a:r>
            <a:r>
              <a:rPr kumimoji="1" lang="zh-CN" altLang="en-US" sz="2000" b="1">
                <a:solidFill>
                  <a:srgbClr val="0000FF"/>
                </a:solidFill>
                <a:latin typeface="宋体" pitchFamily="2" charset="-122"/>
              </a:rPr>
              <a:t>恢复余数，</a:t>
            </a:r>
            <a:r>
              <a:rPr kumimoji="1" lang="en-US" altLang="zh-CN" sz="2000" b="1">
                <a:solidFill>
                  <a:srgbClr val="0000FF"/>
                </a:solidFill>
                <a:latin typeface="宋体" pitchFamily="2" charset="-122"/>
              </a:rPr>
              <a:t>+|Y|</a:t>
            </a:r>
          </a:p>
        </p:txBody>
      </p:sp>
      <p:sp>
        <p:nvSpPr>
          <p:cNvPr id="230429" name="Line 29"/>
          <p:cNvSpPr>
            <a:spLocks noChangeShapeType="1"/>
          </p:cNvSpPr>
          <p:nvPr/>
        </p:nvSpPr>
        <p:spPr bwMode="auto">
          <a:xfrm>
            <a:off x="342900" y="5943600"/>
            <a:ext cx="3505200" cy="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0430" name="Text Box 30"/>
          <p:cNvSpPr txBox="1">
            <a:spLocks noChangeArrowheads="1"/>
          </p:cNvSpPr>
          <p:nvPr/>
        </p:nvSpPr>
        <p:spPr bwMode="auto">
          <a:xfrm>
            <a:off x="1581150" y="58293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宋体" pitchFamily="2" charset="-122"/>
              </a:rPr>
              <a:t>0 0.0 1 1 0 0</a:t>
            </a:r>
          </a:p>
        </p:txBody>
      </p:sp>
      <p:sp>
        <p:nvSpPr>
          <p:cNvPr id="132126"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5DC72953-64EB-48C4-A2DB-203F51ADBCD6}" type="slidenum">
              <a:rPr lang="en-US" altLang="zh-CN" sz="2000">
                <a:solidFill>
                  <a:srgbClr val="FF0000"/>
                </a:solidFill>
                <a:latin typeface="Times New Roman" pitchFamily="18" charset="0"/>
              </a:rPr>
              <a:pPr algn="ctr"/>
              <a:t>127</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9A12B57B-51CF-4890-866B-4197C9EAFE89}"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040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3040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3040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3040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30409"/>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2304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041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04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30413"/>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30414"/>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3041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3041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30417"/>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2304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304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3042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30421"/>
                                        </p:tgtEl>
                                        <p:attrNameLst>
                                          <p:attrName>style.visibility</p:attrName>
                                        </p:attrNameLst>
                                      </p:cBhvr>
                                      <p:to>
                                        <p:strVal val="visible"/>
                                      </p:to>
                                    </p:set>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230422"/>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30423"/>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30424"/>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230425"/>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23042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23042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30428"/>
                                        </p:tgtEl>
                                        <p:attrNameLst>
                                          <p:attrName>style.visibility</p:attrName>
                                        </p:attrNameLst>
                                      </p:cBhvr>
                                      <p:to>
                                        <p:strVal val="visible"/>
                                      </p:to>
                                    </p:set>
                                  </p:childTnLst>
                                </p:cTn>
                              </p:par>
                            </p:childTnLst>
                          </p:cTn>
                        </p:par>
                        <p:par>
                          <p:cTn id="97" fill="hold" nodeType="afterGroup">
                            <p:stCondLst>
                              <p:cond delay="500"/>
                            </p:stCondLst>
                            <p:childTnLst>
                              <p:par>
                                <p:cTn id="98" presetID="1" presetClass="entr" presetSubtype="0" fill="hold" grpId="0" nodeType="afterEffect">
                                  <p:stCondLst>
                                    <p:cond delay="0"/>
                                  </p:stCondLst>
                                  <p:childTnLst>
                                    <p:set>
                                      <p:cBhvr>
                                        <p:cTn id="99" dur="1" fill="hold">
                                          <p:stCondLst>
                                            <p:cond delay="499"/>
                                          </p:stCondLst>
                                        </p:cTn>
                                        <p:tgtEl>
                                          <p:spTgt spid="230429"/>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30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utoUpdateAnimBg="0"/>
      <p:bldP spid="230405" grpId="0" autoUpdateAnimBg="0"/>
      <p:bldP spid="230406" grpId="0" animBg="1"/>
      <p:bldP spid="230407" grpId="0" autoUpdateAnimBg="0"/>
      <p:bldP spid="230408" grpId="0" autoUpdateAnimBg="0"/>
      <p:bldP spid="230409" grpId="0" autoUpdateAnimBg="0"/>
      <p:bldP spid="230410" grpId="0" animBg="1"/>
      <p:bldP spid="230411" grpId="0" autoUpdateAnimBg="0"/>
      <p:bldP spid="230412" grpId="0" autoUpdateAnimBg="0"/>
      <p:bldP spid="230413" grpId="0" autoUpdateAnimBg="0"/>
      <p:bldP spid="230414" grpId="0" animBg="1"/>
      <p:bldP spid="230415" grpId="0" autoUpdateAnimBg="0"/>
      <p:bldP spid="230416" grpId="0" autoUpdateAnimBg="0"/>
      <p:bldP spid="230417" grpId="0" autoUpdateAnimBg="0"/>
      <p:bldP spid="230418" grpId="0" animBg="1"/>
      <p:bldP spid="230419" grpId="0" autoUpdateAnimBg="0"/>
      <p:bldP spid="230420" grpId="0" autoUpdateAnimBg="0"/>
      <p:bldP spid="230421" grpId="0" autoUpdateAnimBg="0"/>
      <p:bldP spid="230422" grpId="0" animBg="1"/>
      <p:bldP spid="230423" grpId="0" autoUpdateAnimBg="0"/>
      <p:bldP spid="230424" grpId="0" autoUpdateAnimBg="0"/>
      <p:bldP spid="230425" grpId="0" autoUpdateAnimBg="0"/>
      <p:bldP spid="230426" grpId="0" animBg="1"/>
      <p:bldP spid="230427" grpId="0" autoUpdateAnimBg="0"/>
      <p:bldP spid="230428" grpId="0" autoUpdateAnimBg="0"/>
      <p:bldP spid="230429" grpId="0" animBg="1"/>
      <p:bldP spid="23043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727075" y="874713"/>
            <a:ext cx="7772400" cy="2770187"/>
          </a:xfrm>
        </p:spPr>
        <p:txBody>
          <a:bodyPr/>
          <a:lstStyle/>
          <a:p>
            <a:pPr algn="just" eaLnBrk="1" hangingPunct="1">
              <a:buFontTx/>
              <a:buNone/>
            </a:pPr>
            <a:r>
              <a:rPr lang="zh-CN" altLang="en-US" b="1" smtClean="0">
                <a:latin typeface="Times New Roman" pitchFamily="18" charset="0"/>
              </a:rPr>
              <a:t>经过原码加减交替除法，有：</a:t>
            </a:r>
          </a:p>
          <a:p>
            <a:pPr algn="just" eaLnBrk="1" hangingPunct="1">
              <a:buFontTx/>
              <a:buNone/>
            </a:pPr>
            <a:r>
              <a:rPr lang="zh-CN" altLang="en-US" b="1" smtClean="0">
                <a:latin typeface="Times New Roman" pitchFamily="18" charset="0"/>
              </a:rPr>
              <a:t>∴商</a:t>
            </a:r>
            <a:r>
              <a:rPr lang="en-US" altLang="zh-CN" b="1" smtClean="0">
                <a:latin typeface="Times New Roman" pitchFamily="18" charset="0"/>
              </a:rPr>
              <a:t>=0.10110</a:t>
            </a:r>
          </a:p>
          <a:p>
            <a:pPr algn="just" eaLnBrk="1" hangingPunct="1">
              <a:buFontTx/>
              <a:buNone/>
            </a:pPr>
            <a:r>
              <a:rPr lang="zh-CN" altLang="en-US" b="1" smtClean="0">
                <a:latin typeface="Times New Roman" pitchFamily="18" charset="0"/>
              </a:rPr>
              <a:t>余数</a:t>
            </a:r>
            <a:r>
              <a:rPr lang="en-US" altLang="zh-CN" b="1" smtClean="0">
                <a:latin typeface="Times New Roman" pitchFamily="18" charset="0"/>
              </a:rPr>
              <a:t>=0.01100</a:t>
            </a:r>
            <a:r>
              <a:rPr lang="en-US" altLang="zh-CN" b="1" smtClean="0">
                <a:latin typeface="Times New Roman" pitchFamily="18" charset="0"/>
                <a:sym typeface="Symbol" pitchFamily="18" charset="2"/>
              </a:rPr>
              <a:t>2</a:t>
            </a:r>
            <a:r>
              <a:rPr lang="en-US" altLang="zh-CN" b="1" baseline="30000" smtClean="0">
                <a:latin typeface="Times New Roman" pitchFamily="18" charset="0"/>
                <a:sym typeface="Symbol" pitchFamily="18" charset="2"/>
              </a:rPr>
              <a:t>-5</a:t>
            </a:r>
          </a:p>
          <a:p>
            <a:pPr algn="just" eaLnBrk="1" hangingPunct="1">
              <a:buFontTx/>
              <a:buNone/>
            </a:pPr>
            <a:r>
              <a:rPr lang="en-US" altLang="zh-CN" b="1" smtClean="0">
                <a:latin typeface="Times New Roman" pitchFamily="18" charset="0"/>
                <a:sym typeface="Symbol" pitchFamily="18" charset="2"/>
              </a:rPr>
              <a:t>X÷Y= </a:t>
            </a:r>
            <a:r>
              <a:rPr lang="en-US" altLang="zh-CN" b="1" smtClean="0">
                <a:solidFill>
                  <a:srgbClr val="FF0000"/>
                </a:solidFill>
                <a:latin typeface="Times New Roman" pitchFamily="18" charset="0"/>
                <a:sym typeface="Symbol" pitchFamily="18" charset="2"/>
              </a:rPr>
              <a:t>- </a:t>
            </a:r>
            <a:r>
              <a:rPr lang="en-US" altLang="zh-CN" b="1" smtClean="0">
                <a:solidFill>
                  <a:srgbClr val="FF0000"/>
                </a:solidFill>
                <a:latin typeface="Times New Roman" pitchFamily="18" charset="0"/>
              </a:rPr>
              <a:t>0.10110+                      </a:t>
            </a:r>
          </a:p>
        </p:txBody>
      </p:sp>
      <p:sp>
        <p:nvSpPr>
          <p:cNvPr id="231428" name="Text Box 4"/>
          <p:cNvSpPr txBox="1">
            <a:spLocks noChangeArrowheads="1"/>
          </p:cNvSpPr>
          <p:nvPr/>
        </p:nvSpPr>
        <p:spPr bwMode="auto">
          <a:xfrm>
            <a:off x="3981450" y="24765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0000"/>
                </a:solidFill>
                <a:latin typeface="Times New Roman" pitchFamily="18" charset="0"/>
              </a:rPr>
              <a:t> 0.01100</a:t>
            </a:r>
            <a:r>
              <a:rPr kumimoji="1" lang="en-US" altLang="zh-CN" sz="3200" b="1">
                <a:solidFill>
                  <a:srgbClr val="FF0000"/>
                </a:solidFill>
                <a:latin typeface="Times New Roman" pitchFamily="18" charset="0"/>
                <a:sym typeface="Symbol" pitchFamily="18" charset="2"/>
              </a:rPr>
              <a:t>2</a:t>
            </a:r>
            <a:r>
              <a:rPr kumimoji="1" lang="en-US" altLang="zh-CN" sz="3200" b="1" baseline="30000">
                <a:solidFill>
                  <a:srgbClr val="FF0000"/>
                </a:solidFill>
                <a:latin typeface="Times New Roman" pitchFamily="18" charset="0"/>
                <a:sym typeface="Symbol" pitchFamily="18" charset="2"/>
              </a:rPr>
              <a:t>-5</a:t>
            </a:r>
          </a:p>
        </p:txBody>
      </p:sp>
      <p:sp>
        <p:nvSpPr>
          <p:cNvPr id="231429" name="Line 5"/>
          <p:cNvSpPr>
            <a:spLocks noChangeShapeType="1"/>
          </p:cNvSpPr>
          <p:nvPr/>
        </p:nvSpPr>
        <p:spPr bwMode="auto">
          <a:xfrm>
            <a:off x="3981450" y="2990850"/>
            <a:ext cx="2247900" cy="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1430" name="Text Box 6"/>
          <p:cNvSpPr txBox="1">
            <a:spLocks noChangeArrowheads="1"/>
          </p:cNvSpPr>
          <p:nvPr/>
        </p:nvSpPr>
        <p:spPr bwMode="auto">
          <a:xfrm>
            <a:off x="4210050" y="2952750"/>
            <a:ext cx="209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0000"/>
                </a:solidFill>
                <a:latin typeface="Times New Roman" pitchFamily="18" charset="0"/>
              </a:rPr>
              <a:t>-0.11110</a:t>
            </a:r>
          </a:p>
        </p:txBody>
      </p:sp>
      <p:sp>
        <p:nvSpPr>
          <p:cNvPr id="133126"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9B412916-B4C5-497A-896E-7EC102B24FB7}" type="slidenum">
              <a:rPr lang="en-US" altLang="zh-CN" sz="2000">
                <a:solidFill>
                  <a:srgbClr val="FF0000"/>
                </a:solidFill>
                <a:latin typeface="Times New Roman" pitchFamily="18" charset="0"/>
              </a:rPr>
              <a:pPr algn="ctr"/>
              <a:t>128</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D6490690-7265-47C4-BBD2-2CBA95FDE846}"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1427">
                                            <p:txEl>
                                              <p:pRg st="3" end="3"/>
                                            </p:txEl>
                                          </p:spTgt>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31428"/>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231429"/>
                                        </p:tgtEl>
                                        <p:attrNameLst>
                                          <p:attrName>style.visibility</p:attrName>
                                        </p:attrNameLst>
                                      </p:cBhvr>
                                      <p:to>
                                        <p:strVal val="visible"/>
                                      </p:to>
                                    </p:set>
                                  </p:childTnLst>
                                </p:cTn>
                              </p:par>
                            </p:childTnLst>
                          </p:cTn>
                        </p:par>
                        <p:par>
                          <p:cTn id="25" fill="hold" nodeType="afterGroup">
                            <p:stCondLst>
                              <p:cond delay="1500"/>
                            </p:stCondLst>
                            <p:childTnLst>
                              <p:par>
                                <p:cTn id="26" presetID="1" presetClass="entr" presetSubtype="0" fill="hold" grpId="0" nodeType="afterEffect">
                                  <p:stCondLst>
                                    <p:cond delay="0"/>
                                  </p:stCondLst>
                                  <p:childTnLst>
                                    <p:set>
                                      <p:cBhvr>
                                        <p:cTn id="27" dur="1" fill="hold">
                                          <p:stCondLst>
                                            <p:cond delay="499"/>
                                          </p:stCondLst>
                                        </p:cTn>
                                        <p:tgtEl>
                                          <p:spTgt spid="231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P spid="231428" grpId="0" autoUpdateAnimBg="0"/>
      <p:bldP spid="231429" grpId="0" animBg="1"/>
      <p:bldP spid="231430"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3"/>
          <p:cNvGrpSpPr>
            <a:grpSpLocks/>
          </p:cNvGrpSpPr>
          <p:nvPr/>
        </p:nvGrpSpPr>
        <p:grpSpPr bwMode="auto">
          <a:xfrm>
            <a:off x="2292350" y="265113"/>
            <a:ext cx="4384675" cy="5862637"/>
            <a:chOff x="1344" y="366"/>
            <a:chExt cx="2880" cy="3884"/>
          </a:xfrm>
        </p:grpSpPr>
        <p:sp>
          <p:nvSpPr>
            <p:cNvPr id="134148" name="Rectangle 4"/>
            <p:cNvSpPr>
              <a:spLocks noChangeArrowheads="1"/>
            </p:cNvSpPr>
            <p:nvPr/>
          </p:nvSpPr>
          <p:spPr bwMode="auto">
            <a:xfrm>
              <a:off x="2078" y="555"/>
              <a:ext cx="1431"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|X|→A,|Y|→B</a:t>
              </a:r>
            </a:p>
            <a:p>
              <a:pPr algn="ctr" eaLnBrk="1" hangingPunct="1"/>
              <a:r>
                <a:rPr lang="en-US" altLang="zh-CN" sz="2000" b="1"/>
                <a:t>0→C,0→CR</a:t>
              </a:r>
            </a:p>
          </p:txBody>
        </p:sp>
        <p:sp>
          <p:nvSpPr>
            <p:cNvPr id="134149" name="Rectangle 5"/>
            <p:cNvSpPr>
              <a:spLocks noChangeArrowheads="1"/>
            </p:cNvSpPr>
            <p:nvPr/>
          </p:nvSpPr>
          <p:spPr bwMode="auto">
            <a:xfrm>
              <a:off x="3243" y="1638"/>
              <a:ext cx="981" cy="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0→C</a:t>
              </a:r>
              <a:r>
                <a:rPr lang="en-US" altLang="zh-CN" sz="2000" b="1" i="1" baseline="-10000"/>
                <a:t>n</a:t>
              </a:r>
              <a:endParaRPr lang="en-US" altLang="zh-CN" sz="2000" b="1" baseline="-10000"/>
            </a:p>
            <a:p>
              <a:pPr algn="ctr" eaLnBrk="1" hangingPunct="1">
                <a:lnSpc>
                  <a:spcPct val="70000"/>
                </a:lnSpc>
              </a:pPr>
              <a:r>
                <a:rPr lang="en-US" altLang="zh-CN" sz="2000" b="1"/>
                <a:t>2A+B→A</a:t>
              </a:r>
            </a:p>
            <a:p>
              <a:pPr algn="ctr" eaLnBrk="1" hangingPunct="1">
                <a:lnSpc>
                  <a:spcPct val="80000"/>
                </a:lnSpc>
              </a:pPr>
              <a:r>
                <a:rPr lang="en-US" altLang="zh-CN" sz="2000" b="1"/>
                <a:t>2C → C</a:t>
              </a:r>
            </a:p>
          </p:txBody>
        </p:sp>
        <p:sp>
          <p:nvSpPr>
            <p:cNvPr id="134150" name="Rectangle 6"/>
            <p:cNvSpPr>
              <a:spLocks noChangeArrowheads="1"/>
            </p:cNvSpPr>
            <p:nvPr/>
          </p:nvSpPr>
          <p:spPr bwMode="auto">
            <a:xfrm>
              <a:off x="1470" y="1638"/>
              <a:ext cx="956" cy="4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1→C</a:t>
              </a:r>
              <a:r>
                <a:rPr lang="en-US" altLang="zh-CN" sz="2000" b="1" i="1" baseline="-10000"/>
                <a:t>n</a:t>
              </a:r>
              <a:endParaRPr lang="en-US" altLang="zh-CN" sz="2000" b="1"/>
            </a:p>
            <a:p>
              <a:pPr algn="ctr" eaLnBrk="1" hangingPunct="1">
                <a:lnSpc>
                  <a:spcPct val="70000"/>
                </a:lnSpc>
              </a:pPr>
              <a:r>
                <a:rPr lang="en-US" altLang="zh-CN" sz="2000" b="1"/>
                <a:t>2A-B→A</a:t>
              </a:r>
            </a:p>
            <a:p>
              <a:pPr algn="ctr" eaLnBrk="1" hangingPunct="1">
                <a:lnSpc>
                  <a:spcPct val="80000"/>
                </a:lnSpc>
              </a:pPr>
              <a:r>
                <a:rPr lang="en-US" altLang="zh-CN" sz="2000" b="1"/>
                <a:t>2C → C</a:t>
              </a:r>
            </a:p>
          </p:txBody>
        </p:sp>
        <p:sp>
          <p:nvSpPr>
            <p:cNvPr id="134151" name="Line 7"/>
            <p:cNvSpPr>
              <a:spLocks noChangeShapeType="1"/>
            </p:cNvSpPr>
            <p:nvPr/>
          </p:nvSpPr>
          <p:spPr bwMode="auto">
            <a:xfrm flipH="1">
              <a:off x="1954" y="2086"/>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2" name="Line 8"/>
            <p:cNvSpPr>
              <a:spLocks noChangeShapeType="1"/>
            </p:cNvSpPr>
            <p:nvPr/>
          </p:nvSpPr>
          <p:spPr bwMode="auto">
            <a:xfrm>
              <a:off x="3716" y="2098"/>
              <a:ext cx="0" cy="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3" name="Line 9"/>
            <p:cNvSpPr>
              <a:spLocks noChangeShapeType="1"/>
            </p:cNvSpPr>
            <p:nvPr/>
          </p:nvSpPr>
          <p:spPr bwMode="auto">
            <a:xfrm>
              <a:off x="1954" y="2224"/>
              <a:ext cx="1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4" name="Rectangle 10"/>
            <p:cNvSpPr>
              <a:spLocks noChangeArrowheads="1"/>
            </p:cNvSpPr>
            <p:nvPr/>
          </p:nvSpPr>
          <p:spPr bwMode="auto">
            <a:xfrm>
              <a:off x="2365" y="2314"/>
              <a:ext cx="845" cy="1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CR+1→CR</a:t>
              </a:r>
            </a:p>
          </p:txBody>
        </p:sp>
        <p:sp>
          <p:nvSpPr>
            <p:cNvPr id="134155" name="AutoShape 11"/>
            <p:cNvSpPr>
              <a:spLocks noChangeArrowheads="1"/>
            </p:cNvSpPr>
            <p:nvPr/>
          </p:nvSpPr>
          <p:spPr bwMode="auto">
            <a:xfrm>
              <a:off x="2353" y="2606"/>
              <a:ext cx="845" cy="37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CR=</a:t>
              </a:r>
              <a:r>
                <a:rPr lang="en-US" altLang="zh-CN" sz="2000" b="1" i="1"/>
                <a:t>n</a:t>
              </a:r>
              <a:r>
                <a:rPr lang="en-US" altLang="zh-CN" sz="2000" b="1"/>
                <a:t>?</a:t>
              </a:r>
            </a:p>
          </p:txBody>
        </p:sp>
        <p:sp>
          <p:nvSpPr>
            <p:cNvPr id="134156" name="Line 12"/>
            <p:cNvSpPr>
              <a:spLocks noChangeShapeType="1"/>
            </p:cNvSpPr>
            <p:nvPr/>
          </p:nvSpPr>
          <p:spPr bwMode="auto">
            <a:xfrm flipH="1">
              <a:off x="2788" y="2503"/>
              <a:ext cx="0" cy="131"/>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7" name="Line 13"/>
            <p:cNvSpPr>
              <a:spLocks noChangeShapeType="1"/>
            </p:cNvSpPr>
            <p:nvPr/>
          </p:nvSpPr>
          <p:spPr bwMode="auto">
            <a:xfrm>
              <a:off x="2788" y="3779"/>
              <a:ext cx="0" cy="205"/>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8" name="Line 14"/>
            <p:cNvSpPr>
              <a:spLocks noChangeShapeType="1"/>
            </p:cNvSpPr>
            <p:nvPr/>
          </p:nvSpPr>
          <p:spPr bwMode="auto">
            <a:xfrm flipH="1">
              <a:off x="1344" y="2807"/>
              <a:ext cx="10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9" name="Line 15"/>
            <p:cNvSpPr>
              <a:spLocks noChangeShapeType="1"/>
            </p:cNvSpPr>
            <p:nvPr/>
          </p:nvSpPr>
          <p:spPr bwMode="auto">
            <a:xfrm flipV="1">
              <a:off x="1344" y="1295"/>
              <a:ext cx="0" cy="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0" name="Line 16"/>
            <p:cNvSpPr>
              <a:spLocks noChangeShapeType="1"/>
            </p:cNvSpPr>
            <p:nvPr/>
          </p:nvSpPr>
          <p:spPr bwMode="auto">
            <a:xfrm>
              <a:off x="2800" y="366"/>
              <a:ext cx="0" cy="202"/>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1" name="Text Box 17"/>
            <p:cNvSpPr txBox="1">
              <a:spLocks noChangeArrowheads="1"/>
            </p:cNvSpPr>
            <p:nvPr/>
          </p:nvSpPr>
          <p:spPr bwMode="auto">
            <a:xfrm>
              <a:off x="2142" y="2581"/>
              <a:ext cx="2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latin typeface="Times New Roman" pitchFamily="18" charset="0"/>
                </a:rPr>
                <a:t>N</a:t>
              </a:r>
            </a:p>
          </p:txBody>
        </p:sp>
        <p:sp>
          <p:nvSpPr>
            <p:cNvPr id="134162" name="Line 18"/>
            <p:cNvSpPr>
              <a:spLocks noChangeShapeType="1"/>
            </p:cNvSpPr>
            <p:nvPr/>
          </p:nvSpPr>
          <p:spPr bwMode="auto">
            <a:xfrm>
              <a:off x="2788" y="2212"/>
              <a:ext cx="0" cy="13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Line 19"/>
            <p:cNvSpPr>
              <a:spLocks noChangeShapeType="1"/>
            </p:cNvSpPr>
            <p:nvPr/>
          </p:nvSpPr>
          <p:spPr bwMode="auto">
            <a:xfrm>
              <a:off x="2812" y="1204"/>
              <a:ext cx="0" cy="19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Line 20"/>
            <p:cNvSpPr>
              <a:spLocks noChangeShapeType="1"/>
            </p:cNvSpPr>
            <p:nvPr/>
          </p:nvSpPr>
          <p:spPr bwMode="auto">
            <a:xfrm>
              <a:off x="1344" y="1295"/>
              <a:ext cx="1409"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Line 21"/>
            <p:cNvSpPr>
              <a:spLocks noChangeShapeType="1"/>
            </p:cNvSpPr>
            <p:nvPr/>
          </p:nvSpPr>
          <p:spPr bwMode="auto">
            <a:xfrm flipH="1">
              <a:off x="2776" y="3476"/>
              <a:ext cx="0" cy="13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Rectangle 22"/>
            <p:cNvSpPr>
              <a:spLocks noChangeArrowheads="1"/>
            </p:cNvSpPr>
            <p:nvPr/>
          </p:nvSpPr>
          <p:spPr bwMode="auto">
            <a:xfrm>
              <a:off x="2494" y="3590"/>
              <a:ext cx="564" cy="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1→C</a:t>
              </a:r>
              <a:r>
                <a:rPr lang="en-US" altLang="zh-CN" sz="2000" b="1" i="1" baseline="-10000"/>
                <a:t>n</a:t>
              </a:r>
              <a:endParaRPr lang="en-US" altLang="zh-CN" sz="2000" b="1"/>
            </a:p>
          </p:txBody>
        </p:sp>
        <p:sp>
          <p:nvSpPr>
            <p:cNvPr id="134167" name="Text Box 23"/>
            <p:cNvSpPr txBox="1">
              <a:spLocks noChangeArrowheads="1"/>
            </p:cNvSpPr>
            <p:nvPr/>
          </p:nvSpPr>
          <p:spPr bwMode="auto">
            <a:xfrm>
              <a:off x="2773" y="3381"/>
              <a:ext cx="2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latin typeface="Times New Roman" pitchFamily="18" charset="0"/>
                </a:rPr>
                <a:t>N</a:t>
              </a:r>
            </a:p>
          </p:txBody>
        </p:sp>
        <p:sp>
          <p:nvSpPr>
            <p:cNvPr id="134168" name="AutoShape 24"/>
            <p:cNvSpPr>
              <a:spLocks noChangeArrowheads="1"/>
            </p:cNvSpPr>
            <p:nvPr/>
          </p:nvSpPr>
          <p:spPr bwMode="auto">
            <a:xfrm>
              <a:off x="2306" y="1345"/>
              <a:ext cx="987" cy="379"/>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A </a:t>
              </a:r>
              <a:r>
                <a:rPr lang="zh-CN" altLang="en-US" sz="2000" b="1"/>
                <a:t>＜</a:t>
              </a:r>
              <a:r>
                <a:rPr lang="en-US" altLang="zh-CN" sz="2000" b="1"/>
                <a:t>0?</a:t>
              </a:r>
            </a:p>
          </p:txBody>
        </p:sp>
        <p:sp>
          <p:nvSpPr>
            <p:cNvPr id="134169" name="Rectangle 25"/>
            <p:cNvSpPr>
              <a:spLocks noChangeArrowheads="1"/>
            </p:cNvSpPr>
            <p:nvPr/>
          </p:nvSpPr>
          <p:spPr bwMode="auto">
            <a:xfrm>
              <a:off x="3459" y="3437"/>
              <a:ext cx="679"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0→C</a:t>
              </a:r>
              <a:r>
                <a:rPr lang="en-US" altLang="zh-CN" sz="2000" b="1" i="1" baseline="-10000"/>
                <a:t>n</a:t>
              </a:r>
              <a:endParaRPr lang="en-US" altLang="zh-CN" sz="2000" b="1"/>
            </a:p>
            <a:p>
              <a:pPr algn="ctr" eaLnBrk="1" hangingPunct="1"/>
              <a:r>
                <a:rPr lang="en-US" altLang="zh-CN" sz="2000" b="1"/>
                <a:t>A+B→A</a:t>
              </a:r>
            </a:p>
          </p:txBody>
        </p:sp>
        <p:sp>
          <p:nvSpPr>
            <p:cNvPr id="134170" name="Rectangle 26"/>
            <p:cNvSpPr>
              <a:spLocks noChangeArrowheads="1"/>
            </p:cNvSpPr>
            <p:nvPr/>
          </p:nvSpPr>
          <p:spPr bwMode="auto">
            <a:xfrm>
              <a:off x="2454" y="1033"/>
              <a:ext cx="67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zh-CN" sz="2000" b="1"/>
            </a:p>
            <a:p>
              <a:pPr algn="ctr" eaLnBrk="1" hangingPunct="1">
                <a:lnSpc>
                  <a:spcPct val="70000"/>
                </a:lnSpc>
              </a:pPr>
              <a:r>
                <a:rPr lang="en-US" altLang="zh-CN" sz="2000" b="1"/>
                <a:t>A-B→A</a:t>
              </a:r>
            </a:p>
            <a:p>
              <a:pPr algn="ctr" eaLnBrk="1" hangingPunct="1">
                <a:lnSpc>
                  <a:spcPct val="80000"/>
                </a:lnSpc>
              </a:pPr>
              <a:endParaRPr lang="en-US" altLang="zh-CN" sz="2000" b="1"/>
            </a:p>
          </p:txBody>
        </p:sp>
        <p:sp>
          <p:nvSpPr>
            <p:cNvPr id="134171" name="Line 27"/>
            <p:cNvSpPr>
              <a:spLocks noChangeShapeType="1"/>
            </p:cNvSpPr>
            <p:nvPr/>
          </p:nvSpPr>
          <p:spPr bwMode="auto">
            <a:xfrm flipV="1">
              <a:off x="2890" y="3898"/>
              <a:ext cx="91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2" name="Line 28"/>
            <p:cNvSpPr>
              <a:spLocks noChangeShapeType="1"/>
            </p:cNvSpPr>
            <p:nvPr/>
          </p:nvSpPr>
          <p:spPr bwMode="auto">
            <a:xfrm>
              <a:off x="2770" y="2998"/>
              <a:ext cx="0" cy="135"/>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3" name="Line 29"/>
            <p:cNvSpPr>
              <a:spLocks noChangeShapeType="1"/>
            </p:cNvSpPr>
            <p:nvPr/>
          </p:nvSpPr>
          <p:spPr bwMode="auto">
            <a:xfrm>
              <a:off x="3802" y="3302"/>
              <a:ext cx="0" cy="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4" name="Line 30"/>
            <p:cNvSpPr>
              <a:spLocks noChangeShapeType="1"/>
            </p:cNvSpPr>
            <p:nvPr/>
          </p:nvSpPr>
          <p:spPr bwMode="auto">
            <a:xfrm>
              <a:off x="3262" y="3284"/>
              <a:ext cx="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5" name="Text Box 31"/>
            <p:cNvSpPr txBox="1">
              <a:spLocks noChangeArrowheads="1"/>
            </p:cNvSpPr>
            <p:nvPr/>
          </p:nvSpPr>
          <p:spPr bwMode="auto">
            <a:xfrm>
              <a:off x="3195" y="3061"/>
              <a:ext cx="28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latin typeface="Times New Roman" pitchFamily="18" charset="0"/>
                </a:rPr>
                <a:t>Y</a:t>
              </a:r>
            </a:p>
          </p:txBody>
        </p:sp>
        <p:sp>
          <p:nvSpPr>
            <p:cNvPr id="134176" name="Text Box 32"/>
            <p:cNvSpPr txBox="1">
              <a:spLocks noChangeArrowheads="1"/>
            </p:cNvSpPr>
            <p:nvPr/>
          </p:nvSpPr>
          <p:spPr bwMode="auto">
            <a:xfrm>
              <a:off x="2769" y="2921"/>
              <a:ext cx="2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latin typeface="Times New Roman" pitchFamily="18" charset="0"/>
                </a:rPr>
                <a:t>Y</a:t>
              </a:r>
            </a:p>
          </p:txBody>
        </p:sp>
        <p:sp>
          <p:nvSpPr>
            <p:cNvPr id="134177" name="Line 33"/>
            <p:cNvSpPr>
              <a:spLocks noChangeShapeType="1"/>
            </p:cNvSpPr>
            <p:nvPr/>
          </p:nvSpPr>
          <p:spPr bwMode="auto">
            <a:xfrm>
              <a:off x="2800" y="871"/>
              <a:ext cx="0" cy="17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8" name="Line 34"/>
            <p:cNvSpPr>
              <a:spLocks noChangeShapeType="1"/>
            </p:cNvSpPr>
            <p:nvPr/>
          </p:nvSpPr>
          <p:spPr bwMode="auto">
            <a:xfrm>
              <a:off x="3305" y="1540"/>
              <a:ext cx="4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9" name="Line 35"/>
            <p:cNvSpPr>
              <a:spLocks noChangeShapeType="1"/>
            </p:cNvSpPr>
            <p:nvPr/>
          </p:nvSpPr>
          <p:spPr bwMode="auto">
            <a:xfrm flipV="1">
              <a:off x="1954" y="1540"/>
              <a:ext cx="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0" name="Line 36"/>
            <p:cNvSpPr>
              <a:spLocks noChangeShapeType="1"/>
            </p:cNvSpPr>
            <p:nvPr/>
          </p:nvSpPr>
          <p:spPr bwMode="auto">
            <a:xfrm>
              <a:off x="1954" y="1540"/>
              <a:ext cx="0" cy="106"/>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1" name="Text Box 37"/>
            <p:cNvSpPr txBox="1">
              <a:spLocks noChangeArrowheads="1"/>
            </p:cNvSpPr>
            <p:nvPr/>
          </p:nvSpPr>
          <p:spPr bwMode="auto">
            <a:xfrm>
              <a:off x="3252" y="1342"/>
              <a:ext cx="28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latin typeface="Times New Roman" pitchFamily="18" charset="0"/>
                </a:rPr>
                <a:t>Y</a:t>
              </a:r>
            </a:p>
          </p:txBody>
        </p:sp>
        <p:sp>
          <p:nvSpPr>
            <p:cNvPr id="134182" name="Text Box 38"/>
            <p:cNvSpPr txBox="1">
              <a:spLocks noChangeArrowheads="1"/>
            </p:cNvSpPr>
            <p:nvPr/>
          </p:nvSpPr>
          <p:spPr bwMode="auto">
            <a:xfrm>
              <a:off x="2148" y="1342"/>
              <a:ext cx="28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latin typeface="Times New Roman" pitchFamily="18" charset="0"/>
                </a:rPr>
                <a:t>N</a:t>
              </a:r>
            </a:p>
          </p:txBody>
        </p:sp>
        <p:sp>
          <p:nvSpPr>
            <p:cNvPr id="134183" name="Line 39"/>
            <p:cNvSpPr>
              <a:spLocks noChangeShapeType="1"/>
            </p:cNvSpPr>
            <p:nvPr/>
          </p:nvSpPr>
          <p:spPr bwMode="auto">
            <a:xfrm>
              <a:off x="3728" y="1540"/>
              <a:ext cx="12" cy="13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84" name="AutoShape 40"/>
            <p:cNvSpPr>
              <a:spLocks noChangeArrowheads="1"/>
            </p:cNvSpPr>
            <p:nvPr/>
          </p:nvSpPr>
          <p:spPr bwMode="auto">
            <a:xfrm>
              <a:off x="2270" y="3097"/>
              <a:ext cx="987" cy="379"/>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000" b="1"/>
                <a:t>A </a:t>
              </a:r>
              <a:r>
                <a:rPr lang="zh-CN" altLang="en-US" sz="2000" b="1"/>
                <a:t>＜</a:t>
              </a:r>
              <a:r>
                <a:rPr lang="en-US" altLang="zh-CN" sz="2000" b="1"/>
                <a:t>0?</a:t>
              </a:r>
            </a:p>
          </p:txBody>
        </p:sp>
        <p:sp>
          <p:nvSpPr>
            <p:cNvPr id="134185" name="Line 41"/>
            <p:cNvSpPr>
              <a:spLocks noChangeShapeType="1"/>
            </p:cNvSpPr>
            <p:nvPr/>
          </p:nvSpPr>
          <p:spPr bwMode="auto">
            <a:xfrm>
              <a:off x="3804" y="3744"/>
              <a:ext cx="0" cy="156"/>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186" name="Text Box 42"/>
            <p:cNvSpPr txBox="1">
              <a:spLocks noChangeArrowheads="1"/>
            </p:cNvSpPr>
            <p:nvPr/>
          </p:nvSpPr>
          <p:spPr bwMode="auto">
            <a:xfrm>
              <a:off x="2220" y="3974"/>
              <a:ext cx="1128" cy="276"/>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S</a:t>
              </a:r>
              <a:r>
                <a:rPr kumimoji="1" lang="en-US" altLang="zh-CN" sz="2000" b="1">
                  <a:latin typeface="Times New Roman" pitchFamily="18" charset="0"/>
                </a:rPr>
                <a:t>⊕Y</a:t>
              </a:r>
              <a:r>
                <a:rPr kumimoji="1" lang="en-US" altLang="zh-CN" sz="2000" b="1" baseline="-25000">
                  <a:latin typeface="Times New Roman" pitchFamily="18" charset="0"/>
                </a:rPr>
                <a:t>S</a:t>
              </a:r>
              <a:r>
                <a:rPr kumimoji="1" lang="en-US" altLang="zh-CN" sz="2000" b="1">
                  <a:latin typeface="Times New Roman" pitchFamily="18" charset="0"/>
                </a:rPr>
                <a:t> →Q</a:t>
              </a:r>
              <a:r>
                <a:rPr kumimoji="1" lang="en-US" altLang="zh-CN" sz="2000" b="1" baseline="-25000">
                  <a:latin typeface="Times New Roman" pitchFamily="18" charset="0"/>
                </a:rPr>
                <a:t>S</a:t>
              </a:r>
            </a:p>
          </p:txBody>
        </p:sp>
      </p:grpSp>
      <p:sp>
        <p:nvSpPr>
          <p:cNvPr id="134147"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3CC523DE-139A-48C3-8744-B27B3A2C30A8}" type="slidenum">
              <a:rPr lang="en-US" altLang="zh-CN" sz="2000">
                <a:solidFill>
                  <a:srgbClr val="FF0000"/>
                </a:solidFill>
                <a:latin typeface="Times New Roman" pitchFamily="18" charset="0"/>
              </a:rPr>
              <a:pPr algn="ctr"/>
              <a:t>129</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59E113AD-A967-4D1C-B055-8F4B3DFFDDB9}" type="datetime11">
              <a:rPr lang="zh-CN" altLang="en-US" smtClean="0"/>
              <a:t>10:23:48</a:t>
            </a:fld>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E0F734E-DA1E-4D4B-81C1-1DCAA9712C9D}" type="datetime11">
              <a:rPr lang="zh-CN" altLang="en-US" smtClean="0"/>
              <a:t>10:23:47</a:t>
            </a:fld>
            <a:endParaRPr lang="en-US" altLang="zh-CN" smtClean="0"/>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7903EA5-2FDE-4795-AC62-6C55CF447C10}" type="slidenum">
              <a:rPr lang="en-US" altLang="zh-CN"/>
              <a:pPr/>
              <a:t>13</a:t>
            </a:fld>
            <a:endParaRPr lang="en-US" altLang="zh-CN"/>
          </a:p>
        </p:txBody>
      </p:sp>
      <p:sp>
        <p:nvSpPr>
          <p:cNvPr id="15364"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5365"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IEEE754</a:t>
            </a:r>
            <a:r>
              <a:rPr lang="zh-CN" altLang="en-US" sz="2600" smtClean="0"/>
              <a:t>标准</a:t>
            </a:r>
          </a:p>
          <a:p>
            <a:pPr lvl="1" eaLnBrk="1" hangingPunct="1"/>
            <a:r>
              <a:rPr lang="zh-CN" altLang="en-US" sz="2200" smtClean="0"/>
              <a:t>基数</a:t>
            </a:r>
            <a:r>
              <a:rPr lang="en-US" altLang="zh-CN" sz="2200" smtClean="0"/>
              <a:t>R=2</a:t>
            </a:r>
            <a:r>
              <a:rPr lang="zh-CN" altLang="en-US" sz="2200" smtClean="0"/>
              <a:t>，基数固定，采用隐含方式来表示它。</a:t>
            </a:r>
          </a:p>
          <a:p>
            <a:pPr lvl="1" eaLnBrk="1" hangingPunct="1"/>
            <a:r>
              <a:rPr lang="en-US" altLang="zh-CN" sz="2200" smtClean="0"/>
              <a:t>32</a:t>
            </a:r>
            <a:r>
              <a:rPr lang="zh-CN" altLang="en-US" sz="2200" smtClean="0"/>
              <a:t>位的浮点数：</a:t>
            </a:r>
          </a:p>
          <a:p>
            <a:pPr lvl="2" eaLnBrk="1" hangingPunct="1"/>
            <a:r>
              <a:rPr lang="en-US" altLang="zh-CN" sz="2100" smtClean="0"/>
              <a:t>S</a:t>
            </a:r>
            <a:r>
              <a:rPr lang="zh-CN" altLang="en-US" sz="2100" smtClean="0"/>
              <a:t>数的符号位，</a:t>
            </a:r>
            <a:r>
              <a:rPr lang="en-US" altLang="zh-CN" sz="2100" smtClean="0"/>
              <a:t>1</a:t>
            </a:r>
            <a:r>
              <a:rPr lang="zh-CN" altLang="en-US" sz="2100" smtClean="0"/>
              <a:t>位，在最高位，“</a:t>
            </a:r>
            <a:r>
              <a:rPr lang="en-US" altLang="zh-CN" sz="2100" smtClean="0">
                <a:solidFill>
                  <a:srgbClr val="FF0000"/>
                </a:solidFill>
              </a:rPr>
              <a:t>0</a:t>
            </a:r>
            <a:r>
              <a:rPr lang="en-US" altLang="zh-CN" sz="2100" smtClean="0"/>
              <a:t>”</a:t>
            </a:r>
            <a:r>
              <a:rPr lang="zh-CN" altLang="en-US" sz="2100" smtClean="0"/>
              <a:t>表示正数，“</a:t>
            </a:r>
            <a:r>
              <a:rPr lang="en-US" altLang="zh-CN" sz="2100" smtClean="0">
                <a:solidFill>
                  <a:srgbClr val="00B0F0"/>
                </a:solidFill>
              </a:rPr>
              <a:t>1</a:t>
            </a:r>
            <a:r>
              <a:rPr lang="en-US" altLang="zh-CN" sz="2100" smtClean="0"/>
              <a:t>”</a:t>
            </a:r>
            <a:r>
              <a:rPr lang="zh-CN" altLang="en-US" sz="2100" smtClean="0"/>
              <a:t>表示负数。</a:t>
            </a:r>
          </a:p>
          <a:p>
            <a:pPr lvl="2" eaLnBrk="1" hangingPunct="1"/>
            <a:r>
              <a:rPr lang="en-US" altLang="zh-CN" sz="2100" smtClean="0"/>
              <a:t>M</a:t>
            </a:r>
            <a:r>
              <a:rPr lang="zh-CN" altLang="en-US" sz="2100" smtClean="0"/>
              <a:t>是尾数， </a:t>
            </a:r>
            <a:r>
              <a:rPr lang="en-US" altLang="zh-CN" sz="2100" smtClean="0"/>
              <a:t>23</a:t>
            </a:r>
            <a:r>
              <a:rPr lang="zh-CN" altLang="en-US" sz="2100" smtClean="0"/>
              <a:t>位，在低位部分，采用纯小数表示</a:t>
            </a:r>
          </a:p>
          <a:p>
            <a:pPr lvl="2" eaLnBrk="1" hangingPunct="1"/>
            <a:r>
              <a:rPr lang="en-US" altLang="zh-CN" sz="2100" smtClean="0"/>
              <a:t>E</a:t>
            </a:r>
            <a:r>
              <a:rPr lang="zh-CN" altLang="en-US" sz="2100" smtClean="0"/>
              <a:t>是阶码，</a:t>
            </a:r>
            <a:r>
              <a:rPr lang="en-US" altLang="zh-CN" sz="2100" smtClean="0"/>
              <a:t>8</a:t>
            </a:r>
            <a:r>
              <a:rPr lang="zh-CN" altLang="en-US" sz="2100" smtClean="0"/>
              <a:t>位，采用移码表示。移码比较大小方便。</a:t>
            </a:r>
          </a:p>
          <a:p>
            <a:pPr lvl="2" eaLnBrk="1" hangingPunct="1"/>
            <a:r>
              <a:rPr lang="zh-CN" altLang="en-US" sz="2100" smtClean="0"/>
              <a:t>规格化： 若不对浮点数的表示作出明确规定，同一个浮点数的表示就不是惟一的。</a:t>
            </a:r>
          </a:p>
          <a:p>
            <a:pPr lvl="3" eaLnBrk="1" hangingPunct="1"/>
            <a:r>
              <a:rPr lang="zh-CN" altLang="en-US" sz="1800" smtClean="0"/>
              <a:t>尾数域最左位</a:t>
            </a:r>
            <a:r>
              <a:rPr lang="en-US" altLang="zh-CN" sz="1800" smtClean="0"/>
              <a:t>(</a:t>
            </a:r>
            <a:r>
              <a:rPr lang="zh-CN" altLang="en-US" sz="1800" smtClean="0"/>
              <a:t>最高有效位</a:t>
            </a:r>
            <a:r>
              <a:rPr lang="en-US" altLang="zh-CN" sz="1800" smtClean="0"/>
              <a:t>)</a:t>
            </a:r>
            <a:r>
              <a:rPr lang="zh-CN" altLang="en-US" sz="1800" smtClean="0"/>
              <a:t>总是</a:t>
            </a:r>
            <a:r>
              <a:rPr lang="en-US" altLang="zh-CN" sz="1800" smtClean="0"/>
              <a:t>1</a:t>
            </a:r>
            <a:r>
              <a:rPr lang="zh-CN" altLang="en-US" sz="1800" smtClean="0"/>
              <a:t>， 故这一位经常不予存储，而认为隐藏在小数点的左边。</a:t>
            </a:r>
          </a:p>
          <a:p>
            <a:pPr lvl="3" eaLnBrk="1" hangingPunct="1"/>
            <a:r>
              <a:rPr lang="zh-CN" altLang="en-US" sz="1800" smtClean="0"/>
              <a:t>采用这种方式时，将浮点数的指数真值</a:t>
            </a:r>
            <a:r>
              <a:rPr lang="en-US" altLang="zh-CN" sz="1800" smtClean="0"/>
              <a:t>e</a:t>
            </a:r>
            <a:r>
              <a:rPr lang="zh-CN" altLang="en-US" sz="1800" smtClean="0"/>
              <a:t>变成阶码</a:t>
            </a:r>
            <a:r>
              <a:rPr lang="en-US" altLang="zh-CN" sz="1800" smtClean="0"/>
              <a:t>E</a:t>
            </a:r>
            <a:r>
              <a:rPr lang="zh-CN" altLang="en-US" sz="1800" smtClean="0"/>
              <a:t>时，应将指数</a:t>
            </a:r>
            <a:r>
              <a:rPr lang="en-US" altLang="zh-CN" sz="1800" smtClean="0"/>
              <a:t>e</a:t>
            </a:r>
            <a:r>
              <a:rPr lang="zh-CN" altLang="en-US" sz="1800" smtClean="0"/>
              <a:t>加上一个固定的偏移值</a:t>
            </a:r>
            <a:r>
              <a:rPr lang="en-US" altLang="zh-CN" sz="1800" smtClean="0"/>
              <a:t>127(01111111)</a:t>
            </a:r>
            <a:r>
              <a:rPr lang="zh-CN" altLang="en-US" sz="1800" smtClean="0"/>
              <a:t>，即</a:t>
            </a:r>
            <a:r>
              <a:rPr lang="en-US" altLang="zh-CN" sz="1800" smtClean="0"/>
              <a:t>E=e+127</a:t>
            </a:r>
            <a:r>
              <a:rPr lang="zh-CN" altLang="en-US" sz="1800" smtClean="0"/>
              <a:t>。</a:t>
            </a:r>
          </a:p>
          <a:p>
            <a:pPr lvl="1" eaLnBrk="1" hangingPunct="1"/>
            <a:endParaRPr lang="en-US" altLang="zh-CN" sz="22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468313" y="1773238"/>
            <a:ext cx="7924800" cy="2447925"/>
          </a:xfrm>
        </p:spPr>
        <p:txBody>
          <a:bodyPr/>
          <a:lstStyle/>
          <a:p>
            <a:pPr marL="0" indent="0" algn="just" eaLnBrk="1" hangingPunct="1">
              <a:buFontTx/>
              <a:buNone/>
            </a:pPr>
            <a:r>
              <a:rPr lang="zh-CN" altLang="en-US" sz="2800" smtClean="0">
                <a:latin typeface="Times New Roman" pitchFamily="18" charset="0"/>
              </a:rPr>
              <a:t>需要指出的是，在定点小数除法运算时，为了防止溢出，要求被除数的绝对值小于除数的绝对值，即</a:t>
            </a:r>
            <a:r>
              <a:rPr lang="en-US" altLang="zh-CN" sz="2800" smtClean="0">
                <a:latin typeface="Times New Roman" pitchFamily="18" charset="0"/>
              </a:rPr>
              <a:t>|X|</a:t>
            </a:r>
            <a:r>
              <a:rPr lang="zh-CN" altLang="en-US" sz="2800" smtClean="0">
                <a:latin typeface="Times New Roman" pitchFamily="18" charset="0"/>
              </a:rPr>
              <a:t>＜</a:t>
            </a:r>
            <a:r>
              <a:rPr lang="en-US" altLang="zh-CN" sz="2800" smtClean="0">
                <a:latin typeface="Times New Roman" pitchFamily="18" charset="0"/>
              </a:rPr>
              <a:t>|Y|</a:t>
            </a:r>
            <a:r>
              <a:rPr lang="zh-CN" altLang="en-US" sz="2800" smtClean="0">
                <a:latin typeface="Times New Roman" pitchFamily="18" charset="0"/>
              </a:rPr>
              <a:t>，且除数不能为</a:t>
            </a:r>
            <a:r>
              <a:rPr lang="en-US" altLang="zh-CN" sz="2800" smtClean="0">
                <a:latin typeface="Times New Roman" pitchFamily="18" charset="0"/>
              </a:rPr>
              <a:t>0</a:t>
            </a:r>
            <a:r>
              <a:rPr lang="zh-CN" altLang="en-US" sz="2800" smtClean="0">
                <a:latin typeface="Times New Roman" pitchFamily="18" charset="0"/>
              </a:rPr>
              <a:t>。另外，在原码加减交替法中，当最终余数为负数时，必须恢复一次余数，使之变为真余数，注意此时不需要再左移了。</a:t>
            </a:r>
          </a:p>
        </p:txBody>
      </p:sp>
      <p:sp>
        <p:nvSpPr>
          <p:cNvPr id="135171"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74B6ACE7-D92C-4D07-AF57-D45007DDECB1}" type="slidenum">
              <a:rPr lang="en-US" altLang="zh-CN" sz="2000">
                <a:solidFill>
                  <a:srgbClr val="FF0000"/>
                </a:solidFill>
                <a:latin typeface="Times New Roman" pitchFamily="18" charset="0"/>
              </a:rPr>
              <a:pPr algn="ctr"/>
              <a:t>130</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E9F3DE86-0A7D-40AB-8087-975340232DBC}"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9E8CB65-28E0-4965-B990-0A4B78B91775}" type="datetime11">
              <a:rPr lang="zh-CN" altLang="en-US" smtClean="0"/>
              <a:t>10:23:48</a:t>
            </a:fld>
            <a:endParaRPr lang="en-US" altLang="zh-CN" smtClean="0"/>
          </a:p>
        </p:txBody>
      </p:sp>
      <p:sp>
        <p:nvSpPr>
          <p:cNvPr id="136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21261DE-E590-4B7C-9171-AC4CADCBC8D3}" type="slidenum">
              <a:rPr lang="en-US" altLang="zh-CN"/>
              <a:pPr/>
              <a:t>131</a:t>
            </a:fld>
            <a:endParaRPr lang="en-US" altLang="zh-CN"/>
          </a:p>
        </p:txBody>
      </p:sp>
      <p:sp>
        <p:nvSpPr>
          <p:cNvPr id="136196" name="Rectangle 2"/>
          <p:cNvSpPr>
            <a:spLocks noGrp="1" noChangeArrowheads="1"/>
          </p:cNvSpPr>
          <p:nvPr>
            <p:ph type="title"/>
          </p:nvPr>
        </p:nvSpPr>
        <p:spPr/>
        <p:txBody>
          <a:bodyPr/>
          <a:lstStyle/>
          <a:p>
            <a:pPr eaLnBrk="1" hangingPunct="1"/>
            <a:r>
              <a:rPr lang="en-US" altLang="zh-CN" smtClean="0"/>
              <a:t>2.4.2 </a:t>
            </a:r>
            <a:r>
              <a:rPr lang="zh-CN" altLang="en-US" smtClean="0"/>
              <a:t>并行除法器</a:t>
            </a:r>
          </a:p>
        </p:txBody>
      </p:sp>
      <p:sp>
        <p:nvSpPr>
          <p:cNvPr id="136197" name="Rectangle 3"/>
          <p:cNvSpPr>
            <a:spLocks noGrp="1" noChangeArrowheads="1"/>
          </p:cNvSpPr>
          <p:nvPr>
            <p:ph type="body" idx="1"/>
          </p:nvPr>
        </p:nvSpPr>
        <p:spPr/>
        <p:txBody>
          <a:bodyPr/>
          <a:lstStyle/>
          <a:p>
            <a:pPr>
              <a:buFont typeface="Wingdings" pitchFamily="2" charset="2"/>
              <a:buNone/>
            </a:pPr>
            <a:r>
              <a:rPr lang="zh-CN" altLang="zh-CN" sz="2400" smtClean="0"/>
              <a:t>1、可控加法/减法(CAS)单元</a:t>
            </a:r>
            <a:br>
              <a:rPr lang="zh-CN" altLang="zh-CN" sz="2400" smtClean="0"/>
            </a:br>
            <a:r>
              <a:rPr lang="zh-CN" altLang="zh-CN" sz="2400" smtClean="0"/>
              <a:t>原理：采用不恢复余数(加减交替)法</a:t>
            </a:r>
          </a:p>
          <a:p>
            <a:r>
              <a:rPr lang="en-US" altLang="zh-CN" sz="2400" smtClean="0"/>
              <a:t>P=0，作加法运算 </a:t>
            </a:r>
            <a:endParaRPr lang="zh-CN" altLang="zh-CN" sz="2400" smtClean="0"/>
          </a:p>
          <a:p>
            <a:r>
              <a:rPr lang="en-US" altLang="zh-CN" sz="2400" smtClean="0"/>
              <a:t>P=1，作减法运算</a:t>
            </a:r>
            <a:endParaRPr lang="zh-CN" altLang="zh-CN" sz="2400" smtClean="0"/>
          </a:p>
          <a:p>
            <a:endParaRPr lang="zh-CN" altLang="zh-CN" sz="2400" smtClean="0"/>
          </a:p>
        </p:txBody>
      </p:sp>
      <p:pic>
        <p:nvPicPr>
          <p:cNvPr id="1361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786063"/>
            <a:ext cx="3938587"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9" name="AutoShape 4">
            <a:hlinkClick r:id="" action="ppaction://noaction" highlightClick="1"/>
          </p:cNvPr>
          <p:cNvSpPr>
            <a:spLocks noChangeArrowheads="1"/>
          </p:cNvSpPr>
          <p:nvPr/>
        </p:nvSpPr>
        <p:spPr bwMode="auto">
          <a:xfrm>
            <a:off x="1428750" y="4500563"/>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85A686E-FC29-4257-8DC8-6F1ABACA7BC8}" type="datetime11">
              <a:rPr lang="zh-CN" altLang="en-US" smtClean="0"/>
              <a:t>10:23:48</a:t>
            </a:fld>
            <a:endParaRPr lang="en-US" altLang="zh-CN" smtClean="0"/>
          </a:p>
        </p:txBody>
      </p:sp>
      <p:sp>
        <p:nvSpPr>
          <p:cNvPr id="1372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15BAC42-E810-4BBB-8A6B-0DC37660DF91}" type="slidenum">
              <a:rPr lang="en-US" altLang="zh-CN"/>
              <a:pPr/>
              <a:t>132</a:t>
            </a:fld>
            <a:endParaRPr lang="en-US" altLang="zh-CN"/>
          </a:p>
        </p:txBody>
      </p:sp>
      <p:sp>
        <p:nvSpPr>
          <p:cNvPr id="137220" name="Text Box 4"/>
          <p:cNvSpPr txBox="1">
            <a:spLocks noChangeArrowheads="1"/>
          </p:cNvSpPr>
          <p:nvPr/>
        </p:nvSpPr>
        <p:spPr bwMode="auto">
          <a:xfrm>
            <a:off x="714375" y="1643063"/>
            <a:ext cx="6286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2</a:t>
            </a:r>
            <a:r>
              <a:rPr lang="zh-CN" altLang="en-US" sz="2400" b="1"/>
              <a:t>、不恢复余数的阵列除法器</a:t>
            </a:r>
            <a:r>
              <a:rPr lang="zh-CN" altLang="en-US" sz="2400"/>
              <a:t/>
            </a:r>
            <a:br>
              <a:rPr lang="zh-CN" altLang="en-US" sz="2400"/>
            </a:br>
            <a:r>
              <a:rPr lang="zh-CN" altLang="en-US" sz="2400"/>
              <a:t/>
            </a:r>
            <a:br>
              <a:rPr lang="zh-CN" altLang="en-US" sz="2400"/>
            </a:br>
            <a:r>
              <a:rPr lang="zh-CN" altLang="en-US" sz="2400"/>
              <a:t>被除数 </a:t>
            </a:r>
            <a:r>
              <a:rPr lang="en-US" altLang="zh-CN" sz="2400"/>
              <a:t>x=0.x</a:t>
            </a:r>
            <a:r>
              <a:rPr lang="en-US" altLang="zh-CN" sz="2400" baseline="-25000"/>
              <a:t>6</a:t>
            </a:r>
            <a:r>
              <a:rPr lang="en-US" altLang="zh-CN" sz="2400"/>
              <a:t>x</a:t>
            </a:r>
            <a:r>
              <a:rPr lang="en-US" altLang="zh-CN" sz="2400" baseline="-25000"/>
              <a:t>5</a:t>
            </a:r>
            <a:r>
              <a:rPr lang="en-US" altLang="zh-CN" sz="2400"/>
              <a:t>x</a:t>
            </a:r>
            <a:r>
              <a:rPr lang="en-US" altLang="zh-CN" sz="2400" baseline="-25000"/>
              <a:t>4</a:t>
            </a:r>
            <a:r>
              <a:rPr lang="en-US" altLang="zh-CN" sz="2400"/>
              <a:t>x</a:t>
            </a:r>
            <a:r>
              <a:rPr lang="en-US" altLang="zh-CN" sz="2400" baseline="-25000"/>
              <a:t>3</a:t>
            </a:r>
            <a:r>
              <a:rPr lang="en-US" altLang="zh-CN" sz="2400"/>
              <a:t>x</a:t>
            </a:r>
            <a:r>
              <a:rPr lang="en-US" altLang="zh-CN" sz="2400" baseline="-25000"/>
              <a:t>2</a:t>
            </a:r>
            <a:r>
              <a:rPr lang="en-US" altLang="zh-CN" sz="2400"/>
              <a:t>x</a:t>
            </a:r>
            <a:r>
              <a:rPr lang="en-US" altLang="zh-CN" sz="2400" baseline="-25000"/>
              <a:t>1</a:t>
            </a:r>
            <a:r>
              <a:rPr lang="zh-CN" altLang="en-US" sz="2400"/>
              <a:t/>
            </a:r>
            <a:br>
              <a:rPr lang="zh-CN" altLang="en-US" sz="2400"/>
            </a:br>
            <a:r>
              <a:rPr lang="en-US" altLang="zh-CN" sz="2400"/>
              <a:t>(</a:t>
            </a:r>
            <a:r>
              <a:rPr lang="zh-CN" altLang="en-US" sz="2400"/>
              <a:t>双倍长</a:t>
            </a:r>
            <a:r>
              <a:rPr lang="en-US" altLang="zh-CN" sz="2400"/>
              <a:t>)</a:t>
            </a:r>
            <a:br>
              <a:rPr lang="en-US" altLang="zh-CN" sz="2400"/>
            </a:br>
            <a:r>
              <a:rPr lang="zh-CN" altLang="en-US" sz="2400"/>
              <a:t>除数　 </a:t>
            </a:r>
            <a:r>
              <a:rPr lang="en-US" altLang="zh-CN" sz="2400"/>
              <a:t>y=0.y</a:t>
            </a:r>
            <a:r>
              <a:rPr lang="en-US" altLang="zh-CN" sz="2400" baseline="-25000"/>
              <a:t>3</a:t>
            </a:r>
            <a:r>
              <a:rPr lang="en-US" altLang="zh-CN" sz="2400"/>
              <a:t>y</a:t>
            </a:r>
            <a:r>
              <a:rPr lang="en-US" altLang="zh-CN" sz="2400" baseline="-25000"/>
              <a:t>2</a:t>
            </a:r>
            <a:r>
              <a:rPr lang="en-US" altLang="zh-CN" sz="2400"/>
              <a:t>y</a:t>
            </a:r>
            <a:r>
              <a:rPr lang="en-US" altLang="zh-CN" sz="2400" baseline="-25000"/>
              <a:t>1</a:t>
            </a:r>
            <a:r>
              <a:rPr lang="zh-CN" altLang="en-US" sz="2400"/>
              <a:t/>
            </a:r>
            <a:br>
              <a:rPr lang="zh-CN" altLang="en-US" sz="2400"/>
            </a:br>
            <a:r>
              <a:rPr lang="zh-CN" altLang="en-US" sz="2400"/>
              <a:t>商数　 </a:t>
            </a:r>
            <a:r>
              <a:rPr lang="en-US" altLang="zh-CN" sz="2400"/>
              <a:t>q=0.q</a:t>
            </a:r>
            <a:r>
              <a:rPr lang="en-US" altLang="zh-CN" sz="2400" baseline="-25000"/>
              <a:t>3</a:t>
            </a:r>
            <a:r>
              <a:rPr lang="en-US" altLang="zh-CN" sz="2400"/>
              <a:t>q</a:t>
            </a:r>
            <a:r>
              <a:rPr lang="en-US" altLang="zh-CN" sz="2400" baseline="-25000"/>
              <a:t>2</a:t>
            </a:r>
            <a:r>
              <a:rPr lang="en-US" altLang="zh-CN" sz="2400"/>
              <a:t>q</a:t>
            </a:r>
            <a:r>
              <a:rPr lang="en-US" altLang="zh-CN" sz="2400" baseline="-25000"/>
              <a:t>1</a:t>
            </a:r>
            <a:r>
              <a:rPr lang="zh-CN" altLang="en-US" sz="2400"/>
              <a:t/>
            </a:r>
            <a:br>
              <a:rPr lang="zh-CN" altLang="en-US" sz="2400"/>
            </a:br>
            <a:r>
              <a:rPr lang="zh-CN" altLang="en-US" sz="2400"/>
              <a:t>余数　 </a:t>
            </a:r>
            <a:r>
              <a:rPr lang="en-US" altLang="zh-CN" sz="2400"/>
              <a:t>r=0.00r</a:t>
            </a:r>
            <a:r>
              <a:rPr lang="en-US" altLang="zh-CN" sz="2400" baseline="-25000"/>
              <a:t>6</a:t>
            </a:r>
            <a:r>
              <a:rPr lang="en-US" altLang="zh-CN" sz="2400"/>
              <a:t>r</a:t>
            </a:r>
            <a:r>
              <a:rPr lang="en-US" altLang="zh-CN" sz="2400" baseline="-25000"/>
              <a:t>5</a:t>
            </a:r>
            <a:r>
              <a:rPr lang="en-US" altLang="zh-CN" sz="2400"/>
              <a:t>r</a:t>
            </a:r>
            <a:r>
              <a:rPr lang="en-US" altLang="zh-CN" sz="2400" baseline="-25000"/>
              <a:t>4</a:t>
            </a:r>
            <a:r>
              <a:rPr lang="en-US" altLang="zh-CN" sz="2400"/>
              <a:t>r</a:t>
            </a:r>
            <a:r>
              <a:rPr lang="en-US" altLang="zh-CN" sz="2400" baseline="-25000"/>
              <a:t>3</a:t>
            </a:r>
            <a:r>
              <a:rPr lang="zh-CN" altLang="en-US" sz="2400"/>
              <a:t/>
            </a:r>
            <a:br>
              <a:rPr lang="zh-CN" altLang="en-US" sz="2400"/>
            </a:br>
            <a:r>
              <a:rPr lang="zh-CN" altLang="en-US" sz="2400"/>
              <a:t/>
            </a:r>
            <a:br>
              <a:rPr lang="zh-CN" altLang="en-US" sz="2400"/>
            </a:br>
            <a:r>
              <a:rPr lang="zh-CN" altLang="en-US" sz="2400"/>
              <a:t>除数右移 </a:t>
            </a:r>
            <a:endParaRPr lang="en-US" altLang="zh-CN" sz="2400" baseline="-25000"/>
          </a:p>
        </p:txBody>
      </p:sp>
      <p:sp>
        <p:nvSpPr>
          <p:cNvPr id="7" name="Rectangle 2"/>
          <p:cNvSpPr txBox="1">
            <a:spLocks noChangeArrowheads="1"/>
          </p:cNvSpPr>
          <p:nvPr/>
        </p:nvSpPr>
        <p:spPr>
          <a:xfrm>
            <a:off x="457200" y="122238"/>
            <a:ext cx="7543800" cy="1295400"/>
          </a:xfrm>
          <a:prstGeom prst="rect">
            <a:avLst/>
          </a:prstGeom>
        </p:spPr>
        <p:txBody>
          <a:bodyPr/>
          <a:lstStyle/>
          <a:p>
            <a:pPr eaLnBrk="1" hangingPunct="1">
              <a:defRPr/>
            </a:pPr>
            <a:endParaRPr lang="en-US" altLang="zh-CN" sz="3900" b="1" kern="0" dirty="0">
              <a:solidFill>
                <a:schemeClr val="tx2"/>
              </a:solidFill>
              <a:latin typeface="+mj-lt"/>
              <a:ea typeface="+mj-ea"/>
              <a:cs typeface="+mj-cs"/>
            </a:endParaRPr>
          </a:p>
          <a:p>
            <a:pPr eaLnBrk="1" hangingPunct="1">
              <a:defRPr/>
            </a:pPr>
            <a:r>
              <a:rPr lang="en-US" altLang="zh-CN" sz="3900" b="1" kern="0" dirty="0">
                <a:solidFill>
                  <a:schemeClr val="tx2"/>
                </a:solidFill>
                <a:latin typeface="+mj-lt"/>
                <a:ea typeface="+mj-ea"/>
                <a:cs typeface="+mj-cs"/>
              </a:rPr>
              <a:t>2.4.2 </a:t>
            </a:r>
            <a:r>
              <a:rPr lang="zh-CN" altLang="en-US" sz="3900" b="1" kern="0" dirty="0">
                <a:solidFill>
                  <a:schemeClr val="tx2"/>
                </a:solidFill>
                <a:latin typeface="+mj-lt"/>
                <a:ea typeface="+mj-ea"/>
                <a:cs typeface="+mj-cs"/>
              </a:rPr>
              <a:t>并行除法器</a:t>
            </a:r>
          </a:p>
        </p:txBody>
      </p:sp>
      <p:pic>
        <p:nvPicPr>
          <p:cNvPr id="1372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2928938"/>
            <a:ext cx="5108575"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611188" y="1628775"/>
            <a:ext cx="7924800" cy="3887788"/>
          </a:xfrm>
        </p:spPr>
        <p:txBody>
          <a:bodyPr/>
          <a:lstStyle/>
          <a:p>
            <a:pPr marL="0" indent="0" algn="just" eaLnBrk="1" hangingPunct="1">
              <a:buFontTx/>
              <a:buNone/>
            </a:pPr>
            <a:r>
              <a:rPr lang="zh-CN" altLang="en-US" sz="2800" smtClean="0">
                <a:latin typeface="Times New Roman" pitchFamily="18" charset="0"/>
              </a:rPr>
              <a:t>对不恢复余数阵列除法器来说，在进行运算时，沿着每一行都有进位（或借位）传播，同时所有行在它们的进位链上都是串行连接。而每个单元的延迟时间为</a:t>
            </a:r>
            <a:r>
              <a:rPr lang="en-US" altLang="zh-CN" sz="2800" smtClean="0">
                <a:latin typeface="Times New Roman" pitchFamily="18" charset="0"/>
              </a:rPr>
              <a:t>3T</a:t>
            </a:r>
            <a:r>
              <a:rPr lang="zh-CN" altLang="en-US" sz="2800" smtClean="0">
                <a:latin typeface="Times New Roman" pitchFamily="18" charset="0"/>
              </a:rPr>
              <a:t>，因此，对一个</a:t>
            </a:r>
            <a:r>
              <a:rPr lang="en-US" altLang="zh-CN" sz="2800" smtClean="0">
                <a:latin typeface="Times New Roman" pitchFamily="18" charset="0"/>
              </a:rPr>
              <a:t>2n</a:t>
            </a:r>
            <a:r>
              <a:rPr lang="zh-CN" altLang="en-US" sz="2800" smtClean="0">
                <a:latin typeface="Times New Roman" pitchFamily="18" charset="0"/>
              </a:rPr>
              <a:t>位除以</a:t>
            </a:r>
            <a:r>
              <a:rPr lang="en-US" altLang="zh-CN" sz="2800" smtClean="0">
                <a:latin typeface="Times New Roman" pitchFamily="18" charset="0"/>
              </a:rPr>
              <a:t>n</a:t>
            </a:r>
            <a:r>
              <a:rPr lang="zh-CN" altLang="en-US" sz="2800" smtClean="0">
                <a:latin typeface="Times New Roman" pitchFamily="18" charset="0"/>
              </a:rPr>
              <a:t>位的不恢复余数阵列除法器来说，单元的数量为</a:t>
            </a:r>
            <a:r>
              <a:rPr lang="en-US" altLang="zh-CN" sz="2800" smtClean="0">
                <a:latin typeface="Times New Roman" pitchFamily="18" charset="0"/>
              </a:rPr>
              <a:t>(n+1)</a:t>
            </a:r>
            <a:r>
              <a:rPr lang="en-US" altLang="zh-CN" sz="2800" baseline="30000" smtClean="0">
                <a:latin typeface="Times New Roman" pitchFamily="18" charset="0"/>
              </a:rPr>
              <a:t>2</a:t>
            </a:r>
            <a:r>
              <a:rPr lang="zh-CN" altLang="en-US" sz="2800" smtClean="0">
                <a:latin typeface="Times New Roman" pitchFamily="18" charset="0"/>
              </a:rPr>
              <a:t>，考虑最大情况下的信号延迟，其除法执行时间为：</a:t>
            </a:r>
            <a:endParaRPr lang="en-US" altLang="zh-CN" sz="2800" smtClean="0">
              <a:latin typeface="Times New Roman" pitchFamily="18" charset="0"/>
            </a:endParaRPr>
          </a:p>
          <a:p>
            <a:pPr marL="0" indent="0" algn="just" eaLnBrk="1" hangingPunct="1">
              <a:buFontTx/>
              <a:buNone/>
            </a:pPr>
            <a:r>
              <a:rPr lang="en-US" altLang="zh-CN" sz="2800" smtClean="0">
                <a:latin typeface="Times New Roman" pitchFamily="18" charset="0"/>
              </a:rPr>
              <a:t>  td=3(n+1)</a:t>
            </a:r>
            <a:r>
              <a:rPr lang="en-US" altLang="zh-CN" sz="2800" baseline="30000" smtClean="0">
                <a:latin typeface="Times New Roman" pitchFamily="18" charset="0"/>
              </a:rPr>
              <a:t>2</a:t>
            </a:r>
            <a:r>
              <a:rPr lang="en-US" altLang="zh-CN" sz="2800" smtClean="0">
                <a:latin typeface="Times New Roman" pitchFamily="18" charset="0"/>
              </a:rPr>
              <a:t>T</a:t>
            </a:r>
          </a:p>
          <a:p>
            <a:pPr marL="0" indent="0" algn="just" eaLnBrk="1" hangingPunct="1">
              <a:buFontTx/>
              <a:buNone/>
            </a:pPr>
            <a:r>
              <a:rPr lang="zh-CN" altLang="en-US" sz="2800" smtClean="0">
                <a:latin typeface="Times New Roman" pitchFamily="18" charset="0"/>
              </a:rPr>
              <a:t>其中</a:t>
            </a:r>
            <a:r>
              <a:rPr lang="en-US" altLang="zh-CN" sz="2800" smtClean="0">
                <a:latin typeface="Times New Roman" pitchFamily="18" charset="0"/>
              </a:rPr>
              <a:t>n</a:t>
            </a:r>
            <a:r>
              <a:rPr lang="zh-CN" altLang="en-US" sz="2800" smtClean="0">
                <a:latin typeface="Times New Roman" pitchFamily="18" charset="0"/>
              </a:rPr>
              <a:t>为尾数数位。</a:t>
            </a:r>
          </a:p>
        </p:txBody>
      </p:sp>
      <p:sp>
        <p:nvSpPr>
          <p:cNvPr id="138243"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F28199BA-66D7-43B1-89CA-AEFFAB3955F6}" type="slidenum">
              <a:rPr lang="en-US" altLang="zh-CN" sz="2000">
                <a:solidFill>
                  <a:srgbClr val="FF0000"/>
                </a:solidFill>
                <a:latin typeface="Times New Roman" pitchFamily="18" charset="0"/>
              </a:rPr>
              <a:pPr algn="ctr"/>
              <a:t>133</a:t>
            </a:fld>
            <a:endParaRPr lang="en-US" altLang="zh-CN" sz="2000">
              <a:solidFill>
                <a:srgbClr val="FF0000"/>
              </a:solidFill>
              <a:latin typeface="Times New Roman" pitchFamily="18" charset="0"/>
            </a:endParaRPr>
          </a:p>
        </p:txBody>
      </p:sp>
      <p:sp>
        <p:nvSpPr>
          <p:cNvPr id="4" name="Rectangle 2"/>
          <p:cNvSpPr txBox="1">
            <a:spLocks noChangeArrowheads="1"/>
          </p:cNvSpPr>
          <p:nvPr/>
        </p:nvSpPr>
        <p:spPr>
          <a:xfrm>
            <a:off x="457200" y="122238"/>
            <a:ext cx="7543800" cy="1295400"/>
          </a:xfrm>
          <a:prstGeom prst="rect">
            <a:avLst/>
          </a:prstGeom>
        </p:spPr>
        <p:txBody>
          <a:bodyPr/>
          <a:lstStyle/>
          <a:p>
            <a:pPr eaLnBrk="1" hangingPunct="1">
              <a:defRPr/>
            </a:pPr>
            <a:endParaRPr lang="en-US" altLang="zh-CN" sz="3900" b="1" kern="0" dirty="0">
              <a:solidFill>
                <a:schemeClr val="tx2"/>
              </a:solidFill>
              <a:latin typeface="+mj-lt"/>
              <a:ea typeface="+mj-ea"/>
              <a:cs typeface="+mj-cs"/>
            </a:endParaRPr>
          </a:p>
          <a:p>
            <a:pPr eaLnBrk="1" hangingPunct="1">
              <a:defRPr/>
            </a:pPr>
            <a:r>
              <a:rPr lang="en-US" altLang="zh-CN" sz="3900" b="1" kern="0" dirty="0">
                <a:solidFill>
                  <a:schemeClr val="tx2"/>
                </a:solidFill>
                <a:latin typeface="+mj-lt"/>
                <a:ea typeface="+mj-ea"/>
                <a:cs typeface="+mj-cs"/>
              </a:rPr>
              <a:t>2.4.2 </a:t>
            </a:r>
            <a:r>
              <a:rPr lang="zh-CN" altLang="en-US" sz="3900" b="1" kern="0" dirty="0">
                <a:solidFill>
                  <a:schemeClr val="tx2"/>
                </a:solidFill>
                <a:latin typeface="+mj-lt"/>
                <a:ea typeface="+mj-ea"/>
                <a:cs typeface="+mj-cs"/>
              </a:rPr>
              <a:t>并行除法器</a:t>
            </a:r>
          </a:p>
        </p:txBody>
      </p:sp>
      <p:sp>
        <p:nvSpPr>
          <p:cNvPr id="2" name="日期占位符 1"/>
          <p:cNvSpPr>
            <a:spLocks noGrp="1"/>
          </p:cNvSpPr>
          <p:nvPr>
            <p:ph type="dt" sz="half" idx="10"/>
          </p:nvPr>
        </p:nvSpPr>
        <p:spPr/>
        <p:txBody>
          <a:bodyPr/>
          <a:lstStyle/>
          <a:p>
            <a:pPr>
              <a:defRPr/>
            </a:pPr>
            <a:fld id="{093984C8-2FBA-42B3-9B84-3E54544DD383}"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93D2B20-7020-4C29-A376-6A52659C7D48}" type="datetime11">
              <a:rPr lang="zh-CN" altLang="en-US" smtClean="0"/>
              <a:t>10:23:48</a:t>
            </a:fld>
            <a:endParaRPr lang="en-US" altLang="zh-CN" smtClean="0"/>
          </a:p>
        </p:txBody>
      </p:sp>
      <p:sp>
        <p:nvSpPr>
          <p:cNvPr id="139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C565E27-A62B-459F-8B0A-CEBDF35F4162}" type="slidenum">
              <a:rPr lang="en-US" altLang="zh-CN"/>
              <a:pPr/>
              <a:t>134</a:t>
            </a:fld>
            <a:endParaRPr lang="en-US" altLang="zh-CN"/>
          </a:p>
        </p:txBody>
      </p:sp>
      <p:sp>
        <p:nvSpPr>
          <p:cNvPr id="139268" name="Rectangle 2"/>
          <p:cNvSpPr>
            <a:spLocks noGrp="1" noChangeArrowheads="1"/>
          </p:cNvSpPr>
          <p:nvPr>
            <p:ph type="title"/>
          </p:nvPr>
        </p:nvSpPr>
        <p:spPr/>
        <p:txBody>
          <a:bodyPr/>
          <a:lstStyle/>
          <a:p>
            <a:pPr eaLnBrk="1" hangingPunct="1"/>
            <a:r>
              <a:rPr lang="en-US" altLang="zh-CN" smtClean="0"/>
              <a:t>2.4.2 </a:t>
            </a:r>
            <a:r>
              <a:rPr lang="zh-CN" altLang="en-US" smtClean="0"/>
              <a:t>并行除法器</a:t>
            </a:r>
          </a:p>
        </p:txBody>
      </p:sp>
      <p:sp>
        <p:nvSpPr>
          <p:cNvPr id="86021"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000" b="1" dirty="0"/>
              <a:t>[</a:t>
            </a:r>
            <a:r>
              <a:rPr lang="zh-CN" altLang="en-US" sz="2000" b="1" dirty="0"/>
              <a:t>例</a:t>
            </a:r>
            <a:r>
              <a:rPr lang="en-US" altLang="zh-CN" sz="2000" b="1" dirty="0"/>
              <a:t>23]</a:t>
            </a:r>
            <a:r>
              <a:rPr lang="zh-CN" altLang="en-US" sz="2000" i="1" dirty="0"/>
              <a:t>ｘ</a:t>
            </a:r>
            <a:r>
              <a:rPr lang="zh-CN" altLang="en-US" sz="2000" dirty="0"/>
              <a:t>＝</a:t>
            </a:r>
            <a:r>
              <a:rPr lang="en-US" altLang="zh-CN" sz="2000" dirty="0"/>
              <a:t>0.101001, </a:t>
            </a:r>
            <a:r>
              <a:rPr lang="zh-CN" altLang="en-US" sz="2000" i="1" dirty="0"/>
              <a:t>ｙ</a:t>
            </a:r>
            <a:r>
              <a:rPr lang="zh-CN" altLang="en-US" sz="2000" dirty="0"/>
              <a:t>＝</a:t>
            </a:r>
            <a:r>
              <a:rPr lang="en-US" altLang="zh-CN" sz="2000" dirty="0"/>
              <a:t>0.111, </a:t>
            </a:r>
            <a:r>
              <a:rPr lang="zh-CN" altLang="en-US" sz="2000" dirty="0"/>
              <a:t>求</a:t>
            </a:r>
            <a:r>
              <a:rPr lang="zh-CN" altLang="en-US" sz="2000" i="1" dirty="0"/>
              <a:t>ｘ</a:t>
            </a:r>
            <a:r>
              <a:rPr lang="en-US" altLang="zh-CN" sz="2000" i="1" dirty="0"/>
              <a:t>÷</a:t>
            </a:r>
            <a:r>
              <a:rPr lang="zh-CN" altLang="en-US" sz="2000" i="1" dirty="0"/>
              <a:t>ｙ</a:t>
            </a:r>
            <a:r>
              <a:rPr lang="zh-CN" altLang="en-US" sz="2000" dirty="0"/>
              <a:t>。</a:t>
            </a:r>
            <a:endParaRPr lang="zh-CN" altLang="en-US" sz="2000" b="1" dirty="0"/>
          </a:p>
          <a:p>
            <a:pPr eaLnBrk="1" hangingPunct="1">
              <a:lnSpc>
                <a:spcPct val="80000"/>
              </a:lnSpc>
              <a:buFont typeface="Wingdings" pitchFamily="2" charset="2"/>
              <a:buNone/>
              <a:defRPr/>
            </a:pPr>
            <a:r>
              <a:rPr lang="en-US" altLang="zh-CN" sz="2000" b="1" dirty="0"/>
              <a:t>[</a:t>
            </a:r>
            <a:r>
              <a:rPr lang="zh-CN" altLang="en-US" sz="2000" b="1" dirty="0"/>
              <a:t>解</a:t>
            </a:r>
            <a:r>
              <a:rPr lang="en-US" altLang="zh-CN" sz="2000" b="1" dirty="0"/>
              <a:t>:]</a:t>
            </a:r>
            <a:r>
              <a:rPr lang="zh-CN" altLang="zh-CN" sz="2000" b="1" dirty="0"/>
              <a:t> [x]</a:t>
            </a:r>
            <a:r>
              <a:rPr lang="zh-CN" sz="2000" b="1" baseline="-25000" dirty="0"/>
              <a:t>补</a:t>
            </a:r>
            <a:r>
              <a:rPr lang="zh-CN" altLang="zh-CN" sz="2000" b="1" dirty="0"/>
              <a:t>=</a:t>
            </a:r>
            <a:r>
              <a:rPr lang="zh-CN" altLang="zh-CN" sz="2000" b="1" dirty="0">
                <a:solidFill>
                  <a:srgbClr val="FF0000"/>
                </a:solidFill>
              </a:rPr>
              <a:t>0</a:t>
            </a:r>
            <a:r>
              <a:rPr lang="zh-CN" altLang="zh-CN" sz="2000" b="1" dirty="0"/>
              <a:t>.101001 , [y]</a:t>
            </a:r>
            <a:r>
              <a:rPr lang="zh-CN" sz="2000" b="1" baseline="-25000" dirty="0"/>
              <a:t>补</a:t>
            </a:r>
            <a:r>
              <a:rPr lang="zh-CN" altLang="zh-CN" sz="2000" b="1" dirty="0"/>
              <a:t>=</a:t>
            </a:r>
            <a:r>
              <a:rPr lang="zh-CN" altLang="zh-CN" sz="2000" b="1" dirty="0">
                <a:solidFill>
                  <a:srgbClr val="FF0000"/>
                </a:solidFill>
              </a:rPr>
              <a:t>0</a:t>
            </a:r>
            <a:r>
              <a:rPr lang="zh-CN" altLang="zh-CN" sz="2000" b="1" dirty="0"/>
              <a:t>.111 , [-y]</a:t>
            </a:r>
            <a:r>
              <a:rPr lang="zh-CN" sz="2000" b="1" baseline="-25000" dirty="0"/>
              <a:t>补</a:t>
            </a:r>
            <a:r>
              <a:rPr lang="zh-CN" altLang="zh-CN" sz="2000" b="1" dirty="0"/>
              <a:t>=</a:t>
            </a:r>
            <a:r>
              <a:rPr lang="zh-CN" altLang="zh-CN" sz="2000" b="1" dirty="0">
                <a:solidFill>
                  <a:srgbClr val="0070C0"/>
                </a:solidFill>
              </a:rPr>
              <a:t>1</a:t>
            </a:r>
            <a:r>
              <a:rPr lang="zh-CN" altLang="zh-CN" sz="2000" b="1" dirty="0"/>
              <a:t>.001</a:t>
            </a:r>
            <a:r>
              <a:rPr lang="zh-CN" altLang="zh-CN" sz="2000" dirty="0"/>
              <a:t/>
            </a:r>
            <a:br>
              <a:rPr lang="zh-CN" altLang="zh-CN" sz="2000" dirty="0"/>
            </a:br>
            <a:r>
              <a:rPr lang="zh-CN" sz="2000" dirty="0"/>
              <a:t>　　　　　</a:t>
            </a:r>
            <a:r>
              <a:rPr lang="zh-CN" altLang="zh-CN" sz="2000" dirty="0"/>
              <a:t>0.1 0 1 0 0 1</a:t>
            </a:r>
            <a:r>
              <a:rPr lang="zh-CN" sz="2000" dirty="0"/>
              <a:t>　　　　　　</a:t>
            </a:r>
            <a:r>
              <a:rPr lang="zh-CN" altLang="zh-CN" sz="2000" dirty="0"/>
              <a:t>;</a:t>
            </a:r>
            <a:r>
              <a:rPr lang="zh-CN" sz="2000" dirty="0"/>
              <a:t>被除数</a:t>
            </a:r>
            <a:br>
              <a:rPr lang="zh-CN" sz="2000" dirty="0"/>
            </a:br>
            <a:r>
              <a:rPr lang="zh-CN" sz="2000" dirty="0"/>
              <a:t>＋</a:t>
            </a:r>
            <a:r>
              <a:rPr lang="zh-CN" altLang="zh-CN" sz="2000" dirty="0"/>
              <a:t>[</a:t>
            </a:r>
            <a:r>
              <a:rPr lang="zh-CN" altLang="zh-CN" sz="2000" dirty="0">
                <a:solidFill>
                  <a:srgbClr val="0070C0"/>
                </a:solidFill>
              </a:rPr>
              <a:t>-y</a:t>
            </a:r>
            <a:r>
              <a:rPr lang="zh-CN" altLang="zh-CN" sz="2000" dirty="0"/>
              <a:t>]</a:t>
            </a:r>
            <a:r>
              <a:rPr lang="zh-CN" sz="2000" baseline="-25000" dirty="0"/>
              <a:t>补</a:t>
            </a:r>
            <a:r>
              <a:rPr lang="zh-CN" sz="2000" dirty="0"/>
              <a:t> 　</a:t>
            </a:r>
            <a:r>
              <a:rPr lang="en-US" altLang="zh-CN" sz="2000" dirty="0"/>
              <a:t>  </a:t>
            </a:r>
            <a:r>
              <a:rPr lang="zh-CN" altLang="zh-CN" sz="2000" dirty="0">
                <a:solidFill>
                  <a:srgbClr val="FF0000"/>
                </a:solidFill>
              </a:rPr>
              <a:t>1</a:t>
            </a:r>
            <a:r>
              <a:rPr lang="zh-CN" altLang="zh-CN" sz="2000" dirty="0"/>
              <a:t>.0 0 1</a:t>
            </a:r>
            <a:r>
              <a:rPr lang="zh-CN" sz="2000" dirty="0"/>
              <a:t>　　　　　　　　　</a:t>
            </a:r>
            <a:r>
              <a:rPr lang="zh-CN" altLang="zh-CN" sz="2000" dirty="0"/>
              <a:t>;</a:t>
            </a:r>
            <a:r>
              <a:rPr lang="zh-CN" sz="2000" dirty="0"/>
              <a:t>第一步减除数</a:t>
            </a:r>
            <a:r>
              <a:rPr lang="zh-CN" altLang="zh-CN" sz="2000" dirty="0"/>
              <a:t>y</a:t>
            </a:r>
            <a:br>
              <a:rPr lang="zh-CN" altLang="zh-CN" sz="2000" dirty="0"/>
            </a:br>
            <a:r>
              <a:rPr lang="zh-CN" altLang="zh-CN" sz="2000" dirty="0"/>
              <a:t>————————————————————————</a:t>
            </a:r>
            <a:br>
              <a:rPr lang="zh-CN" altLang="zh-CN" sz="2000" dirty="0"/>
            </a:br>
            <a:r>
              <a:rPr lang="zh-CN" sz="2000" dirty="0"/>
              <a:t>　　　　　</a:t>
            </a:r>
            <a:r>
              <a:rPr lang="zh-CN" altLang="zh-CN" sz="2000" dirty="0"/>
              <a:t>1.1 1 0 0 0 1</a:t>
            </a:r>
            <a:r>
              <a:rPr lang="zh-CN" sz="2000" dirty="0"/>
              <a:t>　　</a:t>
            </a:r>
            <a:r>
              <a:rPr lang="zh-CN" altLang="zh-CN" sz="2000" dirty="0"/>
              <a:t>&lt;0 q</a:t>
            </a:r>
            <a:r>
              <a:rPr lang="zh-CN" altLang="zh-CN" sz="2000" baseline="-25000" dirty="0"/>
              <a:t>4</a:t>
            </a:r>
            <a:r>
              <a:rPr lang="zh-CN" altLang="zh-CN" sz="2000" dirty="0"/>
              <a:t>=</a:t>
            </a:r>
            <a:r>
              <a:rPr lang="zh-CN" altLang="zh-CN" sz="2000" dirty="0">
                <a:solidFill>
                  <a:schemeClr val="tx2">
                    <a:lumMod val="40000"/>
                    <a:lumOff val="60000"/>
                  </a:schemeClr>
                </a:solidFill>
              </a:rPr>
              <a:t>0</a:t>
            </a:r>
            <a:r>
              <a:rPr lang="zh-CN" altLang="zh-CN" sz="2000" dirty="0"/>
              <a:t> ;</a:t>
            </a:r>
            <a:r>
              <a:rPr lang="zh-CN" sz="2000" dirty="0"/>
              <a:t>余数为负</a:t>
            </a:r>
            <a:r>
              <a:rPr lang="zh-CN" altLang="zh-CN" sz="2000" dirty="0"/>
              <a:t>,</a:t>
            </a:r>
            <a:r>
              <a:rPr lang="zh-CN" sz="2000" dirty="0"/>
              <a:t>商</a:t>
            </a:r>
            <a:r>
              <a:rPr lang="zh-CN" altLang="zh-CN" sz="2000" dirty="0"/>
              <a:t>0</a:t>
            </a:r>
            <a:br>
              <a:rPr lang="zh-CN" altLang="zh-CN" sz="2000" dirty="0"/>
            </a:br>
            <a:r>
              <a:rPr lang="zh-CN" sz="2000" dirty="0"/>
              <a:t>＋</a:t>
            </a:r>
            <a:r>
              <a:rPr lang="zh-CN" altLang="zh-CN" sz="2000" dirty="0"/>
              <a:t>[y]</a:t>
            </a:r>
            <a:r>
              <a:rPr lang="zh-CN" sz="2000" baseline="-25000" dirty="0"/>
              <a:t>补</a:t>
            </a:r>
            <a:r>
              <a:rPr lang="zh-CN" sz="2000" dirty="0"/>
              <a:t>→　</a:t>
            </a:r>
            <a:r>
              <a:rPr lang="en-US" altLang="zh-CN" sz="2000" dirty="0"/>
              <a:t> </a:t>
            </a:r>
            <a:r>
              <a:rPr lang="zh-CN" altLang="zh-CN" sz="2000" dirty="0">
                <a:solidFill>
                  <a:srgbClr val="FF0000"/>
                </a:solidFill>
              </a:rPr>
              <a:t>0.0</a:t>
            </a:r>
            <a:r>
              <a:rPr lang="zh-CN" altLang="zh-CN" sz="2000" dirty="0"/>
              <a:t> 1 1 1</a:t>
            </a:r>
            <a:r>
              <a:rPr lang="zh-CN" sz="2000" dirty="0"/>
              <a:t>　　　　　　　　</a:t>
            </a:r>
            <a:r>
              <a:rPr lang="zh-CN" altLang="zh-CN" sz="2000" dirty="0"/>
              <a:t>;</a:t>
            </a:r>
            <a:r>
              <a:rPr lang="zh-CN" sz="2000" dirty="0"/>
              <a:t>除数右移</a:t>
            </a:r>
            <a:r>
              <a:rPr lang="zh-CN" altLang="zh-CN" sz="2000" dirty="0"/>
              <a:t>1</a:t>
            </a:r>
            <a:r>
              <a:rPr lang="zh-CN" sz="2000" dirty="0"/>
              <a:t>位加</a:t>
            </a:r>
            <a:br>
              <a:rPr lang="zh-CN" sz="2000" dirty="0"/>
            </a:br>
            <a:r>
              <a:rPr lang="zh-CN" altLang="zh-CN" sz="2000" dirty="0"/>
              <a:t>————————————————————————</a:t>
            </a:r>
            <a:br>
              <a:rPr lang="zh-CN" altLang="zh-CN" sz="2000" dirty="0"/>
            </a:br>
            <a:r>
              <a:rPr lang="zh-CN" sz="2000" dirty="0"/>
              <a:t>　　　　　</a:t>
            </a:r>
            <a:r>
              <a:rPr lang="zh-CN" altLang="zh-CN" sz="2000" dirty="0"/>
              <a:t>0.0 0 1 1 0 1</a:t>
            </a:r>
            <a:r>
              <a:rPr lang="zh-CN" sz="2000" dirty="0"/>
              <a:t>　　</a:t>
            </a:r>
            <a:r>
              <a:rPr lang="zh-CN" altLang="zh-CN" sz="2000" dirty="0"/>
              <a:t>&gt;0 q</a:t>
            </a:r>
            <a:r>
              <a:rPr lang="zh-CN" altLang="zh-CN" sz="2000" baseline="-25000" dirty="0"/>
              <a:t>3</a:t>
            </a:r>
            <a:r>
              <a:rPr lang="zh-CN" altLang="zh-CN" sz="2000" dirty="0"/>
              <a:t>=</a:t>
            </a:r>
            <a:r>
              <a:rPr lang="zh-CN" altLang="zh-CN" sz="2000" dirty="0">
                <a:solidFill>
                  <a:schemeClr val="tx2">
                    <a:lumMod val="40000"/>
                    <a:lumOff val="60000"/>
                  </a:schemeClr>
                </a:solidFill>
              </a:rPr>
              <a:t>1</a:t>
            </a:r>
            <a:r>
              <a:rPr lang="zh-CN" altLang="zh-CN" sz="2000" dirty="0"/>
              <a:t> ;</a:t>
            </a:r>
            <a:r>
              <a:rPr lang="zh-CN" sz="2000" dirty="0"/>
              <a:t>余数为正</a:t>
            </a:r>
            <a:r>
              <a:rPr lang="zh-CN" altLang="zh-CN" sz="2000" dirty="0"/>
              <a:t>,</a:t>
            </a:r>
            <a:r>
              <a:rPr lang="zh-CN" sz="2000" dirty="0"/>
              <a:t>商</a:t>
            </a:r>
            <a:r>
              <a:rPr lang="zh-CN" altLang="zh-CN" sz="2000" dirty="0"/>
              <a:t>1</a:t>
            </a:r>
            <a:br>
              <a:rPr lang="zh-CN" altLang="zh-CN" sz="2000" dirty="0"/>
            </a:br>
            <a:r>
              <a:rPr lang="zh-CN" sz="2000" dirty="0"/>
              <a:t>＋</a:t>
            </a:r>
            <a:r>
              <a:rPr lang="zh-CN" altLang="zh-CN" sz="2000" dirty="0"/>
              <a:t>[</a:t>
            </a:r>
            <a:r>
              <a:rPr lang="zh-CN" altLang="zh-CN" sz="2000" dirty="0">
                <a:solidFill>
                  <a:srgbClr val="0070C0"/>
                </a:solidFill>
              </a:rPr>
              <a:t>-y</a:t>
            </a:r>
            <a:r>
              <a:rPr lang="zh-CN" altLang="zh-CN" sz="2000" dirty="0"/>
              <a:t>]</a:t>
            </a:r>
            <a:r>
              <a:rPr lang="zh-CN" sz="2000" baseline="-25000" dirty="0"/>
              <a:t>补</a:t>
            </a:r>
            <a:r>
              <a:rPr lang="zh-CN" sz="2000" dirty="0"/>
              <a:t>→ </a:t>
            </a:r>
            <a:r>
              <a:rPr lang="en-US" altLang="zh-CN" sz="2000" dirty="0"/>
              <a:t>  </a:t>
            </a:r>
            <a:r>
              <a:rPr lang="zh-CN" altLang="zh-CN" sz="2000" dirty="0">
                <a:solidFill>
                  <a:srgbClr val="FF0000"/>
                </a:solidFill>
              </a:rPr>
              <a:t>1.1 1 </a:t>
            </a:r>
            <a:r>
              <a:rPr lang="zh-CN" altLang="zh-CN" sz="2000" dirty="0"/>
              <a:t>0 0 1</a:t>
            </a:r>
            <a:r>
              <a:rPr lang="zh-CN" sz="2000" dirty="0"/>
              <a:t>　　　　　　　</a:t>
            </a:r>
            <a:r>
              <a:rPr lang="zh-CN" altLang="zh-CN" sz="2000" dirty="0"/>
              <a:t>;</a:t>
            </a:r>
            <a:r>
              <a:rPr lang="zh-CN" sz="2000" dirty="0"/>
              <a:t>除数右移</a:t>
            </a:r>
            <a:r>
              <a:rPr lang="zh-CN" altLang="zh-CN" sz="2000" dirty="0"/>
              <a:t>2</a:t>
            </a:r>
            <a:r>
              <a:rPr lang="zh-CN" sz="2000" dirty="0"/>
              <a:t>位减</a:t>
            </a:r>
            <a:br>
              <a:rPr lang="zh-CN" sz="2000" dirty="0"/>
            </a:br>
            <a:r>
              <a:rPr lang="zh-CN" altLang="zh-CN" sz="2000" dirty="0"/>
              <a:t>————————————————————————</a:t>
            </a:r>
            <a:br>
              <a:rPr lang="zh-CN" altLang="zh-CN" sz="2000" dirty="0"/>
            </a:br>
            <a:r>
              <a:rPr lang="zh-CN" sz="2000" dirty="0"/>
              <a:t>　　　　　</a:t>
            </a:r>
            <a:r>
              <a:rPr lang="zh-CN" altLang="zh-CN" sz="2000" dirty="0"/>
              <a:t>1.1 1 1 1 1 1</a:t>
            </a:r>
            <a:r>
              <a:rPr lang="zh-CN" sz="2000" dirty="0"/>
              <a:t>　　</a:t>
            </a:r>
            <a:r>
              <a:rPr lang="zh-CN" altLang="zh-CN" sz="2000" dirty="0"/>
              <a:t>&lt;0 q</a:t>
            </a:r>
            <a:r>
              <a:rPr lang="zh-CN" altLang="zh-CN" sz="2000" baseline="-25000" dirty="0"/>
              <a:t>2</a:t>
            </a:r>
            <a:r>
              <a:rPr lang="zh-CN" altLang="zh-CN" sz="2000" dirty="0"/>
              <a:t>=</a:t>
            </a:r>
            <a:r>
              <a:rPr lang="zh-CN" altLang="zh-CN" sz="2000" dirty="0">
                <a:solidFill>
                  <a:schemeClr val="tx2">
                    <a:lumMod val="40000"/>
                    <a:lumOff val="60000"/>
                  </a:schemeClr>
                </a:solidFill>
              </a:rPr>
              <a:t>0</a:t>
            </a:r>
            <a:r>
              <a:rPr lang="zh-CN" altLang="zh-CN" sz="2000" dirty="0"/>
              <a:t> ;</a:t>
            </a:r>
            <a:r>
              <a:rPr lang="zh-CN" sz="2000" dirty="0"/>
              <a:t>余数为负</a:t>
            </a:r>
            <a:r>
              <a:rPr lang="zh-CN" altLang="zh-CN" sz="2000" dirty="0"/>
              <a:t>,</a:t>
            </a:r>
            <a:r>
              <a:rPr lang="zh-CN" sz="2000" dirty="0"/>
              <a:t>商</a:t>
            </a:r>
            <a:r>
              <a:rPr lang="zh-CN" altLang="zh-CN" sz="2000" dirty="0"/>
              <a:t>0</a:t>
            </a:r>
            <a:br>
              <a:rPr lang="zh-CN" altLang="zh-CN" sz="2000" dirty="0"/>
            </a:br>
            <a:r>
              <a:rPr lang="zh-CN" sz="2000" dirty="0"/>
              <a:t>＋</a:t>
            </a:r>
            <a:r>
              <a:rPr lang="zh-CN" altLang="zh-CN" sz="2000" dirty="0"/>
              <a:t>[y]</a:t>
            </a:r>
            <a:r>
              <a:rPr lang="zh-CN" sz="2000" baseline="-25000" dirty="0"/>
              <a:t>补</a:t>
            </a:r>
            <a:r>
              <a:rPr lang="zh-CN" sz="2000" dirty="0"/>
              <a:t>→　</a:t>
            </a:r>
            <a:r>
              <a:rPr lang="en-US" altLang="zh-CN" sz="2000" dirty="0"/>
              <a:t> </a:t>
            </a:r>
            <a:r>
              <a:rPr lang="zh-CN" altLang="zh-CN" sz="2000" dirty="0">
                <a:solidFill>
                  <a:srgbClr val="FF0000"/>
                </a:solidFill>
              </a:rPr>
              <a:t>0.0 0 0 </a:t>
            </a:r>
            <a:r>
              <a:rPr lang="zh-CN" altLang="zh-CN" sz="2000" dirty="0"/>
              <a:t>1 1 1</a:t>
            </a:r>
            <a:r>
              <a:rPr lang="zh-CN" sz="2000" dirty="0"/>
              <a:t>　　　　　　</a:t>
            </a:r>
            <a:r>
              <a:rPr lang="zh-CN" altLang="zh-CN" sz="2000" dirty="0"/>
              <a:t>;</a:t>
            </a:r>
            <a:r>
              <a:rPr lang="zh-CN" sz="2000" dirty="0"/>
              <a:t>除数右移</a:t>
            </a:r>
            <a:r>
              <a:rPr lang="zh-CN" altLang="zh-CN" sz="2000" dirty="0"/>
              <a:t>3</a:t>
            </a:r>
            <a:r>
              <a:rPr lang="zh-CN" sz="2000" dirty="0"/>
              <a:t>位加</a:t>
            </a:r>
            <a:br>
              <a:rPr lang="zh-CN" sz="2000" dirty="0"/>
            </a:br>
            <a:r>
              <a:rPr lang="zh-CN" altLang="zh-CN" sz="2000" dirty="0"/>
              <a:t>————————————————————————</a:t>
            </a:r>
            <a:br>
              <a:rPr lang="zh-CN" altLang="zh-CN" sz="2000" dirty="0"/>
            </a:br>
            <a:r>
              <a:rPr lang="zh-CN" sz="2000" dirty="0"/>
              <a:t>　　　　　</a:t>
            </a:r>
            <a:r>
              <a:rPr lang="zh-CN" altLang="zh-CN" sz="2000" dirty="0"/>
              <a:t>0.0 0 0 1 1 0</a:t>
            </a:r>
            <a:r>
              <a:rPr lang="zh-CN" sz="2000" dirty="0"/>
              <a:t>　　</a:t>
            </a:r>
            <a:r>
              <a:rPr lang="zh-CN" altLang="zh-CN" sz="2000" dirty="0"/>
              <a:t>&gt;0 q</a:t>
            </a:r>
            <a:r>
              <a:rPr lang="zh-CN" altLang="zh-CN" sz="2000" baseline="-25000" dirty="0"/>
              <a:t>1</a:t>
            </a:r>
            <a:r>
              <a:rPr lang="zh-CN" altLang="zh-CN" sz="2000" dirty="0"/>
              <a:t>=</a:t>
            </a:r>
            <a:r>
              <a:rPr lang="zh-CN" altLang="zh-CN" sz="2000" dirty="0">
                <a:solidFill>
                  <a:schemeClr val="tx2">
                    <a:lumMod val="40000"/>
                    <a:lumOff val="60000"/>
                  </a:schemeClr>
                </a:solidFill>
              </a:rPr>
              <a:t>1</a:t>
            </a:r>
            <a:r>
              <a:rPr lang="zh-CN" altLang="zh-CN" sz="2000" dirty="0"/>
              <a:t> ;</a:t>
            </a:r>
            <a:r>
              <a:rPr lang="zh-CN" sz="2000" dirty="0"/>
              <a:t>余数为正</a:t>
            </a:r>
            <a:r>
              <a:rPr lang="zh-CN" altLang="zh-CN" sz="2000" dirty="0"/>
              <a:t>,</a:t>
            </a:r>
            <a:r>
              <a:rPr lang="zh-CN" sz="2000" dirty="0"/>
              <a:t>商</a:t>
            </a:r>
            <a:r>
              <a:rPr lang="zh-CN" altLang="zh-CN" sz="2000" dirty="0"/>
              <a:t>1</a:t>
            </a:r>
            <a:br>
              <a:rPr lang="zh-CN" altLang="zh-CN" sz="2000" dirty="0"/>
            </a:br>
            <a:r>
              <a:rPr lang="zh-CN" altLang="zh-CN" sz="2000" dirty="0"/>
              <a:t/>
            </a:r>
            <a:br>
              <a:rPr lang="zh-CN" altLang="zh-CN" sz="2000" dirty="0"/>
            </a:br>
            <a:r>
              <a:rPr lang="zh-CN" sz="2000" dirty="0"/>
              <a:t>商</a:t>
            </a:r>
            <a:r>
              <a:rPr lang="zh-CN" altLang="zh-CN" sz="2000" dirty="0"/>
              <a:t>q=q</a:t>
            </a:r>
            <a:r>
              <a:rPr lang="zh-CN" altLang="zh-CN" sz="2000" baseline="-25000" dirty="0"/>
              <a:t>4</a:t>
            </a:r>
            <a:r>
              <a:rPr lang="zh-CN" altLang="zh-CN" sz="2000" dirty="0"/>
              <a:t>.q</a:t>
            </a:r>
            <a:r>
              <a:rPr lang="zh-CN" altLang="zh-CN" sz="2000" baseline="-25000" dirty="0"/>
              <a:t>3</a:t>
            </a:r>
            <a:r>
              <a:rPr lang="zh-CN" altLang="zh-CN" sz="2000" dirty="0"/>
              <a:t>q</a:t>
            </a:r>
            <a:r>
              <a:rPr lang="zh-CN" altLang="zh-CN" sz="2000" baseline="-25000" dirty="0"/>
              <a:t>2</a:t>
            </a:r>
            <a:r>
              <a:rPr lang="zh-CN" altLang="zh-CN" sz="2000" dirty="0"/>
              <a:t>q</a:t>
            </a:r>
            <a:r>
              <a:rPr lang="zh-CN" altLang="zh-CN" sz="2000" baseline="-25000" dirty="0"/>
              <a:t>1</a:t>
            </a:r>
            <a:r>
              <a:rPr lang="zh-CN" altLang="zh-CN" sz="2000" dirty="0"/>
              <a:t>=</a:t>
            </a:r>
            <a:r>
              <a:rPr lang="zh-CN" altLang="zh-CN" sz="2000" dirty="0">
                <a:solidFill>
                  <a:schemeClr val="tx2">
                    <a:lumMod val="40000"/>
                    <a:lumOff val="60000"/>
                  </a:schemeClr>
                </a:solidFill>
              </a:rPr>
              <a:t>0.101 </a:t>
            </a:r>
            <a:r>
              <a:rPr lang="zh-CN" altLang="zh-CN" sz="2000" dirty="0"/>
              <a:t>, </a:t>
            </a:r>
            <a:r>
              <a:rPr lang="zh-CN" sz="2000" dirty="0"/>
              <a:t>余数</a:t>
            </a:r>
            <a:r>
              <a:rPr lang="zh-CN" altLang="zh-CN" sz="2000" dirty="0"/>
              <a:t>r=(0.00r</a:t>
            </a:r>
            <a:r>
              <a:rPr lang="zh-CN" altLang="zh-CN" sz="2000" baseline="-25000" dirty="0"/>
              <a:t>6</a:t>
            </a:r>
            <a:r>
              <a:rPr lang="zh-CN" altLang="zh-CN" sz="2000" dirty="0"/>
              <a:t>r</a:t>
            </a:r>
            <a:r>
              <a:rPr lang="zh-CN" altLang="zh-CN" sz="2000" baseline="-25000" dirty="0"/>
              <a:t>5</a:t>
            </a:r>
            <a:r>
              <a:rPr lang="zh-CN" altLang="zh-CN" sz="2000" dirty="0"/>
              <a:t>r</a:t>
            </a:r>
            <a:r>
              <a:rPr lang="zh-CN" altLang="zh-CN" sz="2000" baseline="-25000" dirty="0"/>
              <a:t>4</a:t>
            </a:r>
            <a:r>
              <a:rPr lang="zh-CN" altLang="zh-CN" sz="2000" dirty="0"/>
              <a:t>r</a:t>
            </a:r>
            <a:r>
              <a:rPr lang="zh-CN" altLang="zh-CN" sz="2000" baseline="-25000" dirty="0"/>
              <a:t>3</a:t>
            </a:r>
            <a:r>
              <a:rPr lang="zh-CN" altLang="zh-CN" sz="2000" dirty="0"/>
              <a:t>)=0.000110 </a:t>
            </a:r>
            <a:endParaRPr lang="en-US" altLang="zh-CN" sz="20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F2714E2-2F0D-43E1-9DEA-23000B7B7CCC}" type="datetime11">
              <a:rPr lang="zh-CN" altLang="en-US" smtClean="0"/>
              <a:t>10:23:48</a:t>
            </a:fld>
            <a:endParaRPr lang="en-US" altLang="zh-CN" smtClean="0"/>
          </a:p>
        </p:txBody>
      </p:sp>
      <p:sp>
        <p:nvSpPr>
          <p:cNvPr id="140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A74AEF0-57A9-4754-A5F4-DF6BDFBCE8F6}" type="slidenum">
              <a:rPr lang="en-US" altLang="zh-CN"/>
              <a:pPr/>
              <a:t>135</a:t>
            </a:fld>
            <a:endParaRPr lang="en-US" altLang="zh-CN"/>
          </a:p>
        </p:txBody>
      </p:sp>
      <p:sp>
        <p:nvSpPr>
          <p:cNvPr id="140292"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.5  </a:t>
            </a:r>
            <a:r>
              <a:rPr lang="zh-CN" altLang="en-US" smtClean="0"/>
              <a:t>定点运算器的组成</a:t>
            </a:r>
          </a:p>
        </p:txBody>
      </p:sp>
      <p:sp>
        <p:nvSpPr>
          <p:cNvPr id="140293" name="Rectangle 3"/>
          <p:cNvSpPr>
            <a:spLocks noGrp="1" noChangeArrowheads="1"/>
          </p:cNvSpPr>
          <p:nvPr>
            <p:ph type="body" idx="1"/>
          </p:nvPr>
        </p:nvSpPr>
        <p:spPr/>
        <p:txBody>
          <a:bodyPr/>
          <a:lstStyle/>
          <a:p>
            <a:pPr eaLnBrk="1" hangingPunct="1">
              <a:buFont typeface="Wingdings" pitchFamily="2" charset="2"/>
              <a:buNone/>
            </a:pPr>
            <a:r>
              <a:rPr lang="en-US" altLang="zh-CN" smtClean="0"/>
              <a:t>2.5.1 </a:t>
            </a:r>
            <a:r>
              <a:rPr lang="zh-CN" altLang="en-US" smtClean="0"/>
              <a:t>逻辑运算</a:t>
            </a:r>
          </a:p>
          <a:p>
            <a:pPr eaLnBrk="1" hangingPunct="1">
              <a:buFont typeface="Wingdings" pitchFamily="2" charset="2"/>
              <a:buNone/>
            </a:pPr>
            <a:r>
              <a:rPr lang="en-US" altLang="zh-CN" smtClean="0">
                <a:cs typeface="Times New Roman" pitchFamily="18" charset="0"/>
              </a:rPr>
              <a:t>2</a:t>
            </a:r>
            <a:r>
              <a:rPr lang="en-US" altLang="zh-CN" smtClean="0"/>
              <a:t>.5.2  </a:t>
            </a:r>
            <a:r>
              <a:rPr lang="zh-CN" altLang="en-US" smtClean="0"/>
              <a:t>多功能算术</a:t>
            </a:r>
            <a:r>
              <a:rPr lang="en-US" altLang="zh-CN" smtClean="0"/>
              <a:t>/</a:t>
            </a:r>
            <a:r>
              <a:rPr lang="zh-CN" altLang="en-US" smtClean="0"/>
              <a:t>逻辑运算单元</a:t>
            </a:r>
            <a:r>
              <a:rPr lang="en-US" altLang="zh-CN" smtClean="0"/>
              <a:t>ALU</a:t>
            </a:r>
          </a:p>
          <a:p>
            <a:pPr eaLnBrk="1" hangingPunct="1">
              <a:buFont typeface="Wingdings" pitchFamily="2" charset="2"/>
              <a:buNone/>
            </a:pPr>
            <a:r>
              <a:rPr lang="en-US" altLang="zh-CN" smtClean="0">
                <a:cs typeface="Times New Roman" pitchFamily="18" charset="0"/>
              </a:rPr>
              <a:t>2</a:t>
            </a:r>
            <a:r>
              <a:rPr lang="en-US" altLang="zh-CN" smtClean="0"/>
              <a:t>.5.3  </a:t>
            </a:r>
            <a:r>
              <a:rPr lang="zh-CN" altLang="en-US" smtClean="0"/>
              <a:t>内部总线</a:t>
            </a:r>
          </a:p>
          <a:p>
            <a:pPr eaLnBrk="1" hangingPunct="1">
              <a:buFont typeface="Wingdings" pitchFamily="2" charset="2"/>
              <a:buNone/>
            </a:pPr>
            <a:r>
              <a:rPr lang="en-US" altLang="zh-CN" smtClean="0"/>
              <a:t>2.5.4  </a:t>
            </a:r>
            <a:r>
              <a:rPr lang="zh-CN" altLang="en-US" smtClean="0"/>
              <a:t>定点运算器的基本结构</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931A713-EFC6-4C78-81DD-A0455E7823FC}" type="datetime11">
              <a:rPr lang="zh-CN" altLang="en-US" smtClean="0"/>
              <a:t>10:23:48</a:t>
            </a:fld>
            <a:endParaRPr lang="en-US" altLang="zh-CN" smtClean="0"/>
          </a:p>
        </p:txBody>
      </p:sp>
      <p:sp>
        <p:nvSpPr>
          <p:cNvPr id="141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0DCADBD-4790-46F9-8EBE-9142E2FAACFE}" type="slidenum">
              <a:rPr lang="en-US" altLang="zh-CN"/>
              <a:pPr/>
              <a:t>136</a:t>
            </a:fld>
            <a:endParaRPr lang="en-US" altLang="zh-CN"/>
          </a:p>
        </p:txBody>
      </p:sp>
      <p:sp>
        <p:nvSpPr>
          <p:cNvPr id="141316" name="Rectangle 2"/>
          <p:cNvSpPr>
            <a:spLocks noGrp="1" noChangeArrowheads="1"/>
          </p:cNvSpPr>
          <p:nvPr>
            <p:ph type="title"/>
          </p:nvPr>
        </p:nvSpPr>
        <p:spPr/>
        <p:txBody>
          <a:bodyPr/>
          <a:lstStyle/>
          <a:p>
            <a:pPr eaLnBrk="1" hangingPunct="1"/>
            <a:r>
              <a:rPr lang="en-US" altLang="zh-CN" smtClean="0"/>
              <a:t>2.5.1 </a:t>
            </a:r>
            <a:r>
              <a:rPr lang="zh-CN" altLang="en-US" smtClean="0"/>
              <a:t>逻辑运算</a:t>
            </a:r>
          </a:p>
        </p:txBody>
      </p:sp>
      <p:sp>
        <p:nvSpPr>
          <p:cNvPr id="141317" name="Rectangle 3"/>
          <p:cNvSpPr>
            <a:spLocks noGrp="1" noChangeArrowheads="1"/>
          </p:cNvSpPr>
          <p:nvPr>
            <p:ph type="body" idx="1"/>
          </p:nvPr>
        </p:nvSpPr>
        <p:spPr/>
        <p:txBody>
          <a:bodyPr/>
          <a:lstStyle/>
          <a:p>
            <a:pPr eaLnBrk="1" hangingPunct="1">
              <a:buFont typeface="Wingdings" pitchFamily="2" charset="2"/>
              <a:buNone/>
            </a:pPr>
            <a:r>
              <a:rPr lang="en-US" altLang="zh-CN" smtClean="0"/>
              <a:t>1</a:t>
            </a:r>
            <a:r>
              <a:rPr lang="zh-CN" altLang="en-US" smtClean="0"/>
              <a:t>、逻辑非运算</a:t>
            </a:r>
          </a:p>
          <a:p>
            <a:pPr eaLnBrk="1" hangingPunct="1">
              <a:buFont typeface="Wingdings" pitchFamily="2" charset="2"/>
              <a:buNone/>
            </a:pPr>
            <a:r>
              <a:rPr lang="en-US" altLang="zh-CN" smtClean="0"/>
              <a:t>2</a:t>
            </a:r>
            <a:r>
              <a:rPr lang="zh-CN" altLang="en-US" smtClean="0"/>
              <a:t>、逻辑加运算</a:t>
            </a:r>
          </a:p>
          <a:p>
            <a:pPr eaLnBrk="1" hangingPunct="1">
              <a:buFont typeface="Wingdings" pitchFamily="2" charset="2"/>
              <a:buNone/>
            </a:pPr>
            <a:r>
              <a:rPr lang="en-US" altLang="zh-CN" smtClean="0"/>
              <a:t>3</a:t>
            </a:r>
            <a:r>
              <a:rPr lang="zh-CN" altLang="en-US" smtClean="0"/>
              <a:t>、逻辑乘运算</a:t>
            </a:r>
          </a:p>
          <a:p>
            <a:pPr eaLnBrk="1" hangingPunct="1">
              <a:buFont typeface="Wingdings" pitchFamily="2" charset="2"/>
              <a:buNone/>
            </a:pPr>
            <a:r>
              <a:rPr lang="en-US" altLang="zh-CN" smtClean="0"/>
              <a:t>4</a:t>
            </a:r>
            <a:r>
              <a:rPr lang="zh-CN" altLang="en-US" smtClean="0"/>
              <a:t>、逻辑异运算</a:t>
            </a:r>
          </a:p>
          <a:p>
            <a:pPr eaLnBrk="1" hangingPunct="1">
              <a:buFont typeface="Wingdings" pitchFamily="2" charset="2"/>
              <a:buNone/>
            </a:pP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B753E2A-0572-4EE7-B839-4A975FDE1B1D}" type="datetime11">
              <a:rPr lang="zh-CN" altLang="en-US" smtClean="0"/>
              <a:t>10:23:48</a:t>
            </a:fld>
            <a:endParaRPr lang="en-US" altLang="zh-CN" smtClean="0"/>
          </a:p>
        </p:txBody>
      </p:sp>
      <p:sp>
        <p:nvSpPr>
          <p:cNvPr id="142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72BC9F6-591D-45DF-AB3D-E7EF8D3E45B9}" type="slidenum">
              <a:rPr lang="en-US" altLang="zh-CN"/>
              <a:pPr/>
              <a:t>137</a:t>
            </a:fld>
            <a:endParaRPr lang="en-US" altLang="zh-CN"/>
          </a:p>
        </p:txBody>
      </p:sp>
      <p:sp>
        <p:nvSpPr>
          <p:cNvPr id="142340" name="Rectangle 2"/>
          <p:cNvSpPr>
            <a:spLocks noGrp="1" noChangeArrowheads="1"/>
          </p:cNvSpPr>
          <p:nvPr>
            <p:ph type="title"/>
          </p:nvPr>
        </p:nvSpPr>
        <p:spPr/>
        <p:txBody>
          <a:bodyPr/>
          <a:lstStyle/>
          <a:p>
            <a:pPr eaLnBrk="1" hangingPunct="1"/>
            <a:r>
              <a:rPr lang="en-US" altLang="zh-CN" smtClean="0"/>
              <a:t>1</a:t>
            </a:r>
            <a:r>
              <a:rPr lang="zh-CN" altLang="en-US" smtClean="0"/>
              <a:t>、逻辑非运算</a:t>
            </a:r>
          </a:p>
        </p:txBody>
      </p:sp>
      <p:sp>
        <p:nvSpPr>
          <p:cNvPr id="142341" name="Rectangle 3"/>
          <p:cNvSpPr>
            <a:spLocks noGrp="1" noChangeArrowheads="1"/>
          </p:cNvSpPr>
          <p:nvPr>
            <p:ph type="body" idx="1"/>
          </p:nvPr>
        </p:nvSpPr>
        <p:spPr>
          <a:xfrm>
            <a:off x="428625" y="1714500"/>
            <a:ext cx="8229600" cy="2219325"/>
          </a:xfrm>
          <a:ln>
            <a:solidFill>
              <a:schemeClr val="tx1"/>
            </a:solidFill>
            <a:miter lim="800000"/>
            <a:headEnd/>
            <a:tailEnd/>
          </a:ln>
        </p:spPr>
        <p:txBody>
          <a:bodyPr/>
          <a:lstStyle/>
          <a:p>
            <a:pPr eaLnBrk="1" hangingPunct="1">
              <a:buFont typeface="Wingdings"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对x求逻辑非，则有</a:t>
            </a:r>
            <a:endParaRPr lang="en-US" altLang="zh-CN" smtClean="0"/>
          </a:p>
          <a:p>
            <a:pPr eaLnBrk="1" hangingPunct="1">
              <a:buFont typeface="Wingdings" pitchFamily="2" charset="2"/>
              <a:buNone/>
            </a:pPr>
            <a:r>
              <a:rPr lang="zh-CN" altLang="zh-CN" smtClean="0"/>
              <a:t/>
            </a:r>
            <a:br>
              <a:rPr lang="zh-CN" altLang="zh-CN" smtClean="0"/>
            </a:br>
            <a:r>
              <a:rPr lang="zh-CN" altLang="zh-CN" smtClean="0"/>
              <a:t>　x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r>
              <a:rPr lang="zh-CN" altLang="zh-CN" smtClean="0"/>
              <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 , i=0,1,2,…,n</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cxnSp>
        <p:nvCxnSpPr>
          <p:cNvPr id="142342" name="直接连接符 6"/>
          <p:cNvCxnSpPr>
            <a:cxnSpLocks noChangeShapeType="1"/>
          </p:cNvCxnSpPr>
          <p:nvPr/>
        </p:nvCxnSpPr>
        <p:spPr bwMode="auto">
          <a:xfrm>
            <a:off x="1214438" y="2857500"/>
            <a:ext cx="214312"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2343" name="直接连接符 8"/>
          <p:cNvCxnSpPr>
            <a:cxnSpLocks noChangeShapeType="1"/>
          </p:cNvCxnSpPr>
          <p:nvPr/>
        </p:nvCxnSpPr>
        <p:spPr bwMode="auto">
          <a:xfrm>
            <a:off x="1928813" y="3286125"/>
            <a:ext cx="214312"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94ECDC3-361E-411E-9E9B-9648C472BCAD}" type="datetime11">
              <a:rPr lang="zh-CN" altLang="en-US" smtClean="0"/>
              <a:t>10:23:48</a:t>
            </a:fld>
            <a:endParaRPr lang="en-US" altLang="zh-CN" smtClean="0"/>
          </a:p>
        </p:txBody>
      </p:sp>
      <p:sp>
        <p:nvSpPr>
          <p:cNvPr id="143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18EF257-2C64-4F61-AEFE-B76D9FEBC98A}" type="slidenum">
              <a:rPr lang="en-US" altLang="zh-CN"/>
              <a:pPr/>
              <a:t>138</a:t>
            </a:fld>
            <a:endParaRPr lang="en-US" altLang="zh-CN"/>
          </a:p>
        </p:txBody>
      </p:sp>
      <p:sp>
        <p:nvSpPr>
          <p:cNvPr id="143364" name="Rectangle 2"/>
          <p:cNvSpPr>
            <a:spLocks noGrp="1" noChangeArrowheads="1"/>
          </p:cNvSpPr>
          <p:nvPr>
            <p:ph type="title"/>
          </p:nvPr>
        </p:nvSpPr>
        <p:spPr/>
        <p:txBody>
          <a:bodyPr/>
          <a:lstStyle/>
          <a:p>
            <a:pPr eaLnBrk="1" hangingPunct="1"/>
            <a:r>
              <a:rPr lang="en-US" altLang="zh-CN" smtClean="0"/>
              <a:t>1</a:t>
            </a:r>
            <a:r>
              <a:rPr lang="zh-CN" altLang="en-US" smtClean="0"/>
              <a:t>、逻辑非运算</a:t>
            </a:r>
          </a:p>
        </p:txBody>
      </p:sp>
      <p:sp>
        <p:nvSpPr>
          <p:cNvPr id="143365" name="Rectangle 3"/>
          <p:cNvSpPr>
            <a:spLocks noGrp="1" noChangeArrowheads="1"/>
          </p:cNvSpPr>
          <p:nvPr>
            <p:ph type="body" idx="1"/>
          </p:nvPr>
        </p:nvSpPr>
        <p:spPr/>
        <p:txBody>
          <a:bodyPr/>
          <a:lstStyle/>
          <a:p>
            <a:pPr eaLnBrk="1" hangingPunct="1">
              <a:buFont typeface="Wingdings" pitchFamily="2" charset="2"/>
              <a:buNone/>
            </a:pPr>
            <a:r>
              <a:rPr lang="zh-CN" altLang="zh-CN" smtClean="0"/>
              <a:t>[例24] x</a:t>
            </a:r>
            <a:r>
              <a:rPr lang="zh-CN" altLang="zh-CN" baseline="-25000" smtClean="0"/>
              <a:t>1</a:t>
            </a:r>
            <a:r>
              <a:rPr lang="zh-CN" altLang="zh-CN" smtClean="0"/>
              <a:t>=01001001 , x</a:t>
            </a:r>
            <a:r>
              <a:rPr lang="zh-CN" altLang="zh-CN" baseline="-25000" smtClean="0"/>
              <a:t>2</a:t>
            </a:r>
            <a:r>
              <a:rPr lang="zh-CN" altLang="zh-CN" smtClean="0"/>
              <a:t>=11110000 , 求 x</a:t>
            </a:r>
            <a:r>
              <a:rPr lang="zh-CN" altLang="zh-CN" baseline="-25000" smtClean="0"/>
              <a:t>1</a:t>
            </a:r>
            <a:r>
              <a:rPr lang="zh-CN" altLang="zh-CN" smtClean="0"/>
              <a:t> , x</a:t>
            </a:r>
            <a:r>
              <a:rPr lang="zh-CN" altLang="zh-CN" baseline="-25000" smtClean="0"/>
              <a:t>2</a:t>
            </a:r>
            <a:r>
              <a:rPr lang="zh-CN" altLang="zh-CN" smtClean="0"/>
              <a:t/>
            </a:r>
            <a:br>
              <a:rPr lang="zh-CN" altLang="zh-CN" smtClean="0"/>
            </a:br>
            <a:r>
              <a:rPr lang="zh-CN" altLang="zh-CN" smtClean="0"/>
              <a:t>解：</a:t>
            </a:r>
            <a:br>
              <a:rPr lang="zh-CN" altLang="zh-CN" smtClean="0"/>
            </a:br>
            <a:r>
              <a:rPr lang="zh-CN" altLang="zh-CN" smtClean="0"/>
              <a:t>　　x</a:t>
            </a:r>
            <a:r>
              <a:rPr lang="zh-CN" altLang="zh-CN" baseline="-25000" smtClean="0"/>
              <a:t>1</a:t>
            </a:r>
            <a:r>
              <a:rPr lang="zh-CN" altLang="zh-CN" smtClean="0"/>
              <a:t> = 10110100</a:t>
            </a:r>
            <a:br>
              <a:rPr lang="zh-CN" altLang="zh-CN" smtClean="0"/>
            </a:br>
            <a:r>
              <a:rPr lang="zh-CN" altLang="zh-CN" smtClean="0"/>
              <a:t>　　x</a:t>
            </a:r>
            <a:r>
              <a:rPr lang="zh-CN" altLang="zh-CN" baseline="-25000" smtClean="0"/>
              <a:t>2</a:t>
            </a:r>
            <a:r>
              <a:rPr lang="zh-CN" altLang="zh-CN" smtClean="0"/>
              <a:t> = 00001111</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cxnSp>
        <p:nvCxnSpPr>
          <p:cNvPr id="143366" name="直接连接符 6"/>
          <p:cNvCxnSpPr>
            <a:cxnSpLocks noChangeShapeType="1"/>
          </p:cNvCxnSpPr>
          <p:nvPr/>
        </p:nvCxnSpPr>
        <p:spPr bwMode="auto">
          <a:xfrm>
            <a:off x="7215188" y="1857375"/>
            <a:ext cx="214312"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3367" name="直接连接符 7"/>
          <p:cNvCxnSpPr>
            <a:cxnSpLocks noChangeShapeType="1"/>
          </p:cNvCxnSpPr>
          <p:nvPr/>
        </p:nvCxnSpPr>
        <p:spPr bwMode="auto">
          <a:xfrm>
            <a:off x="7929563" y="1857375"/>
            <a:ext cx="214312"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3368" name="直接连接符 8"/>
          <p:cNvCxnSpPr>
            <a:cxnSpLocks noChangeShapeType="1"/>
          </p:cNvCxnSpPr>
          <p:nvPr/>
        </p:nvCxnSpPr>
        <p:spPr bwMode="auto">
          <a:xfrm>
            <a:off x="1643063" y="2714625"/>
            <a:ext cx="214312" cy="1588"/>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3369" name="直接连接符 9"/>
          <p:cNvCxnSpPr>
            <a:cxnSpLocks noChangeShapeType="1"/>
          </p:cNvCxnSpPr>
          <p:nvPr/>
        </p:nvCxnSpPr>
        <p:spPr bwMode="auto">
          <a:xfrm>
            <a:off x="1643063" y="3214688"/>
            <a:ext cx="214312" cy="158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0AF0CE5-C113-4462-8FA7-C5ED8A7DD936}" type="datetime11">
              <a:rPr lang="zh-CN" altLang="en-US" smtClean="0"/>
              <a:t>10:23:48</a:t>
            </a:fld>
            <a:endParaRPr lang="en-US" altLang="zh-CN" smtClean="0"/>
          </a:p>
        </p:txBody>
      </p:sp>
      <p:sp>
        <p:nvSpPr>
          <p:cNvPr id="144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BC52BF3-5B5A-4E67-AEC5-A873C4F35F7E}" type="slidenum">
              <a:rPr lang="en-US" altLang="zh-CN"/>
              <a:pPr/>
              <a:t>139</a:t>
            </a:fld>
            <a:endParaRPr lang="en-US" altLang="zh-CN"/>
          </a:p>
        </p:txBody>
      </p:sp>
      <p:sp>
        <p:nvSpPr>
          <p:cNvPr id="144388" name="Rectangle 2"/>
          <p:cNvSpPr>
            <a:spLocks noGrp="1" noChangeArrowheads="1"/>
          </p:cNvSpPr>
          <p:nvPr>
            <p:ph type="title"/>
          </p:nvPr>
        </p:nvSpPr>
        <p:spPr/>
        <p:txBody>
          <a:bodyPr/>
          <a:lstStyle/>
          <a:p>
            <a:pPr eaLnBrk="1" hangingPunct="1"/>
            <a:r>
              <a:rPr lang="en-US" altLang="zh-CN" smtClean="0"/>
              <a:t>2</a:t>
            </a:r>
            <a:r>
              <a:rPr lang="zh-CN" altLang="en-US" smtClean="0"/>
              <a:t>、逻辑加运算（逻辑或）</a:t>
            </a:r>
          </a:p>
        </p:txBody>
      </p:sp>
      <p:sp>
        <p:nvSpPr>
          <p:cNvPr id="144389" name="Rectangle 3"/>
          <p:cNvSpPr>
            <a:spLocks noGrp="1" noChangeArrowheads="1"/>
          </p:cNvSpPr>
          <p:nvPr>
            <p:ph type="body" idx="1"/>
          </p:nvPr>
        </p:nvSpPr>
        <p:spPr/>
        <p:txBody>
          <a:bodyPr/>
          <a:lstStyle/>
          <a:p>
            <a:pPr eaLnBrk="1" hangingPunct="1">
              <a:buFont typeface="Wingdings"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y = y</a:t>
            </a:r>
            <a:r>
              <a:rPr lang="zh-CN" altLang="zh-CN" baseline="-25000" smtClean="0"/>
              <a:t>0</a:t>
            </a:r>
            <a:r>
              <a:rPr lang="zh-CN" altLang="zh-CN" smtClean="0"/>
              <a:t>y</a:t>
            </a:r>
            <a:r>
              <a:rPr lang="zh-CN" altLang="zh-CN" baseline="-25000" smtClean="0"/>
              <a:t>1</a:t>
            </a:r>
            <a:r>
              <a:rPr lang="zh-CN" altLang="zh-CN" smtClean="0"/>
              <a:t>y</a:t>
            </a:r>
            <a:r>
              <a:rPr lang="zh-CN" altLang="zh-CN" baseline="-25000" smtClean="0"/>
              <a:t>2</a:t>
            </a:r>
            <a:r>
              <a:rPr lang="zh-CN" altLang="zh-CN" smtClean="0"/>
              <a:t>…y</a:t>
            </a:r>
            <a:r>
              <a:rPr lang="zh-CN" altLang="zh-CN" baseline="-25000" smtClean="0"/>
              <a:t>n</a:t>
            </a:r>
            <a:r>
              <a:rPr lang="zh-CN" altLang="zh-CN" smtClean="0"/>
              <a:t/>
            </a:r>
            <a:br>
              <a:rPr lang="zh-CN" altLang="zh-CN" smtClean="0"/>
            </a:br>
            <a:r>
              <a:rPr lang="zh-CN" altLang="zh-CN" smtClean="0"/>
              <a:t>则有</a:t>
            </a:r>
            <a:br>
              <a:rPr lang="zh-CN" altLang="zh-CN" smtClean="0"/>
            </a:br>
            <a:r>
              <a:rPr lang="zh-CN" altLang="zh-CN" smtClean="0"/>
              <a:t>　x+y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r>
              <a:rPr lang="zh-CN" altLang="zh-CN" smtClean="0"/>
              <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+y</a:t>
            </a:r>
            <a:r>
              <a:rPr lang="zh-CN" altLang="zh-CN" baseline="-25000" smtClean="0"/>
              <a:t>i</a:t>
            </a:r>
            <a:r>
              <a:rPr lang="zh-CN" altLang="zh-CN" smtClean="0"/>
              <a:t> , i=0,1,2,…,n</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4E9DFDD-6780-4463-B6D9-A0AE48922DC5}" type="datetime11">
              <a:rPr lang="zh-CN" altLang="en-US" smtClean="0"/>
              <a:t>10:23:47</a:t>
            </a:fld>
            <a:endParaRPr lang="en-US" altLang="zh-CN" smtClean="0"/>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99C2905-0E0F-40F1-892E-E57FB1F75621}" type="slidenum">
              <a:rPr lang="en-US" altLang="zh-CN"/>
              <a:pPr/>
              <a:t>14</a:t>
            </a:fld>
            <a:endParaRPr lang="en-US" altLang="zh-CN"/>
          </a:p>
        </p:txBody>
      </p:sp>
      <p:sp>
        <p:nvSpPr>
          <p:cNvPr id="16388"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6389" name="Rectangle 3"/>
          <p:cNvSpPr>
            <a:spLocks noGrp="1" noChangeArrowheads="1"/>
          </p:cNvSpPr>
          <p:nvPr>
            <p:ph type="body" idx="1"/>
          </p:nvPr>
        </p:nvSpPr>
        <p:spPr/>
        <p:txBody>
          <a:bodyPr/>
          <a:lstStyle/>
          <a:p>
            <a:pPr eaLnBrk="1" hangingPunct="1"/>
            <a:r>
              <a:rPr lang="en-US" altLang="zh-CN" smtClean="0"/>
              <a:t>64</a:t>
            </a:r>
            <a:r>
              <a:rPr lang="zh-CN" altLang="en-US" smtClean="0"/>
              <a:t>位的浮点数中符号位</a:t>
            </a:r>
            <a:r>
              <a:rPr lang="en-US" altLang="zh-CN" smtClean="0"/>
              <a:t>1</a:t>
            </a:r>
            <a:r>
              <a:rPr lang="zh-CN" altLang="en-US" smtClean="0"/>
              <a:t>位，阶码域</a:t>
            </a:r>
            <a:r>
              <a:rPr lang="en-US" altLang="zh-CN" smtClean="0"/>
              <a:t>11</a:t>
            </a:r>
            <a:r>
              <a:rPr lang="zh-CN" altLang="en-US" smtClean="0"/>
              <a:t>位，尾数域</a:t>
            </a:r>
            <a:r>
              <a:rPr lang="en-US" altLang="zh-CN" smtClean="0"/>
              <a:t>52</a:t>
            </a:r>
            <a:r>
              <a:rPr lang="zh-CN" altLang="en-US" smtClean="0"/>
              <a:t>位，指数偏移值是</a:t>
            </a:r>
            <a:r>
              <a:rPr lang="en-US" altLang="zh-CN" smtClean="0"/>
              <a:t>1023</a:t>
            </a:r>
            <a:r>
              <a:rPr lang="zh-CN" altLang="en-US" smtClean="0"/>
              <a:t>。因此规格化的</a:t>
            </a:r>
            <a:r>
              <a:rPr lang="en-US" altLang="zh-CN" smtClean="0"/>
              <a:t>64</a:t>
            </a:r>
            <a:r>
              <a:rPr lang="zh-CN" altLang="en-US" smtClean="0"/>
              <a:t>位浮点数</a:t>
            </a:r>
            <a:r>
              <a:rPr lang="en-US" altLang="zh-CN" smtClean="0"/>
              <a:t>x</a:t>
            </a:r>
            <a:r>
              <a:rPr lang="zh-CN" altLang="en-US" smtClean="0"/>
              <a:t>的真值为：</a:t>
            </a:r>
          </a:p>
          <a:p>
            <a:pPr eaLnBrk="1" hangingPunct="1">
              <a:buFont typeface="Wingdings" pitchFamily="2" charset="2"/>
              <a:buNone/>
            </a:pPr>
            <a:r>
              <a:rPr lang="zh-CN" altLang="en-US" smtClean="0"/>
              <a:t>     </a:t>
            </a:r>
            <a:r>
              <a:rPr lang="en-US" altLang="zh-CN" smtClean="0"/>
              <a:t>x=(-1)</a:t>
            </a:r>
            <a:r>
              <a:rPr lang="en-US" altLang="zh-CN" baseline="30000" smtClean="0"/>
              <a:t>S</a:t>
            </a:r>
            <a:r>
              <a:rPr lang="en-US" altLang="zh-CN" smtClean="0"/>
              <a:t>×(1.M)×2</a:t>
            </a:r>
            <a:r>
              <a:rPr lang="en-US" altLang="zh-CN" baseline="30000" smtClean="0"/>
              <a:t>E-1023</a:t>
            </a:r>
            <a:endParaRPr lang="en-US" altLang="zh-CN" smtClean="0"/>
          </a:p>
          <a:p>
            <a:pPr eaLnBrk="1" hangingPunct="1">
              <a:buFont typeface="Wingdings" pitchFamily="2" charset="2"/>
              <a:buNone/>
            </a:pPr>
            <a:r>
              <a:rPr lang="en-US" altLang="zh-CN" smtClean="0"/>
              <a:t>     e=E-1023</a:t>
            </a:r>
          </a:p>
          <a:p>
            <a:pPr eaLnBrk="1" hangingPunct="1"/>
            <a:r>
              <a:rPr lang="zh-CN" altLang="en-US" smtClean="0"/>
              <a:t>一个规格化的</a:t>
            </a:r>
            <a:r>
              <a:rPr lang="en-US" altLang="zh-CN" smtClean="0"/>
              <a:t>32</a:t>
            </a:r>
            <a:r>
              <a:rPr lang="zh-CN" altLang="en-US" smtClean="0"/>
              <a:t>位浮点数</a:t>
            </a:r>
            <a:r>
              <a:rPr lang="en-US" altLang="zh-CN" smtClean="0"/>
              <a:t>x</a:t>
            </a:r>
            <a:r>
              <a:rPr lang="zh-CN" altLang="en-US" smtClean="0"/>
              <a:t>的真值表示为</a:t>
            </a:r>
          </a:p>
          <a:p>
            <a:pPr eaLnBrk="1" hangingPunct="1">
              <a:buFont typeface="Wingdings" pitchFamily="2" charset="2"/>
              <a:buNone/>
            </a:pPr>
            <a:r>
              <a:rPr lang="zh-CN" altLang="en-US" smtClean="0"/>
              <a:t>    </a:t>
            </a:r>
            <a:r>
              <a:rPr lang="en-US" altLang="zh-CN" smtClean="0"/>
              <a:t>x=(-1)</a:t>
            </a:r>
            <a:r>
              <a:rPr lang="en-US" altLang="zh-CN" baseline="30000" smtClean="0"/>
              <a:t>S</a:t>
            </a:r>
            <a:r>
              <a:rPr lang="en-US" altLang="zh-CN" smtClean="0"/>
              <a:t>×(1.M)×2</a:t>
            </a:r>
            <a:r>
              <a:rPr lang="en-US" altLang="zh-CN" baseline="30000" smtClean="0"/>
              <a:t>E-127</a:t>
            </a:r>
            <a:endParaRPr lang="en-US" altLang="zh-CN" smtClean="0"/>
          </a:p>
          <a:p>
            <a:pPr eaLnBrk="1" hangingPunct="1">
              <a:buFont typeface="Wingdings" pitchFamily="2" charset="2"/>
              <a:buNone/>
            </a:pPr>
            <a:r>
              <a:rPr lang="en-US" altLang="zh-CN" smtClean="0"/>
              <a:t>    e=E-127</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F588863-2AF4-4F02-9AF6-770D8B36D5A3}" type="datetime11">
              <a:rPr lang="zh-CN" altLang="en-US" smtClean="0"/>
              <a:t>10:23:48</a:t>
            </a:fld>
            <a:endParaRPr lang="en-US" altLang="zh-CN" smtClean="0"/>
          </a:p>
        </p:txBody>
      </p:sp>
      <p:sp>
        <p:nvSpPr>
          <p:cNvPr id="145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68DCD50-B2E4-43DA-9B51-F682C6AB3920}" type="slidenum">
              <a:rPr lang="en-US" altLang="zh-CN"/>
              <a:pPr/>
              <a:t>140</a:t>
            </a:fld>
            <a:endParaRPr lang="en-US" altLang="zh-CN"/>
          </a:p>
        </p:txBody>
      </p:sp>
      <p:sp>
        <p:nvSpPr>
          <p:cNvPr id="145412" name="Rectangle 2"/>
          <p:cNvSpPr>
            <a:spLocks noGrp="1" noChangeArrowheads="1"/>
          </p:cNvSpPr>
          <p:nvPr>
            <p:ph type="title"/>
          </p:nvPr>
        </p:nvSpPr>
        <p:spPr/>
        <p:txBody>
          <a:bodyPr/>
          <a:lstStyle/>
          <a:p>
            <a:pPr eaLnBrk="1" hangingPunct="1"/>
            <a:r>
              <a:rPr lang="en-US" altLang="zh-CN" smtClean="0"/>
              <a:t>2</a:t>
            </a:r>
            <a:r>
              <a:rPr lang="zh-CN" altLang="en-US" smtClean="0"/>
              <a:t>、逻辑加运算</a:t>
            </a:r>
          </a:p>
        </p:txBody>
      </p:sp>
      <p:sp>
        <p:nvSpPr>
          <p:cNvPr id="145413" name="Rectangle 3"/>
          <p:cNvSpPr>
            <a:spLocks noGrp="1" noChangeArrowheads="1"/>
          </p:cNvSpPr>
          <p:nvPr>
            <p:ph type="body" idx="1"/>
          </p:nvPr>
        </p:nvSpPr>
        <p:spPr/>
        <p:txBody>
          <a:bodyPr/>
          <a:lstStyle/>
          <a:p>
            <a:pPr eaLnBrk="1" hangingPunct="1">
              <a:buFont typeface="Wingdings" pitchFamily="2" charset="2"/>
              <a:buNone/>
            </a:pPr>
            <a:r>
              <a:rPr lang="zh-CN" altLang="zh-CN" smtClean="0"/>
              <a:t>[例25] x=10100001 , y=100111011 , 求 x+y</a:t>
            </a:r>
            <a:br>
              <a:rPr lang="zh-CN" altLang="zh-CN" smtClean="0"/>
            </a:br>
            <a:r>
              <a:rPr lang="zh-CN" altLang="zh-CN" smtClean="0"/>
              <a:t>解：</a:t>
            </a:r>
            <a:br>
              <a:rPr lang="zh-CN" altLang="zh-CN" smtClean="0"/>
            </a:br>
            <a:r>
              <a:rPr lang="zh-CN" altLang="zh-CN" smtClean="0"/>
              <a:t>　　1 0 1 0 0 0 0 1　　x</a:t>
            </a:r>
            <a:br>
              <a:rPr lang="zh-CN" altLang="zh-CN" smtClean="0"/>
            </a:br>
            <a:r>
              <a:rPr lang="zh-CN" altLang="zh-CN" smtClean="0"/>
              <a:t>＋　1 0 0 1 1 0 1 1　　y</a:t>
            </a:r>
            <a:br>
              <a:rPr lang="zh-CN" altLang="zh-CN" smtClean="0"/>
            </a:br>
            <a:r>
              <a:rPr lang="zh-CN" altLang="zh-CN" smtClean="0"/>
              <a:t>————————————</a:t>
            </a:r>
            <a:br>
              <a:rPr lang="zh-CN" altLang="zh-CN" smtClean="0"/>
            </a:br>
            <a:r>
              <a:rPr lang="zh-CN" altLang="zh-CN" smtClean="0"/>
              <a:t>　　1 0 1 1 1 0 1 1　　z</a:t>
            </a:r>
            <a:br>
              <a:rPr lang="zh-CN" altLang="zh-CN" smtClean="0"/>
            </a:br>
            <a:r>
              <a:rPr lang="zh-CN" altLang="zh-CN" smtClean="0"/>
              <a:t/>
            </a:r>
            <a:br>
              <a:rPr lang="zh-CN" altLang="zh-CN" smtClean="0"/>
            </a:br>
            <a:r>
              <a:rPr lang="zh-CN" altLang="zh-CN" smtClean="0"/>
              <a:t>即 x+y = 10111011</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ABC1A70-4314-4A86-B532-0B1AD4E74346}" type="datetime11">
              <a:rPr lang="zh-CN" altLang="en-US" smtClean="0"/>
              <a:t>10:23:48</a:t>
            </a:fld>
            <a:endParaRPr lang="en-US" altLang="zh-CN" smtClean="0"/>
          </a:p>
        </p:txBody>
      </p:sp>
      <p:sp>
        <p:nvSpPr>
          <p:cNvPr id="146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13473C0-0C71-49D6-8518-E691FBF21D2D}" type="slidenum">
              <a:rPr lang="en-US" altLang="zh-CN"/>
              <a:pPr/>
              <a:t>141</a:t>
            </a:fld>
            <a:endParaRPr lang="en-US" altLang="zh-CN"/>
          </a:p>
        </p:txBody>
      </p:sp>
      <p:sp>
        <p:nvSpPr>
          <p:cNvPr id="146436" name="Rectangle 2"/>
          <p:cNvSpPr>
            <a:spLocks noGrp="1" noChangeArrowheads="1"/>
          </p:cNvSpPr>
          <p:nvPr>
            <p:ph type="title"/>
          </p:nvPr>
        </p:nvSpPr>
        <p:spPr/>
        <p:txBody>
          <a:bodyPr/>
          <a:lstStyle/>
          <a:p>
            <a:pPr eaLnBrk="1" hangingPunct="1"/>
            <a:r>
              <a:rPr lang="en-US" altLang="zh-CN" smtClean="0"/>
              <a:t>3</a:t>
            </a:r>
            <a:r>
              <a:rPr lang="zh-CN" altLang="en-US" smtClean="0"/>
              <a:t>、逻辑乘运算（逻辑与）</a:t>
            </a:r>
          </a:p>
        </p:txBody>
      </p:sp>
      <p:sp>
        <p:nvSpPr>
          <p:cNvPr id="146437" name="Rectangle 3"/>
          <p:cNvSpPr>
            <a:spLocks noGrp="1" noChangeArrowheads="1"/>
          </p:cNvSpPr>
          <p:nvPr>
            <p:ph type="body" idx="1"/>
          </p:nvPr>
        </p:nvSpPr>
        <p:spPr/>
        <p:txBody>
          <a:bodyPr/>
          <a:lstStyle/>
          <a:p>
            <a:pPr eaLnBrk="1" hangingPunct="1">
              <a:buFont typeface="Wingdings"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y = y</a:t>
            </a:r>
            <a:r>
              <a:rPr lang="zh-CN" altLang="zh-CN" baseline="-25000" smtClean="0"/>
              <a:t>0</a:t>
            </a:r>
            <a:r>
              <a:rPr lang="zh-CN" altLang="zh-CN" smtClean="0"/>
              <a:t>y</a:t>
            </a:r>
            <a:r>
              <a:rPr lang="zh-CN" altLang="zh-CN" baseline="-25000" smtClean="0"/>
              <a:t>1</a:t>
            </a:r>
            <a:r>
              <a:rPr lang="zh-CN" altLang="zh-CN" smtClean="0"/>
              <a:t>y</a:t>
            </a:r>
            <a:r>
              <a:rPr lang="zh-CN" altLang="zh-CN" baseline="-25000" smtClean="0"/>
              <a:t>2</a:t>
            </a:r>
            <a:r>
              <a:rPr lang="zh-CN" altLang="zh-CN" smtClean="0"/>
              <a:t>…y</a:t>
            </a:r>
            <a:r>
              <a:rPr lang="zh-CN" altLang="zh-CN" baseline="-25000" smtClean="0"/>
              <a:t>n</a:t>
            </a:r>
            <a:r>
              <a:rPr lang="zh-CN" altLang="zh-CN" smtClean="0"/>
              <a:t/>
            </a:r>
            <a:br>
              <a:rPr lang="zh-CN" altLang="zh-CN" smtClean="0"/>
            </a:br>
            <a:r>
              <a:rPr lang="zh-CN" altLang="zh-CN" smtClean="0"/>
              <a:t>则有</a:t>
            </a:r>
            <a:br>
              <a:rPr lang="zh-CN" altLang="zh-CN" smtClean="0"/>
            </a:br>
            <a:r>
              <a:rPr lang="zh-CN" altLang="zh-CN" smtClean="0"/>
              <a:t>　x·y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r>
              <a:rPr lang="zh-CN" altLang="zh-CN" smtClean="0"/>
              <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·y</a:t>
            </a:r>
            <a:r>
              <a:rPr lang="zh-CN" altLang="zh-CN" baseline="-25000" smtClean="0"/>
              <a:t>i</a:t>
            </a:r>
            <a:r>
              <a:rPr lang="zh-CN" altLang="zh-CN" smtClean="0"/>
              <a:t> , i=0,1,2,…,n</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E9921D5-5FF9-4ED9-8C65-644BB0C63429}" type="datetime11">
              <a:rPr lang="zh-CN" altLang="en-US" smtClean="0"/>
              <a:t>10:23:48</a:t>
            </a:fld>
            <a:endParaRPr lang="en-US" altLang="zh-CN" smtClean="0"/>
          </a:p>
        </p:txBody>
      </p:sp>
      <p:sp>
        <p:nvSpPr>
          <p:cNvPr id="147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29274C3-E4A9-4D43-9AB0-F855F8265C38}" type="slidenum">
              <a:rPr lang="en-US" altLang="zh-CN"/>
              <a:pPr/>
              <a:t>142</a:t>
            </a:fld>
            <a:endParaRPr lang="en-US" altLang="zh-CN"/>
          </a:p>
        </p:txBody>
      </p:sp>
      <p:sp>
        <p:nvSpPr>
          <p:cNvPr id="147460" name="Rectangle 2"/>
          <p:cNvSpPr>
            <a:spLocks noGrp="1" noChangeArrowheads="1"/>
          </p:cNvSpPr>
          <p:nvPr>
            <p:ph type="title"/>
          </p:nvPr>
        </p:nvSpPr>
        <p:spPr/>
        <p:txBody>
          <a:bodyPr/>
          <a:lstStyle/>
          <a:p>
            <a:pPr eaLnBrk="1" hangingPunct="1"/>
            <a:r>
              <a:rPr lang="en-US" altLang="zh-CN" smtClean="0"/>
              <a:t>3</a:t>
            </a:r>
            <a:r>
              <a:rPr lang="zh-CN" altLang="en-US" smtClean="0"/>
              <a:t>、逻辑乘运算</a:t>
            </a:r>
          </a:p>
        </p:txBody>
      </p:sp>
      <p:sp>
        <p:nvSpPr>
          <p:cNvPr id="147461" name="Rectangle 3"/>
          <p:cNvSpPr>
            <a:spLocks noGrp="1" noChangeArrowheads="1"/>
          </p:cNvSpPr>
          <p:nvPr>
            <p:ph type="body" idx="1"/>
          </p:nvPr>
        </p:nvSpPr>
        <p:spPr/>
        <p:txBody>
          <a:bodyPr/>
          <a:lstStyle/>
          <a:p>
            <a:pPr eaLnBrk="1" hangingPunct="1">
              <a:buFont typeface="Wingdings" pitchFamily="2" charset="2"/>
              <a:buNone/>
            </a:pPr>
            <a:r>
              <a:rPr lang="zh-CN" altLang="zh-CN" smtClean="0"/>
              <a:t>[例26] x=10111001 , y=11110011 , 求 x+y</a:t>
            </a:r>
            <a:br>
              <a:rPr lang="zh-CN" altLang="zh-CN" smtClean="0"/>
            </a:br>
            <a:r>
              <a:rPr lang="zh-CN" altLang="zh-CN" smtClean="0"/>
              <a:t>解：</a:t>
            </a:r>
            <a:br>
              <a:rPr lang="zh-CN" altLang="zh-CN" smtClean="0"/>
            </a:br>
            <a:r>
              <a:rPr lang="zh-CN" altLang="zh-CN" smtClean="0"/>
              <a:t>　</a:t>
            </a:r>
            <a:r>
              <a:rPr lang="en-US" altLang="zh-CN" smtClean="0"/>
              <a:t>   </a:t>
            </a:r>
            <a:r>
              <a:rPr lang="zh-CN" altLang="zh-CN" smtClean="0"/>
              <a:t>1 0 1 1 1 0 0 1　　x</a:t>
            </a:r>
            <a:br>
              <a:rPr lang="zh-CN" altLang="zh-CN" smtClean="0"/>
            </a:br>
            <a:r>
              <a:rPr lang="zh-CN" altLang="zh-CN" smtClean="0"/>
              <a:t>·　</a:t>
            </a:r>
            <a:r>
              <a:rPr lang="en-US" altLang="zh-CN" smtClean="0"/>
              <a:t>  </a:t>
            </a:r>
            <a:r>
              <a:rPr lang="zh-CN" altLang="zh-CN" smtClean="0"/>
              <a:t>1 1 1 1 0 0 1 1　　y</a:t>
            </a:r>
            <a:br>
              <a:rPr lang="zh-CN" altLang="zh-CN" smtClean="0"/>
            </a:br>
            <a:r>
              <a:rPr lang="zh-CN" altLang="zh-CN" smtClean="0"/>
              <a:t>————————————</a:t>
            </a:r>
            <a:br>
              <a:rPr lang="zh-CN" altLang="zh-CN" smtClean="0"/>
            </a:br>
            <a:r>
              <a:rPr lang="zh-CN" altLang="zh-CN" smtClean="0"/>
              <a:t>　　1 0 1 1 0 0 0 1　　z</a:t>
            </a:r>
            <a:br>
              <a:rPr lang="zh-CN" altLang="zh-CN" smtClean="0"/>
            </a:br>
            <a:r>
              <a:rPr lang="zh-CN" altLang="zh-CN" smtClean="0"/>
              <a:t/>
            </a:r>
            <a:br>
              <a:rPr lang="zh-CN" altLang="zh-CN" smtClean="0"/>
            </a:br>
            <a:r>
              <a:rPr lang="zh-CN" altLang="zh-CN" smtClean="0"/>
              <a:t>即 x·y = 10110001</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52424AD-337D-48D6-9C1F-733396B6CA90}" type="datetime11">
              <a:rPr lang="zh-CN" altLang="en-US" smtClean="0"/>
              <a:t>10:23:48</a:t>
            </a:fld>
            <a:endParaRPr lang="en-US" altLang="zh-CN" smtClean="0"/>
          </a:p>
        </p:txBody>
      </p:sp>
      <p:sp>
        <p:nvSpPr>
          <p:cNvPr id="148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2865789-A63A-4977-93F1-C12318138EC4}" type="slidenum">
              <a:rPr lang="en-US" altLang="zh-CN"/>
              <a:pPr/>
              <a:t>143</a:t>
            </a:fld>
            <a:endParaRPr lang="en-US" altLang="zh-CN"/>
          </a:p>
        </p:txBody>
      </p:sp>
      <p:sp>
        <p:nvSpPr>
          <p:cNvPr id="148484" name="Rectangle 2"/>
          <p:cNvSpPr>
            <a:spLocks noGrp="1" noChangeArrowheads="1"/>
          </p:cNvSpPr>
          <p:nvPr>
            <p:ph type="title"/>
          </p:nvPr>
        </p:nvSpPr>
        <p:spPr/>
        <p:txBody>
          <a:bodyPr/>
          <a:lstStyle/>
          <a:p>
            <a:pPr eaLnBrk="1" hangingPunct="1"/>
            <a:r>
              <a:rPr lang="en-US" altLang="zh-CN" smtClean="0"/>
              <a:t>4</a:t>
            </a:r>
            <a:r>
              <a:rPr lang="zh-CN" altLang="en-US" smtClean="0"/>
              <a:t>、逻辑异运算（按位加）</a:t>
            </a:r>
          </a:p>
        </p:txBody>
      </p:sp>
      <p:sp>
        <p:nvSpPr>
          <p:cNvPr id="148485" name="Rectangle 3"/>
          <p:cNvSpPr>
            <a:spLocks noGrp="1" noChangeArrowheads="1"/>
          </p:cNvSpPr>
          <p:nvPr>
            <p:ph type="body" idx="1"/>
          </p:nvPr>
        </p:nvSpPr>
        <p:spPr/>
        <p:txBody>
          <a:bodyPr/>
          <a:lstStyle/>
          <a:p>
            <a:pPr eaLnBrk="1" hangingPunct="1">
              <a:buFont typeface="Wingdings" pitchFamily="2" charset="2"/>
              <a:buNone/>
            </a:pPr>
            <a:r>
              <a:rPr lang="zh-CN" altLang="zh-CN" smtClean="0"/>
              <a:t>x = x</a:t>
            </a:r>
            <a:r>
              <a:rPr lang="zh-CN" altLang="zh-CN" baseline="-25000" smtClean="0"/>
              <a:t>0</a:t>
            </a:r>
            <a:r>
              <a:rPr lang="zh-CN" altLang="zh-CN" smtClean="0"/>
              <a:t>x</a:t>
            </a:r>
            <a:r>
              <a:rPr lang="zh-CN" altLang="zh-CN" baseline="-25000" smtClean="0"/>
              <a:t>1</a:t>
            </a:r>
            <a:r>
              <a:rPr lang="zh-CN" altLang="zh-CN" smtClean="0"/>
              <a:t>x</a:t>
            </a:r>
            <a:r>
              <a:rPr lang="zh-CN" altLang="zh-CN" baseline="-25000" smtClean="0"/>
              <a:t>2</a:t>
            </a:r>
            <a:r>
              <a:rPr lang="zh-CN" altLang="zh-CN" smtClean="0"/>
              <a:t>…x</a:t>
            </a:r>
            <a:r>
              <a:rPr lang="zh-CN" altLang="zh-CN" baseline="-25000" smtClean="0"/>
              <a:t>n</a:t>
            </a:r>
            <a:r>
              <a:rPr lang="zh-CN" altLang="zh-CN" smtClean="0"/>
              <a:t> , y = y</a:t>
            </a:r>
            <a:r>
              <a:rPr lang="zh-CN" altLang="zh-CN" baseline="-25000" smtClean="0"/>
              <a:t>0</a:t>
            </a:r>
            <a:r>
              <a:rPr lang="zh-CN" altLang="zh-CN" smtClean="0"/>
              <a:t>y</a:t>
            </a:r>
            <a:r>
              <a:rPr lang="zh-CN" altLang="zh-CN" baseline="-25000" smtClean="0"/>
              <a:t>1</a:t>
            </a:r>
            <a:r>
              <a:rPr lang="zh-CN" altLang="zh-CN" smtClean="0"/>
              <a:t>y</a:t>
            </a:r>
            <a:r>
              <a:rPr lang="zh-CN" altLang="zh-CN" baseline="-25000" smtClean="0"/>
              <a:t>2</a:t>
            </a:r>
            <a:r>
              <a:rPr lang="zh-CN" altLang="zh-CN" smtClean="0"/>
              <a:t>…y</a:t>
            </a:r>
            <a:r>
              <a:rPr lang="zh-CN" altLang="zh-CN" baseline="-25000" smtClean="0"/>
              <a:t>n</a:t>
            </a:r>
            <a:r>
              <a:rPr lang="zh-CN" altLang="zh-CN" smtClean="0"/>
              <a:t/>
            </a:r>
            <a:br>
              <a:rPr lang="zh-CN" altLang="zh-CN" smtClean="0"/>
            </a:br>
            <a:r>
              <a:rPr lang="zh-CN" altLang="zh-CN" smtClean="0"/>
              <a:t>则有</a:t>
            </a:r>
            <a:br>
              <a:rPr lang="zh-CN" altLang="zh-CN" smtClean="0"/>
            </a:br>
            <a:r>
              <a:rPr lang="zh-CN" altLang="zh-CN" smtClean="0"/>
              <a:t>　x⊕y = z = z</a:t>
            </a:r>
            <a:r>
              <a:rPr lang="zh-CN" altLang="zh-CN" baseline="-25000" smtClean="0"/>
              <a:t>0</a:t>
            </a:r>
            <a:r>
              <a:rPr lang="zh-CN" altLang="zh-CN" smtClean="0"/>
              <a:t>z</a:t>
            </a:r>
            <a:r>
              <a:rPr lang="zh-CN" altLang="zh-CN" baseline="-25000" smtClean="0"/>
              <a:t>1</a:t>
            </a:r>
            <a:r>
              <a:rPr lang="zh-CN" altLang="zh-CN" smtClean="0"/>
              <a:t>z</a:t>
            </a:r>
            <a:r>
              <a:rPr lang="zh-CN" altLang="zh-CN" baseline="-25000" smtClean="0"/>
              <a:t>2</a:t>
            </a:r>
            <a:r>
              <a:rPr lang="zh-CN" altLang="zh-CN" smtClean="0"/>
              <a:t>…z</a:t>
            </a:r>
            <a:r>
              <a:rPr lang="zh-CN" altLang="zh-CN" baseline="-25000" smtClean="0"/>
              <a:t>n</a:t>
            </a:r>
            <a:r>
              <a:rPr lang="zh-CN" altLang="zh-CN" smtClean="0"/>
              <a:t/>
            </a:r>
            <a:br>
              <a:rPr lang="zh-CN" altLang="zh-CN" smtClean="0"/>
            </a:br>
            <a:r>
              <a:rPr lang="zh-CN" altLang="zh-CN" smtClean="0"/>
              <a:t>　z</a:t>
            </a:r>
            <a:r>
              <a:rPr lang="zh-CN" altLang="zh-CN" baseline="-25000" smtClean="0"/>
              <a:t>i</a:t>
            </a:r>
            <a:r>
              <a:rPr lang="zh-CN" altLang="zh-CN" smtClean="0"/>
              <a:t> = x</a:t>
            </a:r>
            <a:r>
              <a:rPr lang="zh-CN" altLang="zh-CN" baseline="-25000" smtClean="0"/>
              <a:t>i</a:t>
            </a:r>
            <a:r>
              <a:rPr lang="zh-CN" altLang="zh-CN" smtClean="0"/>
              <a:t>⊕y</a:t>
            </a:r>
            <a:r>
              <a:rPr lang="zh-CN" altLang="zh-CN" baseline="-25000" smtClean="0"/>
              <a:t>i</a:t>
            </a:r>
            <a:r>
              <a:rPr lang="zh-CN" altLang="zh-CN" smtClean="0"/>
              <a:t> , i=0,1,2,…,n</a:t>
            </a:r>
            <a:br>
              <a:rPr lang="zh-CN" altLang="zh-CN" smtClean="0"/>
            </a:br>
            <a:r>
              <a:rPr lang="zh-CN" altLang="zh-CN" smtClean="0"/>
              <a:t>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C97CA87-4CB5-44B4-8001-BCBB2D6BF28C}" type="datetime11">
              <a:rPr lang="zh-CN" altLang="en-US" smtClean="0"/>
              <a:t>10:23:48</a:t>
            </a:fld>
            <a:endParaRPr lang="en-US" altLang="zh-CN" smtClean="0"/>
          </a:p>
        </p:txBody>
      </p:sp>
      <p:sp>
        <p:nvSpPr>
          <p:cNvPr id="149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BC00617-E7A7-4A53-BC44-56072E5B8BA6}" type="slidenum">
              <a:rPr lang="en-US" altLang="zh-CN"/>
              <a:pPr/>
              <a:t>144</a:t>
            </a:fld>
            <a:endParaRPr lang="en-US" altLang="zh-CN"/>
          </a:p>
        </p:txBody>
      </p:sp>
      <p:sp>
        <p:nvSpPr>
          <p:cNvPr id="149508" name="Rectangle 2"/>
          <p:cNvSpPr>
            <a:spLocks noGrp="1" noChangeArrowheads="1"/>
          </p:cNvSpPr>
          <p:nvPr>
            <p:ph type="title"/>
          </p:nvPr>
        </p:nvSpPr>
        <p:spPr/>
        <p:txBody>
          <a:bodyPr/>
          <a:lstStyle/>
          <a:p>
            <a:pPr eaLnBrk="1" hangingPunct="1"/>
            <a:r>
              <a:rPr lang="en-US" altLang="zh-CN" smtClean="0"/>
              <a:t>4</a:t>
            </a:r>
            <a:r>
              <a:rPr lang="zh-CN" altLang="en-US" smtClean="0"/>
              <a:t>、逻辑异运算</a:t>
            </a:r>
          </a:p>
        </p:txBody>
      </p:sp>
      <p:sp>
        <p:nvSpPr>
          <p:cNvPr id="149509" name="Rectangle 3"/>
          <p:cNvSpPr>
            <a:spLocks noGrp="1" noChangeArrowheads="1"/>
          </p:cNvSpPr>
          <p:nvPr>
            <p:ph type="body" idx="1"/>
          </p:nvPr>
        </p:nvSpPr>
        <p:spPr/>
        <p:txBody>
          <a:bodyPr/>
          <a:lstStyle/>
          <a:p>
            <a:pPr eaLnBrk="1" hangingPunct="1">
              <a:buFont typeface="Wingdings" pitchFamily="2" charset="2"/>
              <a:buNone/>
            </a:pPr>
            <a:r>
              <a:rPr lang="zh-CN" altLang="zh-CN" smtClean="0"/>
              <a:t>[例27] x=10101011 , y=11001100 , 求 x+y</a:t>
            </a:r>
            <a:br>
              <a:rPr lang="zh-CN" altLang="zh-CN" smtClean="0"/>
            </a:br>
            <a:r>
              <a:rPr lang="zh-CN" altLang="zh-CN" smtClean="0"/>
              <a:t>解：</a:t>
            </a:r>
            <a:br>
              <a:rPr lang="zh-CN" altLang="zh-CN" smtClean="0"/>
            </a:br>
            <a:r>
              <a:rPr lang="zh-CN" altLang="zh-CN" smtClean="0"/>
              <a:t>　　1 0 1 0 1 0 1 1　　x</a:t>
            </a:r>
            <a:br>
              <a:rPr lang="zh-CN" altLang="zh-CN" smtClean="0"/>
            </a:br>
            <a:r>
              <a:rPr lang="zh-CN" altLang="zh-CN" smtClean="0"/>
              <a:t>⊕　1 1 0 0 1 1 0 0　　y</a:t>
            </a:r>
            <a:br>
              <a:rPr lang="zh-CN" altLang="zh-CN" smtClean="0"/>
            </a:br>
            <a:r>
              <a:rPr lang="zh-CN" altLang="zh-CN" smtClean="0"/>
              <a:t>————————————</a:t>
            </a:r>
            <a:br>
              <a:rPr lang="zh-CN" altLang="zh-CN" smtClean="0"/>
            </a:br>
            <a:r>
              <a:rPr lang="zh-CN" altLang="zh-CN" smtClean="0"/>
              <a:t>　　0 1 1 0 0 1 1 1　　z</a:t>
            </a:r>
            <a:br>
              <a:rPr lang="zh-CN" altLang="zh-CN" smtClean="0"/>
            </a:br>
            <a:r>
              <a:rPr lang="zh-CN" altLang="zh-CN" smtClean="0"/>
              <a:t/>
            </a:r>
            <a:br>
              <a:rPr lang="zh-CN" altLang="zh-CN" smtClean="0"/>
            </a:br>
            <a:r>
              <a:rPr lang="zh-CN" altLang="zh-CN" smtClean="0"/>
              <a:t>即 x⊕y = 01100111</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3AC79F6-AF54-4E19-A78D-A3F1037486E1}" type="datetime11">
              <a:rPr lang="zh-CN" altLang="en-US" smtClean="0"/>
              <a:t>10:23:48</a:t>
            </a:fld>
            <a:endParaRPr lang="en-US" altLang="zh-CN" smtClean="0"/>
          </a:p>
        </p:txBody>
      </p:sp>
      <p:sp>
        <p:nvSpPr>
          <p:cNvPr id="150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69AEDE9-E6E0-4E75-859F-771BF9CE9F81}" type="slidenum">
              <a:rPr lang="en-US" altLang="zh-CN"/>
              <a:pPr/>
              <a:t>145</a:t>
            </a:fld>
            <a:endParaRPr lang="en-US" altLang="zh-CN"/>
          </a:p>
        </p:txBody>
      </p:sp>
      <p:sp>
        <p:nvSpPr>
          <p:cNvPr id="150532" name="Rectangle 2"/>
          <p:cNvSpPr>
            <a:spLocks noGrp="1" noChangeArrowheads="1"/>
          </p:cNvSpPr>
          <p:nvPr>
            <p:ph type="title"/>
          </p:nvPr>
        </p:nvSpPr>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endParaRPr lang="zh-CN" altLang="en-US" sz="3500" smtClean="0"/>
          </a:p>
        </p:txBody>
      </p:sp>
      <p:sp>
        <p:nvSpPr>
          <p:cNvPr id="150533" name="Rectangle 3"/>
          <p:cNvSpPr>
            <a:spLocks noGrp="1" noChangeArrowheads="1"/>
          </p:cNvSpPr>
          <p:nvPr>
            <p:ph type="body" idx="1"/>
          </p:nvPr>
        </p:nvSpPr>
        <p:spPr/>
        <p:txBody>
          <a:bodyPr/>
          <a:lstStyle/>
          <a:p>
            <a:pPr eaLnBrk="1" hangingPunct="1">
              <a:buFont typeface="Wingdings" pitchFamily="2" charset="2"/>
              <a:buNone/>
            </a:pPr>
            <a:r>
              <a:rPr lang="en-US" altLang="zh-CN" smtClean="0"/>
              <a:t>1</a:t>
            </a:r>
            <a:r>
              <a:rPr lang="zh-CN" altLang="en-US" smtClean="0"/>
              <a:t>、基本思想 </a:t>
            </a:r>
          </a:p>
          <a:p>
            <a:pPr eaLnBrk="1" hangingPunct="1">
              <a:buFont typeface="Wingdings" pitchFamily="2" charset="2"/>
              <a:buNone/>
            </a:pPr>
            <a:r>
              <a:rPr lang="en-US" altLang="zh-CN" smtClean="0"/>
              <a:t>2</a:t>
            </a:r>
            <a:r>
              <a:rPr lang="zh-CN" altLang="en-US" smtClean="0"/>
              <a:t>、逻辑表达式 </a:t>
            </a:r>
          </a:p>
          <a:p>
            <a:pPr eaLnBrk="1" hangingPunct="1">
              <a:buFont typeface="Wingdings" pitchFamily="2" charset="2"/>
              <a:buNone/>
            </a:pPr>
            <a:r>
              <a:rPr lang="en-US" altLang="zh-CN" smtClean="0"/>
              <a:t>3</a:t>
            </a:r>
            <a:r>
              <a:rPr lang="zh-CN" altLang="en-US" smtClean="0"/>
              <a:t>、算术逻辑运算的实现 </a:t>
            </a:r>
            <a:endParaRPr lang="en-US" altLang="zh-CN" smtClean="0"/>
          </a:p>
          <a:p>
            <a:pPr eaLnBrk="1" hangingPunct="1">
              <a:buFont typeface="Wingdings" pitchFamily="2" charset="2"/>
              <a:buNone/>
            </a:pPr>
            <a:r>
              <a:rPr lang="en-US" altLang="zh-CN" smtClean="0"/>
              <a:t>4</a:t>
            </a:r>
            <a:r>
              <a:rPr lang="zh-CN" altLang="en-US" smtClean="0"/>
              <a:t>、两级先行进位的</a:t>
            </a:r>
            <a:r>
              <a:rPr lang="en-US" altLang="zh-CN" smtClean="0"/>
              <a:t>ALU</a:t>
            </a:r>
          </a:p>
          <a:p>
            <a:pPr eaLnBrk="1" hangingPunct="1">
              <a:buFont typeface="Wingdings" pitchFamily="2" charset="2"/>
              <a:buNone/>
            </a:pP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r>
              <a:rPr lang="zh-CN" altLang="zh-CN" smtClean="0"/>
              <a:t/>
            </a:r>
            <a:br>
              <a:rPr lang="zh-CN" altLang="zh-CN" smtClean="0"/>
            </a:br>
            <a:endParaRPr lang="en-US" altLang="zh-CN"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E7F73BA-55DF-46CF-B238-589B2535CE5B}" type="datetime11">
              <a:rPr lang="zh-CN" altLang="en-US" smtClean="0"/>
              <a:t>10:23:48</a:t>
            </a:fld>
            <a:endParaRPr lang="en-US" altLang="zh-CN" smtClean="0"/>
          </a:p>
        </p:txBody>
      </p:sp>
      <p:sp>
        <p:nvSpPr>
          <p:cNvPr id="151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86A995A-517D-497F-9F48-B31F8EB3868D}" type="slidenum">
              <a:rPr lang="en-US" altLang="zh-CN"/>
              <a:pPr/>
              <a:t>146</a:t>
            </a:fld>
            <a:endParaRPr lang="en-US" altLang="zh-CN"/>
          </a:p>
        </p:txBody>
      </p:sp>
      <p:sp>
        <p:nvSpPr>
          <p:cNvPr id="151556" name="Rectangle 2"/>
          <p:cNvSpPr>
            <a:spLocks noGrp="1" noChangeArrowheads="1"/>
          </p:cNvSpPr>
          <p:nvPr>
            <p:ph type="title"/>
          </p:nvPr>
        </p:nvSpPr>
        <p:spPr/>
        <p:txBody>
          <a:bodyPr/>
          <a:lstStyle/>
          <a:p>
            <a:pPr eaLnBrk="1" hangingPunct="1"/>
            <a:r>
              <a:rPr lang="en-US" altLang="zh-CN" sz="3500" smtClean="0">
                <a:cs typeface="Times New Roman" pitchFamily="18" charset="0"/>
              </a:rPr>
              <a:t>2</a:t>
            </a:r>
            <a:r>
              <a:rPr lang="en-US" altLang="zh-CN" sz="3500" smtClean="0"/>
              <a:t>.5.2  </a:t>
            </a:r>
            <a:r>
              <a:rPr lang="zh-CN" altLang="en-US" sz="3500" smtClean="0"/>
              <a:t>多功能算术</a:t>
            </a:r>
            <a:r>
              <a:rPr lang="en-US" altLang="zh-CN" sz="3500" smtClean="0"/>
              <a:t>/</a:t>
            </a:r>
            <a:r>
              <a:rPr lang="zh-CN" altLang="en-US" sz="3500" smtClean="0"/>
              <a:t>逻辑运算单元</a:t>
            </a:r>
            <a:r>
              <a:rPr lang="en-US" altLang="zh-CN" sz="3500" smtClean="0"/>
              <a:t>ALU</a:t>
            </a:r>
          </a:p>
        </p:txBody>
      </p:sp>
      <p:sp>
        <p:nvSpPr>
          <p:cNvPr id="135173" name="Rectangle 3"/>
          <p:cNvSpPr>
            <a:spLocks noGrp="1" noChangeArrowheads="1"/>
          </p:cNvSpPr>
          <p:nvPr>
            <p:ph type="body" idx="1"/>
          </p:nvPr>
        </p:nvSpPr>
        <p:spPr>
          <a:xfrm>
            <a:off x="457200" y="1719263"/>
            <a:ext cx="8258175" cy="3797300"/>
          </a:xfrm>
        </p:spPr>
        <p:txBody>
          <a:bodyPr/>
          <a:lstStyle/>
          <a:p>
            <a:pPr marL="0" indent="0">
              <a:buFont typeface="Wingdings" pitchFamily="2" charset="2"/>
              <a:buNone/>
              <a:defRPr/>
            </a:pPr>
            <a:r>
              <a:rPr lang="zh-CN" altLang="en-US" sz="2000"/>
              <a:t>1、基本思想 </a:t>
            </a:r>
          </a:p>
          <a:p>
            <a:pPr lvl="1">
              <a:defRPr/>
            </a:pPr>
            <a:r>
              <a:rPr lang="zh-CN" altLang="en-US" sz="2000"/>
              <a:t>创新点：</a:t>
            </a:r>
            <a:br>
              <a:rPr lang="zh-CN" altLang="en-US" sz="2000"/>
            </a:br>
            <a:r>
              <a:rPr lang="zh-CN" altLang="en-US" sz="2000"/>
              <a:t>(1) 具有先行进位逻辑</a:t>
            </a:r>
            <a:br>
              <a:rPr lang="zh-CN" altLang="en-US" sz="2000"/>
            </a:br>
            <a:r>
              <a:rPr lang="zh-CN" altLang="en-US" sz="2000"/>
              <a:t>(2) 能实现16种算术运算，16种逻辑运算</a:t>
            </a:r>
            <a:r>
              <a:rPr lang="zh-CN" sz="2000"/>
              <a:t/>
            </a:r>
            <a:br>
              <a:rPr lang="zh-CN" sz="2000"/>
            </a:br>
            <a:endParaRPr lang="zh-CN" sz="2000"/>
          </a:p>
          <a:p>
            <a:pPr lvl="1" eaLnBrk="1" hangingPunct="1">
              <a:lnSpc>
                <a:spcPct val="90000"/>
              </a:lnSpc>
              <a:defRPr/>
            </a:pPr>
            <a:r>
              <a:rPr lang="zh-CN" altLang="en-US" sz="2000"/>
              <a:t>基本思想：一位全加器</a:t>
            </a:r>
            <a:r>
              <a:rPr lang="en-US" altLang="zh-CN" sz="2000"/>
              <a:t>FA</a:t>
            </a:r>
            <a:r>
              <a:rPr lang="zh-CN" altLang="en-US" sz="2000"/>
              <a:t>的逻辑表达式：</a:t>
            </a:r>
          </a:p>
          <a:p>
            <a:pPr marL="344487" lvl="1" indent="0" eaLnBrk="1" hangingPunct="1">
              <a:lnSpc>
                <a:spcPct val="90000"/>
              </a:lnSpc>
              <a:buFont typeface="Wingdings" pitchFamily="2" charset="2"/>
              <a:buNone/>
              <a:defRPr/>
            </a:pPr>
            <a:endParaRPr lang="zh-CN" altLang="en-US" sz="2000"/>
          </a:p>
          <a:p>
            <a:pPr lvl="1" eaLnBrk="1" hangingPunct="1">
              <a:lnSpc>
                <a:spcPct val="90000"/>
              </a:lnSpc>
              <a:defRPr/>
            </a:pPr>
            <a:endParaRPr lang="zh-CN" altLang="en-US" sz="2000"/>
          </a:p>
          <a:p>
            <a:pPr marL="344487" lvl="1" indent="0" eaLnBrk="1" hangingPunct="1">
              <a:lnSpc>
                <a:spcPct val="90000"/>
              </a:lnSpc>
              <a:buFont typeface="Wingdings" pitchFamily="2" charset="2"/>
              <a:buNone/>
              <a:defRPr/>
            </a:pPr>
            <a:endParaRPr lang="zh-CN" altLang="en-US" sz="2000"/>
          </a:p>
          <a:p>
            <a:pPr lvl="1" eaLnBrk="1" hangingPunct="1">
              <a:lnSpc>
                <a:spcPct val="90000"/>
              </a:lnSpc>
              <a:defRPr/>
            </a:pPr>
            <a:r>
              <a:rPr lang="zh-CN" altLang="en-US" sz="2000"/>
              <a:t>为了实现多种算术逻辑运算，可将</a:t>
            </a:r>
            <a:r>
              <a:rPr lang="en-US" altLang="zh-CN" sz="2000"/>
              <a:t>Ai</a:t>
            </a:r>
            <a:r>
              <a:rPr lang="zh-CN" altLang="en-US" sz="2000"/>
              <a:t>和</a:t>
            </a:r>
            <a:r>
              <a:rPr lang="en-US" altLang="zh-CN" sz="2000"/>
              <a:t>Bi</a:t>
            </a:r>
            <a:r>
              <a:rPr lang="zh-CN" altLang="en-US" sz="2000"/>
              <a:t>输入一个函数发生器得到输出</a:t>
            </a:r>
            <a:r>
              <a:rPr lang="en-US" altLang="zh-CN" sz="2000">
                <a:latin typeface="+mn-ea"/>
              </a:rPr>
              <a:t>Xi</a:t>
            </a:r>
            <a:r>
              <a:rPr lang="zh-CN" altLang="en-US" sz="2000">
                <a:latin typeface="+mn-ea"/>
              </a:rPr>
              <a:t>和</a:t>
            </a:r>
            <a:r>
              <a:rPr lang="en-US" altLang="zh-CN" sz="2000">
                <a:latin typeface="+mn-ea"/>
              </a:rPr>
              <a:t>Yi</a:t>
            </a:r>
            <a:r>
              <a:rPr lang="zh-CN" altLang="en-US" sz="2000"/>
              <a:t>，作为一位全加器的输入（见下页图）。</a:t>
            </a:r>
          </a:p>
        </p:txBody>
      </p:sp>
      <p:graphicFrame>
        <p:nvGraphicFramePr>
          <p:cNvPr id="151558" name="对象 1"/>
          <p:cNvGraphicFramePr>
            <a:graphicFrameLocks noChangeAspect="1"/>
          </p:cNvGraphicFramePr>
          <p:nvPr/>
        </p:nvGraphicFramePr>
        <p:xfrm>
          <a:off x="2195513" y="3716338"/>
          <a:ext cx="3468687" cy="869950"/>
        </p:xfrm>
        <a:graphic>
          <a:graphicData uri="http://schemas.openxmlformats.org/presentationml/2006/ole">
            <mc:AlternateContent xmlns:mc="http://schemas.openxmlformats.org/markup-compatibility/2006">
              <mc:Choice xmlns:v="urn:schemas-microsoft-com:vml" Requires="v">
                <p:oleObj spid="_x0000_s151588" name="公式" r:id="rId3" imgW="1562100" imgH="419100" progId="Equation.3">
                  <p:embed/>
                </p:oleObj>
              </mc:Choice>
              <mc:Fallback>
                <p:oleObj name="公式" r:id="rId3" imgW="1562100" imgH="4191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716338"/>
                        <a:ext cx="3468687"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BE01F1F-8E77-4063-A338-B7E7B63DB293}" type="datetime11">
              <a:rPr lang="zh-CN" altLang="en-US" smtClean="0"/>
              <a:t>10:23:48</a:t>
            </a:fld>
            <a:endParaRPr lang="en-US" altLang="zh-CN" smtClean="0"/>
          </a:p>
        </p:txBody>
      </p:sp>
      <p:sp>
        <p:nvSpPr>
          <p:cNvPr id="15257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5AAB590-6E59-4C0D-B005-8EDB05722C89}" type="slidenum">
              <a:rPr lang="en-US" altLang="zh-CN"/>
              <a:pPr/>
              <a:t>147</a:t>
            </a:fld>
            <a:endParaRPr lang="en-US" altLang="zh-CN"/>
          </a:p>
        </p:txBody>
      </p:sp>
      <p:sp>
        <p:nvSpPr>
          <p:cNvPr id="152580" name="Rectangle 2"/>
          <p:cNvSpPr>
            <a:spLocks noGrp="1" noChangeArrowheads="1"/>
          </p:cNvSpPr>
          <p:nvPr>
            <p:ph type="title"/>
          </p:nvPr>
        </p:nvSpPr>
        <p:spPr>
          <a:xfrm>
            <a:off x="785813" y="1643063"/>
            <a:ext cx="7143750" cy="581025"/>
          </a:xfrm>
        </p:spPr>
        <p:txBody>
          <a:bodyPr/>
          <a:lstStyle/>
          <a:p>
            <a:pPr eaLnBrk="1" hangingPunct="1"/>
            <a:r>
              <a:rPr lang="en-US" altLang="zh-CN" sz="2000" smtClean="0"/>
              <a:t>ALU</a:t>
            </a:r>
            <a:r>
              <a:rPr lang="zh-CN" altLang="en-US" sz="2000" smtClean="0"/>
              <a:t>的逻辑图与逻辑表达式</a:t>
            </a:r>
          </a:p>
        </p:txBody>
      </p:sp>
      <p:pic>
        <p:nvPicPr>
          <p:cNvPr id="152581" name="Picture 3" descr="D:\jinerwork\组成\白中英版改编\Chap02\Images\2.5.gif"/>
          <p:cNvPicPr>
            <a:picLocks noGrp="1" noChangeAspect="1" noChangeArrowheads="1"/>
          </p:cNvPicPr>
          <p:nvPr>
            <p:ph sz="half" idx="1"/>
          </p:nvPr>
        </p:nvPicPr>
        <p:blipFill>
          <a:blip r:embed="rId2" r:link="rId3">
            <a:extLst>
              <a:ext uri="{28A0092B-C50C-407E-A947-70E740481C1C}">
                <a14:useLocalDpi xmlns:a14="http://schemas.microsoft.com/office/drawing/2010/main" val="0"/>
              </a:ext>
            </a:extLst>
          </a:blip>
          <a:srcRect/>
          <a:stretch>
            <a:fillRect/>
          </a:stretch>
        </p:blipFill>
        <p:spPr>
          <a:xfrm>
            <a:off x="714375" y="2357438"/>
            <a:ext cx="2657475" cy="2790825"/>
          </a:xfrm>
          <a:noFill/>
        </p:spPr>
      </p:pic>
      <p:sp>
        <p:nvSpPr>
          <p:cNvPr id="152582" name="矩形 6"/>
          <p:cNvSpPr>
            <a:spLocks noChangeArrowheads="1"/>
          </p:cNvSpPr>
          <p:nvPr/>
        </p:nvSpPr>
        <p:spPr bwMode="auto">
          <a:xfrm>
            <a:off x="971550" y="5157788"/>
            <a:ext cx="2312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a:t>ALU逻辑</a:t>
            </a:r>
            <a:r>
              <a:rPr lang="zh-CN" altLang="en-US"/>
              <a:t>结构原理</a:t>
            </a:r>
            <a:r>
              <a:rPr lang="zh-CN" altLang="zh-CN"/>
              <a:t>图 </a:t>
            </a:r>
            <a:endParaRPr lang="zh-CN" altLang="en-US"/>
          </a:p>
        </p:txBody>
      </p:sp>
      <p:sp>
        <p:nvSpPr>
          <p:cNvPr id="152583" name="矩形 7"/>
          <p:cNvSpPr>
            <a:spLocks noChangeArrowheads="1"/>
          </p:cNvSpPr>
          <p:nvPr/>
        </p:nvSpPr>
        <p:spPr bwMode="auto">
          <a:xfrm>
            <a:off x="4194175" y="4048125"/>
            <a:ext cx="44656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t>i</a:t>
            </a:r>
            <a:r>
              <a:rPr lang="zh-CN" altLang="en-US"/>
              <a:t>代表集成在一片电路上的</a:t>
            </a:r>
            <a:r>
              <a:rPr lang="en-US" altLang="zh-CN"/>
              <a:t>ALU</a:t>
            </a:r>
            <a:r>
              <a:rPr lang="zh-CN" altLang="en-US"/>
              <a:t>的二进制位数，对于</a:t>
            </a:r>
            <a:r>
              <a:rPr lang="zh-CN" altLang="zh-CN"/>
              <a:t>4位一片</a:t>
            </a:r>
            <a:r>
              <a:rPr lang="zh-CN" altLang="en-US"/>
              <a:t>的</a:t>
            </a:r>
            <a:r>
              <a:rPr lang="en-US" altLang="zh-CN"/>
              <a:t>ALU</a:t>
            </a:r>
            <a:r>
              <a:rPr lang="zh-CN" altLang="zh-CN"/>
              <a:t>，i=0,1,2,3</a:t>
            </a:r>
            <a:r>
              <a:rPr lang="zh-CN" altLang="en-US"/>
              <a:t>。</a:t>
            </a:r>
            <a:r>
              <a:rPr lang="en-US" altLang="zh-CN"/>
              <a:t>n</a:t>
            </a:r>
            <a:r>
              <a:rPr lang="zh-CN" altLang="en-US"/>
              <a:t>代表若干片</a:t>
            </a:r>
            <a:r>
              <a:rPr lang="en-US" altLang="zh-CN"/>
              <a:t>ALU</a:t>
            </a:r>
            <a:r>
              <a:rPr lang="zh-CN" altLang="en-US"/>
              <a:t>组成更大字长的运算器时每片电路的进位输入，如当</a:t>
            </a:r>
            <a:r>
              <a:rPr lang="en-US" altLang="zh-CN"/>
              <a:t>4</a:t>
            </a:r>
            <a:r>
              <a:rPr lang="zh-CN" altLang="en-US"/>
              <a:t>片组成</a:t>
            </a:r>
            <a:r>
              <a:rPr lang="en-US" altLang="zh-CN"/>
              <a:t>16</a:t>
            </a:r>
            <a:r>
              <a:rPr lang="zh-CN" altLang="en-US"/>
              <a:t>位字长的运算器时，</a:t>
            </a:r>
            <a:r>
              <a:rPr lang="en-US" altLang="zh-CN"/>
              <a:t>n=0</a:t>
            </a:r>
            <a:r>
              <a:rPr lang="zh-CN" altLang="en-US"/>
              <a:t>，</a:t>
            </a:r>
            <a:r>
              <a:rPr lang="en-US" altLang="zh-CN"/>
              <a:t>4</a:t>
            </a:r>
            <a:r>
              <a:rPr lang="zh-CN" altLang="en-US"/>
              <a:t>，</a:t>
            </a:r>
            <a:r>
              <a:rPr lang="en-US" altLang="zh-CN"/>
              <a:t>8</a:t>
            </a:r>
            <a:r>
              <a:rPr lang="zh-CN" altLang="en-US"/>
              <a:t>，</a:t>
            </a:r>
            <a:r>
              <a:rPr lang="en-US" altLang="zh-CN"/>
              <a:t>12</a:t>
            </a:r>
            <a:r>
              <a:rPr lang="zh-CN" altLang="en-US"/>
              <a:t>。</a:t>
            </a:r>
          </a:p>
        </p:txBody>
      </p:sp>
      <p:sp>
        <p:nvSpPr>
          <p:cNvPr id="9" name="Rectangle 2"/>
          <p:cNvSpPr txBox="1">
            <a:spLocks noChangeArrowheads="1"/>
          </p:cNvSpPr>
          <p:nvPr/>
        </p:nvSpPr>
        <p:spPr bwMode="auto">
          <a:xfrm>
            <a:off x="457200" y="122238"/>
            <a:ext cx="7543800" cy="1295400"/>
          </a:xfrm>
          <a:prstGeom prst="rect">
            <a:avLst/>
          </a:prstGeom>
          <a:noFill/>
          <a:ln w="9525">
            <a:noFill/>
            <a:miter lim="800000"/>
            <a:headEnd/>
            <a:tailEnd/>
          </a:ln>
        </p:spPr>
        <p:txBody>
          <a:bodyPr anchor="b"/>
          <a:lstStyle/>
          <a:p>
            <a:pPr eaLnBrk="1" hangingPunct="1">
              <a:defRPr/>
            </a:pPr>
            <a:r>
              <a:rPr lang="en-US" altLang="zh-CN" sz="3500" b="1" kern="0">
                <a:solidFill>
                  <a:schemeClr val="tx2"/>
                </a:solidFill>
                <a:latin typeface="+mj-lt"/>
                <a:ea typeface="+mj-ea"/>
                <a:cs typeface="Times New Roman" pitchFamily="18" charset="0"/>
              </a:rPr>
              <a:t>2</a:t>
            </a:r>
            <a:r>
              <a:rPr lang="en-US" altLang="zh-CN" sz="3500" b="1" kern="0">
                <a:solidFill>
                  <a:schemeClr val="tx2"/>
                </a:solidFill>
                <a:latin typeface="+mj-lt"/>
                <a:ea typeface="+mj-ea"/>
                <a:cs typeface="+mj-cs"/>
              </a:rPr>
              <a:t>.5.2  </a:t>
            </a:r>
            <a:r>
              <a:rPr lang="zh-CN" altLang="en-US" sz="3500" b="1" kern="0">
                <a:solidFill>
                  <a:schemeClr val="tx2"/>
                </a:solidFill>
                <a:latin typeface="+mj-lt"/>
                <a:ea typeface="+mj-ea"/>
                <a:cs typeface="+mj-cs"/>
              </a:rPr>
              <a:t>多功能算术</a:t>
            </a:r>
            <a:r>
              <a:rPr lang="en-US" altLang="zh-CN" sz="3500" b="1" kern="0">
                <a:solidFill>
                  <a:schemeClr val="tx2"/>
                </a:solidFill>
                <a:latin typeface="+mj-lt"/>
                <a:ea typeface="+mj-ea"/>
                <a:cs typeface="+mj-cs"/>
              </a:rPr>
              <a:t>/</a:t>
            </a:r>
            <a:r>
              <a:rPr lang="zh-CN" altLang="en-US" sz="3500" b="1" kern="0">
                <a:solidFill>
                  <a:schemeClr val="tx2"/>
                </a:solidFill>
                <a:latin typeface="+mj-lt"/>
                <a:ea typeface="+mj-ea"/>
                <a:cs typeface="+mj-cs"/>
              </a:rPr>
              <a:t>逻辑运算单元</a:t>
            </a:r>
            <a:r>
              <a:rPr lang="en-US" altLang="zh-CN" sz="3500" b="1" kern="0">
                <a:solidFill>
                  <a:schemeClr val="tx2"/>
                </a:solidFill>
                <a:latin typeface="+mj-lt"/>
                <a:ea typeface="+mj-ea"/>
                <a:cs typeface="+mj-cs"/>
              </a:rPr>
              <a:t>ALU</a:t>
            </a:r>
          </a:p>
        </p:txBody>
      </p:sp>
      <p:sp>
        <p:nvSpPr>
          <p:cNvPr id="2" name="文本框 1"/>
          <p:cNvSpPr txBox="1"/>
          <p:nvPr/>
        </p:nvSpPr>
        <p:spPr>
          <a:xfrm>
            <a:off x="4229100" y="2674938"/>
            <a:ext cx="4249738" cy="1077912"/>
          </a:xfrm>
          <a:prstGeom prst="rect">
            <a:avLst/>
          </a:prstGeom>
          <a:noFill/>
        </p:spPr>
        <p:txBody>
          <a:bodyPr>
            <a:spAutoFit/>
          </a:bodyPr>
          <a:lstStyle/>
          <a:p>
            <a:pPr eaLnBrk="1" hangingPunct="1">
              <a:defRPr/>
            </a:pPr>
            <a:r>
              <a:rPr lang="en-US" altLang="zh-CN" sz="3200" i="1">
                <a:latin typeface="+mn-ea"/>
                <a:ea typeface="+mn-ea"/>
              </a:rPr>
              <a:t>F</a:t>
            </a:r>
            <a:r>
              <a:rPr lang="en-US" altLang="zh-CN" sz="3200" i="1" baseline="-25000">
                <a:latin typeface="+mn-ea"/>
                <a:ea typeface="+mn-ea"/>
              </a:rPr>
              <a:t>i</a:t>
            </a:r>
            <a:r>
              <a:rPr lang="en-US" altLang="zh-CN" sz="3200" i="1">
                <a:latin typeface="+mn-ea"/>
                <a:ea typeface="+mn-ea"/>
              </a:rPr>
              <a:t>=X</a:t>
            </a:r>
            <a:r>
              <a:rPr lang="en-US" altLang="zh-CN" sz="3200" i="1" baseline="-25000">
                <a:latin typeface="+mn-ea"/>
                <a:ea typeface="+mn-ea"/>
              </a:rPr>
              <a:t>i</a:t>
            </a:r>
            <a:r>
              <a:rPr lang="en-US" altLang="zh-CN" sz="3200" i="1">
                <a:latin typeface="Abadi" panose="020B0604020202020204" pitchFamily="34" charset="0"/>
                <a:ea typeface="+mn-ea"/>
              </a:rPr>
              <a:t>⊕</a:t>
            </a:r>
            <a:r>
              <a:rPr lang="en-US" altLang="zh-CN" sz="3200" i="1">
                <a:latin typeface="+mn-ea"/>
                <a:ea typeface="+mn-ea"/>
              </a:rPr>
              <a:t>Y</a:t>
            </a:r>
            <a:r>
              <a:rPr lang="en-US" altLang="zh-CN" sz="3200" i="1" baseline="-25000">
                <a:latin typeface="+mn-ea"/>
                <a:ea typeface="+mn-ea"/>
              </a:rPr>
              <a:t>i</a:t>
            </a:r>
            <a:r>
              <a:rPr lang="en-US" altLang="zh-CN" sz="3200" i="1">
                <a:latin typeface="Abadi" panose="020B0604020202020204" pitchFamily="34" charset="0"/>
                <a:ea typeface="+mn-ea"/>
              </a:rPr>
              <a:t>⊕</a:t>
            </a:r>
            <a:r>
              <a:rPr lang="en-US" altLang="zh-CN" sz="3200" i="1">
                <a:latin typeface="+mn-ea"/>
                <a:ea typeface="+mn-ea"/>
              </a:rPr>
              <a:t>C</a:t>
            </a:r>
            <a:r>
              <a:rPr lang="en-US" altLang="zh-CN" sz="3200" i="1" baseline="-25000">
                <a:latin typeface="+mn-ea"/>
                <a:ea typeface="+mn-ea"/>
              </a:rPr>
              <a:t>n+i</a:t>
            </a:r>
            <a:r>
              <a:rPr lang="en-US" altLang="zh-CN" sz="3200" i="1">
                <a:latin typeface="+mn-ea"/>
                <a:ea typeface="+mn-ea"/>
              </a:rPr>
              <a:t> </a:t>
            </a:r>
          </a:p>
          <a:p>
            <a:pPr eaLnBrk="1" hangingPunct="1">
              <a:defRPr/>
            </a:pPr>
            <a:r>
              <a:rPr lang="en-US" altLang="zh-CN" sz="3200" i="1">
                <a:latin typeface="+mn-ea"/>
                <a:ea typeface="+mn-ea"/>
              </a:rPr>
              <a:t>C</a:t>
            </a:r>
            <a:r>
              <a:rPr lang="en-US" altLang="zh-CN" sz="3200" i="1" baseline="-25000">
                <a:latin typeface="+mn-ea"/>
                <a:ea typeface="+mn-ea"/>
              </a:rPr>
              <a:t>n+i+1</a:t>
            </a:r>
            <a:r>
              <a:rPr lang="en-US" altLang="zh-CN" sz="3200" i="1">
                <a:latin typeface="+mn-ea"/>
                <a:ea typeface="+mn-ea"/>
              </a:rPr>
              <a:t>=X</a:t>
            </a:r>
            <a:r>
              <a:rPr lang="en-US" altLang="zh-CN" sz="3200" i="1" baseline="-25000">
                <a:latin typeface="+mn-ea"/>
                <a:ea typeface="+mn-ea"/>
              </a:rPr>
              <a:t>i</a:t>
            </a:r>
            <a:r>
              <a:rPr lang="en-US" altLang="zh-CN" sz="3200" i="1">
                <a:latin typeface="+mn-ea"/>
                <a:ea typeface="+mn-ea"/>
              </a:rPr>
              <a:t>Y</a:t>
            </a:r>
            <a:r>
              <a:rPr lang="en-US" altLang="zh-CN" sz="3200" i="1" baseline="-25000">
                <a:latin typeface="+mn-ea"/>
                <a:ea typeface="+mn-ea"/>
              </a:rPr>
              <a:t>i</a:t>
            </a:r>
            <a:r>
              <a:rPr lang="en-US" altLang="zh-CN" sz="3200" i="1">
                <a:latin typeface="+mn-ea"/>
                <a:ea typeface="+mn-ea"/>
              </a:rPr>
              <a:t>+Y</a:t>
            </a:r>
            <a:r>
              <a:rPr lang="en-US" altLang="zh-CN" sz="3200" i="1" baseline="-25000">
                <a:latin typeface="+mn-ea"/>
                <a:ea typeface="+mn-ea"/>
              </a:rPr>
              <a:t>i</a:t>
            </a:r>
            <a:r>
              <a:rPr lang="en-US" altLang="zh-CN" sz="3200" i="1">
                <a:latin typeface="+mn-ea"/>
                <a:ea typeface="+mn-ea"/>
              </a:rPr>
              <a:t>C</a:t>
            </a:r>
            <a:r>
              <a:rPr lang="en-US" altLang="zh-CN" sz="3200" i="1" baseline="-25000">
                <a:latin typeface="+mn-ea"/>
                <a:ea typeface="+mn-ea"/>
              </a:rPr>
              <a:t>n+i</a:t>
            </a:r>
            <a:r>
              <a:rPr lang="en-US" altLang="zh-CN" sz="3200" i="1">
                <a:latin typeface="+mn-ea"/>
                <a:ea typeface="+mn-ea"/>
              </a:rPr>
              <a:t>+C</a:t>
            </a:r>
            <a:r>
              <a:rPr lang="en-US" altLang="zh-CN" sz="3200" i="1" baseline="-25000">
                <a:latin typeface="+mn-ea"/>
                <a:ea typeface="+mn-ea"/>
              </a:rPr>
              <a:t>n+i</a:t>
            </a:r>
            <a:r>
              <a:rPr lang="en-US" altLang="zh-CN" sz="3200" i="1">
                <a:latin typeface="+mn-ea"/>
                <a:ea typeface="+mn-ea"/>
              </a:rPr>
              <a:t>X</a:t>
            </a:r>
            <a:r>
              <a:rPr lang="en-US" altLang="zh-CN" sz="3200" i="1" baseline="-25000">
                <a:latin typeface="+mn-ea"/>
                <a:ea typeface="+mn-ea"/>
              </a:rPr>
              <a:t>i</a:t>
            </a:r>
            <a:endParaRPr lang="zh-CN" altLang="en-US" sz="3200" i="1" baseline="-25000">
              <a:latin typeface="+mn-ea"/>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942DCFA-B9B9-488D-9AD4-18A5B4908F6D}" type="datetime11">
              <a:rPr lang="zh-CN" altLang="en-US" smtClean="0"/>
              <a:t>10:23:48</a:t>
            </a:fld>
            <a:endParaRPr lang="en-US" altLang="zh-CN" smtClean="0"/>
          </a:p>
        </p:txBody>
      </p:sp>
      <p:sp>
        <p:nvSpPr>
          <p:cNvPr id="153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ABB3643-6FBD-47DF-8723-C0C620B165B1}" type="slidenum">
              <a:rPr lang="en-US" altLang="zh-CN"/>
              <a:pPr/>
              <a:t>148</a:t>
            </a:fld>
            <a:endParaRPr lang="en-US" altLang="zh-CN"/>
          </a:p>
        </p:txBody>
      </p:sp>
      <p:grpSp>
        <p:nvGrpSpPr>
          <p:cNvPr id="153604" name="Group 2"/>
          <p:cNvGrpSpPr>
            <a:grpSpLocks/>
          </p:cNvGrpSpPr>
          <p:nvPr/>
        </p:nvGrpSpPr>
        <p:grpSpPr bwMode="auto">
          <a:xfrm>
            <a:off x="1619250" y="2276475"/>
            <a:ext cx="5927725" cy="3082925"/>
            <a:chOff x="1020" y="1026"/>
            <a:chExt cx="3734" cy="1942"/>
          </a:xfrm>
        </p:grpSpPr>
        <p:grpSp>
          <p:nvGrpSpPr>
            <p:cNvPr id="153608" name="Group 3"/>
            <p:cNvGrpSpPr>
              <a:grpSpLocks/>
            </p:cNvGrpSpPr>
            <p:nvPr/>
          </p:nvGrpSpPr>
          <p:grpSpPr bwMode="auto">
            <a:xfrm>
              <a:off x="1020" y="1026"/>
              <a:ext cx="3734" cy="1854"/>
              <a:chOff x="0" y="0"/>
              <a:chExt cx="2196" cy="1151"/>
            </a:xfrm>
          </p:grpSpPr>
          <p:grpSp>
            <p:nvGrpSpPr>
              <p:cNvPr id="153618" name="Group 4"/>
              <p:cNvGrpSpPr>
                <a:grpSpLocks/>
              </p:cNvGrpSpPr>
              <p:nvPr/>
            </p:nvGrpSpPr>
            <p:grpSpPr bwMode="auto">
              <a:xfrm>
                <a:off x="0" y="0"/>
                <a:ext cx="517" cy="403"/>
                <a:chOff x="0" y="0"/>
                <a:chExt cx="517" cy="403"/>
              </a:xfrm>
            </p:grpSpPr>
            <p:sp>
              <p:nvSpPr>
                <p:cNvPr id="153640" name="Rectangle 5"/>
                <p:cNvSpPr>
                  <a:spLocks noChangeArrowheads="1"/>
                </p:cNvSpPr>
                <p:nvPr/>
              </p:nvSpPr>
              <p:spPr bwMode="auto">
                <a:xfrm>
                  <a:off x="43" y="0"/>
                  <a:ext cx="4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3200">
                      <a:latin typeface="宋体" pitchFamily="2" charset="-122"/>
                      <a:cs typeface="Times New Roman" pitchFamily="18" charset="0"/>
                    </a:rPr>
                    <a:t>S</a:t>
                  </a:r>
                  <a:r>
                    <a:rPr kumimoji="1" lang="en-US" altLang="zh-CN" sz="3200" baseline="-30000">
                      <a:latin typeface="宋体" pitchFamily="2" charset="-122"/>
                      <a:cs typeface="Times New Roman" pitchFamily="18" charset="0"/>
                    </a:rPr>
                    <a:t>0</a:t>
                  </a:r>
                  <a:r>
                    <a:rPr kumimoji="1" lang="en-US" altLang="zh-CN" sz="3200">
                      <a:latin typeface="宋体" pitchFamily="2" charset="-122"/>
                      <a:cs typeface="Times New Roman" pitchFamily="18" charset="0"/>
                    </a:rPr>
                    <a:t> S</a:t>
                  </a:r>
                  <a:r>
                    <a:rPr kumimoji="1" lang="en-US" altLang="zh-CN" sz="3200" baseline="-30000">
                      <a:latin typeface="宋体" pitchFamily="2" charset="-122"/>
                      <a:cs typeface="Times New Roman" pitchFamily="18" charset="0"/>
                    </a:rPr>
                    <a:t>1</a:t>
                  </a:r>
                  <a:r>
                    <a:rPr kumimoji="1" lang="en-US" altLang="zh-CN" sz="3200">
                      <a:latin typeface="宋体" pitchFamily="2" charset="-122"/>
                      <a:cs typeface="Times New Roman" pitchFamily="18" charset="0"/>
                    </a:rPr>
                    <a:t> </a:t>
                  </a:r>
                  <a:endParaRPr kumimoji="1" lang="en-US" altLang="zh-CN" sz="3200">
                    <a:latin typeface="Times New Roman" pitchFamily="18" charset="0"/>
                    <a:cs typeface="Times New Roman" pitchFamily="18" charset="0"/>
                  </a:endParaRPr>
                </a:p>
              </p:txBody>
            </p:sp>
            <p:sp>
              <p:nvSpPr>
                <p:cNvPr id="153641" name="Rectangle 6"/>
                <p:cNvSpPr>
                  <a:spLocks noChangeArrowheads="1"/>
                </p:cNvSpPr>
                <p:nvPr/>
              </p:nvSpPr>
              <p:spPr bwMode="auto">
                <a:xfrm>
                  <a:off x="0" y="0"/>
                  <a:ext cx="51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19" name="Group 7"/>
              <p:cNvGrpSpPr>
                <a:grpSpLocks/>
              </p:cNvGrpSpPr>
              <p:nvPr/>
            </p:nvGrpSpPr>
            <p:grpSpPr bwMode="auto">
              <a:xfrm>
                <a:off x="517" y="0"/>
                <a:ext cx="540" cy="403"/>
                <a:chOff x="517" y="0"/>
                <a:chExt cx="540" cy="403"/>
              </a:xfrm>
            </p:grpSpPr>
            <p:sp>
              <p:nvSpPr>
                <p:cNvPr id="153638" name="Rectangle 8"/>
                <p:cNvSpPr>
                  <a:spLocks noChangeArrowheads="1"/>
                </p:cNvSpPr>
                <p:nvPr/>
              </p:nvSpPr>
              <p:spPr bwMode="auto">
                <a:xfrm>
                  <a:off x="560" y="0"/>
                  <a:ext cx="4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itchFamily="2" charset="-122"/>
                      <a:cs typeface="Times New Roman" pitchFamily="18" charset="0"/>
                    </a:rPr>
                    <a:t>Y</a:t>
                  </a:r>
                  <a:r>
                    <a:rPr kumimoji="1" lang="en-US" altLang="zh-CN" sz="3200" baseline="-30000">
                      <a:latin typeface="宋体" pitchFamily="2" charset="-122"/>
                      <a:cs typeface="Times New Roman" pitchFamily="18" charset="0"/>
                    </a:rPr>
                    <a:t>i</a:t>
                  </a:r>
                  <a:r>
                    <a:rPr kumimoji="1" lang="en-US" altLang="zh-CN" sz="2000">
                      <a:latin typeface="宋体" pitchFamily="2" charset="-122"/>
                      <a:cs typeface="Times New Roman" pitchFamily="18" charset="0"/>
                    </a:rPr>
                    <a:t> </a:t>
                  </a:r>
                  <a:endParaRPr kumimoji="1" lang="en-US" altLang="zh-CN" sz="2000">
                    <a:latin typeface="Times New Roman" pitchFamily="18" charset="0"/>
                    <a:cs typeface="Times New Roman" pitchFamily="18" charset="0"/>
                  </a:endParaRPr>
                </a:p>
              </p:txBody>
            </p:sp>
            <p:sp>
              <p:nvSpPr>
                <p:cNvPr id="153639" name="Rectangle 9"/>
                <p:cNvSpPr>
                  <a:spLocks noChangeArrowheads="1"/>
                </p:cNvSpPr>
                <p:nvPr/>
              </p:nvSpPr>
              <p:spPr bwMode="auto">
                <a:xfrm>
                  <a:off x="517" y="0"/>
                  <a:ext cx="5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0" name="Group 10"/>
              <p:cNvGrpSpPr>
                <a:grpSpLocks/>
              </p:cNvGrpSpPr>
              <p:nvPr/>
            </p:nvGrpSpPr>
            <p:grpSpPr bwMode="auto">
              <a:xfrm>
                <a:off x="1057" y="0"/>
                <a:ext cx="540" cy="403"/>
                <a:chOff x="1057" y="0"/>
                <a:chExt cx="540" cy="403"/>
              </a:xfrm>
            </p:grpSpPr>
            <p:sp>
              <p:nvSpPr>
                <p:cNvPr id="153636" name="Rectangle 11"/>
                <p:cNvSpPr>
                  <a:spLocks noChangeArrowheads="1"/>
                </p:cNvSpPr>
                <p:nvPr/>
              </p:nvSpPr>
              <p:spPr bwMode="auto">
                <a:xfrm>
                  <a:off x="1100" y="0"/>
                  <a:ext cx="4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itchFamily="2" charset="-122"/>
                      <a:cs typeface="Times New Roman" pitchFamily="18" charset="0"/>
                    </a:rPr>
                    <a:t>S</a:t>
                  </a:r>
                  <a:r>
                    <a:rPr kumimoji="1" lang="en-US" altLang="zh-CN" sz="3200" baseline="-30000">
                      <a:latin typeface="宋体" pitchFamily="2" charset="-122"/>
                      <a:cs typeface="Times New Roman" pitchFamily="18" charset="0"/>
                    </a:rPr>
                    <a:t>2</a:t>
                  </a:r>
                  <a:r>
                    <a:rPr kumimoji="1" lang="en-US" altLang="zh-CN" sz="3200">
                      <a:latin typeface="宋体" pitchFamily="2" charset="-122"/>
                      <a:cs typeface="Times New Roman" pitchFamily="18" charset="0"/>
                    </a:rPr>
                    <a:t> S</a:t>
                  </a:r>
                  <a:r>
                    <a:rPr kumimoji="1" lang="en-US" altLang="zh-CN" sz="3200" baseline="-30000">
                      <a:latin typeface="宋体" pitchFamily="2" charset="-122"/>
                      <a:cs typeface="Times New Roman" pitchFamily="18" charset="0"/>
                    </a:rPr>
                    <a:t>3</a:t>
                  </a:r>
                  <a:r>
                    <a:rPr kumimoji="1" lang="en-US" altLang="zh-CN" sz="2000">
                      <a:latin typeface="宋体" pitchFamily="2" charset="-122"/>
                      <a:cs typeface="Times New Roman" pitchFamily="18" charset="0"/>
                    </a:rPr>
                    <a:t> </a:t>
                  </a:r>
                  <a:endParaRPr kumimoji="1" lang="en-US" altLang="zh-CN" sz="2000">
                    <a:latin typeface="Times New Roman" pitchFamily="18" charset="0"/>
                    <a:cs typeface="Times New Roman" pitchFamily="18" charset="0"/>
                  </a:endParaRPr>
                </a:p>
              </p:txBody>
            </p:sp>
            <p:sp>
              <p:nvSpPr>
                <p:cNvPr id="153637" name="Rectangle 12"/>
                <p:cNvSpPr>
                  <a:spLocks noChangeArrowheads="1"/>
                </p:cNvSpPr>
                <p:nvPr/>
              </p:nvSpPr>
              <p:spPr bwMode="auto">
                <a:xfrm>
                  <a:off x="1057" y="0"/>
                  <a:ext cx="5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1" name="Group 13"/>
              <p:cNvGrpSpPr>
                <a:grpSpLocks/>
              </p:cNvGrpSpPr>
              <p:nvPr/>
            </p:nvGrpSpPr>
            <p:grpSpPr bwMode="auto">
              <a:xfrm>
                <a:off x="1597" y="0"/>
                <a:ext cx="599" cy="403"/>
                <a:chOff x="1597" y="0"/>
                <a:chExt cx="599" cy="403"/>
              </a:xfrm>
            </p:grpSpPr>
            <p:sp>
              <p:nvSpPr>
                <p:cNvPr id="153634" name="Rectangle 14"/>
                <p:cNvSpPr>
                  <a:spLocks noChangeArrowheads="1"/>
                </p:cNvSpPr>
                <p:nvPr/>
              </p:nvSpPr>
              <p:spPr bwMode="auto">
                <a:xfrm>
                  <a:off x="1640" y="0"/>
                  <a:ext cx="51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itchFamily="2" charset="-122"/>
                      <a:cs typeface="Times New Roman" pitchFamily="18" charset="0"/>
                    </a:rPr>
                    <a:t>X</a:t>
                  </a:r>
                  <a:r>
                    <a:rPr kumimoji="1" lang="en-US" altLang="zh-CN" sz="3200" baseline="-30000">
                      <a:latin typeface="宋体" pitchFamily="2" charset="-122"/>
                      <a:cs typeface="Times New Roman" pitchFamily="18" charset="0"/>
                    </a:rPr>
                    <a:t>i</a:t>
                  </a:r>
                  <a:r>
                    <a:rPr kumimoji="1" lang="en-US" altLang="zh-CN" sz="3200">
                      <a:latin typeface="宋体" pitchFamily="2" charset="-122"/>
                      <a:cs typeface="Times New Roman" pitchFamily="18" charset="0"/>
                    </a:rPr>
                    <a:t> </a:t>
                  </a:r>
                  <a:endParaRPr kumimoji="1" lang="en-US" altLang="zh-CN" sz="2000">
                    <a:latin typeface="Times New Roman" pitchFamily="18" charset="0"/>
                    <a:cs typeface="Times New Roman" pitchFamily="18" charset="0"/>
                  </a:endParaRPr>
                </a:p>
              </p:txBody>
            </p:sp>
            <p:sp>
              <p:nvSpPr>
                <p:cNvPr id="153635" name="Rectangle 15"/>
                <p:cNvSpPr>
                  <a:spLocks noChangeArrowheads="1"/>
                </p:cNvSpPr>
                <p:nvPr/>
              </p:nvSpPr>
              <p:spPr bwMode="auto">
                <a:xfrm>
                  <a:off x="1597" y="0"/>
                  <a:ext cx="599"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2" name="Group 16"/>
              <p:cNvGrpSpPr>
                <a:grpSpLocks/>
              </p:cNvGrpSpPr>
              <p:nvPr/>
            </p:nvGrpSpPr>
            <p:grpSpPr bwMode="auto">
              <a:xfrm>
                <a:off x="0" y="403"/>
                <a:ext cx="517" cy="748"/>
                <a:chOff x="0" y="403"/>
                <a:chExt cx="517" cy="748"/>
              </a:xfrm>
            </p:grpSpPr>
            <p:sp>
              <p:nvSpPr>
                <p:cNvPr id="153632" name="Rectangle 17"/>
                <p:cNvSpPr>
                  <a:spLocks noChangeArrowheads="1"/>
                </p:cNvSpPr>
                <p:nvPr/>
              </p:nvSpPr>
              <p:spPr bwMode="auto">
                <a:xfrm>
                  <a:off x="43" y="403"/>
                  <a:ext cx="431"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itchFamily="2" charset="-122"/>
                      <a:cs typeface="Times New Roman" pitchFamily="18" charset="0"/>
                    </a:rPr>
                    <a:t>0</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0</a:t>
                  </a:r>
                  <a:br>
                    <a:rPr kumimoji="1" lang="en-US" altLang="zh-CN" sz="3200">
                      <a:latin typeface="宋体" pitchFamily="2" charset="-122"/>
                      <a:cs typeface="Times New Roman" pitchFamily="18" charset="0"/>
                    </a:rPr>
                  </a:br>
                  <a:r>
                    <a:rPr kumimoji="1" lang="en-US" altLang="zh-CN" sz="3200">
                      <a:latin typeface="宋体" pitchFamily="2" charset="-122"/>
                      <a:cs typeface="Times New Roman" pitchFamily="18" charset="0"/>
                    </a:rPr>
                    <a:t>0</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1</a:t>
                  </a:r>
                  <a:br>
                    <a:rPr kumimoji="1" lang="en-US" altLang="zh-CN" sz="3200">
                      <a:latin typeface="宋体" pitchFamily="2" charset="-122"/>
                      <a:cs typeface="Times New Roman" pitchFamily="18" charset="0"/>
                    </a:rPr>
                  </a:br>
                  <a:r>
                    <a:rPr kumimoji="1" lang="en-US" altLang="zh-CN" sz="3200">
                      <a:latin typeface="宋体" pitchFamily="2" charset="-122"/>
                      <a:cs typeface="Times New Roman" pitchFamily="18" charset="0"/>
                    </a:rPr>
                    <a:t>1</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0</a:t>
                  </a:r>
                  <a:br>
                    <a:rPr kumimoji="1" lang="en-US" altLang="zh-CN" sz="3200">
                      <a:latin typeface="宋体" pitchFamily="2" charset="-122"/>
                      <a:cs typeface="Times New Roman" pitchFamily="18" charset="0"/>
                    </a:rPr>
                  </a:br>
                  <a:r>
                    <a:rPr kumimoji="1" lang="en-US" altLang="zh-CN" sz="3200">
                      <a:latin typeface="宋体" pitchFamily="2" charset="-122"/>
                      <a:cs typeface="Times New Roman" pitchFamily="18" charset="0"/>
                    </a:rPr>
                    <a:t>1  1</a:t>
                  </a:r>
                </a:p>
                <a:p>
                  <a:pPr algn="just"/>
                  <a:endParaRPr kumimoji="1" lang="en-US" altLang="zh-CN" sz="3200">
                    <a:latin typeface="Times New Roman" pitchFamily="18" charset="0"/>
                    <a:cs typeface="Times New Roman" pitchFamily="18" charset="0"/>
                  </a:endParaRPr>
                </a:p>
              </p:txBody>
            </p:sp>
            <p:sp>
              <p:nvSpPr>
                <p:cNvPr id="153633" name="Rectangle 18"/>
                <p:cNvSpPr>
                  <a:spLocks noChangeArrowheads="1"/>
                </p:cNvSpPr>
                <p:nvPr/>
              </p:nvSpPr>
              <p:spPr bwMode="auto">
                <a:xfrm>
                  <a:off x="0" y="403"/>
                  <a:ext cx="517"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3" name="Group 19"/>
              <p:cNvGrpSpPr>
                <a:grpSpLocks/>
              </p:cNvGrpSpPr>
              <p:nvPr/>
            </p:nvGrpSpPr>
            <p:grpSpPr bwMode="auto">
              <a:xfrm>
                <a:off x="517" y="403"/>
                <a:ext cx="540" cy="748"/>
                <a:chOff x="517" y="403"/>
                <a:chExt cx="540" cy="748"/>
              </a:xfrm>
            </p:grpSpPr>
            <p:sp>
              <p:nvSpPr>
                <p:cNvPr id="153630" name="Rectangle 20"/>
                <p:cNvSpPr>
                  <a:spLocks noChangeArrowheads="1"/>
                </p:cNvSpPr>
                <p:nvPr/>
              </p:nvSpPr>
              <p:spPr bwMode="auto">
                <a:xfrm>
                  <a:off x="560" y="403"/>
                  <a:ext cx="45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kumimoji="1" lang="zh-CN" altLang="zh-CN" sz="2000">
                    <a:latin typeface="Times New Roman" pitchFamily="18" charset="0"/>
                  </a:endParaRPr>
                </a:p>
              </p:txBody>
            </p:sp>
            <p:sp>
              <p:nvSpPr>
                <p:cNvPr id="153631" name="Rectangle 21"/>
                <p:cNvSpPr>
                  <a:spLocks noChangeArrowheads="1"/>
                </p:cNvSpPr>
                <p:nvPr/>
              </p:nvSpPr>
              <p:spPr bwMode="auto">
                <a:xfrm>
                  <a:off x="517" y="403"/>
                  <a:ext cx="540"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4" name="Group 22"/>
              <p:cNvGrpSpPr>
                <a:grpSpLocks/>
              </p:cNvGrpSpPr>
              <p:nvPr/>
            </p:nvGrpSpPr>
            <p:grpSpPr bwMode="auto">
              <a:xfrm>
                <a:off x="1057" y="403"/>
                <a:ext cx="540" cy="748"/>
                <a:chOff x="1057" y="403"/>
                <a:chExt cx="540" cy="748"/>
              </a:xfrm>
            </p:grpSpPr>
            <p:sp>
              <p:nvSpPr>
                <p:cNvPr id="153628" name="Rectangle 23"/>
                <p:cNvSpPr>
                  <a:spLocks noChangeArrowheads="1"/>
                </p:cNvSpPr>
                <p:nvPr/>
              </p:nvSpPr>
              <p:spPr bwMode="auto">
                <a:xfrm>
                  <a:off x="1100" y="403"/>
                  <a:ext cx="45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itchFamily="2" charset="-122"/>
                      <a:cs typeface="Times New Roman" pitchFamily="18" charset="0"/>
                    </a:rPr>
                    <a:t>0</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0</a:t>
                  </a:r>
                  <a:br>
                    <a:rPr kumimoji="1" lang="en-US" altLang="zh-CN" sz="3200">
                      <a:latin typeface="宋体" pitchFamily="2" charset="-122"/>
                      <a:cs typeface="Times New Roman" pitchFamily="18" charset="0"/>
                    </a:rPr>
                  </a:br>
                  <a:r>
                    <a:rPr kumimoji="1" lang="en-US" altLang="zh-CN" sz="3200">
                      <a:latin typeface="宋体" pitchFamily="2" charset="-122"/>
                      <a:cs typeface="Times New Roman" pitchFamily="18" charset="0"/>
                    </a:rPr>
                    <a:t>0</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1</a:t>
                  </a:r>
                  <a:br>
                    <a:rPr kumimoji="1" lang="en-US" altLang="zh-CN" sz="3200">
                      <a:latin typeface="宋体" pitchFamily="2" charset="-122"/>
                      <a:cs typeface="Times New Roman" pitchFamily="18" charset="0"/>
                    </a:rPr>
                  </a:br>
                  <a:r>
                    <a:rPr kumimoji="1" lang="en-US" altLang="zh-CN" sz="3200">
                      <a:latin typeface="宋体" pitchFamily="2" charset="-122"/>
                      <a:cs typeface="Times New Roman" pitchFamily="18" charset="0"/>
                    </a:rPr>
                    <a:t>1</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0</a:t>
                  </a:r>
                  <a:br>
                    <a:rPr kumimoji="1" lang="en-US" altLang="zh-CN" sz="3200">
                      <a:latin typeface="宋体" pitchFamily="2" charset="-122"/>
                      <a:cs typeface="Times New Roman" pitchFamily="18" charset="0"/>
                    </a:rPr>
                  </a:br>
                  <a:r>
                    <a:rPr kumimoji="1" lang="en-US" altLang="zh-CN" sz="3200">
                      <a:latin typeface="宋体" pitchFamily="2" charset="-122"/>
                      <a:cs typeface="Times New Roman" pitchFamily="18" charset="0"/>
                    </a:rPr>
                    <a:t>1</a:t>
                  </a:r>
                  <a:r>
                    <a:rPr kumimoji="1" lang="zh-CN" altLang="en-US" sz="3200">
                      <a:latin typeface="宋体" pitchFamily="2" charset="-122"/>
                      <a:cs typeface="Times New Roman" pitchFamily="18" charset="0"/>
                    </a:rPr>
                    <a:t>　 </a:t>
                  </a:r>
                  <a:r>
                    <a:rPr kumimoji="1" lang="en-US" altLang="zh-CN" sz="3200">
                      <a:latin typeface="宋体" pitchFamily="2" charset="-122"/>
                      <a:cs typeface="Times New Roman" pitchFamily="18" charset="0"/>
                    </a:rPr>
                    <a:t>1</a:t>
                  </a:r>
                </a:p>
                <a:p>
                  <a:pPr algn="just"/>
                  <a:endParaRPr kumimoji="1" lang="en-US" altLang="zh-CN" sz="3200">
                    <a:latin typeface="Times New Roman" pitchFamily="18" charset="0"/>
                    <a:cs typeface="Times New Roman" pitchFamily="18" charset="0"/>
                  </a:endParaRPr>
                </a:p>
              </p:txBody>
            </p:sp>
            <p:sp>
              <p:nvSpPr>
                <p:cNvPr id="153629" name="Rectangle 24"/>
                <p:cNvSpPr>
                  <a:spLocks noChangeArrowheads="1"/>
                </p:cNvSpPr>
                <p:nvPr/>
              </p:nvSpPr>
              <p:spPr bwMode="auto">
                <a:xfrm>
                  <a:off x="1057" y="403"/>
                  <a:ext cx="540"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nvGrpSpPr>
              <p:cNvPr id="153625" name="Group 25"/>
              <p:cNvGrpSpPr>
                <a:grpSpLocks/>
              </p:cNvGrpSpPr>
              <p:nvPr/>
            </p:nvGrpSpPr>
            <p:grpSpPr bwMode="auto">
              <a:xfrm>
                <a:off x="1597" y="403"/>
                <a:ext cx="599" cy="748"/>
                <a:chOff x="1597" y="403"/>
                <a:chExt cx="599" cy="748"/>
              </a:xfrm>
            </p:grpSpPr>
            <p:sp>
              <p:nvSpPr>
                <p:cNvPr id="153626" name="Rectangle 26"/>
                <p:cNvSpPr>
                  <a:spLocks noChangeArrowheads="1"/>
                </p:cNvSpPr>
                <p:nvPr/>
              </p:nvSpPr>
              <p:spPr bwMode="auto">
                <a:xfrm>
                  <a:off x="1640" y="403"/>
                  <a:ext cx="51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3200">
                      <a:latin typeface="宋体" pitchFamily="2" charset="-122"/>
                      <a:cs typeface="Times New Roman" pitchFamily="18" charset="0"/>
                    </a:rPr>
                    <a:t>1</a:t>
                  </a:r>
                  <a:r>
                    <a:rPr kumimoji="1" lang="en-US" altLang="zh-CN" sz="2000">
                      <a:latin typeface="宋体" pitchFamily="2" charset="-122"/>
                      <a:cs typeface="Times New Roman" pitchFamily="18" charset="0"/>
                    </a:rPr>
                    <a:t/>
                  </a:r>
                  <a:br>
                    <a:rPr kumimoji="1" lang="en-US" altLang="zh-CN" sz="2000">
                      <a:latin typeface="宋体" pitchFamily="2" charset="-122"/>
                      <a:cs typeface="Times New Roman" pitchFamily="18" charset="0"/>
                    </a:rPr>
                  </a:br>
                  <a:endParaRPr kumimoji="1" lang="en-US" altLang="zh-CN" sz="2000">
                    <a:latin typeface="Times New Roman" pitchFamily="18" charset="0"/>
                    <a:cs typeface="Times New Roman" pitchFamily="18" charset="0"/>
                  </a:endParaRPr>
                </a:p>
              </p:txBody>
            </p:sp>
            <p:sp>
              <p:nvSpPr>
                <p:cNvPr id="153627" name="Rectangle 27"/>
                <p:cNvSpPr>
                  <a:spLocks noChangeArrowheads="1"/>
                </p:cNvSpPr>
                <p:nvPr/>
              </p:nvSpPr>
              <p:spPr bwMode="auto">
                <a:xfrm>
                  <a:off x="1597" y="403"/>
                  <a:ext cx="599"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lang="zh-CN" altLang="en-US"/>
                </a:p>
              </p:txBody>
            </p:sp>
          </p:grpSp>
        </p:grpSp>
        <p:grpSp>
          <p:nvGrpSpPr>
            <p:cNvPr id="153609" name="Group 28"/>
            <p:cNvGrpSpPr>
              <a:grpSpLocks/>
            </p:cNvGrpSpPr>
            <p:nvPr/>
          </p:nvGrpSpPr>
          <p:grpSpPr bwMode="auto">
            <a:xfrm>
              <a:off x="2108" y="1707"/>
              <a:ext cx="415" cy="1206"/>
              <a:chOff x="1920" y="2206"/>
              <a:chExt cx="415" cy="1206"/>
            </a:xfrm>
          </p:grpSpPr>
          <p:graphicFrame>
            <p:nvGraphicFramePr>
              <p:cNvPr id="153614" name="Object 29"/>
              <p:cNvGraphicFramePr>
                <a:graphicFrameLocks noChangeAspect="1"/>
              </p:cNvGraphicFramePr>
              <p:nvPr/>
            </p:nvGraphicFramePr>
            <p:xfrm>
              <a:off x="2016" y="2206"/>
              <a:ext cx="230" cy="336"/>
            </p:xfrm>
            <a:graphic>
              <a:graphicData uri="http://schemas.openxmlformats.org/presentationml/2006/ole">
                <mc:AlternateContent xmlns:mc="http://schemas.openxmlformats.org/markup-compatibility/2006">
                  <mc:Choice xmlns:v="urn:schemas-microsoft-com:vml" Requires="v">
                    <p:oleObj spid="_x0000_s153874" name="Equation" r:id="rId3" imgW="164957" imgH="241091" progId="Equation.3">
                      <p:embed/>
                    </p:oleObj>
                  </mc:Choice>
                  <mc:Fallback>
                    <p:oleObj name="Equation" r:id="rId3" imgW="164957" imgH="241091"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206"/>
                            <a:ext cx="23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5" name="Object 30"/>
              <p:cNvGraphicFramePr>
                <a:graphicFrameLocks noChangeAspect="1"/>
              </p:cNvGraphicFramePr>
              <p:nvPr/>
            </p:nvGraphicFramePr>
            <p:xfrm>
              <a:off x="1928" y="2496"/>
              <a:ext cx="407" cy="336"/>
            </p:xfrm>
            <a:graphic>
              <a:graphicData uri="http://schemas.openxmlformats.org/presentationml/2006/ole">
                <mc:AlternateContent xmlns:mc="http://schemas.openxmlformats.org/markup-compatibility/2006">
                  <mc:Choice xmlns:v="urn:schemas-microsoft-com:vml" Requires="v">
                    <p:oleObj spid="_x0000_s153875" name="Equation" r:id="rId5" imgW="291973" imgH="241195" progId="Equation.3">
                      <p:embed/>
                    </p:oleObj>
                  </mc:Choice>
                  <mc:Fallback>
                    <p:oleObj name="Equation" r:id="rId5" imgW="291973" imgH="241195"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 y="249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6" name="Object 31"/>
              <p:cNvGraphicFramePr>
                <a:graphicFrameLocks noChangeAspect="1"/>
              </p:cNvGraphicFramePr>
              <p:nvPr/>
            </p:nvGraphicFramePr>
            <p:xfrm>
              <a:off x="1920" y="2832"/>
              <a:ext cx="407" cy="336"/>
            </p:xfrm>
            <a:graphic>
              <a:graphicData uri="http://schemas.openxmlformats.org/presentationml/2006/ole">
                <mc:AlternateContent xmlns:mc="http://schemas.openxmlformats.org/markup-compatibility/2006">
                  <mc:Choice xmlns:v="urn:schemas-microsoft-com:vml" Requires="v">
                    <p:oleObj spid="_x0000_s153876" name="Equation" r:id="rId7" imgW="291973" imgH="241195" progId="Equation.3">
                      <p:embed/>
                    </p:oleObj>
                  </mc:Choice>
                  <mc:Fallback>
                    <p:oleObj name="Equation" r:id="rId7" imgW="291973" imgH="241195"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2832"/>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7" name="Object 32"/>
              <p:cNvGraphicFramePr>
                <a:graphicFrameLocks noChangeAspect="1"/>
              </p:cNvGraphicFramePr>
              <p:nvPr/>
            </p:nvGraphicFramePr>
            <p:xfrm>
              <a:off x="2035" y="3164"/>
              <a:ext cx="177" cy="248"/>
            </p:xfrm>
            <a:graphic>
              <a:graphicData uri="http://schemas.openxmlformats.org/presentationml/2006/ole">
                <mc:AlternateContent xmlns:mc="http://schemas.openxmlformats.org/markup-compatibility/2006">
                  <mc:Choice xmlns:v="urn:schemas-microsoft-com:vml" Requires="v">
                    <p:oleObj spid="_x0000_s153877" name="Equation" r:id="rId9" imgW="126725" imgH="177415" progId="Equation.3">
                      <p:embed/>
                    </p:oleObj>
                  </mc:Choice>
                  <mc:Fallback>
                    <p:oleObj name="Equation" r:id="rId9" imgW="126725" imgH="177415"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5" y="3164"/>
                            <a:ext cx="17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610" name="Object 33"/>
            <p:cNvGraphicFramePr>
              <a:graphicFrameLocks noChangeAspect="1"/>
            </p:cNvGraphicFramePr>
            <p:nvPr/>
          </p:nvGraphicFramePr>
          <p:xfrm>
            <a:off x="3876" y="2614"/>
            <a:ext cx="637" cy="354"/>
          </p:xfrm>
          <a:graphic>
            <a:graphicData uri="http://schemas.openxmlformats.org/presentationml/2006/ole">
              <mc:AlternateContent xmlns:mc="http://schemas.openxmlformats.org/markup-compatibility/2006">
                <mc:Choice xmlns:v="urn:schemas-microsoft-com:vml" Requires="v">
                  <p:oleObj spid="_x0000_s153878" name="Equation" r:id="rId11" imgW="457002" imgH="253890" progId="Equation.3">
                    <p:embed/>
                  </p:oleObj>
                </mc:Choice>
                <mc:Fallback>
                  <p:oleObj name="Equation" r:id="rId11" imgW="457002" imgH="25389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6" y="2614"/>
                          <a:ext cx="637"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11" name="Group 34"/>
            <p:cNvGrpSpPr>
              <a:grpSpLocks/>
            </p:cNvGrpSpPr>
            <p:nvPr/>
          </p:nvGrpSpPr>
          <p:grpSpPr bwMode="auto">
            <a:xfrm>
              <a:off x="3878" y="1962"/>
              <a:ext cx="619" cy="636"/>
              <a:chOff x="3802" y="2868"/>
              <a:chExt cx="619" cy="636"/>
            </a:xfrm>
          </p:grpSpPr>
          <p:graphicFrame>
            <p:nvGraphicFramePr>
              <p:cNvPr id="153612" name="Object 35"/>
              <p:cNvGraphicFramePr>
                <a:graphicFrameLocks noChangeAspect="1"/>
              </p:cNvGraphicFramePr>
              <p:nvPr/>
            </p:nvGraphicFramePr>
            <p:xfrm>
              <a:off x="3802" y="2868"/>
              <a:ext cx="619" cy="337"/>
            </p:xfrm>
            <a:graphic>
              <a:graphicData uri="http://schemas.openxmlformats.org/presentationml/2006/ole">
                <mc:AlternateContent xmlns:mc="http://schemas.openxmlformats.org/markup-compatibility/2006">
                  <mc:Choice xmlns:v="urn:schemas-microsoft-com:vml" Requires="v">
                    <p:oleObj spid="_x0000_s153879" name="Equation" r:id="rId13" imgW="444307" imgH="241195" progId="Equation.3">
                      <p:embed/>
                    </p:oleObj>
                  </mc:Choice>
                  <mc:Fallback>
                    <p:oleObj name="Equation" r:id="rId13" imgW="444307" imgH="241195"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2" y="2868"/>
                            <a:ext cx="61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13" name="Object 36"/>
              <p:cNvGraphicFramePr>
                <a:graphicFrameLocks noChangeAspect="1"/>
              </p:cNvGraphicFramePr>
              <p:nvPr/>
            </p:nvGraphicFramePr>
            <p:xfrm>
              <a:off x="3936" y="3168"/>
              <a:ext cx="230" cy="336"/>
            </p:xfrm>
            <a:graphic>
              <a:graphicData uri="http://schemas.openxmlformats.org/presentationml/2006/ole">
                <mc:AlternateContent xmlns:mc="http://schemas.openxmlformats.org/markup-compatibility/2006">
                  <mc:Choice xmlns:v="urn:schemas-microsoft-com:vml" Requires="v">
                    <p:oleObj spid="_x0000_s153880" name="Equation" r:id="rId15" imgW="164957" imgH="241091" progId="Equation.3">
                      <p:embed/>
                    </p:oleObj>
                  </mc:Choice>
                  <mc:Fallback>
                    <p:oleObj name="Equation" r:id="rId15" imgW="164957" imgH="241091"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3168"/>
                            <a:ext cx="23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53605" name="Object 37"/>
          <p:cNvGraphicFramePr>
            <a:graphicFrameLocks noGrp="1" noChangeAspect="1"/>
          </p:cNvGraphicFramePr>
          <p:nvPr>
            <p:ph idx="4294967295"/>
          </p:nvPr>
        </p:nvGraphicFramePr>
        <p:xfrm>
          <a:off x="1763713" y="5445125"/>
          <a:ext cx="6096000" cy="1008063"/>
        </p:xfrm>
        <a:graphic>
          <a:graphicData uri="http://schemas.openxmlformats.org/presentationml/2006/ole">
            <mc:AlternateContent xmlns:mc="http://schemas.openxmlformats.org/markup-compatibility/2006">
              <mc:Choice xmlns:v="urn:schemas-microsoft-com:vml" Requires="v">
                <p:oleObj spid="_x0000_s153881" name="公式" r:id="rId16" imgW="3073400" imgH="508000" progId="Equation.3">
                  <p:embed/>
                </p:oleObj>
              </mc:Choice>
              <mc:Fallback>
                <p:oleObj name="公式" r:id="rId16" imgW="3073400" imgH="508000" progId="Equation.3">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3713" y="5445125"/>
                        <a:ext cx="60960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6" name="Rectangle 38"/>
          <p:cNvSpPr>
            <a:spLocks noChangeArrowheads="1"/>
          </p:cNvSpPr>
          <p:nvPr/>
        </p:nvSpPr>
        <p:spPr bwMode="auto">
          <a:xfrm>
            <a:off x="652463" y="1276350"/>
            <a:ext cx="8318500" cy="8302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t>2、逻辑表达式</a:t>
            </a:r>
            <a:endParaRPr lang="en-US" altLang="zh-CN" sz="2400" b="1"/>
          </a:p>
          <a:p>
            <a:pPr eaLnBrk="1" hangingPunct="1">
              <a:defRPr/>
            </a:pPr>
            <a:r>
              <a:rPr kumimoji="1" lang="en-US" altLang="zh-CN" sz="2400">
                <a:latin typeface="+mn-ea"/>
                <a:ea typeface="+mn-ea"/>
              </a:rPr>
              <a:t>X</a:t>
            </a:r>
            <a:r>
              <a:rPr kumimoji="1" lang="en-US" altLang="zh-CN" sz="2400" baseline="-25000">
                <a:latin typeface="+mn-ea"/>
                <a:ea typeface="+mn-ea"/>
              </a:rPr>
              <a:t>i</a:t>
            </a:r>
            <a:r>
              <a:rPr kumimoji="1" lang="zh-CN" altLang="en-US" sz="2400">
                <a:latin typeface="+mn-ea"/>
                <a:ea typeface="+mn-ea"/>
              </a:rPr>
              <a:t>、</a:t>
            </a:r>
            <a:r>
              <a:rPr kumimoji="1" lang="en-US" altLang="zh-CN" sz="2400">
                <a:latin typeface="+mn-ea"/>
                <a:ea typeface="+mn-ea"/>
              </a:rPr>
              <a:t>Y</a:t>
            </a:r>
            <a:r>
              <a:rPr kumimoji="1" lang="en-US" altLang="zh-CN" sz="2400" baseline="-25000">
                <a:latin typeface="+mn-ea"/>
                <a:ea typeface="+mn-ea"/>
              </a:rPr>
              <a:t>i</a:t>
            </a:r>
            <a:r>
              <a:rPr kumimoji="1" lang="en-US" altLang="zh-CN" sz="2400">
                <a:latin typeface="+mn-ea"/>
                <a:ea typeface="+mn-ea"/>
              </a:rPr>
              <a:t> </a:t>
            </a:r>
            <a:r>
              <a:rPr kumimoji="1" lang="zh-CN" altLang="en-US" sz="2400">
                <a:latin typeface="Tahoma" panose="020B0604030504040204" pitchFamily="34" charset="0"/>
              </a:rPr>
              <a:t>与控制参数和输入量的关系构造如下真值表</a:t>
            </a:r>
          </a:p>
        </p:txBody>
      </p:sp>
      <p:sp>
        <p:nvSpPr>
          <p:cNvPr id="153607" name="Rectangle 39"/>
          <p:cNvSpPr>
            <a:spLocks noChangeArrowheads="1"/>
          </p:cNvSpPr>
          <p:nvPr/>
        </p:nvSpPr>
        <p:spPr bwMode="auto">
          <a:xfrm>
            <a:off x="179388" y="333375"/>
            <a:ext cx="7543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lnSpc>
                <a:spcPct val="75000"/>
              </a:lnSpc>
            </a:pPr>
            <a:r>
              <a:rPr lang="en-US" altLang="zh-CN" sz="3500" b="1">
                <a:solidFill>
                  <a:schemeClr val="tx2"/>
                </a:solidFill>
                <a:cs typeface="Times New Roman" pitchFamily="18" charset="0"/>
              </a:rPr>
              <a:t>2</a:t>
            </a:r>
            <a:r>
              <a:rPr lang="en-US" altLang="zh-CN" sz="3500" b="1">
                <a:solidFill>
                  <a:schemeClr val="tx2"/>
                </a:solidFill>
              </a:rPr>
              <a:t>.5.2  </a:t>
            </a:r>
            <a:r>
              <a:rPr lang="zh-CN" altLang="en-US" sz="3500" b="1">
                <a:solidFill>
                  <a:schemeClr val="tx2"/>
                </a:solidFill>
              </a:rPr>
              <a:t>多功能算术</a:t>
            </a:r>
            <a:r>
              <a:rPr lang="en-US" altLang="zh-CN" sz="3500" b="1">
                <a:solidFill>
                  <a:schemeClr val="tx2"/>
                </a:solidFill>
              </a:rPr>
              <a:t>/</a:t>
            </a:r>
            <a:r>
              <a:rPr lang="zh-CN" altLang="en-US" sz="3500" b="1">
                <a:solidFill>
                  <a:schemeClr val="tx2"/>
                </a:solidFill>
              </a:rPr>
              <a:t>逻辑运算单元</a:t>
            </a:r>
            <a:r>
              <a:rPr lang="en-US" altLang="zh-CN" sz="3500" b="1">
                <a:solidFill>
                  <a:schemeClr val="tx2"/>
                </a:solidFill>
              </a:rPr>
              <a:t>ALU</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8726E07-2DCA-43ED-BC99-8D24D92EEBE9}" type="datetime11">
              <a:rPr lang="zh-CN" altLang="en-US" smtClean="0"/>
              <a:t>10:23:48</a:t>
            </a:fld>
            <a:endParaRPr lang="en-US" altLang="zh-CN" smtClean="0"/>
          </a:p>
        </p:txBody>
      </p:sp>
      <p:sp>
        <p:nvSpPr>
          <p:cNvPr id="154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7E25C1F-3045-461A-89EA-368871DFC40D}" type="slidenum">
              <a:rPr lang="en-US" altLang="zh-CN"/>
              <a:pPr/>
              <a:t>149</a:t>
            </a:fld>
            <a:endParaRPr lang="en-US" altLang="zh-CN"/>
          </a:p>
        </p:txBody>
      </p:sp>
      <p:sp>
        <p:nvSpPr>
          <p:cNvPr id="154628" name="Rectangle 2"/>
          <p:cNvSpPr>
            <a:spLocks noGrp="1" noChangeArrowheads="1"/>
          </p:cNvSpPr>
          <p:nvPr>
            <p:ph type="title"/>
          </p:nvPr>
        </p:nvSpPr>
        <p:spPr>
          <a:xfrm>
            <a:off x="457200" y="908050"/>
            <a:ext cx="7543800" cy="509588"/>
          </a:xfrm>
        </p:spPr>
        <p:txBody>
          <a:bodyPr/>
          <a:lstStyle/>
          <a:p>
            <a:pPr eaLnBrk="1" hangingPunct="1">
              <a:lnSpc>
                <a:spcPct val="75000"/>
              </a:lnSpc>
            </a:pPr>
            <a:r>
              <a:rPr lang="en-US" altLang="zh-CN" sz="3500" smtClean="0">
                <a:cs typeface="Times New Roman" pitchFamily="18" charset="0"/>
              </a:rPr>
              <a:t>2</a:t>
            </a:r>
            <a:r>
              <a:rPr lang="en-US" altLang="zh-CN" sz="3500" smtClean="0"/>
              <a:t>.5.2  </a:t>
            </a:r>
            <a:r>
              <a:rPr lang="zh-CN" altLang="en-US" sz="3500" smtClean="0"/>
              <a:t>多功能算术</a:t>
            </a:r>
            <a:r>
              <a:rPr lang="en-US" altLang="zh-CN" sz="3500" smtClean="0"/>
              <a:t>/</a:t>
            </a:r>
            <a:r>
              <a:rPr lang="zh-CN" altLang="en-US" sz="3500" smtClean="0"/>
              <a:t>逻辑运算单元</a:t>
            </a:r>
            <a:r>
              <a:rPr lang="en-US" altLang="zh-CN" sz="3500" smtClean="0"/>
              <a:t>ALU</a:t>
            </a:r>
          </a:p>
        </p:txBody>
      </p:sp>
      <p:sp>
        <p:nvSpPr>
          <p:cNvPr id="154629" name="Rectangle 3"/>
          <p:cNvSpPr>
            <a:spLocks noGrp="1" noChangeArrowheads="1"/>
          </p:cNvSpPr>
          <p:nvPr>
            <p:ph type="body" idx="1"/>
          </p:nvPr>
        </p:nvSpPr>
        <p:spPr>
          <a:xfrm>
            <a:off x="468313" y="1773238"/>
            <a:ext cx="5986462" cy="431800"/>
          </a:xfrm>
        </p:spPr>
        <p:txBody>
          <a:bodyPr/>
          <a:lstStyle/>
          <a:p>
            <a:pPr marL="0" indent="0" eaLnBrk="1" hangingPunct="1">
              <a:lnSpc>
                <a:spcPct val="75000"/>
              </a:lnSpc>
              <a:buFont typeface="Wingdings" pitchFamily="2" charset="2"/>
              <a:buNone/>
            </a:pPr>
            <a:r>
              <a:rPr lang="en-US" altLang="zh-CN" sz="3400" smtClean="0"/>
              <a:t>ALU</a:t>
            </a:r>
            <a:r>
              <a:rPr lang="zh-CN" altLang="en-US" sz="3400" smtClean="0"/>
              <a:t>的某一位逻辑表达式见下</a:t>
            </a:r>
            <a:r>
              <a:rPr lang="en-US" altLang="zh-CN" sz="3400" smtClean="0"/>
              <a:t>:</a:t>
            </a:r>
          </a:p>
        </p:txBody>
      </p:sp>
      <p:grpSp>
        <p:nvGrpSpPr>
          <p:cNvPr id="154630" name="Group 4"/>
          <p:cNvGrpSpPr>
            <a:grpSpLocks/>
          </p:cNvGrpSpPr>
          <p:nvPr/>
        </p:nvGrpSpPr>
        <p:grpSpPr bwMode="auto">
          <a:xfrm>
            <a:off x="1524000" y="2563813"/>
            <a:ext cx="5618163" cy="2232025"/>
            <a:chOff x="793" y="1752"/>
            <a:chExt cx="4560" cy="1790"/>
          </a:xfrm>
        </p:grpSpPr>
        <p:graphicFrame>
          <p:nvGraphicFramePr>
            <p:cNvPr id="154631" name="Object 5"/>
            <p:cNvGraphicFramePr>
              <a:graphicFrameLocks noChangeAspect="1"/>
            </p:cNvGraphicFramePr>
            <p:nvPr/>
          </p:nvGraphicFramePr>
          <p:xfrm>
            <a:off x="793" y="2750"/>
            <a:ext cx="4560" cy="432"/>
          </p:xfrm>
          <a:graphic>
            <a:graphicData uri="http://schemas.openxmlformats.org/presentationml/2006/ole">
              <mc:AlternateContent xmlns:mc="http://schemas.openxmlformats.org/markup-compatibility/2006">
                <mc:Choice xmlns:v="urn:schemas-microsoft-com:vml" Requires="v">
                  <p:oleObj spid="_x0000_s154721" name="Equation" r:id="rId3" imgW="1168400" imgH="228600" progId="Equation.3">
                    <p:embed/>
                  </p:oleObj>
                </mc:Choice>
                <mc:Fallback>
                  <p:oleObj name="Equation" r:id="rId3" imgW="11684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2750"/>
                          <a:ext cx="4560" cy="432"/>
                        </a:xfrm>
                        <a:prstGeom prst="rect">
                          <a:avLst/>
                        </a:prstGeom>
                        <a:gradFill rotWithShape="0">
                          <a:gsLst>
                            <a:gs pos="0">
                              <a:srgbClr val="7676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2" name="Object 6"/>
            <p:cNvGraphicFramePr>
              <a:graphicFrameLocks noChangeAspect="1"/>
            </p:cNvGraphicFramePr>
            <p:nvPr/>
          </p:nvGraphicFramePr>
          <p:xfrm>
            <a:off x="793" y="3158"/>
            <a:ext cx="4560" cy="384"/>
          </p:xfrm>
          <a:graphic>
            <a:graphicData uri="http://schemas.openxmlformats.org/presentationml/2006/ole">
              <mc:AlternateContent xmlns:mc="http://schemas.openxmlformats.org/markup-compatibility/2006">
                <mc:Choice xmlns:v="urn:schemas-microsoft-com:vml" Requires="v">
                  <p:oleObj spid="_x0000_s154722" name="Equation" r:id="rId5" imgW="1168400" imgH="228600" progId="Equation.3">
                    <p:embed/>
                  </p:oleObj>
                </mc:Choice>
                <mc:Fallback>
                  <p:oleObj name="Equation" r:id="rId5" imgW="1168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3158"/>
                          <a:ext cx="4560" cy="384"/>
                        </a:xfrm>
                        <a:prstGeom prst="rect">
                          <a:avLst/>
                        </a:prstGeom>
                        <a:gradFill rotWithShape="0">
                          <a:gsLst>
                            <a:gs pos="0">
                              <a:srgbClr val="FFFF00"/>
                            </a:gs>
                            <a:gs pos="100000">
                              <a:srgbClr val="7676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3" name="Object 7"/>
            <p:cNvGraphicFramePr>
              <a:graphicFrameLocks noChangeAspect="1"/>
            </p:cNvGraphicFramePr>
            <p:nvPr/>
          </p:nvGraphicFramePr>
          <p:xfrm>
            <a:off x="793" y="1752"/>
            <a:ext cx="4560" cy="1008"/>
          </p:xfrm>
          <a:graphic>
            <a:graphicData uri="http://schemas.openxmlformats.org/presentationml/2006/ole">
              <mc:AlternateContent xmlns:mc="http://schemas.openxmlformats.org/markup-compatibility/2006">
                <mc:Choice xmlns:v="urn:schemas-microsoft-com:vml" Requires="v">
                  <p:oleObj spid="_x0000_s154723" name="Equation" r:id="rId7" imgW="1308100" imgH="558800" progId="Equation.3">
                    <p:embed/>
                  </p:oleObj>
                </mc:Choice>
                <mc:Fallback>
                  <p:oleObj name="Equation" r:id="rId7" imgW="1308100" imgH="558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1752"/>
                          <a:ext cx="4560" cy="1008"/>
                        </a:xfrm>
                        <a:prstGeom prst="rect">
                          <a:avLst/>
                        </a:prstGeom>
                        <a:gradFill rotWithShape="0">
                          <a:gsLst>
                            <a:gs pos="0">
                              <a:srgbClr val="FFFF00"/>
                            </a:gs>
                            <a:gs pos="100000">
                              <a:srgbClr val="7676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535BD6E-972E-40D1-9157-36898390B704}" type="datetime11">
              <a:rPr lang="zh-CN" altLang="en-US" smtClean="0"/>
              <a:t>10:23:47</a:t>
            </a:fld>
            <a:endParaRPr lang="en-US" altLang="zh-CN" smtClean="0"/>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8E714EF-66A5-41CC-A416-8F3B85FBF239}" type="slidenum">
              <a:rPr lang="en-US" altLang="zh-CN"/>
              <a:pPr/>
              <a:t>15</a:t>
            </a:fld>
            <a:endParaRPr lang="en-US" altLang="zh-CN"/>
          </a:p>
        </p:txBody>
      </p:sp>
      <p:sp>
        <p:nvSpPr>
          <p:cNvPr id="17412"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7413" name="Rectangle 3"/>
          <p:cNvSpPr>
            <a:spLocks noGrp="1" noChangeArrowheads="1"/>
          </p:cNvSpPr>
          <p:nvPr>
            <p:ph type="body" idx="1"/>
          </p:nvPr>
        </p:nvSpPr>
        <p:spPr>
          <a:xfrm>
            <a:off x="1979712" y="1772816"/>
            <a:ext cx="4823767" cy="431750"/>
          </a:xfrm>
        </p:spPr>
        <p:txBody>
          <a:bodyPr/>
          <a:lstStyle/>
          <a:p>
            <a:pPr marL="0" indent="0" eaLnBrk="1" hangingPunct="1">
              <a:buNone/>
            </a:pPr>
            <a:r>
              <a:rPr lang="en-US" altLang="zh-CN" sz="2400" smtClean="0"/>
              <a:t>IEEE754</a:t>
            </a:r>
            <a:r>
              <a:rPr lang="zh-CN" altLang="en-US" sz="2400" smtClean="0"/>
              <a:t>标准中浮点数的表示范围</a:t>
            </a:r>
          </a:p>
        </p:txBody>
      </p:sp>
      <p:pic>
        <p:nvPicPr>
          <p:cNvPr id="248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8"/>
            <a:ext cx="6992937"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3193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288925" y="1541463"/>
            <a:ext cx="8305800" cy="1089025"/>
          </a:xfrm>
        </p:spPr>
        <p:txBody>
          <a:bodyPr/>
          <a:lstStyle/>
          <a:p>
            <a:pPr marL="0" indent="0" algn="just" eaLnBrk="1" hangingPunct="1">
              <a:buFont typeface="Wingdings" pitchFamily="2" charset="2"/>
              <a:buNone/>
            </a:pPr>
            <a:r>
              <a:rPr lang="zh-CN" altLang="en-US" b="1" smtClean="0">
                <a:latin typeface="Times New Roman" pitchFamily="18" charset="0"/>
              </a:rPr>
              <a:t>先行进位又叫并行进位、同时进位，其特点是各级进位信号同时形成。</a:t>
            </a:r>
          </a:p>
        </p:txBody>
      </p:sp>
      <p:sp>
        <p:nvSpPr>
          <p:cNvPr id="189444" name="Text Box 4"/>
          <p:cNvSpPr txBox="1">
            <a:spLocks noChangeArrowheads="1"/>
          </p:cNvSpPr>
          <p:nvPr/>
        </p:nvSpPr>
        <p:spPr bwMode="auto">
          <a:xfrm>
            <a:off x="0" y="2957513"/>
            <a:ext cx="91440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0000"/>
              </a:lnSpc>
              <a:spcBef>
                <a:spcPct val="20000"/>
              </a:spcBef>
              <a:buClr>
                <a:schemeClr val="accent2"/>
              </a:buClr>
              <a:buSzPct val="80000"/>
              <a:buFont typeface="Wingdings" pitchFamily="2" charset="2"/>
              <a:buNone/>
            </a:pP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0</a:t>
            </a:r>
            <a:endParaRPr lang="en-US" altLang="zh-CN" sz="2800" b="1">
              <a:solidFill>
                <a:srgbClr val="FF0000"/>
              </a:solidFill>
              <a:latin typeface="Times New Roman" pitchFamily="18" charset="0"/>
            </a:endParaRPr>
          </a:p>
          <a:p>
            <a:pPr algn="just" eaLnBrk="1" hangingPunct="1">
              <a:lnSpc>
                <a:spcPct val="90000"/>
              </a:lnSpc>
              <a:spcBef>
                <a:spcPct val="20000"/>
              </a:spcBef>
              <a:buClr>
                <a:schemeClr val="accent2"/>
              </a:buClr>
              <a:buSzPct val="80000"/>
            </a:pP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0</a:t>
            </a:r>
          </a:p>
          <a:p>
            <a:pPr algn="just" eaLnBrk="1" hangingPunct="1">
              <a:lnSpc>
                <a:spcPct val="90000"/>
              </a:lnSpc>
              <a:spcBef>
                <a:spcPct val="20000"/>
              </a:spcBef>
              <a:buClr>
                <a:schemeClr val="accent2"/>
              </a:buClr>
              <a:buSzPct val="80000"/>
              <a:buFont typeface="Wingdings" pitchFamily="2" charset="2"/>
              <a:buNone/>
            </a:pP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 Y</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 Y</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 </a:t>
            </a:r>
          </a:p>
          <a:p>
            <a:pPr algn="just" eaLnBrk="1" hangingPunct="1">
              <a:lnSpc>
                <a:spcPct val="90000"/>
              </a:lnSpc>
              <a:spcBef>
                <a:spcPct val="20000"/>
              </a:spcBef>
              <a:buClr>
                <a:schemeClr val="accent2"/>
              </a:buClr>
              <a:buSzPct val="80000"/>
              <a:buFont typeface="Wingdings" pitchFamily="2" charset="2"/>
              <a:buNone/>
            </a:pP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4</a:t>
            </a:r>
            <a:r>
              <a:rPr lang="en-US" altLang="zh-CN" sz="2800" b="1">
                <a:solidFill>
                  <a:srgbClr val="FF0000"/>
                </a:solidFill>
                <a:latin typeface="Times New Roman" pitchFamily="18" charset="0"/>
              </a:rPr>
              <a:t>= Y</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 Y</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+Y</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0</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1</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2</a:t>
            </a:r>
            <a:r>
              <a:rPr lang="en-US" altLang="zh-CN" sz="2800" b="1">
                <a:solidFill>
                  <a:srgbClr val="FF0000"/>
                </a:solidFill>
                <a:latin typeface="Times New Roman" pitchFamily="18" charset="0"/>
              </a:rPr>
              <a:t>X</a:t>
            </a:r>
            <a:r>
              <a:rPr lang="en-US" altLang="zh-CN" sz="2800" b="1" baseline="-30000">
                <a:solidFill>
                  <a:srgbClr val="FF0000"/>
                </a:solidFill>
                <a:latin typeface="Times New Roman" pitchFamily="18" charset="0"/>
              </a:rPr>
              <a:t>3</a:t>
            </a:r>
            <a:r>
              <a:rPr lang="en-US" altLang="zh-CN" sz="2800" b="1">
                <a:solidFill>
                  <a:srgbClr val="FF0000"/>
                </a:solidFill>
                <a:latin typeface="Times New Roman" pitchFamily="18" charset="0"/>
              </a:rPr>
              <a:t>C</a:t>
            </a:r>
            <a:r>
              <a:rPr lang="en-US" altLang="zh-CN" sz="2800" b="1" baseline="-30000">
                <a:solidFill>
                  <a:srgbClr val="FF0000"/>
                </a:solidFill>
                <a:latin typeface="Times New Roman" pitchFamily="18" charset="0"/>
              </a:rPr>
              <a:t>0</a:t>
            </a:r>
            <a:endParaRPr lang="en-US" altLang="zh-CN" sz="2800">
              <a:latin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endParaRPr lang="en-US" altLang="zh-CN" sz="2800" b="1" baseline="-30000">
              <a:solidFill>
                <a:srgbClr val="FF0000"/>
              </a:solidFill>
              <a:latin typeface="Times New Roman" pitchFamily="18" charset="0"/>
            </a:endParaRPr>
          </a:p>
        </p:txBody>
      </p:sp>
      <p:sp>
        <p:nvSpPr>
          <p:cNvPr id="155652" name="灯片编号占位符 1"/>
          <p:cNvSpPr>
            <a:spLocks noGrp="1" noChangeArrowheads="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8CAC08C-7D0C-4A8D-A60C-A31F7FE1E539}" type="slidenum">
              <a:rPr lang="en-US" altLang="zh-CN" sz="2000" b="1">
                <a:solidFill>
                  <a:srgbClr val="FF0000"/>
                </a:solidFill>
                <a:latin typeface="Times New Roman" pitchFamily="18" charset="0"/>
              </a:rPr>
              <a:pPr/>
              <a:t>150</a:t>
            </a:fld>
            <a:endParaRPr lang="en-US" altLang="zh-CN" sz="2000" b="1">
              <a:solidFill>
                <a:srgbClr val="FF0000"/>
              </a:solidFill>
              <a:latin typeface="Times New Roman" pitchFamily="18" charset="0"/>
            </a:endParaRPr>
          </a:p>
        </p:txBody>
      </p:sp>
      <p:sp>
        <p:nvSpPr>
          <p:cNvPr id="9" name="Rectangle 3"/>
          <p:cNvSpPr txBox="1">
            <a:spLocks noChangeArrowheads="1"/>
          </p:cNvSpPr>
          <p:nvPr/>
        </p:nvSpPr>
        <p:spPr bwMode="auto">
          <a:xfrm>
            <a:off x="290513" y="547688"/>
            <a:ext cx="7561262" cy="515937"/>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lnSpc>
                <a:spcPct val="75000"/>
              </a:lnSpc>
              <a:defRPr/>
            </a:pPr>
            <a:r>
              <a:rPr lang="zh-CN" altLang="zh-CN" sz="2800" kern="0"/>
              <a:t>如何实现先行进位？</a:t>
            </a:r>
            <a:endParaRPr lang="en-US" altLang="zh-CN" sz="2500" kern="0">
              <a:latin typeface="宋体" panose="02010600030101010101" pitchFamily="2" charset="-122"/>
            </a:endParaRPr>
          </a:p>
        </p:txBody>
      </p:sp>
      <p:sp>
        <p:nvSpPr>
          <p:cNvPr id="2" name="日期占位符 1"/>
          <p:cNvSpPr>
            <a:spLocks noGrp="1"/>
          </p:cNvSpPr>
          <p:nvPr>
            <p:ph type="dt" sz="half" idx="10"/>
          </p:nvPr>
        </p:nvSpPr>
        <p:spPr/>
        <p:txBody>
          <a:bodyPr/>
          <a:lstStyle/>
          <a:p>
            <a:pPr>
              <a:defRPr/>
            </a:pPr>
            <a:fld id="{F471EB4A-9EAD-472D-9B39-42F146156987}"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4">
                                            <p:txEl>
                                              <p:pRg st="0" end="0"/>
                                            </p:txEl>
                                          </p:spTgt>
                                        </p:tgtEl>
                                        <p:attrNameLst>
                                          <p:attrName>style.visibility</p:attrName>
                                        </p:attrNameLst>
                                      </p:cBhvr>
                                      <p:to>
                                        <p:strVal val="visible"/>
                                      </p:to>
                                    </p:set>
                                    <p:animEffect transition="in" filter="wipe(left)">
                                      <p:cBhvr>
                                        <p:cTn id="11" dur="500"/>
                                        <p:tgtEl>
                                          <p:spTgt spid="18944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4">
                                            <p:txEl>
                                              <p:pRg st="1" end="1"/>
                                            </p:txEl>
                                          </p:spTgt>
                                        </p:tgtEl>
                                        <p:attrNameLst>
                                          <p:attrName>style.visibility</p:attrName>
                                        </p:attrNameLst>
                                      </p:cBhvr>
                                      <p:to>
                                        <p:strVal val="visible"/>
                                      </p:to>
                                    </p:set>
                                    <p:animEffect transition="in" filter="wipe(left)">
                                      <p:cBhvr>
                                        <p:cTn id="16" dur="500"/>
                                        <p:tgtEl>
                                          <p:spTgt spid="18944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4">
                                            <p:txEl>
                                              <p:pRg st="2" end="2"/>
                                            </p:txEl>
                                          </p:spTgt>
                                        </p:tgtEl>
                                        <p:attrNameLst>
                                          <p:attrName>style.visibility</p:attrName>
                                        </p:attrNameLst>
                                      </p:cBhvr>
                                      <p:to>
                                        <p:strVal val="visible"/>
                                      </p:to>
                                    </p:set>
                                    <p:animEffect transition="in" filter="wipe(left)">
                                      <p:cBhvr>
                                        <p:cTn id="21" dur="500"/>
                                        <p:tgtEl>
                                          <p:spTgt spid="18944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9444">
                                            <p:txEl>
                                              <p:pRg st="3" end="3"/>
                                            </p:txEl>
                                          </p:spTgt>
                                        </p:tgtEl>
                                        <p:attrNameLst>
                                          <p:attrName>style.visibility</p:attrName>
                                        </p:attrNameLst>
                                      </p:cBhvr>
                                      <p:to>
                                        <p:strVal val="visible"/>
                                      </p:to>
                                    </p:set>
                                    <p:animEffect transition="in" filter="wipe(left)">
                                      <p:cBhvr>
                                        <p:cTn id="26" dur="500"/>
                                        <p:tgtEl>
                                          <p:spTgt spid="1894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4"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404813" y="1482725"/>
            <a:ext cx="8305800" cy="1920875"/>
          </a:xfrm>
        </p:spPr>
        <p:txBody>
          <a:bodyPr/>
          <a:lstStyle/>
          <a:p>
            <a:pPr marL="0" indent="0" algn="just" eaLnBrk="1" hangingPunct="1">
              <a:buFont typeface="Wingdings" pitchFamily="2" charset="2"/>
              <a:buNone/>
            </a:pPr>
            <a:r>
              <a:rPr lang="zh-CN" altLang="en-US" smtClean="0">
                <a:latin typeface="Times New Roman" pitchFamily="18" charset="0"/>
              </a:rPr>
              <a:t>上述各式中所有各位的进位均不依赖于低位的进位，各位的进位可以同时产生。这种进位方式是快速的。以这种方式设计的加法器称为先行进位加法器（</a:t>
            </a:r>
            <a:r>
              <a:rPr lang="en-US" altLang="zh-CN" smtClean="0">
                <a:latin typeface="Times New Roman" pitchFamily="18" charset="0"/>
              </a:rPr>
              <a:t>CLA</a:t>
            </a:r>
            <a:r>
              <a:rPr lang="zh-CN" altLang="en-US" smtClean="0">
                <a:latin typeface="Times New Roman" pitchFamily="18" charset="0"/>
              </a:rPr>
              <a:t>）</a:t>
            </a:r>
          </a:p>
        </p:txBody>
      </p:sp>
      <p:sp>
        <p:nvSpPr>
          <p:cNvPr id="156675" name="灯片编号占位符 1"/>
          <p:cNvSpPr>
            <a:spLocks noGrp="1" noChangeArrowheads="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106BD80-2F17-45C6-8D18-09708C581CA4}" type="slidenum">
              <a:rPr lang="en-US" altLang="zh-CN" sz="2000" b="1">
                <a:solidFill>
                  <a:srgbClr val="FF0000"/>
                </a:solidFill>
                <a:latin typeface="Times New Roman" pitchFamily="18" charset="0"/>
              </a:rPr>
              <a:pPr/>
              <a:t>151</a:t>
            </a:fld>
            <a:endParaRPr lang="en-US" altLang="zh-CN" sz="2000" b="1">
              <a:solidFill>
                <a:srgbClr val="FF0000"/>
              </a:solidFill>
              <a:latin typeface="Times New Roman" pitchFamily="18" charset="0"/>
            </a:endParaRPr>
          </a:p>
        </p:txBody>
      </p:sp>
      <p:grpSp>
        <p:nvGrpSpPr>
          <p:cNvPr id="18" name="组合 17"/>
          <p:cNvGrpSpPr>
            <a:grpSpLocks/>
          </p:cNvGrpSpPr>
          <p:nvPr/>
        </p:nvGrpSpPr>
        <p:grpSpPr bwMode="auto">
          <a:xfrm>
            <a:off x="2916238" y="3640138"/>
            <a:ext cx="3905250" cy="2609850"/>
            <a:chOff x="3007783" y="3140968"/>
            <a:chExt cx="3905580" cy="2609324"/>
          </a:xfrm>
        </p:grpSpPr>
        <p:sp>
          <p:nvSpPr>
            <p:cNvPr id="156679" name="Rectangle 8"/>
            <p:cNvSpPr>
              <a:spLocks noChangeArrowheads="1"/>
            </p:cNvSpPr>
            <p:nvPr/>
          </p:nvSpPr>
          <p:spPr bwMode="auto">
            <a:xfrm>
              <a:off x="4067944" y="3945326"/>
              <a:ext cx="1728192" cy="654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itchFamily="18" charset="0"/>
                </a:rPr>
                <a:t>4</a:t>
              </a:r>
              <a:r>
                <a:rPr lang="zh-CN" altLang="en-US" sz="2000" b="1">
                  <a:latin typeface="Times New Roman" pitchFamily="18" charset="0"/>
                </a:rPr>
                <a:t>位</a:t>
              </a:r>
              <a:r>
                <a:rPr lang="en-US" altLang="zh-CN" sz="2000" b="1">
                  <a:latin typeface="Times New Roman" pitchFamily="18" charset="0"/>
                </a:rPr>
                <a:t>CLA</a:t>
              </a:r>
            </a:p>
            <a:p>
              <a:pPr algn="ctr" eaLnBrk="1" hangingPunct="1">
                <a:lnSpc>
                  <a:spcPct val="70000"/>
                </a:lnSpc>
              </a:pPr>
              <a:r>
                <a:rPr lang="zh-CN" altLang="en-US" sz="2000" b="1">
                  <a:latin typeface="Times New Roman" pitchFamily="18" charset="0"/>
                </a:rPr>
                <a:t>加法器</a:t>
              </a:r>
            </a:p>
          </p:txBody>
        </p:sp>
        <p:sp>
          <p:nvSpPr>
            <p:cNvPr id="156680" name="AutoShape 14"/>
            <p:cNvSpPr>
              <a:spLocks noChangeArrowheads="1"/>
            </p:cNvSpPr>
            <p:nvPr/>
          </p:nvSpPr>
          <p:spPr bwMode="auto">
            <a:xfrm>
              <a:off x="4788024" y="3454789"/>
              <a:ext cx="247650" cy="490538"/>
            </a:xfrm>
            <a:prstGeom prst="upArrow">
              <a:avLst>
                <a:gd name="adj1" fmla="val 60315"/>
                <a:gd name="adj2" fmla="val 6327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6681" name="AutoShape 15"/>
            <p:cNvSpPr>
              <a:spLocks noChangeArrowheads="1"/>
            </p:cNvSpPr>
            <p:nvPr/>
          </p:nvSpPr>
          <p:spPr bwMode="auto">
            <a:xfrm>
              <a:off x="5203315" y="4599376"/>
              <a:ext cx="265113" cy="655638"/>
            </a:xfrm>
            <a:prstGeom prst="upArrow">
              <a:avLst>
                <a:gd name="adj1" fmla="val 51852"/>
                <a:gd name="adj2" fmla="val 5152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6682" name="Text Box 16"/>
            <p:cNvSpPr txBox="1">
              <a:spLocks noChangeArrowheads="1"/>
            </p:cNvSpPr>
            <p:nvPr/>
          </p:nvSpPr>
          <p:spPr bwMode="auto">
            <a:xfrm>
              <a:off x="3977645" y="5350262"/>
              <a:ext cx="10243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X</a:t>
              </a:r>
              <a:r>
                <a:rPr lang="en-US" altLang="zh-CN" sz="2000" b="1" baseline="-10000">
                  <a:latin typeface="Times New Roman" pitchFamily="18" charset="0"/>
                </a:rPr>
                <a:t>3</a:t>
              </a:r>
              <a:r>
                <a:rPr lang="zh-CN" altLang="en-US" sz="2000" b="1">
                  <a:latin typeface="Times New Roman" pitchFamily="18" charset="0"/>
                </a:rPr>
                <a:t>～</a:t>
              </a:r>
              <a:r>
                <a:rPr lang="en-US" altLang="zh-CN" sz="2000" b="1">
                  <a:latin typeface="Times New Roman" pitchFamily="18" charset="0"/>
                </a:rPr>
                <a:t>X</a:t>
              </a:r>
              <a:r>
                <a:rPr lang="en-US" altLang="zh-CN" sz="2000" b="1" baseline="-10000">
                  <a:latin typeface="Times New Roman" pitchFamily="18" charset="0"/>
                </a:rPr>
                <a:t>0 </a:t>
              </a:r>
              <a:endParaRPr lang="en-US" altLang="zh-CN" sz="2000" b="1">
                <a:latin typeface="Times New Roman" pitchFamily="18" charset="0"/>
              </a:endParaRPr>
            </a:p>
          </p:txBody>
        </p:sp>
        <p:sp>
          <p:nvSpPr>
            <p:cNvPr id="156683" name="Text Box 20"/>
            <p:cNvSpPr txBox="1">
              <a:spLocks noChangeArrowheads="1"/>
            </p:cNvSpPr>
            <p:nvPr/>
          </p:nvSpPr>
          <p:spPr bwMode="auto">
            <a:xfrm>
              <a:off x="4982211" y="5350260"/>
              <a:ext cx="1101956" cy="40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Y</a:t>
              </a:r>
              <a:r>
                <a:rPr lang="en-US" altLang="zh-CN" sz="2000" b="1" baseline="-10000">
                  <a:latin typeface="Times New Roman" pitchFamily="18" charset="0"/>
                </a:rPr>
                <a:t>3</a:t>
              </a:r>
              <a:r>
                <a:rPr lang="zh-CN" altLang="en-US" sz="2000" b="1">
                  <a:latin typeface="Times New Roman" pitchFamily="18" charset="0"/>
                </a:rPr>
                <a:t>～</a:t>
              </a:r>
              <a:r>
                <a:rPr lang="en-US" altLang="zh-CN" sz="2000" b="1">
                  <a:latin typeface="Times New Roman" pitchFamily="18" charset="0"/>
                </a:rPr>
                <a:t>Y</a:t>
              </a:r>
              <a:r>
                <a:rPr lang="en-US" altLang="zh-CN" sz="2000" b="1" baseline="-10000">
                  <a:latin typeface="Times New Roman" pitchFamily="18" charset="0"/>
                </a:rPr>
                <a:t>0 </a:t>
              </a:r>
              <a:endParaRPr lang="en-US" altLang="zh-CN" sz="2000" b="1">
                <a:latin typeface="Times New Roman" pitchFamily="18" charset="0"/>
              </a:endParaRPr>
            </a:p>
          </p:txBody>
        </p:sp>
        <p:sp>
          <p:nvSpPr>
            <p:cNvPr id="156684" name="AutoShape 32"/>
            <p:cNvSpPr>
              <a:spLocks noChangeArrowheads="1"/>
            </p:cNvSpPr>
            <p:nvPr/>
          </p:nvSpPr>
          <p:spPr bwMode="auto">
            <a:xfrm>
              <a:off x="4402430" y="4613451"/>
              <a:ext cx="247650" cy="655638"/>
            </a:xfrm>
            <a:prstGeom prst="upArrow">
              <a:avLst>
                <a:gd name="adj1" fmla="val 61111"/>
                <a:gd name="adj2" fmla="val 5660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6685" name="Text Box 28"/>
            <p:cNvSpPr txBox="1">
              <a:spLocks noChangeArrowheads="1"/>
            </p:cNvSpPr>
            <p:nvPr/>
          </p:nvSpPr>
          <p:spPr bwMode="auto">
            <a:xfrm>
              <a:off x="3007783" y="4040237"/>
              <a:ext cx="47959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4</a:t>
              </a:r>
              <a:endParaRPr lang="en-US" altLang="zh-CN" sz="2000" b="1">
                <a:latin typeface="Times New Roman" pitchFamily="18" charset="0"/>
              </a:endParaRPr>
            </a:p>
          </p:txBody>
        </p:sp>
        <p:sp>
          <p:nvSpPr>
            <p:cNvPr id="156686" name="Text Box 42"/>
            <p:cNvSpPr txBox="1">
              <a:spLocks noChangeArrowheads="1"/>
            </p:cNvSpPr>
            <p:nvPr/>
          </p:nvSpPr>
          <p:spPr bwMode="auto">
            <a:xfrm>
              <a:off x="6372200" y="4063840"/>
              <a:ext cx="54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0</a:t>
              </a:r>
              <a:endParaRPr lang="en-US" altLang="zh-CN" sz="2000" b="1">
                <a:latin typeface="Times New Roman" pitchFamily="18" charset="0"/>
              </a:endParaRPr>
            </a:p>
          </p:txBody>
        </p:sp>
        <p:sp>
          <p:nvSpPr>
            <p:cNvPr id="156687" name="Text Box 24"/>
            <p:cNvSpPr txBox="1">
              <a:spLocks noChangeArrowheads="1"/>
            </p:cNvSpPr>
            <p:nvPr/>
          </p:nvSpPr>
          <p:spPr bwMode="auto">
            <a:xfrm>
              <a:off x="4457553" y="3140968"/>
              <a:ext cx="107563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F</a:t>
              </a:r>
              <a:r>
                <a:rPr lang="en-US" altLang="zh-CN" sz="2000" b="1" baseline="-10000">
                  <a:latin typeface="Times New Roman" pitchFamily="18" charset="0"/>
                </a:rPr>
                <a:t>3</a:t>
              </a:r>
              <a:r>
                <a:rPr lang="zh-CN" altLang="en-US" sz="2000" b="1">
                  <a:latin typeface="Times New Roman" pitchFamily="18" charset="0"/>
                </a:rPr>
                <a:t>～</a:t>
              </a:r>
              <a:r>
                <a:rPr lang="en-US" altLang="zh-CN" sz="2000" b="1">
                  <a:latin typeface="Times New Roman" pitchFamily="18" charset="0"/>
                </a:rPr>
                <a:t>F</a:t>
              </a:r>
              <a:r>
                <a:rPr lang="en-US" altLang="zh-CN" sz="2000" b="1" baseline="-10000">
                  <a:latin typeface="Times New Roman" pitchFamily="18" charset="0"/>
                </a:rPr>
                <a:t>0</a:t>
              </a:r>
              <a:endParaRPr lang="en-US" altLang="zh-CN" sz="2000" b="1">
                <a:latin typeface="Times New Roman" pitchFamily="18" charset="0"/>
              </a:endParaRPr>
            </a:p>
          </p:txBody>
        </p:sp>
        <p:cxnSp>
          <p:nvCxnSpPr>
            <p:cNvPr id="156688" name="直接箭头连接符 2"/>
            <p:cNvCxnSpPr>
              <a:cxnSpLocks noChangeShapeType="1"/>
              <a:stCxn id="156686" idx="1"/>
              <a:endCxn id="156679" idx="3"/>
            </p:cNvCxnSpPr>
            <p:nvPr/>
          </p:nvCxnSpPr>
          <p:spPr bwMode="auto">
            <a:xfrm flipH="1">
              <a:off x="5796136" y="4262278"/>
              <a:ext cx="576064" cy="10073"/>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6689" name="直接箭头连接符 16"/>
            <p:cNvCxnSpPr>
              <a:cxnSpLocks noChangeShapeType="1"/>
              <a:stCxn id="156679" idx="1"/>
            </p:cNvCxnSpPr>
            <p:nvPr/>
          </p:nvCxnSpPr>
          <p:spPr bwMode="auto">
            <a:xfrm flipH="1">
              <a:off x="3487381" y="4272351"/>
              <a:ext cx="580563" cy="0"/>
            </a:xfrm>
            <a:prstGeom prst="straightConnector1">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12" name="Line 43"/>
          <p:cNvSpPr>
            <a:spLocks noChangeShapeType="1"/>
          </p:cNvSpPr>
          <p:nvPr/>
        </p:nvSpPr>
        <p:spPr bwMode="auto">
          <a:xfrm flipH="1">
            <a:off x="5703888" y="4738688"/>
            <a:ext cx="4953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44"/>
          <p:cNvSpPr>
            <a:spLocks noChangeShapeType="1"/>
          </p:cNvSpPr>
          <p:nvPr/>
        </p:nvSpPr>
        <p:spPr bwMode="auto">
          <a:xfrm flipH="1">
            <a:off x="3419475" y="4756150"/>
            <a:ext cx="5334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A8FC5979-5997-4BCC-B866-8588641EB21A}"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P spid="12" grpId="0" animBg="1"/>
      <p:bldP spid="1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525" name="Group 13"/>
          <p:cNvGrpSpPr>
            <a:grpSpLocks/>
          </p:cNvGrpSpPr>
          <p:nvPr/>
        </p:nvGrpSpPr>
        <p:grpSpPr bwMode="auto">
          <a:xfrm>
            <a:off x="5105400" y="3886200"/>
            <a:ext cx="1676400" cy="457200"/>
            <a:chOff x="3216" y="2448"/>
            <a:chExt cx="1056" cy="288"/>
          </a:xfrm>
        </p:grpSpPr>
        <p:sp>
          <p:nvSpPr>
            <p:cNvPr id="157736" name="Text Box 14"/>
            <p:cNvSpPr txBox="1">
              <a:spLocks noChangeArrowheads="1"/>
            </p:cNvSpPr>
            <p:nvPr/>
          </p:nvSpPr>
          <p:spPr bwMode="auto">
            <a:xfrm>
              <a:off x="3216"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57737" name="Text Box 15"/>
            <p:cNvSpPr txBox="1">
              <a:spLocks noChangeArrowheads="1"/>
            </p:cNvSpPr>
            <p:nvPr/>
          </p:nvSpPr>
          <p:spPr bwMode="auto">
            <a:xfrm>
              <a:off x="3408"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57738" name="Text Box 16"/>
            <p:cNvSpPr txBox="1">
              <a:spLocks noChangeArrowheads="1"/>
            </p:cNvSpPr>
            <p:nvPr/>
          </p:nvSpPr>
          <p:spPr bwMode="auto">
            <a:xfrm>
              <a:off x="3600"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57739" name="Text Box 17"/>
            <p:cNvSpPr txBox="1">
              <a:spLocks noChangeArrowheads="1"/>
            </p:cNvSpPr>
            <p:nvPr/>
          </p:nvSpPr>
          <p:spPr bwMode="auto">
            <a:xfrm>
              <a:off x="3792"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grpSp>
      <p:grpSp>
        <p:nvGrpSpPr>
          <p:cNvPr id="157699" name="Group 18"/>
          <p:cNvGrpSpPr>
            <a:grpSpLocks/>
          </p:cNvGrpSpPr>
          <p:nvPr/>
        </p:nvGrpSpPr>
        <p:grpSpPr bwMode="auto">
          <a:xfrm>
            <a:off x="1271588" y="1471613"/>
            <a:ext cx="6653212" cy="3709987"/>
            <a:chOff x="801" y="927"/>
            <a:chExt cx="4191" cy="2337"/>
          </a:xfrm>
        </p:grpSpPr>
        <p:sp>
          <p:nvSpPr>
            <p:cNvPr id="157702" name="Line 19"/>
            <p:cNvSpPr>
              <a:spLocks noChangeShapeType="1"/>
            </p:cNvSpPr>
            <p:nvPr/>
          </p:nvSpPr>
          <p:spPr bwMode="auto">
            <a:xfrm>
              <a:off x="134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3" name="Line 20"/>
            <p:cNvSpPr>
              <a:spLocks noChangeShapeType="1"/>
            </p:cNvSpPr>
            <p:nvPr/>
          </p:nvSpPr>
          <p:spPr bwMode="auto">
            <a:xfrm>
              <a:off x="1152" y="3024"/>
              <a:ext cx="3360" cy="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7704" name="Line 21"/>
            <p:cNvSpPr>
              <a:spLocks noChangeShapeType="1"/>
            </p:cNvSpPr>
            <p:nvPr/>
          </p:nvSpPr>
          <p:spPr bwMode="auto">
            <a:xfrm flipV="1">
              <a:off x="1152" y="1104"/>
              <a:ext cx="0" cy="192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7705" name="Line 22"/>
            <p:cNvSpPr>
              <a:spLocks noChangeShapeType="1"/>
            </p:cNvSpPr>
            <p:nvPr/>
          </p:nvSpPr>
          <p:spPr bwMode="auto">
            <a:xfrm>
              <a:off x="153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6" name="Line 23"/>
            <p:cNvSpPr>
              <a:spLocks noChangeShapeType="1"/>
            </p:cNvSpPr>
            <p:nvPr/>
          </p:nvSpPr>
          <p:spPr bwMode="auto">
            <a:xfrm>
              <a:off x="172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7" name="Line 24"/>
            <p:cNvSpPr>
              <a:spLocks noChangeShapeType="1"/>
            </p:cNvSpPr>
            <p:nvPr/>
          </p:nvSpPr>
          <p:spPr bwMode="auto">
            <a:xfrm>
              <a:off x="1920"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8" name="Line 25"/>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09" name="Line 26"/>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0" name="Line 27"/>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1" name="Line 28"/>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2" name="Line 29"/>
            <p:cNvSpPr>
              <a:spLocks noChangeShapeType="1"/>
            </p:cNvSpPr>
            <p:nvPr/>
          </p:nvSpPr>
          <p:spPr bwMode="auto">
            <a:xfrm>
              <a:off x="249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3" name="Line 30"/>
            <p:cNvSpPr>
              <a:spLocks noChangeShapeType="1"/>
            </p:cNvSpPr>
            <p:nvPr/>
          </p:nvSpPr>
          <p:spPr bwMode="auto">
            <a:xfrm>
              <a:off x="2688"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4" name="Line 31"/>
            <p:cNvSpPr>
              <a:spLocks noChangeShapeType="1"/>
            </p:cNvSpPr>
            <p:nvPr/>
          </p:nvSpPr>
          <p:spPr bwMode="auto">
            <a:xfrm>
              <a:off x="288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5" name="Line 32"/>
            <p:cNvSpPr>
              <a:spLocks noChangeShapeType="1"/>
            </p:cNvSpPr>
            <p:nvPr/>
          </p:nvSpPr>
          <p:spPr bwMode="auto">
            <a:xfrm>
              <a:off x="307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6" name="Line 33"/>
            <p:cNvSpPr>
              <a:spLocks noChangeShapeType="1"/>
            </p:cNvSpPr>
            <p:nvPr/>
          </p:nvSpPr>
          <p:spPr bwMode="auto">
            <a:xfrm>
              <a:off x="326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7" name="Line 34"/>
            <p:cNvSpPr>
              <a:spLocks noChangeShapeType="1"/>
            </p:cNvSpPr>
            <p:nvPr/>
          </p:nvSpPr>
          <p:spPr bwMode="auto">
            <a:xfrm>
              <a:off x="3456"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8" name="Line 35"/>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19" name="Line 36"/>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0" name="Line 37"/>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1" name="Line 38"/>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2" name="Line 39"/>
            <p:cNvSpPr>
              <a:spLocks noChangeShapeType="1"/>
            </p:cNvSpPr>
            <p:nvPr/>
          </p:nvSpPr>
          <p:spPr bwMode="auto">
            <a:xfrm>
              <a:off x="403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3" name="Line 40"/>
            <p:cNvSpPr>
              <a:spLocks noChangeShapeType="1"/>
            </p:cNvSpPr>
            <p:nvPr/>
          </p:nvSpPr>
          <p:spPr bwMode="auto">
            <a:xfrm>
              <a:off x="4224"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4" name="Text Box 44"/>
            <p:cNvSpPr txBox="1">
              <a:spLocks noChangeArrowheads="1"/>
            </p:cNvSpPr>
            <p:nvPr/>
          </p:nvSpPr>
          <p:spPr bwMode="auto">
            <a:xfrm>
              <a:off x="3168"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4</a:t>
              </a:r>
            </a:p>
          </p:txBody>
        </p:sp>
        <p:sp>
          <p:nvSpPr>
            <p:cNvPr id="157725" name="Text Box 45"/>
            <p:cNvSpPr txBox="1">
              <a:spLocks noChangeArrowheads="1"/>
            </p:cNvSpPr>
            <p:nvPr/>
          </p:nvSpPr>
          <p:spPr bwMode="auto">
            <a:xfrm>
              <a:off x="3936"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0</a:t>
              </a:r>
            </a:p>
          </p:txBody>
        </p:sp>
        <p:sp>
          <p:nvSpPr>
            <p:cNvPr id="157726" name="Text Box 46"/>
            <p:cNvSpPr txBox="1">
              <a:spLocks noChangeArrowheads="1"/>
            </p:cNvSpPr>
            <p:nvPr/>
          </p:nvSpPr>
          <p:spPr bwMode="auto">
            <a:xfrm>
              <a:off x="3744"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1</a:t>
              </a:r>
            </a:p>
          </p:txBody>
        </p:sp>
        <p:sp>
          <p:nvSpPr>
            <p:cNvPr id="157727" name="Line 47"/>
            <p:cNvSpPr>
              <a:spLocks noChangeShapeType="1"/>
            </p:cNvSpPr>
            <p:nvPr/>
          </p:nvSpPr>
          <p:spPr bwMode="auto">
            <a:xfrm>
              <a:off x="1152" y="2592"/>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8" name="Line 48"/>
            <p:cNvSpPr>
              <a:spLocks noChangeShapeType="1"/>
            </p:cNvSpPr>
            <p:nvPr/>
          </p:nvSpPr>
          <p:spPr bwMode="auto">
            <a:xfrm>
              <a:off x="1152" y="2160"/>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9" name="Line 49"/>
            <p:cNvSpPr>
              <a:spLocks noChangeShapeType="1"/>
            </p:cNvSpPr>
            <p:nvPr/>
          </p:nvSpPr>
          <p:spPr bwMode="auto">
            <a:xfrm>
              <a:off x="1152" y="1728"/>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0" name="Line 50"/>
            <p:cNvSpPr>
              <a:spLocks noChangeShapeType="1"/>
            </p:cNvSpPr>
            <p:nvPr/>
          </p:nvSpPr>
          <p:spPr bwMode="auto">
            <a:xfrm>
              <a:off x="1152" y="1344"/>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1" name="Text Box 51"/>
            <p:cNvSpPr txBox="1">
              <a:spLocks noChangeArrowheads="1"/>
            </p:cNvSpPr>
            <p:nvPr/>
          </p:nvSpPr>
          <p:spPr bwMode="auto">
            <a:xfrm>
              <a:off x="4320" y="28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i</a:t>
              </a:r>
            </a:p>
          </p:txBody>
        </p:sp>
        <p:sp>
          <p:nvSpPr>
            <p:cNvPr id="157732" name="Text Box 52"/>
            <p:cNvSpPr txBox="1">
              <a:spLocks noChangeArrowheads="1"/>
            </p:cNvSpPr>
            <p:nvPr/>
          </p:nvSpPr>
          <p:spPr bwMode="auto">
            <a:xfrm>
              <a:off x="801" y="92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T</a:t>
              </a:r>
              <a:endParaRPr lang="en-US" altLang="zh-CN" sz="2400" b="1" baseline="-25000">
                <a:latin typeface="宋体" pitchFamily="2" charset="-122"/>
              </a:endParaRPr>
            </a:p>
          </p:txBody>
        </p:sp>
        <p:sp>
          <p:nvSpPr>
            <p:cNvPr id="157733" name="Text Box 53"/>
            <p:cNvSpPr txBox="1">
              <a:spLocks noChangeArrowheads="1"/>
            </p:cNvSpPr>
            <p:nvPr/>
          </p:nvSpPr>
          <p:spPr bwMode="auto">
            <a:xfrm>
              <a:off x="912" y="24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2</a:t>
              </a:r>
            </a:p>
          </p:txBody>
        </p:sp>
        <p:sp>
          <p:nvSpPr>
            <p:cNvPr id="157734" name="Text Box 54"/>
            <p:cNvSpPr txBox="1">
              <a:spLocks noChangeArrowheads="1"/>
            </p:cNvSpPr>
            <p:nvPr/>
          </p:nvSpPr>
          <p:spPr bwMode="auto">
            <a:xfrm>
              <a:off x="912"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4</a:t>
              </a:r>
            </a:p>
          </p:txBody>
        </p:sp>
        <p:sp>
          <p:nvSpPr>
            <p:cNvPr id="157735" name="Text Box 55"/>
            <p:cNvSpPr txBox="1">
              <a:spLocks noChangeArrowheads="1"/>
            </p:cNvSpPr>
            <p:nvPr/>
          </p:nvSpPr>
          <p:spPr bwMode="auto">
            <a:xfrm>
              <a:off x="912" y="1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6</a:t>
              </a:r>
            </a:p>
          </p:txBody>
        </p:sp>
      </p:grpSp>
      <p:sp>
        <p:nvSpPr>
          <p:cNvPr id="157700" name="Text Box 56"/>
          <p:cNvSpPr txBox="1">
            <a:spLocks noChangeArrowheads="1"/>
          </p:cNvSpPr>
          <p:nvPr/>
        </p:nvSpPr>
        <p:spPr bwMode="auto">
          <a:xfrm>
            <a:off x="1447800" y="1905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8</a:t>
            </a:r>
          </a:p>
        </p:txBody>
      </p:sp>
      <p:sp>
        <p:nvSpPr>
          <p:cNvPr id="157701" name="灯片编号占位符 1"/>
          <p:cNvSpPr>
            <a:spLocks noGrp="1" noChangeArrowheads="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435A34A-3A4E-4D35-896F-7498EFCA525C}" type="slidenum">
              <a:rPr lang="en-US" altLang="zh-CN" sz="2000" b="1">
                <a:solidFill>
                  <a:srgbClr val="FF0000"/>
                </a:solidFill>
                <a:latin typeface="Times New Roman" pitchFamily="18" charset="0"/>
              </a:rPr>
              <a:pPr/>
              <a:t>152</a:t>
            </a:fld>
            <a:endParaRPr lang="en-US" altLang="zh-CN" sz="2000" b="1">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21AF4FE9-2820-4279-A8B2-EAC5A9764B9C}"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2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C933CB6-E4C0-4DAC-92E1-F87FBED94E01}" type="datetime11">
              <a:rPr lang="zh-CN" altLang="en-US" smtClean="0"/>
              <a:t>10:23:48</a:t>
            </a:fld>
            <a:endParaRPr lang="en-US" altLang="zh-CN" smtClean="0"/>
          </a:p>
        </p:txBody>
      </p:sp>
      <p:sp>
        <p:nvSpPr>
          <p:cNvPr id="158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A7A35F3-C952-41DC-9129-18CD63CAD721}" type="slidenum">
              <a:rPr lang="en-US" altLang="zh-CN"/>
              <a:pPr/>
              <a:t>153</a:t>
            </a:fld>
            <a:endParaRPr lang="en-US" altLang="zh-CN"/>
          </a:p>
        </p:txBody>
      </p:sp>
      <p:sp>
        <p:nvSpPr>
          <p:cNvPr id="158724" name="Rectangle 2"/>
          <p:cNvSpPr>
            <a:spLocks noGrp="1" noChangeArrowheads="1"/>
          </p:cNvSpPr>
          <p:nvPr>
            <p:ph type="title"/>
          </p:nvPr>
        </p:nvSpPr>
        <p:spPr>
          <a:xfrm>
            <a:off x="457200" y="122238"/>
            <a:ext cx="7543800" cy="1003300"/>
          </a:xfrm>
        </p:spPr>
        <p:txBody>
          <a:bodyPr/>
          <a:lstStyle/>
          <a:p>
            <a:pPr eaLnBrk="1" hangingPunct="1">
              <a:lnSpc>
                <a:spcPct val="75000"/>
              </a:lnSpc>
            </a:pPr>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p>
        </p:txBody>
      </p:sp>
      <p:sp>
        <p:nvSpPr>
          <p:cNvPr id="117764" name="Rectangle 4"/>
          <p:cNvSpPr>
            <a:spLocks noChangeArrowheads="1"/>
          </p:cNvSpPr>
          <p:nvPr/>
        </p:nvSpPr>
        <p:spPr bwMode="auto">
          <a:xfrm>
            <a:off x="0" y="1916113"/>
            <a:ext cx="91344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zh-CN" altLang="en-US" sz="2400">
                <a:latin typeface="宋体" pitchFamily="2" charset="-122"/>
              </a:rPr>
              <a:t>写成一般通式，如果用</a:t>
            </a:r>
            <a:r>
              <a:rPr kumimoji="1" lang="en-US" altLang="zh-CN" sz="2400">
                <a:latin typeface="宋体" pitchFamily="2" charset="-122"/>
              </a:rPr>
              <a:t>4</a:t>
            </a:r>
            <a:r>
              <a:rPr kumimoji="1" lang="zh-CN" altLang="en-US" sz="2400">
                <a:latin typeface="宋体" pitchFamily="2" charset="-122"/>
              </a:rPr>
              <a:t>片组成</a:t>
            </a:r>
            <a:r>
              <a:rPr kumimoji="1" lang="en-US" altLang="zh-CN" sz="2400">
                <a:latin typeface="宋体" pitchFamily="2" charset="-122"/>
              </a:rPr>
              <a:t>16</a:t>
            </a:r>
            <a:r>
              <a:rPr kumimoji="1" lang="zh-CN" altLang="en-US" sz="2400">
                <a:latin typeface="宋体" pitchFamily="2" charset="-122"/>
              </a:rPr>
              <a:t>位字长的运算器时，</a:t>
            </a:r>
            <a:r>
              <a:rPr kumimoji="1" lang="en-US" altLang="zh-CN" sz="2400">
                <a:latin typeface="宋体" pitchFamily="2" charset="-122"/>
              </a:rPr>
              <a:t>n=0,4,8,16</a:t>
            </a:r>
            <a:r>
              <a:rPr kumimoji="1" lang="zh-CN" altLang="en-US" sz="2400">
                <a:latin typeface="宋体" pitchFamily="2" charset="-122"/>
              </a:rPr>
              <a:t>。对于每一个运算器，只要有</a:t>
            </a:r>
            <a:r>
              <a:rPr kumimoji="1" lang="en-US" altLang="zh-CN" sz="2400">
                <a:latin typeface="宋体" pitchFamily="2" charset="-122"/>
              </a:rPr>
              <a:t>C</a:t>
            </a:r>
            <a:r>
              <a:rPr kumimoji="1" lang="en-US" altLang="zh-CN" sz="2400" baseline="-30000">
                <a:latin typeface="宋体" pitchFamily="2" charset="-122"/>
              </a:rPr>
              <a:t>n</a:t>
            </a:r>
            <a:r>
              <a:rPr kumimoji="1" lang="zh-CN" altLang="en-US" sz="2400">
                <a:latin typeface="宋体" pitchFamily="2" charset="-122"/>
              </a:rPr>
              <a:t>输入，就可以在</a:t>
            </a:r>
            <a:r>
              <a:rPr kumimoji="1" lang="en-US" altLang="zh-CN" sz="2400">
                <a:latin typeface="宋体" pitchFamily="2" charset="-122"/>
              </a:rPr>
              <a:t>2T</a:t>
            </a:r>
            <a:r>
              <a:rPr kumimoji="1" lang="zh-CN" altLang="en-US" sz="2400">
                <a:latin typeface="宋体" pitchFamily="2" charset="-122"/>
              </a:rPr>
              <a:t>延时后同时获得</a:t>
            </a:r>
            <a:endParaRPr kumimoji="1" lang="en-US" altLang="zh-CN" sz="2400">
              <a:latin typeface="宋体" pitchFamily="2" charset="-122"/>
            </a:endParaRPr>
          </a:p>
          <a:p>
            <a:pPr algn="just"/>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2</a:t>
            </a:r>
            <a:r>
              <a:rPr kumimoji="1" lang="en-US" altLang="zh-CN" sz="2400">
                <a:latin typeface="宋体" pitchFamily="2" charset="-122"/>
              </a:rPr>
              <a:t> </a:t>
            </a:r>
            <a:r>
              <a:rPr kumimoji="1" lang="zh-CN" altLang="en-US" sz="2400">
                <a:latin typeface="宋体" pitchFamily="2" charset="-122"/>
              </a:rPr>
              <a:t>、</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3</a:t>
            </a:r>
            <a:r>
              <a:rPr kumimoji="1" lang="en-US" altLang="zh-CN" sz="2400">
                <a:latin typeface="宋体" pitchFamily="2" charset="-122"/>
              </a:rPr>
              <a:t> </a:t>
            </a:r>
            <a:r>
              <a:rPr kumimoji="1" lang="zh-CN" altLang="en-US" sz="2400">
                <a:latin typeface="宋体" pitchFamily="2" charset="-122"/>
              </a:rPr>
              <a:t>、</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4</a:t>
            </a:r>
            <a:endParaRPr kumimoji="1" lang="en-US" altLang="zh-CN" sz="2400">
              <a:latin typeface="宋体" pitchFamily="2" charset="-122"/>
            </a:endParaRPr>
          </a:p>
          <a:p>
            <a:pPr algn="just"/>
            <a:r>
              <a:rPr kumimoji="1" lang="zh-CN" altLang="en-US" sz="2400">
                <a:latin typeface="宋体" pitchFamily="2" charset="-122"/>
              </a:rPr>
              <a:t>　</a:t>
            </a:r>
            <a:r>
              <a:rPr kumimoji="1" lang="zh-CN" altLang="en-US" sz="2400">
                <a:latin typeface="Times New Roman" pitchFamily="18" charset="0"/>
              </a:rPr>
              <a:t>   </a:t>
            </a:r>
            <a:r>
              <a:rPr kumimoji="1" lang="zh-CN" altLang="en-US" sz="2400">
                <a:latin typeface="宋体" pitchFamily="2" charset="-122"/>
              </a:rPr>
              <a:t> </a:t>
            </a:r>
          </a:p>
          <a:p>
            <a:pPr algn="just"/>
            <a:r>
              <a:rPr kumimoji="1" lang="zh-CN" altLang="en-US" sz="2400">
                <a:latin typeface="宋体" pitchFamily="2" charset="-122"/>
              </a:rPr>
              <a:t>	</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0</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0</a:t>
            </a:r>
            <a:r>
              <a:rPr kumimoji="1" lang="en-US" altLang="zh-CN" sz="2400">
                <a:latin typeface="宋体" pitchFamily="2" charset="-122"/>
              </a:rPr>
              <a:t>C</a:t>
            </a:r>
            <a:r>
              <a:rPr kumimoji="1" lang="en-US" altLang="zh-CN" sz="2400" baseline="-30000">
                <a:latin typeface="宋体" pitchFamily="2" charset="-122"/>
              </a:rPr>
              <a:t>n	</a:t>
            </a:r>
          </a:p>
          <a:p>
            <a:pPr algn="just"/>
            <a:r>
              <a:rPr kumimoji="1" lang="en-US" altLang="zh-CN" sz="2400" baseline="-30000">
                <a:latin typeface="宋体" pitchFamily="2" charset="-122"/>
              </a:rPr>
              <a:t>			</a:t>
            </a:r>
            <a:endParaRPr kumimoji="1" lang="zh-CN" altLang="en-US" sz="2400">
              <a:latin typeface="宋体" pitchFamily="2" charset="-122"/>
            </a:endParaRPr>
          </a:p>
          <a:p>
            <a:pPr algn="just"/>
            <a:r>
              <a:rPr kumimoji="1" lang="zh-CN" altLang="en-US" sz="2400">
                <a:latin typeface="宋体" pitchFamily="2" charset="-122"/>
              </a:rPr>
              <a:t>　　	</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2</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1</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0</a:t>
            </a:r>
            <a:r>
              <a:rPr kumimoji="1" lang="en-US" altLang="zh-CN" sz="2400">
                <a:latin typeface="宋体" pitchFamily="2" charset="-122"/>
              </a:rPr>
              <a:t>X</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0</a:t>
            </a:r>
            <a:r>
              <a:rPr kumimoji="1" lang="en-US" altLang="zh-CN" sz="2400">
                <a:latin typeface="宋体" pitchFamily="2" charset="-122"/>
              </a:rPr>
              <a:t>X</a:t>
            </a:r>
            <a:r>
              <a:rPr kumimoji="1" lang="en-US" altLang="zh-CN" sz="2400" baseline="-30000">
                <a:latin typeface="宋体" pitchFamily="2" charset="-122"/>
              </a:rPr>
              <a:t>1</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　</a:t>
            </a:r>
            <a:endParaRPr kumimoji="1" lang="en-US" altLang="zh-CN" sz="2400" baseline="-30000">
              <a:latin typeface="宋体" pitchFamily="2" charset="-122"/>
            </a:endParaRPr>
          </a:p>
          <a:p>
            <a:pPr algn="just"/>
            <a:endParaRPr kumimoji="1" lang="zh-CN" altLang="en-US" sz="2400">
              <a:latin typeface="宋体" pitchFamily="2" charset="-122"/>
            </a:endParaRPr>
          </a:p>
          <a:p>
            <a:pPr algn="just"/>
            <a:r>
              <a:rPr kumimoji="1" lang="zh-CN" altLang="en-US" sz="2400">
                <a:latin typeface="宋体" pitchFamily="2" charset="-122"/>
              </a:rPr>
              <a:t>	</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2</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2</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2</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2</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1</a:t>
            </a:r>
            <a:r>
              <a:rPr kumimoji="1" lang="en-US" altLang="zh-CN" sz="2400">
                <a:latin typeface="宋体" pitchFamily="2" charset="-122"/>
              </a:rPr>
              <a:t>X</a:t>
            </a:r>
            <a:r>
              <a:rPr kumimoji="1" lang="en-US" altLang="zh-CN" sz="2400" baseline="-30000">
                <a:latin typeface="宋体" pitchFamily="2" charset="-122"/>
              </a:rPr>
              <a:t>1</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0</a:t>
            </a:r>
            <a:r>
              <a:rPr kumimoji="1" lang="en-US" altLang="zh-CN" sz="2400">
                <a:latin typeface="宋体" pitchFamily="2" charset="-122"/>
              </a:rPr>
              <a:t>X</a:t>
            </a:r>
            <a:r>
              <a:rPr kumimoji="1" lang="en-US" altLang="zh-CN" sz="2400" baseline="-30000">
                <a:latin typeface="宋体" pitchFamily="2" charset="-122"/>
              </a:rPr>
              <a:t>1</a:t>
            </a:r>
            <a:r>
              <a:rPr kumimoji="1" lang="en-US" altLang="zh-CN" sz="2400">
                <a:latin typeface="宋体" pitchFamily="2" charset="-122"/>
              </a:rPr>
              <a:t>X</a:t>
            </a:r>
            <a:r>
              <a:rPr kumimoji="1" lang="en-US" altLang="zh-CN" sz="2400" baseline="-30000">
                <a:latin typeface="宋体" pitchFamily="2" charset="-122"/>
              </a:rPr>
              <a:t>2</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0</a:t>
            </a:r>
            <a:r>
              <a:rPr kumimoji="1" lang="en-US" altLang="zh-CN" sz="2400">
                <a:latin typeface="宋体" pitchFamily="2" charset="-122"/>
              </a:rPr>
              <a:t>X</a:t>
            </a:r>
            <a:r>
              <a:rPr kumimoji="1" lang="en-US" altLang="zh-CN" sz="2400" baseline="-30000">
                <a:latin typeface="宋体" pitchFamily="2" charset="-122"/>
              </a:rPr>
              <a:t>1</a:t>
            </a:r>
            <a:r>
              <a:rPr kumimoji="1" lang="en-US" altLang="zh-CN" sz="2400">
                <a:latin typeface="宋体" pitchFamily="2" charset="-122"/>
              </a:rPr>
              <a:t>X</a:t>
            </a:r>
            <a:r>
              <a:rPr kumimoji="1" lang="en-US" altLang="zh-CN" sz="2400" baseline="-30000">
                <a:latin typeface="宋体" pitchFamily="2" charset="-122"/>
              </a:rPr>
              <a:t>2</a:t>
            </a:r>
            <a:r>
              <a:rPr kumimoji="1" lang="en-US" altLang="zh-CN" sz="2400">
                <a:latin typeface="宋体" pitchFamily="2" charset="-122"/>
              </a:rPr>
              <a:t>C</a:t>
            </a:r>
            <a:r>
              <a:rPr kumimoji="1" lang="en-US" altLang="zh-CN" sz="2400" baseline="-30000">
                <a:latin typeface="宋体" pitchFamily="2" charset="-122"/>
              </a:rPr>
              <a:t>n</a:t>
            </a:r>
          </a:p>
          <a:p>
            <a:pPr algn="just"/>
            <a:endParaRPr kumimoji="1" lang="en-US" altLang="zh-CN" sz="2400">
              <a:latin typeface="宋体" pitchFamily="2" charset="-122"/>
            </a:endParaRPr>
          </a:p>
          <a:p>
            <a:pPr algn="just"/>
            <a:r>
              <a:rPr kumimoji="1" lang="zh-CN" altLang="en-US" sz="2400">
                <a:latin typeface="宋体" pitchFamily="2" charset="-122"/>
              </a:rPr>
              <a:t>	</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4</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3</a:t>
            </a:r>
            <a:r>
              <a:rPr kumimoji="1" lang="en-US" altLang="zh-CN" sz="2400">
                <a:latin typeface="宋体" pitchFamily="2" charset="-122"/>
              </a:rPr>
              <a:t>C</a:t>
            </a:r>
            <a:r>
              <a:rPr kumimoji="1" lang="en-US" altLang="zh-CN" sz="2400" baseline="-30000">
                <a:latin typeface="宋体" pitchFamily="2" charset="-122"/>
              </a:rPr>
              <a:t>n</a:t>
            </a:r>
            <a:r>
              <a:rPr kumimoji="1" lang="zh-CN" altLang="en-US" sz="2400" baseline="-30000">
                <a:latin typeface="宋体" pitchFamily="2" charset="-122"/>
              </a:rPr>
              <a:t>＋</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2</a:t>
            </a:r>
            <a:r>
              <a:rPr kumimoji="1" lang="en-US" altLang="zh-CN" sz="2400">
                <a:latin typeface="宋体" pitchFamily="2" charset="-122"/>
              </a:rPr>
              <a:t>X</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1</a:t>
            </a:r>
            <a:r>
              <a:rPr kumimoji="1" lang="en-US" altLang="zh-CN" sz="2400">
                <a:latin typeface="宋体" pitchFamily="2" charset="-122"/>
              </a:rPr>
              <a:t>X</a:t>
            </a:r>
            <a:r>
              <a:rPr kumimoji="1" lang="en-US" altLang="zh-CN" sz="2400" baseline="-30000">
                <a:latin typeface="宋体" pitchFamily="2" charset="-122"/>
              </a:rPr>
              <a:t>2</a:t>
            </a:r>
            <a:r>
              <a:rPr kumimoji="1" lang="en-US" altLang="zh-CN" sz="2400">
                <a:latin typeface="宋体" pitchFamily="2" charset="-122"/>
              </a:rPr>
              <a:t>X</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Y</a:t>
            </a:r>
            <a:r>
              <a:rPr kumimoji="1" lang="en-US" altLang="zh-CN" sz="2400" baseline="-30000">
                <a:latin typeface="宋体" pitchFamily="2" charset="-122"/>
              </a:rPr>
              <a:t>0</a:t>
            </a:r>
            <a:r>
              <a:rPr kumimoji="1" lang="en-US" altLang="zh-CN" sz="2400">
                <a:latin typeface="宋体" pitchFamily="2" charset="-122"/>
              </a:rPr>
              <a:t>X</a:t>
            </a:r>
            <a:r>
              <a:rPr kumimoji="1" lang="en-US" altLang="zh-CN" sz="2400" baseline="-30000">
                <a:latin typeface="宋体" pitchFamily="2" charset="-122"/>
              </a:rPr>
              <a:t>1</a:t>
            </a:r>
            <a:r>
              <a:rPr kumimoji="1" lang="en-US" altLang="zh-CN" sz="2400">
                <a:latin typeface="宋体" pitchFamily="2" charset="-122"/>
              </a:rPr>
              <a:t>X</a:t>
            </a:r>
            <a:r>
              <a:rPr kumimoji="1" lang="en-US" altLang="zh-CN" sz="2400" baseline="-30000">
                <a:latin typeface="宋体" pitchFamily="2" charset="-122"/>
              </a:rPr>
              <a:t>2</a:t>
            </a:r>
            <a:r>
              <a:rPr kumimoji="1" lang="en-US" altLang="zh-CN" sz="2400">
                <a:latin typeface="宋体" pitchFamily="2" charset="-122"/>
              </a:rPr>
              <a:t>X</a:t>
            </a:r>
            <a:r>
              <a:rPr kumimoji="1" lang="en-US" altLang="zh-CN" sz="2400" baseline="-30000">
                <a:latin typeface="宋体" pitchFamily="2" charset="-122"/>
              </a:rPr>
              <a:t>3</a:t>
            </a:r>
            <a:r>
              <a:rPr kumimoji="1" lang="zh-CN" altLang="en-US" sz="2400">
                <a:latin typeface="宋体" pitchFamily="2" charset="-122"/>
              </a:rPr>
              <a:t>＋</a:t>
            </a:r>
            <a:r>
              <a:rPr kumimoji="1" lang="en-US" altLang="zh-CN" sz="2400">
                <a:latin typeface="宋体" pitchFamily="2" charset="-122"/>
              </a:rPr>
              <a:t>X</a:t>
            </a:r>
            <a:r>
              <a:rPr kumimoji="1" lang="en-US" altLang="zh-CN" sz="2400" baseline="-30000">
                <a:latin typeface="宋体" pitchFamily="2" charset="-122"/>
              </a:rPr>
              <a:t>0</a:t>
            </a:r>
            <a:r>
              <a:rPr kumimoji="1" lang="en-US" altLang="zh-CN" sz="2400">
                <a:latin typeface="宋体" pitchFamily="2" charset="-122"/>
              </a:rPr>
              <a:t>X</a:t>
            </a:r>
            <a:r>
              <a:rPr kumimoji="1" lang="en-US" altLang="zh-CN" sz="2400" baseline="-30000">
                <a:latin typeface="宋体" pitchFamily="2" charset="-122"/>
              </a:rPr>
              <a:t>1</a:t>
            </a:r>
            <a:r>
              <a:rPr kumimoji="1" lang="en-US" altLang="zh-CN" sz="2400">
                <a:latin typeface="宋体" pitchFamily="2" charset="-122"/>
              </a:rPr>
              <a:t>X</a:t>
            </a:r>
            <a:r>
              <a:rPr kumimoji="1" lang="en-US" altLang="zh-CN" sz="2400" baseline="-30000">
                <a:latin typeface="宋体" pitchFamily="2" charset="-122"/>
              </a:rPr>
              <a:t>2</a:t>
            </a:r>
            <a:r>
              <a:rPr kumimoji="1" lang="en-US" altLang="zh-CN" sz="2400">
                <a:latin typeface="宋体" pitchFamily="2" charset="-122"/>
              </a:rPr>
              <a:t>X</a:t>
            </a:r>
            <a:r>
              <a:rPr kumimoji="1" lang="en-US" altLang="zh-CN" sz="2400" baseline="-30000">
                <a:latin typeface="宋体" pitchFamily="2" charset="-122"/>
              </a:rPr>
              <a:t>3</a:t>
            </a:r>
            <a:r>
              <a:rPr kumimoji="1" lang="en-US" altLang="zh-CN" sz="2400">
                <a:latin typeface="宋体" pitchFamily="2" charset="-122"/>
              </a:rPr>
              <a:t>C</a:t>
            </a:r>
            <a:r>
              <a:rPr kumimoji="1" lang="en-US" altLang="zh-CN" sz="2400" baseline="-30000">
                <a:latin typeface="宋体" pitchFamily="2" charset="-122"/>
              </a:rPr>
              <a:t>n</a:t>
            </a:r>
            <a:endParaRPr kumimoji="1" lang="en-US" altLang="zh-CN" sz="2400">
              <a:latin typeface="宋体" pitchFamily="2" charset="-122"/>
            </a:endParaRPr>
          </a:p>
          <a:p>
            <a:r>
              <a:rPr kumimoji="1" lang="en-US" altLang="zh-CN" sz="240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ppt_x"/>
                                          </p:val>
                                        </p:tav>
                                        <p:tav tm="100000">
                                          <p:val>
                                            <p:strVal val="#ppt_x"/>
                                          </p:val>
                                        </p:tav>
                                      </p:tavLst>
                                    </p:anim>
                                    <p:anim calcmode="lin" valueType="num">
                                      <p:cBhvr additive="base">
                                        <p:cTn id="8"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347663" y="1306513"/>
            <a:ext cx="7662862" cy="2300287"/>
          </a:xfrm>
        </p:spPr>
        <p:txBody>
          <a:bodyPr/>
          <a:lstStyle/>
          <a:p>
            <a:pPr marL="0" indent="0" algn="just" eaLnBrk="1" hangingPunct="1">
              <a:buFont typeface="Wingdings" pitchFamily="2" charset="2"/>
              <a:buNone/>
            </a:pPr>
            <a:r>
              <a:rPr lang="zh-CN" altLang="en-US" sz="2800" smtClean="0">
                <a:latin typeface="Times New Roman" pitchFamily="18" charset="0"/>
              </a:rPr>
              <a:t>此时可以采用</a:t>
            </a:r>
            <a:r>
              <a:rPr lang="zh-CN" altLang="en-US" sz="2800" b="1" smtClean="0">
                <a:solidFill>
                  <a:srgbClr val="FF3300"/>
                </a:solidFill>
                <a:latin typeface="Times New Roman" pitchFamily="18" charset="0"/>
              </a:rPr>
              <a:t>组内并行、组间串行</a:t>
            </a:r>
            <a:r>
              <a:rPr lang="zh-CN" altLang="en-US" sz="2800" smtClean="0">
                <a:latin typeface="Times New Roman" pitchFamily="18" charset="0"/>
              </a:rPr>
              <a:t>方式将</a:t>
            </a:r>
            <a:r>
              <a:rPr lang="en-US" altLang="zh-CN" sz="2800" smtClean="0">
                <a:latin typeface="Times New Roman" pitchFamily="18" charset="0"/>
              </a:rPr>
              <a:t>4</a:t>
            </a:r>
            <a:r>
              <a:rPr lang="zh-CN" altLang="en-US" sz="2800" smtClean="0">
                <a:latin typeface="Times New Roman" pitchFamily="18" charset="0"/>
              </a:rPr>
              <a:t>个</a:t>
            </a:r>
            <a:r>
              <a:rPr lang="en-US" altLang="zh-CN" sz="2800" smtClean="0">
                <a:latin typeface="Times New Roman" pitchFamily="18" charset="0"/>
              </a:rPr>
              <a:t>4</a:t>
            </a:r>
            <a:r>
              <a:rPr lang="zh-CN" altLang="en-US" sz="2800" smtClean="0">
                <a:latin typeface="Times New Roman" pitchFamily="18" charset="0"/>
              </a:rPr>
              <a:t>位</a:t>
            </a:r>
            <a:r>
              <a:rPr lang="en-US" altLang="zh-CN" sz="2800" smtClean="0">
                <a:latin typeface="Times New Roman" pitchFamily="18" charset="0"/>
              </a:rPr>
              <a:t>CLA</a:t>
            </a:r>
            <a:r>
              <a:rPr lang="zh-CN" altLang="en-US" sz="2800" smtClean="0">
                <a:latin typeface="Times New Roman" pitchFamily="18" charset="0"/>
              </a:rPr>
              <a:t>加法器连接在一起构成一个</a:t>
            </a:r>
            <a:r>
              <a:rPr lang="en-US" altLang="zh-CN" sz="2800" smtClean="0">
                <a:latin typeface="Times New Roman" pitchFamily="18" charset="0"/>
              </a:rPr>
              <a:t>16</a:t>
            </a:r>
            <a:r>
              <a:rPr lang="zh-CN" altLang="en-US" sz="2800" smtClean="0">
                <a:latin typeface="Times New Roman" pitchFamily="18" charset="0"/>
              </a:rPr>
              <a:t>位加法器。第</a:t>
            </a:r>
            <a:r>
              <a:rPr lang="en-US" altLang="zh-CN" sz="2800" smtClean="0">
                <a:latin typeface="Times New Roman" pitchFamily="18" charset="0"/>
              </a:rPr>
              <a:t>1</a:t>
            </a:r>
            <a:r>
              <a:rPr lang="zh-CN" altLang="en-US" sz="2800" smtClean="0">
                <a:latin typeface="Times New Roman" pitchFamily="18" charset="0"/>
              </a:rPr>
              <a:t>个加法器内的进位逻辑函数</a:t>
            </a:r>
            <a:r>
              <a:rPr lang="en-US" altLang="zh-CN" sz="2800" smtClean="0">
                <a:latin typeface="Times New Roman" pitchFamily="18" charset="0"/>
              </a:rPr>
              <a:t>C</a:t>
            </a:r>
            <a:r>
              <a:rPr lang="en-US" altLang="zh-CN" sz="2800" baseline="-30000" smtClean="0">
                <a:latin typeface="Times New Roman" pitchFamily="18" charset="0"/>
              </a:rPr>
              <a:t>1</a:t>
            </a:r>
            <a:r>
              <a:rPr lang="zh-CN" altLang="en-US" sz="2800" smtClean="0">
                <a:latin typeface="Times New Roman" pitchFamily="18" charset="0"/>
              </a:rPr>
              <a:t>、</a:t>
            </a:r>
            <a:r>
              <a:rPr lang="en-US" altLang="zh-CN" sz="2800" smtClean="0">
                <a:latin typeface="Times New Roman" pitchFamily="18" charset="0"/>
              </a:rPr>
              <a:t>C</a:t>
            </a:r>
            <a:r>
              <a:rPr lang="en-US" altLang="zh-CN" sz="2800" baseline="-30000" smtClean="0">
                <a:latin typeface="Times New Roman" pitchFamily="18" charset="0"/>
              </a:rPr>
              <a:t>2</a:t>
            </a:r>
            <a:r>
              <a:rPr lang="zh-CN" altLang="en-US" sz="2800" smtClean="0">
                <a:latin typeface="Times New Roman" pitchFamily="18" charset="0"/>
              </a:rPr>
              <a:t>、</a:t>
            </a:r>
            <a:r>
              <a:rPr lang="en-US" altLang="zh-CN" sz="2800" smtClean="0">
                <a:latin typeface="Times New Roman" pitchFamily="18" charset="0"/>
              </a:rPr>
              <a:t>C</a:t>
            </a:r>
            <a:r>
              <a:rPr lang="en-US" altLang="zh-CN" sz="2800" baseline="-30000" smtClean="0">
                <a:latin typeface="Times New Roman" pitchFamily="18" charset="0"/>
              </a:rPr>
              <a:t>3</a:t>
            </a:r>
            <a:r>
              <a:rPr lang="zh-CN" altLang="en-US" sz="2800" smtClean="0">
                <a:latin typeface="Times New Roman" pitchFamily="18" charset="0"/>
              </a:rPr>
              <a:t>、</a:t>
            </a:r>
            <a:r>
              <a:rPr lang="en-US" altLang="zh-CN" sz="2800" smtClean="0">
                <a:latin typeface="Times New Roman" pitchFamily="18" charset="0"/>
              </a:rPr>
              <a:t>C</a:t>
            </a:r>
            <a:r>
              <a:rPr lang="en-US" altLang="zh-CN" sz="2800" baseline="-30000" smtClean="0">
                <a:latin typeface="Times New Roman" pitchFamily="18" charset="0"/>
              </a:rPr>
              <a:t>4</a:t>
            </a:r>
            <a:r>
              <a:rPr lang="zh-CN" altLang="en-US" sz="2800" smtClean="0">
                <a:latin typeface="Times New Roman" pitchFamily="18" charset="0"/>
              </a:rPr>
              <a:t>是同时产生的，从</a:t>
            </a:r>
            <a:r>
              <a:rPr lang="en-US" altLang="zh-CN" sz="2800" smtClean="0">
                <a:latin typeface="Times New Roman" pitchFamily="18" charset="0"/>
              </a:rPr>
              <a:t>C</a:t>
            </a:r>
            <a:r>
              <a:rPr lang="en-US" altLang="zh-CN" sz="2800" baseline="-30000" smtClean="0">
                <a:latin typeface="Times New Roman" pitchFamily="18" charset="0"/>
              </a:rPr>
              <a:t>0</a:t>
            </a:r>
            <a:r>
              <a:rPr lang="zh-CN" altLang="en-US" sz="2800" smtClean="0">
                <a:latin typeface="Times New Roman" pitchFamily="18" charset="0"/>
              </a:rPr>
              <a:t>出现到产生</a:t>
            </a:r>
            <a:r>
              <a:rPr lang="en-US" altLang="zh-CN" sz="2800" smtClean="0">
                <a:latin typeface="Times New Roman" pitchFamily="18" charset="0"/>
              </a:rPr>
              <a:t>C</a:t>
            </a:r>
            <a:r>
              <a:rPr lang="en-US" altLang="zh-CN" sz="2800" baseline="-30000" smtClean="0">
                <a:latin typeface="Times New Roman" pitchFamily="18" charset="0"/>
              </a:rPr>
              <a:t>1</a:t>
            </a:r>
            <a:r>
              <a:rPr lang="zh-CN" altLang="en-US" sz="2800" smtClean="0">
                <a:latin typeface="Times New Roman" pitchFamily="18" charset="0"/>
              </a:rPr>
              <a:t>～</a:t>
            </a:r>
            <a:r>
              <a:rPr lang="en-US" altLang="zh-CN" sz="2800" smtClean="0">
                <a:latin typeface="Times New Roman" pitchFamily="18" charset="0"/>
              </a:rPr>
              <a:t>C</a:t>
            </a:r>
            <a:r>
              <a:rPr lang="en-US" altLang="zh-CN" sz="2800" baseline="-30000" smtClean="0">
                <a:latin typeface="Times New Roman" pitchFamily="18" charset="0"/>
              </a:rPr>
              <a:t>4</a:t>
            </a:r>
            <a:r>
              <a:rPr lang="zh-CN" altLang="en-US" sz="2800" smtClean="0">
                <a:latin typeface="Times New Roman" pitchFamily="18" charset="0"/>
              </a:rPr>
              <a:t>的延迟时间是</a:t>
            </a:r>
            <a:r>
              <a:rPr lang="en-US" altLang="zh-CN" sz="2800" smtClean="0">
                <a:latin typeface="Times New Roman" pitchFamily="18" charset="0"/>
              </a:rPr>
              <a:t>2T</a:t>
            </a:r>
            <a:r>
              <a:rPr lang="zh-CN" altLang="en-US" sz="2800" smtClean="0">
                <a:latin typeface="Times New Roman" pitchFamily="18" charset="0"/>
              </a:rPr>
              <a:t>。</a:t>
            </a:r>
          </a:p>
        </p:txBody>
      </p:sp>
      <p:grpSp>
        <p:nvGrpSpPr>
          <p:cNvPr id="191492" name="Group 4"/>
          <p:cNvGrpSpPr>
            <a:grpSpLocks/>
          </p:cNvGrpSpPr>
          <p:nvPr/>
        </p:nvGrpSpPr>
        <p:grpSpPr bwMode="auto">
          <a:xfrm>
            <a:off x="1003300" y="3716338"/>
            <a:ext cx="7600950" cy="2482850"/>
            <a:chOff x="630" y="2424"/>
            <a:chExt cx="4788" cy="1564"/>
          </a:xfrm>
        </p:grpSpPr>
        <p:sp>
          <p:nvSpPr>
            <p:cNvPr id="159754" name="Rectangle 5"/>
            <p:cNvSpPr>
              <a:spLocks noChangeArrowheads="1"/>
            </p:cNvSpPr>
            <p:nvPr/>
          </p:nvSpPr>
          <p:spPr bwMode="auto">
            <a:xfrm>
              <a:off x="1067" y="2978"/>
              <a:ext cx="583" cy="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itchFamily="18" charset="0"/>
                </a:rPr>
                <a:t>4</a:t>
              </a:r>
              <a:r>
                <a:rPr lang="zh-CN" altLang="en-US" sz="2000" b="1">
                  <a:latin typeface="Times New Roman" pitchFamily="18" charset="0"/>
                </a:rPr>
                <a:t>位</a:t>
              </a:r>
              <a:r>
                <a:rPr lang="en-US" altLang="zh-CN" sz="2000" b="1">
                  <a:latin typeface="Times New Roman" pitchFamily="18" charset="0"/>
                </a:rPr>
                <a:t>CLA</a:t>
              </a:r>
            </a:p>
            <a:p>
              <a:pPr algn="ctr" eaLnBrk="1" hangingPunct="1">
                <a:lnSpc>
                  <a:spcPct val="70000"/>
                </a:lnSpc>
              </a:pPr>
              <a:r>
                <a:rPr lang="zh-CN" altLang="en-US" sz="2000" b="1">
                  <a:latin typeface="Times New Roman" pitchFamily="18" charset="0"/>
                </a:rPr>
                <a:t>加法器</a:t>
              </a:r>
            </a:p>
          </p:txBody>
        </p:sp>
        <p:sp>
          <p:nvSpPr>
            <p:cNvPr id="159755" name="Rectangle 6"/>
            <p:cNvSpPr>
              <a:spLocks noChangeArrowheads="1"/>
            </p:cNvSpPr>
            <p:nvPr/>
          </p:nvSpPr>
          <p:spPr bwMode="auto">
            <a:xfrm>
              <a:off x="1983" y="2978"/>
              <a:ext cx="583" cy="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itchFamily="18" charset="0"/>
                </a:rPr>
                <a:t>4</a:t>
              </a:r>
              <a:r>
                <a:rPr lang="zh-CN" altLang="en-US" sz="2000" b="1">
                  <a:latin typeface="Times New Roman" pitchFamily="18" charset="0"/>
                </a:rPr>
                <a:t>位</a:t>
              </a:r>
              <a:r>
                <a:rPr lang="en-US" altLang="zh-CN" sz="2000" b="1">
                  <a:latin typeface="Times New Roman" pitchFamily="18" charset="0"/>
                </a:rPr>
                <a:t>CLA</a:t>
              </a:r>
            </a:p>
            <a:p>
              <a:pPr algn="ctr" eaLnBrk="1" hangingPunct="1">
                <a:lnSpc>
                  <a:spcPct val="70000"/>
                </a:lnSpc>
              </a:pPr>
              <a:r>
                <a:rPr lang="zh-CN" altLang="en-US" sz="2000" b="1">
                  <a:latin typeface="Times New Roman" pitchFamily="18" charset="0"/>
                </a:rPr>
                <a:t>加法器</a:t>
              </a:r>
            </a:p>
          </p:txBody>
        </p:sp>
        <p:sp>
          <p:nvSpPr>
            <p:cNvPr id="159756" name="Rectangle 7"/>
            <p:cNvSpPr>
              <a:spLocks noChangeArrowheads="1"/>
            </p:cNvSpPr>
            <p:nvPr/>
          </p:nvSpPr>
          <p:spPr bwMode="auto">
            <a:xfrm>
              <a:off x="2899" y="2978"/>
              <a:ext cx="583" cy="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itchFamily="18" charset="0"/>
                </a:rPr>
                <a:t>4</a:t>
              </a:r>
              <a:r>
                <a:rPr lang="zh-CN" altLang="en-US" sz="2000" b="1">
                  <a:latin typeface="Times New Roman" pitchFamily="18" charset="0"/>
                </a:rPr>
                <a:t>位</a:t>
              </a:r>
              <a:r>
                <a:rPr lang="en-US" altLang="zh-CN" sz="2000" b="1">
                  <a:latin typeface="Times New Roman" pitchFamily="18" charset="0"/>
                </a:rPr>
                <a:t>CLA</a:t>
              </a:r>
            </a:p>
            <a:p>
              <a:pPr algn="ctr" eaLnBrk="1" hangingPunct="1">
                <a:lnSpc>
                  <a:spcPct val="70000"/>
                </a:lnSpc>
              </a:pPr>
              <a:r>
                <a:rPr lang="zh-CN" altLang="en-US" sz="2000" b="1">
                  <a:latin typeface="Times New Roman" pitchFamily="18" charset="0"/>
                </a:rPr>
                <a:t>加法器</a:t>
              </a:r>
            </a:p>
          </p:txBody>
        </p:sp>
        <p:sp>
          <p:nvSpPr>
            <p:cNvPr id="159757" name="Rectangle 8"/>
            <p:cNvSpPr>
              <a:spLocks noChangeArrowheads="1"/>
            </p:cNvSpPr>
            <p:nvPr/>
          </p:nvSpPr>
          <p:spPr bwMode="auto">
            <a:xfrm>
              <a:off x="3815" y="2978"/>
              <a:ext cx="583" cy="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80000"/>
                </a:lnSpc>
              </a:pPr>
              <a:r>
                <a:rPr lang="en-US" altLang="zh-CN" sz="2000" b="1">
                  <a:latin typeface="Times New Roman" pitchFamily="18" charset="0"/>
                </a:rPr>
                <a:t>4</a:t>
              </a:r>
              <a:r>
                <a:rPr lang="zh-CN" altLang="en-US" sz="2000" b="1">
                  <a:latin typeface="Times New Roman" pitchFamily="18" charset="0"/>
                </a:rPr>
                <a:t>位</a:t>
              </a:r>
              <a:r>
                <a:rPr lang="en-US" altLang="zh-CN" sz="2000" b="1">
                  <a:latin typeface="Times New Roman" pitchFamily="18" charset="0"/>
                </a:rPr>
                <a:t>CLA</a:t>
              </a:r>
            </a:p>
            <a:p>
              <a:pPr algn="ctr" eaLnBrk="1" hangingPunct="1">
                <a:lnSpc>
                  <a:spcPct val="70000"/>
                </a:lnSpc>
              </a:pPr>
              <a:r>
                <a:rPr lang="zh-CN" altLang="en-US" sz="2000" b="1">
                  <a:latin typeface="Times New Roman" pitchFamily="18" charset="0"/>
                </a:rPr>
                <a:t>加法器</a:t>
              </a:r>
            </a:p>
          </p:txBody>
        </p:sp>
        <p:sp>
          <p:nvSpPr>
            <p:cNvPr id="159758" name="Line 9"/>
            <p:cNvSpPr>
              <a:spLocks noChangeShapeType="1"/>
            </p:cNvSpPr>
            <p:nvPr/>
          </p:nvSpPr>
          <p:spPr bwMode="auto">
            <a:xfrm flipH="1">
              <a:off x="3482" y="3184"/>
              <a:ext cx="333"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59" name="Line 10"/>
            <p:cNvSpPr>
              <a:spLocks noChangeShapeType="1"/>
            </p:cNvSpPr>
            <p:nvPr/>
          </p:nvSpPr>
          <p:spPr bwMode="auto">
            <a:xfrm flipH="1">
              <a:off x="2566" y="3184"/>
              <a:ext cx="333"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0" name="Line 11"/>
            <p:cNvSpPr>
              <a:spLocks noChangeShapeType="1"/>
            </p:cNvSpPr>
            <p:nvPr/>
          </p:nvSpPr>
          <p:spPr bwMode="auto">
            <a:xfrm flipH="1">
              <a:off x="1650" y="3184"/>
              <a:ext cx="333"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1" name="Line 12"/>
            <p:cNvSpPr>
              <a:spLocks noChangeShapeType="1"/>
            </p:cNvSpPr>
            <p:nvPr/>
          </p:nvSpPr>
          <p:spPr bwMode="auto">
            <a:xfrm flipH="1">
              <a:off x="734" y="3184"/>
              <a:ext cx="333"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2" name="Line 13"/>
            <p:cNvSpPr>
              <a:spLocks noChangeShapeType="1"/>
            </p:cNvSpPr>
            <p:nvPr/>
          </p:nvSpPr>
          <p:spPr bwMode="auto">
            <a:xfrm flipH="1">
              <a:off x="4398" y="3184"/>
              <a:ext cx="333"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9763" name="AutoShape 14"/>
            <p:cNvSpPr>
              <a:spLocks noChangeArrowheads="1"/>
            </p:cNvSpPr>
            <p:nvPr/>
          </p:nvSpPr>
          <p:spPr bwMode="auto">
            <a:xfrm>
              <a:off x="4034" y="2669"/>
              <a:ext cx="156" cy="309"/>
            </a:xfrm>
            <a:prstGeom prst="upArrow">
              <a:avLst>
                <a:gd name="adj1" fmla="val 60315"/>
                <a:gd name="adj2" fmla="val 6327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64" name="AutoShape 15"/>
            <p:cNvSpPr>
              <a:spLocks noChangeArrowheads="1"/>
            </p:cNvSpPr>
            <p:nvPr/>
          </p:nvSpPr>
          <p:spPr bwMode="auto">
            <a:xfrm>
              <a:off x="4148" y="3390"/>
              <a:ext cx="167" cy="413"/>
            </a:xfrm>
            <a:prstGeom prst="upArrow">
              <a:avLst>
                <a:gd name="adj1" fmla="val 51852"/>
                <a:gd name="adj2" fmla="val 5152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65" name="Text Box 16"/>
            <p:cNvSpPr txBox="1">
              <a:spLocks noChangeArrowheads="1"/>
            </p:cNvSpPr>
            <p:nvPr/>
          </p:nvSpPr>
          <p:spPr bwMode="auto">
            <a:xfrm>
              <a:off x="3630"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A</a:t>
              </a:r>
              <a:r>
                <a:rPr lang="en-US" altLang="zh-CN" sz="2000" b="1" baseline="-10000">
                  <a:latin typeface="Times New Roman" pitchFamily="18" charset="0"/>
                </a:rPr>
                <a:t>4</a:t>
              </a:r>
              <a:r>
                <a:rPr lang="zh-CN" altLang="en-US" sz="2000" b="1">
                  <a:latin typeface="Times New Roman" pitchFamily="18" charset="0"/>
                </a:rPr>
                <a:t>～</a:t>
              </a:r>
              <a:r>
                <a:rPr lang="en-US" altLang="zh-CN" sz="2000" b="1">
                  <a:latin typeface="Times New Roman" pitchFamily="18" charset="0"/>
                </a:rPr>
                <a:t>A</a:t>
              </a:r>
              <a:r>
                <a:rPr lang="en-US" altLang="zh-CN" sz="2000" b="1" baseline="-10000">
                  <a:latin typeface="Times New Roman" pitchFamily="18" charset="0"/>
                </a:rPr>
                <a:t>1</a:t>
              </a:r>
              <a:endParaRPr lang="en-US" altLang="zh-CN" sz="2000" b="1">
                <a:latin typeface="Times New Roman" pitchFamily="18" charset="0"/>
              </a:endParaRPr>
            </a:p>
          </p:txBody>
        </p:sp>
        <p:sp>
          <p:nvSpPr>
            <p:cNvPr id="159766" name="Text Box 17"/>
            <p:cNvSpPr txBox="1">
              <a:spLocks noChangeArrowheads="1"/>
            </p:cNvSpPr>
            <p:nvPr/>
          </p:nvSpPr>
          <p:spPr bwMode="auto">
            <a:xfrm>
              <a:off x="2702"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A</a:t>
              </a:r>
              <a:r>
                <a:rPr lang="en-US" altLang="zh-CN" sz="2000" b="1" baseline="-10000">
                  <a:latin typeface="Times New Roman" pitchFamily="18" charset="0"/>
                </a:rPr>
                <a:t>8</a:t>
              </a:r>
              <a:r>
                <a:rPr lang="zh-CN" altLang="en-US" sz="2000" b="1">
                  <a:latin typeface="Times New Roman" pitchFamily="18" charset="0"/>
                </a:rPr>
                <a:t>～</a:t>
              </a:r>
              <a:r>
                <a:rPr lang="en-US" altLang="zh-CN" sz="2000" b="1">
                  <a:latin typeface="Times New Roman" pitchFamily="18" charset="0"/>
                </a:rPr>
                <a:t>A</a:t>
              </a:r>
              <a:r>
                <a:rPr lang="en-US" altLang="zh-CN" sz="2000" b="1" baseline="-10000">
                  <a:latin typeface="Times New Roman" pitchFamily="18" charset="0"/>
                </a:rPr>
                <a:t>5</a:t>
              </a:r>
              <a:endParaRPr lang="en-US" altLang="zh-CN" sz="2000" b="1">
                <a:latin typeface="Times New Roman" pitchFamily="18" charset="0"/>
              </a:endParaRPr>
            </a:p>
          </p:txBody>
        </p:sp>
        <p:sp>
          <p:nvSpPr>
            <p:cNvPr id="159767" name="Text Box 18"/>
            <p:cNvSpPr txBox="1">
              <a:spLocks noChangeArrowheads="1"/>
            </p:cNvSpPr>
            <p:nvPr/>
          </p:nvSpPr>
          <p:spPr bwMode="auto">
            <a:xfrm>
              <a:off x="1734"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A</a:t>
              </a:r>
              <a:r>
                <a:rPr lang="en-US" altLang="zh-CN" sz="2000" b="1" baseline="-10000">
                  <a:latin typeface="Times New Roman" pitchFamily="18" charset="0"/>
                </a:rPr>
                <a:t>12</a:t>
              </a:r>
              <a:r>
                <a:rPr lang="zh-CN" altLang="en-US" sz="2000" b="1">
                  <a:latin typeface="Times New Roman" pitchFamily="18" charset="0"/>
                </a:rPr>
                <a:t>～</a:t>
              </a:r>
              <a:r>
                <a:rPr lang="en-US" altLang="zh-CN" sz="2000" b="1">
                  <a:latin typeface="Times New Roman" pitchFamily="18" charset="0"/>
                </a:rPr>
                <a:t>A</a:t>
              </a:r>
              <a:r>
                <a:rPr lang="en-US" altLang="zh-CN" sz="2000" b="1" baseline="-10000">
                  <a:latin typeface="Times New Roman" pitchFamily="18" charset="0"/>
                </a:rPr>
                <a:t>9</a:t>
              </a:r>
              <a:endParaRPr lang="en-US" altLang="zh-CN" sz="2000" b="1">
                <a:latin typeface="Times New Roman" pitchFamily="18" charset="0"/>
              </a:endParaRPr>
            </a:p>
          </p:txBody>
        </p:sp>
        <p:sp>
          <p:nvSpPr>
            <p:cNvPr id="159768" name="Text Box 19"/>
            <p:cNvSpPr txBox="1">
              <a:spLocks noChangeArrowheads="1"/>
            </p:cNvSpPr>
            <p:nvPr/>
          </p:nvSpPr>
          <p:spPr bwMode="auto">
            <a:xfrm>
              <a:off x="785" y="358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A</a:t>
              </a:r>
              <a:r>
                <a:rPr lang="en-US" altLang="zh-CN" sz="2000" b="1" baseline="-10000">
                  <a:latin typeface="Times New Roman" pitchFamily="18" charset="0"/>
                </a:rPr>
                <a:t>16</a:t>
              </a:r>
              <a:r>
                <a:rPr lang="zh-CN" altLang="en-US" sz="2000" b="1">
                  <a:latin typeface="Times New Roman" pitchFamily="18" charset="0"/>
                </a:rPr>
                <a:t>～</a:t>
              </a:r>
              <a:r>
                <a:rPr lang="en-US" altLang="zh-CN" sz="2000" b="1">
                  <a:latin typeface="Times New Roman" pitchFamily="18" charset="0"/>
                </a:rPr>
                <a:t>A</a:t>
              </a:r>
              <a:r>
                <a:rPr lang="en-US" altLang="zh-CN" sz="2000" b="1" baseline="-10000">
                  <a:latin typeface="Times New Roman" pitchFamily="18" charset="0"/>
                </a:rPr>
                <a:t>13</a:t>
              </a:r>
              <a:endParaRPr lang="en-US" altLang="zh-CN" sz="2000" b="1">
                <a:latin typeface="Times New Roman" pitchFamily="18" charset="0"/>
              </a:endParaRPr>
            </a:p>
          </p:txBody>
        </p:sp>
        <p:sp>
          <p:nvSpPr>
            <p:cNvPr id="159769" name="Text Box 20"/>
            <p:cNvSpPr txBox="1">
              <a:spLocks noChangeArrowheads="1"/>
            </p:cNvSpPr>
            <p:nvPr/>
          </p:nvSpPr>
          <p:spPr bwMode="auto">
            <a:xfrm>
              <a:off x="4002" y="3738"/>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B</a:t>
              </a:r>
              <a:r>
                <a:rPr lang="en-US" altLang="zh-CN" sz="2000" b="1" baseline="-10000">
                  <a:latin typeface="Times New Roman" pitchFamily="18" charset="0"/>
                </a:rPr>
                <a:t>4</a:t>
              </a:r>
              <a:r>
                <a:rPr lang="zh-CN" altLang="en-US" sz="2000" b="1">
                  <a:latin typeface="Times New Roman" pitchFamily="18" charset="0"/>
                </a:rPr>
                <a:t>～</a:t>
              </a:r>
              <a:r>
                <a:rPr lang="en-US" altLang="zh-CN" sz="2000" b="1">
                  <a:latin typeface="Times New Roman" pitchFamily="18" charset="0"/>
                </a:rPr>
                <a:t>B</a:t>
              </a:r>
              <a:r>
                <a:rPr lang="en-US" altLang="zh-CN" sz="2000" b="1" baseline="-10000">
                  <a:latin typeface="Times New Roman" pitchFamily="18" charset="0"/>
                </a:rPr>
                <a:t>1</a:t>
              </a:r>
              <a:endParaRPr lang="en-US" altLang="zh-CN" sz="2000" b="1">
                <a:latin typeface="Times New Roman" pitchFamily="18" charset="0"/>
              </a:endParaRPr>
            </a:p>
          </p:txBody>
        </p:sp>
        <p:sp>
          <p:nvSpPr>
            <p:cNvPr id="159770" name="Text Box 21"/>
            <p:cNvSpPr txBox="1">
              <a:spLocks noChangeArrowheads="1"/>
            </p:cNvSpPr>
            <p:nvPr/>
          </p:nvSpPr>
          <p:spPr bwMode="auto">
            <a:xfrm>
              <a:off x="3086" y="3738"/>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B</a:t>
              </a:r>
              <a:r>
                <a:rPr lang="en-US" altLang="zh-CN" sz="2000" b="1" baseline="-10000">
                  <a:latin typeface="Times New Roman" pitchFamily="18" charset="0"/>
                </a:rPr>
                <a:t>8</a:t>
              </a:r>
              <a:r>
                <a:rPr lang="zh-CN" altLang="en-US" sz="2000" b="1">
                  <a:latin typeface="Times New Roman" pitchFamily="18" charset="0"/>
                </a:rPr>
                <a:t>～</a:t>
              </a:r>
              <a:r>
                <a:rPr lang="en-US" altLang="zh-CN" sz="2000" b="1">
                  <a:latin typeface="Times New Roman" pitchFamily="18" charset="0"/>
                </a:rPr>
                <a:t>B</a:t>
              </a:r>
              <a:r>
                <a:rPr lang="en-US" altLang="zh-CN" sz="2000" b="1" baseline="-10000">
                  <a:latin typeface="Times New Roman" pitchFamily="18" charset="0"/>
                </a:rPr>
                <a:t>5</a:t>
              </a:r>
              <a:endParaRPr lang="en-US" altLang="zh-CN" sz="2000" b="1">
                <a:latin typeface="Times New Roman" pitchFamily="18" charset="0"/>
              </a:endParaRPr>
            </a:p>
          </p:txBody>
        </p:sp>
        <p:sp>
          <p:nvSpPr>
            <p:cNvPr id="159771" name="Text Box 22"/>
            <p:cNvSpPr txBox="1">
              <a:spLocks noChangeArrowheads="1"/>
            </p:cNvSpPr>
            <p:nvPr/>
          </p:nvSpPr>
          <p:spPr bwMode="auto">
            <a:xfrm>
              <a:off x="2170" y="3738"/>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B</a:t>
              </a:r>
              <a:r>
                <a:rPr lang="en-US" altLang="zh-CN" sz="2000" b="1" baseline="-10000">
                  <a:latin typeface="Times New Roman" pitchFamily="18" charset="0"/>
                </a:rPr>
                <a:t>12</a:t>
              </a:r>
              <a:r>
                <a:rPr lang="zh-CN" altLang="en-US" sz="2000" b="1">
                  <a:latin typeface="Times New Roman" pitchFamily="18" charset="0"/>
                </a:rPr>
                <a:t>～</a:t>
              </a:r>
              <a:r>
                <a:rPr lang="en-US" altLang="zh-CN" sz="2000" b="1">
                  <a:latin typeface="Times New Roman" pitchFamily="18" charset="0"/>
                </a:rPr>
                <a:t>B</a:t>
              </a:r>
              <a:r>
                <a:rPr lang="en-US" altLang="zh-CN" sz="2000" b="1" baseline="-10000">
                  <a:latin typeface="Times New Roman" pitchFamily="18" charset="0"/>
                </a:rPr>
                <a:t>9</a:t>
              </a:r>
              <a:endParaRPr lang="en-US" altLang="zh-CN" sz="2000" b="1">
                <a:latin typeface="Times New Roman" pitchFamily="18" charset="0"/>
              </a:endParaRPr>
            </a:p>
          </p:txBody>
        </p:sp>
        <p:sp>
          <p:nvSpPr>
            <p:cNvPr id="159772" name="Text Box 23"/>
            <p:cNvSpPr txBox="1">
              <a:spLocks noChangeArrowheads="1"/>
            </p:cNvSpPr>
            <p:nvPr/>
          </p:nvSpPr>
          <p:spPr bwMode="auto">
            <a:xfrm>
              <a:off x="1255" y="3738"/>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B</a:t>
              </a:r>
              <a:r>
                <a:rPr lang="en-US" altLang="zh-CN" sz="2000" b="1" baseline="-10000">
                  <a:latin typeface="Times New Roman" pitchFamily="18" charset="0"/>
                </a:rPr>
                <a:t>16</a:t>
              </a:r>
              <a:r>
                <a:rPr lang="zh-CN" altLang="en-US" sz="2000" b="1">
                  <a:latin typeface="Times New Roman" pitchFamily="18" charset="0"/>
                </a:rPr>
                <a:t>～</a:t>
              </a:r>
              <a:r>
                <a:rPr lang="en-US" altLang="zh-CN" sz="2000" b="1">
                  <a:latin typeface="Times New Roman" pitchFamily="18" charset="0"/>
                </a:rPr>
                <a:t>B</a:t>
              </a:r>
              <a:r>
                <a:rPr lang="en-US" altLang="zh-CN" sz="2000" b="1" baseline="-10000">
                  <a:latin typeface="Times New Roman" pitchFamily="18" charset="0"/>
                </a:rPr>
                <a:t>13</a:t>
              </a:r>
              <a:endParaRPr lang="en-US" altLang="zh-CN" sz="2000" b="1">
                <a:latin typeface="Times New Roman" pitchFamily="18" charset="0"/>
              </a:endParaRPr>
            </a:p>
          </p:txBody>
        </p:sp>
        <p:sp>
          <p:nvSpPr>
            <p:cNvPr id="159773" name="Text Box 24"/>
            <p:cNvSpPr txBox="1">
              <a:spLocks noChangeArrowheads="1"/>
            </p:cNvSpPr>
            <p:nvPr/>
          </p:nvSpPr>
          <p:spPr bwMode="auto">
            <a:xfrm>
              <a:off x="3846" y="242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S</a:t>
              </a:r>
              <a:r>
                <a:rPr lang="en-US" altLang="zh-CN" sz="2000" b="1" baseline="-10000">
                  <a:latin typeface="Times New Roman" pitchFamily="18" charset="0"/>
                </a:rPr>
                <a:t>4</a:t>
              </a:r>
              <a:r>
                <a:rPr lang="zh-CN" altLang="en-US" sz="2000" b="1">
                  <a:latin typeface="Times New Roman" pitchFamily="18" charset="0"/>
                </a:rPr>
                <a:t>～</a:t>
              </a:r>
              <a:r>
                <a:rPr lang="en-US" altLang="zh-CN" sz="2000" b="1">
                  <a:latin typeface="Times New Roman" pitchFamily="18" charset="0"/>
                </a:rPr>
                <a:t>S</a:t>
              </a:r>
              <a:r>
                <a:rPr lang="en-US" altLang="zh-CN" sz="2000" b="1" baseline="-10000">
                  <a:latin typeface="Times New Roman" pitchFamily="18" charset="0"/>
                </a:rPr>
                <a:t>1</a:t>
              </a:r>
              <a:endParaRPr lang="en-US" altLang="zh-CN" sz="2000" b="1">
                <a:latin typeface="Times New Roman" pitchFamily="18" charset="0"/>
              </a:endParaRPr>
            </a:p>
          </p:txBody>
        </p:sp>
        <p:sp>
          <p:nvSpPr>
            <p:cNvPr id="159774" name="Text Box 25"/>
            <p:cNvSpPr txBox="1">
              <a:spLocks noChangeArrowheads="1"/>
            </p:cNvSpPr>
            <p:nvPr/>
          </p:nvSpPr>
          <p:spPr bwMode="auto">
            <a:xfrm>
              <a:off x="2930" y="242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S</a:t>
              </a:r>
              <a:r>
                <a:rPr lang="en-US" altLang="zh-CN" sz="2000" b="1" baseline="-10000">
                  <a:latin typeface="Times New Roman" pitchFamily="18" charset="0"/>
                </a:rPr>
                <a:t>8</a:t>
              </a:r>
              <a:r>
                <a:rPr lang="zh-CN" altLang="en-US" sz="2000" b="1">
                  <a:latin typeface="Times New Roman" pitchFamily="18" charset="0"/>
                </a:rPr>
                <a:t>～</a:t>
              </a:r>
              <a:r>
                <a:rPr lang="en-US" altLang="zh-CN" sz="2000" b="1">
                  <a:latin typeface="Times New Roman" pitchFamily="18" charset="0"/>
                </a:rPr>
                <a:t>S</a:t>
              </a:r>
              <a:r>
                <a:rPr lang="en-US" altLang="zh-CN" sz="2000" b="1" baseline="-10000">
                  <a:latin typeface="Times New Roman" pitchFamily="18" charset="0"/>
                </a:rPr>
                <a:t>5</a:t>
              </a:r>
              <a:endParaRPr lang="en-US" altLang="zh-CN" sz="2000" b="1">
                <a:latin typeface="Times New Roman" pitchFamily="18" charset="0"/>
              </a:endParaRPr>
            </a:p>
          </p:txBody>
        </p:sp>
        <p:sp>
          <p:nvSpPr>
            <p:cNvPr id="159775" name="Text Box 26"/>
            <p:cNvSpPr txBox="1">
              <a:spLocks noChangeArrowheads="1"/>
            </p:cNvSpPr>
            <p:nvPr/>
          </p:nvSpPr>
          <p:spPr bwMode="auto">
            <a:xfrm>
              <a:off x="1983" y="2424"/>
              <a:ext cx="7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S</a:t>
              </a:r>
              <a:r>
                <a:rPr lang="en-US" altLang="zh-CN" sz="2000" b="1" baseline="-10000">
                  <a:latin typeface="Times New Roman" pitchFamily="18" charset="0"/>
                </a:rPr>
                <a:t>12</a:t>
              </a:r>
              <a:r>
                <a:rPr lang="zh-CN" altLang="en-US" sz="2000" b="1">
                  <a:latin typeface="Times New Roman" pitchFamily="18" charset="0"/>
                </a:rPr>
                <a:t>～</a:t>
              </a:r>
              <a:r>
                <a:rPr lang="en-US" altLang="zh-CN" sz="2000" b="1">
                  <a:latin typeface="Times New Roman" pitchFamily="18" charset="0"/>
                </a:rPr>
                <a:t>S</a:t>
              </a:r>
              <a:r>
                <a:rPr lang="en-US" altLang="zh-CN" sz="2000" b="1" baseline="-10000">
                  <a:latin typeface="Times New Roman" pitchFamily="18" charset="0"/>
                </a:rPr>
                <a:t>9</a:t>
              </a:r>
              <a:endParaRPr lang="en-US" altLang="zh-CN" sz="2000" b="1">
                <a:latin typeface="Times New Roman" pitchFamily="18" charset="0"/>
              </a:endParaRPr>
            </a:p>
          </p:txBody>
        </p:sp>
        <p:sp>
          <p:nvSpPr>
            <p:cNvPr id="159776" name="Text Box 27"/>
            <p:cNvSpPr txBox="1">
              <a:spLocks noChangeArrowheads="1"/>
            </p:cNvSpPr>
            <p:nvPr/>
          </p:nvSpPr>
          <p:spPr bwMode="auto">
            <a:xfrm>
              <a:off x="1057" y="2424"/>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S</a:t>
              </a:r>
              <a:r>
                <a:rPr lang="en-US" altLang="zh-CN" sz="2000" b="1" baseline="-10000">
                  <a:latin typeface="Times New Roman" pitchFamily="18" charset="0"/>
                </a:rPr>
                <a:t>16</a:t>
              </a:r>
              <a:r>
                <a:rPr lang="zh-CN" altLang="en-US" sz="2000" b="1">
                  <a:latin typeface="Times New Roman" pitchFamily="18" charset="0"/>
                </a:rPr>
                <a:t>～</a:t>
              </a:r>
              <a:r>
                <a:rPr lang="en-US" altLang="zh-CN" sz="2000" b="1">
                  <a:latin typeface="Times New Roman" pitchFamily="18" charset="0"/>
                </a:rPr>
                <a:t>S</a:t>
              </a:r>
              <a:r>
                <a:rPr lang="en-US" altLang="zh-CN" sz="2000" b="1" baseline="-10000">
                  <a:latin typeface="Times New Roman" pitchFamily="18" charset="0"/>
                </a:rPr>
                <a:t>13</a:t>
              </a:r>
              <a:endParaRPr lang="en-US" altLang="zh-CN" sz="2000" b="1">
                <a:latin typeface="Times New Roman" pitchFamily="18" charset="0"/>
              </a:endParaRPr>
            </a:p>
          </p:txBody>
        </p:sp>
        <p:sp>
          <p:nvSpPr>
            <p:cNvPr id="159777" name="Text Box 28"/>
            <p:cNvSpPr txBox="1">
              <a:spLocks noChangeArrowheads="1"/>
            </p:cNvSpPr>
            <p:nvPr/>
          </p:nvSpPr>
          <p:spPr bwMode="auto">
            <a:xfrm>
              <a:off x="3503" y="2901"/>
              <a:ext cx="7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4</a:t>
              </a:r>
              <a:endParaRPr lang="en-US" altLang="zh-CN" sz="2000" b="1">
                <a:latin typeface="Times New Roman" pitchFamily="18" charset="0"/>
              </a:endParaRPr>
            </a:p>
          </p:txBody>
        </p:sp>
        <p:sp>
          <p:nvSpPr>
            <p:cNvPr id="159778" name="Text Box 29"/>
            <p:cNvSpPr txBox="1">
              <a:spLocks noChangeArrowheads="1"/>
            </p:cNvSpPr>
            <p:nvPr/>
          </p:nvSpPr>
          <p:spPr bwMode="auto">
            <a:xfrm>
              <a:off x="2566" y="2901"/>
              <a:ext cx="7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8</a:t>
              </a:r>
              <a:endParaRPr lang="en-US" altLang="zh-CN" sz="2000" b="1">
                <a:latin typeface="Times New Roman" pitchFamily="18" charset="0"/>
              </a:endParaRPr>
            </a:p>
          </p:txBody>
        </p:sp>
        <p:sp>
          <p:nvSpPr>
            <p:cNvPr id="159779" name="Text Box 30"/>
            <p:cNvSpPr txBox="1">
              <a:spLocks noChangeArrowheads="1"/>
            </p:cNvSpPr>
            <p:nvPr/>
          </p:nvSpPr>
          <p:spPr bwMode="auto">
            <a:xfrm>
              <a:off x="1640" y="2901"/>
              <a:ext cx="7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12</a:t>
              </a:r>
              <a:endParaRPr lang="en-US" altLang="zh-CN" sz="2000" b="1">
                <a:latin typeface="Times New Roman" pitchFamily="18" charset="0"/>
              </a:endParaRPr>
            </a:p>
          </p:txBody>
        </p:sp>
        <p:sp>
          <p:nvSpPr>
            <p:cNvPr id="159780" name="Text Box 31"/>
            <p:cNvSpPr txBox="1">
              <a:spLocks noChangeArrowheads="1"/>
            </p:cNvSpPr>
            <p:nvPr/>
          </p:nvSpPr>
          <p:spPr bwMode="auto">
            <a:xfrm>
              <a:off x="630" y="2901"/>
              <a:ext cx="7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16</a:t>
              </a:r>
              <a:endParaRPr lang="en-US" altLang="zh-CN" sz="2000" b="1">
                <a:latin typeface="Times New Roman" pitchFamily="18" charset="0"/>
              </a:endParaRPr>
            </a:p>
          </p:txBody>
        </p:sp>
        <p:sp>
          <p:nvSpPr>
            <p:cNvPr id="159781" name="AutoShape 32"/>
            <p:cNvSpPr>
              <a:spLocks noChangeArrowheads="1"/>
            </p:cNvSpPr>
            <p:nvPr/>
          </p:nvSpPr>
          <p:spPr bwMode="auto">
            <a:xfrm>
              <a:off x="3909" y="3390"/>
              <a:ext cx="156" cy="252"/>
            </a:xfrm>
            <a:prstGeom prst="upArrow">
              <a:avLst>
                <a:gd name="adj1" fmla="val 61111"/>
                <a:gd name="adj2" fmla="val 566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2" name="AutoShape 33"/>
            <p:cNvSpPr>
              <a:spLocks noChangeArrowheads="1"/>
            </p:cNvSpPr>
            <p:nvPr/>
          </p:nvSpPr>
          <p:spPr bwMode="auto">
            <a:xfrm>
              <a:off x="3118" y="2669"/>
              <a:ext cx="156" cy="309"/>
            </a:xfrm>
            <a:prstGeom prst="upArrow">
              <a:avLst>
                <a:gd name="adj1" fmla="val 60315"/>
                <a:gd name="adj2" fmla="val 6327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3" name="AutoShape 34"/>
            <p:cNvSpPr>
              <a:spLocks noChangeArrowheads="1"/>
            </p:cNvSpPr>
            <p:nvPr/>
          </p:nvSpPr>
          <p:spPr bwMode="auto">
            <a:xfrm>
              <a:off x="2202" y="2669"/>
              <a:ext cx="156" cy="309"/>
            </a:xfrm>
            <a:prstGeom prst="upArrow">
              <a:avLst>
                <a:gd name="adj1" fmla="val 60315"/>
                <a:gd name="adj2" fmla="val 6327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4" name="AutoShape 35"/>
            <p:cNvSpPr>
              <a:spLocks noChangeArrowheads="1"/>
            </p:cNvSpPr>
            <p:nvPr/>
          </p:nvSpPr>
          <p:spPr bwMode="auto">
            <a:xfrm>
              <a:off x="1286" y="2669"/>
              <a:ext cx="156" cy="309"/>
            </a:xfrm>
            <a:prstGeom prst="upArrow">
              <a:avLst>
                <a:gd name="adj1" fmla="val 60315"/>
                <a:gd name="adj2" fmla="val 6327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5" name="AutoShape 36"/>
            <p:cNvSpPr>
              <a:spLocks noChangeArrowheads="1"/>
            </p:cNvSpPr>
            <p:nvPr/>
          </p:nvSpPr>
          <p:spPr bwMode="auto">
            <a:xfrm>
              <a:off x="3253" y="3390"/>
              <a:ext cx="167" cy="413"/>
            </a:xfrm>
            <a:prstGeom prst="upArrow">
              <a:avLst>
                <a:gd name="adj1" fmla="val 51852"/>
                <a:gd name="adj2" fmla="val 5152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6" name="AutoShape 37"/>
            <p:cNvSpPr>
              <a:spLocks noChangeArrowheads="1"/>
            </p:cNvSpPr>
            <p:nvPr/>
          </p:nvSpPr>
          <p:spPr bwMode="auto">
            <a:xfrm>
              <a:off x="1421" y="3403"/>
              <a:ext cx="167" cy="412"/>
            </a:xfrm>
            <a:prstGeom prst="upArrow">
              <a:avLst>
                <a:gd name="adj1" fmla="val 51852"/>
                <a:gd name="adj2" fmla="val 5139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7" name="AutoShape 38"/>
            <p:cNvSpPr>
              <a:spLocks noChangeArrowheads="1"/>
            </p:cNvSpPr>
            <p:nvPr/>
          </p:nvSpPr>
          <p:spPr bwMode="auto">
            <a:xfrm>
              <a:off x="2327" y="3390"/>
              <a:ext cx="166" cy="413"/>
            </a:xfrm>
            <a:prstGeom prst="upArrow">
              <a:avLst>
                <a:gd name="adj1" fmla="val 51852"/>
                <a:gd name="adj2" fmla="val 5183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8" name="AutoShape 39"/>
            <p:cNvSpPr>
              <a:spLocks noChangeArrowheads="1"/>
            </p:cNvSpPr>
            <p:nvPr/>
          </p:nvSpPr>
          <p:spPr bwMode="auto">
            <a:xfrm>
              <a:off x="2982" y="3390"/>
              <a:ext cx="156" cy="252"/>
            </a:xfrm>
            <a:prstGeom prst="upArrow">
              <a:avLst>
                <a:gd name="adj1" fmla="val 61111"/>
                <a:gd name="adj2" fmla="val 566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89" name="AutoShape 40"/>
            <p:cNvSpPr>
              <a:spLocks noChangeArrowheads="1"/>
            </p:cNvSpPr>
            <p:nvPr/>
          </p:nvSpPr>
          <p:spPr bwMode="auto">
            <a:xfrm>
              <a:off x="2066" y="3390"/>
              <a:ext cx="157" cy="252"/>
            </a:xfrm>
            <a:prstGeom prst="upArrow">
              <a:avLst>
                <a:gd name="adj1" fmla="val 61111"/>
                <a:gd name="adj2" fmla="val 562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90" name="AutoShape 41"/>
            <p:cNvSpPr>
              <a:spLocks noChangeArrowheads="1"/>
            </p:cNvSpPr>
            <p:nvPr/>
          </p:nvSpPr>
          <p:spPr bwMode="auto">
            <a:xfrm>
              <a:off x="1161" y="3390"/>
              <a:ext cx="156" cy="252"/>
            </a:xfrm>
            <a:prstGeom prst="upArrow">
              <a:avLst>
                <a:gd name="adj1" fmla="val 61111"/>
                <a:gd name="adj2" fmla="val 566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p>
              <a:pPr eaLnBrk="1" hangingPunct="1"/>
              <a:endParaRPr lang="zh-CN" altLang="en-US">
                <a:latin typeface="Times New Roman" pitchFamily="18" charset="0"/>
              </a:endParaRPr>
            </a:p>
          </p:txBody>
        </p:sp>
        <p:sp>
          <p:nvSpPr>
            <p:cNvPr id="159791" name="Text Box 42"/>
            <p:cNvSpPr txBox="1">
              <a:spLocks noChangeArrowheads="1"/>
            </p:cNvSpPr>
            <p:nvPr/>
          </p:nvSpPr>
          <p:spPr bwMode="auto">
            <a:xfrm>
              <a:off x="4669" y="3042"/>
              <a:ext cx="7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a:latin typeface="Times New Roman" pitchFamily="18" charset="0"/>
                </a:rPr>
                <a:t>C</a:t>
              </a:r>
              <a:r>
                <a:rPr lang="en-US" altLang="zh-CN" sz="2000" b="1" baseline="-10000">
                  <a:latin typeface="Times New Roman" pitchFamily="18" charset="0"/>
                </a:rPr>
                <a:t>0</a:t>
              </a:r>
              <a:endParaRPr lang="en-US" altLang="zh-CN" sz="2000" b="1">
                <a:latin typeface="Times New Roman" pitchFamily="18" charset="0"/>
              </a:endParaRPr>
            </a:p>
          </p:txBody>
        </p:sp>
      </p:grpSp>
      <p:sp>
        <p:nvSpPr>
          <p:cNvPr id="191531" name="Line 43"/>
          <p:cNvSpPr>
            <a:spLocks noChangeShapeType="1"/>
          </p:cNvSpPr>
          <p:nvPr/>
        </p:nvSpPr>
        <p:spPr bwMode="auto">
          <a:xfrm flipH="1">
            <a:off x="6991350" y="4941888"/>
            <a:ext cx="4953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2" name="Line 44"/>
          <p:cNvSpPr>
            <a:spLocks noChangeShapeType="1"/>
          </p:cNvSpPr>
          <p:nvPr/>
        </p:nvSpPr>
        <p:spPr bwMode="auto">
          <a:xfrm flipH="1">
            <a:off x="5524500" y="4941888"/>
            <a:ext cx="5334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3" name="Line 45"/>
          <p:cNvSpPr>
            <a:spLocks noChangeShapeType="1"/>
          </p:cNvSpPr>
          <p:nvPr/>
        </p:nvSpPr>
        <p:spPr bwMode="auto">
          <a:xfrm flipH="1">
            <a:off x="4076700" y="4941888"/>
            <a:ext cx="53340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4" name="Line 46"/>
          <p:cNvSpPr>
            <a:spLocks noChangeShapeType="1"/>
          </p:cNvSpPr>
          <p:nvPr/>
        </p:nvSpPr>
        <p:spPr bwMode="auto">
          <a:xfrm flipH="1">
            <a:off x="2628900" y="4941888"/>
            <a:ext cx="51435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1535" name="Line 47"/>
          <p:cNvSpPr>
            <a:spLocks noChangeShapeType="1"/>
          </p:cNvSpPr>
          <p:nvPr/>
        </p:nvSpPr>
        <p:spPr bwMode="auto">
          <a:xfrm flipH="1">
            <a:off x="1162050" y="4941888"/>
            <a:ext cx="514350" cy="0"/>
          </a:xfrm>
          <a:prstGeom prst="line">
            <a:avLst/>
          </a:prstGeom>
          <a:noFill/>
          <a:ln w="57150" cap="sq">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9753" name="灯片编号占位符 1"/>
          <p:cNvSpPr>
            <a:spLocks noGrp="1" noChangeArrowheads="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24FA3DB-480E-42EF-9790-CD73CDE7DBC3}" type="slidenum">
              <a:rPr lang="en-US" altLang="zh-CN" sz="2000" b="1">
                <a:solidFill>
                  <a:srgbClr val="FF0000"/>
                </a:solidFill>
                <a:latin typeface="Times New Roman" pitchFamily="18" charset="0"/>
              </a:rPr>
              <a:pPr/>
              <a:t>154</a:t>
            </a:fld>
            <a:endParaRPr lang="en-US" altLang="zh-CN" sz="2000" b="1">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CF2E9DF2-D0D2-4B3F-ACD9-1C9BAFADB9DE}"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14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91531"/>
                                        </p:tgtEl>
                                        <p:attrNameLst>
                                          <p:attrName>style.visibility</p:attrName>
                                        </p:attrNameLst>
                                      </p:cBhvr>
                                      <p:to>
                                        <p:strVal val="visible"/>
                                      </p:to>
                                    </p:set>
                                    <p:animEffect transition="in" filter="wipe(right)">
                                      <p:cBhvr>
                                        <p:cTn id="15" dur="500"/>
                                        <p:tgtEl>
                                          <p:spTgt spid="1915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91532"/>
                                        </p:tgtEl>
                                        <p:attrNameLst>
                                          <p:attrName>style.visibility</p:attrName>
                                        </p:attrNameLst>
                                      </p:cBhvr>
                                      <p:to>
                                        <p:strVal val="visible"/>
                                      </p:to>
                                    </p:set>
                                    <p:animEffect transition="in" filter="wipe(right)">
                                      <p:cBhvr>
                                        <p:cTn id="20" dur="500"/>
                                        <p:tgtEl>
                                          <p:spTgt spid="1915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91533"/>
                                        </p:tgtEl>
                                        <p:attrNameLst>
                                          <p:attrName>style.visibility</p:attrName>
                                        </p:attrNameLst>
                                      </p:cBhvr>
                                      <p:to>
                                        <p:strVal val="visible"/>
                                      </p:to>
                                    </p:set>
                                    <p:animEffect transition="in" filter="wipe(right)">
                                      <p:cBhvr>
                                        <p:cTn id="25" dur="500"/>
                                        <p:tgtEl>
                                          <p:spTgt spid="1915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91534"/>
                                        </p:tgtEl>
                                        <p:attrNameLst>
                                          <p:attrName>style.visibility</p:attrName>
                                        </p:attrNameLst>
                                      </p:cBhvr>
                                      <p:to>
                                        <p:strVal val="visible"/>
                                      </p:to>
                                    </p:set>
                                    <p:animEffect transition="in" filter="wipe(right)">
                                      <p:cBhvr>
                                        <p:cTn id="30" dur="500"/>
                                        <p:tgtEl>
                                          <p:spTgt spid="1915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91535"/>
                                        </p:tgtEl>
                                        <p:attrNameLst>
                                          <p:attrName>style.visibility</p:attrName>
                                        </p:attrNameLst>
                                      </p:cBhvr>
                                      <p:to>
                                        <p:strVal val="visible"/>
                                      </p:to>
                                    </p:set>
                                    <p:animEffect transition="in" filter="wipe(right)">
                                      <p:cBhvr>
                                        <p:cTn id="35" dur="500"/>
                                        <p:tgtEl>
                                          <p:spTgt spid="19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P spid="191531" grpId="0" animBg="1"/>
      <p:bldP spid="191532" grpId="0" animBg="1"/>
      <p:bldP spid="191533" grpId="0" animBg="1"/>
      <p:bldP spid="191534" grpId="0" animBg="1"/>
      <p:bldP spid="191535"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515" name="Group 3"/>
          <p:cNvGrpSpPr>
            <a:grpSpLocks/>
          </p:cNvGrpSpPr>
          <p:nvPr/>
        </p:nvGrpSpPr>
        <p:grpSpPr bwMode="auto">
          <a:xfrm>
            <a:off x="2667000" y="2514600"/>
            <a:ext cx="1676400" cy="457200"/>
            <a:chOff x="1680" y="1584"/>
            <a:chExt cx="1056" cy="288"/>
          </a:xfrm>
        </p:grpSpPr>
        <p:sp>
          <p:nvSpPr>
            <p:cNvPr id="160827" name="Text Box 4"/>
            <p:cNvSpPr txBox="1">
              <a:spLocks noChangeArrowheads="1"/>
            </p:cNvSpPr>
            <p:nvPr/>
          </p:nvSpPr>
          <p:spPr bwMode="auto">
            <a:xfrm>
              <a:off x="1680"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8" name="Text Box 5"/>
            <p:cNvSpPr txBox="1">
              <a:spLocks noChangeArrowheads="1"/>
            </p:cNvSpPr>
            <p:nvPr/>
          </p:nvSpPr>
          <p:spPr bwMode="auto">
            <a:xfrm>
              <a:off x="1872"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9" name="Text Box 6"/>
            <p:cNvSpPr txBox="1">
              <a:spLocks noChangeArrowheads="1"/>
            </p:cNvSpPr>
            <p:nvPr/>
          </p:nvSpPr>
          <p:spPr bwMode="auto">
            <a:xfrm>
              <a:off x="2064"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30" name="Text Box 7"/>
            <p:cNvSpPr txBox="1">
              <a:spLocks noChangeArrowheads="1"/>
            </p:cNvSpPr>
            <p:nvPr/>
          </p:nvSpPr>
          <p:spPr bwMode="auto">
            <a:xfrm>
              <a:off x="2256" y="15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grpSp>
      <p:grpSp>
        <p:nvGrpSpPr>
          <p:cNvPr id="192520" name="Group 8"/>
          <p:cNvGrpSpPr>
            <a:grpSpLocks/>
          </p:cNvGrpSpPr>
          <p:nvPr/>
        </p:nvGrpSpPr>
        <p:grpSpPr bwMode="auto">
          <a:xfrm>
            <a:off x="3886200" y="3200400"/>
            <a:ext cx="1676400" cy="457200"/>
            <a:chOff x="2448" y="2016"/>
            <a:chExt cx="1056" cy="288"/>
          </a:xfrm>
        </p:grpSpPr>
        <p:sp>
          <p:nvSpPr>
            <p:cNvPr id="160823" name="Text Box 9"/>
            <p:cNvSpPr txBox="1">
              <a:spLocks noChangeArrowheads="1"/>
            </p:cNvSpPr>
            <p:nvPr/>
          </p:nvSpPr>
          <p:spPr bwMode="auto">
            <a:xfrm>
              <a:off x="2448"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4" name="Text Box 10"/>
            <p:cNvSpPr txBox="1">
              <a:spLocks noChangeArrowheads="1"/>
            </p:cNvSpPr>
            <p:nvPr/>
          </p:nvSpPr>
          <p:spPr bwMode="auto">
            <a:xfrm>
              <a:off x="2640"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5" name="Text Box 11"/>
            <p:cNvSpPr txBox="1">
              <a:spLocks noChangeArrowheads="1"/>
            </p:cNvSpPr>
            <p:nvPr/>
          </p:nvSpPr>
          <p:spPr bwMode="auto">
            <a:xfrm>
              <a:off x="2832"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6" name="Text Box 12"/>
            <p:cNvSpPr txBox="1">
              <a:spLocks noChangeArrowheads="1"/>
            </p:cNvSpPr>
            <p:nvPr/>
          </p:nvSpPr>
          <p:spPr bwMode="auto">
            <a:xfrm>
              <a:off x="3024"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grpSp>
      <p:grpSp>
        <p:nvGrpSpPr>
          <p:cNvPr id="192525" name="Group 13"/>
          <p:cNvGrpSpPr>
            <a:grpSpLocks/>
          </p:cNvGrpSpPr>
          <p:nvPr/>
        </p:nvGrpSpPr>
        <p:grpSpPr bwMode="auto">
          <a:xfrm>
            <a:off x="5105400" y="3886200"/>
            <a:ext cx="1676400" cy="457200"/>
            <a:chOff x="3216" y="2448"/>
            <a:chExt cx="1056" cy="288"/>
          </a:xfrm>
        </p:grpSpPr>
        <p:sp>
          <p:nvSpPr>
            <p:cNvPr id="160819" name="Text Box 14"/>
            <p:cNvSpPr txBox="1">
              <a:spLocks noChangeArrowheads="1"/>
            </p:cNvSpPr>
            <p:nvPr/>
          </p:nvSpPr>
          <p:spPr bwMode="auto">
            <a:xfrm>
              <a:off x="3216"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0" name="Text Box 15"/>
            <p:cNvSpPr txBox="1">
              <a:spLocks noChangeArrowheads="1"/>
            </p:cNvSpPr>
            <p:nvPr/>
          </p:nvSpPr>
          <p:spPr bwMode="auto">
            <a:xfrm>
              <a:off x="3408"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1" name="Text Box 16"/>
            <p:cNvSpPr txBox="1">
              <a:spLocks noChangeArrowheads="1"/>
            </p:cNvSpPr>
            <p:nvPr/>
          </p:nvSpPr>
          <p:spPr bwMode="auto">
            <a:xfrm>
              <a:off x="3600"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822" name="Text Box 17"/>
            <p:cNvSpPr txBox="1">
              <a:spLocks noChangeArrowheads="1"/>
            </p:cNvSpPr>
            <p:nvPr/>
          </p:nvSpPr>
          <p:spPr bwMode="auto">
            <a:xfrm>
              <a:off x="3792"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grpSp>
      <p:grpSp>
        <p:nvGrpSpPr>
          <p:cNvPr id="160773" name="Group 18"/>
          <p:cNvGrpSpPr>
            <a:grpSpLocks/>
          </p:cNvGrpSpPr>
          <p:nvPr/>
        </p:nvGrpSpPr>
        <p:grpSpPr bwMode="auto">
          <a:xfrm>
            <a:off x="1320800" y="1485900"/>
            <a:ext cx="6604000" cy="3695700"/>
            <a:chOff x="832" y="936"/>
            <a:chExt cx="4160" cy="2328"/>
          </a:xfrm>
        </p:grpSpPr>
        <p:sp>
          <p:nvSpPr>
            <p:cNvPr id="160782" name="Line 19"/>
            <p:cNvSpPr>
              <a:spLocks noChangeShapeType="1"/>
            </p:cNvSpPr>
            <p:nvPr/>
          </p:nvSpPr>
          <p:spPr bwMode="auto">
            <a:xfrm>
              <a:off x="134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3" name="Line 20"/>
            <p:cNvSpPr>
              <a:spLocks noChangeShapeType="1"/>
            </p:cNvSpPr>
            <p:nvPr/>
          </p:nvSpPr>
          <p:spPr bwMode="auto">
            <a:xfrm>
              <a:off x="1152" y="3024"/>
              <a:ext cx="3360" cy="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0784" name="Line 21"/>
            <p:cNvSpPr>
              <a:spLocks noChangeShapeType="1"/>
            </p:cNvSpPr>
            <p:nvPr/>
          </p:nvSpPr>
          <p:spPr bwMode="auto">
            <a:xfrm flipV="1">
              <a:off x="1152" y="1104"/>
              <a:ext cx="0" cy="1920"/>
            </a:xfrm>
            <a:prstGeom prst="line">
              <a:avLst/>
            </a:prstGeom>
            <a:noFill/>
            <a:ln w="57150" cap="sq">
              <a:solidFill>
                <a:srgbClr val="7A48C4"/>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0785" name="Line 22"/>
            <p:cNvSpPr>
              <a:spLocks noChangeShapeType="1"/>
            </p:cNvSpPr>
            <p:nvPr/>
          </p:nvSpPr>
          <p:spPr bwMode="auto">
            <a:xfrm>
              <a:off x="153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6" name="Line 23"/>
            <p:cNvSpPr>
              <a:spLocks noChangeShapeType="1"/>
            </p:cNvSpPr>
            <p:nvPr/>
          </p:nvSpPr>
          <p:spPr bwMode="auto">
            <a:xfrm>
              <a:off x="172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7" name="Line 24"/>
            <p:cNvSpPr>
              <a:spLocks noChangeShapeType="1"/>
            </p:cNvSpPr>
            <p:nvPr/>
          </p:nvSpPr>
          <p:spPr bwMode="auto">
            <a:xfrm>
              <a:off x="1920"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8" name="Line 25"/>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89" name="Line 26"/>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0" name="Line 27"/>
            <p:cNvSpPr>
              <a:spLocks noChangeShapeType="1"/>
            </p:cNvSpPr>
            <p:nvPr/>
          </p:nvSpPr>
          <p:spPr bwMode="auto">
            <a:xfrm>
              <a:off x="211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1" name="Line 28"/>
            <p:cNvSpPr>
              <a:spLocks noChangeShapeType="1"/>
            </p:cNvSpPr>
            <p:nvPr/>
          </p:nvSpPr>
          <p:spPr bwMode="auto">
            <a:xfrm>
              <a:off x="230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2" name="Line 29"/>
            <p:cNvSpPr>
              <a:spLocks noChangeShapeType="1"/>
            </p:cNvSpPr>
            <p:nvPr/>
          </p:nvSpPr>
          <p:spPr bwMode="auto">
            <a:xfrm>
              <a:off x="2496"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3" name="Line 30"/>
            <p:cNvSpPr>
              <a:spLocks noChangeShapeType="1"/>
            </p:cNvSpPr>
            <p:nvPr/>
          </p:nvSpPr>
          <p:spPr bwMode="auto">
            <a:xfrm>
              <a:off x="2688"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4" name="Line 31"/>
            <p:cNvSpPr>
              <a:spLocks noChangeShapeType="1"/>
            </p:cNvSpPr>
            <p:nvPr/>
          </p:nvSpPr>
          <p:spPr bwMode="auto">
            <a:xfrm>
              <a:off x="288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5" name="Line 32"/>
            <p:cNvSpPr>
              <a:spLocks noChangeShapeType="1"/>
            </p:cNvSpPr>
            <p:nvPr/>
          </p:nvSpPr>
          <p:spPr bwMode="auto">
            <a:xfrm>
              <a:off x="307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6" name="Line 33"/>
            <p:cNvSpPr>
              <a:spLocks noChangeShapeType="1"/>
            </p:cNvSpPr>
            <p:nvPr/>
          </p:nvSpPr>
          <p:spPr bwMode="auto">
            <a:xfrm>
              <a:off x="3264"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7" name="Line 34"/>
            <p:cNvSpPr>
              <a:spLocks noChangeShapeType="1"/>
            </p:cNvSpPr>
            <p:nvPr/>
          </p:nvSpPr>
          <p:spPr bwMode="auto">
            <a:xfrm>
              <a:off x="3456"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8" name="Line 35"/>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799" name="Line 36"/>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0" name="Line 37"/>
            <p:cNvSpPr>
              <a:spLocks noChangeShapeType="1"/>
            </p:cNvSpPr>
            <p:nvPr/>
          </p:nvSpPr>
          <p:spPr bwMode="auto">
            <a:xfrm>
              <a:off x="3648"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1" name="Line 38"/>
            <p:cNvSpPr>
              <a:spLocks noChangeShapeType="1"/>
            </p:cNvSpPr>
            <p:nvPr/>
          </p:nvSpPr>
          <p:spPr bwMode="auto">
            <a:xfrm>
              <a:off x="3840"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2" name="Line 39"/>
            <p:cNvSpPr>
              <a:spLocks noChangeShapeType="1"/>
            </p:cNvSpPr>
            <p:nvPr/>
          </p:nvSpPr>
          <p:spPr bwMode="auto">
            <a:xfrm>
              <a:off x="4032" y="2928"/>
              <a:ext cx="0" cy="9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3" name="Line 40"/>
            <p:cNvSpPr>
              <a:spLocks noChangeShapeType="1"/>
            </p:cNvSpPr>
            <p:nvPr/>
          </p:nvSpPr>
          <p:spPr bwMode="auto">
            <a:xfrm>
              <a:off x="4224" y="2880"/>
              <a:ext cx="0" cy="144"/>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04" name="Text Box 41"/>
            <p:cNvSpPr txBox="1">
              <a:spLocks noChangeArrowheads="1"/>
            </p:cNvSpPr>
            <p:nvPr/>
          </p:nvSpPr>
          <p:spPr bwMode="auto">
            <a:xfrm>
              <a:off x="864"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16</a:t>
              </a:r>
            </a:p>
          </p:txBody>
        </p:sp>
        <p:sp>
          <p:nvSpPr>
            <p:cNvPr id="160805" name="Text Box 42"/>
            <p:cNvSpPr txBox="1">
              <a:spLocks noChangeArrowheads="1"/>
            </p:cNvSpPr>
            <p:nvPr/>
          </p:nvSpPr>
          <p:spPr bwMode="auto">
            <a:xfrm>
              <a:off x="1632"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12</a:t>
              </a:r>
            </a:p>
          </p:txBody>
        </p:sp>
        <p:sp>
          <p:nvSpPr>
            <p:cNvPr id="160806" name="Text Box 43"/>
            <p:cNvSpPr txBox="1">
              <a:spLocks noChangeArrowheads="1"/>
            </p:cNvSpPr>
            <p:nvPr/>
          </p:nvSpPr>
          <p:spPr bwMode="auto">
            <a:xfrm>
              <a:off x="2400"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8</a:t>
              </a:r>
            </a:p>
          </p:txBody>
        </p:sp>
        <p:sp>
          <p:nvSpPr>
            <p:cNvPr id="160807" name="Text Box 44"/>
            <p:cNvSpPr txBox="1">
              <a:spLocks noChangeArrowheads="1"/>
            </p:cNvSpPr>
            <p:nvPr/>
          </p:nvSpPr>
          <p:spPr bwMode="auto">
            <a:xfrm>
              <a:off x="3168"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4</a:t>
              </a:r>
            </a:p>
          </p:txBody>
        </p:sp>
        <p:sp>
          <p:nvSpPr>
            <p:cNvPr id="160808" name="Text Box 45"/>
            <p:cNvSpPr txBox="1">
              <a:spLocks noChangeArrowheads="1"/>
            </p:cNvSpPr>
            <p:nvPr/>
          </p:nvSpPr>
          <p:spPr bwMode="auto">
            <a:xfrm>
              <a:off x="3936"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0</a:t>
              </a:r>
            </a:p>
          </p:txBody>
        </p:sp>
        <p:sp>
          <p:nvSpPr>
            <p:cNvPr id="160809" name="Text Box 46"/>
            <p:cNvSpPr txBox="1">
              <a:spLocks noChangeArrowheads="1"/>
            </p:cNvSpPr>
            <p:nvPr/>
          </p:nvSpPr>
          <p:spPr bwMode="auto">
            <a:xfrm>
              <a:off x="3744" y="297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1</a:t>
              </a:r>
            </a:p>
          </p:txBody>
        </p:sp>
        <p:sp>
          <p:nvSpPr>
            <p:cNvPr id="160810" name="Line 47"/>
            <p:cNvSpPr>
              <a:spLocks noChangeShapeType="1"/>
            </p:cNvSpPr>
            <p:nvPr/>
          </p:nvSpPr>
          <p:spPr bwMode="auto">
            <a:xfrm>
              <a:off x="1152" y="2592"/>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1" name="Line 48"/>
            <p:cNvSpPr>
              <a:spLocks noChangeShapeType="1"/>
            </p:cNvSpPr>
            <p:nvPr/>
          </p:nvSpPr>
          <p:spPr bwMode="auto">
            <a:xfrm>
              <a:off x="1152" y="2160"/>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2" name="Line 49"/>
            <p:cNvSpPr>
              <a:spLocks noChangeShapeType="1"/>
            </p:cNvSpPr>
            <p:nvPr/>
          </p:nvSpPr>
          <p:spPr bwMode="auto">
            <a:xfrm>
              <a:off x="1152" y="1728"/>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3" name="Line 50"/>
            <p:cNvSpPr>
              <a:spLocks noChangeShapeType="1"/>
            </p:cNvSpPr>
            <p:nvPr/>
          </p:nvSpPr>
          <p:spPr bwMode="auto">
            <a:xfrm>
              <a:off x="1152" y="1344"/>
              <a:ext cx="96"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0814" name="Text Box 51"/>
            <p:cNvSpPr txBox="1">
              <a:spLocks noChangeArrowheads="1"/>
            </p:cNvSpPr>
            <p:nvPr/>
          </p:nvSpPr>
          <p:spPr bwMode="auto">
            <a:xfrm>
              <a:off x="4320" y="28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C</a:t>
              </a:r>
              <a:r>
                <a:rPr lang="en-US" altLang="zh-CN" sz="2400" b="1" baseline="-25000">
                  <a:latin typeface="宋体" pitchFamily="2" charset="-122"/>
                </a:rPr>
                <a:t>i</a:t>
              </a:r>
            </a:p>
          </p:txBody>
        </p:sp>
        <p:sp>
          <p:nvSpPr>
            <p:cNvPr id="160815" name="Text Box 52"/>
            <p:cNvSpPr txBox="1">
              <a:spLocks noChangeArrowheads="1"/>
            </p:cNvSpPr>
            <p:nvPr/>
          </p:nvSpPr>
          <p:spPr bwMode="auto">
            <a:xfrm>
              <a:off x="832" y="9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T</a:t>
              </a:r>
              <a:endParaRPr lang="en-US" altLang="zh-CN" sz="2400" b="1" baseline="-25000">
                <a:latin typeface="宋体" pitchFamily="2" charset="-122"/>
              </a:endParaRPr>
            </a:p>
          </p:txBody>
        </p:sp>
        <p:sp>
          <p:nvSpPr>
            <p:cNvPr id="160816" name="Text Box 53"/>
            <p:cNvSpPr txBox="1">
              <a:spLocks noChangeArrowheads="1"/>
            </p:cNvSpPr>
            <p:nvPr/>
          </p:nvSpPr>
          <p:spPr bwMode="auto">
            <a:xfrm>
              <a:off x="912" y="24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2</a:t>
              </a:r>
            </a:p>
          </p:txBody>
        </p:sp>
        <p:sp>
          <p:nvSpPr>
            <p:cNvPr id="160817" name="Text Box 54"/>
            <p:cNvSpPr txBox="1">
              <a:spLocks noChangeArrowheads="1"/>
            </p:cNvSpPr>
            <p:nvPr/>
          </p:nvSpPr>
          <p:spPr bwMode="auto">
            <a:xfrm>
              <a:off x="912" y="20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4</a:t>
              </a:r>
            </a:p>
          </p:txBody>
        </p:sp>
        <p:sp>
          <p:nvSpPr>
            <p:cNvPr id="160818" name="Text Box 55"/>
            <p:cNvSpPr txBox="1">
              <a:spLocks noChangeArrowheads="1"/>
            </p:cNvSpPr>
            <p:nvPr/>
          </p:nvSpPr>
          <p:spPr bwMode="auto">
            <a:xfrm>
              <a:off x="912" y="1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6</a:t>
              </a:r>
            </a:p>
          </p:txBody>
        </p:sp>
      </p:grpSp>
      <p:sp>
        <p:nvSpPr>
          <p:cNvPr id="160774" name="Text Box 56"/>
          <p:cNvSpPr txBox="1">
            <a:spLocks noChangeArrowheads="1"/>
          </p:cNvSpPr>
          <p:nvPr/>
        </p:nvSpPr>
        <p:spPr bwMode="auto">
          <a:xfrm>
            <a:off x="1447800" y="1905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a:latin typeface="宋体" pitchFamily="2" charset="-122"/>
              </a:rPr>
              <a:t>8</a:t>
            </a:r>
          </a:p>
        </p:txBody>
      </p:sp>
      <p:grpSp>
        <p:nvGrpSpPr>
          <p:cNvPr id="192569" name="Group 57"/>
          <p:cNvGrpSpPr>
            <a:grpSpLocks/>
          </p:cNvGrpSpPr>
          <p:nvPr/>
        </p:nvGrpSpPr>
        <p:grpSpPr bwMode="auto">
          <a:xfrm>
            <a:off x="1447800" y="1905000"/>
            <a:ext cx="1676400" cy="457200"/>
            <a:chOff x="912" y="1200"/>
            <a:chExt cx="1056" cy="288"/>
          </a:xfrm>
        </p:grpSpPr>
        <p:grpSp>
          <p:nvGrpSpPr>
            <p:cNvPr id="160777" name="Group 58"/>
            <p:cNvGrpSpPr>
              <a:grpSpLocks/>
            </p:cNvGrpSpPr>
            <p:nvPr/>
          </p:nvGrpSpPr>
          <p:grpSpPr bwMode="auto">
            <a:xfrm>
              <a:off x="1104" y="1200"/>
              <a:ext cx="864" cy="288"/>
              <a:chOff x="1104" y="1200"/>
              <a:chExt cx="864" cy="288"/>
            </a:xfrm>
          </p:grpSpPr>
          <p:sp>
            <p:nvSpPr>
              <p:cNvPr id="160779" name="Text Box 59"/>
              <p:cNvSpPr txBox="1">
                <a:spLocks noChangeArrowheads="1"/>
              </p:cNvSpPr>
              <p:nvPr/>
            </p:nvSpPr>
            <p:spPr bwMode="auto">
              <a:xfrm>
                <a:off x="1104"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780" name="Text Box 60"/>
              <p:cNvSpPr txBox="1">
                <a:spLocks noChangeArrowheads="1"/>
              </p:cNvSpPr>
              <p:nvPr/>
            </p:nvSpPr>
            <p:spPr bwMode="auto">
              <a:xfrm>
                <a:off x="1296"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sp>
            <p:nvSpPr>
              <p:cNvPr id="160781" name="Text Box 61"/>
              <p:cNvSpPr txBox="1">
                <a:spLocks noChangeArrowheads="1"/>
              </p:cNvSpPr>
              <p:nvPr/>
            </p:nvSpPr>
            <p:spPr bwMode="auto">
              <a:xfrm>
                <a:off x="1488"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grpSp>
        <p:sp>
          <p:nvSpPr>
            <p:cNvPr id="160778" name="Text Box 62"/>
            <p:cNvSpPr txBox="1">
              <a:spLocks noChangeArrowheads="1"/>
            </p:cNvSpPr>
            <p:nvPr/>
          </p:nvSpPr>
          <p:spPr bwMode="auto">
            <a:xfrm>
              <a:off x="912"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a:solidFill>
                    <a:srgbClr val="FF3300"/>
                  </a:solidFill>
                  <a:latin typeface="Times New Roman" pitchFamily="18" charset="0"/>
                  <a:sym typeface="Symbol" pitchFamily="18" charset="2"/>
                </a:rPr>
                <a:t></a:t>
              </a:r>
              <a:endParaRPr lang="en-US" altLang="zh-CN" sz="2400">
                <a:solidFill>
                  <a:srgbClr val="FF3300"/>
                </a:solidFill>
                <a:latin typeface="Times New Roman" pitchFamily="18" charset="0"/>
              </a:endParaRPr>
            </a:p>
          </p:txBody>
        </p:sp>
      </p:grpSp>
      <p:sp>
        <p:nvSpPr>
          <p:cNvPr id="160776" name="灯片编号占位符 1"/>
          <p:cNvSpPr>
            <a:spLocks noGrp="1" noChangeArrowheads="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9CF87A4-C76B-4F13-8CE9-C7E05BFBA3FD}" type="slidenum">
              <a:rPr lang="en-US" altLang="zh-CN" sz="2000" b="1">
                <a:solidFill>
                  <a:srgbClr val="FF0000"/>
                </a:solidFill>
                <a:latin typeface="Times New Roman" pitchFamily="18" charset="0"/>
              </a:rPr>
              <a:pPr/>
              <a:t>155</a:t>
            </a:fld>
            <a:endParaRPr lang="en-US" altLang="zh-CN" sz="2000" b="1">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1015936C-AEF0-4F2A-9C8A-03C8683EC21A}"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2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25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25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2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8BFB639-E028-4429-B257-BACD23F004B5}" type="datetime11">
              <a:rPr lang="zh-CN" altLang="en-US" smtClean="0"/>
              <a:t>10:23:48</a:t>
            </a:fld>
            <a:endParaRPr lang="en-US" altLang="zh-CN" smtClean="0"/>
          </a:p>
        </p:txBody>
      </p:sp>
      <p:sp>
        <p:nvSpPr>
          <p:cNvPr id="161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11128F9-1250-4F6D-94C5-B82D3D685FD2}" type="slidenum">
              <a:rPr lang="en-US" altLang="zh-CN"/>
              <a:pPr/>
              <a:t>156</a:t>
            </a:fld>
            <a:endParaRPr lang="en-US" altLang="zh-CN"/>
          </a:p>
        </p:txBody>
      </p:sp>
      <p:sp>
        <p:nvSpPr>
          <p:cNvPr id="161796" name="Rectangle 3"/>
          <p:cNvSpPr>
            <a:spLocks noGrp="1" noChangeArrowheads="1"/>
          </p:cNvSpPr>
          <p:nvPr>
            <p:ph type="body" idx="1"/>
          </p:nvPr>
        </p:nvSpPr>
        <p:spPr>
          <a:xfrm>
            <a:off x="0" y="1719263"/>
            <a:ext cx="9144000" cy="4230687"/>
          </a:xfrm>
        </p:spPr>
        <p:txBody>
          <a:bodyPr/>
          <a:lstStyle/>
          <a:p>
            <a:pPr marL="0" indent="0">
              <a:spcBef>
                <a:spcPct val="0"/>
              </a:spcBef>
              <a:buClrTx/>
              <a:buSzTx/>
              <a:buFont typeface="Wingdings" pitchFamily="2" charset="2"/>
              <a:buNone/>
            </a:pPr>
            <a:r>
              <a:rPr lang="zh-CN" altLang="en-US" sz="2400" smtClean="0">
                <a:latin typeface="宋体" pitchFamily="2" charset="-122"/>
              </a:rPr>
              <a:t>还能不能更快呢？</a:t>
            </a:r>
            <a:endParaRPr lang="en-US" altLang="zh-CN" sz="2400" smtClean="0">
              <a:latin typeface="宋体" pitchFamily="2" charset="-122"/>
            </a:endParaRPr>
          </a:p>
          <a:p>
            <a:pPr marL="0" indent="0">
              <a:spcBef>
                <a:spcPct val="0"/>
              </a:spcBef>
              <a:buClrTx/>
              <a:buSzTx/>
              <a:buFont typeface="Wingdings" pitchFamily="2" charset="2"/>
              <a:buNone/>
            </a:pPr>
            <a:r>
              <a:rPr kumimoji="1" lang="en-US" altLang="zh-CN" sz="2400" b="1" smtClean="0">
                <a:latin typeface="宋体" pitchFamily="2" charset="-122"/>
              </a:rPr>
              <a:t>C</a:t>
            </a:r>
            <a:r>
              <a:rPr kumimoji="1" lang="en-US" altLang="zh-CN" sz="2400" b="1" baseline="-30000" smtClean="0">
                <a:latin typeface="宋体" pitchFamily="2" charset="-122"/>
              </a:rPr>
              <a:t>n</a:t>
            </a:r>
            <a:r>
              <a:rPr kumimoji="1" lang="zh-CN" altLang="en-US" sz="2400" b="1" baseline="-30000" smtClean="0">
                <a:latin typeface="宋体" pitchFamily="2" charset="-122"/>
              </a:rPr>
              <a:t>＋</a:t>
            </a:r>
            <a:r>
              <a:rPr kumimoji="1" lang="en-US" altLang="zh-CN" sz="2400" b="1" baseline="-30000" smtClean="0">
                <a:latin typeface="宋体" pitchFamily="2" charset="-122"/>
              </a:rPr>
              <a:t>4</a:t>
            </a:r>
            <a:r>
              <a:rPr kumimoji="1" lang="zh-CN" altLang="en-US" sz="2400" b="1" smtClean="0">
                <a:latin typeface="宋体" pitchFamily="2" charset="-122"/>
              </a:rPr>
              <a:t>＝</a:t>
            </a:r>
            <a:r>
              <a:rPr kumimoji="1" lang="en-US" altLang="zh-CN" sz="2400" b="1" smtClean="0">
                <a:latin typeface="宋体" pitchFamily="2" charset="-122"/>
              </a:rPr>
              <a:t>Y</a:t>
            </a:r>
            <a:r>
              <a:rPr kumimoji="1" lang="en-US" altLang="zh-CN" sz="2400" b="1" baseline="-30000" smtClean="0">
                <a:latin typeface="宋体" pitchFamily="2" charset="-122"/>
              </a:rPr>
              <a:t>3</a:t>
            </a:r>
            <a:r>
              <a:rPr kumimoji="1" lang="zh-CN" altLang="en-US" sz="2400" b="1" smtClean="0">
                <a:latin typeface="宋体" pitchFamily="2" charset="-122"/>
              </a:rPr>
              <a:t>＋</a:t>
            </a:r>
            <a:r>
              <a:rPr kumimoji="1" lang="en-US" altLang="zh-CN" sz="2400" b="1" smtClean="0">
                <a:latin typeface="宋体" pitchFamily="2" charset="-122"/>
              </a:rPr>
              <a:t>X</a:t>
            </a:r>
            <a:r>
              <a:rPr kumimoji="1" lang="en-US" altLang="zh-CN" sz="2400" b="1" baseline="-30000" smtClean="0">
                <a:latin typeface="宋体" pitchFamily="2" charset="-122"/>
              </a:rPr>
              <a:t>3</a:t>
            </a:r>
            <a:r>
              <a:rPr kumimoji="1" lang="en-US" altLang="zh-CN" sz="2400" b="1" smtClean="0">
                <a:latin typeface="宋体" pitchFamily="2" charset="-122"/>
              </a:rPr>
              <a:t>C</a:t>
            </a:r>
            <a:r>
              <a:rPr kumimoji="1" lang="en-US" altLang="zh-CN" sz="2400" b="1" baseline="-30000" smtClean="0">
                <a:latin typeface="宋体" pitchFamily="2" charset="-122"/>
              </a:rPr>
              <a:t>n</a:t>
            </a:r>
            <a:r>
              <a:rPr kumimoji="1" lang="zh-CN" altLang="en-US" sz="2400" b="1" baseline="-30000" smtClean="0">
                <a:latin typeface="宋体" pitchFamily="2" charset="-122"/>
              </a:rPr>
              <a:t>＋</a:t>
            </a:r>
            <a:r>
              <a:rPr kumimoji="1" lang="en-US" altLang="zh-CN" sz="2400" b="1" baseline="-30000" smtClean="0">
                <a:latin typeface="宋体" pitchFamily="2" charset="-122"/>
              </a:rPr>
              <a:t>3</a:t>
            </a:r>
            <a:r>
              <a:rPr kumimoji="1" lang="zh-CN" altLang="en-US" sz="2400" b="1" smtClean="0">
                <a:latin typeface="宋体" pitchFamily="2" charset="-122"/>
              </a:rPr>
              <a:t>＝</a:t>
            </a:r>
            <a:r>
              <a:rPr kumimoji="1" lang="en-US" altLang="zh-CN" sz="2400" b="1" smtClean="0">
                <a:solidFill>
                  <a:srgbClr val="C00000"/>
                </a:solidFill>
                <a:latin typeface="宋体" pitchFamily="2" charset="-122"/>
              </a:rPr>
              <a:t>Y</a:t>
            </a:r>
            <a:r>
              <a:rPr kumimoji="1" lang="en-US" altLang="zh-CN" sz="2400" b="1" baseline="-30000" smtClean="0">
                <a:solidFill>
                  <a:srgbClr val="C00000"/>
                </a:solidFill>
                <a:latin typeface="宋体" pitchFamily="2" charset="-122"/>
              </a:rPr>
              <a:t>3</a:t>
            </a:r>
            <a:r>
              <a:rPr kumimoji="1" lang="zh-CN" altLang="en-US" sz="2400" b="1" smtClean="0">
                <a:solidFill>
                  <a:srgbClr val="C00000"/>
                </a:solidFill>
                <a:latin typeface="宋体" pitchFamily="2" charset="-122"/>
              </a:rPr>
              <a:t>＋</a:t>
            </a:r>
            <a:r>
              <a:rPr kumimoji="1" lang="en-US" altLang="zh-CN" sz="2400" b="1" smtClean="0">
                <a:solidFill>
                  <a:srgbClr val="C00000"/>
                </a:solidFill>
                <a:latin typeface="宋体" pitchFamily="2" charset="-122"/>
              </a:rPr>
              <a:t>Y</a:t>
            </a:r>
            <a:r>
              <a:rPr kumimoji="1" lang="en-US" altLang="zh-CN" sz="2400" b="1" baseline="-30000" smtClean="0">
                <a:solidFill>
                  <a:srgbClr val="C00000"/>
                </a:solidFill>
                <a:latin typeface="宋体" pitchFamily="2" charset="-122"/>
              </a:rPr>
              <a:t>2</a:t>
            </a:r>
            <a:r>
              <a:rPr kumimoji="1" lang="en-US" altLang="zh-CN" sz="2400" b="1" smtClean="0">
                <a:solidFill>
                  <a:srgbClr val="C00000"/>
                </a:solidFill>
                <a:latin typeface="宋体" pitchFamily="2" charset="-122"/>
              </a:rPr>
              <a:t>X</a:t>
            </a:r>
            <a:r>
              <a:rPr kumimoji="1" lang="en-US" altLang="zh-CN" sz="2400" b="1" baseline="-30000" smtClean="0">
                <a:solidFill>
                  <a:srgbClr val="C00000"/>
                </a:solidFill>
                <a:latin typeface="宋体" pitchFamily="2" charset="-122"/>
              </a:rPr>
              <a:t>3</a:t>
            </a:r>
            <a:r>
              <a:rPr kumimoji="1" lang="zh-CN" altLang="en-US" sz="2400" b="1" smtClean="0">
                <a:solidFill>
                  <a:srgbClr val="C00000"/>
                </a:solidFill>
                <a:latin typeface="宋体" pitchFamily="2" charset="-122"/>
              </a:rPr>
              <a:t>＋</a:t>
            </a:r>
            <a:r>
              <a:rPr kumimoji="1" lang="en-US" altLang="zh-CN" sz="2400" b="1" smtClean="0">
                <a:solidFill>
                  <a:srgbClr val="C00000"/>
                </a:solidFill>
                <a:latin typeface="宋体" pitchFamily="2" charset="-122"/>
              </a:rPr>
              <a:t>Y</a:t>
            </a:r>
            <a:r>
              <a:rPr kumimoji="1" lang="en-US" altLang="zh-CN" sz="2400" b="1" baseline="-30000" smtClean="0">
                <a:solidFill>
                  <a:srgbClr val="C00000"/>
                </a:solidFill>
                <a:latin typeface="宋体" pitchFamily="2" charset="-122"/>
              </a:rPr>
              <a:t>1</a:t>
            </a:r>
            <a:r>
              <a:rPr kumimoji="1" lang="en-US" altLang="zh-CN" sz="2400" b="1" smtClean="0">
                <a:solidFill>
                  <a:srgbClr val="C00000"/>
                </a:solidFill>
                <a:latin typeface="宋体" pitchFamily="2" charset="-122"/>
              </a:rPr>
              <a:t>X</a:t>
            </a:r>
            <a:r>
              <a:rPr kumimoji="1" lang="en-US" altLang="zh-CN" sz="2400" b="1" baseline="-30000" smtClean="0">
                <a:solidFill>
                  <a:srgbClr val="C00000"/>
                </a:solidFill>
                <a:latin typeface="宋体" pitchFamily="2" charset="-122"/>
              </a:rPr>
              <a:t>2</a:t>
            </a:r>
            <a:r>
              <a:rPr kumimoji="1" lang="en-US" altLang="zh-CN" sz="2400" b="1" smtClean="0">
                <a:solidFill>
                  <a:srgbClr val="C00000"/>
                </a:solidFill>
                <a:latin typeface="宋体" pitchFamily="2" charset="-122"/>
              </a:rPr>
              <a:t>X</a:t>
            </a:r>
            <a:r>
              <a:rPr kumimoji="1" lang="en-US" altLang="zh-CN" sz="2400" b="1" baseline="-30000" smtClean="0">
                <a:solidFill>
                  <a:srgbClr val="C00000"/>
                </a:solidFill>
                <a:latin typeface="宋体" pitchFamily="2" charset="-122"/>
              </a:rPr>
              <a:t>3</a:t>
            </a:r>
            <a:r>
              <a:rPr kumimoji="1" lang="zh-CN" altLang="en-US" sz="2400" b="1" smtClean="0">
                <a:solidFill>
                  <a:srgbClr val="C00000"/>
                </a:solidFill>
                <a:latin typeface="宋体" pitchFamily="2" charset="-122"/>
              </a:rPr>
              <a:t>＋</a:t>
            </a:r>
            <a:r>
              <a:rPr kumimoji="1" lang="en-US" altLang="zh-CN" sz="2400" b="1" smtClean="0">
                <a:solidFill>
                  <a:srgbClr val="C00000"/>
                </a:solidFill>
                <a:latin typeface="宋体" pitchFamily="2" charset="-122"/>
              </a:rPr>
              <a:t>Y</a:t>
            </a:r>
            <a:r>
              <a:rPr kumimoji="1" lang="en-US" altLang="zh-CN" sz="2400" b="1" baseline="-30000" smtClean="0">
                <a:solidFill>
                  <a:srgbClr val="C00000"/>
                </a:solidFill>
                <a:latin typeface="宋体" pitchFamily="2" charset="-122"/>
              </a:rPr>
              <a:t>0</a:t>
            </a:r>
            <a:r>
              <a:rPr kumimoji="1" lang="en-US" altLang="zh-CN" sz="2400" b="1" smtClean="0">
                <a:solidFill>
                  <a:srgbClr val="C00000"/>
                </a:solidFill>
                <a:latin typeface="宋体" pitchFamily="2" charset="-122"/>
              </a:rPr>
              <a:t>X</a:t>
            </a:r>
            <a:r>
              <a:rPr kumimoji="1" lang="en-US" altLang="zh-CN" sz="2400" b="1" baseline="-30000" smtClean="0">
                <a:solidFill>
                  <a:srgbClr val="C00000"/>
                </a:solidFill>
                <a:latin typeface="宋体" pitchFamily="2" charset="-122"/>
              </a:rPr>
              <a:t>1</a:t>
            </a:r>
            <a:r>
              <a:rPr kumimoji="1" lang="en-US" altLang="zh-CN" sz="2400" b="1" smtClean="0">
                <a:solidFill>
                  <a:srgbClr val="C00000"/>
                </a:solidFill>
                <a:latin typeface="宋体" pitchFamily="2" charset="-122"/>
              </a:rPr>
              <a:t>X</a:t>
            </a:r>
            <a:r>
              <a:rPr kumimoji="1" lang="en-US" altLang="zh-CN" sz="2400" b="1" baseline="-30000" smtClean="0">
                <a:solidFill>
                  <a:srgbClr val="C00000"/>
                </a:solidFill>
                <a:latin typeface="宋体" pitchFamily="2" charset="-122"/>
              </a:rPr>
              <a:t>2</a:t>
            </a:r>
            <a:r>
              <a:rPr kumimoji="1" lang="en-US" altLang="zh-CN" sz="2400" b="1" smtClean="0">
                <a:solidFill>
                  <a:srgbClr val="C00000"/>
                </a:solidFill>
                <a:latin typeface="宋体" pitchFamily="2" charset="-122"/>
              </a:rPr>
              <a:t>X</a:t>
            </a:r>
            <a:r>
              <a:rPr kumimoji="1" lang="en-US" altLang="zh-CN" sz="2400" b="1" baseline="-30000" smtClean="0">
                <a:solidFill>
                  <a:srgbClr val="C00000"/>
                </a:solidFill>
                <a:latin typeface="宋体" pitchFamily="2" charset="-122"/>
              </a:rPr>
              <a:t>3</a:t>
            </a:r>
            <a:r>
              <a:rPr kumimoji="1" lang="zh-CN" altLang="en-US" sz="2400" b="1" smtClean="0">
                <a:latin typeface="宋体" pitchFamily="2" charset="-122"/>
              </a:rPr>
              <a:t>＋</a:t>
            </a:r>
            <a:r>
              <a:rPr kumimoji="1" lang="en-US" altLang="zh-CN" sz="2400" b="1" smtClean="0">
                <a:solidFill>
                  <a:srgbClr val="00B050"/>
                </a:solidFill>
                <a:latin typeface="宋体" pitchFamily="2" charset="-122"/>
              </a:rPr>
              <a:t>X</a:t>
            </a:r>
            <a:r>
              <a:rPr kumimoji="1" lang="en-US" altLang="zh-CN" sz="2400" b="1" baseline="-30000" smtClean="0">
                <a:solidFill>
                  <a:srgbClr val="00B050"/>
                </a:solidFill>
                <a:latin typeface="宋体" pitchFamily="2" charset="-122"/>
              </a:rPr>
              <a:t>0</a:t>
            </a:r>
            <a:r>
              <a:rPr kumimoji="1" lang="en-US" altLang="zh-CN" sz="2400" b="1" smtClean="0">
                <a:solidFill>
                  <a:srgbClr val="00B050"/>
                </a:solidFill>
                <a:latin typeface="宋体" pitchFamily="2" charset="-122"/>
              </a:rPr>
              <a:t>X</a:t>
            </a:r>
            <a:r>
              <a:rPr kumimoji="1" lang="en-US" altLang="zh-CN" sz="2400" b="1" baseline="-30000" smtClean="0">
                <a:solidFill>
                  <a:srgbClr val="00B050"/>
                </a:solidFill>
                <a:latin typeface="宋体" pitchFamily="2" charset="-122"/>
              </a:rPr>
              <a:t>1</a:t>
            </a:r>
            <a:r>
              <a:rPr kumimoji="1" lang="en-US" altLang="zh-CN" sz="2400" b="1" smtClean="0">
                <a:solidFill>
                  <a:srgbClr val="00B050"/>
                </a:solidFill>
                <a:latin typeface="宋体" pitchFamily="2" charset="-122"/>
              </a:rPr>
              <a:t>X</a:t>
            </a:r>
            <a:r>
              <a:rPr kumimoji="1" lang="en-US" altLang="zh-CN" sz="2400" b="1" baseline="-30000" smtClean="0">
                <a:solidFill>
                  <a:srgbClr val="00B050"/>
                </a:solidFill>
                <a:latin typeface="宋体" pitchFamily="2" charset="-122"/>
              </a:rPr>
              <a:t>2</a:t>
            </a:r>
            <a:r>
              <a:rPr kumimoji="1" lang="en-US" altLang="zh-CN" sz="2400" b="1" smtClean="0">
                <a:solidFill>
                  <a:srgbClr val="00B050"/>
                </a:solidFill>
                <a:latin typeface="宋体" pitchFamily="2" charset="-122"/>
              </a:rPr>
              <a:t>X</a:t>
            </a:r>
            <a:r>
              <a:rPr kumimoji="1" lang="en-US" altLang="zh-CN" sz="2400" b="1" baseline="-30000" smtClean="0">
                <a:solidFill>
                  <a:srgbClr val="00B050"/>
                </a:solidFill>
                <a:latin typeface="宋体" pitchFamily="2" charset="-122"/>
              </a:rPr>
              <a:t>3</a:t>
            </a:r>
            <a:r>
              <a:rPr kumimoji="1" lang="en-US" altLang="zh-CN" sz="2400" b="1" smtClean="0">
                <a:latin typeface="宋体" pitchFamily="2" charset="-122"/>
              </a:rPr>
              <a:t>C</a:t>
            </a:r>
            <a:r>
              <a:rPr kumimoji="1" lang="en-US" altLang="zh-CN" sz="2400" b="1" baseline="-30000" smtClean="0">
                <a:latin typeface="宋体" pitchFamily="2" charset="-122"/>
              </a:rPr>
              <a:t>n</a:t>
            </a:r>
            <a:endParaRPr lang="en-US" altLang="zh-CN" sz="2400" b="1" smtClean="0">
              <a:latin typeface="宋体" pitchFamily="2" charset="-122"/>
            </a:endParaRPr>
          </a:p>
          <a:p>
            <a:pPr marL="0" indent="0">
              <a:spcBef>
                <a:spcPct val="0"/>
              </a:spcBef>
              <a:buClrTx/>
              <a:buSzTx/>
              <a:buFont typeface="Wingdings" pitchFamily="2" charset="2"/>
              <a:buNone/>
            </a:pPr>
            <a:r>
              <a:rPr lang="zh-CN" altLang="en-US" sz="2400" b="1" smtClean="0">
                <a:latin typeface="宋体" pitchFamily="2" charset="-122"/>
              </a:rPr>
              <a:t>令</a:t>
            </a:r>
            <a:r>
              <a:rPr lang="en-US" altLang="zh-CN" sz="2400" b="1" smtClean="0">
                <a:latin typeface="宋体" pitchFamily="2" charset="-122"/>
                <a:cs typeface="Times New Roman" pitchFamily="18" charset="0"/>
              </a:rPr>
              <a:t>G</a:t>
            </a:r>
            <a:r>
              <a:rPr lang="zh-CN" altLang="en-US" sz="2400" b="1" smtClean="0">
                <a:latin typeface="宋体" pitchFamily="2" charset="-122"/>
              </a:rPr>
              <a:t>＝</a:t>
            </a:r>
            <a:r>
              <a:rPr lang="en-US" altLang="zh-CN" sz="2400" b="1" smtClean="0">
                <a:solidFill>
                  <a:srgbClr val="C00000"/>
                </a:solidFill>
                <a:latin typeface="宋体" pitchFamily="2" charset="-122"/>
                <a:cs typeface="Times New Roman" pitchFamily="18" charset="0"/>
              </a:rPr>
              <a:t>Y</a:t>
            </a:r>
            <a:r>
              <a:rPr lang="en-US" altLang="zh-CN" sz="2400" b="1" baseline="-30000" smtClean="0">
                <a:solidFill>
                  <a:srgbClr val="C00000"/>
                </a:solidFill>
                <a:latin typeface="宋体" pitchFamily="2" charset="-122"/>
                <a:cs typeface="Times New Roman" pitchFamily="18" charset="0"/>
              </a:rPr>
              <a:t>3</a:t>
            </a:r>
            <a:r>
              <a:rPr lang="zh-CN" altLang="en-US" sz="2400" b="1" smtClean="0">
                <a:solidFill>
                  <a:srgbClr val="C00000"/>
                </a:solidFill>
                <a:latin typeface="宋体" pitchFamily="2" charset="-122"/>
              </a:rPr>
              <a:t>＋</a:t>
            </a:r>
            <a:r>
              <a:rPr lang="en-US" altLang="zh-CN" sz="2400" b="1" smtClean="0">
                <a:solidFill>
                  <a:srgbClr val="C00000"/>
                </a:solidFill>
                <a:latin typeface="宋体" pitchFamily="2" charset="-122"/>
                <a:cs typeface="Times New Roman" pitchFamily="18" charset="0"/>
              </a:rPr>
              <a:t>Y</a:t>
            </a:r>
            <a:r>
              <a:rPr lang="en-US" altLang="zh-CN" sz="2400" b="1" baseline="-30000" smtClean="0">
                <a:solidFill>
                  <a:srgbClr val="C00000"/>
                </a:solidFill>
                <a:latin typeface="宋体" pitchFamily="2" charset="-122"/>
                <a:cs typeface="Times New Roman" pitchFamily="18" charset="0"/>
              </a:rPr>
              <a:t>2</a:t>
            </a:r>
            <a:r>
              <a:rPr lang="en-US" altLang="zh-CN" sz="2400" b="1" smtClean="0">
                <a:solidFill>
                  <a:srgbClr val="C00000"/>
                </a:solidFill>
                <a:latin typeface="宋体" pitchFamily="2" charset="-122"/>
                <a:cs typeface="Times New Roman" pitchFamily="18" charset="0"/>
              </a:rPr>
              <a:t>X</a:t>
            </a:r>
            <a:r>
              <a:rPr lang="en-US" altLang="zh-CN" sz="2400" b="1" baseline="-30000" smtClean="0">
                <a:solidFill>
                  <a:srgbClr val="C00000"/>
                </a:solidFill>
                <a:latin typeface="宋体" pitchFamily="2" charset="-122"/>
                <a:cs typeface="Times New Roman" pitchFamily="18" charset="0"/>
              </a:rPr>
              <a:t>3</a:t>
            </a:r>
            <a:r>
              <a:rPr lang="zh-CN" altLang="en-US" sz="2400" b="1" smtClean="0">
                <a:solidFill>
                  <a:srgbClr val="C00000"/>
                </a:solidFill>
                <a:latin typeface="宋体" pitchFamily="2" charset="-122"/>
              </a:rPr>
              <a:t>＋</a:t>
            </a:r>
            <a:r>
              <a:rPr lang="en-US" altLang="zh-CN" sz="2400" b="1" smtClean="0">
                <a:solidFill>
                  <a:srgbClr val="C00000"/>
                </a:solidFill>
                <a:latin typeface="宋体" pitchFamily="2" charset="-122"/>
                <a:cs typeface="Times New Roman" pitchFamily="18" charset="0"/>
              </a:rPr>
              <a:t>Y</a:t>
            </a:r>
            <a:r>
              <a:rPr lang="en-US" altLang="zh-CN" sz="2400" b="1" baseline="-30000" smtClean="0">
                <a:solidFill>
                  <a:srgbClr val="C00000"/>
                </a:solidFill>
                <a:latin typeface="宋体" pitchFamily="2" charset="-122"/>
                <a:cs typeface="Times New Roman" pitchFamily="18" charset="0"/>
              </a:rPr>
              <a:t>1</a:t>
            </a:r>
            <a:r>
              <a:rPr lang="en-US" altLang="zh-CN" sz="2400" b="1" smtClean="0">
                <a:solidFill>
                  <a:srgbClr val="C00000"/>
                </a:solidFill>
                <a:latin typeface="宋体" pitchFamily="2" charset="-122"/>
                <a:cs typeface="Times New Roman" pitchFamily="18" charset="0"/>
              </a:rPr>
              <a:t>X</a:t>
            </a:r>
            <a:r>
              <a:rPr lang="en-US" altLang="zh-CN" sz="2400" b="1" baseline="-30000" smtClean="0">
                <a:solidFill>
                  <a:srgbClr val="C00000"/>
                </a:solidFill>
                <a:latin typeface="宋体" pitchFamily="2" charset="-122"/>
                <a:cs typeface="Times New Roman" pitchFamily="18" charset="0"/>
              </a:rPr>
              <a:t>2</a:t>
            </a:r>
            <a:r>
              <a:rPr lang="en-US" altLang="zh-CN" sz="2400" b="1" smtClean="0">
                <a:solidFill>
                  <a:srgbClr val="C00000"/>
                </a:solidFill>
                <a:latin typeface="宋体" pitchFamily="2" charset="-122"/>
                <a:cs typeface="Times New Roman" pitchFamily="18" charset="0"/>
              </a:rPr>
              <a:t>X</a:t>
            </a:r>
            <a:r>
              <a:rPr lang="en-US" altLang="zh-CN" sz="2400" b="1" baseline="-30000" smtClean="0">
                <a:solidFill>
                  <a:srgbClr val="C00000"/>
                </a:solidFill>
                <a:latin typeface="宋体" pitchFamily="2" charset="-122"/>
                <a:cs typeface="Times New Roman" pitchFamily="18" charset="0"/>
              </a:rPr>
              <a:t>3</a:t>
            </a:r>
            <a:r>
              <a:rPr lang="zh-CN" altLang="en-US" sz="2400" b="1" smtClean="0">
                <a:solidFill>
                  <a:srgbClr val="C00000"/>
                </a:solidFill>
                <a:latin typeface="宋体" pitchFamily="2" charset="-122"/>
              </a:rPr>
              <a:t>＋</a:t>
            </a:r>
            <a:r>
              <a:rPr lang="en-US" altLang="zh-CN" sz="2400" b="1" smtClean="0">
                <a:solidFill>
                  <a:srgbClr val="C00000"/>
                </a:solidFill>
                <a:latin typeface="宋体" pitchFamily="2" charset="-122"/>
                <a:cs typeface="Times New Roman" pitchFamily="18" charset="0"/>
              </a:rPr>
              <a:t>Y</a:t>
            </a:r>
            <a:r>
              <a:rPr lang="en-US" altLang="zh-CN" sz="2400" b="1" baseline="-30000" smtClean="0">
                <a:solidFill>
                  <a:srgbClr val="C00000"/>
                </a:solidFill>
                <a:latin typeface="宋体" pitchFamily="2" charset="-122"/>
                <a:cs typeface="Times New Roman" pitchFamily="18" charset="0"/>
              </a:rPr>
              <a:t>0</a:t>
            </a:r>
            <a:r>
              <a:rPr lang="en-US" altLang="zh-CN" sz="2400" b="1" smtClean="0">
                <a:solidFill>
                  <a:srgbClr val="C00000"/>
                </a:solidFill>
                <a:latin typeface="宋体" pitchFamily="2" charset="-122"/>
                <a:cs typeface="Times New Roman" pitchFamily="18" charset="0"/>
              </a:rPr>
              <a:t>X</a:t>
            </a:r>
            <a:r>
              <a:rPr lang="en-US" altLang="zh-CN" sz="2400" b="1" baseline="-30000" smtClean="0">
                <a:solidFill>
                  <a:srgbClr val="C00000"/>
                </a:solidFill>
                <a:latin typeface="宋体" pitchFamily="2" charset="-122"/>
                <a:cs typeface="Times New Roman" pitchFamily="18" charset="0"/>
              </a:rPr>
              <a:t>1</a:t>
            </a:r>
            <a:r>
              <a:rPr lang="en-US" altLang="zh-CN" sz="2400" b="1" smtClean="0">
                <a:solidFill>
                  <a:srgbClr val="C00000"/>
                </a:solidFill>
                <a:latin typeface="宋体" pitchFamily="2" charset="-122"/>
                <a:cs typeface="Times New Roman" pitchFamily="18" charset="0"/>
              </a:rPr>
              <a:t>X</a:t>
            </a:r>
            <a:r>
              <a:rPr lang="en-US" altLang="zh-CN" sz="2400" b="1" baseline="-30000" smtClean="0">
                <a:solidFill>
                  <a:srgbClr val="C00000"/>
                </a:solidFill>
                <a:latin typeface="宋体" pitchFamily="2" charset="-122"/>
                <a:cs typeface="Times New Roman" pitchFamily="18" charset="0"/>
              </a:rPr>
              <a:t>2</a:t>
            </a:r>
            <a:r>
              <a:rPr lang="en-US" altLang="zh-CN" sz="2400" b="1" smtClean="0">
                <a:solidFill>
                  <a:srgbClr val="C00000"/>
                </a:solidFill>
                <a:latin typeface="宋体" pitchFamily="2" charset="-122"/>
                <a:cs typeface="Times New Roman" pitchFamily="18" charset="0"/>
              </a:rPr>
              <a:t>X</a:t>
            </a:r>
            <a:r>
              <a:rPr lang="en-US" altLang="zh-CN" sz="2400" b="1" baseline="-30000" smtClean="0">
                <a:solidFill>
                  <a:srgbClr val="C00000"/>
                </a:solidFill>
                <a:latin typeface="宋体" pitchFamily="2" charset="-122"/>
                <a:cs typeface="Times New Roman" pitchFamily="18" charset="0"/>
              </a:rPr>
              <a:t>3</a:t>
            </a:r>
            <a:r>
              <a:rPr lang="en-US" altLang="zh-CN" sz="2400" b="1" smtClean="0">
                <a:latin typeface="宋体" pitchFamily="2" charset="-122"/>
                <a:cs typeface="Times New Roman" pitchFamily="18" charset="0"/>
              </a:rPr>
              <a:t/>
            </a:r>
            <a:br>
              <a:rPr lang="en-US" altLang="zh-CN" sz="2400" b="1" smtClean="0">
                <a:latin typeface="宋体" pitchFamily="2" charset="-122"/>
                <a:cs typeface="Times New Roman" pitchFamily="18" charset="0"/>
              </a:rPr>
            </a:br>
            <a:r>
              <a:rPr lang="en-US" altLang="zh-CN" sz="2400" b="1" smtClean="0">
                <a:latin typeface="宋体" pitchFamily="2" charset="-122"/>
              </a:rPr>
              <a:t>  </a:t>
            </a:r>
            <a:r>
              <a:rPr lang="en-US" altLang="zh-CN" sz="2400" b="1" smtClean="0">
                <a:latin typeface="宋体" pitchFamily="2" charset="-122"/>
                <a:cs typeface="Times New Roman" pitchFamily="18" charset="0"/>
              </a:rPr>
              <a:t>P</a:t>
            </a:r>
            <a:r>
              <a:rPr lang="zh-CN" altLang="en-US" sz="2400" b="1" smtClean="0">
                <a:latin typeface="宋体" pitchFamily="2" charset="-122"/>
              </a:rPr>
              <a:t>＝</a:t>
            </a:r>
            <a:r>
              <a:rPr lang="en-US" altLang="zh-CN" sz="2400" b="1" smtClean="0">
                <a:solidFill>
                  <a:srgbClr val="00B050"/>
                </a:solidFill>
                <a:latin typeface="宋体" pitchFamily="2" charset="-122"/>
                <a:cs typeface="Times New Roman" pitchFamily="18" charset="0"/>
              </a:rPr>
              <a:t>X</a:t>
            </a:r>
            <a:r>
              <a:rPr lang="en-US" altLang="zh-CN" sz="2400" b="1" baseline="-30000" smtClean="0">
                <a:solidFill>
                  <a:srgbClr val="00B050"/>
                </a:solidFill>
                <a:latin typeface="宋体" pitchFamily="2" charset="-122"/>
                <a:cs typeface="Times New Roman" pitchFamily="18" charset="0"/>
              </a:rPr>
              <a:t>0</a:t>
            </a:r>
            <a:r>
              <a:rPr lang="en-US" altLang="zh-CN" sz="2400" b="1" smtClean="0">
                <a:solidFill>
                  <a:srgbClr val="00B050"/>
                </a:solidFill>
                <a:latin typeface="宋体" pitchFamily="2" charset="-122"/>
                <a:cs typeface="Times New Roman" pitchFamily="18" charset="0"/>
              </a:rPr>
              <a:t>X</a:t>
            </a:r>
            <a:r>
              <a:rPr lang="en-US" altLang="zh-CN" sz="2400" b="1" baseline="-30000" smtClean="0">
                <a:solidFill>
                  <a:srgbClr val="00B050"/>
                </a:solidFill>
                <a:latin typeface="宋体" pitchFamily="2" charset="-122"/>
                <a:cs typeface="Times New Roman" pitchFamily="18" charset="0"/>
              </a:rPr>
              <a:t>1</a:t>
            </a:r>
            <a:r>
              <a:rPr lang="en-US" altLang="zh-CN" sz="2400" b="1" smtClean="0">
                <a:solidFill>
                  <a:srgbClr val="00B050"/>
                </a:solidFill>
                <a:latin typeface="宋体" pitchFamily="2" charset="-122"/>
                <a:cs typeface="Times New Roman" pitchFamily="18" charset="0"/>
              </a:rPr>
              <a:t>X</a:t>
            </a:r>
            <a:r>
              <a:rPr lang="en-US" altLang="zh-CN" sz="2400" b="1" baseline="-30000" smtClean="0">
                <a:solidFill>
                  <a:srgbClr val="00B050"/>
                </a:solidFill>
                <a:latin typeface="宋体" pitchFamily="2" charset="-122"/>
                <a:cs typeface="Times New Roman" pitchFamily="18" charset="0"/>
              </a:rPr>
              <a:t>2</a:t>
            </a:r>
            <a:r>
              <a:rPr lang="en-US" altLang="zh-CN" sz="2400" b="1" smtClean="0">
                <a:solidFill>
                  <a:srgbClr val="00B050"/>
                </a:solidFill>
                <a:latin typeface="宋体" pitchFamily="2" charset="-122"/>
                <a:cs typeface="Times New Roman" pitchFamily="18" charset="0"/>
              </a:rPr>
              <a:t>X</a:t>
            </a:r>
            <a:r>
              <a:rPr lang="en-US" altLang="zh-CN" sz="2400" b="1" baseline="-30000" smtClean="0">
                <a:solidFill>
                  <a:srgbClr val="00B050"/>
                </a:solidFill>
                <a:latin typeface="宋体" pitchFamily="2" charset="-122"/>
                <a:cs typeface="Times New Roman" pitchFamily="18" charset="0"/>
              </a:rPr>
              <a:t>3</a:t>
            </a:r>
          </a:p>
          <a:p>
            <a:pPr marL="0" indent="0">
              <a:spcBef>
                <a:spcPct val="0"/>
              </a:spcBef>
              <a:buClrTx/>
              <a:buSzTx/>
              <a:buFont typeface="Wingdings" pitchFamily="2" charset="2"/>
              <a:buNone/>
            </a:pPr>
            <a:r>
              <a:rPr kumimoji="1" lang="en-US" altLang="zh-CN" sz="2400" b="1" smtClean="0">
                <a:latin typeface="宋体" pitchFamily="2" charset="-122"/>
              </a:rPr>
              <a:t>C</a:t>
            </a:r>
            <a:r>
              <a:rPr kumimoji="1" lang="en-US" altLang="zh-CN" sz="2400" b="1" baseline="-30000" smtClean="0">
                <a:latin typeface="宋体" pitchFamily="2" charset="-122"/>
              </a:rPr>
              <a:t>n</a:t>
            </a:r>
            <a:r>
              <a:rPr kumimoji="1" lang="zh-CN" altLang="en-US" sz="2400" b="1" baseline="-30000" smtClean="0">
                <a:latin typeface="宋体" pitchFamily="2" charset="-122"/>
              </a:rPr>
              <a:t>＋</a:t>
            </a:r>
            <a:r>
              <a:rPr kumimoji="1" lang="en-US" altLang="zh-CN" sz="2400" b="1" baseline="-30000" smtClean="0">
                <a:latin typeface="宋体" pitchFamily="2" charset="-122"/>
              </a:rPr>
              <a:t>4</a:t>
            </a:r>
            <a:r>
              <a:rPr kumimoji="1" lang="zh-CN" altLang="en-US" sz="2400" b="1" smtClean="0">
                <a:latin typeface="宋体" pitchFamily="2" charset="-122"/>
              </a:rPr>
              <a:t>＝ </a:t>
            </a:r>
            <a:r>
              <a:rPr kumimoji="1" lang="en-US" altLang="zh-CN" sz="2400" b="1" smtClean="0">
                <a:latin typeface="宋体" pitchFamily="2" charset="-122"/>
              </a:rPr>
              <a:t>G + PC</a:t>
            </a:r>
            <a:r>
              <a:rPr kumimoji="1" lang="en-US" altLang="zh-CN" sz="2400" b="1" baseline="-25000" smtClean="0">
                <a:latin typeface="宋体" pitchFamily="2" charset="-122"/>
              </a:rPr>
              <a:t>n</a:t>
            </a:r>
            <a:r>
              <a:rPr kumimoji="1" lang="en-US" altLang="zh-CN" sz="2400" b="1" smtClean="0">
                <a:latin typeface="宋体" pitchFamily="2" charset="-122"/>
              </a:rPr>
              <a:t> </a:t>
            </a:r>
            <a:endParaRPr lang="en-US" altLang="zh-CN" sz="2400" b="1" smtClean="0"/>
          </a:p>
          <a:p>
            <a:pPr marL="0" indent="0">
              <a:spcBef>
                <a:spcPct val="0"/>
              </a:spcBef>
              <a:buClrTx/>
              <a:buSzTx/>
              <a:buFont typeface="Wingdings" pitchFamily="2" charset="2"/>
              <a:buNone/>
            </a:pPr>
            <a:endParaRPr lang="en-US" altLang="zh-CN" sz="2400" smtClean="0"/>
          </a:p>
          <a:p>
            <a:pPr marL="0" indent="0">
              <a:spcBef>
                <a:spcPct val="0"/>
              </a:spcBef>
              <a:buClrTx/>
              <a:buSzTx/>
              <a:buFont typeface="Wingdings" pitchFamily="2" charset="2"/>
              <a:buNone/>
            </a:pPr>
            <a:r>
              <a:rPr lang="zh-CN" altLang="en-US" sz="2400" smtClean="0"/>
              <a:t>其中</a:t>
            </a:r>
            <a:r>
              <a:rPr lang="en-US" altLang="zh-CN" sz="2400" smtClean="0"/>
              <a:t>G</a:t>
            </a:r>
            <a:r>
              <a:rPr lang="zh-CN" altLang="en-US" sz="2400" smtClean="0"/>
              <a:t>称为进位发生输出 ，</a:t>
            </a:r>
            <a:r>
              <a:rPr lang="en-US" altLang="zh-CN" sz="2400" smtClean="0"/>
              <a:t>P</a:t>
            </a:r>
            <a:r>
              <a:rPr lang="zh-CN" altLang="en-US" sz="2400" smtClean="0"/>
              <a:t>称为进位传送输出。可以在加法器中增加</a:t>
            </a:r>
            <a:r>
              <a:rPr lang="en-US" altLang="zh-CN" sz="2400" smtClean="0"/>
              <a:t>P</a:t>
            </a:r>
            <a:r>
              <a:rPr lang="zh-CN" altLang="en-US" sz="2400" smtClean="0"/>
              <a:t>和</a:t>
            </a:r>
            <a:r>
              <a:rPr lang="en-US" altLang="zh-CN" sz="2400" smtClean="0"/>
              <a:t>G</a:t>
            </a:r>
            <a:r>
              <a:rPr lang="zh-CN" altLang="en-US" sz="2400" smtClean="0"/>
              <a:t>的输出，在另外一个配合电路（称为先行进位发生器</a:t>
            </a:r>
            <a:r>
              <a:rPr lang="en-US" altLang="zh-CN" sz="2400" smtClean="0"/>
              <a:t>CLA</a:t>
            </a:r>
            <a:r>
              <a:rPr lang="zh-CN" altLang="en-US" sz="2400" smtClean="0"/>
              <a:t>）中生成</a:t>
            </a:r>
            <a:r>
              <a:rPr kumimoji="1" lang="en-US" altLang="zh-CN" sz="2400" smtClean="0">
                <a:latin typeface="宋体" pitchFamily="2" charset="-122"/>
              </a:rPr>
              <a:t>C</a:t>
            </a:r>
            <a:r>
              <a:rPr kumimoji="1" lang="en-US" altLang="zh-CN" sz="2400" baseline="-30000" smtClean="0">
                <a:latin typeface="宋体" pitchFamily="2" charset="-122"/>
              </a:rPr>
              <a:t>n</a:t>
            </a:r>
            <a:r>
              <a:rPr kumimoji="1" lang="zh-CN" altLang="en-US" sz="2400" baseline="-30000" smtClean="0">
                <a:latin typeface="宋体" pitchFamily="2" charset="-122"/>
              </a:rPr>
              <a:t>＋</a:t>
            </a:r>
            <a:r>
              <a:rPr kumimoji="1" lang="en-US" altLang="zh-CN" sz="2400" baseline="-30000" smtClean="0">
                <a:latin typeface="宋体" pitchFamily="2" charset="-122"/>
              </a:rPr>
              <a:t>4</a:t>
            </a:r>
            <a:r>
              <a:rPr kumimoji="1" lang="zh-CN" altLang="en-US" sz="2400" baseline="-30000" smtClean="0">
                <a:latin typeface="宋体" pitchFamily="2" charset="-122"/>
              </a:rPr>
              <a:t>。</a:t>
            </a:r>
            <a:r>
              <a:rPr kumimoji="1" lang="en-US" altLang="zh-CN" sz="2400" smtClean="0">
                <a:latin typeface="宋体" pitchFamily="2" charset="-122"/>
              </a:rPr>
              <a:t> C</a:t>
            </a:r>
            <a:r>
              <a:rPr kumimoji="1" lang="en-US" altLang="zh-CN" sz="2400" baseline="-30000" smtClean="0">
                <a:latin typeface="宋体" pitchFamily="2" charset="-122"/>
              </a:rPr>
              <a:t>n</a:t>
            </a:r>
            <a:r>
              <a:rPr kumimoji="1" lang="zh-CN" altLang="en-US" sz="2400" baseline="-30000" smtClean="0">
                <a:latin typeface="宋体" pitchFamily="2" charset="-122"/>
              </a:rPr>
              <a:t>＋</a:t>
            </a:r>
            <a:r>
              <a:rPr kumimoji="1" lang="en-US" altLang="zh-CN" sz="2400" baseline="-30000" smtClean="0">
                <a:latin typeface="宋体" pitchFamily="2" charset="-122"/>
              </a:rPr>
              <a:t>4</a:t>
            </a:r>
            <a:r>
              <a:rPr kumimoji="1" lang="zh-CN" altLang="en-US" sz="2400" smtClean="0">
                <a:latin typeface="宋体" pitchFamily="2" charset="-122"/>
              </a:rPr>
              <a:t>是本片（组）的最后进位输出。这是一个先行进位逻辑，也就是说，第</a:t>
            </a:r>
            <a:r>
              <a:rPr kumimoji="1" lang="en-US" altLang="zh-CN" sz="2400" smtClean="0">
                <a:latin typeface="宋体" pitchFamily="2" charset="-122"/>
              </a:rPr>
              <a:t>0</a:t>
            </a:r>
            <a:r>
              <a:rPr kumimoji="1" lang="zh-CN" altLang="en-US" sz="2400" smtClean="0">
                <a:latin typeface="宋体" pitchFamily="2" charset="-122"/>
              </a:rPr>
              <a:t>位的进位输入</a:t>
            </a:r>
            <a:r>
              <a:rPr kumimoji="1" lang="en-US" altLang="zh-CN" sz="2400" smtClean="0">
                <a:latin typeface="宋体" pitchFamily="2" charset="-122"/>
              </a:rPr>
              <a:t>C</a:t>
            </a:r>
            <a:r>
              <a:rPr kumimoji="1" lang="en-US" altLang="zh-CN" sz="2400" baseline="-25000" smtClean="0">
                <a:latin typeface="宋体" pitchFamily="2" charset="-122"/>
              </a:rPr>
              <a:t>n</a:t>
            </a:r>
            <a:r>
              <a:rPr kumimoji="1" lang="zh-CN" altLang="en-US" sz="2400" smtClean="0">
                <a:latin typeface="宋体" pitchFamily="2" charset="-122"/>
              </a:rPr>
              <a:t>可以直接传送到最高位进位位上去，因而可以实现高速运算。</a:t>
            </a:r>
            <a:endParaRPr lang="en-US" altLang="zh-CN" sz="240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062B72C-299C-4A3F-B7D1-79FB766DA2D9}" type="datetime11">
              <a:rPr lang="zh-CN" altLang="en-US" smtClean="0"/>
              <a:t>10:23:48</a:t>
            </a:fld>
            <a:endParaRPr lang="en-US" altLang="zh-CN" smtClean="0"/>
          </a:p>
        </p:txBody>
      </p:sp>
      <p:sp>
        <p:nvSpPr>
          <p:cNvPr id="163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E70C7AC-7036-4656-AE69-BCDD0DA9F215}" type="slidenum">
              <a:rPr lang="en-US" altLang="zh-CN"/>
              <a:pPr/>
              <a:t>157</a:t>
            </a:fld>
            <a:endParaRPr lang="en-US" altLang="zh-CN"/>
          </a:p>
        </p:txBody>
      </p:sp>
      <p:sp>
        <p:nvSpPr>
          <p:cNvPr id="163844" name="Rectangle 2"/>
          <p:cNvSpPr>
            <a:spLocks noGrp="1" noChangeArrowheads="1"/>
          </p:cNvSpPr>
          <p:nvPr>
            <p:ph type="title"/>
          </p:nvPr>
        </p:nvSpPr>
        <p:spPr>
          <a:xfrm>
            <a:off x="857250" y="714375"/>
            <a:ext cx="7543800" cy="357188"/>
          </a:xfrm>
        </p:spPr>
        <p:txBody>
          <a:bodyPr/>
          <a:lstStyle/>
          <a:p>
            <a:pPr eaLnBrk="1" hangingPunct="1"/>
            <a:r>
              <a:rPr lang="en-US" altLang="zh-CN" sz="2000" smtClean="0"/>
              <a:t>3</a:t>
            </a:r>
            <a:r>
              <a:rPr lang="zh-CN" altLang="en-US" sz="2000" smtClean="0"/>
              <a:t>、算术逻辑运算的实现</a:t>
            </a:r>
          </a:p>
        </p:txBody>
      </p:sp>
      <p:pic>
        <p:nvPicPr>
          <p:cNvPr id="163845" name="Picture 3" descr="2a11">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071563"/>
            <a:ext cx="7273925"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28625" y="0"/>
            <a:ext cx="7543800" cy="581025"/>
          </a:xfrm>
          <a:prstGeom prst="rect">
            <a:avLst/>
          </a:prstGeom>
          <a:noFill/>
          <a:ln w="9525">
            <a:noFill/>
            <a:miter lim="800000"/>
            <a:headEnd/>
            <a:tailEnd/>
          </a:ln>
        </p:spPr>
        <p:txBody>
          <a:bodyPr anchor="b"/>
          <a:lstStyle/>
          <a:p>
            <a:pPr eaLnBrk="1" hangingPunct="1">
              <a:lnSpc>
                <a:spcPct val="75000"/>
              </a:lnSpc>
              <a:defRPr/>
            </a:pPr>
            <a:r>
              <a:rPr lang="en-US" altLang="zh-CN" sz="3500" b="1" kern="0" dirty="0">
                <a:solidFill>
                  <a:schemeClr val="tx2"/>
                </a:solidFill>
                <a:latin typeface="+mj-lt"/>
                <a:ea typeface="+mj-ea"/>
                <a:cs typeface="+mj-cs"/>
              </a:rPr>
              <a:t>2.5.2  </a:t>
            </a:r>
            <a:r>
              <a:rPr lang="zh-CN" altLang="en-US" sz="3500" b="1" kern="0" dirty="0">
                <a:solidFill>
                  <a:schemeClr val="tx2"/>
                </a:solidFill>
                <a:latin typeface="+mj-lt"/>
                <a:ea typeface="+mj-ea"/>
                <a:cs typeface="+mj-cs"/>
              </a:rPr>
              <a:t>多功能算术</a:t>
            </a:r>
            <a:r>
              <a:rPr lang="en-US" altLang="zh-CN" sz="3500" b="1" kern="0" dirty="0">
                <a:solidFill>
                  <a:schemeClr val="tx2"/>
                </a:solidFill>
                <a:latin typeface="+mj-lt"/>
                <a:ea typeface="+mj-ea"/>
                <a:cs typeface="+mj-cs"/>
              </a:rPr>
              <a:t>/</a:t>
            </a:r>
            <a:r>
              <a:rPr lang="zh-CN" altLang="en-US" sz="3500" b="1" kern="0" dirty="0">
                <a:solidFill>
                  <a:schemeClr val="tx2"/>
                </a:solidFill>
                <a:latin typeface="+mj-lt"/>
                <a:ea typeface="+mj-ea"/>
                <a:cs typeface="+mj-cs"/>
              </a:rPr>
              <a:t>逻辑运算单元</a:t>
            </a:r>
            <a:r>
              <a:rPr lang="en-US" altLang="zh-CN" sz="3500" b="1" kern="0" dirty="0">
                <a:solidFill>
                  <a:schemeClr val="tx2"/>
                </a:solidFill>
                <a:latin typeface="+mj-lt"/>
                <a:ea typeface="+mj-ea"/>
                <a:cs typeface="+mj-cs"/>
              </a:rPr>
              <a:t>ALU</a:t>
            </a:r>
          </a:p>
        </p:txBody>
      </p:sp>
      <p:sp>
        <p:nvSpPr>
          <p:cNvPr id="163847" name="矩形 6"/>
          <p:cNvSpPr>
            <a:spLocks noChangeArrowheads="1"/>
          </p:cNvSpPr>
          <p:nvPr/>
        </p:nvSpPr>
        <p:spPr bwMode="auto">
          <a:xfrm>
            <a:off x="1714500" y="5786438"/>
            <a:ext cx="542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图</a:t>
            </a:r>
            <a:r>
              <a:rPr lang="en-US" altLang="zh-CN"/>
              <a:t>2.11 </a:t>
            </a:r>
            <a:r>
              <a:rPr lang="zh-CN" altLang="en-US"/>
              <a:t>正逻辑操作数表示的</a:t>
            </a:r>
            <a:r>
              <a:rPr lang="en-US" altLang="zh-CN"/>
              <a:t>74181ALU</a:t>
            </a:r>
            <a:r>
              <a:rPr lang="zh-CN" altLang="en-US"/>
              <a:t>逻辑电路图</a:t>
            </a:r>
          </a:p>
        </p:txBody>
      </p:sp>
      <p:sp>
        <p:nvSpPr>
          <p:cNvPr id="163848" name="AutoShape 4">
            <a:hlinkClick r:id="" action="ppaction://noaction" highlightClick="1"/>
          </p:cNvPr>
          <p:cNvSpPr>
            <a:spLocks noChangeArrowheads="1"/>
          </p:cNvSpPr>
          <p:nvPr/>
        </p:nvSpPr>
        <p:spPr bwMode="auto">
          <a:xfrm>
            <a:off x="7500938"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55B53BC-1BD8-4B1A-B515-E69B7FF4BFD2}" type="datetime11">
              <a:rPr lang="zh-CN" altLang="en-US" smtClean="0"/>
              <a:t>10:23:48</a:t>
            </a:fld>
            <a:endParaRPr lang="en-US" altLang="zh-CN" smtClean="0"/>
          </a:p>
        </p:txBody>
      </p:sp>
      <p:sp>
        <p:nvSpPr>
          <p:cNvPr id="164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A51E0BA-F933-4131-A586-DC336A01CE1C}" type="slidenum">
              <a:rPr lang="en-US" altLang="zh-CN"/>
              <a:pPr/>
              <a:t>158</a:t>
            </a:fld>
            <a:endParaRPr lang="en-US" altLang="zh-CN"/>
          </a:p>
        </p:txBody>
      </p:sp>
      <p:sp>
        <p:nvSpPr>
          <p:cNvPr id="164868" name="Rectangle 2"/>
          <p:cNvSpPr>
            <a:spLocks noGrp="1" noChangeArrowheads="1"/>
          </p:cNvSpPr>
          <p:nvPr>
            <p:ph type="title"/>
          </p:nvPr>
        </p:nvSpPr>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p>
        </p:txBody>
      </p:sp>
      <p:sp>
        <p:nvSpPr>
          <p:cNvPr id="164869" name="Rectangle 3"/>
          <p:cNvSpPr>
            <a:spLocks noGrp="1" noChangeArrowheads="1"/>
          </p:cNvSpPr>
          <p:nvPr>
            <p:ph type="body" idx="1"/>
          </p:nvPr>
        </p:nvSpPr>
        <p:spPr>
          <a:xfrm>
            <a:off x="457200" y="1719263"/>
            <a:ext cx="8229600" cy="3870325"/>
          </a:xfrm>
        </p:spPr>
        <p:txBody>
          <a:bodyPr/>
          <a:lstStyle/>
          <a:p>
            <a:pPr eaLnBrk="1" hangingPunct="1"/>
            <a:r>
              <a:rPr lang="zh-CN" altLang="en-US" smtClean="0"/>
              <a:t>算术逻辑运算的实现（</a:t>
            </a:r>
            <a:r>
              <a:rPr lang="en-US" altLang="zh-CN" smtClean="0"/>
              <a:t>74181</a:t>
            </a:r>
            <a:r>
              <a:rPr lang="zh-CN" altLang="en-US" smtClean="0"/>
              <a:t>）</a:t>
            </a:r>
          </a:p>
          <a:p>
            <a:pPr lvl="1" eaLnBrk="1" hangingPunct="1"/>
            <a:r>
              <a:rPr lang="en-US" altLang="zh-CN" smtClean="0"/>
              <a:t>M=0</a:t>
            </a:r>
            <a:r>
              <a:rPr lang="zh-CN" altLang="en-US" smtClean="0"/>
              <a:t>时，对进位信号没有影响，做算术运算</a:t>
            </a:r>
          </a:p>
          <a:p>
            <a:pPr lvl="1" eaLnBrk="1" hangingPunct="1"/>
            <a:r>
              <a:rPr lang="en-US" altLang="zh-CN" smtClean="0"/>
              <a:t>M=1</a:t>
            </a:r>
            <a:r>
              <a:rPr lang="zh-CN" altLang="en-US" smtClean="0"/>
              <a:t>时，进位门被封锁，做逻辑运算</a:t>
            </a:r>
          </a:p>
          <a:p>
            <a:pPr eaLnBrk="1" hangingPunct="1">
              <a:lnSpc>
                <a:spcPct val="75000"/>
              </a:lnSpc>
            </a:pPr>
            <a:r>
              <a:rPr lang="zh-CN" altLang="en-US" smtClean="0"/>
              <a:t>说明：</a:t>
            </a:r>
          </a:p>
          <a:p>
            <a:pPr lvl="1" eaLnBrk="1" hangingPunct="1"/>
            <a:r>
              <a:rPr lang="en-US" altLang="zh-CN" smtClean="0"/>
              <a:t>74181</a:t>
            </a:r>
            <a:r>
              <a:rPr lang="zh-CN" altLang="en-US" smtClean="0"/>
              <a:t>执行正逻辑输入</a:t>
            </a:r>
            <a:r>
              <a:rPr lang="en-US" altLang="zh-CN" smtClean="0"/>
              <a:t>/</a:t>
            </a:r>
            <a:r>
              <a:rPr lang="zh-CN" altLang="en-US" smtClean="0"/>
              <a:t>输出方式的一组算术运算和逻辑运算和负逻辑输入</a:t>
            </a:r>
            <a:r>
              <a:rPr lang="en-US" altLang="zh-CN" smtClean="0"/>
              <a:t>/</a:t>
            </a:r>
            <a:r>
              <a:rPr lang="zh-CN" altLang="en-US" smtClean="0"/>
              <a:t>输出方式的一组算术运算和逻辑运算是等效的。</a:t>
            </a:r>
          </a:p>
          <a:p>
            <a:pPr lvl="1" eaLnBrk="1" hangingPunct="1"/>
            <a:r>
              <a:rPr lang="en-US" altLang="zh-CN" smtClean="0"/>
              <a:t>A=B</a:t>
            </a:r>
            <a:r>
              <a:rPr lang="zh-CN" altLang="en-US" smtClean="0"/>
              <a:t>端可以判断两个数是否相等。</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4.9 </a:t>
            </a:r>
            <a:r>
              <a:rPr lang="zh-CN" altLang="en-US" sz="2400" smtClean="0">
                <a:solidFill>
                  <a:schemeClr val="tx1"/>
                </a:solidFill>
                <a:latin typeface="宋体" pitchFamily="2" charset="-122"/>
              </a:rPr>
              <a:t>运算器的基本组成与实例</a:t>
            </a:r>
            <a:endParaRPr lang="zh-CN" altLang="en-US" smtClean="0">
              <a:latin typeface="宋体" pitchFamily="2" charset="-122"/>
            </a:endParaRPr>
          </a:p>
        </p:txBody>
      </p:sp>
      <p:graphicFrame>
        <p:nvGraphicFramePr>
          <p:cNvPr id="163843" name="Object 4"/>
          <p:cNvGraphicFramePr>
            <a:graphicFrameLocks noChangeAspect="1"/>
          </p:cNvGraphicFramePr>
          <p:nvPr/>
        </p:nvGraphicFramePr>
        <p:xfrm>
          <a:off x="0" y="925513"/>
          <a:ext cx="9144000" cy="5173662"/>
        </p:xfrm>
        <a:graphic>
          <a:graphicData uri="http://schemas.openxmlformats.org/presentationml/2006/ole">
            <mc:AlternateContent xmlns:mc="http://schemas.openxmlformats.org/markup-compatibility/2006">
              <mc:Choice xmlns:v="urn:schemas-microsoft-com:vml" Requires="v">
                <p:oleObj spid="_x0000_s246815" name="Photo Editor 照片" r:id="rId3" imgW="6838095" imgH="3742857" progId="MSPhotoEd.3">
                  <p:embed/>
                </p:oleObj>
              </mc:Choice>
              <mc:Fallback>
                <p:oleObj name="Photo Editor 照片" r:id="rId3" imgW="6838095" imgH="374285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25513"/>
                        <a:ext cx="9144000" cy="51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844" name="组合 48"/>
          <p:cNvGrpSpPr>
            <a:grpSpLocks/>
          </p:cNvGrpSpPr>
          <p:nvPr/>
        </p:nvGrpSpPr>
        <p:grpSpPr bwMode="auto">
          <a:xfrm>
            <a:off x="3924300" y="1412875"/>
            <a:ext cx="4464050" cy="338138"/>
            <a:chOff x="3923928" y="1412776"/>
            <a:chExt cx="4464496" cy="338554"/>
          </a:xfrm>
        </p:grpSpPr>
        <p:sp>
          <p:nvSpPr>
            <p:cNvPr id="163846" name="文本框 47"/>
            <p:cNvSpPr txBox="1">
              <a:spLocks noChangeArrowheads="1"/>
            </p:cNvSpPr>
            <p:nvPr/>
          </p:nvSpPr>
          <p:spPr bwMode="auto">
            <a:xfrm>
              <a:off x="3923928" y="1412776"/>
              <a:ext cx="31318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r>
                <a:rPr lang="zh-CN" altLang="en-US" sz="1600" b="1"/>
                <a:t>有</a:t>
              </a:r>
            </a:p>
          </p:txBody>
        </p:sp>
        <p:sp>
          <p:nvSpPr>
            <p:cNvPr id="163847" name="文本框 51"/>
            <p:cNvSpPr txBox="1">
              <a:spLocks noChangeArrowheads="1"/>
            </p:cNvSpPr>
            <p:nvPr/>
          </p:nvSpPr>
          <p:spPr bwMode="auto">
            <a:xfrm>
              <a:off x="8075240" y="1412776"/>
              <a:ext cx="31318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r>
                <a:rPr lang="zh-CN" altLang="en-US" sz="1600" b="1"/>
                <a:t>有</a:t>
              </a:r>
            </a:p>
          </p:txBody>
        </p:sp>
      </p:grpSp>
      <p:sp>
        <p:nvSpPr>
          <p:cNvPr id="163845"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fld id="{6FACDCD1-EC4E-41C8-BBB9-14D016628280}" type="slidenum">
              <a:rPr kumimoji="0" lang="en-US" altLang="zh-CN" sz="2000" smtClean="0">
                <a:solidFill>
                  <a:srgbClr val="FF0000"/>
                </a:solidFill>
              </a:rPr>
              <a:pPr/>
              <a:t>159</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C2AD23EC-271E-4B17-B2E8-F910CC4091B1}" type="datetime11">
              <a:rPr lang="zh-CN" altLang="en-US" smtClean="0"/>
              <a:t>10:23:48</a:t>
            </a:fld>
            <a:endParaRPr lang="en-US" altLang="zh-CN"/>
          </a:p>
        </p:txBody>
      </p:sp>
    </p:spTree>
    <p:extLst>
      <p:ext uri="{BB962C8B-B14F-4D97-AF65-F5344CB8AC3E}">
        <p14:creationId xmlns:p14="http://schemas.microsoft.com/office/powerpoint/2010/main" val="233407595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535BD6E-972E-40D1-9157-36898390B704}" type="datetime11">
              <a:rPr lang="zh-CN" altLang="en-US" smtClean="0"/>
              <a:t>10:23:47</a:t>
            </a:fld>
            <a:endParaRPr lang="en-US" altLang="zh-CN" smtClean="0"/>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8E714EF-66A5-41CC-A416-8F3B85FBF239}" type="slidenum">
              <a:rPr lang="en-US" altLang="zh-CN"/>
              <a:pPr/>
              <a:t>16</a:t>
            </a:fld>
            <a:endParaRPr lang="en-US" altLang="zh-CN"/>
          </a:p>
        </p:txBody>
      </p:sp>
      <p:sp>
        <p:nvSpPr>
          <p:cNvPr id="17412"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7413" name="Rectangle 3"/>
          <p:cNvSpPr>
            <a:spLocks noGrp="1" noChangeArrowheads="1"/>
          </p:cNvSpPr>
          <p:nvPr>
            <p:ph type="body" idx="1"/>
          </p:nvPr>
        </p:nvSpPr>
        <p:spPr>
          <a:xfrm>
            <a:off x="468313" y="1989138"/>
            <a:ext cx="8229600" cy="3294062"/>
          </a:xfrm>
        </p:spPr>
        <p:txBody>
          <a:bodyPr/>
          <a:lstStyle/>
          <a:p>
            <a:pPr eaLnBrk="1" hangingPunct="1"/>
            <a:r>
              <a:rPr lang="en-US" altLang="zh-CN" sz="2800" smtClean="0"/>
              <a:t>IEEE754</a:t>
            </a:r>
            <a:r>
              <a:rPr lang="zh-CN" altLang="en-US" sz="2800" smtClean="0"/>
              <a:t>标准中还有一个代表无效运算的符号，例如</a:t>
            </a:r>
            <a:r>
              <a:rPr lang="en-US" altLang="zh-CN" sz="2800" smtClean="0"/>
              <a:t>0/0</a:t>
            </a:r>
            <a:r>
              <a:rPr lang="zh-CN" altLang="en-US" sz="2800" smtClean="0"/>
              <a:t>或无穷减无穷。这个符号是</a:t>
            </a:r>
            <a:r>
              <a:rPr lang="en-US" altLang="zh-CN" sz="2800" smtClean="0">
                <a:solidFill>
                  <a:srgbClr val="FF0000"/>
                </a:solidFill>
              </a:rPr>
              <a:t>NaN</a:t>
            </a:r>
            <a:r>
              <a:rPr lang="zh-CN" altLang="en-US" sz="2800" smtClean="0"/>
              <a:t>，表示不是一个数。采用这个标志的目的是让程序员推迟测试及判断的时间，以便在方便的时候进行。</a:t>
            </a:r>
            <a:endParaRPr lang="en-US" altLang="zh-CN" sz="2800" smtClean="0"/>
          </a:p>
          <a:p>
            <a:pPr eaLnBrk="1" hangingPunct="1"/>
            <a:r>
              <a:rPr lang="zh-CN" altLang="en-US" sz="2800" smtClean="0"/>
              <a:t>真值</a:t>
            </a:r>
            <a:r>
              <a:rPr lang="en-US" altLang="zh-CN" sz="2800" smtClean="0"/>
              <a:t>x</a:t>
            </a:r>
            <a:r>
              <a:rPr lang="zh-CN" altLang="en-US" sz="2800" smtClean="0"/>
              <a:t>为零表示：当阶码</a:t>
            </a:r>
            <a:r>
              <a:rPr lang="en-US" altLang="zh-CN" sz="2800" smtClean="0"/>
              <a:t>E</a:t>
            </a:r>
            <a:r>
              <a:rPr lang="zh-CN" altLang="en-US" sz="2800" smtClean="0"/>
              <a:t>为全</a:t>
            </a:r>
            <a:r>
              <a:rPr lang="en-US" altLang="zh-CN" sz="2800" smtClean="0"/>
              <a:t>0</a:t>
            </a:r>
            <a:r>
              <a:rPr lang="zh-CN" altLang="en-US" sz="2800" smtClean="0"/>
              <a:t>且尾数</a:t>
            </a:r>
            <a:r>
              <a:rPr lang="en-US" altLang="zh-CN" sz="2800" smtClean="0"/>
              <a:t>M</a:t>
            </a:r>
            <a:r>
              <a:rPr lang="zh-CN" altLang="en-US" sz="2800" smtClean="0"/>
              <a:t>也为全</a:t>
            </a:r>
            <a:r>
              <a:rPr lang="en-US" altLang="zh-CN" sz="2800" smtClean="0"/>
              <a:t>0</a:t>
            </a:r>
            <a:r>
              <a:rPr lang="zh-CN" altLang="en-US" sz="2800" smtClean="0"/>
              <a:t>时的值，结合符号位</a:t>
            </a:r>
            <a:r>
              <a:rPr lang="en-US" altLang="zh-CN" sz="2800" smtClean="0"/>
              <a:t>S</a:t>
            </a:r>
            <a:r>
              <a:rPr lang="zh-CN" altLang="en-US" sz="2800" smtClean="0"/>
              <a:t>为</a:t>
            </a:r>
            <a:r>
              <a:rPr lang="en-US" altLang="zh-CN" sz="2800" smtClean="0">
                <a:solidFill>
                  <a:srgbClr val="FF0000"/>
                </a:solidFill>
              </a:rPr>
              <a:t>0</a:t>
            </a:r>
            <a:r>
              <a:rPr lang="zh-CN" altLang="en-US" sz="2800" smtClean="0"/>
              <a:t>或</a:t>
            </a:r>
            <a:r>
              <a:rPr lang="en-US" altLang="zh-CN" sz="2800" smtClean="0">
                <a:solidFill>
                  <a:srgbClr val="00B0F0"/>
                </a:solidFill>
              </a:rPr>
              <a:t>1</a:t>
            </a:r>
            <a:r>
              <a:rPr lang="zh-CN" altLang="en-US" sz="2800" smtClean="0"/>
              <a:t>，有正零和负零之分。</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a:xfrm>
            <a:off x="395536" y="1384300"/>
            <a:ext cx="8229600" cy="2009775"/>
          </a:xfrm>
        </p:spPr>
        <p:txBody>
          <a:bodyPr/>
          <a:lstStyle/>
          <a:p>
            <a:pPr marL="0" indent="0" algn="just" eaLnBrk="1" hangingPunct="1">
              <a:buFontTx/>
              <a:buNone/>
            </a:pPr>
            <a:r>
              <a:rPr lang="en-US" altLang="zh-CN" sz="2800" b="1" smtClean="0">
                <a:latin typeface="Times New Roman" pitchFamily="18" charset="0"/>
              </a:rPr>
              <a:t>74181</a:t>
            </a:r>
            <a:r>
              <a:rPr lang="zh-CN" altLang="en-US" sz="2800" b="1" smtClean="0">
                <a:latin typeface="Times New Roman" pitchFamily="18" charset="0"/>
              </a:rPr>
              <a:t>的</a:t>
            </a:r>
            <a:r>
              <a:rPr lang="en-US" altLang="zh-CN" sz="2800" b="1" smtClean="0">
                <a:latin typeface="Times New Roman" pitchFamily="18" charset="0"/>
              </a:rPr>
              <a:t>4</a:t>
            </a:r>
            <a:r>
              <a:rPr lang="zh-CN" altLang="en-US" sz="2800" b="1" smtClean="0">
                <a:latin typeface="Times New Roman" pitchFamily="18" charset="0"/>
              </a:rPr>
              <a:t>位作为一个小组，组间既可以采用串行进位，也可以采用并行进位。</a:t>
            </a:r>
          </a:p>
          <a:p>
            <a:pPr marL="0" indent="0" eaLnBrk="1" hangingPunct="1">
              <a:buFontTx/>
              <a:buNone/>
            </a:pPr>
            <a:r>
              <a:rPr lang="zh-CN" altLang="en-US" sz="2800" b="1" smtClean="0">
                <a:latin typeface="Times New Roman" pitchFamily="18" charset="0"/>
              </a:rPr>
              <a:t>当采用组间串行进位时，只要把前片的</a:t>
            </a:r>
            <a:r>
              <a:rPr lang="en-US" altLang="zh-CN" sz="2800" b="1" smtClean="0">
                <a:latin typeface="Times New Roman" pitchFamily="18" charset="0"/>
              </a:rPr>
              <a:t>C</a:t>
            </a:r>
            <a:r>
              <a:rPr lang="en-US" altLang="zh-CN" sz="2800" b="1" baseline="-30000" smtClean="0">
                <a:latin typeface="Times New Roman" pitchFamily="18" charset="0"/>
              </a:rPr>
              <a:t>n+4</a:t>
            </a:r>
            <a:r>
              <a:rPr lang="zh-CN" altLang="en-US" sz="2800" b="1" smtClean="0">
                <a:latin typeface="Times New Roman" pitchFamily="18" charset="0"/>
              </a:rPr>
              <a:t>与下一片的</a:t>
            </a:r>
            <a:r>
              <a:rPr lang="en-US" altLang="zh-CN" sz="2800" b="1" smtClean="0">
                <a:latin typeface="Times New Roman" pitchFamily="18" charset="0"/>
              </a:rPr>
              <a:t>C</a:t>
            </a:r>
            <a:r>
              <a:rPr lang="en-US" altLang="zh-CN" sz="2800" b="1" baseline="-30000" smtClean="0">
                <a:latin typeface="Times New Roman" pitchFamily="18" charset="0"/>
              </a:rPr>
              <a:t>n</a:t>
            </a:r>
            <a:r>
              <a:rPr lang="zh-CN" altLang="en-US" sz="2800" b="1" smtClean="0">
                <a:latin typeface="Times New Roman" pitchFamily="18" charset="0"/>
              </a:rPr>
              <a:t>相连即可。</a:t>
            </a:r>
          </a:p>
        </p:txBody>
      </p:sp>
      <p:sp>
        <p:nvSpPr>
          <p:cNvPr id="164868" name="Rectangle 5"/>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64869"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fld id="{8142A7A1-6F32-4EFE-B73A-C97712B99D9A}" type="slidenum">
              <a:rPr kumimoji="0" lang="en-US" altLang="zh-CN" sz="2000" smtClean="0">
                <a:solidFill>
                  <a:srgbClr val="FF0000"/>
                </a:solidFill>
              </a:rPr>
              <a:pPr/>
              <a:t>160</a:t>
            </a:fld>
            <a:endParaRPr kumimoji="0" lang="en-US" altLang="zh-CN" sz="2000" smtClean="0">
              <a:solidFill>
                <a:srgbClr val="FF0000"/>
              </a:solidFill>
            </a:endParaRPr>
          </a:p>
        </p:txBody>
      </p:sp>
      <p:pic>
        <p:nvPicPr>
          <p:cNvPr id="164870"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2" y="3717032"/>
            <a:ext cx="5273675"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C9D979F4-E09F-43C9-A137-C5AD953E87A4}" type="datetime11">
              <a:rPr lang="zh-CN" altLang="en-US" smtClean="0"/>
              <a:t>10:23:48</a:t>
            </a:fld>
            <a:endParaRPr lang="en-US" altLang="zh-CN"/>
          </a:p>
        </p:txBody>
      </p:sp>
    </p:spTree>
    <p:extLst>
      <p:ext uri="{BB962C8B-B14F-4D97-AF65-F5344CB8AC3E}">
        <p14:creationId xmlns:p14="http://schemas.microsoft.com/office/powerpoint/2010/main" val="41418318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a:xfrm>
            <a:off x="457200" y="1700808"/>
            <a:ext cx="8229600" cy="3960440"/>
          </a:xfrm>
        </p:spPr>
        <p:txBody>
          <a:bodyPr/>
          <a:lstStyle/>
          <a:p>
            <a:pPr marL="0" indent="457200" algn="just" eaLnBrk="1" hangingPunct="1">
              <a:buFontTx/>
              <a:buNone/>
            </a:pPr>
            <a:r>
              <a:rPr lang="zh-CN" altLang="en-US" sz="2800" b="1" smtClean="0">
                <a:latin typeface="Times New Roman" pitchFamily="18" charset="0"/>
              </a:rPr>
              <a:t>如果</a:t>
            </a:r>
            <a:r>
              <a:rPr lang="en-US" altLang="zh-CN" sz="2800" b="1" smtClean="0">
                <a:latin typeface="Times New Roman" pitchFamily="18" charset="0"/>
              </a:rPr>
              <a:t>74181</a:t>
            </a:r>
            <a:r>
              <a:rPr lang="zh-CN" altLang="en-US" sz="2800" b="1" smtClean="0">
                <a:latin typeface="Times New Roman" pitchFamily="18" charset="0"/>
              </a:rPr>
              <a:t>采用组并行进位，则要用到</a:t>
            </a:r>
            <a:r>
              <a:rPr lang="en-US" altLang="zh-CN" sz="2800" b="1" smtClean="0">
                <a:latin typeface="Times New Roman" pitchFamily="18" charset="0"/>
              </a:rPr>
              <a:t>74181</a:t>
            </a:r>
            <a:r>
              <a:rPr lang="zh-CN" altLang="en-US" sz="2800" b="1" smtClean="0">
                <a:latin typeface="Times New Roman" pitchFamily="18" charset="0"/>
              </a:rPr>
              <a:t>的</a:t>
            </a:r>
            <a:r>
              <a:rPr lang="zh-CN" altLang="en-US" sz="2800" smtClean="0"/>
              <a:t>进位发生输出</a:t>
            </a:r>
            <a:r>
              <a:rPr lang="en-US" altLang="zh-CN" sz="2800" smtClean="0"/>
              <a:t>G</a:t>
            </a:r>
            <a:r>
              <a:rPr lang="zh-CN" altLang="en-US" sz="2800" smtClean="0"/>
              <a:t>和进位传送输出</a:t>
            </a:r>
            <a:r>
              <a:rPr lang="en-US" altLang="zh-CN" sz="2800" smtClean="0"/>
              <a:t>P</a:t>
            </a:r>
            <a:r>
              <a:rPr lang="zh-CN" altLang="en-US" sz="2800" smtClean="0"/>
              <a:t>。</a:t>
            </a:r>
            <a:endParaRPr lang="en-US" altLang="zh-CN" sz="2800" smtClean="0"/>
          </a:p>
          <a:p>
            <a:pPr marL="0" indent="0" eaLnBrk="1" hangingPunct="1">
              <a:lnSpc>
                <a:spcPct val="150000"/>
              </a:lnSpc>
              <a:buNone/>
            </a:pPr>
            <a:r>
              <a:rPr lang="en-US" altLang="zh-CN" sz="2800" smtClean="0"/>
              <a:t>4</a:t>
            </a:r>
            <a:r>
              <a:rPr lang="zh-CN" altLang="en-US" sz="2800" smtClean="0"/>
              <a:t>、两级先行进位的</a:t>
            </a:r>
            <a:r>
              <a:rPr lang="en-US" altLang="zh-CN" sz="2800" smtClean="0"/>
              <a:t>ALU</a:t>
            </a:r>
          </a:p>
          <a:p>
            <a:pPr marL="0" lvl="1" indent="0" eaLnBrk="1" hangingPunct="1">
              <a:lnSpc>
                <a:spcPct val="150000"/>
              </a:lnSpc>
              <a:buNone/>
            </a:pPr>
            <a:r>
              <a:rPr lang="zh-CN" altLang="en-US" sz="2800" b="1" smtClean="0">
                <a:solidFill>
                  <a:srgbClr val="FF0000"/>
                </a:solidFill>
              </a:rPr>
              <a:t>一片</a:t>
            </a:r>
            <a:r>
              <a:rPr lang="en-US" altLang="zh-CN" sz="2800" b="1" smtClean="0">
                <a:solidFill>
                  <a:srgbClr val="FF0000"/>
                </a:solidFill>
              </a:rPr>
              <a:t>74181</a:t>
            </a:r>
            <a:r>
              <a:rPr lang="zh-CN" altLang="en-US" sz="2800" b="1" smtClean="0">
                <a:solidFill>
                  <a:srgbClr val="FF0000"/>
                </a:solidFill>
              </a:rPr>
              <a:t>时： </a:t>
            </a:r>
            <a:r>
              <a:rPr kumimoji="1" lang="en-US" altLang="zh-CN" sz="2800" b="1" smtClean="0">
                <a:latin typeface="宋体" pitchFamily="2" charset="-122"/>
              </a:rPr>
              <a:t>C</a:t>
            </a:r>
            <a:r>
              <a:rPr kumimoji="1" lang="en-US" altLang="zh-CN" sz="2800" b="1" baseline="-30000" smtClean="0">
                <a:latin typeface="宋体" pitchFamily="2" charset="-122"/>
              </a:rPr>
              <a:t>n</a:t>
            </a:r>
            <a:r>
              <a:rPr kumimoji="1" lang="zh-CN" altLang="en-US" sz="2800" b="1" baseline="-30000" smtClean="0">
                <a:latin typeface="宋体" pitchFamily="2" charset="-122"/>
              </a:rPr>
              <a:t>＋</a:t>
            </a:r>
            <a:r>
              <a:rPr kumimoji="1" lang="en-US" altLang="zh-CN" sz="2800" b="1" baseline="-30000" smtClean="0">
                <a:latin typeface="宋体" pitchFamily="2" charset="-122"/>
              </a:rPr>
              <a:t>4</a:t>
            </a:r>
            <a:r>
              <a:rPr kumimoji="1" lang="zh-CN" altLang="en-US" sz="2800" b="1" smtClean="0">
                <a:latin typeface="宋体" pitchFamily="2" charset="-122"/>
              </a:rPr>
              <a:t>＝ </a:t>
            </a:r>
            <a:r>
              <a:rPr kumimoji="1" lang="en-US" altLang="zh-CN" sz="2800" b="1" smtClean="0">
                <a:latin typeface="宋体" pitchFamily="2" charset="-122"/>
              </a:rPr>
              <a:t>G + PC</a:t>
            </a:r>
            <a:r>
              <a:rPr kumimoji="1" lang="en-US" altLang="zh-CN" sz="2800" b="1" baseline="-25000" smtClean="0">
                <a:latin typeface="宋体" pitchFamily="2" charset="-122"/>
              </a:rPr>
              <a:t>n</a:t>
            </a:r>
            <a:r>
              <a:rPr kumimoji="1" lang="en-US" altLang="zh-CN" sz="2800" b="1" smtClean="0">
                <a:latin typeface="宋体" pitchFamily="2" charset="-122"/>
              </a:rPr>
              <a:t> </a:t>
            </a:r>
            <a:endParaRPr lang="en-US" altLang="zh-CN" sz="2800" b="1" smtClean="0"/>
          </a:p>
          <a:p>
            <a:pPr marL="0" lvl="1" indent="0" eaLnBrk="1" hangingPunct="1">
              <a:lnSpc>
                <a:spcPct val="150000"/>
              </a:lnSpc>
              <a:buNone/>
            </a:pPr>
            <a:r>
              <a:rPr lang="zh-CN" altLang="en-US" sz="2800" b="1" smtClean="0"/>
              <a:t>如果用</a:t>
            </a:r>
            <a:r>
              <a:rPr lang="en-US" altLang="zh-CN" sz="2800" b="1" smtClean="0"/>
              <a:t>4</a:t>
            </a:r>
            <a:r>
              <a:rPr lang="zh-CN" altLang="en-US" sz="2800" b="1" smtClean="0"/>
              <a:t>片</a:t>
            </a:r>
            <a:r>
              <a:rPr lang="en-US" altLang="zh-CN" sz="2800" b="1" smtClean="0"/>
              <a:t>74181</a:t>
            </a:r>
            <a:r>
              <a:rPr lang="zh-CN" altLang="en-US" sz="2800" b="1" smtClean="0"/>
              <a:t>，组成</a:t>
            </a:r>
            <a:r>
              <a:rPr lang="en-US" altLang="zh-CN" sz="2800" b="1" smtClean="0"/>
              <a:t>16</a:t>
            </a:r>
            <a:r>
              <a:rPr lang="zh-CN" altLang="en-US" sz="2800" b="1" smtClean="0"/>
              <a:t>位组并行进位加法器，可以把第一片的进位逻辑写成：</a:t>
            </a:r>
            <a:r>
              <a:rPr lang="en-US" altLang="zh-CN" sz="2800" smtClean="0"/>
              <a:t> C</a:t>
            </a:r>
            <a:r>
              <a:rPr lang="en-US" altLang="zh-CN" sz="2800" baseline="-25000" smtClean="0"/>
              <a:t>n+x</a:t>
            </a:r>
            <a:r>
              <a:rPr lang="en-US" altLang="zh-CN" sz="2800" smtClean="0"/>
              <a:t>=G</a:t>
            </a:r>
            <a:r>
              <a:rPr lang="en-US" altLang="zh-CN" sz="2800" baseline="-25000" smtClean="0"/>
              <a:t>0</a:t>
            </a:r>
            <a:r>
              <a:rPr lang="en-US" altLang="zh-CN" sz="2800" smtClean="0"/>
              <a:t>+P</a:t>
            </a:r>
            <a:r>
              <a:rPr lang="en-US" altLang="zh-CN" sz="2800" baseline="-25000" smtClean="0"/>
              <a:t>0</a:t>
            </a:r>
            <a:r>
              <a:rPr lang="en-US" altLang="zh-CN" sz="2800" smtClean="0"/>
              <a:t>C</a:t>
            </a:r>
            <a:r>
              <a:rPr lang="en-US" altLang="zh-CN" sz="2800" baseline="-25000" smtClean="0"/>
              <a:t>n</a:t>
            </a:r>
            <a:endParaRPr lang="en-US" altLang="zh-CN" sz="2800" b="1" smtClean="0">
              <a:solidFill>
                <a:srgbClr val="FF0000"/>
              </a:solidFill>
            </a:endParaRPr>
          </a:p>
        </p:txBody>
      </p:sp>
      <p:sp>
        <p:nvSpPr>
          <p:cNvPr id="164868" name="Rectangle 5"/>
          <p:cNvSpPr>
            <a:spLocks noChangeArrowheads="1"/>
          </p:cNvSpPr>
          <p:nvPr/>
        </p:nvSpPr>
        <p:spPr bwMode="auto">
          <a:xfrm>
            <a:off x="0"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164869"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fld id="{8142A7A1-6F32-4EFE-B73A-C97712B99D9A}" type="slidenum">
              <a:rPr kumimoji="0" lang="en-US" altLang="zh-CN" sz="2000" smtClean="0">
                <a:solidFill>
                  <a:srgbClr val="FF0000"/>
                </a:solidFill>
              </a:rPr>
              <a:pPr/>
              <a:t>161</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43B014B8-CCF9-40D2-BDC4-6890E02B0C29}" type="datetime11">
              <a:rPr lang="zh-CN" altLang="en-US" smtClean="0"/>
              <a:t>10:23:48</a:t>
            </a:fld>
            <a:endParaRPr lang="en-US" altLang="zh-CN"/>
          </a:p>
        </p:txBody>
      </p:sp>
    </p:spTree>
    <p:extLst>
      <p:ext uri="{BB962C8B-B14F-4D97-AF65-F5344CB8AC3E}">
        <p14:creationId xmlns:p14="http://schemas.microsoft.com/office/powerpoint/2010/main" val="1071208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3D5423A-2380-4409-B742-0F3D4A8EC397}" type="datetime11">
              <a:rPr lang="zh-CN" altLang="en-US" smtClean="0"/>
              <a:t>10:23:48</a:t>
            </a:fld>
            <a:endParaRPr lang="en-US" altLang="zh-CN" smtClean="0"/>
          </a:p>
        </p:txBody>
      </p:sp>
      <p:sp>
        <p:nvSpPr>
          <p:cNvPr id="165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8824985-5A03-47F1-9D06-8B914E37D484}" type="slidenum">
              <a:rPr lang="en-US" altLang="zh-CN"/>
              <a:pPr/>
              <a:t>162</a:t>
            </a:fld>
            <a:endParaRPr lang="en-US" altLang="zh-CN"/>
          </a:p>
        </p:txBody>
      </p:sp>
      <p:sp>
        <p:nvSpPr>
          <p:cNvPr id="165892" name="Rectangle 3"/>
          <p:cNvSpPr>
            <a:spLocks noGrp="1" noChangeArrowheads="1"/>
          </p:cNvSpPr>
          <p:nvPr>
            <p:ph type="body" idx="1"/>
          </p:nvPr>
        </p:nvSpPr>
        <p:spPr>
          <a:xfrm>
            <a:off x="179512" y="1196752"/>
            <a:ext cx="8748713" cy="5112568"/>
          </a:xfrm>
        </p:spPr>
        <p:txBody>
          <a:bodyPr/>
          <a:lstStyle/>
          <a:p>
            <a:pPr marL="0" lvl="1" indent="0" eaLnBrk="1" hangingPunct="1">
              <a:lnSpc>
                <a:spcPct val="150000"/>
              </a:lnSpc>
              <a:buNone/>
            </a:pPr>
            <a:r>
              <a:rPr lang="zh-CN" altLang="en-US" sz="2200" b="1" smtClean="0"/>
              <a:t>第</a:t>
            </a:r>
            <a:r>
              <a:rPr lang="en-US" altLang="zh-CN" sz="2200" b="1" smtClean="0"/>
              <a:t>1</a:t>
            </a:r>
            <a:r>
              <a:rPr lang="zh-CN" altLang="en-US" sz="2200" b="1" smtClean="0"/>
              <a:t>片</a:t>
            </a:r>
            <a:r>
              <a:rPr lang="zh-CN" altLang="en-US" sz="2200" smtClean="0"/>
              <a:t>，</a:t>
            </a:r>
            <a:r>
              <a:rPr lang="en-US" altLang="zh-CN" sz="2200" smtClean="0"/>
              <a:t>C</a:t>
            </a:r>
            <a:r>
              <a:rPr lang="en-US" altLang="zh-CN" sz="2200" baseline="-25000" smtClean="0"/>
              <a:t>n+x</a:t>
            </a:r>
            <a:r>
              <a:rPr lang="zh-CN" altLang="en-US" sz="2200" smtClean="0"/>
              <a:t>是这一片的最高位进位，</a:t>
            </a:r>
            <a:r>
              <a:rPr lang="en-US" altLang="zh-CN" sz="2200" smtClean="0"/>
              <a:t> C</a:t>
            </a:r>
            <a:r>
              <a:rPr lang="en-US" altLang="zh-CN" sz="2200" baseline="-25000" smtClean="0"/>
              <a:t>n</a:t>
            </a:r>
            <a:r>
              <a:rPr lang="zh-CN" altLang="en-US" sz="2200" smtClean="0"/>
              <a:t>是这一片的低位进位</a:t>
            </a:r>
            <a:endParaRPr lang="en-US" altLang="zh-CN" sz="2200" smtClean="0"/>
          </a:p>
          <a:p>
            <a:pPr marL="0" lvl="1" indent="0" eaLnBrk="1" hangingPunct="1">
              <a:lnSpc>
                <a:spcPct val="150000"/>
              </a:lnSpc>
              <a:buFont typeface="Wingdings" pitchFamily="2" charset="2"/>
              <a:buNone/>
            </a:pPr>
            <a:r>
              <a:rPr lang="en-US" altLang="zh-CN" sz="2200" smtClean="0">
                <a:solidFill>
                  <a:srgbClr val="FF0000"/>
                </a:solidFill>
              </a:rPr>
              <a:t>C</a:t>
            </a:r>
            <a:r>
              <a:rPr lang="en-US" altLang="zh-CN" sz="2200" baseline="-25000" smtClean="0">
                <a:solidFill>
                  <a:srgbClr val="FF0000"/>
                </a:solidFill>
              </a:rPr>
              <a:t>n+x</a:t>
            </a:r>
            <a:r>
              <a:rPr lang="en-US" altLang="zh-CN" sz="2200" smtClean="0"/>
              <a:t>=G</a:t>
            </a:r>
            <a:r>
              <a:rPr lang="en-US" altLang="zh-CN" sz="2200" baseline="-25000" smtClean="0"/>
              <a:t>0</a:t>
            </a:r>
            <a:r>
              <a:rPr lang="en-US" altLang="zh-CN" sz="2200" smtClean="0"/>
              <a:t>+P</a:t>
            </a:r>
            <a:r>
              <a:rPr lang="en-US" altLang="zh-CN" sz="2200" baseline="-25000" smtClean="0"/>
              <a:t>0</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r>
              <a:rPr lang="en-US" altLang="zh-CN" sz="2200" smtClean="0"/>
              <a:t>    			</a:t>
            </a:r>
            <a:endParaRPr lang="en-US" altLang="zh-CN" sz="2200" baseline="-25000" smtClean="0"/>
          </a:p>
          <a:p>
            <a:pPr marL="0" lvl="1" indent="0" eaLnBrk="1" hangingPunct="1">
              <a:lnSpc>
                <a:spcPct val="150000"/>
              </a:lnSpc>
              <a:buFont typeface="Wingdings" pitchFamily="2" charset="2"/>
              <a:buNone/>
            </a:pPr>
            <a:r>
              <a:rPr lang="zh-CN" altLang="en-US" sz="2200" b="1" smtClean="0"/>
              <a:t>第</a:t>
            </a:r>
            <a:r>
              <a:rPr lang="en-US" altLang="zh-CN" sz="2200" b="1" smtClean="0"/>
              <a:t>2</a:t>
            </a:r>
            <a:r>
              <a:rPr lang="zh-CN" altLang="en-US" sz="2200" b="1" smtClean="0"/>
              <a:t>片</a:t>
            </a:r>
            <a:r>
              <a:rPr lang="zh-CN" altLang="en-US" sz="2200" smtClean="0"/>
              <a:t>，</a:t>
            </a:r>
            <a:r>
              <a:rPr lang="en-US" altLang="zh-CN" sz="2200" smtClean="0"/>
              <a:t>C</a:t>
            </a:r>
            <a:r>
              <a:rPr lang="en-US" altLang="zh-CN" sz="2200" baseline="-25000" smtClean="0"/>
              <a:t>n+y</a:t>
            </a:r>
            <a:r>
              <a:rPr lang="en-US" altLang="zh-CN" sz="2200" smtClean="0"/>
              <a:t> </a:t>
            </a:r>
            <a:r>
              <a:rPr lang="zh-CN" altLang="en-US" sz="2200" smtClean="0"/>
              <a:t>是这一片的最高位进位，</a:t>
            </a:r>
            <a:r>
              <a:rPr lang="en-US" altLang="zh-CN" sz="2200" smtClean="0"/>
              <a:t>C</a:t>
            </a:r>
            <a:r>
              <a:rPr lang="en-US" altLang="zh-CN" sz="2200" baseline="-25000" smtClean="0"/>
              <a:t>n+x</a:t>
            </a:r>
            <a:r>
              <a:rPr lang="zh-CN" altLang="en-US" sz="2200" smtClean="0"/>
              <a:t>是这一片的低位进位</a:t>
            </a:r>
            <a:endParaRPr lang="en-US" altLang="zh-CN" sz="2200" smtClean="0"/>
          </a:p>
          <a:p>
            <a:pPr marL="0" lvl="1" indent="0" eaLnBrk="1" hangingPunct="1">
              <a:lnSpc>
                <a:spcPct val="150000"/>
              </a:lnSpc>
              <a:buFont typeface="Wingdings" pitchFamily="2" charset="2"/>
              <a:buNone/>
            </a:pPr>
            <a:r>
              <a:rPr lang="en-US" altLang="zh-CN" sz="2200" smtClean="0">
                <a:solidFill>
                  <a:srgbClr val="FF0000"/>
                </a:solidFill>
              </a:rPr>
              <a:t>C</a:t>
            </a:r>
            <a:r>
              <a:rPr lang="en-US" altLang="zh-CN" sz="2200" baseline="-25000" smtClean="0">
                <a:solidFill>
                  <a:srgbClr val="FF0000"/>
                </a:solidFill>
              </a:rPr>
              <a:t>n+y</a:t>
            </a:r>
            <a:r>
              <a:rPr lang="en-US" altLang="zh-CN" sz="2200" smtClean="0"/>
              <a:t>=G</a:t>
            </a:r>
            <a:r>
              <a:rPr lang="en-US" altLang="zh-CN" sz="2200" baseline="-25000" smtClean="0"/>
              <a:t>1</a:t>
            </a:r>
            <a:r>
              <a:rPr lang="en-US" altLang="zh-CN" sz="2200" smtClean="0"/>
              <a:t>+P</a:t>
            </a:r>
            <a:r>
              <a:rPr lang="en-US" altLang="zh-CN" sz="2200" baseline="-25000" smtClean="0"/>
              <a:t>1</a:t>
            </a:r>
            <a:r>
              <a:rPr lang="en-US" altLang="zh-CN" sz="2200" smtClean="0"/>
              <a:t>C</a:t>
            </a:r>
            <a:r>
              <a:rPr lang="en-US" altLang="zh-CN" sz="2200" baseline="-25000" smtClean="0"/>
              <a:t>n+x</a:t>
            </a:r>
            <a:r>
              <a:rPr lang="en-US" altLang="zh-CN" sz="2200" smtClean="0"/>
              <a:t>=G</a:t>
            </a:r>
            <a:r>
              <a:rPr lang="en-US" altLang="zh-CN" sz="2200" baseline="-25000" smtClean="0"/>
              <a:t>1</a:t>
            </a:r>
            <a:r>
              <a:rPr lang="en-US" altLang="zh-CN" sz="2200" smtClean="0"/>
              <a:t>+G</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0</a:t>
            </a:r>
            <a:r>
              <a:rPr lang="en-US" altLang="zh-CN" sz="2200" smtClean="0"/>
              <a:t>P</a:t>
            </a:r>
            <a:r>
              <a:rPr lang="en-US" altLang="zh-CN" sz="2200" baseline="-25000" smtClean="0"/>
              <a:t>1</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p>
          <a:p>
            <a:pPr marL="0" lvl="1" indent="0" eaLnBrk="1" hangingPunct="1">
              <a:lnSpc>
                <a:spcPct val="150000"/>
              </a:lnSpc>
              <a:buNone/>
            </a:pPr>
            <a:r>
              <a:rPr lang="zh-CN" altLang="en-US" sz="2200" b="1" smtClean="0"/>
              <a:t>第</a:t>
            </a:r>
            <a:r>
              <a:rPr lang="en-US" altLang="zh-CN" sz="2200" b="1" smtClean="0"/>
              <a:t>3</a:t>
            </a:r>
            <a:r>
              <a:rPr lang="zh-CN" altLang="en-US" sz="2200" b="1" smtClean="0"/>
              <a:t>片</a:t>
            </a:r>
            <a:r>
              <a:rPr lang="zh-CN" altLang="en-US" sz="2200" smtClean="0"/>
              <a:t>，</a:t>
            </a:r>
            <a:r>
              <a:rPr lang="en-US" altLang="zh-CN" sz="2200" smtClean="0"/>
              <a:t>C</a:t>
            </a:r>
            <a:r>
              <a:rPr lang="en-US" altLang="zh-CN" sz="2200" baseline="-25000" smtClean="0"/>
              <a:t>n+z</a:t>
            </a:r>
            <a:r>
              <a:rPr lang="en-US" altLang="zh-CN" sz="2200" smtClean="0"/>
              <a:t> </a:t>
            </a:r>
            <a:r>
              <a:rPr lang="zh-CN" altLang="en-US" sz="2200" smtClean="0"/>
              <a:t>是这一片的最高位进位，</a:t>
            </a:r>
            <a:r>
              <a:rPr lang="en-US" altLang="zh-CN" sz="2200" smtClean="0"/>
              <a:t>C</a:t>
            </a:r>
            <a:r>
              <a:rPr lang="en-US" altLang="zh-CN" sz="2200" baseline="-25000" smtClean="0"/>
              <a:t>n+y</a:t>
            </a:r>
            <a:r>
              <a:rPr lang="zh-CN" altLang="en-US" sz="2200" smtClean="0"/>
              <a:t>是这一片的低位进位</a:t>
            </a:r>
            <a:endParaRPr lang="en-US" altLang="zh-CN" sz="2200" baseline="-25000" smtClean="0"/>
          </a:p>
          <a:p>
            <a:pPr marL="0" lvl="1" indent="0" eaLnBrk="1" hangingPunct="1">
              <a:lnSpc>
                <a:spcPct val="150000"/>
              </a:lnSpc>
              <a:buNone/>
            </a:pPr>
            <a:r>
              <a:rPr lang="en-US" altLang="zh-CN" sz="2200" smtClean="0">
                <a:solidFill>
                  <a:srgbClr val="FF0000"/>
                </a:solidFill>
              </a:rPr>
              <a:t>C</a:t>
            </a:r>
            <a:r>
              <a:rPr lang="en-US" altLang="zh-CN" sz="2200" baseline="-25000" smtClean="0">
                <a:solidFill>
                  <a:srgbClr val="FF0000"/>
                </a:solidFill>
              </a:rPr>
              <a:t>n+z</a:t>
            </a:r>
            <a:r>
              <a:rPr lang="en-US" altLang="zh-CN" sz="2200" smtClean="0"/>
              <a:t>=G</a:t>
            </a:r>
            <a:r>
              <a:rPr lang="en-US" altLang="zh-CN" sz="2200" baseline="-25000" smtClean="0"/>
              <a:t>2</a:t>
            </a:r>
            <a:r>
              <a:rPr lang="en-US" altLang="zh-CN" sz="2200" smtClean="0"/>
              <a:t>+P</a:t>
            </a:r>
            <a:r>
              <a:rPr lang="en-US" altLang="zh-CN" sz="2200" baseline="-25000" smtClean="0"/>
              <a:t>2</a:t>
            </a:r>
            <a:r>
              <a:rPr lang="en-US" altLang="zh-CN" sz="2200" smtClean="0"/>
              <a:t>C</a:t>
            </a:r>
            <a:r>
              <a:rPr lang="en-US" altLang="zh-CN" sz="2200" baseline="-25000" smtClean="0"/>
              <a:t>n+y </a:t>
            </a:r>
            <a:r>
              <a:rPr lang="en-US" altLang="zh-CN" sz="2200" smtClean="0"/>
              <a:t>=G</a:t>
            </a:r>
            <a:r>
              <a:rPr lang="en-US" altLang="zh-CN" sz="2200" baseline="-25000" smtClean="0"/>
              <a:t>2</a:t>
            </a:r>
            <a:r>
              <a:rPr lang="en-US" altLang="zh-CN" sz="2200" smtClean="0"/>
              <a:t>+G</a:t>
            </a:r>
            <a:r>
              <a:rPr lang="en-US" altLang="zh-CN" sz="2200" baseline="-25000" smtClean="0"/>
              <a:t>1</a:t>
            </a:r>
            <a:r>
              <a:rPr lang="en-US" altLang="zh-CN" sz="2200" smtClean="0"/>
              <a:t>P</a:t>
            </a:r>
            <a:r>
              <a:rPr lang="en-US" altLang="zh-CN" sz="2200" baseline="-25000" smtClean="0"/>
              <a:t>2</a:t>
            </a:r>
            <a:r>
              <a:rPr lang="en-US" altLang="zh-CN" sz="2200" smtClean="0"/>
              <a:t>+G</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p>
          <a:p>
            <a:pPr marL="0" lvl="1" indent="0" eaLnBrk="1" hangingPunct="1">
              <a:lnSpc>
                <a:spcPct val="150000"/>
              </a:lnSpc>
              <a:buNone/>
            </a:pPr>
            <a:r>
              <a:rPr lang="zh-CN" altLang="en-US" sz="2200" b="1" smtClean="0"/>
              <a:t>第</a:t>
            </a:r>
            <a:r>
              <a:rPr lang="en-US" altLang="zh-CN" sz="2200" b="1" smtClean="0"/>
              <a:t>4</a:t>
            </a:r>
            <a:r>
              <a:rPr lang="zh-CN" altLang="en-US" sz="2200" b="1" smtClean="0"/>
              <a:t>片</a:t>
            </a:r>
            <a:r>
              <a:rPr lang="zh-CN" altLang="en-US" sz="2200" smtClean="0"/>
              <a:t>，</a:t>
            </a:r>
            <a:r>
              <a:rPr lang="en-US" altLang="zh-CN" sz="2200" smtClean="0"/>
              <a:t>C</a:t>
            </a:r>
            <a:r>
              <a:rPr lang="en-US" altLang="zh-CN" sz="2200" baseline="-25000" smtClean="0"/>
              <a:t>n+4</a:t>
            </a:r>
            <a:r>
              <a:rPr lang="en-US" altLang="zh-CN" sz="2200" smtClean="0"/>
              <a:t> </a:t>
            </a:r>
            <a:r>
              <a:rPr lang="zh-CN" altLang="en-US" sz="2200" smtClean="0"/>
              <a:t>是这一片的最高位进位，</a:t>
            </a:r>
            <a:r>
              <a:rPr lang="en-US" altLang="zh-CN" sz="2200" smtClean="0"/>
              <a:t>C</a:t>
            </a:r>
            <a:r>
              <a:rPr lang="en-US" altLang="zh-CN" sz="2200" baseline="-25000" smtClean="0"/>
              <a:t>n+z</a:t>
            </a:r>
            <a:r>
              <a:rPr lang="zh-CN" altLang="en-US" sz="2200" smtClean="0"/>
              <a:t>是这一片的低位进位</a:t>
            </a:r>
            <a:endParaRPr lang="en-US" altLang="zh-CN" sz="2200" smtClean="0"/>
          </a:p>
          <a:p>
            <a:pPr marL="0" lvl="1" indent="0" eaLnBrk="1" hangingPunct="1">
              <a:lnSpc>
                <a:spcPct val="150000"/>
              </a:lnSpc>
              <a:buNone/>
            </a:pPr>
            <a:r>
              <a:rPr lang="en-US" altLang="zh-CN" sz="2200" smtClean="0">
                <a:solidFill>
                  <a:srgbClr val="FF0000"/>
                </a:solidFill>
              </a:rPr>
              <a:t>C</a:t>
            </a:r>
            <a:r>
              <a:rPr lang="en-US" altLang="zh-CN" sz="2200" baseline="-25000" smtClean="0">
                <a:solidFill>
                  <a:srgbClr val="FF0000"/>
                </a:solidFill>
              </a:rPr>
              <a:t>n+4</a:t>
            </a:r>
            <a:r>
              <a:rPr lang="en-US" altLang="zh-CN" sz="2200" smtClean="0"/>
              <a:t>=G</a:t>
            </a:r>
            <a:r>
              <a:rPr lang="en-US" altLang="zh-CN" sz="2200" baseline="-25000" smtClean="0"/>
              <a:t>3</a:t>
            </a:r>
            <a:r>
              <a:rPr lang="en-US" altLang="zh-CN" sz="2200" smtClean="0"/>
              <a:t>+P</a:t>
            </a:r>
            <a:r>
              <a:rPr lang="en-US" altLang="zh-CN" sz="2200" baseline="-25000" smtClean="0"/>
              <a:t>3</a:t>
            </a:r>
            <a:r>
              <a:rPr lang="en-US" altLang="zh-CN" sz="2200" smtClean="0"/>
              <a:t>C</a:t>
            </a:r>
            <a:r>
              <a:rPr lang="en-US" altLang="zh-CN" sz="2200" baseline="-25000" smtClean="0"/>
              <a:t>n+z</a:t>
            </a:r>
            <a:r>
              <a:rPr lang="en-US" altLang="zh-CN" sz="2200" smtClean="0"/>
              <a:t> =G</a:t>
            </a:r>
            <a:r>
              <a:rPr lang="en-US" altLang="zh-CN" sz="2200" baseline="-25000" smtClean="0"/>
              <a:t>3</a:t>
            </a:r>
            <a:r>
              <a:rPr lang="en-US" altLang="zh-CN" sz="2200" smtClean="0"/>
              <a:t>+G</a:t>
            </a:r>
            <a:r>
              <a:rPr lang="en-US" altLang="zh-CN" sz="2200" baseline="-25000" smtClean="0"/>
              <a:t>2</a:t>
            </a:r>
            <a:r>
              <a:rPr lang="en-US" altLang="zh-CN" sz="2200" smtClean="0"/>
              <a:t>P</a:t>
            </a:r>
            <a:r>
              <a:rPr lang="en-US" altLang="zh-CN" sz="2200" baseline="-25000" smtClean="0"/>
              <a:t>3</a:t>
            </a:r>
            <a:r>
              <a:rPr lang="en-US" altLang="zh-CN" sz="2200" smtClean="0"/>
              <a:t>+G</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3</a:t>
            </a:r>
            <a:r>
              <a:rPr lang="en-US" altLang="zh-CN" sz="2200" smtClean="0"/>
              <a:t>+G</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3</a:t>
            </a:r>
            <a:r>
              <a:rPr lang="en-US" altLang="zh-CN" sz="2200" smtClean="0"/>
              <a:t>+P</a:t>
            </a:r>
            <a:r>
              <a:rPr lang="en-US" altLang="zh-CN" sz="2200" baseline="-25000" smtClean="0"/>
              <a:t>0</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P</a:t>
            </a:r>
            <a:r>
              <a:rPr lang="en-US" altLang="zh-CN" sz="2200" baseline="-25000" smtClean="0"/>
              <a:t>3</a:t>
            </a:r>
            <a:r>
              <a:rPr lang="en-US" altLang="zh-CN" sz="2200" smtClean="0">
                <a:solidFill>
                  <a:srgbClr val="FF0000"/>
                </a:solidFill>
              </a:rPr>
              <a:t>C</a:t>
            </a:r>
            <a:r>
              <a:rPr lang="en-US" altLang="zh-CN" sz="2200" baseline="-25000" smtClean="0">
                <a:solidFill>
                  <a:srgbClr val="FF0000"/>
                </a:solidFill>
              </a:rPr>
              <a:t>n</a:t>
            </a:r>
            <a:r>
              <a:rPr lang="en-US" altLang="zh-CN" sz="2200" baseline="-25000" smtClean="0"/>
              <a:t> </a:t>
            </a:r>
          </a:p>
          <a:p>
            <a:pPr marL="0" lvl="1" indent="0" eaLnBrk="1" hangingPunct="1">
              <a:lnSpc>
                <a:spcPct val="150000"/>
              </a:lnSpc>
              <a:buNone/>
            </a:pPr>
            <a:r>
              <a:rPr lang="en-US" altLang="zh-CN" sz="2200" smtClean="0"/>
              <a:t>     		   =G*+P*C</a:t>
            </a:r>
            <a:r>
              <a:rPr lang="en-US" altLang="zh-CN" sz="2200" baseline="-25000" smtClean="0"/>
              <a:t>n</a:t>
            </a:r>
          </a:p>
        </p:txBody>
      </p:sp>
      <p:sp>
        <p:nvSpPr>
          <p:cNvPr id="165893" name="Rectangle 2"/>
          <p:cNvSpPr>
            <a:spLocks noGrp="1" noChangeArrowheads="1"/>
          </p:cNvSpPr>
          <p:nvPr>
            <p:ph type="title"/>
          </p:nvPr>
        </p:nvSpPr>
        <p:spPr>
          <a:xfrm>
            <a:off x="107504" y="188640"/>
            <a:ext cx="7543800" cy="652462"/>
          </a:xfrm>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3A8747E-09E9-4801-B986-F422716AA2FC}" type="datetime11">
              <a:rPr lang="zh-CN" altLang="en-US" smtClean="0"/>
              <a:t>10:23:48</a:t>
            </a:fld>
            <a:endParaRPr lang="en-US" altLang="zh-CN" smtClean="0"/>
          </a:p>
        </p:txBody>
      </p:sp>
      <p:sp>
        <p:nvSpPr>
          <p:cNvPr id="165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8824985-5A03-47F1-9D06-8B914E37D484}" type="slidenum">
              <a:rPr lang="en-US" altLang="zh-CN"/>
              <a:pPr/>
              <a:t>163</a:t>
            </a:fld>
            <a:endParaRPr lang="en-US" altLang="zh-CN"/>
          </a:p>
        </p:txBody>
      </p:sp>
      <p:sp>
        <p:nvSpPr>
          <p:cNvPr id="165892" name="Rectangle 3"/>
          <p:cNvSpPr>
            <a:spLocks noGrp="1" noChangeArrowheads="1"/>
          </p:cNvSpPr>
          <p:nvPr>
            <p:ph type="body" idx="1"/>
          </p:nvPr>
        </p:nvSpPr>
        <p:spPr>
          <a:xfrm>
            <a:off x="179512" y="1556792"/>
            <a:ext cx="8748713" cy="2520280"/>
          </a:xfrm>
        </p:spPr>
        <p:txBody>
          <a:bodyPr/>
          <a:lstStyle/>
          <a:p>
            <a:pPr marL="0" lvl="1" indent="0" eaLnBrk="1" hangingPunct="1">
              <a:lnSpc>
                <a:spcPct val="150000"/>
              </a:lnSpc>
              <a:buFont typeface="Wingdings" pitchFamily="2" charset="2"/>
              <a:buNone/>
            </a:pPr>
            <a:r>
              <a:rPr lang="en-US" altLang="zh-CN" sz="2400" smtClean="0"/>
              <a:t>G*</a:t>
            </a:r>
            <a:r>
              <a:rPr lang="zh-CN" altLang="en-US" sz="2400" smtClean="0"/>
              <a:t>为成组先行进位发生输出</a:t>
            </a:r>
            <a:r>
              <a:rPr lang="en-US" altLang="zh-CN" sz="2400" smtClean="0"/>
              <a:t>,P*</a:t>
            </a:r>
            <a:r>
              <a:rPr lang="zh-CN" altLang="en-US" sz="2400" smtClean="0"/>
              <a:t>为成组先行进位传送输出。</a:t>
            </a:r>
            <a:endParaRPr lang="en-US" altLang="zh-CN" sz="2400" smtClean="0"/>
          </a:p>
          <a:p>
            <a:pPr marL="0" lvl="1" indent="0" eaLnBrk="1" hangingPunct="1">
              <a:lnSpc>
                <a:spcPct val="150000"/>
              </a:lnSpc>
              <a:buNone/>
            </a:pPr>
            <a:r>
              <a:rPr lang="en-US" altLang="zh-CN" sz="2400" smtClean="0"/>
              <a:t>74182</a:t>
            </a:r>
            <a:r>
              <a:rPr lang="zh-CN" altLang="en-US" sz="2400" smtClean="0"/>
              <a:t>是一块用于和</a:t>
            </a:r>
            <a:r>
              <a:rPr lang="en-US" altLang="zh-CN" sz="2400" smtClean="0"/>
              <a:t>74181</a:t>
            </a:r>
            <a:r>
              <a:rPr lang="zh-CN" altLang="en-US" sz="2400" smtClean="0"/>
              <a:t>配套的用于计算先行进位的芯片，它能接收</a:t>
            </a:r>
            <a:r>
              <a:rPr lang="en-US" altLang="zh-CN" sz="2400" smtClean="0"/>
              <a:t>4</a:t>
            </a:r>
            <a:r>
              <a:rPr lang="zh-CN" altLang="en-US" sz="2400" smtClean="0"/>
              <a:t>块</a:t>
            </a:r>
            <a:r>
              <a:rPr lang="en-US" altLang="zh-CN" sz="2400" smtClean="0"/>
              <a:t>74181</a:t>
            </a:r>
            <a:r>
              <a:rPr lang="zh-CN" altLang="en-US" sz="2400" smtClean="0"/>
              <a:t>的进位发生输出</a:t>
            </a:r>
            <a:r>
              <a:rPr lang="en-US" altLang="zh-CN" sz="2400" smtClean="0"/>
              <a:t>G</a:t>
            </a:r>
            <a:r>
              <a:rPr lang="zh-CN" altLang="en-US" sz="2400" smtClean="0"/>
              <a:t>和进位传送输出</a:t>
            </a:r>
            <a:r>
              <a:rPr lang="en-US" altLang="zh-CN" sz="2400" smtClean="0"/>
              <a:t>P</a:t>
            </a:r>
            <a:r>
              <a:rPr lang="zh-CN" altLang="en-US" sz="2400" smtClean="0"/>
              <a:t>，以及低位进位</a:t>
            </a:r>
            <a:r>
              <a:rPr lang="en-US" altLang="zh-CN" sz="2400" smtClean="0"/>
              <a:t>C</a:t>
            </a:r>
            <a:r>
              <a:rPr lang="en-US" altLang="zh-CN" sz="2400" baseline="-25000" smtClean="0"/>
              <a:t>n</a:t>
            </a:r>
            <a:r>
              <a:rPr lang="zh-CN" altLang="en-US" sz="2400" smtClean="0"/>
              <a:t>，并行生成</a:t>
            </a:r>
            <a:r>
              <a:rPr lang="en-US" altLang="zh-CN" sz="2400" smtClean="0"/>
              <a:t>C</a:t>
            </a:r>
            <a:r>
              <a:rPr lang="en-US" altLang="zh-CN" sz="2400" baseline="-25000" smtClean="0"/>
              <a:t>n+x</a:t>
            </a:r>
            <a:r>
              <a:rPr lang="zh-CN" altLang="en-US" sz="2400" baseline="-25000" smtClean="0"/>
              <a:t>、</a:t>
            </a:r>
            <a:r>
              <a:rPr lang="en-US" altLang="zh-CN" sz="2400" smtClean="0"/>
              <a:t>C</a:t>
            </a:r>
            <a:r>
              <a:rPr lang="en-US" altLang="zh-CN" sz="2400" baseline="-25000" smtClean="0"/>
              <a:t>n+y</a:t>
            </a:r>
            <a:r>
              <a:rPr lang="zh-CN" altLang="en-US" sz="2400" baseline="-25000" smtClean="0"/>
              <a:t>、</a:t>
            </a:r>
            <a:r>
              <a:rPr lang="en-US" altLang="zh-CN" sz="2400" smtClean="0"/>
              <a:t>C</a:t>
            </a:r>
            <a:r>
              <a:rPr lang="en-US" altLang="zh-CN" sz="2400" baseline="-25000" smtClean="0"/>
              <a:t>n+z </a:t>
            </a:r>
            <a:r>
              <a:rPr lang="en-US" altLang="zh-CN" sz="2400" smtClean="0"/>
              <a:t>,</a:t>
            </a:r>
            <a:r>
              <a:rPr lang="zh-CN" altLang="en-US" sz="2400" smtClean="0"/>
              <a:t>并能生成</a:t>
            </a:r>
            <a:r>
              <a:rPr lang="en-US" altLang="zh-CN" sz="2400" smtClean="0"/>
              <a:t>G*</a:t>
            </a:r>
            <a:r>
              <a:rPr lang="zh-CN" altLang="en-US" sz="2400" smtClean="0"/>
              <a:t>和</a:t>
            </a:r>
            <a:r>
              <a:rPr lang="en-US" altLang="zh-CN" sz="2400" smtClean="0"/>
              <a:t>P*</a:t>
            </a:r>
            <a:r>
              <a:rPr lang="zh-CN" altLang="en-US" sz="2400" smtClean="0"/>
              <a:t>。</a:t>
            </a:r>
          </a:p>
          <a:p>
            <a:pPr marL="0" lvl="1" indent="0" eaLnBrk="1" hangingPunct="1">
              <a:lnSpc>
                <a:spcPct val="150000"/>
              </a:lnSpc>
              <a:buFont typeface="Wingdings" pitchFamily="2" charset="2"/>
              <a:buNone/>
            </a:pPr>
            <a:endParaRPr lang="en-US" altLang="zh-CN" sz="2200" baseline="-25000" smtClean="0"/>
          </a:p>
        </p:txBody>
      </p:sp>
      <p:sp>
        <p:nvSpPr>
          <p:cNvPr id="165893" name="Rectangle 2"/>
          <p:cNvSpPr>
            <a:spLocks noGrp="1" noChangeArrowheads="1"/>
          </p:cNvSpPr>
          <p:nvPr>
            <p:ph type="title"/>
          </p:nvPr>
        </p:nvSpPr>
        <p:spPr>
          <a:xfrm>
            <a:off x="395288" y="188913"/>
            <a:ext cx="7543800" cy="652462"/>
          </a:xfrm>
        </p:spPr>
        <p:txBody>
          <a:bodyPr/>
          <a:lstStyle/>
          <a:p>
            <a:pPr eaLnBrk="1" hangingPunct="1"/>
            <a:r>
              <a:rPr lang="en-US" altLang="zh-CN" sz="3500" smtClean="0"/>
              <a:t>2.5.2  </a:t>
            </a:r>
            <a:r>
              <a:rPr lang="zh-CN" altLang="en-US" sz="3500" smtClean="0"/>
              <a:t>多功能算术</a:t>
            </a:r>
            <a:r>
              <a:rPr lang="en-US" altLang="zh-CN" sz="3500" smtClean="0"/>
              <a:t>/</a:t>
            </a:r>
            <a:r>
              <a:rPr lang="zh-CN" altLang="en-US" sz="3500" smtClean="0"/>
              <a:t>逻辑运算单元</a:t>
            </a:r>
            <a:r>
              <a:rPr lang="en-US" altLang="zh-CN" sz="3500" smtClean="0"/>
              <a:t>ALU</a:t>
            </a:r>
          </a:p>
        </p:txBody>
      </p:sp>
    </p:spTree>
    <p:extLst>
      <p:ext uri="{BB962C8B-B14F-4D97-AF65-F5344CB8AC3E}">
        <p14:creationId xmlns:p14="http://schemas.microsoft.com/office/powerpoint/2010/main" val="391019083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127F7BC-F6ED-4A78-962C-091758797413}" type="datetime11">
              <a:rPr lang="zh-CN" altLang="en-US" smtClean="0"/>
              <a:t>10:23:48</a:t>
            </a:fld>
            <a:endParaRPr lang="en-US" altLang="zh-CN" smtClean="0"/>
          </a:p>
        </p:txBody>
      </p:sp>
      <p:sp>
        <p:nvSpPr>
          <p:cNvPr id="166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D651171-588D-4105-99E7-AE649ADFD71F}" type="slidenum">
              <a:rPr lang="en-US" altLang="zh-CN"/>
              <a:pPr/>
              <a:t>164</a:t>
            </a:fld>
            <a:endParaRPr lang="en-US" altLang="zh-CN"/>
          </a:p>
        </p:txBody>
      </p:sp>
      <p:sp>
        <p:nvSpPr>
          <p:cNvPr id="166916" name="Rectangle 2"/>
          <p:cNvSpPr>
            <a:spLocks noGrp="1" noChangeArrowheads="1"/>
          </p:cNvSpPr>
          <p:nvPr>
            <p:ph type="title"/>
          </p:nvPr>
        </p:nvSpPr>
        <p:spPr>
          <a:xfrm>
            <a:off x="571500" y="1571625"/>
            <a:ext cx="7543800" cy="488950"/>
          </a:xfrm>
        </p:spPr>
        <p:txBody>
          <a:bodyPr/>
          <a:lstStyle/>
          <a:p>
            <a:pPr eaLnBrk="1" hangingPunct="1"/>
            <a:r>
              <a:rPr lang="zh-CN" altLang="en-US" sz="2600" smtClean="0"/>
              <a:t>成组先行进位部件</a:t>
            </a:r>
            <a:r>
              <a:rPr lang="en-US" altLang="zh-CN" sz="2600" smtClean="0"/>
              <a:t>CLA</a:t>
            </a:r>
            <a:r>
              <a:rPr lang="zh-CN" altLang="en-US" sz="2600" smtClean="0"/>
              <a:t>的逻辑图</a:t>
            </a:r>
          </a:p>
        </p:txBody>
      </p:sp>
      <p:pic>
        <p:nvPicPr>
          <p:cNvPr id="166917" name="Picture 3" descr="2a1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500313"/>
            <a:ext cx="7056438"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57200" y="122238"/>
            <a:ext cx="7543800" cy="1295400"/>
          </a:xfrm>
          <a:prstGeom prst="rect">
            <a:avLst/>
          </a:prstGeom>
          <a:noFill/>
          <a:ln w="9525">
            <a:noFill/>
            <a:miter lim="800000"/>
            <a:headEnd/>
            <a:tailEnd/>
          </a:ln>
        </p:spPr>
        <p:txBody>
          <a:bodyPr anchor="b"/>
          <a:lstStyle/>
          <a:p>
            <a:pPr eaLnBrk="1" hangingPunct="1">
              <a:defRPr/>
            </a:pPr>
            <a:r>
              <a:rPr lang="en-US" altLang="zh-CN" sz="3500" b="1" kern="0" dirty="0">
                <a:solidFill>
                  <a:schemeClr val="tx2"/>
                </a:solidFill>
                <a:latin typeface="+mj-lt"/>
                <a:ea typeface="+mj-ea"/>
                <a:cs typeface="+mj-cs"/>
              </a:rPr>
              <a:t>2.5.2  </a:t>
            </a:r>
            <a:r>
              <a:rPr lang="zh-CN" altLang="en-US" sz="3500" b="1" kern="0" dirty="0">
                <a:solidFill>
                  <a:schemeClr val="tx2"/>
                </a:solidFill>
                <a:latin typeface="+mj-lt"/>
                <a:ea typeface="+mj-ea"/>
                <a:cs typeface="+mj-cs"/>
              </a:rPr>
              <a:t>多功能算术</a:t>
            </a:r>
            <a:r>
              <a:rPr lang="en-US" altLang="zh-CN" sz="3500" b="1" kern="0" dirty="0">
                <a:solidFill>
                  <a:schemeClr val="tx2"/>
                </a:solidFill>
                <a:latin typeface="+mj-lt"/>
                <a:ea typeface="+mj-ea"/>
                <a:cs typeface="+mj-cs"/>
              </a:rPr>
              <a:t>/</a:t>
            </a:r>
            <a:r>
              <a:rPr lang="zh-CN" altLang="en-US" sz="3500" b="1" kern="0" dirty="0">
                <a:solidFill>
                  <a:schemeClr val="tx2"/>
                </a:solidFill>
                <a:latin typeface="+mj-lt"/>
                <a:ea typeface="+mj-ea"/>
                <a:cs typeface="+mj-cs"/>
              </a:rPr>
              <a:t>逻辑运算单元</a:t>
            </a:r>
            <a:r>
              <a:rPr lang="en-US" altLang="zh-CN" sz="3500" b="1" kern="0" dirty="0">
                <a:solidFill>
                  <a:schemeClr val="tx2"/>
                </a:solidFill>
                <a:latin typeface="+mj-lt"/>
                <a:ea typeface="+mj-ea"/>
                <a:cs typeface="+mj-cs"/>
              </a:rPr>
              <a:t>ALU</a:t>
            </a:r>
          </a:p>
        </p:txBody>
      </p:sp>
      <p:sp>
        <p:nvSpPr>
          <p:cNvPr id="166919" name="AutoShape 4">
            <a:hlinkClick r:id="" action="ppaction://noaction" highlightClick="1"/>
          </p:cNvPr>
          <p:cNvSpPr>
            <a:spLocks noChangeArrowheads="1"/>
          </p:cNvSpPr>
          <p:nvPr/>
        </p:nvSpPr>
        <p:spPr bwMode="auto">
          <a:xfrm>
            <a:off x="7500938"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8" name="Group 3"/>
          <p:cNvGrpSpPr>
            <a:grpSpLocks/>
          </p:cNvGrpSpPr>
          <p:nvPr/>
        </p:nvGrpSpPr>
        <p:grpSpPr bwMode="auto">
          <a:xfrm>
            <a:off x="603250" y="1504950"/>
            <a:ext cx="8283575" cy="4054475"/>
            <a:chOff x="380" y="948"/>
            <a:chExt cx="5218" cy="2554"/>
          </a:xfrm>
        </p:grpSpPr>
        <p:sp>
          <p:nvSpPr>
            <p:cNvPr id="167953" name="Rectangle 4"/>
            <p:cNvSpPr>
              <a:spLocks noChangeArrowheads="1"/>
            </p:cNvSpPr>
            <p:nvPr/>
          </p:nvSpPr>
          <p:spPr bwMode="auto">
            <a:xfrm>
              <a:off x="913" y="948"/>
              <a:ext cx="3697" cy="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CLA</a:t>
              </a:r>
              <a:r>
                <a:rPr lang="zh-CN" altLang="zh-CN" sz="2000" b="1"/>
                <a:t>电路</a:t>
              </a:r>
              <a:r>
                <a:rPr lang="zh-CN" altLang="en-US" sz="2000" b="1"/>
                <a:t>（先行进位</a:t>
              </a:r>
              <a:r>
                <a:rPr lang="zh-CN" altLang="en-US" sz="2000" b="1" smtClean="0"/>
                <a:t>发生器</a:t>
              </a:r>
              <a:r>
                <a:rPr lang="en-US" altLang="zh-CN" sz="2000" b="1" smtClean="0"/>
                <a:t>74182</a:t>
              </a:r>
              <a:r>
                <a:rPr lang="zh-CN" altLang="en-US" sz="2000" b="1" smtClean="0"/>
                <a:t>）</a:t>
              </a:r>
              <a:endParaRPr lang="zh-CN" altLang="en-US" sz="2000" b="1"/>
            </a:p>
          </p:txBody>
        </p:sp>
        <p:sp>
          <p:nvSpPr>
            <p:cNvPr id="167954" name="Rectangle 5"/>
            <p:cNvSpPr>
              <a:spLocks noChangeArrowheads="1"/>
            </p:cNvSpPr>
            <p:nvPr/>
          </p:nvSpPr>
          <p:spPr bwMode="auto">
            <a:xfrm>
              <a:off x="3993" y="2318"/>
              <a:ext cx="617" cy="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p>
            <a:p>
              <a:pPr algn="ctr">
                <a:lnSpc>
                  <a:spcPct val="80000"/>
                </a:lnSpc>
              </a:pPr>
              <a:r>
                <a:rPr lang="en-US" altLang="zh-CN" sz="2000" b="1"/>
                <a:t>BCLA</a:t>
              </a:r>
            </a:p>
            <a:p>
              <a:pPr algn="ctr">
                <a:lnSpc>
                  <a:spcPct val="70000"/>
                </a:lnSpc>
              </a:pPr>
              <a:r>
                <a:rPr lang="zh-CN" altLang="en-US" sz="2000" b="1"/>
                <a:t>加法器</a:t>
              </a:r>
            </a:p>
          </p:txBody>
        </p:sp>
        <p:sp>
          <p:nvSpPr>
            <p:cNvPr id="167955" name="Rectangle 6"/>
            <p:cNvSpPr>
              <a:spLocks noChangeArrowheads="1"/>
            </p:cNvSpPr>
            <p:nvPr/>
          </p:nvSpPr>
          <p:spPr bwMode="auto">
            <a:xfrm>
              <a:off x="2967" y="2318"/>
              <a:ext cx="616" cy="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p>
            <a:p>
              <a:pPr algn="ctr">
                <a:lnSpc>
                  <a:spcPct val="80000"/>
                </a:lnSpc>
              </a:pPr>
              <a:r>
                <a:rPr lang="en-US" altLang="zh-CN" sz="2000" b="1"/>
                <a:t>BCLA</a:t>
              </a:r>
            </a:p>
            <a:p>
              <a:pPr algn="ctr">
                <a:lnSpc>
                  <a:spcPct val="70000"/>
                </a:lnSpc>
              </a:pPr>
              <a:r>
                <a:rPr lang="zh-CN" altLang="en-US" sz="2000" b="1"/>
                <a:t>加法器</a:t>
              </a:r>
            </a:p>
          </p:txBody>
        </p:sp>
        <p:sp>
          <p:nvSpPr>
            <p:cNvPr id="167956" name="Rectangle 7"/>
            <p:cNvSpPr>
              <a:spLocks noChangeArrowheads="1"/>
            </p:cNvSpPr>
            <p:nvPr/>
          </p:nvSpPr>
          <p:spPr bwMode="auto">
            <a:xfrm>
              <a:off x="1940" y="2318"/>
              <a:ext cx="616" cy="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p>
            <a:p>
              <a:pPr algn="ctr">
                <a:lnSpc>
                  <a:spcPct val="80000"/>
                </a:lnSpc>
              </a:pPr>
              <a:r>
                <a:rPr lang="en-US" altLang="zh-CN" sz="2000" b="1"/>
                <a:t>BCLA</a:t>
              </a:r>
            </a:p>
            <a:p>
              <a:pPr algn="ctr">
                <a:lnSpc>
                  <a:spcPct val="70000"/>
                </a:lnSpc>
              </a:pPr>
              <a:r>
                <a:rPr lang="zh-CN" altLang="en-US" sz="2000" b="1"/>
                <a:t>加法器</a:t>
              </a:r>
            </a:p>
          </p:txBody>
        </p:sp>
        <p:sp>
          <p:nvSpPr>
            <p:cNvPr id="167957" name="Rectangle 8"/>
            <p:cNvSpPr>
              <a:spLocks noChangeArrowheads="1"/>
            </p:cNvSpPr>
            <p:nvPr/>
          </p:nvSpPr>
          <p:spPr bwMode="auto">
            <a:xfrm>
              <a:off x="913" y="2318"/>
              <a:ext cx="616" cy="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altLang="zh-CN" sz="2000" b="1"/>
                <a:t>4</a:t>
              </a:r>
              <a:r>
                <a:rPr lang="zh-CN" altLang="en-US" sz="2000" b="1"/>
                <a:t>位</a:t>
              </a:r>
            </a:p>
            <a:p>
              <a:pPr algn="ctr">
                <a:lnSpc>
                  <a:spcPct val="80000"/>
                </a:lnSpc>
              </a:pPr>
              <a:r>
                <a:rPr lang="en-US" altLang="zh-CN" sz="2000" b="1"/>
                <a:t>BCLA</a:t>
              </a:r>
            </a:p>
            <a:p>
              <a:pPr algn="ctr">
                <a:lnSpc>
                  <a:spcPct val="70000"/>
                </a:lnSpc>
              </a:pPr>
              <a:r>
                <a:rPr lang="zh-CN" altLang="en-US" sz="2000" b="1"/>
                <a:t>加法器</a:t>
              </a:r>
            </a:p>
          </p:txBody>
        </p:sp>
        <p:sp>
          <p:nvSpPr>
            <p:cNvPr id="167958" name="AutoShape 9"/>
            <p:cNvSpPr>
              <a:spLocks noChangeArrowheads="1"/>
            </p:cNvSpPr>
            <p:nvPr/>
          </p:nvSpPr>
          <p:spPr bwMode="auto">
            <a:xfrm>
              <a:off x="4314" y="1944"/>
              <a:ext cx="193" cy="374"/>
            </a:xfrm>
            <a:prstGeom prst="upArrow">
              <a:avLst>
                <a:gd name="adj1" fmla="val 53704"/>
                <a:gd name="adj2" fmla="val 471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59" name="AutoShape 10"/>
            <p:cNvSpPr>
              <a:spLocks noChangeArrowheads="1"/>
            </p:cNvSpPr>
            <p:nvPr/>
          </p:nvSpPr>
          <p:spPr bwMode="auto">
            <a:xfrm>
              <a:off x="4353" y="2816"/>
              <a:ext cx="192" cy="499"/>
            </a:xfrm>
            <a:prstGeom prst="upArrow">
              <a:avLst>
                <a:gd name="adj1" fmla="val 61667"/>
                <a:gd name="adj2" fmla="val 5821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60" name="AutoShape 11"/>
            <p:cNvSpPr>
              <a:spLocks noChangeArrowheads="1"/>
            </p:cNvSpPr>
            <p:nvPr/>
          </p:nvSpPr>
          <p:spPr bwMode="auto">
            <a:xfrm>
              <a:off x="4045" y="2832"/>
              <a:ext cx="192" cy="296"/>
            </a:xfrm>
            <a:prstGeom prst="upArrow">
              <a:avLst>
                <a:gd name="adj1" fmla="val 61407"/>
                <a:gd name="adj2" fmla="val 5255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61" name="Line 12"/>
            <p:cNvSpPr>
              <a:spLocks noChangeShapeType="1"/>
            </p:cNvSpPr>
            <p:nvPr/>
          </p:nvSpPr>
          <p:spPr bwMode="auto">
            <a:xfrm flipV="1">
              <a:off x="4199" y="1415"/>
              <a:ext cx="0" cy="903"/>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2" name="Line 13"/>
            <p:cNvSpPr>
              <a:spLocks noChangeShapeType="1"/>
            </p:cNvSpPr>
            <p:nvPr/>
          </p:nvSpPr>
          <p:spPr bwMode="auto">
            <a:xfrm flipH="1" flipV="1">
              <a:off x="4096" y="1415"/>
              <a:ext cx="0" cy="903"/>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3" name="Line 14"/>
            <p:cNvSpPr>
              <a:spLocks noChangeShapeType="1"/>
            </p:cNvSpPr>
            <p:nvPr/>
          </p:nvSpPr>
          <p:spPr bwMode="auto">
            <a:xfrm flipV="1">
              <a:off x="3069" y="1431"/>
              <a:ext cx="0" cy="88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4" name="Line 15"/>
            <p:cNvSpPr>
              <a:spLocks noChangeShapeType="1"/>
            </p:cNvSpPr>
            <p:nvPr/>
          </p:nvSpPr>
          <p:spPr bwMode="auto">
            <a:xfrm flipV="1">
              <a:off x="3172" y="1431"/>
              <a:ext cx="0" cy="88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5" name="Line 16"/>
            <p:cNvSpPr>
              <a:spLocks noChangeShapeType="1"/>
            </p:cNvSpPr>
            <p:nvPr/>
          </p:nvSpPr>
          <p:spPr bwMode="auto">
            <a:xfrm flipV="1">
              <a:off x="2145" y="1431"/>
              <a:ext cx="0" cy="88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6" name="Line 17"/>
            <p:cNvSpPr>
              <a:spLocks noChangeShapeType="1"/>
            </p:cNvSpPr>
            <p:nvPr/>
          </p:nvSpPr>
          <p:spPr bwMode="auto">
            <a:xfrm flipV="1">
              <a:off x="2042" y="1415"/>
              <a:ext cx="0" cy="903"/>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7" name="Line 18"/>
            <p:cNvSpPr>
              <a:spLocks noChangeShapeType="1"/>
            </p:cNvSpPr>
            <p:nvPr/>
          </p:nvSpPr>
          <p:spPr bwMode="auto">
            <a:xfrm flipV="1">
              <a:off x="1118" y="1431"/>
              <a:ext cx="0" cy="88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8" name="Line 19"/>
            <p:cNvSpPr>
              <a:spLocks noChangeShapeType="1"/>
            </p:cNvSpPr>
            <p:nvPr/>
          </p:nvSpPr>
          <p:spPr bwMode="auto">
            <a:xfrm flipV="1">
              <a:off x="1015" y="1415"/>
              <a:ext cx="0" cy="903"/>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69" name="Line 20"/>
            <p:cNvSpPr>
              <a:spLocks noChangeShapeType="1"/>
            </p:cNvSpPr>
            <p:nvPr/>
          </p:nvSpPr>
          <p:spPr bwMode="auto">
            <a:xfrm flipH="1">
              <a:off x="4610" y="2567"/>
              <a:ext cx="513"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0" name="Line 21"/>
            <p:cNvSpPr>
              <a:spLocks noChangeShapeType="1"/>
            </p:cNvSpPr>
            <p:nvPr/>
          </p:nvSpPr>
          <p:spPr bwMode="auto">
            <a:xfrm flipH="1">
              <a:off x="4610" y="1197"/>
              <a:ext cx="308"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1" name="Line 22"/>
            <p:cNvSpPr>
              <a:spLocks noChangeShapeType="1"/>
            </p:cNvSpPr>
            <p:nvPr/>
          </p:nvSpPr>
          <p:spPr bwMode="auto">
            <a:xfrm>
              <a:off x="4918" y="1197"/>
              <a:ext cx="0" cy="13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3" name="Text Box 24"/>
            <p:cNvSpPr txBox="1">
              <a:spLocks noChangeArrowheads="1"/>
            </p:cNvSpPr>
            <p:nvPr/>
          </p:nvSpPr>
          <p:spPr bwMode="auto">
            <a:xfrm>
              <a:off x="3775" y="3065"/>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A</a:t>
              </a:r>
              <a:r>
                <a:rPr kumimoji="1" lang="en-US" altLang="zh-CN" sz="2000" b="1" baseline="-10000">
                  <a:latin typeface="Times New Roman" pitchFamily="18" charset="0"/>
                </a:rPr>
                <a:t>4</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10000">
                  <a:latin typeface="Times New Roman" pitchFamily="18" charset="0"/>
                </a:rPr>
                <a:t>1</a:t>
              </a:r>
              <a:endParaRPr kumimoji="1" lang="en-US" altLang="zh-CN" sz="2000" b="1">
                <a:latin typeface="Times New Roman" pitchFamily="18" charset="0"/>
              </a:endParaRPr>
            </a:p>
          </p:txBody>
        </p:sp>
        <p:sp>
          <p:nvSpPr>
            <p:cNvPr id="167974" name="Text Box 25"/>
            <p:cNvSpPr txBox="1">
              <a:spLocks noChangeArrowheads="1"/>
            </p:cNvSpPr>
            <p:nvPr/>
          </p:nvSpPr>
          <p:spPr bwMode="auto">
            <a:xfrm>
              <a:off x="2748" y="3065"/>
              <a:ext cx="9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A</a:t>
              </a:r>
              <a:r>
                <a:rPr kumimoji="1" lang="en-US" altLang="zh-CN" sz="2000" b="1" baseline="-10000">
                  <a:latin typeface="Times New Roman" pitchFamily="18" charset="0"/>
                </a:rPr>
                <a:t>8</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10000">
                  <a:latin typeface="Times New Roman" pitchFamily="18" charset="0"/>
                </a:rPr>
                <a:t>5</a:t>
              </a:r>
              <a:endParaRPr kumimoji="1" lang="en-US" altLang="zh-CN" sz="2000" b="1">
                <a:latin typeface="Times New Roman" pitchFamily="18" charset="0"/>
              </a:endParaRPr>
            </a:p>
          </p:txBody>
        </p:sp>
        <p:sp>
          <p:nvSpPr>
            <p:cNvPr id="167975" name="Text Box 26"/>
            <p:cNvSpPr txBox="1">
              <a:spLocks noChangeArrowheads="1"/>
            </p:cNvSpPr>
            <p:nvPr/>
          </p:nvSpPr>
          <p:spPr bwMode="auto">
            <a:xfrm>
              <a:off x="1670" y="3065"/>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A</a:t>
              </a:r>
              <a:r>
                <a:rPr kumimoji="1" lang="en-US" altLang="zh-CN" sz="2000" b="1" baseline="-10000">
                  <a:latin typeface="Times New Roman" pitchFamily="18" charset="0"/>
                </a:rPr>
                <a:t>12</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10000">
                  <a:latin typeface="Times New Roman" pitchFamily="18" charset="0"/>
                </a:rPr>
                <a:t>9</a:t>
              </a:r>
              <a:endParaRPr kumimoji="1" lang="en-US" altLang="zh-CN" sz="2000" b="1">
                <a:latin typeface="Times New Roman" pitchFamily="18" charset="0"/>
              </a:endParaRPr>
            </a:p>
          </p:txBody>
        </p:sp>
        <p:sp>
          <p:nvSpPr>
            <p:cNvPr id="167976" name="Text Box 27"/>
            <p:cNvSpPr txBox="1">
              <a:spLocks noChangeArrowheads="1"/>
            </p:cNvSpPr>
            <p:nvPr/>
          </p:nvSpPr>
          <p:spPr bwMode="auto">
            <a:xfrm>
              <a:off x="566" y="3065"/>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A</a:t>
              </a:r>
              <a:r>
                <a:rPr kumimoji="1" lang="en-US" altLang="zh-CN" sz="2000" b="1" baseline="-10000">
                  <a:latin typeface="Times New Roman" pitchFamily="18" charset="0"/>
                </a:rPr>
                <a:t>16</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10000">
                  <a:latin typeface="Times New Roman" pitchFamily="18" charset="0"/>
                </a:rPr>
                <a:t>13</a:t>
              </a:r>
              <a:endParaRPr kumimoji="1" lang="en-US" altLang="zh-CN" sz="2000" b="1">
                <a:latin typeface="Times New Roman" pitchFamily="18" charset="0"/>
              </a:endParaRPr>
            </a:p>
          </p:txBody>
        </p:sp>
        <p:sp>
          <p:nvSpPr>
            <p:cNvPr id="167977" name="Text Box 28"/>
            <p:cNvSpPr txBox="1">
              <a:spLocks noChangeArrowheads="1"/>
            </p:cNvSpPr>
            <p:nvPr/>
          </p:nvSpPr>
          <p:spPr bwMode="auto">
            <a:xfrm>
              <a:off x="1015" y="3237"/>
              <a:ext cx="9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B</a:t>
              </a:r>
              <a:r>
                <a:rPr kumimoji="1" lang="en-US" altLang="zh-CN" sz="2000" b="1" baseline="-10000">
                  <a:latin typeface="Times New Roman" pitchFamily="18" charset="0"/>
                </a:rPr>
                <a:t>16</a:t>
              </a:r>
              <a:r>
                <a:rPr kumimoji="1" lang="zh-CN" altLang="en-US" sz="2000" b="1">
                  <a:latin typeface="Times New Roman" pitchFamily="18" charset="0"/>
                </a:rPr>
                <a:t>～</a:t>
              </a:r>
              <a:r>
                <a:rPr kumimoji="1" lang="en-US" altLang="zh-CN" sz="2000" b="1">
                  <a:latin typeface="Times New Roman" pitchFamily="18" charset="0"/>
                </a:rPr>
                <a:t>B</a:t>
              </a:r>
              <a:r>
                <a:rPr kumimoji="1" lang="en-US" altLang="zh-CN" sz="2000" b="1" baseline="-10000">
                  <a:latin typeface="Times New Roman" pitchFamily="18" charset="0"/>
                </a:rPr>
                <a:t>13</a:t>
              </a:r>
              <a:endParaRPr kumimoji="1" lang="en-US" altLang="zh-CN" sz="2000" b="1">
                <a:latin typeface="Times New Roman" pitchFamily="18" charset="0"/>
              </a:endParaRPr>
            </a:p>
          </p:txBody>
        </p:sp>
        <p:sp>
          <p:nvSpPr>
            <p:cNvPr id="167978" name="Text Box 29"/>
            <p:cNvSpPr txBox="1">
              <a:spLocks noChangeArrowheads="1"/>
            </p:cNvSpPr>
            <p:nvPr/>
          </p:nvSpPr>
          <p:spPr bwMode="auto">
            <a:xfrm>
              <a:off x="2081" y="3252"/>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B</a:t>
              </a:r>
              <a:r>
                <a:rPr kumimoji="1" lang="en-US" altLang="zh-CN" sz="2000" b="1" baseline="-10000">
                  <a:latin typeface="Times New Roman" pitchFamily="18" charset="0"/>
                </a:rPr>
                <a:t>12</a:t>
              </a:r>
              <a:r>
                <a:rPr kumimoji="1" lang="zh-CN" altLang="en-US" sz="2000" b="1">
                  <a:latin typeface="Times New Roman" pitchFamily="18" charset="0"/>
                </a:rPr>
                <a:t>～</a:t>
              </a:r>
              <a:r>
                <a:rPr kumimoji="1" lang="en-US" altLang="zh-CN" sz="2000" b="1">
                  <a:latin typeface="Times New Roman" pitchFamily="18" charset="0"/>
                </a:rPr>
                <a:t>B</a:t>
              </a:r>
              <a:r>
                <a:rPr kumimoji="1" lang="en-US" altLang="zh-CN" sz="2000" b="1" baseline="-10000">
                  <a:latin typeface="Times New Roman" pitchFamily="18" charset="0"/>
                </a:rPr>
                <a:t>9</a:t>
              </a:r>
              <a:endParaRPr kumimoji="1" lang="en-US" altLang="zh-CN" sz="2000" b="1">
                <a:latin typeface="Times New Roman" pitchFamily="18" charset="0"/>
              </a:endParaRPr>
            </a:p>
          </p:txBody>
        </p:sp>
        <p:sp>
          <p:nvSpPr>
            <p:cNvPr id="167979" name="Text Box 30"/>
            <p:cNvSpPr txBox="1">
              <a:spLocks noChangeArrowheads="1"/>
            </p:cNvSpPr>
            <p:nvPr/>
          </p:nvSpPr>
          <p:spPr bwMode="auto">
            <a:xfrm>
              <a:off x="3108" y="3252"/>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B</a:t>
              </a:r>
              <a:r>
                <a:rPr kumimoji="1" lang="en-US" altLang="zh-CN" sz="2000" b="1" baseline="-10000">
                  <a:latin typeface="Times New Roman" pitchFamily="18" charset="0"/>
                </a:rPr>
                <a:t>8</a:t>
              </a:r>
              <a:r>
                <a:rPr kumimoji="1" lang="zh-CN" altLang="en-US" sz="2000" b="1">
                  <a:latin typeface="Times New Roman" pitchFamily="18" charset="0"/>
                </a:rPr>
                <a:t>～</a:t>
              </a:r>
              <a:r>
                <a:rPr kumimoji="1" lang="en-US" altLang="zh-CN" sz="2000" b="1">
                  <a:latin typeface="Times New Roman" pitchFamily="18" charset="0"/>
                </a:rPr>
                <a:t>B</a:t>
              </a:r>
              <a:r>
                <a:rPr kumimoji="1" lang="en-US" altLang="zh-CN" sz="2000" b="1" baseline="-10000">
                  <a:latin typeface="Times New Roman" pitchFamily="18" charset="0"/>
                </a:rPr>
                <a:t>5</a:t>
              </a:r>
              <a:endParaRPr kumimoji="1" lang="en-US" altLang="zh-CN" sz="2000" b="1">
                <a:latin typeface="Times New Roman" pitchFamily="18" charset="0"/>
              </a:endParaRPr>
            </a:p>
          </p:txBody>
        </p:sp>
        <p:sp>
          <p:nvSpPr>
            <p:cNvPr id="167980" name="Text Box 31"/>
            <p:cNvSpPr txBox="1">
              <a:spLocks noChangeArrowheads="1"/>
            </p:cNvSpPr>
            <p:nvPr/>
          </p:nvSpPr>
          <p:spPr bwMode="auto">
            <a:xfrm>
              <a:off x="4135" y="3252"/>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B</a:t>
              </a:r>
              <a:r>
                <a:rPr kumimoji="1" lang="en-US" altLang="zh-CN" sz="2000" b="1" baseline="-10000">
                  <a:latin typeface="Times New Roman" pitchFamily="18" charset="0"/>
                </a:rPr>
                <a:t>4</a:t>
              </a:r>
              <a:r>
                <a:rPr kumimoji="1" lang="zh-CN" altLang="en-US" sz="2000" b="1">
                  <a:latin typeface="Times New Roman" pitchFamily="18" charset="0"/>
                </a:rPr>
                <a:t>～</a:t>
              </a:r>
              <a:r>
                <a:rPr kumimoji="1" lang="en-US" altLang="zh-CN" sz="2000" b="1">
                  <a:latin typeface="Times New Roman" pitchFamily="18" charset="0"/>
                </a:rPr>
                <a:t>B</a:t>
              </a:r>
              <a:r>
                <a:rPr kumimoji="1" lang="en-US" altLang="zh-CN" sz="2000" b="1" baseline="-10000">
                  <a:latin typeface="Times New Roman" pitchFamily="18" charset="0"/>
                </a:rPr>
                <a:t>1</a:t>
              </a:r>
              <a:endParaRPr kumimoji="1" lang="en-US" altLang="zh-CN" sz="2000" b="1">
                <a:latin typeface="Times New Roman" pitchFamily="18" charset="0"/>
              </a:endParaRPr>
            </a:p>
          </p:txBody>
        </p:sp>
        <p:sp>
          <p:nvSpPr>
            <p:cNvPr id="167981" name="Text Box 32"/>
            <p:cNvSpPr txBox="1">
              <a:spLocks noChangeArrowheads="1"/>
            </p:cNvSpPr>
            <p:nvPr/>
          </p:nvSpPr>
          <p:spPr bwMode="auto">
            <a:xfrm>
              <a:off x="4181"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S</a:t>
              </a:r>
              <a:r>
                <a:rPr kumimoji="1" lang="en-US" altLang="zh-CN" sz="2000" b="1" baseline="-10000">
                  <a:latin typeface="Times New Roman" pitchFamily="18" charset="0"/>
                </a:rPr>
                <a:t>4</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baseline="-10000">
                  <a:latin typeface="Times New Roman" pitchFamily="18" charset="0"/>
                </a:rPr>
                <a:t>1</a:t>
              </a:r>
              <a:endParaRPr kumimoji="1" lang="en-US" altLang="zh-CN" sz="2000" b="1">
                <a:latin typeface="Times New Roman" pitchFamily="18" charset="0"/>
              </a:endParaRPr>
            </a:p>
          </p:txBody>
        </p:sp>
        <p:sp>
          <p:nvSpPr>
            <p:cNvPr id="167982" name="Text Box 33"/>
            <p:cNvSpPr txBox="1">
              <a:spLocks noChangeArrowheads="1"/>
            </p:cNvSpPr>
            <p:nvPr/>
          </p:nvSpPr>
          <p:spPr bwMode="auto">
            <a:xfrm>
              <a:off x="3154"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S</a:t>
              </a:r>
              <a:r>
                <a:rPr kumimoji="1" lang="en-US" altLang="zh-CN" sz="2000" b="1" baseline="-10000">
                  <a:latin typeface="Times New Roman" pitchFamily="18" charset="0"/>
                </a:rPr>
                <a:t>8</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baseline="-10000">
                  <a:latin typeface="Times New Roman" pitchFamily="18" charset="0"/>
                </a:rPr>
                <a:t>5</a:t>
              </a:r>
              <a:endParaRPr kumimoji="1" lang="en-US" altLang="zh-CN" sz="2000" b="1">
                <a:latin typeface="Times New Roman" pitchFamily="18" charset="0"/>
              </a:endParaRPr>
            </a:p>
          </p:txBody>
        </p:sp>
        <p:sp>
          <p:nvSpPr>
            <p:cNvPr id="167983" name="Text Box 34"/>
            <p:cNvSpPr txBox="1">
              <a:spLocks noChangeArrowheads="1"/>
            </p:cNvSpPr>
            <p:nvPr/>
          </p:nvSpPr>
          <p:spPr bwMode="auto">
            <a:xfrm>
              <a:off x="2127"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S</a:t>
              </a:r>
              <a:r>
                <a:rPr kumimoji="1" lang="en-US" altLang="zh-CN" sz="2000" b="1" baseline="-10000">
                  <a:latin typeface="Times New Roman" pitchFamily="18" charset="0"/>
                </a:rPr>
                <a:t>12</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baseline="-10000">
                  <a:latin typeface="Times New Roman" pitchFamily="18" charset="0"/>
                </a:rPr>
                <a:t>9</a:t>
              </a:r>
              <a:endParaRPr kumimoji="1" lang="en-US" altLang="zh-CN" sz="2000" b="1">
                <a:latin typeface="Times New Roman" pitchFamily="18" charset="0"/>
              </a:endParaRPr>
            </a:p>
          </p:txBody>
        </p:sp>
        <p:sp>
          <p:nvSpPr>
            <p:cNvPr id="167984" name="Text Box 35"/>
            <p:cNvSpPr txBox="1">
              <a:spLocks noChangeArrowheads="1"/>
            </p:cNvSpPr>
            <p:nvPr/>
          </p:nvSpPr>
          <p:spPr bwMode="auto">
            <a:xfrm>
              <a:off x="1100" y="1724"/>
              <a:ext cx="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S</a:t>
              </a:r>
              <a:r>
                <a:rPr kumimoji="1" lang="en-US" altLang="zh-CN" sz="2000" b="1" baseline="-10000">
                  <a:latin typeface="Times New Roman" pitchFamily="18" charset="0"/>
                </a:rPr>
                <a:t>16</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baseline="-10000">
                  <a:latin typeface="Times New Roman" pitchFamily="18" charset="0"/>
                </a:rPr>
                <a:t>13</a:t>
              </a:r>
              <a:endParaRPr kumimoji="1" lang="en-US" altLang="zh-CN" sz="2000" b="1">
                <a:latin typeface="Times New Roman" pitchFamily="18" charset="0"/>
              </a:endParaRPr>
            </a:p>
          </p:txBody>
        </p:sp>
        <p:sp>
          <p:nvSpPr>
            <p:cNvPr id="167985" name="Text Box 36"/>
            <p:cNvSpPr txBox="1">
              <a:spLocks noChangeArrowheads="1"/>
            </p:cNvSpPr>
            <p:nvPr/>
          </p:nvSpPr>
          <p:spPr bwMode="auto">
            <a:xfrm>
              <a:off x="5085" y="2396"/>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C</a:t>
              </a:r>
              <a:r>
                <a:rPr kumimoji="1" lang="en-US" altLang="zh-CN" sz="2000" b="1" baseline="-10000">
                  <a:latin typeface="Times New Roman" pitchFamily="18" charset="0"/>
                </a:rPr>
                <a:t>0</a:t>
              </a:r>
              <a:endParaRPr kumimoji="1" lang="en-US" altLang="zh-CN" sz="2000" b="1">
                <a:latin typeface="Times New Roman" pitchFamily="18" charset="0"/>
              </a:endParaRPr>
            </a:p>
          </p:txBody>
        </p:sp>
        <p:sp>
          <p:nvSpPr>
            <p:cNvPr id="167986" name="Text Box 37"/>
            <p:cNvSpPr txBox="1">
              <a:spLocks noChangeArrowheads="1"/>
            </p:cNvSpPr>
            <p:nvPr/>
          </p:nvSpPr>
          <p:spPr bwMode="auto">
            <a:xfrm>
              <a:off x="380" y="2271"/>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C</a:t>
              </a:r>
              <a:r>
                <a:rPr kumimoji="1" lang="en-US" altLang="zh-CN" sz="2000" b="1" baseline="-10000">
                  <a:latin typeface="Times New Roman" pitchFamily="18" charset="0"/>
                </a:rPr>
                <a:t>16</a:t>
              </a:r>
              <a:endParaRPr kumimoji="1" lang="en-US" altLang="zh-CN" sz="2000" b="1">
                <a:latin typeface="Times New Roman" pitchFamily="18" charset="0"/>
              </a:endParaRPr>
            </a:p>
          </p:txBody>
        </p:sp>
        <p:sp>
          <p:nvSpPr>
            <p:cNvPr id="167987" name="Text Box 38"/>
            <p:cNvSpPr txBox="1">
              <a:spLocks noChangeArrowheads="1"/>
            </p:cNvSpPr>
            <p:nvPr/>
          </p:nvSpPr>
          <p:spPr bwMode="auto">
            <a:xfrm>
              <a:off x="3157" y="141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P</a:t>
              </a:r>
              <a:r>
                <a:rPr kumimoji="1" lang="en-US" altLang="zh-CN" sz="2000" b="1" baseline="-10000">
                  <a:latin typeface="Times New Roman" pitchFamily="18" charset="0"/>
                </a:rPr>
                <a:t>1</a:t>
              </a:r>
              <a:endParaRPr kumimoji="1" lang="en-US" altLang="zh-CN" sz="2000" b="1" baseline="30000">
                <a:latin typeface="Times New Roman" pitchFamily="18" charset="0"/>
              </a:endParaRPr>
            </a:p>
          </p:txBody>
        </p:sp>
        <p:sp>
          <p:nvSpPr>
            <p:cNvPr id="167988" name="Text Box 39"/>
            <p:cNvSpPr txBox="1">
              <a:spLocks noChangeArrowheads="1"/>
            </p:cNvSpPr>
            <p:nvPr/>
          </p:nvSpPr>
          <p:spPr bwMode="auto">
            <a:xfrm>
              <a:off x="4183" y="1415"/>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P</a:t>
              </a:r>
              <a:r>
                <a:rPr kumimoji="1" lang="en-US" altLang="zh-CN" sz="2000" b="1" baseline="-10000">
                  <a:latin typeface="Times New Roman" pitchFamily="18" charset="0"/>
                </a:rPr>
                <a:t>0</a:t>
              </a:r>
              <a:endParaRPr kumimoji="1" lang="en-US" altLang="zh-CN" sz="2000" b="1" baseline="30000">
                <a:latin typeface="Times New Roman" pitchFamily="18" charset="0"/>
              </a:endParaRPr>
            </a:p>
          </p:txBody>
        </p:sp>
        <p:sp>
          <p:nvSpPr>
            <p:cNvPr id="167989" name="Text Box 40"/>
            <p:cNvSpPr txBox="1">
              <a:spLocks noChangeArrowheads="1"/>
            </p:cNvSpPr>
            <p:nvPr/>
          </p:nvSpPr>
          <p:spPr bwMode="auto">
            <a:xfrm>
              <a:off x="2130" y="1415"/>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P</a:t>
              </a:r>
              <a:r>
                <a:rPr kumimoji="1" lang="en-US" altLang="zh-CN" sz="2000" b="1" baseline="-10000">
                  <a:latin typeface="Times New Roman" pitchFamily="18" charset="0"/>
                </a:rPr>
                <a:t>2</a:t>
              </a:r>
              <a:endParaRPr kumimoji="1" lang="en-US" altLang="zh-CN" sz="2000" b="1" baseline="30000">
                <a:latin typeface="Times New Roman" pitchFamily="18" charset="0"/>
              </a:endParaRPr>
            </a:p>
          </p:txBody>
        </p:sp>
        <p:sp>
          <p:nvSpPr>
            <p:cNvPr id="167990" name="Text Box 41"/>
            <p:cNvSpPr txBox="1">
              <a:spLocks noChangeArrowheads="1"/>
            </p:cNvSpPr>
            <p:nvPr/>
          </p:nvSpPr>
          <p:spPr bwMode="auto">
            <a:xfrm>
              <a:off x="1127" y="1415"/>
              <a:ext cx="5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P</a:t>
              </a:r>
              <a:r>
                <a:rPr kumimoji="1" lang="en-US" altLang="zh-CN" sz="2000" b="1" baseline="-25000">
                  <a:latin typeface="Times New Roman" pitchFamily="18" charset="0"/>
                </a:rPr>
                <a:t>3</a:t>
              </a:r>
              <a:r>
                <a:rPr kumimoji="1" lang="en-US" altLang="zh-CN" sz="2000" b="1">
                  <a:latin typeface="Times New Roman" pitchFamily="18" charset="0"/>
                </a:rPr>
                <a:t> </a:t>
              </a:r>
              <a:endParaRPr kumimoji="1" lang="en-US" altLang="zh-CN" sz="2000" b="1" baseline="30000">
                <a:latin typeface="Times New Roman" pitchFamily="18" charset="0"/>
              </a:endParaRPr>
            </a:p>
          </p:txBody>
        </p:sp>
        <p:sp>
          <p:nvSpPr>
            <p:cNvPr id="167991" name="Text Box 42"/>
            <p:cNvSpPr txBox="1">
              <a:spLocks noChangeArrowheads="1"/>
            </p:cNvSpPr>
            <p:nvPr/>
          </p:nvSpPr>
          <p:spPr bwMode="auto">
            <a:xfrm>
              <a:off x="3771" y="1415"/>
              <a:ext cx="37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G</a:t>
              </a:r>
              <a:r>
                <a:rPr kumimoji="1" lang="en-US" altLang="zh-CN" sz="2000" b="1" baseline="-10000">
                  <a:latin typeface="Times New Roman" pitchFamily="18" charset="0"/>
                </a:rPr>
                <a:t>0</a:t>
              </a:r>
              <a:endParaRPr kumimoji="1" lang="en-US" altLang="zh-CN" sz="2000" b="1" baseline="30000">
                <a:latin typeface="Times New Roman" pitchFamily="18" charset="0"/>
              </a:endParaRPr>
            </a:p>
          </p:txBody>
        </p:sp>
        <p:sp>
          <p:nvSpPr>
            <p:cNvPr id="167992" name="Text Box 43"/>
            <p:cNvSpPr txBox="1">
              <a:spLocks noChangeArrowheads="1"/>
            </p:cNvSpPr>
            <p:nvPr/>
          </p:nvSpPr>
          <p:spPr bwMode="auto">
            <a:xfrm>
              <a:off x="2744" y="1415"/>
              <a:ext cx="3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G</a:t>
              </a:r>
              <a:r>
                <a:rPr kumimoji="1" lang="en-US" altLang="zh-CN" sz="2000" b="1" baseline="-10000">
                  <a:latin typeface="Times New Roman" pitchFamily="18" charset="0"/>
                </a:rPr>
                <a:t>1</a:t>
              </a:r>
              <a:endParaRPr kumimoji="1" lang="en-US" altLang="zh-CN" sz="2000" b="1" baseline="30000">
                <a:latin typeface="Times New Roman" pitchFamily="18" charset="0"/>
              </a:endParaRPr>
            </a:p>
          </p:txBody>
        </p:sp>
        <p:sp>
          <p:nvSpPr>
            <p:cNvPr id="167993" name="Text Box 44"/>
            <p:cNvSpPr txBox="1">
              <a:spLocks noChangeArrowheads="1"/>
            </p:cNvSpPr>
            <p:nvPr/>
          </p:nvSpPr>
          <p:spPr bwMode="auto">
            <a:xfrm>
              <a:off x="1746" y="1427"/>
              <a:ext cx="3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G</a:t>
              </a:r>
              <a:r>
                <a:rPr kumimoji="1" lang="en-US" altLang="zh-CN" sz="2000" b="1" baseline="-10000">
                  <a:latin typeface="Times New Roman" pitchFamily="18" charset="0"/>
                </a:rPr>
                <a:t>2</a:t>
              </a:r>
              <a:endParaRPr kumimoji="1" lang="en-US" altLang="zh-CN" sz="2000" b="1" baseline="30000">
                <a:latin typeface="Times New Roman" pitchFamily="18" charset="0"/>
              </a:endParaRPr>
            </a:p>
          </p:txBody>
        </p:sp>
        <p:sp>
          <p:nvSpPr>
            <p:cNvPr id="167994" name="Text Box 45"/>
            <p:cNvSpPr txBox="1">
              <a:spLocks noChangeArrowheads="1"/>
            </p:cNvSpPr>
            <p:nvPr/>
          </p:nvSpPr>
          <p:spPr bwMode="auto">
            <a:xfrm>
              <a:off x="657" y="1415"/>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G</a:t>
              </a:r>
              <a:r>
                <a:rPr kumimoji="1" lang="en-US" altLang="zh-CN" sz="2000" b="1" baseline="-10000">
                  <a:latin typeface="Times New Roman" pitchFamily="18" charset="0"/>
                </a:rPr>
                <a:t>3</a:t>
              </a:r>
              <a:endParaRPr kumimoji="1" lang="en-US" altLang="zh-CN" sz="2000" b="1" baseline="30000">
                <a:latin typeface="Times New Roman" pitchFamily="18" charset="0"/>
              </a:endParaRPr>
            </a:p>
          </p:txBody>
        </p:sp>
        <p:sp>
          <p:nvSpPr>
            <p:cNvPr id="167995" name="AutoShape 46"/>
            <p:cNvSpPr>
              <a:spLocks noChangeArrowheads="1"/>
            </p:cNvSpPr>
            <p:nvPr/>
          </p:nvSpPr>
          <p:spPr bwMode="auto">
            <a:xfrm>
              <a:off x="3300" y="1944"/>
              <a:ext cx="193" cy="374"/>
            </a:xfrm>
            <a:prstGeom prst="upArrow">
              <a:avLst>
                <a:gd name="adj1" fmla="val 53704"/>
                <a:gd name="adj2" fmla="val 471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6" name="AutoShape 47"/>
            <p:cNvSpPr>
              <a:spLocks noChangeArrowheads="1"/>
            </p:cNvSpPr>
            <p:nvPr/>
          </p:nvSpPr>
          <p:spPr bwMode="auto">
            <a:xfrm>
              <a:off x="2286" y="1944"/>
              <a:ext cx="193" cy="374"/>
            </a:xfrm>
            <a:prstGeom prst="upArrow">
              <a:avLst>
                <a:gd name="adj1" fmla="val 53704"/>
                <a:gd name="adj2" fmla="val 471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7" name="AutoShape 48"/>
            <p:cNvSpPr>
              <a:spLocks noChangeArrowheads="1"/>
            </p:cNvSpPr>
            <p:nvPr/>
          </p:nvSpPr>
          <p:spPr bwMode="auto">
            <a:xfrm>
              <a:off x="1246" y="1944"/>
              <a:ext cx="193" cy="374"/>
            </a:xfrm>
            <a:prstGeom prst="upArrow">
              <a:avLst>
                <a:gd name="adj1" fmla="val 53704"/>
                <a:gd name="adj2" fmla="val 471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8" name="AutoShape 49"/>
            <p:cNvSpPr>
              <a:spLocks noChangeArrowheads="1"/>
            </p:cNvSpPr>
            <p:nvPr/>
          </p:nvSpPr>
          <p:spPr bwMode="auto">
            <a:xfrm>
              <a:off x="3339" y="2832"/>
              <a:ext cx="192" cy="498"/>
            </a:xfrm>
            <a:prstGeom prst="upArrow">
              <a:avLst>
                <a:gd name="adj1" fmla="val 61667"/>
                <a:gd name="adj2" fmla="val 5809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7999" name="AutoShape 50"/>
            <p:cNvSpPr>
              <a:spLocks noChangeArrowheads="1"/>
            </p:cNvSpPr>
            <p:nvPr/>
          </p:nvSpPr>
          <p:spPr bwMode="auto">
            <a:xfrm>
              <a:off x="2325" y="2832"/>
              <a:ext cx="192" cy="498"/>
            </a:xfrm>
            <a:prstGeom prst="upArrow">
              <a:avLst>
                <a:gd name="adj1" fmla="val 61667"/>
                <a:gd name="adj2" fmla="val 5809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0" name="AutoShape 51"/>
            <p:cNvSpPr>
              <a:spLocks noChangeArrowheads="1"/>
            </p:cNvSpPr>
            <p:nvPr/>
          </p:nvSpPr>
          <p:spPr bwMode="auto">
            <a:xfrm>
              <a:off x="1272" y="2832"/>
              <a:ext cx="193" cy="498"/>
            </a:xfrm>
            <a:prstGeom prst="upArrow">
              <a:avLst>
                <a:gd name="adj1" fmla="val 61667"/>
                <a:gd name="adj2" fmla="val 5779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1" name="AutoShape 52"/>
            <p:cNvSpPr>
              <a:spLocks noChangeArrowheads="1"/>
            </p:cNvSpPr>
            <p:nvPr/>
          </p:nvSpPr>
          <p:spPr bwMode="auto">
            <a:xfrm>
              <a:off x="3018" y="2832"/>
              <a:ext cx="192" cy="296"/>
            </a:xfrm>
            <a:prstGeom prst="upArrow">
              <a:avLst>
                <a:gd name="adj1" fmla="val 61407"/>
                <a:gd name="adj2" fmla="val 5255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2" name="AutoShape 53"/>
            <p:cNvSpPr>
              <a:spLocks noChangeArrowheads="1"/>
            </p:cNvSpPr>
            <p:nvPr/>
          </p:nvSpPr>
          <p:spPr bwMode="auto">
            <a:xfrm>
              <a:off x="1991" y="2832"/>
              <a:ext cx="192" cy="296"/>
            </a:xfrm>
            <a:prstGeom prst="upArrow">
              <a:avLst>
                <a:gd name="adj1" fmla="val 61407"/>
                <a:gd name="adj2" fmla="val 5255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3" name="AutoShape 54"/>
            <p:cNvSpPr>
              <a:spLocks noChangeArrowheads="1"/>
            </p:cNvSpPr>
            <p:nvPr/>
          </p:nvSpPr>
          <p:spPr bwMode="auto">
            <a:xfrm>
              <a:off x="964" y="2832"/>
              <a:ext cx="193" cy="296"/>
            </a:xfrm>
            <a:prstGeom prst="upArrow">
              <a:avLst>
                <a:gd name="adj1" fmla="val 61407"/>
                <a:gd name="adj2" fmla="val 52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68004" name="Line 55"/>
            <p:cNvSpPr>
              <a:spLocks noChangeShapeType="1"/>
            </p:cNvSpPr>
            <p:nvPr/>
          </p:nvSpPr>
          <p:spPr bwMode="auto">
            <a:xfrm flipH="1">
              <a:off x="3801" y="1446"/>
              <a:ext cx="0" cy="11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5" name="Line 56"/>
            <p:cNvSpPr>
              <a:spLocks noChangeShapeType="1"/>
            </p:cNvSpPr>
            <p:nvPr/>
          </p:nvSpPr>
          <p:spPr bwMode="auto">
            <a:xfrm flipH="1">
              <a:off x="3583" y="2552"/>
              <a:ext cx="218"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6" name="Line 57"/>
            <p:cNvSpPr>
              <a:spLocks noChangeShapeType="1"/>
            </p:cNvSpPr>
            <p:nvPr/>
          </p:nvSpPr>
          <p:spPr bwMode="auto">
            <a:xfrm flipH="1">
              <a:off x="2787" y="1462"/>
              <a:ext cx="0" cy="1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7" name="Line 58"/>
            <p:cNvSpPr>
              <a:spLocks noChangeShapeType="1"/>
            </p:cNvSpPr>
            <p:nvPr/>
          </p:nvSpPr>
          <p:spPr bwMode="auto">
            <a:xfrm flipH="1">
              <a:off x="2569" y="2567"/>
              <a:ext cx="218"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8" name="Line 59"/>
            <p:cNvSpPr>
              <a:spLocks noChangeShapeType="1"/>
            </p:cNvSpPr>
            <p:nvPr/>
          </p:nvSpPr>
          <p:spPr bwMode="auto">
            <a:xfrm flipH="1">
              <a:off x="1786" y="1462"/>
              <a:ext cx="0" cy="1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09" name="Line 60"/>
            <p:cNvSpPr>
              <a:spLocks noChangeShapeType="1"/>
            </p:cNvSpPr>
            <p:nvPr/>
          </p:nvSpPr>
          <p:spPr bwMode="auto">
            <a:xfrm flipH="1">
              <a:off x="1542" y="2567"/>
              <a:ext cx="244"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10" name="Text Box 61"/>
            <p:cNvSpPr txBox="1">
              <a:spLocks noChangeArrowheads="1"/>
            </p:cNvSpPr>
            <p:nvPr/>
          </p:nvSpPr>
          <p:spPr bwMode="auto">
            <a:xfrm>
              <a:off x="3540" y="2297"/>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C</a:t>
              </a:r>
              <a:r>
                <a:rPr kumimoji="1" lang="en-US" altLang="zh-CN" sz="2000" b="1" baseline="-10000">
                  <a:latin typeface="Times New Roman" pitchFamily="18" charset="0"/>
                </a:rPr>
                <a:t>4</a:t>
              </a:r>
              <a:endParaRPr kumimoji="1" lang="en-US" altLang="zh-CN" sz="2000" b="1">
                <a:latin typeface="Times New Roman" pitchFamily="18" charset="0"/>
              </a:endParaRPr>
            </a:p>
          </p:txBody>
        </p:sp>
        <p:sp>
          <p:nvSpPr>
            <p:cNvPr id="168011" name="Text Box 62"/>
            <p:cNvSpPr txBox="1">
              <a:spLocks noChangeArrowheads="1"/>
            </p:cNvSpPr>
            <p:nvPr/>
          </p:nvSpPr>
          <p:spPr bwMode="auto">
            <a:xfrm>
              <a:off x="2539" y="2297"/>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C</a:t>
              </a:r>
              <a:r>
                <a:rPr kumimoji="1" lang="en-US" altLang="zh-CN" sz="2000" b="1" baseline="-10000">
                  <a:latin typeface="Times New Roman" pitchFamily="18" charset="0"/>
                </a:rPr>
                <a:t>8</a:t>
              </a:r>
              <a:endParaRPr kumimoji="1" lang="en-US" altLang="zh-CN" sz="2000" b="1">
                <a:latin typeface="Times New Roman" pitchFamily="18" charset="0"/>
              </a:endParaRPr>
            </a:p>
          </p:txBody>
        </p:sp>
        <p:sp>
          <p:nvSpPr>
            <p:cNvPr id="168012" name="Text Box 63"/>
            <p:cNvSpPr txBox="1">
              <a:spLocks noChangeArrowheads="1"/>
            </p:cNvSpPr>
            <p:nvPr/>
          </p:nvSpPr>
          <p:spPr bwMode="auto">
            <a:xfrm>
              <a:off x="1486" y="2297"/>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a:latin typeface="Times New Roman" pitchFamily="18" charset="0"/>
                </a:rPr>
                <a:t>C</a:t>
              </a:r>
              <a:r>
                <a:rPr kumimoji="1" lang="en-US" altLang="zh-CN" sz="2000" b="1" baseline="-10000">
                  <a:latin typeface="Times New Roman" pitchFamily="18" charset="0"/>
                </a:rPr>
                <a:t>12</a:t>
              </a:r>
              <a:endParaRPr kumimoji="1" lang="en-US" altLang="zh-CN" sz="2000" b="1">
                <a:latin typeface="Times New Roman" pitchFamily="18" charset="0"/>
              </a:endParaRPr>
            </a:p>
          </p:txBody>
        </p:sp>
      </p:grpSp>
      <p:grpSp>
        <p:nvGrpSpPr>
          <p:cNvPr id="194624" name="Group 64"/>
          <p:cNvGrpSpPr>
            <a:grpSpLocks/>
          </p:cNvGrpSpPr>
          <p:nvPr/>
        </p:nvGrpSpPr>
        <p:grpSpPr bwMode="auto">
          <a:xfrm>
            <a:off x="7277100" y="1905000"/>
            <a:ext cx="819150" cy="2190750"/>
            <a:chOff x="4608" y="1188"/>
            <a:chExt cx="516" cy="1380"/>
          </a:xfrm>
        </p:grpSpPr>
        <p:sp>
          <p:nvSpPr>
            <p:cNvPr id="167950" name="Line 65"/>
            <p:cNvSpPr>
              <a:spLocks noChangeShapeType="1"/>
            </p:cNvSpPr>
            <p:nvPr/>
          </p:nvSpPr>
          <p:spPr bwMode="auto">
            <a:xfrm flipH="1">
              <a:off x="4608" y="2568"/>
              <a:ext cx="516"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51" name="Line 66"/>
            <p:cNvSpPr>
              <a:spLocks noChangeShapeType="1"/>
            </p:cNvSpPr>
            <p:nvPr/>
          </p:nvSpPr>
          <p:spPr bwMode="auto">
            <a:xfrm flipH="1" flipV="1">
              <a:off x="4932" y="1200"/>
              <a:ext cx="0" cy="1356"/>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52" name="Line 67"/>
            <p:cNvSpPr>
              <a:spLocks noChangeShapeType="1"/>
            </p:cNvSpPr>
            <p:nvPr/>
          </p:nvSpPr>
          <p:spPr bwMode="auto">
            <a:xfrm flipH="1" flipV="1">
              <a:off x="4608" y="1188"/>
              <a:ext cx="324"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94628" name="Group 68"/>
          <p:cNvGrpSpPr>
            <a:grpSpLocks/>
          </p:cNvGrpSpPr>
          <p:nvPr/>
        </p:nvGrpSpPr>
        <p:grpSpPr bwMode="auto">
          <a:xfrm>
            <a:off x="2838450" y="2305050"/>
            <a:ext cx="3200400" cy="1790700"/>
            <a:chOff x="1788" y="1452"/>
            <a:chExt cx="2016" cy="1128"/>
          </a:xfrm>
        </p:grpSpPr>
        <p:sp>
          <p:nvSpPr>
            <p:cNvPr id="167947" name="Line 69"/>
            <p:cNvSpPr>
              <a:spLocks noChangeShapeType="1"/>
            </p:cNvSpPr>
            <p:nvPr/>
          </p:nvSpPr>
          <p:spPr bwMode="auto">
            <a:xfrm>
              <a:off x="3804" y="1452"/>
              <a:ext cx="0" cy="1104"/>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8" name="Line 70"/>
            <p:cNvSpPr>
              <a:spLocks noChangeShapeType="1"/>
            </p:cNvSpPr>
            <p:nvPr/>
          </p:nvSpPr>
          <p:spPr bwMode="auto">
            <a:xfrm>
              <a:off x="2784" y="1452"/>
              <a:ext cx="0" cy="1116"/>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9" name="Line 71"/>
            <p:cNvSpPr>
              <a:spLocks noChangeShapeType="1"/>
            </p:cNvSpPr>
            <p:nvPr/>
          </p:nvSpPr>
          <p:spPr bwMode="auto">
            <a:xfrm>
              <a:off x="1788" y="1452"/>
              <a:ext cx="0" cy="1128"/>
            </a:xfrm>
            <a:prstGeom prst="line">
              <a:avLst/>
            </a:prstGeom>
            <a:noFill/>
            <a:ln w="57150"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94632" name="Group 72"/>
          <p:cNvGrpSpPr>
            <a:grpSpLocks/>
          </p:cNvGrpSpPr>
          <p:nvPr/>
        </p:nvGrpSpPr>
        <p:grpSpPr bwMode="auto">
          <a:xfrm>
            <a:off x="946150" y="4057650"/>
            <a:ext cx="5054600" cy="38100"/>
            <a:chOff x="596" y="2556"/>
            <a:chExt cx="3184" cy="24"/>
          </a:xfrm>
        </p:grpSpPr>
        <p:sp>
          <p:nvSpPr>
            <p:cNvPr id="167943" name="Line 73"/>
            <p:cNvSpPr>
              <a:spLocks noChangeShapeType="1"/>
            </p:cNvSpPr>
            <p:nvPr/>
          </p:nvSpPr>
          <p:spPr bwMode="auto">
            <a:xfrm flipH="1">
              <a:off x="3588" y="2556"/>
              <a:ext cx="192"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4" name="Line 74"/>
            <p:cNvSpPr>
              <a:spLocks noChangeShapeType="1"/>
            </p:cNvSpPr>
            <p:nvPr/>
          </p:nvSpPr>
          <p:spPr bwMode="auto">
            <a:xfrm flipH="1">
              <a:off x="2532" y="2556"/>
              <a:ext cx="252"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5" name="Line 75"/>
            <p:cNvSpPr>
              <a:spLocks noChangeShapeType="1"/>
            </p:cNvSpPr>
            <p:nvPr/>
          </p:nvSpPr>
          <p:spPr bwMode="auto">
            <a:xfrm flipH="1">
              <a:off x="1512" y="2580"/>
              <a:ext cx="276"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946" name="Line 76"/>
            <p:cNvSpPr>
              <a:spLocks noChangeShapeType="1"/>
            </p:cNvSpPr>
            <p:nvPr/>
          </p:nvSpPr>
          <p:spPr bwMode="auto">
            <a:xfrm flipH="1">
              <a:off x="596" y="2568"/>
              <a:ext cx="288" cy="0"/>
            </a:xfrm>
            <a:prstGeom prst="line">
              <a:avLst/>
            </a:prstGeom>
            <a:noFill/>
            <a:ln w="5715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67942"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84AFB2DE-5CAB-48AF-B09D-C0C33C665FD6}" type="slidenum">
              <a:rPr lang="en-US" altLang="zh-CN" sz="2000">
                <a:solidFill>
                  <a:srgbClr val="FF0000"/>
                </a:solidFill>
                <a:latin typeface="Times New Roman" pitchFamily="18" charset="0"/>
              </a:rPr>
              <a:pPr algn="ctr"/>
              <a:t>165</a:t>
            </a:fld>
            <a:endParaRPr lang="en-US" altLang="zh-CN" sz="2000">
              <a:solidFill>
                <a:srgbClr val="FF0000"/>
              </a:solidFill>
              <a:latin typeface="Times New Roman" pitchFamily="18" charset="0"/>
            </a:endParaRPr>
          </a:p>
        </p:txBody>
      </p:sp>
      <p:sp>
        <p:nvSpPr>
          <p:cNvPr id="79" name="Line 18"/>
          <p:cNvSpPr>
            <a:spLocks noChangeShapeType="1"/>
          </p:cNvSpPr>
          <p:nvPr/>
        </p:nvSpPr>
        <p:spPr bwMode="auto">
          <a:xfrm flipH="1" flipV="1">
            <a:off x="2123727" y="1196750"/>
            <a:ext cx="7491" cy="30820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9"/>
          <p:cNvSpPr>
            <a:spLocks noChangeShapeType="1"/>
          </p:cNvSpPr>
          <p:nvPr/>
        </p:nvSpPr>
        <p:spPr bwMode="auto">
          <a:xfrm flipV="1">
            <a:off x="1836738" y="1196751"/>
            <a:ext cx="0" cy="308198"/>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Text Box 45"/>
          <p:cNvSpPr txBox="1">
            <a:spLocks noChangeArrowheads="1"/>
          </p:cNvSpPr>
          <p:nvPr/>
        </p:nvSpPr>
        <p:spPr bwMode="auto">
          <a:xfrm>
            <a:off x="1403350" y="1104899"/>
            <a:ext cx="50726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smtClean="0">
                <a:latin typeface="Times New Roman" pitchFamily="18" charset="0"/>
              </a:rPr>
              <a:t>G</a:t>
            </a:r>
            <a:r>
              <a:rPr kumimoji="1" lang="en-US" altLang="zh-CN" sz="2000" b="1" baseline="30000" smtClean="0">
                <a:latin typeface="Times New Roman" pitchFamily="18" charset="0"/>
              </a:rPr>
              <a:t>*</a:t>
            </a:r>
            <a:endParaRPr kumimoji="1" lang="en-US" altLang="zh-CN" sz="2000" b="1" baseline="30000">
              <a:latin typeface="Times New Roman" pitchFamily="18" charset="0"/>
            </a:endParaRPr>
          </a:p>
        </p:txBody>
      </p:sp>
      <p:sp>
        <p:nvSpPr>
          <p:cNvPr id="82" name="Text Box 45"/>
          <p:cNvSpPr txBox="1">
            <a:spLocks noChangeArrowheads="1"/>
          </p:cNvSpPr>
          <p:nvPr/>
        </p:nvSpPr>
        <p:spPr bwMode="auto">
          <a:xfrm>
            <a:off x="2112108" y="1104839"/>
            <a:ext cx="507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2000" b="1" smtClean="0">
                <a:latin typeface="Times New Roman" pitchFamily="18" charset="0"/>
              </a:rPr>
              <a:t>P</a:t>
            </a:r>
            <a:r>
              <a:rPr kumimoji="1" lang="en-US" altLang="zh-CN" sz="2000" b="1" baseline="30000" smtClean="0">
                <a:latin typeface="Times New Roman" pitchFamily="18" charset="0"/>
              </a:rPr>
              <a:t>*</a:t>
            </a:r>
            <a:endParaRPr kumimoji="1" lang="en-US" altLang="zh-CN" sz="2000" b="1" baseline="30000">
              <a:latin typeface="Times New Roman" pitchFamily="18" charset="0"/>
            </a:endParaRPr>
          </a:p>
        </p:txBody>
      </p:sp>
      <p:sp>
        <p:nvSpPr>
          <p:cNvPr id="2" name="日期占位符 1"/>
          <p:cNvSpPr>
            <a:spLocks noGrp="1"/>
          </p:cNvSpPr>
          <p:nvPr>
            <p:ph type="dt" sz="half" idx="10"/>
          </p:nvPr>
        </p:nvSpPr>
        <p:spPr/>
        <p:txBody>
          <a:bodyPr/>
          <a:lstStyle/>
          <a:p>
            <a:pPr>
              <a:defRPr/>
            </a:pPr>
            <a:fld id="{AD4D28B4-76FF-4A0C-AA2F-2A401DFE0FF5}"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94624"/>
                                        </p:tgtEl>
                                        <p:attrNameLst>
                                          <p:attrName>style.visibility</p:attrName>
                                        </p:attrNameLst>
                                      </p:cBhvr>
                                      <p:to>
                                        <p:strVal val="visible"/>
                                      </p:to>
                                    </p:set>
                                    <p:animEffect transition="in" filter="wipe(right)">
                                      <p:cBhvr>
                                        <p:cTn id="7" dur="500"/>
                                        <p:tgtEl>
                                          <p:spTgt spid="194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4628"/>
                                        </p:tgtEl>
                                        <p:attrNameLst>
                                          <p:attrName>style.visibility</p:attrName>
                                        </p:attrNameLst>
                                      </p:cBhvr>
                                      <p:to>
                                        <p:strVal val="visible"/>
                                      </p:to>
                                    </p:set>
                                    <p:animEffect transition="in" filter="wipe(up)">
                                      <p:cBhvr>
                                        <p:cTn id="12" dur="500"/>
                                        <p:tgtEl>
                                          <p:spTgt spid="194628"/>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194632"/>
                                        </p:tgtEl>
                                        <p:attrNameLst>
                                          <p:attrName>style.visibility</p:attrName>
                                        </p:attrNameLst>
                                      </p:cBhvr>
                                      <p:to>
                                        <p:strVal val="visible"/>
                                      </p:to>
                                    </p:set>
                                    <p:animEffect transition="in" filter="wipe(right)">
                                      <p:cBhvr>
                                        <p:cTn id="16" dur="500"/>
                                        <p:tgtEl>
                                          <p:spTgt spid="19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468313" y="1844675"/>
            <a:ext cx="8153400" cy="2592388"/>
          </a:xfrm>
        </p:spPr>
        <p:txBody>
          <a:bodyPr/>
          <a:lstStyle/>
          <a:p>
            <a:pPr marL="0" indent="0" eaLnBrk="1" hangingPunct="1">
              <a:buFontTx/>
              <a:buNone/>
            </a:pPr>
            <a:r>
              <a:rPr lang="zh-CN" altLang="en-US" smtClean="0">
                <a:latin typeface="Times New Roman" pitchFamily="18" charset="0"/>
              </a:rPr>
              <a:t>若不考虑</a:t>
            </a:r>
            <a:r>
              <a:rPr lang="en-US" altLang="zh-CN" smtClean="0">
                <a:latin typeface="Times New Roman" pitchFamily="18" charset="0"/>
              </a:rPr>
              <a:t>G</a:t>
            </a:r>
            <a:r>
              <a:rPr lang="en-US" altLang="zh-CN" i="1" baseline="-30000" smtClean="0">
                <a:latin typeface="Times New Roman" pitchFamily="18" charset="0"/>
              </a:rPr>
              <a:t>i</a:t>
            </a:r>
            <a:r>
              <a:rPr lang="zh-CN" altLang="en-US" smtClean="0">
                <a:latin typeface="Times New Roman" pitchFamily="18" charset="0"/>
              </a:rPr>
              <a:t>、</a:t>
            </a:r>
            <a:r>
              <a:rPr lang="en-US" altLang="zh-CN" smtClean="0">
                <a:latin typeface="Times New Roman" pitchFamily="18" charset="0"/>
              </a:rPr>
              <a:t>P</a:t>
            </a:r>
            <a:r>
              <a:rPr lang="en-US" altLang="zh-CN" i="1" baseline="-30000" smtClean="0">
                <a:latin typeface="Times New Roman" pitchFamily="18" charset="0"/>
              </a:rPr>
              <a:t>i</a:t>
            </a:r>
            <a:r>
              <a:rPr lang="zh-CN" altLang="en-US" smtClean="0">
                <a:latin typeface="Times New Roman" pitchFamily="18" charset="0"/>
              </a:rPr>
              <a:t>的形成时间，</a:t>
            </a:r>
            <a:r>
              <a:rPr lang="en-US" altLang="zh-CN" smtClean="0">
                <a:latin typeface="Times New Roman" pitchFamily="18" charset="0"/>
              </a:rPr>
              <a:t>C</a:t>
            </a:r>
            <a:r>
              <a:rPr lang="en-US" altLang="zh-CN" baseline="-30000" smtClean="0">
                <a:latin typeface="Times New Roman" pitchFamily="18" charset="0"/>
              </a:rPr>
              <a:t>0</a:t>
            </a:r>
            <a:r>
              <a:rPr lang="zh-CN" altLang="en-US" smtClean="0">
                <a:latin typeface="Times New Roman" pitchFamily="18" charset="0"/>
              </a:rPr>
              <a:t>经过</a:t>
            </a:r>
            <a:r>
              <a:rPr lang="en-US" altLang="zh-CN" smtClean="0">
                <a:solidFill>
                  <a:srgbClr val="FF3300"/>
                </a:solidFill>
                <a:latin typeface="Times New Roman" pitchFamily="18" charset="0"/>
              </a:rPr>
              <a:t>2T</a:t>
            </a:r>
            <a:r>
              <a:rPr lang="zh-CN" altLang="en-US" smtClean="0">
                <a:latin typeface="Times New Roman" pitchFamily="18" charset="0"/>
              </a:rPr>
              <a:t>延迟时间产生第</a:t>
            </a:r>
            <a:r>
              <a:rPr lang="en-US" altLang="zh-CN" smtClean="0">
                <a:latin typeface="Times New Roman" pitchFamily="18" charset="0"/>
              </a:rPr>
              <a:t>1</a:t>
            </a:r>
            <a:r>
              <a:rPr lang="zh-CN" altLang="en-US" smtClean="0">
                <a:latin typeface="Times New Roman" pitchFamily="18" charset="0"/>
              </a:rPr>
              <a:t>小组的</a:t>
            </a:r>
            <a:r>
              <a:rPr lang="en-US" altLang="zh-CN" smtClean="0">
                <a:latin typeface="Times New Roman" pitchFamily="18" charset="0"/>
              </a:rPr>
              <a:t>C</a:t>
            </a:r>
            <a:r>
              <a:rPr lang="en-US" altLang="zh-CN" baseline="-30000" smtClean="0">
                <a:latin typeface="Times New Roman" pitchFamily="18" charset="0"/>
              </a:rPr>
              <a:t>1</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2</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3</a:t>
            </a:r>
            <a:r>
              <a:rPr lang="zh-CN" altLang="en-US" smtClean="0">
                <a:latin typeface="Times New Roman" pitchFamily="18" charset="0"/>
              </a:rPr>
              <a:t>及所有组进位产生函数</a:t>
            </a:r>
            <a:r>
              <a:rPr lang="en-US" altLang="zh-CN" smtClean="0">
                <a:latin typeface="Times New Roman" pitchFamily="18" charset="0"/>
              </a:rPr>
              <a:t>G</a:t>
            </a:r>
            <a:r>
              <a:rPr lang="en-US" altLang="zh-CN" baseline="-30000" smtClean="0">
                <a:latin typeface="Times New Roman" pitchFamily="18" charset="0"/>
              </a:rPr>
              <a:t>i</a:t>
            </a:r>
            <a:r>
              <a:rPr lang="zh-CN" altLang="en-US" smtClean="0">
                <a:latin typeface="Times New Roman" pitchFamily="18" charset="0"/>
              </a:rPr>
              <a:t>和组进位传递函数</a:t>
            </a:r>
            <a:r>
              <a:rPr lang="en-US" altLang="zh-CN" smtClean="0">
                <a:latin typeface="Times New Roman" pitchFamily="18" charset="0"/>
              </a:rPr>
              <a:t>P</a:t>
            </a:r>
            <a:r>
              <a:rPr lang="en-US" altLang="zh-CN" baseline="-30000" smtClean="0">
                <a:latin typeface="Times New Roman" pitchFamily="18" charset="0"/>
              </a:rPr>
              <a:t>i</a:t>
            </a:r>
            <a:r>
              <a:rPr lang="zh-CN" altLang="en-US" smtClean="0">
                <a:latin typeface="Times New Roman" pitchFamily="18" charset="0"/>
              </a:rPr>
              <a:t>；再经过</a:t>
            </a:r>
            <a:r>
              <a:rPr lang="en-US" altLang="zh-CN" smtClean="0">
                <a:solidFill>
                  <a:srgbClr val="FF3300"/>
                </a:solidFill>
                <a:latin typeface="Times New Roman" pitchFamily="18" charset="0"/>
              </a:rPr>
              <a:t>2T</a:t>
            </a:r>
            <a:r>
              <a:rPr lang="zh-CN" altLang="en-US" smtClean="0">
                <a:latin typeface="Times New Roman" pitchFamily="18" charset="0"/>
              </a:rPr>
              <a:t>，产生</a:t>
            </a:r>
            <a:r>
              <a:rPr lang="en-US" altLang="zh-CN" smtClean="0">
                <a:latin typeface="Times New Roman" pitchFamily="18" charset="0"/>
              </a:rPr>
              <a:t>C</a:t>
            </a:r>
            <a:r>
              <a:rPr lang="en-US" altLang="zh-CN" baseline="-30000" smtClean="0">
                <a:latin typeface="Times New Roman" pitchFamily="18" charset="0"/>
              </a:rPr>
              <a:t>4</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8</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12</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16</a:t>
            </a:r>
            <a:r>
              <a:rPr lang="zh-CN" altLang="en-US" smtClean="0">
                <a:latin typeface="Times New Roman" pitchFamily="18" charset="0"/>
              </a:rPr>
              <a:t>；最后经过</a:t>
            </a:r>
            <a:r>
              <a:rPr lang="en-US" altLang="zh-CN" smtClean="0">
                <a:solidFill>
                  <a:srgbClr val="FF3300"/>
                </a:solidFill>
                <a:latin typeface="Times New Roman" pitchFamily="18" charset="0"/>
              </a:rPr>
              <a:t>2T</a:t>
            </a:r>
            <a:r>
              <a:rPr lang="zh-CN" altLang="en-US" smtClean="0">
                <a:latin typeface="Times New Roman" pitchFamily="18" charset="0"/>
              </a:rPr>
              <a:t>后，才能产生第</a:t>
            </a:r>
            <a:r>
              <a:rPr lang="en-US" altLang="zh-CN" smtClean="0">
                <a:latin typeface="Times New Roman" pitchFamily="18" charset="0"/>
              </a:rPr>
              <a:t>2</a:t>
            </a:r>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a:t>
            </a:r>
            <a:r>
              <a:rPr lang="en-US" altLang="zh-CN" smtClean="0">
                <a:latin typeface="Times New Roman" pitchFamily="18" charset="0"/>
              </a:rPr>
              <a:t>4</a:t>
            </a:r>
            <a:r>
              <a:rPr lang="zh-CN" altLang="en-US" smtClean="0">
                <a:latin typeface="Times New Roman" pitchFamily="18" charset="0"/>
              </a:rPr>
              <a:t>小组内的</a:t>
            </a:r>
            <a:r>
              <a:rPr lang="en-US" altLang="zh-CN" smtClean="0">
                <a:latin typeface="Times New Roman" pitchFamily="18" charset="0"/>
              </a:rPr>
              <a:t>C</a:t>
            </a:r>
            <a:r>
              <a:rPr lang="en-US" altLang="zh-CN" baseline="-30000" smtClean="0">
                <a:latin typeface="Times New Roman" pitchFamily="18" charset="0"/>
              </a:rPr>
              <a:t>5</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7</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9</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11</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13</a:t>
            </a:r>
            <a:r>
              <a:rPr lang="zh-CN" altLang="en-US" smtClean="0">
                <a:latin typeface="Times New Roman" pitchFamily="18" charset="0"/>
              </a:rPr>
              <a:t>～</a:t>
            </a:r>
            <a:r>
              <a:rPr lang="en-US" altLang="zh-CN" smtClean="0">
                <a:latin typeface="Times New Roman" pitchFamily="18" charset="0"/>
              </a:rPr>
              <a:t>C</a:t>
            </a:r>
            <a:r>
              <a:rPr lang="en-US" altLang="zh-CN" baseline="-30000" smtClean="0">
                <a:latin typeface="Times New Roman" pitchFamily="18" charset="0"/>
              </a:rPr>
              <a:t>15</a:t>
            </a:r>
            <a:r>
              <a:rPr lang="zh-CN" altLang="en-US" smtClean="0">
                <a:latin typeface="Times New Roman" pitchFamily="18" charset="0"/>
              </a:rPr>
              <a:t>。</a:t>
            </a:r>
          </a:p>
        </p:txBody>
      </p:sp>
      <p:sp>
        <p:nvSpPr>
          <p:cNvPr id="168963"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D9ED4C4B-9B1D-4E3F-8505-FA58AFE0EEDE}" type="slidenum">
              <a:rPr lang="en-US" altLang="zh-CN" sz="2000">
                <a:solidFill>
                  <a:srgbClr val="FF0000"/>
                </a:solidFill>
                <a:latin typeface="Times New Roman" pitchFamily="18" charset="0"/>
              </a:rPr>
              <a:pPr algn="ctr"/>
              <a:t>166</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65228B99-CA8D-40A7-9A36-8ACDB3303848}"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036" name="Group 4"/>
          <p:cNvGrpSpPr>
            <a:grpSpLocks/>
          </p:cNvGrpSpPr>
          <p:nvPr/>
        </p:nvGrpSpPr>
        <p:grpSpPr bwMode="auto">
          <a:xfrm>
            <a:off x="5429250" y="3886200"/>
            <a:ext cx="1676400" cy="457200"/>
            <a:chOff x="3216" y="2448"/>
            <a:chExt cx="1056" cy="288"/>
          </a:xfrm>
        </p:grpSpPr>
        <p:sp>
          <p:nvSpPr>
            <p:cNvPr id="170046" name="Text Box 5"/>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 </a:t>
              </a:r>
              <a:endParaRPr kumimoji="1" lang="en-US" altLang="zh-CN" sz="2400">
                <a:solidFill>
                  <a:srgbClr val="FF3300"/>
                </a:solidFill>
                <a:latin typeface="Times New Roman" pitchFamily="18" charset="0"/>
              </a:endParaRPr>
            </a:p>
          </p:txBody>
        </p:sp>
        <p:sp>
          <p:nvSpPr>
            <p:cNvPr id="170047" name="Text Box 6"/>
            <p:cNvSpPr txBox="1">
              <a:spLocks noChangeArrowheads="1"/>
            </p:cNvSpPr>
            <p:nvPr/>
          </p:nvSpPr>
          <p:spPr bwMode="auto">
            <a:xfrm>
              <a:off x="3408"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a:t>
              </a:r>
              <a:endParaRPr kumimoji="1" lang="en-US" altLang="zh-CN" sz="2400">
                <a:solidFill>
                  <a:srgbClr val="FF3300"/>
                </a:solidFill>
                <a:latin typeface="Times New Roman" pitchFamily="18" charset="0"/>
              </a:endParaRPr>
            </a:p>
          </p:txBody>
        </p:sp>
        <p:sp>
          <p:nvSpPr>
            <p:cNvPr id="170048" name="Text Box 7"/>
            <p:cNvSpPr txBox="1">
              <a:spLocks noChangeArrowheads="1"/>
            </p:cNvSpPr>
            <p:nvPr/>
          </p:nvSpPr>
          <p:spPr bwMode="auto">
            <a:xfrm>
              <a:off x="3600"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a:t>
              </a:r>
              <a:endParaRPr kumimoji="1" lang="en-US" altLang="zh-CN" sz="2400">
                <a:solidFill>
                  <a:srgbClr val="FF3300"/>
                </a:solidFill>
                <a:latin typeface="Times New Roman" pitchFamily="18" charset="0"/>
              </a:endParaRPr>
            </a:p>
          </p:txBody>
        </p:sp>
        <p:sp>
          <p:nvSpPr>
            <p:cNvPr id="170049" name="Text Box 8"/>
            <p:cNvSpPr txBox="1">
              <a:spLocks noChangeArrowheads="1"/>
            </p:cNvSpPr>
            <p:nvPr/>
          </p:nvSpPr>
          <p:spPr bwMode="auto">
            <a:xfrm>
              <a:off x="379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a:t>
              </a:r>
              <a:endParaRPr kumimoji="1" lang="en-US" altLang="zh-CN" sz="2400">
                <a:solidFill>
                  <a:srgbClr val="FF3300"/>
                </a:solidFill>
                <a:latin typeface="Times New Roman" pitchFamily="18" charset="0"/>
              </a:endParaRPr>
            </a:p>
          </p:txBody>
        </p:sp>
      </p:grpSp>
      <p:grpSp>
        <p:nvGrpSpPr>
          <p:cNvPr id="300041" name="Group 9"/>
          <p:cNvGrpSpPr>
            <a:grpSpLocks/>
          </p:cNvGrpSpPr>
          <p:nvPr/>
        </p:nvGrpSpPr>
        <p:grpSpPr bwMode="auto">
          <a:xfrm>
            <a:off x="1390650" y="1998663"/>
            <a:ext cx="6858000" cy="3182937"/>
            <a:chOff x="720" y="1883"/>
            <a:chExt cx="4320" cy="2005"/>
          </a:xfrm>
        </p:grpSpPr>
        <p:sp>
          <p:nvSpPr>
            <p:cNvPr id="170010" name="Line 10"/>
            <p:cNvSpPr>
              <a:spLocks noChangeShapeType="1"/>
            </p:cNvSpPr>
            <p:nvPr/>
          </p:nvSpPr>
          <p:spPr bwMode="auto">
            <a:xfrm>
              <a:off x="139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1" name="Line 11"/>
            <p:cNvSpPr>
              <a:spLocks noChangeShapeType="1"/>
            </p:cNvSpPr>
            <p:nvPr/>
          </p:nvSpPr>
          <p:spPr bwMode="auto">
            <a:xfrm>
              <a:off x="1200" y="3648"/>
              <a:ext cx="336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2" name="Line 12"/>
            <p:cNvSpPr>
              <a:spLocks noChangeShapeType="1"/>
            </p:cNvSpPr>
            <p:nvPr/>
          </p:nvSpPr>
          <p:spPr bwMode="auto">
            <a:xfrm flipV="1">
              <a:off x="1200" y="2064"/>
              <a:ext cx="0" cy="1584"/>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3" name="Line 13"/>
            <p:cNvSpPr>
              <a:spLocks noChangeShapeType="1"/>
            </p:cNvSpPr>
            <p:nvPr/>
          </p:nvSpPr>
          <p:spPr bwMode="auto">
            <a:xfrm>
              <a:off x="1584"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4" name="Line 14"/>
            <p:cNvSpPr>
              <a:spLocks noChangeShapeType="1"/>
            </p:cNvSpPr>
            <p:nvPr/>
          </p:nvSpPr>
          <p:spPr bwMode="auto">
            <a:xfrm>
              <a:off x="1776"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5" name="Line 15"/>
            <p:cNvSpPr>
              <a:spLocks noChangeShapeType="1"/>
            </p:cNvSpPr>
            <p:nvPr/>
          </p:nvSpPr>
          <p:spPr bwMode="auto">
            <a:xfrm>
              <a:off x="1968"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6" name="Line 16"/>
            <p:cNvSpPr>
              <a:spLocks noChangeShapeType="1"/>
            </p:cNvSpPr>
            <p:nvPr/>
          </p:nvSpPr>
          <p:spPr bwMode="auto">
            <a:xfrm>
              <a:off x="216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7" name="Line 17"/>
            <p:cNvSpPr>
              <a:spLocks noChangeShapeType="1"/>
            </p:cNvSpPr>
            <p:nvPr/>
          </p:nvSpPr>
          <p:spPr bwMode="auto">
            <a:xfrm>
              <a:off x="235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8" name="Line 18"/>
            <p:cNvSpPr>
              <a:spLocks noChangeShapeType="1"/>
            </p:cNvSpPr>
            <p:nvPr/>
          </p:nvSpPr>
          <p:spPr bwMode="auto">
            <a:xfrm>
              <a:off x="216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19" name="Line 19"/>
            <p:cNvSpPr>
              <a:spLocks noChangeShapeType="1"/>
            </p:cNvSpPr>
            <p:nvPr/>
          </p:nvSpPr>
          <p:spPr bwMode="auto">
            <a:xfrm>
              <a:off x="235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0" name="Line 20"/>
            <p:cNvSpPr>
              <a:spLocks noChangeShapeType="1"/>
            </p:cNvSpPr>
            <p:nvPr/>
          </p:nvSpPr>
          <p:spPr bwMode="auto">
            <a:xfrm>
              <a:off x="2544"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1" name="Line 21"/>
            <p:cNvSpPr>
              <a:spLocks noChangeShapeType="1"/>
            </p:cNvSpPr>
            <p:nvPr/>
          </p:nvSpPr>
          <p:spPr bwMode="auto">
            <a:xfrm>
              <a:off x="2736"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2" name="Line 22"/>
            <p:cNvSpPr>
              <a:spLocks noChangeShapeType="1"/>
            </p:cNvSpPr>
            <p:nvPr/>
          </p:nvSpPr>
          <p:spPr bwMode="auto">
            <a:xfrm>
              <a:off x="2928"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3" name="Line 23"/>
            <p:cNvSpPr>
              <a:spLocks noChangeShapeType="1"/>
            </p:cNvSpPr>
            <p:nvPr/>
          </p:nvSpPr>
          <p:spPr bwMode="auto">
            <a:xfrm>
              <a:off x="312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4" name="Line 24"/>
            <p:cNvSpPr>
              <a:spLocks noChangeShapeType="1"/>
            </p:cNvSpPr>
            <p:nvPr/>
          </p:nvSpPr>
          <p:spPr bwMode="auto">
            <a:xfrm>
              <a:off x="3312"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5" name="Line 25"/>
            <p:cNvSpPr>
              <a:spLocks noChangeShapeType="1"/>
            </p:cNvSpPr>
            <p:nvPr/>
          </p:nvSpPr>
          <p:spPr bwMode="auto">
            <a:xfrm>
              <a:off x="3504"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6" name="Line 26"/>
            <p:cNvSpPr>
              <a:spLocks noChangeShapeType="1"/>
            </p:cNvSpPr>
            <p:nvPr/>
          </p:nvSpPr>
          <p:spPr bwMode="auto">
            <a:xfrm>
              <a:off x="3696"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7" name="Line 27"/>
            <p:cNvSpPr>
              <a:spLocks noChangeShapeType="1"/>
            </p:cNvSpPr>
            <p:nvPr/>
          </p:nvSpPr>
          <p:spPr bwMode="auto">
            <a:xfrm>
              <a:off x="3888"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8" name="Line 28"/>
            <p:cNvSpPr>
              <a:spLocks noChangeShapeType="1"/>
            </p:cNvSpPr>
            <p:nvPr/>
          </p:nvSpPr>
          <p:spPr bwMode="auto">
            <a:xfrm>
              <a:off x="3696"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29" name="Line 29"/>
            <p:cNvSpPr>
              <a:spLocks noChangeShapeType="1"/>
            </p:cNvSpPr>
            <p:nvPr/>
          </p:nvSpPr>
          <p:spPr bwMode="auto">
            <a:xfrm>
              <a:off x="3888"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0" name="Line 30"/>
            <p:cNvSpPr>
              <a:spLocks noChangeShapeType="1"/>
            </p:cNvSpPr>
            <p:nvPr/>
          </p:nvSpPr>
          <p:spPr bwMode="auto">
            <a:xfrm>
              <a:off x="4080" y="3552"/>
              <a:ext cx="0" cy="96"/>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1" name="Line 31"/>
            <p:cNvSpPr>
              <a:spLocks noChangeShapeType="1"/>
            </p:cNvSpPr>
            <p:nvPr/>
          </p:nvSpPr>
          <p:spPr bwMode="auto">
            <a:xfrm>
              <a:off x="4272" y="3504"/>
              <a:ext cx="0" cy="144"/>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2" name="Text Box 32"/>
            <p:cNvSpPr txBox="1">
              <a:spLocks noChangeArrowheads="1"/>
            </p:cNvSpPr>
            <p:nvPr/>
          </p:nvSpPr>
          <p:spPr bwMode="auto">
            <a:xfrm>
              <a:off x="912"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16</a:t>
              </a:r>
            </a:p>
          </p:txBody>
        </p:sp>
        <p:sp>
          <p:nvSpPr>
            <p:cNvPr id="170033" name="Text Box 33"/>
            <p:cNvSpPr txBox="1">
              <a:spLocks noChangeArrowheads="1"/>
            </p:cNvSpPr>
            <p:nvPr/>
          </p:nvSpPr>
          <p:spPr bwMode="auto">
            <a:xfrm>
              <a:off x="1680"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12</a:t>
              </a:r>
            </a:p>
          </p:txBody>
        </p:sp>
        <p:sp>
          <p:nvSpPr>
            <p:cNvPr id="170034" name="Text Box 34"/>
            <p:cNvSpPr txBox="1">
              <a:spLocks noChangeArrowheads="1"/>
            </p:cNvSpPr>
            <p:nvPr/>
          </p:nvSpPr>
          <p:spPr bwMode="auto">
            <a:xfrm>
              <a:off x="2448"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8</a:t>
              </a:r>
            </a:p>
          </p:txBody>
        </p:sp>
        <p:sp>
          <p:nvSpPr>
            <p:cNvPr id="170035" name="Text Box 35"/>
            <p:cNvSpPr txBox="1">
              <a:spLocks noChangeArrowheads="1"/>
            </p:cNvSpPr>
            <p:nvPr/>
          </p:nvSpPr>
          <p:spPr bwMode="auto">
            <a:xfrm>
              <a:off x="3216"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4</a:t>
              </a:r>
            </a:p>
          </p:txBody>
        </p:sp>
        <p:sp>
          <p:nvSpPr>
            <p:cNvPr id="170036" name="Text Box 36"/>
            <p:cNvSpPr txBox="1">
              <a:spLocks noChangeArrowheads="1"/>
            </p:cNvSpPr>
            <p:nvPr/>
          </p:nvSpPr>
          <p:spPr bwMode="auto">
            <a:xfrm>
              <a:off x="3984"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0</a:t>
              </a:r>
            </a:p>
          </p:txBody>
        </p:sp>
        <p:sp>
          <p:nvSpPr>
            <p:cNvPr id="170037" name="Text Box 37"/>
            <p:cNvSpPr txBox="1">
              <a:spLocks noChangeArrowheads="1"/>
            </p:cNvSpPr>
            <p:nvPr/>
          </p:nvSpPr>
          <p:spPr bwMode="auto">
            <a:xfrm>
              <a:off x="3792"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1</a:t>
              </a:r>
            </a:p>
          </p:txBody>
        </p:sp>
        <p:sp>
          <p:nvSpPr>
            <p:cNvPr id="170038" name="Line 38"/>
            <p:cNvSpPr>
              <a:spLocks noChangeShapeType="1"/>
            </p:cNvSpPr>
            <p:nvPr/>
          </p:nvSpPr>
          <p:spPr bwMode="auto">
            <a:xfrm>
              <a:off x="1200" y="3216"/>
              <a:ext cx="96"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39" name="Line 39"/>
            <p:cNvSpPr>
              <a:spLocks noChangeShapeType="1"/>
            </p:cNvSpPr>
            <p:nvPr/>
          </p:nvSpPr>
          <p:spPr bwMode="auto">
            <a:xfrm>
              <a:off x="1200" y="2784"/>
              <a:ext cx="96"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40" name="Line 40"/>
            <p:cNvSpPr>
              <a:spLocks noChangeShapeType="1"/>
            </p:cNvSpPr>
            <p:nvPr/>
          </p:nvSpPr>
          <p:spPr bwMode="auto">
            <a:xfrm>
              <a:off x="1200" y="2352"/>
              <a:ext cx="96"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041" name="Text Box 41"/>
            <p:cNvSpPr txBox="1">
              <a:spLocks noChangeArrowheads="1"/>
            </p:cNvSpPr>
            <p:nvPr/>
          </p:nvSpPr>
          <p:spPr bwMode="auto">
            <a:xfrm>
              <a:off x="4368" y="350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C</a:t>
              </a:r>
              <a:r>
                <a:rPr kumimoji="1" lang="en-US" altLang="zh-CN" sz="2400" b="1" baseline="-25000">
                  <a:latin typeface="宋体" pitchFamily="2" charset="-122"/>
                </a:rPr>
                <a:t>i</a:t>
              </a:r>
            </a:p>
          </p:txBody>
        </p:sp>
        <p:sp>
          <p:nvSpPr>
            <p:cNvPr id="170042" name="Text Box 42"/>
            <p:cNvSpPr txBox="1">
              <a:spLocks noChangeArrowheads="1"/>
            </p:cNvSpPr>
            <p:nvPr/>
          </p:nvSpPr>
          <p:spPr bwMode="auto">
            <a:xfrm>
              <a:off x="720" y="1883"/>
              <a:ext cx="6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3200" b="1" baseline="-25000">
                  <a:solidFill>
                    <a:srgbClr val="FF0000"/>
                  </a:solidFill>
                  <a:latin typeface="宋体" pitchFamily="2" charset="-122"/>
                </a:rPr>
                <a:t>T</a:t>
              </a:r>
            </a:p>
          </p:txBody>
        </p:sp>
        <p:sp>
          <p:nvSpPr>
            <p:cNvPr id="170043" name="Text Box 43"/>
            <p:cNvSpPr txBox="1">
              <a:spLocks noChangeArrowheads="1"/>
            </p:cNvSpPr>
            <p:nvPr/>
          </p:nvSpPr>
          <p:spPr bwMode="auto">
            <a:xfrm>
              <a:off x="960" y="30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2</a:t>
              </a:r>
            </a:p>
          </p:txBody>
        </p:sp>
        <p:sp>
          <p:nvSpPr>
            <p:cNvPr id="170044" name="Text Box 44"/>
            <p:cNvSpPr txBox="1">
              <a:spLocks noChangeArrowheads="1"/>
            </p:cNvSpPr>
            <p:nvPr/>
          </p:nvSpPr>
          <p:spPr bwMode="auto">
            <a:xfrm>
              <a:off x="960" y="264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4</a:t>
              </a:r>
            </a:p>
          </p:txBody>
        </p:sp>
        <p:sp>
          <p:nvSpPr>
            <p:cNvPr id="170045" name="Text Box 45"/>
            <p:cNvSpPr txBox="1">
              <a:spLocks noChangeArrowheads="1"/>
            </p:cNvSpPr>
            <p:nvPr/>
          </p:nvSpPr>
          <p:spPr bwMode="auto">
            <a:xfrm>
              <a:off x="960" y="220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latin typeface="宋体" pitchFamily="2" charset="-122"/>
                </a:rPr>
                <a:t>6</a:t>
              </a:r>
            </a:p>
          </p:txBody>
        </p:sp>
      </p:grpSp>
      <p:grpSp>
        <p:nvGrpSpPr>
          <p:cNvPr id="300078" name="Group 46"/>
          <p:cNvGrpSpPr>
            <a:grpSpLocks/>
          </p:cNvGrpSpPr>
          <p:nvPr/>
        </p:nvGrpSpPr>
        <p:grpSpPr bwMode="auto">
          <a:xfrm>
            <a:off x="2990850" y="3200400"/>
            <a:ext cx="3200400" cy="457200"/>
            <a:chOff x="1728" y="2640"/>
            <a:chExt cx="2016" cy="288"/>
          </a:xfrm>
        </p:grpSpPr>
        <p:sp>
          <p:nvSpPr>
            <p:cNvPr id="170006" name="Text Box 47"/>
            <p:cNvSpPr txBox="1">
              <a:spLocks noChangeArrowheads="1"/>
            </p:cNvSpPr>
            <p:nvPr/>
          </p:nvSpPr>
          <p:spPr bwMode="auto">
            <a:xfrm>
              <a:off x="2448" y="264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endParaRPr kumimoji="1" lang="en-US" altLang="zh-CN" sz="2400" b="1">
                <a:solidFill>
                  <a:srgbClr val="FF3300"/>
                </a:solidFill>
                <a:latin typeface="Times New Roman" pitchFamily="18" charset="0"/>
              </a:endParaRPr>
            </a:p>
          </p:txBody>
        </p:sp>
        <p:sp>
          <p:nvSpPr>
            <p:cNvPr id="170007" name="Text Box 48"/>
            <p:cNvSpPr txBox="1">
              <a:spLocks noChangeArrowheads="1"/>
            </p:cNvSpPr>
            <p:nvPr/>
          </p:nvSpPr>
          <p:spPr bwMode="auto">
            <a:xfrm>
              <a:off x="1728" y="26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70009" name="Text Box 50"/>
            <p:cNvSpPr txBox="1">
              <a:spLocks noChangeArrowheads="1"/>
            </p:cNvSpPr>
            <p:nvPr/>
          </p:nvSpPr>
          <p:spPr bwMode="auto">
            <a:xfrm>
              <a:off x="3264" y="26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grpSp>
      <p:grpSp>
        <p:nvGrpSpPr>
          <p:cNvPr id="300083" name="Group 51"/>
          <p:cNvGrpSpPr>
            <a:grpSpLocks/>
          </p:cNvGrpSpPr>
          <p:nvPr/>
        </p:nvGrpSpPr>
        <p:grpSpPr bwMode="auto">
          <a:xfrm>
            <a:off x="1771650" y="2463800"/>
            <a:ext cx="4114800" cy="508000"/>
            <a:chOff x="960" y="2176"/>
            <a:chExt cx="2592" cy="320"/>
          </a:xfrm>
        </p:grpSpPr>
        <p:grpSp>
          <p:nvGrpSpPr>
            <p:cNvPr id="169991" name="Group 52"/>
            <p:cNvGrpSpPr>
              <a:grpSpLocks/>
            </p:cNvGrpSpPr>
            <p:nvPr/>
          </p:nvGrpSpPr>
          <p:grpSpPr bwMode="auto">
            <a:xfrm>
              <a:off x="1728" y="2208"/>
              <a:ext cx="1056" cy="288"/>
              <a:chOff x="3216" y="2448"/>
              <a:chExt cx="1056" cy="288"/>
            </a:xfrm>
          </p:grpSpPr>
          <p:sp>
            <p:nvSpPr>
              <p:cNvPr id="170002" name="Text Box 53"/>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 </a:t>
                </a:r>
                <a:endParaRPr kumimoji="1" lang="en-US" altLang="zh-CN" sz="2400">
                  <a:solidFill>
                    <a:srgbClr val="FF3300"/>
                  </a:solidFill>
                  <a:latin typeface="Times New Roman" pitchFamily="18" charset="0"/>
                </a:endParaRPr>
              </a:p>
            </p:txBody>
          </p:sp>
          <p:sp>
            <p:nvSpPr>
              <p:cNvPr id="170003" name="Text Box 54"/>
              <p:cNvSpPr txBox="1">
                <a:spLocks noChangeArrowheads="1"/>
              </p:cNvSpPr>
              <p:nvPr/>
            </p:nvSpPr>
            <p:spPr bwMode="auto">
              <a:xfrm>
                <a:off x="3408"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70004" name="Text Box 55"/>
              <p:cNvSpPr txBox="1">
                <a:spLocks noChangeArrowheads="1"/>
              </p:cNvSpPr>
              <p:nvPr/>
            </p:nvSpPr>
            <p:spPr bwMode="auto">
              <a:xfrm>
                <a:off x="3600"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70005" name="Text Box 56"/>
              <p:cNvSpPr txBox="1">
                <a:spLocks noChangeArrowheads="1"/>
              </p:cNvSpPr>
              <p:nvPr/>
            </p:nvSpPr>
            <p:spPr bwMode="auto">
              <a:xfrm>
                <a:off x="379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endParaRPr kumimoji="1" lang="en-US" altLang="zh-CN" sz="2400" b="1">
                  <a:solidFill>
                    <a:srgbClr val="FF3300"/>
                  </a:solidFill>
                  <a:latin typeface="Times New Roman" pitchFamily="18" charset="0"/>
                </a:endParaRPr>
              </a:p>
            </p:txBody>
          </p:sp>
        </p:grpSp>
        <p:grpSp>
          <p:nvGrpSpPr>
            <p:cNvPr id="169992" name="Group 57"/>
            <p:cNvGrpSpPr>
              <a:grpSpLocks/>
            </p:cNvGrpSpPr>
            <p:nvPr/>
          </p:nvGrpSpPr>
          <p:grpSpPr bwMode="auto">
            <a:xfrm>
              <a:off x="2496" y="2208"/>
              <a:ext cx="1056" cy="288"/>
              <a:chOff x="3216" y="2448"/>
              <a:chExt cx="1056" cy="288"/>
            </a:xfrm>
          </p:grpSpPr>
          <p:sp>
            <p:nvSpPr>
              <p:cNvPr id="169998" name="Text Box 58"/>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 </a:t>
                </a:r>
                <a:endParaRPr kumimoji="1" lang="en-US" altLang="zh-CN" sz="2400">
                  <a:solidFill>
                    <a:srgbClr val="FF3300"/>
                  </a:solidFill>
                  <a:latin typeface="Times New Roman" pitchFamily="18" charset="0"/>
                </a:endParaRPr>
              </a:p>
            </p:txBody>
          </p:sp>
          <p:sp>
            <p:nvSpPr>
              <p:cNvPr id="169999" name="Text Box 59"/>
              <p:cNvSpPr txBox="1">
                <a:spLocks noChangeArrowheads="1"/>
              </p:cNvSpPr>
              <p:nvPr/>
            </p:nvSpPr>
            <p:spPr bwMode="auto">
              <a:xfrm>
                <a:off x="3408"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70000" name="Text Box 60"/>
              <p:cNvSpPr txBox="1">
                <a:spLocks noChangeArrowheads="1"/>
              </p:cNvSpPr>
              <p:nvPr/>
            </p:nvSpPr>
            <p:spPr bwMode="auto">
              <a:xfrm>
                <a:off x="3600"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70001" name="Text Box 61"/>
              <p:cNvSpPr txBox="1">
                <a:spLocks noChangeArrowheads="1"/>
              </p:cNvSpPr>
              <p:nvPr/>
            </p:nvSpPr>
            <p:spPr bwMode="auto">
              <a:xfrm>
                <a:off x="3792"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endParaRPr kumimoji="1" lang="en-US" altLang="zh-CN" sz="2400" b="1">
                  <a:solidFill>
                    <a:srgbClr val="FF3300"/>
                  </a:solidFill>
                  <a:latin typeface="Times New Roman" pitchFamily="18" charset="0"/>
                </a:endParaRPr>
              </a:p>
            </p:txBody>
          </p:sp>
        </p:grpSp>
        <p:grpSp>
          <p:nvGrpSpPr>
            <p:cNvPr id="169993" name="Group 62"/>
            <p:cNvGrpSpPr>
              <a:grpSpLocks/>
            </p:cNvGrpSpPr>
            <p:nvPr/>
          </p:nvGrpSpPr>
          <p:grpSpPr bwMode="auto">
            <a:xfrm>
              <a:off x="960" y="2176"/>
              <a:ext cx="948" cy="320"/>
              <a:chOff x="3216" y="2416"/>
              <a:chExt cx="948" cy="320"/>
            </a:xfrm>
          </p:grpSpPr>
          <p:sp>
            <p:nvSpPr>
              <p:cNvPr id="169994" name="Text Box 63"/>
              <p:cNvSpPr txBox="1">
                <a:spLocks noChangeArrowheads="1"/>
              </p:cNvSpPr>
              <p:nvPr/>
            </p:nvSpPr>
            <p:spPr bwMode="auto">
              <a:xfrm>
                <a:off x="3216"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a:solidFill>
                      <a:srgbClr val="FF3300"/>
                    </a:solidFill>
                    <a:latin typeface="Times New Roman" pitchFamily="18" charset="0"/>
                    <a:sym typeface="Symbol" pitchFamily="18" charset="2"/>
                  </a:rPr>
                  <a:t> </a:t>
                </a:r>
                <a:endParaRPr kumimoji="1" lang="en-US" altLang="zh-CN" sz="2400">
                  <a:solidFill>
                    <a:srgbClr val="FF3300"/>
                  </a:solidFill>
                  <a:latin typeface="Times New Roman" pitchFamily="18" charset="0"/>
                </a:endParaRPr>
              </a:p>
            </p:txBody>
          </p:sp>
          <p:sp>
            <p:nvSpPr>
              <p:cNvPr id="169995" name="Text Box 64"/>
              <p:cNvSpPr txBox="1">
                <a:spLocks noChangeArrowheads="1"/>
              </p:cNvSpPr>
              <p:nvPr/>
            </p:nvSpPr>
            <p:spPr bwMode="auto">
              <a:xfrm>
                <a:off x="3302" y="241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69996" name="Text Box 65"/>
              <p:cNvSpPr txBox="1">
                <a:spLocks noChangeArrowheads="1"/>
              </p:cNvSpPr>
              <p:nvPr/>
            </p:nvSpPr>
            <p:spPr bwMode="auto">
              <a:xfrm>
                <a:off x="3924" y="241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a:solidFill>
                      <a:srgbClr val="FF3300"/>
                    </a:solidFill>
                    <a:latin typeface="Times New Roman" pitchFamily="18" charset="0"/>
                    <a:sym typeface="Symbol" pitchFamily="18" charset="2"/>
                  </a:rPr>
                  <a:t></a:t>
                </a:r>
              </a:p>
            </p:txBody>
          </p:sp>
          <p:sp>
            <p:nvSpPr>
              <p:cNvPr id="169997" name="Text Box 66"/>
              <p:cNvSpPr txBox="1">
                <a:spLocks noChangeArrowheads="1"/>
              </p:cNvSpPr>
              <p:nvPr/>
            </p:nvSpPr>
            <p:spPr bwMode="auto">
              <a:xfrm>
                <a:off x="3438" y="2416"/>
                <a:ext cx="5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en-US" altLang="zh-CN" sz="2400" b="1" smtClean="0">
                    <a:solidFill>
                      <a:srgbClr val="FF3300"/>
                    </a:solidFill>
                    <a:latin typeface="Times New Roman" pitchFamily="18" charset="0"/>
                    <a:sym typeface="Symbol" pitchFamily="18" charset="2"/>
                  </a:rPr>
                  <a:t>    </a:t>
                </a:r>
                <a:endParaRPr kumimoji="1" lang="en-US" altLang="zh-CN" sz="2400" b="1">
                  <a:solidFill>
                    <a:srgbClr val="FF3300"/>
                  </a:solidFill>
                  <a:latin typeface="Times New Roman" pitchFamily="18" charset="0"/>
                </a:endParaRPr>
              </a:p>
            </p:txBody>
          </p:sp>
        </p:grpSp>
      </p:grpSp>
      <p:sp>
        <p:nvSpPr>
          <p:cNvPr id="169990"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1B3085D6-ECF0-445A-A807-982FA3C0038F}" type="slidenum">
              <a:rPr lang="en-US" altLang="zh-CN" sz="2000">
                <a:solidFill>
                  <a:srgbClr val="FF0000"/>
                </a:solidFill>
                <a:latin typeface="Times New Roman" pitchFamily="18" charset="0"/>
              </a:rPr>
              <a:pPr algn="ctr"/>
              <a:t>167</a:t>
            </a:fld>
            <a:endParaRPr lang="en-US" altLang="zh-CN" sz="2000">
              <a:solidFill>
                <a:srgbClr val="FF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7CB2CB8C-E32C-4139-A357-B35F777E2FA3}"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00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0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00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0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A0DC03F-38BB-46AB-B80D-EA1BE555ECAF}" type="datetime11">
              <a:rPr lang="zh-CN" altLang="en-US" smtClean="0"/>
              <a:t>10:23:48</a:t>
            </a:fld>
            <a:endParaRPr lang="en-US" altLang="zh-CN" smtClean="0"/>
          </a:p>
        </p:txBody>
      </p:sp>
      <p:sp>
        <p:nvSpPr>
          <p:cNvPr id="171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07F710B-E323-4771-AEF8-B4AEADF3D2BF}" type="slidenum">
              <a:rPr lang="en-US" altLang="zh-CN"/>
              <a:pPr/>
              <a:t>168</a:t>
            </a:fld>
            <a:endParaRPr lang="en-US" altLang="zh-CN"/>
          </a:p>
        </p:txBody>
      </p:sp>
      <p:pic>
        <p:nvPicPr>
          <p:cNvPr id="171012" name="Picture 3" descr="2">
            <a:hlinkClick r:id="rId2" action="ppaction://hlinkfile"/>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9388" y="2276475"/>
            <a:ext cx="8604250" cy="2581275"/>
          </a:xfrm>
        </p:spPr>
      </p:pic>
      <p:sp>
        <p:nvSpPr>
          <p:cNvPr id="171013" name="Text Box 4"/>
          <p:cNvSpPr txBox="1">
            <a:spLocks noChangeArrowheads="1"/>
          </p:cNvSpPr>
          <p:nvPr/>
        </p:nvSpPr>
        <p:spPr bwMode="auto">
          <a:xfrm>
            <a:off x="2195736" y="4724399"/>
            <a:ext cx="4464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2</a:t>
            </a:r>
            <a:r>
              <a:rPr kumimoji="1" lang="zh-CN" altLang="en-US" sz="2400">
                <a:latin typeface="Tahoma" pitchFamily="34" charset="0"/>
              </a:rPr>
              <a:t>个</a:t>
            </a:r>
            <a:r>
              <a:rPr kumimoji="1" lang="en-US" altLang="zh-CN" sz="2400" smtClean="0">
                <a:latin typeface="Tahoma" pitchFamily="34" charset="0"/>
              </a:rPr>
              <a:t>74L182</a:t>
            </a:r>
            <a:r>
              <a:rPr kumimoji="1" lang="zh-CN" altLang="en-US" sz="2400" smtClean="0">
                <a:latin typeface="Tahoma" pitchFamily="34" charset="0"/>
              </a:rPr>
              <a:t>，</a:t>
            </a:r>
            <a:r>
              <a:rPr kumimoji="1" lang="en-US" altLang="zh-CN" sz="2400" smtClean="0">
                <a:latin typeface="Tahoma" pitchFamily="34" charset="0"/>
              </a:rPr>
              <a:t>8</a:t>
            </a:r>
            <a:r>
              <a:rPr kumimoji="1" lang="zh-CN" altLang="en-US" sz="2400">
                <a:latin typeface="Tahoma" pitchFamily="34" charset="0"/>
              </a:rPr>
              <a:t>个</a:t>
            </a:r>
            <a:r>
              <a:rPr kumimoji="1" lang="en-US" altLang="zh-CN" sz="2400">
                <a:latin typeface="Tahoma" pitchFamily="34" charset="0"/>
              </a:rPr>
              <a:t>4</a:t>
            </a:r>
            <a:r>
              <a:rPr kumimoji="1" lang="zh-CN" altLang="en-US" sz="2400" smtClean="0">
                <a:latin typeface="Tahoma" pitchFamily="34" charset="0"/>
              </a:rPr>
              <a:t>位</a:t>
            </a:r>
            <a:r>
              <a:rPr kumimoji="1" lang="en-US" altLang="zh-CN" sz="2400" smtClean="0">
                <a:latin typeface="Tahoma" pitchFamily="34" charset="0"/>
              </a:rPr>
              <a:t>ALU74L181</a:t>
            </a:r>
            <a:endParaRPr kumimoji="1" lang="en-US" altLang="zh-CN" sz="2400">
              <a:latin typeface="Tahoma" pitchFamily="34" charset="0"/>
            </a:endParaRPr>
          </a:p>
        </p:txBody>
      </p:sp>
      <p:sp>
        <p:nvSpPr>
          <p:cNvPr id="8" name="Rectangle 2"/>
          <p:cNvSpPr txBox="1">
            <a:spLocks noChangeArrowheads="1"/>
          </p:cNvSpPr>
          <p:nvPr/>
        </p:nvSpPr>
        <p:spPr bwMode="auto">
          <a:xfrm>
            <a:off x="457200" y="122238"/>
            <a:ext cx="7543800" cy="1295400"/>
          </a:xfrm>
          <a:prstGeom prst="rect">
            <a:avLst/>
          </a:prstGeom>
          <a:noFill/>
          <a:ln w="9525">
            <a:noFill/>
            <a:miter lim="800000"/>
            <a:headEnd/>
            <a:tailEnd/>
          </a:ln>
        </p:spPr>
        <p:txBody>
          <a:bodyPr anchor="b"/>
          <a:lstStyle/>
          <a:p>
            <a:pPr eaLnBrk="1" hangingPunct="1">
              <a:defRPr/>
            </a:pPr>
            <a:r>
              <a:rPr lang="en-US" altLang="zh-CN" sz="3500" b="1" kern="0">
                <a:solidFill>
                  <a:schemeClr val="tx2"/>
                </a:solidFill>
                <a:latin typeface="+mj-lt"/>
                <a:ea typeface="+mj-ea"/>
                <a:cs typeface="+mj-cs"/>
              </a:rPr>
              <a:t>2.5.2  </a:t>
            </a:r>
            <a:r>
              <a:rPr lang="zh-CN" altLang="en-US" sz="3500" b="1" kern="0">
                <a:solidFill>
                  <a:schemeClr val="tx2"/>
                </a:solidFill>
                <a:latin typeface="+mj-lt"/>
                <a:ea typeface="+mj-ea"/>
                <a:cs typeface="+mj-cs"/>
              </a:rPr>
              <a:t>多功能算术</a:t>
            </a:r>
            <a:r>
              <a:rPr lang="en-US" altLang="zh-CN" sz="3500" b="1" kern="0">
                <a:solidFill>
                  <a:schemeClr val="tx2"/>
                </a:solidFill>
                <a:latin typeface="+mj-lt"/>
                <a:ea typeface="+mj-ea"/>
                <a:cs typeface="+mj-cs"/>
              </a:rPr>
              <a:t>/</a:t>
            </a:r>
            <a:r>
              <a:rPr lang="zh-CN" altLang="en-US" sz="3500" b="1" kern="0">
                <a:solidFill>
                  <a:schemeClr val="tx2"/>
                </a:solidFill>
                <a:latin typeface="+mj-lt"/>
                <a:ea typeface="+mj-ea"/>
                <a:cs typeface="+mj-cs"/>
              </a:rPr>
              <a:t>逻辑运算单元</a:t>
            </a:r>
            <a:r>
              <a:rPr lang="en-US" altLang="zh-CN" sz="3500" b="1" kern="0">
                <a:solidFill>
                  <a:schemeClr val="tx2"/>
                </a:solidFill>
                <a:latin typeface="+mj-lt"/>
                <a:ea typeface="+mj-ea"/>
                <a:cs typeface="+mj-cs"/>
              </a:rPr>
              <a:t>ALU</a:t>
            </a:r>
            <a:endParaRPr lang="en-US" altLang="zh-CN" sz="3500" b="1" kern="0" dirty="0">
              <a:solidFill>
                <a:schemeClr val="tx2"/>
              </a:solidFill>
              <a:latin typeface="+mj-lt"/>
              <a:ea typeface="+mj-ea"/>
              <a:cs typeface="+mj-cs"/>
            </a:endParaRPr>
          </a:p>
        </p:txBody>
      </p:sp>
      <p:sp>
        <p:nvSpPr>
          <p:cNvPr id="171015" name="矩形 8"/>
          <p:cNvSpPr>
            <a:spLocks noChangeArrowheads="1"/>
          </p:cNvSpPr>
          <p:nvPr/>
        </p:nvSpPr>
        <p:spPr bwMode="auto">
          <a:xfrm>
            <a:off x="1417275" y="5301208"/>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zh-CN" sz="2400" smtClean="0"/>
              <a:t>用</a:t>
            </a:r>
            <a:r>
              <a:rPr lang="zh-CN" altLang="zh-CN" sz="2400"/>
              <a:t>两个16位全先行进位逻辑级联组成的32位ALU </a:t>
            </a:r>
            <a:endParaRPr lang="zh-CN" altLang="en-US" sz="2400"/>
          </a:p>
        </p:txBody>
      </p:sp>
      <p:sp>
        <p:nvSpPr>
          <p:cNvPr id="171016" name="AutoShape 4">
            <a:hlinkClick r:id="" action="ppaction://noaction" highlightClick="1"/>
          </p:cNvPr>
          <p:cNvSpPr>
            <a:spLocks noChangeArrowheads="1"/>
          </p:cNvSpPr>
          <p:nvPr/>
        </p:nvSpPr>
        <p:spPr bwMode="auto">
          <a:xfrm>
            <a:off x="7500938"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492379" y="1196752"/>
            <a:ext cx="8153400" cy="858416"/>
          </a:xfrm>
        </p:spPr>
        <p:txBody>
          <a:bodyPr/>
          <a:lstStyle/>
          <a:p>
            <a:pPr marL="0" indent="0" eaLnBrk="1" hangingPunct="1">
              <a:buFontTx/>
              <a:buNone/>
            </a:pPr>
            <a:r>
              <a:rPr lang="en-US" altLang="zh-CN" sz="2400" b="1" smtClean="0">
                <a:latin typeface="Times New Roman" pitchFamily="18" charset="0"/>
              </a:rPr>
              <a:t>74181</a:t>
            </a:r>
            <a:r>
              <a:rPr lang="zh-CN" altLang="en-US" sz="2400" b="1" smtClean="0">
                <a:latin typeface="Times New Roman" pitchFamily="18" charset="0"/>
              </a:rPr>
              <a:t>的结构适合于组成各种位数的</a:t>
            </a:r>
            <a:r>
              <a:rPr lang="en-US" altLang="zh-CN" sz="2400" b="1" smtClean="0">
                <a:latin typeface="Times New Roman" pitchFamily="18" charset="0"/>
              </a:rPr>
              <a:t>ALU</a:t>
            </a:r>
            <a:r>
              <a:rPr lang="zh-CN" altLang="en-US" sz="2400" b="1" smtClean="0">
                <a:latin typeface="Times New Roman" pitchFamily="18" charset="0"/>
              </a:rPr>
              <a:t>部件，下表列出了具有不同位数和结构的</a:t>
            </a:r>
            <a:r>
              <a:rPr lang="en-US" altLang="zh-CN" sz="2400" b="1" smtClean="0">
                <a:latin typeface="Times New Roman" pitchFamily="18" charset="0"/>
              </a:rPr>
              <a:t>ALU</a:t>
            </a:r>
            <a:r>
              <a:rPr lang="zh-CN" altLang="en-US" sz="2400" b="1" smtClean="0">
                <a:latin typeface="Times New Roman" pitchFamily="18" charset="0"/>
              </a:rPr>
              <a:t>所需的芯片数目和加法时间</a:t>
            </a:r>
          </a:p>
        </p:txBody>
      </p:sp>
      <p:sp>
        <p:nvSpPr>
          <p:cNvPr id="169988"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fld id="{C0626B52-7711-4E65-B0B8-A99605F35B19}" type="slidenum">
              <a:rPr kumimoji="0" lang="en-US" altLang="zh-CN" sz="2000" smtClean="0">
                <a:solidFill>
                  <a:srgbClr val="FF0000"/>
                </a:solidFill>
              </a:rPr>
              <a:pPr/>
              <a:t>169</a:t>
            </a:fld>
            <a:endParaRPr kumimoji="0" lang="en-US" altLang="zh-CN" sz="2000" smtClean="0">
              <a:solidFill>
                <a:srgbClr val="FF0000"/>
              </a:solidFill>
            </a:endParaRPr>
          </a:p>
        </p:txBody>
      </p:sp>
      <p:pic>
        <p:nvPicPr>
          <p:cNvPr id="1699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85" y="2132856"/>
            <a:ext cx="7469188"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pPr>
              <a:defRPr/>
            </a:pPr>
            <a:fld id="{7809F89D-DD2F-403E-920C-482FF89ABA16}" type="datetime11">
              <a:rPr lang="zh-CN" altLang="en-US" smtClean="0"/>
              <a:t>10:23:48</a:t>
            </a:fld>
            <a:endParaRPr lang="en-US" altLang="zh-CN"/>
          </a:p>
        </p:txBody>
      </p:sp>
    </p:spTree>
    <p:extLst>
      <p:ext uri="{BB962C8B-B14F-4D97-AF65-F5344CB8AC3E}">
        <p14:creationId xmlns:p14="http://schemas.microsoft.com/office/powerpoint/2010/main" val="331255631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7374564-F673-4916-B7DF-F2DBA657BCF7}" type="datetime11">
              <a:rPr lang="zh-CN" altLang="en-US" smtClean="0"/>
              <a:t>10:23:47</a:t>
            </a:fld>
            <a:endParaRPr lang="en-US" altLang="zh-CN" smtClean="0"/>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9B1E50C-E341-4E1E-A1E9-D805AB0829C9}" type="slidenum">
              <a:rPr lang="en-US" altLang="zh-CN"/>
              <a:pPr/>
              <a:t>17</a:t>
            </a:fld>
            <a:endParaRPr lang="en-US" altLang="zh-CN"/>
          </a:p>
        </p:txBody>
      </p:sp>
      <p:sp>
        <p:nvSpPr>
          <p:cNvPr id="18436"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8437" name="Rectangle 3"/>
          <p:cNvSpPr>
            <a:spLocks noGrp="1" noChangeArrowheads="1"/>
          </p:cNvSpPr>
          <p:nvPr>
            <p:ph type="body" idx="1"/>
          </p:nvPr>
        </p:nvSpPr>
        <p:spPr>
          <a:xfrm>
            <a:off x="457200" y="1719263"/>
            <a:ext cx="8229600" cy="4157662"/>
          </a:xfrm>
        </p:spPr>
        <p:txBody>
          <a:bodyPr/>
          <a:lstStyle/>
          <a:p>
            <a:pPr eaLnBrk="1" hangingPunct="1"/>
            <a:r>
              <a:rPr lang="zh-CN" altLang="en-US" sz="2800" smtClean="0"/>
              <a:t>真值</a:t>
            </a:r>
            <a:r>
              <a:rPr lang="en-US" altLang="zh-CN" sz="2800" smtClean="0"/>
              <a:t>x</a:t>
            </a:r>
            <a:r>
              <a:rPr lang="zh-CN" altLang="en-US" sz="2800" smtClean="0"/>
              <a:t>为无穷大表示：当阶码</a:t>
            </a:r>
            <a:r>
              <a:rPr lang="en-US" altLang="zh-CN" sz="2800" smtClean="0"/>
              <a:t>E</a:t>
            </a:r>
            <a:r>
              <a:rPr lang="zh-CN" altLang="en-US" sz="2800" smtClean="0"/>
              <a:t>为全</a:t>
            </a:r>
            <a:r>
              <a:rPr lang="en-US" altLang="zh-CN" sz="2800" smtClean="0"/>
              <a:t>1</a:t>
            </a:r>
            <a:r>
              <a:rPr lang="zh-CN" altLang="en-US" sz="2800" smtClean="0"/>
              <a:t>且尾数</a:t>
            </a:r>
            <a:r>
              <a:rPr lang="en-US" altLang="zh-CN" sz="2800" smtClean="0"/>
              <a:t>M</a:t>
            </a:r>
            <a:r>
              <a:rPr lang="zh-CN" altLang="en-US" sz="2800" smtClean="0"/>
              <a:t>为全</a:t>
            </a:r>
            <a:r>
              <a:rPr lang="en-US" altLang="zh-CN" sz="2800" smtClean="0"/>
              <a:t>0</a:t>
            </a:r>
            <a:r>
              <a:rPr lang="zh-CN" altLang="en-US" sz="2800" smtClean="0"/>
              <a:t>时，结合符号位</a:t>
            </a:r>
            <a:r>
              <a:rPr lang="en-US" altLang="zh-CN" sz="2800" smtClean="0"/>
              <a:t>S</a:t>
            </a:r>
            <a:r>
              <a:rPr lang="zh-CN" altLang="en-US" sz="2800" smtClean="0"/>
              <a:t>为</a:t>
            </a:r>
            <a:r>
              <a:rPr lang="en-US" altLang="zh-CN" sz="2800" smtClean="0">
                <a:solidFill>
                  <a:srgbClr val="FF0000"/>
                </a:solidFill>
              </a:rPr>
              <a:t>0</a:t>
            </a:r>
            <a:r>
              <a:rPr lang="zh-CN" altLang="en-US" sz="2800" smtClean="0"/>
              <a:t>或</a:t>
            </a:r>
            <a:r>
              <a:rPr lang="en-US" altLang="zh-CN" sz="2800" smtClean="0">
                <a:solidFill>
                  <a:srgbClr val="00B0F0"/>
                </a:solidFill>
              </a:rPr>
              <a:t>1</a:t>
            </a:r>
            <a:r>
              <a:rPr lang="zh-CN" altLang="en-US" sz="2800" smtClean="0"/>
              <a:t>，也有</a:t>
            </a:r>
            <a:r>
              <a:rPr lang="en-US" altLang="zh-CN" sz="2800" smtClean="0"/>
              <a:t>+∞</a:t>
            </a:r>
            <a:r>
              <a:rPr lang="zh-CN" altLang="en-US" sz="2800" smtClean="0"/>
              <a:t>和</a:t>
            </a:r>
            <a:r>
              <a:rPr lang="en-US" altLang="zh-CN" sz="2800" smtClean="0"/>
              <a:t>-∞</a:t>
            </a:r>
            <a:r>
              <a:rPr lang="zh-CN" altLang="en-US" sz="2800" smtClean="0"/>
              <a:t>之分。</a:t>
            </a:r>
          </a:p>
          <a:p>
            <a:pPr eaLnBrk="1" hangingPunct="1"/>
            <a:r>
              <a:rPr lang="zh-CN" altLang="en-US" sz="2800" smtClean="0"/>
              <a:t>这样在</a:t>
            </a:r>
            <a:r>
              <a:rPr lang="en-US" altLang="zh-CN" sz="2800" smtClean="0"/>
              <a:t>32</a:t>
            </a:r>
            <a:r>
              <a:rPr lang="zh-CN" altLang="en-US" sz="2800" smtClean="0"/>
              <a:t>位浮点数表示中，要除去</a:t>
            </a:r>
            <a:r>
              <a:rPr lang="en-US" altLang="zh-CN" sz="2800" smtClean="0"/>
              <a:t>E</a:t>
            </a:r>
            <a:r>
              <a:rPr lang="zh-CN" altLang="en-US" sz="2800" smtClean="0"/>
              <a:t>用全</a:t>
            </a:r>
            <a:r>
              <a:rPr lang="en-US" altLang="zh-CN" sz="2800" smtClean="0"/>
              <a:t>0</a:t>
            </a:r>
            <a:r>
              <a:rPr lang="zh-CN" altLang="en-US" sz="2800" smtClean="0"/>
              <a:t>和全</a:t>
            </a:r>
            <a:r>
              <a:rPr lang="en-US" altLang="zh-CN" sz="2800" smtClean="0"/>
              <a:t>1</a:t>
            </a:r>
            <a:r>
              <a:rPr lang="zh-CN" altLang="en-US" sz="2800" smtClean="0"/>
              <a:t>（</a:t>
            </a:r>
            <a:r>
              <a:rPr lang="en-US" altLang="zh-CN" sz="2800" smtClean="0"/>
              <a:t>255</a:t>
            </a:r>
            <a:r>
              <a:rPr lang="en-US" altLang="zh-CN" sz="2800" baseline="-25000" smtClean="0"/>
              <a:t>10</a:t>
            </a:r>
            <a:r>
              <a:rPr lang="zh-CN" altLang="en-US" sz="2800" smtClean="0"/>
              <a:t>）表示零和无穷大的特殊情况，指数的偏移值不选</a:t>
            </a:r>
            <a:r>
              <a:rPr lang="en-US" altLang="zh-CN" sz="2800" smtClean="0"/>
              <a:t>128</a:t>
            </a:r>
            <a:r>
              <a:rPr lang="zh-CN" altLang="en-US" sz="2800" smtClean="0"/>
              <a:t>（</a:t>
            </a:r>
            <a:r>
              <a:rPr lang="en-US" altLang="zh-CN" sz="2800" smtClean="0"/>
              <a:t>10000000</a:t>
            </a:r>
            <a:r>
              <a:rPr lang="zh-CN" altLang="en-US" sz="2800" smtClean="0"/>
              <a:t>），而选</a:t>
            </a:r>
            <a:r>
              <a:rPr lang="en-US" altLang="zh-CN" sz="2800" smtClean="0"/>
              <a:t>127</a:t>
            </a:r>
            <a:r>
              <a:rPr lang="zh-CN" altLang="en-US" sz="2800" smtClean="0"/>
              <a:t>（</a:t>
            </a:r>
            <a:r>
              <a:rPr lang="en-US" altLang="zh-CN" sz="2800" smtClean="0"/>
              <a:t>01111111</a:t>
            </a:r>
            <a:r>
              <a:rPr lang="zh-CN" altLang="en-US" sz="2800" smtClean="0"/>
              <a:t>）。对于规格化浮点数，</a:t>
            </a:r>
            <a:r>
              <a:rPr lang="en-US" altLang="zh-CN" sz="2800" smtClean="0"/>
              <a:t>E</a:t>
            </a:r>
            <a:r>
              <a:rPr lang="zh-CN" altLang="en-US" sz="2800" smtClean="0"/>
              <a:t>的范围变为</a:t>
            </a:r>
            <a:r>
              <a:rPr lang="en-US" altLang="zh-CN" sz="2800" smtClean="0"/>
              <a:t>1</a:t>
            </a:r>
            <a:r>
              <a:rPr lang="zh-CN" altLang="en-US" sz="2800" smtClean="0"/>
              <a:t>到</a:t>
            </a:r>
            <a:r>
              <a:rPr lang="en-US" altLang="zh-CN" sz="2800" smtClean="0"/>
              <a:t>254</a:t>
            </a:r>
            <a:r>
              <a:rPr lang="zh-CN" altLang="en-US" sz="2800" smtClean="0"/>
              <a:t>，真正的指数值</a:t>
            </a:r>
            <a:r>
              <a:rPr lang="en-US" altLang="zh-CN" sz="2800" smtClean="0"/>
              <a:t>e</a:t>
            </a:r>
            <a:r>
              <a:rPr lang="zh-CN" altLang="en-US" sz="2800" smtClean="0"/>
              <a:t>则为</a:t>
            </a:r>
            <a:r>
              <a:rPr lang="en-US" altLang="zh-CN" sz="2800" smtClean="0"/>
              <a:t>-126</a:t>
            </a:r>
            <a:r>
              <a:rPr lang="zh-CN" altLang="en-US" sz="2800" smtClean="0"/>
              <a:t>到</a:t>
            </a:r>
            <a:r>
              <a:rPr lang="en-US" altLang="zh-CN" sz="2800" smtClean="0"/>
              <a:t>+127</a:t>
            </a:r>
            <a:r>
              <a:rPr lang="zh-CN" altLang="en-US" sz="2800" smtClean="0"/>
              <a:t>。因此</a:t>
            </a:r>
            <a:r>
              <a:rPr lang="en-US" altLang="zh-CN" sz="2800" smtClean="0"/>
              <a:t>32</a:t>
            </a:r>
            <a:r>
              <a:rPr lang="zh-CN" altLang="en-US" sz="2800" smtClean="0"/>
              <a:t>位浮点数表示的绝对值的范围是</a:t>
            </a:r>
            <a:r>
              <a:rPr lang="en-US" altLang="zh-CN" sz="2800" smtClean="0"/>
              <a:t>10</a:t>
            </a:r>
            <a:r>
              <a:rPr lang="en-US" altLang="zh-CN" sz="2800" baseline="30000" smtClean="0"/>
              <a:t>-38</a:t>
            </a:r>
            <a:r>
              <a:rPr lang="zh-CN" altLang="en-US" sz="2800" smtClean="0"/>
              <a:t>～</a:t>
            </a:r>
            <a:r>
              <a:rPr lang="en-US" altLang="zh-CN" sz="2800" smtClean="0"/>
              <a:t>10</a:t>
            </a:r>
            <a:r>
              <a:rPr lang="en-US" altLang="zh-CN" sz="2800" baseline="30000" smtClean="0"/>
              <a:t>38</a:t>
            </a:r>
            <a:r>
              <a:rPr lang="zh-CN" altLang="en-US" sz="2800" smtClean="0"/>
              <a:t>（以</a:t>
            </a:r>
            <a:r>
              <a:rPr lang="en-US" altLang="zh-CN" sz="2800" smtClean="0"/>
              <a:t>10</a:t>
            </a:r>
            <a:r>
              <a:rPr lang="zh-CN" altLang="en-US" sz="2800" smtClean="0"/>
              <a:t>的幂表示）。</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A1B200C-BDB6-4ADE-AF64-28D160F12AB8}" type="datetime11">
              <a:rPr lang="zh-CN" altLang="en-US" smtClean="0"/>
              <a:t>10:23:48</a:t>
            </a:fld>
            <a:endParaRPr lang="en-US" altLang="zh-CN" smtClean="0"/>
          </a:p>
        </p:txBody>
      </p:sp>
      <p:sp>
        <p:nvSpPr>
          <p:cNvPr id="172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B15EEE4-6C32-474A-9BEA-F5BAD232B9FA}" type="slidenum">
              <a:rPr lang="en-US" altLang="zh-CN"/>
              <a:pPr/>
              <a:t>170</a:t>
            </a:fld>
            <a:endParaRPr lang="en-US" altLang="zh-CN"/>
          </a:p>
        </p:txBody>
      </p:sp>
      <p:sp>
        <p:nvSpPr>
          <p:cNvPr id="172036" name="Rectangle 2"/>
          <p:cNvSpPr>
            <a:spLocks noGrp="1" noChangeArrowheads="1"/>
          </p:cNvSpPr>
          <p:nvPr>
            <p:ph type="title"/>
          </p:nvPr>
        </p:nvSpPr>
        <p:spPr/>
        <p:txBody>
          <a:bodyPr/>
          <a:lstStyle/>
          <a:p>
            <a:pPr eaLnBrk="1" hangingPunct="1"/>
            <a:r>
              <a:rPr lang="en-US" altLang="zh-CN" smtClean="0"/>
              <a:t>2.5.3</a:t>
            </a:r>
            <a:r>
              <a:rPr lang="zh-CN" altLang="en-US" smtClean="0"/>
              <a:t>内部总线</a:t>
            </a:r>
          </a:p>
        </p:txBody>
      </p:sp>
      <p:sp>
        <p:nvSpPr>
          <p:cNvPr id="172037" name="Rectangle 3"/>
          <p:cNvSpPr>
            <a:spLocks noGrp="1" noChangeArrowheads="1"/>
          </p:cNvSpPr>
          <p:nvPr>
            <p:ph type="body" idx="1"/>
          </p:nvPr>
        </p:nvSpPr>
        <p:spPr>
          <a:xfrm>
            <a:off x="467544" y="1988840"/>
            <a:ext cx="8229600" cy="3437929"/>
          </a:xfrm>
        </p:spPr>
        <p:txBody>
          <a:bodyPr/>
          <a:lstStyle/>
          <a:p>
            <a:pPr marL="0" lvl="1" indent="0" eaLnBrk="1" hangingPunct="1">
              <a:buNone/>
            </a:pPr>
            <a:r>
              <a:rPr lang="zh-CN" altLang="en-US" sz="2200" smtClean="0"/>
              <a:t>计算机内部各部件数据传送频繁</a:t>
            </a:r>
            <a:r>
              <a:rPr lang="en-US" altLang="zh-CN" sz="2200" smtClean="0"/>
              <a:t>,</a:t>
            </a:r>
            <a:r>
              <a:rPr lang="zh-CN" altLang="en-US" sz="2200" smtClean="0"/>
              <a:t>为了减少内部数据传送线并便于控制，通常将一些寄存器之间数据传送的通路加以归并，组成总线结构，使不同来源的信息在总线上分时传送。 </a:t>
            </a:r>
          </a:p>
          <a:p>
            <a:pPr marL="342900" lvl="2" indent="-342900" eaLnBrk="1" hangingPunct="1">
              <a:buClr>
                <a:schemeClr val="tx1"/>
              </a:buClr>
              <a:buFont typeface="Wingdings" pitchFamily="2" charset="2"/>
              <a:buChar char="n"/>
            </a:pPr>
            <a:r>
              <a:rPr lang="zh-CN" altLang="en-US" sz="2100" smtClean="0"/>
              <a:t>按所处位置分类</a:t>
            </a:r>
          </a:p>
          <a:p>
            <a:pPr marL="603250" lvl="4" indent="-285750" eaLnBrk="1" hangingPunct="1">
              <a:buClrTx/>
              <a:buFont typeface="Wingdings" pitchFamily="2" charset="2"/>
              <a:buChar char="l"/>
            </a:pPr>
            <a:r>
              <a:rPr lang="zh-CN" altLang="en-US" sz="1800" smtClean="0"/>
              <a:t>内部总线（</a:t>
            </a:r>
            <a:r>
              <a:rPr lang="en-US" altLang="zh-CN" sz="1800" smtClean="0"/>
              <a:t>CPU</a:t>
            </a:r>
            <a:r>
              <a:rPr lang="zh-CN" altLang="en-US" sz="1800" smtClean="0"/>
              <a:t>内各部件的连线）</a:t>
            </a:r>
          </a:p>
          <a:p>
            <a:pPr marL="603250" lvl="4" indent="-285750" eaLnBrk="1" hangingPunct="1">
              <a:buClrTx/>
              <a:buFont typeface="Wingdings" pitchFamily="2" charset="2"/>
              <a:buChar char="l"/>
            </a:pPr>
            <a:r>
              <a:rPr lang="zh-CN" altLang="en-US" sz="1800" smtClean="0"/>
              <a:t>外部总线（是指系统总线，即</a:t>
            </a:r>
            <a:r>
              <a:rPr lang="en-US" altLang="zh-CN" sz="1800" smtClean="0"/>
              <a:t>CPU</a:t>
            </a:r>
            <a:r>
              <a:rPr lang="zh-CN" altLang="en-US" sz="1800" smtClean="0"/>
              <a:t>与存储器、</a:t>
            </a:r>
            <a:r>
              <a:rPr lang="en-US" altLang="zh-CN" sz="1800" smtClean="0"/>
              <a:t>I/O</a:t>
            </a:r>
            <a:r>
              <a:rPr lang="zh-CN" altLang="en-US" sz="1800" smtClean="0"/>
              <a:t>系统之间的连线）</a:t>
            </a:r>
          </a:p>
          <a:p>
            <a:pPr marL="342900" lvl="2" indent="-342900" eaLnBrk="1" hangingPunct="1">
              <a:buClrTx/>
              <a:buFont typeface="Wingdings" pitchFamily="2" charset="2"/>
              <a:buChar char="n"/>
            </a:pPr>
            <a:r>
              <a:rPr lang="zh-CN" altLang="en-US" sz="2100" smtClean="0"/>
              <a:t>按逻辑结构分类</a:t>
            </a:r>
          </a:p>
          <a:p>
            <a:pPr marL="603250" lvl="4" indent="-285750" eaLnBrk="1" hangingPunct="1">
              <a:buClrTx/>
              <a:buFont typeface="Wingdings" pitchFamily="2" charset="2"/>
              <a:buChar char="l"/>
            </a:pPr>
            <a:r>
              <a:rPr lang="zh-CN" altLang="en-US" sz="1800" smtClean="0"/>
              <a:t>单向传送总线</a:t>
            </a:r>
          </a:p>
          <a:p>
            <a:pPr marL="603250" lvl="4" indent="-285750" eaLnBrk="1" hangingPunct="1">
              <a:buClrTx/>
              <a:buFont typeface="Wingdings" pitchFamily="2" charset="2"/>
              <a:buChar char="l"/>
            </a:pPr>
            <a:r>
              <a:rPr lang="zh-CN" altLang="en-US" sz="1800" smtClean="0"/>
              <a:t>双向传送总线</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654766D-3F88-47EA-8631-12A5374800A2}" type="datetime11">
              <a:rPr lang="zh-CN" altLang="en-US" smtClean="0"/>
              <a:t>10:23:48</a:t>
            </a:fld>
            <a:endParaRPr lang="en-US" altLang="zh-CN" smtClean="0"/>
          </a:p>
        </p:txBody>
      </p:sp>
      <p:sp>
        <p:nvSpPr>
          <p:cNvPr id="173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19B84C5-FA4E-4E2A-A73E-132893103235}" type="slidenum">
              <a:rPr lang="en-US" altLang="zh-CN"/>
              <a:pPr/>
              <a:t>171</a:t>
            </a:fld>
            <a:endParaRPr lang="en-US" altLang="zh-CN"/>
          </a:p>
        </p:txBody>
      </p:sp>
      <p:sp>
        <p:nvSpPr>
          <p:cNvPr id="173060" name="Rectangle 2"/>
          <p:cNvSpPr>
            <a:spLocks noGrp="1" noChangeArrowheads="1"/>
          </p:cNvSpPr>
          <p:nvPr>
            <p:ph type="title"/>
          </p:nvPr>
        </p:nvSpPr>
        <p:spPr/>
        <p:txBody>
          <a:bodyPr/>
          <a:lstStyle/>
          <a:p>
            <a:pPr eaLnBrk="1" hangingPunct="1"/>
            <a:r>
              <a:rPr lang="en-US" altLang="zh-CN" smtClean="0"/>
              <a:t>2.5.3 </a:t>
            </a:r>
            <a:r>
              <a:rPr lang="zh-CN" altLang="en-US" smtClean="0"/>
              <a:t>内部总线</a:t>
            </a:r>
          </a:p>
        </p:txBody>
      </p:sp>
      <p:sp>
        <p:nvSpPr>
          <p:cNvPr id="173062" name="矩形 5"/>
          <p:cNvSpPr>
            <a:spLocks noChangeArrowheads="1"/>
          </p:cNvSpPr>
          <p:nvPr/>
        </p:nvSpPr>
        <p:spPr bwMode="auto">
          <a:xfrm>
            <a:off x="2699347" y="6215688"/>
            <a:ext cx="392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a:t>图2.14 由三态门组成的双向数据总线</a:t>
            </a:r>
            <a:endParaRPr lang="zh-CN" altLang="en-US"/>
          </a:p>
        </p:txBody>
      </p:sp>
      <p:sp>
        <p:nvSpPr>
          <p:cNvPr id="173063" name="AutoShape 4">
            <a:hlinkClick r:id="" action="ppaction://noaction" highlightClick="1"/>
          </p:cNvPr>
          <p:cNvSpPr>
            <a:spLocks noChangeArrowheads="1"/>
          </p:cNvSpPr>
          <p:nvPr/>
        </p:nvSpPr>
        <p:spPr bwMode="auto">
          <a:xfrm>
            <a:off x="5711451" y="836712"/>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pic>
        <p:nvPicPr>
          <p:cNvPr id="247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59" y="2087750"/>
            <a:ext cx="382171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96623"/>
            <a:ext cx="374441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5"/>
          <p:cNvSpPr>
            <a:spLocks noChangeArrowheads="1"/>
          </p:cNvSpPr>
          <p:nvPr/>
        </p:nvSpPr>
        <p:spPr bwMode="auto">
          <a:xfrm>
            <a:off x="895785" y="5661802"/>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smtClean="0"/>
              <a:t>带有缓冲器的双向数据总线</a:t>
            </a:r>
            <a:endParaRPr lang="zh-CN" altLang="en-US" b="1"/>
          </a:p>
        </p:txBody>
      </p:sp>
      <p:sp>
        <p:nvSpPr>
          <p:cNvPr id="12" name="矩形 5"/>
          <p:cNvSpPr>
            <a:spLocks noChangeArrowheads="1"/>
          </p:cNvSpPr>
          <p:nvPr/>
        </p:nvSpPr>
        <p:spPr bwMode="auto">
          <a:xfrm>
            <a:off x="5364088" y="5661802"/>
            <a:ext cx="2973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smtClean="0"/>
              <a:t>带有锁存器的双向数据总线</a:t>
            </a:r>
            <a:endParaRPr lang="zh-CN" altLang="en-US" b="1"/>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F0A3B5D-0692-4236-B2FD-A00505D3F312}" type="datetime11">
              <a:rPr lang="zh-CN" altLang="en-US" smtClean="0"/>
              <a:t>10:23:48</a:t>
            </a:fld>
            <a:endParaRPr lang="en-US" altLang="zh-CN" smtClean="0"/>
          </a:p>
        </p:txBody>
      </p:sp>
      <p:sp>
        <p:nvSpPr>
          <p:cNvPr id="172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B15EEE4-6C32-474A-9BEA-F5BAD232B9FA}" type="slidenum">
              <a:rPr lang="en-US" altLang="zh-CN"/>
              <a:pPr/>
              <a:t>172</a:t>
            </a:fld>
            <a:endParaRPr lang="en-US" altLang="zh-CN"/>
          </a:p>
        </p:txBody>
      </p:sp>
      <p:sp>
        <p:nvSpPr>
          <p:cNvPr id="172037" name="Rectangle 3"/>
          <p:cNvSpPr>
            <a:spLocks noGrp="1" noChangeArrowheads="1"/>
          </p:cNvSpPr>
          <p:nvPr>
            <p:ph type="body" idx="1"/>
          </p:nvPr>
        </p:nvSpPr>
        <p:spPr>
          <a:xfrm>
            <a:off x="467544" y="1700808"/>
            <a:ext cx="8229600" cy="3888432"/>
          </a:xfrm>
        </p:spPr>
        <p:txBody>
          <a:bodyPr/>
          <a:lstStyle/>
          <a:p>
            <a:pPr marL="0" lvl="1" indent="457200" eaLnBrk="1" hangingPunct="1">
              <a:buNone/>
            </a:pPr>
            <a:r>
              <a:rPr lang="zh-CN" altLang="en-US" sz="2800" smtClean="0"/>
              <a:t>运算器包括</a:t>
            </a:r>
            <a:r>
              <a:rPr lang="en-US" altLang="zh-CN" sz="2800" smtClean="0"/>
              <a:t>ALU</a:t>
            </a:r>
            <a:r>
              <a:rPr lang="zh-CN" altLang="en-US" sz="2800" smtClean="0"/>
              <a:t>、阵列乘除器、寄存器、多路开关、三态缓冲器、数据总线等逻辑部件。运算器的设计主要围绕着</a:t>
            </a:r>
            <a:r>
              <a:rPr lang="en-US" altLang="zh-CN" sz="2800" smtClean="0"/>
              <a:t>ALU</a:t>
            </a:r>
            <a:r>
              <a:rPr lang="zh-CN" altLang="en-US" sz="2800" smtClean="0"/>
              <a:t>和寄存器同数据总线之间如何传送操作数和运算结果而进行。</a:t>
            </a:r>
            <a:endParaRPr lang="en-US" altLang="zh-CN" sz="2800" smtClean="0"/>
          </a:p>
          <a:p>
            <a:pPr marL="0" lvl="1" indent="457200" eaLnBrk="1" hangingPunct="1">
              <a:buNone/>
            </a:pPr>
            <a:r>
              <a:rPr lang="zh-CN" altLang="en-US" sz="2800" smtClean="0"/>
              <a:t>在决定方案时，需要考虑数据传送的方便性和操作速度，在微型机和单片机中还要考虑在硅片上制作总线的工艺。</a:t>
            </a:r>
            <a:endParaRPr lang="en-US" altLang="zh-CN" sz="2800" smtClean="0"/>
          </a:p>
          <a:p>
            <a:pPr marL="0" lvl="1" indent="457200" eaLnBrk="1" hangingPunct="1">
              <a:buNone/>
            </a:pPr>
            <a:r>
              <a:rPr lang="zh-CN" altLang="en-US" sz="2800" smtClean="0"/>
              <a:t>计算机的运算器大体有三种结构形式。</a:t>
            </a:r>
          </a:p>
        </p:txBody>
      </p:sp>
      <p:sp>
        <p:nvSpPr>
          <p:cNvPr id="7" name="Rectangle 2"/>
          <p:cNvSpPr>
            <a:spLocks noGrp="1" noChangeArrowheads="1"/>
          </p:cNvSpPr>
          <p:nvPr>
            <p:ph type="title"/>
          </p:nvPr>
        </p:nvSpPr>
        <p:spPr>
          <a:xfrm>
            <a:off x="457200" y="692696"/>
            <a:ext cx="7543800" cy="724942"/>
          </a:xfrm>
        </p:spPr>
        <p:txBody>
          <a:bodyPr/>
          <a:lstStyle/>
          <a:p>
            <a:pPr eaLnBrk="1" hangingPunct="1"/>
            <a:r>
              <a:rPr lang="en-US" altLang="zh-CN" smtClean="0">
                <a:cs typeface="Times New Roman" pitchFamily="18" charset="0"/>
              </a:rPr>
              <a:t>2.5.4</a:t>
            </a:r>
            <a:r>
              <a:rPr lang="zh-CN" altLang="en-US" smtClean="0"/>
              <a:t>定点运算器的基本结构</a:t>
            </a:r>
          </a:p>
        </p:txBody>
      </p:sp>
    </p:spTree>
    <p:extLst>
      <p:ext uri="{BB962C8B-B14F-4D97-AF65-F5344CB8AC3E}">
        <p14:creationId xmlns:p14="http://schemas.microsoft.com/office/powerpoint/2010/main" val="41612420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EF2F5BE-2621-4D1B-8C6D-D645AFF066C5}" type="datetime11">
              <a:rPr lang="zh-CN" altLang="en-US" smtClean="0"/>
              <a:t>10:23:48</a:t>
            </a:fld>
            <a:endParaRPr lang="en-US" altLang="zh-CN" smtClean="0"/>
          </a:p>
        </p:txBody>
      </p:sp>
      <p:sp>
        <p:nvSpPr>
          <p:cNvPr id="174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FFCF9DD-4DAB-4D42-B6D6-8E511A551840}" type="slidenum">
              <a:rPr lang="en-US" altLang="zh-CN"/>
              <a:pPr/>
              <a:t>173</a:t>
            </a:fld>
            <a:endParaRPr lang="en-US" altLang="zh-CN"/>
          </a:p>
        </p:txBody>
      </p:sp>
      <p:sp>
        <p:nvSpPr>
          <p:cNvPr id="174084" name="Rectangle 2"/>
          <p:cNvSpPr>
            <a:spLocks noGrp="1" noChangeArrowheads="1"/>
          </p:cNvSpPr>
          <p:nvPr>
            <p:ph type="title"/>
          </p:nvPr>
        </p:nvSpPr>
        <p:spPr>
          <a:xfrm>
            <a:off x="457200" y="692696"/>
            <a:ext cx="7543800" cy="724942"/>
          </a:xfrm>
        </p:spPr>
        <p:txBody>
          <a:bodyPr/>
          <a:lstStyle/>
          <a:p>
            <a:pPr eaLnBrk="1" hangingPunct="1"/>
            <a:r>
              <a:rPr lang="en-US" altLang="zh-CN" smtClean="0">
                <a:cs typeface="Times New Roman" pitchFamily="18" charset="0"/>
              </a:rPr>
              <a:t>2.5.4</a:t>
            </a:r>
            <a:r>
              <a:rPr lang="zh-CN" altLang="en-US" smtClean="0"/>
              <a:t>定点运算器的基本结构</a:t>
            </a:r>
          </a:p>
        </p:txBody>
      </p:sp>
      <p:sp>
        <p:nvSpPr>
          <p:cNvPr id="174085" name="Rectangle 3"/>
          <p:cNvSpPr>
            <a:spLocks noGrp="1" noChangeArrowheads="1"/>
          </p:cNvSpPr>
          <p:nvPr>
            <p:ph type="body" idx="1"/>
          </p:nvPr>
        </p:nvSpPr>
        <p:spPr>
          <a:xfrm>
            <a:off x="467544" y="1556792"/>
            <a:ext cx="4330824" cy="563562"/>
          </a:xfrm>
        </p:spPr>
        <p:txBody>
          <a:bodyPr/>
          <a:lstStyle/>
          <a:p>
            <a:pPr eaLnBrk="1" hangingPunct="1">
              <a:buFont typeface="Wingdings" pitchFamily="2" charset="2"/>
              <a:buNone/>
            </a:pPr>
            <a:r>
              <a:rPr lang="en-US" altLang="zh-CN" smtClean="0"/>
              <a:t>1</a:t>
            </a:r>
            <a:r>
              <a:rPr lang="zh-CN" altLang="en-US" smtClean="0"/>
              <a:t>、单总线结构的运算器</a:t>
            </a:r>
          </a:p>
        </p:txBody>
      </p:sp>
      <p:sp>
        <p:nvSpPr>
          <p:cNvPr id="174086" name="Rectangle 4"/>
          <p:cNvSpPr>
            <a:spLocks noChangeArrowheads="1"/>
          </p:cNvSpPr>
          <p:nvPr/>
        </p:nvSpPr>
        <p:spPr bwMode="auto">
          <a:xfrm>
            <a:off x="3448050" y="2595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zh-CN" altLang="en-US"/>
          </a:p>
        </p:txBody>
      </p:sp>
      <p:sp>
        <p:nvSpPr>
          <p:cNvPr id="174088" name="AutoShape 4">
            <a:hlinkClick r:id="" action="ppaction://noaction" highlightClick="1"/>
          </p:cNvPr>
          <p:cNvSpPr>
            <a:spLocks noChangeArrowheads="1"/>
          </p:cNvSpPr>
          <p:nvPr/>
        </p:nvSpPr>
        <p:spPr bwMode="auto">
          <a:xfrm>
            <a:off x="6500813"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pic>
        <p:nvPicPr>
          <p:cNvPr id="248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194" y="2749878"/>
            <a:ext cx="5802117" cy="327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1C3E09D-28C9-492A-8A1F-BFD93B272AED}" type="datetime11">
              <a:rPr lang="zh-CN" altLang="en-US" smtClean="0"/>
              <a:t>10:23:48</a:t>
            </a:fld>
            <a:endParaRPr lang="en-US" altLang="zh-CN" smtClean="0"/>
          </a:p>
        </p:txBody>
      </p:sp>
      <p:sp>
        <p:nvSpPr>
          <p:cNvPr id="175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4FA6CFD-51DE-41D5-A77D-511999571D21}" type="slidenum">
              <a:rPr lang="en-US" altLang="zh-CN"/>
              <a:pPr/>
              <a:t>174</a:t>
            </a:fld>
            <a:endParaRPr lang="en-US" altLang="zh-CN"/>
          </a:p>
        </p:txBody>
      </p:sp>
      <p:sp>
        <p:nvSpPr>
          <p:cNvPr id="175108" name="Rectangle 2"/>
          <p:cNvSpPr>
            <a:spLocks noGrp="1" noChangeArrowheads="1"/>
          </p:cNvSpPr>
          <p:nvPr>
            <p:ph type="title"/>
          </p:nvPr>
        </p:nvSpPr>
        <p:spPr/>
        <p:txBody>
          <a:bodyPr/>
          <a:lstStyle/>
          <a:p>
            <a:pPr eaLnBrk="1" hangingPunct="1"/>
            <a:r>
              <a:rPr lang="en-US" altLang="zh-CN" smtClean="0">
                <a:cs typeface="Times New Roman" pitchFamily="18" charset="0"/>
              </a:rPr>
              <a:t>2.5.4</a:t>
            </a:r>
            <a:r>
              <a:rPr lang="zh-CN" altLang="en-US" smtClean="0"/>
              <a:t>定点运算器的基本结构</a:t>
            </a:r>
          </a:p>
        </p:txBody>
      </p:sp>
      <p:sp>
        <p:nvSpPr>
          <p:cNvPr id="175109" name="Rectangle 3"/>
          <p:cNvSpPr>
            <a:spLocks noGrp="1" noChangeArrowheads="1"/>
          </p:cNvSpPr>
          <p:nvPr>
            <p:ph type="body" idx="1"/>
          </p:nvPr>
        </p:nvSpPr>
        <p:spPr/>
        <p:txBody>
          <a:bodyPr/>
          <a:lstStyle/>
          <a:p>
            <a:pPr lvl="1" eaLnBrk="1" hangingPunct="1"/>
            <a:endParaRPr lang="en-US" altLang="zh-CN" smtClean="0"/>
          </a:p>
          <a:p>
            <a:pPr eaLnBrk="1" hangingPunct="1"/>
            <a:endParaRPr lang="en-US" altLang="zh-CN" smtClean="0"/>
          </a:p>
        </p:txBody>
      </p:sp>
      <p:sp>
        <p:nvSpPr>
          <p:cNvPr id="175111" name="Text Box 5"/>
          <p:cNvSpPr txBox="1">
            <a:spLocks noChangeArrowheads="1"/>
          </p:cNvSpPr>
          <p:nvPr/>
        </p:nvSpPr>
        <p:spPr bwMode="auto">
          <a:xfrm>
            <a:off x="627063" y="1635125"/>
            <a:ext cx="50244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600"/>
              <a:t>2</a:t>
            </a:r>
            <a:r>
              <a:rPr lang="zh-CN" altLang="en-US" sz="3600"/>
              <a:t>、</a:t>
            </a:r>
            <a:r>
              <a:rPr lang="zh-CN" altLang="en-US" sz="3600" b="1">
                <a:solidFill>
                  <a:schemeClr val="tx2"/>
                </a:solidFill>
              </a:rPr>
              <a:t>双总线结构的运算器</a:t>
            </a:r>
          </a:p>
        </p:txBody>
      </p:sp>
      <p:pic>
        <p:nvPicPr>
          <p:cNvPr id="249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565" y="2420888"/>
            <a:ext cx="624046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7DFFEBE-D5F7-4572-A7CC-8FC3B3D1DAC3}" type="datetime11">
              <a:rPr lang="zh-CN" altLang="en-US" smtClean="0"/>
              <a:t>10:23:48</a:t>
            </a:fld>
            <a:endParaRPr lang="en-US" altLang="zh-CN" smtClean="0"/>
          </a:p>
        </p:txBody>
      </p:sp>
      <p:sp>
        <p:nvSpPr>
          <p:cNvPr id="176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992FB6B-F62B-4AFD-AF26-55B8D25CC627}" type="slidenum">
              <a:rPr lang="en-US" altLang="zh-CN"/>
              <a:pPr/>
              <a:t>175</a:t>
            </a:fld>
            <a:endParaRPr lang="en-US" altLang="zh-CN"/>
          </a:p>
        </p:txBody>
      </p:sp>
      <p:sp>
        <p:nvSpPr>
          <p:cNvPr id="176132" name="Rectangle 2"/>
          <p:cNvSpPr>
            <a:spLocks noGrp="1" noChangeArrowheads="1"/>
          </p:cNvSpPr>
          <p:nvPr>
            <p:ph type="title"/>
          </p:nvPr>
        </p:nvSpPr>
        <p:spPr/>
        <p:txBody>
          <a:bodyPr/>
          <a:lstStyle/>
          <a:p>
            <a:pPr eaLnBrk="1" hangingPunct="1"/>
            <a:r>
              <a:rPr lang="en-US" altLang="zh-CN" smtClean="0">
                <a:cs typeface="Times New Roman" pitchFamily="18" charset="0"/>
              </a:rPr>
              <a:t>2.5.4</a:t>
            </a:r>
            <a:r>
              <a:rPr lang="zh-CN" altLang="en-US" smtClean="0"/>
              <a:t>定点运算器的基本结构</a:t>
            </a:r>
          </a:p>
        </p:txBody>
      </p:sp>
      <p:sp>
        <p:nvSpPr>
          <p:cNvPr id="176133" name="Rectangle 3"/>
          <p:cNvSpPr>
            <a:spLocks noGrp="1" noChangeArrowheads="1"/>
          </p:cNvSpPr>
          <p:nvPr>
            <p:ph type="body" idx="1"/>
          </p:nvPr>
        </p:nvSpPr>
        <p:spPr>
          <a:xfrm>
            <a:off x="539552" y="1556792"/>
            <a:ext cx="4320480" cy="648072"/>
          </a:xfrm>
        </p:spPr>
        <p:txBody>
          <a:bodyPr/>
          <a:lstStyle/>
          <a:p>
            <a:pPr eaLnBrk="1" hangingPunct="1">
              <a:buFont typeface="Wingdings" pitchFamily="2" charset="2"/>
              <a:buNone/>
            </a:pPr>
            <a:r>
              <a:rPr lang="en-US" altLang="zh-CN" smtClean="0"/>
              <a:t>3</a:t>
            </a:r>
            <a:r>
              <a:rPr lang="zh-CN" altLang="en-US" smtClean="0"/>
              <a:t>、三总线结构的运算器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943" y="2348880"/>
            <a:ext cx="5533333" cy="3495238"/>
          </a:xfrm>
          <a:prstGeom prst="rect">
            <a:avLst/>
          </a:prstGeom>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560C7A7-F553-4B90-92D8-FC3DDDE159E0}" type="datetime11">
              <a:rPr lang="zh-CN" altLang="en-US" smtClean="0"/>
              <a:t>10:23:48</a:t>
            </a:fld>
            <a:endParaRPr lang="en-US" altLang="zh-CN" smtClean="0"/>
          </a:p>
        </p:txBody>
      </p:sp>
      <p:sp>
        <p:nvSpPr>
          <p:cNvPr id="177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29DD26E-0A62-42B9-9CF8-972ADA22BBEE}" type="slidenum">
              <a:rPr lang="en-US" altLang="zh-CN"/>
              <a:pPr/>
              <a:t>176</a:t>
            </a:fld>
            <a:endParaRPr lang="en-US" altLang="zh-CN"/>
          </a:p>
        </p:txBody>
      </p:sp>
      <p:sp>
        <p:nvSpPr>
          <p:cNvPr id="177156" name="Rectangle 2"/>
          <p:cNvSpPr>
            <a:spLocks noGrp="1" noChangeArrowheads="1"/>
          </p:cNvSpPr>
          <p:nvPr>
            <p:ph type="title"/>
          </p:nvPr>
        </p:nvSpPr>
        <p:spPr/>
        <p:txBody>
          <a:bodyPr/>
          <a:lstStyle/>
          <a:p>
            <a:pPr eaLnBrk="1" hangingPunct="1"/>
            <a:r>
              <a:rPr lang="en-US" altLang="zh-CN" sz="3500" smtClean="0">
                <a:cs typeface="Times New Roman" pitchFamily="18" charset="0"/>
              </a:rPr>
              <a:t>2</a:t>
            </a:r>
            <a:r>
              <a:rPr lang="en-US" altLang="zh-CN" sz="3500" smtClean="0"/>
              <a:t>.6  </a:t>
            </a:r>
            <a:r>
              <a:rPr lang="zh-CN" altLang="en-US" sz="3500" smtClean="0"/>
              <a:t>浮点运算方法和浮点运算器</a:t>
            </a:r>
          </a:p>
        </p:txBody>
      </p:sp>
      <p:sp>
        <p:nvSpPr>
          <p:cNvPr id="177157" name="Rectangle 3"/>
          <p:cNvSpPr>
            <a:spLocks noGrp="1" noChangeArrowheads="1"/>
          </p:cNvSpPr>
          <p:nvPr>
            <p:ph type="body" idx="1"/>
          </p:nvPr>
        </p:nvSpPr>
        <p:spPr/>
        <p:txBody>
          <a:bodyPr/>
          <a:lstStyle/>
          <a:p>
            <a:pPr eaLnBrk="1" hangingPunct="1">
              <a:buFont typeface="Wingdings" pitchFamily="2" charset="2"/>
              <a:buNone/>
            </a:pPr>
            <a:r>
              <a:rPr lang="en-US" altLang="zh-CN" b="1" smtClean="0"/>
              <a:t>2.6.1 </a:t>
            </a:r>
            <a:r>
              <a:rPr lang="zh-CN" altLang="en-US" b="1" smtClean="0"/>
              <a:t>浮点加法、减法运算</a:t>
            </a:r>
          </a:p>
          <a:p>
            <a:pPr eaLnBrk="1" hangingPunct="1">
              <a:buFont typeface="Wingdings" pitchFamily="2" charset="2"/>
              <a:buNone/>
            </a:pPr>
            <a:r>
              <a:rPr lang="en-US" altLang="zh-CN" b="1" smtClean="0"/>
              <a:t>2.6.2 </a:t>
            </a:r>
            <a:r>
              <a:rPr lang="zh-CN" altLang="en-US" b="1" smtClean="0"/>
              <a:t>浮点乘法、除法运算</a:t>
            </a:r>
          </a:p>
          <a:p>
            <a:pPr eaLnBrk="1" hangingPunct="1">
              <a:buFont typeface="Wingdings" pitchFamily="2" charset="2"/>
              <a:buNone/>
            </a:pPr>
            <a:r>
              <a:rPr lang="en-US" altLang="zh-CN" b="1" smtClean="0"/>
              <a:t>2.6.3 </a:t>
            </a:r>
            <a:r>
              <a:rPr lang="zh-CN" altLang="en-US" b="1" smtClean="0"/>
              <a:t>浮点运算流水线</a:t>
            </a:r>
          </a:p>
          <a:p>
            <a:pPr eaLnBrk="1" hangingPunct="1">
              <a:buFont typeface="Wingdings" pitchFamily="2" charset="2"/>
              <a:buNone/>
            </a:pPr>
            <a:r>
              <a:rPr lang="en-US" altLang="zh-CN" b="1" smtClean="0"/>
              <a:t>2.6.4 </a:t>
            </a:r>
            <a:r>
              <a:rPr lang="zh-CN" altLang="en-US" b="1" smtClean="0"/>
              <a:t>浮点运算器实例</a:t>
            </a:r>
          </a:p>
          <a:p>
            <a:pPr eaLnBrk="1" hangingPunct="1">
              <a:buFont typeface="Wingdings" pitchFamily="2" charset="2"/>
              <a:buNone/>
            </a:pPr>
            <a:endParaRPr lang="en-US" altLang="zh-CN" b="1"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A7F1FB0-4BC2-4D26-B03F-7179F9A9900A}" type="datetime11">
              <a:rPr lang="zh-CN" altLang="en-US" smtClean="0"/>
              <a:t>10:23:48</a:t>
            </a:fld>
            <a:endParaRPr lang="en-US" altLang="zh-CN" smtClean="0"/>
          </a:p>
        </p:txBody>
      </p:sp>
      <p:sp>
        <p:nvSpPr>
          <p:cNvPr id="178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4917562-9CD3-41B1-A54A-EFCD4C937489}" type="slidenum">
              <a:rPr lang="en-US" altLang="zh-CN"/>
              <a:pPr/>
              <a:t>177</a:t>
            </a:fld>
            <a:endParaRPr lang="en-US" altLang="zh-CN"/>
          </a:p>
        </p:txBody>
      </p:sp>
      <p:sp>
        <p:nvSpPr>
          <p:cNvPr id="178180"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78181" name="Rectangle 3"/>
          <p:cNvSpPr>
            <a:spLocks noGrp="1" noChangeArrowheads="1"/>
          </p:cNvSpPr>
          <p:nvPr>
            <p:ph type="body" idx="1"/>
          </p:nvPr>
        </p:nvSpPr>
        <p:spPr/>
        <p:txBody>
          <a:bodyPr/>
          <a:lstStyle/>
          <a:p>
            <a:pPr eaLnBrk="1" hangingPunct="1">
              <a:buFont typeface="Wingdings" pitchFamily="2" charset="2"/>
              <a:buNone/>
            </a:pPr>
            <a:r>
              <a:rPr lang="en-US" altLang="zh-CN" sz="3400" b="1" smtClean="0"/>
              <a:t>1</a:t>
            </a:r>
            <a:r>
              <a:rPr lang="zh-CN" altLang="en-US" sz="3400" b="1" smtClean="0"/>
              <a:t>、浮点加减运算</a:t>
            </a:r>
          </a:p>
          <a:p>
            <a:pPr algn="just" eaLnBrk="1" hangingPunct="1">
              <a:buFont typeface="Wingdings" pitchFamily="2" charset="2"/>
              <a:buNone/>
            </a:pPr>
            <a:r>
              <a:rPr lang="zh-CN" altLang="en-US" sz="2600" b="1" smtClean="0">
                <a:latin typeface="宋体" pitchFamily="2" charset="-122"/>
              </a:rPr>
              <a:t>	设有两个浮点数ｘ和ｙ</a:t>
            </a:r>
            <a:r>
              <a:rPr lang="en-US" altLang="zh-CN" sz="2600" b="1" smtClean="0">
                <a:latin typeface="宋体" pitchFamily="2" charset="-122"/>
                <a:cs typeface="Times New Roman" pitchFamily="18" charset="0"/>
              </a:rPr>
              <a:t>,</a:t>
            </a:r>
            <a:r>
              <a:rPr lang="zh-CN" altLang="en-US" sz="2600" b="1" smtClean="0">
                <a:latin typeface="宋体" pitchFamily="2" charset="-122"/>
              </a:rPr>
              <a:t>它们分别为</a:t>
            </a:r>
            <a:endParaRPr lang="zh-CN" altLang="en-US" sz="2600" b="1" smtClean="0">
              <a:latin typeface="宋体" pitchFamily="2" charset="-122"/>
              <a:cs typeface="Times New Roman" pitchFamily="18" charset="0"/>
            </a:endParaRPr>
          </a:p>
          <a:p>
            <a:pPr algn="just" eaLnBrk="1" hangingPunct="1">
              <a:buFont typeface="Wingdings" pitchFamily="2" charset="2"/>
              <a:buNone/>
            </a:pPr>
            <a:r>
              <a:rPr lang="zh-CN" altLang="en-US" sz="2600" b="1" smtClean="0">
                <a:latin typeface="宋体" pitchFamily="2" charset="-122"/>
              </a:rPr>
              <a:t>		ｘ＝</a:t>
            </a:r>
            <a:r>
              <a:rPr lang="en-US" altLang="zh-CN" sz="2600" b="1" smtClean="0">
                <a:latin typeface="宋体" pitchFamily="2" charset="-122"/>
                <a:cs typeface="Times New Roman" pitchFamily="18" charset="0"/>
              </a:rPr>
              <a:t>2</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ｘ</a:t>
            </a:r>
            <a:r>
              <a:rPr lang="en-US" altLang="zh-CN" sz="2600" b="1" smtClean="0">
                <a:cs typeface="Times New Roman" pitchFamily="18" charset="0"/>
              </a:rPr>
              <a:t>·</a:t>
            </a:r>
            <a:r>
              <a:rPr lang="en-US" altLang="zh-CN" sz="2600" b="1" smtClean="0">
                <a:latin typeface="宋体" pitchFamily="2" charset="-122"/>
                <a:cs typeface="Times New Roman" pitchFamily="18" charset="0"/>
              </a:rPr>
              <a:t>M</a:t>
            </a:r>
            <a:r>
              <a:rPr lang="zh-CN" altLang="en-US" sz="2600" b="1" baseline="-30000" smtClean="0">
                <a:latin typeface="宋体" pitchFamily="2" charset="-122"/>
              </a:rPr>
              <a:t>ｘ</a:t>
            </a:r>
            <a:endParaRPr lang="zh-CN" altLang="en-US" sz="2600" b="1" smtClean="0">
              <a:latin typeface="宋体" pitchFamily="2" charset="-122"/>
              <a:cs typeface="Times New Roman" pitchFamily="18" charset="0"/>
            </a:endParaRPr>
          </a:p>
          <a:p>
            <a:pPr algn="just" eaLnBrk="1" hangingPunct="1">
              <a:buFont typeface="Wingdings" pitchFamily="2" charset="2"/>
              <a:buNone/>
            </a:pPr>
            <a:r>
              <a:rPr lang="zh-CN" altLang="en-US" sz="2600" b="1" smtClean="0">
                <a:latin typeface="宋体" pitchFamily="2" charset="-122"/>
              </a:rPr>
              <a:t>		ｙ＝</a:t>
            </a:r>
            <a:r>
              <a:rPr lang="en-US" altLang="zh-CN" sz="2600" b="1" smtClean="0">
                <a:latin typeface="宋体" pitchFamily="2" charset="-122"/>
                <a:cs typeface="Times New Roman" pitchFamily="18" charset="0"/>
              </a:rPr>
              <a:t>2</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ｙ</a:t>
            </a:r>
            <a:r>
              <a:rPr lang="en-US" altLang="zh-CN" sz="2600" b="1" smtClean="0">
                <a:cs typeface="Times New Roman" pitchFamily="18" charset="0"/>
              </a:rPr>
              <a:t>·</a:t>
            </a:r>
            <a:r>
              <a:rPr lang="en-US" altLang="zh-CN" sz="2600" b="1" smtClean="0">
                <a:latin typeface="宋体" pitchFamily="2" charset="-122"/>
                <a:cs typeface="Times New Roman" pitchFamily="18" charset="0"/>
              </a:rPr>
              <a:t>M</a:t>
            </a:r>
            <a:r>
              <a:rPr lang="zh-CN" altLang="en-US" sz="2600" b="1" baseline="-30000" smtClean="0">
                <a:latin typeface="宋体" pitchFamily="2" charset="-122"/>
              </a:rPr>
              <a:t>ｙ</a:t>
            </a:r>
            <a:endParaRPr lang="zh-CN" altLang="en-US" sz="2600" b="1" smtClean="0">
              <a:latin typeface="宋体" pitchFamily="2" charset="-122"/>
              <a:cs typeface="Times New Roman" pitchFamily="18" charset="0"/>
            </a:endParaRPr>
          </a:p>
          <a:p>
            <a:pPr algn="just" eaLnBrk="1" hangingPunct="1">
              <a:buFont typeface="Wingdings" pitchFamily="2" charset="2"/>
              <a:buNone/>
            </a:pPr>
            <a:r>
              <a:rPr lang="zh-CN" altLang="en-US" sz="2600" b="1" smtClean="0">
                <a:latin typeface="宋体" pitchFamily="2" charset="-122"/>
              </a:rPr>
              <a:t>　　其中</a:t>
            </a:r>
            <a:r>
              <a:rPr lang="en-US" altLang="zh-CN" sz="2600" b="1" smtClean="0">
                <a:latin typeface="宋体" pitchFamily="2" charset="-122"/>
                <a:cs typeface="Times New Roman" pitchFamily="18" charset="0"/>
              </a:rPr>
              <a:t>E</a:t>
            </a:r>
            <a:r>
              <a:rPr lang="zh-CN" altLang="en-US" sz="2600" b="1" baseline="-25000" smtClean="0">
                <a:latin typeface="宋体" pitchFamily="2" charset="-122"/>
              </a:rPr>
              <a:t>ｘ</a:t>
            </a:r>
            <a:r>
              <a:rPr lang="zh-CN" altLang="en-US" sz="2600" b="1" smtClean="0">
                <a:latin typeface="宋体" pitchFamily="2" charset="-122"/>
              </a:rPr>
              <a:t>和</a:t>
            </a:r>
            <a:r>
              <a:rPr lang="en-US" altLang="zh-CN" sz="2600" b="1" smtClean="0">
                <a:latin typeface="宋体" pitchFamily="2" charset="-122"/>
                <a:cs typeface="Times New Roman" pitchFamily="18" charset="0"/>
              </a:rPr>
              <a:t>E</a:t>
            </a:r>
            <a:r>
              <a:rPr lang="zh-CN" altLang="en-US" sz="2600" b="1" baseline="-25000" smtClean="0">
                <a:latin typeface="宋体" pitchFamily="2" charset="-122"/>
              </a:rPr>
              <a:t>ｙ</a:t>
            </a:r>
            <a:r>
              <a:rPr lang="zh-CN" altLang="en-US" sz="2600" b="1" smtClean="0">
                <a:latin typeface="宋体" pitchFamily="2" charset="-122"/>
              </a:rPr>
              <a:t>分别为数ｘ和ｙ的阶码</a:t>
            </a:r>
            <a:r>
              <a:rPr lang="en-US" altLang="zh-CN" sz="2600" b="1" smtClean="0">
                <a:latin typeface="宋体" pitchFamily="2" charset="-122"/>
                <a:cs typeface="Times New Roman" pitchFamily="18" charset="0"/>
              </a:rPr>
              <a:t>,M</a:t>
            </a:r>
            <a:r>
              <a:rPr lang="zh-CN" altLang="en-US" sz="2600" b="1" baseline="-25000" smtClean="0">
                <a:latin typeface="宋体" pitchFamily="2" charset="-122"/>
              </a:rPr>
              <a:t>ｘ</a:t>
            </a:r>
            <a:r>
              <a:rPr lang="zh-CN" altLang="en-US" sz="2600" b="1" smtClean="0">
                <a:latin typeface="宋体" pitchFamily="2" charset="-122"/>
              </a:rPr>
              <a:t>和</a:t>
            </a:r>
            <a:r>
              <a:rPr lang="en-US" altLang="zh-CN" sz="2600" b="1" smtClean="0">
                <a:latin typeface="宋体" pitchFamily="2" charset="-122"/>
                <a:cs typeface="Times New Roman" pitchFamily="18" charset="0"/>
              </a:rPr>
              <a:t>M</a:t>
            </a:r>
            <a:r>
              <a:rPr lang="zh-CN" altLang="en-US" sz="2600" b="1" baseline="-25000" smtClean="0">
                <a:latin typeface="宋体" pitchFamily="2" charset="-122"/>
              </a:rPr>
              <a:t>ｙ</a:t>
            </a:r>
            <a:r>
              <a:rPr lang="zh-CN" altLang="en-US" sz="2600" b="1" smtClean="0">
                <a:latin typeface="宋体" pitchFamily="2" charset="-122"/>
              </a:rPr>
              <a:t>为数ｘ和ｙ的尾数。两浮点数进行加法和减法的运算规则是</a:t>
            </a:r>
            <a:endParaRPr lang="zh-CN" altLang="en-US" sz="2600" b="1" smtClean="0">
              <a:latin typeface="宋体" pitchFamily="2" charset="-122"/>
              <a:cs typeface="Times New Roman" pitchFamily="18" charset="0"/>
            </a:endParaRPr>
          </a:p>
          <a:p>
            <a:pPr algn="just" eaLnBrk="1" hangingPunct="1">
              <a:buFont typeface="Wingdings" pitchFamily="2" charset="2"/>
              <a:buNone/>
            </a:pPr>
            <a:r>
              <a:rPr lang="zh-CN" altLang="en-US" sz="2600" b="1" smtClean="0">
                <a:latin typeface="宋体" pitchFamily="2" charset="-122"/>
              </a:rPr>
              <a:t>		</a:t>
            </a:r>
            <a:r>
              <a:rPr lang="en-US" altLang="zh-CN" sz="2600" b="1" smtClean="0">
                <a:latin typeface="宋体" pitchFamily="2" charset="-122"/>
              </a:rPr>
              <a:t>z=</a:t>
            </a:r>
            <a:r>
              <a:rPr lang="zh-CN" altLang="en-US" sz="2600" b="1" smtClean="0">
                <a:latin typeface="宋体" pitchFamily="2" charset="-122"/>
              </a:rPr>
              <a:t>ｘ</a:t>
            </a:r>
            <a:r>
              <a:rPr lang="en-US" altLang="zh-CN" sz="2600" b="1" smtClean="0">
                <a:latin typeface="宋体" pitchFamily="2" charset="-122"/>
                <a:cs typeface="Times New Roman" pitchFamily="18" charset="0"/>
              </a:rPr>
              <a:t>±</a:t>
            </a:r>
            <a:r>
              <a:rPr lang="zh-CN" altLang="en-US" sz="2600" b="1" smtClean="0">
                <a:latin typeface="宋体" pitchFamily="2" charset="-122"/>
              </a:rPr>
              <a:t>ｙ＝</a:t>
            </a:r>
            <a:r>
              <a:rPr lang="en-US" altLang="zh-CN" sz="2600" b="1" smtClean="0">
                <a:latin typeface="宋体" pitchFamily="2" charset="-122"/>
                <a:cs typeface="Times New Roman" pitchFamily="18" charset="0"/>
              </a:rPr>
              <a:t>(M</a:t>
            </a:r>
            <a:r>
              <a:rPr lang="zh-CN" altLang="en-US" sz="2600" b="1" baseline="-30000" smtClean="0">
                <a:latin typeface="宋体" pitchFamily="2" charset="-122"/>
              </a:rPr>
              <a:t>ｘ</a:t>
            </a:r>
            <a:r>
              <a:rPr lang="en-US" altLang="zh-CN" sz="2600" b="1" smtClean="0">
                <a:latin typeface="宋体" pitchFamily="2" charset="-122"/>
                <a:cs typeface="Times New Roman" pitchFamily="18" charset="0"/>
              </a:rPr>
              <a:t>2</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ｘ－</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ｙ</a:t>
            </a:r>
            <a:r>
              <a:rPr lang="en-US" altLang="zh-CN" sz="2600" b="1" smtClean="0">
                <a:latin typeface="宋体" pitchFamily="2" charset="-122"/>
                <a:cs typeface="Times New Roman" pitchFamily="18" charset="0"/>
              </a:rPr>
              <a:t>±M</a:t>
            </a:r>
            <a:r>
              <a:rPr lang="zh-CN" altLang="en-US" sz="2600" b="1" baseline="-30000" smtClean="0">
                <a:latin typeface="宋体" pitchFamily="2" charset="-122"/>
              </a:rPr>
              <a:t>ｙ</a:t>
            </a:r>
            <a:r>
              <a:rPr lang="en-US" altLang="zh-CN" sz="2600" b="1" smtClean="0">
                <a:latin typeface="宋体" pitchFamily="2" charset="-122"/>
                <a:cs typeface="Times New Roman" pitchFamily="18" charset="0"/>
              </a:rPr>
              <a:t>)2</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ｙ</a:t>
            </a:r>
            <a:r>
              <a:rPr lang="zh-CN" altLang="en-US" sz="2600" b="1" smtClean="0">
                <a:latin typeface="宋体" pitchFamily="2" charset="-122"/>
              </a:rPr>
              <a:t>，　　</a:t>
            </a:r>
          </a:p>
          <a:p>
            <a:pPr algn="just" eaLnBrk="1" hangingPunct="1">
              <a:buFont typeface="Wingdings" pitchFamily="2" charset="2"/>
              <a:buNone/>
            </a:pPr>
            <a:r>
              <a:rPr lang="zh-CN" altLang="en-US" sz="2600" b="1" smtClean="0">
                <a:latin typeface="宋体" pitchFamily="2" charset="-122"/>
              </a:rPr>
              <a:t>				设</a:t>
            </a:r>
            <a:r>
              <a:rPr lang="en-US" altLang="zh-CN" sz="2600" b="1" smtClean="0">
                <a:latin typeface="宋体" pitchFamily="2" charset="-122"/>
                <a:cs typeface="Times New Roman" pitchFamily="18" charset="0"/>
              </a:rPr>
              <a:t>E</a:t>
            </a:r>
            <a:r>
              <a:rPr lang="zh-CN" altLang="en-US" sz="2600" b="1" baseline="-30000" smtClean="0">
                <a:latin typeface="宋体" pitchFamily="2" charset="-122"/>
              </a:rPr>
              <a:t>ｘ</a:t>
            </a:r>
            <a:r>
              <a:rPr lang="en-US" altLang="zh-CN" sz="2600" b="1" smtClean="0">
                <a:latin typeface="宋体" pitchFamily="2" charset="-122"/>
                <a:cs typeface="Times New Roman" pitchFamily="18" charset="0"/>
              </a:rPr>
              <a:t>&lt;</a:t>
            </a:r>
            <a:r>
              <a:rPr lang="zh-CN" altLang="en-US" sz="2600" b="1" smtClean="0">
                <a:latin typeface="宋体" pitchFamily="2" charset="-122"/>
              </a:rPr>
              <a:t>＝</a:t>
            </a:r>
            <a:r>
              <a:rPr lang="en-US" altLang="zh-CN" sz="2600" b="1" smtClean="0">
                <a:latin typeface="宋体" pitchFamily="2" charset="-122"/>
                <a:cs typeface="Times New Roman" pitchFamily="18" charset="0"/>
              </a:rPr>
              <a:t>E</a:t>
            </a:r>
            <a:r>
              <a:rPr lang="zh-CN" altLang="en-US" sz="2600" b="1" baseline="-30000" smtClean="0">
                <a:latin typeface="宋体" pitchFamily="2" charset="-122"/>
              </a:rPr>
              <a:t>ｙ</a:t>
            </a:r>
          </a:p>
        </p:txBody>
      </p:sp>
      <p:sp>
        <p:nvSpPr>
          <p:cNvPr id="178182" name="AutoShape 4">
            <a:hlinkClick r:id="" action="ppaction://noaction" highlightClick="1"/>
          </p:cNvPr>
          <p:cNvSpPr>
            <a:spLocks noChangeArrowheads="1"/>
          </p:cNvSpPr>
          <p:nvPr/>
        </p:nvSpPr>
        <p:spPr bwMode="auto">
          <a:xfrm>
            <a:off x="6500813" y="1643063"/>
            <a:ext cx="1223962"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178183" name="AutoShape 4">
            <a:hlinkClick r:id="" action="ppaction://noaction" highlightClick="1"/>
          </p:cNvPr>
          <p:cNvSpPr>
            <a:spLocks noChangeArrowheads="1"/>
          </p:cNvSpPr>
          <p:nvPr/>
        </p:nvSpPr>
        <p:spPr bwMode="auto">
          <a:xfrm>
            <a:off x="6643688" y="5143500"/>
            <a:ext cx="1223962"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C880A83-9309-44D1-9DC2-4C97269B3F56}" type="datetime11">
              <a:rPr lang="zh-CN" altLang="en-US" smtClean="0"/>
              <a:t>10:23:48</a:t>
            </a:fld>
            <a:endParaRPr lang="en-US" altLang="zh-CN" smtClean="0"/>
          </a:p>
        </p:txBody>
      </p:sp>
      <p:sp>
        <p:nvSpPr>
          <p:cNvPr id="179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906620-411B-4D85-A477-C405CB144B37}" type="slidenum">
              <a:rPr lang="en-US" altLang="zh-CN"/>
              <a:pPr/>
              <a:t>178</a:t>
            </a:fld>
            <a:endParaRPr lang="en-US" altLang="zh-CN"/>
          </a:p>
        </p:txBody>
      </p:sp>
      <p:sp>
        <p:nvSpPr>
          <p:cNvPr id="179204" name="Rectangle 2"/>
          <p:cNvSpPr>
            <a:spLocks noGrp="1" noChangeArrowheads="1"/>
          </p:cNvSpPr>
          <p:nvPr>
            <p:ph type="title"/>
          </p:nvPr>
        </p:nvSpPr>
        <p:spPr/>
        <p:txBody>
          <a:bodyPr/>
          <a:lstStyle/>
          <a:p>
            <a:pPr eaLnBrk="1" hangingPunct="1"/>
            <a:r>
              <a:rPr lang="en-US" altLang="zh-CN" sz="3500" b="0" smtClean="0"/>
              <a:t>2.6.1 </a:t>
            </a:r>
            <a:r>
              <a:rPr lang="zh-CN" altLang="en-US" sz="3500" b="0" smtClean="0"/>
              <a:t>浮点加法、减法运算</a:t>
            </a:r>
          </a:p>
        </p:txBody>
      </p:sp>
      <p:sp>
        <p:nvSpPr>
          <p:cNvPr id="179205" name="Rectangle 3"/>
          <p:cNvSpPr>
            <a:spLocks noGrp="1" noChangeArrowheads="1"/>
          </p:cNvSpPr>
          <p:nvPr>
            <p:ph type="body" idx="1"/>
          </p:nvPr>
        </p:nvSpPr>
        <p:spPr>
          <a:xfrm>
            <a:off x="457200" y="1719263"/>
            <a:ext cx="8229600" cy="3005881"/>
          </a:xfrm>
        </p:spPr>
        <p:txBody>
          <a:bodyPr/>
          <a:lstStyle/>
          <a:p>
            <a:pPr algn="just" eaLnBrk="1" hangingPunct="1">
              <a:buFont typeface="Wingdings" pitchFamily="2" charset="2"/>
              <a:buNone/>
            </a:pPr>
            <a:r>
              <a:rPr lang="en-US" altLang="zh-CN" sz="3400" b="1" smtClean="0">
                <a:latin typeface="宋体" pitchFamily="2" charset="-122"/>
              </a:rPr>
              <a:t>2</a:t>
            </a:r>
            <a:r>
              <a:rPr lang="zh-CN" altLang="en-US" sz="3400" b="1" smtClean="0">
                <a:latin typeface="宋体" pitchFamily="2" charset="-122"/>
              </a:rPr>
              <a:t>、浮点运算步骤如下：</a:t>
            </a:r>
          </a:p>
          <a:p>
            <a:pPr lvl="1" algn="just" eaLnBrk="1" hangingPunct="1">
              <a:buFont typeface="Wingdings" pitchFamily="2" charset="2"/>
              <a:buNone/>
            </a:pPr>
            <a:r>
              <a:rPr lang="en-US" altLang="zh-CN" sz="3000" b="1" smtClean="0">
                <a:latin typeface="宋体" pitchFamily="2" charset="-122"/>
                <a:cs typeface="Times New Roman" pitchFamily="18" charset="0"/>
              </a:rPr>
              <a:t>1. 0 </a:t>
            </a:r>
            <a:r>
              <a:rPr lang="zh-CN" altLang="en-US" sz="3000" b="1" smtClean="0">
                <a:latin typeface="宋体" pitchFamily="2" charset="-122"/>
              </a:rPr>
              <a:t>操作数检查；</a:t>
            </a:r>
          </a:p>
          <a:p>
            <a:pPr lvl="1" algn="just" eaLnBrk="1" hangingPunct="1">
              <a:buFont typeface="Wingdings" pitchFamily="2" charset="2"/>
              <a:buNone/>
            </a:pPr>
            <a:r>
              <a:rPr lang="en-US" altLang="zh-CN" sz="3000" b="1" smtClean="0">
                <a:latin typeface="宋体" pitchFamily="2" charset="-122"/>
                <a:cs typeface="Times New Roman" pitchFamily="18" charset="0"/>
              </a:rPr>
              <a:t>2. </a:t>
            </a:r>
            <a:r>
              <a:rPr lang="zh-CN" altLang="en-US" sz="3000" b="1" smtClean="0">
                <a:latin typeface="宋体" pitchFamily="2" charset="-122"/>
              </a:rPr>
              <a:t>比较阶码并完成对阶（小阶向大阶对齐）</a:t>
            </a:r>
            <a:r>
              <a:rPr lang="en-US" altLang="zh-CN" sz="3000" b="1" smtClean="0">
                <a:latin typeface="宋体" pitchFamily="2" charset="-122"/>
              </a:rPr>
              <a:t>;</a:t>
            </a:r>
            <a:endParaRPr lang="zh-CN" altLang="en-US" sz="3000" b="1" smtClean="0">
              <a:latin typeface="宋体" pitchFamily="2" charset="-122"/>
            </a:endParaRPr>
          </a:p>
          <a:p>
            <a:pPr lvl="1" algn="just" eaLnBrk="1" hangingPunct="1">
              <a:buFont typeface="Wingdings" pitchFamily="2" charset="2"/>
              <a:buNone/>
            </a:pPr>
            <a:r>
              <a:rPr lang="en-US" altLang="zh-CN" sz="3000" b="1" smtClean="0">
                <a:latin typeface="宋体" pitchFamily="2" charset="-122"/>
                <a:cs typeface="Times New Roman" pitchFamily="18" charset="0"/>
              </a:rPr>
              <a:t>3. </a:t>
            </a:r>
            <a:r>
              <a:rPr lang="zh-CN" altLang="en-US" sz="3000" b="1" smtClean="0">
                <a:latin typeface="宋体" pitchFamily="2" charset="-122"/>
              </a:rPr>
              <a:t>尾数进行加或减运算；</a:t>
            </a:r>
          </a:p>
          <a:p>
            <a:pPr lvl="1" algn="just" eaLnBrk="1" hangingPunct="1">
              <a:buFont typeface="Wingdings" pitchFamily="2" charset="2"/>
              <a:buNone/>
            </a:pPr>
            <a:r>
              <a:rPr lang="en-US" altLang="zh-CN" sz="3000" b="1" smtClean="0">
                <a:latin typeface="宋体" pitchFamily="2" charset="-122"/>
                <a:cs typeface="Times New Roman" pitchFamily="18" charset="0"/>
              </a:rPr>
              <a:t>4. </a:t>
            </a:r>
            <a:r>
              <a:rPr lang="zh-CN" altLang="en-US" sz="3000" b="1" smtClean="0">
                <a:latin typeface="宋体" pitchFamily="2" charset="-122"/>
              </a:rPr>
              <a:t>结果规格化并进行舍入处理。</a:t>
            </a:r>
            <a:endParaRPr lang="en-US" altLang="zh-CN" b="1" smtClean="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3B8013A-6D3C-488A-BB1D-CE64360EB422}" type="datetime11">
              <a:rPr lang="zh-CN" altLang="en-US" smtClean="0"/>
              <a:t>10:23:48</a:t>
            </a:fld>
            <a:endParaRPr lang="en-US" altLang="zh-CN" smtClean="0"/>
          </a:p>
        </p:txBody>
      </p:sp>
      <p:sp>
        <p:nvSpPr>
          <p:cNvPr id="180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B49387A-9BFC-4D74-95CA-3DD02F5098FF}" type="slidenum">
              <a:rPr lang="en-US" altLang="zh-CN"/>
              <a:pPr/>
              <a:t>179</a:t>
            </a:fld>
            <a:endParaRPr lang="en-US" altLang="zh-CN"/>
          </a:p>
        </p:txBody>
      </p:sp>
      <p:sp>
        <p:nvSpPr>
          <p:cNvPr id="180228"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80229" name="Rectangle 3"/>
          <p:cNvSpPr>
            <a:spLocks noGrp="1" noChangeArrowheads="1"/>
          </p:cNvSpPr>
          <p:nvPr>
            <p:ph type="body" idx="1"/>
          </p:nvPr>
        </p:nvSpPr>
        <p:spPr>
          <a:xfrm>
            <a:off x="457200" y="1719263"/>
            <a:ext cx="4906888" cy="557609"/>
          </a:xfrm>
        </p:spPr>
        <p:txBody>
          <a:bodyPr/>
          <a:lstStyle/>
          <a:p>
            <a:pPr eaLnBrk="1" hangingPunct="1"/>
            <a:r>
              <a:rPr lang="zh-CN" altLang="zh-CN" smtClean="0"/>
              <a:t>浮点加减法运算操作流程</a:t>
            </a:r>
          </a:p>
        </p:txBody>
      </p:sp>
      <p:pic>
        <p:nvPicPr>
          <p:cNvPr id="180230" name="Picture 4" descr="2a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709295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1CFEE0B-A584-4254-9A6C-14CA08577410}" type="datetime11">
              <a:rPr lang="zh-CN" altLang="en-US" smtClean="0"/>
              <a:t>10:23:47</a:t>
            </a:fld>
            <a:endParaRPr lang="en-US" altLang="zh-CN" smtClean="0"/>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D4DEC62-1DBD-4834-BE1A-7821B51FF3BA}" type="slidenum">
              <a:rPr lang="en-US" altLang="zh-CN"/>
              <a:pPr/>
              <a:t>18</a:t>
            </a:fld>
            <a:endParaRPr lang="en-US" altLang="zh-CN"/>
          </a:p>
        </p:txBody>
      </p:sp>
      <p:sp>
        <p:nvSpPr>
          <p:cNvPr id="19460"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9461" name="Rectangle 3"/>
          <p:cNvSpPr>
            <a:spLocks noGrp="1" noChangeArrowheads="1"/>
          </p:cNvSpPr>
          <p:nvPr>
            <p:ph type="body" idx="1"/>
          </p:nvPr>
        </p:nvSpPr>
        <p:spPr>
          <a:xfrm>
            <a:off x="457200" y="1719263"/>
            <a:ext cx="8229600" cy="2357437"/>
          </a:xfrm>
        </p:spPr>
        <p:txBody>
          <a:bodyPr/>
          <a:lstStyle/>
          <a:p>
            <a:pPr marL="0" indent="0" eaLnBrk="1" hangingPunct="1">
              <a:buFont typeface="Wingdings" pitchFamily="2" charset="2"/>
              <a:buNone/>
            </a:pPr>
            <a:r>
              <a:rPr lang="zh-CN" altLang="en-US" sz="2800" smtClean="0"/>
              <a:t>浮点数所表示的范围远比定点数大。一台计算机中究竟采用定点表示还是浮点表示，要根据计算机的使用条件来确定。一般在高档微机以上的计算机中同时采用定点、浮点表示，由使用者进行选择。而单片机中多采用定点表示。</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type="body" idx="4294967295"/>
          </p:nvPr>
        </p:nvSpPr>
        <p:spPr>
          <a:xfrm>
            <a:off x="323528" y="1556792"/>
            <a:ext cx="8416925" cy="3509441"/>
          </a:xfrm>
        </p:spPr>
        <p:txBody>
          <a:bodyPr/>
          <a:lstStyle/>
          <a:p>
            <a:pPr marL="0" indent="0" eaLnBrk="1" hangingPunct="1">
              <a:buFontTx/>
              <a:buNone/>
            </a:pPr>
            <a:r>
              <a:rPr lang="en-US" altLang="zh-CN" sz="2800" b="1" smtClean="0">
                <a:latin typeface="Times New Roman" pitchFamily="18" charset="0"/>
                <a:sym typeface="Symbol" pitchFamily="18" charset="2"/>
              </a:rPr>
              <a:t>(1)</a:t>
            </a:r>
            <a:r>
              <a:rPr lang="zh-CN" altLang="en-US" sz="2800" b="1" smtClean="0">
                <a:latin typeface="Times New Roman" pitchFamily="18" charset="0"/>
                <a:sym typeface="Symbol" pitchFamily="18" charset="2"/>
              </a:rPr>
              <a:t>对阶</a:t>
            </a:r>
          </a:p>
          <a:p>
            <a:pPr marL="0" indent="457200" algn="just" eaLnBrk="1" hangingPunct="1">
              <a:buFontTx/>
              <a:buNone/>
            </a:pPr>
            <a:r>
              <a:rPr lang="zh-CN" altLang="en-US" sz="2800" b="1" smtClean="0">
                <a:latin typeface="Times New Roman" pitchFamily="18" charset="0"/>
                <a:sym typeface="Symbol" pitchFamily="18" charset="2"/>
              </a:rPr>
              <a:t>两个浮点数相加或相减，首先要把小数点的位置对齐，而浮点数的小数点的实际位置取决于阶码的大小。因此，对齐两数的小数点，就是使两数的阶码相等，这个过程称为对阶。</a:t>
            </a:r>
          </a:p>
          <a:p>
            <a:pPr marL="0" indent="457200" algn="just" eaLnBrk="1" hangingPunct="1">
              <a:buFontTx/>
              <a:buNone/>
            </a:pPr>
            <a:r>
              <a:rPr lang="zh-CN" altLang="en-US" sz="2800" b="1" smtClean="0">
                <a:latin typeface="Times New Roman" pitchFamily="18" charset="0"/>
                <a:sym typeface="Symbol" pitchFamily="18" charset="2"/>
              </a:rPr>
              <a:t>要对阶，首先应求出两数阶码</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和</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之差，即：</a:t>
            </a:r>
            <a:r>
              <a:rPr lang="en-US" altLang="zh-CN" sz="2800" b="1" smtClean="0">
                <a:latin typeface="Times New Roman" pitchFamily="18" charset="0"/>
                <a:sym typeface="Symbol" pitchFamily="18" charset="2"/>
              </a:rPr>
              <a:t>ΔE=E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 </a:t>
            </a:r>
          </a:p>
        </p:txBody>
      </p:sp>
      <p:sp>
        <p:nvSpPr>
          <p:cNvPr id="112644"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F8BA3550-215E-477D-9D05-517FF7A1D918}" type="slidenum">
              <a:rPr kumimoji="0" lang="en-US" altLang="zh-CN" sz="2000" smtClean="0">
                <a:solidFill>
                  <a:srgbClr val="FF0000"/>
                </a:solidFill>
              </a:rPr>
              <a:pPr/>
              <a:t>180</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C52A79E6-8514-45CE-85A9-B75ED1FF0738}" type="datetime11">
              <a:rPr lang="zh-CN" altLang="en-US" smtClean="0"/>
              <a:t>10:23:48</a:t>
            </a:fld>
            <a:endParaRPr lang="en-US" altLang="zh-CN"/>
          </a:p>
        </p:txBody>
      </p:sp>
    </p:spTree>
    <p:extLst>
      <p:ext uri="{BB962C8B-B14F-4D97-AF65-F5344CB8AC3E}">
        <p14:creationId xmlns:p14="http://schemas.microsoft.com/office/powerpoint/2010/main" val="1204868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23528" y="1268761"/>
            <a:ext cx="8210550" cy="4392488"/>
          </a:xfrm>
        </p:spPr>
        <p:txBody>
          <a:bodyPr/>
          <a:lstStyle/>
          <a:p>
            <a:pPr marL="0" indent="457200" algn="just" eaLnBrk="1" hangingPunct="1">
              <a:buFontTx/>
              <a:buNone/>
            </a:pPr>
            <a:r>
              <a:rPr lang="zh-CN" altLang="en-US" sz="2800" b="1" smtClean="0">
                <a:latin typeface="Times New Roman" pitchFamily="18" charset="0"/>
                <a:sym typeface="Symbol" pitchFamily="18" charset="2"/>
              </a:rPr>
              <a:t>若</a:t>
            </a:r>
            <a:r>
              <a:rPr lang="en-US" altLang="zh-CN" sz="2800" b="1" smtClean="0">
                <a:latin typeface="Times New Roman" pitchFamily="18" charset="0"/>
                <a:sym typeface="Symbol" pitchFamily="18" charset="2"/>
              </a:rPr>
              <a:t>ΔE=0</a:t>
            </a:r>
            <a:r>
              <a:rPr lang="zh-CN" altLang="en-US" sz="2800" b="1" smtClean="0">
                <a:latin typeface="Times New Roman" pitchFamily="18" charset="0"/>
                <a:sym typeface="Symbol" pitchFamily="18" charset="2"/>
              </a:rPr>
              <a:t>，表示两数阶码相等，即</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；若</a:t>
            </a:r>
            <a:r>
              <a:rPr lang="en-US" altLang="zh-CN" sz="2800" b="1" smtClean="0">
                <a:latin typeface="Times New Roman" pitchFamily="18" charset="0"/>
                <a:sym typeface="Symbol" pitchFamily="18" charset="2"/>
              </a:rPr>
              <a:t>ΔE</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0</a:t>
            </a:r>
            <a:r>
              <a:rPr lang="zh-CN" altLang="en-US" sz="2800" b="1" smtClean="0">
                <a:latin typeface="Times New Roman" pitchFamily="18" charset="0"/>
                <a:sym typeface="Symbol" pitchFamily="18" charset="2"/>
              </a:rPr>
              <a:t>，表示</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；若</a:t>
            </a:r>
            <a:r>
              <a:rPr lang="en-US" altLang="zh-CN" sz="2800" b="1" smtClean="0">
                <a:latin typeface="Times New Roman" pitchFamily="18" charset="0"/>
                <a:sym typeface="Symbol" pitchFamily="18" charset="2"/>
              </a:rPr>
              <a:t>ΔE</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0</a:t>
            </a:r>
            <a:r>
              <a:rPr lang="zh-CN" altLang="en-US" sz="2800" b="1" smtClean="0">
                <a:latin typeface="Times New Roman" pitchFamily="18" charset="0"/>
                <a:sym typeface="Symbol" pitchFamily="18" charset="2"/>
              </a:rPr>
              <a:t>，表示</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a:t>
            </a:r>
          </a:p>
          <a:p>
            <a:pPr marL="0" indent="457200" algn="just" eaLnBrk="1" hangingPunct="1">
              <a:buFontTx/>
              <a:buNone/>
            </a:pPr>
            <a:r>
              <a:rPr lang="zh-CN" altLang="en-US" sz="2800" b="1" smtClean="0">
                <a:latin typeface="Times New Roman" pitchFamily="18" charset="0"/>
                <a:sym typeface="Symbol" pitchFamily="18" charset="2"/>
              </a:rPr>
              <a:t>当</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时，要通过尾数的移位来改变</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或</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，使</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相等。</a:t>
            </a:r>
          </a:p>
          <a:p>
            <a:pPr marL="0" indent="457200" algn="just" eaLnBrk="1" hangingPunct="1">
              <a:buFontTx/>
              <a:buNone/>
            </a:pPr>
            <a:r>
              <a:rPr lang="zh-CN" altLang="en-US" sz="2800" b="1" smtClean="0">
                <a:latin typeface="Times New Roman" pitchFamily="18" charset="0"/>
                <a:sym typeface="Symbol" pitchFamily="18" charset="2"/>
              </a:rPr>
              <a:t>对阶的规则是：</a:t>
            </a:r>
            <a:r>
              <a:rPr lang="zh-CN" altLang="en-US" sz="2800" b="1" smtClean="0">
                <a:solidFill>
                  <a:srgbClr val="FF3300"/>
                </a:solidFill>
                <a:latin typeface="Times New Roman" pitchFamily="18" charset="0"/>
                <a:sym typeface="Symbol" pitchFamily="18" charset="2"/>
              </a:rPr>
              <a:t>小阶向大阶看齐</a:t>
            </a:r>
            <a:r>
              <a:rPr lang="zh-CN" altLang="en-US" sz="2800" b="1" smtClean="0">
                <a:latin typeface="Times New Roman" pitchFamily="18" charset="0"/>
                <a:sym typeface="Symbol" pitchFamily="18" charset="2"/>
              </a:rPr>
              <a:t>。采用这一规则的原因是当阶码小的数的尾数右移并相应增加阶码时，舍去的仅是尾数低位部分，误差比较小。要使小阶的阶码增大，则相应的尾数右移，直到两数的阶码相等为止。对于</a:t>
            </a:r>
            <a:r>
              <a:rPr lang="en-US" altLang="zh-CN" sz="2800" b="1" smtClean="0">
                <a:latin typeface="Times New Roman" pitchFamily="18" charset="0"/>
                <a:sym typeface="Symbol" pitchFamily="18" charset="2"/>
              </a:rPr>
              <a:t>r=2</a:t>
            </a:r>
            <a:r>
              <a:rPr lang="zh-CN" altLang="en-US" sz="2800" b="1" smtClean="0">
                <a:latin typeface="Times New Roman" pitchFamily="18" charset="0"/>
                <a:sym typeface="Symbol" pitchFamily="18" charset="2"/>
              </a:rPr>
              <a:t>，</a:t>
            </a:r>
            <a:r>
              <a:rPr lang="zh-CN" altLang="en-US" sz="2800" b="1" smtClean="0">
                <a:solidFill>
                  <a:srgbClr val="FF3300"/>
                </a:solidFill>
                <a:latin typeface="Times New Roman" pitchFamily="18" charset="0"/>
                <a:sym typeface="Symbol" pitchFamily="18" charset="2"/>
              </a:rPr>
              <a:t>每右移一位，阶码加</a:t>
            </a:r>
            <a:r>
              <a:rPr lang="en-US" altLang="zh-CN" sz="2800" b="1" smtClean="0">
                <a:solidFill>
                  <a:srgbClr val="FF3300"/>
                </a:solidFill>
                <a:latin typeface="Times New Roman" pitchFamily="18" charset="0"/>
                <a:sym typeface="Symbol" pitchFamily="18" charset="2"/>
              </a:rPr>
              <a:t>1</a:t>
            </a:r>
            <a:r>
              <a:rPr lang="zh-CN" altLang="en-US" sz="2800" b="1" smtClean="0">
                <a:latin typeface="Times New Roman" pitchFamily="18" charset="0"/>
                <a:sym typeface="Symbol" pitchFamily="18" charset="2"/>
              </a:rPr>
              <a:t>。</a:t>
            </a:r>
          </a:p>
        </p:txBody>
      </p:sp>
      <p:sp>
        <p:nvSpPr>
          <p:cNvPr id="113668"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B160BD9F-AFAE-4AA7-8F22-34B1793D5BC0}" type="slidenum">
              <a:rPr kumimoji="0" lang="en-US" altLang="zh-CN" sz="2000" smtClean="0">
                <a:solidFill>
                  <a:srgbClr val="FF0000"/>
                </a:solidFill>
              </a:rPr>
              <a:pPr/>
              <a:t>181</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D6CBCAC8-AADD-4242-9FD0-0F473DFFBE92}" type="datetime11">
              <a:rPr lang="zh-CN" altLang="en-US" smtClean="0"/>
              <a:t>10:23:48</a:t>
            </a:fld>
            <a:endParaRPr lang="en-US" altLang="zh-CN"/>
          </a:p>
        </p:txBody>
      </p:sp>
    </p:spTree>
    <p:extLst>
      <p:ext uri="{BB962C8B-B14F-4D97-AF65-F5344CB8AC3E}">
        <p14:creationId xmlns:p14="http://schemas.microsoft.com/office/powerpoint/2010/main" val="36652432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395536" y="1124744"/>
            <a:ext cx="8264525" cy="4968552"/>
          </a:xfrm>
        </p:spPr>
        <p:txBody>
          <a:bodyPr/>
          <a:lstStyle/>
          <a:p>
            <a:pPr marL="0" indent="342900" algn="just" eaLnBrk="1" hangingPunct="1">
              <a:buFontTx/>
              <a:buNone/>
            </a:pP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，不须对阶。</a:t>
            </a:r>
          </a:p>
          <a:p>
            <a:pPr marL="0" indent="342900" algn="just" eaLnBrk="1" hangingPunct="1">
              <a:buFontTx/>
              <a:buNone/>
            </a:pP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，则</a:t>
            </a:r>
            <a:r>
              <a:rPr lang="en-US" altLang="zh-CN" sz="2800" b="1" smtClean="0">
                <a:solidFill>
                  <a:srgbClr val="FF0000"/>
                </a:solidFill>
                <a:latin typeface="Times New Roman" pitchFamily="18" charset="0"/>
                <a:sym typeface="Symbol" pitchFamily="18" charset="2"/>
              </a:rPr>
              <a:t>M</a:t>
            </a:r>
            <a:r>
              <a:rPr lang="en-US" altLang="zh-CN" sz="2800" b="1" baseline="-30000" smtClean="0">
                <a:solidFill>
                  <a:srgbClr val="FF0000"/>
                </a:solidFill>
                <a:latin typeface="Times New Roman" pitchFamily="18" charset="0"/>
                <a:sym typeface="Symbol" pitchFamily="18" charset="2"/>
              </a:rPr>
              <a:t>y</a:t>
            </a:r>
            <a:r>
              <a:rPr lang="zh-CN" altLang="en-US" sz="2800" b="1" smtClean="0">
                <a:latin typeface="Times New Roman" pitchFamily="18" charset="0"/>
                <a:sym typeface="Symbol" pitchFamily="18" charset="2"/>
              </a:rPr>
              <a:t>右移。每右移一位，</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en-US" altLang="zh-CN" sz="2800" b="1" smtClean="0">
                <a:latin typeface="Times New Roman" pitchFamily="18" charset="0"/>
                <a:sym typeface="Symbol" pitchFamily="18" charset="2"/>
              </a:rPr>
              <a:t>+1→E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，直至</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为止。</a:t>
            </a:r>
          </a:p>
          <a:p>
            <a:pPr marL="0" indent="342900" algn="just" eaLnBrk="1" hangingPunct="1">
              <a:buFontTx/>
              <a:buNone/>
            </a:pP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，则</a:t>
            </a:r>
            <a:r>
              <a:rPr lang="en-US" altLang="zh-CN" sz="2800" b="1" smtClean="0">
                <a:solidFill>
                  <a:srgbClr val="FF0000"/>
                </a:solidFill>
                <a:latin typeface="Times New Roman" pitchFamily="18" charset="0"/>
                <a:sym typeface="Symbol" pitchFamily="18" charset="2"/>
              </a:rPr>
              <a:t>M</a:t>
            </a:r>
            <a:r>
              <a:rPr lang="en-US" altLang="zh-CN" sz="2800" b="1" baseline="-30000" smtClean="0">
                <a:solidFill>
                  <a:srgbClr val="FF0000"/>
                </a:solidFill>
                <a:latin typeface="Times New Roman" pitchFamily="18" charset="0"/>
                <a:sym typeface="Symbol" pitchFamily="18" charset="2"/>
              </a:rPr>
              <a:t>x</a:t>
            </a:r>
            <a:r>
              <a:rPr lang="zh-CN" altLang="en-US" sz="2800" b="1" smtClean="0">
                <a:latin typeface="Times New Roman" pitchFamily="18" charset="0"/>
                <a:sym typeface="Symbol" pitchFamily="18" charset="2"/>
              </a:rPr>
              <a:t>右移。每右移一位，</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+1→E</a:t>
            </a:r>
            <a:r>
              <a:rPr lang="en-US" altLang="zh-CN" sz="2800" b="1" baseline="-30000" smtClean="0">
                <a:latin typeface="Times New Roman" pitchFamily="18" charset="0"/>
                <a:sym typeface="Symbol" pitchFamily="18" charset="2"/>
              </a:rPr>
              <a:t>x</a:t>
            </a:r>
            <a:r>
              <a:rPr lang="zh-CN" altLang="en-US" sz="2800" b="1" smtClean="0">
                <a:latin typeface="Times New Roman" pitchFamily="18" charset="0"/>
                <a:sym typeface="Symbol" pitchFamily="18" charset="2"/>
              </a:rPr>
              <a:t>，直至</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y</a:t>
            </a:r>
            <a:r>
              <a:rPr lang="zh-CN" altLang="en-US" sz="2800" b="1" smtClean="0">
                <a:latin typeface="Times New Roman" pitchFamily="18" charset="0"/>
                <a:sym typeface="Symbol" pitchFamily="18" charset="2"/>
              </a:rPr>
              <a:t>为止。</a:t>
            </a:r>
          </a:p>
          <a:p>
            <a:pPr marL="0" indent="342900" algn="just" eaLnBrk="1" hangingPunct="1">
              <a:buFontTx/>
              <a:buNone/>
            </a:pPr>
            <a:r>
              <a:rPr lang="zh-CN" altLang="en-US" sz="2800" b="1" smtClean="0">
                <a:latin typeface="Times New Roman" pitchFamily="18" charset="0"/>
                <a:sym typeface="Symbol" pitchFamily="18" charset="2"/>
              </a:rPr>
              <a:t>尾数右移后，应对尾数进行舍入。</a:t>
            </a:r>
          </a:p>
          <a:p>
            <a:pPr marL="0" indent="0" algn="just" eaLnBrk="1" hangingPunct="1">
              <a:buFontTx/>
              <a:buNone/>
            </a:pPr>
            <a:r>
              <a:rPr lang="en-US" altLang="zh-CN" sz="2800" b="1" smtClean="0">
                <a:latin typeface="Times New Roman" pitchFamily="18" charset="0"/>
                <a:sym typeface="Symbol" pitchFamily="18" charset="2"/>
              </a:rPr>
              <a:t>(2)</a:t>
            </a:r>
            <a:r>
              <a:rPr lang="zh-CN" altLang="en-US" sz="2800" b="1" smtClean="0">
                <a:latin typeface="Times New Roman" pitchFamily="18" charset="0"/>
                <a:sym typeface="Symbol" pitchFamily="18" charset="2"/>
              </a:rPr>
              <a:t>尾数加</a:t>
            </a:r>
            <a:r>
              <a:rPr lang="en-US" altLang="zh-CN" sz="2800" b="1" smtClean="0">
                <a:latin typeface="Times New Roman" pitchFamily="18" charset="0"/>
                <a:sym typeface="Symbol" pitchFamily="18" charset="2"/>
              </a:rPr>
              <a:t>/</a:t>
            </a:r>
            <a:r>
              <a:rPr lang="zh-CN" altLang="en-US" sz="2800" b="1" smtClean="0">
                <a:latin typeface="Times New Roman" pitchFamily="18" charset="0"/>
                <a:sym typeface="Symbol" pitchFamily="18" charset="2"/>
              </a:rPr>
              <a:t>减</a:t>
            </a:r>
          </a:p>
          <a:p>
            <a:pPr marL="0" indent="342900" algn="just" eaLnBrk="1" hangingPunct="1">
              <a:buFontTx/>
              <a:buNone/>
            </a:pPr>
            <a:r>
              <a:rPr lang="zh-CN" altLang="en-US" sz="2800" b="1" smtClean="0">
                <a:latin typeface="Times New Roman" pitchFamily="18" charset="0"/>
                <a:sym typeface="Symbol" pitchFamily="18" charset="2"/>
              </a:rPr>
              <a:t>对阶之后，就可以进行尾数加</a:t>
            </a:r>
            <a:r>
              <a:rPr lang="en-US" altLang="zh-CN" sz="2800" b="1" smtClean="0">
                <a:latin typeface="Times New Roman" pitchFamily="18" charset="0"/>
                <a:sym typeface="Symbol" pitchFamily="18" charset="2"/>
              </a:rPr>
              <a:t>/</a:t>
            </a:r>
            <a:r>
              <a:rPr lang="zh-CN" altLang="en-US" sz="2800" b="1" smtClean="0">
                <a:latin typeface="Times New Roman" pitchFamily="18" charset="0"/>
                <a:sym typeface="Symbol" pitchFamily="18" charset="2"/>
              </a:rPr>
              <a:t>减，其方法与定点加减运算完全一样，即</a:t>
            </a:r>
          </a:p>
          <a:p>
            <a:pPr marL="0" indent="342900" algn="just" eaLnBrk="1" hangingPunct="1">
              <a:buFontTx/>
              <a:buNone/>
            </a:pPr>
            <a:r>
              <a:rPr lang="zh-CN" altLang="en-US" sz="2800" b="1" smtClean="0">
                <a:latin typeface="Times New Roman" pitchFamily="18" charset="0"/>
                <a:cs typeface="Times New Roman" pitchFamily="18" charset="0"/>
                <a:sym typeface="Symbol" pitchFamily="18" charset="2"/>
              </a:rPr>
              <a:t>           </a:t>
            </a:r>
            <a:r>
              <a:rPr lang="en-US" altLang="zh-CN" sz="2800" b="1" smtClean="0">
                <a:latin typeface="Times New Roman" pitchFamily="18" charset="0"/>
                <a:sym typeface="Symbol" pitchFamily="18" charset="2"/>
              </a:rPr>
              <a:t>M</a:t>
            </a:r>
            <a:r>
              <a:rPr lang="en-US" altLang="zh-CN" sz="2800" b="1" baseline="-30000" smtClean="0">
                <a:latin typeface="Times New Roman" pitchFamily="18" charset="0"/>
                <a:sym typeface="Symbol" pitchFamily="18" charset="2"/>
              </a:rPr>
              <a:t>x</a:t>
            </a:r>
            <a:r>
              <a:rPr lang="en-US" altLang="zh-CN" sz="2800" b="1" smtClean="0">
                <a:latin typeface="Times New Roman" pitchFamily="18" charset="0"/>
                <a:sym typeface="Symbol" pitchFamily="18" charset="2"/>
              </a:rPr>
              <a:t>M</a:t>
            </a:r>
            <a:r>
              <a:rPr lang="en-US" altLang="zh-CN" sz="2800" b="1" baseline="-30000" smtClean="0">
                <a:latin typeface="Times New Roman" pitchFamily="18" charset="0"/>
                <a:sym typeface="Symbol" pitchFamily="18" charset="2"/>
              </a:rPr>
              <a:t>y</a:t>
            </a:r>
            <a:r>
              <a:rPr lang="en-US" altLang="zh-CN" sz="2800" b="1" smtClean="0">
                <a:latin typeface="Times New Roman" pitchFamily="18" charset="0"/>
                <a:sym typeface="Symbol" pitchFamily="18" charset="2"/>
              </a:rPr>
              <a:t>→M</a:t>
            </a:r>
            <a:r>
              <a:rPr lang="en-US" altLang="zh-CN" sz="2800" b="1" baseline="-30000" smtClean="0">
                <a:latin typeface="Times New Roman" pitchFamily="18" charset="0"/>
                <a:sym typeface="Symbol" pitchFamily="18" charset="2"/>
              </a:rPr>
              <a:t>z </a:t>
            </a:r>
          </a:p>
        </p:txBody>
      </p:sp>
      <p:sp>
        <p:nvSpPr>
          <p:cNvPr id="114692"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E147982B-9C7C-4FAE-8F1F-1F35C2B3F45E}" type="slidenum">
              <a:rPr kumimoji="0" lang="en-US" altLang="zh-CN" sz="2000" smtClean="0">
                <a:solidFill>
                  <a:srgbClr val="FF0000"/>
                </a:solidFill>
              </a:rPr>
              <a:pPr/>
              <a:t>182</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32F789E5-845F-4275-AF12-BE8927196FE3}" type="datetime11">
              <a:rPr lang="zh-CN" altLang="en-US" smtClean="0"/>
              <a:t>10:23:48</a:t>
            </a:fld>
            <a:endParaRPr lang="en-US" altLang="zh-CN"/>
          </a:p>
        </p:txBody>
      </p:sp>
    </p:spTree>
    <p:extLst>
      <p:ext uri="{BB962C8B-B14F-4D97-AF65-F5344CB8AC3E}">
        <p14:creationId xmlns:p14="http://schemas.microsoft.com/office/powerpoint/2010/main" val="4064891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26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26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26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2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5" name="Rectangle 3"/>
          <p:cNvSpPr>
            <a:spLocks noGrp="1" noChangeArrowheads="1"/>
          </p:cNvSpPr>
          <p:nvPr>
            <p:ph type="body" idx="1"/>
          </p:nvPr>
        </p:nvSpPr>
        <p:spPr>
          <a:xfrm>
            <a:off x="395536" y="1700808"/>
            <a:ext cx="8283575" cy="4066455"/>
          </a:xfrm>
        </p:spPr>
        <p:txBody>
          <a:bodyPr/>
          <a:lstStyle/>
          <a:p>
            <a:pPr marL="0" indent="0" algn="just" eaLnBrk="1" hangingPunct="1">
              <a:buFontTx/>
              <a:buNone/>
            </a:pPr>
            <a:r>
              <a:rPr lang="en-US" altLang="zh-CN" sz="2800" b="1" smtClean="0">
                <a:latin typeface="Times New Roman" pitchFamily="18" charset="0"/>
                <a:sym typeface="Symbol" pitchFamily="18" charset="2"/>
              </a:rPr>
              <a:t>(3)</a:t>
            </a:r>
            <a:r>
              <a:rPr lang="zh-CN" altLang="en-US" sz="2800" b="1" smtClean="0">
                <a:latin typeface="Times New Roman" pitchFamily="18" charset="0"/>
                <a:sym typeface="Symbol" pitchFamily="18" charset="2"/>
              </a:rPr>
              <a:t>尾数结果规格化</a:t>
            </a:r>
          </a:p>
          <a:p>
            <a:pPr marL="0" indent="457200" algn="just" eaLnBrk="1" hangingPunct="1">
              <a:buFontTx/>
              <a:buNone/>
            </a:pPr>
            <a:r>
              <a:rPr lang="zh-CN" altLang="en-US" sz="2800" b="1" smtClean="0">
                <a:latin typeface="Times New Roman" pitchFamily="18" charset="0"/>
                <a:sym typeface="Symbol" pitchFamily="18" charset="2"/>
              </a:rPr>
              <a:t>尾数加</a:t>
            </a:r>
            <a:r>
              <a:rPr lang="en-US" altLang="zh-CN" sz="2800" b="1" smtClean="0">
                <a:latin typeface="Times New Roman" pitchFamily="18" charset="0"/>
                <a:sym typeface="Symbol" pitchFamily="18" charset="2"/>
              </a:rPr>
              <a:t>/</a:t>
            </a:r>
            <a:r>
              <a:rPr lang="zh-CN" altLang="en-US" sz="2800" b="1" smtClean="0">
                <a:latin typeface="Times New Roman" pitchFamily="18" charset="0"/>
                <a:sym typeface="Symbol" pitchFamily="18" charset="2"/>
              </a:rPr>
              <a:t>减运算之后得到的数可能不是规格化数，为了增加有效数字的位数，提高运算精度，必须进行结果规格化操作。</a:t>
            </a:r>
          </a:p>
          <a:p>
            <a:pPr marL="0" indent="457200" algn="just" eaLnBrk="1" hangingPunct="1">
              <a:buFontTx/>
              <a:buNone/>
            </a:pPr>
            <a:r>
              <a:rPr lang="zh-CN" altLang="en-US" sz="2800" b="1" smtClean="0">
                <a:latin typeface="Times New Roman" pitchFamily="18" charset="0"/>
                <a:sym typeface="Symbol" pitchFamily="18" charset="2"/>
              </a:rPr>
              <a:t>规格化的尾数</a:t>
            </a:r>
            <a:r>
              <a:rPr lang="en-US" altLang="zh-CN" sz="2800" b="1" smtClean="0">
                <a:latin typeface="Times New Roman" pitchFamily="18" charset="0"/>
                <a:sym typeface="Symbol" pitchFamily="18" charset="2"/>
              </a:rPr>
              <a:t>M</a:t>
            </a:r>
            <a:r>
              <a:rPr lang="zh-CN" altLang="en-US" sz="2800" b="1" smtClean="0">
                <a:latin typeface="Times New Roman" pitchFamily="18" charset="0"/>
                <a:sym typeface="Symbol" pitchFamily="18" charset="2"/>
              </a:rPr>
              <a:t>应满足：</a:t>
            </a:r>
          </a:p>
          <a:p>
            <a:pPr marL="0" indent="457200" algn="just" eaLnBrk="1" hangingPunct="1">
              <a:buFontTx/>
              <a:buNone/>
            </a:pPr>
            <a:r>
              <a:rPr lang="zh-CN" altLang="en-US" sz="2800" b="1" smtClean="0">
                <a:latin typeface="Times New Roman" pitchFamily="18" charset="0"/>
                <a:sym typeface="Symbol" pitchFamily="18" charset="2"/>
              </a:rPr>
              <a:t>            </a:t>
            </a:r>
            <a:r>
              <a:rPr lang="en-US" altLang="zh-CN" sz="2800" b="1" smtClean="0">
                <a:latin typeface="Times New Roman" pitchFamily="18" charset="0"/>
                <a:sym typeface="Symbol" pitchFamily="18" charset="2"/>
              </a:rPr>
              <a:t>1/2≤|M|</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1</a:t>
            </a:r>
          </a:p>
          <a:p>
            <a:pPr marL="0" indent="457200" algn="just" eaLnBrk="1" hangingPunct="1">
              <a:buFontTx/>
              <a:buNone/>
            </a:pPr>
            <a:r>
              <a:rPr lang="zh-CN" altLang="en-US" sz="2800" b="1" smtClean="0">
                <a:latin typeface="Times New Roman" pitchFamily="18" charset="0"/>
                <a:sym typeface="Symbol" pitchFamily="18" charset="2"/>
              </a:rPr>
              <a:t>设尾数加减运算时用双符号位补码表示，经过加</a:t>
            </a:r>
            <a:r>
              <a:rPr lang="en-US" altLang="zh-CN" sz="2800" b="1" smtClean="0">
                <a:latin typeface="Times New Roman" pitchFamily="18" charset="0"/>
                <a:sym typeface="Symbol" pitchFamily="18" charset="2"/>
              </a:rPr>
              <a:t>/</a:t>
            </a:r>
            <a:r>
              <a:rPr lang="zh-CN" altLang="en-US" sz="2800" b="1" smtClean="0">
                <a:latin typeface="Times New Roman" pitchFamily="18" charset="0"/>
                <a:sym typeface="Symbol" pitchFamily="18" charset="2"/>
              </a:rPr>
              <a:t>减运算之后，可能出现以下六种情况：</a:t>
            </a:r>
          </a:p>
        </p:txBody>
      </p:sp>
      <p:sp>
        <p:nvSpPr>
          <p:cNvPr id="115716"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AB80FCFE-C94F-450C-8C73-E0DDFED8A813}" type="slidenum">
              <a:rPr kumimoji="0" lang="en-US" altLang="zh-CN" sz="2000" smtClean="0">
                <a:solidFill>
                  <a:srgbClr val="FF0000"/>
                </a:solidFill>
              </a:rPr>
              <a:pPr/>
              <a:t>183</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D895F72A-6A14-470A-BD01-5758F465221E}" type="datetime11">
              <a:rPr lang="zh-CN" altLang="en-US" smtClean="0"/>
              <a:t>10:23:48</a:t>
            </a:fld>
            <a:endParaRPr lang="en-US" altLang="zh-CN"/>
          </a:p>
        </p:txBody>
      </p:sp>
    </p:spTree>
    <p:extLst>
      <p:ext uri="{BB962C8B-B14F-4D97-AF65-F5344CB8AC3E}">
        <p14:creationId xmlns:p14="http://schemas.microsoft.com/office/powerpoint/2010/main" val="834670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307975" y="779463"/>
            <a:ext cx="8302625" cy="5240337"/>
          </a:xfrm>
        </p:spPr>
        <p:txBody>
          <a:bodyPr/>
          <a:lstStyle/>
          <a:p>
            <a:pPr algn="just" eaLnBrk="1" hangingPunct="1">
              <a:buFontTx/>
              <a:buNone/>
            </a:pPr>
            <a:r>
              <a:rPr lang="en-US" altLang="zh-CN" sz="2800" b="1" smtClean="0">
                <a:latin typeface="Times New Roman" pitchFamily="18" charset="0"/>
                <a:sym typeface="Symbol" pitchFamily="18" charset="2"/>
              </a:rPr>
              <a:t>          ①   00.1 x x </a:t>
            </a:r>
            <a:r>
              <a:rPr lang="en-US" altLang="zh-CN" sz="2800" b="1" smtClean="0">
                <a:latin typeface="Courier New" pitchFamily="49" charset="0"/>
                <a:sym typeface="Symbol" pitchFamily="18" charset="2"/>
              </a:rPr>
              <a:t>…</a:t>
            </a:r>
            <a:r>
              <a:rPr lang="en-US" altLang="zh-CN" sz="2800" b="1" smtClean="0">
                <a:latin typeface="Times New Roman" pitchFamily="18" charset="0"/>
                <a:sym typeface="Symbol" pitchFamily="18" charset="2"/>
              </a:rPr>
              <a:t> x</a:t>
            </a:r>
          </a:p>
          <a:p>
            <a:pPr algn="just" eaLnBrk="1" hangingPunct="1">
              <a:buFontTx/>
              <a:buNone/>
            </a:pPr>
            <a:r>
              <a:rPr lang="en-US" altLang="zh-CN" sz="2800" b="1" smtClean="0">
                <a:latin typeface="Times New Roman" pitchFamily="18" charset="0"/>
                <a:sym typeface="Symbol" pitchFamily="18" charset="2"/>
              </a:rPr>
              <a:t>          ②   11.0 x x </a:t>
            </a:r>
            <a:r>
              <a:rPr lang="en-US" altLang="zh-CN" sz="2800" b="1" smtClean="0">
                <a:latin typeface="Courier New" pitchFamily="49" charset="0"/>
                <a:sym typeface="Symbol" pitchFamily="18" charset="2"/>
              </a:rPr>
              <a:t>…</a:t>
            </a:r>
            <a:r>
              <a:rPr lang="en-US" altLang="zh-CN" sz="2800" b="1" smtClean="0">
                <a:latin typeface="Times New Roman" pitchFamily="18" charset="0"/>
                <a:sym typeface="Symbol" pitchFamily="18" charset="2"/>
              </a:rPr>
              <a:t> x</a:t>
            </a:r>
          </a:p>
          <a:p>
            <a:pPr algn="just" eaLnBrk="1" hangingPunct="1">
              <a:buFontTx/>
              <a:buNone/>
            </a:pPr>
            <a:r>
              <a:rPr lang="en-US" altLang="zh-CN" sz="2800" b="1" smtClean="0">
                <a:latin typeface="Times New Roman" pitchFamily="18" charset="0"/>
                <a:sym typeface="Symbol" pitchFamily="18" charset="2"/>
              </a:rPr>
              <a:t>          ③   </a:t>
            </a:r>
            <a:r>
              <a:rPr lang="en-US" altLang="zh-CN" sz="2800" b="1" smtClean="0">
                <a:solidFill>
                  <a:srgbClr val="FF0000"/>
                </a:solidFill>
                <a:latin typeface="Times New Roman" pitchFamily="18" charset="0"/>
                <a:sym typeface="Symbol" pitchFamily="18" charset="2"/>
              </a:rPr>
              <a:t>00.0</a:t>
            </a:r>
            <a:r>
              <a:rPr lang="en-US" altLang="zh-CN" sz="2800" b="1" smtClean="0">
                <a:latin typeface="Times New Roman" pitchFamily="18" charset="0"/>
                <a:sym typeface="Symbol" pitchFamily="18" charset="2"/>
              </a:rPr>
              <a:t> x x </a:t>
            </a:r>
            <a:r>
              <a:rPr lang="en-US" altLang="zh-CN" sz="2800" b="1" smtClean="0">
                <a:latin typeface="Courier New" pitchFamily="49" charset="0"/>
                <a:sym typeface="Symbol" pitchFamily="18" charset="2"/>
              </a:rPr>
              <a:t>…</a:t>
            </a:r>
            <a:r>
              <a:rPr lang="en-US" altLang="zh-CN" sz="2800" b="1" smtClean="0">
                <a:latin typeface="Times New Roman" pitchFamily="18" charset="0"/>
                <a:sym typeface="Symbol" pitchFamily="18" charset="2"/>
              </a:rPr>
              <a:t> x</a:t>
            </a:r>
          </a:p>
          <a:p>
            <a:pPr algn="just" eaLnBrk="1" hangingPunct="1">
              <a:buFontTx/>
              <a:buNone/>
            </a:pPr>
            <a:r>
              <a:rPr lang="en-US" altLang="zh-CN" sz="2800" b="1" smtClean="0">
                <a:latin typeface="Times New Roman" pitchFamily="18" charset="0"/>
                <a:sym typeface="Symbol" pitchFamily="18" charset="2"/>
              </a:rPr>
              <a:t>          ④   </a:t>
            </a:r>
            <a:r>
              <a:rPr lang="en-US" altLang="zh-CN" sz="2800" b="1" smtClean="0">
                <a:solidFill>
                  <a:srgbClr val="FF0000"/>
                </a:solidFill>
                <a:latin typeface="Times New Roman" pitchFamily="18" charset="0"/>
                <a:sym typeface="Symbol" pitchFamily="18" charset="2"/>
              </a:rPr>
              <a:t>11.1</a:t>
            </a:r>
            <a:r>
              <a:rPr lang="en-US" altLang="zh-CN" sz="2800" b="1" smtClean="0">
                <a:latin typeface="Times New Roman" pitchFamily="18" charset="0"/>
                <a:sym typeface="Symbol" pitchFamily="18" charset="2"/>
              </a:rPr>
              <a:t> x x </a:t>
            </a:r>
            <a:r>
              <a:rPr lang="en-US" altLang="zh-CN" sz="2800" b="1" smtClean="0">
                <a:latin typeface="Courier New" pitchFamily="49" charset="0"/>
                <a:sym typeface="Symbol" pitchFamily="18" charset="2"/>
              </a:rPr>
              <a:t>…</a:t>
            </a:r>
            <a:r>
              <a:rPr lang="en-US" altLang="zh-CN" sz="2800" b="1" smtClean="0">
                <a:latin typeface="Times New Roman" pitchFamily="18" charset="0"/>
                <a:sym typeface="Symbol" pitchFamily="18" charset="2"/>
              </a:rPr>
              <a:t> x</a:t>
            </a:r>
          </a:p>
          <a:p>
            <a:pPr algn="just" eaLnBrk="1" hangingPunct="1">
              <a:buFontTx/>
              <a:buNone/>
            </a:pPr>
            <a:r>
              <a:rPr lang="en-US" altLang="zh-CN" sz="2800" b="1" smtClean="0">
                <a:latin typeface="Times New Roman" pitchFamily="18" charset="0"/>
                <a:sym typeface="Symbol" pitchFamily="18" charset="2"/>
              </a:rPr>
              <a:t>          ⑤   </a:t>
            </a:r>
            <a:r>
              <a:rPr lang="en-US" altLang="zh-CN" sz="2800" b="1" smtClean="0">
                <a:solidFill>
                  <a:srgbClr val="FF0000"/>
                </a:solidFill>
                <a:latin typeface="Times New Roman" pitchFamily="18" charset="0"/>
                <a:sym typeface="Symbol" pitchFamily="18" charset="2"/>
              </a:rPr>
              <a:t>01</a:t>
            </a:r>
            <a:r>
              <a:rPr lang="en-US" altLang="zh-CN" sz="2800" b="1" smtClean="0">
                <a:latin typeface="Times New Roman" pitchFamily="18" charset="0"/>
                <a:sym typeface="Symbol" pitchFamily="18" charset="2"/>
              </a:rPr>
              <a:t>.x x x </a:t>
            </a:r>
            <a:r>
              <a:rPr lang="en-US" altLang="zh-CN" sz="2800" b="1" smtClean="0">
                <a:latin typeface="Courier New" pitchFamily="49" charset="0"/>
                <a:sym typeface="Symbol" pitchFamily="18" charset="2"/>
              </a:rPr>
              <a:t>…</a:t>
            </a:r>
            <a:r>
              <a:rPr lang="en-US" altLang="zh-CN" sz="2800" b="1" smtClean="0">
                <a:latin typeface="Times New Roman" pitchFamily="18" charset="0"/>
                <a:sym typeface="Symbol" pitchFamily="18" charset="2"/>
              </a:rPr>
              <a:t> x</a:t>
            </a:r>
          </a:p>
          <a:p>
            <a:pPr algn="just" eaLnBrk="1" hangingPunct="1">
              <a:buFontTx/>
              <a:buNone/>
            </a:pPr>
            <a:r>
              <a:rPr lang="en-US" altLang="zh-CN" sz="2800" b="1" smtClean="0">
                <a:latin typeface="Times New Roman" pitchFamily="18" charset="0"/>
                <a:sym typeface="Symbol" pitchFamily="18" charset="2"/>
              </a:rPr>
              <a:t>          ⑥   </a:t>
            </a:r>
            <a:r>
              <a:rPr lang="en-US" altLang="zh-CN" sz="2800" b="1" smtClean="0">
                <a:solidFill>
                  <a:srgbClr val="FF0000"/>
                </a:solidFill>
                <a:latin typeface="Times New Roman" pitchFamily="18" charset="0"/>
                <a:sym typeface="Symbol" pitchFamily="18" charset="2"/>
              </a:rPr>
              <a:t>10</a:t>
            </a:r>
            <a:r>
              <a:rPr lang="en-US" altLang="zh-CN" sz="2800" b="1" smtClean="0">
                <a:latin typeface="Times New Roman" pitchFamily="18" charset="0"/>
                <a:sym typeface="Symbol" pitchFamily="18" charset="2"/>
              </a:rPr>
              <a:t>.x x x </a:t>
            </a:r>
            <a:r>
              <a:rPr lang="en-US" altLang="zh-CN" sz="2800" b="1" smtClean="0">
                <a:latin typeface="Courier New" pitchFamily="49" charset="0"/>
                <a:sym typeface="Symbol" pitchFamily="18" charset="2"/>
              </a:rPr>
              <a:t>…</a:t>
            </a:r>
            <a:r>
              <a:rPr lang="en-US" altLang="zh-CN" sz="2800" b="1" smtClean="0">
                <a:latin typeface="Times New Roman" pitchFamily="18" charset="0"/>
                <a:sym typeface="Symbol" pitchFamily="18" charset="2"/>
              </a:rPr>
              <a:t> x</a:t>
            </a:r>
          </a:p>
        </p:txBody>
      </p:sp>
      <p:sp>
        <p:nvSpPr>
          <p:cNvPr id="244740" name="Text Box 4"/>
          <p:cNvSpPr txBox="1">
            <a:spLocks noChangeArrowheads="1"/>
          </p:cNvSpPr>
          <p:nvPr/>
        </p:nvSpPr>
        <p:spPr bwMode="auto">
          <a:xfrm>
            <a:off x="247650" y="4210050"/>
            <a:ext cx="851535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spcBef>
                <a:spcPct val="50000"/>
              </a:spcBef>
            </a:pPr>
            <a:r>
              <a:rPr lang="en-US" altLang="zh-CN" sz="3200" b="1">
                <a:sym typeface="Symbol" pitchFamily="18" charset="2"/>
              </a:rPr>
              <a:t>         </a:t>
            </a:r>
            <a:r>
              <a:rPr lang="zh-CN" altLang="en-US" sz="3200" b="1">
                <a:sym typeface="Symbol" pitchFamily="18" charset="2"/>
              </a:rPr>
              <a:t>第①、②种情况，已是规格化数。</a:t>
            </a:r>
          </a:p>
          <a:p>
            <a:pPr>
              <a:spcBef>
                <a:spcPct val="50000"/>
              </a:spcBef>
            </a:pPr>
            <a:r>
              <a:rPr lang="zh-CN" altLang="en-US" sz="3200" b="1">
                <a:sym typeface="Symbol" pitchFamily="18" charset="2"/>
              </a:rPr>
              <a:t>         第③、④种情况需要使尾数左移以实现规格化，这个过程称为左规。</a:t>
            </a:r>
          </a:p>
        </p:txBody>
      </p:sp>
      <p:sp>
        <p:nvSpPr>
          <p:cNvPr id="116741"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21D05A85-96DA-4289-B905-88C7F4807BE2}" type="slidenum">
              <a:rPr kumimoji="0" lang="en-US" altLang="zh-CN" sz="2000" smtClean="0">
                <a:solidFill>
                  <a:srgbClr val="FF0000"/>
                </a:solidFill>
              </a:rPr>
              <a:pPr/>
              <a:t>184</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5418294F-F565-4468-A4B2-5D410188FDAC}" type="datetime11">
              <a:rPr lang="zh-CN" altLang="en-US" smtClean="0"/>
              <a:t>10:23:48</a:t>
            </a:fld>
            <a:endParaRPr lang="en-US" altLang="zh-CN"/>
          </a:p>
        </p:txBody>
      </p:sp>
    </p:spTree>
    <p:extLst>
      <p:ext uri="{BB962C8B-B14F-4D97-AF65-F5344CB8AC3E}">
        <p14:creationId xmlns:p14="http://schemas.microsoft.com/office/powerpoint/2010/main" val="179246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40">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P spid="244740" grpId="0" build="p"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323528" y="1268760"/>
            <a:ext cx="8362950" cy="5040560"/>
          </a:xfrm>
        </p:spPr>
        <p:txBody>
          <a:bodyPr/>
          <a:lstStyle/>
          <a:p>
            <a:pPr marL="0" indent="457200">
              <a:spcBef>
                <a:spcPts val="600"/>
              </a:spcBef>
              <a:buSzTx/>
              <a:buFontTx/>
              <a:buNone/>
            </a:pPr>
            <a:r>
              <a:rPr lang="zh-CN" altLang="en-US" sz="2800" b="1" smtClean="0">
                <a:latin typeface="Times New Roman" pitchFamily="18" charset="0"/>
                <a:sym typeface="Symbol" pitchFamily="18" charset="2"/>
              </a:rPr>
              <a:t>尾数每左移一位，阶码相应减</a:t>
            </a:r>
            <a:r>
              <a:rPr lang="en-US" altLang="zh-CN" sz="2800" b="1" smtClean="0">
                <a:latin typeface="Times New Roman" pitchFamily="18" charset="0"/>
                <a:sym typeface="Symbol" pitchFamily="18" charset="2"/>
              </a:rPr>
              <a:t>1</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z</a:t>
            </a:r>
            <a:r>
              <a:rPr lang="en-US" altLang="zh-CN" sz="2800" b="1" smtClean="0">
                <a:latin typeface="Times New Roman" pitchFamily="18" charset="0"/>
                <a:sym typeface="Symbol" pitchFamily="18" charset="2"/>
              </a:rPr>
              <a:t>-1→E</a:t>
            </a:r>
            <a:r>
              <a:rPr lang="en-US" altLang="zh-CN" sz="2800" b="1" baseline="-30000" smtClean="0">
                <a:latin typeface="Times New Roman" pitchFamily="18" charset="0"/>
                <a:sym typeface="Symbol" pitchFamily="18" charset="2"/>
              </a:rPr>
              <a:t>z</a:t>
            </a:r>
            <a:r>
              <a:rPr lang="zh-CN" altLang="en-US" sz="2800" b="1" smtClean="0">
                <a:latin typeface="Times New Roman" pitchFamily="18" charset="0"/>
                <a:sym typeface="Symbol" pitchFamily="18" charset="2"/>
              </a:rPr>
              <a:t>），直至成为规格化数为止。（左规可能需进行多次）只要满足下列条件：</a:t>
            </a:r>
          </a:p>
          <a:p>
            <a:pPr marL="0" indent="457200" algn="just">
              <a:spcBef>
                <a:spcPts val="600"/>
              </a:spcBef>
              <a:buSzTx/>
              <a:buFontTx/>
              <a:buNone/>
            </a:pPr>
            <a:r>
              <a:rPr lang="zh-CN" altLang="en-US" sz="2800" b="1" smtClean="0">
                <a:latin typeface="Times New Roman" pitchFamily="18" charset="0"/>
                <a:sym typeface="Symbol" pitchFamily="18" charset="2"/>
              </a:rPr>
              <a:t>           </a:t>
            </a:r>
            <a:r>
              <a:rPr lang="zh-CN" altLang="en-US" sz="2800" b="1" smtClean="0">
                <a:solidFill>
                  <a:srgbClr val="FF3300"/>
                </a:solidFill>
                <a:latin typeface="Times New Roman" pitchFamily="18" charset="0"/>
                <a:sym typeface="Symbol" pitchFamily="18" charset="2"/>
              </a:rPr>
              <a:t>左规</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s1</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s2</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1</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s1</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s2</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1</a:t>
            </a:r>
            <a:endParaRPr lang="en-US" altLang="zh-CN" sz="2800" b="1" smtClean="0">
              <a:solidFill>
                <a:srgbClr val="FF3300"/>
              </a:solidFill>
              <a:latin typeface="Times New Roman" pitchFamily="18" charset="0"/>
              <a:sym typeface="Symbol" pitchFamily="18" charset="2"/>
            </a:endParaRPr>
          </a:p>
          <a:p>
            <a:pPr marL="0" indent="457200">
              <a:spcBef>
                <a:spcPts val="600"/>
              </a:spcBef>
              <a:buSzTx/>
              <a:buFontTx/>
              <a:buNone/>
            </a:pPr>
            <a:r>
              <a:rPr lang="zh-CN" altLang="en-US" sz="2800" b="1" smtClean="0">
                <a:latin typeface="Times New Roman" pitchFamily="18" charset="0"/>
                <a:sym typeface="Symbol" pitchFamily="18" charset="2"/>
              </a:rPr>
              <a:t>第⑤、⑥种情况在定点加减运算中称为溢出；但在浮点加减运算中，只表明此时尾数的绝对值大于</a:t>
            </a:r>
            <a:r>
              <a:rPr lang="en-US" altLang="zh-CN" sz="2800" b="1" smtClean="0">
                <a:latin typeface="Times New Roman" pitchFamily="18" charset="0"/>
                <a:sym typeface="Symbol" pitchFamily="18" charset="2"/>
              </a:rPr>
              <a:t>1</a:t>
            </a:r>
            <a:r>
              <a:rPr lang="zh-CN" altLang="en-US" sz="2800" b="1" smtClean="0">
                <a:latin typeface="Times New Roman" pitchFamily="18" charset="0"/>
                <a:sym typeface="Symbol" pitchFamily="18" charset="2"/>
              </a:rPr>
              <a:t>，而并非真正的溢出。这种情况应将尾数右移以实现规格化。这个过程称为右规。尾数每右移一位，阶码相应加</a:t>
            </a:r>
            <a:r>
              <a:rPr lang="en-US" altLang="zh-CN" sz="2800" b="1" smtClean="0">
                <a:latin typeface="Times New Roman" pitchFamily="18" charset="0"/>
                <a:sym typeface="Symbol" pitchFamily="18" charset="2"/>
              </a:rPr>
              <a:t>1</a:t>
            </a:r>
            <a:r>
              <a:rPr lang="zh-CN" altLang="en-US" sz="2800" b="1" smtClean="0">
                <a:latin typeface="Times New Roman" pitchFamily="18" charset="0"/>
                <a:sym typeface="Symbol" pitchFamily="18" charset="2"/>
              </a:rPr>
              <a:t>（</a:t>
            </a:r>
            <a:r>
              <a:rPr lang="en-US" altLang="zh-CN" sz="2800" b="1" smtClean="0">
                <a:latin typeface="Times New Roman" pitchFamily="18" charset="0"/>
                <a:sym typeface="Symbol" pitchFamily="18" charset="2"/>
              </a:rPr>
              <a:t>E</a:t>
            </a:r>
            <a:r>
              <a:rPr lang="en-US" altLang="zh-CN" sz="2800" b="1" baseline="-30000" smtClean="0">
                <a:latin typeface="Times New Roman" pitchFamily="18" charset="0"/>
                <a:sym typeface="Symbol" pitchFamily="18" charset="2"/>
              </a:rPr>
              <a:t>C</a:t>
            </a:r>
            <a:r>
              <a:rPr lang="en-US" altLang="zh-CN" sz="2800" b="1" smtClean="0">
                <a:latin typeface="Times New Roman" pitchFamily="18" charset="0"/>
                <a:sym typeface="Symbol" pitchFamily="18" charset="2"/>
              </a:rPr>
              <a:t>+1→E</a:t>
            </a:r>
            <a:r>
              <a:rPr lang="en-US" altLang="zh-CN" sz="2800" b="1" baseline="-30000" smtClean="0">
                <a:latin typeface="Times New Roman" pitchFamily="18" charset="0"/>
                <a:sym typeface="Symbol" pitchFamily="18" charset="2"/>
              </a:rPr>
              <a:t>C</a:t>
            </a:r>
            <a:r>
              <a:rPr lang="zh-CN" altLang="en-US" sz="2800" b="1" smtClean="0">
                <a:latin typeface="Times New Roman" pitchFamily="18" charset="0"/>
                <a:sym typeface="Symbol" pitchFamily="18" charset="2"/>
              </a:rPr>
              <a:t>）。 （右规最多进行一次）右规的条件如下：</a:t>
            </a:r>
          </a:p>
          <a:p>
            <a:pPr marL="0" indent="457200" algn="just">
              <a:spcBef>
                <a:spcPts val="600"/>
              </a:spcBef>
              <a:buSzTx/>
              <a:buFontTx/>
              <a:buNone/>
            </a:pPr>
            <a:r>
              <a:rPr lang="zh-CN" altLang="en-US" sz="2800" b="1" smtClean="0">
                <a:latin typeface="Times New Roman" pitchFamily="18" charset="0"/>
                <a:sym typeface="Symbol" pitchFamily="18" charset="2"/>
              </a:rPr>
              <a:t>            </a:t>
            </a:r>
            <a:r>
              <a:rPr lang="zh-CN" altLang="en-US" sz="2800" b="1" smtClean="0">
                <a:solidFill>
                  <a:srgbClr val="FF3300"/>
                </a:solidFill>
                <a:latin typeface="Times New Roman" pitchFamily="18" charset="0"/>
                <a:sym typeface="Symbol" pitchFamily="18" charset="2"/>
              </a:rPr>
              <a:t>右规</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s1</a:t>
            </a:r>
            <a:r>
              <a:rPr lang="en-US" altLang="zh-CN" sz="2800" b="1" smtClean="0">
                <a:solidFill>
                  <a:srgbClr val="FF3300"/>
                </a:solidFill>
                <a:latin typeface="Times New Roman" pitchFamily="18" charset="0"/>
                <a:sym typeface="Symbol" pitchFamily="18" charset="2"/>
              </a:rPr>
              <a:t>⊕C</a:t>
            </a:r>
            <a:r>
              <a:rPr lang="en-US" altLang="zh-CN" sz="2800" b="1" baseline="-30000" smtClean="0">
                <a:solidFill>
                  <a:srgbClr val="FF3300"/>
                </a:solidFill>
                <a:latin typeface="Times New Roman" pitchFamily="18" charset="0"/>
                <a:sym typeface="Symbol" pitchFamily="18" charset="2"/>
              </a:rPr>
              <a:t>s2</a:t>
            </a:r>
          </a:p>
        </p:txBody>
      </p:sp>
      <p:sp>
        <p:nvSpPr>
          <p:cNvPr id="117764" name="Line 4"/>
          <p:cNvSpPr>
            <a:spLocks noChangeShapeType="1"/>
          </p:cNvSpPr>
          <p:nvPr/>
        </p:nvSpPr>
        <p:spPr bwMode="auto">
          <a:xfrm>
            <a:off x="2769577" y="2708920"/>
            <a:ext cx="304800"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765" name="Line 5"/>
          <p:cNvSpPr>
            <a:spLocks noChangeShapeType="1"/>
          </p:cNvSpPr>
          <p:nvPr/>
        </p:nvSpPr>
        <p:spPr bwMode="auto">
          <a:xfrm>
            <a:off x="3242896" y="2708920"/>
            <a:ext cx="304800"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766" name="Line 6"/>
          <p:cNvSpPr>
            <a:spLocks noChangeShapeType="1"/>
          </p:cNvSpPr>
          <p:nvPr/>
        </p:nvSpPr>
        <p:spPr bwMode="auto">
          <a:xfrm>
            <a:off x="3707904" y="2720716"/>
            <a:ext cx="304800"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767"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A7F893F7-14B7-44B9-9909-324E62A13EF3}" type="slidenum">
              <a:rPr kumimoji="0" lang="en-US" altLang="zh-CN" sz="2000" smtClean="0">
                <a:solidFill>
                  <a:srgbClr val="FF0000"/>
                </a:solidFill>
              </a:rPr>
              <a:pPr/>
              <a:t>185</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9140416F-553E-43C2-AC91-9004C57E6187}" type="datetime11">
              <a:rPr lang="zh-CN" altLang="en-US" smtClean="0"/>
              <a:t>10:23:48</a:t>
            </a:fld>
            <a:endParaRPr lang="en-US" altLang="zh-CN"/>
          </a:p>
        </p:txBody>
      </p:sp>
    </p:spTree>
    <p:extLst>
      <p:ext uri="{BB962C8B-B14F-4D97-AF65-F5344CB8AC3E}">
        <p14:creationId xmlns:p14="http://schemas.microsoft.com/office/powerpoint/2010/main" val="3655574459"/>
      </p:ext>
    </p:extLst>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body" idx="1"/>
          </p:nvPr>
        </p:nvSpPr>
        <p:spPr>
          <a:xfrm>
            <a:off x="323528" y="1628800"/>
            <a:ext cx="8568952" cy="4320480"/>
          </a:xfrm>
        </p:spPr>
        <p:txBody>
          <a:bodyPr/>
          <a:lstStyle/>
          <a:p>
            <a:pPr marL="0" indent="0">
              <a:spcBef>
                <a:spcPts val="600"/>
              </a:spcBef>
              <a:buSzTx/>
              <a:buFontTx/>
              <a:buNone/>
            </a:pPr>
            <a:r>
              <a:rPr lang="en-US" altLang="zh-CN" sz="2800" b="1" smtClean="0">
                <a:latin typeface="Times New Roman" pitchFamily="18" charset="0"/>
                <a:cs typeface="Times New Roman" pitchFamily="18" charset="0"/>
                <a:sym typeface="Symbol" pitchFamily="18" charset="2"/>
              </a:rPr>
              <a:t>(4)</a:t>
            </a:r>
            <a:r>
              <a:rPr lang="zh-CN" altLang="en-US" sz="2800" b="1" smtClean="0">
                <a:latin typeface="Times New Roman" pitchFamily="18" charset="0"/>
                <a:sym typeface="Symbol" pitchFamily="18" charset="2"/>
              </a:rPr>
              <a:t>舍入</a:t>
            </a:r>
            <a:endParaRPr lang="zh-CN" altLang="en-US" sz="2800" b="1" smtClean="0">
              <a:latin typeface="宋体" charset="-122"/>
              <a:sym typeface="Symbol" pitchFamily="18" charset="2"/>
            </a:endParaRPr>
          </a:p>
          <a:p>
            <a:pPr marL="0" indent="457200" algn="just">
              <a:spcBef>
                <a:spcPts val="600"/>
              </a:spcBef>
              <a:buSzTx/>
              <a:buFontTx/>
              <a:buNone/>
            </a:pPr>
            <a:r>
              <a:rPr lang="zh-CN" altLang="en-US" sz="2800" b="1" smtClean="0">
                <a:latin typeface="Times New Roman" pitchFamily="18" charset="0"/>
                <a:sym typeface="Symbol" pitchFamily="18" charset="2"/>
              </a:rPr>
              <a:t>由于受到硬件的限制，在对阶和右规处理之后有可能将尾数的低位丢失，这会引起一些误差。</a:t>
            </a:r>
            <a:endParaRPr lang="en-US" altLang="zh-CN" sz="2800" b="1">
              <a:latin typeface="Times New Roman" pitchFamily="18" charset="0"/>
              <a:sym typeface="Symbol" pitchFamily="18" charset="2"/>
            </a:endParaRPr>
          </a:p>
          <a:p>
            <a:pPr marL="0" indent="0" algn="just">
              <a:spcBef>
                <a:spcPts val="600"/>
              </a:spcBef>
              <a:buSzTx/>
              <a:buFontTx/>
              <a:buNone/>
            </a:pPr>
            <a:r>
              <a:rPr lang="en-US" altLang="zh-CN" sz="2800" b="1" smtClean="0">
                <a:latin typeface="Times New Roman" pitchFamily="18" charset="0"/>
                <a:sym typeface="Symbol" pitchFamily="18" charset="2"/>
              </a:rPr>
              <a:t>IEEE754</a:t>
            </a:r>
            <a:r>
              <a:rPr lang="zh-CN" altLang="en-US" sz="2800" b="1" smtClean="0">
                <a:latin typeface="Times New Roman" pitchFamily="18" charset="0"/>
                <a:sym typeface="Symbol" pitchFamily="18" charset="2"/>
              </a:rPr>
              <a:t>标准中，舍入处理提供了四种可选办法：</a:t>
            </a:r>
            <a:endParaRPr lang="en-US" altLang="zh-CN" sz="2200" smtClean="0"/>
          </a:p>
          <a:p>
            <a:pPr lvl="1" eaLnBrk="1" hangingPunct="1">
              <a:spcBef>
                <a:spcPts val="600"/>
              </a:spcBef>
            </a:pPr>
            <a:r>
              <a:rPr lang="zh-CN" altLang="en-US" sz="2200" b="1" smtClean="0"/>
              <a:t>就近</a:t>
            </a:r>
            <a:r>
              <a:rPr lang="zh-CN" altLang="en-US" sz="2200" b="1"/>
              <a:t>舍入</a:t>
            </a:r>
            <a:r>
              <a:rPr lang="en-US" altLang="zh-CN" sz="2200" b="1"/>
              <a:t>(0</a:t>
            </a:r>
            <a:r>
              <a:rPr lang="zh-CN" altLang="en-US" sz="2200" b="1"/>
              <a:t>舍</a:t>
            </a:r>
            <a:r>
              <a:rPr lang="en-US" altLang="zh-CN" sz="2200" b="1"/>
              <a:t>1</a:t>
            </a:r>
            <a:r>
              <a:rPr lang="zh-CN" altLang="en-US" sz="2200" b="1"/>
              <a:t>入</a:t>
            </a:r>
            <a:r>
              <a:rPr lang="en-US" altLang="zh-CN" sz="2200" b="1"/>
              <a:t>):</a:t>
            </a:r>
            <a:r>
              <a:rPr lang="zh-CN" altLang="en-US" sz="2200" b="1"/>
              <a:t>类似”四舍五入”</a:t>
            </a:r>
            <a:r>
              <a:rPr lang="en-US" altLang="zh-CN" sz="2200" b="1"/>
              <a:t>,</a:t>
            </a:r>
            <a:r>
              <a:rPr lang="zh-CN" altLang="en-US" sz="2200" b="1"/>
              <a:t>丢弃的最高位为</a:t>
            </a:r>
            <a:r>
              <a:rPr lang="en-US" altLang="zh-CN" sz="2200" b="1"/>
              <a:t>1,</a:t>
            </a:r>
            <a:r>
              <a:rPr lang="zh-CN" altLang="en-US" sz="2200" b="1"/>
              <a:t>进</a:t>
            </a:r>
            <a:r>
              <a:rPr lang="en-US" altLang="zh-CN" sz="2200" b="1" smtClean="0"/>
              <a:t>1</a:t>
            </a:r>
          </a:p>
          <a:p>
            <a:pPr marL="693737" lvl="2" indent="0" eaLnBrk="1" hangingPunct="1">
              <a:spcBef>
                <a:spcPts val="600"/>
              </a:spcBef>
              <a:buNone/>
            </a:pPr>
            <a:r>
              <a:rPr lang="zh-CN" altLang="en-US" sz="1900" b="1" smtClean="0"/>
              <a:t>特殊情况：如果丢弃的多余位首位为</a:t>
            </a:r>
            <a:r>
              <a:rPr lang="en-US" altLang="zh-CN" sz="1900" b="1" smtClean="0"/>
              <a:t>1</a:t>
            </a:r>
            <a:r>
              <a:rPr lang="zh-CN" altLang="en-US" sz="1900" b="1" smtClean="0"/>
              <a:t>，其余位为</a:t>
            </a:r>
            <a:r>
              <a:rPr lang="en-US" altLang="zh-CN" sz="1900" b="1" smtClean="0"/>
              <a:t>0</a:t>
            </a:r>
            <a:r>
              <a:rPr lang="zh-CN" altLang="en-US" sz="1900" b="1" smtClean="0"/>
              <a:t>，则要看最低有效位，若最低有效位为</a:t>
            </a:r>
            <a:r>
              <a:rPr lang="en-US" altLang="zh-CN" sz="1900" b="1" smtClean="0"/>
              <a:t>0</a:t>
            </a:r>
            <a:r>
              <a:rPr lang="zh-CN" altLang="en-US" sz="1900" b="1" smtClean="0"/>
              <a:t>，则截尾；否则，向上进</a:t>
            </a:r>
            <a:r>
              <a:rPr lang="en-US" altLang="zh-CN" sz="1900" b="1" smtClean="0"/>
              <a:t>1</a:t>
            </a:r>
            <a:r>
              <a:rPr lang="zh-CN" altLang="en-US" sz="1900" b="1" smtClean="0"/>
              <a:t>。</a:t>
            </a:r>
            <a:endParaRPr lang="en-US" altLang="zh-CN" sz="1900" b="1"/>
          </a:p>
          <a:p>
            <a:pPr lvl="1" eaLnBrk="1" hangingPunct="1">
              <a:spcBef>
                <a:spcPts val="600"/>
              </a:spcBef>
            </a:pPr>
            <a:r>
              <a:rPr lang="zh-CN" altLang="en-US" sz="2200" b="1"/>
              <a:t>朝</a:t>
            </a:r>
            <a:r>
              <a:rPr lang="en-US" altLang="zh-CN" sz="2200" b="1"/>
              <a:t>0</a:t>
            </a:r>
            <a:r>
              <a:rPr lang="zh-CN" altLang="en-US" sz="2200" b="1"/>
              <a:t>舍入</a:t>
            </a:r>
            <a:r>
              <a:rPr lang="en-US" altLang="zh-CN" sz="2200" b="1"/>
              <a:t>:</a:t>
            </a:r>
            <a:r>
              <a:rPr lang="zh-CN" altLang="en-US" sz="2200" b="1"/>
              <a:t>截尾</a:t>
            </a:r>
          </a:p>
          <a:p>
            <a:pPr lvl="1" eaLnBrk="1" hangingPunct="1">
              <a:spcBef>
                <a:spcPts val="600"/>
              </a:spcBef>
            </a:pPr>
            <a:r>
              <a:rPr lang="zh-CN" altLang="en-US" sz="2200" b="1"/>
              <a:t>朝</a:t>
            </a:r>
            <a:r>
              <a:rPr lang="zh-CN" altLang="en-US" sz="2200" b="1">
                <a:latin typeface="宋体" pitchFamily="2" charset="-122"/>
              </a:rPr>
              <a:t>＋</a:t>
            </a:r>
            <a:r>
              <a:rPr lang="zh-CN" altLang="en-US" sz="2200" b="1"/>
              <a:t>∞舍入</a:t>
            </a:r>
            <a:r>
              <a:rPr lang="en-US" altLang="zh-CN" sz="2200" b="1"/>
              <a:t>:</a:t>
            </a:r>
            <a:r>
              <a:rPr lang="zh-CN" altLang="en-US" sz="2200" b="1"/>
              <a:t>正数多余位不全为”</a:t>
            </a:r>
            <a:r>
              <a:rPr lang="en-US" altLang="zh-CN" sz="2200" b="1"/>
              <a:t>0”,</a:t>
            </a:r>
            <a:r>
              <a:rPr lang="zh-CN" altLang="en-US" sz="2200" b="1"/>
              <a:t>进</a:t>
            </a:r>
            <a:r>
              <a:rPr lang="en-US" altLang="zh-CN" sz="2200" b="1"/>
              <a:t>1;</a:t>
            </a:r>
            <a:r>
              <a:rPr lang="zh-CN" altLang="en-US" sz="2200" b="1"/>
              <a:t>负数</a:t>
            </a:r>
            <a:r>
              <a:rPr lang="en-US" altLang="zh-CN" sz="2200" b="1"/>
              <a:t>,</a:t>
            </a:r>
            <a:r>
              <a:rPr lang="zh-CN" altLang="en-US" sz="2200" b="1"/>
              <a:t>截尾</a:t>
            </a:r>
          </a:p>
          <a:p>
            <a:pPr lvl="1" eaLnBrk="1" hangingPunct="1">
              <a:spcBef>
                <a:spcPts val="600"/>
              </a:spcBef>
            </a:pPr>
            <a:r>
              <a:rPr lang="zh-CN" altLang="en-US" sz="2200" b="1">
                <a:latin typeface="宋体" pitchFamily="2" charset="-122"/>
              </a:rPr>
              <a:t>朝－</a:t>
            </a:r>
            <a:r>
              <a:rPr lang="zh-CN" altLang="en-US" sz="2200" b="1"/>
              <a:t>∞ 舍入</a:t>
            </a:r>
            <a:r>
              <a:rPr lang="en-US" altLang="zh-CN" sz="2200" b="1"/>
              <a:t>:</a:t>
            </a:r>
            <a:r>
              <a:rPr lang="zh-CN" altLang="en-US" sz="2200" b="1"/>
              <a:t>负数多余位不全为”</a:t>
            </a:r>
            <a:r>
              <a:rPr lang="en-US" altLang="zh-CN" sz="2200" b="1"/>
              <a:t>0”,</a:t>
            </a:r>
            <a:r>
              <a:rPr lang="zh-CN" altLang="en-US" sz="2200" b="1"/>
              <a:t>进</a:t>
            </a:r>
            <a:r>
              <a:rPr lang="en-US" altLang="zh-CN" sz="2200" b="1"/>
              <a:t>1;</a:t>
            </a:r>
            <a:r>
              <a:rPr lang="zh-CN" altLang="en-US" sz="2200" b="1"/>
              <a:t>正数</a:t>
            </a:r>
            <a:r>
              <a:rPr lang="en-US" altLang="zh-CN" sz="2200" b="1"/>
              <a:t>,</a:t>
            </a:r>
            <a:r>
              <a:rPr lang="zh-CN" altLang="en-US" sz="2200" b="1"/>
              <a:t>截</a:t>
            </a:r>
            <a:r>
              <a:rPr lang="zh-CN" altLang="en-US" sz="2200" b="1" smtClean="0"/>
              <a:t>尾</a:t>
            </a:r>
            <a:endParaRPr lang="zh-CN" altLang="en-US" sz="2200" b="1"/>
          </a:p>
        </p:txBody>
      </p:sp>
      <p:sp>
        <p:nvSpPr>
          <p:cNvPr id="118788"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22525A57-5175-4C98-A9A9-36426C9B0EAA}" type="slidenum">
              <a:rPr kumimoji="0" lang="en-US" altLang="zh-CN" sz="2000" smtClean="0">
                <a:solidFill>
                  <a:srgbClr val="FF0000"/>
                </a:solidFill>
              </a:rPr>
              <a:pPr/>
              <a:t>186</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FA6866A1-3B64-465C-8606-D6A8DD5FB7A0}" type="datetime11">
              <a:rPr lang="zh-CN" altLang="en-US" smtClean="0"/>
              <a:t>10:23:48</a:t>
            </a:fld>
            <a:endParaRPr lang="en-US" altLang="zh-CN"/>
          </a:p>
        </p:txBody>
      </p:sp>
    </p:spTree>
    <p:extLst>
      <p:ext uri="{BB962C8B-B14F-4D97-AF65-F5344CB8AC3E}">
        <p14:creationId xmlns:p14="http://schemas.microsoft.com/office/powerpoint/2010/main" val="889012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164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16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6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16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16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a:xfrm>
            <a:off x="250825" y="836613"/>
            <a:ext cx="8496300" cy="5164137"/>
          </a:xfrm>
        </p:spPr>
        <p:txBody>
          <a:bodyPr/>
          <a:lstStyle/>
          <a:p>
            <a:pPr marL="0" indent="0">
              <a:spcBef>
                <a:spcPct val="50000"/>
              </a:spcBef>
              <a:buSzTx/>
              <a:buFontTx/>
              <a:buNone/>
            </a:pPr>
            <a:r>
              <a:rPr lang="en-US" altLang="zh-CN" sz="2800" b="1" smtClean="0">
                <a:latin typeface="Times New Roman" pitchFamily="18" charset="0"/>
                <a:cs typeface="Times New Roman" pitchFamily="18" charset="0"/>
                <a:sym typeface="Symbol" pitchFamily="18" charset="2"/>
              </a:rPr>
              <a:t>(5)</a:t>
            </a:r>
            <a:r>
              <a:rPr lang="zh-CN" altLang="en-US" sz="2800" b="1" smtClean="0">
                <a:latin typeface="Times New Roman" pitchFamily="18" charset="0"/>
                <a:sym typeface="Symbol" pitchFamily="18" charset="2"/>
              </a:rPr>
              <a:t>溢出判断</a:t>
            </a:r>
            <a:endParaRPr lang="zh-CN" altLang="en-US" sz="2800" b="1" smtClean="0">
              <a:latin typeface="宋体" charset="-122"/>
              <a:sym typeface="Symbol" pitchFamily="18" charset="2"/>
            </a:endParaRPr>
          </a:p>
          <a:p>
            <a:pPr marL="0" indent="457200" algn="just">
              <a:spcBef>
                <a:spcPct val="50000"/>
              </a:spcBef>
              <a:buSzTx/>
              <a:buFontTx/>
              <a:buNone/>
            </a:pPr>
            <a:r>
              <a:rPr lang="zh-CN" altLang="en-US" sz="2800" b="1" smtClean="0">
                <a:latin typeface="Times New Roman" pitchFamily="18" charset="0"/>
                <a:sym typeface="Symbol" pitchFamily="18" charset="2"/>
              </a:rPr>
              <a:t>当尾数之和（差）出现</a:t>
            </a:r>
            <a:r>
              <a:rPr lang="en-US" altLang="zh-CN" sz="2800" b="1" smtClean="0">
                <a:solidFill>
                  <a:srgbClr val="FF0000"/>
                </a:solidFill>
                <a:latin typeface="Times New Roman" pitchFamily="18" charset="0"/>
                <a:cs typeface="Times New Roman" pitchFamily="18" charset="0"/>
                <a:sym typeface="Symbol" pitchFamily="18" charset="2"/>
              </a:rPr>
              <a:t>10</a:t>
            </a:r>
            <a:r>
              <a:rPr lang="en-US" altLang="zh-CN" sz="2800" b="1" smtClean="0">
                <a:latin typeface="Times New Roman" pitchFamily="18" charset="0"/>
                <a:cs typeface="Times New Roman" pitchFamily="18" charset="0"/>
                <a:sym typeface="Symbol" pitchFamily="18" charset="2"/>
              </a:rPr>
              <a:t>.x x x </a:t>
            </a:r>
            <a:r>
              <a:rPr lang="en-US" altLang="zh-CN" sz="2800" b="1" smtClean="0">
                <a:latin typeface="Times New Roman" pitchFamily="18" charset="0"/>
                <a:sym typeface="Symbol" pitchFamily="18" charset="2"/>
              </a:rPr>
              <a:t>…</a:t>
            </a:r>
            <a:r>
              <a:rPr lang="en-US" altLang="zh-CN" sz="2800" b="1" smtClean="0">
                <a:latin typeface="Times New Roman" pitchFamily="18" charset="0"/>
                <a:cs typeface="Times New Roman" pitchFamily="18" charset="0"/>
                <a:sym typeface="Symbol" pitchFamily="18" charset="2"/>
              </a:rPr>
              <a:t> x</a:t>
            </a:r>
            <a:r>
              <a:rPr lang="zh-CN" altLang="en-US" sz="2800" b="1" smtClean="0">
                <a:latin typeface="Times New Roman" pitchFamily="18" charset="0"/>
                <a:sym typeface="Symbol" pitchFamily="18" charset="2"/>
              </a:rPr>
              <a:t>或</a:t>
            </a:r>
            <a:r>
              <a:rPr lang="en-US" altLang="zh-CN" sz="2800" b="1" smtClean="0">
                <a:solidFill>
                  <a:srgbClr val="FF0000"/>
                </a:solidFill>
                <a:latin typeface="Times New Roman" pitchFamily="18" charset="0"/>
                <a:cs typeface="Times New Roman" pitchFamily="18" charset="0"/>
                <a:sym typeface="Symbol" pitchFamily="18" charset="2"/>
              </a:rPr>
              <a:t>01</a:t>
            </a:r>
            <a:r>
              <a:rPr lang="en-US" altLang="zh-CN" sz="2800" b="1" smtClean="0">
                <a:latin typeface="Times New Roman" pitchFamily="18" charset="0"/>
                <a:cs typeface="Times New Roman" pitchFamily="18" charset="0"/>
                <a:sym typeface="Symbol" pitchFamily="18" charset="2"/>
              </a:rPr>
              <a:t>.x x x </a:t>
            </a:r>
            <a:r>
              <a:rPr lang="en-US" altLang="zh-CN" sz="2800" b="1" smtClean="0">
                <a:latin typeface="Times New Roman" pitchFamily="18" charset="0"/>
                <a:sym typeface="Symbol" pitchFamily="18" charset="2"/>
              </a:rPr>
              <a:t>…</a:t>
            </a:r>
            <a:r>
              <a:rPr lang="en-US" altLang="zh-CN" sz="2800" b="1" smtClean="0">
                <a:latin typeface="Times New Roman" pitchFamily="18" charset="0"/>
                <a:cs typeface="Times New Roman" pitchFamily="18" charset="0"/>
                <a:sym typeface="Symbol" pitchFamily="18" charset="2"/>
              </a:rPr>
              <a:t> x</a:t>
            </a:r>
            <a:r>
              <a:rPr lang="zh-CN" altLang="en-US" sz="2800" b="1" smtClean="0">
                <a:latin typeface="Times New Roman" pitchFamily="18" charset="0"/>
                <a:sym typeface="Symbol" pitchFamily="18" charset="2"/>
              </a:rPr>
              <a:t>时，并不表示溢出，只有将此数右规后，再根据阶码来判断浮点运算结果是否溢出。</a:t>
            </a:r>
            <a:endParaRPr lang="zh-CN" altLang="en-US" sz="2800" b="1" smtClean="0">
              <a:latin typeface="宋体" charset="-122"/>
              <a:sym typeface="Symbol" pitchFamily="18" charset="2"/>
            </a:endParaRPr>
          </a:p>
          <a:p>
            <a:pPr marL="0" indent="457200" algn="just">
              <a:spcBef>
                <a:spcPct val="50000"/>
              </a:spcBef>
              <a:buSzTx/>
              <a:buFontTx/>
              <a:buNone/>
            </a:pPr>
            <a:r>
              <a:rPr lang="zh-CN" altLang="en-US" sz="2800" b="1" smtClean="0">
                <a:latin typeface="Times New Roman" pitchFamily="18" charset="0"/>
                <a:sym typeface="Symbol" pitchFamily="18" charset="2"/>
              </a:rPr>
              <a:t>浮点数的溢出情况由阶码的符号决定，若阶码也用双符号位补码表示，当：</a:t>
            </a:r>
            <a:endParaRPr lang="en-US" altLang="zh-CN" sz="2800" b="1" smtClean="0">
              <a:latin typeface="Times New Roman" pitchFamily="18" charset="0"/>
              <a:sym typeface="Symbol" pitchFamily="18" charset="2"/>
            </a:endParaRPr>
          </a:p>
          <a:p>
            <a:pPr marL="0" indent="457200" algn="just">
              <a:spcBef>
                <a:spcPct val="50000"/>
              </a:spcBef>
              <a:buSzTx/>
              <a:buFontTx/>
              <a:buNone/>
            </a:pPr>
            <a:r>
              <a:rPr lang="en-US" altLang="zh-CN" sz="2800" b="1">
                <a:latin typeface="Times New Roman" pitchFamily="18" charset="0"/>
                <a:cs typeface="Times New Roman" pitchFamily="18" charset="0"/>
                <a:sym typeface="Symbol" pitchFamily="18" charset="2"/>
              </a:rPr>
              <a:t>[E</a:t>
            </a:r>
            <a:r>
              <a:rPr lang="en-US" altLang="zh-CN" sz="2800" b="1" baseline="-30000">
                <a:latin typeface="Times New Roman" pitchFamily="18" charset="0"/>
                <a:cs typeface="Times New Roman" pitchFamily="18" charset="0"/>
                <a:sym typeface="Symbol" pitchFamily="18" charset="2"/>
              </a:rPr>
              <a:t>z</a:t>
            </a:r>
            <a:r>
              <a:rPr lang="en-US" altLang="zh-CN" sz="2800" b="1">
                <a:latin typeface="Times New Roman" pitchFamily="18" charset="0"/>
                <a:cs typeface="Times New Roman" pitchFamily="18" charset="0"/>
                <a:sym typeface="Symbol" pitchFamily="18" charset="2"/>
              </a:rPr>
              <a:t>]</a:t>
            </a:r>
            <a:r>
              <a:rPr lang="zh-CN" altLang="en-US" sz="2800" b="1" baseline="-30000">
                <a:latin typeface="Times New Roman" pitchFamily="18" charset="0"/>
                <a:sym typeface="Symbol" pitchFamily="18" charset="2"/>
              </a:rPr>
              <a:t>补</a:t>
            </a:r>
            <a:r>
              <a:rPr lang="en-US" altLang="zh-CN" sz="2800" b="1">
                <a:latin typeface="Times New Roman" pitchFamily="18" charset="0"/>
                <a:cs typeface="Times New Roman" pitchFamily="18" charset="0"/>
                <a:sym typeface="Symbol" pitchFamily="18" charset="2"/>
              </a:rPr>
              <a:t>=</a:t>
            </a:r>
            <a:r>
              <a:rPr lang="en-US" altLang="zh-CN" sz="2800" b="1">
                <a:solidFill>
                  <a:srgbClr val="FF0000"/>
                </a:solidFill>
                <a:latin typeface="Times New Roman" pitchFamily="18" charset="0"/>
                <a:cs typeface="Times New Roman" pitchFamily="18" charset="0"/>
                <a:sym typeface="Symbol" pitchFamily="18" charset="2"/>
              </a:rPr>
              <a:t>01</a:t>
            </a:r>
            <a:r>
              <a:rPr lang="en-US" altLang="zh-CN" sz="2800" b="1">
                <a:latin typeface="Times New Roman" pitchFamily="18" charset="0"/>
                <a:cs typeface="Times New Roman" pitchFamily="18" charset="0"/>
                <a:sym typeface="Symbol" pitchFamily="18" charset="2"/>
              </a:rPr>
              <a:t>, x x x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sym typeface="Symbol" pitchFamily="18" charset="2"/>
              </a:rPr>
              <a:t> x</a:t>
            </a:r>
            <a:r>
              <a:rPr lang="zh-CN" altLang="en-US" sz="2800" b="1">
                <a:latin typeface="Times New Roman" pitchFamily="18" charset="0"/>
                <a:sym typeface="Symbol" pitchFamily="18" charset="2"/>
              </a:rPr>
              <a:t>，</a:t>
            </a:r>
            <a:r>
              <a:rPr lang="zh-CN" altLang="en-US" sz="2800" b="1" smtClean="0">
                <a:latin typeface="Times New Roman" pitchFamily="18" charset="0"/>
                <a:sym typeface="Symbol" pitchFamily="18" charset="2"/>
              </a:rPr>
              <a:t>表示</a:t>
            </a:r>
            <a:r>
              <a:rPr lang="zh-CN" altLang="en-US" sz="2800" b="1" smtClean="0">
                <a:solidFill>
                  <a:srgbClr val="FF0000"/>
                </a:solidFill>
                <a:latin typeface="Times New Roman" pitchFamily="18" charset="0"/>
                <a:sym typeface="Symbol" pitchFamily="18" charset="2"/>
              </a:rPr>
              <a:t>阶码上</a:t>
            </a:r>
            <a:r>
              <a:rPr lang="zh-CN" altLang="en-US" sz="2800" b="1">
                <a:solidFill>
                  <a:srgbClr val="FF0000"/>
                </a:solidFill>
                <a:latin typeface="Times New Roman" pitchFamily="18" charset="0"/>
                <a:sym typeface="Symbol" pitchFamily="18" charset="2"/>
              </a:rPr>
              <a:t>溢</a:t>
            </a:r>
            <a:r>
              <a:rPr lang="zh-CN" altLang="en-US" sz="2800" b="1">
                <a:latin typeface="Times New Roman" pitchFamily="18" charset="0"/>
                <a:sym typeface="Symbol" pitchFamily="18" charset="2"/>
              </a:rPr>
              <a:t>。此时，浮点数真正溢出，机器需停止运算，做溢出中断处理。</a:t>
            </a:r>
            <a:endParaRPr lang="zh-CN" altLang="en-US" sz="2800" b="1">
              <a:latin typeface="宋体" charset="-122"/>
              <a:sym typeface="Symbol" pitchFamily="18" charset="2"/>
            </a:endParaRPr>
          </a:p>
          <a:p>
            <a:pPr marL="0" indent="457200" algn="just">
              <a:spcBef>
                <a:spcPct val="50000"/>
              </a:spcBef>
              <a:buSzTx/>
              <a:buFontTx/>
              <a:buNone/>
            </a:pPr>
            <a:r>
              <a:rPr lang="en-US" altLang="zh-CN" sz="2800" b="1">
                <a:latin typeface="Times New Roman" pitchFamily="18" charset="0"/>
                <a:cs typeface="Times New Roman" pitchFamily="18" charset="0"/>
                <a:sym typeface="Symbol" pitchFamily="18" charset="2"/>
              </a:rPr>
              <a:t>[E</a:t>
            </a:r>
            <a:r>
              <a:rPr lang="en-US" altLang="zh-CN" sz="2800" b="1" baseline="-30000">
                <a:latin typeface="Times New Roman" pitchFamily="18" charset="0"/>
                <a:cs typeface="Times New Roman" pitchFamily="18" charset="0"/>
                <a:sym typeface="Symbol" pitchFamily="18" charset="2"/>
              </a:rPr>
              <a:t>z</a:t>
            </a:r>
            <a:r>
              <a:rPr lang="en-US" altLang="zh-CN" sz="2800" b="1">
                <a:latin typeface="Times New Roman" pitchFamily="18" charset="0"/>
                <a:cs typeface="Times New Roman" pitchFamily="18" charset="0"/>
                <a:sym typeface="Symbol" pitchFamily="18" charset="2"/>
              </a:rPr>
              <a:t>]</a:t>
            </a:r>
            <a:r>
              <a:rPr lang="zh-CN" altLang="en-US" sz="2800" b="1" baseline="-30000">
                <a:latin typeface="Times New Roman" pitchFamily="18" charset="0"/>
                <a:sym typeface="Symbol" pitchFamily="18" charset="2"/>
              </a:rPr>
              <a:t>补</a:t>
            </a:r>
            <a:r>
              <a:rPr lang="en-US" altLang="zh-CN" sz="2800" b="1">
                <a:latin typeface="Times New Roman" pitchFamily="18" charset="0"/>
                <a:cs typeface="Times New Roman" pitchFamily="18" charset="0"/>
                <a:sym typeface="Symbol" pitchFamily="18" charset="2"/>
              </a:rPr>
              <a:t>=</a:t>
            </a:r>
            <a:r>
              <a:rPr lang="en-US" altLang="zh-CN" sz="2800" b="1">
                <a:solidFill>
                  <a:srgbClr val="FF0000"/>
                </a:solidFill>
                <a:latin typeface="Times New Roman" pitchFamily="18" charset="0"/>
                <a:cs typeface="Times New Roman" pitchFamily="18" charset="0"/>
                <a:sym typeface="Symbol" pitchFamily="18" charset="2"/>
              </a:rPr>
              <a:t>10</a:t>
            </a:r>
            <a:r>
              <a:rPr lang="en-US" altLang="zh-CN" sz="2800" b="1">
                <a:latin typeface="Times New Roman" pitchFamily="18" charset="0"/>
                <a:cs typeface="Times New Roman" pitchFamily="18" charset="0"/>
                <a:sym typeface="Symbol" pitchFamily="18" charset="2"/>
              </a:rPr>
              <a:t>, x x x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sym typeface="Symbol" pitchFamily="18" charset="2"/>
              </a:rPr>
              <a:t> x</a:t>
            </a:r>
            <a:r>
              <a:rPr lang="zh-CN" altLang="en-US" sz="2800" b="1">
                <a:latin typeface="Times New Roman" pitchFamily="18" charset="0"/>
                <a:sym typeface="Symbol" pitchFamily="18" charset="2"/>
              </a:rPr>
              <a:t>，</a:t>
            </a:r>
            <a:r>
              <a:rPr lang="zh-CN" altLang="en-US" sz="2800" b="1" smtClean="0">
                <a:latin typeface="Times New Roman" pitchFamily="18" charset="0"/>
                <a:sym typeface="Symbol" pitchFamily="18" charset="2"/>
              </a:rPr>
              <a:t>表示</a:t>
            </a:r>
            <a:r>
              <a:rPr lang="zh-CN" altLang="en-US" sz="2800" b="1" smtClean="0">
                <a:solidFill>
                  <a:srgbClr val="FF0000"/>
                </a:solidFill>
                <a:latin typeface="Times New Roman" pitchFamily="18" charset="0"/>
                <a:sym typeface="Symbol" pitchFamily="18" charset="2"/>
              </a:rPr>
              <a:t>阶码下溢</a:t>
            </a:r>
            <a:r>
              <a:rPr lang="zh-CN" altLang="en-US" sz="2800" b="1">
                <a:latin typeface="Times New Roman" pitchFamily="18" charset="0"/>
                <a:sym typeface="Symbol" pitchFamily="18" charset="2"/>
              </a:rPr>
              <a:t>。浮点数值趋于零，机器不做溢出处理，而是按机器零处理</a:t>
            </a:r>
            <a:r>
              <a:rPr lang="zh-CN" altLang="en-US" sz="2800" b="1" smtClean="0">
                <a:latin typeface="Times New Roman" pitchFamily="18" charset="0"/>
                <a:sym typeface="Symbol" pitchFamily="18" charset="2"/>
              </a:rPr>
              <a:t>。</a:t>
            </a:r>
            <a:endParaRPr lang="zh-CN" altLang="en-US" sz="2800" b="1">
              <a:latin typeface="Times New Roman" pitchFamily="18" charset="0"/>
              <a:sym typeface="Symbol" pitchFamily="18" charset="2"/>
            </a:endParaRPr>
          </a:p>
        </p:txBody>
      </p:sp>
      <p:sp>
        <p:nvSpPr>
          <p:cNvPr id="119812"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33572379-071A-462A-9241-0D827C0A5311}" type="slidenum">
              <a:rPr kumimoji="0" lang="en-US" altLang="zh-CN" sz="2000" smtClean="0">
                <a:solidFill>
                  <a:srgbClr val="FF0000"/>
                </a:solidFill>
              </a:rPr>
              <a:pPr/>
              <a:t>187</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96BEDDD8-549B-48EB-A65F-EC0D78C83498}" type="datetime11">
              <a:rPr lang="zh-CN" altLang="en-US" smtClean="0"/>
              <a:t>10:23:48</a:t>
            </a:fld>
            <a:endParaRPr lang="en-US" altLang="zh-CN"/>
          </a:p>
        </p:txBody>
      </p:sp>
    </p:spTree>
    <p:extLst>
      <p:ext uri="{BB962C8B-B14F-4D97-AF65-F5344CB8AC3E}">
        <p14:creationId xmlns:p14="http://schemas.microsoft.com/office/powerpoint/2010/main" val="9073154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2123BDB-AB22-494A-B577-6B31C67C3059}" type="datetime11">
              <a:rPr lang="zh-CN" altLang="en-US" smtClean="0"/>
              <a:t>10:23:48</a:t>
            </a:fld>
            <a:endParaRPr lang="en-US" altLang="zh-CN" smtClean="0"/>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63ED909-ED44-4BB5-95B0-BF465C95A20D}" type="slidenum">
              <a:rPr lang="en-US" altLang="zh-CN"/>
              <a:pPr/>
              <a:t>188</a:t>
            </a:fld>
            <a:endParaRPr lang="en-US" altLang="zh-CN"/>
          </a:p>
        </p:txBody>
      </p:sp>
      <p:pic>
        <p:nvPicPr>
          <p:cNvPr id="20485" name="Picture 3" descr="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2763838"/>
            <a:ext cx="8569325" cy="1673225"/>
          </a:xfrm>
          <a:noFill/>
        </p:spPr>
      </p:pic>
      <p:sp>
        <p:nvSpPr>
          <p:cNvPr id="20486" name="Rectangle 4"/>
          <p:cNvSpPr>
            <a:spLocks noChangeArrowheads="1"/>
          </p:cNvSpPr>
          <p:nvPr/>
        </p:nvSpPr>
        <p:spPr bwMode="auto">
          <a:xfrm>
            <a:off x="539750" y="1713280"/>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chemeClr val="tx2"/>
                </a:solidFill>
              </a:rPr>
              <a:t>浮点数表示</a:t>
            </a:r>
            <a:r>
              <a:rPr lang="zh-CN" altLang="en-US" sz="2400" b="1" smtClean="0">
                <a:solidFill>
                  <a:schemeClr val="tx2"/>
                </a:solidFill>
              </a:rPr>
              <a:t>范围</a:t>
            </a:r>
            <a:endParaRPr lang="zh-CN" altLang="en-US" sz="2400" b="1">
              <a:solidFill>
                <a:schemeClr val="tx2"/>
              </a:solidFill>
            </a:endParaRPr>
          </a:p>
        </p:txBody>
      </p:sp>
    </p:spTree>
    <p:extLst>
      <p:ext uri="{BB962C8B-B14F-4D97-AF65-F5344CB8AC3E}">
        <p14:creationId xmlns:p14="http://schemas.microsoft.com/office/powerpoint/2010/main" val="147310106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F87FFEC-0040-4D33-B057-85CB579BFFD6}" type="datetime11">
              <a:rPr lang="zh-CN" altLang="en-US" smtClean="0"/>
              <a:t>10:23:48</a:t>
            </a:fld>
            <a:endParaRPr lang="en-US" altLang="zh-CN" smtClean="0"/>
          </a:p>
        </p:txBody>
      </p:sp>
      <p:sp>
        <p:nvSpPr>
          <p:cNvPr id="181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6397656-BEDF-4F57-8617-06E230BB09DB}" type="slidenum">
              <a:rPr lang="en-US" altLang="zh-CN"/>
              <a:pPr/>
              <a:t>189</a:t>
            </a:fld>
            <a:endParaRPr lang="en-US" altLang="zh-CN"/>
          </a:p>
        </p:txBody>
      </p:sp>
      <p:sp>
        <p:nvSpPr>
          <p:cNvPr id="181252"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81253" name="Rectangle 3"/>
          <p:cNvSpPr>
            <a:spLocks noGrp="1" noChangeArrowheads="1"/>
          </p:cNvSpPr>
          <p:nvPr>
            <p:ph type="body" idx="1"/>
          </p:nvPr>
        </p:nvSpPr>
        <p:spPr>
          <a:xfrm>
            <a:off x="467544" y="1916832"/>
            <a:ext cx="8229600" cy="3797969"/>
          </a:xfrm>
        </p:spPr>
        <p:txBody>
          <a:bodyPr/>
          <a:lstStyle/>
          <a:p>
            <a:pPr eaLnBrk="1" hangingPunct="1">
              <a:buFont typeface="Wingdings" pitchFamily="2" charset="2"/>
              <a:buNone/>
            </a:pPr>
            <a:r>
              <a:rPr lang="en-US" altLang="zh-CN" sz="2600" b="1" smtClean="0">
                <a:latin typeface="宋体" pitchFamily="2" charset="-122"/>
              </a:rPr>
              <a:t>[</a:t>
            </a:r>
            <a:r>
              <a:rPr lang="zh-CN" altLang="en-US" sz="2600" b="1" smtClean="0">
                <a:latin typeface="宋体" pitchFamily="2" charset="-122"/>
              </a:rPr>
              <a:t>例</a:t>
            </a:r>
            <a:r>
              <a:rPr lang="en-US" altLang="zh-CN" sz="2600" b="1" smtClean="0">
                <a:latin typeface="宋体" pitchFamily="2" charset="-122"/>
              </a:rPr>
              <a:t>28] </a:t>
            </a:r>
            <a:r>
              <a:rPr lang="zh-CN" altLang="en-US" sz="2600" b="1" smtClean="0">
                <a:latin typeface="宋体" pitchFamily="2" charset="-122"/>
              </a:rPr>
              <a:t>设</a:t>
            </a:r>
            <a:r>
              <a:rPr lang="en-US" altLang="zh-CN" sz="2600" b="1" smtClean="0">
                <a:latin typeface="宋体" pitchFamily="2" charset="-122"/>
              </a:rPr>
              <a:t>x</a:t>
            </a:r>
            <a:r>
              <a:rPr lang="zh-CN" altLang="en-US" sz="2600" b="1" smtClean="0">
                <a:latin typeface="宋体" pitchFamily="2" charset="-122"/>
              </a:rPr>
              <a:t>＝</a:t>
            </a:r>
            <a:r>
              <a:rPr lang="en-US" altLang="zh-CN" sz="2600" b="1" smtClean="0">
                <a:latin typeface="宋体" pitchFamily="2" charset="-122"/>
              </a:rPr>
              <a:t>2</a:t>
            </a:r>
            <a:r>
              <a:rPr lang="en-US" altLang="zh-CN" sz="2600" b="1" baseline="30000" smtClean="0">
                <a:latin typeface="宋体" pitchFamily="2" charset="-122"/>
              </a:rPr>
              <a:t>010</a:t>
            </a:r>
            <a:r>
              <a:rPr lang="en-US" altLang="zh-CN" sz="2600" b="1" smtClean="0">
                <a:latin typeface="宋体" pitchFamily="2" charset="-122"/>
              </a:rPr>
              <a:t>×0.11011011,y=-2</a:t>
            </a:r>
            <a:r>
              <a:rPr lang="en-US" altLang="zh-CN" sz="2600" b="1" baseline="30000" smtClean="0">
                <a:latin typeface="宋体" pitchFamily="2" charset="-122"/>
              </a:rPr>
              <a:t>100</a:t>
            </a:r>
            <a:r>
              <a:rPr lang="en-US" altLang="zh-CN" sz="2600" b="1" smtClean="0">
                <a:latin typeface="宋体" pitchFamily="2" charset="-122"/>
              </a:rPr>
              <a:t>×0.10101100</a:t>
            </a:r>
            <a:r>
              <a:rPr lang="zh-CN" altLang="en-US" sz="2600" b="1" smtClean="0">
                <a:latin typeface="宋体" pitchFamily="2" charset="-122"/>
              </a:rPr>
              <a:t>，</a:t>
            </a:r>
            <a:r>
              <a:rPr lang="en-US" altLang="zh-CN" sz="2800" b="1" smtClean="0"/>
              <a:t> 求x+y 。</a:t>
            </a:r>
            <a:endParaRPr lang="en-US" altLang="zh-CN" sz="2600" b="1" smtClean="0">
              <a:latin typeface="宋体" pitchFamily="2" charset="-122"/>
            </a:endParaRPr>
          </a:p>
          <a:p>
            <a:pPr lvl="1" eaLnBrk="1" hangingPunct="1">
              <a:buFont typeface="Wingdings" pitchFamily="2" charset="2"/>
              <a:buNone/>
            </a:pPr>
            <a:r>
              <a:rPr lang="en-US" altLang="zh-CN" sz="2400" smtClean="0"/>
              <a:t>1</a:t>
            </a:r>
            <a:r>
              <a:rPr lang="zh-CN" altLang="en-US" sz="2400" smtClean="0"/>
              <a:t>、</a:t>
            </a:r>
            <a:r>
              <a:rPr lang="en-US" altLang="zh-CN" sz="2400" smtClean="0"/>
              <a:t>0</a:t>
            </a:r>
            <a:r>
              <a:rPr lang="zh-CN" altLang="en-US" sz="2400" smtClean="0"/>
              <a:t>操作数检查（非</a:t>
            </a:r>
            <a:r>
              <a:rPr lang="en-US" altLang="zh-CN" sz="2400" smtClean="0"/>
              <a:t>0</a:t>
            </a:r>
            <a:r>
              <a:rPr lang="zh-CN" altLang="en-US" sz="2400" smtClean="0"/>
              <a:t>）</a:t>
            </a:r>
          </a:p>
          <a:p>
            <a:pPr lvl="1" eaLnBrk="1" hangingPunct="1">
              <a:buFont typeface="Wingdings" pitchFamily="2" charset="2"/>
              <a:buNone/>
            </a:pPr>
            <a:r>
              <a:rPr lang="en-US" altLang="zh-CN" sz="2400" smtClean="0"/>
              <a:t>2</a:t>
            </a:r>
            <a:r>
              <a:rPr lang="zh-CN" altLang="en-US" sz="2400" smtClean="0"/>
              <a:t>、对阶</a:t>
            </a:r>
            <a:endParaRPr lang="en-US" altLang="zh-CN" sz="2400" smtClean="0"/>
          </a:p>
          <a:p>
            <a:pPr lvl="1" eaLnBrk="1" hangingPunct="1">
              <a:buFont typeface="Wingdings" pitchFamily="2" charset="2"/>
              <a:buNone/>
            </a:pPr>
            <a:r>
              <a:rPr lang="zh-CN" altLang="en-US" sz="2400" smtClean="0"/>
              <a:t> </a:t>
            </a:r>
            <a:r>
              <a:rPr lang="zh-CN" altLang="zh-CN" sz="2400" smtClean="0"/>
              <a:t>[x]</a:t>
            </a:r>
            <a:r>
              <a:rPr lang="zh-CN" altLang="zh-CN" sz="2400" baseline="-25000" smtClean="0"/>
              <a:t>浮</a:t>
            </a:r>
            <a:r>
              <a:rPr lang="zh-CN" altLang="en-US" sz="2400" smtClean="0"/>
              <a:t>=</a:t>
            </a:r>
            <a:r>
              <a:rPr lang="zh-CN" altLang="en-US" sz="2400" smtClean="0">
                <a:solidFill>
                  <a:srgbClr val="FF0000"/>
                </a:solidFill>
              </a:rPr>
              <a:t>00</a:t>
            </a:r>
            <a:r>
              <a:rPr lang="zh-CN" altLang="en-US" sz="2400" smtClean="0"/>
              <a:t>010, </a:t>
            </a:r>
            <a:r>
              <a:rPr lang="zh-CN" altLang="en-US" sz="2400" smtClean="0">
                <a:solidFill>
                  <a:srgbClr val="FF0000"/>
                </a:solidFill>
              </a:rPr>
              <a:t>0.</a:t>
            </a:r>
            <a:r>
              <a:rPr lang="zh-CN" altLang="en-US" sz="2400" smtClean="0"/>
              <a:t>11011011; </a:t>
            </a:r>
            <a:r>
              <a:rPr lang="zh-CN" altLang="zh-CN" sz="2400" smtClean="0"/>
              <a:t>[y]</a:t>
            </a:r>
            <a:r>
              <a:rPr lang="zh-CN" altLang="zh-CN" sz="2400" baseline="-25000" smtClean="0"/>
              <a:t>浮</a:t>
            </a:r>
            <a:r>
              <a:rPr lang="zh-CN" altLang="en-US" sz="2400" smtClean="0"/>
              <a:t>=</a:t>
            </a:r>
            <a:r>
              <a:rPr lang="zh-CN" altLang="en-US" sz="2400" smtClean="0">
                <a:solidFill>
                  <a:srgbClr val="FF0000"/>
                </a:solidFill>
              </a:rPr>
              <a:t>00</a:t>
            </a:r>
            <a:r>
              <a:rPr lang="zh-CN" altLang="en-US" sz="2400" smtClean="0"/>
              <a:t>100, </a:t>
            </a:r>
            <a:r>
              <a:rPr lang="zh-CN" altLang="en-US" sz="2400" smtClean="0">
                <a:solidFill>
                  <a:srgbClr val="0070C0"/>
                </a:solidFill>
              </a:rPr>
              <a:t>1.</a:t>
            </a:r>
            <a:r>
              <a:rPr lang="zh-CN" altLang="en-US" sz="2400" smtClean="0"/>
              <a:t>01010100</a:t>
            </a:r>
            <a:endParaRPr lang="en-US" altLang="zh-CN" sz="2400" smtClean="0"/>
          </a:p>
          <a:p>
            <a:pPr lvl="1" algn="just" eaLnBrk="1" hangingPunct="1">
              <a:buFont typeface="Wingdings" pitchFamily="2" charset="2"/>
              <a:buNone/>
            </a:pPr>
            <a:r>
              <a:rPr lang="zh-CN" altLang="en-US" sz="2400" smtClean="0"/>
              <a:t>阶差</a:t>
            </a:r>
            <a:r>
              <a:rPr lang="zh-CN" altLang="zh-CN" sz="2400" smtClean="0"/>
              <a:t>=[Ex]</a:t>
            </a:r>
            <a:r>
              <a:rPr lang="zh-CN" altLang="zh-CN" sz="2400" baseline="-25000" smtClean="0"/>
              <a:t>补</a:t>
            </a:r>
            <a:r>
              <a:rPr lang="zh-CN" altLang="zh-CN" sz="2400" smtClean="0"/>
              <a:t>-[Ey]</a:t>
            </a:r>
            <a:r>
              <a:rPr lang="zh-CN" altLang="zh-CN" sz="2400" baseline="-25000" smtClean="0"/>
              <a:t>补</a:t>
            </a:r>
            <a:r>
              <a:rPr lang="zh-CN" altLang="en-US" sz="2400" smtClean="0"/>
              <a:t>=</a:t>
            </a:r>
            <a:r>
              <a:rPr lang="zh-CN" altLang="en-US" sz="2400" smtClean="0">
                <a:solidFill>
                  <a:srgbClr val="FF0000"/>
                </a:solidFill>
              </a:rPr>
              <a:t>00</a:t>
            </a:r>
            <a:r>
              <a:rPr lang="zh-CN" altLang="en-US" sz="2400" smtClean="0"/>
              <a:t>010-</a:t>
            </a:r>
            <a:r>
              <a:rPr lang="zh-CN" altLang="en-US" sz="2400" smtClean="0">
                <a:solidFill>
                  <a:srgbClr val="FF0000"/>
                </a:solidFill>
              </a:rPr>
              <a:t>00</a:t>
            </a:r>
            <a:r>
              <a:rPr lang="zh-CN" altLang="en-US" sz="2400" smtClean="0"/>
              <a:t>100=</a:t>
            </a:r>
            <a:r>
              <a:rPr lang="zh-CN" altLang="en-US" sz="2400" smtClean="0">
                <a:solidFill>
                  <a:srgbClr val="0070C0"/>
                </a:solidFill>
              </a:rPr>
              <a:t>11</a:t>
            </a:r>
            <a:r>
              <a:rPr lang="zh-CN" altLang="en-US" sz="2400" smtClean="0"/>
              <a:t>110</a:t>
            </a:r>
            <a:endParaRPr lang="en-US" altLang="zh-CN" sz="2400" smtClean="0"/>
          </a:p>
          <a:p>
            <a:pPr lvl="1" algn="just" eaLnBrk="1" hangingPunct="1">
              <a:buFont typeface="Wingdings" pitchFamily="2" charset="2"/>
              <a:buNone/>
            </a:pPr>
            <a:r>
              <a:rPr lang="zh-CN" altLang="en-US" sz="2400" smtClean="0"/>
              <a:t>即阶差为-2，Mx右移两位，Ex加2。</a:t>
            </a:r>
            <a:endParaRPr lang="en-US" altLang="zh-CN" sz="2400" smtClean="0"/>
          </a:p>
          <a:p>
            <a:pPr lvl="1" algn="just" eaLnBrk="1" hangingPunct="1">
              <a:buFont typeface="Wingdings" pitchFamily="2" charset="2"/>
              <a:buNone/>
            </a:pPr>
            <a:r>
              <a:rPr lang="zh-CN" altLang="zh-CN" sz="2400" smtClean="0"/>
              <a:t>[x]</a:t>
            </a:r>
            <a:r>
              <a:rPr lang="zh-CN" altLang="zh-CN" sz="2400" baseline="-25000" smtClean="0"/>
              <a:t>浮</a:t>
            </a:r>
            <a:r>
              <a:rPr lang="zh-CN" altLang="en-US" sz="2400" smtClean="0"/>
              <a:t>=</a:t>
            </a:r>
            <a:r>
              <a:rPr lang="zh-CN" altLang="en-US" sz="2400" smtClean="0">
                <a:solidFill>
                  <a:srgbClr val="FF0000"/>
                </a:solidFill>
              </a:rPr>
              <a:t>00</a:t>
            </a:r>
            <a:r>
              <a:rPr lang="zh-CN" altLang="en-US" sz="2400" smtClean="0"/>
              <a:t>100, </a:t>
            </a:r>
            <a:r>
              <a:rPr lang="zh-CN" altLang="en-US" sz="2400" smtClean="0">
                <a:solidFill>
                  <a:srgbClr val="FF0000"/>
                </a:solidFill>
              </a:rPr>
              <a:t>0.</a:t>
            </a:r>
            <a:r>
              <a:rPr lang="zh-CN" altLang="en-US" sz="2400" smtClean="0"/>
              <a:t>00110110(11)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CB22D6A-F7EF-4DAD-BA5B-880A3660DBD5}" type="datetime11">
              <a:rPr lang="zh-CN" altLang="en-US" smtClean="0"/>
              <a:t>10:23:47</a:t>
            </a:fld>
            <a:endParaRPr lang="en-US" altLang="zh-CN" smtClean="0"/>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5A06109-9E6F-4CAB-AEA8-B15ED37EE076}" type="slidenum">
              <a:rPr lang="en-US" altLang="zh-CN"/>
              <a:pPr/>
              <a:t>19</a:t>
            </a:fld>
            <a:endParaRPr lang="en-US" altLang="zh-CN"/>
          </a:p>
        </p:txBody>
      </p:sp>
      <p:sp>
        <p:nvSpPr>
          <p:cNvPr id="21508"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21509"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100" smtClean="0"/>
              <a:t>例</a:t>
            </a:r>
            <a:r>
              <a:rPr lang="en-US" altLang="zh-CN" sz="2100" smtClean="0"/>
              <a:t>1</a:t>
            </a:r>
            <a:r>
              <a:rPr lang="zh-CN" altLang="en-US" sz="2100" smtClean="0"/>
              <a:t>若浮点数</a:t>
            </a:r>
            <a:r>
              <a:rPr lang="en-US" altLang="zh-CN" sz="2100" smtClean="0"/>
              <a:t>x</a:t>
            </a:r>
            <a:r>
              <a:rPr lang="zh-CN" altLang="en-US" sz="2100" smtClean="0"/>
              <a:t>的</a:t>
            </a:r>
            <a:r>
              <a:rPr lang="en-US" altLang="zh-CN" sz="2100" smtClean="0"/>
              <a:t>754</a:t>
            </a:r>
            <a:r>
              <a:rPr lang="zh-CN" altLang="en-US" sz="2100" smtClean="0"/>
              <a:t>标准存储格式为</a:t>
            </a:r>
            <a:r>
              <a:rPr lang="en-US" altLang="zh-CN" sz="2100" smtClean="0"/>
              <a:t>(41360000)</a:t>
            </a:r>
            <a:r>
              <a:rPr lang="en-US" altLang="zh-CN" sz="2100" baseline="-25000" smtClean="0"/>
              <a:t>16</a:t>
            </a:r>
            <a:r>
              <a:rPr lang="zh-CN" altLang="en-US" sz="2100" smtClean="0"/>
              <a:t>，求其浮点数的十进制数值。</a:t>
            </a:r>
          </a:p>
          <a:p>
            <a:pPr eaLnBrk="1" hangingPunct="1">
              <a:lnSpc>
                <a:spcPct val="90000"/>
              </a:lnSpc>
              <a:buFont typeface="Wingdings" pitchFamily="2" charset="2"/>
              <a:buNone/>
            </a:pPr>
            <a:r>
              <a:rPr lang="zh-CN" altLang="en-US" sz="2100" smtClean="0"/>
              <a:t>解：将</a:t>
            </a:r>
            <a:r>
              <a:rPr lang="en-US" altLang="zh-CN" sz="2100" smtClean="0"/>
              <a:t>16</a:t>
            </a:r>
            <a:r>
              <a:rPr lang="zh-CN" altLang="en-US" sz="2100" smtClean="0"/>
              <a:t>进制数展开后，可得二制数格式为</a:t>
            </a:r>
          </a:p>
          <a:p>
            <a:pPr eaLnBrk="1" hangingPunct="1">
              <a:lnSpc>
                <a:spcPct val="90000"/>
              </a:lnSpc>
              <a:buFont typeface="Wingdings" pitchFamily="2" charset="2"/>
              <a:buNone/>
            </a:pPr>
            <a:r>
              <a:rPr lang="zh-CN" altLang="en-US" sz="2100" smtClean="0">
                <a:solidFill>
                  <a:srgbClr val="FF0000"/>
                </a:solidFill>
              </a:rPr>
              <a:t>           </a:t>
            </a:r>
            <a:r>
              <a:rPr lang="en-US" altLang="zh-CN" sz="2100" smtClean="0">
                <a:solidFill>
                  <a:srgbClr val="FF0000"/>
                </a:solidFill>
              </a:rPr>
              <a:t>0</a:t>
            </a:r>
            <a:r>
              <a:rPr lang="en-US" altLang="zh-CN" sz="2100" smtClean="0"/>
              <a:t>    </a:t>
            </a:r>
            <a:r>
              <a:rPr lang="en-US" altLang="zh-CN" sz="2100" smtClean="0">
                <a:solidFill>
                  <a:srgbClr val="00B0F0"/>
                </a:solidFill>
              </a:rPr>
              <a:t>100 00010    </a:t>
            </a:r>
            <a:r>
              <a:rPr lang="en-US" altLang="zh-CN" sz="2100" smtClean="0"/>
              <a:t>011 0110 0000 0000 0000 0000</a:t>
            </a:r>
          </a:p>
          <a:p>
            <a:pPr eaLnBrk="1" hangingPunct="1">
              <a:lnSpc>
                <a:spcPct val="90000"/>
              </a:lnSpc>
              <a:buFont typeface="Wingdings" pitchFamily="2" charset="2"/>
              <a:buNone/>
            </a:pPr>
            <a:r>
              <a:rPr lang="en-US" altLang="zh-CN" sz="2100" smtClean="0">
                <a:solidFill>
                  <a:srgbClr val="FF0000"/>
                </a:solidFill>
              </a:rPr>
              <a:t>    </a:t>
            </a:r>
            <a:r>
              <a:rPr lang="zh-CN" altLang="en-US" sz="2100" smtClean="0">
                <a:solidFill>
                  <a:srgbClr val="FF0000"/>
                </a:solidFill>
              </a:rPr>
              <a:t>符号</a:t>
            </a:r>
            <a:r>
              <a:rPr lang="en-US" altLang="zh-CN" sz="2100" smtClean="0">
                <a:solidFill>
                  <a:srgbClr val="FF0000"/>
                </a:solidFill>
              </a:rPr>
              <a:t>S    </a:t>
            </a:r>
            <a:r>
              <a:rPr lang="zh-CN" altLang="en-US" sz="2100" smtClean="0">
                <a:solidFill>
                  <a:srgbClr val="00B0F0"/>
                </a:solidFill>
              </a:rPr>
              <a:t>阶码</a:t>
            </a:r>
            <a:r>
              <a:rPr lang="en-US" altLang="zh-CN" sz="2100" smtClean="0">
                <a:solidFill>
                  <a:srgbClr val="00B0F0"/>
                </a:solidFill>
              </a:rPr>
              <a:t>E(8</a:t>
            </a:r>
            <a:r>
              <a:rPr lang="zh-CN" altLang="en-US" sz="2100" smtClean="0">
                <a:solidFill>
                  <a:srgbClr val="00B0F0"/>
                </a:solidFill>
              </a:rPr>
              <a:t>位</a:t>
            </a:r>
            <a:r>
              <a:rPr lang="en-US" altLang="zh-CN" sz="2100" smtClean="0">
                <a:solidFill>
                  <a:srgbClr val="00B0F0"/>
                </a:solidFill>
              </a:rPr>
              <a:t>)                   </a:t>
            </a:r>
            <a:r>
              <a:rPr lang="zh-CN" altLang="en-US" sz="2100" smtClean="0"/>
              <a:t>尾数</a:t>
            </a:r>
            <a:r>
              <a:rPr lang="en-US" altLang="zh-CN" sz="2100" smtClean="0"/>
              <a:t>M(23</a:t>
            </a:r>
            <a:r>
              <a:rPr lang="zh-CN" altLang="en-US" sz="2100" smtClean="0"/>
              <a:t>位</a:t>
            </a:r>
            <a:r>
              <a:rPr lang="en-US" altLang="zh-CN" sz="2100" smtClean="0"/>
              <a:t>)</a:t>
            </a:r>
          </a:p>
          <a:p>
            <a:pPr eaLnBrk="1" hangingPunct="1">
              <a:lnSpc>
                <a:spcPct val="90000"/>
              </a:lnSpc>
              <a:buFont typeface="Wingdings" pitchFamily="2" charset="2"/>
              <a:buNone/>
            </a:pPr>
            <a:r>
              <a:rPr lang="zh-CN" altLang="en-US" sz="2100" smtClean="0"/>
              <a:t>指数</a:t>
            </a:r>
            <a:r>
              <a:rPr lang="en-US" altLang="zh-CN" sz="2100" smtClean="0"/>
              <a:t>e=E-127=10000010-01111111=00000011=(3)</a:t>
            </a:r>
            <a:r>
              <a:rPr lang="en-US" altLang="zh-CN" sz="2100" baseline="-25000" smtClean="0"/>
              <a:t>10</a:t>
            </a:r>
          </a:p>
          <a:p>
            <a:pPr eaLnBrk="1" hangingPunct="1">
              <a:lnSpc>
                <a:spcPct val="90000"/>
              </a:lnSpc>
              <a:buFont typeface="Wingdings" pitchFamily="2" charset="2"/>
              <a:buNone/>
            </a:pPr>
            <a:r>
              <a:rPr lang="zh-CN" altLang="en-US" sz="2100" smtClean="0"/>
              <a:t>包括隐藏位</a:t>
            </a:r>
            <a:r>
              <a:rPr lang="en-US" altLang="zh-CN" sz="2100" smtClean="0"/>
              <a:t>1</a:t>
            </a:r>
            <a:r>
              <a:rPr lang="zh-CN" altLang="en-US" sz="2100" smtClean="0"/>
              <a:t>的尾数</a:t>
            </a:r>
          </a:p>
          <a:p>
            <a:pPr eaLnBrk="1" hangingPunct="1">
              <a:lnSpc>
                <a:spcPct val="90000"/>
              </a:lnSpc>
              <a:buFont typeface="Wingdings" pitchFamily="2" charset="2"/>
              <a:buNone/>
            </a:pPr>
            <a:r>
              <a:rPr lang="en-US" altLang="zh-CN" sz="2100" smtClean="0"/>
              <a:t>1.M=1.011 0110 0000 0000 0000 0000=1.011011</a:t>
            </a:r>
          </a:p>
          <a:p>
            <a:pPr eaLnBrk="1" hangingPunct="1">
              <a:lnSpc>
                <a:spcPct val="90000"/>
              </a:lnSpc>
              <a:buFont typeface="Wingdings" pitchFamily="2" charset="2"/>
              <a:buNone/>
            </a:pPr>
            <a:r>
              <a:rPr lang="zh-CN" altLang="en-US" sz="2100" smtClean="0"/>
              <a:t>于是有</a:t>
            </a:r>
          </a:p>
          <a:p>
            <a:pPr eaLnBrk="1" hangingPunct="1">
              <a:lnSpc>
                <a:spcPct val="90000"/>
              </a:lnSpc>
              <a:buFont typeface="Wingdings" pitchFamily="2" charset="2"/>
              <a:buNone/>
            </a:pPr>
            <a:r>
              <a:rPr lang="en-US" altLang="zh-CN" sz="2100" smtClean="0"/>
              <a:t>x=(-1)S×1.M×2</a:t>
            </a:r>
            <a:r>
              <a:rPr lang="en-US" altLang="zh-CN" sz="2100" baseline="30000" smtClean="0"/>
              <a:t>e</a:t>
            </a:r>
            <a:r>
              <a:rPr lang="en-US" altLang="zh-CN" sz="2100" smtClean="0"/>
              <a:t>=+(1.011011)×2</a:t>
            </a:r>
            <a:r>
              <a:rPr lang="en-US" altLang="zh-CN" sz="2100" baseline="30000" smtClean="0"/>
              <a:t>3</a:t>
            </a:r>
            <a:r>
              <a:rPr lang="en-US" altLang="zh-CN" sz="2100" smtClean="0"/>
              <a:t>=+1011.011=(11.375)</a:t>
            </a:r>
            <a:r>
              <a:rPr lang="en-US" altLang="zh-CN" sz="2100" baseline="-25000" smtClean="0"/>
              <a:t>10</a:t>
            </a:r>
            <a:endParaRPr lang="en-US" altLang="zh-CN" sz="2100" smtClean="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40B75FB-59F8-4C91-A9E6-0C312F08FE2C}" type="datetime11">
              <a:rPr lang="zh-CN" altLang="en-US" smtClean="0"/>
              <a:t>10:23:48</a:t>
            </a:fld>
            <a:endParaRPr lang="en-US" altLang="zh-CN" smtClean="0"/>
          </a:p>
        </p:txBody>
      </p:sp>
      <p:sp>
        <p:nvSpPr>
          <p:cNvPr id="182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3967E3F-751E-48ED-9508-1605881B54D9}" type="slidenum">
              <a:rPr lang="en-US" altLang="zh-CN"/>
              <a:pPr/>
              <a:t>190</a:t>
            </a:fld>
            <a:endParaRPr lang="en-US" altLang="zh-CN"/>
          </a:p>
        </p:txBody>
      </p:sp>
      <p:sp>
        <p:nvSpPr>
          <p:cNvPr id="182276"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82277" name="Rectangle 3"/>
          <p:cNvSpPr>
            <a:spLocks noGrp="1" noChangeArrowheads="1"/>
          </p:cNvSpPr>
          <p:nvPr>
            <p:ph type="body" idx="1"/>
          </p:nvPr>
        </p:nvSpPr>
        <p:spPr/>
        <p:txBody>
          <a:bodyPr/>
          <a:lstStyle/>
          <a:p>
            <a:pPr eaLnBrk="1" hangingPunct="1">
              <a:buFont typeface="Wingdings" pitchFamily="2" charset="2"/>
              <a:buNone/>
            </a:pPr>
            <a:r>
              <a:rPr lang="en-US" altLang="zh-CN" sz="2100" smtClean="0"/>
              <a:t>3</a:t>
            </a:r>
            <a:r>
              <a:rPr lang="zh-CN" altLang="en-US" sz="2100" smtClean="0"/>
              <a:t>、尾数相加</a:t>
            </a:r>
          </a:p>
          <a:p>
            <a:pPr lvl="1" eaLnBrk="1" hangingPunct="1"/>
            <a:r>
              <a:rPr lang="zh-CN" altLang="zh-CN" sz="2000" smtClean="0"/>
              <a:t>　　　</a:t>
            </a:r>
            <a:r>
              <a:rPr lang="en-US" altLang="zh-CN" sz="2000" smtClean="0">
                <a:solidFill>
                  <a:srgbClr val="FF0000"/>
                </a:solidFill>
              </a:rPr>
              <a:t>0</a:t>
            </a:r>
            <a:r>
              <a:rPr lang="zh-CN" altLang="zh-CN" sz="2000" smtClean="0">
                <a:solidFill>
                  <a:srgbClr val="FF0000"/>
                </a:solidFill>
              </a:rPr>
              <a:t>0.</a:t>
            </a:r>
            <a:r>
              <a:rPr lang="zh-CN" altLang="zh-CN" sz="2000" smtClean="0"/>
              <a:t> 0 0 1 1 0 1 1 0 (11)</a:t>
            </a:r>
            <a:br>
              <a:rPr lang="zh-CN" altLang="zh-CN" sz="2000" smtClean="0"/>
            </a:br>
            <a:r>
              <a:rPr lang="zh-CN" altLang="zh-CN" sz="2000" smtClean="0"/>
              <a:t>＋　　</a:t>
            </a:r>
            <a:r>
              <a:rPr lang="en-US" altLang="zh-CN" sz="2000" smtClean="0">
                <a:solidFill>
                  <a:srgbClr val="0070C0"/>
                </a:solidFill>
              </a:rPr>
              <a:t>1</a:t>
            </a:r>
            <a:r>
              <a:rPr lang="zh-CN" altLang="zh-CN" sz="2000" smtClean="0">
                <a:solidFill>
                  <a:srgbClr val="0070C0"/>
                </a:solidFill>
              </a:rPr>
              <a:t>1.</a:t>
            </a:r>
            <a:r>
              <a:rPr lang="zh-CN" altLang="zh-CN" sz="2000" smtClean="0"/>
              <a:t> 0 1 0 1 0 1 0 0</a:t>
            </a:r>
            <a:br>
              <a:rPr lang="zh-CN" altLang="zh-CN" sz="2000" smtClean="0"/>
            </a:br>
            <a:r>
              <a:rPr lang="zh-CN" altLang="zh-CN" sz="2000" smtClean="0"/>
              <a:t>————————————————</a:t>
            </a:r>
            <a:br>
              <a:rPr lang="zh-CN" altLang="zh-CN" sz="2000" smtClean="0"/>
            </a:br>
            <a:r>
              <a:rPr lang="zh-CN" altLang="zh-CN" sz="2000" smtClean="0"/>
              <a:t>　　　</a:t>
            </a:r>
            <a:r>
              <a:rPr lang="en-US" altLang="zh-CN" sz="2000" smtClean="0">
                <a:solidFill>
                  <a:srgbClr val="0070C0"/>
                </a:solidFill>
              </a:rPr>
              <a:t>1</a:t>
            </a:r>
            <a:r>
              <a:rPr lang="zh-CN" altLang="zh-CN" sz="2000" smtClean="0">
                <a:solidFill>
                  <a:srgbClr val="0070C0"/>
                </a:solidFill>
              </a:rPr>
              <a:t>1. </a:t>
            </a:r>
            <a:r>
              <a:rPr lang="zh-CN" altLang="zh-CN" sz="2000" smtClean="0"/>
              <a:t>1 0 0 0 1 0 1 0 (11)</a:t>
            </a:r>
            <a:endParaRPr lang="zh-CN" altLang="en-US" sz="2000" smtClean="0"/>
          </a:p>
          <a:p>
            <a:pPr eaLnBrk="1" hangingPunct="1">
              <a:buFont typeface="Wingdings" pitchFamily="2" charset="2"/>
              <a:buNone/>
            </a:pPr>
            <a:r>
              <a:rPr lang="en-US" altLang="zh-CN" sz="2100" smtClean="0"/>
              <a:t>4</a:t>
            </a:r>
            <a:r>
              <a:rPr lang="zh-CN" altLang="en-US" sz="2100" smtClean="0"/>
              <a:t>、结果规格化</a:t>
            </a:r>
          </a:p>
          <a:p>
            <a:pPr lvl="1" algn="just" eaLnBrk="1" hangingPunct="1"/>
            <a:r>
              <a:rPr lang="zh-CN" altLang="en-US" sz="2000" smtClean="0">
                <a:latin typeface="宋体" pitchFamily="2" charset="-122"/>
              </a:rPr>
              <a:t>规则：尾数右移</a:t>
            </a:r>
            <a:r>
              <a:rPr lang="en-US" altLang="zh-CN" sz="2000" smtClean="0">
                <a:latin typeface="宋体" pitchFamily="2" charset="-122"/>
                <a:cs typeface="Times New Roman" pitchFamily="18" charset="0"/>
              </a:rPr>
              <a:t>1</a:t>
            </a:r>
            <a:r>
              <a:rPr lang="zh-CN" altLang="en-US" sz="2000" smtClean="0">
                <a:latin typeface="宋体" pitchFamily="2" charset="-122"/>
              </a:rPr>
              <a:t>位，阶码加</a:t>
            </a:r>
            <a:r>
              <a:rPr lang="en-US" altLang="zh-CN" sz="2000" smtClean="0">
                <a:latin typeface="宋体" pitchFamily="2" charset="-122"/>
                <a:cs typeface="Times New Roman" pitchFamily="18" charset="0"/>
              </a:rPr>
              <a:t>1</a:t>
            </a:r>
            <a:r>
              <a:rPr lang="zh-CN" altLang="en-US" sz="2000" smtClean="0">
                <a:latin typeface="宋体" pitchFamily="2" charset="-122"/>
              </a:rPr>
              <a:t>，</a:t>
            </a:r>
            <a:r>
              <a:rPr lang="zh-CN" altLang="zh-CN" sz="2000" smtClean="0"/>
              <a:t>尾数左移1位，阶码减1。</a:t>
            </a:r>
            <a:endParaRPr lang="en-US" altLang="zh-CN" sz="2000" smtClean="0"/>
          </a:p>
          <a:p>
            <a:pPr lvl="1" algn="just" eaLnBrk="1" hangingPunct="1"/>
            <a:r>
              <a:rPr lang="zh-CN" altLang="en-US" sz="2000" smtClean="0">
                <a:latin typeface="宋体" pitchFamily="2" charset="-122"/>
                <a:cs typeface="Times New Roman" pitchFamily="18" charset="0"/>
              </a:rPr>
              <a:t>左规处理，结果为</a:t>
            </a:r>
            <a:r>
              <a:rPr lang="zh-CN" altLang="zh-CN" sz="2000" smtClean="0">
                <a:solidFill>
                  <a:srgbClr val="0070C0"/>
                </a:solidFill>
              </a:rPr>
              <a:t>1.</a:t>
            </a:r>
            <a:r>
              <a:rPr lang="zh-CN" altLang="zh-CN" sz="2000" smtClean="0"/>
              <a:t>00010101(10)，阶码为</a:t>
            </a:r>
            <a:r>
              <a:rPr lang="zh-CN" altLang="zh-CN" sz="2000" smtClean="0">
                <a:solidFill>
                  <a:srgbClr val="FF0000"/>
                </a:solidFill>
              </a:rPr>
              <a:t>00</a:t>
            </a:r>
            <a:r>
              <a:rPr lang="zh-CN" altLang="zh-CN" sz="2000" smtClean="0"/>
              <a:t>011</a:t>
            </a:r>
            <a:endParaRPr lang="zh-CN" altLang="en-US" sz="2000" smtClean="0">
              <a:latin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D1F156E-4F9E-4128-BDDB-D2DEFF941887}" type="datetime11">
              <a:rPr lang="zh-CN" altLang="en-US" smtClean="0"/>
              <a:t>10:23:48</a:t>
            </a:fld>
            <a:endParaRPr lang="en-US" altLang="zh-CN" smtClean="0"/>
          </a:p>
        </p:txBody>
      </p:sp>
      <p:sp>
        <p:nvSpPr>
          <p:cNvPr id="183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DF1F6A1-59A0-488A-95CE-5C1B18FF4165}" type="slidenum">
              <a:rPr lang="en-US" altLang="zh-CN"/>
              <a:pPr/>
              <a:t>191</a:t>
            </a:fld>
            <a:endParaRPr lang="en-US" altLang="zh-CN"/>
          </a:p>
        </p:txBody>
      </p:sp>
      <p:sp>
        <p:nvSpPr>
          <p:cNvPr id="183300"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83301" name="Rectangle 3"/>
          <p:cNvSpPr>
            <a:spLocks noGrp="1" noChangeArrowheads="1"/>
          </p:cNvSpPr>
          <p:nvPr>
            <p:ph type="body" idx="1"/>
          </p:nvPr>
        </p:nvSpPr>
        <p:spPr>
          <a:xfrm>
            <a:off x="467544" y="1844824"/>
            <a:ext cx="8229600" cy="2357809"/>
          </a:xfrm>
        </p:spPr>
        <p:txBody>
          <a:bodyPr/>
          <a:lstStyle/>
          <a:p>
            <a:pPr marL="0" indent="0" eaLnBrk="1" hangingPunct="1"/>
            <a:r>
              <a:rPr lang="zh-CN" altLang="en-US" sz="2600" smtClean="0"/>
              <a:t>舍入处理（对阶和向右规格化时）</a:t>
            </a:r>
          </a:p>
          <a:p>
            <a:pPr marL="0" lvl="1" indent="0" eaLnBrk="1" hangingPunct="1">
              <a:buFont typeface="Wingdings" pitchFamily="2" charset="2"/>
              <a:buNone/>
            </a:pPr>
            <a:r>
              <a:rPr lang="en-US" altLang="zh-CN" sz="2400" smtClean="0"/>
              <a:t>	</a:t>
            </a:r>
            <a:r>
              <a:rPr lang="zh-CN" altLang="zh-CN" sz="2400" smtClean="0"/>
              <a:t>采用0舍1入法处理，得到</a:t>
            </a:r>
            <a:r>
              <a:rPr lang="zh-CN" altLang="zh-CN" sz="2400" smtClean="0">
                <a:solidFill>
                  <a:srgbClr val="0070C0"/>
                </a:solidFill>
              </a:rPr>
              <a:t>1.</a:t>
            </a:r>
            <a:r>
              <a:rPr lang="zh-CN" altLang="zh-CN" sz="2400" smtClean="0"/>
              <a:t>00010110。</a:t>
            </a:r>
            <a:endParaRPr lang="zh-CN" altLang="en-US" sz="2200" smtClean="0"/>
          </a:p>
          <a:p>
            <a:pPr marL="0" indent="0" eaLnBrk="1" hangingPunct="1"/>
            <a:r>
              <a:rPr lang="zh-CN" altLang="en-US" sz="2600" smtClean="0"/>
              <a:t>溢出判断和处理</a:t>
            </a:r>
          </a:p>
          <a:p>
            <a:pPr marL="0" lvl="1" indent="0" eaLnBrk="1" hangingPunct="1">
              <a:buFont typeface="Wingdings" pitchFamily="2" charset="2"/>
              <a:buNone/>
            </a:pPr>
            <a:r>
              <a:rPr lang="en-US" altLang="zh-CN" sz="2400" smtClean="0"/>
              <a:t>	</a:t>
            </a:r>
            <a:r>
              <a:rPr lang="zh-CN" altLang="zh-CN" sz="2400" smtClean="0"/>
              <a:t>阶码符号位为</a:t>
            </a:r>
            <a:r>
              <a:rPr lang="zh-CN" altLang="zh-CN" sz="2400" smtClean="0">
                <a:solidFill>
                  <a:srgbClr val="FF0000"/>
                </a:solidFill>
              </a:rPr>
              <a:t>00</a:t>
            </a:r>
            <a:r>
              <a:rPr lang="zh-CN" altLang="zh-CN" sz="2400" smtClean="0"/>
              <a:t>，不溢出。得最终结果为</a:t>
            </a:r>
            <a:br>
              <a:rPr lang="zh-CN" altLang="zh-CN" sz="2400" smtClean="0"/>
            </a:br>
            <a:r>
              <a:rPr lang="zh-CN" altLang="zh-CN" sz="2400" smtClean="0"/>
              <a:t>　　</a:t>
            </a:r>
            <a:r>
              <a:rPr lang="en-US" altLang="zh-CN" sz="2400" smtClean="0"/>
              <a:t>	</a:t>
            </a:r>
            <a:r>
              <a:rPr lang="zh-CN" altLang="zh-CN" sz="2400" smtClean="0"/>
              <a:t>x+y = 2</a:t>
            </a:r>
            <a:r>
              <a:rPr lang="zh-CN" altLang="zh-CN" sz="2400" baseline="30000" smtClean="0"/>
              <a:t>011</a:t>
            </a:r>
            <a:r>
              <a:rPr lang="zh-CN" altLang="zh-CN" sz="2400" smtClean="0"/>
              <a:t>×(</a:t>
            </a:r>
            <a:r>
              <a:rPr lang="zh-CN" altLang="zh-CN" sz="2400" smtClean="0">
                <a:solidFill>
                  <a:srgbClr val="0070C0"/>
                </a:solidFill>
              </a:rPr>
              <a:t>-</a:t>
            </a:r>
            <a:r>
              <a:rPr lang="zh-CN" altLang="zh-CN" sz="2400" smtClean="0"/>
              <a:t>0.11101010)</a:t>
            </a:r>
            <a:endParaRPr lang="en-US" altLang="zh-CN" sz="2200" smtClean="0"/>
          </a:p>
          <a:p>
            <a:pPr marL="0" lvl="1" indent="0" eaLnBrk="1" hangingPunct="1"/>
            <a:endParaRPr lang="en-US" altLang="zh-CN" sz="2200" smtClean="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D07120E-C9C2-4D5E-944F-822038487695}" type="datetime11">
              <a:rPr lang="zh-CN" altLang="en-US" smtClean="0"/>
              <a:t>10:23:48</a:t>
            </a:fld>
            <a:endParaRPr lang="en-US" altLang="zh-CN" smtClean="0"/>
          </a:p>
        </p:txBody>
      </p:sp>
      <p:sp>
        <p:nvSpPr>
          <p:cNvPr id="184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58E7AB-F1D0-4BE4-BEB9-EE6D4490A606}" type="slidenum">
              <a:rPr lang="en-US" altLang="zh-CN"/>
              <a:pPr/>
              <a:t>192</a:t>
            </a:fld>
            <a:endParaRPr lang="en-US" altLang="zh-CN"/>
          </a:p>
        </p:txBody>
      </p:sp>
      <p:sp>
        <p:nvSpPr>
          <p:cNvPr id="184324"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84325" name="Rectangle 3"/>
          <p:cNvSpPr>
            <a:spLocks noGrp="1" noChangeArrowheads="1"/>
          </p:cNvSpPr>
          <p:nvPr>
            <p:ph type="body" idx="1"/>
          </p:nvPr>
        </p:nvSpPr>
        <p:spPr>
          <a:xfrm>
            <a:off x="467544" y="1916832"/>
            <a:ext cx="8229600" cy="3797969"/>
          </a:xfrm>
        </p:spPr>
        <p:txBody>
          <a:bodyPr/>
          <a:lstStyle/>
          <a:p>
            <a:pPr marL="0" lvl="1" indent="0" eaLnBrk="1" hangingPunct="1">
              <a:buFont typeface="Wingdings" pitchFamily="2" charset="2"/>
              <a:buNone/>
            </a:pPr>
            <a:r>
              <a:rPr lang="zh-CN" altLang="zh-CN" sz="2400" smtClean="0"/>
              <a:t>[例29] 设x = 10</a:t>
            </a:r>
            <a:r>
              <a:rPr lang="zh-CN" altLang="zh-CN" sz="2400" baseline="30000" smtClean="0"/>
              <a:t>Ex</a:t>
            </a:r>
            <a:r>
              <a:rPr lang="zh-CN" altLang="zh-CN" sz="2400" smtClean="0"/>
              <a:t>×Mx = 10</a:t>
            </a:r>
            <a:r>
              <a:rPr lang="zh-CN" altLang="zh-CN" sz="2400" baseline="30000" smtClean="0"/>
              <a:t>2</a:t>
            </a:r>
            <a:r>
              <a:rPr lang="zh-CN" altLang="zh-CN" sz="2400" smtClean="0"/>
              <a:t>×0.3 ,</a:t>
            </a:r>
            <a:br>
              <a:rPr lang="zh-CN" altLang="zh-CN" sz="2400" smtClean="0"/>
            </a:br>
            <a:r>
              <a:rPr lang="zh-CN" altLang="zh-CN" sz="2400" smtClean="0"/>
              <a:t>　y = 10</a:t>
            </a:r>
            <a:r>
              <a:rPr lang="zh-CN" altLang="zh-CN" sz="2400" baseline="30000" smtClean="0"/>
              <a:t>Ey</a:t>
            </a:r>
            <a:r>
              <a:rPr lang="zh-CN" altLang="zh-CN" sz="2400" smtClean="0"/>
              <a:t>×My = 10</a:t>
            </a:r>
            <a:r>
              <a:rPr lang="zh-CN" altLang="zh-CN" sz="2400" baseline="30000" smtClean="0"/>
              <a:t>3</a:t>
            </a:r>
            <a:r>
              <a:rPr lang="zh-CN" altLang="zh-CN" sz="2400" smtClean="0"/>
              <a:t>×0.2 , 求 x+y=? x-y=?</a:t>
            </a:r>
            <a:br>
              <a:rPr lang="zh-CN" altLang="zh-CN" sz="2400" smtClean="0"/>
            </a:br>
            <a:r>
              <a:rPr lang="zh-CN" altLang="zh-CN" sz="2400" smtClean="0"/>
              <a:t/>
            </a:r>
            <a:br>
              <a:rPr lang="zh-CN" altLang="zh-CN" sz="2400" smtClean="0"/>
            </a:br>
            <a:r>
              <a:rPr lang="zh-CN" altLang="zh-CN" sz="2400" smtClean="0"/>
              <a:t>解：Ex=2, Ey=3, Ex&lt;Ey, 对阶时小阶向大阶看齐。</a:t>
            </a:r>
            <a:br>
              <a:rPr lang="zh-CN" altLang="zh-CN" sz="2400" smtClean="0"/>
            </a:br>
            <a:r>
              <a:rPr lang="zh-CN" altLang="zh-CN" sz="2400" smtClean="0"/>
              <a:t>　x+y = (Mx·10</a:t>
            </a:r>
            <a:r>
              <a:rPr lang="zh-CN" altLang="zh-CN" sz="2400" baseline="30000" smtClean="0"/>
              <a:t>Ex-Ey</a:t>
            </a:r>
            <a:r>
              <a:rPr lang="zh-CN" altLang="zh-CN" sz="2400" smtClean="0"/>
              <a:t> + My)×10</a:t>
            </a:r>
            <a:r>
              <a:rPr lang="zh-CN" altLang="zh-CN" sz="2400" baseline="30000" smtClean="0"/>
              <a:t>Ey</a:t>
            </a:r>
            <a:r>
              <a:rPr lang="zh-CN" altLang="zh-CN" sz="2400" smtClean="0"/>
              <a:t/>
            </a:r>
            <a:br>
              <a:rPr lang="zh-CN" altLang="zh-CN" sz="2400" smtClean="0"/>
            </a:br>
            <a:r>
              <a:rPr lang="zh-CN" altLang="zh-CN" sz="2400" smtClean="0"/>
              <a:t>　　　= (0.3×10</a:t>
            </a:r>
            <a:r>
              <a:rPr lang="zh-CN" altLang="zh-CN" sz="2400" baseline="30000" smtClean="0"/>
              <a:t>2-3</a:t>
            </a:r>
            <a:r>
              <a:rPr lang="zh-CN" altLang="zh-CN" sz="2400" smtClean="0"/>
              <a:t> + 0.2)×10</a:t>
            </a:r>
            <a:r>
              <a:rPr lang="zh-CN" altLang="zh-CN" sz="2400" baseline="30000" smtClean="0"/>
              <a:t>3</a:t>
            </a:r>
            <a:r>
              <a:rPr lang="zh-CN" altLang="zh-CN" sz="2400" smtClean="0"/>
              <a:t/>
            </a:r>
            <a:br>
              <a:rPr lang="zh-CN" altLang="zh-CN" sz="2400" smtClean="0"/>
            </a:br>
            <a:r>
              <a:rPr lang="zh-CN" altLang="zh-CN" sz="2400" smtClean="0"/>
              <a:t>　　　= 0.23 × 10</a:t>
            </a:r>
            <a:r>
              <a:rPr lang="zh-CN" altLang="zh-CN" sz="2400" baseline="30000" smtClean="0"/>
              <a:t>3</a:t>
            </a:r>
            <a:r>
              <a:rPr lang="zh-CN" altLang="zh-CN" sz="2400" smtClean="0"/>
              <a:t> = 230</a:t>
            </a:r>
            <a:br>
              <a:rPr lang="zh-CN" altLang="zh-CN" sz="2400" smtClean="0"/>
            </a:br>
            <a:r>
              <a:rPr lang="zh-CN" altLang="zh-CN" sz="2400" smtClean="0"/>
              <a:t>　x-y = (Mx·10</a:t>
            </a:r>
            <a:r>
              <a:rPr lang="zh-CN" altLang="zh-CN" sz="2400" baseline="30000" smtClean="0"/>
              <a:t>Ex-Ey</a:t>
            </a:r>
            <a:r>
              <a:rPr lang="zh-CN" altLang="zh-CN" sz="2400" smtClean="0"/>
              <a:t> - My)×10</a:t>
            </a:r>
            <a:r>
              <a:rPr lang="zh-CN" altLang="zh-CN" sz="2400" baseline="30000" smtClean="0"/>
              <a:t>Ey</a:t>
            </a:r>
            <a:r>
              <a:rPr lang="zh-CN" altLang="zh-CN" sz="2400" smtClean="0"/>
              <a:t/>
            </a:r>
            <a:br>
              <a:rPr lang="zh-CN" altLang="zh-CN" sz="2400" smtClean="0"/>
            </a:br>
            <a:r>
              <a:rPr lang="zh-CN" altLang="zh-CN" sz="2400" smtClean="0"/>
              <a:t>　　　= (0.3×10</a:t>
            </a:r>
            <a:r>
              <a:rPr lang="zh-CN" altLang="zh-CN" sz="2400" baseline="30000" smtClean="0"/>
              <a:t>2-3</a:t>
            </a:r>
            <a:r>
              <a:rPr lang="zh-CN" altLang="zh-CN" sz="2400" smtClean="0"/>
              <a:t> - 0.2)×10</a:t>
            </a:r>
            <a:r>
              <a:rPr lang="zh-CN" altLang="zh-CN" sz="2400" baseline="30000" smtClean="0"/>
              <a:t>3</a:t>
            </a:r>
            <a:r>
              <a:rPr lang="zh-CN" altLang="zh-CN" sz="2400" smtClean="0"/>
              <a:t/>
            </a:r>
            <a:br>
              <a:rPr lang="zh-CN" altLang="zh-CN" sz="2400" smtClean="0"/>
            </a:br>
            <a:r>
              <a:rPr lang="zh-CN" altLang="zh-CN" sz="2400" smtClean="0"/>
              <a:t>　　　= -0.17 × 10</a:t>
            </a:r>
            <a:r>
              <a:rPr lang="zh-CN" altLang="zh-CN" sz="2400" baseline="30000" smtClean="0"/>
              <a:t>3</a:t>
            </a:r>
            <a:r>
              <a:rPr lang="zh-CN" altLang="zh-CN" sz="2400" smtClean="0"/>
              <a:t> = -170</a:t>
            </a:r>
            <a:br>
              <a:rPr lang="zh-CN" altLang="zh-CN" sz="2400" smtClean="0"/>
            </a:br>
            <a:endParaRPr lang="en-US" altLang="zh-CN" sz="2200" smtClean="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6C71EC6-126E-4C98-AACA-A87DEDA26D98}" type="datetime11">
              <a:rPr lang="zh-CN" altLang="en-US" smtClean="0"/>
              <a:t>10:23:48</a:t>
            </a:fld>
            <a:endParaRPr lang="en-US" altLang="zh-CN" smtClean="0"/>
          </a:p>
        </p:txBody>
      </p:sp>
      <p:sp>
        <p:nvSpPr>
          <p:cNvPr id="185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FFA0EC7-18BD-4749-AB18-433A2722A2CB}" type="slidenum">
              <a:rPr lang="en-US" altLang="zh-CN"/>
              <a:pPr/>
              <a:t>193</a:t>
            </a:fld>
            <a:endParaRPr lang="en-US" altLang="zh-CN"/>
          </a:p>
        </p:txBody>
      </p:sp>
      <p:sp>
        <p:nvSpPr>
          <p:cNvPr id="185348" name="Rectangle 2"/>
          <p:cNvSpPr>
            <a:spLocks noGrp="1" noChangeArrowheads="1"/>
          </p:cNvSpPr>
          <p:nvPr>
            <p:ph type="body" idx="1"/>
          </p:nvPr>
        </p:nvSpPr>
        <p:spPr>
          <a:xfrm>
            <a:off x="457200" y="1719263"/>
            <a:ext cx="7715250" cy="2933873"/>
          </a:xfrm>
        </p:spPr>
        <p:txBody>
          <a:bodyPr/>
          <a:lstStyle/>
          <a:p>
            <a:pPr marL="0" indent="0" eaLnBrk="1" hangingPunct="1">
              <a:buNone/>
            </a:pPr>
            <a:r>
              <a:rPr lang="zh-CN" altLang="en-US" smtClean="0"/>
              <a:t>设   </a:t>
            </a:r>
            <a:r>
              <a:rPr lang="en-US" altLang="zh-CN" sz="2300" smtClean="0"/>
              <a:t>[</a:t>
            </a:r>
            <a:r>
              <a:rPr lang="zh-CN" altLang="en-US" sz="2300" smtClean="0"/>
              <a:t>ｘ</a:t>
            </a:r>
            <a:r>
              <a:rPr lang="en-US" altLang="zh-CN" sz="2300" smtClean="0"/>
              <a:t>1]</a:t>
            </a:r>
            <a:r>
              <a:rPr lang="zh-CN" altLang="en-US" sz="2300" smtClean="0"/>
              <a:t>补＝</a:t>
            </a:r>
            <a:r>
              <a:rPr lang="en-US" altLang="zh-CN" sz="2300" smtClean="0"/>
              <a:t>11.01100000,</a:t>
            </a:r>
          </a:p>
          <a:p>
            <a:pPr marL="693737" lvl="2" indent="0" eaLnBrk="1" hangingPunct="1">
              <a:buNone/>
            </a:pPr>
            <a:r>
              <a:rPr lang="en-US" altLang="zh-CN" smtClean="0"/>
              <a:t>[</a:t>
            </a:r>
            <a:r>
              <a:rPr lang="zh-CN" altLang="en-US" i="1" smtClean="0"/>
              <a:t>ｘ</a:t>
            </a:r>
            <a:r>
              <a:rPr lang="en-US" altLang="zh-CN" smtClean="0"/>
              <a:t>2]</a:t>
            </a:r>
            <a:r>
              <a:rPr lang="zh-CN" altLang="en-US" smtClean="0"/>
              <a:t>补＝</a:t>
            </a:r>
            <a:r>
              <a:rPr lang="en-US" altLang="zh-CN" smtClean="0"/>
              <a:t>11.01100001,</a:t>
            </a:r>
          </a:p>
          <a:p>
            <a:pPr marL="693737" lvl="2" indent="0" eaLnBrk="1" hangingPunct="1">
              <a:buNone/>
            </a:pPr>
            <a:r>
              <a:rPr lang="en-US" altLang="zh-CN" smtClean="0"/>
              <a:t>[</a:t>
            </a:r>
            <a:r>
              <a:rPr lang="zh-CN" altLang="en-US" i="1" smtClean="0"/>
              <a:t>ｘ</a:t>
            </a:r>
            <a:r>
              <a:rPr lang="en-US" altLang="zh-CN" smtClean="0"/>
              <a:t>3]</a:t>
            </a:r>
            <a:r>
              <a:rPr lang="zh-CN" altLang="en-US" smtClean="0"/>
              <a:t>补＝</a:t>
            </a:r>
            <a:r>
              <a:rPr lang="en-US" altLang="zh-CN" smtClean="0"/>
              <a:t>11.01101000,</a:t>
            </a:r>
          </a:p>
          <a:p>
            <a:pPr marL="693737" lvl="2" indent="0" eaLnBrk="1" hangingPunct="1">
              <a:buNone/>
            </a:pPr>
            <a:r>
              <a:rPr lang="en-US" altLang="zh-CN" smtClean="0"/>
              <a:t>[</a:t>
            </a:r>
            <a:r>
              <a:rPr lang="zh-CN" altLang="en-US" i="1" smtClean="0"/>
              <a:t>ｘ</a:t>
            </a:r>
            <a:r>
              <a:rPr lang="en-US" altLang="zh-CN" smtClean="0"/>
              <a:t>4]</a:t>
            </a:r>
            <a:r>
              <a:rPr lang="zh-CN" altLang="en-US" smtClean="0"/>
              <a:t>补＝</a:t>
            </a:r>
            <a:r>
              <a:rPr lang="en-US" altLang="zh-CN" smtClean="0"/>
              <a:t>11.01111001,</a:t>
            </a:r>
          </a:p>
          <a:p>
            <a:pPr marL="0" indent="0" eaLnBrk="1" hangingPunct="1">
              <a:buNone/>
            </a:pPr>
            <a:r>
              <a:rPr lang="en-US" altLang="zh-CN" smtClean="0"/>
              <a:t>	</a:t>
            </a:r>
            <a:r>
              <a:rPr lang="zh-CN" altLang="en-US" smtClean="0"/>
              <a:t>求执行只保留小数点后</a:t>
            </a:r>
            <a:r>
              <a:rPr lang="en-US" altLang="zh-CN" smtClean="0"/>
              <a:t>4</a:t>
            </a:r>
            <a:r>
              <a:rPr lang="zh-CN" altLang="en-US" smtClean="0"/>
              <a:t>位有效数字的舍入操作值。</a:t>
            </a:r>
          </a:p>
        </p:txBody>
      </p:sp>
      <p:sp>
        <p:nvSpPr>
          <p:cNvPr id="185349" name="Rectangle 3"/>
          <p:cNvSpPr>
            <a:spLocks noGrp="1" noChangeArrowheads="1"/>
          </p:cNvSpPr>
          <p:nvPr>
            <p:ph type="title"/>
          </p:nvPr>
        </p:nvSpPr>
        <p:spPr>
          <a:xfrm>
            <a:off x="457200" y="620688"/>
            <a:ext cx="2746648" cy="796950"/>
          </a:xfrm>
        </p:spPr>
        <p:txBody>
          <a:bodyPr/>
          <a:lstStyle/>
          <a:p>
            <a:pPr eaLnBrk="1" hangingPunct="1"/>
            <a:r>
              <a:rPr lang="zh-CN" altLang="en-US" smtClean="0"/>
              <a:t>课堂</a:t>
            </a:r>
            <a:r>
              <a:rPr lang="zh-CN" altLang="en-US"/>
              <a:t>练习</a:t>
            </a:r>
            <a:endParaRPr lang="zh-CN" altLang="en-US" smtClean="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CA83578-7A4A-46D0-9364-7BE5BBBC02C5}" type="datetime11">
              <a:rPr lang="zh-CN" altLang="en-US" smtClean="0"/>
              <a:t>10:23:48</a:t>
            </a:fld>
            <a:endParaRPr lang="en-US" altLang="zh-CN" smtClean="0"/>
          </a:p>
        </p:txBody>
      </p:sp>
      <p:sp>
        <p:nvSpPr>
          <p:cNvPr id="186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6C66D52-FFDD-4A10-88D5-F84A89D923C0}" type="slidenum">
              <a:rPr lang="en-US" altLang="zh-CN"/>
              <a:pPr/>
              <a:t>194</a:t>
            </a:fld>
            <a:endParaRPr lang="en-US" altLang="zh-CN"/>
          </a:p>
        </p:txBody>
      </p:sp>
      <p:sp>
        <p:nvSpPr>
          <p:cNvPr id="186373" name="Rectangle 3"/>
          <p:cNvSpPr>
            <a:spLocks noGrp="1" noChangeArrowheads="1"/>
          </p:cNvSpPr>
          <p:nvPr>
            <p:ph type="body" idx="1"/>
          </p:nvPr>
        </p:nvSpPr>
        <p:spPr>
          <a:xfrm>
            <a:off x="457200" y="1719263"/>
            <a:ext cx="8229600" cy="2285801"/>
          </a:xfrm>
        </p:spPr>
        <p:txBody>
          <a:bodyPr/>
          <a:lstStyle/>
          <a:p>
            <a:pPr marL="0" indent="0" eaLnBrk="1" hangingPunct="1">
              <a:buNone/>
            </a:pPr>
            <a:r>
              <a:rPr lang="en-US" altLang="zh-CN" smtClean="0"/>
              <a:t>x=0.1101*2</a:t>
            </a:r>
            <a:r>
              <a:rPr lang="en-US" altLang="zh-CN" baseline="30000" smtClean="0"/>
              <a:t>01</a:t>
            </a:r>
            <a:r>
              <a:rPr lang="en-US" altLang="zh-CN" smtClean="0"/>
              <a:t>   y=-0.1010*2</a:t>
            </a:r>
            <a:r>
              <a:rPr lang="en-US" altLang="zh-CN" baseline="30000" smtClean="0"/>
              <a:t>11</a:t>
            </a:r>
          </a:p>
          <a:p>
            <a:pPr marL="0" indent="0" eaLnBrk="1" hangingPunct="1">
              <a:buNone/>
            </a:pPr>
            <a:r>
              <a:rPr lang="zh-CN" altLang="en-US" smtClean="0"/>
              <a:t>尾数和阶符都采用补码表示，都采用双符号位表示法。</a:t>
            </a:r>
          </a:p>
          <a:p>
            <a:pPr marL="0" indent="0" eaLnBrk="1" hangingPunct="1">
              <a:buNone/>
            </a:pPr>
            <a:r>
              <a:rPr lang="zh-CN" altLang="en-US" smtClean="0"/>
              <a:t>求</a:t>
            </a:r>
            <a:r>
              <a:rPr lang="en-US" altLang="zh-CN" smtClean="0"/>
              <a:t>x+y</a:t>
            </a:r>
          </a:p>
        </p:txBody>
      </p:sp>
      <p:sp>
        <p:nvSpPr>
          <p:cNvPr id="7" name="Rectangle 3"/>
          <p:cNvSpPr>
            <a:spLocks noGrp="1" noChangeArrowheads="1"/>
          </p:cNvSpPr>
          <p:nvPr>
            <p:ph type="title"/>
          </p:nvPr>
        </p:nvSpPr>
        <p:spPr>
          <a:xfrm>
            <a:off x="457200" y="620688"/>
            <a:ext cx="2746648" cy="796950"/>
          </a:xfrm>
        </p:spPr>
        <p:txBody>
          <a:bodyPr/>
          <a:lstStyle/>
          <a:p>
            <a:pPr eaLnBrk="1" hangingPunct="1"/>
            <a:r>
              <a:rPr lang="zh-CN" altLang="en-US" smtClean="0"/>
              <a:t>课堂</a:t>
            </a:r>
            <a:r>
              <a:rPr lang="zh-CN" altLang="en-US"/>
              <a:t>练习</a:t>
            </a:r>
            <a:endParaRPr lang="zh-CN" altLang="en-US" smtClean="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A7445CF-B7D6-4F09-9FD3-9EAADE55B9FC}" type="datetime11">
              <a:rPr lang="zh-CN" altLang="en-US" smtClean="0"/>
              <a:t>10:23:48</a:t>
            </a:fld>
            <a:endParaRPr lang="en-US" altLang="zh-CN" smtClean="0"/>
          </a:p>
        </p:txBody>
      </p:sp>
      <p:sp>
        <p:nvSpPr>
          <p:cNvPr id="187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6478DD6-CF4C-489E-BC39-B62367095417}" type="slidenum">
              <a:rPr lang="en-US" altLang="zh-CN"/>
              <a:pPr/>
              <a:t>195</a:t>
            </a:fld>
            <a:endParaRPr lang="en-US" altLang="zh-CN"/>
          </a:p>
        </p:txBody>
      </p:sp>
      <p:sp>
        <p:nvSpPr>
          <p:cNvPr id="187396" name="Rectangle 2"/>
          <p:cNvSpPr>
            <a:spLocks noGrp="1" noChangeArrowheads="1"/>
          </p:cNvSpPr>
          <p:nvPr>
            <p:ph type="title"/>
          </p:nvPr>
        </p:nvSpPr>
        <p:spPr/>
        <p:txBody>
          <a:bodyPr/>
          <a:lstStyle/>
          <a:p>
            <a:pPr eaLnBrk="1" hangingPunct="1"/>
            <a:r>
              <a:rPr lang="en-US" altLang="zh-CN" b="0" smtClean="0"/>
              <a:t>2.6.1 </a:t>
            </a:r>
            <a:r>
              <a:rPr lang="zh-CN" altLang="en-US" b="0" smtClean="0"/>
              <a:t>浮点加法、减法运算</a:t>
            </a:r>
          </a:p>
        </p:txBody>
      </p:sp>
      <p:sp>
        <p:nvSpPr>
          <p:cNvPr id="187397"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[x]</a:t>
            </a:r>
            <a:r>
              <a:rPr lang="zh-CN" altLang="en-US" sz="2600" baseline="-25000" smtClean="0"/>
              <a:t>浮</a:t>
            </a:r>
            <a:r>
              <a:rPr lang="en-US" altLang="zh-CN" sz="2600" smtClean="0"/>
              <a:t>=0001</a:t>
            </a:r>
            <a:r>
              <a:rPr lang="zh-CN" altLang="en-US" sz="2600" smtClean="0"/>
              <a:t>，</a:t>
            </a:r>
            <a:r>
              <a:rPr lang="en-US" altLang="zh-CN" sz="2600" smtClean="0"/>
              <a:t>00.1101</a:t>
            </a:r>
          </a:p>
          <a:p>
            <a:pPr eaLnBrk="1" hangingPunct="1">
              <a:buFont typeface="Wingdings" pitchFamily="2" charset="2"/>
              <a:buNone/>
            </a:pPr>
            <a:r>
              <a:rPr lang="en-US" altLang="zh-CN" sz="2600" smtClean="0"/>
              <a:t>[y]</a:t>
            </a:r>
            <a:r>
              <a:rPr lang="zh-CN" altLang="en-US" sz="2600" baseline="-25000" smtClean="0"/>
              <a:t>浮</a:t>
            </a:r>
            <a:r>
              <a:rPr lang="en-US" altLang="zh-CN" sz="2600" smtClean="0"/>
              <a:t>=0011</a:t>
            </a:r>
            <a:r>
              <a:rPr lang="zh-CN" altLang="en-US" sz="2600" smtClean="0"/>
              <a:t>，</a:t>
            </a:r>
            <a:r>
              <a:rPr lang="en-US" altLang="zh-CN" sz="2600" smtClean="0"/>
              <a:t>11.0110</a:t>
            </a:r>
          </a:p>
          <a:p>
            <a:pPr eaLnBrk="1" hangingPunct="1">
              <a:buFont typeface="Wingdings" pitchFamily="2" charset="2"/>
              <a:buNone/>
            </a:pPr>
            <a:r>
              <a:rPr lang="zh-CN" altLang="en-US" sz="2600" smtClean="0"/>
              <a:t>阶差</a:t>
            </a:r>
            <a:r>
              <a:rPr lang="en-US" altLang="zh-CN" sz="2600" smtClean="0"/>
              <a:t>=1110       </a:t>
            </a:r>
            <a:r>
              <a:rPr lang="zh-CN" altLang="en-US" sz="2600" smtClean="0"/>
              <a:t>即为</a:t>
            </a:r>
            <a:r>
              <a:rPr lang="en-US" altLang="zh-CN" sz="2600" smtClean="0"/>
              <a:t>-2</a:t>
            </a:r>
          </a:p>
          <a:p>
            <a:pPr eaLnBrk="1" hangingPunct="1">
              <a:buFont typeface="Wingdings" pitchFamily="2" charset="2"/>
              <a:buNone/>
            </a:pPr>
            <a:r>
              <a:rPr lang="en-US" altLang="zh-CN" sz="2600" smtClean="0"/>
              <a:t>Mx</a:t>
            </a:r>
            <a:r>
              <a:rPr lang="zh-CN" altLang="en-US" sz="2600" smtClean="0"/>
              <a:t>应当右移</a:t>
            </a:r>
            <a:r>
              <a:rPr lang="en-US" altLang="zh-CN" sz="2600" smtClean="0"/>
              <a:t>2</a:t>
            </a:r>
            <a:r>
              <a:rPr lang="zh-CN" altLang="en-US" sz="2600" smtClean="0"/>
              <a:t>位，</a:t>
            </a:r>
          </a:p>
          <a:p>
            <a:pPr eaLnBrk="1" hangingPunct="1">
              <a:buFont typeface="Wingdings" pitchFamily="2" charset="2"/>
              <a:buNone/>
            </a:pPr>
            <a:r>
              <a:rPr lang="en-US" altLang="zh-CN" sz="2600" smtClean="0"/>
              <a:t>[x]</a:t>
            </a:r>
            <a:r>
              <a:rPr lang="zh-CN" altLang="en-US" sz="2600" baseline="-25000" smtClean="0"/>
              <a:t>浮</a:t>
            </a:r>
            <a:r>
              <a:rPr lang="en-US" altLang="zh-CN" sz="2600" smtClean="0"/>
              <a:t>=0011</a:t>
            </a:r>
            <a:r>
              <a:rPr lang="zh-CN" altLang="en-US" sz="2600" smtClean="0"/>
              <a:t>，</a:t>
            </a:r>
            <a:r>
              <a:rPr lang="en-US" altLang="zh-CN" sz="2600" smtClean="0"/>
              <a:t>00.0011</a:t>
            </a:r>
            <a:r>
              <a:rPr lang="zh-CN" altLang="en-US" sz="2600" smtClean="0"/>
              <a:t>（</a:t>
            </a:r>
            <a:r>
              <a:rPr lang="en-US" altLang="zh-CN" sz="2600" smtClean="0"/>
              <a:t>01</a:t>
            </a:r>
            <a:r>
              <a:rPr lang="zh-CN" altLang="en-US" sz="2600" smtClean="0"/>
              <a:t>）</a:t>
            </a:r>
          </a:p>
          <a:p>
            <a:pPr eaLnBrk="1" hangingPunct="1">
              <a:buFont typeface="Wingdings" pitchFamily="2" charset="2"/>
              <a:buNone/>
            </a:pPr>
            <a:r>
              <a:rPr lang="zh-CN" altLang="en-US" sz="2600" smtClean="0"/>
              <a:t>尾数和为</a:t>
            </a:r>
            <a:r>
              <a:rPr lang="en-US" altLang="zh-CN" sz="2600" smtClean="0"/>
              <a:t>11.1001</a:t>
            </a:r>
            <a:r>
              <a:rPr lang="zh-CN" altLang="en-US" sz="2600" smtClean="0"/>
              <a:t>（</a:t>
            </a:r>
            <a:r>
              <a:rPr lang="en-US" altLang="zh-CN" sz="2600" smtClean="0"/>
              <a:t>01</a:t>
            </a:r>
            <a:r>
              <a:rPr lang="zh-CN" altLang="en-US" sz="2600" smtClean="0"/>
              <a:t>）</a:t>
            </a:r>
          </a:p>
          <a:p>
            <a:pPr eaLnBrk="1" hangingPunct="1">
              <a:buFont typeface="Wingdings" pitchFamily="2" charset="2"/>
              <a:buNone/>
            </a:pPr>
            <a:r>
              <a:rPr lang="zh-CN" altLang="en-US" sz="2600" smtClean="0"/>
              <a:t>左规</a:t>
            </a:r>
            <a:r>
              <a:rPr lang="en-US" altLang="zh-CN" sz="2600" smtClean="0"/>
              <a:t>11.001</a:t>
            </a:r>
            <a:r>
              <a:rPr lang="en-US" altLang="zh-CN" sz="2600" smtClean="0">
                <a:solidFill>
                  <a:schemeClr val="hlink"/>
                </a:solidFill>
              </a:rPr>
              <a:t>0</a:t>
            </a:r>
            <a:r>
              <a:rPr lang="zh-CN" altLang="en-US" sz="2600" smtClean="0"/>
              <a:t>（</a:t>
            </a:r>
            <a:r>
              <a:rPr lang="en-US" altLang="zh-CN" sz="2600" smtClean="0">
                <a:solidFill>
                  <a:srgbClr val="FF3300"/>
                </a:solidFill>
              </a:rPr>
              <a:t>10</a:t>
            </a:r>
            <a:r>
              <a:rPr lang="zh-CN" altLang="en-US" sz="2600" smtClean="0"/>
              <a:t>），阶码减</a:t>
            </a:r>
            <a:r>
              <a:rPr lang="en-US" altLang="zh-CN" sz="2600" smtClean="0"/>
              <a:t>1</a:t>
            </a:r>
            <a:r>
              <a:rPr lang="zh-CN" altLang="en-US" sz="2600" smtClean="0"/>
              <a:t>为</a:t>
            </a:r>
            <a:r>
              <a:rPr lang="en-US" altLang="zh-CN" sz="2600" smtClean="0"/>
              <a:t>0010</a:t>
            </a:r>
          </a:p>
          <a:p>
            <a:pPr eaLnBrk="1" hangingPunct="1">
              <a:buFont typeface="Wingdings" pitchFamily="2" charset="2"/>
              <a:buNone/>
            </a:pPr>
            <a:r>
              <a:rPr lang="zh-CN" altLang="en-US" sz="2600" smtClean="0"/>
              <a:t>舍入（就近舍入）</a:t>
            </a:r>
            <a:r>
              <a:rPr lang="en-US" altLang="zh-CN" sz="2600" smtClean="0"/>
              <a:t>11.001</a:t>
            </a:r>
            <a:r>
              <a:rPr lang="en-US" altLang="zh-CN" sz="2600" smtClean="0">
                <a:solidFill>
                  <a:srgbClr val="FF3300"/>
                </a:solidFill>
              </a:rPr>
              <a:t>1</a:t>
            </a:r>
            <a:r>
              <a:rPr lang="en-US" altLang="zh-CN" sz="2600" smtClean="0"/>
              <a:t>       </a:t>
            </a:r>
            <a:r>
              <a:rPr lang="zh-CN" altLang="en-US" sz="2600" smtClean="0"/>
              <a:t>丢弃</a:t>
            </a:r>
            <a:r>
              <a:rPr lang="en-US" altLang="zh-CN" sz="2600" smtClean="0">
                <a:solidFill>
                  <a:srgbClr val="FF3300"/>
                </a:solidFill>
              </a:rPr>
              <a:t>10</a:t>
            </a:r>
            <a:endParaRPr lang="en-US" altLang="zh-CN" sz="2600" smtClean="0"/>
          </a:p>
          <a:p>
            <a:pPr eaLnBrk="1" hangingPunct="1">
              <a:buFont typeface="Wingdings" pitchFamily="2" charset="2"/>
              <a:buNone/>
            </a:pPr>
            <a:r>
              <a:rPr lang="en-US" altLang="zh-CN" sz="2600" smtClean="0"/>
              <a:t>x+y=-0.1101*2</a:t>
            </a:r>
            <a:r>
              <a:rPr lang="en-US" altLang="zh-CN" sz="2600" baseline="30000" smtClean="0"/>
              <a:t>10</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B91B92A-B9D2-4CAA-AFF7-77740BF84708}" type="datetime11">
              <a:rPr lang="zh-CN" altLang="en-US" smtClean="0"/>
              <a:t>10:23:48</a:t>
            </a:fld>
            <a:endParaRPr lang="en-US" altLang="zh-CN" smtClean="0"/>
          </a:p>
        </p:txBody>
      </p:sp>
      <p:sp>
        <p:nvSpPr>
          <p:cNvPr id="188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A110867-5673-4DB7-B688-EF67C4B379FD}" type="slidenum">
              <a:rPr lang="en-US" altLang="zh-CN"/>
              <a:pPr/>
              <a:t>196</a:t>
            </a:fld>
            <a:endParaRPr lang="en-US" altLang="zh-CN"/>
          </a:p>
        </p:txBody>
      </p:sp>
      <p:sp>
        <p:nvSpPr>
          <p:cNvPr id="188420" name="Rectangle 2"/>
          <p:cNvSpPr>
            <a:spLocks noGrp="1" noChangeArrowheads="1"/>
          </p:cNvSpPr>
          <p:nvPr>
            <p:ph type="title"/>
          </p:nvPr>
        </p:nvSpPr>
        <p:spPr>
          <a:xfrm>
            <a:off x="467544" y="404664"/>
            <a:ext cx="6264696" cy="796950"/>
          </a:xfrm>
        </p:spPr>
        <p:txBody>
          <a:bodyPr/>
          <a:lstStyle/>
          <a:p>
            <a:pPr eaLnBrk="1" hangingPunct="1"/>
            <a:r>
              <a:rPr lang="en-US" altLang="zh-CN" b="0" smtClean="0"/>
              <a:t>2.6.2 </a:t>
            </a:r>
            <a:r>
              <a:rPr lang="zh-CN" altLang="en-US" smtClean="0"/>
              <a:t>浮点乘法和除法运算</a:t>
            </a:r>
          </a:p>
        </p:txBody>
      </p:sp>
      <p:sp>
        <p:nvSpPr>
          <p:cNvPr id="188421" name="Rectangle 3"/>
          <p:cNvSpPr>
            <a:spLocks noGrp="1" noChangeArrowheads="1"/>
          </p:cNvSpPr>
          <p:nvPr>
            <p:ph type="body" idx="1"/>
          </p:nvPr>
        </p:nvSpPr>
        <p:spPr>
          <a:xfrm>
            <a:off x="755576" y="1268760"/>
            <a:ext cx="5410944" cy="4896544"/>
          </a:xfrm>
        </p:spPr>
        <p:txBody>
          <a:bodyPr/>
          <a:lstStyle/>
          <a:p>
            <a:pPr marL="0" indent="0" eaLnBrk="1" hangingPunct="1">
              <a:buNone/>
            </a:pPr>
            <a:r>
              <a:rPr lang="zh-CN" altLang="en-US" sz="2600" b="1" smtClean="0">
                <a:latin typeface="宋体" pitchFamily="2" charset="-122"/>
              </a:rPr>
              <a:t>设有两个浮点数ｘ和ｙ：</a:t>
            </a:r>
            <a:r>
              <a:rPr lang="zh-CN" altLang="en-US" sz="2600" b="1" smtClean="0">
                <a:latin typeface="宋体" pitchFamily="2" charset="-122"/>
                <a:cs typeface="Times New Roman" pitchFamily="18" charset="0"/>
              </a:rPr>
              <a:t/>
            </a:r>
            <a:br>
              <a:rPr lang="zh-CN" altLang="en-US" sz="2600" b="1" smtClean="0">
                <a:latin typeface="宋体" pitchFamily="2" charset="-122"/>
                <a:cs typeface="Times New Roman" pitchFamily="18" charset="0"/>
              </a:rPr>
            </a:br>
            <a:r>
              <a:rPr lang="zh-CN" altLang="en-US" sz="2600" b="1" smtClean="0">
                <a:latin typeface="宋体" pitchFamily="2" charset="-122"/>
              </a:rPr>
              <a:t>　　　　　　　　ｘ＝</a:t>
            </a:r>
            <a:r>
              <a:rPr lang="en-US" altLang="zh-CN" sz="2600" b="1" smtClean="0">
                <a:latin typeface="宋体" pitchFamily="2" charset="-122"/>
                <a:cs typeface="Times New Roman" pitchFamily="18" charset="0"/>
              </a:rPr>
              <a:t>2</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ｘ</a:t>
            </a:r>
            <a:r>
              <a:rPr lang="en-US" altLang="zh-CN" sz="2600" b="1" smtClean="0">
                <a:cs typeface="Times New Roman" pitchFamily="18" charset="0"/>
              </a:rPr>
              <a:t>·</a:t>
            </a:r>
            <a:r>
              <a:rPr lang="en-US" altLang="zh-CN" sz="2600" b="1" smtClean="0">
                <a:latin typeface="宋体" pitchFamily="2" charset="-122"/>
                <a:cs typeface="Times New Roman" pitchFamily="18" charset="0"/>
              </a:rPr>
              <a:t>M</a:t>
            </a:r>
            <a:r>
              <a:rPr lang="zh-CN" altLang="en-US" sz="2600" b="1" baseline="-30000" smtClean="0">
                <a:latin typeface="宋体" pitchFamily="2" charset="-122"/>
              </a:rPr>
              <a:t>ｘ</a:t>
            </a:r>
            <a:r>
              <a:rPr lang="zh-CN" altLang="en-US" sz="2600" b="1" smtClean="0">
                <a:latin typeface="宋体" pitchFamily="2" charset="-122"/>
                <a:cs typeface="Times New Roman" pitchFamily="18" charset="0"/>
              </a:rPr>
              <a:t/>
            </a:r>
            <a:br>
              <a:rPr lang="zh-CN" altLang="en-US" sz="2600" b="1" smtClean="0">
                <a:latin typeface="宋体" pitchFamily="2" charset="-122"/>
                <a:cs typeface="Times New Roman" pitchFamily="18" charset="0"/>
              </a:rPr>
            </a:br>
            <a:r>
              <a:rPr lang="zh-CN" altLang="en-US" sz="2600" b="1" smtClean="0">
                <a:latin typeface="宋体" pitchFamily="2" charset="-122"/>
              </a:rPr>
              <a:t>　　　　　　　　ｙ＝</a:t>
            </a:r>
            <a:r>
              <a:rPr lang="en-US" altLang="zh-CN" sz="2600" b="1" smtClean="0">
                <a:latin typeface="宋体" pitchFamily="2" charset="-122"/>
                <a:cs typeface="Times New Roman" pitchFamily="18" charset="0"/>
              </a:rPr>
              <a:t>2</a:t>
            </a:r>
            <a:r>
              <a:rPr lang="en-US" altLang="zh-CN" sz="2600" b="1" baseline="30000" smtClean="0">
                <a:latin typeface="宋体" pitchFamily="2" charset="-122"/>
                <a:cs typeface="Times New Roman" pitchFamily="18" charset="0"/>
              </a:rPr>
              <a:t>E</a:t>
            </a:r>
            <a:r>
              <a:rPr lang="zh-CN" altLang="en-US" sz="2600" b="1" baseline="30000" smtClean="0">
                <a:latin typeface="宋体" pitchFamily="2" charset="-122"/>
              </a:rPr>
              <a:t>ｙ</a:t>
            </a:r>
            <a:r>
              <a:rPr lang="en-US" altLang="zh-CN" sz="2600" b="1" smtClean="0">
                <a:cs typeface="Times New Roman" pitchFamily="18" charset="0"/>
              </a:rPr>
              <a:t>·</a:t>
            </a:r>
            <a:r>
              <a:rPr lang="en-US" altLang="zh-CN" sz="2600" b="1" smtClean="0">
                <a:latin typeface="宋体" pitchFamily="2" charset="-122"/>
                <a:cs typeface="Times New Roman" pitchFamily="18" charset="0"/>
              </a:rPr>
              <a:t>M</a:t>
            </a:r>
            <a:r>
              <a:rPr lang="zh-CN" altLang="en-US" sz="2600" b="1" baseline="-30000" smtClean="0">
                <a:latin typeface="宋体" pitchFamily="2" charset="-122"/>
              </a:rPr>
              <a:t>ｙ</a:t>
            </a:r>
            <a:endParaRPr lang="zh-CN" altLang="en-US" sz="2600" b="1" smtClean="0">
              <a:latin typeface="宋体" pitchFamily="2" charset="-122"/>
              <a:cs typeface="Times New Roman" pitchFamily="18" charset="0"/>
            </a:endParaRPr>
          </a:p>
          <a:p>
            <a:pPr marL="0" indent="0" eaLnBrk="1" hangingPunct="1">
              <a:buNone/>
            </a:pPr>
            <a:r>
              <a:rPr lang="zh-CN" altLang="en-US" sz="2600" b="1" smtClean="0">
                <a:solidFill>
                  <a:srgbClr val="FF0000"/>
                </a:solidFill>
                <a:latin typeface="宋体" pitchFamily="2" charset="-122"/>
              </a:rPr>
              <a:t>ｘ</a:t>
            </a:r>
            <a:r>
              <a:rPr lang="en-US" altLang="zh-CN" sz="2600" b="1" smtClean="0">
                <a:solidFill>
                  <a:srgbClr val="FF0000"/>
                </a:solidFill>
                <a:latin typeface="宋体" pitchFamily="2" charset="-122"/>
                <a:cs typeface="Times New Roman" pitchFamily="18" charset="0"/>
              </a:rPr>
              <a:t>×</a:t>
            </a:r>
            <a:r>
              <a:rPr lang="zh-CN" altLang="en-US" sz="2600" b="1" smtClean="0">
                <a:solidFill>
                  <a:srgbClr val="FF0000"/>
                </a:solidFill>
                <a:latin typeface="宋体" pitchFamily="2" charset="-122"/>
              </a:rPr>
              <a:t>ｙ＝</a:t>
            </a:r>
            <a:r>
              <a:rPr lang="en-US" altLang="zh-CN" sz="2600" b="1" smtClean="0">
                <a:solidFill>
                  <a:srgbClr val="FF0000"/>
                </a:solidFill>
                <a:latin typeface="宋体" pitchFamily="2" charset="-122"/>
                <a:cs typeface="Times New Roman" pitchFamily="18" charset="0"/>
              </a:rPr>
              <a:t>2</a:t>
            </a:r>
            <a:r>
              <a:rPr lang="en-US" altLang="zh-CN" sz="2600" b="1" baseline="30000" smtClean="0">
                <a:solidFill>
                  <a:srgbClr val="FF0000"/>
                </a:solidFill>
                <a:latin typeface="宋体" pitchFamily="2" charset="-122"/>
                <a:cs typeface="Times New Roman" pitchFamily="18" charset="0"/>
              </a:rPr>
              <a:t>(E</a:t>
            </a:r>
            <a:r>
              <a:rPr lang="zh-CN" altLang="en-US" sz="2600" b="1" baseline="30000" smtClean="0">
                <a:solidFill>
                  <a:srgbClr val="FF0000"/>
                </a:solidFill>
                <a:latin typeface="宋体" pitchFamily="2" charset="-122"/>
              </a:rPr>
              <a:t>ｘ＋</a:t>
            </a:r>
            <a:r>
              <a:rPr lang="en-US" altLang="zh-CN" sz="2600" b="1" baseline="30000" smtClean="0">
                <a:solidFill>
                  <a:srgbClr val="FF0000"/>
                </a:solidFill>
                <a:latin typeface="宋体" pitchFamily="2" charset="-122"/>
                <a:cs typeface="Times New Roman" pitchFamily="18" charset="0"/>
              </a:rPr>
              <a:t>E</a:t>
            </a:r>
            <a:r>
              <a:rPr lang="zh-CN" altLang="en-US" sz="2600" b="1" baseline="30000" smtClean="0">
                <a:solidFill>
                  <a:srgbClr val="FF0000"/>
                </a:solidFill>
                <a:latin typeface="宋体" pitchFamily="2" charset="-122"/>
              </a:rPr>
              <a:t>ｙ</a:t>
            </a:r>
            <a:r>
              <a:rPr lang="en-US" altLang="zh-CN" sz="2600" b="1" baseline="30000" smtClean="0">
                <a:solidFill>
                  <a:srgbClr val="FF0000"/>
                </a:solidFill>
                <a:latin typeface="宋体" pitchFamily="2" charset="-122"/>
                <a:cs typeface="Times New Roman" pitchFamily="18" charset="0"/>
              </a:rPr>
              <a:t>)</a:t>
            </a:r>
            <a:r>
              <a:rPr lang="en-US" altLang="zh-CN" sz="2600" b="1" smtClean="0">
                <a:solidFill>
                  <a:srgbClr val="FF0000"/>
                </a:solidFill>
                <a:cs typeface="Times New Roman" pitchFamily="18" charset="0"/>
              </a:rPr>
              <a:t>·</a:t>
            </a:r>
            <a:r>
              <a:rPr lang="en-US" altLang="zh-CN" sz="2600" b="1" smtClean="0">
                <a:solidFill>
                  <a:srgbClr val="FF0000"/>
                </a:solidFill>
                <a:latin typeface="宋体" pitchFamily="2" charset="-122"/>
                <a:cs typeface="Times New Roman" pitchFamily="18" charset="0"/>
              </a:rPr>
              <a:t>(M</a:t>
            </a:r>
            <a:r>
              <a:rPr lang="zh-CN" altLang="en-US" sz="2600" b="1" baseline="-30000" smtClean="0">
                <a:solidFill>
                  <a:srgbClr val="FF0000"/>
                </a:solidFill>
                <a:latin typeface="宋体" pitchFamily="2" charset="-122"/>
              </a:rPr>
              <a:t>ｘ</a:t>
            </a:r>
            <a:r>
              <a:rPr lang="en-US" altLang="zh-CN" sz="2600" b="1" smtClean="0">
                <a:solidFill>
                  <a:srgbClr val="FF0000"/>
                </a:solidFill>
                <a:latin typeface="宋体" pitchFamily="2" charset="-122"/>
                <a:cs typeface="Times New Roman" pitchFamily="18" charset="0"/>
              </a:rPr>
              <a:t>×M</a:t>
            </a:r>
            <a:r>
              <a:rPr lang="zh-CN" altLang="en-US" sz="2600" b="1" baseline="-30000" smtClean="0">
                <a:solidFill>
                  <a:srgbClr val="FF0000"/>
                </a:solidFill>
                <a:latin typeface="宋体" pitchFamily="2" charset="-122"/>
              </a:rPr>
              <a:t>ｙ</a:t>
            </a:r>
            <a:r>
              <a:rPr lang="en-US" altLang="zh-CN" sz="2600" b="1" smtClean="0">
                <a:solidFill>
                  <a:srgbClr val="FF0000"/>
                </a:solidFill>
                <a:latin typeface="宋体" pitchFamily="2" charset="-122"/>
                <a:cs typeface="Times New Roman" pitchFamily="18" charset="0"/>
              </a:rPr>
              <a:t>)</a:t>
            </a:r>
          </a:p>
          <a:p>
            <a:pPr marL="0" indent="0" eaLnBrk="1" hangingPunct="1">
              <a:buNone/>
            </a:pPr>
            <a:r>
              <a:rPr lang="zh-CN" altLang="en-US" sz="2600" b="1" smtClean="0">
                <a:solidFill>
                  <a:srgbClr val="FF0000"/>
                </a:solidFill>
                <a:latin typeface="宋体" pitchFamily="2" charset="-122"/>
              </a:rPr>
              <a:t>ｘ</a:t>
            </a:r>
            <a:r>
              <a:rPr lang="en-US" altLang="zh-CN" sz="2600" b="1" smtClean="0">
                <a:solidFill>
                  <a:srgbClr val="FF0000"/>
                </a:solidFill>
                <a:latin typeface="宋体" pitchFamily="2" charset="-122"/>
                <a:cs typeface="Times New Roman" pitchFamily="18" charset="0"/>
              </a:rPr>
              <a:t>÷</a:t>
            </a:r>
            <a:r>
              <a:rPr lang="zh-CN" altLang="en-US" sz="2600" b="1" smtClean="0">
                <a:solidFill>
                  <a:srgbClr val="FF0000"/>
                </a:solidFill>
                <a:latin typeface="宋体" pitchFamily="2" charset="-122"/>
              </a:rPr>
              <a:t>ｙ＝</a:t>
            </a:r>
            <a:r>
              <a:rPr lang="en-US" altLang="zh-CN" sz="2600" b="1" smtClean="0">
                <a:solidFill>
                  <a:srgbClr val="FF0000"/>
                </a:solidFill>
                <a:latin typeface="宋体" pitchFamily="2" charset="-122"/>
                <a:cs typeface="Times New Roman" pitchFamily="18" charset="0"/>
              </a:rPr>
              <a:t>2</a:t>
            </a:r>
            <a:r>
              <a:rPr lang="en-US" altLang="zh-CN" sz="2600" b="1" baseline="30000" smtClean="0">
                <a:solidFill>
                  <a:srgbClr val="FF0000"/>
                </a:solidFill>
                <a:latin typeface="宋体" pitchFamily="2" charset="-122"/>
                <a:cs typeface="Times New Roman" pitchFamily="18" charset="0"/>
              </a:rPr>
              <a:t>(E</a:t>
            </a:r>
            <a:r>
              <a:rPr lang="zh-CN" altLang="en-US" sz="2600" b="1" baseline="30000" smtClean="0">
                <a:solidFill>
                  <a:srgbClr val="FF0000"/>
                </a:solidFill>
                <a:latin typeface="宋体" pitchFamily="2" charset="-122"/>
              </a:rPr>
              <a:t>ｘ－</a:t>
            </a:r>
            <a:r>
              <a:rPr lang="en-US" altLang="zh-CN" sz="2600" b="1" baseline="30000" smtClean="0">
                <a:solidFill>
                  <a:srgbClr val="FF0000"/>
                </a:solidFill>
                <a:latin typeface="宋体" pitchFamily="2" charset="-122"/>
                <a:cs typeface="Times New Roman" pitchFamily="18" charset="0"/>
              </a:rPr>
              <a:t>E</a:t>
            </a:r>
            <a:r>
              <a:rPr lang="zh-CN" altLang="en-US" sz="2600" b="1" baseline="30000" smtClean="0">
                <a:solidFill>
                  <a:srgbClr val="FF0000"/>
                </a:solidFill>
                <a:latin typeface="宋体" pitchFamily="2" charset="-122"/>
              </a:rPr>
              <a:t>ｙ</a:t>
            </a:r>
            <a:r>
              <a:rPr lang="en-US" altLang="zh-CN" sz="2600" b="1" baseline="30000" smtClean="0">
                <a:solidFill>
                  <a:srgbClr val="FF0000"/>
                </a:solidFill>
                <a:latin typeface="宋体" pitchFamily="2" charset="-122"/>
                <a:cs typeface="Times New Roman" pitchFamily="18" charset="0"/>
              </a:rPr>
              <a:t>)</a:t>
            </a:r>
            <a:r>
              <a:rPr lang="en-US" altLang="zh-CN" sz="2600" b="1" smtClean="0">
                <a:solidFill>
                  <a:srgbClr val="FF0000"/>
                </a:solidFill>
                <a:cs typeface="Times New Roman" pitchFamily="18" charset="0"/>
              </a:rPr>
              <a:t>·</a:t>
            </a:r>
            <a:r>
              <a:rPr lang="en-US" altLang="zh-CN" sz="2600" b="1" smtClean="0">
                <a:solidFill>
                  <a:srgbClr val="FF0000"/>
                </a:solidFill>
                <a:latin typeface="宋体" pitchFamily="2" charset="-122"/>
                <a:cs typeface="Times New Roman" pitchFamily="18" charset="0"/>
              </a:rPr>
              <a:t>(M</a:t>
            </a:r>
            <a:r>
              <a:rPr lang="zh-CN" altLang="en-US" sz="2600" b="1" baseline="-30000" smtClean="0">
                <a:solidFill>
                  <a:srgbClr val="FF0000"/>
                </a:solidFill>
                <a:latin typeface="宋体" pitchFamily="2" charset="-122"/>
              </a:rPr>
              <a:t>ｘ</a:t>
            </a:r>
            <a:r>
              <a:rPr lang="en-US" altLang="zh-CN" sz="2600" b="1" smtClean="0">
                <a:solidFill>
                  <a:srgbClr val="FF0000"/>
                </a:solidFill>
                <a:latin typeface="宋体" pitchFamily="2" charset="-122"/>
                <a:cs typeface="Times New Roman" pitchFamily="18" charset="0"/>
              </a:rPr>
              <a:t>÷M</a:t>
            </a:r>
            <a:r>
              <a:rPr lang="zh-CN" altLang="en-US" sz="2600" b="1" baseline="-30000" smtClean="0">
                <a:solidFill>
                  <a:srgbClr val="FF0000"/>
                </a:solidFill>
                <a:latin typeface="宋体" pitchFamily="2" charset="-122"/>
              </a:rPr>
              <a:t>ｙ</a:t>
            </a:r>
            <a:r>
              <a:rPr lang="en-US" altLang="zh-CN" sz="2600" b="1" smtClean="0">
                <a:solidFill>
                  <a:srgbClr val="FF0000"/>
                </a:solidFill>
                <a:latin typeface="宋体" pitchFamily="2" charset="-122"/>
                <a:cs typeface="Times New Roman" pitchFamily="18" charset="0"/>
              </a:rPr>
              <a:t>)</a:t>
            </a:r>
          </a:p>
          <a:p>
            <a:pPr marL="0" indent="0" eaLnBrk="1" hangingPunct="1">
              <a:buNone/>
            </a:pPr>
            <a:r>
              <a:rPr lang="zh-CN" altLang="en-US" sz="2600" b="1" smtClean="0"/>
              <a:t>乘除运算分为六步</a:t>
            </a:r>
          </a:p>
          <a:p>
            <a:pPr marL="452438" indent="-457200" eaLnBrk="1" hangingPunct="1">
              <a:buClr>
                <a:schemeClr val="tx1"/>
              </a:buClr>
              <a:buFont typeface="Wingdings" pitchFamily="2" charset="2"/>
              <a:buChar char="n"/>
            </a:pPr>
            <a:r>
              <a:rPr lang="en-US" altLang="zh-CN" sz="2000" b="1" smtClean="0"/>
              <a:t>0</a:t>
            </a:r>
            <a:r>
              <a:rPr lang="zh-CN" altLang="en-US" sz="2000" b="1" smtClean="0"/>
              <a:t>操作数检查</a:t>
            </a:r>
          </a:p>
          <a:p>
            <a:pPr marL="452438" indent="-457200" eaLnBrk="1" hangingPunct="1">
              <a:buClr>
                <a:schemeClr val="tx1"/>
              </a:buClr>
              <a:buFont typeface="Wingdings" pitchFamily="2" charset="2"/>
              <a:buChar char="n"/>
            </a:pPr>
            <a:r>
              <a:rPr lang="zh-CN" altLang="en-US" sz="2000" b="1" smtClean="0"/>
              <a:t>阶码加减操作</a:t>
            </a:r>
          </a:p>
          <a:p>
            <a:pPr marL="452438" indent="-457200" eaLnBrk="1" hangingPunct="1">
              <a:buClr>
                <a:schemeClr val="tx1"/>
              </a:buClr>
              <a:buFont typeface="Wingdings" pitchFamily="2" charset="2"/>
              <a:buChar char="n"/>
            </a:pPr>
            <a:r>
              <a:rPr lang="zh-CN" altLang="en-US" sz="2000" b="1" smtClean="0"/>
              <a:t>尾数乘除操作</a:t>
            </a:r>
          </a:p>
          <a:p>
            <a:pPr marL="452438" indent="-457200" eaLnBrk="1" hangingPunct="1">
              <a:buClr>
                <a:schemeClr val="tx1"/>
              </a:buClr>
              <a:buFont typeface="Wingdings" pitchFamily="2" charset="2"/>
              <a:buChar char="n"/>
            </a:pPr>
            <a:r>
              <a:rPr lang="zh-CN" altLang="en-US" sz="2000" b="1" smtClean="0"/>
              <a:t>结果规格化</a:t>
            </a:r>
            <a:endParaRPr lang="en-US" altLang="zh-CN" sz="2000" b="1" smtClean="0"/>
          </a:p>
          <a:p>
            <a:pPr marL="452438" indent="-457200" eaLnBrk="1" hangingPunct="1">
              <a:buClr>
                <a:schemeClr val="tx1"/>
              </a:buClr>
              <a:buFont typeface="Wingdings" pitchFamily="2" charset="2"/>
              <a:buChar char="n"/>
            </a:pPr>
            <a:r>
              <a:rPr lang="zh-CN" altLang="en-US" sz="2000" b="1" smtClean="0"/>
              <a:t>舍入处理</a:t>
            </a:r>
            <a:endParaRPr lang="en-US" altLang="zh-CN" sz="2000" b="1" smtClean="0"/>
          </a:p>
          <a:p>
            <a:pPr marL="452438" indent="-457200" eaLnBrk="1" hangingPunct="1">
              <a:buClr>
                <a:schemeClr val="tx1"/>
              </a:buClr>
              <a:buFont typeface="Wingdings" pitchFamily="2" charset="2"/>
              <a:buChar char="n"/>
            </a:pPr>
            <a:r>
              <a:rPr lang="zh-CN" altLang="en-US" sz="2000" b="1" smtClean="0">
                <a:latin typeface="宋体" pitchFamily="2" charset="-122"/>
                <a:cs typeface="Times New Roman" pitchFamily="18" charset="0"/>
              </a:rPr>
              <a:t>确定结果的符号</a:t>
            </a:r>
          </a:p>
        </p:txBody>
      </p:sp>
      <p:sp>
        <p:nvSpPr>
          <p:cNvPr id="188422" name="AutoShape 4">
            <a:hlinkClick r:id="" action="ppaction://noaction" highlightClick="1"/>
          </p:cNvPr>
          <p:cNvSpPr>
            <a:spLocks noChangeArrowheads="1"/>
          </p:cNvSpPr>
          <p:nvPr/>
        </p:nvSpPr>
        <p:spPr bwMode="auto">
          <a:xfrm>
            <a:off x="6572250" y="3143250"/>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extLst>
      <p:ext uri="{BB962C8B-B14F-4D97-AF65-F5344CB8AC3E}">
        <p14:creationId xmlns:p14="http://schemas.microsoft.com/office/powerpoint/2010/main" val="859329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251520" y="1484784"/>
            <a:ext cx="8712968" cy="4464496"/>
          </a:xfrm>
        </p:spPr>
        <p:txBody>
          <a:bodyPr/>
          <a:lstStyle/>
          <a:p>
            <a:pPr eaLnBrk="1" hangingPunct="1">
              <a:lnSpc>
                <a:spcPct val="90000"/>
              </a:lnSpc>
              <a:buFontTx/>
              <a:buNone/>
            </a:pPr>
            <a:r>
              <a:rPr lang="en-US" altLang="zh-CN" sz="2800" b="1" smtClean="0">
                <a:latin typeface="Times New Roman" pitchFamily="18" charset="0"/>
              </a:rPr>
              <a:t>1.</a:t>
            </a:r>
            <a:r>
              <a:rPr lang="zh-CN" altLang="en-US" sz="2800" b="1" smtClean="0">
                <a:latin typeface="Times New Roman" pitchFamily="18" charset="0"/>
              </a:rPr>
              <a:t>乘法步骤</a:t>
            </a:r>
          </a:p>
          <a:p>
            <a:pPr algn="just" eaLnBrk="1" hangingPunct="1">
              <a:lnSpc>
                <a:spcPct val="90000"/>
              </a:lnSpc>
              <a:buFontTx/>
              <a:buNone/>
            </a:pPr>
            <a:r>
              <a:rPr lang="en-US" altLang="zh-CN" sz="2800" b="1" smtClean="0">
                <a:latin typeface="Times New Roman" pitchFamily="18" charset="0"/>
              </a:rPr>
              <a:t>(1)</a:t>
            </a:r>
            <a:r>
              <a:rPr lang="zh-CN" altLang="en-US" sz="2800" b="1" smtClean="0">
                <a:latin typeface="Times New Roman" pitchFamily="18" charset="0"/>
              </a:rPr>
              <a:t>阶码相加</a:t>
            </a:r>
          </a:p>
          <a:p>
            <a:pPr algn="just" eaLnBrk="1" hangingPunct="1">
              <a:lnSpc>
                <a:spcPct val="90000"/>
              </a:lnSpc>
              <a:buFontTx/>
              <a:buNone/>
            </a:pPr>
            <a:r>
              <a:rPr lang="zh-CN" altLang="en-US" sz="2800" b="1" smtClean="0">
                <a:latin typeface="Times New Roman" pitchFamily="18" charset="0"/>
              </a:rPr>
              <a:t>            两个浮点数的阶码相加，当阶码用移码表示的时候，应注意要减去一个偏置值。</a:t>
            </a:r>
          </a:p>
          <a:p>
            <a:pPr algn="just" eaLnBrk="1" hangingPunct="1">
              <a:lnSpc>
                <a:spcPct val="90000"/>
              </a:lnSpc>
              <a:buFontTx/>
              <a:buNone/>
            </a:pPr>
            <a:r>
              <a:rPr lang="zh-CN" altLang="en-US" sz="2800" b="1" smtClean="0">
                <a:latin typeface="Times New Roman" pitchFamily="18" charset="0"/>
              </a:rPr>
              <a:t>            因为</a:t>
            </a:r>
            <a:r>
              <a:rPr lang="en-US" altLang="zh-CN" sz="2800" b="1" smtClean="0">
                <a:latin typeface="Times New Roman" pitchFamily="18" charset="0"/>
              </a:rPr>
              <a:t>[E</a:t>
            </a:r>
            <a:r>
              <a:rPr lang="en-US" altLang="zh-CN" sz="2800" b="1" baseline="-30000" smtClean="0">
                <a:latin typeface="Times New Roman" pitchFamily="18" charset="0"/>
              </a:rPr>
              <a:t>A</a:t>
            </a:r>
            <a:r>
              <a:rPr lang="en-US" altLang="zh-CN" sz="2800" b="1" smtClean="0">
                <a:latin typeface="Times New Roman" pitchFamily="18" charset="0"/>
              </a:rPr>
              <a:t>]</a:t>
            </a:r>
            <a:r>
              <a:rPr lang="zh-CN" altLang="en-US" sz="2800" b="1" baseline="-30000" smtClean="0">
                <a:latin typeface="Times New Roman" pitchFamily="18" charset="0"/>
              </a:rPr>
              <a:t>移</a:t>
            </a:r>
            <a:r>
              <a:rPr lang="en-US" altLang="zh-CN" sz="2800" b="1" smtClean="0">
                <a:latin typeface="Times New Roman" pitchFamily="18" charset="0"/>
              </a:rPr>
              <a:t>=</a:t>
            </a:r>
            <a:r>
              <a:rPr lang="zh-CN" altLang="en-US" sz="2800" b="1">
                <a:latin typeface="Times New Roman" pitchFamily="18" charset="0"/>
              </a:rPr>
              <a:t>偏置值</a:t>
            </a:r>
            <a:r>
              <a:rPr lang="en-US" altLang="zh-CN" sz="2800" b="1" smtClean="0">
                <a:latin typeface="Times New Roman" pitchFamily="18" charset="0"/>
              </a:rPr>
              <a:t>+E</a:t>
            </a:r>
            <a:r>
              <a:rPr lang="en-US" altLang="zh-CN" sz="2800" b="1" baseline="-30000" smtClean="0">
                <a:latin typeface="Times New Roman" pitchFamily="18" charset="0"/>
              </a:rPr>
              <a:t>A</a:t>
            </a:r>
            <a:r>
              <a:rPr lang="zh-CN" altLang="en-US" sz="2800" b="1" smtClean="0">
                <a:latin typeface="Times New Roman" pitchFamily="18" charset="0"/>
              </a:rPr>
              <a:t>，</a:t>
            </a:r>
            <a:r>
              <a:rPr lang="en-US" altLang="zh-CN" sz="2800" b="1" smtClean="0">
                <a:latin typeface="Times New Roman" pitchFamily="18" charset="0"/>
              </a:rPr>
              <a:t>[E</a:t>
            </a:r>
            <a:r>
              <a:rPr lang="en-US" altLang="zh-CN" sz="2800" b="1" baseline="-30000" smtClean="0">
                <a:latin typeface="Times New Roman" pitchFamily="18" charset="0"/>
              </a:rPr>
              <a:t>B</a:t>
            </a:r>
            <a:r>
              <a:rPr lang="en-US" altLang="zh-CN" sz="2800" b="1" smtClean="0">
                <a:latin typeface="Times New Roman" pitchFamily="18" charset="0"/>
              </a:rPr>
              <a:t>]</a:t>
            </a:r>
            <a:r>
              <a:rPr lang="zh-CN" altLang="en-US" sz="2800" b="1" baseline="-30000" smtClean="0">
                <a:latin typeface="Times New Roman" pitchFamily="18" charset="0"/>
              </a:rPr>
              <a:t>移</a:t>
            </a:r>
            <a:r>
              <a:rPr lang="en-US" altLang="zh-CN" sz="2800" b="1" smtClean="0">
                <a:latin typeface="Times New Roman" pitchFamily="18" charset="0"/>
              </a:rPr>
              <a:t>=</a:t>
            </a:r>
            <a:r>
              <a:rPr lang="zh-CN" altLang="en-US" sz="2800" b="1">
                <a:latin typeface="Times New Roman" pitchFamily="18" charset="0"/>
              </a:rPr>
              <a:t>偏置值</a:t>
            </a:r>
            <a:r>
              <a:rPr lang="en-US" altLang="zh-CN" sz="2800" b="1" smtClean="0">
                <a:latin typeface="Times New Roman" pitchFamily="18" charset="0"/>
              </a:rPr>
              <a:t>+E</a:t>
            </a:r>
            <a:r>
              <a:rPr lang="en-US" altLang="zh-CN" sz="2800" b="1" baseline="-30000" smtClean="0">
                <a:latin typeface="Times New Roman" pitchFamily="18" charset="0"/>
              </a:rPr>
              <a:t>B</a:t>
            </a:r>
            <a:endParaRPr lang="en-US" altLang="zh-CN" sz="2800" b="1" smtClean="0">
              <a:latin typeface="Times New Roman" pitchFamily="18" charset="0"/>
            </a:endParaRPr>
          </a:p>
          <a:p>
            <a:pPr algn="just" eaLnBrk="1" hangingPunct="1">
              <a:lnSpc>
                <a:spcPct val="90000"/>
              </a:lnSpc>
              <a:buFontTx/>
              <a:buNone/>
            </a:pPr>
            <a:r>
              <a:rPr lang="en-US" altLang="zh-CN" sz="2800" b="1" smtClean="0">
                <a:latin typeface="Times New Roman" pitchFamily="18" charset="0"/>
              </a:rPr>
              <a:t>            [E</a:t>
            </a:r>
            <a:r>
              <a:rPr lang="en-US" altLang="zh-CN" sz="2800" b="1" baseline="-30000" smtClean="0">
                <a:latin typeface="Times New Roman" pitchFamily="18" charset="0"/>
              </a:rPr>
              <a:t>A</a:t>
            </a:r>
            <a:r>
              <a:rPr lang="en-US" altLang="zh-CN" sz="2800" b="1" smtClean="0">
                <a:latin typeface="Times New Roman" pitchFamily="18" charset="0"/>
              </a:rPr>
              <a:t>+E</a:t>
            </a:r>
            <a:r>
              <a:rPr lang="en-US" altLang="zh-CN" sz="2800" b="1" baseline="-30000" smtClean="0">
                <a:latin typeface="Times New Roman" pitchFamily="18" charset="0"/>
              </a:rPr>
              <a:t>B</a:t>
            </a:r>
            <a:r>
              <a:rPr lang="en-US" altLang="zh-CN" sz="2800" b="1" smtClean="0">
                <a:latin typeface="Times New Roman" pitchFamily="18" charset="0"/>
              </a:rPr>
              <a:t>]</a:t>
            </a:r>
            <a:r>
              <a:rPr lang="zh-CN" altLang="en-US" sz="2800" b="1" baseline="-30000" smtClean="0">
                <a:latin typeface="Times New Roman" pitchFamily="18" charset="0"/>
              </a:rPr>
              <a:t>移</a:t>
            </a:r>
            <a:r>
              <a:rPr lang="en-US" altLang="zh-CN" sz="2800" b="1" smtClean="0">
                <a:latin typeface="Times New Roman" pitchFamily="18" charset="0"/>
              </a:rPr>
              <a:t>=</a:t>
            </a:r>
            <a:r>
              <a:rPr lang="zh-CN" altLang="en-US" sz="2800" b="1">
                <a:latin typeface="Times New Roman" pitchFamily="18" charset="0"/>
              </a:rPr>
              <a:t>偏置值</a:t>
            </a:r>
            <a:r>
              <a:rPr lang="en-US" altLang="zh-CN" sz="2800" b="1" smtClean="0">
                <a:latin typeface="Times New Roman" pitchFamily="18" charset="0"/>
              </a:rPr>
              <a:t>+(E</a:t>
            </a:r>
            <a:r>
              <a:rPr lang="en-US" altLang="zh-CN" sz="2800" b="1" baseline="-30000" smtClean="0">
                <a:latin typeface="Times New Roman" pitchFamily="18" charset="0"/>
              </a:rPr>
              <a:t>A</a:t>
            </a:r>
            <a:r>
              <a:rPr lang="en-US" altLang="zh-CN" sz="2800" b="1" smtClean="0">
                <a:latin typeface="Times New Roman" pitchFamily="18" charset="0"/>
              </a:rPr>
              <a:t>+E</a:t>
            </a:r>
            <a:r>
              <a:rPr lang="en-US" altLang="zh-CN" sz="2800" b="1" baseline="-30000" smtClean="0">
                <a:latin typeface="Times New Roman" pitchFamily="18" charset="0"/>
              </a:rPr>
              <a:t>B</a:t>
            </a:r>
            <a:r>
              <a:rPr lang="en-US" altLang="zh-CN" sz="2800" b="1" smtClean="0">
                <a:latin typeface="Times New Roman" pitchFamily="18" charset="0"/>
              </a:rPr>
              <a:t>)</a:t>
            </a:r>
          </a:p>
          <a:p>
            <a:pPr algn="just" eaLnBrk="1" hangingPunct="1">
              <a:lnSpc>
                <a:spcPct val="90000"/>
              </a:lnSpc>
              <a:buFontTx/>
              <a:buNone/>
            </a:pPr>
            <a:r>
              <a:rPr lang="en-US" altLang="zh-CN" sz="2800" b="1" smtClean="0">
                <a:latin typeface="Times New Roman" pitchFamily="18" charset="0"/>
              </a:rPr>
              <a:t>            </a:t>
            </a:r>
            <a:r>
              <a:rPr lang="zh-CN" altLang="en-US" sz="2800" b="1" smtClean="0">
                <a:latin typeface="Times New Roman" pitchFamily="18" charset="0"/>
              </a:rPr>
              <a:t>而</a:t>
            </a:r>
            <a:r>
              <a:rPr lang="en-US" altLang="zh-CN" sz="2800" b="1" smtClean="0">
                <a:latin typeface="Times New Roman" pitchFamily="18" charset="0"/>
              </a:rPr>
              <a:t>[E</a:t>
            </a:r>
            <a:r>
              <a:rPr lang="en-US" altLang="zh-CN" sz="2800" b="1" baseline="-30000" smtClean="0">
                <a:latin typeface="Times New Roman" pitchFamily="18" charset="0"/>
              </a:rPr>
              <a:t>A</a:t>
            </a:r>
            <a:r>
              <a:rPr lang="en-US" altLang="zh-CN" sz="2800" b="1" smtClean="0">
                <a:latin typeface="Times New Roman" pitchFamily="18" charset="0"/>
              </a:rPr>
              <a:t>]</a:t>
            </a:r>
            <a:r>
              <a:rPr lang="zh-CN" altLang="en-US" sz="2800" b="1" baseline="-30000" smtClean="0">
                <a:latin typeface="Times New Roman" pitchFamily="18" charset="0"/>
              </a:rPr>
              <a:t>移</a:t>
            </a:r>
            <a:r>
              <a:rPr lang="en-US" altLang="zh-CN" sz="2800" b="1" smtClean="0">
                <a:latin typeface="Times New Roman" pitchFamily="18" charset="0"/>
              </a:rPr>
              <a:t>+[E</a:t>
            </a:r>
            <a:r>
              <a:rPr lang="en-US" altLang="zh-CN" sz="2800" b="1" baseline="-30000" smtClean="0">
                <a:latin typeface="Times New Roman" pitchFamily="18" charset="0"/>
              </a:rPr>
              <a:t>B</a:t>
            </a:r>
            <a:r>
              <a:rPr lang="en-US" altLang="zh-CN" sz="2800" b="1" smtClean="0">
                <a:latin typeface="Times New Roman" pitchFamily="18" charset="0"/>
              </a:rPr>
              <a:t>]</a:t>
            </a:r>
            <a:r>
              <a:rPr lang="zh-CN" altLang="en-US" sz="2800" b="1" baseline="-30000" smtClean="0">
                <a:latin typeface="Times New Roman" pitchFamily="18" charset="0"/>
              </a:rPr>
              <a:t>移</a:t>
            </a:r>
            <a:r>
              <a:rPr lang="en-US" altLang="zh-CN" sz="2800" b="1" smtClean="0">
                <a:latin typeface="Times New Roman" pitchFamily="18" charset="0"/>
              </a:rPr>
              <a:t>=</a:t>
            </a:r>
            <a:r>
              <a:rPr lang="zh-CN" altLang="en-US" sz="2800" b="1">
                <a:latin typeface="Times New Roman" pitchFamily="18" charset="0"/>
              </a:rPr>
              <a:t>偏置值</a:t>
            </a:r>
            <a:r>
              <a:rPr lang="en-US" altLang="zh-CN" sz="2800" b="1" smtClean="0">
                <a:latin typeface="Times New Roman" pitchFamily="18" charset="0"/>
              </a:rPr>
              <a:t>+E</a:t>
            </a:r>
            <a:r>
              <a:rPr lang="en-US" altLang="zh-CN" sz="2800" b="1" baseline="-30000" smtClean="0">
                <a:latin typeface="Times New Roman" pitchFamily="18" charset="0"/>
              </a:rPr>
              <a:t>A</a:t>
            </a:r>
            <a:r>
              <a:rPr lang="en-US" altLang="zh-CN" sz="2800" b="1" smtClean="0">
                <a:latin typeface="Times New Roman" pitchFamily="18" charset="0"/>
              </a:rPr>
              <a:t>+</a:t>
            </a:r>
            <a:r>
              <a:rPr lang="zh-CN" altLang="en-US" sz="2800" b="1">
                <a:latin typeface="Times New Roman" pitchFamily="18" charset="0"/>
              </a:rPr>
              <a:t>偏置值</a:t>
            </a:r>
            <a:r>
              <a:rPr lang="en-US" altLang="zh-CN" sz="2800" b="1" smtClean="0">
                <a:latin typeface="Times New Roman" pitchFamily="18" charset="0"/>
              </a:rPr>
              <a:t>+E</a:t>
            </a:r>
            <a:r>
              <a:rPr lang="en-US" altLang="zh-CN" sz="2800" b="1" baseline="-30000" smtClean="0">
                <a:latin typeface="Times New Roman" pitchFamily="18" charset="0"/>
              </a:rPr>
              <a:t>B</a:t>
            </a:r>
            <a:endParaRPr lang="en-US" altLang="zh-CN" sz="2800" b="1" smtClean="0">
              <a:latin typeface="Times New Roman" pitchFamily="18" charset="0"/>
            </a:endParaRPr>
          </a:p>
          <a:p>
            <a:pPr algn="just" eaLnBrk="1" hangingPunct="1">
              <a:lnSpc>
                <a:spcPct val="90000"/>
              </a:lnSpc>
              <a:buFontTx/>
              <a:buNone/>
            </a:pPr>
            <a:r>
              <a:rPr lang="en-US" altLang="zh-CN" sz="2800" b="1" smtClean="0">
                <a:latin typeface="Times New Roman" pitchFamily="18" charset="0"/>
              </a:rPr>
              <a:t>            </a:t>
            </a:r>
            <a:r>
              <a:rPr lang="zh-CN" altLang="en-US" sz="2800" b="1" smtClean="0">
                <a:latin typeface="Times New Roman" pitchFamily="18" charset="0"/>
              </a:rPr>
              <a:t>显然，此时阶码和中多余了一个偏置值，应将它减去。另外，阶码相加后有可能产生溢出，此时应另作处理。 </a:t>
            </a:r>
          </a:p>
        </p:txBody>
      </p:sp>
      <p:sp>
        <p:nvSpPr>
          <p:cNvPr id="125956"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6A7475C1-7E35-4316-A79C-44183B9DD32D}" type="slidenum">
              <a:rPr kumimoji="0" lang="en-US" altLang="zh-CN" sz="2000" smtClean="0">
                <a:solidFill>
                  <a:srgbClr val="FF0000"/>
                </a:solidFill>
              </a:rPr>
              <a:pPr/>
              <a:t>197</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AD54CE2F-7A86-4F0D-9714-27DB03D360C5}" type="datetime11">
              <a:rPr lang="zh-CN" altLang="en-US" smtClean="0"/>
              <a:t>10:23:48</a:t>
            </a:fld>
            <a:endParaRPr lang="en-US" altLang="zh-CN"/>
          </a:p>
        </p:txBody>
      </p:sp>
    </p:spTree>
    <p:extLst>
      <p:ext uri="{BB962C8B-B14F-4D97-AF65-F5344CB8AC3E}">
        <p14:creationId xmlns:p14="http://schemas.microsoft.com/office/powerpoint/2010/main" val="384510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08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304800" y="914400"/>
            <a:ext cx="8153400" cy="4459288"/>
          </a:xfrm>
        </p:spPr>
        <p:txBody>
          <a:bodyPr/>
          <a:lstStyle/>
          <a:p>
            <a:pPr algn="just" eaLnBrk="1" hangingPunct="1">
              <a:buFontTx/>
              <a:buNone/>
            </a:pPr>
            <a:r>
              <a:rPr lang="en-US" altLang="zh-CN" sz="2800" b="1" smtClean="0">
                <a:latin typeface="Times New Roman" pitchFamily="18" charset="0"/>
              </a:rPr>
              <a:t>(2)</a:t>
            </a:r>
            <a:r>
              <a:rPr lang="zh-CN" altLang="en-US" sz="2800" b="1" smtClean="0">
                <a:latin typeface="Times New Roman" pitchFamily="18" charset="0"/>
              </a:rPr>
              <a:t>尾数相乘</a:t>
            </a:r>
          </a:p>
          <a:p>
            <a:pPr algn="just" eaLnBrk="1" hangingPunct="1">
              <a:buFontTx/>
              <a:buNone/>
            </a:pPr>
            <a:r>
              <a:rPr lang="zh-CN" altLang="en-US" sz="2800" b="1" smtClean="0">
                <a:latin typeface="Times New Roman" pitchFamily="18" charset="0"/>
              </a:rPr>
              <a:t>            与定点小数乘法算法相同。</a:t>
            </a:r>
          </a:p>
          <a:p>
            <a:pPr algn="just" eaLnBrk="1" hangingPunct="1">
              <a:buFontTx/>
              <a:buNone/>
            </a:pPr>
            <a:r>
              <a:rPr lang="en-US" altLang="zh-CN" sz="2800" b="1" smtClean="0">
                <a:latin typeface="Times New Roman" pitchFamily="18" charset="0"/>
              </a:rPr>
              <a:t>(3)</a:t>
            </a:r>
            <a:r>
              <a:rPr lang="zh-CN" altLang="en-US" sz="2800" b="1" smtClean="0">
                <a:latin typeface="Times New Roman" pitchFamily="18" charset="0"/>
              </a:rPr>
              <a:t>尾数结果规格化</a:t>
            </a:r>
          </a:p>
          <a:p>
            <a:pPr algn="just" eaLnBrk="1" hangingPunct="1">
              <a:buFontTx/>
              <a:buNone/>
            </a:pPr>
            <a:r>
              <a:rPr lang="zh-CN" altLang="en-US" sz="2800" b="1" smtClean="0">
                <a:latin typeface="Times New Roman" pitchFamily="18" charset="0"/>
              </a:rPr>
              <a:t>            因为</a:t>
            </a:r>
            <a:r>
              <a:rPr lang="en-US" altLang="zh-CN" sz="2800" b="1" smtClean="0">
                <a:latin typeface="Times New Roman" pitchFamily="18" charset="0"/>
              </a:rPr>
              <a:t>1/2</a:t>
            </a:r>
            <a:r>
              <a:rPr lang="zh-CN" altLang="en-US" sz="2800" b="1" smtClean="0">
                <a:latin typeface="Times New Roman" pitchFamily="18" charset="0"/>
              </a:rPr>
              <a:t>＜</a:t>
            </a:r>
            <a:r>
              <a:rPr lang="en-US" altLang="zh-CN" sz="2800" b="1" smtClean="0">
                <a:latin typeface="Times New Roman" pitchFamily="18" charset="0"/>
              </a:rPr>
              <a:t>|M</a:t>
            </a:r>
            <a:r>
              <a:rPr lang="en-US" altLang="zh-CN" sz="2800" b="1" baseline="-25000" smtClean="0">
                <a:latin typeface="Times New Roman" pitchFamily="18" charset="0"/>
              </a:rPr>
              <a:t>x</a:t>
            </a:r>
            <a:r>
              <a:rPr lang="en-US" altLang="zh-CN" sz="2800" b="1" smtClean="0">
                <a:latin typeface="Times New Roman" pitchFamily="18" charset="0"/>
              </a:rPr>
              <a:t>|</a:t>
            </a: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a:t>
            </a:r>
            <a:r>
              <a:rPr lang="en-US" altLang="zh-CN" sz="2800" b="1" smtClean="0">
                <a:latin typeface="Times New Roman" pitchFamily="18" charset="0"/>
              </a:rPr>
              <a:t>1/2</a:t>
            </a:r>
            <a:r>
              <a:rPr lang="zh-CN" altLang="en-US" sz="2800" b="1" smtClean="0">
                <a:latin typeface="Times New Roman" pitchFamily="18" charset="0"/>
              </a:rPr>
              <a:t>＜</a:t>
            </a:r>
            <a:r>
              <a:rPr lang="en-US" altLang="zh-CN" sz="2800" b="1" smtClean="0">
                <a:latin typeface="Times New Roman" pitchFamily="18" charset="0"/>
              </a:rPr>
              <a:t>|M</a:t>
            </a:r>
            <a:r>
              <a:rPr lang="en-US" altLang="zh-CN" sz="2800" b="1" baseline="-30000" smtClean="0">
                <a:latin typeface="Times New Roman" pitchFamily="18" charset="0"/>
              </a:rPr>
              <a:t>y</a:t>
            </a:r>
            <a:r>
              <a:rPr lang="en-US" altLang="zh-CN" sz="2800" b="1" smtClean="0">
                <a:latin typeface="Times New Roman" pitchFamily="18" charset="0"/>
              </a:rPr>
              <a:t>|</a:t>
            </a: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，所以</a:t>
            </a:r>
            <a:r>
              <a:rPr lang="en-US" altLang="zh-CN" sz="2800" b="1" smtClean="0">
                <a:latin typeface="Times New Roman" pitchFamily="18" charset="0"/>
              </a:rPr>
              <a:t>1/4</a:t>
            </a:r>
            <a:r>
              <a:rPr lang="zh-CN" altLang="en-US" sz="2800" b="1" smtClean="0">
                <a:latin typeface="Times New Roman" pitchFamily="18" charset="0"/>
              </a:rPr>
              <a:t>＜</a:t>
            </a:r>
            <a:r>
              <a:rPr lang="en-US" altLang="zh-CN" sz="2800" b="1" smtClean="0">
                <a:latin typeface="Times New Roman" pitchFamily="18" charset="0"/>
              </a:rPr>
              <a:t>|M</a:t>
            </a:r>
            <a:r>
              <a:rPr lang="en-US" altLang="zh-CN" sz="2800" b="1" baseline="-30000" smtClean="0">
                <a:latin typeface="Times New Roman" pitchFamily="18" charset="0"/>
              </a:rPr>
              <a:t>x</a:t>
            </a:r>
            <a:r>
              <a:rPr lang="en-US" altLang="zh-CN" sz="2800" b="1" smtClean="0">
                <a:latin typeface="Times New Roman" pitchFamily="18" charset="0"/>
                <a:sym typeface="Symbol" pitchFamily="18" charset="2"/>
              </a:rPr>
              <a:t></a:t>
            </a:r>
            <a:r>
              <a:rPr lang="en-US" altLang="zh-CN" sz="2800" b="1" smtClean="0">
                <a:latin typeface="Times New Roman" pitchFamily="18" charset="0"/>
              </a:rPr>
              <a:t>M</a:t>
            </a:r>
            <a:r>
              <a:rPr lang="en-US" altLang="zh-CN" sz="2800" b="1" baseline="-30000" smtClean="0">
                <a:latin typeface="Times New Roman" pitchFamily="18" charset="0"/>
              </a:rPr>
              <a:t>y</a:t>
            </a:r>
            <a:r>
              <a:rPr lang="en-US" altLang="zh-CN" sz="2800" b="1" smtClean="0">
                <a:latin typeface="Times New Roman" pitchFamily="18" charset="0"/>
              </a:rPr>
              <a:t>|</a:t>
            </a: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a:t>
            </a:r>
          </a:p>
          <a:p>
            <a:pPr algn="just" eaLnBrk="1" hangingPunct="1">
              <a:buFontTx/>
              <a:buNone/>
            </a:pPr>
            <a:r>
              <a:rPr lang="zh-CN" altLang="en-US" sz="2800" b="1" smtClean="0">
                <a:latin typeface="Times New Roman" pitchFamily="18" charset="0"/>
              </a:rPr>
              <a:t>            当</a:t>
            </a:r>
            <a:r>
              <a:rPr lang="en-US" altLang="zh-CN" sz="2800" b="1" smtClean="0">
                <a:latin typeface="Times New Roman" pitchFamily="18" charset="0"/>
              </a:rPr>
              <a:t>1/2</a:t>
            </a:r>
            <a:r>
              <a:rPr lang="zh-CN" altLang="en-US" sz="2800" b="1" smtClean="0">
                <a:latin typeface="Times New Roman" pitchFamily="18" charset="0"/>
              </a:rPr>
              <a:t>＜</a:t>
            </a:r>
            <a:r>
              <a:rPr lang="en-US" altLang="zh-CN" sz="2800" b="1" smtClean="0">
                <a:latin typeface="Times New Roman" pitchFamily="18" charset="0"/>
              </a:rPr>
              <a:t>|M</a:t>
            </a:r>
            <a:r>
              <a:rPr lang="en-US" altLang="zh-CN" sz="2800" b="1" baseline="-30000" smtClean="0">
                <a:latin typeface="Times New Roman" pitchFamily="18" charset="0"/>
              </a:rPr>
              <a:t>x</a:t>
            </a:r>
            <a:r>
              <a:rPr lang="en-US" altLang="zh-CN" sz="2800" b="1" smtClean="0">
                <a:latin typeface="Times New Roman" pitchFamily="18" charset="0"/>
                <a:sym typeface="Symbol" pitchFamily="18" charset="2"/>
              </a:rPr>
              <a:t></a:t>
            </a:r>
            <a:r>
              <a:rPr lang="en-US" altLang="zh-CN" sz="2800" b="1" smtClean="0">
                <a:latin typeface="Times New Roman" pitchFamily="18" charset="0"/>
              </a:rPr>
              <a:t>M</a:t>
            </a:r>
            <a:r>
              <a:rPr lang="en-US" altLang="zh-CN" sz="2800" b="1" baseline="-30000" smtClean="0">
                <a:latin typeface="Times New Roman" pitchFamily="18" charset="0"/>
              </a:rPr>
              <a:t>y</a:t>
            </a:r>
            <a:r>
              <a:rPr lang="en-US" altLang="zh-CN" sz="2800" b="1" smtClean="0">
                <a:latin typeface="Times New Roman" pitchFamily="18" charset="0"/>
              </a:rPr>
              <a:t>|</a:t>
            </a: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时，乘积已是规格化数，不须再进行规格化操作；</a:t>
            </a:r>
            <a:r>
              <a:rPr lang="zh-CN" altLang="en-US" sz="2800" b="1" smtClean="0">
                <a:solidFill>
                  <a:srgbClr val="FF0000"/>
                </a:solidFill>
                <a:latin typeface="Times New Roman" pitchFamily="18" charset="0"/>
              </a:rPr>
              <a:t>当</a:t>
            </a:r>
            <a:r>
              <a:rPr lang="en-US" altLang="zh-CN" sz="2800" b="1" smtClean="0">
                <a:solidFill>
                  <a:srgbClr val="FF0000"/>
                </a:solidFill>
                <a:latin typeface="Times New Roman" pitchFamily="18" charset="0"/>
              </a:rPr>
              <a:t>1/4</a:t>
            </a:r>
            <a:r>
              <a:rPr lang="zh-CN" altLang="en-US" sz="2800" b="1" smtClean="0">
                <a:solidFill>
                  <a:srgbClr val="FF0000"/>
                </a:solidFill>
                <a:latin typeface="Times New Roman" pitchFamily="18" charset="0"/>
              </a:rPr>
              <a:t>＜ </a:t>
            </a:r>
            <a:r>
              <a:rPr lang="en-US" altLang="zh-CN" sz="2800" b="1" smtClean="0">
                <a:solidFill>
                  <a:srgbClr val="FF0000"/>
                </a:solidFill>
                <a:latin typeface="Times New Roman" pitchFamily="18" charset="0"/>
              </a:rPr>
              <a:t>|M</a:t>
            </a:r>
            <a:r>
              <a:rPr lang="en-US" altLang="zh-CN" sz="2800" b="1" baseline="-30000" smtClean="0">
                <a:solidFill>
                  <a:srgbClr val="FF0000"/>
                </a:solidFill>
                <a:latin typeface="Times New Roman" pitchFamily="18" charset="0"/>
              </a:rPr>
              <a:t>x</a:t>
            </a:r>
            <a:r>
              <a:rPr lang="en-US" altLang="zh-CN" sz="2800" b="1" smtClean="0">
                <a:solidFill>
                  <a:srgbClr val="FF0000"/>
                </a:solidFill>
                <a:latin typeface="Times New Roman" pitchFamily="18" charset="0"/>
                <a:sym typeface="Symbol" pitchFamily="18" charset="2"/>
              </a:rPr>
              <a:t></a:t>
            </a:r>
            <a:r>
              <a:rPr lang="en-US" altLang="zh-CN" sz="2800" b="1" smtClean="0">
                <a:solidFill>
                  <a:srgbClr val="FF0000"/>
                </a:solidFill>
                <a:latin typeface="Times New Roman" pitchFamily="18" charset="0"/>
              </a:rPr>
              <a:t>M</a:t>
            </a:r>
            <a:r>
              <a:rPr lang="en-US" altLang="zh-CN" sz="2800" b="1" baseline="-30000" smtClean="0">
                <a:solidFill>
                  <a:srgbClr val="FF0000"/>
                </a:solidFill>
                <a:latin typeface="Times New Roman" pitchFamily="18" charset="0"/>
              </a:rPr>
              <a:t>y</a:t>
            </a:r>
            <a:r>
              <a:rPr lang="en-US" altLang="zh-CN" sz="2800" b="1" smtClean="0">
                <a:solidFill>
                  <a:srgbClr val="FF0000"/>
                </a:solidFill>
                <a:latin typeface="Times New Roman" pitchFamily="18" charset="0"/>
              </a:rPr>
              <a:t>|</a:t>
            </a:r>
            <a:r>
              <a:rPr lang="zh-CN" altLang="en-US" sz="2800" b="1" smtClean="0">
                <a:solidFill>
                  <a:srgbClr val="FF0000"/>
                </a:solidFill>
                <a:latin typeface="Times New Roman" pitchFamily="18" charset="0"/>
              </a:rPr>
              <a:t>＜</a:t>
            </a:r>
            <a:r>
              <a:rPr lang="en-US" altLang="zh-CN" sz="2800" b="1" smtClean="0">
                <a:solidFill>
                  <a:srgbClr val="FF0000"/>
                </a:solidFill>
                <a:latin typeface="Times New Roman" pitchFamily="18" charset="0"/>
              </a:rPr>
              <a:t>1/2</a:t>
            </a:r>
            <a:r>
              <a:rPr lang="zh-CN" altLang="en-US" sz="2800" b="1" smtClean="0">
                <a:solidFill>
                  <a:srgbClr val="FF0000"/>
                </a:solidFill>
                <a:latin typeface="Times New Roman" pitchFamily="18" charset="0"/>
              </a:rPr>
              <a:t>时，则需要左规一次</a:t>
            </a:r>
            <a:r>
              <a:rPr lang="zh-CN" altLang="en-US" sz="2800" b="1" smtClean="0">
                <a:latin typeface="Times New Roman" pitchFamily="18" charset="0"/>
              </a:rPr>
              <a:t>。</a:t>
            </a:r>
          </a:p>
        </p:txBody>
      </p:sp>
      <p:sp>
        <p:nvSpPr>
          <p:cNvPr id="126980"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6FC6233B-5302-4DAE-9315-A1363CB8B824}" type="slidenum">
              <a:rPr kumimoji="0" lang="en-US" altLang="zh-CN" sz="2000" smtClean="0">
                <a:solidFill>
                  <a:srgbClr val="FF0000"/>
                </a:solidFill>
              </a:rPr>
              <a:pPr/>
              <a:t>198</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0846AD35-E478-43A1-AB15-244EBA50F823}" type="datetime11">
              <a:rPr lang="zh-CN" altLang="en-US" smtClean="0"/>
              <a:t>10:23:48</a:t>
            </a:fld>
            <a:endParaRPr lang="en-US" altLang="zh-CN"/>
          </a:p>
        </p:txBody>
      </p:sp>
    </p:spTree>
    <p:extLst>
      <p:ext uri="{BB962C8B-B14F-4D97-AF65-F5344CB8AC3E}">
        <p14:creationId xmlns:p14="http://schemas.microsoft.com/office/powerpoint/2010/main" val="34537742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a:xfrm>
            <a:off x="395536" y="1412776"/>
            <a:ext cx="8424936" cy="4843685"/>
          </a:xfrm>
        </p:spPr>
        <p:txBody>
          <a:bodyPr/>
          <a:lstStyle/>
          <a:p>
            <a:pPr algn="just" eaLnBrk="1" hangingPunct="1">
              <a:buFontTx/>
              <a:buNone/>
            </a:pPr>
            <a:r>
              <a:rPr lang="en-US" altLang="zh-CN" sz="2800" b="1" smtClean="0">
                <a:latin typeface="Times New Roman" pitchFamily="18" charset="0"/>
              </a:rPr>
              <a:t>2.</a:t>
            </a:r>
            <a:r>
              <a:rPr lang="zh-CN" altLang="en-US" sz="2800" b="1" smtClean="0">
                <a:latin typeface="Times New Roman" pitchFamily="18" charset="0"/>
              </a:rPr>
              <a:t>除法步骤</a:t>
            </a:r>
          </a:p>
          <a:p>
            <a:pPr algn="just" eaLnBrk="1" hangingPunct="1">
              <a:buFontTx/>
              <a:buNone/>
            </a:pPr>
            <a:r>
              <a:rPr lang="en-US" altLang="zh-CN" sz="2800" b="1" smtClean="0">
                <a:latin typeface="Times New Roman" pitchFamily="18" charset="0"/>
              </a:rPr>
              <a:t>(1)</a:t>
            </a:r>
            <a:r>
              <a:rPr lang="zh-CN" altLang="en-US" sz="2800" b="1" smtClean="0">
                <a:latin typeface="Times New Roman" pitchFamily="18" charset="0"/>
              </a:rPr>
              <a:t>尾数调整</a:t>
            </a:r>
          </a:p>
          <a:p>
            <a:pPr algn="just" eaLnBrk="1" hangingPunct="1">
              <a:buFontTx/>
              <a:buNone/>
            </a:pPr>
            <a:r>
              <a:rPr lang="zh-CN" altLang="en-US" sz="2800" b="1" smtClean="0">
                <a:latin typeface="Times New Roman" pitchFamily="18" charset="0"/>
              </a:rPr>
              <a:t>           首先须要检测</a:t>
            </a:r>
            <a:r>
              <a:rPr lang="en-US" altLang="zh-CN" sz="2800" b="1" smtClean="0">
                <a:latin typeface="Times New Roman" pitchFamily="18" charset="0"/>
              </a:rPr>
              <a:t>|M</a:t>
            </a:r>
            <a:r>
              <a:rPr lang="en-US" altLang="zh-CN" sz="2800" b="1" baseline="-30000" smtClean="0">
                <a:latin typeface="Times New Roman" pitchFamily="18" charset="0"/>
              </a:rPr>
              <a:t>x</a:t>
            </a:r>
            <a:r>
              <a:rPr lang="en-US" altLang="zh-CN" sz="2800" b="1" smtClean="0">
                <a:latin typeface="Times New Roman" pitchFamily="18" charset="0"/>
              </a:rPr>
              <a:t>|</a:t>
            </a:r>
            <a:r>
              <a:rPr lang="zh-CN" altLang="en-US" sz="2800" b="1" smtClean="0">
                <a:latin typeface="Times New Roman" pitchFamily="18" charset="0"/>
              </a:rPr>
              <a:t>＜</a:t>
            </a:r>
            <a:r>
              <a:rPr lang="en-US" altLang="zh-CN" sz="2800" b="1" smtClean="0">
                <a:latin typeface="Times New Roman" pitchFamily="18" charset="0"/>
              </a:rPr>
              <a:t>|M</a:t>
            </a:r>
            <a:r>
              <a:rPr lang="en-US" altLang="zh-CN" sz="2800" b="1" baseline="-30000" smtClean="0">
                <a:latin typeface="Times New Roman" pitchFamily="18" charset="0"/>
              </a:rPr>
              <a:t>y</a:t>
            </a:r>
            <a:r>
              <a:rPr lang="en-US" altLang="zh-CN" sz="2800" b="1" smtClean="0">
                <a:latin typeface="Times New Roman" pitchFamily="18" charset="0"/>
              </a:rPr>
              <a:t>|</a:t>
            </a:r>
            <a:r>
              <a:rPr lang="zh-CN" altLang="en-US" sz="2800" b="1" smtClean="0">
                <a:latin typeface="Times New Roman" pitchFamily="18" charset="0"/>
              </a:rPr>
              <a:t>。如果不小于，则</a:t>
            </a:r>
            <a:r>
              <a:rPr lang="en-US" altLang="zh-CN" sz="2800" b="1" smtClean="0">
                <a:latin typeface="Times New Roman" pitchFamily="18" charset="0"/>
              </a:rPr>
              <a:t>M</a:t>
            </a:r>
            <a:r>
              <a:rPr lang="en-US" altLang="zh-CN" sz="2800" b="1" baseline="-30000" smtClean="0">
                <a:latin typeface="Times New Roman" pitchFamily="18" charset="0"/>
              </a:rPr>
              <a:t>x</a:t>
            </a:r>
            <a:r>
              <a:rPr lang="zh-CN" altLang="en-US" sz="2800" b="1" smtClean="0">
                <a:latin typeface="Times New Roman" pitchFamily="18" charset="0"/>
              </a:rPr>
              <a:t>右移一位，</a:t>
            </a:r>
            <a:r>
              <a:rPr lang="en-US" altLang="zh-CN" sz="2800" b="1" smtClean="0">
                <a:latin typeface="Times New Roman" pitchFamily="18" charset="0"/>
              </a:rPr>
              <a:t>E</a:t>
            </a:r>
            <a:r>
              <a:rPr lang="en-US" altLang="zh-CN" sz="2800" b="1" baseline="-30000" smtClean="0">
                <a:latin typeface="Times New Roman" pitchFamily="18" charset="0"/>
              </a:rPr>
              <a:t>x</a:t>
            </a:r>
            <a:r>
              <a:rPr lang="en-US" altLang="zh-CN" sz="2800" b="1" smtClean="0">
                <a:latin typeface="Times New Roman" pitchFamily="18" charset="0"/>
              </a:rPr>
              <a:t>+1→E</a:t>
            </a:r>
            <a:r>
              <a:rPr lang="en-US" altLang="zh-CN" sz="2800" b="1" baseline="-30000" smtClean="0">
                <a:latin typeface="Times New Roman" pitchFamily="18" charset="0"/>
              </a:rPr>
              <a:t>x</a:t>
            </a:r>
            <a:r>
              <a:rPr lang="zh-CN" altLang="en-US" sz="2800" b="1" smtClean="0">
                <a:latin typeface="Times New Roman" pitchFamily="18" charset="0"/>
              </a:rPr>
              <a:t>，称为尾数调整。</a:t>
            </a:r>
            <a:r>
              <a:rPr lang="zh-CN" altLang="en-US" sz="2800" b="1" smtClean="0">
                <a:solidFill>
                  <a:srgbClr val="FF0000"/>
                </a:solidFill>
                <a:latin typeface="Times New Roman" pitchFamily="18" charset="0"/>
              </a:rPr>
              <a:t>因为</a:t>
            </a:r>
            <a:r>
              <a:rPr lang="en-US" altLang="zh-CN" sz="2800" b="1" smtClean="0">
                <a:solidFill>
                  <a:srgbClr val="FF0000"/>
                </a:solidFill>
                <a:latin typeface="Times New Roman" pitchFamily="18" charset="0"/>
              </a:rPr>
              <a:t>X</a:t>
            </a:r>
            <a:r>
              <a:rPr lang="zh-CN" altLang="en-US" sz="2800" b="1" smtClean="0">
                <a:solidFill>
                  <a:srgbClr val="FF0000"/>
                </a:solidFill>
                <a:latin typeface="Times New Roman" pitchFamily="18" charset="0"/>
              </a:rPr>
              <a:t>、</a:t>
            </a:r>
            <a:r>
              <a:rPr lang="en-US" altLang="zh-CN" sz="2800" b="1" smtClean="0">
                <a:solidFill>
                  <a:srgbClr val="FF0000"/>
                </a:solidFill>
                <a:latin typeface="Times New Roman" pitchFamily="18" charset="0"/>
              </a:rPr>
              <a:t>Y</a:t>
            </a:r>
            <a:r>
              <a:rPr lang="zh-CN" altLang="en-US" sz="2800" b="1" smtClean="0">
                <a:solidFill>
                  <a:srgbClr val="FF0000"/>
                </a:solidFill>
                <a:latin typeface="Times New Roman" pitchFamily="18" charset="0"/>
              </a:rPr>
              <a:t>都是规格化数，所以最多调整一次</a:t>
            </a:r>
            <a:r>
              <a:rPr lang="zh-CN" altLang="en-US" sz="2800" b="1" smtClean="0">
                <a:latin typeface="Times New Roman" pitchFamily="18" charset="0"/>
              </a:rPr>
              <a:t>。</a:t>
            </a:r>
          </a:p>
          <a:p>
            <a:pPr algn="just" eaLnBrk="1" hangingPunct="1">
              <a:buFontTx/>
              <a:buNone/>
            </a:pPr>
            <a:r>
              <a:rPr lang="en-US" altLang="zh-CN" sz="2800" b="1" smtClean="0">
                <a:latin typeface="Times New Roman" pitchFamily="18" charset="0"/>
              </a:rPr>
              <a:t>(2)</a:t>
            </a:r>
            <a:r>
              <a:rPr lang="zh-CN" altLang="en-US" sz="2800" b="1" smtClean="0">
                <a:latin typeface="Times New Roman" pitchFamily="18" charset="0"/>
              </a:rPr>
              <a:t>阶码相减</a:t>
            </a:r>
          </a:p>
          <a:p>
            <a:pPr algn="just" eaLnBrk="1" hangingPunct="1">
              <a:buFontTx/>
              <a:buNone/>
            </a:pPr>
            <a:r>
              <a:rPr lang="zh-CN" altLang="en-US" sz="2800" b="1" smtClean="0">
                <a:latin typeface="Times New Roman" pitchFamily="18" charset="0"/>
              </a:rPr>
              <a:t>           两浮点数的阶码相减，当阶码用移码表示时，应注意要加上一个偏置值。</a:t>
            </a:r>
          </a:p>
          <a:p>
            <a:pPr algn="just" eaLnBrk="1" hangingPunct="1">
              <a:buFontTx/>
              <a:buNone/>
            </a:pPr>
            <a:r>
              <a:rPr lang="en-US" altLang="zh-CN" sz="2800" b="1" smtClean="0">
                <a:latin typeface="Times New Roman" pitchFamily="18" charset="0"/>
              </a:rPr>
              <a:t>(3)</a:t>
            </a:r>
            <a:r>
              <a:rPr lang="zh-CN" altLang="en-US" sz="2800" b="1" smtClean="0">
                <a:latin typeface="Times New Roman" pitchFamily="18" charset="0"/>
              </a:rPr>
              <a:t>尾数相除</a:t>
            </a:r>
          </a:p>
          <a:p>
            <a:pPr algn="just" eaLnBrk="1" hangingPunct="1">
              <a:buFontTx/>
              <a:buNone/>
            </a:pPr>
            <a:r>
              <a:rPr lang="zh-CN" altLang="en-US" sz="2800" b="1" smtClean="0">
                <a:latin typeface="Times New Roman" pitchFamily="18" charset="0"/>
              </a:rPr>
              <a:t>           与定点小数除法算法相同。</a:t>
            </a:r>
          </a:p>
        </p:txBody>
      </p:sp>
      <p:sp>
        <p:nvSpPr>
          <p:cNvPr id="128004" name="灯片编号占位符 1"/>
          <p:cNvSpPr>
            <a:spLocks noGrp="1"/>
          </p:cNvSpPr>
          <p:nvPr>
            <p:ph type="sldNum" sz="quarter" idx="11"/>
          </p:nvPr>
        </p:nvSpPr>
        <p:spPr>
          <a:noFill/>
        </p:spPr>
        <p:txBody>
          <a:bodyP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fld id="{8B1B3A87-9845-4116-AFA1-728439EA8E56}" type="slidenum">
              <a:rPr kumimoji="0" lang="en-US" altLang="zh-CN" sz="2000" smtClean="0">
                <a:solidFill>
                  <a:srgbClr val="FF0000"/>
                </a:solidFill>
              </a:rPr>
              <a:pPr/>
              <a:t>199</a:t>
            </a:fld>
            <a:endParaRPr kumimoji="0" lang="en-US" altLang="zh-CN" sz="2000" smtClean="0">
              <a:solidFill>
                <a:srgbClr val="FF0000"/>
              </a:solidFill>
            </a:endParaRPr>
          </a:p>
        </p:txBody>
      </p:sp>
      <p:sp>
        <p:nvSpPr>
          <p:cNvPr id="2" name="日期占位符 1"/>
          <p:cNvSpPr>
            <a:spLocks noGrp="1"/>
          </p:cNvSpPr>
          <p:nvPr>
            <p:ph type="dt" sz="half" idx="10"/>
          </p:nvPr>
        </p:nvSpPr>
        <p:spPr/>
        <p:txBody>
          <a:bodyPr/>
          <a:lstStyle/>
          <a:p>
            <a:pPr>
              <a:defRPr/>
            </a:pPr>
            <a:fld id="{635326B5-68AA-45F0-829D-3324433AA0A7}" type="datetime11">
              <a:rPr lang="zh-CN" altLang="en-US" smtClean="0"/>
              <a:t>10:23:48</a:t>
            </a:fld>
            <a:endParaRPr lang="en-US" altLang="zh-CN"/>
          </a:p>
        </p:txBody>
      </p:sp>
    </p:spTree>
    <p:extLst>
      <p:ext uri="{BB962C8B-B14F-4D97-AF65-F5344CB8AC3E}">
        <p14:creationId xmlns:p14="http://schemas.microsoft.com/office/powerpoint/2010/main" val="14844792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19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1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EB53BFC-0E0D-4183-8470-8E8FF2474C13}" type="datetime11">
              <a:rPr lang="zh-CN" altLang="en-US" smtClean="0"/>
              <a:t>10:23:42</a:t>
            </a:fld>
            <a:endParaRPr lang="en-US" altLang="zh-CN" smtClean="0"/>
          </a:p>
        </p:txBody>
      </p:sp>
      <p:sp>
        <p:nvSpPr>
          <p:cNvPr id="4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74BEA81-1391-4CAE-826F-3A961568CFEB}" type="slidenum">
              <a:rPr lang="en-US" altLang="zh-CN"/>
              <a:pPr/>
              <a:t>2</a:t>
            </a:fld>
            <a:endParaRPr lang="en-US" altLang="zh-CN"/>
          </a:p>
        </p:txBody>
      </p:sp>
      <p:sp>
        <p:nvSpPr>
          <p:cNvPr id="4100"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.1</a:t>
            </a:r>
            <a:r>
              <a:rPr lang="zh-CN" altLang="en-US" smtClean="0"/>
              <a:t>数据与文字的表示方法</a:t>
            </a:r>
          </a:p>
        </p:txBody>
      </p:sp>
      <p:sp>
        <p:nvSpPr>
          <p:cNvPr id="4101" name="Rectangle 3"/>
          <p:cNvSpPr>
            <a:spLocks noGrp="1" noChangeArrowheads="1"/>
          </p:cNvSpPr>
          <p:nvPr>
            <p:ph type="body" idx="1"/>
          </p:nvPr>
        </p:nvSpPr>
        <p:spPr/>
        <p:txBody>
          <a:bodyPr/>
          <a:lstStyle/>
          <a:p>
            <a:pPr eaLnBrk="1" hangingPunct="1">
              <a:buFont typeface="Wingdings" pitchFamily="2" charset="2"/>
              <a:buNone/>
            </a:pPr>
            <a:r>
              <a:rPr lang="en-US" altLang="zh-CN" smtClean="0"/>
              <a:t>2.1.1</a:t>
            </a:r>
            <a:r>
              <a:rPr lang="zh-CN" altLang="en-US" smtClean="0"/>
              <a:t>数据格式</a:t>
            </a:r>
          </a:p>
          <a:p>
            <a:pPr eaLnBrk="1" hangingPunct="1">
              <a:buFont typeface="Wingdings" pitchFamily="2" charset="2"/>
              <a:buNone/>
            </a:pPr>
            <a:r>
              <a:rPr lang="en-US" altLang="zh-CN" smtClean="0"/>
              <a:t>2.1.2</a:t>
            </a:r>
            <a:r>
              <a:rPr lang="zh-CN" altLang="en-US" smtClean="0"/>
              <a:t>数的机器码表示</a:t>
            </a:r>
          </a:p>
          <a:p>
            <a:pPr eaLnBrk="1" hangingPunct="1">
              <a:buFont typeface="Wingdings" pitchFamily="2" charset="2"/>
              <a:buNone/>
            </a:pPr>
            <a:r>
              <a:rPr lang="en-US" altLang="zh-CN" smtClean="0"/>
              <a:t>2.1.3</a:t>
            </a:r>
            <a:r>
              <a:rPr lang="zh-CN" altLang="en-US" smtClean="0"/>
              <a:t>字符与字符串的表示方法</a:t>
            </a:r>
          </a:p>
          <a:p>
            <a:pPr eaLnBrk="1" hangingPunct="1">
              <a:buFont typeface="Wingdings" pitchFamily="2" charset="2"/>
              <a:buNone/>
            </a:pPr>
            <a:r>
              <a:rPr lang="en-US" altLang="zh-CN" smtClean="0"/>
              <a:t>2.1.4</a:t>
            </a:r>
            <a:r>
              <a:rPr lang="zh-CN" altLang="en-US" smtClean="0"/>
              <a:t>汉字的表示方法</a:t>
            </a:r>
          </a:p>
          <a:p>
            <a:pPr eaLnBrk="1" hangingPunct="1">
              <a:buFont typeface="Wingdings" pitchFamily="2" charset="2"/>
              <a:buNone/>
            </a:pPr>
            <a:r>
              <a:rPr lang="en-US" altLang="zh-CN" smtClean="0"/>
              <a:t>2.1.5</a:t>
            </a:r>
            <a:r>
              <a:rPr lang="zh-CN" altLang="en-US" smtClean="0"/>
              <a:t>校验码</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D688C7B-EFD1-46A8-853B-E49F9AFA61C7}" type="datetime11">
              <a:rPr lang="zh-CN" altLang="en-US" smtClean="0"/>
              <a:t>10:23:47</a:t>
            </a:fld>
            <a:endParaRPr lang="en-US" altLang="zh-CN" smtClean="0"/>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1195FDB-4E68-49CA-B9D4-1575292BDACF}" type="slidenum">
              <a:rPr lang="en-US" altLang="zh-CN"/>
              <a:pPr/>
              <a:t>20</a:t>
            </a:fld>
            <a:endParaRPr lang="en-US" altLang="zh-CN"/>
          </a:p>
        </p:txBody>
      </p:sp>
      <p:sp>
        <p:nvSpPr>
          <p:cNvPr id="22532"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22533" name="Rectangle 3"/>
          <p:cNvSpPr>
            <a:spLocks noGrp="1" noChangeArrowheads="1"/>
          </p:cNvSpPr>
          <p:nvPr>
            <p:ph type="body" idx="1"/>
          </p:nvPr>
        </p:nvSpPr>
        <p:spPr>
          <a:xfrm>
            <a:off x="457200" y="1557338"/>
            <a:ext cx="8229600" cy="4573587"/>
          </a:xfrm>
        </p:spPr>
        <p:txBody>
          <a:bodyPr/>
          <a:lstStyle/>
          <a:p>
            <a:pPr eaLnBrk="1" hangingPunct="1">
              <a:lnSpc>
                <a:spcPct val="90000"/>
              </a:lnSpc>
              <a:buFont typeface="Wingdings" pitchFamily="2" charset="2"/>
              <a:buNone/>
            </a:pPr>
            <a:r>
              <a:rPr lang="zh-CN" altLang="en-US" sz="2600" smtClean="0"/>
              <a:t>例</a:t>
            </a:r>
            <a:r>
              <a:rPr lang="en-US" altLang="zh-CN" sz="2600" smtClean="0"/>
              <a:t>2</a:t>
            </a:r>
            <a:r>
              <a:rPr lang="zh-CN" altLang="en-US" sz="2600" smtClean="0"/>
              <a:t>将数</a:t>
            </a:r>
            <a:r>
              <a:rPr lang="en-US" altLang="zh-CN" sz="2600" smtClean="0"/>
              <a:t>(20.59375)</a:t>
            </a:r>
            <a:r>
              <a:rPr lang="en-US" altLang="zh-CN" sz="2600" baseline="-25000" smtClean="0"/>
              <a:t>10</a:t>
            </a:r>
            <a:r>
              <a:rPr lang="zh-CN" altLang="en-US" sz="2600" smtClean="0"/>
              <a:t>转换成</a:t>
            </a:r>
            <a:r>
              <a:rPr lang="en-US" altLang="zh-CN" sz="2600" smtClean="0"/>
              <a:t>754</a:t>
            </a:r>
            <a:r>
              <a:rPr lang="zh-CN" altLang="en-US" sz="2600" smtClean="0"/>
              <a:t>标准的</a:t>
            </a:r>
            <a:r>
              <a:rPr lang="en-US" altLang="zh-CN" sz="2600" smtClean="0"/>
              <a:t>32</a:t>
            </a:r>
            <a:r>
              <a:rPr lang="zh-CN" altLang="en-US" sz="2600" smtClean="0"/>
              <a:t>位浮点数的二进制存储格式。</a:t>
            </a:r>
          </a:p>
          <a:p>
            <a:pPr eaLnBrk="1" hangingPunct="1">
              <a:lnSpc>
                <a:spcPct val="90000"/>
              </a:lnSpc>
              <a:buFont typeface="Wingdings" pitchFamily="2" charset="2"/>
              <a:buNone/>
            </a:pPr>
            <a:r>
              <a:rPr lang="zh-CN" altLang="en-US" sz="2600" smtClean="0"/>
              <a:t>解</a:t>
            </a:r>
            <a:r>
              <a:rPr lang="en-US" altLang="zh-CN" sz="2600" smtClean="0"/>
              <a:t>:</a:t>
            </a:r>
            <a:r>
              <a:rPr lang="zh-CN" altLang="en-US" sz="2600" smtClean="0"/>
              <a:t>首先分别将整数和分数部分转换成二进制数：</a:t>
            </a:r>
          </a:p>
          <a:p>
            <a:pPr eaLnBrk="1" hangingPunct="1">
              <a:lnSpc>
                <a:spcPct val="90000"/>
              </a:lnSpc>
              <a:buFont typeface="Wingdings" pitchFamily="2" charset="2"/>
              <a:buNone/>
            </a:pPr>
            <a:r>
              <a:rPr lang="zh-CN" altLang="en-US" sz="2600" smtClean="0"/>
              <a:t>     </a:t>
            </a:r>
            <a:r>
              <a:rPr lang="en-US" altLang="zh-CN" sz="2600" smtClean="0"/>
              <a:t>20.59375=10100.10011</a:t>
            </a:r>
          </a:p>
          <a:p>
            <a:pPr eaLnBrk="1" hangingPunct="1">
              <a:lnSpc>
                <a:spcPct val="90000"/>
              </a:lnSpc>
              <a:buFont typeface="Wingdings" pitchFamily="2" charset="2"/>
              <a:buNone/>
            </a:pPr>
            <a:r>
              <a:rPr lang="en-US" altLang="zh-CN" sz="2600" smtClean="0"/>
              <a:t>     </a:t>
            </a:r>
            <a:r>
              <a:rPr lang="zh-CN" altLang="en-US" sz="2600" smtClean="0"/>
              <a:t>然后移动小数点，使其在第</a:t>
            </a:r>
            <a:r>
              <a:rPr lang="en-US" altLang="zh-CN" sz="2600" smtClean="0"/>
              <a:t>1</a:t>
            </a:r>
            <a:r>
              <a:rPr lang="zh-CN" altLang="en-US" sz="2600" smtClean="0"/>
              <a:t>，</a:t>
            </a:r>
            <a:r>
              <a:rPr lang="en-US" altLang="zh-CN" sz="2600" smtClean="0"/>
              <a:t>2</a:t>
            </a:r>
            <a:r>
              <a:rPr lang="zh-CN" altLang="en-US" sz="2600" smtClean="0"/>
              <a:t>位之间</a:t>
            </a:r>
          </a:p>
          <a:p>
            <a:pPr eaLnBrk="1" hangingPunct="1">
              <a:lnSpc>
                <a:spcPct val="90000"/>
              </a:lnSpc>
              <a:buFont typeface="Wingdings" pitchFamily="2" charset="2"/>
              <a:buNone/>
            </a:pPr>
            <a:r>
              <a:rPr lang="zh-CN" altLang="en-US" sz="2600" smtClean="0"/>
              <a:t>     </a:t>
            </a:r>
            <a:r>
              <a:rPr lang="en-US" altLang="zh-CN" sz="2600" smtClean="0"/>
              <a:t>10100.10011=1.010010011×2</a:t>
            </a:r>
            <a:r>
              <a:rPr lang="en-US" altLang="zh-CN" sz="2600" baseline="30000" smtClean="0"/>
              <a:t>4</a:t>
            </a:r>
          </a:p>
          <a:p>
            <a:pPr eaLnBrk="1" hangingPunct="1">
              <a:lnSpc>
                <a:spcPct val="90000"/>
              </a:lnSpc>
              <a:buFont typeface="Wingdings" pitchFamily="2" charset="2"/>
              <a:buNone/>
            </a:pPr>
            <a:r>
              <a:rPr lang="en-US" altLang="zh-CN" sz="2600" smtClean="0"/>
              <a:t>     e=4</a:t>
            </a:r>
            <a:r>
              <a:rPr lang="zh-CN" altLang="en-US" sz="2600" smtClean="0"/>
              <a:t>于是得到：</a:t>
            </a:r>
          </a:p>
          <a:p>
            <a:pPr eaLnBrk="1" hangingPunct="1">
              <a:lnSpc>
                <a:spcPct val="90000"/>
              </a:lnSpc>
              <a:buFont typeface="Wingdings" pitchFamily="2" charset="2"/>
              <a:buNone/>
            </a:pPr>
            <a:r>
              <a:rPr lang="zh-CN" altLang="en-US" sz="2600" smtClean="0"/>
              <a:t>     </a:t>
            </a:r>
            <a:r>
              <a:rPr lang="en-US" altLang="zh-CN" sz="2600" smtClean="0"/>
              <a:t>S=</a:t>
            </a:r>
            <a:r>
              <a:rPr lang="en-US" altLang="zh-CN" sz="2600" smtClean="0">
                <a:solidFill>
                  <a:srgbClr val="FF0000"/>
                </a:solidFill>
              </a:rPr>
              <a:t>0</a:t>
            </a:r>
            <a:r>
              <a:rPr lang="en-US" altLang="zh-CN" sz="2600" smtClean="0"/>
              <a:t>, E=4+127=131, M=010010011</a:t>
            </a:r>
          </a:p>
          <a:p>
            <a:pPr eaLnBrk="1" hangingPunct="1">
              <a:lnSpc>
                <a:spcPct val="90000"/>
              </a:lnSpc>
              <a:buFont typeface="Wingdings" pitchFamily="2" charset="2"/>
              <a:buNone/>
            </a:pPr>
            <a:r>
              <a:rPr lang="en-US" altLang="zh-CN" sz="2600" smtClean="0"/>
              <a:t>    </a:t>
            </a:r>
            <a:r>
              <a:rPr lang="zh-CN" altLang="en-US" sz="2600" smtClean="0"/>
              <a:t>最后得到</a:t>
            </a:r>
            <a:r>
              <a:rPr lang="en-US" altLang="zh-CN" sz="2600" smtClean="0"/>
              <a:t>32</a:t>
            </a:r>
            <a:r>
              <a:rPr lang="zh-CN" altLang="en-US" sz="2600" smtClean="0"/>
              <a:t>位浮点数的二进制存储格式为：</a:t>
            </a:r>
          </a:p>
          <a:p>
            <a:pPr eaLnBrk="1" hangingPunct="1">
              <a:lnSpc>
                <a:spcPct val="90000"/>
              </a:lnSpc>
              <a:buFont typeface="Wingdings" pitchFamily="2" charset="2"/>
              <a:buNone/>
            </a:pPr>
            <a:r>
              <a:rPr lang="en-US" altLang="zh-CN" sz="2200" smtClean="0"/>
              <a:t>01000001101001001100000000000000=(41A4C000)</a:t>
            </a:r>
            <a:r>
              <a:rPr lang="en-US" altLang="zh-CN" sz="2600" baseline="-25000" smtClean="0"/>
              <a:t>16</a:t>
            </a:r>
            <a:endParaRPr lang="en-US" altLang="zh-CN" sz="2600" smtClean="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A4D1E90-02E2-4CA1-9F82-A1947B73A53A}" type="datetime11">
              <a:rPr lang="zh-CN" altLang="en-US" smtClean="0"/>
              <a:t>10:23:48</a:t>
            </a:fld>
            <a:endParaRPr lang="en-US" altLang="zh-CN" smtClean="0"/>
          </a:p>
        </p:txBody>
      </p:sp>
      <p:sp>
        <p:nvSpPr>
          <p:cNvPr id="189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7A42C7C-E160-4D75-80B1-39B6CD884C8C}" type="slidenum">
              <a:rPr lang="en-US" altLang="zh-CN"/>
              <a:pPr/>
              <a:t>200</a:t>
            </a:fld>
            <a:endParaRPr lang="en-US" altLang="zh-CN"/>
          </a:p>
        </p:txBody>
      </p:sp>
      <p:sp>
        <p:nvSpPr>
          <p:cNvPr id="189444" name="Rectangle 2"/>
          <p:cNvSpPr>
            <a:spLocks noGrp="1" noChangeArrowheads="1"/>
          </p:cNvSpPr>
          <p:nvPr>
            <p:ph type="title"/>
          </p:nvPr>
        </p:nvSpPr>
        <p:spPr/>
        <p:txBody>
          <a:bodyPr/>
          <a:lstStyle/>
          <a:p>
            <a:pPr eaLnBrk="1" hangingPunct="1"/>
            <a:r>
              <a:rPr lang="en-US" altLang="zh-CN" b="0" smtClean="0"/>
              <a:t>2.6.2 </a:t>
            </a:r>
            <a:r>
              <a:rPr lang="zh-CN" altLang="en-US" smtClean="0"/>
              <a:t>浮点乘法和除法运算</a:t>
            </a:r>
          </a:p>
        </p:txBody>
      </p:sp>
      <p:sp>
        <p:nvSpPr>
          <p:cNvPr id="189445" name="Rectangle 3"/>
          <p:cNvSpPr>
            <a:spLocks noGrp="1" noChangeArrowheads="1"/>
          </p:cNvSpPr>
          <p:nvPr>
            <p:ph type="body" idx="1"/>
          </p:nvPr>
        </p:nvSpPr>
        <p:spPr/>
        <p:txBody>
          <a:bodyPr/>
          <a:lstStyle/>
          <a:p>
            <a:pPr eaLnBrk="1" hangingPunct="1"/>
            <a:r>
              <a:rPr lang="zh-CN" altLang="en-US" smtClean="0"/>
              <a:t>补码采用双符号位，为了对溢出进行判断</a:t>
            </a:r>
          </a:p>
          <a:p>
            <a:pPr marL="644525" lvl="2" indent="0" eaLnBrk="1" hangingPunct="1">
              <a:buNone/>
            </a:pPr>
            <a:r>
              <a:rPr lang="en-US" altLang="zh-CN" smtClean="0">
                <a:solidFill>
                  <a:srgbClr val="FF0000"/>
                </a:solidFill>
              </a:rPr>
              <a:t>00</a:t>
            </a:r>
            <a:r>
              <a:rPr lang="en-US" altLang="zh-CN" smtClean="0"/>
              <a:t>     </a:t>
            </a:r>
            <a:r>
              <a:rPr lang="zh-CN" altLang="en-US" smtClean="0"/>
              <a:t>为正           </a:t>
            </a:r>
            <a:r>
              <a:rPr lang="en-US" altLang="zh-CN" smtClean="0">
                <a:solidFill>
                  <a:srgbClr val="0070C0"/>
                </a:solidFill>
              </a:rPr>
              <a:t>11</a:t>
            </a:r>
            <a:r>
              <a:rPr lang="en-US" altLang="zh-CN" smtClean="0"/>
              <a:t>        </a:t>
            </a:r>
            <a:r>
              <a:rPr lang="zh-CN" altLang="en-US" smtClean="0"/>
              <a:t>为负</a:t>
            </a:r>
          </a:p>
          <a:p>
            <a:pPr marL="644525" lvl="2" indent="0" eaLnBrk="1" hangingPunct="1">
              <a:buNone/>
            </a:pPr>
            <a:r>
              <a:rPr lang="en-US" altLang="zh-CN" smtClean="0">
                <a:solidFill>
                  <a:srgbClr val="FF0000"/>
                </a:solidFill>
              </a:rPr>
              <a:t>0</a:t>
            </a:r>
            <a:r>
              <a:rPr lang="en-US" altLang="zh-CN" smtClean="0">
                <a:solidFill>
                  <a:srgbClr val="0070C0"/>
                </a:solidFill>
              </a:rPr>
              <a:t>1</a:t>
            </a:r>
            <a:r>
              <a:rPr lang="en-US" altLang="zh-CN" smtClean="0"/>
              <a:t>     </a:t>
            </a:r>
            <a:r>
              <a:rPr lang="zh-CN" altLang="en-US" smtClean="0"/>
              <a:t>上溢           </a:t>
            </a:r>
            <a:r>
              <a:rPr lang="en-US" altLang="zh-CN" smtClean="0">
                <a:solidFill>
                  <a:srgbClr val="0070C0"/>
                </a:solidFill>
              </a:rPr>
              <a:t>1</a:t>
            </a:r>
            <a:r>
              <a:rPr lang="en-US" altLang="zh-CN" smtClean="0"/>
              <a:t>0        </a:t>
            </a:r>
            <a:r>
              <a:rPr lang="zh-CN" altLang="en-US" smtClean="0"/>
              <a:t>下溢</a:t>
            </a:r>
          </a:p>
        </p:txBody>
      </p:sp>
      <p:sp>
        <p:nvSpPr>
          <p:cNvPr id="189446" name="Rectangle 4"/>
          <p:cNvSpPr>
            <a:spLocks noChangeArrowheads="1"/>
          </p:cNvSpPr>
          <p:nvPr/>
        </p:nvSpPr>
        <p:spPr bwMode="auto">
          <a:xfrm>
            <a:off x="1258888" y="3429000"/>
            <a:ext cx="691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pPr eaLnBrk="1" hangingPunct="1"/>
            <a:r>
              <a:rPr kumimoji="1" lang="zh-CN" altLang="en-US" i="1"/>
              <a:t>ｘ</a:t>
            </a:r>
            <a:r>
              <a:rPr kumimoji="1" lang="zh-CN" altLang="en-US"/>
              <a:t>＝</a:t>
            </a:r>
            <a:r>
              <a:rPr kumimoji="1" lang="zh-CN" altLang="en-US">
                <a:solidFill>
                  <a:srgbClr val="FF0000"/>
                </a:solidFill>
              </a:rPr>
              <a:t>＋</a:t>
            </a:r>
            <a:r>
              <a:rPr kumimoji="1" lang="en-US" altLang="zh-CN"/>
              <a:t>011,</a:t>
            </a:r>
            <a:r>
              <a:rPr kumimoji="1" lang="zh-CN" altLang="en-US" i="1"/>
              <a:t>ｙ</a:t>
            </a:r>
            <a:r>
              <a:rPr kumimoji="1" lang="zh-CN" altLang="en-US"/>
              <a:t>＝</a:t>
            </a:r>
            <a:r>
              <a:rPr kumimoji="1" lang="zh-CN" altLang="en-US">
                <a:solidFill>
                  <a:srgbClr val="FF0000"/>
                </a:solidFill>
              </a:rPr>
              <a:t>＋</a:t>
            </a:r>
            <a:r>
              <a:rPr kumimoji="1" lang="en-US" altLang="zh-CN"/>
              <a:t>110,</a:t>
            </a:r>
            <a:r>
              <a:rPr kumimoji="1" lang="zh-CN" altLang="en-US"/>
              <a:t>求</a:t>
            </a:r>
            <a:r>
              <a:rPr kumimoji="1" lang="en-US" altLang="zh-CN"/>
              <a:t>[</a:t>
            </a:r>
            <a:r>
              <a:rPr kumimoji="1" lang="zh-CN" altLang="en-US" i="1"/>
              <a:t>ｘ</a:t>
            </a:r>
            <a:r>
              <a:rPr kumimoji="1" lang="zh-CN" altLang="en-US"/>
              <a:t>＋</a:t>
            </a:r>
            <a:r>
              <a:rPr kumimoji="1" lang="zh-CN" altLang="en-US" i="1"/>
              <a:t>ｙ</a:t>
            </a:r>
            <a:r>
              <a:rPr kumimoji="1" lang="en-US" altLang="zh-CN"/>
              <a:t>]</a:t>
            </a:r>
            <a:r>
              <a:rPr kumimoji="1" lang="zh-CN" altLang="en-US" baseline="-25000"/>
              <a:t>补</a:t>
            </a:r>
            <a:r>
              <a:rPr kumimoji="1" lang="zh-CN" altLang="en-US"/>
              <a:t> 和 </a:t>
            </a:r>
            <a:r>
              <a:rPr kumimoji="1" lang="en-US" altLang="zh-CN"/>
              <a:t>[</a:t>
            </a:r>
            <a:r>
              <a:rPr kumimoji="1" lang="zh-CN" altLang="en-US" i="1"/>
              <a:t>ｘ</a:t>
            </a:r>
            <a:r>
              <a:rPr kumimoji="1" lang="zh-CN" altLang="en-US"/>
              <a:t>－</a:t>
            </a:r>
            <a:r>
              <a:rPr kumimoji="1" lang="zh-CN" altLang="en-US" i="1"/>
              <a:t>ｙ</a:t>
            </a:r>
            <a:r>
              <a:rPr kumimoji="1" lang="en-US" altLang="zh-CN"/>
              <a:t>]</a:t>
            </a:r>
            <a:r>
              <a:rPr kumimoji="1" lang="zh-CN" altLang="en-US" baseline="-25000"/>
              <a:t>补</a:t>
            </a:r>
            <a:r>
              <a:rPr kumimoji="1" lang="en-US" altLang="zh-CN"/>
              <a:t>,</a:t>
            </a:r>
            <a:r>
              <a:rPr kumimoji="1" lang="zh-CN" altLang="en-US"/>
              <a:t>并判断是否溢出。 </a:t>
            </a:r>
          </a:p>
        </p:txBody>
      </p:sp>
      <p:sp>
        <p:nvSpPr>
          <p:cNvPr id="189447" name="Rectangle 5"/>
          <p:cNvSpPr>
            <a:spLocks noChangeArrowheads="1"/>
          </p:cNvSpPr>
          <p:nvPr/>
        </p:nvSpPr>
        <p:spPr bwMode="auto">
          <a:xfrm>
            <a:off x="1000125" y="4214813"/>
            <a:ext cx="62563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pPr eaLnBrk="1" hangingPunct="1"/>
            <a:r>
              <a:rPr lang="en-US" altLang="zh-CN" sz="2000"/>
              <a:t> [</a:t>
            </a:r>
            <a:r>
              <a:rPr lang="zh-CN" altLang="en-US" sz="2000" i="1"/>
              <a:t>ｘ</a:t>
            </a:r>
            <a:r>
              <a:rPr lang="en-US" altLang="zh-CN" sz="2000"/>
              <a:t>]</a:t>
            </a:r>
            <a:r>
              <a:rPr lang="zh-CN" altLang="en-US" sz="2000" baseline="-25000"/>
              <a:t>补</a:t>
            </a:r>
            <a:r>
              <a:rPr lang="zh-CN" altLang="en-US" sz="2000"/>
              <a:t>＝</a:t>
            </a:r>
            <a:r>
              <a:rPr lang="en-US" altLang="zh-CN" sz="2000">
                <a:solidFill>
                  <a:srgbClr val="FF0000"/>
                </a:solidFill>
              </a:rPr>
              <a:t>00</a:t>
            </a:r>
            <a:r>
              <a:rPr lang="en-US" altLang="zh-CN" sz="2000"/>
              <a:t>011, [</a:t>
            </a:r>
            <a:r>
              <a:rPr lang="zh-CN" altLang="en-US" sz="2000" i="1"/>
              <a:t>ｙ</a:t>
            </a:r>
            <a:r>
              <a:rPr lang="en-US" altLang="zh-CN" sz="2000"/>
              <a:t>]</a:t>
            </a:r>
            <a:r>
              <a:rPr lang="zh-CN" altLang="en-US" sz="2000" baseline="-25000"/>
              <a:t>补</a:t>
            </a:r>
            <a:r>
              <a:rPr lang="zh-CN" altLang="en-US" sz="2000"/>
              <a:t>＝</a:t>
            </a:r>
            <a:r>
              <a:rPr lang="en-US" altLang="zh-CN" sz="2000">
                <a:solidFill>
                  <a:srgbClr val="FF0000"/>
                </a:solidFill>
              </a:rPr>
              <a:t>00</a:t>
            </a:r>
            <a:r>
              <a:rPr lang="en-US" altLang="zh-CN" sz="2000"/>
              <a:t>110, [</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solidFill>
                  <a:srgbClr val="0070C0"/>
                </a:solidFill>
              </a:rPr>
              <a:t>11</a:t>
            </a:r>
            <a:r>
              <a:rPr lang="en-US" altLang="zh-CN" sz="2000"/>
              <a:t>010</a:t>
            </a:r>
            <a:br>
              <a:rPr lang="en-US" altLang="zh-CN" sz="2000"/>
            </a:br>
            <a:endParaRPr lang="zh-CN" altLang="zh-CN" sz="2000"/>
          </a:p>
          <a:p>
            <a:pPr eaLnBrk="1" hangingPunct="1"/>
            <a:r>
              <a:rPr lang="en-US" altLang="zh-CN" sz="2000"/>
              <a:t>[</a:t>
            </a:r>
            <a:r>
              <a:rPr lang="zh-CN" altLang="en-US" sz="2000" i="1"/>
              <a:t>ｘ</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t>[</a:t>
            </a:r>
            <a:r>
              <a:rPr lang="zh-CN" altLang="en-US" sz="2000" i="1"/>
              <a:t>ｘ</a:t>
            </a:r>
            <a:r>
              <a:rPr lang="en-US" altLang="zh-CN" sz="2000"/>
              <a:t>]</a:t>
            </a:r>
            <a:r>
              <a:rPr lang="zh-CN" altLang="en-US" sz="2000" baseline="-25000"/>
              <a:t>补</a:t>
            </a:r>
            <a:r>
              <a:rPr lang="zh-CN" altLang="en-US" sz="2000"/>
              <a:t>＋</a:t>
            </a:r>
            <a:r>
              <a:rPr lang="en-US" altLang="zh-CN" sz="2000"/>
              <a:t>[</a:t>
            </a:r>
            <a:r>
              <a:rPr lang="zh-CN" altLang="en-US" sz="2000" i="1"/>
              <a:t>ｙ</a:t>
            </a:r>
            <a:r>
              <a:rPr lang="en-US" altLang="zh-CN" sz="2000"/>
              <a:t>]</a:t>
            </a:r>
            <a:r>
              <a:rPr lang="zh-CN" altLang="en-US" sz="2000" baseline="-25000"/>
              <a:t>补</a:t>
            </a:r>
            <a:r>
              <a:rPr lang="zh-CN" altLang="en-US" sz="2000"/>
              <a:t>＝</a:t>
            </a:r>
            <a:r>
              <a:rPr lang="en-US" altLang="zh-CN" sz="2000">
                <a:solidFill>
                  <a:srgbClr val="FF0000"/>
                </a:solidFill>
              </a:rPr>
              <a:t>0</a:t>
            </a:r>
            <a:r>
              <a:rPr lang="en-US" altLang="zh-CN" sz="2000">
                <a:solidFill>
                  <a:srgbClr val="0070C0"/>
                </a:solidFill>
              </a:rPr>
              <a:t>1</a:t>
            </a:r>
            <a:r>
              <a:rPr lang="en-US" altLang="zh-CN" sz="2000"/>
              <a:t>001, </a:t>
            </a:r>
            <a:r>
              <a:rPr lang="zh-CN" altLang="en-US" sz="2000"/>
              <a:t>结果上溢。</a:t>
            </a:r>
            <a:br>
              <a:rPr lang="zh-CN" altLang="en-US" sz="2000"/>
            </a:br>
            <a:endParaRPr lang="zh-CN" altLang="zh-CN" sz="2000"/>
          </a:p>
          <a:p>
            <a:pPr eaLnBrk="1" hangingPunct="1"/>
            <a:r>
              <a:rPr lang="en-US" altLang="zh-CN" sz="2000"/>
              <a:t>[</a:t>
            </a:r>
            <a:r>
              <a:rPr lang="zh-CN" altLang="en-US" sz="2000" i="1"/>
              <a:t>ｘ</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t>[</a:t>
            </a:r>
            <a:r>
              <a:rPr lang="zh-CN" altLang="en-US" sz="2000" i="1"/>
              <a:t>ｘ</a:t>
            </a:r>
            <a:r>
              <a:rPr lang="en-US" altLang="zh-CN" sz="2000"/>
              <a:t>]</a:t>
            </a:r>
            <a:r>
              <a:rPr lang="zh-CN" altLang="en-US" sz="2000" baseline="-25000"/>
              <a:t>补</a:t>
            </a:r>
            <a:r>
              <a:rPr lang="zh-CN" altLang="en-US" sz="2000"/>
              <a:t>＋</a:t>
            </a:r>
            <a:r>
              <a:rPr lang="en-US" altLang="zh-CN" sz="2000"/>
              <a:t>[</a:t>
            </a:r>
            <a:r>
              <a:rPr lang="zh-CN" altLang="en-US" sz="2000"/>
              <a:t>－</a:t>
            </a:r>
            <a:r>
              <a:rPr lang="zh-CN" altLang="en-US" sz="2000" i="1"/>
              <a:t>ｙ</a:t>
            </a:r>
            <a:r>
              <a:rPr lang="en-US" altLang="zh-CN" sz="2000"/>
              <a:t>]</a:t>
            </a:r>
            <a:r>
              <a:rPr lang="zh-CN" altLang="en-US" sz="2000" baseline="-25000"/>
              <a:t>补</a:t>
            </a:r>
            <a:r>
              <a:rPr lang="zh-CN" altLang="en-US" sz="2000"/>
              <a:t>＝</a:t>
            </a:r>
            <a:r>
              <a:rPr lang="en-US" altLang="zh-CN" sz="2000">
                <a:solidFill>
                  <a:srgbClr val="0070C0"/>
                </a:solidFill>
              </a:rPr>
              <a:t>11</a:t>
            </a:r>
            <a:r>
              <a:rPr lang="en-US" altLang="zh-CN" sz="2000"/>
              <a:t>101, </a:t>
            </a:r>
            <a:r>
              <a:rPr lang="zh-CN" altLang="en-US" sz="2000"/>
              <a:t>结果正确</a:t>
            </a:r>
            <a:r>
              <a:rPr lang="en-US" altLang="zh-CN" sz="2000"/>
              <a:t>,</a:t>
            </a:r>
            <a:r>
              <a:rPr lang="zh-CN" altLang="en-US" sz="2000"/>
              <a:t>为－</a:t>
            </a:r>
            <a:r>
              <a:rPr lang="en-US" altLang="zh-CN" sz="2000"/>
              <a:t>3</a:t>
            </a:r>
            <a:r>
              <a:rPr lang="zh-CN" altLang="en-US" sz="2000"/>
              <a:t>。</a:t>
            </a:r>
            <a:endParaRPr lang="zh-CN" altLang="zh-CN" sz="200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C9A8645-33E1-4DFE-BDE3-422EEA4F646A}" type="datetime11">
              <a:rPr lang="zh-CN" altLang="en-US" smtClean="0"/>
              <a:t>10:23:48</a:t>
            </a:fld>
            <a:endParaRPr lang="en-US" altLang="zh-CN" smtClean="0"/>
          </a:p>
        </p:txBody>
      </p:sp>
      <p:sp>
        <p:nvSpPr>
          <p:cNvPr id="190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3D8DB55-B36C-48A7-A738-124C9D9EB246}" type="slidenum">
              <a:rPr lang="en-US" altLang="zh-CN"/>
              <a:pPr/>
              <a:t>201</a:t>
            </a:fld>
            <a:endParaRPr lang="en-US" altLang="zh-CN"/>
          </a:p>
        </p:txBody>
      </p:sp>
      <p:sp>
        <p:nvSpPr>
          <p:cNvPr id="190468" name="Rectangle 2"/>
          <p:cNvSpPr>
            <a:spLocks noGrp="1" noChangeArrowheads="1"/>
          </p:cNvSpPr>
          <p:nvPr>
            <p:ph type="title"/>
          </p:nvPr>
        </p:nvSpPr>
        <p:spPr/>
        <p:txBody>
          <a:bodyPr/>
          <a:lstStyle/>
          <a:p>
            <a:pPr eaLnBrk="1" hangingPunct="1"/>
            <a:r>
              <a:rPr lang="en-US" altLang="zh-CN" b="0" smtClean="0"/>
              <a:t>2.6.2 </a:t>
            </a:r>
            <a:r>
              <a:rPr lang="zh-CN" altLang="en-US" smtClean="0"/>
              <a:t>浮点乘法和除法运算</a:t>
            </a:r>
          </a:p>
        </p:txBody>
      </p:sp>
      <p:sp>
        <p:nvSpPr>
          <p:cNvPr id="190469" name="Rectangle 3"/>
          <p:cNvSpPr>
            <a:spLocks noGrp="1" noChangeArrowheads="1"/>
          </p:cNvSpPr>
          <p:nvPr>
            <p:ph type="body" idx="1"/>
          </p:nvPr>
        </p:nvSpPr>
        <p:spPr>
          <a:xfrm>
            <a:off x="467544" y="1556792"/>
            <a:ext cx="8229600" cy="4536504"/>
          </a:xfrm>
        </p:spPr>
        <p:txBody>
          <a:bodyPr/>
          <a:lstStyle/>
          <a:p>
            <a:pPr eaLnBrk="1" hangingPunct="1"/>
            <a:r>
              <a:rPr lang="zh-CN" altLang="en-US" sz="2600" smtClean="0"/>
              <a:t>尾数处理</a:t>
            </a:r>
          </a:p>
          <a:p>
            <a:pPr lvl="1" eaLnBrk="1" hangingPunct="1"/>
            <a:r>
              <a:rPr lang="zh-CN" altLang="en-US" sz="2200" smtClean="0"/>
              <a:t>截断</a:t>
            </a:r>
          </a:p>
          <a:p>
            <a:pPr lvl="1" eaLnBrk="1" hangingPunct="1"/>
            <a:r>
              <a:rPr lang="zh-CN" altLang="en-US" sz="2200" smtClean="0"/>
              <a:t>舍入</a:t>
            </a:r>
          </a:p>
          <a:p>
            <a:pPr lvl="2" eaLnBrk="1" hangingPunct="1"/>
            <a:r>
              <a:rPr lang="zh-CN" altLang="en-US" sz="2100" smtClean="0"/>
              <a:t>尾数用原码表示时</a:t>
            </a:r>
          </a:p>
          <a:p>
            <a:pPr lvl="3" eaLnBrk="1" hangingPunct="1"/>
            <a:r>
              <a:rPr lang="zh-CN" altLang="en-US" sz="1800" smtClean="0"/>
              <a:t>只要尾数最低为</a:t>
            </a:r>
            <a:r>
              <a:rPr lang="en-US" altLang="zh-CN" sz="1800" smtClean="0"/>
              <a:t>1</a:t>
            </a:r>
            <a:r>
              <a:rPr lang="zh-CN" altLang="en-US" sz="1800" smtClean="0"/>
              <a:t>或者移出位中有</a:t>
            </a:r>
            <a:r>
              <a:rPr lang="en-US" altLang="zh-CN" sz="1800" smtClean="0"/>
              <a:t>1</a:t>
            </a:r>
            <a:r>
              <a:rPr lang="zh-CN" altLang="en-US" sz="1800" smtClean="0"/>
              <a:t>数值位，使最低位的值为</a:t>
            </a:r>
            <a:r>
              <a:rPr lang="en-US" altLang="zh-CN" sz="1800" smtClean="0"/>
              <a:t>1</a:t>
            </a:r>
          </a:p>
          <a:p>
            <a:pPr lvl="3" eaLnBrk="1" hangingPunct="1"/>
            <a:r>
              <a:rPr lang="en-US" altLang="zh-CN" sz="1800" smtClean="0"/>
              <a:t>0</a:t>
            </a:r>
            <a:r>
              <a:rPr lang="zh-CN" altLang="en-US" sz="1800" smtClean="0"/>
              <a:t>舍</a:t>
            </a:r>
            <a:r>
              <a:rPr lang="en-US" altLang="zh-CN" sz="1800" smtClean="0"/>
              <a:t>1</a:t>
            </a:r>
            <a:r>
              <a:rPr lang="zh-CN" altLang="en-US" sz="1800" smtClean="0"/>
              <a:t>入，即当丢失的最高位的值为</a:t>
            </a:r>
            <a:r>
              <a:rPr lang="en-US" altLang="zh-CN" sz="1800" smtClean="0"/>
              <a:t>1</a:t>
            </a:r>
            <a:r>
              <a:rPr lang="zh-CN" altLang="en-US" sz="1800" smtClean="0"/>
              <a:t>时，把这个</a:t>
            </a:r>
            <a:r>
              <a:rPr lang="en-US" altLang="zh-CN" sz="1800" smtClean="0"/>
              <a:t>1</a:t>
            </a:r>
            <a:r>
              <a:rPr lang="zh-CN" altLang="en-US" sz="1800" smtClean="0"/>
              <a:t>加到最低数值位进行修正</a:t>
            </a:r>
          </a:p>
          <a:p>
            <a:pPr lvl="2" eaLnBrk="1" hangingPunct="1"/>
            <a:r>
              <a:rPr lang="zh-CN" altLang="en-US" sz="2100" smtClean="0"/>
              <a:t>尾数用补码表示时</a:t>
            </a:r>
          </a:p>
          <a:p>
            <a:pPr lvl="3" eaLnBrk="1" hangingPunct="1"/>
            <a:r>
              <a:rPr lang="zh-CN" altLang="en-US" sz="1800" smtClean="0"/>
              <a:t>丢失的位全为</a:t>
            </a:r>
            <a:r>
              <a:rPr lang="en-US" altLang="zh-CN" sz="1800" smtClean="0"/>
              <a:t>0</a:t>
            </a:r>
            <a:r>
              <a:rPr lang="zh-CN" altLang="en-US" sz="1800" smtClean="0"/>
              <a:t>时，不必舍入。</a:t>
            </a:r>
          </a:p>
          <a:p>
            <a:pPr lvl="3" eaLnBrk="1" hangingPunct="1"/>
            <a:r>
              <a:rPr lang="zh-CN" altLang="en-US" sz="1800" smtClean="0"/>
              <a:t>丢失的最高位为</a:t>
            </a:r>
            <a:r>
              <a:rPr lang="en-US" altLang="zh-CN" sz="1800" smtClean="0"/>
              <a:t>0</a:t>
            </a:r>
            <a:r>
              <a:rPr lang="zh-CN" altLang="en-US" sz="1800" smtClean="0"/>
              <a:t>，以后各位不全为</a:t>
            </a:r>
            <a:r>
              <a:rPr lang="en-US" altLang="zh-CN" sz="1800" smtClean="0"/>
              <a:t>0</a:t>
            </a:r>
            <a:r>
              <a:rPr lang="zh-CN" altLang="en-US" sz="1800" smtClean="0"/>
              <a:t>时；或者最高为</a:t>
            </a:r>
            <a:r>
              <a:rPr lang="en-US" altLang="zh-CN" sz="1800" smtClean="0"/>
              <a:t>1</a:t>
            </a:r>
            <a:r>
              <a:rPr lang="zh-CN" altLang="en-US" sz="1800" smtClean="0"/>
              <a:t>，以后各位全为</a:t>
            </a:r>
            <a:r>
              <a:rPr lang="en-US" altLang="zh-CN" sz="1800" smtClean="0"/>
              <a:t>0</a:t>
            </a:r>
            <a:r>
              <a:rPr lang="zh-CN" altLang="en-US" sz="1800" smtClean="0"/>
              <a:t>时，不必舍入。</a:t>
            </a:r>
          </a:p>
          <a:p>
            <a:pPr lvl="3" eaLnBrk="1" hangingPunct="1"/>
            <a:r>
              <a:rPr lang="zh-CN" altLang="en-US" sz="1800" smtClean="0"/>
              <a:t>丢失的最高位为</a:t>
            </a:r>
            <a:r>
              <a:rPr lang="en-US" altLang="zh-CN" sz="1800" smtClean="0"/>
              <a:t>1</a:t>
            </a:r>
            <a:r>
              <a:rPr lang="zh-CN" altLang="en-US" sz="1800" smtClean="0"/>
              <a:t>，以后各位不全为</a:t>
            </a:r>
            <a:r>
              <a:rPr lang="en-US" altLang="zh-CN" sz="1800" smtClean="0"/>
              <a:t>0</a:t>
            </a:r>
            <a:r>
              <a:rPr lang="zh-CN" altLang="en-US" sz="1800" smtClean="0"/>
              <a:t>时，则在尾数的最低位进行入</a:t>
            </a:r>
            <a:r>
              <a:rPr lang="en-US" altLang="zh-CN" sz="1800" smtClean="0"/>
              <a:t>1</a:t>
            </a:r>
            <a:r>
              <a:rPr lang="zh-CN" altLang="en-US" sz="1800" smtClean="0"/>
              <a:t>的修正操作。</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723B6BB-5D54-42E0-B08D-501D20A190E3}" type="datetime11">
              <a:rPr lang="zh-CN" altLang="en-US" smtClean="0"/>
              <a:t>10:23:48</a:t>
            </a:fld>
            <a:endParaRPr lang="en-US" altLang="zh-CN" smtClean="0"/>
          </a:p>
        </p:txBody>
      </p:sp>
      <p:sp>
        <p:nvSpPr>
          <p:cNvPr id="191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BF5C163-3016-4451-8BE2-8C18C734197D}" type="slidenum">
              <a:rPr lang="en-US" altLang="zh-CN"/>
              <a:pPr/>
              <a:t>202</a:t>
            </a:fld>
            <a:endParaRPr lang="en-US" altLang="zh-CN"/>
          </a:p>
        </p:txBody>
      </p:sp>
      <p:sp>
        <p:nvSpPr>
          <p:cNvPr id="191492" name="Rectangle 2"/>
          <p:cNvSpPr>
            <a:spLocks noGrp="1" noChangeArrowheads="1"/>
          </p:cNvSpPr>
          <p:nvPr>
            <p:ph type="title"/>
          </p:nvPr>
        </p:nvSpPr>
        <p:spPr/>
        <p:txBody>
          <a:bodyPr/>
          <a:lstStyle/>
          <a:p>
            <a:pPr eaLnBrk="1" hangingPunct="1"/>
            <a:r>
              <a:rPr lang="en-US" altLang="zh-CN" b="0" smtClean="0"/>
              <a:t>2.6.2 </a:t>
            </a:r>
            <a:r>
              <a:rPr lang="zh-CN" altLang="en-US" smtClean="0"/>
              <a:t>浮点乘法和除法运算</a:t>
            </a:r>
          </a:p>
        </p:txBody>
      </p:sp>
      <p:sp>
        <p:nvSpPr>
          <p:cNvPr id="191493" name="Rectangle 3"/>
          <p:cNvSpPr>
            <a:spLocks noGrp="1" noChangeArrowheads="1"/>
          </p:cNvSpPr>
          <p:nvPr>
            <p:ph type="body" idx="1"/>
          </p:nvPr>
        </p:nvSpPr>
        <p:spPr>
          <a:xfrm>
            <a:off x="457200" y="1719263"/>
            <a:ext cx="8229600" cy="3437929"/>
          </a:xfrm>
        </p:spPr>
        <p:txBody>
          <a:bodyPr/>
          <a:lstStyle/>
          <a:p>
            <a:pPr marL="0" indent="0" eaLnBrk="1" hangingPunct="1">
              <a:lnSpc>
                <a:spcPct val="150000"/>
              </a:lnSpc>
              <a:buFont typeface="Wingdings" pitchFamily="2" charset="2"/>
              <a:buNone/>
            </a:pPr>
            <a:r>
              <a:rPr lang="zh-CN" altLang="zh-CN" sz="2800" smtClean="0"/>
              <a:t>[例30]</a:t>
            </a:r>
            <a:r>
              <a:rPr lang="en-US" altLang="zh-CN" sz="2800" smtClean="0"/>
              <a:t> </a:t>
            </a:r>
            <a:r>
              <a:rPr lang="zh-CN" altLang="en-US" sz="2800" smtClean="0"/>
              <a:t>设有浮点数</a:t>
            </a:r>
            <a:r>
              <a:rPr lang="zh-CN" altLang="en-US" sz="2800" i="1" smtClean="0"/>
              <a:t>ｘ</a:t>
            </a:r>
            <a:r>
              <a:rPr lang="zh-CN" altLang="en-US" sz="2800" smtClean="0"/>
              <a:t>＝</a:t>
            </a:r>
            <a:r>
              <a:rPr lang="en-US" altLang="zh-CN" sz="2800" smtClean="0"/>
              <a:t>2</a:t>
            </a:r>
            <a:r>
              <a:rPr lang="zh-CN" altLang="en-US" sz="2800" baseline="30000" smtClean="0"/>
              <a:t>－</a:t>
            </a:r>
            <a:r>
              <a:rPr lang="en-US" altLang="zh-CN" sz="2800" baseline="30000" smtClean="0"/>
              <a:t>5</a:t>
            </a:r>
            <a:r>
              <a:rPr lang="en-US" altLang="zh-CN" sz="2800" smtClean="0"/>
              <a:t>×0.0110011,</a:t>
            </a:r>
            <a:r>
              <a:rPr lang="zh-CN" altLang="en-US" sz="2800" i="1" smtClean="0"/>
              <a:t>ｙ</a:t>
            </a:r>
            <a:r>
              <a:rPr lang="zh-CN" altLang="en-US" sz="2800" smtClean="0"/>
              <a:t>＝</a:t>
            </a:r>
            <a:r>
              <a:rPr lang="en-US" altLang="zh-CN" sz="2800" smtClean="0"/>
              <a:t>2</a:t>
            </a:r>
            <a:r>
              <a:rPr lang="en-US" altLang="zh-CN" sz="2800" baseline="30000" smtClean="0"/>
              <a:t>3</a:t>
            </a:r>
            <a:r>
              <a:rPr lang="en-US" altLang="zh-CN" sz="2800" smtClean="0"/>
              <a:t>×(</a:t>
            </a:r>
            <a:r>
              <a:rPr lang="zh-CN" altLang="en-US" sz="2800" smtClean="0"/>
              <a:t>－</a:t>
            </a:r>
            <a:r>
              <a:rPr lang="en-US" altLang="zh-CN" sz="2800" smtClean="0"/>
              <a:t>0.1110010),</a:t>
            </a:r>
            <a:r>
              <a:rPr lang="zh-CN" altLang="en-US" sz="2800" smtClean="0"/>
              <a:t>阶码用</a:t>
            </a:r>
            <a:r>
              <a:rPr lang="en-US" altLang="zh-CN" sz="2800" smtClean="0"/>
              <a:t>4</a:t>
            </a:r>
            <a:r>
              <a:rPr lang="zh-CN" altLang="en-US" sz="2800" smtClean="0"/>
              <a:t>位补码表示</a:t>
            </a:r>
            <a:r>
              <a:rPr lang="en-US" altLang="zh-CN" sz="2800" smtClean="0"/>
              <a:t>,</a:t>
            </a:r>
            <a:r>
              <a:rPr lang="zh-CN" altLang="en-US" sz="2800" smtClean="0"/>
              <a:t>尾数</a:t>
            </a:r>
            <a:r>
              <a:rPr lang="en-US" altLang="zh-CN" sz="2800" smtClean="0"/>
              <a:t>(</a:t>
            </a:r>
            <a:r>
              <a:rPr lang="zh-CN" altLang="en-US" sz="2800" smtClean="0"/>
              <a:t>含符号位</a:t>
            </a:r>
            <a:r>
              <a:rPr lang="en-US" altLang="zh-CN" sz="2800" smtClean="0"/>
              <a:t>)</a:t>
            </a:r>
            <a:r>
              <a:rPr lang="zh-CN" altLang="en-US" sz="2800" smtClean="0"/>
              <a:t>用</a:t>
            </a:r>
            <a:r>
              <a:rPr lang="en-US" altLang="zh-CN" sz="2800" smtClean="0"/>
              <a:t>8</a:t>
            </a:r>
            <a:r>
              <a:rPr lang="zh-CN" altLang="en-US" sz="2800" smtClean="0"/>
              <a:t>位原码表示。求</a:t>
            </a:r>
            <a:r>
              <a:rPr lang="zh-CN" altLang="zh-CN" sz="2800" smtClean="0"/>
              <a:t>[</a:t>
            </a:r>
            <a:r>
              <a:rPr lang="zh-CN" altLang="zh-CN" sz="2800" i="1" smtClean="0"/>
              <a:t>ｘ</a:t>
            </a:r>
            <a:r>
              <a:rPr lang="zh-CN" altLang="zh-CN" sz="2800" smtClean="0"/>
              <a:t>×</a:t>
            </a:r>
            <a:r>
              <a:rPr lang="zh-CN" altLang="zh-CN" sz="2800" i="1" smtClean="0"/>
              <a:t>ｙ</a:t>
            </a:r>
            <a:r>
              <a:rPr lang="zh-CN" altLang="zh-CN" sz="2800" smtClean="0"/>
              <a:t>]</a:t>
            </a:r>
            <a:r>
              <a:rPr lang="zh-CN" altLang="zh-CN" sz="2800" baseline="-25000" smtClean="0"/>
              <a:t>浮</a:t>
            </a:r>
            <a:r>
              <a:rPr lang="zh-CN" altLang="en-US" sz="2800" smtClean="0"/>
              <a:t>。要求运算结果尾数保留高</a:t>
            </a:r>
            <a:r>
              <a:rPr lang="en-US" altLang="zh-CN" sz="2800" smtClean="0"/>
              <a:t>8</a:t>
            </a:r>
            <a:r>
              <a:rPr lang="zh-CN" altLang="en-US" sz="2800" smtClean="0"/>
              <a:t>位</a:t>
            </a:r>
            <a:r>
              <a:rPr lang="en-US" altLang="zh-CN" sz="2800" smtClean="0"/>
              <a:t>(</a:t>
            </a:r>
            <a:r>
              <a:rPr lang="zh-CN" altLang="en-US" sz="2800" smtClean="0"/>
              <a:t>含符号位</a:t>
            </a:r>
            <a:r>
              <a:rPr lang="en-US" altLang="zh-CN" sz="2800" smtClean="0"/>
              <a:t>),</a:t>
            </a:r>
            <a:r>
              <a:rPr lang="zh-CN" altLang="en-US" sz="2800" smtClean="0"/>
              <a:t>并用尾数低位字长值处理舍入操作。</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2C9C0A1-A7A9-4854-B6FD-FF0CA17F4107}" type="datetime11">
              <a:rPr lang="zh-CN" altLang="en-US" smtClean="0"/>
              <a:t>10:23:48</a:t>
            </a:fld>
            <a:endParaRPr lang="en-US" altLang="zh-CN" smtClean="0"/>
          </a:p>
        </p:txBody>
      </p:sp>
      <p:sp>
        <p:nvSpPr>
          <p:cNvPr id="192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79849C6-69B3-4228-8A90-650A8B1EE659}" type="slidenum">
              <a:rPr lang="en-US" altLang="zh-CN"/>
              <a:pPr/>
              <a:t>203</a:t>
            </a:fld>
            <a:endParaRPr lang="en-US" altLang="zh-CN"/>
          </a:p>
        </p:txBody>
      </p:sp>
      <p:sp>
        <p:nvSpPr>
          <p:cNvPr id="192516" name="Rectangle 2"/>
          <p:cNvSpPr>
            <a:spLocks noGrp="1" noChangeArrowheads="1"/>
          </p:cNvSpPr>
          <p:nvPr>
            <p:ph type="body" idx="1"/>
          </p:nvPr>
        </p:nvSpPr>
        <p:spPr>
          <a:xfrm>
            <a:off x="179512" y="333375"/>
            <a:ext cx="8856984" cy="5975945"/>
          </a:xfrm>
        </p:spPr>
        <p:txBody>
          <a:bodyPr/>
          <a:lstStyle/>
          <a:p>
            <a:pPr marL="0" indent="0" eaLnBrk="1" hangingPunct="1">
              <a:spcBef>
                <a:spcPts val="600"/>
              </a:spcBef>
              <a:buFont typeface="Wingdings" pitchFamily="2" charset="2"/>
              <a:buNone/>
            </a:pPr>
            <a:r>
              <a:rPr lang="en-US" altLang="zh-CN" sz="2100" b="1" smtClean="0"/>
              <a:t>[</a:t>
            </a:r>
            <a:r>
              <a:rPr lang="zh-CN" altLang="en-US" sz="2100" b="1" smtClean="0"/>
              <a:t>解</a:t>
            </a:r>
            <a:r>
              <a:rPr lang="en-US" altLang="zh-CN" sz="2100" b="1" smtClean="0"/>
              <a:t>]</a:t>
            </a:r>
            <a:endParaRPr lang="en-US" altLang="zh-CN" sz="2100" smtClean="0"/>
          </a:p>
          <a:p>
            <a:pPr marL="0" indent="0" eaLnBrk="1" hangingPunct="1">
              <a:spcBef>
                <a:spcPts val="600"/>
              </a:spcBef>
              <a:buNone/>
            </a:pPr>
            <a:r>
              <a:rPr lang="zh-CN" altLang="zh-CN" sz="2400" b="1" smtClean="0"/>
              <a:t>阶码采用双符号位,尾数原码采用单符号位,则有</a:t>
            </a:r>
            <a:br>
              <a:rPr lang="zh-CN" altLang="zh-CN" sz="2400" b="1" smtClean="0"/>
            </a:br>
            <a:r>
              <a:rPr lang="zh-CN" altLang="zh-CN" sz="2400" b="1" smtClean="0"/>
              <a:t>[M</a:t>
            </a:r>
            <a:r>
              <a:rPr lang="zh-CN" altLang="zh-CN" sz="2400" b="1" baseline="-25000" smtClean="0"/>
              <a:t>x</a:t>
            </a:r>
            <a:r>
              <a:rPr lang="zh-CN" altLang="zh-CN" sz="2400" b="1" smtClean="0"/>
              <a:t>]</a:t>
            </a:r>
            <a:r>
              <a:rPr lang="zh-CN" altLang="zh-CN" sz="2400" b="1" baseline="-25000" smtClean="0"/>
              <a:t>原</a:t>
            </a:r>
            <a:r>
              <a:rPr lang="zh-CN" altLang="zh-CN" sz="2400" b="1" smtClean="0"/>
              <a:t>=</a:t>
            </a:r>
            <a:r>
              <a:rPr lang="zh-CN" altLang="zh-CN" sz="2400" b="1" smtClean="0">
                <a:solidFill>
                  <a:srgbClr val="FF0000"/>
                </a:solidFill>
              </a:rPr>
              <a:t>0.</a:t>
            </a:r>
            <a:r>
              <a:rPr lang="zh-CN" altLang="zh-CN" sz="2400" b="1" smtClean="0"/>
              <a:t>0110011 , [M</a:t>
            </a:r>
            <a:r>
              <a:rPr lang="zh-CN" altLang="zh-CN" sz="2400" b="1" baseline="-25000" smtClean="0"/>
              <a:t>y</a:t>
            </a:r>
            <a:r>
              <a:rPr lang="zh-CN" altLang="zh-CN" sz="2400" b="1" smtClean="0"/>
              <a:t>]</a:t>
            </a:r>
            <a:r>
              <a:rPr lang="zh-CN" altLang="zh-CN" sz="2400" b="1" baseline="-25000" smtClean="0"/>
              <a:t>原</a:t>
            </a:r>
            <a:r>
              <a:rPr lang="zh-CN" altLang="zh-CN" sz="2400" b="1" smtClean="0"/>
              <a:t>=</a:t>
            </a:r>
            <a:r>
              <a:rPr lang="zh-CN" altLang="zh-CN" sz="2400" b="1" smtClean="0">
                <a:solidFill>
                  <a:srgbClr val="0070C0"/>
                </a:solidFill>
              </a:rPr>
              <a:t>1.</a:t>
            </a:r>
            <a:r>
              <a:rPr lang="zh-CN" altLang="zh-CN" sz="2400" b="1" smtClean="0"/>
              <a:t>1110010</a:t>
            </a:r>
            <a:br>
              <a:rPr lang="zh-CN" altLang="zh-CN" sz="2400" b="1" smtClean="0"/>
            </a:br>
            <a:r>
              <a:rPr lang="zh-CN" altLang="zh-CN" sz="2400" b="1" smtClean="0"/>
              <a:t>[E</a:t>
            </a:r>
            <a:r>
              <a:rPr lang="zh-CN" altLang="zh-CN" sz="2400" b="1" baseline="-25000"/>
              <a:t>x</a:t>
            </a:r>
            <a:r>
              <a:rPr lang="zh-CN" altLang="zh-CN" sz="2400" b="1" smtClean="0"/>
              <a:t>]</a:t>
            </a:r>
            <a:r>
              <a:rPr lang="zh-CN" altLang="zh-CN" sz="2400" b="1" baseline="-25000" smtClean="0"/>
              <a:t>补</a:t>
            </a:r>
            <a:r>
              <a:rPr lang="zh-CN" altLang="zh-CN" sz="2400" b="1" smtClean="0"/>
              <a:t>=</a:t>
            </a:r>
            <a:r>
              <a:rPr lang="zh-CN" altLang="zh-CN" sz="2400" b="1" smtClean="0">
                <a:solidFill>
                  <a:srgbClr val="0070C0"/>
                </a:solidFill>
              </a:rPr>
              <a:t>11</a:t>
            </a:r>
            <a:r>
              <a:rPr lang="zh-CN" altLang="zh-CN" sz="2400" b="1" smtClean="0"/>
              <a:t>011 , [E</a:t>
            </a:r>
            <a:r>
              <a:rPr lang="zh-CN" altLang="zh-CN" sz="2400" b="1" baseline="-25000"/>
              <a:t>y</a:t>
            </a:r>
            <a:r>
              <a:rPr lang="zh-CN" altLang="zh-CN" sz="2400" b="1" smtClean="0"/>
              <a:t>]</a:t>
            </a:r>
            <a:r>
              <a:rPr lang="zh-CN" altLang="zh-CN" sz="2400" b="1" baseline="-25000" smtClean="0"/>
              <a:t>补</a:t>
            </a:r>
            <a:r>
              <a:rPr lang="zh-CN" altLang="zh-CN" sz="2400" b="1" smtClean="0"/>
              <a:t>=</a:t>
            </a:r>
            <a:r>
              <a:rPr lang="zh-CN" altLang="zh-CN" sz="2400" b="1" smtClean="0">
                <a:solidFill>
                  <a:srgbClr val="FF0000"/>
                </a:solidFill>
              </a:rPr>
              <a:t>00</a:t>
            </a:r>
            <a:r>
              <a:rPr lang="zh-CN" altLang="zh-CN" sz="2400" b="1" smtClean="0"/>
              <a:t>011</a:t>
            </a:r>
            <a:br>
              <a:rPr lang="zh-CN" altLang="zh-CN" sz="2400" b="1" smtClean="0"/>
            </a:br>
            <a:r>
              <a:rPr lang="zh-CN" altLang="zh-CN" sz="2400" b="1" smtClean="0"/>
              <a:t>[x]</a:t>
            </a:r>
            <a:r>
              <a:rPr lang="zh-CN" altLang="zh-CN" sz="2400" b="1" baseline="-25000" smtClean="0"/>
              <a:t>浮</a:t>
            </a:r>
            <a:r>
              <a:rPr lang="zh-CN" altLang="zh-CN" sz="2400" b="1" smtClean="0"/>
              <a:t>=</a:t>
            </a:r>
            <a:r>
              <a:rPr lang="zh-CN" altLang="zh-CN" sz="2400" b="1" smtClean="0">
                <a:solidFill>
                  <a:srgbClr val="0070C0"/>
                </a:solidFill>
              </a:rPr>
              <a:t>11</a:t>
            </a:r>
            <a:r>
              <a:rPr lang="zh-CN" altLang="zh-CN" sz="2400" b="1" smtClean="0"/>
              <a:t>011,</a:t>
            </a:r>
            <a:r>
              <a:rPr lang="zh-CN" altLang="zh-CN" sz="2400" b="1" smtClean="0">
                <a:solidFill>
                  <a:srgbClr val="FF0000"/>
                </a:solidFill>
              </a:rPr>
              <a:t>0.</a:t>
            </a:r>
            <a:r>
              <a:rPr lang="zh-CN" altLang="zh-CN" sz="2400" b="1" smtClean="0"/>
              <a:t>0110011 , [y]</a:t>
            </a:r>
            <a:r>
              <a:rPr lang="zh-CN" altLang="zh-CN" sz="2400" b="1" baseline="-25000" smtClean="0"/>
              <a:t>浮</a:t>
            </a:r>
            <a:r>
              <a:rPr lang="zh-CN" altLang="zh-CN" sz="2400" b="1" smtClean="0"/>
              <a:t>=</a:t>
            </a:r>
            <a:r>
              <a:rPr lang="zh-CN" altLang="zh-CN" sz="2400" b="1" smtClean="0">
                <a:solidFill>
                  <a:srgbClr val="FF0000"/>
                </a:solidFill>
              </a:rPr>
              <a:t>00</a:t>
            </a:r>
            <a:r>
              <a:rPr lang="zh-CN" altLang="zh-CN" sz="2400" b="1" smtClean="0"/>
              <a:t>011,</a:t>
            </a:r>
            <a:r>
              <a:rPr lang="zh-CN" altLang="zh-CN" sz="2400" b="1" smtClean="0">
                <a:solidFill>
                  <a:srgbClr val="0070C0"/>
                </a:solidFill>
              </a:rPr>
              <a:t>1.</a:t>
            </a:r>
            <a:r>
              <a:rPr lang="zh-CN" altLang="zh-CN" sz="2400" b="1" smtClean="0"/>
              <a:t>1110010</a:t>
            </a:r>
            <a:br>
              <a:rPr lang="zh-CN" altLang="zh-CN" sz="2400" b="1" smtClean="0"/>
            </a:br>
            <a:endParaRPr lang="en-US" altLang="zh-CN" sz="2400" b="1" smtClean="0"/>
          </a:p>
          <a:p>
            <a:pPr marL="0" indent="0" eaLnBrk="1" hangingPunct="1">
              <a:spcBef>
                <a:spcPts val="600"/>
              </a:spcBef>
              <a:buNone/>
            </a:pPr>
            <a:r>
              <a:rPr lang="zh-CN" altLang="zh-CN" sz="2400" b="1" smtClean="0"/>
              <a:t>(1) 求阶码和：[E</a:t>
            </a:r>
            <a:r>
              <a:rPr lang="zh-CN" altLang="zh-CN" sz="2400" b="1" baseline="-25000"/>
              <a:t>x</a:t>
            </a:r>
            <a:r>
              <a:rPr lang="zh-CN" altLang="zh-CN" sz="2400" b="1" smtClean="0"/>
              <a:t>]</a:t>
            </a:r>
            <a:r>
              <a:rPr lang="zh-CN" altLang="zh-CN" sz="2400" b="1" baseline="-25000" smtClean="0"/>
              <a:t>补</a:t>
            </a:r>
            <a:r>
              <a:rPr lang="zh-CN" altLang="zh-CN" sz="2400" b="1" smtClean="0"/>
              <a:t>+[E</a:t>
            </a:r>
            <a:r>
              <a:rPr lang="zh-CN" altLang="zh-CN" sz="2400" b="1" baseline="-25000"/>
              <a:t>y</a:t>
            </a:r>
            <a:r>
              <a:rPr lang="zh-CN" altLang="zh-CN" sz="2400" b="1" smtClean="0"/>
              <a:t>]</a:t>
            </a:r>
            <a:r>
              <a:rPr lang="zh-CN" altLang="zh-CN" sz="2400" b="1" baseline="-25000" smtClean="0"/>
              <a:t>补</a:t>
            </a:r>
            <a:r>
              <a:rPr lang="zh-CN" altLang="zh-CN" sz="2400" b="1" smtClean="0"/>
              <a:t>=</a:t>
            </a:r>
            <a:r>
              <a:rPr lang="zh-CN" altLang="zh-CN" sz="2400" b="1" smtClean="0">
                <a:solidFill>
                  <a:srgbClr val="0070C0"/>
                </a:solidFill>
              </a:rPr>
              <a:t>11</a:t>
            </a:r>
            <a:r>
              <a:rPr lang="zh-CN" altLang="zh-CN" sz="2400" b="1" smtClean="0"/>
              <a:t>011+</a:t>
            </a:r>
            <a:r>
              <a:rPr lang="zh-CN" altLang="zh-CN" sz="2400" b="1" smtClean="0">
                <a:solidFill>
                  <a:srgbClr val="FF0000"/>
                </a:solidFill>
              </a:rPr>
              <a:t>00</a:t>
            </a:r>
            <a:r>
              <a:rPr lang="zh-CN" altLang="zh-CN" sz="2400" b="1" smtClean="0"/>
              <a:t>011=</a:t>
            </a:r>
            <a:r>
              <a:rPr lang="zh-CN" altLang="zh-CN" sz="2400" b="1" smtClean="0">
                <a:solidFill>
                  <a:srgbClr val="0070C0"/>
                </a:solidFill>
              </a:rPr>
              <a:t>11</a:t>
            </a:r>
            <a:r>
              <a:rPr lang="zh-CN" altLang="zh-CN" sz="2400" b="1" smtClean="0"/>
              <a:t>110 </a:t>
            </a:r>
            <a:r>
              <a:rPr lang="zh-CN" altLang="zh-CN" sz="2400" b="1"/>
              <a:t>(-2补码形式)</a:t>
            </a:r>
            <a:r>
              <a:rPr lang="zh-CN" altLang="zh-CN" sz="2400" b="1" smtClean="0"/>
              <a:t/>
            </a:r>
            <a:br>
              <a:rPr lang="zh-CN" altLang="zh-CN" sz="2400" b="1" smtClean="0"/>
            </a:br>
            <a:r>
              <a:rPr lang="zh-CN" altLang="zh-CN" sz="2400" b="1" smtClean="0"/>
              <a:t>(2) 尾数乘法运算可采用原码阵列乘法器实现，即有</a:t>
            </a:r>
            <a:br>
              <a:rPr lang="zh-CN" altLang="zh-CN" sz="2400" b="1" smtClean="0"/>
            </a:br>
            <a:r>
              <a:rPr lang="zh-CN" altLang="zh-CN" sz="2400" b="1" smtClean="0"/>
              <a:t>　[M</a:t>
            </a:r>
            <a:r>
              <a:rPr lang="zh-CN" altLang="zh-CN" sz="2400" b="1" baseline="-25000"/>
              <a:t>x</a:t>
            </a:r>
            <a:r>
              <a:rPr lang="zh-CN" altLang="zh-CN" sz="2400" b="1" smtClean="0"/>
              <a:t>]</a:t>
            </a:r>
            <a:r>
              <a:rPr lang="zh-CN" altLang="zh-CN" sz="2400" b="1" baseline="-25000" smtClean="0"/>
              <a:t>原</a:t>
            </a:r>
            <a:r>
              <a:rPr lang="zh-CN" altLang="zh-CN" sz="2400" b="1" smtClean="0"/>
              <a:t>×[M</a:t>
            </a:r>
            <a:r>
              <a:rPr lang="zh-CN" altLang="zh-CN" sz="2400" b="1" baseline="-25000"/>
              <a:t>y</a:t>
            </a:r>
            <a:r>
              <a:rPr lang="zh-CN" altLang="zh-CN" sz="2400" b="1" smtClean="0"/>
              <a:t>]</a:t>
            </a:r>
            <a:r>
              <a:rPr lang="zh-CN" altLang="zh-CN" sz="2400" b="1" baseline="-25000" smtClean="0"/>
              <a:t>原</a:t>
            </a:r>
            <a:r>
              <a:rPr lang="zh-CN" altLang="zh-CN" sz="2400" b="1" smtClean="0"/>
              <a:t> = [</a:t>
            </a:r>
            <a:r>
              <a:rPr lang="zh-CN" altLang="zh-CN" sz="2400" b="1" smtClean="0">
                <a:solidFill>
                  <a:srgbClr val="FF0000"/>
                </a:solidFill>
              </a:rPr>
              <a:t>0.</a:t>
            </a:r>
            <a:r>
              <a:rPr lang="zh-CN" altLang="zh-CN" sz="2400" b="1" smtClean="0"/>
              <a:t>0110011]</a:t>
            </a:r>
            <a:r>
              <a:rPr lang="zh-CN" altLang="zh-CN" sz="2400" b="1" baseline="-25000" smtClean="0"/>
              <a:t>原</a:t>
            </a:r>
            <a:r>
              <a:rPr lang="zh-CN" altLang="zh-CN" sz="2400" b="1" smtClean="0"/>
              <a:t>×[</a:t>
            </a:r>
            <a:r>
              <a:rPr lang="zh-CN" altLang="zh-CN" sz="2400" b="1" smtClean="0">
                <a:solidFill>
                  <a:srgbClr val="0070C0"/>
                </a:solidFill>
              </a:rPr>
              <a:t>1.</a:t>
            </a:r>
            <a:r>
              <a:rPr lang="zh-CN" altLang="zh-CN" sz="2400" b="1" smtClean="0"/>
              <a:t>1110010]</a:t>
            </a:r>
            <a:r>
              <a:rPr lang="zh-CN" altLang="zh-CN" sz="2400" b="1" baseline="-25000" smtClean="0"/>
              <a:t>原</a:t>
            </a:r>
            <a:r>
              <a:rPr lang="zh-CN" altLang="zh-CN" sz="2400" b="1" smtClean="0"/>
              <a:t/>
            </a:r>
            <a:br>
              <a:rPr lang="zh-CN" altLang="zh-CN" sz="2400" b="1" smtClean="0"/>
            </a:br>
            <a:r>
              <a:rPr lang="zh-CN" altLang="zh-CN" sz="2400" b="1" smtClean="0"/>
              <a:t>= [</a:t>
            </a:r>
            <a:r>
              <a:rPr lang="zh-CN" altLang="zh-CN" sz="2400" b="1" smtClean="0">
                <a:solidFill>
                  <a:srgbClr val="0070C0"/>
                </a:solidFill>
              </a:rPr>
              <a:t>1.</a:t>
            </a:r>
            <a:r>
              <a:rPr lang="zh-CN" altLang="zh-CN" sz="2400" b="1" smtClean="0"/>
              <a:t>0101101,0110110]</a:t>
            </a:r>
            <a:r>
              <a:rPr lang="zh-CN" altLang="zh-CN" sz="2400" b="1" baseline="-25000" smtClean="0"/>
              <a:t>原</a:t>
            </a:r>
            <a:r>
              <a:rPr lang="zh-CN" altLang="zh-CN" sz="2400" b="1" smtClean="0"/>
              <a:t/>
            </a:r>
            <a:br>
              <a:rPr lang="zh-CN" altLang="zh-CN" sz="2400" b="1" smtClean="0"/>
            </a:br>
            <a:r>
              <a:rPr lang="zh-CN" altLang="zh-CN" sz="2400" b="1" smtClean="0"/>
              <a:t>(3) 规格化处理：乘积不是规格化的数，需要左规。尾数左移1位变为</a:t>
            </a:r>
            <a:r>
              <a:rPr lang="zh-CN" altLang="zh-CN" sz="2400" b="1" smtClean="0">
                <a:solidFill>
                  <a:srgbClr val="0070C0"/>
                </a:solidFill>
              </a:rPr>
              <a:t>1.</a:t>
            </a:r>
            <a:r>
              <a:rPr lang="zh-CN" altLang="zh-CN" sz="2400" b="1" smtClean="0"/>
              <a:t>1011010,1101100 , 阶码变为</a:t>
            </a:r>
            <a:r>
              <a:rPr lang="zh-CN" altLang="zh-CN" sz="2400" b="1" smtClean="0">
                <a:solidFill>
                  <a:srgbClr val="0070C0"/>
                </a:solidFill>
              </a:rPr>
              <a:t>11</a:t>
            </a:r>
            <a:r>
              <a:rPr lang="zh-CN" altLang="zh-CN" sz="2400" b="1" smtClean="0"/>
              <a:t>101 (-3)。</a:t>
            </a:r>
            <a:br>
              <a:rPr lang="zh-CN" altLang="zh-CN" sz="2400" b="1" smtClean="0"/>
            </a:br>
            <a:r>
              <a:rPr lang="zh-CN" altLang="zh-CN" sz="2400" b="1" smtClean="0"/>
              <a:t>(4) 舍入处理：尾数为负数，取高位字长，按舍入规则舍去低位字长，故尾数为</a:t>
            </a:r>
            <a:r>
              <a:rPr lang="zh-CN" altLang="zh-CN" sz="2400" b="1" smtClean="0">
                <a:solidFill>
                  <a:srgbClr val="0070C0"/>
                </a:solidFill>
              </a:rPr>
              <a:t>1.</a:t>
            </a:r>
            <a:r>
              <a:rPr lang="zh-CN" altLang="zh-CN" sz="2400" b="1" smtClean="0"/>
              <a:t>1011011 。</a:t>
            </a:r>
            <a:br>
              <a:rPr lang="zh-CN" altLang="zh-CN" sz="2400" b="1" smtClean="0"/>
            </a:br>
            <a:r>
              <a:rPr lang="zh-CN" altLang="zh-CN" sz="2400" b="1" smtClean="0"/>
              <a:t>　　最终相乘结果为 [x×y]</a:t>
            </a:r>
            <a:r>
              <a:rPr lang="zh-CN" altLang="zh-CN" sz="2400" b="1" baseline="-25000" smtClean="0"/>
              <a:t>浮</a:t>
            </a:r>
            <a:r>
              <a:rPr lang="zh-CN" altLang="zh-CN" sz="2400" b="1" smtClean="0"/>
              <a:t>=</a:t>
            </a:r>
            <a:r>
              <a:rPr lang="zh-CN" altLang="zh-CN" sz="2400" b="1" smtClean="0">
                <a:solidFill>
                  <a:srgbClr val="0070C0"/>
                </a:solidFill>
              </a:rPr>
              <a:t>11</a:t>
            </a:r>
            <a:r>
              <a:rPr lang="zh-CN" altLang="zh-CN" sz="2400" b="1" smtClean="0"/>
              <a:t>101,</a:t>
            </a:r>
            <a:r>
              <a:rPr lang="zh-CN" altLang="zh-CN" sz="2400" b="1" smtClean="0">
                <a:solidFill>
                  <a:srgbClr val="0070C0"/>
                </a:solidFill>
              </a:rPr>
              <a:t>1.</a:t>
            </a:r>
            <a:r>
              <a:rPr lang="zh-CN" altLang="zh-CN" sz="2400" b="1" smtClean="0"/>
              <a:t>1011011</a:t>
            </a:r>
            <a:br>
              <a:rPr lang="zh-CN" altLang="zh-CN" sz="2400" b="1" smtClean="0"/>
            </a:br>
            <a:r>
              <a:rPr lang="zh-CN" altLang="zh-CN" sz="2400" b="1" smtClean="0"/>
              <a:t>　　其真值为 x×y=2</a:t>
            </a:r>
            <a:r>
              <a:rPr lang="zh-CN" altLang="zh-CN" sz="2400" b="1" baseline="30000" smtClean="0"/>
              <a:t>-3</a:t>
            </a:r>
            <a:r>
              <a:rPr lang="zh-CN" altLang="zh-CN" sz="2400" b="1" smtClean="0"/>
              <a:t>×(-0.1011011)</a:t>
            </a:r>
            <a:endParaRPr lang="en-US" altLang="zh-CN" sz="2100" smtClean="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303415-ACF6-467F-85E9-78D553D1E91B}" type="datetime11">
              <a:rPr lang="zh-CN" altLang="en-US" smtClean="0"/>
              <a:t>10:23:48</a:t>
            </a:fld>
            <a:endParaRPr lang="en-US" altLang="zh-CN" smtClean="0"/>
          </a:p>
        </p:txBody>
      </p:sp>
      <p:sp>
        <p:nvSpPr>
          <p:cNvPr id="193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A138E66-21F6-4459-B96B-3406E92F8686}" type="slidenum">
              <a:rPr lang="en-US" altLang="zh-CN"/>
              <a:pPr/>
              <a:t>204</a:t>
            </a:fld>
            <a:endParaRPr lang="en-US" altLang="zh-CN"/>
          </a:p>
        </p:txBody>
      </p:sp>
      <p:sp>
        <p:nvSpPr>
          <p:cNvPr id="193540" name="Rectangle 2"/>
          <p:cNvSpPr>
            <a:spLocks noGrp="1" noChangeArrowheads="1"/>
          </p:cNvSpPr>
          <p:nvPr>
            <p:ph type="title"/>
          </p:nvPr>
        </p:nvSpPr>
        <p:spPr>
          <a:xfrm>
            <a:off x="457200" y="122238"/>
            <a:ext cx="7543800" cy="930275"/>
          </a:xfrm>
        </p:spPr>
        <p:txBody>
          <a:bodyPr/>
          <a:lstStyle/>
          <a:p>
            <a:pPr eaLnBrk="1" hangingPunct="1"/>
            <a:r>
              <a:rPr lang="en-US" altLang="zh-CN" b="0" smtClean="0"/>
              <a:t>2.6.2 </a:t>
            </a:r>
            <a:r>
              <a:rPr lang="zh-CN" altLang="en-US" smtClean="0"/>
              <a:t>浮点乘法和除法运算</a:t>
            </a:r>
          </a:p>
        </p:txBody>
      </p:sp>
      <p:sp>
        <p:nvSpPr>
          <p:cNvPr id="193541" name="Rectangle 3"/>
          <p:cNvSpPr>
            <a:spLocks noGrp="1" noChangeArrowheads="1"/>
          </p:cNvSpPr>
          <p:nvPr>
            <p:ph type="body" idx="1"/>
          </p:nvPr>
        </p:nvSpPr>
        <p:spPr>
          <a:xfrm>
            <a:off x="395536" y="1700808"/>
            <a:ext cx="8352928" cy="4248472"/>
          </a:xfrm>
        </p:spPr>
        <p:txBody>
          <a:bodyPr/>
          <a:lstStyle/>
          <a:p>
            <a:pPr marL="0" indent="0" eaLnBrk="1" hangingPunct="1">
              <a:buNone/>
            </a:pPr>
            <a:r>
              <a:rPr lang="zh-CN" altLang="zh-CN" sz="2800" b="1" smtClean="0"/>
              <a:t>[例31] 设基数R=10, x=10</a:t>
            </a:r>
            <a:r>
              <a:rPr lang="zh-CN" altLang="zh-CN" sz="2800" b="1" baseline="30000" smtClean="0"/>
              <a:t>Ex</a:t>
            </a:r>
            <a:r>
              <a:rPr lang="zh-CN" altLang="zh-CN" sz="2800" b="1" smtClean="0"/>
              <a:t>×Mx=10</a:t>
            </a:r>
            <a:r>
              <a:rPr lang="zh-CN" altLang="zh-CN" sz="2800" b="1" baseline="30000" smtClean="0"/>
              <a:t>2</a:t>
            </a:r>
            <a:r>
              <a:rPr lang="zh-CN" altLang="zh-CN" sz="2800" b="1" smtClean="0"/>
              <a:t>×0.4 ,</a:t>
            </a:r>
            <a:br>
              <a:rPr lang="zh-CN" altLang="zh-CN" sz="2800" b="1" smtClean="0"/>
            </a:br>
            <a:r>
              <a:rPr lang="zh-CN" altLang="zh-CN" sz="2800" b="1" smtClean="0"/>
              <a:t>y=10</a:t>
            </a:r>
            <a:r>
              <a:rPr lang="zh-CN" altLang="zh-CN" sz="2800" b="1" baseline="30000" smtClean="0"/>
              <a:t>Ey</a:t>
            </a:r>
            <a:r>
              <a:rPr lang="zh-CN" altLang="zh-CN" sz="2800" b="1" smtClean="0"/>
              <a:t>×My=10</a:t>
            </a:r>
            <a:r>
              <a:rPr lang="zh-CN" altLang="zh-CN" sz="2800" b="1" baseline="30000" smtClean="0"/>
              <a:t>3</a:t>
            </a:r>
            <a:r>
              <a:rPr lang="zh-CN" altLang="zh-CN" sz="2800" b="1" smtClean="0"/>
              <a:t>×0.2 , 用浮点法求x×y=? x÷y=?</a:t>
            </a:r>
            <a:br>
              <a:rPr lang="zh-CN" altLang="zh-CN" sz="2800" b="1" smtClean="0"/>
            </a:br>
            <a:r>
              <a:rPr lang="zh-CN" altLang="zh-CN" sz="2800" b="1" smtClean="0"/>
              <a:t/>
            </a:r>
            <a:br>
              <a:rPr lang="zh-CN" altLang="zh-CN" sz="2800" b="1" smtClean="0"/>
            </a:br>
            <a:r>
              <a:rPr lang="zh-CN" altLang="zh-CN" sz="2800" b="1" smtClean="0"/>
              <a:t>解：Ex=2, Ey=3, Mx=+0.4, My=+0.2</a:t>
            </a:r>
            <a:br>
              <a:rPr lang="zh-CN" altLang="zh-CN" sz="2800" b="1" smtClean="0"/>
            </a:br>
            <a:endParaRPr lang="en-US" altLang="zh-CN" sz="2800" b="1" smtClean="0"/>
          </a:p>
          <a:p>
            <a:pPr marL="0" indent="0" eaLnBrk="1" hangingPunct="1">
              <a:buNone/>
            </a:pPr>
            <a:r>
              <a:rPr lang="zh-CN" altLang="zh-CN" sz="2800" b="1" smtClean="0"/>
              <a:t>x×y=10</a:t>
            </a:r>
            <a:r>
              <a:rPr lang="zh-CN" altLang="zh-CN" sz="2800" b="1" baseline="30000" smtClean="0"/>
              <a:t>(Ex+Ey)</a:t>
            </a:r>
            <a:r>
              <a:rPr lang="zh-CN" altLang="zh-CN" sz="2800" b="1" smtClean="0"/>
              <a:t>×(Mx×My)=10</a:t>
            </a:r>
            <a:r>
              <a:rPr lang="zh-CN" altLang="zh-CN" sz="2800" b="1" baseline="30000" smtClean="0"/>
              <a:t>2+3</a:t>
            </a:r>
            <a:r>
              <a:rPr lang="zh-CN" altLang="zh-CN" sz="2800" b="1" smtClean="0"/>
              <a:t>×(0.4×0.2)</a:t>
            </a:r>
            <a:endParaRPr lang="en-US" altLang="zh-CN" sz="2800" b="1" smtClean="0"/>
          </a:p>
          <a:p>
            <a:pPr marL="0" indent="0" eaLnBrk="1" hangingPunct="1">
              <a:buNone/>
            </a:pPr>
            <a:r>
              <a:rPr lang="en-US" altLang="zh-CN" sz="2800" b="1" smtClean="0"/>
              <a:t>        </a:t>
            </a:r>
            <a:r>
              <a:rPr lang="zh-CN" altLang="zh-CN" sz="2800" b="1" smtClean="0"/>
              <a:t>=8000</a:t>
            </a:r>
            <a:endParaRPr lang="en-US" altLang="zh-CN" sz="2800" b="1" smtClean="0"/>
          </a:p>
          <a:p>
            <a:pPr marL="0" indent="0" eaLnBrk="1" hangingPunct="1">
              <a:buNone/>
            </a:pPr>
            <a:r>
              <a:rPr lang="zh-CN" altLang="zh-CN" sz="2800" b="1" smtClean="0"/>
              <a:t>x÷y=10</a:t>
            </a:r>
            <a:r>
              <a:rPr lang="zh-CN" altLang="zh-CN" sz="2800" b="1" baseline="30000" smtClean="0"/>
              <a:t>(Ex-Ey)</a:t>
            </a:r>
            <a:r>
              <a:rPr lang="zh-CN" altLang="zh-CN" sz="2800" b="1" smtClean="0"/>
              <a:t>×(Mx÷My)= 10</a:t>
            </a:r>
            <a:r>
              <a:rPr lang="zh-CN" altLang="zh-CN" sz="2800" b="1" baseline="30000" smtClean="0"/>
              <a:t>2</a:t>
            </a:r>
            <a:r>
              <a:rPr lang="en-US" altLang="zh-CN" sz="2800" b="1" baseline="30000" smtClean="0"/>
              <a:t>-</a:t>
            </a:r>
            <a:r>
              <a:rPr lang="zh-CN" altLang="zh-CN" sz="2800" b="1" baseline="30000" smtClean="0"/>
              <a:t>3</a:t>
            </a:r>
            <a:r>
              <a:rPr lang="zh-CN" altLang="zh-CN" sz="2800" b="1" smtClean="0"/>
              <a:t>×(0.4÷0.2) </a:t>
            </a:r>
            <a:endParaRPr lang="en-US" altLang="zh-CN" sz="2800" b="1" smtClean="0"/>
          </a:p>
          <a:p>
            <a:pPr marL="0" indent="0" eaLnBrk="1" hangingPunct="1">
              <a:buNone/>
            </a:pPr>
            <a:r>
              <a:rPr lang="en-US" altLang="zh-CN" sz="2800" b="1" smtClean="0"/>
              <a:t>        </a:t>
            </a:r>
            <a:r>
              <a:rPr lang="zh-CN" altLang="zh-CN" sz="2800" b="1" smtClean="0"/>
              <a:t>=0.2</a:t>
            </a:r>
            <a:endParaRPr lang="zh-CN" altLang="en-US" sz="2600" smtClean="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1"/>
          </p:nvPr>
        </p:nvSpPr>
        <p:spPr>
          <a:xfrm>
            <a:off x="8420100" y="6400800"/>
            <a:ext cx="7239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lgn="ctr"/>
            <a:fld id="{652A853E-A85D-4BBF-8871-FB208A937EC9}" type="slidenum">
              <a:rPr lang="en-US" altLang="zh-CN" sz="1800" smtClean="0">
                <a:solidFill>
                  <a:srgbClr val="FF0000"/>
                </a:solidFill>
                <a:latin typeface="Arial" charset="0"/>
              </a:rPr>
              <a:pPr algn="ctr"/>
              <a:t>205</a:t>
            </a:fld>
            <a:endParaRPr lang="en-US" altLang="zh-CN" sz="1800" smtClean="0">
              <a:solidFill>
                <a:srgbClr val="FF0000"/>
              </a:solidFill>
              <a:latin typeface="Arial" charset="0"/>
            </a:endParaRPr>
          </a:p>
        </p:txBody>
      </p:sp>
      <p:sp>
        <p:nvSpPr>
          <p:cNvPr id="129029" name="Rectangle 3"/>
          <p:cNvSpPr>
            <a:spLocks noGrp="1" noChangeArrowheads="1"/>
          </p:cNvSpPr>
          <p:nvPr>
            <p:ph type="body" idx="1"/>
          </p:nvPr>
        </p:nvSpPr>
        <p:spPr>
          <a:xfrm>
            <a:off x="467544" y="1556792"/>
            <a:ext cx="7772400" cy="3816077"/>
          </a:xfrm>
        </p:spPr>
        <p:txBody>
          <a:bodyPr/>
          <a:lstStyle/>
          <a:p>
            <a:pPr eaLnBrk="1" hangingPunct="1">
              <a:lnSpc>
                <a:spcPct val="90000"/>
              </a:lnSpc>
              <a:buFont typeface="Wingdings" pitchFamily="2" charset="2"/>
              <a:buNone/>
              <a:defRPr/>
            </a:pPr>
            <a:r>
              <a:rPr lang="en-US" altLang="zh-CN" sz="2600" b="1" smtClean="0"/>
              <a:t>1</a:t>
            </a:r>
            <a:r>
              <a:rPr lang="zh-CN" altLang="en-US" sz="2600" b="1" smtClean="0"/>
              <a:t>、提高并行性的两个渠道</a:t>
            </a:r>
          </a:p>
          <a:p>
            <a:pPr marL="0" indent="0" eaLnBrk="1" hangingPunct="1">
              <a:lnSpc>
                <a:spcPct val="90000"/>
              </a:lnSpc>
              <a:buFontTx/>
              <a:buNone/>
              <a:defRPr/>
            </a:pPr>
            <a:r>
              <a:rPr lang="zh-CN" altLang="en-US" sz="2700" b="1" smtClean="0"/>
              <a:t>空间并行性</a:t>
            </a:r>
            <a:r>
              <a:rPr lang="zh-CN" altLang="en-US" sz="2700" b="1"/>
              <a:t>：即在一个处理机内设置多个独立的操作部件</a:t>
            </a:r>
            <a:r>
              <a:rPr lang="en-US" altLang="zh-CN" sz="2700" b="1"/>
              <a:t>,</a:t>
            </a:r>
            <a:r>
              <a:rPr lang="zh-CN" altLang="en-US" sz="2700" b="1"/>
              <a:t>并且使这些部件并行</a:t>
            </a:r>
            <a:r>
              <a:rPr lang="zh-CN" altLang="en-US" sz="2700" b="1" smtClean="0"/>
              <a:t>工作</a:t>
            </a:r>
          </a:p>
          <a:p>
            <a:pPr marL="0" indent="0" eaLnBrk="1" hangingPunct="1">
              <a:lnSpc>
                <a:spcPct val="90000"/>
              </a:lnSpc>
              <a:buFontTx/>
              <a:buNone/>
              <a:defRPr/>
            </a:pPr>
            <a:r>
              <a:rPr lang="zh-CN" altLang="en-US" sz="2700" b="1" smtClean="0"/>
              <a:t>时间并行性：改善操作流程，如流水线技术</a:t>
            </a:r>
            <a:endParaRPr lang="en-US" altLang="zh-CN" sz="2700" b="1" smtClean="0"/>
          </a:p>
          <a:p>
            <a:pPr marL="0" indent="0" eaLnBrk="1" hangingPunct="1">
              <a:lnSpc>
                <a:spcPct val="90000"/>
              </a:lnSpc>
              <a:buFontTx/>
              <a:buNone/>
              <a:defRPr/>
            </a:pPr>
            <a:endParaRPr lang="en-US" altLang="zh-CN" sz="2700" b="1" smtClean="0"/>
          </a:p>
          <a:p>
            <a:pPr marL="0" indent="0" eaLnBrk="1" hangingPunct="1">
              <a:lnSpc>
                <a:spcPct val="90000"/>
              </a:lnSpc>
              <a:buFontTx/>
              <a:buNone/>
              <a:defRPr/>
            </a:pPr>
            <a:r>
              <a:rPr lang="zh-CN" altLang="en-US" sz="2700" b="1" smtClean="0"/>
              <a:t>计算机的流水线处理过程同工厂中的流水装配线类似。为了实现流水，首先必须把输入的任务分割为一些列子任务，使各子任务能在流水线的各个阶段并发地执行。</a:t>
            </a:r>
          </a:p>
        </p:txBody>
      </p:sp>
      <p:sp>
        <p:nvSpPr>
          <p:cNvPr id="4" name="Rectangle 2"/>
          <p:cNvSpPr>
            <a:spLocks noGrp="1" noChangeArrowheads="1"/>
          </p:cNvSpPr>
          <p:nvPr>
            <p:ph type="title"/>
          </p:nvPr>
        </p:nvSpPr>
        <p:spPr>
          <a:xfrm>
            <a:off x="467544" y="260648"/>
            <a:ext cx="5050904" cy="868958"/>
          </a:xfrm>
        </p:spPr>
        <p:txBody>
          <a:bodyPr/>
          <a:lstStyle/>
          <a:p>
            <a:pPr eaLnBrk="1" hangingPunct="1"/>
            <a:r>
              <a:rPr lang="en-US" altLang="zh-CN" b="0" smtClean="0"/>
              <a:t>2.6.3 </a:t>
            </a:r>
            <a:r>
              <a:rPr lang="zh-CN" altLang="en-US" smtClean="0"/>
              <a:t>浮点运算流水线</a:t>
            </a:r>
          </a:p>
        </p:txBody>
      </p:sp>
      <p:sp>
        <p:nvSpPr>
          <p:cNvPr id="2" name="日期占位符 1"/>
          <p:cNvSpPr>
            <a:spLocks noGrp="1"/>
          </p:cNvSpPr>
          <p:nvPr>
            <p:ph type="dt" sz="half" idx="10"/>
          </p:nvPr>
        </p:nvSpPr>
        <p:spPr/>
        <p:txBody>
          <a:bodyPr/>
          <a:lstStyle/>
          <a:p>
            <a:pPr>
              <a:defRPr/>
            </a:pPr>
            <a:fld id="{5C8308DE-AE76-4F50-BB6B-5CD1D53763AB}" type="datetime11">
              <a:rPr lang="zh-CN" altLang="en-US" smtClean="0"/>
              <a:t>10:23:48</a:t>
            </a:fld>
            <a:endParaRPr lang="en-US" altLang="zh-CN"/>
          </a:p>
        </p:txBody>
      </p:sp>
    </p:spTree>
    <p:extLst>
      <p:ext uri="{BB962C8B-B14F-4D97-AF65-F5344CB8AC3E}">
        <p14:creationId xmlns:p14="http://schemas.microsoft.com/office/powerpoint/2010/main" val="354654006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1"/>
          </p:nvPr>
        </p:nvSpPr>
        <p:spPr>
          <a:xfrm>
            <a:off x="8470900" y="6381750"/>
            <a:ext cx="6508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lgn="ctr"/>
            <a:fld id="{4B8B563D-F44F-4826-B63C-87F73CADAF2F}" type="slidenum">
              <a:rPr lang="en-US" altLang="zh-CN" sz="1800" smtClean="0">
                <a:solidFill>
                  <a:srgbClr val="FF0000"/>
                </a:solidFill>
                <a:latin typeface="Arial" charset="0"/>
              </a:rPr>
              <a:pPr algn="ctr"/>
              <a:t>206</a:t>
            </a:fld>
            <a:endParaRPr lang="en-US" altLang="zh-CN" sz="1800" smtClean="0">
              <a:solidFill>
                <a:srgbClr val="FF0000"/>
              </a:solidFill>
              <a:latin typeface="Arial" charset="0"/>
            </a:endParaRPr>
          </a:p>
        </p:txBody>
      </p:sp>
      <p:sp>
        <p:nvSpPr>
          <p:cNvPr id="130051" name="Rectangle 3"/>
          <p:cNvSpPr>
            <a:spLocks noGrp="1" noChangeArrowheads="1"/>
          </p:cNvSpPr>
          <p:nvPr>
            <p:ph type="body" idx="1"/>
          </p:nvPr>
        </p:nvSpPr>
        <p:spPr>
          <a:xfrm>
            <a:off x="539552" y="1340768"/>
            <a:ext cx="7772400" cy="4968552"/>
          </a:xfrm>
        </p:spPr>
        <p:txBody>
          <a:bodyPr/>
          <a:lstStyle/>
          <a:p>
            <a:pPr eaLnBrk="1" hangingPunct="1">
              <a:buFont typeface="Wingdings" pitchFamily="2" charset="2"/>
              <a:buNone/>
            </a:pPr>
            <a:r>
              <a:rPr lang="en-US" altLang="zh-CN" sz="2800" smtClean="0"/>
              <a:t>2</a:t>
            </a:r>
            <a:r>
              <a:rPr lang="zh-CN" altLang="en-US" sz="2800" smtClean="0"/>
              <a:t>、流水技术原理</a:t>
            </a:r>
          </a:p>
          <a:p>
            <a:pPr lvl="1" eaLnBrk="1" hangingPunct="1">
              <a:buFont typeface="Wingdings" pitchFamily="2" charset="2"/>
              <a:buChar char="n"/>
            </a:pPr>
            <a:r>
              <a:rPr lang="zh-CN" altLang="en-US" smtClean="0"/>
              <a:t>在流水线中必须是连续的任务，只有不断的提供任务才能充分发挥流水线的效率</a:t>
            </a:r>
          </a:p>
          <a:p>
            <a:pPr lvl="1" eaLnBrk="1" hangingPunct="1">
              <a:buFont typeface="Wingdings" pitchFamily="2" charset="2"/>
              <a:buChar char="n"/>
            </a:pPr>
            <a:r>
              <a:rPr lang="zh-CN" altLang="en-US" smtClean="0"/>
              <a:t>把一个任务分解为几个有联系的子任务。每个子任务由一个专门的功能部件实现</a:t>
            </a:r>
          </a:p>
          <a:p>
            <a:pPr lvl="1" eaLnBrk="1" hangingPunct="1">
              <a:buFont typeface="Wingdings" pitchFamily="2" charset="2"/>
              <a:buChar char="n"/>
            </a:pPr>
            <a:r>
              <a:rPr lang="zh-CN" altLang="en-US" smtClean="0"/>
              <a:t>在流水线中的每个功能部件之后都要有一个缓冲寄存器，或称为锁存器</a:t>
            </a:r>
          </a:p>
          <a:p>
            <a:pPr lvl="1" eaLnBrk="1" hangingPunct="1">
              <a:buFont typeface="Wingdings" pitchFamily="2" charset="2"/>
              <a:buChar char="n"/>
            </a:pPr>
            <a:r>
              <a:rPr lang="zh-CN" altLang="en-US" smtClean="0"/>
              <a:t>流水线中各段的时间应该尽量相等，否则将会引起“堵塞”和“断流”的现象</a:t>
            </a:r>
          </a:p>
          <a:p>
            <a:pPr lvl="1" eaLnBrk="1" hangingPunct="1">
              <a:buFont typeface="Wingdings" pitchFamily="2" charset="2"/>
              <a:buChar char="n"/>
            </a:pPr>
            <a:r>
              <a:rPr lang="zh-CN" altLang="en-US" smtClean="0"/>
              <a:t>流水线需要有装入时间和排空时间，只有当流水线完全充满时，才能充分发挥效率</a:t>
            </a:r>
          </a:p>
        </p:txBody>
      </p:sp>
      <p:sp>
        <p:nvSpPr>
          <p:cNvPr id="4"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p>
        </p:txBody>
      </p:sp>
      <p:sp>
        <p:nvSpPr>
          <p:cNvPr id="2" name="日期占位符 1"/>
          <p:cNvSpPr>
            <a:spLocks noGrp="1"/>
          </p:cNvSpPr>
          <p:nvPr>
            <p:ph type="dt" sz="half" idx="10"/>
          </p:nvPr>
        </p:nvSpPr>
        <p:spPr/>
        <p:txBody>
          <a:bodyPr/>
          <a:lstStyle/>
          <a:p>
            <a:pPr>
              <a:defRPr/>
            </a:pPr>
            <a:fld id="{3CE289ED-8460-4D90-BF17-121ECC1F9ED8}" type="datetime11">
              <a:rPr lang="zh-CN" altLang="en-US" smtClean="0"/>
              <a:t>10:23:48</a:t>
            </a:fld>
            <a:endParaRPr lang="en-US" altLang="zh-CN"/>
          </a:p>
        </p:txBody>
      </p:sp>
    </p:spTree>
    <p:extLst>
      <p:ext uri="{BB962C8B-B14F-4D97-AF65-F5344CB8AC3E}">
        <p14:creationId xmlns:p14="http://schemas.microsoft.com/office/powerpoint/2010/main" val="362508905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1"/>
          </p:nvPr>
        </p:nvSpPr>
        <p:spPr>
          <a:xfrm>
            <a:off x="8470900" y="6381750"/>
            <a:ext cx="6508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lgn="ctr"/>
            <a:fld id="{2C86A8B7-822F-4416-8D13-DB40EEFB85C6}" type="slidenum">
              <a:rPr lang="en-US" altLang="zh-CN" sz="1800" smtClean="0">
                <a:solidFill>
                  <a:srgbClr val="FF0000"/>
                </a:solidFill>
                <a:latin typeface="Arial" charset="0"/>
              </a:rPr>
              <a:pPr algn="ctr"/>
              <a:t>207</a:t>
            </a:fld>
            <a:endParaRPr lang="en-US" altLang="zh-CN" sz="1800" smtClean="0">
              <a:solidFill>
                <a:srgbClr val="FF0000"/>
              </a:solidFill>
              <a:latin typeface="Arial" charset="0"/>
            </a:endParaRPr>
          </a:p>
        </p:txBody>
      </p:sp>
      <p:sp>
        <p:nvSpPr>
          <p:cNvPr id="131075" name="Rectangle 3"/>
          <p:cNvSpPr>
            <a:spLocks noGrp="1" noChangeArrowheads="1"/>
          </p:cNvSpPr>
          <p:nvPr>
            <p:ph type="body" idx="1"/>
          </p:nvPr>
        </p:nvSpPr>
        <p:spPr>
          <a:xfrm>
            <a:off x="683568" y="1628800"/>
            <a:ext cx="7772400" cy="2017712"/>
          </a:xfrm>
        </p:spPr>
        <p:txBody>
          <a:bodyPr/>
          <a:lstStyle/>
          <a:p>
            <a:pPr marL="0" indent="0" eaLnBrk="1" hangingPunct="1">
              <a:buFontTx/>
              <a:buNone/>
            </a:pPr>
            <a:r>
              <a:rPr lang="zh-CN" altLang="en-US" sz="2800" smtClean="0"/>
              <a:t>装入时间是指第一个任务进入流水线到输出流水线的时间。</a:t>
            </a:r>
            <a:endParaRPr lang="en-US" altLang="zh-CN" sz="2800" smtClean="0"/>
          </a:p>
          <a:p>
            <a:pPr marL="0" indent="0" eaLnBrk="1" hangingPunct="1">
              <a:buFontTx/>
              <a:buNone/>
            </a:pPr>
            <a:r>
              <a:rPr lang="zh-CN" altLang="en-US" sz="2800" smtClean="0"/>
              <a:t>排空时间是指第</a:t>
            </a:r>
            <a:r>
              <a:rPr lang="en-US" altLang="zh-CN" sz="2800" smtClean="0"/>
              <a:t>n</a:t>
            </a:r>
            <a:r>
              <a:rPr lang="zh-CN" altLang="en-US" sz="2800" smtClean="0"/>
              <a:t>个（最后一个）任务进入流水线到输出流水线的时间。</a:t>
            </a:r>
            <a:endParaRPr lang="en-US" altLang="zh-CN" sz="2800" smtClean="0"/>
          </a:p>
        </p:txBody>
      </p:sp>
      <p:sp>
        <p:nvSpPr>
          <p:cNvPr id="4"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p>
        </p:txBody>
      </p:sp>
      <p:sp>
        <p:nvSpPr>
          <p:cNvPr id="2" name="日期占位符 1"/>
          <p:cNvSpPr>
            <a:spLocks noGrp="1"/>
          </p:cNvSpPr>
          <p:nvPr>
            <p:ph type="dt" sz="half" idx="10"/>
          </p:nvPr>
        </p:nvSpPr>
        <p:spPr/>
        <p:txBody>
          <a:bodyPr/>
          <a:lstStyle/>
          <a:p>
            <a:pPr>
              <a:defRPr/>
            </a:pPr>
            <a:fld id="{415EADF6-0FA8-4768-A130-6C643F2305D9}" type="datetime11">
              <a:rPr lang="zh-CN" altLang="en-US" smtClean="0"/>
              <a:t>10:23:48</a:t>
            </a:fld>
            <a:endParaRPr lang="en-US" altLang="zh-CN"/>
          </a:p>
        </p:txBody>
      </p:sp>
    </p:spTree>
    <p:extLst>
      <p:ext uri="{BB962C8B-B14F-4D97-AF65-F5344CB8AC3E}">
        <p14:creationId xmlns:p14="http://schemas.microsoft.com/office/powerpoint/2010/main" val="331996653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1"/>
          </p:nvPr>
        </p:nvSpPr>
        <p:spPr>
          <a:xfrm>
            <a:off x="8564563" y="6400800"/>
            <a:ext cx="5794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lgn="ctr"/>
            <a:fld id="{82656FDB-702B-47DA-A364-60BC4699CB55}" type="slidenum">
              <a:rPr lang="en-US" altLang="zh-CN" sz="1800" smtClean="0">
                <a:solidFill>
                  <a:srgbClr val="FF0000"/>
                </a:solidFill>
                <a:latin typeface="Arial" charset="0"/>
              </a:rPr>
              <a:pPr algn="ctr"/>
              <a:t>208</a:t>
            </a:fld>
            <a:endParaRPr lang="en-US" altLang="zh-CN" sz="1800" smtClean="0">
              <a:solidFill>
                <a:srgbClr val="FF0000"/>
              </a:solidFill>
              <a:latin typeface="Arial" charset="0"/>
            </a:endParaRPr>
          </a:p>
        </p:txBody>
      </p:sp>
      <p:sp>
        <p:nvSpPr>
          <p:cNvPr id="132099" name="Rectangle 3"/>
          <p:cNvSpPr>
            <a:spLocks noGrp="1" noChangeArrowheads="1"/>
          </p:cNvSpPr>
          <p:nvPr>
            <p:ph type="body" idx="1"/>
          </p:nvPr>
        </p:nvSpPr>
        <p:spPr>
          <a:xfrm>
            <a:off x="684213" y="3789363"/>
            <a:ext cx="7772400" cy="2015901"/>
          </a:xfrm>
        </p:spPr>
        <p:txBody>
          <a:bodyPr/>
          <a:lstStyle/>
          <a:p>
            <a:pPr marL="0" lvl="1" indent="0" algn="just" eaLnBrk="1" hangingPunct="1">
              <a:buFont typeface="Wingdings" pitchFamily="2" charset="2"/>
              <a:buNone/>
            </a:pPr>
            <a:r>
              <a:rPr lang="zh-CN" altLang="en-US" b="1" smtClean="0">
                <a:latin typeface="宋体" charset="-122"/>
              </a:rPr>
              <a:t>设过程段</a:t>
            </a:r>
            <a:r>
              <a:rPr lang="zh-CN" altLang="en-US" b="1" smtClean="0">
                <a:latin typeface="宋体" charset="-122"/>
                <a:cs typeface="Times New Roman" pitchFamily="18" charset="0"/>
              </a:rPr>
              <a:t> </a:t>
            </a:r>
            <a:r>
              <a:rPr lang="en-US" altLang="zh-CN" b="1" smtClean="0">
                <a:latin typeface="宋体" charset="-122"/>
                <a:cs typeface="Times New Roman" pitchFamily="18" charset="0"/>
              </a:rPr>
              <a:t>S</a:t>
            </a:r>
            <a:r>
              <a:rPr lang="en-US" altLang="zh-CN" b="1" baseline="-30000" smtClean="0">
                <a:latin typeface="宋体" charset="-122"/>
                <a:cs typeface="Times New Roman" pitchFamily="18" charset="0"/>
              </a:rPr>
              <a:t>i</a:t>
            </a:r>
            <a:r>
              <a:rPr lang="zh-CN" altLang="en-US" b="1" smtClean="0">
                <a:latin typeface="宋体" charset="-122"/>
              </a:rPr>
              <a:t>所需的时间为</a:t>
            </a:r>
            <a:r>
              <a:rPr lang="en-US" altLang="zh-CN" b="1" smtClean="0">
                <a:latin typeface="宋体" charset="-122"/>
                <a:cs typeface="Times New Roman" pitchFamily="18" charset="0"/>
              </a:rPr>
              <a:t>τ</a:t>
            </a:r>
            <a:r>
              <a:rPr lang="en-US" altLang="zh-CN" b="1" baseline="-30000" smtClean="0">
                <a:latin typeface="宋体" charset="-122"/>
                <a:cs typeface="Times New Roman" pitchFamily="18" charset="0"/>
              </a:rPr>
              <a:t>i</a:t>
            </a:r>
            <a:r>
              <a:rPr lang="en-US" altLang="zh-CN" b="1" smtClean="0">
                <a:latin typeface="宋体" charset="-122"/>
                <a:cs typeface="Times New Roman" pitchFamily="18" charset="0"/>
              </a:rPr>
              <a:t>,</a:t>
            </a:r>
            <a:r>
              <a:rPr lang="zh-CN" altLang="en-US" b="1" smtClean="0">
                <a:latin typeface="宋体" charset="-122"/>
              </a:rPr>
              <a:t>缓冲寄存器的延时为</a:t>
            </a:r>
            <a:r>
              <a:rPr lang="en-US" altLang="zh-CN" b="1" smtClean="0">
                <a:latin typeface="宋体" charset="-122"/>
                <a:cs typeface="Times New Roman" pitchFamily="18" charset="0"/>
              </a:rPr>
              <a:t>τ</a:t>
            </a:r>
            <a:r>
              <a:rPr lang="en-US" altLang="zh-CN" b="1" baseline="-30000" smtClean="0">
                <a:latin typeface="宋体" charset="-122"/>
                <a:cs typeface="Times New Roman" pitchFamily="18" charset="0"/>
              </a:rPr>
              <a:t>l</a:t>
            </a:r>
            <a:r>
              <a:rPr lang="en-US" altLang="zh-CN" b="1" smtClean="0">
                <a:latin typeface="宋体" charset="-122"/>
                <a:cs typeface="Times New Roman" pitchFamily="18" charset="0"/>
              </a:rPr>
              <a:t>,</a:t>
            </a:r>
            <a:r>
              <a:rPr lang="zh-CN" altLang="en-US" b="1" smtClean="0">
                <a:latin typeface="宋体" charset="-122"/>
              </a:rPr>
              <a:t>线性流水线的时钟周期定义为</a:t>
            </a:r>
            <a:endParaRPr lang="zh-CN" altLang="en-US" b="1" smtClean="0">
              <a:latin typeface="宋体" charset="-122"/>
              <a:cs typeface="Times New Roman" pitchFamily="18" charset="0"/>
            </a:endParaRPr>
          </a:p>
          <a:p>
            <a:pPr marL="0" lvl="1" indent="0" algn="just" eaLnBrk="1" hangingPunct="1">
              <a:buFont typeface="Wingdings" pitchFamily="2" charset="2"/>
              <a:buNone/>
            </a:pPr>
            <a:r>
              <a:rPr lang="zh-CN" altLang="en-US" b="1" smtClean="0">
                <a:latin typeface="宋体" charset="-122"/>
                <a:cs typeface="Times New Roman" pitchFamily="18" charset="0"/>
              </a:rPr>
              <a:t>		</a:t>
            </a:r>
            <a:r>
              <a:rPr lang="en-US" altLang="zh-CN" b="1" smtClean="0">
                <a:latin typeface="宋体" charset="-122"/>
                <a:cs typeface="Times New Roman" pitchFamily="18" charset="0"/>
              </a:rPr>
              <a:t>τ</a:t>
            </a:r>
            <a:r>
              <a:rPr lang="zh-CN" altLang="en-US" b="1" smtClean="0">
                <a:latin typeface="宋体" charset="-122"/>
              </a:rPr>
              <a:t>＝</a:t>
            </a:r>
            <a:r>
              <a:rPr lang="en-US" altLang="zh-CN" b="1" smtClean="0">
                <a:latin typeface="宋体" charset="-122"/>
                <a:cs typeface="Times New Roman" pitchFamily="18" charset="0"/>
              </a:rPr>
              <a:t>max{τ</a:t>
            </a:r>
            <a:r>
              <a:rPr lang="en-US" altLang="zh-CN" b="1" baseline="-30000" smtClean="0">
                <a:latin typeface="宋体" charset="-122"/>
                <a:cs typeface="Times New Roman" pitchFamily="18" charset="0"/>
              </a:rPr>
              <a:t>i</a:t>
            </a:r>
            <a:r>
              <a:rPr lang="en-US" altLang="zh-CN" b="1" smtClean="0">
                <a:latin typeface="宋体" charset="-122"/>
                <a:cs typeface="Times New Roman" pitchFamily="18" charset="0"/>
              </a:rPr>
              <a:t>}</a:t>
            </a:r>
            <a:r>
              <a:rPr lang="zh-CN" altLang="en-US" b="1" smtClean="0">
                <a:latin typeface="宋体" charset="-122"/>
              </a:rPr>
              <a:t>＋</a:t>
            </a:r>
            <a:r>
              <a:rPr lang="en-US" altLang="zh-CN" b="1" smtClean="0">
                <a:latin typeface="宋体" charset="-122"/>
                <a:cs typeface="Times New Roman" pitchFamily="18" charset="0"/>
              </a:rPr>
              <a:t>τ</a:t>
            </a:r>
            <a:r>
              <a:rPr lang="en-US" altLang="zh-CN" b="1" baseline="-30000" smtClean="0">
                <a:latin typeface="宋体" charset="-122"/>
                <a:cs typeface="Times New Roman" pitchFamily="18" charset="0"/>
              </a:rPr>
              <a:t>l</a:t>
            </a:r>
            <a:r>
              <a:rPr lang="zh-CN" altLang="en-US" b="1" smtClean="0">
                <a:latin typeface="宋体" charset="-122"/>
              </a:rPr>
              <a:t>＝</a:t>
            </a:r>
            <a:r>
              <a:rPr lang="en-US" altLang="zh-CN" b="1" smtClean="0">
                <a:latin typeface="宋体" charset="-122"/>
                <a:cs typeface="Times New Roman" pitchFamily="18" charset="0"/>
              </a:rPr>
              <a:t>τ</a:t>
            </a:r>
            <a:r>
              <a:rPr lang="en-US" altLang="zh-CN" b="1" baseline="-30000" smtClean="0">
                <a:latin typeface="宋体" charset="-122"/>
                <a:cs typeface="Times New Roman" pitchFamily="18" charset="0"/>
              </a:rPr>
              <a:t>m</a:t>
            </a:r>
            <a:r>
              <a:rPr lang="zh-CN" altLang="en-US" b="1" smtClean="0">
                <a:latin typeface="宋体" charset="-122"/>
              </a:rPr>
              <a:t>＋</a:t>
            </a:r>
            <a:r>
              <a:rPr lang="en-US" altLang="zh-CN" b="1" smtClean="0">
                <a:latin typeface="宋体" charset="-122"/>
                <a:cs typeface="Times New Roman" pitchFamily="18" charset="0"/>
              </a:rPr>
              <a:t>τ</a:t>
            </a:r>
            <a:r>
              <a:rPr lang="en-US" altLang="zh-CN" b="1" baseline="-30000" smtClean="0">
                <a:latin typeface="宋体" charset="-122"/>
                <a:cs typeface="Times New Roman" pitchFamily="18" charset="0"/>
              </a:rPr>
              <a:t>l</a:t>
            </a:r>
            <a:endParaRPr lang="en-US" altLang="zh-CN" b="1" smtClean="0">
              <a:latin typeface="宋体" charset="-122"/>
              <a:cs typeface="Times New Roman" pitchFamily="18" charset="0"/>
            </a:endParaRPr>
          </a:p>
          <a:p>
            <a:pPr marL="0" lvl="1" indent="0" algn="just" eaLnBrk="1" hangingPunct="1">
              <a:buFont typeface="Wingdings" pitchFamily="2" charset="2"/>
              <a:buNone/>
            </a:pPr>
            <a:r>
              <a:rPr lang="zh-CN" altLang="en-US" b="1" smtClean="0">
                <a:latin typeface="宋体" charset="-122"/>
              </a:rPr>
              <a:t>流水线处理的频率为</a:t>
            </a:r>
            <a:r>
              <a:rPr lang="zh-CN" altLang="en-US" b="1" smtClean="0">
                <a:latin typeface="宋体" charset="-122"/>
                <a:cs typeface="Times New Roman" pitchFamily="18" charset="0"/>
              </a:rPr>
              <a:t> </a:t>
            </a:r>
            <a:r>
              <a:rPr lang="en-US" altLang="zh-CN" b="1" smtClean="0">
                <a:latin typeface="宋体" charset="-122"/>
                <a:cs typeface="Times New Roman" pitchFamily="18" charset="0"/>
              </a:rPr>
              <a:t>f</a:t>
            </a:r>
            <a:r>
              <a:rPr lang="zh-CN" altLang="en-US" b="1" smtClean="0">
                <a:latin typeface="宋体" charset="-122"/>
              </a:rPr>
              <a:t>＝</a:t>
            </a:r>
            <a:r>
              <a:rPr lang="en-US" altLang="zh-CN" b="1" smtClean="0">
                <a:latin typeface="宋体" charset="-122"/>
                <a:cs typeface="Times New Roman" pitchFamily="18" charset="0"/>
              </a:rPr>
              <a:t>1/τ</a:t>
            </a:r>
            <a:r>
              <a:rPr lang="zh-CN" altLang="en-US" b="1" smtClean="0">
                <a:latin typeface="宋体" charset="-122"/>
              </a:rPr>
              <a:t>。</a:t>
            </a:r>
          </a:p>
        </p:txBody>
      </p:sp>
      <p:sp>
        <p:nvSpPr>
          <p:cNvPr id="132100" name="Rectangle 4"/>
          <p:cNvSpPr>
            <a:spLocks noChangeArrowheads="1"/>
          </p:cNvSpPr>
          <p:nvPr/>
        </p:nvSpPr>
        <p:spPr bwMode="auto">
          <a:xfrm>
            <a:off x="2628900" y="2538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endParaRPr lang="zh-CN" altLang="en-US"/>
          </a:p>
        </p:txBody>
      </p:sp>
      <p:pic>
        <p:nvPicPr>
          <p:cNvPr id="132101" name="Picture 5" descr="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438275"/>
            <a:ext cx="4800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p>
        </p:txBody>
      </p:sp>
      <p:sp>
        <p:nvSpPr>
          <p:cNvPr id="2" name="日期占位符 1"/>
          <p:cNvSpPr>
            <a:spLocks noGrp="1"/>
          </p:cNvSpPr>
          <p:nvPr>
            <p:ph type="dt" sz="half" idx="10"/>
          </p:nvPr>
        </p:nvSpPr>
        <p:spPr/>
        <p:txBody>
          <a:bodyPr/>
          <a:lstStyle/>
          <a:p>
            <a:pPr>
              <a:defRPr/>
            </a:pPr>
            <a:fld id="{2F5FA49E-64D2-4A5F-8E1C-F20A656A642A}" type="datetime11">
              <a:rPr lang="zh-CN" altLang="en-US" smtClean="0"/>
              <a:t>10:23:48</a:t>
            </a:fld>
            <a:endParaRPr lang="en-US" altLang="zh-CN"/>
          </a:p>
        </p:txBody>
      </p:sp>
    </p:spTree>
    <p:extLst>
      <p:ext uri="{BB962C8B-B14F-4D97-AF65-F5344CB8AC3E}">
        <p14:creationId xmlns:p14="http://schemas.microsoft.com/office/powerpoint/2010/main" val="419130954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1"/>
          </p:nvPr>
        </p:nvSpPr>
        <p:spPr>
          <a:xfrm>
            <a:off x="8564563" y="6400800"/>
            <a:ext cx="5794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lgn="ctr"/>
            <a:fld id="{FE74D048-64AF-4464-92B1-52B1585D10E2}" type="slidenum">
              <a:rPr lang="en-US" altLang="zh-CN" sz="1800" smtClean="0">
                <a:solidFill>
                  <a:srgbClr val="FF0000"/>
                </a:solidFill>
                <a:latin typeface="Arial" charset="0"/>
              </a:rPr>
              <a:pPr algn="ctr"/>
              <a:t>209</a:t>
            </a:fld>
            <a:endParaRPr lang="en-US" altLang="zh-CN" sz="1800" smtClean="0">
              <a:solidFill>
                <a:srgbClr val="FF0000"/>
              </a:solidFill>
              <a:latin typeface="Arial" charset="0"/>
            </a:endParaRPr>
          </a:p>
        </p:txBody>
      </p:sp>
      <p:sp>
        <p:nvSpPr>
          <p:cNvPr id="133124" name="Rectangle 3"/>
          <p:cNvSpPr>
            <a:spLocks noGrp="1" noChangeArrowheads="1"/>
          </p:cNvSpPr>
          <p:nvPr>
            <p:ph type="body" idx="1"/>
          </p:nvPr>
        </p:nvSpPr>
        <p:spPr>
          <a:xfrm>
            <a:off x="683568" y="1844824"/>
            <a:ext cx="7772400" cy="3375025"/>
          </a:xfrm>
        </p:spPr>
        <p:txBody>
          <a:bodyPr/>
          <a:lstStyle/>
          <a:p>
            <a:pPr algn="just" eaLnBrk="1" hangingPunct="1">
              <a:buFont typeface="Wingdings" pitchFamily="2" charset="2"/>
              <a:buChar char="n"/>
            </a:pPr>
            <a:r>
              <a:rPr lang="zh-CN" altLang="en-US" sz="2400" b="1" smtClean="0">
                <a:latin typeface="宋体" charset="-122"/>
              </a:rPr>
              <a:t>一个具有</a:t>
            </a:r>
            <a:r>
              <a:rPr lang="en-US" altLang="zh-CN" sz="2400" b="1" smtClean="0">
                <a:latin typeface="宋体" charset="-122"/>
                <a:cs typeface="Times New Roman" pitchFamily="18" charset="0"/>
              </a:rPr>
              <a:t>k </a:t>
            </a:r>
            <a:r>
              <a:rPr lang="zh-CN" altLang="en-US" sz="2400" b="1" smtClean="0">
                <a:latin typeface="宋体" charset="-122"/>
              </a:rPr>
              <a:t>级过程段的流水线处理</a:t>
            </a:r>
            <a:r>
              <a:rPr lang="zh-CN" altLang="en-US" sz="2400" b="1" smtClean="0">
                <a:latin typeface="宋体" charset="-122"/>
                <a:cs typeface="Times New Roman" pitchFamily="18" charset="0"/>
              </a:rPr>
              <a:t> </a:t>
            </a:r>
            <a:r>
              <a:rPr lang="en-US" altLang="zh-CN" sz="2400" b="1" smtClean="0">
                <a:latin typeface="宋体" charset="-122"/>
                <a:cs typeface="Times New Roman" pitchFamily="18" charset="0"/>
              </a:rPr>
              <a:t>n </a:t>
            </a:r>
            <a:r>
              <a:rPr lang="zh-CN" altLang="en-US" sz="2400" b="1" smtClean="0">
                <a:latin typeface="宋体" charset="-122"/>
              </a:rPr>
              <a:t>个任务需要的时钟周期数为</a:t>
            </a:r>
            <a:r>
              <a:rPr lang="en-US" altLang="zh-CN" sz="2400" b="1" smtClean="0">
                <a:latin typeface="宋体" charset="-122"/>
                <a:cs typeface="Times New Roman" pitchFamily="18" charset="0"/>
              </a:rPr>
              <a:t>T</a:t>
            </a:r>
            <a:r>
              <a:rPr lang="en-US" altLang="zh-CN" sz="2400" b="1" baseline="-30000" smtClean="0">
                <a:latin typeface="宋体" charset="-122"/>
                <a:cs typeface="Times New Roman" pitchFamily="18" charset="0"/>
              </a:rPr>
              <a:t>k</a:t>
            </a:r>
            <a:r>
              <a:rPr lang="zh-CN" altLang="en-US" sz="2400" b="1" smtClean="0">
                <a:latin typeface="宋体" charset="-122"/>
              </a:rPr>
              <a:t>＝</a:t>
            </a:r>
            <a:r>
              <a:rPr lang="en-US" altLang="zh-CN" sz="2400" b="1" smtClean="0">
                <a:latin typeface="宋体" charset="-122"/>
                <a:cs typeface="Times New Roman" pitchFamily="18" charset="0"/>
              </a:rPr>
              <a:t>k</a:t>
            </a:r>
            <a:r>
              <a:rPr lang="zh-CN" altLang="en-US" sz="2400" b="1" smtClean="0">
                <a:latin typeface="宋体" charset="-122"/>
              </a:rPr>
              <a:t>＋</a:t>
            </a:r>
            <a:r>
              <a:rPr lang="en-US" altLang="zh-CN" sz="2400" b="1" smtClean="0">
                <a:latin typeface="宋体" charset="-122"/>
                <a:cs typeface="Times New Roman" pitchFamily="18" charset="0"/>
              </a:rPr>
              <a:t>(n</a:t>
            </a:r>
            <a:r>
              <a:rPr lang="zh-CN" altLang="en-US" sz="2400" b="1" smtClean="0">
                <a:latin typeface="宋体" charset="-122"/>
              </a:rPr>
              <a:t>－</a:t>
            </a:r>
            <a:r>
              <a:rPr lang="en-US" altLang="zh-CN" sz="2400" b="1" smtClean="0">
                <a:latin typeface="宋体" charset="-122"/>
                <a:cs typeface="Times New Roman" pitchFamily="18" charset="0"/>
              </a:rPr>
              <a:t>1)</a:t>
            </a:r>
            <a:r>
              <a:rPr lang="zh-CN" altLang="en-US" sz="2400" b="1" smtClean="0">
                <a:latin typeface="宋体" charset="-122"/>
              </a:rPr>
              <a:t>，</a:t>
            </a:r>
          </a:p>
          <a:p>
            <a:pPr lvl="1" algn="just" eaLnBrk="1" hangingPunct="1">
              <a:buFont typeface="Wingdings" pitchFamily="2" charset="2"/>
              <a:buNone/>
            </a:pPr>
            <a:r>
              <a:rPr lang="zh-CN" altLang="en-US" sz="2400" b="1" smtClean="0">
                <a:latin typeface="宋体" charset="-122"/>
              </a:rPr>
              <a:t>所需要的时间为： </a:t>
            </a:r>
            <a:r>
              <a:rPr lang="en-US" altLang="zh-CN" sz="2400" b="1" smtClean="0">
                <a:latin typeface="宋体" charset="-122"/>
                <a:cs typeface="Times New Roman" pitchFamily="18" charset="0"/>
              </a:rPr>
              <a:t>T</a:t>
            </a:r>
            <a:r>
              <a:rPr lang="zh-CN" altLang="en-US" sz="2400" b="1" smtClean="0">
                <a:latin typeface="宋体" charset="-122"/>
              </a:rPr>
              <a:t>＝</a:t>
            </a:r>
            <a:r>
              <a:rPr lang="en-US" altLang="zh-CN" sz="2400" b="1" smtClean="0">
                <a:latin typeface="宋体" charset="-122"/>
                <a:cs typeface="Times New Roman" pitchFamily="18" charset="0"/>
              </a:rPr>
              <a:t>T</a:t>
            </a:r>
            <a:r>
              <a:rPr lang="en-US" altLang="zh-CN" sz="2400" b="1" baseline="-30000" smtClean="0">
                <a:latin typeface="宋体" charset="-122"/>
                <a:cs typeface="Times New Roman" pitchFamily="18" charset="0"/>
              </a:rPr>
              <a:t>k</a:t>
            </a:r>
            <a:r>
              <a:rPr lang="en-US" altLang="zh-CN" sz="2400" b="1" smtClean="0">
                <a:latin typeface="宋体" charset="-122"/>
              </a:rPr>
              <a:t> × </a:t>
            </a:r>
            <a:r>
              <a:rPr lang="en-US" altLang="zh-CN" sz="2400" b="1" smtClean="0">
                <a:latin typeface="宋体" charset="-122"/>
                <a:cs typeface="Times New Roman" pitchFamily="18" charset="0"/>
              </a:rPr>
              <a:t>τ</a:t>
            </a:r>
          </a:p>
          <a:p>
            <a:pPr lvl="1" algn="just" eaLnBrk="1" hangingPunct="1">
              <a:buFont typeface="Wingdings" pitchFamily="2" charset="2"/>
              <a:buNone/>
            </a:pPr>
            <a:r>
              <a:rPr lang="zh-CN" altLang="en-US" sz="2400" b="1" smtClean="0">
                <a:latin typeface="宋体" charset="-122"/>
              </a:rPr>
              <a:t>而同时，顺序完成的时间为：</a:t>
            </a:r>
            <a:r>
              <a:rPr lang="en-US" altLang="zh-CN" sz="2400" b="1" smtClean="0">
                <a:latin typeface="宋体" charset="-122"/>
              </a:rPr>
              <a:t>T</a:t>
            </a:r>
            <a:r>
              <a:rPr lang="zh-CN" altLang="en-US" sz="2400" b="1" smtClean="0">
                <a:latin typeface="宋体" charset="-122"/>
              </a:rPr>
              <a:t>＝</a:t>
            </a:r>
            <a:r>
              <a:rPr lang="en-US" altLang="zh-CN" sz="2400" b="1" smtClean="0">
                <a:latin typeface="宋体" charset="-122"/>
              </a:rPr>
              <a:t>n×k×</a:t>
            </a:r>
            <a:r>
              <a:rPr lang="en-US" altLang="zh-CN" sz="2400" b="1" smtClean="0">
                <a:latin typeface="宋体" charset="-122"/>
                <a:cs typeface="Times New Roman" pitchFamily="18" charset="0"/>
              </a:rPr>
              <a:t>τ</a:t>
            </a:r>
          </a:p>
          <a:p>
            <a:pPr algn="just" eaLnBrk="1" hangingPunct="1">
              <a:buFont typeface="Wingdings" pitchFamily="2" charset="2"/>
              <a:buChar char="n"/>
            </a:pPr>
            <a:r>
              <a:rPr lang="en-US" altLang="zh-CN" sz="2400" b="1" smtClean="0">
                <a:latin typeface="宋体" charset="-122"/>
                <a:cs typeface="Times New Roman" pitchFamily="18" charset="0"/>
              </a:rPr>
              <a:t>k</a:t>
            </a:r>
            <a:r>
              <a:rPr lang="zh-CN" altLang="en-US" sz="2400" b="1" smtClean="0">
                <a:latin typeface="宋体" charset="-122"/>
              </a:rPr>
              <a:t>级线性流水线的加速比：</a:t>
            </a:r>
            <a:endParaRPr lang="zh-CN" altLang="en-US" sz="2400" b="1" smtClean="0">
              <a:latin typeface="宋体" charset="-122"/>
              <a:cs typeface="Times New Roman" pitchFamily="18" charset="0"/>
            </a:endParaRPr>
          </a:p>
          <a:p>
            <a:pPr algn="just" eaLnBrk="1" hangingPunct="1">
              <a:buFont typeface="Wingdings" pitchFamily="2" charset="2"/>
              <a:buNone/>
            </a:pPr>
            <a:r>
              <a:rPr lang="en-US" altLang="zh-CN" sz="2400" b="1" smtClean="0">
                <a:latin typeface="宋体" charset="-122"/>
                <a:cs typeface="Times New Roman" pitchFamily="18" charset="0"/>
              </a:rPr>
              <a:t>C</a:t>
            </a:r>
            <a:r>
              <a:rPr lang="en-US" altLang="zh-CN" sz="2400" b="1" baseline="-30000" smtClean="0">
                <a:latin typeface="宋体" charset="-122"/>
                <a:cs typeface="Times New Roman" pitchFamily="18" charset="0"/>
              </a:rPr>
              <a:t>k </a:t>
            </a:r>
            <a:r>
              <a:rPr lang="zh-CN" altLang="en-US" sz="2400" b="1" baseline="-25000" smtClean="0">
                <a:latin typeface="宋体" charset="-122"/>
              </a:rPr>
              <a:t>＝  </a:t>
            </a:r>
            <a:r>
              <a:rPr lang="en-US" altLang="zh-CN" sz="2400" b="1" u="sng" smtClean="0">
                <a:latin typeface="宋体" charset="-122"/>
                <a:cs typeface="Times New Roman" pitchFamily="18" charset="0"/>
              </a:rPr>
              <a:t>TL</a:t>
            </a:r>
            <a:r>
              <a:rPr lang="en-US" altLang="zh-CN" sz="2400" b="1" smtClean="0">
                <a:latin typeface="宋体" charset="-122"/>
                <a:cs typeface="Times New Roman" pitchFamily="18" charset="0"/>
              </a:rPr>
              <a:t>  </a:t>
            </a:r>
            <a:r>
              <a:rPr lang="zh-CN" altLang="en-US" sz="2400" b="1" baseline="-25000" smtClean="0">
                <a:latin typeface="宋体" charset="-122"/>
              </a:rPr>
              <a:t>＝   </a:t>
            </a:r>
            <a:r>
              <a:rPr lang="zh-CN" altLang="en-US" sz="2400" b="1" u="sng" smtClean="0">
                <a:latin typeface="宋体" charset="-122"/>
              </a:rPr>
              <a:t>　</a:t>
            </a:r>
            <a:r>
              <a:rPr lang="en-US" altLang="zh-CN" sz="2400" b="1" u="sng" smtClean="0">
                <a:latin typeface="宋体" charset="-122"/>
                <a:cs typeface="Times New Roman" pitchFamily="18" charset="0"/>
              </a:rPr>
              <a:t>n</a:t>
            </a:r>
            <a:r>
              <a:rPr lang="en-US" altLang="zh-CN" sz="2400" b="1" u="sng" smtClean="0">
                <a:cs typeface="Times New Roman" pitchFamily="18" charset="0"/>
              </a:rPr>
              <a:t>·</a:t>
            </a:r>
            <a:r>
              <a:rPr lang="en-US" altLang="zh-CN" sz="2400" b="1" u="sng" smtClean="0">
                <a:latin typeface="宋体" charset="-122"/>
                <a:cs typeface="Times New Roman" pitchFamily="18" charset="0"/>
              </a:rPr>
              <a:t>k </a:t>
            </a:r>
            <a:r>
              <a:rPr lang="zh-CN" altLang="en-US" sz="2400" b="1" u="sng" smtClean="0">
                <a:latin typeface="宋体" charset="-122"/>
              </a:rPr>
              <a:t>　</a:t>
            </a:r>
            <a:r>
              <a:rPr lang="zh-CN" altLang="en-US" sz="2400" b="1" smtClean="0">
                <a:latin typeface="宋体" charset="-122"/>
                <a:cs typeface="Times New Roman" pitchFamily="18" charset="0"/>
              </a:rPr>
              <a:t>    </a:t>
            </a:r>
          </a:p>
          <a:p>
            <a:pPr algn="just" eaLnBrk="1" hangingPunct="1">
              <a:buFont typeface="Wingdings" pitchFamily="2" charset="2"/>
              <a:buNone/>
            </a:pPr>
            <a:r>
              <a:rPr lang="zh-CN" altLang="en-US" sz="2400" b="1" smtClean="0">
                <a:latin typeface="宋体" charset="-122"/>
                <a:cs typeface="Times New Roman" pitchFamily="18" charset="0"/>
              </a:rPr>
              <a:t>     </a:t>
            </a:r>
            <a:r>
              <a:rPr lang="en-US" altLang="zh-CN" sz="2400" b="1" smtClean="0">
                <a:latin typeface="宋体" charset="-122"/>
                <a:cs typeface="Times New Roman" pitchFamily="18" charset="0"/>
              </a:rPr>
              <a:t>Tk     k</a:t>
            </a:r>
            <a:r>
              <a:rPr lang="zh-CN" altLang="en-US" sz="2400" b="1" smtClean="0">
                <a:latin typeface="宋体" charset="-122"/>
              </a:rPr>
              <a:t>＋</a:t>
            </a:r>
            <a:r>
              <a:rPr lang="en-US" altLang="zh-CN" sz="2400" b="1" smtClean="0">
                <a:latin typeface="宋体" charset="-122"/>
                <a:cs typeface="Times New Roman" pitchFamily="18" charset="0"/>
              </a:rPr>
              <a:t>(n</a:t>
            </a:r>
            <a:r>
              <a:rPr lang="zh-CN" altLang="en-US" sz="2400" b="1" smtClean="0">
                <a:latin typeface="宋体" charset="-122"/>
              </a:rPr>
              <a:t>－</a:t>
            </a:r>
            <a:r>
              <a:rPr lang="en-US" altLang="zh-CN" sz="2400" b="1" smtClean="0">
                <a:latin typeface="宋体" charset="-122"/>
                <a:cs typeface="Times New Roman" pitchFamily="18" charset="0"/>
              </a:rPr>
              <a:t>1)</a:t>
            </a:r>
          </a:p>
        </p:txBody>
      </p:sp>
      <p:sp>
        <p:nvSpPr>
          <p:cNvPr id="6" name="Rectangle 2"/>
          <p:cNvSpPr>
            <a:spLocks noGrp="1" noChangeArrowheads="1"/>
          </p:cNvSpPr>
          <p:nvPr>
            <p:ph type="title"/>
          </p:nvPr>
        </p:nvSpPr>
        <p:spPr>
          <a:xfrm>
            <a:off x="467544" y="332656"/>
            <a:ext cx="5050904" cy="724942"/>
          </a:xfrm>
        </p:spPr>
        <p:txBody>
          <a:bodyPr/>
          <a:lstStyle/>
          <a:p>
            <a:pPr eaLnBrk="1" hangingPunct="1"/>
            <a:r>
              <a:rPr lang="en-US" altLang="zh-CN" b="0" smtClean="0"/>
              <a:t>2.6.3 </a:t>
            </a:r>
            <a:r>
              <a:rPr lang="zh-CN" altLang="en-US" smtClean="0"/>
              <a:t>浮点运算流水线</a:t>
            </a:r>
          </a:p>
        </p:txBody>
      </p:sp>
      <p:sp>
        <p:nvSpPr>
          <p:cNvPr id="2" name="日期占位符 1"/>
          <p:cNvSpPr>
            <a:spLocks noGrp="1"/>
          </p:cNvSpPr>
          <p:nvPr>
            <p:ph type="dt" sz="half" idx="10"/>
          </p:nvPr>
        </p:nvSpPr>
        <p:spPr/>
        <p:txBody>
          <a:bodyPr/>
          <a:lstStyle/>
          <a:p>
            <a:pPr>
              <a:defRPr/>
            </a:pPr>
            <a:fld id="{C4B72009-AA55-444C-97E3-15FB9350DE28}" type="datetime11">
              <a:rPr lang="zh-CN" altLang="en-US" smtClean="0"/>
              <a:t>10:23:48</a:t>
            </a:fld>
            <a:endParaRPr lang="en-US" altLang="zh-CN"/>
          </a:p>
        </p:txBody>
      </p:sp>
    </p:spTree>
    <p:extLst>
      <p:ext uri="{BB962C8B-B14F-4D97-AF65-F5344CB8AC3E}">
        <p14:creationId xmlns:p14="http://schemas.microsoft.com/office/powerpoint/2010/main" val="1496922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type="body" idx="4294967295"/>
          </p:nvPr>
        </p:nvSpPr>
        <p:spPr>
          <a:xfrm>
            <a:off x="468313" y="1125538"/>
            <a:ext cx="8229600" cy="3240087"/>
          </a:xfrm>
        </p:spPr>
        <p:txBody>
          <a:bodyPr/>
          <a:lstStyle/>
          <a:p>
            <a:pPr eaLnBrk="1" hangingPunct="1">
              <a:buFontTx/>
              <a:buNone/>
            </a:pPr>
            <a:r>
              <a:rPr lang="en-US" altLang="zh-CN" sz="2800" smtClean="0">
                <a:latin typeface="Times New Roman" pitchFamily="18" charset="0"/>
              </a:rPr>
              <a:t>4. </a:t>
            </a:r>
            <a:r>
              <a:rPr lang="zh-CN" altLang="en-US" sz="2800" smtClean="0">
                <a:latin typeface="Times New Roman" pitchFamily="18" charset="0"/>
              </a:rPr>
              <a:t>定点</a:t>
            </a:r>
            <a:r>
              <a:rPr lang="en-US" altLang="zh-CN" sz="2800" smtClean="0">
                <a:latin typeface="Times New Roman" pitchFamily="18" charset="0"/>
              </a:rPr>
              <a:t>/</a:t>
            </a:r>
            <a:r>
              <a:rPr lang="zh-CN" altLang="en-US" sz="2800" smtClean="0">
                <a:latin typeface="Times New Roman" pitchFamily="18" charset="0"/>
              </a:rPr>
              <a:t>浮点表示法与定点</a:t>
            </a:r>
            <a:r>
              <a:rPr lang="en-US" altLang="zh-CN" sz="2800" smtClean="0">
                <a:latin typeface="Times New Roman" pitchFamily="18" charset="0"/>
              </a:rPr>
              <a:t>/</a:t>
            </a:r>
            <a:r>
              <a:rPr lang="zh-CN" altLang="en-US" sz="2800" smtClean="0">
                <a:latin typeface="Times New Roman" pitchFamily="18" charset="0"/>
              </a:rPr>
              <a:t>浮点计算机</a:t>
            </a:r>
          </a:p>
          <a:p>
            <a:pPr eaLnBrk="1" hangingPunct="1">
              <a:buFontTx/>
              <a:buNone/>
            </a:pPr>
            <a:r>
              <a:rPr lang="zh-CN" altLang="en-US" sz="2800" smtClean="0">
                <a:latin typeface="Times New Roman" pitchFamily="18" charset="0"/>
              </a:rPr>
              <a:t>（</a:t>
            </a:r>
            <a:r>
              <a:rPr lang="en-US" altLang="zh-CN" sz="2800" smtClean="0">
                <a:latin typeface="Times New Roman" pitchFamily="18" charset="0"/>
              </a:rPr>
              <a:t>1</a:t>
            </a:r>
            <a:r>
              <a:rPr lang="zh-CN" altLang="en-US" sz="2800" smtClean="0">
                <a:latin typeface="Times New Roman" pitchFamily="18" charset="0"/>
              </a:rPr>
              <a:t>）定点</a:t>
            </a:r>
            <a:r>
              <a:rPr lang="en-US" altLang="zh-CN" sz="2800" smtClean="0">
                <a:latin typeface="Times New Roman" pitchFamily="18" charset="0"/>
                <a:cs typeface="Times New Roman" pitchFamily="18" charset="0"/>
              </a:rPr>
              <a:t>/</a:t>
            </a:r>
            <a:r>
              <a:rPr lang="zh-CN" altLang="en-US" sz="2800" smtClean="0">
                <a:latin typeface="Times New Roman" pitchFamily="18" charset="0"/>
              </a:rPr>
              <a:t>浮点表示法的区别</a:t>
            </a:r>
            <a:endParaRPr lang="zh-CN" altLang="en-US" sz="2800" smtClean="0">
              <a:latin typeface="宋体" pitchFamily="2" charset="-122"/>
            </a:endParaRPr>
          </a:p>
          <a:p>
            <a:pPr eaLnBrk="1" hangingPunct="1">
              <a:buFontTx/>
              <a:buNone/>
            </a:pPr>
            <a:r>
              <a:rPr lang="zh-CN" altLang="en-US" sz="2800" smtClean="0">
                <a:latin typeface="Times New Roman" pitchFamily="18" charset="0"/>
              </a:rPr>
              <a:t>假设定点数和浮点数的字长相同。</a:t>
            </a:r>
          </a:p>
          <a:p>
            <a:pPr eaLnBrk="1" hangingPunct="1">
              <a:buFont typeface="Wingdings" pitchFamily="2" charset="2"/>
              <a:buChar char="n"/>
            </a:pPr>
            <a:r>
              <a:rPr lang="zh-CN" altLang="en-US" sz="2800" smtClean="0">
                <a:latin typeface="Times New Roman" pitchFamily="18" charset="0"/>
              </a:rPr>
              <a:t>数值的表示范围</a:t>
            </a:r>
          </a:p>
          <a:p>
            <a:pPr lvl="1" eaLnBrk="1" hangingPunct="1">
              <a:buFontTx/>
              <a:buNone/>
            </a:pPr>
            <a:r>
              <a:rPr lang="zh-CN" altLang="en-US" sz="2800" smtClean="0">
                <a:latin typeface="Times New Roman" pitchFamily="18" charset="0"/>
              </a:rPr>
              <a:t>           浮点表示法所能表示的数值范围将远远大于定点数。</a:t>
            </a:r>
          </a:p>
        </p:txBody>
      </p:sp>
      <p:sp>
        <p:nvSpPr>
          <p:cNvPr id="23555" name="灯片编号占位符 1"/>
          <p:cNvSpPr>
            <a:spLocks noGrp="1"/>
          </p:cNvSpPr>
          <p:nvPr>
            <p:ph type="sldNum" sz="quarter" idx="12"/>
          </p:nvPr>
        </p:nvSpPr>
        <p:spPr>
          <a:xfrm>
            <a:off x="8172400" y="6377989"/>
            <a:ext cx="87173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A5387291-04D3-45F2-B635-8078B3408B75}" type="slidenum">
              <a:rPr lang="en-US" altLang="zh-CN" sz="2000">
                <a:solidFill>
                  <a:srgbClr val="C00000"/>
                </a:solidFill>
                <a:latin typeface="Times New Roman" pitchFamily="18" charset="0"/>
              </a:rPr>
              <a:pPr algn="ctr"/>
              <a:t>21</a:t>
            </a:fld>
            <a:endParaRPr lang="en-US" altLang="zh-CN" sz="2000">
              <a:solidFill>
                <a:srgbClr val="C0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8835A590-E2C9-4431-9D32-76ACB145B479}"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9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1"/>
          </p:nvPr>
        </p:nvSpPr>
        <p:spPr>
          <a:xfrm>
            <a:off x="8616950" y="6400800"/>
            <a:ext cx="508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3600">
                <a:solidFill>
                  <a:schemeClr val="tx1"/>
                </a:solidFill>
                <a:latin typeface="Times New Roman" pitchFamily="18" charset="0"/>
                <a:ea typeface="宋体" charset="-122"/>
              </a:defRPr>
            </a:lvl1pPr>
            <a:lvl2pPr marL="742950" indent="-285750">
              <a:defRPr kumimoji="1" sz="3600">
                <a:solidFill>
                  <a:schemeClr val="tx1"/>
                </a:solidFill>
                <a:latin typeface="Times New Roman" pitchFamily="18" charset="0"/>
                <a:ea typeface="宋体" charset="-122"/>
              </a:defRPr>
            </a:lvl2pPr>
            <a:lvl3pPr marL="1143000" indent="-228600">
              <a:defRPr kumimoji="1" sz="3600">
                <a:solidFill>
                  <a:schemeClr val="tx1"/>
                </a:solidFill>
                <a:latin typeface="Times New Roman" pitchFamily="18" charset="0"/>
                <a:ea typeface="宋体" charset="-122"/>
              </a:defRPr>
            </a:lvl3pPr>
            <a:lvl4pPr marL="1600200" indent="-228600">
              <a:defRPr kumimoji="1" sz="3600">
                <a:solidFill>
                  <a:schemeClr val="tx1"/>
                </a:solidFill>
                <a:latin typeface="Times New Roman" pitchFamily="18" charset="0"/>
                <a:ea typeface="宋体" charset="-122"/>
              </a:defRPr>
            </a:lvl4pPr>
            <a:lvl5pPr marL="2057400" indent="-228600">
              <a:defRPr kumimoji="1" sz="36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charset="-122"/>
              </a:defRPr>
            </a:lvl9pPr>
          </a:lstStyle>
          <a:p>
            <a:pPr algn="ctr"/>
            <a:fld id="{92709C07-BA18-43D9-B026-D71ACB2ACA37}" type="slidenum">
              <a:rPr lang="en-US" altLang="zh-CN" sz="1800" smtClean="0">
                <a:solidFill>
                  <a:srgbClr val="FF0000"/>
                </a:solidFill>
                <a:latin typeface="Arial" charset="0"/>
              </a:rPr>
              <a:pPr algn="ctr"/>
              <a:t>210</a:t>
            </a:fld>
            <a:endParaRPr lang="en-US" altLang="zh-CN" sz="1800" smtClean="0">
              <a:solidFill>
                <a:srgbClr val="FF0000"/>
              </a:solidFill>
              <a:latin typeface="Arial" charset="0"/>
            </a:endParaRPr>
          </a:p>
        </p:txBody>
      </p:sp>
      <p:sp>
        <p:nvSpPr>
          <p:cNvPr id="134147" name="Rectangle 3"/>
          <p:cNvSpPr>
            <a:spLocks noGrp="1" noChangeArrowheads="1"/>
          </p:cNvSpPr>
          <p:nvPr>
            <p:ph type="body" idx="1"/>
          </p:nvPr>
        </p:nvSpPr>
        <p:spPr>
          <a:xfrm>
            <a:off x="395536" y="1237903"/>
            <a:ext cx="7772400" cy="1759050"/>
          </a:xfrm>
        </p:spPr>
        <p:txBody>
          <a:bodyPr/>
          <a:lstStyle/>
          <a:p>
            <a:pPr marL="0" indent="0" algn="just" eaLnBrk="1" hangingPunct="1">
              <a:buNone/>
            </a:pPr>
            <a:r>
              <a:rPr lang="en-US" altLang="zh-CN" sz="2400" smtClean="0">
                <a:latin typeface="宋体" charset="-122"/>
              </a:rPr>
              <a:t>【</a:t>
            </a:r>
            <a:r>
              <a:rPr lang="zh-CN" altLang="en-US" sz="2400" smtClean="0">
                <a:latin typeface="宋体" charset="-122"/>
              </a:rPr>
              <a:t>例</a:t>
            </a:r>
            <a:r>
              <a:rPr lang="en-US" altLang="zh-CN" sz="2400" smtClean="0">
                <a:latin typeface="宋体" charset="-122"/>
              </a:rPr>
              <a:t>33】</a:t>
            </a:r>
            <a:r>
              <a:rPr lang="zh-CN" altLang="en-US" sz="2400" smtClean="0">
                <a:latin typeface="宋体" charset="-122"/>
              </a:rPr>
              <a:t>已知计算一维向量</a:t>
            </a:r>
            <a:r>
              <a:rPr lang="en-US" altLang="zh-CN" sz="2400" smtClean="0">
                <a:latin typeface="宋体" charset="-122"/>
              </a:rPr>
              <a:t>x,y</a:t>
            </a:r>
            <a:r>
              <a:rPr lang="zh-CN" altLang="en-US" sz="2400" smtClean="0">
                <a:latin typeface="宋体" charset="-122"/>
              </a:rPr>
              <a:t>的求和表达式，试用</a:t>
            </a:r>
            <a:r>
              <a:rPr lang="en-US" altLang="zh-CN" sz="2400" smtClean="0">
                <a:latin typeface="宋体" charset="-122"/>
                <a:cs typeface="Times New Roman" pitchFamily="18" charset="0"/>
              </a:rPr>
              <a:t>4</a:t>
            </a:r>
            <a:r>
              <a:rPr lang="zh-CN" altLang="en-US" sz="2400" smtClean="0">
                <a:latin typeface="宋体" charset="-122"/>
              </a:rPr>
              <a:t>级流水线</a:t>
            </a:r>
            <a:r>
              <a:rPr lang="zh-CN" altLang="en-US" sz="2400">
                <a:latin typeface="宋体" charset="-122"/>
              </a:rPr>
              <a:t>加法器实现一维</a:t>
            </a:r>
            <a:r>
              <a:rPr lang="zh-CN" altLang="en-US" sz="2400" smtClean="0">
                <a:latin typeface="宋体" charset="-122"/>
              </a:rPr>
              <a:t>向量的浮点加法</a:t>
            </a:r>
            <a:r>
              <a:rPr lang="en-US" altLang="zh-CN" sz="2400" smtClean="0">
                <a:latin typeface="宋体" charset="-122"/>
                <a:cs typeface="Times New Roman" pitchFamily="18" charset="0"/>
              </a:rPr>
              <a:t>,</a:t>
            </a:r>
            <a:r>
              <a:rPr lang="zh-CN" altLang="en-US" sz="2400" smtClean="0">
                <a:latin typeface="宋体" charset="-122"/>
                <a:cs typeface="Times New Roman" pitchFamily="18" charset="0"/>
              </a:rPr>
              <a:t>这</a:t>
            </a:r>
            <a:r>
              <a:rPr lang="en-US" altLang="zh-CN" sz="2400" smtClean="0">
                <a:latin typeface="宋体" charset="-122"/>
                <a:cs typeface="Times New Roman" pitchFamily="18" charset="0"/>
              </a:rPr>
              <a:t>4</a:t>
            </a:r>
            <a:r>
              <a:rPr lang="zh-CN" altLang="en-US" sz="2400" smtClean="0">
                <a:latin typeface="宋体" charset="-122"/>
                <a:cs typeface="Times New Roman" pitchFamily="18" charset="0"/>
              </a:rPr>
              <a:t>段流水线</a:t>
            </a:r>
            <a:r>
              <a:rPr lang="zh-CN" altLang="en-US" sz="2400" smtClean="0">
                <a:latin typeface="宋体" charset="-122"/>
              </a:rPr>
              <a:t>分为以下操作：</a:t>
            </a:r>
            <a:r>
              <a:rPr lang="en-US" altLang="zh-CN" sz="2400" smtClean="0">
                <a:latin typeface="宋体" charset="-122"/>
                <a:cs typeface="Times New Roman" pitchFamily="18" charset="0"/>
              </a:rPr>
              <a:t>(1) </a:t>
            </a:r>
            <a:r>
              <a:rPr lang="zh-CN" altLang="en-US" sz="2400" smtClean="0">
                <a:latin typeface="宋体" charset="-122"/>
              </a:rPr>
              <a:t>求阶差</a:t>
            </a:r>
            <a:r>
              <a:rPr lang="en-US" altLang="zh-CN" sz="2400" smtClean="0">
                <a:latin typeface="宋体" charset="-122"/>
                <a:cs typeface="Times New Roman" pitchFamily="18" charset="0"/>
              </a:rPr>
              <a:t>(2) </a:t>
            </a:r>
            <a:r>
              <a:rPr lang="zh-CN" altLang="en-US" sz="2400" smtClean="0">
                <a:latin typeface="宋体" charset="-122"/>
              </a:rPr>
              <a:t>对阶</a:t>
            </a:r>
            <a:r>
              <a:rPr lang="en-US" altLang="zh-CN" sz="2400" smtClean="0">
                <a:latin typeface="宋体" charset="-122"/>
                <a:cs typeface="Times New Roman" pitchFamily="18" charset="0"/>
              </a:rPr>
              <a:t>(3)</a:t>
            </a:r>
            <a:r>
              <a:rPr lang="zh-CN" altLang="en-US" sz="2400" smtClean="0">
                <a:latin typeface="宋体" charset="-122"/>
              </a:rPr>
              <a:t>相加</a:t>
            </a:r>
            <a:r>
              <a:rPr lang="en-US" altLang="zh-CN" sz="2400" smtClean="0">
                <a:latin typeface="宋体" charset="-122"/>
                <a:cs typeface="Times New Roman" pitchFamily="18" charset="0"/>
              </a:rPr>
              <a:t>(4)</a:t>
            </a:r>
            <a:r>
              <a:rPr lang="zh-CN" altLang="en-US" sz="2400" smtClean="0">
                <a:latin typeface="宋体" charset="-122"/>
              </a:rPr>
              <a:t>规格化。要求画出向量加法计算流水时空图。</a:t>
            </a:r>
            <a:endParaRPr lang="zh-CN" altLang="en-US" sz="2400" smtClean="0">
              <a:latin typeface="宋体" charset="-122"/>
              <a:cs typeface="Times New Roman" pitchFamily="18" charset="0"/>
            </a:endParaRPr>
          </a:p>
        </p:txBody>
      </p:sp>
      <p:pic>
        <p:nvPicPr>
          <p:cNvPr id="134148" name="Picture 4" descr="2">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832" y="3212976"/>
            <a:ext cx="40195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467544" y="188640"/>
            <a:ext cx="5050904" cy="724942"/>
          </a:xfrm>
        </p:spPr>
        <p:txBody>
          <a:bodyPr/>
          <a:lstStyle/>
          <a:p>
            <a:pPr eaLnBrk="1" hangingPunct="1"/>
            <a:r>
              <a:rPr lang="en-US" altLang="zh-CN" b="0" smtClean="0"/>
              <a:t>2.6.3 </a:t>
            </a:r>
            <a:r>
              <a:rPr lang="zh-CN" altLang="en-US" smtClean="0"/>
              <a:t>浮点运算流水线</a:t>
            </a:r>
          </a:p>
        </p:txBody>
      </p:sp>
      <p:sp>
        <p:nvSpPr>
          <p:cNvPr id="2" name="日期占位符 1"/>
          <p:cNvSpPr>
            <a:spLocks noGrp="1"/>
          </p:cNvSpPr>
          <p:nvPr>
            <p:ph type="dt" sz="half" idx="10"/>
          </p:nvPr>
        </p:nvSpPr>
        <p:spPr/>
        <p:txBody>
          <a:bodyPr/>
          <a:lstStyle/>
          <a:p>
            <a:pPr>
              <a:defRPr/>
            </a:pPr>
            <a:fld id="{D78FDAA0-A69D-4304-9C6F-B2593D05C667}" type="datetime11">
              <a:rPr lang="zh-CN" altLang="en-US" smtClean="0"/>
              <a:t>10:23:48</a:t>
            </a:fld>
            <a:endParaRPr lang="en-US" altLang="zh-CN"/>
          </a:p>
        </p:txBody>
      </p:sp>
    </p:spTree>
    <p:extLst>
      <p:ext uri="{BB962C8B-B14F-4D97-AF65-F5344CB8AC3E}">
        <p14:creationId xmlns:p14="http://schemas.microsoft.com/office/powerpoint/2010/main" val="415804599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0FEBB51-82E3-4941-B13B-BD4855F2FB10}" type="datetime11">
              <a:rPr lang="zh-CN" altLang="en-US" smtClean="0"/>
              <a:t>10:23:48</a:t>
            </a:fld>
            <a:endParaRPr lang="en-US" altLang="zh-CN" smtClean="0"/>
          </a:p>
        </p:txBody>
      </p:sp>
      <p:sp>
        <p:nvSpPr>
          <p:cNvPr id="199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04CE6EA-AB04-4EC8-BF33-B0935BAA5F9F}" type="slidenum">
              <a:rPr lang="en-US" altLang="zh-CN"/>
              <a:pPr/>
              <a:t>211</a:t>
            </a:fld>
            <a:endParaRPr lang="en-US" altLang="zh-CN"/>
          </a:p>
        </p:txBody>
      </p:sp>
      <p:sp>
        <p:nvSpPr>
          <p:cNvPr id="199684" name="Rectangle 2"/>
          <p:cNvSpPr>
            <a:spLocks noGrp="1" noChangeArrowheads="1"/>
          </p:cNvSpPr>
          <p:nvPr>
            <p:ph type="title"/>
          </p:nvPr>
        </p:nvSpPr>
        <p:spPr>
          <a:xfrm>
            <a:off x="323528" y="404664"/>
            <a:ext cx="4474840" cy="724942"/>
          </a:xfrm>
        </p:spPr>
        <p:txBody>
          <a:bodyPr/>
          <a:lstStyle/>
          <a:p>
            <a:pPr eaLnBrk="1" hangingPunct="1"/>
            <a:r>
              <a:rPr lang="en-US" altLang="zh-CN" sz="3500" b="0" smtClean="0"/>
              <a:t>2.6.4</a:t>
            </a:r>
            <a:r>
              <a:rPr lang="zh-CN" altLang="en-US" sz="3500" smtClean="0"/>
              <a:t>浮点运算器实例</a:t>
            </a:r>
          </a:p>
        </p:txBody>
      </p:sp>
      <p:sp>
        <p:nvSpPr>
          <p:cNvPr id="199685" name="Rectangle 3"/>
          <p:cNvSpPr>
            <a:spLocks noGrp="1" noChangeArrowheads="1"/>
          </p:cNvSpPr>
          <p:nvPr>
            <p:ph type="body" idx="1"/>
          </p:nvPr>
        </p:nvSpPr>
        <p:spPr>
          <a:xfrm>
            <a:off x="395536" y="1556792"/>
            <a:ext cx="8496944" cy="4608512"/>
          </a:xfrm>
        </p:spPr>
        <p:txBody>
          <a:bodyPr/>
          <a:lstStyle/>
          <a:p>
            <a:pPr eaLnBrk="1" hangingPunct="1"/>
            <a:r>
              <a:rPr lang="zh-CN" altLang="en-US" sz="2600" smtClean="0"/>
              <a:t>浮点运算器实例</a:t>
            </a:r>
          </a:p>
          <a:p>
            <a:pPr lvl="1" eaLnBrk="1" hangingPunct="1"/>
            <a:r>
              <a:rPr lang="en-US" altLang="zh-CN" sz="2200" smtClean="0"/>
              <a:t>CPU</a:t>
            </a:r>
            <a:r>
              <a:rPr lang="zh-CN" altLang="en-US" sz="2200" smtClean="0"/>
              <a:t>之外的浮点运算器（数学协处理器）如</a:t>
            </a:r>
            <a:r>
              <a:rPr lang="en-US" altLang="zh-CN" sz="2200" smtClean="0"/>
              <a:t>80287</a:t>
            </a:r>
          </a:p>
          <a:p>
            <a:pPr lvl="2" eaLnBrk="1" hangingPunct="1"/>
            <a:r>
              <a:rPr lang="zh-CN" altLang="en-US" sz="2100" smtClean="0"/>
              <a:t>完成浮点运算功能，不能单用。</a:t>
            </a:r>
          </a:p>
          <a:p>
            <a:pPr lvl="2" eaLnBrk="1" hangingPunct="1"/>
            <a:r>
              <a:rPr lang="zh-CN" altLang="en-US" sz="2100" smtClean="0"/>
              <a:t>可以和</a:t>
            </a:r>
            <a:r>
              <a:rPr lang="en-US" altLang="zh-CN" sz="2100" smtClean="0"/>
              <a:t>80386</a:t>
            </a:r>
            <a:r>
              <a:rPr lang="zh-CN" altLang="en-US" sz="2100" smtClean="0"/>
              <a:t>或</a:t>
            </a:r>
            <a:r>
              <a:rPr lang="en-US" altLang="zh-CN" sz="2100" smtClean="0"/>
              <a:t>80286</a:t>
            </a:r>
            <a:r>
              <a:rPr lang="zh-CN" altLang="en-US" sz="2100" smtClean="0"/>
              <a:t>异步并行工作。</a:t>
            </a:r>
          </a:p>
          <a:p>
            <a:pPr lvl="2" eaLnBrk="1" hangingPunct="1"/>
            <a:r>
              <a:rPr lang="zh-CN" altLang="en-US" sz="2100" smtClean="0"/>
              <a:t>高性能的</a:t>
            </a:r>
            <a:r>
              <a:rPr lang="en-US" altLang="zh-CN" sz="2100" smtClean="0"/>
              <a:t>80</a:t>
            </a:r>
            <a:r>
              <a:rPr lang="zh-CN" altLang="en-US" sz="2100" smtClean="0"/>
              <a:t>位字长的内部结构。有</a:t>
            </a:r>
            <a:r>
              <a:rPr lang="en-US" altLang="zh-CN" sz="2100" smtClean="0"/>
              <a:t>8</a:t>
            </a:r>
            <a:r>
              <a:rPr lang="zh-CN" altLang="en-US" sz="2100" smtClean="0"/>
              <a:t>个</a:t>
            </a:r>
            <a:r>
              <a:rPr lang="en-US" altLang="zh-CN" sz="2100" smtClean="0"/>
              <a:t>80</a:t>
            </a:r>
            <a:r>
              <a:rPr lang="zh-CN" altLang="en-US" sz="2100" smtClean="0"/>
              <a:t>位字长以堆栈方式管理的寄存器组。</a:t>
            </a:r>
          </a:p>
          <a:p>
            <a:pPr lvl="2" eaLnBrk="1" hangingPunct="1"/>
            <a:r>
              <a:rPr lang="zh-CN" altLang="en-US" sz="2100" smtClean="0"/>
              <a:t>浮点数格式完全符合</a:t>
            </a:r>
            <a:r>
              <a:rPr lang="en-US" altLang="zh-CN" sz="2100" smtClean="0"/>
              <a:t>IEEE</a:t>
            </a:r>
            <a:r>
              <a:rPr lang="zh-CN" altLang="en-US" sz="2100" smtClean="0"/>
              <a:t>标准。</a:t>
            </a:r>
          </a:p>
          <a:p>
            <a:pPr lvl="1" eaLnBrk="1" hangingPunct="1"/>
            <a:r>
              <a:rPr lang="en-US" altLang="zh-CN" sz="2200" smtClean="0"/>
              <a:t>CPU</a:t>
            </a:r>
            <a:r>
              <a:rPr lang="zh-CN" altLang="en-US" sz="2200" smtClean="0"/>
              <a:t>之内的浮点运算器（</a:t>
            </a:r>
            <a:r>
              <a:rPr lang="en-US" altLang="zh-CN" sz="2200" smtClean="0"/>
              <a:t>486DX</a:t>
            </a:r>
            <a:r>
              <a:rPr lang="zh-CN" altLang="en-US" sz="2200" smtClean="0"/>
              <a:t>以上）</a:t>
            </a:r>
            <a:endParaRPr lang="en-US" altLang="zh-CN" sz="2200" smtClean="0"/>
          </a:p>
          <a:p>
            <a:pPr lvl="2" eaLnBrk="1" hangingPunct="1"/>
            <a:r>
              <a:rPr lang="zh-CN" altLang="en-US" sz="2100" smtClean="0"/>
              <a:t>浮点运算器包含在芯片内，采用流水线设计。</a:t>
            </a:r>
            <a:endParaRPr lang="en-US" altLang="zh-CN" sz="2100" smtClean="0"/>
          </a:p>
          <a:p>
            <a:pPr lvl="2" eaLnBrk="1" hangingPunct="1"/>
            <a:r>
              <a:rPr lang="zh-CN" altLang="en-US" sz="2100" smtClean="0"/>
              <a:t>指令执行过程分为</a:t>
            </a:r>
            <a:r>
              <a:rPr lang="en-US" altLang="zh-CN" sz="2100" smtClean="0"/>
              <a:t>8</a:t>
            </a:r>
            <a:r>
              <a:rPr lang="zh-CN" altLang="en-US" sz="2100" smtClean="0"/>
              <a:t>段流水线。</a:t>
            </a:r>
            <a:endParaRPr lang="en-US" altLang="zh-CN" sz="2100" smtClean="0"/>
          </a:p>
          <a:p>
            <a:pPr lvl="2" eaLnBrk="1" hangingPunct="1"/>
            <a:r>
              <a:rPr lang="zh-CN" altLang="en-US" sz="2100" smtClean="0"/>
              <a:t>有专用的浮点加法器、乘法器、除法器</a:t>
            </a:r>
            <a:endParaRPr lang="en-US" altLang="zh-CN" sz="2100" smtClean="0"/>
          </a:p>
          <a:p>
            <a:pPr lvl="2" eaLnBrk="1" hangingPunct="1"/>
            <a:r>
              <a:rPr lang="zh-CN" altLang="en-US" sz="2100" smtClean="0"/>
              <a:t>有</a:t>
            </a:r>
            <a:r>
              <a:rPr lang="en-US" altLang="zh-CN" sz="2100" smtClean="0"/>
              <a:t>8</a:t>
            </a:r>
            <a:r>
              <a:rPr lang="zh-CN" altLang="en-US" sz="2100" smtClean="0"/>
              <a:t>个</a:t>
            </a:r>
            <a:r>
              <a:rPr lang="en-US" altLang="zh-CN" sz="2100" smtClean="0"/>
              <a:t>80</a:t>
            </a:r>
            <a:r>
              <a:rPr lang="zh-CN" altLang="en-US" sz="2100" smtClean="0"/>
              <a:t>位寄存器组成的寄存器堆，内部的数据总线为</a:t>
            </a:r>
            <a:r>
              <a:rPr lang="en-US" altLang="zh-CN" sz="2100" smtClean="0"/>
              <a:t>80</a:t>
            </a:r>
            <a:r>
              <a:rPr lang="zh-CN" altLang="en-US" sz="2100" smtClean="0"/>
              <a:t>位宽。</a:t>
            </a:r>
          </a:p>
          <a:p>
            <a:pPr lvl="2" eaLnBrk="1" hangingPunct="1"/>
            <a:endParaRPr lang="zh-CN" altLang="en-US" sz="2100" smtClean="0"/>
          </a:p>
          <a:p>
            <a:pPr lvl="1" eaLnBrk="1" hangingPunct="1"/>
            <a:endParaRPr lang="en-US" altLang="zh-CN" sz="2200" smtClean="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E8C8A6B-2F64-4FEA-AC43-3DAD0331B46B}" type="datetime11">
              <a:rPr lang="zh-CN" altLang="en-US" smtClean="0"/>
              <a:t>10:23:48</a:t>
            </a:fld>
            <a:endParaRPr lang="en-US" altLang="zh-CN" smtClean="0"/>
          </a:p>
        </p:txBody>
      </p:sp>
      <p:sp>
        <p:nvSpPr>
          <p:cNvPr id="200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101FF18-A408-425B-ACE4-80495925A168}" type="slidenum">
              <a:rPr lang="en-US" altLang="zh-CN"/>
              <a:pPr/>
              <a:t>212</a:t>
            </a:fld>
            <a:endParaRPr lang="en-US" altLang="zh-CN"/>
          </a:p>
        </p:txBody>
      </p:sp>
      <p:sp>
        <p:nvSpPr>
          <p:cNvPr id="200708" name="Rectangle 2"/>
          <p:cNvSpPr>
            <a:spLocks noGrp="1" noChangeArrowheads="1"/>
          </p:cNvSpPr>
          <p:nvPr>
            <p:ph type="title"/>
          </p:nvPr>
        </p:nvSpPr>
        <p:spPr>
          <a:xfrm>
            <a:off x="467544" y="332656"/>
            <a:ext cx="5050904" cy="868958"/>
          </a:xfrm>
        </p:spPr>
        <p:txBody>
          <a:bodyPr/>
          <a:lstStyle/>
          <a:p>
            <a:pPr eaLnBrk="1" hangingPunct="1"/>
            <a:r>
              <a:rPr lang="zh-CN" altLang="zh-CN" b="0" smtClean="0"/>
              <a:t>2.6.4 </a:t>
            </a:r>
            <a:r>
              <a:rPr lang="zh-CN" altLang="zh-CN" smtClean="0"/>
              <a:t>浮点运算器实例</a:t>
            </a:r>
          </a:p>
        </p:txBody>
      </p:sp>
      <p:pic>
        <p:nvPicPr>
          <p:cNvPr id="200709" name="Picture 3" descr="2a2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150" y="1484313"/>
            <a:ext cx="4968875"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0"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zh-CN" altLang="en-US" sz="1400">
                <a:ea typeface="隶书" pitchFamily="49" charset="-122"/>
              </a:rPr>
              <a:t>返回</a:t>
            </a:r>
          </a:p>
        </p:txBody>
      </p:sp>
      <p:sp>
        <p:nvSpPr>
          <p:cNvPr id="200711" name="矩形 6"/>
          <p:cNvSpPr>
            <a:spLocks noChangeArrowheads="1"/>
          </p:cNvSpPr>
          <p:nvPr/>
        </p:nvSpPr>
        <p:spPr bwMode="auto">
          <a:xfrm>
            <a:off x="2502693" y="5952025"/>
            <a:ext cx="363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a:t>图2.23 80x87浮点运算器逻辑框图</a:t>
            </a:r>
            <a:endParaRPr lang="zh-CN" altLang="en-US"/>
          </a:p>
        </p:txBody>
      </p:sp>
      <p:sp>
        <p:nvSpPr>
          <p:cNvPr id="200712" name="AutoShape 4">
            <a:hlinkClick r:id="" action="ppaction://noaction" highlightClick="1"/>
          </p:cNvPr>
          <p:cNvSpPr>
            <a:spLocks noChangeArrowheads="1"/>
          </p:cNvSpPr>
          <p:nvPr/>
        </p:nvSpPr>
        <p:spPr bwMode="auto">
          <a:xfrm>
            <a:off x="7286625" y="2071688"/>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0FEBB51-82E3-4941-B13B-BD4855F2FB10}" type="datetime11">
              <a:rPr lang="zh-CN" altLang="en-US" smtClean="0"/>
              <a:t>10:23:48</a:t>
            </a:fld>
            <a:endParaRPr lang="en-US" altLang="zh-CN" smtClean="0"/>
          </a:p>
        </p:txBody>
      </p:sp>
      <p:sp>
        <p:nvSpPr>
          <p:cNvPr id="199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04CE6EA-AB04-4EC8-BF33-B0935BAA5F9F}" type="slidenum">
              <a:rPr lang="en-US" altLang="zh-CN"/>
              <a:pPr/>
              <a:t>213</a:t>
            </a:fld>
            <a:endParaRPr lang="en-US" altLang="zh-CN"/>
          </a:p>
        </p:txBody>
      </p:sp>
      <p:sp>
        <p:nvSpPr>
          <p:cNvPr id="199684" name="Rectangle 2"/>
          <p:cNvSpPr>
            <a:spLocks noGrp="1" noChangeArrowheads="1"/>
          </p:cNvSpPr>
          <p:nvPr>
            <p:ph type="title"/>
          </p:nvPr>
        </p:nvSpPr>
        <p:spPr>
          <a:xfrm>
            <a:off x="323528" y="548680"/>
            <a:ext cx="2376264" cy="724942"/>
          </a:xfrm>
        </p:spPr>
        <p:txBody>
          <a:bodyPr/>
          <a:lstStyle/>
          <a:p>
            <a:pPr eaLnBrk="1" hangingPunct="1"/>
            <a:r>
              <a:rPr lang="zh-CN" altLang="en-US" sz="3500" smtClean="0"/>
              <a:t>复习提纲</a:t>
            </a:r>
          </a:p>
        </p:txBody>
      </p:sp>
      <p:sp>
        <p:nvSpPr>
          <p:cNvPr id="199685" name="Rectangle 3"/>
          <p:cNvSpPr>
            <a:spLocks noGrp="1" noChangeArrowheads="1"/>
          </p:cNvSpPr>
          <p:nvPr>
            <p:ph type="body" idx="1"/>
          </p:nvPr>
        </p:nvSpPr>
        <p:spPr>
          <a:xfrm>
            <a:off x="395536" y="1772816"/>
            <a:ext cx="8496944" cy="4032448"/>
          </a:xfrm>
        </p:spPr>
        <p:txBody>
          <a:bodyPr/>
          <a:lstStyle/>
          <a:p>
            <a:pPr marL="0" lvl="2" indent="0" eaLnBrk="1" hangingPunct="1">
              <a:buNone/>
            </a:pPr>
            <a:r>
              <a:rPr lang="en-US" altLang="zh-CN" sz="2800" smtClean="0"/>
              <a:t>1</a:t>
            </a:r>
            <a:r>
              <a:rPr lang="zh-CN" altLang="en-US" sz="2800" smtClean="0"/>
              <a:t>、数据在机器中的表示（定点数原码反码补码、浮点数</a:t>
            </a:r>
            <a:r>
              <a:rPr lang="en-US" altLang="zh-CN" sz="2800" smtClean="0"/>
              <a:t>IEEE754</a:t>
            </a:r>
            <a:r>
              <a:rPr lang="zh-CN" altLang="en-US" sz="2800" smtClean="0"/>
              <a:t>标准、数据的表示范围等）</a:t>
            </a:r>
            <a:endParaRPr lang="en-US" altLang="zh-CN" sz="2800" smtClean="0"/>
          </a:p>
          <a:p>
            <a:pPr marL="0" lvl="2" indent="0" eaLnBrk="1" hangingPunct="1">
              <a:buNone/>
            </a:pPr>
            <a:r>
              <a:rPr lang="en-US" altLang="zh-CN" sz="2800" smtClean="0"/>
              <a:t>2</a:t>
            </a:r>
            <a:r>
              <a:rPr lang="zh-CN" altLang="en-US" sz="2800" smtClean="0"/>
              <a:t>、定点数的加、减运算（包括溢出判断）</a:t>
            </a:r>
            <a:endParaRPr lang="en-US" altLang="zh-CN" sz="2800" smtClean="0"/>
          </a:p>
          <a:p>
            <a:pPr marL="0" lvl="2" indent="0" eaLnBrk="1" hangingPunct="1">
              <a:buNone/>
            </a:pPr>
            <a:r>
              <a:rPr lang="en-US" altLang="zh-CN" sz="2800" smtClean="0"/>
              <a:t>3</a:t>
            </a:r>
            <a:r>
              <a:rPr lang="zh-CN" altLang="en-US" sz="2800" smtClean="0"/>
              <a:t>、原码阵列乘法器、补码阵列乘法器做乘法</a:t>
            </a:r>
            <a:endParaRPr lang="en-US" altLang="zh-CN" sz="2800" smtClean="0"/>
          </a:p>
          <a:p>
            <a:pPr marL="0" lvl="2" indent="0" eaLnBrk="1" hangingPunct="1">
              <a:buNone/>
            </a:pPr>
            <a:r>
              <a:rPr lang="en-US" altLang="zh-CN" sz="2800" smtClean="0"/>
              <a:t>4</a:t>
            </a:r>
            <a:r>
              <a:rPr lang="zh-CN" altLang="en-US" sz="2800" smtClean="0"/>
              <a:t>、原码阵列除法器做除法</a:t>
            </a:r>
            <a:endParaRPr lang="en-US" altLang="zh-CN" sz="2800" smtClean="0"/>
          </a:p>
          <a:p>
            <a:pPr marL="0" lvl="2" indent="0" eaLnBrk="1" hangingPunct="1">
              <a:buNone/>
            </a:pPr>
            <a:r>
              <a:rPr lang="en-US" altLang="zh-CN" sz="2800" smtClean="0"/>
              <a:t>5</a:t>
            </a:r>
            <a:r>
              <a:rPr lang="zh-CN" altLang="en-US" sz="2800" smtClean="0"/>
              <a:t>、浮点数的加、减、乘、除运算</a:t>
            </a:r>
            <a:endParaRPr lang="en-US" altLang="zh-CN" sz="2800" smtClean="0"/>
          </a:p>
          <a:p>
            <a:pPr marL="0" lvl="2" indent="0" eaLnBrk="1" hangingPunct="1">
              <a:buNone/>
            </a:pPr>
            <a:r>
              <a:rPr lang="en-US" altLang="zh-CN" sz="2800" smtClean="0"/>
              <a:t>6</a:t>
            </a:r>
            <a:r>
              <a:rPr lang="zh-CN" altLang="en-US" sz="2800" smtClean="0"/>
              <a:t>、定点运算器的组成、</a:t>
            </a:r>
            <a:r>
              <a:rPr lang="zh-CN" altLang="en-US" sz="2800"/>
              <a:t>先行进位技术在运算器中的</a:t>
            </a:r>
            <a:r>
              <a:rPr lang="zh-CN" altLang="en-US" sz="2800" smtClean="0"/>
              <a:t>应用</a:t>
            </a:r>
          </a:p>
        </p:txBody>
      </p:sp>
    </p:spTree>
    <p:extLst>
      <p:ext uri="{BB962C8B-B14F-4D97-AF65-F5344CB8AC3E}">
        <p14:creationId xmlns:p14="http://schemas.microsoft.com/office/powerpoint/2010/main" val="1725888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body" idx="4294967295"/>
          </p:nvPr>
        </p:nvSpPr>
        <p:spPr>
          <a:xfrm>
            <a:off x="468313" y="1052513"/>
            <a:ext cx="8229600" cy="4321175"/>
          </a:xfrm>
        </p:spPr>
        <p:txBody>
          <a:bodyPr/>
          <a:lstStyle/>
          <a:p>
            <a:pPr marL="609600" indent="-609600" eaLnBrk="1" hangingPunct="1">
              <a:buFontTx/>
              <a:buNone/>
            </a:pPr>
            <a:r>
              <a:rPr lang="zh-CN" altLang="en-US" sz="2800" smtClean="0">
                <a:latin typeface="Times New Roman" pitchFamily="18" charset="0"/>
              </a:rPr>
              <a:t>应当注意的有两点：</a:t>
            </a:r>
            <a:endParaRPr lang="zh-CN" altLang="en-US" sz="2800" smtClean="0">
              <a:latin typeface="宋体" pitchFamily="2" charset="-122"/>
            </a:endParaRPr>
          </a:p>
          <a:p>
            <a:pPr marL="609600" indent="-609600" eaLnBrk="1" hangingPunct="1"/>
            <a:r>
              <a:rPr lang="zh-CN" altLang="en-US" sz="2800" smtClean="0">
                <a:latin typeface="Times New Roman" pitchFamily="18" charset="0"/>
              </a:rPr>
              <a:t>不管定点数还是浮点数，每个数值都对应于数轴上的一个点。所谓数的表示范围实际上指的只是数的上、下限，它们之间是一些不连续的点，而不是一段连续的区间。</a:t>
            </a:r>
            <a:endParaRPr lang="zh-CN" altLang="en-US" sz="2800" smtClean="0">
              <a:latin typeface="宋体" pitchFamily="2" charset="-122"/>
            </a:endParaRPr>
          </a:p>
          <a:p>
            <a:pPr marL="609600" indent="-609600" eaLnBrk="1" hangingPunct="1"/>
            <a:r>
              <a:rPr lang="zh-CN" altLang="en-US" sz="2800" smtClean="0">
                <a:latin typeface="Times New Roman" pitchFamily="18" charset="0"/>
              </a:rPr>
              <a:t>对于定点数而言，各个点在数轴上的分布是均匀的；而对于浮点数而言，各个点在数轴上的分布是不均匀的，越靠近数轴的原点，两个相邻数之间的距离就越近。</a:t>
            </a:r>
          </a:p>
        </p:txBody>
      </p:sp>
      <p:sp>
        <p:nvSpPr>
          <p:cNvPr id="24579"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085581BD-C549-4D12-A665-2DC299DEAC11}" type="slidenum">
              <a:rPr lang="en-US" altLang="zh-CN" sz="2000">
                <a:solidFill>
                  <a:srgbClr val="C00000"/>
                </a:solidFill>
                <a:latin typeface="Times New Roman" pitchFamily="18" charset="0"/>
              </a:rPr>
              <a:pPr algn="ctr"/>
              <a:t>22</a:t>
            </a:fld>
            <a:endParaRPr lang="en-US" altLang="zh-CN" sz="2000">
              <a:solidFill>
                <a:srgbClr val="C0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30A4BDE8-C3A2-4479-BC8E-CB2C040991B0}"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5" name="Rectangle 3"/>
          <p:cNvSpPr>
            <a:spLocks noGrp="1" noChangeArrowheads="1"/>
          </p:cNvSpPr>
          <p:nvPr>
            <p:ph type="body" idx="4294967295"/>
          </p:nvPr>
        </p:nvSpPr>
        <p:spPr>
          <a:xfrm>
            <a:off x="395288" y="981075"/>
            <a:ext cx="8153400" cy="5184229"/>
          </a:xfrm>
        </p:spPr>
        <p:txBody>
          <a:bodyPr/>
          <a:lstStyle/>
          <a:p>
            <a:pPr eaLnBrk="1" hangingPunct="1">
              <a:buFont typeface="Wingdings" pitchFamily="2" charset="2"/>
              <a:buChar char="n"/>
            </a:pPr>
            <a:r>
              <a:rPr lang="zh-CN" altLang="en-US" sz="2800" smtClean="0">
                <a:latin typeface="Times New Roman" pitchFamily="18" charset="0"/>
              </a:rPr>
              <a:t>精度</a:t>
            </a:r>
          </a:p>
          <a:p>
            <a:pPr lvl="1" eaLnBrk="1" hangingPunct="1">
              <a:buFontTx/>
              <a:buNone/>
            </a:pPr>
            <a:r>
              <a:rPr lang="zh-CN" altLang="en-US" sz="2800" smtClean="0">
                <a:latin typeface="Times New Roman" pitchFamily="18" charset="0"/>
              </a:rPr>
              <a:t>           浮点数虽然扩大了数的表示范围，但这正是以降低精度为代价的，也就是数轴上各点的排列更稀疏了。</a:t>
            </a:r>
            <a:endParaRPr lang="en-US" altLang="zh-CN" sz="2800" smtClean="0">
              <a:latin typeface="Times New Roman" pitchFamily="18" charset="0"/>
            </a:endParaRPr>
          </a:p>
          <a:p>
            <a:pPr eaLnBrk="1" hangingPunct="1">
              <a:buFont typeface="Wingdings" pitchFamily="2" charset="2"/>
              <a:buChar char="n"/>
            </a:pPr>
            <a:r>
              <a:rPr lang="zh-CN" altLang="en-US" sz="2800" smtClean="0">
                <a:latin typeface="Times New Roman" pitchFamily="18" charset="0"/>
              </a:rPr>
              <a:t>数的运算</a:t>
            </a:r>
          </a:p>
          <a:p>
            <a:pPr lvl="1" eaLnBrk="1" hangingPunct="1">
              <a:buFontTx/>
              <a:buNone/>
            </a:pPr>
            <a:r>
              <a:rPr lang="zh-CN" altLang="en-US" sz="2800" smtClean="0">
                <a:latin typeface="Times New Roman" pitchFamily="18" charset="0"/>
              </a:rPr>
              <a:t>           浮点运算要比定点运算复杂得多。</a:t>
            </a:r>
          </a:p>
          <a:p>
            <a:pPr eaLnBrk="1" hangingPunct="1">
              <a:buFont typeface="Wingdings" pitchFamily="2" charset="2"/>
              <a:buChar char="n"/>
            </a:pPr>
            <a:r>
              <a:rPr lang="zh-CN" altLang="en-US" sz="2800" smtClean="0">
                <a:latin typeface="Times New Roman" pitchFamily="18" charset="0"/>
              </a:rPr>
              <a:t>溢出处理</a:t>
            </a:r>
          </a:p>
          <a:p>
            <a:pPr lvl="1" eaLnBrk="1" hangingPunct="1">
              <a:buFontTx/>
              <a:buNone/>
            </a:pPr>
            <a:r>
              <a:rPr lang="zh-CN" altLang="en-US" sz="2800" smtClean="0">
                <a:latin typeface="Times New Roman" pitchFamily="18" charset="0"/>
              </a:rPr>
              <a:t>           在定点运算时，当运算结果超出数的表示范围，就发生溢出。而在浮点运算时，运算结果超出尾数的表示范围却并不一定溢出，只有当阶码超出所能表示的范围时，才发生溢出。</a:t>
            </a:r>
          </a:p>
        </p:txBody>
      </p:sp>
      <p:sp>
        <p:nvSpPr>
          <p:cNvPr id="25603"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1B20BCFA-426F-4AF9-8E62-559AE17C0A65}" type="slidenum">
              <a:rPr lang="en-US" altLang="zh-CN" sz="2000">
                <a:solidFill>
                  <a:srgbClr val="C00000"/>
                </a:solidFill>
                <a:latin typeface="Times New Roman" pitchFamily="18" charset="0"/>
              </a:rPr>
              <a:pPr algn="ctr"/>
              <a:t>23</a:t>
            </a:fld>
            <a:endParaRPr lang="en-US" altLang="zh-CN" sz="2000">
              <a:solidFill>
                <a:srgbClr val="C0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C9BF2797-4ADC-4701-AC3E-0E82B3B8C261}"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53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5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5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53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5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250825" y="981075"/>
            <a:ext cx="8713788" cy="5043488"/>
          </a:xfrm>
        </p:spPr>
        <p:txBody>
          <a:bodyPr/>
          <a:lstStyle/>
          <a:p>
            <a:pPr eaLnBrk="1" hangingPunct="1">
              <a:lnSpc>
                <a:spcPct val="90000"/>
              </a:lnSpc>
              <a:buFontTx/>
              <a:buNone/>
            </a:pPr>
            <a:r>
              <a:rPr lang="zh-CN" altLang="en-US" sz="2800" smtClean="0">
                <a:latin typeface="Times New Roman" pitchFamily="18" charset="0"/>
              </a:rPr>
              <a:t>（</a:t>
            </a:r>
            <a:r>
              <a:rPr lang="en-US" altLang="zh-CN" sz="2800" smtClean="0">
                <a:latin typeface="Times New Roman" pitchFamily="18" charset="0"/>
              </a:rPr>
              <a:t>2</a:t>
            </a:r>
            <a:r>
              <a:rPr lang="zh-CN" altLang="en-US" sz="2800" smtClean="0">
                <a:latin typeface="Times New Roman" pitchFamily="18" charset="0"/>
              </a:rPr>
              <a:t>）</a:t>
            </a:r>
            <a:r>
              <a:rPr lang="zh-CN" altLang="en-US" sz="2800" smtClean="0">
                <a:latin typeface="宋体" pitchFamily="2" charset="-122"/>
              </a:rPr>
              <a:t>定点机与浮点机</a:t>
            </a:r>
          </a:p>
          <a:p>
            <a:pPr eaLnBrk="1" hangingPunct="1">
              <a:lnSpc>
                <a:spcPct val="90000"/>
              </a:lnSpc>
              <a:buFontTx/>
              <a:buNone/>
            </a:pPr>
            <a:r>
              <a:rPr lang="zh-CN" altLang="en-US" sz="2800" smtClean="0">
                <a:latin typeface="Times New Roman" pitchFamily="18" charset="0"/>
              </a:rPr>
              <a:t>            并不是所有的计算机都具有浮点运算功能，通常可以分为几档：</a:t>
            </a:r>
          </a:p>
          <a:p>
            <a:pPr eaLnBrk="1" hangingPunct="1">
              <a:lnSpc>
                <a:spcPct val="90000"/>
              </a:lnSpc>
              <a:buFont typeface="Wingdings" pitchFamily="2" charset="2"/>
              <a:buChar char="n"/>
            </a:pPr>
            <a:r>
              <a:rPr lang="zh-CN" altLang="en-US" sz="2800" smtClean="0">
                <a:latin typeface="Times New Roman" pitchFamily="18" charset="0"/>
              </a:rPr>
              <a:t>定点机</a:t>
            </a:r>
          </a:p>
          <a:p>
            <a:pPr eaLnBrk="1" hangingPunct="1">
              <a:lnSpc>
                <a:spcPct val="90000"/>
              </a:lnSpc>
              <a:buFontTx/>
              <a:buNone/>
            </a:pPr>
            <a:r>
              <a:rPr lang="zh-CN" altLang="en-US" sz="2800" smtClean="0">
                <a:latin typeface="Times New Roman" pitchFamily="18" charset="0"/>
              </a:rPr>
              <a:t>            以定点运算为主，浮点运算是通过软件来实现的。</a:t>
            </a:r>
          </a:p>
          <a:p>
            <a:pPr eaLnBrk="1" hangingPunct="1">
              <a:lnSpc>
                <a:spcPct val="90000"/>
              </a:lnSpc>
              <a:buFont typeface="Wingdings" pitchFamily="2" charset="2"/>
              <a:buChar char="n"/>
            </a:pPr>
            <a:r>
              <a:rPr lang="zh-CN" altLang="en-US" sz="2800" smtClean="0">
                <a:latin typeface="Times New Roman" pitchFamily="18" charset="0"/>
              </a:rPr>
              <a:t>定点机＋浮点运算部件</a:t>
            </a:r>
          </a:p>
          <a:p>
            <a:pPr eaLnBrk="1" hangingPunct="1">
              <a:lnSpc>
                <a:spcPct val="90000"/>
              </a:lnSpc>
              <a:buFontTx/>
              <a:buNone/>
            </a:pPr>
            <a:r>
              <a:rPr lang="zh-CN" altLang="en-US" sz="2800" smtClean="0">
                <a:latin typeface="Times New Roman" pitchFamily="18" charset="0"/>
              </a:rPr>
              <a:t>            浮点运算部件（</a:t>
            </a:r>
            <a:r>
              <a:rPr lang="en-US" altLang="zh-CN" sz="2800" smtClean="0">
                <a:latin typeface="Times New Roman" pitchFamily="18" charset="0"/>
              </a:rPr>
              <a:t>FPU</a:t>
            </a:r>
            <a:r>
              <a:rPr lang="zh-CN" altLang="en-US" sz="2800" smtClean="0">
                <a:latin typeface="Times New Roman" pitchFamily="18" charset="0"/>
              </a:rPr>
              <a:t>）是专门用于对浮点数进行运算的部件。</a:t>
            </a:r>
          </a:p>
          <a:p>
            <a:pPr eaLnBrk="1" hangingPunct="1">
              <a:lnSpc>
                <a:spcPct val="90000"/>
              </a:lnSpc>
              <a:buFont typeface="Wingdings" pitchFamily="2" charset="2"/>
              <a:buChar char="n"/>
            </a:pPr>
            <a:r>
              <a:rPr lang="zh-CN" altLang="en-US" sz="2800" smtClean="0">
                <a:latin typeface="Times New Roman" pitchFamily="18" charset="0"/>
              </a:rPr>
              <a:t>浮点机</a:t>
            </a:r>
          </a:p>
          <a:p>
            <a:pPr eaLnBrk="1" hangingPunct="1">
              <a:lnSpc>
                <a:spcPct val="90000"/>
              </a:lnSpc>
              <a:buFontTx/>
              <a:buNone/>
            </a:pPr>
            <a:r>
              <a:rPr lang="zh-CN" altLang="en-US" sz="2800" smtClean="0">
                <a:latin typeface="Times New Roman" pitchFamily="18" charset="0"/>
              </a:rPr>
              <a:t>           具有浮点运算指令和基本的浮点运算器。</a:t>
            </a:r>
          </a:p>
        </p:txBody>
      </p:sp>
      <p:sp>
        <p:nvSpPr>
          <p:cNvPr id="26627" name="灯片编号占位符 1"/>
          <p:cNvSpPr>
            <a:spLocks noGrp="1"/>
          </p:cNvSpPr>
          <p:nvPr>
            <p:ph type="sldNum" sz="quarter" idx="12"/>
          </p:nvPr>
        </p:nvSpPr>
        <p:spPr>
          <a:xfrm>
            <a:off x="8388424" y="6369197"/>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E0D6ACE9-F36F-424E-9201-DC711D361583}" type="slidenum">
              <a:rPr lang="en-US" altLang="zh-CN" sz="2000">
                <a:solidFill>
                  <a:srgbClr val="C00000"/>
                </a:solidFill>
                <a:latin typeface="Times New Roman" pitchFamily="18" charset="0"/>
              </a:rPr>
              <a:pPr algn="ctr"/>
              <a:t>24</a:t>
            </a:fld>
            <a:endParaRPr lang="en-US" altLang="zh-CN" sz="2000">
              <a:solidFill>
                <a:srgbClr val="C0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2AA5A7B8-1321-42A1-B389-953EC29CD076}"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16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D4B61AB-9633-485D-B185-5964CFEAA55D}" type="datetime11">
              <a:rPr lang="zh-CN" altLang="en-US" smtClean="0"/>
              <a:t>10:23:47</a:t>
            </a:fld>
            <a:endParaRPr lang="en-US" altLang="zh-CN" smtClean="0"/>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33926BB-7A93-41C9-AEDD-6B1DEA492601}" type="slidenum">
              <a:rPr lang="en-US" altLang="zh-CN"/>
              <a:pPr/>
              <a:t>25</a:t>
            </a:fld>
            <a:endParaRPr lang="en-US" altLang="zh-CN"/>
          </a:p>
        </p:txBody>
      </p:sp>
      <p:sp>
        <p:nvSpPr>
          <p:cNvPr id="27652" name="Rectangle 2"/>
          <p:cNvSpPr>
            <a:spLocks noGrp="1" noChangeArrowheads="1"/>
          </p:cNvSpPr>
          <p:nvPr>
            <p:ph type="title"/>
          </p:nvPr>
        </p:nvSpPr>
        <p:spPr/>
        <p:txBody>
          <a:bodyPr/>
          <a:lstStyle/>
          <a:p>
            <a:pPr eaLnBrk="1" hangingPunct="1"/>
            <a:r>
              <a:rPr lang="en-US" altLang="zh-CN" smtClean="0"/>
              <a:t>2.1.2</a:t>
            </a:r>
            <a:r>
              <a:rPr lang="zh-CN" altLang="en-US" smtClean="0"/>
              <a:t>数的机器码表示</a:t>
            </a:r>
          </a:p>
        </p:txBody>
      </p:sp>
      <p:sp>
        <p:nvSpPr>
          <p:cNvPr id="27653" name="Rectangle 3"/>
          <p:cNvSpPr>
            <a:spLocks noGrp="1" noChangeArrowheads="1"/>
          </p:cNvSpPr>
          <p:nvPr>
            <p:ph type="body" idx="1"/>
          </p:nvPr>
        </p:nvSpPr>
        <p:spPr>
          <a:xfrm>
            <a:off x="457200" y="1719263"/>
            <a:ext cx="8229600" cy="3222625"/>
          </a:xfrm>
        </p:spPr>
        <p:txBody>
          <a:bodyPr/>
          <a:lstStyle/>
          <a:p>
            <a:pPr lvl="1" eaLnBrk="1" hangingPunct="1"/>
            <a:r>
              <a:rPr lang="zh-CN" altLang="en-US" smtClean="0"/>
              <a:t>真值</a:t>
            </a:r>
            <a:r>
              <a:rPr lang="en-US" altLang="zh-CN" smtClean="0"/>
              <a:t>:</a:t>
            </a:r>
            <a:r>
              <a:rPr lang="zh-CN" altLang="en-US" smtClean="0"/>
              <a:t>一般书写的数</a:t>
            </a:r>
          </a:p>
          <a:p>
            <a:pPr lvl="1" eaLnBrk="1" hangingPunct="1"/>
            <a:r>
              <a:rPr lang="zh-CN" altLang="en-US" smtClean="0"/>
              <a:t>机器码</a:t>
            </a:r>
            <a:r>
              <a:rPr lang="en-US" altLang="zh-CN" smtClean="0"/>
              <a:t>:</a:t>
            </a:r>
            <a:r>
              <a:rPr lang="zh-CN" altLang="en-US" smtClean="0"/>
              <a:t>机器中表示的数</a:t>
            </a:r>
            <a:r>
              <a:rPr lang="en-US" altLang="zh-CN" smtClean="0"/>
              <a:t>, </a:t>
            </a:r>
            <a:r>
              <a:rPr lang="zh-CN" altLang="en-US" smtClean="0"/>
              <a:t>要解决在计算机内部数的正、负符号和小数点运算问题。</a:t>
            </a:r>
          </a:p>
          <a:p>
            <a:pPr lvl="2" eaLnBrk="1" hangingPunct="1"/>
            <a:r>
              <a:rPr lang="zh-CN" altLang="en-US" smtClean="0"/>
              <a:t>原码</a:t>
            </a:r>
          </a:p>
          <a:p>
            <a:pPr lvl="2" eaLnBrk="1" hangingPunct="1"/>
            <a:r>
              <a:rPr lang="zh-CN" altLang="en-US" smtClean="0"/>
              <a:t>反码</a:t>
            </a:r>
          </a:p>
          <a:p>
            <a:pPr lvl="2" eaLnBrk="1" hangingPunct="1"/>
            <a:r>
              <a:rPr lang="zh-CN" altLang="en-US" smtClean="0"/>
              <a:t>补码</a:t>
            </a:r>
          </a:p>
          <a:p>
            <a:pPr lvl="2" eaLnBrk="1" hangingPunct="1"/>
            <a:r>
              <a:rPr lang="zh-CN" altLang="en-US" smtClean="0"/>
              <a:t>移码</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5DF4357-4B6A-4E65-9550-1C964937F9F9}" type="datetime11">
              <a:rPr lang="zh-CN" altLang="en-US" smtClean="0"/>
              <a:t>10:23:47</a:t>
            </a:fld>
            <a:endParaRPr lang="en-US" altLang="zh-CN" smtClean="0"/>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BED9667-5FC2-4875-9759-0DC29168F4AE}" type="slidenum">
              <a:rPr lang="en-US" altLang="zh-CN"/>
              <a:pPr/>
              <a:t>26</a:t>
            </a:fld>
            <a:endParaRPr lang="en-US" altLang="zh-CN"/>
          </a:p>
        </p:txBody>
      </p:sp>
      <p:sp>
        <p:nvSpPr>
          <p:cNvPr id="28676" name="Rectangle 2"/>
          <p:cNvSpPr>
            <a:spLocks noGrp="1" noChangeArrowheads="1"/>
          </p:cNvSpPr>
          <p:nvPr>
            <p:ph type="title"/>
          </p:nvPr>
        </p:nvSpPr>
        <p:spPr/>
        <p:txBody>
          <a:bodyPr/>
          <a:lstStyle/>
          <a:p>
            <a:pPr eaLnBrk="1" hangingPunct="1"/>
            <a:r>
              <a:rPr lang="zh-CN" altLang="en-US" smtClean="0"/>
              <a:t>一、原码表示法</a:t>
            </a:r>
          </a:p>
        </p:txBody>
      </p:sp>
      <p:sp>
        <p:nvSpPr>
          <p:cNvPr id="28677" name="Rectangle 3"/>
          <p:cNvSpPr>
            <a:spLocks noGrp="1" noChangeArrowheads="1"/>
          </p:cNvSpPr>
          <p:nvPr>
            <p:ph type="body" idx="1"/>
          </p:nvPr>
        </p:nvSpPr>
        <p:spPr>
          <a:xfrm>
            <a:off x="457200" y="1719263"/>
            <a:ext cx="8229600" cy="3870325"/>
          </a:xfrm>
        </p:spPr>
        <p:txBody>
          <a:bodyPr/>
          <a:lstStyle/>
          <a:p>
            <a:pPr marL="0" indent="0" eaLnBrk="1" hangingPunct="1">
              <a:buFont typeface="Wingdings" pitchFamily="2" charset="2"/>
              <a:buNone/>
            </a:pPr>
            <a:r>
              <a:rPr lang="en-US" altLang="zh-CN" smtClean="0"/>
              <a:t>1.</a:t>
            </a:r>
            <a:r>
              <a:rPr lang="zh-CN" altLang="en-US" smtClean="0"/>
              <a:t>定点小数</a:t>
            </a:r>
            <a:r>
              <a:rPr lang="en-US" altLang="zh-CN" smtClean="0"/>
              <a:t>x</a:t>
            </a:r>
            <a:r>
              <a:rPr lang="en-US" altLang="zh-CN" baseline="-25000" smtClean="0"/>
              <a:t>n</a:t>
            </a:r>
            <a:r>
              <a:rPr lang="en-US" altLang="zh-CN" smtClean="0"/>
              <a:t>. x</a:t>
            </a:r>
            <a:r>
              <a:rPr lang="en-US" altLang="zh-CN" baseline="-25000" smtClean="0"/>
              <a:t>n-1</a:t>
            </a:r>
            <a:r>
              <a:rPr lang="en-US" altLang="zh-CN" smtClean="0"/>
              <a:t>x</a:t>
            </a:r>
            <a:r>
              <a:rPr lang="en-US" altLang="zh-CN" baseline="-25000" smtClean="0"/>
              <a:t>n-2</a:t>
            </a:r>
            <a:r>
              <a:rPr lang="en-US" altLang="zh-CN" smtClean="0"/>
              <a:t>…x</a:t>
            </a:r>
            <a:r>
              <a:rPr lang="en-US" altLang="zh-CN" baseline="-25000" smtClean="0"/>
              <a:t>0</a:t>
            </a:r>
            <a:r>
              <a:rPr lang="en-US" altLang="zh-CN" smtClean="0"/>
              <a:t> </a:t>
            </a:r>
          </a:p>
          <a:p>
            <a:pPr lvl="1" eaLnBrk="1" hangingPunct="1">
              <a:buFont typeface="Wingdings" pitchFamily="2" charset="2"/>
              <a:buNone/>
            </a:pPr>
            <a:r>
              <a:rPr lang="en-US" altLang="zh-CN" smtClean="0"/>
              <a:t>               x         1&gt;x</a:t>
            </a:r>
            <a:r>
              <a:rPr lang="en-US" altLang="zh-CN" smtClean="0">
                <a:cs typeface="Times New Roman" pitchFamily="18" charset="0"/>
              </a:rPr>
              <a:t>≥0                   </a:t>
            </a:r>
            <a:r>
              <a:rPr lang="en-US" altLang="zh-CN" smtClean="0">
                <a:solidFill>
                  <a:srgbClr val="FF0000"/>
                </a:solidFill>
                <a:cs typeface="Times New Roman" pitchFamily="18" charset="0"/>
              </a:rPr>
              <a:t>0</a:t>
            </a:r>
            <a:r>
              <a:rPr lang="zh-CN" altLang="en-US" smtClean="0"/>
              <a:t>，正</a:t>
            </a:r>
          </a:p>
          <a:p>
            <a:pPr lvl="1" eaLnBrk="1" hangingPunct="1">
              <a:buFont typeface="Wingdings" pitchFamily="2" charset="2"/>
              <a:buNone/>
            </a:pPr>
            <a:r>
              <a:rPr lang="en-US" altLang="zh-CN" smtClean="0"/>
              <a:t>[x]</a:t>
            </a:r>
            <a:r>
              <a:rPr lang="zh-CN" altLang="en-US" baseline="-25000" smtClean="0"/>
              <a:t>原</a:t>
            </a:r>
            <a:r>
              <a:rPr lang="en-US" altLang="zh-CN" smtClean="0"/>
              <a:t>=                                  </a:t>
            </a:r>
            <a:r>
              <a:rPr lang="zh-CN" altLang="en-US" smtClean="0"/>
              <a:t>符号</a:t>
            </a:r>
          </a:p>
          <a:p>
            <a:pPr lvl="1" eaLnBrk="1" hangingPunct="1">
              <a:buFont typeface="Wingdings" pitchFamily="2" charset="2"/>
              <a:buNone/>
            </a:pPr>
            <a:r>
              <a:rPr lang="zh-CN" altLang="en-US" smtClean="0"/>
              <a:t>               </a:t>
            </a:r>
            <a:r>
              <a:rPr lang="en-US" altLang="zh-CN" smtClean="0"/>
              <a:t>1-x     0</a:t>
            </a:r>
            <a:r>
              <a:rPr lang="en-US" altLang="zh-CN" smtClean="0">
                <a:cs typeface="Times New Roman" pitchFamily="18" charset="0"/>
              </a:rPr>
              <a:t>≥x </a:t>
            </a:r>
            <a:r>
              <a:rPr lang="en-US" altLang="zh-CN" smtClean="0"/>
              <a:t>&gt;-1                 </a:t>
            </a:r>
            <a:r>
              <a:rPr lang="en-US" altLang="zh-CN" smtClean="0">
                <a:solidFill>
                  <a:srgbClr val="00B0F0"/>
                </a:solidFill>
              </a:rPr>
              <a:t>1</a:t>
            </a:r>
            <a:r>
              <a:rPr lang="zh-CN" altLang="en-US" smtClean="0"/>
              <a:t>，负数</a:t>
            </a:r>
          </a:p>
          <a:p>
            <a:pPr lvl="2" eaLnBrk="1" hangingPunct="1"/>
            <a:r>
              <a:rPr lang="zh-CN" altLang="en-US" sz="2100" smtClean="0"/>
              <a:t>有正</a:t>
            </a:r>
            <a:r>
              <a:rPr lang="en-US" altLang="zh-CN" sz="2100" smtClean="0"/>
              <a:t>0</a:t>
            </a:r>
            <a:r>
              <a:rPr lang="zh-CN" altLang="en-US" sz="2100" smtClean="0"/>
              <a:t>和负</a:t>
            </a:r>
            <a:r>
              <a:rPr lang="en-US" altLang="zh-CN" sz="2100" smtClean="0"/>
              <a:t>0</a:t>
            </a:r>
            <a:r>
              <a:rPr lang="zh-CN" altLang="en-US" sz="2100" smtClean="0"/>
              <a:t>之分</a:t>
            </a:r>
          </a:p>
          <a:p>
            <a:pPr lvl="2" eaLnBrk="1" hangingPunct="1"/>
            <a:r>
              <a:rPr lang="zh-CN" altLang="en-US" sz="2100" smtClean="0"/>
              <a:t>范围</a:t>
            </a:r>
            <a:r>
              <a:rPr lang="zh-CN" altLang="zh-CN" sz="2000" smtClean="0">
                <a:solidFill>
                  <a:srgbClr val="00B0F0"/>
                </a:solidFill>
              </a:rPr>
              <a:t>-(1-2</a:t>
            </a:r>
            <a:r>
              <a:rPr lang="zh-CN" altLang="zh-CN" sz="2000" baseline="30000" smtClean="0">
                <a:solidFill>
                  <a:srgbClr val="00B0F0"/>
                </a:solidFill>
              </a:rPr>
              <a:t>-n</a:t>
            </a:r>
            <a:r>
              <a:rPr lang="zh-CN" altLang="zh-CN" sz="2000" smtClean="0">
                <a:solidFill>
                  <a:srgbClr val="00B0F0"/>
                </a:solidFill>
              </a:rPr>
              <a:t>)</a:t>
            </a:r>
            <a:r>
              <a:rPr lang="zh-CN" altLang="zh-CN" sz="2000" smtClean="0"/>
              <a:t> ～ </a:t>
            </a:r>
            <a:r>
              <a:rPr lang="zh-CN" altLang="zh-CN" sz="2000" smtClean="0">
                <a:solidFill>
                  <a:srgbClr val="FF0000"/>
                </a:solidFill>
              </a:rPr>
              <a:t>+(1-2</a:t>
            </a:r>
            <a:r>
              <a:rPr lang="zh-CN" altLang="zh-CN" sz="2000" baseline="30000" smtClean="0">
                <a:solidFill>
                  <a:srgbClr val="FF0000"/>
                </a:solidFill>
              </a:rPr>
              <a:t>-n</a:t>
            </a:r>
            <a:r>
              <a:rPr lang="zh-CN" altLang="zh-CN" sz="2000" smtClean="0">
                <a:solidFill>
                  <a:srgbClr val="FF0000"/>
                </a:solidFill>
              </a:rPr>
              <a:t>)</a:t>
            </a:r>
            <a:endParaRPr lang="en-US" altLang="zh-CN" sz="2100" baseline="30000" smtClean="0">
              <a:solidFill>
                <a:srgbClr val="FF0000"/>
              </a:solidFill>
            </a:endParaRPr>
          </a:p>
          <a:p>
            <a:pPr lvl="1" eaLnBrk="1" hangingPunct="1">
              <a:buFont typeface="Wingdings" pitchFamily="2" charset="2"/>
              <a:buNone/>
            </a:pPr>
            <a:r>
              <a:rPr lang="zh-CN" altLang="en-US" smtClean="0"/>
              <a:t>例：</a:t>
            </a:r>
            <a:r>
              <a:rPr lang="en-US" altLang="zh-CN" smtClean="0"/>
              <a:t>x=</a:t>
            </a:r>
            <a:r>
              <a:rPr lang="en-US" altLang="zh-CN" smtClean="0">
                <a:solidFill>
                  <a:srgbClr val="FF0000"/>
                </a:solidFill>
              </a:rPr>
              <a:t>+</a:t>
            </a:r>
            <a:r>
              <a:rPr lang="en-US" altLang="zh-CN" smtClean="0"/>
              <a:t>0.11001110 </a:t>
            </a:r>
            <a:r>
              <a:rPr lang="zh-CN" altLang="en-US" smtClean="0"/>
              <a:t>， </a:t>
            </a:r>
            <a:r>
              <a:rPr lang="en-US" altLang="zh-CN" smtClean="0"/>
              <a:t>y=</a:t>
            </a:r>
            <a:r>
              <a:rPr lang="en-US" altLang="zh-CN" smtClean="0">
                <a:solidFill>
                  <a:srgbClr val="00B0F0"/>
                </a:solidFill>
              </a:rPr>
              <a:t>-</a:t>
            </a:r>
            <a:r>
              <a:rPr lang="en-US" altLang="zh-CN" smtClean="0"/>
              <a:t>0.11001110   </a:t>
            </a:r>
          </a:p>
          <a:p>
            <a:pPr lvl="1" eaLnBrk="1" hangingPunct="1">
              <a:buFont typeface="Wingdings" pitchFamily="2" charset="2"/>
              <a:buNone/>
            </a:pPr>
            <a:r>
              <a:rPr lang="en-US" altLang="zh-CN" smtClean="0"/>
              <a:t>[x]</a:t>
            </a:r>
            <a:r>
              <a:rPr lang="zh-CN" altLang="en-US" baseline="-25000" smtClean="0"/>
              <a:t>原</a:t>
            </a:r>
            <a:r>
              <a:rPr lang="en-US" altLang="zh-CN" smtClean="0"/>
              <a:t>=</a:t>
            </a:r>
            <a:r>
              <a:rPr lang="en-US" altLang="zh-CN" smtClean="0">
                <a:solidFill>
                  <a:srgbClr val="FF0000"/>
                </a:solidFill>
              </a:rPr>
              <a:t>0</a:t>
            </a:r>
            <a:r>
              <a:rPr lang="en-US" altLang="zh-CN" smtClean="0"/>
              <a:t>.11001110     [y]</a:t>
            </a:r>
            <a:r>
              <a:rPr lang="zh-CN" altLang="en-US" baseline="-25000" smtClean="0"/>
              <a:t>原</a:t>
            </a:r>
            <a:r>
              <a:rPr lang="en-US" altLang="zh-CN" smtClean="0"/>
              <a:t>=</a:t>
            </a:r>
            <a:r>
              <a:rPr lang="en-US" altLang="zh-CN" smtClean="0">
                <a:solidFill>
                  <a:srgbClr val="00B0F0"/>
                </a:solidFill>
              </a:rPr>
              <a:t>1</a:t>
            </a:r>
            <a:r>
              <a:rPr lang="en-US" altLang="zh-CN" smtClean="0"/>
              <a:t>.11001110</a:t>
            </a:r>
          </a:p>
        </p:txBody>
      </p:sp>
      <p:sp>
        <p:nvSpPr>
          <p:cNvPr id="28678" name="AutoShape 4"/>
          <p:cNvSpPr>
            <a:spLocks/>
          </p:cNvSpPr>
          <p:nvPr/>
        </p:nvSpPr>
        <p:spPr bwMode="auto">
          <a:xfrm>
            <a:off x="1908175" y="2349500"/>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28679" name="AutoShape 5"/>
          <p:cNvSpPr>
            <a:spLocks/>
          </p:cNvSpPr>
          <p:nvPr/>
        </p:nvSpPr>
        <p:spPr bwMode="auto">
          <a:xfrm>
            <a:off x="5580063" y="2349500"/>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0BDF505-75CF-4AB5-876C-A3C99F4E2BE8}" type="datetime11">
              <a:rPr lang="zh-CN" altLang="en-US" smtClean="0"/>
              <a:t>10:23:47</a:t>
            </a:fld>
            <a:endParaRPr lang="en-US" altLang="zh-CN" smtClean="0"/>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7D75A58-BCE3-4C80-BB17-33DFFBD95C24}" type="slidenum">
              <a:rPr lang="en-US" altLang="zh-CN"/>
              <a:pPr/>
              <a:t>27</a:t>
            </a:fld>
            <a:endParaRPr lang="en-US" altLang="zh-CN"/>
          </a:p>
        </p:txBody>
      </p:sp>
      <p:sp>
        <p:nvSpPr>
          <p:cNvPr id="29700" name="Rectangle 2"/>
          <p:cNvSpPr>
            <a:spLocks noGrp="1" noChangeArrowheads="1"/>
          </p:cNvSpPr>
          <p:nvPr>
            <p:ph type="title"/>
          </p:nvPr>
        </p:nvSpPr>
        <p:spPr/>
        <p:txBody>
          <a:bodyPr/>
          <a:lstStyle/>
          <a:p>
            <a:pPr eaLnBrk="1" hangingPunct="1"/>
            <a:r>
              <a:rPr lang="zh-CN" altLang="en-US" smtClean="0"/>
              <a:t>一、原码表示法</a:t>
            </a:r>
          </a:p>
        </p:txBody>
      </p:sp>
      <p:sp>
        <p:nvSpPr>
          <p:cNvPr id="27653" name="Rectangle 3"/>
          <p:cNvSpPr>
            <a:spLocks noGrp="1" noChangeArrowheads="1"/>
          </p:cNvSpPr>
          <p:nvPr>
            <p:ph type="body" idx="1"/>
          </p:nvPr>
        </p:nvSpPr>
        <p:spPr/>
        <p:txBody>
          <a:bodyPr/>
          <a:lstStyle/>
          <a:p>
            <a:pPr marL="0" lvl="1" indent="0" eaLnBrk="1" hangingPunct="1">
              <a:buFont typeface="Wingdings" pitchFamily="2" charset="2"/>
              <a:buNone/>
              <a:defRPr/>
            </a:pPr>
            <a:r>
              <a:rPr lang="en-US" altLang="zh-CN" sz="2200"/>
              <a:t>2.</a:t>
            </a:r>
            <a:r>
              <a:rPr lang="zh-CN" altLang="en-US" sz="2200"/>
              <a:t>定点整数</a:t>
            </a:r>
            <a:r>
              <a:rPr lang="en-US" altLang="zh-CN" sz="2400"/>
              <a:t>X</a:t>
            </a:r>
            <a:r>
              <a:rPr lang="en-US" altLang="zh-CN" sz="2400" baseline="-25000"/>
              <a:t>n</a:t>
            </a:r>
            <a:r>
              <a:rPr lang="en-US" altLang="zh-CN" sz="2400"/>
              <a:t>X</a:t>
            </a:r>
            <a:r>
              <a:rPr lang="en-US" altLang="zh-CN" sz="2400" baseline="-25000"/>
              <a:t>n-1</a:t>
            </a:r>
            <a:r>
              <a:rPr lang="en-US" altLang="zh-CN" sz="2400"/>
              <a:t>X</a:t>
            </a:r>
            <a:r>
              <a:rPr lang="en-US" altLang="zh-CN" sz="2400" baseline="-25000"/>
              <a:t>n-2</a:t>
            </a:r>
            <a:r>
              <a:rPr lang="en-US" altLang="zh-CN" sz="2400"/>
              <a:t>…X</a:t>
            </a:r>
            <a:r>
              <a:rPr lang="en-US" altLang="zh-CN" sz="2400" baseline="-25000"/>
              <a:t>0</a:t>
            </a:r>
            <a:r>
              <a:rPr lang="en-US" altLang="zh-CN" sz="2400"/>
              <a:t> </a:t>
            </a:r>
            <a:r>
              <a:rPr lang="zh-CN" altLang="en-US" sz="2400"/>
              <a:t>（</a:t>
            </a:r>
            <a:r>
              <a:rPr lang="en-US" altLang="zh-CN" sz="2400"/>
              <a:t>X</a:t>
            </a:r>
            <a:r>
              <a:rPr lang="en-US" altLang="zh-CN" sz="2400" baseline="-25000"/>
              <a:t>n</a:t>
            </a:r>
            <a:r>
              <a:rPr lang="zh-CN" altLang="en-US" sz="2400"/>
              <a:t>为符号位）</a:t>
            </a:r>
            <a:endParaRPr lang="en-US" altLang="zh-CN" sz="2200"/>
          </a:p>
          <a:p>
            <a:pPr marL="0" lvl="1" indent="457200" eaLnBrk="1" hangingPunct="1">
              <a:buFont typeface="Wingdings" pitchFamily="2" charset="2"/>
              <a:buNone/>
              <a:defRPr/>
            </a:pPr>
            <a:r>
              <a:rPr lang="en-US" altLang="zh-CN" sz="2200"/>
              <a:t>               x         2</a:t>
            </a:r>
            <a:r>
              <a:rPr lang="en-US" altLang="zh-CN" sz="2200" baseline="30000"/>
              <a:t>n</a:t>
            </a:r>
            <a:r>
              <a:rPr lang="en-US" altLang="zh-CN" sz="2200"/>
              <a:t>&gt;x</a:t>
            </a:r>
            <a:r>
              <a:rPr lang="en-US" altLang="zh-CN" sz="2200">
                <a:cs typeface="Times New Roman" pitchFamily="18" charset="0"/>
              </a:rPr>
              <a:t>≥0                   </a:t>
            </a:r>
            <a:r>
              <a:rPr lang="en-US" altLang="zh-CN" sz="2200">
                <a:solidFill>
                  <a:srgbClr val="FF0000"/>
                </a:solidFill>
                <a:cs typeface="Times New Roman" pitchFamily="18" charset="0"/>
              </a:rPr>
              <a:t>0</a:t>
            </a:r>
            <a:r>
              <a:rPr lang="zh-CN" altLang="en-US" sz="2200"/>
              <a:t>，正数</a:t>
            </a:r>
          </a:p>
          <a:p>
            <a:pPr marL="0" lvl="1" indent="457200" eaLnBrk="1" hangingPunct="1">
              <a:buFont typeface="Wingdings" pitchFamily="2" charset="2"/>
              <a:buNone/>
              <a:defRPr/>
            </a:pPr>
            <a:r>
              <a:rPr lang="en-US" altLang="zh-CN" sz="2200"/>
              <a:t>[x]</a:t>
            </a:r>
            <a:r>
              <a:rPr lang="zh-CN" altLang="en-US" sz="2200" baseline="-25000"/>
              <a:t>原</a:t>
            </a:r>
            <a:r>
              <a:rPr lang="en-US" altLang="zh-CN" sz="2200"/>
              <a:t>=                                  </a:t>
            </a:r>
            <a:r>
              <a:rPr lang="zh-CN" altLang="en-US" sz="2200"/>
              <a:t>符号</a:t>
            </a:r>
          </a:p>
          <a:p>
            <a:pPr marL="0" lvl="1" indent="457200" eaLnBrk="1" hangingPunct="1">
              <a:buFont typeface="Wingdings" pitchFamily="2" charset="2"/>
              <a:buNone/>
              <a:defRPr/>
            </a:pPr>
            <a:r>
              <a:rPr lang="zh-CN" altLang="en-US" sz="2200"/>
              <a:t>               </a:t>
            </a:r>
            <a:r>
              <a:rPr lang="en-US" altLang="zh-CN" sz="2200"/>
              <a:t>2</a:t>
            </a:r>
            <a:r>
              <a:rPr lang="en-US" altLang="zh-CN" sz="2200" baseline="30000"/>
              <a:t>n</a:t>
            </a:r>
            <a:r>
              <a:rPr lang="en-US" altLang="zh-CN" sz="2200"/>
              <a:t>-x     0</a:t>
            </a:r>
            <a:r>
              <a:rPr lang="en-US" altLang="zh-CN" sz="2200">
                <a:cs typeface="Times New Roman" pitchFamily="18" charset="0"/>
              </a:rPr>
              <a:t>≥x </a:t>
            </a:r>
            <a:r>
              <a:rPr lang="en-US" altLang="zh-CN" sz="2200"/>
              <a:t>&gt;-2</a:t>
            </a:r>
            <a:r>
              <a:rPr lang="en-US" altLang="zh-CN" sz="2200" baseline="30000"/>
              <a:t>n</a:t>
            </a:r>
            <a:r>
              <a:rPr lang="en-US" altLang="zh-CN" sz="2200"/>
              <a:t>                </a:t>
            </a:r>
            <a:r>
              <a:rPr lang="en-US" altLang="zh-CN" sz="2200">
                <a:solidFill>
                  <a:srgbClr val="00B0F0"/>
                </a:solidFill>
              </a:rPr>
              <a:t>1</a:t>
            </a:r>
            <a:r>
              <a:rPr lang="zh-CN" altLang="en-US" sz="2200"/>
              <a:t>，负数</a:t>
            </a:r>
          </a:p>
          <a:p>
            <a:pPr marL="0" lvl="1" indent="0" eaLnBrk="1" hangingPunct="1">
              <a:buFont typeface="Wingdings" pitchFamily="2" charset="2"/>
              <a:buNone/>
              <a:defRPr/>
            </a:pPr>
            <a:r>
              <a:rPr lang="zh-CN" altLang="en-US" sz="2200"/>
              <a:t>说明：</a:t>
            </a:r>
          </a:p>
          <a:p>
            <a:pPr marL="0" lvl="2" indent="457200" eaLnBrk="1" hangingPunct="1">
              <a:defRPr/>
            </a:pPr>
            <a:r>
              <a:rPr lang="zh-CN" altLang="en-US" sz="2100"/>
              <a:t>有正</a:t>
            </a:r>
            <a:r>
              <a:rPr lang="en-US" altLang="zh-CN" sz="2100"/>
              <a:t>0</a:t>
            </a:r>
            <a:r>
              <a:rPr lang="zh-CN" altLang="en-US" sz="2100"/>
              <a:t>和负</a:t>
            </a:r>
            <a:r>
              <a:rPr lang="en-US" altLang="zh-CN" sz="2100"/>
              <a:t>0</a:t>
            </a:r>
            <a:r>
              <a:rPr lang="zh-CN" altLang="en-US" sz="2100"/>
              <a:t>之分</a:t>
            </a:r>
          </a:p>
          <a:p>
            <a:pPr marL="0" lvl="2" indent="457200" eaLnBrk="1" hangingPunct="1">
              <a:defRPr/>
            </a:pPr>
            <a:r>
              <a:rPr lang="zh-CN" altLang="en-US" sz="2100"/>
              <a:t>范围  </a:t>
            </a:r>
            <a:r>
              <a:rPr lang="zh-CN" altLang="zh-CN" sz="2000">
                <a:solidFill>
                  <a:srgbClr val="00B0F0"/>
                </a:solidFill>
              </a:rPr>
              <a:t>-(2</a:t>
            </a:r>
            <a:r>
              <a:rPr lang="zh-CN" altLang="zh-CN" sz="2000" baseline="30000">
                <a:solidFill>
                  <a:srgbClr val="00B0F0"/>
                </a:solidFill>
              </a:rPr>
              <a:t>n</a:t>
            </a:r>
            <a:r>
              <a:rPr lang="zh-CN" altLang="zh-CN" sz="2000">
                <a:solidFill>
                  <a:srgbClr val="00B0F0"/>
                </a:solidFill>
              </a:rPr>
              <a:t>-1)</a:t>
            </a:r>
            <a:r>
              <a:rPr lang="zh-CN" altLang="zh-CN" sz="2000"/>
              <a:t> </a:t>
            </a:r>
            <a:r>
              <a:rPr lang="zh-CN" sz="2000"/>
              <a:t>～ </a:t>
            </a:r>
            <a:r>
              <a:rPr lang="zh-CN" altLang="zh-CN" sz="2000">
                <a:solidFill>
                  <a:srgbClr val="FF0000"/>
                </a:solidFill>
              </a:rPr>
              <a:t>+(2</a:t>
            </a:r>
            <a:r>
              <a:rPr lang="zh-CN" altLang="zh-CN" sz="2000" baseline="30000">
                <a:solidFill>
                  <a:srgbClr val="FF0000"/>
                </a:solidFill>
              </a:rPr>
              <a:t>n</a:t>
            </a:r>
            <a:r>
              <a:rPr lang="zh-CN" altLang="zh-CN" sz="2000">
                <a:solidFill>
                  <a:srgbClr val="FF0000"/>
                </a:solidFill>
              </a:rPr>
              <a:t>-1)</a:t>
            </a:r>
            <a:endParaRPr lang="en-US" altLang="zh-CN" sz="2100">
              <a:solidFill>
                <a:srgbClr val="FF0000"/>
              </a:solidFill>
            </a:endParaRPr>
          </a:p>
          <a:p>
            <a:pPr marL="0" lvl="1" indent="0" eaLnBrk="1" hangingPunct="1">
              <a:buFont typeface="Wingdings" pitchFamily="2" charset="2"/>
              <a:buNone/>
              <a:defRPr/>
            </a:pPr>
            <a:endParaRPr lang="en-US" altLang="zh-CN" sz="2200"/>
          </a:p>
          <a:p>
            <a:pPr marL="0" lvl="1" indent="0" eaLnBrk="1" hangingPunct="1">
              <a:buFont typeface="Wingdings" pitchFamily="2" charset="2"/>
              <a:buNone/>
              <a:defRPr/>
            </a:pPr>
            <a:r>
              <a:rPr lang="zh-CN" altLang="en-US" sz="2200"/>
              <a:t>例：</a:t>
            </a:r>
            <a:r>
              <a:rPr lang="en-US" altLang="zh-CN" sz="2200"/>
              <a:t>x=</a:t>
            </a:r>
            <a:r>
              <a:rPr lang="en-US" altLang="zh-CN" sz="2200">
                <a:solidFill>
                  <a:srgbClr val="FF0000"/>
                </a:solidFill>
              </a:rPr>
              <a:t>+</a:t>
            </a:r>
            <a:r>
              <a:rPr lang="en-US" altLang="zh-CN" sz="2200"/>
              <a:t>1100111</a:t>
            </a:r>
            <a:r>
              <a:rPr lang="zh-CN" altLang="en-US" sz="2200"/>
              <a:t>，</a:t>
            </a:r>
            <a:r>
              <a:rPr lang="en-US" altLang="zh-CN" sz="2400"/>
              <a:t>y=-1100111</a:t>
            </a:r>
            <a:endParaRPr lang="en-US" altLang="zh-CN" sz="2200"/>
          </a:p>
          <a:p>
            <a:pPr marL="0" lvl="1" indent="457200" eaLnBrk="1" hangingPunct="1">
              <a:buFont typeface="Wingdings" pitchFamily="2" charset="2"/>
              <a:buNone/>
              <a:defRPr/>
            </a:pPr>
            <a:r>
              <a:rPr lang="en-US" altLang="zh-CN" sz="2200"/>
              <a:t>	[x]</a:t>
            </a:r>
            <a:r>
              <a:rPr lang="zh-CN" altLang="en-US" sz="2200" baseline="-25000"/>
              <a:t>原</a:t>
            </a:r>
            <a:r>
              <a:rPr lang="en-US" altLang="zh-CN" sz="2200"/>
              <a:t>=</a:t>
            </a:r>
            <a:r>
              <a:rPr lang="en-US" altLang="zh-CN" sz="2200">
                <a:solidFill>
                  <a:srgbClr val="FF0000"/>
                </a:solidFill>
              </a:rPr>
              <a:t>0</a:t>
            </a:r>
            <a:r>
              <a:rPr lang="en-US" altLang="zh-CN" sz="2200"/>
              <a:t>1100111     [y]</a:t>
            </a:r>
            <a:r>
              <a:rPr lang="zh-CN" altLang="en-US" sz="2200" baseline="-25000"/>
              <a:t>原</a:t>
            </a:r>
            <a:r>
              <a:rPr lang="en-US" altLang="zh-CN" sz="2200"/>
              <a:t>=</a:t>
            </a:r>
            <a:r>
              <a:rPr lang="en-US" altLang="zh-CN" sz="2200">
                <a:solidFill>
                  <a:srgbClr val="00B0F0"/>
                </a:solidFill>
              </a:rPr>
              <a:t>1</a:t>
            </a:r>
            <a:r>
              <a:rPr lang="en-US" altLang="zh-CN" sz="2200"/>
              <a:t>1100111</a:t>
            </a:r>
            <a:r>
              <a:rPr lang="zh-CN" altLang="en-US" sz="2200"/>
              <a:t>（</a:t>
            </a:r>
            <a:r>
              <a:rPr lang="en-US" altLang="zh-CN" sz="2200"/>
              <a:t>=2</a:t>
            </a:r>
            <a:r>
              <a:rPr lang="en-US" altLang="zh-CN" sz="2200" baseline="30000"/>
              <a:t>8</a:t>
            </a:r>
            <a:r>
              <a:rPr lang="en-US" altLang="zh-CN" sz="2200"/>
              <a:t>-</a:t>
            </a:r>
            <a:r>
              <a:rPr lang="zh-CN" altLang="en-US" sz="2200"/>
              <a:t>（</a:t>
            </a:r>
            <a:r>
              <a:rPr lang="en-US" altLang="zh-CN" sz="2200"/>
              <a:t>-1100111</a:t>
            </a:r>
            <a:r>
              <a:rPr lang="zh-CN" altLang="en-US" sz="2200"/>
              <a:t>））</a:t>
            </a:r>
            <a:endParaRPr lang="en-US" altLang="zh-CN" sz="2200"/>
          </a:p>
        </p:txBody>
      </p:sp>
      <p:sp>
        <p:nvSpPr>
          <p:cNvPr id="29702" name="AutoShape 4"/>
          <p:cNvSpPr>
            <a:spLocks/>
          </p:cNvSpPr>
          <p:nvPr/>
        </p:nvSpPr>
        <p:spPr bwMode="auto">
          <a:xfrm>
            <a:off x="1763713" y="2205038"/>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29703" name="AutoShape 5"/>
          <p:cNvSpPr>
            <a:spLocks/>
          </p:cNvSpPr>
          <p:nvPr/>
        </p:nvSpPr>
        <p:spPr bwMode="auto">
          <a:xfrm>
            <a:off x="5003800" y="2133600"/>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A856480-6CDF-43D5-A352-FA8A65EA0284}" type="datetime11">
              <a:rPr lang="zh-CN" altLang="en-US" smtClean="0"/>
              <a:t>10:23:47</a:t>
            </a:fld>
            <a:endParaRPr lang="en-US" altLang="zh-CN" smtClean="0"/>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97A4558-902E-442C-8E09-326520D4B65D}" type="slidenum">
              <a:rPr lang="en-US" altLang="zh-CN"/>
              <a:pPr/>
              <a:t>28</a:t>
            </a:fld>
            <a:endParaRPr lang="en-US" altLang="zh-CN"/>
          </a:p>
        </p:txBody>
      </p:sp>
      <p:sp>
        <p:nvSpPr>
          <p:cNvPr id="30724" name="Rectangle 2"/>
          <p:cNvSpPr>
            <a:spLocks noGrp="1" noChangeArrowheads="1"/>
          </p:cNvSpPr>
          <p:nvPr>
            <p:ph type="title"/>
          </p:nvPr>
        </p:nvSpPr>
        <p:spPr/>
        <p:txBody>
          <a:bodyPr/>
          <a:lstStyle/>
          <a:p>
            <a:pPr eaLnBrk="1" hangingPunct="1"/>
            <a:r>
              <a:rPr lang="zh-CN" altLang="en-US" smtClean="0"/>
              <a:t>一、原码表示法</a:t>
            </a:r>
          </a:p>
        </p:txBody>
      </p:sp>
      <p:sp>
        <p:nvSpPr>
          <p:cNvPr id="30725" name="Rectangle 3"/>
          <p:cNvSpPr>
            <a:spLocks noGrp="1" noChangeArrowheads="1"/>
          </p:cNvSpPr>
          <p:nvPr>
            <p:ph type="body" idx="1"/>
          </p:nvPr>
        </p:nvSpPr>
        <p:spPr>
          <a:xfrm>
            <a:off x="457200" y="1719263"/>
            <a:ext cx="8229600" cy="2141537"/>
          </a:xfrm>
        </p:spPr>
        <p:txBody>
          <a:bodyPr/>
          <a:lstStyle/>
          <a:p>
            <a:pPr eaLnBrk="1" hangingPunct="1">
              <a:buFont typeface="Wingdings" pitchFamily="2" charset="2"/>
              <a:buNone/>
            </a:pPr>
            <a:r>
              <a:rPr lang="en-US" altLang="zh-CN" smtClean="0"/>
              <a:t>       </a:t>
            </a:r>
            <a:r>
              <a:rPr lang="zh-CN" altLang="en-US" smtClean="0"/>
              <a:t>原码特点：</a:t>
            </a:r>
          </a:p>
          <a:p>
            <a:pPr lvl="1" eaLnBrk="1" hangingPunct="1"/>
            <a:r>
              <a:rPr lang="zh-CN" altLang="en-US" smtClean="0"/>
              <a:t>表示简单，易于同真值之间进行转换，实现乘除运算规则简单。</a:t>
            </a:r>
          </a:p>
          <a:p>
            <a:pPr lvl="1" eaLnBrk="1" hangingPunct="1"/>
            <a:r>
              <a:rPr lang="zh-CN" altLang="en-US" smtClean="0"/>
              <a:t>进行加减运算十分麻烦。</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type="body" idx="4294967295"/>
          </p:nvPr>
        </p:nvSpPr>
        <p:spPr>
          <a:xfrm>
            <a:off x="457200" y="1484313"/>
            <a:ext cx="8077200" cy="4248150"/>
          </a:xfrm>
        </p:spPr>
        <p:txBody>
          <a:bodyPr/>
          <a:lstStyle/>
          <a:p>
            <a:pPr marL="0" indent="457200" eaLnBrk="1" hangingPunct="1">
              <a:buFontTx/>
              <a:buNone/>
              <a:defRPr/>
            </a:pPr>
            <a:r>
              <a:rPr lang="zh-CN" altLang="en-US" sz="2800">
                <a:latin typeface="Times New Roman" pitchFamily="18" charset="0"/>
              </a:rPr>
              <a:t>为了克服原码在加、减运算中的缺点，引入了补码表示法，补码表示法的设想是：使符号位参加运算，从而简化加减法的规则；使减法运算转化成加法运算，从而简化机器的运算器电路。</a:t>
            </a:r>
          </a:p>
          <a:p>
            <a:pPr marL="0" indent="0" eaLnBrk="1" hangingPunct="1">
              <a:buFontTx/>
              <a:buNone/>
              <a:defRPr/>
            </a:pPr>
            <a:r>
              <a:rPr lang="en-US" altLang="zh-CN" sz="2800">
                <a:latin typeface="Times New Roman" pitchFamily="18" charset="0"/>
              </a:rPr>
              <a:t>1.</a:t>
            </a:r>
            <a:r>
              <a:rPr lang="zh-CN" altLang="en-US" sz="2800">
                <a:latin typeface="Times New Roman" pitchFamily="18" charset="0"/>
              </a:rPr>
              <a:t>模和同余</a:t>
            </a:r>
          </a:p>
          <a:p>
            <a:pPr marL="0" indent="457200" eaLnBrk="1" hangingPunct="1">
              <a:buFontTx/>
              <a:buNone/>
              <a:defRPr/>
            </a:pPr>
            <a:r>
              <a:rPr lang="zh-CN" altLang="en-US" sz="2800">
                <a:latin typeface="Times New Roman" pitchFamily="18" charset="0"/>
              </a:rPr>
              <a:t>由于设备的原因，机器数是有字长限制的，不可能容纳无限大的任意数。当运算结果超出了机器的最大表示范围，就会发生溢出（丢失进位），此时所产生的溢出量称为模，用字母</a:t>
            </a:r>
            <a:r>
              <a:rPr lang="en-US" altLang="zh-CN" sz="2800">
                <a:latin typeface="Times New Roman" pitchFamily="18" charset="0"/>
              </a:rPr>
              <a:t>M</a:t>
            </a:r>
            <a:r>
              <a:rPr lang="zh-CN" altLang="en-US" sz="2800">
                <a:latin typeface="Times New Roman" pitchFamily="18" charset="0"/>
              </a:rPr>
              <a:t>表示。</a:t>
            </a:r>
          </a:p>
        </p:txBody>
      </p:sp>
      <p:sp>
        <p:nvSpPr>
          <p:cNvPr id="31747"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66F786A2-7D71-4460-A25E-D614A34BF039}" type="slidenum">
              <a:rPr lang="en-US" altLang="zh-CN" sz="2000">
                <a:solidFill>
                  <a:srgbClr val="C00000"/>
                </a:solidFill>
                <a:latin typeface="Times New Roman" pitchFamily="18" charset="0"/>
              </a:rPr>
              <a:pPr algn="ctr"/>
              <a:t>29</a:t>
            </a:fld>
            <a:endParaRPr lang="en-US" altLang="zh-CN" sz="2000">
              <a:solidFill>
                <a:srgbClr val="C00000"/>
              </a:solidFill>
              <a:latin typeface="Times New Roman" pitchFamily="18" charset="0"/>
            </a:endParaRPr>
          </a:p>
        </p:txBody>
      </p:sp>
      <p:sp>
        <p:nvSpPr>
          <p:cNvPr id="31748"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二、补码表示法</a:t>
            </a:r>
          </a:p>
        </p:txBody>
      </p:sp>
      <p:sp>
        <p:nvSpPr>
          <p:cNvPr id="2" name="日期占位符 1"/>
          <p:cNvSpPr>
            <a:spLocks noGrp="1"/>
          </p:cNvSpPr>
          <p:nvPr>
            <p:ph type="dt" sz="half" idx="10"/>
          </p:nvPr>
        </p:nvSpPr>
        <p:spPr/>
        <p:txBody>
          <a:bodyPr/>
          <a:lstStyle/>
          <a:p>
            <a:pPr>
              <a:defRPr/>
            </a:pPr>
            <a:fld id="{9AD5490F-3715-49E2-8883-A9A163AE5F5A}"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3101902-031D-42AE-AC72-3F672FD0E59D}" type="datetime11">
              <a:rPr lang="zh-CN" altLang="en-US" smtClean="0"/>
              <a:t>10:23:42</a:t>
            </a:fld>
            <a:endParaRPr lang="en-US" altLang="zh-CN" smtClean="0"/>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9F2AE2B-24E5-47FB-A449-D538BBA96134}" type="slidenum">
              <a:rPr lang="en-US" altLang="zh-CN"/>
              <a:pPr/>
              <a:t>3</a:t>
            </a:fld>
            <a:endParaRPr lang="en-US" altLang="zh-CN"/>
          </a:p>
        </p:txBody>
      </p:sp>
      <p:sp>
        <p:nvSpPr>
          <p:cNvPr id="5124"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.1</a:t>
            </a:r>
            <a:r>
              <a:rPr lang="zh-CN" altLang="en-US" smtClean="0"/>
              <a:t>数据与文字的表示方法</a:t>
            </a:r>
          </a:p>
        </p:txBody>
      </p:sp>
      <p:sp>
        <p:nvSpPr>
          <p:cNvPr id="5125" name="Rectangle 3"/>
          <p:cNvSpPr>
            <a:spLocks noGrp="1" noChangeArrowheads="1"/>
          </p:cNvSpPr>
          <p:nvPr>
            <p:ph type="body" idx="1"/>
          </p:nvPr>
        </p:nvSpPr>
        <p:spPr/>
        <p:txBody>
          <a:bodyPr/>
          <a:lstStyle/>
          <a:p>
            <a:pPr marL="762000" indent="-762000" eaLnBrk="1" hangingPunct="1"/>
            <a:r>
              <a:rPr lang="zh-CN" altLang="en-US" smtClean="0"/>
              <a:t>计算机中使用的数据可分成两大类：</a:t>
            </a:r>
          </a:p>
          <a:p>
            <a:pPr marL="1004888" lvl="1" indent="-660400" eaLnBrk="1" hangingPunct="1"/>
            <a:r>
              <a:rPr lang="zh-CN" altLang="en-US" smtClean="0"/>
              <a:t>符号数据</a:t>
            </a:r>
            <a:r>
              <a:rPr lang="en-US" altLang="zh-CN" smtClean="0"/>
              <a:t>:</a:t>
            </a:r>
            <a:r>
              <a:rPr lang="zh-CN" altLang="en-US" smtClean="0"/>
              <a:t>非数字符号的表示（</a:t>
            </a:r>
            <a:r>
              <a:rPr lang="en-US" altLang="zh-CN" smtClean="0"/>
              <a:t>ASCII</a:t>
            </a:r>
            <a:r>
              <a:rPr lang="zh-CN" altLang="en-US" smtClean="0"/>
              <a:t>、汉字、图形等）</a:t>
            </a:r>
          </a:p>
          <a:p>
            <a:pPr marL="1004888" lvl="1" indent="-660400" eaLnBrk="1" hangingPunct="1"/>
            <a:r>
              <a:rPr lang="zh-CN" altLang="en-US" smtClean="0"/>
              <a:t>数值数据</a:t>
            </a:r>
            <a:r>
              <a:rPr lang="en-US" altLang="zh-CN" smtClean="0"/>
              <a:t>:</a:t>
            </a:r>
            <a:r>
              <a:rPr lang="zh-CN" altLang="en-US" smtClean="0"/>
              <a:t>数字数据的表示方式（定点、浮点）</a:t>
            </a:r>
          </a:p>
          <a:p>
            <a:pPr marL="762000" indent="-762000" eaLnBrk="1" hangingPunct="1"/>
            <a:r>
              <a:rPr lang="zh-CN" altLang="en-US" smtClean="0"/>
              <a:t>计算机数字和字符的表示方法应有利于数据的存储、加工</a:t>
            </a:r>
            <a:r>
              <a:rPr lang="en-US" altLang="zh-CN" smtClean="0"/>
              <a:t>(</a:t>
            </a:r>
            <a:r>
              <a:rPr lang="zh-CN" altLang="en-US" smtClean="0"/>
              <a:t>处理</a:t>
            </a:r>
            <a:r>
              <a:rPr lang="en-US" altLang="zh-CN" smtClean="0"/>
              <a:t>)</a:t>
            </a:r>
            <a:r>
              <a:rPr lang="zh-CN" altLang="en-US" smtClean="0"/>
              <a:t>、传送；</a:t>
            </a:r>
          </a:p>
          <a:p>
            <a:pPr marL="762000" indent="-762000" eaLnBrk="1" hangingPunct="1"/>
            <a:r>
              <a:rPr lang="zh-CN" altLang="en-US" smtClean="0"/>
              <a:t>编码：用少量、简单的基本符号，选择合适的规则表示尽量多的信息，同时利于信息处理（速度、方便）</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5826" name="Group 2"/>
          <p:cNvGrpSpPr>
            <a:grpSpLocks/>
          </p:cNvGrpSpPr>
          <p:nvPr/>
        </p:nvGrpSpPr>
        <p:grpSpPr bwMode="auto">
          <a:xfrm>
            <a:off x="3556000" y="2773363"/>
            <a:ext cx="1657350" cy="1082675"/>
            <a:chOff x="2240" y="1632"/>
            <a:chExt cx="1044" cy="682"/>
          </a:xfrm>
        </p:grpSpPr>
        <p:sp>
          <p:nvSpPr>
            <p:cNvPr id="32794" name="Text Box 3"/>
            <p:cNvSpPr txBox="1">
              <a:spLocks noChangeArrowheads="1"/>
            </p:cNvSpPr>
            <p:nvPr/>
          </p:nvSpPr>
          <p:spPr bwMode="auto">
            <a:xfrm>
              <a:off x="2448" y="1872"/>
              <a:ext cx="756" cy="442"/>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0000</a:t>
              </a:r>
              <a:endParaRPr kumimoji="1" lang="en-US" altLang="zh-CN" sz="4000" b="1">
                <a:latin typeface="Times New Roman" pitchFamily="18" charset="0"/>
              </a:endParaRPr>
            </a:p>
          </p:txBody>
        </p:sp>
        <p:sp>
          <p:nvSpPr>
            <p:cNvPr id="32795" name="Text Box 4"/>
            <p:cNvSpPr txBox="1">
              <a:spLocks noChangeArrowheads="1"/>
            </p:cNvSpPr>
            <p:nvPr/>
          </p:nvSpPr>
          <p:spPr bwMode="auto">
            <a:xfrm>
              <a:off x="2240" y="1632"/>
              <a:ext cx="10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latin typeface="Times New Roman" pitchFamily="18" charset="0"/>
                </a:rPr>
                <a:t>2</a:t>
              </a:r>
              <a:r>
                <a:rPr kumimoji="1" lang="en-US" altLang="zh-CN" sz="2400" b="1" baseline="30000">
                  <a:latin typeface="Times New Roman" pitchFamily="18" charset="0"/>
                </a:rPr>
                <a:t>4 </a:t>
              </a:r>
              <a:r>
                <a:rPr kumimoji="1" lang="en-US" altLang="zh-CN" sz="2400" b="1">
                  <a:latin typeface="Times New Roman" pitchFamily="18" charset="0"/>
                </a:rPr>
                <a:t>2</a:t>
              </a:r>
              <a:r>
                <a:rPr kumimoji="1" lang="en-US" altLang="zh-CN" sz="2400" b="1" baseline="30000">
                  <a:latin typeface="Times New Roman" pitchFamily="18" charset="0"/>
                </a:rPr>
                <a:t>3 </a:t>
              </a:r>
              <a:r>
                <a:rPr kumimoji="1" lang="en-US" altLang="zh-CN" sz="2400" b="1">
                  <a:latin typeface="Times New Roman" pitchFamily="18" charset="0"/>
                </a:rPr>
                <a:t>2</a:t>
              </a:r>
              <a:r>
                <a:rPr kumimoji="1" lang="en-US" altLang="zh-CN" sz="2400" b="1" baseline="30000">
                  <a:latin typeface="Times New Roman" pitchFamily="18" charset="0"/>
                </a:rPr>
                <a:t>2 </a:t>
              </a:r>
              <a:r>
                <a:rPr kumimoji="1" lang="en-US" altLang="zh-CN" sz="2400" b="1">
                  <a:latin typeface="Times New Roman" pitchFamily="18" charset="0"/>
                </a:rPr>
                <a:t>2</a:t>
              </a:r>
              <a:r>
                <a:rPr kumimoji="1" lang="en-US" altLang="zh-CN" sz="2400" b="1" baseline="30000">
                  <a:latin typeface="Times New Roman" pitchFamily="18" charset="0"/>
                </a:rPr>
                <a:t>1 </a:t>
              </a:r>
              <a:r>
                <a:rPr kumimoji="1" lang="en-US" altLang="zh-CN" sz="2400" b="1">
                  <a:latin typeface="Times New Roman" pitchFamily="18" charset="0"/>
                </a:rPr>
                <a:t>2</a:t>
              </a:r>
              <a:r>
                <a:rPr kumimoji="1" lang="en-US" altLang="zh-CN" sz="2400" b="1" baseline="30000">
                  <a:latin typeface="Times New Roman" pitchFamily="18" charset="0"/>
                </a:rPr>
                <a:t>0</a:t>
              </a:r>
              <a:endParaRPr kumimoji="1" lang="en-US" altLang="zh-CN" sz="2400">
                <a:latin typeface="Times New Roman" pitchFamily="18" charset="0"/>
              </a:endParaRPr>
            </a:p>
          </p:txBody>
        </p:sp>
      </p:grpSp>
      <p:sp>
        <p:nvSpPr>
          <p:cNvPr id="205830" name="Rectangle 6"/>
          <p:cNvSpPr>
            <a:spLocks noGrp="1" noChangeArrowheads="1"/>
          </p:cNvSpPr>
          <p:nvPr>
            <p:ph type="body" idx="4294967295"/>
          </p:nvPr>
        </p:nvSpPr>
        <p:spPr>
          <a:xfrm>
            <a:off x="468313" y="1116013"/>
            <a:ext cx="8229600" cy="1657350"/>
          </a:xfrm>
        </p:spPr>
        <p:txBody>
          <a:bodyPr/>
          <a:lstStyle/>
          <a:p>
            <a:pPr marL="0" indent="342900" eaLnBrk="1" hangingPunct="1">
              <a:lnSpc>
                <a:spcPct val="90000"/>
              </a:lnSpc>
              <a:buFontTx/>
              <a:buNone/>
            </a:pPr>
            <a:r>
              <a:rPr lang="zh-CN" altLang="en-US" sz="2800" smtClean="0">
                <a:latin typeface="Times New Roman" pitchFamily="18" charset="0"/>
              </a:rPr>
              <a:t>模实际上是一个计量器的容量。例如：一个</a:t>
            </a:r>
            <a:r>
              <a:rPr lang="en-US" altLang="zh-CN" sz="2800" smtClean="0">
                <a:latin typeface="Times New Roman" pitchFamily="18" charset="0"/>
              </a:rPr>
              <a:t>4</a:t>
            </a:r>
            <a:r>
              <a:rPr lang="zh-CN" altLang="en-US" sz="2800" smtClean="0">
                <a:latin typeface="Times New Roman" pitchFamily="18" charset="0"/>
              </a:rPr>
              <a:t>位的计数器，它的计数值为</a:t>
            </a:r>
            <a:r>
              <a:rPr lang="en-US" altLang="zh-CN" sz="2800" smtClean="0">
                <a:latin typeface="Times New Roman" pitchFamily="18" charset="0"/>
              </a:rPr>
              <a:t>0</a:t>
            </a:r>
            <a:r>
              <a:rPr lang="zh-CN" altLang="en-US" sz="2800" smtClean="0">
                <a:latin typeface="Times New Roman" pitchFamily="18" charset="0"/>
              </a:rPr>
              <a:t>～</a:t>
            </a:r>
            <a:r>
              <a:rPr lang="en-US" altLang="zh-CN" sz="2800" smtClean="0">
                <a:latin typeface="Times New Roman" pitchFamily="18" charset="0"/>
              </a:rPr>
              <a:t>15</a:t>
            </a:r>
            <a:r>
              <a:rPr lang="zh-CN" altLang="en-US" sz="2800" smtClean="0">
                <a:latin typeface="Times New Roman" pitchFamily="18" charset="0"/>
              </a:rPr>
              <a:t>，当计数器计满</a:t>
            </a:r>
            <a:r>
              <a:rPr lang="en-US" altLang="zh-CN" sz="2800" smtClean="0">
                <a:latin typeface="Times New Roman" pitchFamily="18" charset="0"/>
              </a:rPr>
              <a:t>15</a:t>
            </a:r>
            <a:r>
              <a:rPr lang="zh-CN" altLang="en-US" sz="2800" smtClean="0">
                <a:latin typeface="Times New Roman" pitchFamily="18" charset="0"/>
              </a:rPr>
              <a:t>之后再加</a:t>
            </a:r>
            <a:r>
              <a:rPr lang="en-US" altLang="zh-CN" sz="2800" smtClean="0">
                <a:latin typeface="Times New Roman" pitchFamily="18" charset="0"/>
              </a:rPr>
              <a:t>1</a:t>
            </a:r>
            <a:r>
              <a:rPr lang="zh-CN" altLang="en-US" sz="2800" smtClean="0">
                <a:latin typeface="Times New Roman" pitchFamily="18" charset="0"/>
              </a:rPr>
              <a:t>，这个计数器就发生溢出，其溢出量为</a:t>
            </a:r>
            <a:r>
              <a:rPr lang="en-US" altLang="zh-CN" sz="2800" smtClean="0">
                <a:latin typeface="Times New Roman" pitchFamily="18" charset="0"/>
              </a:rPr>
              <a:t>16</a:t>
            </a:r>
            <a:r>
              <a:rPr lang="zh-CN" altLang="en-US" sz="2800" smtClean="0">
                <a:latin typeface="Times New Roman" pitchFamily="18" charset="0"/>
              </a:rPr>
              <a:t>，也就是模等于</a:t>
            </a:r>
            <a:r>
              <a:rPr lang="en-US" altLang="zh-CN" sz="2800" smtClean="0">
                <a:solidFill>
                  <a:srgbClr val="FF0000"/>
                </a:solidFill>
                <a:latin typeface="Times New Roman" pitchFamily="18" charset="0"/>
              </a:rPr>
              <a:t>16</a:t>
            </a:r>
            <a:r>
              <a:rPr lang="zh-CN" altLang="en-US" sz="2800" smtClean="0">
                <a:latin typeface="Times New Roman" pitchFamily="18" charset="0"/>
              </a:rPr>
              <a:t>。</a:t>
            </a:r>
          </a:p>
        </p:txBody>
      </p:sp>
      <p:sp>
        <p:nvSpPr>
          <p:cNvPr id="205831" name="Text Box 7"/>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0001</a:t>
            </a:r>
            <a:endParaRPr kumimoji="1" lang="en-US" altLang="zh-CN" sz="4000" b="1">
              <a:latin typeface="Times New Roman" pitchFamily="18" charset="0"/>
            </a:endParaRPr>
          </a:p>
        </p:txBody>
      </p:sp>
      <p:sp>
        <p:nvSpPr>
          <p:cNvPr id="205832" name="Text Box 8"/>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0010</a:t>
            </a:r>
            <a:endParaRPr kumimoji="1" lang="en-US" altLang="zh-CN" sz="4000" b="1">
              <a:latin typeface="Times New Roman" pitchFamily="18" charset="0"/>
            </a:endParaRPr>
          </a:p>
        </p:txBody>
      </p:sp>
      <p:sp>
        <p:nvSpPr>
          <p:cNvPr id="205833" name="Text Box 9"/>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0011</a:t>
            </a:r>
            <a:endParaRPr kumimoji="1" lang="en-US" altLang="zh-CN" sz="4000" b="1">
              <a:latin typeface="Times New Roman" pitchFamily="18" charset="0"/>
            </a:endParaRPr>
          </a:p>
        </p:txBody>
      </p:sp>
      <p:sp>
        <p:nvSpPr>
          <p:cNvPr id="205834" name="Text Box 10"/>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0100</a:t>
            </a:r>
            <a:endParaRPr kumimoji="1" lang="en-US" altLang="zh-CN" sz="4000" b="1">
              <a:latin typeface="Times New Roman" pitchFamily="18" charset="0"/>
            </a:endParaRPr>
          </a:p>
        </p:txBody>
      </p:sp>
      <p:sp>
        <p:nvSpPr>
          <p:cNvPr id="205835" name="Text Box 11"/>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0101</a:t>
            </a:r>
            <a:endParaRPr kumimoji="1" lang="en-US" altLang="zh-CN" sz="4000" b="1">
              <a:latin typeface="Times New Roman" pitchFamily="18" charset="0"/>
            </a:endParaRPr>
          </a:p>
        </p:txBody>
      </p:sp>
      <p:sp>
        <p:nvSpPr>
          <p:cNvPr id="205836" name="Text Box 12"/>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0110</a:t>
            </a:r>
            <a:endParaRPr kumimoji="1" lang="en-US" altLang="zh-CN" sz="4000" b="1">
              <a:latin typeface="Times New Roman" pitchFamily="18" charset="0"/>
            </a:endParaRPr>
          </a:p>
        </p:txBody>
      </p:sp>
      <p:sp>
        <p:nvSpPr>
          <p:cNvPr id="205837" name="Text Box 13"/>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0111</a:t>
            </a:r>
            <a:endParaRPr kumimoji="1" lang="en-US" altLang="zh-CN" sz="4000" b="1">
              <a:latin typeface="Times New Roman" pitchFamily="18" charset="0"/>
            </a:endParaRPr>
          </a:p>
        </p:txBody>
      </p:sp>
      <p:sp>
        <p:nvSpPr>
          <p:cNvPr id="205838" name="Text Box 14"/>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1000</a:t>
            </a:r>
            <a:endParaRPr kumimoji="1" lang="en-US" altLang="zh-CN" sz="4000" b="1">
              <a:latin typeface="Times New Roman" pitchFamily="18" charset="0"/>
            </a:endParaRPr>
          </a:p>
        </p:txBody>
      </p:sp>
      <p:sp>
        <p:nvSpPr>
          <p:cNvPr id="205839" name="Text Box 15"/>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1001</a:t>
            </a:r>
            <a:endParaRPr kumimoji="1" lang="en-US" altLang="zh-CN" sz="4000" b="1">
              <a:latin typeface="Times New Roman" pitchFamily="18" charset="0"/>
            </a:endParaRPr>
          </a:p>
        </p:txBody>
      </p:sp>
      <p:sp>
        <p:nvSpPr>
          <p:cNvPr id="205840" name="Text Box 16"/>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1010</a:t>
            </a:r>
            <a:endParaRPr kumimoji="1" lang="en-US" altLang="zh-CN" sz="4000" b="1">
              <a:latin typeface="Times New Roman" pitchFamily="18" charset="0"/>
            </a:endParaRPr>
          </a:p>
        </p:txBody>
      </p:sp>
      <p:sp>
        <p:nvSpPr>
          <p:cNvPr id="205841" name="Text Box 17"/>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1011</a:t>
            </a:r>
            <a:endParaRPr kumimoji="1" lang="en-US" altLang="zh-CN" sz="4000" b="1">
              <a:latin typeface="Times New Roman" pitchFamily="18" charset="0"/>
            </a:endParaRPr>
          </a:p>
        </p:txBody>
      </p:sp>
      <p:sp>
        <p:nvSpPr>
          <p:cNvPr id="205842" name="Text Box 18"/>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1100</a:t>
            </a:r>
            <a:endParaRPr kumimoji="1" lang="en-US" altLang="zh-CN" sz="4000" b="1">
              <a:latin typeface="Times New Roman" pitchFamily="18" charset="0"/>
            </a:endParaRPr>
          </a:p>
        </p:txBody>
      </p:sp>
      <p:sp>
        <p:nvSpPr>
          <p:cNvPr id="205843" name="Text Box 19"/>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1101</a:t>
            </a:r>
            <a:endParaRPr kumimoji="1" lang="en-US" altLang="zh-CN" sz="4000" b="1">
              <a:latin typeface="Times New Roman" pitchFamily="18" charset="0"/>
            </a:endParaRPr>
          </a:p>
        </p:txBody>
      </p:sp>
      <p:sp>
        <p:nvSpPr>
          <p:cNvPr id="205844" name="Text Box 20"/>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1110</a:t>
            </a:r>
            <a:endParaRPr kumimoji="1" lang="en-US" altLang="zh-CN" sz="4000" b="1">
              <a:latin typeface="Times New Roman" pitchFamily="18" charset="0"/>
            </a:endParaRPr>
          </a:p>
        </p:txBody>
      </p:sp>
      <p:sp>
        <p:nvSpPr>
          <p:cNvPr id="205845" name="Text Box 21"/>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1111</a:t>
            </a:r>
            <a:endParaRPr kumimoji="1" lang="en-US" altLang="zh-CN" sz="4000" b="1">
              <a:latin typeface="Times New Roman" pitchFamily="18" charset="0"/>
            </a:endParaRPr>
          </a:p>
        </p:txBody>
      </p:sp>
      <p:sp>
        <p:nvSpPr>
          <p:cNvPr id="205846" name="Text Box 22"/>
          <p:cNvSpPr txBox="1">
            <a:spLocks noChangeArrowheads="1"/>
          </p:cNvSpPr>
          <p:nvPr/>
        </p:nvSpPr>
        <p:spPr bwMode="auto">
          <a:xfrm>
            <a:off x="3886200" y="3154363"/>
            <a:ext cx="1200150" cy="701675"/>
          </a:xfrm>
          <a:prstGeom prst="rect">
            <a:avLst/>
          </a:prstGeom>
          <a:solidFill>
            <a:srgbClr val="FFFFCC"/>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0000</a:t>
            </a:r>
            <a:endParaRPr kumimoji="1" lang="en-US" altLang="zh-CN" sz="4000" b="1">
              <a:latin typeface="Times New Roman" pitchFamily="18" charset="0"/>
            </a:endParaRPr>
          </a:p>
        </p:txBody>
      </p:sp>
      <p:sp>
        <p:nvSpPr>
          <p:cNvPr id="205847" name="Text Box 23"/>
          <p:cNvSpPr txBox="1">
            <a:spLocks noChangeArrowheads="1"/>
          </p:cNvSpPr>
          <p:nvPr/>
        </p:nvSpPr>
        <p:spPr bwMode="auto">
          <a:xfrm>
            <a:off x="3548063" y="3146425"/>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b="1">
                <a:solidFill>
                  <a:srgbClr val="FF0000"/>
                </a:solidFill>
                <a:latin typeface="Times New Roman" pitchFamily="18" charset="0"/>
              </a:rPr>
              <a:t>1</a:t>
            </a:r>
            <a:endParaRPr kumimoji="1" lang="en-US" altLang="zh-CN" sz="4400" b="1">
              <a:latin typeface="Times New Roman" pitchFamily="18" charset="0"/>
            </a:endParaRPr>
          </a:p>
        </p:txBody>
      </p:sp>
      <p:sp>
        <p:nvSpPr>
          <p:cNvPr id="205848" name="Text Box 24"/>
          <p:cNvSpPr txBox="1">
            <a:spLocks noChangeArrowheads="1"/>
          </p:cNvSpPr>
          <p:nvPr/>
        </p:nvSpPr>
        <p:spPr bwMode="auto">
          <a:xfrm>
            <a:off x="3419475" y="4098925"/>
            <a:ext cx="69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latin typeface="Times New Roman" pitchFamily="18" charset="0"/>
              </a:rPr>
              <a:t>丢失</a:t>
            </a:r>
            <a:endParaRPr kumimoji="1" lang="zh-CN" altLang="en-US" sz="2400">
              <a:latin typeface="Times New Roman" pitchFamily="18" charset="0"/>
            </a:endParaRPr>
          </a:p>
        </p:txBody>
      </p:sp>
      <p:sp>
        <p:nvSpPr>
          <p:cNvPr id="205849" name="Line 25"/>
          <p:cNvSpPr>
            <a:spLocks noChangeShapeType="1"/>
          </p:cNvSpPr>
          <p:nvPr/>
        </p:nvSpPr>
        <p:spPr bwMode="auto">
          <a:xfrm flipV="1">
            <a:off x="3729038" y="3687763"/>
            <a:ext cx="0" cy="4572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850" name="Text Box 26"/>
          <p:cNvSpPr txBox="1">
            <a:spLocks noChangeArrowheads="1"/>
          </p:cNvSpPr>
          <p:nvPr/>
        </p:nvSpPr>
        <p:spPr bwMode="auto">
          <a:xfrm>
            <a:off x="685800" y="4652963"/>
            <a:ext cx="8077200" cy="138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a:latin typeface="Times New Roman" pitchFamily="18" charset="0"/>
              </a:rPr>
              <a:t>一个字长为</a:t>
            </a:r>
            <a:r>
              <a:rPr kumimoji="1" lang="en-US" altLang="zh-CN" sz="2800">
                <a:latin typeface="Times New Roman" pitchFamily="18" charset="0"/>
              </a:rPr>
              <a:t>n</a:t>
            </a:r>
            <a:r>
              <a:rPr kumimoji="1" lang="zh-CN" altLang="en-US" sz="2800">
                <a:latin typeface="Times New Roman" pitchFamily="18" charset="0"/>
              </a:rPr>
              <a:t>位的纯整数的溢出量为</a:t>
            </a:r>
            <a:r>
              <a:rPr kumimoji="1" lang="en-US" altLang="zh-CN" sz="2800">
                <a:latin typeface="Times New Roman" pitchFamily="18" charset="0"/>
              </a:rPr>
              <a:t>2</a:t>
            </a:r>
            <a:r>
              <a:rPr kumimoji="1" lang="en-US" altLang="zh-CN" sz="2800" baseline="30000">
                <a:latin typeface="Times New Roman" pitchFamily="18" charset="0"/>
              </a:rPr>
              <a:t>n</a:t>
            </a:r>
            <a:r>
              <a:rPr kumimoji="1" lang="zh-CN" altLang="en-US" sz="2800">
                <a:latin typeface="Times New Roman" pitchFamily="18" charset="0"/>
              </a:rPr>
              <a:t>，即以</a:t>
            </a:r>
            <a:r>
              <a:rPr kumimoji="1" lang="en-US" altLang="zh-CN" sz="2800">
                <a:solidFill>
                  <a:srgbClr val="FF0000"/>
                </a:solidFill>
                <a:latin typeface="Times New Roman" pitchFamily="18" charset="0"/>
              </a:rPr>
              <a:t>2</a:t>
            </a:r>
            <a:r>
              <a:rPr kumimoji="1" lang="en-US" altLang="zh-CN" sz="2800" baseline="30000">
                <a:solidFill>
                  <a:srgbClr val="FF0000"/>
                </a:solidFill>
                <a:latin typeface="Times New Roman" pitchFamily="18" charset="0"/>
              </a:rPr>
              <a:t>n</a:t>
            </a:r>
            <a:r>
              <a:rPr kumimoji="1" lang="zh-CN" altLang="en-US" sz="2800">
                <a:latin typeface="Times New Roman" pitchFamily="18" charset="0"/>
              </a:rPr>
              <a:t>为模。</a:t>
            </a:r>
          </a:p>
          <a:p>
            <a:pPr eaLnBrk="1" hangingPunct="1"/>
            <a:r>
              <a:rPr kumimoji="1" lang="zh-CN" altLang="en-US" sz="2800">
                <a:latin typeface="Times New Roman" pitchFamily="18" charset="0"/>
              </a:rPr>
              <a:t>一个纯小数的溢出量为</a:t>
            </a:r>
            <a:r>
              <a:rPr kumimoji="1" lang="en-US" altLang="zh-CN" sz="2800">
                <a:latin typeface="Times New Roman" pitchFamily="18" charset="0"/>
              </a:rPr>
              <a:t>2</a:t>
            </a:r>
            <a:r>
              <a:rPr kumimoji="1" lang="zh-CN" altLang="en-US" sz="2800">
                <a:latin typeface="Times New Roman" pitchFamily="18" charset="0"/>
              </a:rPr>
              <a:t>，即以</a:t>
            </a:r>
            <a:r>
              <a:rPr kumimoji="1" lang="en-US" altLang="zh-CN" sz="2800">
                <a:solidFill>
                  <a:srgbClr val="FF0000"/>
                </a:solidFill>
                <a:latin typeface="Times New Roman" pitchFamily="18" charset="0"/>
              </a:rPr>
              <a:t>2</a:t>
            </a:r>
            <a:r>
              <a:rPr kumimoji="1" lang="zh-CN" altLang="en-US" sz="2800">
                <a:latin typeface="Times New Roman" pitchFamily="18" charset="0"/>
              </a:rPr>
              <a:t>为模。</a:t>
            </a:r>
          </a:p>
        </p:txBody>
      </p:sp>
      <p:sp>
        <p:nvSpPr>
          <p:cNvPr id="32792" name="灯片编号占位符 1"/>
          <p:cNvSpPr>
            <a:spLocks noGrp="1"/>
          </p:cNvSpPr>
          <p:nvPr>
            <p:ph type="sldNum" sz="quarter" idx="12"/>
          </p:nvPr>
        </p:nvSpPr>
        <p:spPr>
          <a:xfrm>
            <a:off x="8460581" y="6309320"/>
            <a:ext cx="60483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2D5CEB19-F855-42F5-A5C3-99B8C934B399}" type="slidenum">
              <a:rPr lang="en-US" altLang="zh-CN" sz="2000">
                <a:solidFill>
                  <a:srgbClr val="C00000"/>
                </a:solidFill>
                <a:latin typeface="Times New Roman" pitchFamily="18" charset="0"/>
              </a:rPr>
              <a:pPr algn="ctr"/>
              <a:t>30</a:t>
            </a:fld>
            <a:endParaRPr lang="en-US" altLang="zh-CN" sz="2000">
              <a:solidFill>
                <a:srgbClr val="C00000"/>
              </a:solidFill>
              <a:latin typeface="Times New Roman" pitchFamily="18" charset="0"/>
            </a:endParaRPr>
          </a:p>
        </p:txBody>
      </p:sp>
      <p:sp>
        <p:nvSpPr>
          <p:cNvPr id="32793"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二、补码表示法</a:t>
            </a:r>
          </a:p>
        </p:txBody>
      </p:sp>
      <p:sp>
        <p:nvSpPr>
          <p:cNvPr id="2" name="日期占位符 1"/>
          <p:cNvSpPr>
            <a:spLocks noGrp="1"/>
          </p:cNvSpPr>
          <p:nvPr>
            <p:ph type="dt" sz="half" idx="10"/>
          </p:nvPr>
        </p:nvSpPr>
        <p:spPr/>
        <p:txBody>
          <a:bodyPr/>
          <a:lstStyle/>
          <a:p>
            <a:pPr>
              <a:defRPr/>
            </a:pPr>
            <a:fld id="{8AAAF776-86B1-4130-BE04-BF99BE9ADE0F}"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58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31"/>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500"/>
                                  </p:stCondLst>
                                  <p:childTnLst>
                                    <p:set>
                                      <p:cBhvr>
                                        <p:cTn id="17" dur="1" fill="hold">
                                          <p:stCondLst>
                                            <p:cond delay="499"/>
                                          </p:stCondLst>
                                        </p:cTn>
                                        <p:tgtEl>
                                          <p:spTgt spid="205832"/>
                                        </p:tgtEl>
                                        <p:attrNameLst>
                                          <p:attrName>style.visibility</p:attrName>
                                        </p:attrNameLst>
                                      </p:cBhvr>
                                      <p:to>
                                        <p:strVal val="visible"/>
                                      </p:to>
                                    </p:set>
                                  </p:childTnLst>
                                </p:cTn>
                              </p:par>
                            </p:childTnLst>
                          </p:cTn>
                        </p:par>
                        <p:par>
                          <p:cTn id="18" fill="hold" nodeType="afterGroup">
                            <p:stCondLst>
                              <p:cond delay="1500"/>
                            </p:stCondLst>
                            <p:childTnLst>
                              <p:par>
                                <p:cTn id="19" presetID="1" presetClass="entr" presetSubtype="0" fill="hold" grpId="0" nodeType="afterEffect">
                                  <p:stCondLst>
                                    <p:cond delay="500"/>
                                  </p:stCondLst>
                                  <p:childTnLst>
                                    <p:set>
                                      <p:cBhvr>
                                        <p:cTn id="20" dur="1" fill="hold">
                                          <p:stCondLst>
                                            <p:cond delay="499"/>
                                          </p:stCondLst>
                                        </p:cTn>
                                        <p:tgtEl>
                                          <p:spTgt spid="205833"/>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500"/>
                                  </p:stCondLst>
                                  <p:childTnLst>
                                    <p:set>
                                      <p:cBhvr>
                                        <p:cTn id="23" dur="1" fill="hold">
                                          <p:stCondLst>
                                            <p:cond delay="499"/>
                                          </p:stCondLst>
                                        </p:cTn>
                                        <p:tgtEl>
                                          <p:spTgt spid="205834"/>
                                        </p:tgtEl>
                                        <p:attrNameLst>
                                          <p:attrName>style.visibility</p:attrName>
                                        </p:attrNameLst>
                                      </p:cBhvr>
                                      <p:to>
                                        <p:strVal val="visible"/>
                                      </p:to>
                                    </p:set>
                                  </p:childTnLst>
                                </p:cTn>
                              </p:par>
                            </p:childTnLst>
                          </p:cTn>
                        </p:par>
                        <p:par>
                          <p:cTn id="24" fill="hold" nodeType="afterGroup">
                            <p:stCondLst>
                              <p:cond delay="3500"/>
                            </p:stCondLst>
                            <p:childTnLst>
                              <p:par>
                                <p:cTn id="25" presetID="1" presetClass="entr" presetSubtype="0" fill="hold" grpId="0" nodeType="afterEffect">
                                  <p:stCondLst>
                                    <p:cond delay="500"/>
                                  </p:stCondLst>
                                  <p:childTnLst>
                                    <p:set>
                                      <p:cBhvr>
                                        <p:cTn id="26" dur="1" fill="hold">
                                          <p:stCondLst>
                                            <p:cond delay="499"/>
                                          </p:stCondLst>
                                        </p:cTn>
                                        <p:tgtEl>
                                          <p:spTgt spid="205835"/>
                                        </p:tgtEl>
                                        <p:attrNameLst>
                                          <p:attrName>style.visibility</p:attrName>
                                        </p:attrNameLst>
                                      </p:cBhvr>
                                      <p:to>
                                        <p:strVal val="visible"/>
                                      </p:to>
                                    </p:set>
                                  </p:childTnLst>
                                </p:cTn>
                              </p:par>
                            </p:childTnLst>
                          </p:cTn>
                        </p:par>
                        <p:par>
                          <p:cTn id="27" fill="hold" nodeType="afterGroup">
                            <p:stCondLst>
                              <p:cond delay="4500"/>
                            </p:stCondLst>
                            <p:childTnLst>
                              <p:par>
                                <p:cTn id="28" presetID="1" presetClass="entr" presetSubtype="0" fill="hold" grpId="0" nodeType="afterEffect">
                                  <p:stCondLst>
                                    <p:cond delay="500"/>
                                  </p:stCondLst>
                                  <p:childTnLst>
                                    <p:set>
                                      <p:cBhvr>
                                        <p:cTn id="29" dur="1" fill="hold">
                                          <p:stCondLst>
                                            <p:cond delay="499"/>
                                          </p:stCondLst>
                                        </p:cTn>
                                        <p:tgtEl>
                                          <p:spTgt spid="205836"/>
                                        </p:tgtEl>
                                        <p:attrNameLst>
                                          <p:attrName>style.visibility</p:attrName>
                                        </p:attrNameLst>
                                      </p:cBhvr>
                                      <p:to>
                                        <p:strVal val="visible"/>
                                      </p:to>
                                    </p:set>
                                  </p:childTnLst>
                                </p:cTn>
                              </p:par>
                            </p:childTnLst>
                          </p:cTn>
                        </p:par>
                        <p:par>
                          <p:cTn id="30" fill="hold" nodeType="afterGroup">
                            <p:stCondLst>
                              <p:cond delay="5500"/>
                            </p:stCondLst>
                            <p:childTnLst>
                              <p:par>
                                <p:cTn id="31" presetID="1" presetClass="entr" presetSubtype="0" fill="hold" grpId="0" nodeType="afterEffect">
                                  <p:stCondLst>
                                    <p:cond delay="500"/>
                                  </p:stCondLst>
                                  <p:childTnLst>
                                    <p:set>
                                      <p:cBhvr>
                                        <p:cTn id="32" dur="1" fill="hold">
                                          <p:stCondLst>
                                            <p:cond delay="499"/>
                                          </p:stCondLst>
                                        </p:cTn>
                                        <p:tgtEl>
                                          <p:spTgt spid="205837"/>
                                        </p:tgtEl>
                                        <p:attrNameLst>
                                          <p:attrName>style.visibility</p:attrName>
                                        </p:attrNameLst>
                                      </p:cBhvr>
                                      <p:to>
                                        <p:strVal val="visible"/>
                                      </p:to>
                                    </p:set>
                                  </p:childTnLst>
                                </p:cTn>
                              </p:par>
                            </p:childTnLst>
                          </p:cTn>
                        </p:par>
                        <p:par>
                          <p:cTn id="33" fill="hold" nodeType="afterGroup">
                            <p:stCondLst>
                              <p:cond delay="6500"/>
                            </p:stCondLst>
                            <p:childTnLst>
                              <p:par>
                                <p:cTn id="34" presetID="1" presetClass="entr" presetSubtype="0" fill="hold" grpId="0" nodeType="afterEffect">
                                  <p:stCondLst>
                                    <p:cond delay="500"/>
                                  </p:stCondLst>
                                  <p:childTnLst>
                                    <p:set>
                                      <p:cBhvr>
                                        <p:cTn id="35" dur="1" fill="hold">
                                          <p:stCondLst>
                                            <p:cond delay="499"/>
                                          </p:stCondLst>
                                        </p:cTn>
                                        <p:tgtEl>
                                          <p:spTgt spid="205838"/>
                                        </p:tgtEl>
                                        <p:attrNameLst>
                                          <p:attrName>style.visibility</p:attrName>
                                        </p:attrNameLst>
                                      </p:cBhvr>
                                      <p:to>
                                        <p:strVal val="visible"/>
                                      </p:to>
                                    </p:set>
                                  </p:childTnLst>
                                </p:cTn>
                              </p:par>
                            </p:childTnLst>
                          </p:cTn>
                        </p:par>
                        <p:par>
                          <p:cTn id="36" fill="hold" nodeType="afterGroup">
                            <p:stCondLst>
                              <p:cond delay="7500"/>
                            </p:stCondLst>
                            <p:childTnLst>
                              <p:par>
                                <p:cTn id="37" presetID="1" presetClass="entr" presetSubtype="0" fill="hold" grpId="0" nodeType="afterEffect">
                                  <p:stCondLst>
                                    <p:cond delay="500"/>
                                  </p:stCondLst>
                                  <p:childTnLst>
                                    <p:set>
                                      <p:cBhvr>
                                        <p:cTn id="38" dur="1" fill="hold">
                                          <p:stCondLst>
                                            <p:cond delay="499"/>
                                          </p:stCondLst>
                                        </p:cTn>
                                        <p:tgtEl>
                                          <p:spTgt spid="205839"/>
                                        </p:tgtEl>
                                        <p:attrNameLst>
                                          <p:attrName>style.visibility</p:attrName>
                                        </p:attrNameLst>
                                      </p:cBhvr>
                                      <p:to>
                                        <p:strVal val="visible"/>
                                      </p:to>
                                    </p:set>
                                  </p:childTnLst>
                                </p:cTn>
                              </p:par>
                            </p:childTnLst>
                          </p:cTn>
                        </p:par>
                        <p:par>
                          <p:cTn id="39" fill="hold" nodeType="afterGroup">
                            <p:stCondLst>
                              <p:cond delay="8500"/>
                            </p:stCondLst>
                            <p:childTnLst>
                              <p:par>
                                <p:cTn id="40" presetID="1" presetClass="entr" presetSubtype="0" fill="hold" grpId="0" nodeType="afterEffect">
                                  <p:stCondLst>
                                    <p:cond delay="500"/>
                                  </p:stCondLst>
                                  <p:childTnLst>
                                    <p:set>
                                      <p:cBhvr>
                                        <p:cTn id="41" dur="1" fill="hold">
                                          <p:stCondLst>
                                            <p:cond delay="499"/>
                                          </p:stCondLst>
                                        </p:cTn>
                                        <p:tgtEl>
                                          <p:spTgt spid="205840"/>
                                        </p:tgtEl>
                                        <p:attrNameLst>
                                          <p:attrName>style.visibility</p:attrName>
                                        </p:attrNameLst>
                                      </p:cBhvr>
                                      <p:to>
                                        <p:strVal val="visible"/>
                                      </p:to>
                                    </p:set>
                                  </p:childTnLst>
                                </p:cTn>
                              </p:par>
                            </p:childTnLst>
                          </p:cTn>
                        </p:par>
                        <p:par>
                          <p:cTn id="42" fill="hold" nodeType="afterGroup">
                            <p:stCondLst>
                              <p:cond delay="9500"/>
                            </p:stCondLst>
                            <p:childTnLst>
                              <p:par>
                                <p:cTn id="43" presetID="1" presetClass="entr" presetSubtype="0" fill="hold" grpId="0" nodeType="afterEffect">
                                  <p:stCondLst>
                                    <p:cond delay="500"/>
                                  </p:stCondLst>
                                  <p:childTnLst>
                                    <p:set>
                                      <p:cBhvr>
                                        <p:cTn id="44" dur="1" fill="hold">
                                          <p:stCondLst>
                                            <p:cond delay="499"/>
                                          </p:stCondLst>
                                        </p:cTn>
                                        <p:tgtEl>
                                          <p:spTgt spid="205841"/>
                                        </p:tgtEl>
                                        <p:attrNameLst>
                                          <p:attrName>style.visibility</p:attrName>
                                        </p:attrNameLst>
                                      </p:cBhvr>
                                      <p:to>
                                        <p:strVal val="visible"/>
                                      </p:to>
                                    </p:set>
                                  </p:childTnLst>
                                </p:cTn>
                              </p:par>
                            </p:childTnLst>
                          </p:cTn>
                        </p:par>
                        <p:par>
                          <p:cTn id="45" fill="hold" nodeType="afterGroup">
                            <p:stCondLst>
                              <p:cond delay="10500"/>
                            </p:stCondLst>
                            <p:childTnLst>
                              <p:par>
                                <p:cTn id="46" presetID="1" presetClass="entr" presetSubtype="0" fill="hold" grpId="0" nodeType="afterEffect">
                                  <p:stCondLst>
                                    <p:cond delay="500"/>
                                  </p:stCondLst>
                                  <p:childTnLst>
                                    <p:set>
                                      <p:cBhvr>
                                        <p:cTn id="47" dur="1" fill="hold">
                                          <p:stCondLst>
                                            <p:cond delay="499"/>
                                          </p:stCondLst>
                                        </p:cTn>
                                        <p:tgtEl>
                                          <p:spTgt spid="205842"/>
                                        </p:tgtEl>
                                        <p:attrNameLst>
                                          <p:attrName>style.visibility</p:attrName>
                                        </p:attrNameLst>
                                      </p:cBhvr>
                                      <p:to>
                                        <p:strVal val="visible"/>
                                      </p:to>
                                    </p:set>
                                  </p:childTnLst>
                                </p:cTn>
                              </p:par>
                            </p:childTnLst>
                          </p:cTn>
                        </p:par>
                        <p:par>
                          <p:cTn id="48" fill="hold" nodeType="afterGroup">
                            <p:stCondLst>
                              <p:cond delay="11500"/>
                            </p:stCondLst>
                            <p:childTnLst>
                              <p:par>
                                <p:cTn id="49" presetID="1" presetClass="entr" presetSubtype="0" fill="hold" grpId="0" nodeType="afterEffect">
                                  <p:stCondLst>
                                    <p:cond delay="500"/>
                                  </p:stCondLst>
                                  <p:childTnLst>
                                    <p:set>
                                      <p:cBhvr>
                                        <p:cTn id="50" dur="1" fill="hold">
                                          <p:stCondLst>
                                            <p:cond delay="499"/>
                                          </p:stCondLst>
                                        </p:cTn>
                                        <p:tgtEl>
                                          <p:spTgt spid="205843"/>
                                        </p:tgtEl>
                                        <p:attrNameLst>
                                          <p:attrName>style.visibility</p:attrName>
                                        </p:attrNameLst>
                                      </p:cBhvr>
                                      <p:to>
                                        <p:strVal val="visible"/>
                                      </p:to>
                                    </p:set>
                                  </p:childTnLst>
                                </p:cTn>
                              </p:par>
                            </p:childTnLst>
                          </p:cTn>
                        </p:par>
                        <p:par>
                          <p:cTn id="51" fill="hold" nodeType="afterGroup">
                            <p:stCondLst>
                              <p:cond delay="12500"/>
                            </p:stCondLst>
                            <p:childTnLst>
                              <p:par>
                                <p:cTn id="52" presetID="1" presetClass="entr" presetSubtype="0" fill="hold" grpId="0" nodeType="afterEffect">
                                  <p:stCondLst>
                                    <p:cond delay="500"/>
                                  </p:stCondLst>
                                  <p:childTnLst>
                                    <p:set>
                                      <p:cBhvr>
                                        <p:cTn id="53" dur="1" fill="hold">
                                          <p:stCondLst>
                                            <p:cond delay="499"/>
                                          </p:stCondLst>
                                        </p:cTn>
                                        <p:tgtEl>
                                          <p:spTgt spid="205844"/>
                                        </p:tgtEl>
                                        <p:attrNameLst>
                                          <p:attrName>style.visibility</p:attrName>
                                        </p:attrNameLst>
                                      </p:cBhvr>
                                      <p:to>
                                        <p:strVal val="visible"/>
                                      </p:to>
                                    </p:set>
                                  </p:childTnLst>
                                </p:cTn>
                              </p:par>
                            </p:childTnLst>
                          </p:cTn>
                        </p:par>
                        <p:par>
                          <p:cTn id="54" fill="hold" nodeType="afterGroup">
                            <p:stCondLst>
                              <p:cond delay="13500"/>
                            </p:stCondLst>
                            <p:childTnLst>
                              <p:par>
                                <p:cTn id="55" presetID="1" presetClass="entr" presetSubtype="0" fill="hold" grpId="0" nodeType="afterEffect">
                                  <p:stCondLst>
                                    <p:cond delay="500"/>
                                  </p:stCondLst>
                                  <p:childTnLst>
                                    <p:set>
                                      <p:cBhvr>
                                        <p:cTn id="56" dur="1" fill="hold">
                                          <p:stCondLst>
                                            <p:cond delay="499"/>
                                          </p:stCondLst>
                                        </p:cTn>
                                        <p:tgtEl>
                                          <p:spTgt spid="20584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05846"/>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500"/>
                                  </p:stCondLst>
                                  <p:childTnLst>
                                    <p:set>
                                      <p:cBhvr>
                                        <p:cTn id="63" dur="1" fill="hold">
                                          <p:stCondLst>
                                            <p:cond delay="499"/>
                                          </p:stCondLst>
                                        </p:cTn>
                                        <p:tgtEl>
                                          <p:spTgt spid="205847"/>
                                        </p:tgtEl>
                                        <p:attrNameLst>
                                          <p:attrName>style.visibility</p:attrName>
                                        </p:attrNameLst>
                                      </p:cBhvr>
                                      <p:to>
                                        <p:strVal val="visible"/>
                                      </p:to>
                                    </p:set>
                                  </p:childTnLst>
                                </p:cTn>
                              </p:par>
                            </p:childTnLst>
                          </p:cTn>
                        </p:par>
                        <p:par>
                          <p:cTn id="64" fill="hold" nodeType="afterGroup">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205849"/>
                                        </p:tgtEl>
                                        <p:attrNameLst>
                                          <p:attrName>style.visibility</p:attrName>
                                        </p:attrNameLst>
                                      </p:cBhvr>
                                      <p:to>
                                        <p:strVal val="visible"/>
                                      </p:to>
                                    </p:set>
                                  </p:childTnLst>
                                </p:cTn>
                              </p:par>
                            </p:childTnLst>
                          </p:cTn>
                        </p:par>
                        <p:par>
                          <p:cTn id="67" fill="hold" nodeType="afterGroup">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20584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05850">
                                            <p:txEl>
                                              <p:pRg st="0" end="0"/>
                                            </p:txEl>
                                          </p:spTgt>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058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build="p" autoUpdateAnimBg="0"/>
      <p:bldP spid="205831" grpId="0" animBg="1" autoUpdateAnimBg="0"/>
      <p:bldP spid="205832" grpId="0" animBg="1" autoUpdateAnimBg="0"/>
      <p:bldP spid="205833" grpId="0" animBg="1" autoUpdateAnimBg="0"/>
      <p:bldP spid="205834" grpId="0" animBg="1" autoUpdateAnimBg="0"/>
      <p:bldP spid="205835" grpId="0" animBg="1" autoUpdateAnimBg="0"/>
      <p:bldP spid="205836" grpId="0" animBg="1" autoUpdateAnimBg="0"/>
      <p:bldP spid="205837" grpId="0" animBg="1" autoUpdateAnimBg="0"/>
      <p:bldP spid="205838" grpId="0" animBg="1" autoUpdateAnimBg="0"/>
      <p:bldP spid="205839" grpId="0" animBg="1" autoUpdateAnimBg="0"/>
      <p:bldP spid="205840" grpId="0" animBg="1" autoUpdateAnimBg="0"/>
      <p:bldP spid="205841" grpId="0" animBg="1" autoUpdateAnimBg="0"/>
      <p:bldP spid="205842" grpId="0" animBg="1" autoUpdateAnimBg="0"/>
      <p:bldP spid="205843" grpId="0" animBg="1" autoUpdateAnimBg="0"/>
      <p:bldP spid="205844" grpId="0" animBg="1" autoUpdateAnimBg="0"/>
      <p:bldP spid="205845" grpId="0" animBg="1" autoUpdateAnimBg="0"/>
      <p:bldP spid="205846" grpId="0" animBg="1" autoUpdateAnimBg="0"/>
      <p:bldP spid="205847" grpId="0" autoUpdateAnimBg="0"/>
      <p:bldP spid="205848" grpId="0" autoUpdateAnimBg="0"/>
      <p:bldP spid="205849" grpId="0" animBg="1"/>
      <p:bldP spid="20585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4294967295"/>
          </p:nvPr>
        </p:nvSpPr>
        <p:spPr>
          <a:xfrm>
            <a:off x="539750" y="1484313"/>
            <a:ext cx="8229600" cy="3810000"/>
          </a:xfrm>
        </p:spPr>
        <p:txBody>
          <a:bodyPr/>
          <a:lstStyle/>
          <a:p>
            <a:pPr marL="0" indent="342900" eaLnBrk="1" hangingPunct="1">
              <a:buFontTx/>
              <a:buNone/>
            </a:pPr>
            <a:r>
              <a:rPr lang="zh-CN" altLang="en-US" sz="2800" smtClean="0">
                <a:latin typeface="Times New Roman" pitchFamily="18" charset="0"/>
              </a:rPr>
              <a:t>同余概念：</a:t>
            </a:r>
            <a:r>
              <a:rPr lang="zh-CN" altLang="en-US" sz="2800" smtClean="0">
                <a:solidFill>
                  <a:srgbClr val="FF0000"/>
                </a:solidFill>
                <a:latin typeface="Times New Roman" pitchFamily="18" charset="0"/>
              </a:rPr>
              <a:t>即两整数</a:t>
            </a:r>
            <a:r>
              <a:rPr lang="en-US" altLang="zh-CN" sz="2800" smtClean="0">
                <a:solidFill>
                  <a:srgbClr val="FF0000"/>
                </a:solidFill>
                <a:latin typeface="Times New Roman" pitchFamily="18" charset="0"/>
              </a:rPr>
              <a:t>A</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B</a:t>
            </a:r>
            <a:r>
              <a:rPr lang="zh-CN" altLang="en-US" sz="2800" smtClean="0">
                <a:solidFill>
                  <a:srgbClr val="FF0000"/>
                </a:solidFill>
                <a:latin typeface="Times New Roman" pitchFamily="18" charset="0"/>
              </a:rPr>
              <a:t>除以同一正整数</a:t>
            </a:r>
            <a:r>
              <a:rPr lang="en-US" altLang="zh-CN" sz="2800" smtClean="0">
                <a:solidFill>
                  <a:srgbClr val="FF0000"/>
                </a:solidFill>
                <a:latin typeface="Times New Roman" pitchFamily="18" charset="0"/>
              </a:rPr>
              <a:t>M</a:t>
            </a:r>
            <a:r>
              <a:rPr lang="zh-CN" altLang="en-US" sz="2800" smtClean="0">
                <a:solidFill>
                  <a:srgbClr val="FF0000"/>
                </a:solidFill>
                <a:latin typeface="Times New Roman" pitchFamily="18" charset="0"/>
              </a:rPr>
              <a:t>，所得余数相同，则称</a:t>
            </a:r>
            <a:r>
              <a:rPr lang="en-US" altLang="zh-CN" sz="2800" smtClean="0">
                <a:solidFill>
                  <a:srgbClr val="FF0000"/>
                </a:solidFill>
                <a:latin typeface="Times New Roman" pitchFamily="18" charset="0"/>
              </a:rPr>
              <a:t>A</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B</a:t>
            </a:r>
            <a:r>
              <a:rPr lang="zh-CN" altLang="en-US" sz="2800" smtClean="0">
                <a:solidFill>
                  <a:srgbClr val="FF0000"/>
                </a:solidFill>
                <a:latin typeface="Times New Roman" pitchFamily="18" charset="0"/>
              </a:rPr>
              <a:t>对模</a:t>
            </a:r>
            <a:r>
              <a:rPr lang="en-US" altLang="zh-CN" sz="2800" smtClean="0">
                <a:solidFill>
                  <a:srgbClr val="FF0000"/>
                </a:solidFill>
                <a:latin typeface="Times New Roman" pitchFamily="18" charset="0"/>
              </a:rPr>
              <a:t>M</a:t>
            </a:r>
            <a:r>
              <a:rPr lang="zh-CN" altLang="en-US" sz="2800" smtClean="0">
                <a:solidFill>
                  <a:srgbClr val="FF0000"/>
                </a:solidFill>
                <a:latin typeface="Times New Roman" pitchFamily="18" charset="0"/>
              </a:rPr>
              <a:t>同余</a:t>
            </a:r>
            <a:r>
              <a:rPr lang="zh-CN" altLang="en-US" sz="2800" smtClean="0">
                <a:latin typeface="Times New Roman" pitchFamily="18" charset="0"/>
              </a:rPr>
              <a:t>。</a:t>
            </a:r>
          </a:p>
          <a:p>
            <a:pPr marL="0" indent="342900" eaLnBrk="1" hangingPunct="1">
              <a:buFontTx/>
              <a:buNone/>
            </a:pPr>
            <a:r>
              <a:rPr lang="en-US" altLang="zh-CN" sz="2800" smtClean="0">
                <a:latin typeface="Times New Roman" pitchFamily="18" charset="0"/>
              </a:rPr>
              <a:t>A=B (mod M)</a:t>
            </a:r>
            <a:r>
              <a:rPr lang="zh-CN" altLang="en-US" sz="2800" smtClean="0">
                <a:latin typeface="Times New Roman" pitchFamily="18" charset="0"/>
              </a:rPr>
              <a:t>，如</a:t>
            </a:r>
            <a:r>
              <a:rPr lang="en-US" altLang="zh-CN" sz="2800" smtClean="0">
                <a:latin typeface="Times New Roman" pitchFamily="18" charset="0"/>
              </a:rPr>
              <a:t>23=13</a:t>
            </a:r>
            <a:r>
              <a:rPr lang="zh-CN" altLang="en-US" sz="2800" smtClean="0">
                <a:latin typeface="Times New Roman" pitchFamily="18" charset="0"/>
              </a:rPr>
              <a:t>（</a:t>
            </a:r>
            <a:r>
              <a:rPr lang="en-US" altLang="zh-CN" sz="2800" smtClean="0">
                <a:latin typeface="Times New Roman" pitchFamily="18" charset="0"/>
              </a:rPr>
              <a:t>mod10</a:t>
            </a:r>
            <a:r>
              <a:rPr lang="zh-CN" altLang="en-US" sz="2800" smtClean="0">
                <a:latin typeface="Times New Roman" pitchFamily="18" charset="0"/>
              </a:rPr>
              <a:t>）</a:t>
            </a:r>
          </a:p>
          <a:p>
            <a:pPr marL="0" indent="342900" eaLnBrk="1" hangingPunct="1">
              <a:buFontTx/>
              <a:buNone/>
            </a:pPr>
            <a:r>
              <a:rPr lang="zh-CN" altLang="en-US" sz="2800" smtClean="0">
                <a:latin typeface="Times New Roman" pitchFamily="18" charset="0"/>
              </a:rPr>
              <a:t>对钟表而言，</a:t>
            </a:r>
            <a:r>
              <a:rPr lang="en-US" altLang="zh-CN" sz="2800" smtClean="0">
                <a:latin typeface="Times New Roman" pitchFamily="18" charset="0"/>
              </a:rPr>
              <a:t>M=12</a:t>
            </a:r>
            <a:r>
              <a:rPr lang="zh-CN" altLang="en-US" sz="2800" smtClean="0">
                <a:latin typeface="Times New Roman" pitchFamily="18" charset="0"/>
              </a:rPr>
              <a:t>。假设：时钟停在</a:t>
            </a:r>
            <a:r>
              <a:rPr lang="en-US" altLang="zh-CN" sz="2800" smtClean="0">
                <a:latin typeface="Times New Roman" pitchFamily="18" charset="0"/>
              </a:rPr>
              <a:t>8</a:t>
            </a:r>
            <a:r>
              <a:rPr lang="zh-CN" altLang="en-US" sz="2800" smtClean="0">
                <a:latin typeface="Times New Roman" pitchFamily="18" charset="0"/>
              </a:rPr>
              <a:t>点，而现在正确的时间是</a:t>
            </a:r>
            <a:r>
              <a:rPr lang="en-US" altLang="zh-CN" sz="2800" smtClean="0">
                <a:latin typeface="Times New Roman" pitchFamily="18" charset="0"/>
              </a:rPr>
              <a:t>6</a:t>
            </a:r>
            <a:r>
              <a:rPr lang="zh-CN" altLang="en-US" sz="2800" smtClean="0">
                <a:latin typeface="Times New Roman" pitchFamily="18" charset="0"/>
              </a:rPr>
              <a:t>点，这时拨准时钟的方法有两种：倒拨（逆时针）</a:t>
            </a:r>
            <a:r>
              <a:rPr lang="en-US" altLang="zh-CN" sz="2800" smtClean="0">
                <a:latin typeface="Times New Roman" pitchFamily="18" charset="0"/>
              </a:rPr>
              <a:t>2</a:t>
            </a:r>
            <a:r>
              <a:rPr lang="zh-CN" altLang="en-US" sz="2800" smtClean="0">
                <a:latin typeface="Times New Roman" pitchFamily="18" charset="0"/>
              </a:rPr>
              <a:t>小时或顺拨（顺时针）</a:t>
            </a:r>
            <a:r>
              <a:rPr lang="en-US" altLang="zh-CN" sz="2800" smtClean="0">
                <a:latin typeface="Times New Roman" pitchFamily="18" charset="0"/>
              </a:rPr>
              <a:t>10</a:t>
            </a:r>
            <a:r>
              <a:rPr lang="zh-CN" altLang="en-US" sz="2800" smtClean="0">
                <a:latin typeface="Times New Roman" pitchFamily="18" charset="0"/>
              </a:rPr>
              <a:t>小时。</a:t>
            </a:r>
            <a:endParaRPr lang="en-US" altLang="zh-CN" sz="2800" smtClean="0">
              <a:latin typeface="Times New Roman" pitchFamily="18" charset="0"/>
            </a:endParaRPr>
          </a:p>
          <a:p>
            <a:pPr marL="0" indent="342900" eaLnBrk="1" hangingPunct="1">
              <a:buFont typeface="Wingdings" pitchFamily="2" charset="2"/>
              <a:buNone/>
            </a:pPr>
            <a:r>
              <a:rPr lang="zh-CN" altLang="en-US" sz="2800" smtClean="0"/>
              <a:t>故有：</a:t>
            </a:r>
            <a:r>
              <a:rPr lang="en-US" altLang="zh-CN" sz="2800" smtClean="0"/>
              <a:t>-2=10 (mod 12) </a:t>
            </a:r>
            <a:r>
              <a:rPr lang="zh-CN" altLang="en-US" sz="2800" smtClean="0"/>
              <a:t>，即 </a:t>
            </a:r>
            <a:r>
              <a:rPr lang="en-US" altLang="zh-CN" sz="2800" smtClean="0"/>
              <a:t>-2</a:t>
            </a:r>
            <a:r>
              <a:rPr lang="zh-CN" altLang="en-US" sz="2800" smtClean="0"/>
              <a:t>和</a:t>
            </a:r>
            <a:r>
              <a:rPr lang="en-US" altLang="zh-CN" sz="2800" smtClean="0"/>
              <a:t>10</a:t>
            </a:r>
            <a:r>
              <a:rPr lang="zh-CN" altLang="en-US" sz="2800" smtClean="0"/>
              <a:t>同余。</a:t>
            </a:r>
          </a:p>
        </p:txBody>
      </p:sp>
      <p:sp>
        <p:nvSpPr>
          <p:cNvPr id="33795" name="灯片编号占位符 1"/>
          <p:cNvSpPr>
            <a:spLocks noGrp="1"/>
          </p:cNvSpPr>
          <p:nvPr>
            <p:ph type="sldNum" sz="quarter" idx="12"/>
          </p:nvPr>
        </p:nvSpPr>
        <p:spPr>
          <a:xfrm>
            <a:off x="8388424"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47748B2D-8778-41C7-B3E7-4D56C5E24384}" type="slidenum">
              <a:rPr lang="en-US" altLang="zh-CN" sz="2000">
                <a:solidFill>
                  <a:srgbClr val="C00000"/>
                </a:solidFill>
                <a:latin typeface="Times New Roman" pitchFamily="18" charset="0"/>
              </a:rPr>
              <a:pPr algn="ctr"/>
              <a:t>31</a:t>
            </a:fld>
            <a:endParaRPr lang="en-US" altLang="zh-CN" sz="2000">
              <a:solidFill>
                <a:srgbClr val="C00000"/>
              </a:solidFill>
              <a:latin typeface="Times New Roman" pitchFamily="18" charset="0"/>
            </a:endParaRPr>
          </a:p>
        </p:txBody>
      </p:sp>
      <p:sp>
        <p:nvSpPr>
          <p:cNvPr id="33796"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二、补码表示法</a:t>
            </a:r>
          </a:p>
        </p:txBody>
      </p:sp>
      <p:sp>
        <p:nvSpPr>
          <p:cNvPr id="2" name="日期占位符 1"/>
          <p:cNvSpPr>
            <a:spLocks noGrp="1"/>
          </p:cNvSpPr>
          <p:nvPr>
            <p:ph type="dt" sz="half" idx="10"/>
          </p:nvPr>
        </p:nvSpPr>
        <p:spPr/>
        <p:txBody>
          <a:bodyPr/>
          <a:lstStyle/>
          <a:p>
            <a:pPr>
              <a:defRPr/>
            </a:pPr>
            <a:fld id="{639C4D91-D110-4A25-A13A-AB0CEE54DA52}"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5" name="Rectangle 3"/>
          <p:cNvSpPr>
            <a:spLocks noGrp="1" noChangeArrowheads="1"/>
          </p:cNvSpPr>
          <p:nvPr>
            <p:ph type="body" idx="1"/>
          </p:nvPr>
        </p:nvSpPr>
        <p:spPr>
          <a:xfrm>
            <a:off x="468313" y="1268413"/>
            <a:ext cx="8093075" cy="4340225"/>
          </a:xfrm>
        </p:spPr>
        <p:txBody>
          <a:bodyPr/>
          <a:lstStyle/>
          <a:p>
            <a:pPr marL="0" indent="342900" eaLnBrk="1" hangingPunct="1">
              <a:buFontTx/>
              <a:buNone/>
            </a:pPr>
            <a:r>
              <a:rPr lang="en-US" altLang="zh-CN" sz="2800" smtClean="0">
                <a:latin typeface="Times New Roman" pitchFamily="18" charset="0"/>
              </a:rPr>
              <a:t>8-2=8+10 (mod 12) </a:t>
            </a:r>
          </a:p>
          <a:p>
            <a:pPr marL="0" indent="342900" eaLnBrk="1" hangingPunct="1">
              <a:buFontTx/>
              <a:buNone/>
            </a:pPr>
            <a:r>
              <a:rPr lang="zh-CN" altLang="en-US" sz="2800" smtClean="0">
                <a:latin typeface="Times New Roman" pitchFamily="18" charset="0"/>
              </a:rPr>
              <a:t>可见，只要确定了“模”，就可找到一个与负数等价的正数（该正数即为负数的补数）来代替此负数，而这个正数可以用模加上负数本身求得，这样就可把减法运算用加法实现了。</a:t>
            </a:r>
          </a:p>
          <a:p>
            <a:pPr marL="0" indent="342900" eaLnBrk="1" hangingPunct="1">
              <a:buFontTx/>
              <a:buNone/>
            </a:pPr>
            <a:r>
              <a:rPr lang="en-US" altLang="zh-CN" sz="2800" smtClean="0">
                <a:latin typeface="Times New Roman" pitchFamily="18" charset="0"/>
                <a:cs typeface="Times New Roman" pitchFamily="18" charset="0"/>
              </a:rPr>
              <a:t>9</a:t>
            </a:r>
            <a:r>
              <a:rPr lang="en-US" altLang="zh-CN" sz="2800" smtClean="0">
                <a:solidFill>
                  <a:srgbClr val="FF0000"/>
                </a:solidFill>
                <a:latin typeface="Times New Roman" pitchFamily="18" charset="0"/>
                <a:cs typeface="Times New Roman" pitchFamily="18" charset="0"/>
              </a:rPr>
              <a:t>-5</a:t>
            </a:r>
            <a:r>
              <a:rPr lang="en-US" altLang="zh-CN" sz="2800" smtClean="0">
                <a:latin typeface="Times New Roman" pitchFamily="18" charset="0"/>
                <a:cs typeface="Times New Roman" pitchFamily="18" charset="0"/>
              </a:rPr>
              <a:t>=9+(-5)=9+(12-5)=9</a:t>
            </a:r>
            <a:r>
              <a:rPr lang="en-US" altLang="zh-CN" sz="2800" smtClean="0">
                <a:solidFill>
                  <a:srgbClr val="FF0000"/>
                </a:solidFill>
                <a:latin typeface="Times New Roman" pitchFamily="18" charset="0"/>
                <a:cs typeface="Times New Roman" pitchFamily="18" charset="0"/>
              </a:rPr>
              <a:t>+7</a:t>
            </a:r>
            <a:r>
              <a:rPr lang="en-US" altLang="zh-CN" sz="2800" smtClean="0">
                <a:latin typeface="Times New Roman" pitchFamily="18" charset="0"/>
                <a:cs typeface="Times New Roman" pitchFamily="18" charset="0"/>
              </a:rPr>
              <a:t>=4 (</a:t>
            </a:r>
            <a:r>
              <a:rPr lang="en-US" altLang="zh-CN" sz="2800" smtClean="0">
                <a:solidFill>
                  <a:srgbClr val="FF0000"/>
                </a:solidFill>
                <a:latin typeface="Times New Roman" pitchFamily="18" charset="0"/>
                <a:cs typeface="Times New Roman" pitchFamily="18" charset="0"/>
              </a:rPr>
              <a:t>mod 12</a:t>
            </a:r>
            <a:r>
              <a:rPr lang="en-US" altLang="zh-CN" sz="2800" smtClean="0">
                <a:latin typeface="Times New Roman" pitchFamily="18" charset="0"/>
                <a:cs typeface="Times New Roman" pitchFamily="18" charset="0"/>
              </a:rPr>
              <a:t>)</a:t>
            </a:r>
            <a:endParaRPr lang="en-US" altLang="zh-CN" sz="2800" smtClean="0">
              <a:latin typeface="Times New Roman" pitchFamily="18" charset="0"/>
            </a:endParaRPr>
          </a:p>
          <a:p>
            <a:pPr marL="0" indent="342900" eaLnBrk="1" hangingPunct="1">
              <a:buFontTx/>
              <a:buNone/>
            </a:pPr>
            <a:r>
              <a:rPr lang="en-US" altLang="zh-CN" sz="2800" smtClean="0">
                <a:latin typeface="Times New Roman" pitchFamily="18" charset="0"/>
                <a:cs typeface="Times New Roman" pitchFamily="18" charset="0"/>
              </a:rPr>
              <a:t>65</a:t>
            </a:r>
            <a:r>
              <a:rPr lang="en-US" altLang="zh-CN" sz="2800" smtClean="0">
                <a:solidFill>
                  <a:srgbClr val="FF0000"/>
                </a:solidFill>
                <a:latin typeface="Times New Roman" pitchFamily="18" charset="0"/>
                <a:cs typeface="Times New Roman" pitchFamily="18" charset="0"/>
              </a:rPr>
              <a:t>-25</a:t>
            </a:r>
            <a:r>
              <a:rPr lang="en-US" altLang="zh-CN" sz="2800" smtClean="0">
                <a:latin typeface="Times New Roman" pitchFamily="18" charset="0"/>
                <a:cs typeface="Times New Roman" pitchFamily="18" charset="0"/>
              </a:rPr>
              <a:t>=65+(-25)=65+(100-25)=65</a:t>
            </a:r>
            <a:r>
              <a:rPr lang="en-US" altLang="zh-CN" sz="2800" smtClean="0">
                <a:solidFill>
                  <a:srgbClr val="FF0000"/>
                </a:solidFill>
                <a:latin typeface="Times New Roman" pitchFamily="18" charset="0"/>
                <a:cs typeface="Times New Roman" pitchFamily="18" charset="0"/>
              </a:rPr>
              <a:t>+75</a:t>
            </a:r>
            <a:r>
              <a:rPr lang="en-US" altLang="zh-CN" sz="2800" smtClean="0">
                <a:latin typeface="Times New Roman" pitchFamily="18" charset="0"/>
                <a:cs typeface="Times New Roman" pitchFamily="18" charset="0"/>
              </a:rPr>
              <a:t>= 40 (</a:t>
            </a:r>
            <a:r>
              <a:rPr lang="en-US" altLang="zh-CN" sz="2800" smtClean="0">
                <a:solidFill>
                  <a:srgbClr val="FF0000"/>
                </a:solidFill>
                <a:latin typeface="Times New Roman" pitchFamily="18" charset="0"/>
                <a:cs typeface="Times New Roman" pitchFamily="18" charset="0"/>
              </a:rPr>
              <a:t>mod 100</a:t>
            </a:r>
            <a:r>
              <a:rPr lang="en-US" altLang="zh-CN" sz="2800" smtClean="0">
                <a:latin typeface="Times New Roman" pitchFamily="18" charset="0"/>
                <a:cs typeface="Times New Roman" pitchFamily="18" charset="0"/>
              </a:rPr>
              <a:t>)</a:t>
            </a:r>
            <a:endParaRPr lang="en-US" altLang="zh-CN" sz="2800" smtClean="0">
              <a:latin typeface="Times New Roman" pitchFamily="18" charset="0"/>
            </a:endParaRPr>
          </a:p>
          <a:p>
            <a:pPr marL="0" indent="342900" eaLnBrk="1" hangingPunct="1">
              <a:buFontTx/>
              <a:buNone/>
            </a:pPr>
            <a:r>
              <a:rPr lang="zh-CN" altLang="en-US" sz="2800" smtClean="0">
                <a:latin typeface="Times New Roman" pitchFamily="18" charset="0"/>
              </a:rPr>
              <a:t>将补数的概念用到计算机中，便出现了补码这种机器数。 </a:t>
            </a:r>
          </a:p>
        </p:txBody>
      </p:sp>
      <p:sp>
        <p:nvSpPr>
          <p:cNvPr id="34819"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9C0B62D0-BC68-429C-B986-C86ED706163D}" type="slidenum">
              <a:rPr lang="en-US" altLang="zh-CN" sz="2000">
                <a:solidFill>
                  <a:srgbClr val="C00000"/>
                </a:solidFill>
                <a:latin typeface="Times New Roman" pitchFamily="18" charset="0"/>
              </a:rPr>
              <a:pPr algn="ctr"/>
              <a:t>32</a:t>
            </a:fld>
            <a:endParaRPr lang="en-US" altLang="zh-CN" sz="2000">
              <a:solidFill>
                <a:srgbClr val="C00000"/>
              </a:solidFill>
              <a:latin typeface="Times New Roman" pitchFamily="18" charset="0"/>
            </a:endParaRPr>
          </a:p>
        </p:txBody>
      </p:sp>
      <p:sp>
        <p:nvSpPr>
          <p:cNvPr id="34820" name="Rectangle 2"/>
          <p:cNvSpPr txBox="1">
            <a:spLocks noChangeArrowheads="1"/>
          </p:cNvSpPr>
          <p:nvPr/>
        </p:nvSpPr>
        <p:spPr bwMode="auto">
          <a:xfrm>
            <a:off x="457200" y="404813"/>
            <a:ext cx="38989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二、补码表示法</a:t>
            </a:r>
          </a:p>
        </p:txBody>
      </p:sp>
      <p:sp>
        <p:nvSpPr>
          <p:cNvPr id="2" name="日期占位符 1"/>
          <p:cNvSpPr>
            <a:spLocks noGrp="1"/>
          </p:cNvSpPr>
          <p:nvPr>
            <p:ph type="dt" sz="half" idx="10"/>
          </p:nvPr>
        </p:nvSpPr>
        <p:spPr/>
        <p:txBody>
          <a:bodyPr/>
          <a:lstStyle/>
          <a:p>
            <a:pPr>
              <a:defRPr/>
            </a:pPr>
            <a:fld id="{065A18BE-B480-4280-ABF7-E5E26B046F0D}"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149B4F4-4251-4A1A-8081-7CD062382ED4}" type="datetime11">
              <a:rPr lang="zh-CN" altLang="en-US" smtClean="0"/>
              <a:t>10:23:47</a:t>
            </a:fld>
            <a:endParaRPr lang="en-US" altLang="zh-CN" smtClean="0"/>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DFA65AC-0AA8-4FD6-94F8-E2450E6ED95F}" type="slidenum">
              <a:rPr lang="en-US" altLang="zh-CN"/>
              <a:pPr/>
              <a:t>33</a:t>
            </a:fld>
            <a:endParaRPr lang="en-US" altLang="zh-CN"/>
          </a:p>
        </p:txBody>
      </p:sp>
      <p:sp>
        <p:nvSpPr>
          <p:cNvPr id="35844" name="Rectangle 2"/>
          <p:cNvSpPr>
            <a:spLocks noGrp="1" noChangeArrowheads="1"/>
          </p:cNvSpPr>
          <p:nvPr>
            <p:ph type="title"/>
          </p:nvPr>
        </p:nvSpPr>
        <p:spPr>
          <a:xfrm>
            <a:off x="468313" y="404813"/>
            <a:ext cx="7543800" cy="725487"/>
          </a:xfrm>
        </p:spPr>
        <p:txBody>
          <a:bodyPr/>
          <a:lstStyle/>
          <a:p>
            <a:pPr eaLnBrk="1" hangingPunct="1"/>
            <a:r>
              <a:rPr lang="zh-CN" altLang="en-US" smtClean="0"/>
              <a:t>二、补码表示法</a:t>
            </a:r>
          </a:p>
        </p:txBody>
      </p:sp>
      <p:sp>
        <p:nvSpPr>
          <p:cNvPr id="30725" name="Rectangle 3"/>
          <p:cNvSpPr>
            <a:spLocks noGrp="1" noChangeArrowheads="1"/>
          </p:cNvSpPr>
          <p:nvPr>
            <p:ph type="body" idx="1"/>
          </p:nvPr>
        </p:nvSpPr>
        <p:spPr>
          <a:xfrm>
            <a:off x="457200" y="1341438"/>
            <a:ext cx="7570788" cy="4679950"/>
          </a:xfrm>
        </p:spPr>
        <p:txBody>
          <a:bodyPr/>
          <a:lstStyle/>
          <a:p>
            <a:pPr marL="0" lvl="2" indent="0" eaLnBrk="1" hangingPunct="1">
              <a:buFont typeface="Wingdings" pitchFamily="2" charset="2"/>
              <a:buNone/>
              <a:defRPr/>
            </a:pPr>
            <a:r>
              <a:rPr lang="en-US" altLang="zh-CN"/>
              <a:t>2.</a:t>
            </a:r>
            <a:r>
              <a:rPr lang="zh-CN" altLang="en-US"/>
              <a:t>补码表示</a:t>
            </a:r>
            <a:endParaRPr lang="en-US" altLang="zh-CN"/>
          </a:p>
          <a:p>
            <a:pPr lvl="2" eaLnBrk="1" hangingPunct="1">
              <a:defRPr/>
            </a:pPr>
            <a:r>
              <a:rPr lang="zh-CN" altLang="en-US"/>
              <a:t>定义</a:t>
            </a:r>
            <a:r>
              <a:rPr lang="zh-CN" altLang="en-US" dirty="0"/>
              <a:t>：正数的补码就是正数的本身，负数的补码是原负数加上模。</a:t>
            </a:r>
          </a:p>
          <a:p>
            <a:pPr lvl="2" eaLnBrk="1" hangingPunct="1">
              <a:defRPr/>
            </a:pPr>
            <a:r>
              <a:rPr lang="zh-CN" altLang="en-US" dirty="0"/>
              <a:t>计算机运算受字长限制</a:t>
            </a:r>
            <a:r>
              <a:rPr lang="en-US" altLang="zh-CN" dirty="0"/>
              <a:t>,</a:t>
            </a:r>
            <a:r>
              <a:rPr lang="zh-CN" altLang="en-US" dirty="0"/>
              <a:t>属于有模运算</a:t>
            </a:r>
            <a:r>
              <a:rPr lang="en-US" altLang="zh-CN" dirty="0"/>
              <a:t>.</a:t>
            </a:r>
          </a:p>
          <a:p>
            <a:pPr lvl="3" eaLnBrk="1" hangingPunct="1">
              <a:defRPr/>
            </a:pPr>
            <a:r>
              <a:rPr lang="zh-CN" altLang="en-US" dirty="0"/>
              <a:t>定点</a:t>
            </a:r>
            <a:r>
              <a:rPr lang="zh-CN" altLang="en-US"/>
              <a:t>小数</a:t>
            </a:r>
            <a:r>
              <a:rPr lang="en-US" altLang="zh-CN">
                <a:solidFill>
                  <a:schemeClr val="tx2">
                    <a:lumMod val="40000"/>
                    <a:lumOff val="60000"/>
                  </a:schemeClr>
                </a:solidFill>
              </a:rPr>
              <a:t>x</a:t>
            </a:r>
            <a:r>
              <a:rPr lang="en-US" altLang="zh-CN" baseline="-25000">
                <a:solidFill>
                  <a:schemeClr val="tx2">
                    <a:lumMod val="40000"/>
                    <a:lumOff val="60000"/>
                  </a:schemeClr>
                </a:solidFill>
              </a:rPr>
              <a:t>n</a:t>
            </a:r>
            <a:r>
              <a:rPr lang="en-US" altLang="zh-CN"/>
              <a:t>.x</a:t>
            </a:r>
            <a:r>
              <a:rPr lang="en-US" altLang="zh-CN" baseline="-25000"/>
              <a:t>n-1</a:t>
            </a:r>
            <a:r>
              <a:rPr lang="en-US" altLang="zh-CN"/>
              <a:t>x</a:t>
            </a:r>
            <a:r>
              <a:rPr lang="en-US" altLang="zh-CN" baseline="-25000"/>
              <a:t>n-2</a:t>
            </a:r>
            <a:r>
              <a:rPr lang="en-US" altLang="zh-CN"/>
              <a:t>…x</a:t>
            </a:r>
            <a:r>
              <a:rPr lang="en-US" altLang="zh-CN" baseline="-25000"/>
              <a:t>0</a:t>
            </a:r>
            <a:r>
              <a:rPr lang="zh-CN" altLang="en-US"/>
              <a:t>，</a:t>
            </a:r>
            <a:r>
              <a:rPr lang="zh-CN" altLang="en-US" dirty="0"/>
              <a:t>以</a:t>
            </a:r>
            <a:r>
              <a:rPr lang="en-US" altLang="zh-CN" dirty="0"/>
              <a:t>2</a:t>
            </a:r>
            <a:r>
              <a:rPr lang="zh-CN" altLang="en-US" dirty="0"/>
              <a:t>为模</a:t>
            </a:r>
          </a:p>
          <a:p>
            <a:pPr lvl="3" eaLnBrk="1" hangingPunct="1">
              <a:defRPr/>
            </a:pPr>
            <a:r>
              <a:rPr lang="zh-CN" altLang="en-US" dirty="0"/>
              <a:t>定点</a:t>
            </a:r>
            <a:r>
              <a:rPr lang="zh-CN" altLang="en-US"/>
              <a:t>整数</a:t>
            </a:r>
            <a:r>
              <a:rPr lang="en-US" altLang="zh-CN">
                <a:solidFill>
                  <a:schemeClr val="tx2">
                    <a:lumMod val="40000"/>
                    <a:lumOff val="60000"/>
                  </a:schemeClr>
                </a:solidFill>
              </a:rPr>
              <a:t>x</a:t>
            </a:r>
            <a:r>
              <a:rPr lang="en-US" altLang="zh-CN" baseline="-25000">
                <a:solidFill>
                  <a:schemeClr val="tx2">
                    <a:lumMod val="40000"/>
                    <a:lumOff val="60000"/>
                  </a:schemeClr>
                </a:solidFill>
              </a:rPr>
              <a:t>n</a:t>
            </a:r>
            <a:r>
              <a:rPr lang="en-US" altLang="zh-CN"/>
              <a:t>x</a:t>
            </a:r>
            <a:r>
              <a:rPr lang="en-US" altLang="zh-CN" baseline="-25000"/>
              <a:t>n-1</a:t>
            </a:r>
            <a:r>
              <a:rPr lang="en-US" altLang="zh-CN"/>
              <a:t>x</a:t>
            </a:r>
            <a:r>
              <a:rPr lang="en-US" altLang="zh-CN" baseline="-25000"/>
              <a:t>n-2</a:t>
            </a:r>
            <a:r>
              <a:rPr lang="en-US" altLang="zh-CN"/>
              <a:t>…x</a:t>
            </a:r>
            <a:r>
              <a:rPr lang="en-US" altLang="zh-CN" baseline="-25000"/>
              <a:t>0</a:t>
            </a:r>
            <a:r>
              <a:rPr lang="zh-CN" altLang="en-US"/>
              <a:t>，</a:t>
            </a:r>
            <a:r>
              <a:rPr lang="zh-CN" altLang="en-US" dirty="0"/>
              <a:t>以</a:t>
            </a:r>
            <a:r>
              <a:rPr lang="en-US" altLang="zh-CN" dirty="0"/>
              <a:t>2</a:t>
            </a:r>
            <a:r>
              <a:rPr lang="en-US" altLang="zh-CN" baseline="30000" dirty="0"/>
              <a:t>n+1</a:t>
            </a:r>
            <a:r>
              <a:rPr lang="zh-CN" altLang="en-US" dirty="0"/>
              <a:t>为模</a:t>
            </a:r>
          </a:p>
          <a:p>
            <a:pPr lvl="2" eaLnBrk="1" hangingPunct="1">
              <a:defRPr/>
            </a:pPr>
            <a:r>
              <a:rPr lang="zh-CN" altLang="en-US"/>
              <a:t>定点小数</a:t>
            </a:r>
            <a:r>
              <a:rPr lang="en-US" altLang="zh-CN">
                <a:solidFill>
                  <a:schemeClr val="tx2">
                    <a:lumMod val="40000"/>
                    <a:lumOff val="60000"/>
                  </a:schemeClr>
                </a:solidFill>
              </a:rPr>
              <a:t>x</a:t>
            </a:r>
            <a:r>
              <a:rPr lang="en-US" altLang="zh-CN" baseline="-25000">
                <a:solidFill>
                  <a:schemeClr val="tx2">
                    <a:lumMod val="40000"/>
                    <a:lumOff val="60000"/>
                  </a:schemeClr>
                </a:solidFill>
              </a:rPr>
              <a:t>n</a:t>
            </a:r>
            <a:r>
              <a:rPr lang="en-US" altLang="zh-CN"/>
              <a:t>.x</a:t>
            </a:r>
            <a:r>
              <a:rPr lang="en-US" altLang="zh-CN" baseline="-25000"/>
              <a:t>n-1</a:t>
            </a:r>
            <a:r>
              <a:rPr lang="en-US" altLang="zh-CN"/>
              <a:t>x</a:t>
            </a:r>
            <a:r>
              <a:rPr lang="en-US" altLang="zh-CN" baseline="-25000"/>
              <a:t>n-2</a:t>
            </a:r>
            <a:r>
              <a:rPr lang="en-US" altLang="zh-CN"/>
              <a:t>…x</a:t>
            </a:r>
            <a:r>
              <a:rPr lang="en-US" altLang="zh-CN" baseline="-25000"/>
              <a:t>0</a:t>
            </a:r>
            <a:r>
              <a:rPr lang="zh-CN" altLang="zh-CN"/>
              <a:t> </a:t>
            </a:r>
            <a:endParaRPr lang="en-US" altLang="zh-CN" dirty="0"/>
          </a:p>
          <a:p>
            <a:pPr lvl="1" eaLnBrk="1" hangingPunct="1">
              <a:buFont typeface="Wingdings" pitchFamily="2" charset="2"/>
              <a:buNone/>
              <a:defRPr/>
            </a:pPr>
            <a:r>
              <a:rPr lang="en-US" altLang="zh-CN" dirty="0"/>
              <a:t>               x         1&gt;x</a:t>
            </a:r>
            <a:r>
              <a:rPr lang="en-US" altLang="zh-CN" dirty="0">
                <a:cs typeface="Times New Roman" pitchFamily="18" charset="0"/>
              </a:rPr>
              <a:t>≥0                   </a:t>
            </a:r>
            <a:r>
              <a:rPr lang="en-US" altLang="zh-CN" dirty="0">
                <a:solidFill>
                  <a:srgbClr val="FF0000"/>
                </a:solidFill>
                <a:cs typeface="Times New Roman" pitchFamily="18" charset="0"/>
              </a:rPr>
              <a:t>0</a:t>
            </a:r>
            <a:r>
              <a:rPr lang="zh-CN" altLang="en-US" dirty="0"/>
              <a:t>，正小数</a:t>
            </a:r>
          </a:p>
          <a:p>
            <a:pPr lvl="1" eaLnBrk="1" hangingPunct="1">
              <a:buFont typeface="Wingdings" pitchFamily="2" charset="2"/>
              <a:buNone/>
              <a:defRPr/>
            </a:pPr>
            <a:r>
              <a:rPr lang="en-US" altLang="zh-CN" dirty="0"/>
              <a:t>[x]</a:t>
            </a:r>
            <a:r>
              <a:rPr lang="zh-CN" altLang="en-US" baseline="-25000" dirty="0"/>
              <a:t>补</a:t>
            </a:r>
            <a:r>
              <a:rPr lang="en-US" altLang="zh-CN" dirty="0"/>
              <a:t>=                                  </a:t>
            </a:r>
            <a:r>
              <a:rPr lang="zh-CN" altLang="en-US" dirty="0"/>
              <a:t>符号</a:t>
            </a:r>
          </a:p>
          <a:p>
            <a:pPr lvl="1" eaLnBrk="1" hangingPunct="1">
              <a:buFont typeface="Wingdings" pitchFamily="2" charset="2"/>
              <a:buNone/>
              <a:defRPr/>
            </a:pPr>
            <a:r>
              <a:rPr lang="zh-CN" altLang="en-US" dirty="0"/>
              <a:t>               </a:t>
            </a:r>
            <a:r>
              <a:rPr lang="en-US" altLang="zh-CN" dirty="0"/>
              <a:t>2+x      0</a:t>
            </a:r>
            <a:r>
              <a:rPr lang="en-US" altLang="zh-CN" dirty="0">
                <a:cs typeface="Times New Roman" pitchFamily="18" charset="0"/>
              </a:rPr>
              <a:t>≥x </a:t>
            </a:r>
            <a:r>
              <a:rPr lang="en-US" altLang="zh-CN" dirty="0"/>
              <a:t>&gt;-1                </a:t>
            </a:r>
            <a:r>
              <a:rPr lang="en-US" altLang="zh-CN" dirty="0">
                <a:solidFill>
                  <a:srgbClr val="00B0F0"/>
                </a:solidFill>
              </a:rPr>
              <a:t>1</a:t>
            </a:r>
            <a:r>
              <a:rPr lang="zh-CN" altLang="en-US" dirty="0"/>
              <a:t>，</a:t>
            </a:r>
            <a:r>
              <a:rPr lang="zh-CN" altLang="en-US"/>
              <a:t>负小数</a:t>
            </a:r>
            <a:endParaRPr lang="zh-CN" altLang="en-US" dirty="0"/>
          </a:p>
        </p:txBody>
      </p:sp>
      <p:sp>
        <p:nvSpPr>
          <p:cNvPr id="35846" name="AutoShape 4"/>
          <p:cNvSpPr>
            <a:spLocks/>
          </p:cNvSpPr>
          <p:nvPr/>
        </p:nvSpPr>
        <p:spPr bwMode="auto">
          <a:xfrm>
            <a:off x="1851025" y="4292600"/>
            <a:ext cx="149225" cy="1152525"/>
          </a:xfrm>
          <a:prstGeom prst="leftBrace">
            <a:avLst>
              <a:gd name="adj1" fmla="val 141202"/>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5847" name="AutoShape 5"/>
          <p:cNvSpPr>
            <a:spLocks/>
          </p:cNvSpPr>
          <p:nvPr/>
        </p:nvSpPr>
        <p:spPr bwMode="auto">
          <a:xfrm>
            <a:off x="5689600" y="4221163"/>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2F089B2-F606-4F59-B234-AE3143EB7BAC}" type="datetime11">
              <a:rPr lang="zh-CN" altLang="en-US" smtClean="0"/>
              <a:t>10:23:47</a:t>
            </a:fld>
            <a:endParaRPr lang="en-US" altLang="zh-CN" smtClean="0"/>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88416C8-760E-4B21-B575-629F7A033B32}" type="slidenum">
              <a:rPr lang="en-US" altLang="zh-CN"/>
              <a:pPr/>
              <a:t>34</a:t>
            </a:fld>
            <a:endParaRPr lang="en-US" altLang="zh-CN"/>
          </a:p>
        </p:txBody>
      </p:sp>
      <p:sp>
        <p:nvSpPr>
          <p:cNvPr id="36868" name="Rectangle 2"/>
          <p:cNvSpPr>
            <a:spLocks noGrp="1" noChangeArrowheads="1"/>
          </p:cNvSpPr>
          <p:nvPr>
            <p:ph type="title"/>
          </p:nvPr>
        </p:nvSpPr>
        <p:spPr>
          <a:xfrm>
            <a:off x="468313" y="260350"/>
            <a:ext cx="3887787" cy="796925"/>
          </a:xfrm>
        </p:spPr>
        <p:txBody>
          <a:bodyPr/>
          <a:lstStyle/>
          <a:p>
            <a:pPr eaLnBrk="1" hangingPunct="1"/>
            <a:r>
              <a:rPr lang="zh-CN" altLang="en-US" smtClean="0"/>
              <a:t>二、补码表示法</a:t>
            </a:r>
          </a:p>
        </p:txBody>
      </p:sp>
      <p:sp>
        <p:nvSpPr>
          <p:cNvPr id="31749" name="Rectangle 3"/>
          <p:cNvSpPr>
            <a:spLocks noGrp="1" noRot="1" noChangeAspect="1" noMove="1" noResize="1" noEditPoints="1" noAdjustHandles="1" noChangeArrowheads="1" noChangeShapeType="1" noTextEdit="1"/>
          </p:cNvSpPr>
          <p:nvPr>
            <p:ph type="body" idx="1"/>
          </p:nvPr>
        </p:nvSpPr>
        <p:spPr>
          <a:xfrm>
            <a:off x="457200" y="1412875"/>
            <a:ext cx="8229600" cy="4248373"/>
          </a:xfrm>
          <a:blipFill rotWithShape="1">
            <a:blip r:embed="rId2"/>
            <a:stretch>
              <a:fillRect t="-1004" b="-18508"/>
            </a:stretch>
          </a:blipFill>
          <a:extLst/>
        </p:spPr>
        <p:txBody>
          <a:bodyPr/>
          <a:lstStyle/>
          <a:p>
            <a:pPr>
              <a:defRPr/>
            </a:pPr>
            <a:r>
              <a:rPr lang="zh-CN" altLang="en-US">
                <a:noFill/>
              </a:rPr>
              <a:t> </a:t>
            </a:r>
          </a:p>
        </p:txBody>
      </p:sp>
      <p:sp>
        <p:nvSpPr>
          <p:cNvPr id="36870" name="AutoShape 4"/>
          <p:cNvSpPr>
            <a:spLocks/>
          </p:cNvSpPr>
          <p:nvPr/>
        </p:nvSpPr>
        <p:spPr bwMode="auto">
          <a:xfrm>
            <a:off x="1714500" y="1857375"/>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36871" name="AutoShape 5"/>
          <p:cNvSpPr>
            <a:spLocks/>
          </p:cNvSpPr>
          <p:nvPr/>
        </p:nvSpPr>
        <p:spPr bwMode="auto">
          <a:xfrm>
            <a:off x="5214938" y="1857375"/>
            <a:ext cx="76200" cy="1295400"/>
          </a:xfrm>
          <a:prstGeom prst="leftBrace">
            <a:avLst>
              <a:gd name="adj1" fmla="val 141667"/>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2" name="TextBox 1"/>
          <p:cNvSpPr txBox="1"/>
          <p:nvPr/>
        </p:nvSpPr>
        <p:spPr>
          <a:xfrm>
            <a:off x="2483768" y="5733255"/>
            <a:ext cx="3728465" cy="646331"/>
          </a:xfrm>
          <a:prstGeom prst="rect">
            <a:avLst/>
          </a:prstGeom>
          <a:noFill/>
        </p:spPr>
        <p:txBody>
          <a:bodyPr wrap="square" rtlCol="0">
            <a:spAutoFit/>
          </a:bodyPr>
          <a:lstStyle/>
          <a:p>
            <a:r>
              <a:rPr lang="zh-CN" altLang="en-US" b="1" smtClean="0"/>
              <a:t>利用补码求真值的公式，其中符号位参与计算，其所在位的权为负权</a:t>
            </a:r>
            <a:endParaRPr lang="zh-CN" altLang="en-US"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CB80FDB-DCF3-4A85-B0EE-81FE88B355CB}" type="datetime11">
              <a:rPr lang="zh-CN" altLang="en-US" smtClean="0"/>
              <a:t>10:23:47</a:t>
            </a:fld>
            <a:endParaRPr lang="en-US" altLang="zh-CN" smtClean="0"/>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99E7924-D300-4B97-82EA-65E80CB07FAA}" type="slidenum">
              <a:rPr lang="en-US" altLang="zh-CN"/>
              <a:pPr/>
              <a:t>35</a:t>
            </a:fld>
            <a:endParaRPr lang="en-US" altLang="zh-CN"/>
          </a:p>
        </p:txBody>
      </p:sp>
      <p:sp>
        <p:nvSpPr>
          <p:cNvPr id="37892" name="Rectangle 2"/>
          <p:cNvSpPr>
            <a:spLocks noGrp="1" noChangeArrowheads="1"/>
          </p:cNvSpPr>
          <p:nvPr>
            <p:ph type="title"/>
          </p:nvPr>
        </p:nvSpPr>
        <p:spPr>
          <a:xfrm>
            <a:off x="468313" y="260350"/>
            <a:ext cx="3887787" cy="796925"/>
          </a:xfrm>
        </p:spPr>
        <p:txBody>
          <a:bodyPr/>
          <a:lstStyle/>
          <a:p>
            <a:pPr eaLnBrk="1" hangingPunct="1"/>
            <a:r>
              <a:rPr lang="zh-CN" altLang="en-US" smtClean="0"/>
              <a:t>二、补码表示法</a:t>
            </a:r>
          </a:p>
        </p:txBody>
      </p:sp>
      <p:sp>
        <p:nvSpPr>
          <p:cNvPr id="37893" name="Rectangle 3"/>
          <p:cNvSpPr>
            <a:spLocks noGrp="1" noChangeArrowheads="1"/>
          </p:cNvSpPr>
          <p:nvPr>
            <p:ph type="body" idx="1"/>
          </p:nvPr>
        </p:nvSpPr>
        <p:spPr>
          <a:xfrm>
            <a:off x="468313" y="1773238"/>
            <a:ext cx="8229600" cy="3816350"/>
          </a:xfrm>
        </p:spPr>
        <p:txBody>
          <a:bodyPr/>
          <a:lstStyle/>
          <a:p>
            <a:pPr marL="0" lvl="1" indent="0" eaLnBrk="1" hangingPunct="1">
              <a:buFont typeface="Wingdings" pitchFamily="2" charset="2"/>
              <a:buNone/>
            </a:pPr>
            <a:r>
              <a:rPr lang="en-US" altLang="zh-CN" sz="2400" smtClean="0"/>
              <a:t>【</a:t>
            </a:r>
            <a:r>
              <a:rPr lang="zh-CN" altLang="en-US" sz="2400" smtClean="0"/>
              <a:t>例</a:t>
            </a:r>
            <a:r>
              <a:rPr lang="en-US" altLang="zh-CN" sz="2400" smtClean="0"/>
              <a:t>3】 </a:t>
            </a:r>
            <a:r>
              <a:rPr lang="zh-CN" altLang="en-US" sz="2400" smtClean="0"/>
              <a:t>已知</a:t>
            </a:r>
            <a:r>
              <a:rPr lang="en-US" altLang="zh-CN" sz="2400" smtClean="0"/>
              <a:t>[x]</a:t>
            </a:r>
            <a:r>
              <a:rPr lang="zh-CN" altLang="en-US" sz="2400" baseline="-25000" smtClean="0"/>
              <a:t>补</a:t>
            </a:r>
            <a:r>
              <a:rPr lang="en-US" altLang="zh-CN" sz="2400" smtClean="0"/>
              <a:t>=010011011  </a:t>
            </a:r>
            <a:r>
              <a:rPr lang="zh-CN" altLang="en-US" sz="2400" smtClean="0"/>
              <a:t>求</a:t>
            </a:r>
            <a:r>
              <a:rPr lang="en-US" altLang="zh-CN" sz="2400" smtClean="0"/>
              <a:t>x=?</a:t>
            </a:r>
          </a:p>
          <a:p>
            <a:pPr marL="0" lvl="1" indent="0" eaLnBrk="1" hangingPunct="1">
              <a:buFont typeface="Wingdings" pitchFamily="2" charset="2"/>
              <a:buNone/>
            </a:pPr>
            <a:r>
              <a:rPr lang="zh-CN" altLang="en-US" sz="2400" smtClean="0"/>
              <a:t>解：利用公式，求得</a:t>
            </a:r>
            <a:r>
              <a:rPr lang="en-US" altLang="zh-CN" sz="2400" smtClean="0"/>
              <a:t>:</a:t>
            </a:r>
          </a:p>
          <a:p>
            <a:pPr marL="0" lvl="1" indent="0" eaLnBrk="1" hangingPunct="1">
              <a:buFont typeface="Wingdings" pitchFamily="2" charset="2"/>
              <a:buNone/>
            </a:pPr>
            <a:r>
              <a:rPr lang="en-US" altLang="zh-CN" sz="2400" smtClean="0"/>
              <a:t>x=0*2</a:t>
            </a:r>
            <a:r>
              <a:rPr lang="en-US" altLang="zh-CN" sz="2400" baseline="30000" smtClean="0"/>
              <a:t>8</a:t>
            </a:r>
            <a:r>
              <a:rPr lang="en-US" altLang="zh-CN" sz="2400" smtClean="0"/>
              <a:t>+1*2</a:t>
            </a:r>
            <a:r>
              <a:rPr lang="en-US" altLang="zh-CN" sz="2400" baseline="30000" smtClean="0"/>
              <a:t>7</a:t>
            </a:r>
            <a:r>
              <a:rPr lang="en-US" altLang="zh-CN" sz="2400" smtClean="0"/>
              <a:t>+0*2</a:t>
            </a:r>
            <a:r>
              <a:rPr lang="en-US" altLang="zh-CN" sz="2400" baseline="30000" smtClean="0"/>
              <a:t>6</a:t>
            </a:r>
            <a:r>
              <a:rPr lang="en-US" altLang="zh-CN" sz="2400" smtClean="0"/>
              <a:t>+0*2</a:t>
            </a:r>
            <a:r>
              <a:rPr lang="en-US" altLang="zh-CN" sz="2400" baseline="30000" smtClean="0"/>
              <a:t>5</a:t>
            </a:r>
            <a:r>
              <a:rPr lang="en-US" altLang="zh-CN" sz="2400" smtClean="0"/>
              <a:t>+1*2</a:t>
            </a:r>
            <a:r>
              <a:rPr lang="en-US" altLang="zh-CN" sz="2400" baseline="30000" smtClean="0"/>
              <a:t>4</a:t>
            </a:r>
            <a:r>
              <a:rPr lang="en-US" altLang="zh-CN" sz="2400" smtClean="0"/>
              <a:t>+1*2</a:t>
            </a:r>
            <a:r>
              <a:rPr lang="en-US" altLang="zh-CN" sz="2400" baseline="30000" smtClean="0"/>
              <a:t>3</a:t>
            </a:r>
            <a:r>
              <a:rPr lang="en-US" altLang="zh-CN" sz="2400" smtClean="0"/>
              <a:t>+0*2</a:t>
            </a:r>
            <a:r>
              <a:rPr lang="en-US" altLang="zh-CN" sz="2400" baseline="30000" smtClean="0"/>
              <a:t>2</a:t>
            </a:r>
            <a:r>
              <a:rPr lang="en-US" altLang="zh-CN" sz="2400" smtClean="0"/>
              <a:t>+1*2</a:t>
            </a:r>
            <a:r>
              <a:rPr lang="en-US" altLang="zh-CN" sz="2400" baseline="30000" smtClean="0"/>
              <a:t>1</a:t>
            </a:r>
            <a:r>
              <a:rPr lang="en-US" altLang="zh-CN" sz="2400" smtClean="0"/>
              <a:t>+1*2</a:t>
            </a:r>
            <a:r>
              <a:rPr lang="en-US" altLang="zh-CN" sz="2400" baseline="30000" smtClean="0"/>
              <a:t>0</a:t>
            </a:r>
            <a:r>
              <a:rPr lang="en-US" altLang="zh-CN" sz="2400" smtClean="0"/>
              <a:t> </a:t>
            </a:r>
          </a:p>
          <a:p>
            <a:pPr marL="0" lvl="1" indent="0" eaLnBrk="1" hangingPunct="1">
              <a:buFont typeface="Wingdings" pitchFamily="2" charset="2"/>
              <a:buNone/>
            </a:pPr>
            <a:r>
              <a:rPr lang="en-US" altLang="zh-CN" sz="2400" smtClean="0"/>
              <a:t>=155</a:t>
            </a:r>
          </a:p>
          <a:p>
            <a:pPr marL="0" lvl="1" indent="0" eaLnBrk="1" hangingPunct="1">
              <a:buFont typeface="Wingdings" pitchFamily="2" charset="2"/>
              <a:buNone/>
            </a:pPr>
            <a:endParaRPr lang="en-US" altLang="zh-CN" sz="2400" smtClean="0"/>
          </a:p>
          <a:p>
            <a:pPr marL="0" lvl="1" indent="0" eaLnBrk="1" hangingPunct="1">
              <a:buFont typeface="Wingdings" pitchFamily="2" charset="2"/>
              <a:buNone/>
            </a:pPr>
            <a:r>
              <a:rPr lang="en-US" altLang="zh-CN" sz="2000" smtClean="0"/>
              <a:t>【</a:t>
            </a:r>
            <a:r>
              <a:rPr lang="zh-CN" altLang="en-US" sz="2000" smtClean="0"/>
              <a:t>例</a:t>
            </a:r>
            <a:r>
              <a:rPr lang="en-US" altLang="zh-CN" sz="2000" smtClean="0"/>
              <a:t>4】 </a:t>
            </a:r>
            <a:r>
              <a:rPr lang="zh-CN" altLang="en-US" sz="2000" smtClean="0"/>
              <a:t>已知</a:t>
            </a:r>
            <a:r>
              <a:rPr lang="en-US" altLang="zh-CN" sz="2000" smtClean="0"/>
              <a:t>[x]</a:t>
            </a:r>
            <a:r>
              <a:rPr lang="zh-CN" altLang="en-US" sz="2000" baseline="-25000" smtClean="0"/>
              <a:t>补</a:t>
            </a:r>
            <a:r>
              <a:rPr lang="en-US" altLang="zh-CN" sz="2000" smtClean="0"/>
              <a:t>=110011011  </a:t>
            </a:r>
            <a:r>
              <a:rPr lang="zh-CN" altLang="en-US" sz="2000" smtClean="0"/>
              <a:t>求</a:t>
            </a:r>
            <a:r>
              <a:rPr lang="en-US" altLang="zh-CN" sz="2000" smtClean="0"/>
              <a:t>x=?</a:t>
            </a:r>
          </a:p>
          <a:p>
            <a:pPr marL="0" lvl="1" indent="0" eaLnBrk="1" hangingPunct="1">
              <a:buFont typeface="Wingdings" pitchFamily="2" charset="2"/>
              <a:buNone/>
            </a:pPr>
            <a:r>
              <a:rPr lang="zh-CN" altLang="en-US" sz="2000" smtClean="0"/>
              <a:t>解：利用公式，求得</a:t>
            </a:r>
            <a:r>
              <a:rPr lang="en-US" altLang="zh-CN" sz="2000" smtClean="0"/>
              <a:t>:</a:t>
            </a:r>
          </a:p>
          <a:p>
            <a:pPr marL="0" lvl="1" indent="0" eaLnBrk="1" hangingPunct="1">
              <a:buFont typeface="Wingdings" pitchFamily="2" charset="2"/>
              <a:buNone/>
            </a:pPr>
            <a:r>
              <a:rPr lang="en-US" altLang="zh-CN" sz="2000" smtClean="0"/>
              <a:t>x= -1*2</a:t>
            </a:r>
            <a:r>
              <a:rPr lang="en-US" altLang="zh-CN" sz="2000" baseline="30000" smtClean="0"/>
              <a:t>8</a:t>
            </a:r>
            <a:r>
              <a:rPr lang="en-US" altLang="zh-CN" sz="2000" smtClean="0"/>
              <a:t>+1*2</a:t>
            </a:r>
            <a:r>
              <a:rPr lang="en-US" altLang="zh-CN" sz="2000" baseline="30000" smtClean="0"/>
              <a:t>7</a:t>
            </a:r>
            <a:r>
              <a:rPr lang="en-US" altLang="zh-CN" sz="2000" smtClean="0"/>
              <a:t>+0*2</a:t>
            </a:r>
            <a:r>
              <a:rPr lang="en-US" altLang="zh-CN" sz="2000" baseline="30000" smtClean="0"/>
              <a:t>6</a:t>
            </a:r>
            <a:r>
              <a:rPr lang="en-US" altLang="zh-CN" sz="2000" smtClean="0"/>
              <a:t>+0*2</a:t>
            </a:r>
            <a:r>
              <a:rPr lang="en-US" altLang="zh-CN" sz="2000" baseline="30000" smtClean="0"/>
              <a:t>5</a:t>
            </a:r>
            <a:r>
              <a:rPr lang="en-US" altLang="zh-CN" sz="2000" smtClean="0"/>
              <a:t>+1*2</a:t>
            </a:r>
            <a:r>
              <a:rPr lang="en-US" altLang="zh-CN" sz="2000" baseline="30000" smtClean="0"/>
              <a:t>4</a:t>
            </a:r>
            <a:r>
              <a:rPr lang="en-US" altLang="zh-CN" sz="2000" smtClean="0"/>
              <a:t>+1*2</a:t>
            </a:r>
            <a:r>
              <a:rPr lang="en-US" altLang="zh-CN" sz="2000" baseline="30000" smtClean="0"/>
              <a:t>3</a:t>
            </a:r>
            <a:r>
              <a:rPr lang="en-US" altLang="zh-CN" sz="2000" smtClean="0"/>
              <a:t>+0*2</a:t>
            </a:r>
            <a:r>
              <a:rPr lang="en-US" altLang="zh-CN" sz="2000" baseline="30000" smtClean="0"/>
              <a:t>2</a:t>
            </a:r>
            <a:r>
              <a:rPr lang="en-US" altLang="zh-CN" sz="2000" smtClean="0"/>
              <a:t>+1*2</a:t>
            </a:r>
            <a:r>
              <a:rPr lang="en-US" altLang="zh-CN" sz="2000" baseline="30000" smtClean="0"/>
              <a:t>1</a:t>
            </a:r>
            <a:r>
              <a:rPr lang="en-US" altLang="zh-CN" sz="2000" smtClean="0"/>
              <a:t>+1*2</a:t>
            </a:r>
            <a:r>
              <a:rPr lang="en-US" altLang="zh-CN" sz="2000" baseline="30000" smtClean="0"/>
              <a:t>0</a:t>
            </a:r>
            <a:r>
              <a:rPr lang="en-US" altLang="zh-CN" sz="2000" smtClean="0"/>
              <a:t> </a:t>
            </a:r>
          </a:p>
          <a:p>
            <a:pPr marL="0" lvl="1" indent="0" eaLnBrk="1" hangingPunct="1">
              <a:buFont typeface="Wingdings" pitchFamily="2" charset="2"/>
              <a:buNone/>
            </a:pPr>
            <a:r>
              <a:rPr lang="en-US" altLang="zh-CN" sz="2000" smtClean="0"/>
              <a:t>=-101</a:t>
            </a:r>
            <a:endParaRPr lang="zh-CN" altLang="en-US" sz="22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F5B720-0F40-4255-854C-DF7D691D02E3}" type="datetime11">
              <a:rPr lang="zh-CN" altLang="en-US" smtClean="0"/>
              <a:t>10:23:47</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685AE17-4585-4FD8-AEC2-56B09F1D9C89}" type="slidenum">
              <a:rPr lang="en-US" altLang="zh-CN"/>
              <a:pPr/>
              <a:t>36</a:t>
            </a:fld>
            <a:endParaRPr lang="en-US" altLang="zh-CN"/>
          </a:p>
        </p:txBody>
      </p:sp>
      <p:sp>
        <p:nvSpPr>
          <p:cNvPr id="38916" name="Rectangle 2"/>
          <p:cNvSpPr>
            <a:spLocks noGrp="1" noChangeArrowheads="1"/>
          </p:cNvSpPr>
          <p:nvPr>
            <p:ph type="title"/>
          </p:nvPr>
        </p:nvSpPr>
        <p:spPr>
          <a:xfrm>
            <a:off x="468313" y="260350"/>
            <a:ext cx="3887787" cy="796925"/>
          </a:xfrm>
        </p:spPr>
        <p:txBody>
          <a:bodyPr/>
          <a:lstStyle/>
          <a:p>
            <a:pPr eaLnBrk="1" hangingPunct="1"/>
            <a:r>
              <a:rPr lang="zh-CN" altLang="en-US" smtClean="0"/>
              <a:t>二、补码表示法</a:t>
            </a:r>
          </a:p>
        </p:txBody>
      </p:sp>
      <p:sp>
        <p:nvSpPr>
          <p:cNvPr id="38917" name="Rectangle 3"/>
          <p:cNvSpPr>
            <a:spLocks noGrp="1" noChangeArrowheads="1"/>
          </p:cNvSpPr>
          <p:nvPr>
            <p:ph type="body" idx="1"/>
          </p:nvPr>
        </p:nvSpPr>
        <p:spPr>
          <a:xfrm>
            <a:off x="468313" y="1773238"/>
            <a:ext cx="8229600" cy="935037"/>
          </a:xfrm>
        </p:spPr>
        <p:txBody>
          <a:bodyPr/>
          <a:lstStyle/>
          <a:p>
            <a:pPr marL="0" lvl="1" indent="0" eaLnBrk="1" hangingPunct="1">
              <a:buFont typeface="Wingdings" pitchFamily="2" charset="2"/>
              <a:buNone/>
            </a:pPr>
            <a:r>
              <a:rPr lang="zh-CN" altLang="zh-CN" sz="2400" smtClean="0"/>
              <a:t>补码最大的优点就是将减法运算转换成加法运算。</a:t>
            </a:r>
            <a:endParaRPr lang="en-US" altLang="zh-CN" sz="2400" smtClean="0"/>
          </a:p>
          <a:p>
            <a:pPr marL="0" lvl="1" indent="0" eaLnBrk="1" hangingPunct="1">
              <a:buFont typeface="Wingdings" pitchFamily="2" charset="2"/>
              <a:buNone/>
            </a:pPr>
            <a:r>
              <a:rPr lang="zh-CN" altLang="zh-CN" sz="2400" smtClean="0"/>
              <a:t>通常不按表达式求补码，而通过反码来得到。</a:t>
            </a:r>
            <a:endParaRPr lang="zh-CN" altLang="en-US" sz="22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3FCF7F4-F4DD-4F8D-918C-3DEC1853193E}" type="datetime11">
              <a:rPr lang="zh-CN" altLang="en-US" smtClean="0"/>
              <a:t>10:23:47</a:t>
            </a:fld>
            <a:endParaRPr lang="en-US" altLang="zh-CN" smtClean="0"/>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821BB72-E932-442E-B257-14F79709B61E}" type="slidenum">
              <a:rPr lang="en-US" altLang="zh-CN"/>
              <a:pPr/>
              <a:t>37</a:t>
            </a:fld>
            <a:endParaRPr lang="en-US" altLang="zh-CN"/>
          </a:p>
        </p:txBody>
      </p:sp>
      <p:sp>
        <p:nvSpPr>
          <p:cNvPr id="39940" name="Rectangle 2"/>
          <p:cNvSpPr>
            <a:spLocks noGrp="1" noChangeArrowheads="1"/>
          </p:cNvSpPr>
          <p:nvPr>
            <p:ph type="title"/>
          </p:nvPr>
        </p:nvSpPr>
        <p:spPr>
          <a:xfrm>
            <a:off x="468313" y="404813"/>
            <a:ext cx="3825875" cy="725487"/>
          </a:xfrm>
        </p:spPr>
        <p:txBody>
          <a:bodyPr/>
          <a:lstStyle/>
          <a:p>
            <a:pPr eaLnBrk="1" hangingPunct="1"/>
            <a:r>
              <a:rPr lang="zh-CN" altLang="en-US" smtClean="0"/>
              <a:t>三、反码表示法</a:t>
            </a:r>
          </a:p>
        </p:txBody>
      </p:sp>
      <p:sp>
        <p:nvSpPr>
          <p:cNvPr id="39941" name="Rectangle 3"/>
          <p:cNvSpPr>
            <a:spLocks noGrp="1" noChangeArrowheads="1"/>
          </p:cNvSpPr>
          <p:nvPr>
            <p:ph type="body" idx="1"/>
          </p:nvPr>
        </p:nvSpPr>
        <p:spPr>
          <a:xfrm>
            <a:off x="457200" y="1719263"/>
            <a:ext cx="8229600" cy="2286000"/>
          </a:xfrm>
        </p:spPr>
        <p:txBody>
          <a:bodyPr/>
          <a:lstStyle/>
          <a:p>
            <a:pPr eaLnBrk="1" hangingPunct="1"/>
            <a:r>
              <a:rPr lang="zh-CN" altLang="en-US" smtClean="0"/>
              <a:t>定义：正数的表示与原、补码相同，负数的补码符号位为</a:t>
            </a:r>
            <a:r>
              <a:rPr lang="en-US" altLang="zh-CN" smtClean="0"/>
              <a:t>1</a:t>
            </a:r>
            <a:r>
              <a:rPr lang="zh-CN" altLang="en-US" smtClean="0"/>
              <a:t>，数值位是将原码的数值按位取反，就得到该数的反码表示。</a:t>
            </a:r>
          </a:p>
          <a:p>
            <a:pPr eaLnBrk="1" hangingPunct="1"/>
            <a:r>
              <a:rPr lang="zh-CN" altLang="en-US" smtClean="0"/>
              <a:t>电路容易实现，触发器的输出有正负之分。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1" name="Rectangle 3"/>
          <p:cNvSpPr>
            <a:spLocks noGrp="1" noChangeArrowheads="1"/>
          </p:cNvSpPr>
          <p:nvPr>
            <p:ph type="body" idx="4294967295"/>
          </p:nvPr>
        </p:nvSpPr>
        <p:spPr>
          <a:xfrm>
            <a:off x="323850" y="1557338"/>
            <a:ext cx="8458200" cy="3600450"/>
          </a:xfrm>
        </p:spPr>
        <p:txBody>
          <a:bodyPr/>
          <a:lstStyle/>
          <a:p>
            <a:pPr marL="0" indent="342900" eaLnBrk="1" hangingPunct="1">
              <a:buFontTx/>
              <a:buNone/>
            </a:pPr>
            <a:r>
              <a:rPr lang="zh-CN" altLang="en-US" sz="2800" smtClean="0">
                <a:latin typeface="Times New Roman" pitchFamily="18" charset="0"/>
              </a:rPr>
              <a:t>反码的符号位表示方法与原码相同，但其数值部分的表示与数的符号有关：对于正数，数值部分与真值形式相同；对于负数，数值部分为真值形式按位取反。</a:t>
            </a:r>
          </a:p>
          <a:p>
            <a:pPr marL="0" indent="342900" eaLnBrk="1" hangingPunct="1">
              <a:buFontTx/>
              <a:buNone/>
            </a:pPr>
            <a:r>
              <a:rPr lang="zh-CN" altLang="en-US" sz="2800" smtClean="0">
                <a:latin typeface="Times New Roman" pitchFamily="18" charset="0"/>
              </a:rPr>
              <a:t>若真值为纯小数，它的反码形式为</a:t>
            </a:r>
            <a:r>
              <a:rPr lang="en-US" altLang="zh-CN" sz="2800" smtClean="0">
                <a:solidFill>
                  <a:srgbClr val="FF3300"/>
                </a:solidFill>
                <a:latin typeface="Times New Roman" pitchFamily="18" charset="0"/>
              </a:rPr>
              <a:t>X</a:t>
            </a:r>
            <a:r>
              <a:rPr lang="en-US" altLang="zh-CN" sz="2800" baseline="-25000" smtClean="0">
                <a:solidFill>
                  <a:srgbClr val="FF3300"/>
                </a:solidFill>
                <a:latin typeface="Times New Roman" pitchFamily="18" charset="0"/>
              </a:rPr>
              <a:t>n</a:t>
            </a:r>
            <a:r>
              <a:rPr lang="en-US" altLang="zh-CN" sz="2800" smtClean="0">
                <a:latin typeface="Times New Roman" pitchFamily="18" charset="0"/>
              </a:rPr>
              <a:t>.X</a:t>
            </a:r>
            <a:r>
              <a:rPr lang="en-US" altLang="zh-CN" sz="2800" baseline="-25000" smtClean="0">
                <a:latin typeface="Times New Roman" pitchFamily="18" charset="0"/>
              </a:rPr>
              <a:t>n-1</a:t>
            </a:r>
            <a:r>
              <a:rPr lang="en-US" altLang="zh-CN" sz="2800" smtClean="0">
                <a:latin typeface="Times New Roman" pitchFamily="18" charset="0"/>
              </a:rPr>
              <a:t>X</a:t>
            </a:r>
            <a:r>
              <a:rPr lang="en-US" altLang="zh-CN" sz="2800" baseline="-25000" smtClean="0">
                <a:latin typeface="Times New Roman" pitchFamily="18" charset="0"/>
              </a:rPr>
              <a:t>n-2</a:t>
            </a:r>
            <a:r>
              <a:rPr lang="en-US" altLang="zh-CN" sz="2800" smtClean="0">
                <a:latin typeface="Times New Roman" pitchFamily="18" charset="0"/>
              </a:rPr>
              <a:t>…X</a:t>
            </a:r>
            <a:r>
              <a:rPr lang="en-US" altLang="zh-CN" sz="2800" baseline="-25000" smtClean="0">
                <a:latin typeface="Times New Roman" pitchFamily="18" charset="0"/>
              </a:rPr>
              <a:t>0</a:t>
            </a:r>
            <a:r>
              <a:rPr lang="zh-CN" altLang="en-US" sz="2800" smtClean="0">
                <a:latin typeface="Times New Roman" pitchFamily="18" charset="0"/>
              </a:rPr>
              <a:t>，其中</a:t>
            </a:r>
            <a:r>
              <a:rPr lang="en-US" altLang="zh-CN" sz="2800" smtClean="0">
                <a:solidFill>
                  <a:srgbClr val="FF3300"/>
                </a:solidFill>
                <a:latin typeface="Times New Roman" pitchFamily="18" charset="0"/>
              </a:rPr>
              <a:t>X</a:t>
            </a:r>
            <a:r>
              <a:rPr lang="en-US" altLang="zh-CN" sz="2800" baseline="-25000" smtClean="0">
                <a:solidFill>
                  <a:srgbClr val="FF3300"/>
                </a:solidFill>
                <a:latin typeface="Times New Roman" pitchFamily="18" charset="0"/>
              </a:rPr>
              <a:t>n</a:t>
            </a:r>
            <a:r>
              <a:rPr lang="zh-CN" altLang="en-US" sz="2800" smtClean="0">
                <a:latin typeface="Times New Roman" pitchFamily="18" charset="0"/>
              </a:rPr>
              <a:t>表示符号位。</a:t>
            </a:r>
          </a:p>
          <a:p>
            <a:pPr marL="0" indent="342900" eaLnBrk="1" hangingPunct="1">
              <a:buFontTx/>
              <a:buNone/>
            </a:pPr>
            <a:r>
              <a:rPr lang="zh-CN" altLang="en-US" sz="2800" smtClean="0">
                <a:latin typeface="Times New Roman" pitchFamily="18" charset="0"/>
              </a:rPr>
              <a:t>例</a:t>
            </a:r>
            <a:r>
              <a:rPr lang="en-US" altLang="zh-CN" sz="2800" smtClean="0">
                <a:latin typeface="Times New Roman" pitchFamily="18" charset="0"/>
                <a:cs typeface="Times New Roman" pitchFamily="18" charset="0"/>
              </a:rPr>
              <a:t>1</a:t>
            </a:r>
            <a:r>
              <a:rPr lang="zh-CN" altLang="en-US" sz="2800" smtClean="0">
                <a:latin typeface="Times New Roman" pitchFamily="18" charset="0"/>
              </a:rPr>
              <a:t>：</a:t>
            </a:r>
            <a:r>
              <a:rPr lang="en-US" altLang="zh-CN" sz="2800" smtClean="0">
                <a:latin typeface="Times New Roman" pitchFamily="18" charset="0"/>
                <a:cs typeface="Times New Roman" pitchFamily="18" charset="0"/>
              </a:rPr>
              <a:t>X</a:t>
            </a:r>
            <a:r>
              <a:rPr lang="en-US" altLang="zh-CN" sz="2800" baseline="-25000" smtClean="0">
                <a:latin typeface="Times New Roman" pitchFamily="18" charset="0"/>
              </a:rPr>
              <a:t>1</a:t>
            </a:r>
            <a:r>
              <a:rPr lang="en-US" altLang="zh-CN" sz="2800" smtClean="0">
                <a:latin typeface="Times New Roman" pitchFamily="18" charset="0"/>
                <a:cs typeface="Times New Roman" pitchFamily="18" charset="0"/>
              </a:rPr>
              <a:t>=0.0110 ,     X</a:t>
            </a:r>
            <a:r>
              <a:rPr lang="en-US" altLang="zh-CN" sz="2800" baseline="-25000" smtClean="0">
                <a:latin typeface="Times New Roman" pitchFamily="18" charset="0"/>
              </a:rPr>
              <a:t>2</a:t>
            </a:r>
            <a:r>
              <a:rPr lang="en-US" altLang="zh-CN" sz="2800" smtClean="0">
                <a:latin typeface="Times New Roman" pitchFamily="18" charset="0"/>
                <a:cs typeface="Times New Roman" pitchFamily="18" charset="0"/>
              </a:rPr>
              <a:t>=</a:t>
            </a:r>
            <a:r>
              <a:rPr lang="en-US" altLang="zh-CN" sz="2800" smtClean="0">
                <a:solidFill>
                  <a:srgbClr val="FF0000"/>
                </a:solidFill>
                <a:latin typeface="Times New Roman" pitchFamily="18" charset="0"/>
                <a:cs typeface="Times New Roman" pitchFamily="18" charset="0"/>
              </a:rPr>
              <a:t>-</a:t>
            </a:r>
            <a:r>
              <a:rPr lang="en-US" altLang="zh-CN" sz="2800" smtClean="0">
                <a:latin typeface="Times New Roman" pitchFamily="18" charset="0"/>
                <a:cs typeface="Times New Roman" pitchFamily="18" charset="0"/>
              </a:rPr>
              <a:t>0.0110</a:t>
            </a:r>
            <a:endParaRPr lang="en-US" altLang="zh-CN" sz="2800" smtClean="0">
              <a:latin typeface="Times New Roman" pitchFamily="18" charset="0"/>
            </a:endParaRPr>
          </a:p>
          <a:p>
            <a:pPr marL="0" indent="342900" eaLnBrk="1" hangingPunct="1">
              <a:buFontTx/>
              <a:buNone/>
            </a:pPr>
            <a:r>
              <a:rPr lang="en-US" altLang="zh-CN" sz="2800" smtClean="0">
                <a:latin typeface="Times New Roman" pitchFamily="18" charset="0"/>
                <a:cs typeface="Times New Roman" pitchFamily="18" charset="0"/>
              </a:rPr>
              <a:t>         [X</a:t>
            </a:r>
            <a:r>
              <a:rPr lang="en-US" altLang="zh-CN" sz="2800" baseline="-25000" smtClean="0">
                <a:latin typeface="Times New Roman" pitchFamily="18" charset="0"/>
              </a:rPr>
              <a:t>1</a:t>
            </a:r>
            <a:r>
              <a:rPr lang="en-US" altLang="zh-CN" sz="2800" smtClean="0">
                <a:latin typeface="Times New Roman" pitchFamily="18" charset="0"/>
                <a:cs typeface="Times New Roman" pitchFamily="18" charset="0"/>
              </a:rPr>
              <a:t>]</a:t>
            </a:r>
            <a:r>
              <a:rPr lang="zh-CN" altLang="en-US" sz="2800" baseline="-30000" smtClean="0">
                <a:latin typeface="Times New Roman" pitchFamily="18" charset="0"/>
              </a:rPr>
              <a:t>反</a:t>
            </a:r>
            <a:r>
              <a:rPr lang="en-US" altLang="zh-CN" sz="2800" smtClean="0">
                <a:latin typeface="Times New Roman" pitchFamily="18" charset="0"/>
                <a:cs typeface="Times New Roman" pitchFamily="18" charset="0"/>
              </a:rPr>
              <a:t>=</a:t>
            </a:r>
            <a:r>
              <a:rPr lang="en-US" altLang="zh-CN" sz="2800" smtClean="0">
                <a:solidFill>
                  <a:srgbClr val="FF0000"/>
                </a:solidFill>
                <a:latin typeface="Times New Roman" pitchFamily="18" charset="0"/>
                <a:cs typeface="Times New Roman" pitchFamily="18" charset="0"/>
              </a:rPr>
              <a:t>0</a:t>
            </a:r>
            <a:r>
              <a:rPr lang="en-US" altLang="zh-CN" sz="2800" smtClean="0">
                <a:latin typeface="Times New Roman" pitchFamily="18" charset="0"/>
                <a:cs typeface="Times New Roman" pitchFamily="18" charset="0"/>
              </a:rPr>
              <a:t>.0110 ,  [X</a:t>
            </a:r>
            <a:r>
              <a:rPr lang="en-US" altLang="zh-CN" sz="2800" baseline="-25000" smtClean="0">
                <a:latin typeface="Times New Roman" pitchFamily="18" charset="0"/>
              </a:rPr>
              <a:t>2</a:t>
            </a:r>
            <a:r>
              <a:rPr lang="en-US" altLang="zh-CN" sz="2800" smtClean="0">
                <a:latin typeface="Times New Roman" pitchFamily="18" charset="0"/>
                <a:cs typeface="Times New Roman" pitchFamily="18" charset="0"/>
              </a:rPr>
              <a:t>]</a:t>
            </a:r>
            <a:r>
              <a:rPr lang="zh-CN" altLang="en-US" sz="2800" baseline="-30000" smtClean="0">
                <a:latin typeface="Times New Roman" pitchFamily="18" charset="0"/>
              </a:rPr>
              <a:t>反</a:t>
            </a:r>
            <a:r>
              <a:rPr lang="en-US" altLang="zh-CN" sz="2800" smtClean="0">
                <a:latin typeface="Times New Roman" pitchFamily="18" charset="0"/>
                <a:cs typeface="Times New Roman" pitchFamily="18" charset="0"/>
              </a:rPr>
              <a:t>=</a:t>
            </a:r>
            <a:r>
              <a:rPr lang="en-US" altLang="zh-CN" sz="2800" smtClean="0">
                <a:solidFill>
                  <a:srgbClr val="FF0000"/>
                </a:solidFill>
                <a:latin typeface="Times New Roman" pitchFamily="18" charset="0"/>
                <a:cs typeface="Times New Roman" pitchFamily="18" charset="0"/>
              </a:rPr>
              <a:t>1</a:t>
            </a:r>
            <a:r>
              <a:rPr lang="en-US" altLang="zh-CN" sz="2800" smtClean="0">
                <a:latin typeface="Times New Roman" pitchFamily="18" charset="0"/>
                <a:cs typeface="Times New Roman" pitchFamily="18" charset="0"/>
              </a:rPr>
              <a:t>.1001</a:t>
            </a:r>
          </a:p>
        </p:txBody>
      </p:sp>
      <p:sp>
        <p:nvSpPr>
          <p:cNvPr id="40963"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F76767F7-4DA5-471C-9626-B7B3BA47FD43}" type="slidenum">
              <a:rPr lang="en-US" altLang="zh-CN" sz="2000">
                <a:solidFill>
                  <a:srgbClr val="C00000"/>
                </a:solidFill>
                <a:latin typeface="Times New Roman" pitchFamily="18" charset="0"/>
              </a:rPr>
              <a:pPr algn="ctr"/>
              <a:t>38</a:t>
            </a:fld>
            <a:endParaRPr lang="en-US" altLang="zh-CN" sz="2000">
              <a:solidFill>
                <a:srgbClr val="C00000"/>
              </a:solidFill>
              <a:latin typeface="Times New Roman" pitchFamily="18" charset="0"/>
            </a:endParaRPr>
          </a:p>
        </p:txBody>
      </p:sp>
      <p:sp>
        <p:nvSpPr>
          <p:cNvPr id="40964" name="Rectangle 2"/>
          <p:cNvSpPr txBox="1">
            <a:spLocks noChangeArrowheads="1"/>
          </p:cNvSpPr>
          <p:nvPr/>
        </p:nvSpPr>
        <p:spPr bwMode="auto">
          <a:xfrm>
            <a:off x="468313" y="404813"/>
            <a:ext cx="382587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三、反码表示法</a:t>
            </a:r>
          </a:p>
        </p:txBody>
      </p:sp>
      <p:sp>
        <p:nvSpPr>
          <p:cNvPr id="2" name="日期占位符 1"/>
          <p:cNvSpPr>
            <a:spLocks noGrp="1"/>
          </p:cNvSpPr>
          <p:nvPr>
            <p:ph type="dt" sz="half" idx="10"/>
          </p:nvPr>
        </p:nvSpPr>
        <p:spPr/>
        <p:txBody>
          <a:bodyPr/>
          <a:lstStyle/>
          <a:p>
            <a:pPr>
              <a:defRPr/>
            </a:pPr>
            <a:fld id="{01B3E128-3F79-4322-BFFD-1465F0713F52}"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type="body" idx="4294967295"/>
          </p:nvPr>
        </p:nvSpPr>
        <p:spPr>
          <a:xfrm>
            <a:off x="107950" y="1700213"/>
            <a:ext cx="8856663" cy="4319587"/>
          </a:xfrm>
        </p:spPr>
        <p:txBody>
          <a:bodyPr/>
          <a:lstStyle/>
          <a:p>
            <a:pPr marL="0" indent="457200" eaLnBrk="1" hangingPunct="1">
              <a:buFontTx/>
              <a:buNone/>
              <a:defRPr/>
            </a:pPr>
            <a:r>
              <a:rPr lang="zh-CN" altLang="en-US">
                <a:latin typeface="Times New Roman" pitchFamily="18" charset="0"/>
              </a:rPr>
              <a:t>若真值为纯整数，它的反码形式为</a:t>
            </a:r>
            <a:r>
              <a:rPr lang="en-US" altLang="zh-CN">
                <a:solidFill>
                  <a:srgbClr val="FF3300"/>
                </a:solidFill>
                <a:latin typeface="Times New Roman" pitchFamily="18" charset="0"/>
              </a:rPr>
              <a:t>X</a:t>
            </a:r>
            <a:r>
              <a:rPr lang="en-US" altLang="zh-CN" baseline="-25000">
                <a:solidFill>
                  <a:srgbClr val="FF3300"/>
                </a:solidFill>
                <a:latin typeface="Times New Roman" pitchFamily="18" charset="0"/>
              </a:rPr>
              <a:t>n</a:t>
            </a:r>
            <a:r>
              <a:rPr lang="en-US" altLang="zh-CN">
                <a:latin typeface="Times New Roman" pitchFamily="18" charset="0"/>
              </a:rPr>
              <a:t>X</a:t>
            </a:r>
            <a:r>
              <a:rPr lang="en-US" altLang="zh-CN" baseline="-25000">
                <a:latin typeface="Times New Roman" pitchFamily="18" charset="0"/>
              </a:rPr>
              <a:t>n-1</a:t>
            </a:r>
            <a:r>
              <a:rPr lang="en-US" altLang="zh-CN">
                <a:latin typeface="Times New Roman" pitchFamily="18" charset="0"/>
              </a:rPr>
              <a:t>X</a:t>
            </a:r>
            <a:r>
              <a:rPr lang="en-US" altLang="zh-CN" baseline="-25000">
                <a:latin typeface="Times New Roman" pitchFamily="18" charset="0"/>
              </a:rPr>
              <a:t>n-2</a:t>
            </a:r>
            <a:r>
              <a:rPr lang="en-US" altLang="zh-CN">
                <a:latin typeface="Times New Roman" pitchFamily="18" charset="0"/>
              </a:rPr>
              <a:t>…X</a:t>
            </a:r>
            <a:r>
              <a:rPr lang="en-US" altLang="zh-CN" baseline="-25000">
                <a:latin typeface="Times New Roman" pitchFamily="18" charset="0"/>
              </a:rPr>
              <a:t>0</a:t>
            </a:r>
            <a:r>
              <a:rPr lang="zh-CN" altLang="en-US">
                <a:latin typeface="Times New Roman" pitchFamily="18" charset="0"/>
              </a:rPr>
              <a:t>，其中</a:t>
            </a:r>
            <a:r>
              <a:rPr lang="en-US" altLang="zh-CN">
                <a:solidFill>
                  <a:srgbClr val="FF3300"/>
                </a:solidFill>
                <a:latin typeface="Times New Roman" pitchFamily="18" charset="0"/>
              </a:rPr>
              <a:t>X</a:t>
            </a:r>
            <a:r>
              <a:rPr lang="en-US" altLang="zh-CN" baseline="-25000">
                <a:solidFill>
                  <a:srgbClr val="FF3300"/>
                </a:solidFill>
                <a:latin typeface="Times New Roman" pitchFamily="18" charset="0"/>
              </a:rPr>
              <a:t>n</a:t>
            </a:r>
            <a:r>
              <a:rPr lang="zh-CN" altLang="en-US">
                <a:latin typeface="Times New Roman" pitchFamily="18" charset="0"/>
              </a:rPr>
              <a:t>表示符号位。</a:t>
            </a:r>
          </a:p>
          <a:p>
            <a:pPr marL="0" indent="457200">
              <a:spcBef>
                <a:spcPct val="50000"/>
              </a:spcBef>
              <a:buSzTx/>
              <a:buFontTx/>
              <a:buNone/>
              <a:defRPr/>
            </a:pPr>
            <a:r>
              <a:rPr lang="zh-CN" altLang="en-US">
                <a:latin typeface="Times New Roman" pitchFamily="18" charset="0"/>
              </a:rPr>
              <a:t>例</a:t>
            </a:r>
            <a:r>
              <a:rPr lang="en-US" altLang="zh-CN">
                <a:latin typeface="Times New Roman" pitchFamily="18" charset="0"/>
                <a:cs typeface="Times New Roman" pitchFamily="18" charset="0"/>
              </a:rPr>
              <a:t>2</a:t>
            </a:r>
            <a:r>
              <a:rPr lang="zh-CN" altLang="en-US">
                <a:latin typeface="Times New Roman" pitchFamily="18" charset="0"/>
              </a:rPr>
              <a:t>：</a:t>
            </a:r>
            <a:r>
              <a:rPr lang="en-US" altLang="zh-CN">
                <a:latin typeface="Times New Roman" pitchFamily="18" charset="0"/>
                <a:cs typeface="Times New Roman" pitchFamily="18" charset="0"/>
              </a:rPr>
              <a:t>X</a:t>
            </a:r>
            <a:r>
              <a:rPr lang="en-US" altLang="zh-CN" baseline="-25000">
                <a:latin typeface="Times New Roman" pitchFamily="18" charset="0"/>
              </a:rPr>
              <a:t>1</a:t>
            </a:r>
            <a:r>
              <a:rPr lang="en-US" altLang="zh-CN">
                <a:latin typeface="Times New Roman" pitchFamily="18" charset="0"/>
                <a:cs typeface="Times New Roman" pitchFamily="18" charset="0"/>
              </a:rPr>
              <a:t>=</a:t>
            </a:r>
            <a:r>
              <a:rPr lang="en-US" altLang="zh-CN">
                <a:solidFill>
                  <a:srgbClr val="FF0000"/>
                </a:solidFill>
                <a:latin typeface="+mn-ea"/>
                <a:cs typeface="Times New Roman" pitchFamily="18" charset="0"/>
              </a:rPr>
              <a:t>+</a:t>
            </a:r>
            <a:r>
              <a:rPr lang="en-US" altLang="zh-CN">
                <a:latin typeface="Times New Roman" pitchFamily="18" charset="0"/>
                <a:cs typeface="Times New Roman" pitchFamily="18" charset="0"/>
              </a:rPr>
              <a:t>1101,       X</a:t>
            </a:r>
            <a:r>
              <a:rPr lang="en-US" altLang="zh-CN" baseline="-25000">
                <a:latin typeface="Times New Roman" pitchFamily="18" charset="0"/>
              </a:rPr>
              <a:t>2</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a:t>
            </a:r>
            <a:r>
              <a:rPr lang="en-US" altLang="zh-CN">
                <a:latin typeface="Times New Roman" pitchFamily="18" charset="0"/>
                <a:cs typeface="Times New Roman" pitchFamily="18" charset="0"/>
              </a:rPr>
              <a:t>1101</a:t>
            </a:r>
            <a:endParaRPr lang="en-US" altLang="zh-CN">
              <a:latin typeface="Times New Roman" pitchFamily="18" charset="0"/>
            </a:endParaRPr>
          </a:p>
          <a:p>
            <a:pPr marL="0" indent="457200">
              <a:spcBef>
                <a:spcPct val="50000"/>
              </a:spcBef>
              <a:buSzTx/>
              <a:buFontTx/>
              <a:buNone/>
              <a:defRPr/>
            </a:pPr>
            <a:r>
              <a:rPr lang="en-US" altLang="zh-CN">
                <a:latin typeface="Times New Roman" pitchFamily="18" charset="0"/>
                <a:cs typeface="Times New Roman" pitchFamily="18" charset="0"/>
              </a:rPr>
              <a:t>         [X</a:t>
            </a:r>
            <a:r>
              <a:rPr lang="en-US" altLang="zh-CN" baseline="-25000">
                <a:latin typeface="Times New Roman" pitchFamily="18" charset="0"/>
              </a:rPr>
              <a:t>1</a:t>
            </a:r>
            <a:r>
              <a:rPr lang="en-US" altLang="zh-CN">
                <a:latin typeface="Times New Roman" pitchFamily="18" charset="0"/>
                <a:cs typeface="Times New Roman" pitchFamily="18" charset="0"/>
              </a:rPr>
              <a:t>]</a:t>
            </a:r>
            <a:r>
              <a:rPr lang="zh-CN" altLang="en-US" baseline="-30000">
                <a:latin typeface="Times New Roman" pitchFamily="18" charset="0"/>
              </a:rPr>
              <a:t>反</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0</a:t>
            </a:r>
            <a:r>
              <a:rPr lang="en-US" altLang="zh-CN">
                <a:latin typeface="Times New Roman" pitchFamily="18" charset="0"/>
                <a:cs typeface="Times New Roman" pitchFamily="18" charset="0"/>
              </a:rPr>
              <a:t>,1101,  [X</a:t>
            </a:r>
            <a:r>
              <a:rPr lang="en-US" altLang="zh-CN" baseline="-25000">
                <a:latin typeface="Times New Roman" pitchFamily="18" charset="0"/>
              </a:rPr>
              <a:t>2</a:t>
            </a:r>
            <a:r>
              <a:rPr lang="en-US" altLang="zh-CN">
                <a:latin typeface="Times New Roman" pitchFamily="18" charset="0"/>
                <a:cs typeface="Times New Roman" pitchFamily="18" charset="0"/>
              </a:rPr>
              <a:t>]</a:t>
            </a:r>
            <a:r>
              <a:rPr lang="zh-CN" altLang="en-US" baseline="-30000">
                <a:latin typeface="Times New Roman" pitchFamily="18" charset="0"/>
              </a:rPr>
              <a:t>反</a:t>
            </a:r>
            <a:r>
              <a:rPr lang="en-US" altLang="zh-CN">
                <a:latin typeface="Times New Roman" pitchFamily="18" charset="0"/>
                <a:cs typeface="Times New Roman" pitchFamily="18" charset="0"/>
              </a:rPr>
              <a:t>=</a:t>
            </a:r>
            <a:r>
              <a:rPr lang="en-US" altLang="zh-CN">
                <a:solidFill>
                  <a:srgbClr val="FF0000"/>
                </a:solidFill>
                <a:latin typeface="Times New Roman" pitchFamily="18" charset="0"/>
                <a:cs typeface="Times New Roman" pitchFamily="18" charset="0"/>
              </a:rPr>
              <a:t>1</a:t>
            </a:r>
            <a:r>
              <a:rPr lang="en-US" altLang="zh-CN">
                <a:latin typeface="Times New Roman" pitchFamily="18" charset="0"/>
                <a:cs typeface="Times New Roman" pitchFamily="18" charset="0"/>
              </a:rPr>
              <a:t>,0010</a:t>
            </a:r>
          </a:p>
          <a:p>
            <a:pPr marL="0" indent="457200" eaLnBrk="1" hangingPunct="1">
              <a:spcBef>
                <a:spcPct val="50000"/>
              </a:spcBef>
              <a:buSzTx/>
              <a:buFontTx/>
              <a:buNone/>
              <a:defRPr/>
            </a:pPr>
            <a:r>
              <a:rPr lang="zh-CN" altLang="en-US">
                <a:latin typeface="Times New Roman" pitchFamily="18" charset="0"/>
              </a:rPr>
              <a:t>在反码表示中，真值</a:t>
            </a:r>
            <a:r>
              <a:rPr lang="en-US" altLang="zh-CN">
                <a:latin typeface="Times New Roman" pitchFamily="18" charset="0"/>
              </a:rPr>
              <a:t>0</a:t>
            </a:r>
            <a:r>
              <a:rPr lang="zh-CN" altLang="en-US">
                <a:latin typeface="Times New Roman" pitchFamily="18" charset="0"/>
              </a:rPr>
              <a:t>也有两种不同的表示形式：</a:t>
            </a:r>
          </a:p>
          <a:p>
            <a:pPr marL="0" lvl="1" indent="457200">
              <a:spcBef>
                <a:spcPct val="0"/>
              </a:spcBef>
              <a:buFontTx/>
              <a:buNone/>
              <a:defRPr/>
            </a:pPr>
            <a:r>
              <a:rPr lang="zh-CN" altLang="en-US" sz="3200">
                <a:latin typeface="Times New Roman" pitchFamily="18" charset="0"/>
              </a:rPr>
              <a:t>       </a:t>
            </a:r>
            <a:r>
              <a:rPr lang="en-US" altLang="zh-CN" sz="3200">
                <a:latin typeface="Times New Roman" pitchFamily="18" charset="0"/>
              </a:rPr>
              <a:t>[</a:t>
            </a:r>
            <a:r>
              <a:rPr lang="en-US" altLang="zh-CN" sz="3200">
                <a:solidFill>
                  <a:srgbClr val="FF0000"/>
                </a:solidFill>
                <a:latin typeface="Times New Roman" pitchFamily="18" charset="0"/>
              </a:rPr>
              <a:t>+</a:t>
            </a:r>
            <a:r>
              <a:rPr lang="en-US" altLang="zh-CN" sz="3200">
                <a:latin typeface="Times New Roman" pitchFamily="18" charset="0"/>
              </a:rPr>
              <a:t>0]</a:t>
            </a:r>
            <a:r>
              <a:rPr lang="zh-CN" altLang="en-US" sz="3200" baseline="-25000">
                <a:latin typeface="Times New Roman" pitchFamily="18" charset="0"/>
              </a:rPr>
              <a:t>反</a:t>
            </a:r>
            <a:r>
              <a:rPr lang="en-US" altLang="zh-CN" sz="3200">
                <a:latin typeface="Times New Roman" pitchFamily="18" charset="0"/>
              </a:rPr>
              <a:t>=</a:t>
            </a:r>
            <a:r>
              <a:rPr lang="en-US" altLang="zh-CN" sz="3200">
                <a:solidFill>
                  <a:srgbClr val="FF3300"/>
                </a:solidFill>
                <a:latin typeface="Times New Roman" pitchFamily="18" charset="0"/>
              </a:rPr>
              <a:t>0</a:t>
            </a:r>
            <a:r>
              <a:rPr lang="en-US" altLang="zh-CN" sz="3200">
                <a:latin typeface="Times New Roman" pitchFamily="18" charset="0"/>
              </a:rPr>
              <a:t>0000</a:t>
            </a:r>
          </a:p>
          <a:p>
            <a:pPr marL="0" lvl="1" indent="457200">
              <a:spcBef>
                <a:spcPct val="0"/>
              </a:spcBef>
              <a:buFontTx/>
              <a:buNone/>
              <a:defRPr/>
            </a:pPr>
            <a:r>
              <a:rPr lang="en-US" altLang="zh-CN" sz="3200">
                <a:latin typeface="Times New Roman" pitchFamily="18" charset="0"/>
              </a:rPr>
              <a:t>       [</a:t>
            </a:r>
            <a:r>
              <a:rPr lang="en-US" altLang="zh-CN" sz="3200">
                <a:solidFill>
                  <a:srgbClr val="FF0000"/>
                </a:solidFill>
                <a:latin typeface="Times New Roman" pitchFamily="18" charset="0"/>
              </a:rPr>
              <a:t>-</a:t>
            </a:r>
            <a:r>
              <a:rPr lang="en-US" altLang="zh-CN" sz="3200">
                <a:latin typeface="Times New Roman" pitchFamily="18" charset="0"/>
              </a:rPr>
              <a:t>0]</a:t>
            </a:r>
            <a:r>
              <a:rPr lang="zh-CN" altLang="en-US" sz="3200" baseline="-25000">
                <a:latin typeface="Times New Roman" pitchFamily="18" charset="0"/>
              </a:rPr>
              <a:t>反</a:t>
            </a:r>
            <a:r>
              <a:rPr lang="en-US" altLang="zh-CN" sz="3200">
                <a:latin typeface="Times New Roman" pitchFamily="18" charset="0"/>
              </a:rPr>
              <a:t>=</a:t>
            </a:r>
            <a:r>
              <a:rPr lang="en-US" altLang="zh-CN" sz="3200">
                <a:solidFill>
                  <a:srgbClr val="FF3300"/>
                </a:solidFill>
                <a:latin typeface="Times New Roman" pitchFamily="18" charset="0"/>
              </a:rPr>
              <a:t>1</a:t>
            </a:r>
            <a:r>
              <a:rPr lang="en-US" altLang="zh-CN" sz="3200">
                <a:latin typeface="Times New Roman" pitchFamily="18" charset="0"/>
              </a:rPr>
              <a:t>1111</a:t>
            </a:r>
          </a:p>
        </p:txBody>
      </p:sp>
      <p:sp>
        <p:nvSpPr>
          <p:cNvPr id="41987" name="灯片编号占位符 1"/>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B505D2DA-1DB9-4929-87A5-69F0B3442FE0}" type="slidenum">
              <a:rPr lang="en-US" altLang="zh-CN" sz="2000">
                <a:solidFill>
                  <a:srgbClr val="C00000"/>
                </a:solidFill>
                <a:latin typeface="Times New Roman" pitchFamily="18" charset="0"/>
              </a:rPr>
              <a:pPr algn="ctr"/>
              <a:t>39</a:t>
            </a:fld>
            <a:endParaRPr lang="en-US" altLang="zh-CN" sz="2000">
              <a:solidFill>
                <a:srgbClr val="C00000"/>
              </a:solidFill>
              <a:latin typeface="Times New Roman" pitchFamily="18" charset="0"/>
            </a:endParaRPr>
          </a:p>
        </p:txBody>
      </p:sp>
      <p:sp>
        <p:nvSpPr>
          <p:cNvPr id="41988" name="Rectangle 2"/>
          <p:cNvSpPr txBox="1">
            <a:spLocks noChangeArrowheads="1"/>
          </p:cNvSpPr>
          <p:nvPr/>
        </p:nvSpPr>
        <p:spPr bwMode="auto">
          <a:xfrm>
            <a:off x="468313" y="404813"/>
            <a:ext cx="382587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900" b="1">
                <a:solidFill>
                  <a:schemeClr val="tx2"/>
                </a:solidFill>
              </a:rPr>
              <a:t>三、反码表示法</a:t>
            </a:r>
          </a:p>
        </p:txBody>
      </p:sp>
      <p:sp>
        <p:nvSpPr>
          <p:cNvPr id="2" name="日期占位符 1"/>
          <p:cNvSpPr>
            <a:spLocks noGrp="1"/>
          </p:cNvSpPr>
          <p:nvPr>
            <p:ph type="dt" sz="half" idx="10"/>
          </p:nvPr>
        </p:nvSpPr>
        <p:spPr/>
        <p:txBody>
          <a:bodyPr/>
          <a:lstStyle/>
          <a:p>
            <a:pPr>
              <a:defRPr/>
            </a:pPr>
            <a:fld id="{B7A2DA18-3964-45EB-921E-D104EC39D7D9}"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299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299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2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en-US" altLang="zh-CN" smtClean="0"/>
              <a:t>2.1.1</a:t>
            </a:r>
            <a:r>
              <a:rPr lang="zh-CN" altLang="en-US" smtClean="0"/>
              <a:t>数据格式</a:t>
            </a:r>
          </a:p>
        </p:txBody>
      </p:sp>
      <p:sp>
        <p:nvSpPr>
          <p:cNvPr id="6147" name="内容占位符 2"/>
          <p:cNvSpPr>
            <a:spLocks noGrp="1" noChangeArrowheads="1"/>
          </p:cNvSpPr>
          <p:nvPr>
            <p:ph idx="1"/>
          </p:nvPr>
        </p:nvSpPr>
        <p:spPr/>
        <p:txBody>
          <a:bodyPr/>
          <a:lstStyle/>
          <a:p>
            <a:pPr>
              <a:buFont typeface="Wingdings" pitchFamily="2" charset="2"/>
              <a:buNone/>
            </a:pPr>
            <a:r>
              <a:rPr lang="zh-CN" altLang="zh-CN" smtClean="0"/>
              <a:t>一、定点表示法 </a:t>
            </a:r>
          </a:p>
          <a:p>
            <a:r>
              <a:rPr lang="zh-CN" altLang="zh-CN" smtClean="0"/>
              <a:t>所有数据的小数点位置固定不变 </a:t>
            </a:r>
          </a:p>
          <a:p>
            <a:r>
              <a:rPr lang="zh-CN" altLang="zh-CN" smtClean="0"/>
              <a:t>理论上位置可以任意，但实际上将数据表示有两种方法（小数点位置固定-定点表示法/定点格式）： </a:t>
            </a:r>
          </a:p>
          <a:p>
            <a:pPr lvl="1"/>
            <a:r>
              <a:rPr lang="zh-CN" altLang="zh-CN" smtClean="0"/>
              <a:t>纯小数 </a:t>
            </a:r>
          </a:p>
          <a:p>
            <a:pPr lvl="1"/>
            <a:r>
              <a:rPr lang="zh-CN" altLang="zh-CN" smtClean="0"/>
              <a:t>纯整数 </a:t>
            </a:r>
          </a:p>
          <a:p>
            <a:pPr>
              <a:buFont typeface="Wingdings" pitchFamily="2" charset="2"/>
              <a:buNone/>
            </a:pPr>
            <a:endParaRPr lang="zh-CN" altLang="en-US" smtClean="0"/>
          </a:p>
        </p:txBody>
      </p:sp>
      <p:sp>
        <p:nvSpPr>
          <p:cNvPr id="61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22CF0EA-CC01-428A-AFCD-E816F04C7C1F}" type="datetime11">
              <a:rPr lang="zh-CN" altLang="en-US" smtClean="0"/>
              <a:t>10:23:42</a:t>
            </a:fld>
            <a:endParaRPr lang="en-US" altLang="zh-CN" smtClean="0"/>
          </a:p>
        </p:txBody>
      </p:sp>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E09EA8C-6006-4344-AFD1-F6D74F02392A}" type="slidenum">
              <a:rPr lang="en-US" altLang="zh-CN"/>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4FBFAD9-CB6F-4047-98BF-2633EB498CFF}" type="datetime11">
              <a:rPr lang="zh-CN" altLang="en-US" smtClean="0"/>
              <a:t>10:23:47</a:t>
            </a:fld>
            <a:endParaRPr lang="en-US" altLang="zh-CN" smtClean="0"/>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53984B2-E622-494E-A4FC-A7A7FEE57748}" type="slidenum">
              <a:rPr lang="en-US" altLang="zh-CN"/>
              <a:pPr/>
              <a:t>40</a:t>
            </a:fld>
            <a:endParaRPr lang="en-US" altLang="zh-CN"/>
          </a:p>
        </p:txBody>
      </p:sp>
      <p:sp>
        <p:nvSpPr>
          <p:cNvPr id="43012" name="Rectangle 2"/>
          <p:cNvSpPr>
            <a:spLocks noGrp="1" noChangeArrowheads="1"/>
          </p:cNvSpPr>
          <p:nvPr>
            <p:ph type="title"/>
          </p:nvPr>
        </p:nvSpPr>
        <p:spPr>
          <a:xfrm>
            <a:off x="468313" y="333375"/>
            <a:ext cx="3959225" cy="796925"/>
          </a:xfrm>
        </p:spPr>
        <p:txBody>
          <a:bodyPr/>
          <a:lstStyle/>
          <a:p>
            <a:pPr eaLnBrk="1" hangingPunct="1"/>
            <a:r>
              <a:rPr lang="zh-CN" altLang="en-US" smtClean="0"/>
              <a:t>四、移码表示法</a:t>
            </a:r>
          </a:p>
        </p:txBody>
      </p:sp>
      <p:sp>
        <p:nvSpPr>
          <p:cNvPr id="43013" name="Rectangle 3"/>
          <p:cNvSpPr>
            <a:spLocks noGrp="1" noChangeArrowheads="1"/>
          </p:cNvSpPr>
          <p:nvPr>
            <p:ph type="body" idx="1"/>
          </p:nvPr>
        </p:nvSpPr>
        <p:spPr/>
        <p:txBody>
          <a:bodyPr/>
          <a:lstStyle/>
          <a:p>
            <a:pPr eaLnBrk="1" hangingPunct="1"/>
            <a:r>
              <a:rPr lang="zh-CN" altLang="en-US" smtClean="0"/>
              <a:t>移码表示法（用在阶码中）</a:t>
            </a:r>
          </a:p>
          <a:p>
            <a:pPr lvl="1" eaLnBrk="1" hangingPunct="1"/>
            <a:r>
              <a:rPr lang="zh-CN" altLang="en-US" smtClean="0"/>
              <a:t>移码的传统定义     </a:t>
            </a:r>
            <a:r>
              <a:rPr lang="en-US" altLang="zh-CN" smtClean="0"/>
              <a:t>[x]</a:t>
            </a:r>
            <a:r>
              <a:rPr lang="zh-CN" altLang="en-US" baseline="-25000" smtClean="0"/>
              <a:t>移</a:t>
            </a:r>
            <a:r>
              <a:rPr lang="en-US" altLang="zh-CN" smtClean="0"/>
              <a:t>=2</a:t>
            </a:r>
            <a:r>
              <a:rPr lang="en-US" altLang="zh-CN" baseline="30000" smtClean="0"/>
              <a:t>n</a:t>
            </a:r>
            <a:r>
              <a:rPr lang="en-US" altLang="zh-CN" smtClean="0"/>
              <a:t>+x     2</a:t>
            </a:r>
            <a:r>
              <a:rPr lang="en-US" altLang="zh-CN" baseline="30000" smtClean="0"/>
              <a:t>n</a:t>
            </a:r>
            <a:r>
              <a:rPr lang="en-US" altLang="zh-CN" smtClean="0"/>
              <a:t> &gt;x</a:t>
            </a:r>
            <a:r>
              <a:rPr lang="en-US" altLang="zh-CN" smtClean="0">
                <a:cs typeface="Times New Roman" pitchFamily="18" charset="0"/>
              </a:rPr>
              <a:t>≥-2</a:t>
            </a:r>
            <a:r>
              <a:rPr lang="en-US" altLang="zh-CN" baseline="30000" smtClean="0">
                <a:cs typeface="Times New Roman" pitchFamily="18" charset="0"/>
              </a:rPr>
              <a:t>n</a:t>
            </a:r>
            <a:r>
              <a:rPr lang="en-US" altLang="zh-CN" smtClean="0"/>
              <a:t> </a:t>
            </a:r>
          </a:p>
          <a:p>
            <a:pPr lvl="1" eaLnBrk="1" hangingPunct="1"/>
            <a:r>
              <a:rPr lang="en-US" altLang="zh-CN" smtClean="0"/>
              <a:t>00000000~11111111(-2</a:t>
            </a:r>
            <a:r>
              <a:rPr lang="en-US" altLang="zh-CN" baseline="30000" smtClean="0"/>
              <a:t>n</a:t>
            </a:r>
            <a:r>
              <a:rPr lang="en-US" altLang="zh-CN" smtClean="0"/>
              <a:t>~2</a:t>
            </a:r>
            <a:r>
              <a:rPr lang="en-US" altLang="zh-CN" baseline="30000" smtClean="0"/>
              <a:t>n</a:t>
            </a:r>
            <a:r>
              <a:rPr lang="en-US" altLang="zh-CN" smtClean="0"/>
              <a:t>-1)</a:t>
            </a:r>
          </a:p>
          <a:p>
            <a:pPr lvl="1" eaLnBrk="1" hangingPunct="1"/>
            <a:r>
              <a:rPr lang="zh-CN" altLang="en-US" smtClean="0"/>
              <a:t>例</a:t>
            </a:r>
            <a:r>
              <a:rPr lang="en-US" altLang="zh-CN" smtClean="0"/>
              <a:t>1 x=</a:t>
            </a:r>
            <a:r>
              <a:rPr lang="en-US" altLang="zh-CN" smtClean="0">
                <a:solidFill>
                  <a:srgbClr val="FF0000"/>
                </a:solidFill>
              </a:rPr>
              <a:t>+</a:t>
            </a:r>
            <a:r>
              <a:rPr lang="en-US" altLang="zh-CN" smtClean="0"/>
              <a:t>1011111 </a:t>
            </a:r>
          </a:p>
          <a:p>
            <a:pPr lvl="1" eaLnBrk="1" hangingPunct="1">
              <a:buFont typeface="Wingdings" pitchFamily="2" charset="2"/>
              <a:buNone/>
            </a:pPr>
            <a:r>
              <a:rPr lang="en-US" altLang="zh-CN" smtClean="0"/>
              <a:t> </a:t>
            </a:r>
            <a:r>
              <a:rPr lang="zh-CN" altLang="en-US" smtClean="0"/>
              <a:t>原码为</a:t>
            </a:r>
            <a:r>
              <a:rPr lang="en-US" altLang="zh-CN" smtClean="0">
                <a:solidFill>
                  <a:srgbClr val="FF0000"/>
                </a:solidFill>
              </a:rPr>
              <a:t>0</a:t>
            </a:r>
            <a:r>
              <a:rPr lang="en-US" altLang="zh-CN" smtClean="0"/>
              <a:t>1011111</a:t>
            </a:r>
          </a:p>
          <a:p>
            <a:pPr lvl="1" eaLnBrk="1" hangingPunct="1">
              <a:buFont typeface="Wingdings" pitchFamily="2" charset="2"/>
              <a:buNone/>
            </a:pPr>
            <a:r>
              <a:rPr lang="zh-CN" altLang="en-US" smtClean="0"/>
              <a:t> 补码为</a:t>
            </a:r>
            <a:r>
              <a:rPr lang="en-US" altLang="zh-CN" smtClean="0">
                <a:solidFill>
                  <a:srgbClr val="FF0000"/>
                </a:solidFill>
              </a:rPr>
              <a:t>0</a:t>
            </a:r>
            <a:r>
              <a:rPr lang="en-US" altLang="zh-CN" smtClean="0"/>
              <a:t>1011111    </a:t>
            </a:r>
          </a:p>
          <a:p>
            <a:pPr lvl="1" eaLnBrk="1" hangingPunct="1">
              <a:buFont typeface="Wingdings" pitchFamily="2" charset="2"/>
              <a:buNone/>
            </a:pPr>
            <a:r>
              <a:rPr lang="zh-CN" altLang="en-US" smtClean="0"/>
              <a:t> 反码为</a:t>
            </a:r>
            <a:r>
              <a:rPr lang="en-US" altLang="zh-CN" smtClean="0">
                <a:solidFill>
                  <a:srgbClr val="FF0000"/>
                </a:solidFill>
              </a:rPr>
              <a:t>0</a:t>
            </a:r>
            <a:r>
              <a:rPr lang="en-US" altLang="zh-CN" smtClean="0"/>
              <a:t>1011111</a:t>
            </a:r>
          </a:p>
          <a:p>
            <a:pPr lvl="1" eaLnBrk="1" hangingPunct="1">
              <a:buFont typeface="Wingdings" pitchFamily="2" charset="2"/>
              <a:buNone/>
            </a:pPr>
            <a:r>
              <a:rPr lang="zh-CN" altLang="en-US" smtClean="0"/>
              <a:t> 移码为</a:t>
            </a:r>
            <a:r>
              <a:rPr lang="en-US" altLang="zh-CN" smtClean="0">
                <a:solidFill>
                  <a:srgbClr val="00B0F0"/>
                </a:solidFill>
              </a:rPr>
              <a:t>1</a:t>
            </a:r>
            <a:r>
              <a:rPr lang="en-US" altLang="zh-CN" smtClean="0"/>
              <a:t>1011111</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84A9755-C34A-4C09-9DCC-980FFB53096C}" type="datetime11">
              <a:rPr lang="zh-CN" altLang="en-US" smtClean="0"/>
              <a:t>10:23:47</a:t>
            </a:fld>
            <a:endParaRPr lang="en-US" altLang="zh-CN" smtClean="0"/>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2383207-2B23-4C1B-90E6-7C5CF89E075E}" type="slidenum">
              <a:rPr lang="en-US" altLang="zh-CN"/>
              <a:pPr/>
              <a:t>41</a:t>
            </a:fld>
            <a:endParaRPr lang="en-US" altLang="zh-CN"/>
          </a:p>
        </p:txBody>
      </p:sp>
      <p:sp>
        <p:nvSpPr>
          <p:cNvPr id="44036" name="Rectangle 2"/>
          <p:cNvSpPr>
            <a:spLocks noGrp="1" noChangeArrowheads="1"/>
          </p:cNvSpPr>
          <p:nvPr>
            <p:ph type="title"/>
          </p:nvPr>
        </p:nvSpPr>
        <p:spPr>
          <a:xfrm>
            <a:off x="468313" y="476250"/>
            <a:ext cx="4041775" cy="725488"/>
          </a:xfrm>
        </p:spPr>
        <p:txBody>
          <a:bodyPr/>
          <a:lstStyle/>
          <a:p>
            <a:pPr eaLnBrk="1" hangingPunct="1"/>
            <a:r>
              <a:rPr lang="zh-CN" altLang="en-US" smtClean="0"/>
              <a:t>四、移码表示法</a:t>
            </a:r>
          </a:p>
        </p:txBody>
      </p:sp>
      <p:sp>
        <p:nvSpPr>
          <p:cNvPr id="44037" name="Rectangle 3"/>
          <p:cNvSpPr>
            <a:spLocks noGrp="1" noChangeArrowheads="1"/>
          </p:cNvSpPr>
          <p:nvPr>
            <p:ph type="body" idx="1"/>
          </p:nvPr>
        </p:nvSpPr>
        <p:spPr>
          <a:xfrm>
            <a:off x="468313" y="1412875"/>
            <a:ext cx="8229600" cy="4411663"/>
          </a:xfrm>
        </p:spPr>
        <p:txBody>
          <a:bodyPr/>
          <a:lstStyle/>
          <a:p>
            <a:pPr lvl="1" eaLnBrk="1" hangingPunct="1">
              <a:buFont typeface="Wingdings" pitchFamily="2" charset="2"/>
              <a:buNone/>
            </a:pPr>
            <a:r>
              <a:rPr lang="zh-CN" altLang="en-US" sz="2300" smtClean="0"/>
              <a:t>例</a:t>
            </a:r>
            <a:r>
              <a:rPr lang="en-US" altLang="zh-CN" sz="2300" smtClean="0"/>
              <a:t>2  x=-1011111  </a:t>
            </a:r>
          </a:p>
          <a:p>
            <a:pPr lvl="1" eaLnBrk="1" hangingPunct="1">
              <a:buFont typeface="Wingdings" pitchFamily="2" charset="2"/>
              <a:buNone/>
            </a:pPr>
            <a:r>
              <a:rPr lang="zh-CN" altLang="en-US" sz="2300" smtClean="0"/>
              <a:t>原码为</a:t>
            </a:r>
            <a:r>
              <a:rPr lang="en-US" altLang="zh-CN" sz="2300" smtClean="0">
                <a:solidFill>
                  <a:srgbClr val="00B0F0"/>
                </a:solidFill>
              </a:rPr>
              <a:t>1</a:t>
            </a:r>
            <a:r>
              <a:rPr lang="en-US" altLang="zh-CN" sz="2300" smtClean="0"/>
              <a:t>1011111</a:t>
            </a:r>
          </a:p>
          <a:p>
            <a:pPr lvl="1" eaLnBrk="1" hangingPunct="1">
              <a:buFont typeface="Wingdings" pitchFamily="2" charset="2"/>
              <a:buNone/>
            </a:pPr>
            <a:r>
              <a:rPr lang="zh-CN" altLang="en-US" sz="2300" smtClean="0"/>
              <a:t>补码为</a:t>
            </a:r>
            <a:r>
              <a:rPr lang="en-US" altLang="zh-CN" sz="2300" smtClean="0">
                <a:solidFill>
                  <a:srgbClr val="00B0F0"/>
                </a:solidFill>
              </a:rPr>
              <a:t>1</a:t>
            </a:r>
            <a:r>
              <a:rPr lang="en-US" altLang="zh-CN" sz="2300" smtClean="0"/>
              <a:t>0100001    </a:t>
            </a:r>
          </a:p>
          <a:p>
            <a:pPr lvl="1" eaLnBrk="1" hangingPunct="1">
              <a:buFont typeface="Wingdings" pitchFamily="2" charset="2"/>
              <a:buNone/>
            </a:pPr>
            <a:r>
              <a:rPr lang="zh-CN" altLang="en-US" sz="2300" smtClean="0"/>
              <a:t>反码为</a:t>
            </a:r>
            <a:r>
              <a:rPr lang="en-US" altLang="zh-CN" sz="2300" smtClean="0">
                <a:solidFill>
                  <a:srgbClr val="00B0F0"/>
                </a:solidFill>
              </a:rPr>
              <a:t>1</a:t>
            </a:r>
            <a:r>
              <a:rPr lang="en-US" altLang="zh-CN" sz="2300" smtClean="0"/>
              <a:t>0100000</a:t>
            </a:r>
          </a:p>
          <a:p>
            <a:pPr lvl="1" eaLnBrk="1" hangingPunct="1">
              <a:buFont typeface="Wingdings" pitchFamily="2" charset="2"/>
              <a:buNone/>
            </a:pPr>
            <a:r>
              <a:rPr lang="zh-CN" altLang="en-US" sz="2300" smtClean="0"/>
              <a:t>移码为</a:t>
            </a:r>
            <a:r>
              <a:rPr lang="en-US" altLang="zh-CN" sz="2300" smtClean="0">
                <a:solidFill>
                  <a:srgbClr val="FF0000"/>
                </a:solidFill>
              </a:rPr>
              <a:t>0</a:t>
            </a:r>
            <a:r>
              <a:rPr lang="en-US" altLang="zh-CN" sz="2300" smtClean="0"/>
              <a:t>0100001</a:t>
            </a:r>
          </a:p>
          <a:p>
            <a:pPr lvl="1" eaLnBrk="1" hangingPunct="1">
              <a:buFont typeface="Wingdings" pitchFamily="2" charset="2"/>
              <a:buNone/>
            </a:pPr>
            <a:r>
              <a:rPr lang="zh-CN" altLang="en-US" sz="2300" smtClean="0"/>
              <a:t>特点：移码和补码尾数相同，符号位相反</a:t>
            </a:r>
          </a:p>
          <a:p>
            <a:pPr lvl="1" eaLnBrk="1" hangingPunct="1">
              <a:buFont typeface="Wingdings" pitchFamily="2" charset="2"/>
              <a:buNone/>
            </a:pPr>
            <a:r>
              <a:rPr lang="zh-CN" altLang="en-US" sz="2300" smtClean="0"/>
              <a:t>范围</a:t>
            </a:r>
            <a:r>
              <a:rPr lang="en-US" altLang="zh-CN" sz="2300" smtClean="0"/>
              <a:t>:-2</a:t>
            </a:r>
            <a:r>
              <a:rPr lang="en-US" altLang="zh-CN" sz="2300" baseline="30000" smtClean="0"/>
              <a:t>n</a:t>
            </a:r>
            <a:r>
              <a:rPr lang="en-US" altLang="zh-CN" sz="2300" smtClean="0"/>
              <a:t>~2</a:t>
            </a:r>
            <a:r>
              <a:rPr lang="en-US" altLang="zh-CN" sz="2300" baseline="30000" smtClean="0"/>
              <a:t>n</a:t>
            </a:r>
            <a:r>
              <a:rPr lang="en-US" altLang="zh-CN" sz="2300" smtClean="0"/>
              <a:t>-1</a:t>
            </a:r>
          </a:p>
          <a:p>
            <a:pPr lvl="1" eaLnBrk="1" hangingPunct="1">
              <a:buFont typeface="Wingdings" pitchFamily="2" charset="2"/>
              <a:buNone/>
            </a:pPr>
            <a:r>
              <a:rPr lang="zh-CN" altLang="en-US" sz="2300" smtClean="0"/>
              <a:t>浮点</a:t>
            </a:r>
            <a:r>
              <a:rPr lang="en-US" altLang="zh-CN" sz="2300" smtClean="0"/>
              <a:t>IEEE754</a:t>
            </a:r>
            <a:r>
              <a:rPr lang="zh-CN" altLang="en-US" sz="2300" smtClean="0"/>
              <a:t>表示</a:t>
            </a:r>
            <a:r>
              <a:rPr lang="en-US" altLang="zh-CN" sz="2300" smtClean="0"/>
              <a:t>e=-127~+128</a:t>
            </a:r>
          </a:p>
          <a:p>
            <a:pPr lvl="2" eaLnBrk="1" hangingPunct="1">
              <a:buFont typeface="Wingdings" pitchFamily="2" charset="2"/>
              <a:buNone/>
            </a:pPr>
            <a:r>
              <a:rPr lang="en-US" altLang="zh-CN" smtClean="0"/>
              <a:t>00000000</a:t>
            </a:r>
            <a:r>
              <a:rPr lang="zh-CN" altLang="en-US" smtClean="0"/>
              <a:t>阶码表示数字”</a:t>
            </a:r>
            <a:r>
              <a:rPr lang="en-US" altLang="zh-CN" smtClean="0"/>
              <a:t>0”,</a:t>
            </a:r>
            <a:r>
              <a:rPr lang="zh-CN" altLang="en-US" smtClean="0"/>
              <a:t>尾数的隐含位为</a:t>
            </a:r>
            <a:r>
              <a:rPr lang="en-US" altLang="zh-CN" smtClean="0"/>
              <a:t>0</a:t>
            </a:r>
          </a:p>
          <a:p>
            <a:pPr lvl="2" eaLnBrk="1" hangingPunct="1">
              <a:buFont typeface="Wingdings" pitchFamily="2" charset="2"/>
              <a:buNone/>
            </a:pPr>
            <a:r>
              <a:rPr lang="en-US" altLang="zh-CN" smtClean="0"/>
              <a:t>11111111</a:t>
            </a:r>
            <a:r>
              <a:rPr lang="zh-CN" altLang="en-US" smtClean="0"/>
              <a:t>阶码表示数字”无穷大” </a:t>
            </a:r>
            <a:r>
              <a:rPr lang="en-US" altLang="zh-CN" smtClean="0"/>
              <a:t>,</a:t>
            </a:r>
            <a:r>
              <a:rPr lang="zh-CN" altLang="en-US" smtClean="0"/>
              <a:t>尾数的隐含位为</a:t>
            </a:r>
            <a:r>
              <a:rPr lang="en-US" altLang="zh-CN" smtClean="0"/>
              <a:t>0</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D4F7789-178D-4DEA-9573-4F925DC42747}" type="datetime11">
              <a:rPr lang="zh-CN" altLang="en-US" smtClean="0"/>
              <a:t>10:23:47</a:t>
            </a:fld>
            <a:endParaRPr lang="en-US" altLang="zh-CN" smtClean="0"/>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E677D37-4A5F-483E-A6C3-08C2A759B7C7}" type="slidenum">
              <a:rPr lang="en-US" altLang="zh-CN"/>
              <a:pPr/>
              <a:t>42</a:t>
            </a:fld>
            <a:endParaRPr lang="en-US" altLang="zh-CN"/>
          </a:p>
        </p:txBody>
      </p:sp>
      <p:sp>
        <p:nvSpPr>
          <p:cNvPr id="45060" name="Rectangle 2"/>
          <p:cNvSpPr>
            <a:spLocks noGrp="1" noChangeArrowheads="1"/>
          </p:cNvSpPr>
          <p:nvPr>
            <p:ph type="title"/>
          </p:nvPr>
        </p:nvSpPr>
        <p:spPr>
          <a:xfrm>
            <a:off x="323850" y="981075"/>
            <a:ext cx="7543800" cy="1006475"/>
          </a:xfrm>
        </p:spPr>
        <p:txBody>
          <a:bodyPr/>
          <a:lstStyle/>
          <a:p>
            <a:pPr eaLnBrk="1" hangingPunct="1"/>
            <a:r>
              <a:rPr lang="en-US" altLang="zh-CN" sz="2800" b="0" smtClean="0">
                <a:solidFill>
                  <a:schemeClr val="tx1"/>
                </a:solidFill>
              </a:rPr>
              <a:t>[</a:t>
            </a:r>
            <a:r>
              <a:rPr lang="zh-CN" altLang="en-US" sz="2800" b="0" smtClean="0">
                <a:solidFill>
                  <a:schemeClr val="tx1"/>
                </a:solidFill>
              </a:rPr>
              <a:t>例</a:t>
            </a:r>
            <a:r>
              <a:rPr lang="en-US" altLang="zh-CN" sz="2800" b="0" smtClean="0">
                <a:solidFill>
                  <a:schemeClr val="tx1"/>
                </a:solidFill>
              </a:rPr>
              <a:t>6]</a:t>
            </a:r>
            <a:r>
              <a:rPr lang="zh-CN" altLang="en-US" sz="2800" b="0" smtClean="0">
                <a:solidFill>
                  <a:schemeClr val="tx1"/>
                </a:solidFill>
              </a:rPr>
              <a:t>以定点整数为例</a:t>
            </a:r>
            <a:r>
              <a:rPr lang="en-US" altLang="zh-CN" sz="2800" b="0" smtClean="0">
                <a:solidFill>
                  <a:schemeClr val="tx1"/>
                </a:solidFill>
              </a:rPr>
              <a:t>,</a:t>
            </a:r>
            <a:r>
              <a:rPr lang="zh-CN" altLang="en-US" sz="2800" b="0" smtClean="0">
                <a:solidFill>
                  <a:schemeClr val="tx1"/>
                </a:solidFill>
              </a:rPr>
              <a:t>用数轴形式说明原码、反码、补码表示范围和可能的数码组合情况。 </a:t>
            </a:r>
          </a:p>
        </p:txBody>
      </p:sp>
      <p:pic>
        <p:nvPicPr>
          <p:cNvPr id="45061" name="Picture 3" descr="picture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5288" y="1989138"/>
            <a:ext cx="8424862" cy="3743325"/>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546DFC2-C6D1-429C-AB87-2C27FD424D42}" type="datetime11">
              <a:rPr lang="zh-CN" altLang="en-US" smtClean="0"/>
              <a:t>10:23:47</a:t>
            </a:fld>
            <a:endParaRPr lang="en-US" altLang="zh-CN" smtClean="0"/>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906FCE9-BA8F-43AD-9D1A-71F97B808BA0}" type="slidenum">
              <a:rPr lang="en-US" altLang="zh-CN"/>
              <a:pPr/>
              <a:t>43</a:t>
            </a:fld>
            <a:endParaRPr lang="en-US" altLang="zh-CN"/>
          </a:p>
        </p:txBody>
      </p:sp>
      <p:sp>
        <p:nvSpPr>
          <p:cNvPr id="46084" name="Rectangle 2"/>
          <p:cNvSpPr>
            <a:spLocks noGrp="1" noChangeArrowheads="1"/>
          </p:cNvSpPr>
          <p:nvPr>
            <p:ph type="title"/>
          </p:nvPr>
        </p:nvSpPr>
        <p:spPr>
          <a:xfrm>
            <a:off x="250825" y="836613"/>
            <a:ext cx="7761288" cy="935037"/>
          </a:xfrm>
        </p:spPr>
        <p:txBody>
          <a:bodyPr/>
          <a:lstStyle/>
          <a:p>
            <a:pPr eaLnBrk="1" hangingPunct="1"/>
            <a:r>
              <a:rPr lang="en-US" altLang="zh-CN" sz="2800" b="0" smtClean="0">
                <a:solidFill>
                  <a:schemeClr val="tx1"/>
                </a:solidFill>
              </a:rPr>
              <a:t>[</a:t>
            </a:r>
            <a:r>
              <a:rPr lang="zh-CN" altLang="en-US" sz="2800" b="0" smtClean="0">
                <a:solidFill>
                  <a:schemeClr val="tx1"/>
                </a:solidFill>
              </a:rPr>
              <a:t>例</a:t>
            </a:r>
            <a:r>
              <a:rPr lang="en-US" altLang="zh-CN" sz="2800" b="0" smtClean="0">
                <a:solidFill>
                  <a:schemeClr val="tx1"/>
                </a:solidFill>
              </a:rPr>
              <a:t>7]</a:t>
            </a:r>
            <a:r>
              <a:rPr lang="zh-CN" altLang="en-US" sz="2800" b="0" smtClean="0">
                <a:solidFill>
                  <a:schemeClr val="tx1"/>
                </a:solidFill>
              </a:rPr>
              <a:t>将十进制真值</a:t>
            </a:r>
            <a:r>
              <a:rPr lang="en-US" altLang="zh-CN" sz="2800" b="0" smtClean="0">
                <a:solidFill>
                  <a:schemeClr val="tx1"/>
                </a:solidFill>
              </a:rPr>
              <a:t>(</a:t>
            </a:r>
            <a:r>
              <a:rPr lang="zh-CN" altLang="en-US" sz="2800" b="0" smtClean="0">
                <a:solidFill>
                  <a:schemeClr val="tx1"/>
                </a:solidFill>
              </a:rPr>
              <a:t>－</a:t>
            </a:r>
            <a:r>
              <a:rPr lang="en-US" altLang="zh-CN" sz="2800" b="0" smtClean="0">
                <a:solidFill>
                  <a:schemeClr val="tx1"/>
                </a:solidFill>
              </a:rPr>
              <a:t>127,</a:t>
            </a:r>
            <a:r>
              <a:rPr lang="zh-CN" altLang="en-US" sz="2800" b="0" smtClean="0">
                <a:solidFill>
                  <a:schemeClr val="tx1"/>
                </a:solidFill>
              </a:rPr>
              <a:t>－</a:t>
            </a:r>
            <a:r>
              <a:rPr lang="en-US" altLang="zh-CN" sz="2800" b="0" smtClean="0">
                <a:solidFill>
                  <a:schemeClr val="tx1"/>
                </a:solidFill>
              </a:rPr>
              <a:t>1,0,</a:t>
            </a:r>
            <a:r>
              <a:rPr lang="zh-CN" altLang="en-US" sz="2800" b="0" smtClean="0">
                <a:solidFill>
                  <a:schemeClr val="tx1"/>
                </a:solidFill>
              </a:rPr>
              <a:t>＋</a:t>
            </a:r>
            <a:r>
              <a:rPr lang="en-US" altLang="zh-CN" sz="2800" b="0" smtClean="0">
                <a:solidFill>
                  <a:schemeClr val="tx1"/>
                </a:solidFill>
              </a:rPr>
              <a:t>1,</a:t>
            </a:r>
            <a:r>
              <a:rPr lang="zh-CN" altLang="en-US" sz="2800" b="0" smtClean="0">
                <a:solidFill>
                  <a:schemeClr val="tx1"/>
                </a:solidFill>
              </a:rPr>
              <a:t>＋</a:t>
            </a:r>
            <a:r>
              <a:rPr lang="en-US" altLang="zh-CN" sz="2800" b="0" smtClean="0">
                <a:solidFill>
                  <a:schemeClr val="tx1"/>
                </a:solidFill>
              </a:rPr>
              <a:t>127)</a:t>
            </a:r>
            <a:r>
              <a:rPr lang="zh-CN" altLang="en-US" sz="2800" b="0" smtClean="0">
                <a:solidFill>
                  <a:schemeClr val="tx1"/>
                </a:solidFill>
              </a:rPr>
              <a:t>列表表示成二进制数及原码、反码、补码、移码值。</a:t>
            </a:r>
          </a:p>
        </p:txBody>
      </p:sp>
      <p:pic>
        <p:nvPicPr>
          <p:cNvPr id="46085" name="Picture 3" descr="picture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1188" y="2060575"/>
            <a:ext cx="7848600" cy="3816350"/>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F136655-4048-47F1-B9FC-A22058080A99}" type="datetime11">
              <a:rPr lang="zh-CN" altLang="en-US" smtClean="0"/>
              <a:t>10:23:47</a:t>
            </a:fld>
            <a:endParaRPr lang="en-US" altLang="zh-CN" smtClean="0"/>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3D9DDD1-2136-441C-95D3-71705F96529E}" type="slidenum">
              <a:rPr lang="en-US" altLang="zh-CN"/>
              <a:pPr/>
              <a:t>44</a:t>
            </a:fld>
            <a:endParaRPr lang="en-US" altLang="zh-CN"/>
          </a:p>
        </p:txBody>
      </p:sp>
      <p:sp>
        <p:nvSpPr>
          <p:cNvPr id="47108" name="Rectangle 2"/>
          <p:cNvSpPr>
            <a:spLocks noGrp="1" noChangeArrowheads="1"/>
          </p:cNvSpPr>
          <p:nvPr>
            <p:ph type="title"/>
          </p:nvPr>
        </p:nvSpPr>
        <p:spPr>
          <a:xfrm>
            <a:off x="395288" y="620713"/>
            <a:ext cx="7032625" cy="593725"/>
          </a:xfrm>
        </p:spPr>
        <p:txBody>
          <a:bodyPr/>
          <a:lstStyle/>
          <a:p>
            <a:pPr eaLnBrk="1" hangingPunct="1"/>
            <a:r>
              <a:rPr lang="en-US" altLang="zh-CN" sz="2800" b="0" smtClean="0"/>
              <a:t>[</a:t>
            </a:r>
            <a:r>
              <a:rPr lang="zh-CN" altLang="en-US" sz="2800" b="0" smtClean="0"/>
              <a:t>例</a:t>
            </a:r>
            <a:r>
              <a:rPr lang="en-US" altLang="zh-CN" sz="2800" b="0" smtClean="0"/>
              <a:t>8]</a:t>
            </a:r>
            <a:r>
              <a:rPr lang="zh-CN" altLang="en-US" sz="2800" b="0" smtClean="0"/>
              <a:t>设机器字长</a:t>
            </a:r>
            <a:r>
              <a:rPr lang="en-US" altLang="zh-CN" sz="2800" b="0" smtClean="0"/>
              <a:t>16</a:t>
            </a:r>
            <a:r>
              <a:rPr lang="zh-CN" altLang="en-US" sz="2800" b="0" smtClean="0"/>
              <a:t>位</a:t>
            </a:r>
            <a:r>
              <a:rPr lang="en-US" altLang="zh-CN" sz="2800" b="0" smtClean="0"/>
              <a:t>,</a:t>
            </a:r>
            <a:r>
              <a:rPr lang="zh-CN" altLang="en-US" sz="2800" b="0" smtClean="0"/>
              <a:t>定点表示</a:t>
            </a:r>
            <a:r>
              <a:rPr lang="en-US" altLang="zh-CN" sz="2800" b="0" smtClean="0"/>
              <a:t>,</a:t>
            </a:r>
            <a:r>
              <a:rPr lang="zh-CN" altLang="en-US" sz="2800" b="0" smtClean="0"/>
              <a:t>尾数</a:t>
            </a:r>
            <a:r>
              <a:rPr lang="en-US" altLang="zh-CN" sz="2800" b="0" smtClean="0"/>
              <a:t>15</a:t>
            </a:r>
            <a:r>
              <a:rPr lang="zh-CN" altLang="en-US" sz="2800" b="0" smtClean="0"/>
              <a:t>位</a:t>
            </a:r>
            <a:endParaRPr lang="en-US" altLang="zh-CN" sz="2800" b="0" smtClean="0"/>
          </a:p>
        </p:txBody>
      </p:sp>
      <p:sp>
        <p:nvSpPr>
          <p:cNvPr id="51205" name="Rectangle 3"/>
          <p:cNvSpPr>
            <a:spLocks noGrp="1" noChangeArrowheads="1"/>
          </p:cNvSpPr>
          <p:nvPr>
            <p:ph type="body" idx="1"/>
          </p:nvPr>
        </p:nvSpPr>
        <p:spPr>
          <a:xfrm>
            <a:off x="611188" y="1412875"/>
            <a:ext cx="8229600" cy="4808538"/>
          </a:xfrm>
        </p:spPr>
        <p:txBody>
          <a:bodyPr/>
          <a:lstStyle/>
          <a:p>
            <a:pPr marL="514350" indent="-514350" eaLnBrk="1" hangingPunct="1">
              <a:buFont typeface="Wingdings" pitchFamily="2" charset="2"/>
              <a:buNone/>
              <a:defRPr/>
            </a:pPr>
            <a:r>
              <a:rPr lang="en-US" altLang="zh-CN" sz="2400" dirty="0"/>
              <a:t>(1)</a:t>
            </a:r>
            <a:r>
              <a:rPr lang="zh-CN" sz="2400" dirty="0"/>
              <a:t>定点原码整数表示时,最大正数是多少?最小负数是多少?</a:t>
            </a:r>
            <a:endParaRPr lang="en-US" altLang="zh-CN" sz="2400" dirty="0"/>
          </a:p>
          <a:p>
            <a:pPr marL="514350" indent="-514350" eaLnBrk="1" hangingPunct="1">
              <a:buFont typeface="Wingdings" pitchFamily="2" charset="2"/>
              <a:buNone/>
              <a:defRPr/>
            </a:pPr>
            <a:r>
              <a:rPr lang="en-US" altLang="zh-CN" sz="2400" dirty="0">
                <a:solidFill>
                  <a:srgbClr val="FF0000"/>
                </a:solidFill>
              </a:rPr>
              <a:t>0</a:t>
            </a:r>
            <a:r>
              <a:rPr lang="en-US" altLang="zh-CN" sz="2400" dirty="0"/>
              <a:t> 111 111 111 111 111</a:t>
            </a:r>
            <a:r>
              <a:rPr lang="zh-CN" altLang="en-US" sz="2400" dirty="0"/>
              <a:t>  最大正整数</a:t>
            </a:r>
            <a:endParaRPr lang="en-US" altLang="zh-CN" sz="2400" dirty="0"/>
          </a:p>
          <a:p>
            <a:pPr eaLnBrk="1" hangingPunct="1">
              <a:buFont typeface="Wingdings" pitchFamily="2" charset="2"/>
              <a:buNone/>
              <a:defRPr/>
            </a:pPr>
            <a:r>
              <a:rPr lang="en-US" altLang="zh-CN" sz="2400" dirty="0"/>
              <a:t>x</a:t>
            </a:r>
            <a:r>
              <a:rPr lang="zh-CN" altLang="en-US" sz="2400" dirty="0"/>
              <a:t>＝</a:t>
            </a:r>
            <a:r>
              <a:rPr lang="en-US" altLang="zh-CN" sz="2400" dirty="0"/>
              <a:t>(2</a:t>
            </a:r>
            <a:r>
              <a:rPr lang="en-US" altLang="zh-CN" sz="2400" baseline="30000" dirty="0"/>
              <a:t>15</a:t>
            </a:r>
            <a:r>
              <a:rPr lang="zh-CN" altLang="en-US" sz="2400" dirty="0"/>
              <a:t>－</a:t>
            </a:r>
            <a:r>
              <a:rPr lang="en-US" altLang="zh-CN" sz="2400" dirty="0"/>
              <a:t>1)</a:t>
            </a:r>
            <a:r>
              <a:rPr lang="en-US" altLang="zh-CN" sz="2400" baseline="-25000" dirty="0"/>
              <a:t>10</a:t>
            </a:r>
            <a:r>
              <a:rPr lang="zh-CN" altLang="en-US" sz="2400" dirty="0"/>
              <a:t>＝</a:t>
            </a:r>
            <a:r>
              <a:rPr lang="en-US" altLang="zh-CN" sz="2400" b="1" dirty="0"/>
              <a:t>(</a:t>
            </a:r>
            <a:r>
              <a:rPr lang="zh-CN" altLang="en-US" sz="2400" b="1" dirty="0">
                <a:solidFill>
                  <a:srgbClr val="FF0000"/>
                </a:solidFill>
              </a:rPr>
              <a:t>＋</a:t>
            </a:r>
            <a:r>
              <a:rPr lang="en-US" altLang="zh-CN" sz="2400" b="1" dirty="0"/>
              <a:t>32767)</a:t>
            </a:r>
            <a:r>
              <a:rPr lang="en-US" altLang="zh-CN" sz="2400" b="1" baseline="-25000" dirty="0"/>
              <a:t>10</a:t>
            </a:r>
          </a:p>
          <a:p>
            <a:pPr eaLnBrk="1" hangingPunct="1">
              <a:buFont typeface="Wingdings" pitchFamily="2" charset="2"/>
              <a:buNone/>
              <a:defRPr/>
            </a:pPr>
            <a:r>
              <a:rPr lang="en-US" altLang="zh-CN" sz="2400" dirty="0">
                <a:solidFill>
                  <a:srgbClr val="00B0F0"/>
                </a:solidFill>
              </a:rPr>
              <a:t>1</a:t>
            </a:r>
            <a:r>
              <a:rPr lang="en-US" altLang="zh-CN" sz="2400" dirty="0"/>
              <a:t> 111 111 111 111 111</a:t>
            </a:r>
            <a:r>
              <a:rPr lang="zh-CN" altLang="en-US" sz="2400" dirty="0"/>
              <a:t>  最小负整数</a:t>
            </a:r>
            <a:endParaRPr lang="en-US" altLang="zh-CN" sz="2400" dirty="0"/>
          </a:p>
          <a:p>
            <a:pPr eaLnBrk="1" hangingPunct="1">
              <a:buFont typeface="Wingdings" pitchFamily="2" charset="2"/>
              <a:buNone/>
              <a:defRPr/>
            </a:pPr>
            <a:r>
              <a:rPr lang="zh-CN" sz="2400" dirty="0"/>
              <a:t>x＝(1－2</a:t>
            </a:r>
            <a:r>
              <a:rPr lang="zh-CN" sz="2400" baseline="30000" dirty="0"/>
              <a:t>15</a:t>
            </a:r>
            <a:r>
              <a:rPr lang="zh-CN" sz="2400" dirty="0"/>
              <a:t>)</a:t>
            </a:r>
            <a:r>
              <a:rPr lang="zh-CN" sz="2400" baseline="-25000" dirty="0"/>
              <a:t>10</a:t>
            </a:r>
            <a:r>
              <a:rPr lang="zh-CN" altLang="en-US" sz="2400" dirty="0"/>
              <a:t>＝－</a:t>
            </a:r>
            <a:r>
              <a:rPr lang="en-US" altLang="zh-CN" sz="2400" dirty="0"/>
              <a:t>(2</a:t>
            </a:r>
            <a:r>
              <a:rPr lang="en-US" altLang="zh-CN" sz="2400" baseline="30000" dirty="0"/>
              <a:t>15</a:t>
            </a:r>
            <a:r>
              <a:rPr lang="zh-CN" altLang="en-US" sz="2400" dirty="0"/>
              <a:t>－</a:t>
            </a:r>
            <a:r>
              <a:rPr lang="en-US" altLang="zh-CN" sz="2400" dirty="0"/>
              <a:t>1)</a:t>
            </a:r>
            <a:r>
              <a:rPr lang="en-US" altLang="zh-CN" sz="2400" baseline="-25000" dirty="0"/>
              <a:t>10</a:t>
            </a:r>
            <a:r>
              <a:rPr lang="zh-CN" altLang="en-US" sz="2400" dirty="0"/>
              <a:t>＝</a:t>
            </a:r>
            <a:r>
              <a:rPr lang="en-US" altLang="zh-CN" sz="2400" b="1" dirty="0"/>
              <a:t>(</a:t>
            </a:r>
            <a:r>
              <a:rPr lang="zh-CN" altLang="en-US" sz="2400" b="1">
                <a:solidFill>
                  <a:srgbClr val="00B0F0"/>
                </a:solidFill>
              </a:rPr>
              <a:t>－</a:t>
            </a:r>
            <a:r>
              <a:rPr lang="en-US" altLang="zh-CN" sz="2400" b="1"/>
              <a:t>32767)</a:t>
            </a:r>
            <a:r>
              <a:rPr lang="en-US" altLang="zh-CN" sz="2400" b="1" baseline="-25000"/>
              <a:t>10</a:t>
            </a:r>
          </a:p>
          <a:p>
            <a:pPr eaLnBrk="1" hangingPunct="1">
              <a:buFont typeface="Wingdings" pitchFamily="2" charset="2"/>
              <a:buNone/>
              <a:defRPr/>
            </a:pPr>
            <a:endParaRPr lang="en-US" altLang="zh-CN" sz="2400" b="1" dirty="0"/>
          </a:p>
          <a:p>
            <a:pPr eaLnBrk="1" hangingPunct="1">
              <a:buFont typeface="Wingdings" pitchFamily="2" charset="2"/>
              <a:buNone/>
              <a:defRPr/>
            </a:pPr>
            <a:r>
              <a:rPr lang="en-US" altLang="zh-CN" sz="2400" dirty="0"/>
              <a:t>(2)</a:t>
            </a:r>
            <a:r>
              <a:rPr lang="zh-CN" altLang="en-US" sz="2400" dirty="0"/>
              <a:t>定点原码小数表示 ，</a:t>
            </a:r>
            <a:r>
              <a:rPr lang="zh-CN" sz="2400" dirty="0"/>
              <a:t>最大正数是多少?最小负数是多少?</a:t>
            </a:r>
            <a:endParaRPr lang="en-US" altLang="zh-CN" sz="2400" dirty="0"/>
          </a:p>
          <a:p>
            <a:pPr eaLnBrk="1" hangingPunct="1">
              <a:buFont typeface="Wingdings" pitchFamily="2" charset="2"/>
              <a:buNone/>
              <a:defRPr/>
            </a:pPr>
            <a:r>
              <a:rPr lang="en-US" altLang="zh-CN" sz="2400" dirty="0">
                <a:solidFill>
                  <a:srgbClr val="FF0000"/>
                </a:solidFill>
              </a:rPr>
              <a:t>0</a:t>
            </a:r>
            <a:r>
              <a:rPr lang="en-US" altLang="zh-CN" sz="2400" dirty="0"/>
              <a:t> 111 111 111 111 111</a:t>
            </a:r>
            <a:r>
              <a:rPr lang="zh-CN" altLang="en-US" sz="2400" dirty="0"/>
              <a:t>  最大正小数</a:t>
            </a:r>
            <a:endParaRPr lang="en-US" altLang="zh-CN" sz="2400" dirty="0"/>
          </a:p>
          <a:p>
            <a:pPr eaLnBrk="1" hangingPunct="1">
              <a:buFont typeface="Wingdings" pitchFamily="2" charset="2"/>
              <a:buNone/>
              <a:defRPr/>
            </a:pPr>
            <a:r>
              <a:rPr lang="zh-CN" sz="2400" dirty="0"/>
              <a:t>x＝(1</a:t>
            </a:r>
            <a:r>
              <a:rPr lang="zh-CN" sz="2400"/>
              <a:t>－2</a:t>
            </a:r>
            <a:r>
              <a:rPr lang="en-US" altLang="zh-CN" sz="2400" baseline="30000"/>
              <a:t>-</a:t>
            </a:r>
            <a:r>
              <a:rPr lang="zh-CN" sz="2400" baseline="30000"/>
              <a:t>15</a:t>
            </a:r>
            <a:r>
              <a:rPr lang="zh-CN" sz="2400" dirty="0"/>
              <a:t>)</a:t>
            </a:r>
            <a:r>
              <a:rPr lang="zh-CN" sz="2400" baseline="-25000" dirty="0"/>
              <a:t>10</a:t>
            </a:r>
            <a:endParaRPr lang="en-US" altLang="zh-CN" sz="2400" baseline="-25000" dirty="0"/>
          </a:p>
          <a:p>
            <a:pPr eaLnBrk="1" hangingPunct="1">
              <a:buFont typeface="Wingdings" pitchFamily="2" charset="2"/>
              <a:buNone/>
              <a:defRPr/>
            </a:pPr>
            <a:r>
              <a:rPr lang="en-US" altLang="zh-CN" sz="2400" dirty="0">
                <a:solidFill>
                  <a:srgbClr val="00B0F0"/>
                </a:solidFill>
              </a:rPr>
              <a:t>1</a:t>
            </a:r>
            <a:r>
              <a:rPr lang="en-US" altLang="zh-CN" sz="2400" dirty="0"/>
              <a:t> 111 111 111 111 111</a:t>
            </a:r>
            <a:r>
              <a:rPr lang="zh-CN" altLang="en-US" sz="2400" dirty="0"/>
              <a:t>  最小负小数</a:t>
            </a:r>
            <a:endParaRPr lang="en-US" altLang="zh-CN" sz="2400" dirty="0"/>
          </a:p>
          <a:p>
            <a:pPr eaLnBrk="1" hangingPunct="1">
              <a:buFont typeface="Wingdings" pitchFamily="2" charset="2"/>
              <a:buNone/>
              <a:defRPr/>
            </a:pPr>
            <a:r>
              <a:rPr lang="zh-CN" altLang="en-US" sz="2400" dirty="0"/>
              <a:t>x＝－(1</a:t>
            </a:r>
            <a:r>
              <a:rPr lang="zh-CN" altLang="en-US" sz="2400"/>
              <a:t>－ </a:t>
            </a:r>
            <a:r>
              <a:rPr lang="en-US" altLang="zh-CN" sz="2400"/>
              <a:t>2</a:t>
            </a:r>
            <a:r>
              <a:rPr lang="en-US" altLang="zh-CN" sz="2400" baseline="30000"/>
              <a:t>-15</a:t>
            </a:r>
            <a:r>
              <a:rPr lang="zh-CN" altLang="en-US" sz="2400"/>
              <a:t>)</a:t>
            </a:r>
            <a:r>
              <a:rPr lang="zh-CN" altLang="en-US" sz="2400" baseline="-25000"/>
              <a:t>10</a:t>
            </a:r>
            <a:endParaRPr lang="zh-CN" alt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F348982-94FF-41C8-A4D5-2BC082BE155E}" type="datetime11">
              <a:rPr lang="zh-CN" altLang="en-US" smtClean="0"/>
              <a:t>10:23:47</a:t>
            </a:fld>
            <a:endParaRPr lang="en-US" altLang="zh-CN" smtClean="0"/>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C568D3A-19E3-4F52-91EB-1EBA40939E23}" type="slidenum">
              <a:rPr lang="en-US" altLang="zh-CN"/>
              <a:pPr/>
              <a:t>45</a:t>
            </a:fld>
            <a:endParaRPr lang="en-US" altLang="zh-CN"/>
          </a:p>
        </p:txBody>
      </p:sp>
      <p:sp>
        <p:nvSpPr>
          <p:cNvPr id="48132" name="Rectangle 2"/>
          <p:cNvSpPr>
            <a:spLocks noGrp="1" noChangeArrowheads="1"/>
          </p:cNvSpPr>
          <p:nvPr>
            <p:ph type="title"/>
          </p:nvPr>
        </p:nvSpPr>
        <p:spPr>
          <a:xfrm>
            <a:off x="468313" y="333375"/>
            <a:ext cx="7543800" cy="1511300"/>
          </a:xfrm>
        </p:spPr>
        <p:txBody>
          <a:bodyPr/>
          <a:lstStyle/>
          <a:p>
            <a:pPr eaLnBrk="1" hangingPunct="1"/>
            <a:r>
              <a:rPr lang="zh-CN" altLang="en-US" sz="1900" smtClean="0"/>
              <a:t>例</a:t>
            </a:r>
            <a:r>
              <a:rPr lang="en-US" altLang="zh-CN" sz="1900" smtClean="0"/>
              <a:t>9</a:t>
            </a:r>
            <a:r>
              <a:rPr lang="zh-CN" altLang="en-US" sz="1900" smtClean="0"/>
              <a:t>　假设由</a:t>
            </a:r>
            <a:r>
              <a:rPr lang="en-US" altLang="zh-CN" sz="1900" i="1" smtClean="0"/>
              <a:t>S</a:t>
            </a:r>
            <a:r>
              <a:rPr lang="en-US" altLang="zh-CN" sz="1900" smtClean="0"/>
              <a:t>,</a:t>
            </a:r>
            <a:r>
              <a:rPr lang="en-US" altLang="zh-CN" sz="1900" i="1" smtClean="0"/>
              <a:t>E</a:t>
            </a:r>
            <a:r>
              <a:rPr lang="en-US" altLang="zh-CN" sz="1900" smtClean="0"/>
              <a:t>,</a:t>
            </a:r>
            <a:r>
              <a:rPr lang="en-US" altLang="zh-CN" sz="1900" i="1" smtClean="0"/>
              <a:t>M</a:t>
            </a:r>
            <a:r>
              <a:rPr lang="zh-CN" altLang="en-US" sz="1900" smtClean="0"/>
              <a:t>三个域组成的一个</a:t>
            </a:r>
            <a:r>
              <a:rPr lang="en-US" altLang="zh-CN" sz="1900" smtClean="0"/>
              <a:t>32</a:t>
            </a:r>
            <a:r>
              <a:rPr lang="zh-CN" altLang="en-US" sz="1900" smtClean="0"/>
              <a:t>位二进制字所表示的非零规格化浮点数</a:t>
            </a:r>
            <a:r>
              <a:rPr lang="zh-CN" altLang="en-US" sz="1900" i="1" smtClean="0"/>
              <a:t>ｘ</a:t>
            </a:r>
            <a:r>
              <a:rPr lang="en-US" altLang="zh-CN" sz="1900" smtClean="0"/>
              <a:t>,</a:t>
            </a:r>
            <a:r>
              <a:rPr lang="zh-CN" altLang="en-US" sz="1900" smtClean="0"/>
              <a:t>真值表示为（</a:t>
            </a:r>
            <a:r>
              <a:rPr lang="zh-CN" altLang="en-US" sz="1900" smtClean="0">
                <a:solidFill>
                  <a:srgbClr val="FF0000"/>
                </a:solidFill>
              </a:rPr>
              <a:t>注意此例非</a:t>
            </a:r>
            <a:r>
              <a:rPr lang="en-US" altLang="zh-CN" sz="1900" smtClean="0">
                <a:solidFill>
                  <a:srgbClr val="FF0000"/>
                </a:solidFill>
              </a:rPr>
              <a:t>IEEE754</a:t>
            </a:r>
            <a:r>
              <a:rPr lang="zh-CN" altLang="en-US" sz="1900" smtClean="0">
                <a:solidFill>
                  <a:srgbClr val="FF0000"/>
                </a:solidFill>
              </a:rPr>
              <a:t>标准</a:t>
            </a:r>
            <a:r>
              <a:rPr lang="zh-CN" altLang="en-US" sz="1900" smtClean="0"/>
              <a:t>）：</a:t>
            </a:r>
            <a:r>
              <a:rPr lang="zh-CN" altLang="en-US" sz="1900" i="1" smtClean="0"/>
              <a:t/>
            </a:r>
            <a:br>
              <a:rPr lang="zh-CN" altLang="en-US" sz="1900" i="1" smtClean="0"/>
            </a:br>
            <a:r>
              <a:rPr lang="zh-CN" altLang="en-US" sz="1900" i="1" smtClean="0"/>
              <a:t>ｘ</a:t>
            </a:r>
            <a:r>
              <a:rPr lang="zh-CN" altLang="en-US" sz="1900" smtClean="0"/>
              <a:t>＝</a:t>
            </a:r>
            <a:r>
              <a:rPr lang="en-US" altLang="zh-CN" sz="1900" smtClean="0"/>
              <a:t>(</a:t>
            </a:r>
            <a:r>
              <a:rPr lang="zh-CN" altLang="en-US" sz="1900" smtClean="0"/>
              <a:t>－</a:t>
            </a:r>
            <a:r>
              <a:rPr lang="en-US" altLang="zh-CN" sz="1900" smtClean="0"/>
              <a:t>1)</a:t>
            </a:r>
            <a:r>
              <a:rPr lang="en-US" altLang="zh-CN" sz="1900" baseline="30000" smtClean="0"/>
              <a:t>s</a:t>
            </a:r>
            <a:r>
              <a:rPr lang="en-US" altLang="zh-CN" sz="1900" smtClean="0"/>
              <a:t>×(1.</a:t>
            </a:r>
            <a:r>
              <a:rPr lang="en-US" altLang="zh-CN" sz="1900" i="1" smtClean="0"/>
              <a:t>M</a:t>
            </a:r>
            <a:r>
              <a:rPr lang="en-US" altLang="zh-CN" sz="1900" smtClean="0"/>
              <a:t>)×2</a:t>
            </a:r>
            <a:r>
              <a:rPr lang="en-US" altLang="zh-CN" sz="1900" baseline="30000" smtClean="0"/>
              <a:t>E</a:t>
            </a:r>
            <a:r>
              <a:rPr lang="zh-CN" altLang="en-US" sz="1900" baseline="30000" smtClean="0"/>
              <a:t>－</a:t>
            </a:r>
            <a:r>
              <a:rPr lang="en-US" altLang="zh-CN" sz="1900" baseline="30000" smtClean="0"/>
              <a:t>128</a:t>
            </a:r>
            <a:r>
              <a:rPr lang="en-US" altLang="zh-CN" sz="1900" smtClean="0"/>
              <a:t/>
            </a:r>
            <a:br>
              <a:rPr lang="en-US" altLang="zh-CN" sz="1900" smtClean="0"/>
            </a:br>
            <a:r>
              <a:rPr lang="zh-CN" altLang="en-US" sz="1900" smtClean="0"/>
              <a:t>问：它所表示的规格化的最大正数、最小正数、最大负数、最小负数是多少？</a:t>
            </a:r>
          </a:p>
        </p:txBody>
      </p:sp>
      <p:sp>
        <p:nvSpPr>
          <p:cNvPr id="40965" name="Rectangle 3"/>
          <p:cNvSpPr>
            <a:spLocks noGrp="1" noChangeArrowheads="1"/>
          </p:cNvSpPr>
          <p:nvPr>
            <p:ph type="body" idx="1"/>
          </p:nvPr>
        </p:nvSpPr>
        <p:spPr>
          <a:xfrm>
            <a:off x="611188" y="1916113"/>
            <a:ext cx="7705725" cy="4752975"/>
          </a:xfrm>
        </p:spPr>
        <p:txBody>
          <a:bodyPr/>
          <a:lstStyle/>
          <a:p>
            <a:pPr eaLnBrk="1" hangingPunct="1">
              <a:lnSpc>
                <a:spcPct val="80000"/>
              </a:lnSpc>
              <a:buFont typeface="Wingdings" pitchFamily="2" charset="2"/>
              <a:buNone/>
              <a:defRPr/>
            </a:pPr>
            <a:r>
              <a:rPr lang="en-US" altLang="zh-CN" sz="2400" dirty="0"/>
              <a:t>(1)</a:t>
            </a:r>
            <a:r>
              <a:rPr lang="zh-CN" altLang="en-US" sz="2400" dirty="0"/>
              <a:t>最大正数</a:t>
            </a:r>
          </a:p>
          <a:p>
            <a:pPr eaLnBrk="1" hangingPunct="1">
              <a:lnSpc>
                <a:spcPct val="80000"/>
              </a:lnSpc>
              <a:buFont typeface="Wingdings" pitchFamily="2" charset="2"/>
              <a:buNone/>
              <a:defRPr/>
            </a:pPr>
            <a:r>
              <a:rPr lang="en-US" altLang="zh-CN" sz="2400" dirty="0">
                <a:solidFill>
                  <a:srgbClr val="FF0000"/>
                </a:solidFill>
              </a:rPr>
              <a:t>0</a:t>
            </a:r>
            <a:r>
              <a:rPr lang="en-US" altLang="zh-CN" sz="2400" dirty="0"/>
              <a:t> </a:t>
            </a:r>
            <a:r>
              <a:rPr lang="en-US" altLang="zh-CN" sz="2400" dirty="0">
                <a:solidFill>
                  <a:schemeClr val="tx2">
                    <a:lumMod val="40000"/>
                    <a:lumOff val="60000"/>
                  </a:schemeClr>
                </a:solidFill>
              </a:rPr>
              <a:t>11</a:t>
            </a:r>
            <a:r>
              <a:rPr lang="en-US" altLang="zh-CN" sz="2400" dirty="0"/>
              <a:t> </a:t>
            </a:r>
            <a:r>
              <a:rPr lang="en-US" altLang="zh-CN" sz="2400" dirty="0">
                <a:solidFill>
                  <a:schemeClr val="tx2">
                    <a:lumMod val="40000"/>
                    <a:lumOff val="60000"/>
                  </a:schemeClr>
                </a:solidFill>
              </a:rPr>
              <a:t>111</a:t>
            </a:r>
            <a:r>
              <a:rPr lang="en-US" altLang="zh-CN" sz="2400" dirty="0"/>
              <a:t> </a:t>
            </a:r>
            <a:r>
              <a:rPr lang="en-US" altLang="zh-CN" sz="2400" dirty="0">
                <a:solidFill>
                  <a:schemeClr val="tx2">
                    <a:lumMod val="40000"/>
                    <a:lumOff val="60000"/>
                  </a:schemeClr>
                </a:solidFill>
              </a:rPr>
              <a:t>111</a:t>
            </a:r>
            <a:r>
              <a:rPr lang="en-US" altLang="zh-CN" sz="2400" dirty="0"/>
              <a:t> 111 111 111 111 111 111 111 11</a:t>
            </a:r>
          </a:p>
          <a:p>
            <a:pPr eaLnBrk="1" hangingPunct="1">
              <a:lnSpc>
                <a:spcPct val="80000"/>
              </a:lnSpc>
              <a:buFont typeface="Wingdings" pitchFamily="2" charset="2"/>
              <a:buNone/>
              <a:defRPr/>
            </a:pPr>
            <a:r>
              <a:rPr lang="zh-CN" altLang="en-US" sz="2400" i="1" dirty="0"/>
              <a:t>ｘ</a:t>
            </a:r>
            <a:r>
              <a:rPr lang="zh-CN" altLang="en-US" sz="2400" dirty="0"/>
              <a:t>＝</a:t>
            </a:r>
            <a:r>
              <a:rPr lang="en-US" altLang="zh-CN" sz="2400" dirty="0"/>
              <a:t>[1</a:t>
            </a:r>
            <a:r>
              <a:rPr lang="zh-CN" altLang="en-US" sz="2400" dirty="0"/>
              <a:t>＋</a:t>
            </a:r>
            <a:r>
              <a:rPr lang="en-US" altLang="zh-CN" sz="2400" dirty="0"/>
              <a:t>(1</a:t>
            </a:r>
            <a:r>
              <a:rPr lang="zh-CN" altLang="en-US" sz="2400" dirty="0"/>
              <a:t>－</a:t>
            </a:r>
            <a:r>
              <a:rPr lang="en-US" altLang="zh-CN" sz="2400" dirty="0"/>
              <a:t>2</a:t>
            </a:r>
            <a:r>
              <a:rPr lang="en-US" altLang="zh-CN" sz="2400" b="1" baseline="30000" dirty="0">
                <a:solidFill>
                  <a:schemeClr val="tx2"/>
                </a:solidFill>
              </a:rPr>
              <a:t>-23</a:t>
            </a:r>
            <a:r>
              <a:rPr lang="en-US" altLang="zh-CN" sz="2400" dirty="0"/>
              <a:t>)]×2</a:t>
            </a:r>
            <a:r>
              <a:rPr lang="en-US" altLang="zh-CN" sz="2400" b="1" baseline="30000" dirty="0">
                <a:solidFill>
                  <a:schemeClr val="tx2"/>
                </a:solidFill>
              </a:rPr>
              <a:t>127</a:t>
            </a:r>
          </a:p>
          <a:p>
            <a:pPr eaLnBrk="1" hangingPunct="1">
              <a:lnSpc>
                <a:spcPct val="80000"/>
              </a:lnSpc>
              <a:buFont typeface="Wingdings" pitchFamily="2" charset="2"/>
              <a:buNone/>
              <a:defRPr/>
            </a:pPr>
            <a:r>
              <a:rPr lang="en-US" altLang="zh-CN" sz="2400" dirty="0"/>
              <a:t>(2)</a:t>
            </a:r>
            <a:r>
              <a:rPr lang="zh-CN" altLang="en-US" sz="2400" dirty="0"/>
              <a:t>最小正数 </a:t>
            </a:r>
          </a:p>
          <a:p>
            <a:pPr eaLnBrk="1" hangingPunct="1">
              <a:lnSpc>
                <a:spcPct val="80000"/>
              </a:lnSpc>
              <a:buFont typeface="Wingdings" pitchFamily="2" charset="2"/>
              <a:buNone/>
              <a:defRPr/>
            </a:pPr>
            <a:r>
              <a:rPr lang="en-US" altLang="zh-CN" sz="2400" dirty="0">
                <a:solidFill>
                  <a:srgbClr val="FF0000"/>
                </a:solidFill>
              </a:rPr>
              <a:t>0</a:t>
            </a:r>
            <a:r>
              <a:rPr lang="en-US" altLang="zh-CN" sz="2400" dirty="0"/>
              <a:t> </a:t>
            </a:r>
            <a:r>
              <a:rPr lang="en-US" altLang="zh-CN" sz="2400" dirty="0">
                <a:solidFill>
                  <a:schemeClr val="tx2">
                    <a:lumMod val="40000"/>
                    <a:lumOff val="60000"/>
                  </a:schemeClr>
                </a:solidFill>
              </a:rPr>
              <a:t>00</a:t>
            </a:r>
            <a:r>
              <a:rPr lang="en-US" altLang="zh-CN" sz="2400" dirty="0"/>
              <a:t> </a:t>
            </a:r>
            <a:r>
              <a:rPr lang="en-US" altLang="zh-CN" sz="2400" dirty="0">
                <a:solidFill>
                  <a:schemeClr val="tx2">
                    <a:lumMod val="40000"/>
                    <a:lumOff val="60000"/>
                  </a:schemeClr>
                </a:solidFill>
              </a:rPr>
              <a:t>000</a:t>
            </a:r>
            <a:r>
              <a:rPr lang="en-US" altLang="zh-CN" sz="2400" dirty="0"/>
              <a:t> </a:t>
            </a:r>
            <a:r>
              <a:rPr lang="en-US" altLang="zh-CN" sz="2400" dirty="0">
                <a:solidFill>
                  <a:schemeClr val="tx2">
                    <a:lumMod val="40000"/>
                    <a:lumOff val="60000"/>
                  </a:schemeClr>
                </a:solidFill>
              </a:rPr>
              <a:t>000</a:t>
            </a:r>
            <a:r>
              <a:rPr lang="en-US" altLang="zh-CN" sz="2400" dirty="0"/>
              <a:t> 000 000 000 000 000 000 000 00</a:t>
            </a:r>
          </a:p>
          <a:p>
            <a:pPr eaLnBrk="1" hangingPunct="1">
              <a:lnSpc>
                <a:spcPct val="80000"/>
              </a:lnSpc>
              <a:buFont typeface="Wingdings" pitchFamily="2" charset="2"/>
              <a:buNone/>
              <a:defRPr/>
            </a:pPr>
            <a:r>
              <a:rPr lang="zh-CN" altLang="en-US" sz="2400" i="1" dirty="0"/>
              <a:t>ｘ</a:t>
            </a:r>
            <a:r>
              <a:rPr lang="zh-CN" altLang="en-US" sz="2400" dirty="0"/>
              <a:t>＝</a:t>
            </a:r>
            <a:r>
              <a:rPr lang="en-US" altLang="zh-CN" sz="2400" dirty="0"/>
              <a:t>1.0×2</a:t>
            </a:r>
            <a:r>
              <a:rPr lang="zh-CN" altLang="en-US" sz="2400" b="1" baseline="30000" dirty="0">
                <a:solidFill>
                  <a:schemeClr val="tx2"/>
                </a:solidFill>
              </a:rPr>
              <a:t>－</a:t>
            </a:r>
            <a:r>
              <a:rPr lang="en-US" altLang="zh-CN" sz="2400" b="1" baseline="30000" dirty="0">
                <a:solidFill>
                  <a:schemeClr val="tx2"/>
                </a:solidFill>
              </a:rPr>
              <a:t>128</a:t>
            </a:r>
          </a:p>
          <a:p>
            <a:pPr eaLnBrk="1" hangingPunct="1">
              <a:lnSpc>
                <a:spcPct val="80000"/>
              </a:lnSpc>
              <a:buFont typeface="Wingdings" pitchFamily="2" charset="2"/>
              <a:buNone/>
              <a:defRPr/>
            </a:pPr>
            <a:r>
              <a:rPr lang="en-US" altLang="zh-CN" sz="2400" dirty="0"/>
              <a:t>(3)</a:t>
            </a:r>
            <a:r>
              <a:rPr lang="zh-CN" altLang="en-US" sz="2400" dirty="0"/>
              <a:t>最小负数</a:t>
            </a:r>
          </a:p>
          <a:p>
            <a:pPr eaLnBrk="1" hangingPunct="1">
              <a:lnSpc>
                <a:spcPct val="80000"/>
              </a:lnSpc>
              <a:buFont typeface="Wingdings" pitchFamily="2" charset="2"/>
              <a:buNone/>
              <a:defRPr/>
            </a:pPr>
            <a:r>
              <a:rPr lang="en-US" altLang="zh-CN" sz="2400" dirty="0">
                <a:solidFill>
                  <a:srgbClr val="00B0F0"/>
                </a:solidFill>
              </a:rPr>
              <a:t>1</a:t>
            </a:r>
            <a:r>
              <a:rPr lang="en-US" altLang="zh-CN" sz="2400" dirty="0"/>
              <a:t> </a:t>
            </a:r>
            <a:r>
              <a:rPr lang="en-US" altLang="zh-CN" sz="2400" dirty="0">
                <a:solidFill>
                  <a:schemeClr val="tx2">
                    <a:lumMod val="40000"/>
                    <a:lumOff val="60000"/>
                  </a:schemeClr>
                </a:solidFill>
              </a:rPr>
              <a:t>11</a:t>
            </a:r>
            <a:r>
              <a:rPr lang="en-US" altLang="zh-CN" sz="2400" dirty="0"/>
              <a:t> </a:t>
            </a:r>
            <a:r>
              <a:rPr lang="en-US" altLang="zh-CN" sz="2400" dirty="0">
                <a:solidFill>
                  <a:schemeClr val="tx2">
                    <a:lumMod val="40000"/>
                    <a:lumOff val="60000"/>
                  </a:schemeClr>
                </a:solidFill>
              </a:rPr>
              <a:t>111</a:t>
            </a:r>
            <a:r>
              <a:rPr lang="en-US" altLang="zh-CN" sz="2400" dirty="0"/>
              <a:t> </a:t>
            </a:r>
            <a:r>
              <a:rPr lang="en-US" altLang="zh-CN" sz="2400" dirty="0">
                <a:solidFill>
                  <a:schemeClr val="tx2">
                    <a:lumMod val="40000"/>
                    <a:lumOff val="60000"/>
                  </a:schemeClr>
                </a:solidFill>
              </a:rPr>
              <a:t>111</a:t>
            </a:r>
            <a:r>
              <a:rPr lang="en-US" altLang="zh-CN" sz="2400" dirty="0"/>
              <a:t> 111 111 111 111 111 111 111 11</a:t>
            </a:r>
          </a:p>
          <a:p>
            <a:pPr eaLnBrk="1" hangingPunct="1">
              <a:lnSpc>
                <a:spcPct val="80000"/>
              </a:lnSpc>
              <a:buFont typeface="Wingdings" pitchFamily="2" charset="2"/>
              <a:buNone/>
              <a:defRPr/>
            </a:pPr>
            <a:r>
              <a:rPr lang="zh-CN" altLang="en-US" sz="2400" i="1" dirty="0"/>
              <a:t>ｘ</a:t>
            </a:r>
            <a:r>
              <a:rPr lang="zh-CN" altLang="en-US" sz="2400" dirty="0"/>
              <a:t>＝－</a:t>
            </a:r>
            <a:r>
              <a:rPr lang="en-US" altLang="zh-CN" sz="2400" dirty="0"/>
              <a:t>[1</a:t>
            </a:r>
            <a:r>
              <a:rPr lang="zh-CN" altLang="en-US" sz="2400" dirty="0"/>
              <a:t>＋</a:t>
            </a:r>
            <a:r>
              <a:rPr lang="en-US" altLang="zh-CN" sz="2400" dirty="0"/>
              <a:t>(1</a:t>
            </a:r>
            <a:r>
              <a:rPr lang="zh-CN" altLang="en-US" sz="2400" dirty="0"/>
              <a:t>－</a:t>
            </a:r>
            <a:r>
              <a:rPr lang="en-US" altLang="zh-CN" sz="2400" dirty="0"/>
              <a:t>2</a:t>
            </a:r>
            <a:r>
              <a:rPr lang="zh-CN" altLang="en-US" sz="2400" b="1" baseline="30000" dirty="0">
                <a:solidFill>
                  <a:schemeClr val="tx2"/>
                </a:solidFill>
              </a:rPr>
              <a:t>－</a:t>
            </a:r>
            <a:r>
              <a:rPr lang="en-US" altLang="zh-CN" sz="2400" b="1" baseline="30000" dirty="0">
                <a:solidFill>
                  <a:schemeClr val="tx2"/>
                </a:solidFill>
              </a:rPr>
              <a:t>23</a:t>
            </a:r>
            <a:r>
              <a:rPr lang="en-US" altLang="zh-CN" sz="2400" dirty="0"/>
              <a:t>)]×2</a:t>
            </a:r>
            <a:r>
              <a:rPr lang="en-US" altLang="zh-CN" sz="2400" b="1" baseline="30000" dirty="0">
                <a:solidFill>
                  <a:schemeClr val="tx2"/>
                </a:solidFill>
              </a:rPr>
              <a:t>127</a:t>
            </a:r>
          </a:p>
          <a:p>
            <a:pPr eaLnBrk="1" hangingPunct="1">
              <a:lnSpc>
                <a:spcPct val="80000"/>
              </a:lnSpc>
              <a:buFont typeface="Wingdings" pitchFamily="2" charset="2"/>
              <a:buNone/>
              <a:defRPr/>
            </a:pPr>
            <a:r>
              <a:rPr lang="en-US" altLang="zh-CN" sz="2400" dirty="0"/>
              <a:t>(4)</a:t>
            </a:r>
            <a:r>
              <a:rPr lang="zh-CN" altLang="en-US" sz="2400" dirty="0"/>
              <a:t>最大负数</a:t>
            </a:r>
            <a:endParaRPr lang="en-US" altLang="zh-CN" sz="2400" dirty="0"/>
          </a:p>
          <a:p>
            <a:pPr eaLnBrk="1" hangingPunct="1">
              <a:lnSpc>
                <a:spcPct val="80000"/>
              </a:lnSpc>
              <a:buFont typeface="Wingdings" pitchFamily="2" charset="2"/>
              <a:buNone/>
              <a:defRPr/>
            </a:pPr>
            <a:r>
              <a:rPr lang="en-US" altLang="zh-CN" sz="2400" dirty="0">
                <a:solidFill>
                  <a:srgbClr val="00B0F0"/>
                </a:solidFill>
              </a:rPr>
              <a:t>1</a:t>
            </a:r>
            <a:r>
              <a:rPr lang="en-US" altLang="zh-CN" sz="2400" dirty="0"/>
              <a:t> </a:t>
            </a:r>
            <a:r>
              <a:rPr lang="en-US" altLang="zh-CN" sz="2400" dirty="0">
                <a:solidFill>
                  <a:schemeClr val="tx2">
                    <a:lumMod val="40000"/>
                    <a:lumOff val="60000"/>
                  </a:schemeClr>
                </a:solidFill>
              </a:rPr>
              <a:t>00</a:t>
            </a:r>
            <a:r>
              <a:rPr lang="en-US" altLang="zh-CN" sz="2400" dirty="0"/>
              <a:t> </a:t>
            </a:r>
            <a:r>
              <a:rPr lang="en-US" altLang="zh-CN" sz="2400" dirty="0">
                <a:solidFill>
                  <a:schemeClr val="tx2">
                    <a:lumMod val="40000"/>
                    <a:lumOff val="60000"/>
                  </a:schemeClr>
                </a:solidFill>
              </a:rPr>
              <a:t>000</a:t>
            </a:r>
            <a:r>
              <a:rPr lang="en-US" altLang="zh-CN" sz="2400" dirty="0"/>
              <a:t> </a:t>
            </a:r>
            <a:r>
              <a:rPr lang="en-US" altLang="zh-CN" sz="2400" dirty="0">
                <a:solidFill>
                  <a:schemeClr val="tx2">
                    <a:lumMod val="40000"/>
                    <a:lumOff val="60000"/>
                  </a:schemeClr>
                </a:solidFill>
              </a:rPr>
              <a:t>000</a:t>
            </a:r>
            <a:r>
              <a:rPr lang="en-US" altLang="zh-CN" sz="2400" dirty="0"/>
              <a:t> 000 000 000 000 000 000 000 00</a:t>
            </a:r>
          </a:p>
          <a:p>
            <a:pPr eaLnBrk="1" hangingPunct="1">
              <a:lnSpc>
                <a:spcPct val="80000"/>
              </a:lnSpc>
              <a:buFont typeface="Wingdings" pitchFamily="2" charset="2"/>
              <a:buNone/>
              <a:defRPr/>
            </a:pPr>
            <a:r>
              <a:rPr lang="zh-CN" altLang="en-US" sz="2400" i="1" dirty="0"/>
              <a:t>ｘ</a:t>
            </a:r>
            <a:r>
              <a:rPr lang="zh-CN" altLang="en-US" sz="2400" dirty="0"/>
              <a:t>＝－</a:t>
            </a:r>
            <a:r>
              <a:rPr lang="en-US" altLang="zh-CN" sz="2400" dirty="0"/>
              <a:t>1.0×2</a:t>
            </a:r>
            <a:r>
              <a:rPr lang="zh-CN" altLang="en-US" sz="2400" b="1" baseline="30000" dirty="0">
                <a:solidFill>
                  <a:schemeClr val="tx2"/>
                </a:solidFill>
              </a:rPr>
              <a:t>－</a:t>
            </a:r>
            <a:r>
              <a:rPr lang="en-US" altLang="zh-CN" sz="2400" b="1" baseline="30000" dirty="0">
                <a:solidFill>
                  <a:schemeClr val="tx2"/>
                </a:solidFill>
              </a:rPr>
              <a:t>128</a:t>
            </a:r>
            <a:r>
              <a:rPr lang="en-US" altLang="zh-CN" sz="2400" dirty="0"/>
              <a:t> </a:t>
            </a:r>
          </a:p>
          <a:p>
            <a:pPr eaLnBrk="1" hangingPunct="1">
              <a:lnSpc>
                <a:spcPct val="80000"/>
              </a:lnSpc>
              <a:buFont typeface="Wingdings" pitchFamily="2" charset="2"/>
              <a:buNone/>
              <a:defRPr/>
            </a:pPr>
            <a:r>
              <a:rPr lang="en-US" altLang="zh-CN" sz="2400" dirty="0"/>
              <a:t>                                           </a:t>
            </a:r>
            <a:r>
              <a:rPr lang="zh-CN" altLang="zh-CN" sz="2400" b="1" dirty="0"/>
              <a:t>N=R</a:t>
            </a:r>
            <a:r>
              <a:rPr lang="zh-CN" altLang="zh-CN" sz="2400" b="1" baseline="30000" dirty="0"/>
              <a:t>E</a:t>
            </a:r>
            <a:r>
              <a:rPr lang="zh-CN" altLang="zh-CN" sz="2400" b="1" dirty="0"/>
              <a:t>.M</a:t>
            </a:r>
            <a:endParaRPr lang="en-US" altLang="zh-C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1" name="Rectangle 3"/>
          <p:cNvSpPr>
            <a:spLocks noGrp="1" noChangeArrowheads="1"/>
          </p:cNvSpPr>
          <p:nvPr>
            <p:ph type="body" idx="4294967295"/>
          </p:nvPr>
        </p:nvSpPr>
        <p:spPr>
          <a:xfrm>
            <a:off x="354013" y="1557338"/>
            <a:ext cx="8305800" cy="4102100"/>
          </a:xfrm>
        </p:spPr>
        <p:txBody>
          <a:bodyPr/>
          <a:lstStyle/>
          <a:p>
            <a:pPr eaLnBrk="1" hangingPunct="1">
              <a:lnSpc>
                <a:spcPct val="90000"/>
              </a:lnSpc>
              <a:buFontTx/>
              <a:buNone/>
            </a:pPr>
            <a:r>
              <a:rPr lang="en-US" altLang="zh-CN" b="1" smtClean="0">
                <a:latin typeface="Times New Roman" pitchFamily="18" charset="0"/>
              </a:rPr>
              <a:t>1.ASCII</a:t>
            </a:r>
            <a:r>
              <a:rPr lang="zh-CN" altLang="en-US" b="1" smtClean="0">
                <a:latin typeface="Times New Roman" pitchFamily="18" charset="0"/>
              </a:rPr>
              <a:t>字符编码</a:t>
            </a:r>
          </a:p>
          <a:p>
            <a:pPr eaLnBrk="1" hangingPunct="1">
              <a:lnSpc>
                <a:spcPct val="90000"/>
              </a:lnSpc>
              <a:buFontTx/>
              <a:buNone/>
            </a:pPr>
            <a:r>
              <a:rPr lang="zh-CN" altLang="en-US" b="1" smtClean="0">
                <a:latin typeface="Times New Roman" pitchFamily="18" charset="0"/>
              </a:rPr>
              <a:t>            常见的</a:t>
            </a:r>
            <a:r>
              <a:rPr lang="en-US" altLang="zh-CN" b="1" smtClean="0">
                <a:latin typeface="Times New Roman" pitchFamily="18" charset="0"/>
              </a:rPr>
              <a:t>ASCII</a:t>
            </a:r>
            <a:r>
              <a:rPr lang="zh-CN" altLang="en-US" b="1" smtClean="0">
                <a:latin typeface="Times New Roman" pitchFamily="18" charset="0"/>
              </a:rPr>
              <a:t>码用七位二进制表示一个字符，它包括</a:t>
            </a:r>
            <a:r>
              <a:rPr lang="en-US" altLang="zh-CN" b="1" smtClean="0">
                <a:latin typeface="Times New Roman" pitchFamily="18" charset="0"/>
              </a:rPr>
              <a:t>10</a:t>
            </a:r>
            <a:r>
              <a:rPr lang="zh-CN" altLang="en-US" b="1" smtClean="0">
                <a:latin typeface="Times New Roman" pitchFamily="18" charset="0"/>
              </a:rPr>
              <a:t>个十进制数字（</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9</a:t>
            </a:r>
            <a:r>
              <a:rPr lang="zh-CN" altLang="en-US" b="1" smtClean="0">
                <a:latin typeface="Times New Roman" pitchFamily="18" charset="0"/>
              </a:rPr>
              <a:t>）、</a:t>
            </a:r>
            <a:r>
              <a:rPr lang="en-US" altLang="zh-CN" b="1" smtClean="0">
                <a:latin typeface="Times New Roman" pitchFamily="18" charset="0"/>
              </a:rPr>
              <a:t>52</a:t>
            </a:r>
            <a:r>
              <a:rPr lang="zh-CN" altLang="en-US" b="1" smtClean="0">
                <a:latin typeface="Times New Roman" pitchFamily="18" charset="0"/>
              </a:rPr>
              <a:t>个英文大写和小写字母（</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Z</a:t>
            </a:r>
            <a:r>
              <a:rPr lang="zh-CN" altLang="en-US" b="1" smtClean="0">
                <a:latin typeface="Times New Roman" pitchFamily="18" charset="0"/>
              </a:rPr>
              <a:t>，</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z</a:t>
            </a:r>
            <a:r>
              <a:rPr lang="zh-CN" altLang="en-US" b="1" smtClean="0">
                <a:latin typeface="Times New Roman" pitchFamily="18" charset="0"/>
              </a:rPr>
              <a:t>）、</a:t>
            </a:r>
            <a:r>
              <a:rPr lang="en-US" altLang="zh-CN" b="1" smtClean="0">
                <a:latin typeface="Times New Roman" pitchFamily="18" charset="0"/>
              </a:rPr>
              <a:t>34</a:t>
            </a:r>
            <a:r>
              <a:rPr lang="zh-CN" altLang="en-US" b="1" smtClean="0">
                <a:latin typeface="Times New Roman" pitchFamily="18" charset="0"/>
              </a:rPr>
              <a:t>个专用符号和</a:t>
            </a:r>
            <a:r>
              <a:rPr lang="en-US" altLang="zh-CN" b="1" smtClean="0">
                <a:latin typeface="Times New Roman" pitchFamily="18" charset="0"/>
              </a:rPr>
              <a:t>32</a:t>
            </a:r>
            <a:r>
              <a:rPr lang="zh-CN" altLang="en-US" b="1" smtClean="0">
                <a:latin typeface="Times New Roman" pitchFamily="18" charset="0"/>
              </a:rPr>
              <a:t>个控制符号，共计</a:t>
            </a:r>
            <a:r>
              <a:rPr lang="en-US" altLang="zh-CN" b="1" smtClean="0">
                <a:latin typeface="Times New Roman" pitchFamily="18" charset="0"/>
              </a:rPr>
              <a:t>128</a:t>
            </a:r>
            <a:r>
              <a:rPr lang="zh-CN" altLang="en-US" b="1" smtClean="0">
                <a:latin typeface="Times New Roman" pitchFamily="18" charset="0"/>
              </a:rPr>
              <a:t>个字符。</a:t>
            </a:r>
          </a:p>
          <a:p>
            <a:pPr eaLnBrk="1" hangingPunct="1">
              <a:lnSpc>
                <a:spcPct val="90000"/>
              </a:lnSpc>
              <a:buFontTx/>
              <a:buNone/>
            </a:pPr>
            <a:r>
              <a:rPr lang="zh-CN" altLang="en-US" b="1" smtClean="0">
                <a:latin typeface="Times New Roman" pitchFamily="18" charset="0"/>
              </a:rPr>
              <a:t>            在</a:t>
            </a:r>
            <a:r>
              <a:rPr lang="en-US" altLang="zh-CN" b="1" smtClean="0">
                <a:latin typeface="Times New Roman" pitchFamily="18" charset="0"/>
              </a:rPr>
              <a:t>ASCII</a:t>
            </a:r>
            <a:r>
              <a:rPr lang="zh-CN" altLang="en-US" b="1" smtClean="0">
                <a:latin typeface="Times New Roman" pitchFamily="18" charset="0"/>
              </a:rPr>
              <a:t>码表中，数字和英文字母都是按顺序排列的，只要知道其中一个的二进制代码，不要查表就可以推导出其他数字或字母的二进制代码。</a:t>
            </a:r>
          </a:p>
        </p:txBody>
      </p:sp>
      <p:sp>
        <p:nvSpPr>
          <p:cNvPr id="49155"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D23ACFCC-69F2-4542-9694-30A4101BFA0D}" type="slidenum">
              <a:rPr lang="en-US" altLang="zh-CN" sz="2000">
                <a:solidFill>
                  <a:srgbClr val="C00000"/>
                </a:solidFill>
                <a:latin typeface="Times New Roman" pitchFamily="18" charset="0"/>
              </a:rPr>
              <a:pPr algn="ctr"/>
              <a:t>46</a:t>
            </a:fld>
            <a:endParaRPr lang="en-US" altLang="zh-CN" sz="2000">
              <a:solidFill>
                <a:srgbClr val="C00000"/>
              </a:solidFill>
              <a:latin typeface="Times New Roman" pitchFamily="18" charset="0"/>
            </a:endParaRPr>
          </a:p>
        </p:txBody>
      </p:sp>
      <p:sp>
        <p:nvSpPr>
          <p:cNvPr id="49156"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p>
        </p:txBody>
      </p:sp>
      <p:sp>
        <p:nvSpPr>
          <p:cNvPr id="2" name="日期占位符 1"/>
          <p:cNvSpPr>
            <a:spLocks noGrp="1"/>
          </p:cNvSpPr>
          <p:nvPr>
            <p:ph type="dt" sz="half" idx="10"/>
          </p:nvPr>
        </p:nvSpPr>
        <p:spPr/>
        <p:txBody>
          <a:bodyPr/>
          <a:lstStyle/>
          <a:p>
            <a:pPr>
              <a:defRPr/>
            </a:pPr>
            <a:fld id="{97954CB5-6C44-4B93-9BCD-DC25263BAA28}"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ASC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30313"/>
            <a:ext cx="67056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1F15F2E0-75A4-4DA2-B34F-20ADC84B4B2B}" type="slidenum">
              <a:rPr lang="en-US" altLang="zh-CN" sz="2000">
                <a:solidFill>
                  <a:srgbClr val="C00000"/>
                </a:solidFill>
                <a:latin typeface="Times New Roman" pitchFamily="18" charset="0"/>
              </a:rPr>
              <a:pPr algn="ctr"/>
              <a:t>47</a:t>
            </a:fld>
            <a:endParaRPr lang="en-US" altLang="zh-CN" sz="2000">
              <a:solidFill>
                <a:srgbClr val="C00000"/>
              </a:solidFill>
              <a:latin typeface="Times New Roman" pitchFamily="18" charset="0"/>
            </a:endParaRPr>
          </a:p>
        </p:txBody>
      </p:sp>
      <p:sp>
        <p:nvSpPr>
          <p:cNvPr id="50180" name="Rectangle 2"/>
          <p:cNvSpPr txBox="1">
            <a:spLocks noChangeArrowheads="1"/>
          </p:cNvSpPr>
          <p:nvPr/>
        </p:nvSpPr>
        <p:spPr bwMode="auto">
          <a:xfrm>
            <a:off x="354013" y="2603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p>
        </p:txBody>
      </p:sp>
      <p:sp>
        <p:nvSpPr>
          <p:cNvPr id="2" name="日期占位符 1"/>
          <p:cNvSpPr>
            <a:spLocks noGrp="1"/>
          </p:cNvSpPr>
          <p:nvPr>
            <p:ph type="dt" sz="half" idx="10"/>
          </p:nvPr>
        </p:nvSpPr>
        <p:spPr/>
        <p:txBody>
          <a:bodyPr/>
          <a:lstStyle/>
          <a:p>
            <a:pPr>
              <a:defRPr/>
            </a:pPr>
            <a:fld id="{5630F404-D62F-4CD5-89A5-E06022C98453}" type="datetime11">
              <a:rPr lang="zh-CN" altLang="en-US" smtClean="0"/>
              <a:t>10:23:47</a:t>
            </a:fld>
            <a:endParaRPr lang="en-US" altLang="zh-CN"/>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395288" y="1628775"/>
            <a:ext cx="8153400" cy="4392613"/>
          </a:xfrm>
        </p:spPr>
        <p:txBody>
          <a:bodyPr/>
          <a:lstStyle/>
          <a:p>
            <a:pPr eaLnBrk="1" hangingPunct="1">
              <a:lnSpc>
                <a:spcPct val="90000"/>
              </a:lnSpc>
              <a:buFontTx/>
              <a:buNone/>
            </a:pPr>
            <a:r>
              <a:rPr lang="en-US" altLang="zh-CN" sz="2800" smtClean="0">
                <a:latin typeface="Times New Roman" pitchFamily="18" charset="0"/>
              </a:rPr>
              <a:t>2.</a:t>
            </a:r>
            <a:r>
              <a:rPr lang="zh-CN" altLang="en-US" sz="2800" smtClean="0">
                <a:latin typeface="Times New Roman" pitchFamily="18" charset="0"/>
              </a:rPr>
              <a:t>字符串的存放</a:t>
            </a:r>
          </a:p>
          <a:p>
            <a:pPr eaLnBrk="1" hangingPunct="1">
              <a:lnSpc>
                <a:spcPct val="90000"/>
              </a:lnSpc>
              <a:buFontTx/>
              <a:buNone/>
            </a:pPr>
            <a:r>
              <a:rPr lang="zh-CN" altLang="en-US" sz="2800" smtClean="0">
                <a:latin typeface="Times New Roman" pitchFamily="18" charset="0"/>
              </a:rPr>
              <a:t>            字符串是指一串连续的字符。例如，字符串</a:t>
            </a:r>
            <a:r>
              <a:rPr lang="en-US" altLang="zh-CN" sz="2800" smtClean="0">
                <a:latin typeface="Times New Roman" pitchFamily="18" charset="0"/>
              </a:rPr>
              <a:t>IF X&gt;0 THEN READ (C)</a:t>
            </a:r>
            <a:r>
              <a:rPr lang="zh-CN" altLang="en-US" sz="2800" smtClean="0">
                <a:latin typeface="Times New Roman" pitchFamily="18" charset="0"/>
              </a:rPr>
              <a:t>。</a:t>
            </a:r>
          </a:p>
          <a:p>
            <a:pPr eaLnBrk="1" hangingPunct="1">
              <a:lnSpc>
                <a:spcPct val="90000"/>
              </a:lnSpc>
              <a:buFontTx/>
              <a:buNone/>
            </a:pPr>
            <a:r>
              <a:rPr lang="zh-CN" altLang="en-US" sz="2800" smtClean="0">
                <a:latin typeface="Times New Roman" pitchFamily="18" charset="0"/>
              </a:rPr>
              <a:t>    </a:t>
            </a:r>
            <a:r>
              <a:rPr lang="en-US" altLang="zh-CN" sz="2800" smtClean="0">
                <a:latin typeface="Times New Roman" pitchFamily="18" charset="0"/>
              </a:rPr>
              <a:t>(1)</a:t>
            </a:r>
            <a:r>
              <a:rPr lang="zh-CN" altLang="en-US" sz="2800" smtClean="0">
                <a:latin typeface="Times New Roman" pitchFamily="18" charset="0"/>
              </a:rPr>
              <a:t>向量法</a:t>
            </a:r>
          </a:p>
          <a:p>
            <a:pPr eaLnBrk="1" hangingPunct="1">
              <a:lnSpc>
                <a:spcPct val="90000"/>
              </a:lnSpc>
              <a:buFontTx/>
              <a:buNone/>
            </a:pPr>
            <a:r>
              <a:rPr lang="zh-CN" altLang="en-US" sz="2800" smtClean="0">
                <a:latin typeface="Times New Roman" pitchFamily="18" charset="0"/>
              </a:rPr>
              <a:t>            在存储器中占用一片连续的空间，每个字节存放一个字符代码，字符串的所有元素（字符）在物理上是邻接的。在字长为</a:t>
            </a:r>
            <a:r>
              <a:rPr lang="en-US" altLang="zh-CN" sz="2800" smtClean="0">
                <a:latin typeface="Times New Roman" pitchFamily="18" charset="0"/>
              </a:rPr>
              <a:t>32</a:t>
            </a:r>
            <a:r>
              <a:rPr lang="zh-CN" altLang="en-US" sz="2800" smtClean="0">
                <a:latin typeface="Times New Roman" pitchFamily="18" charset="0"/>
              </a:rPr>
              <a:t>位的存储器，每一个主存单元可存放</a:t>
            </a:r>
            <a:r>
              <a:rPr lang="en-US" altLang="zh-CN" sz="2800" smtClean="0">
                <a:latin typeface="Times New Roman" pitchFamily="18" charset="0"/>
              </a:rPr>
              <a:t>4</a:t>
            </a:r>
            <a:r>
              <a:rPr lang="zh-CN" altLang="en-US" sz="2800" smtClean="0">
                <a:latin typeface="Times New Roman" pitchFamily="18" charset="0"/>
              </a:rPr>
              <a:t>个字符，整个字符串需</a:t>
            </a:r>
            <a:r>
              <a:rPr lang="en-US" altLang="zh-CN" sz="2800" smtClean="0">
                <a:latin typeface="Times New Roman" pitchFamily="18" charset="0"/>
              </a:rPr>
              <a:t>5</a:t>
            </a:r>
            <a:r>
              <a:rPr lang="zh-CN" altLang="en-US" sz="2800" smtClean="0">
                <a:latin typeface="Times New Roman" pitchFamily="18" charset="0"/>
              </a:rPr>
              <a:t>个主存单元。在每个字节中实际存放的是相应字符的</a:t>
            </a:r>
            <a:r>
              <a:rPr lang="en-US" altLang="zh-CN" sz="2800" smtClean="0">
                <a:latin typeface="Times New Roman" pitchFamily="18" charset="0"/>
              </a:rPr>
              <a:t>ASCII</a:t>
            </a:r>
            <a:r>
              <a:rPr lang="zh-CN" altLang="en-US" sz="2800" smtClean="0">
                <a:latin typeface="Times New Roman" pitchFamily="18" charset="0"/>
              </a:rPr>
              <a:t>码。</a:t>
            </a:r>
          </a:p>
        </p:txBody>
      </p:sp>
      <p:sp>
        <p:nvSpPr>
          <p:cNvPr id="51203" name="灯片编号占位符 1"/>
          <p:cNvSpPr>
            <a:spLocks noGrp="1"/>
          </p:cNvSpPr>
          <p:nvPr>
            <p:ph type="sldNum" sz="quarter" idx="12"/>
          </p:nvPr>
        </p:nvSpPr>
        <p:spPr>
          <a:xfrm>
            <a:off x="8316416"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DD9FE88A-5F33-4D12-91DC-8A1F8991E1EB}" type="slidenum">
              <a:rPr lang="en-US" altLang="zh-CN" sz="2000">
                <a:solidFill>
                  <a:srgbClr val="C00000"/>
                </a:solidFill>
                <a:latin typeface="Times New Roman" pitchFamily="18" charset="0"/>
              </a:rPr>
              <a:pPr algn="ctr"/>
              <a:t>48</a:t>
            </a:fld>
            <a:endParaRPr lang="en-US" altLang="zh-CN" sz="2000">
              <a:solidFill>
                <a:srgbClr val="C00000"/>
              </a:solidFill>
              <a:latin typeface="Times New Roman" pitchFamily="18" charset="0"/>
            </a:endParaRPr>
          </a:p>
        </p:txBody>
      </p:sp>
      <p:sp>
        <p:nvSpPr>
          <p:cNvPr id="51204"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p>
        </p:txBody>
      </p:sp>
      <p:sp>
        <p:nvSpPr>
          <p:cNvPr id="2" name="日期占位符 1"/>
          <p:cNvSpPr>
            <a:spLocks noGrp="1"/>
          </p:cNvSpPr>
          <p:nvPr>
            <p:ph type="dt" sz="half" idx="10"/>
          </p:nvPr>
        </p:nvSpPr>
        <p:spPr/>
        <p:txBody>
          <a:bodyPr/>
          <a:lstStyle/>
          <a:p>
            <a:pPr>
              <a:defRPr/>
            </a:pPr>
            <a:fld id="{3DB220BE-B986-4A00-B444-9491D5F38412}"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58" name="Group 2"/>
          <p:cNvGrpSpPr>
            <a:grpSpLocks/>
          </p:cNvGrpSpPr>
          <p:nvPr/>
        </p:nvGrpSpPr>
        <p:grpSpPr bwMode="auto">
          <a:xfrm>
            <a:off x="2762250" y="1295400"/>
            <a:ext cx="4162425" cy="4648200"/>
            <a:chOff x="1776" y="816"/>
            <a:chExt cx="2622" cy="2928"/>
          </a:xfrm>
        </p:grpSpPr>
        <p:grpSp>
          <p:nvGrpSpPr>
            <p:cNvPr id="52271" name="Group 3"/>
            <p:cNvGrpSpPr>
              <a:grpSpLocks/>
            </p:cNvGrpSpPr>
            <p:nvPr/>
          </p:nvGrpSpPr>
          <p:grpSpPr bwMode="auto">
            <a:xfrm>
              <a:off x="1776" y="816"/>
              <a:ext cx="2622" cy="2928"/>
              <a:chOff x="1776" y="816"/>
              <a:chExt cx="2622" cy="2928"/>
            </a:xfrm>
          </p:grpSpPr>
          <p:sp>
            <p:nvSpPr>
              <p:cNvPr id="52273" name="Line 4"/>
              <p:cNvSpPr>
                <a:spLocks noChangeShapeType="1"/>
              </p:cNvSpPr>
              <p:nvPr/>
            </p:nvSpPr>
            <p:spPr bwMode="auto">
              <a:xfrm>
                <a:off x="1776" y="978"/>
                <a:ext cx="0" cy="26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4" name="Line 5"/>
              <p:cNvSpPr>
                <a:spLocks noChangeShapeType="1"/>
              </p:cNvSpPr>
              <p:nvPr/>
            </p:nvSpPr>
            <p:spPr bwMode="auto">
              <a:xfrm>
                <a:off x="3863" y="978"/>
                <a:ext cx="0" cy="26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Line 6"/>
              <p:cNvSpPr>
                <a:spLocks noChangeShapeType="1"/>
              </p:cNvSpPr>
              <p:nvPr/>
            </p:nvSpPr>
            <p:spPr bwMode="auto">
              <a:xfrm>
                <a:off x="1776" y="1339"/>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6" name="Line 7"/>
              <p:cNvSpPr>
                <a:spLocks noChangeShapeType="1"/>
              </p:cNvSpPr>
              <p:nvPr/>
            </p:nvSpPr>
            <p:spPr bwMode="auto">
              <a:xfrm>
                <a:off x="1776" y="1715"/>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7" name="Line 8"/>
              <p:cNvSpPr>
                <a:spLocks noChangeShapeType="1"/>
              </p:cNvSpPr>
              <p:nvPr/>
            </p:nvSpPr>
            <p:spPr bwMode="auto">
              <a:xfrm>
                <a:off x="1776" y="2092"/>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9"/>
              <p:cNvSpPr>
                <a:spLocks noChangeShapeType="1"/>
              </p:cNvSpPr>
              <p:nvPr/>
            </p:nvSpPr>
            <p:spPr bwMode="auto">
              <a:xfrm>
                <a:off x="1776" y="2468"/>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Line 10"/>
              <p:cNvSpPr>
                <a:spLocks noChangeShapeType="1"/>
              </p:cNvSpPr>
              <p:nvPr/>
            </p:nvSpPr>
            <p:spPr bwMode="auto">
              <a:xfrm>
                <a:off x="1776" y="2845"/>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Line 11"/>
              <p:cNvSpPr>
                <a:spLocks noChangeShapeType="1"/>
              </p:cNvSpPr>
              <p:nvPr/>
            </p:nvSpPr>
            <p:spPr bwMode="auto">
              <a:xfrm>
                <a:off x="1776" y="3221"/>
                <a:ext cx="2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1" name="Line 12"/>
              <p:cNvSpPr>
                <a:spLocks noChangeShapeType="1"/>
              </p:cNvSpPr>
              <p:nvPr/>
            </p:nvSpPr>
            <p:spPr bwMode="auto">
              <a:xfrm>
                <a:off x="2820" y="1339"/>
                <a:ext cx="0" cy="18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2" name="Line 13"/>
              <p:cNvSpPr>
                <a:spLocks noChangeShapeType="1"/>
              </p:cNvSpPr>
              <p:nvPr/>
            </p:nvSpPr>
            <p:spPr bwMode="auto">
              <a:xfrm>
                <a:off x="2298" y="1339"/>
                <a:ext cx="0" cy="18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3" name="Line 14"/>
              <p:cNvSpPr>
                <a:spLocks noChangeShapeType="1"/>
              </p:cNvSpPr>
              <p:nvPr/>
            </p:nvSpPr>
            <p:spPr bwMode="auto">
              <a:xfrm>
                <a:off x="3342" y="1339"/>
                <a:ext cx="0" cy="18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4" name="Freeform 15"/>
              <p:cNvSpPr>
                <a:spLocks/>
              </p:cNvSpPr>
              <p:nvPr/>
            </p:nvSpPr>
            <p:spPr bwMode="auto">
              <a:xfrm>
                <a:off x="1776" y="816"/>
                <a:ext cx="2087" cy="316"/>
              </a:xfrm>
              <a:custGeom>
                <a:avLst/>
                <a:gdLst>
                  <a:gd name="T0" fmla="*/ 0 w 768"/>
                  <a:gd name="T1" fmla="*/ 2147483647 h 121"/>
                  <a:gd name="T2" fmla="*/ 2147483647 w 768"/>
                  <a:gd name="T3" fmla="*/ 2147483647 h 121"/>
                  <a:gd name="T4" fmla="*/ 2147483647 w 768"/>
                  <a:gd name="T5" fmla="*/ 2147483647 h 121"/>
                  <a:gd name="T6" fmla="*/ 2147483647 w 768"/>
                  <a:gd name="T7" fmla="*/ 2147483647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21">
                    <a:moveTo>
                      <a:pt x="0" y="64"/>
                    </a:moveTo>
                    <a:cubicBezTo>
                      <a:pt x="40" y="55"/>
                      <a:pt x="152" y="0"/>
                      <a:pt x="240" y="8"/>
                    </a:cubicBezTo>
                    <a:cubicBezTo>
                      <a:pt x="328" y="16"/>
                      <a:pt x="440" y="103"/>
                      <a:pt x="528" y="112"/>
                    </a:cubicBezTo>
                    <a:cubicBezTo>
                      <a:pt x="616" y="121"/>
                      <a:pt x="728" y="72"/>
                      <a:pt x="768" y="6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5" name="Freeform 16"/>
              <p:cNvSpPr>
                <a:spLocks/>
              </p:cNvSpPr>
              <p:nvPr/>
            </p:nvSpPr>
            <p:spPr bwMode="auto">
              <a:xfrm>
                <a:off x="1776" y="3451"/>
                <a:ext cx="2087" cy="293"/>
              </a:xfrm>
              <a:custGeom>
                <a:avLst/>
                <a:gdLst>
                  <a:gd name="T0" fmla="*/ 0 w 768"/>
                  <a:gd name="T1" fmla="*/ 2147483647 h 112"/>
                  <a:gd name="T2" fmla="*/ 2147483647 w 768"/>
                  <a:gd name="T3" fmla="*/ 2147483647 h 112"/>
                  <a:gd name="T4" fmla="*/ 2147483647 w 768"/>
                  <a:gd name="T5" fmla="*/ 2147483647 h 112"/>
                  <a:gd name="T6" fmla="*/ 2147483647 w 768"/>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12">
                    <a:moveTo>
                      <a:pt x="0" y="56"/>
                    </a:moveTo>
                    <a:cubicBezTo>
                      <a:pt x="76" y="28"/>
                      <a:pt x="152" y="0"/>
                      <a:pt x="240" y="8"/>
                    </a:cubicBezTo>
                    <a:cubicBezTo>
                      <a:pt x="328" y="16"/>
                      <a:pt x="440" y="96"/>
                      <a:pt x="528" y="104"/>
                    </a:cubicBezTo>
                    <a:cubicBezTo>
                      <a:pt x="616" y="112"/>
                      <a:pt x="728" y="64"/>
                      <a:pt x="768"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6" name="Text Box 17"/>
              <p:cNvSpPr txBox="1">
                <a:spLocks noChangeArrowheads="1"/>
              </p:cNvSpPr>
              <p:nvPr/>
            </p:nvSpPr>
            <p:spPr bwMode="auto">
              <a:xfrm>
                <a:off x="1956" y="1390"/>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I</a:t>
                </a:r>
              </a:p>
            </p:txBody>
          </p:sp>
          <p:sp>
            <p:nvSpPr>
              <p:cNvPr id="52287" name="Text Box 18"/>
              <p:cNvSpPr txBox="1">
                <a:spLocks noChangeArrowheads="1"/>
              </p:cNvSpPr>
              <p:nvPr/>
            </p:nvSpPr>
            <p:spPr bwMode="auto">
              <a:xfrm>
                <a:off x="2494" y="1390"/>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F</a:t>
                </a:r>
              </a:p>
            </p:txBody>
          </p:sp>
          <p:sp>
            <p:nvSpPr>
              <p:cNvPr id="52288" name="Text Box 19"/>
              <p:cNvSpPr txBox="1">
                <a:spLocks noChangeArrowheads="1"/>
              </p:cNvSpPr>
              <p:nvPr/>
            </p:nvSpPr>
            <p:spPr bwMode="auto">
              <a:xfrm>
                <a:off x="3485" y="1392"/>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X</a:t>
                </a:r>
              </a:p>
            </p:txBody>
          </p:sp>
          <p:sp>
            <p:nvSpPr>
              <p:cNvPr id="52289" name="Text Box 20"/>
              <p:cNvSpPr txBox="1">
                <a:spLocks noChangeArrowheads="1"/>
              </p:cNvSpPr>
              <p:nvPr/>
            </p:nvSpPr>
            <p:spPr bwMode="auto">
              <a:xfrm>
                <a:off x="1956" y="1766"/>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&gt;</a:t>
                </a:r>
              </a:p>
            </p:txBody>
          </p:sp>
          <p:sp>
            <p:nvSpPr>
              <p:cNvPr id="52290" name="Text Box 21"/>
              <p:cNvSpPr txBox="1">
                <a:spLocks noChangeArrowheads="1"/>
              </p:cNvSpPr>
              <p:nvPr/>
            </p:nvSpPr>
            <p:spPr bwMode="auto">
              <a:xfrm>
                <a:off x="2496" y="1776"/>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0</a:t>
                </a:r>
              </a:p>
            </p:txBody>
          </p:sp>
          <p:sp>
            <p:nvSpPr>
              <p:cNvPr id="52291" name="Text Box 22"/>
              <p:cNvSpPr txBox="1">
                <a:spLocks noChangeArrowheads="1"/>
              </p:cNvSpPr>
              <p:nvPr/>
            </p:nvSpPr>
            <p:spPr bwMode="auto">
              <a:xfrm>
                <a:off x="3485" y="1768"/>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T</a:t>
                </a:r>
              </a:p>
            </p:txBody>
          </p:sp>
          <p:sp>
            <p:nvSpPr>
              <p:cNvPr id="52292" name="Text Box 23"/>
              <p:cNvSpPr txBox="1">
                <a:spLocks noChangeArrowheads="1"/>
              </p:cNvSpPr>
              <p:nvPr/>
            </p:nvSpPr>
            <p:spPr bwMode="auto">
              <a:xfrm>
                <a:off x="1920" y="2148"/>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H</a:t>
                </a:r>
              </a:p>
            </p:txBody>
          </p:sp>
          <p:sp>
            <p:nvSpPr>
              <p:cNvPr id="52293" name="Text Box 24"/>
              <p:cNvSpPr txBox="1">
                <a:spLocks noChangeArrowheads="1"/>
              </p:cNvSpPr>
              <p:nvPr/>
            </p:nvSpPr>
            <p:spPr bwMode="auto">
              <a:xfrm>
                <a:off x="2457" y="2144"/>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E</a:t>
                </a:r>
              </a:p>
            </p:txBody>
          </p:sp>
          <p:sp>
            <p:nvSpPr>
              <p:cNvPr id="52294" name="Text Box 25"/>
              <p:cNvSpPr txBox="1">
                <a:spLocks noChangeArrowheads="1"/>
              </p:cNvSpPr>
              <p:nvPr/>
            </p:nvSpPr>
            <p:spPr bwMode="auto">
              <a:xfrm>
                <a:off x="2963" y="2144"/>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N</a:t>
                </a:r>
              </a:p>
            </p:txBody>
          </p:sp>
          <p:sp>
            <p:nvSpPr>
              <p:cNvPr id="52295" name="Text Box 26"/>
              <p:cNvSpPr txBox="1">
                <a:spLocks noChangeArrowheads="1"/>
              </p:cNvSpPr>
              <p:nvPr/>
            </p:nvSpPr>
            <p:spPr bwMode="auto">
              <a:xfrm>
                <a:off x="1920" y="2531"/>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R</a:t>
                </a:r>
              </a:p>
            </p:txBody>
          </p:sp>
          <p:sp>
            <p:nvSpPr>
              <p:cNvPr id="52296" name="Text Box 27"/>
              <p:cNvSpPr txBox="1">
                <a:spLocks noChangeArrowheads="1"/>
              </p:cNvSpPr>
              <p:nvPr/>
            </p:nvSpPr>
            <p:spPr bwMode="auto">
              <a:xfrm>
                <a:off x="2458" y="2531"/>
                <a:ext cx="9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E</a:t>
                </a:r>
              </a:p>
            </p:txBody>
          </p:sp>
          <p:sp>
            <p:nvSpPr>
              <p:cNvPr id="52297" name="Text Box 28"/>
              <p:cNvSpPr txBox="1">
                <a:spLocks noChangeArrowheads="1"/>
              </p:cNvSpPr>
              <p:nvPr/>
            </p:nvSpPr>
            <p:spPr bwMode="auto">
              <a:xfrm>
                <a:off x="2937" y="2542"/>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A</a:t>
                </a:r>
              </a:p>
            </p:txBody>
          </p:sp>
          <p:sp>
            <p:nvSpPr>
              <p:cNvPr id="52298" name="Text Box 29"/>
              <p:cNvSpPr txBox="1">
                <a:spLocks noChangeArrowheads="1"/>
              </p:cNvSpPr>
              <p:nvPr/>
            </p:nvSpPr>
            <p:spPr bwMode="auto">
              <a:xfrm>
                <a:off x="1920" y="2880"/>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a:t>
                </a:r>
              </a:p>
            </p:txBody>
          </p:sp>
          <p:sp>
            <p:nvSpPr>
              <p:cNvPr id="52299" name="Text Box 30"/>
              <p:cNvSpPr txBox="1">
                <a:spLocks noChangeArrowheads="1"/>
              </p:cNvSpPr>
              <p:nvPr/>
            </p:nvSpPr>
            <p:spPr bwMode="auto">
              <a:xfrm>
                <a:off x="2458" y="2907"/>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C</a:t>
                </a:r>
              </a:p>
            </p:txBody>
          </p:sp>
          <p:sp>
            <p:nvSpPr>
              <p:cNvPr id="52300" name="Text Box 31"/>
              <p:cNvSpPr txBox="1">
                <a:spLocks noChangeArrowheads="1"/>
              </p:cNvSpPr>
              <p:nvPr/>
            </p:nvSpPr>
            <p:spPr bwMode="auto">
              <a:xfrm>
                <a:off x="2988" y="2880"/>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a:t>
                </a:r>
              </a:p>
            </p:txBody>
          </p:sp>
        </p:grpSp>
        <p:sp>
          <p:nvSpPr>
            <p:cNvPr id="52272" name="Text Box 32"/>
            <p:cNvSpPr txBox="1">
              <a:spLocks noChangeArrowheads="1"/>
            </p:cNvSpPr>
            <p:nvPr/>
          </p:nvSpPr>
          <p:spPr bwMode="auto">
            <a:xfrm>
              <a:off x="3276" y="2544"/>
              <a:ext cx="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latin typeface="Times New Roman" pitchFamily="18" charset="0"/>
                </a:rPr>
                <a:t>D</a:t>
              </a:r>
            </a:p>
          </p:txBody>
        </p:sp>
      </p:grpSp>
      <p:grpSp>
        <p:nvGrpSpPr>
          <p:cNvPr id="249890" name="Group 34"/>
          <p:cNvGrpSpPr>
            <a:grpSpLocks/>
          </p:cNvGrpSpPr>
          <p:nvPr/>
        </p:nvGrpSpPr>
        <p:grpSpPr bwMode="auto">
          <a:xfrm>
            <a:off x="2781300" y="1916113"/>
            <a:ext cx="3951288" cy="3843337"/>
            <a:chOff x="3264" y="816"/>
            <a:chExt cx="2736" cy="2928"/>
          </a:xfrm>
        </p:grpSpPr>
        <p:sp>
          <p:nvSpPr>
            <p:cNvPr id="52230" name="Line 35"/>
            <p:cNvSpPr>
              <a:spLocks noChangeShapeType="1"/>
            </p:cNvSpPr>
            <p:nvPr/>
          </p:nvSpPr>
          <p:spPr bwMode="auto">
            <a:xfrm>
              <a:off x="3264" y="979"/>
              <a:ext cx="0" cy="2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1" name="Line 36"/>
            <p:cNvSpPr>
              <a:spLocks noChangeShapeType="1"/>
            </p:cNvSpPr>
            <p:nvPr/>
          </p:nvSpPr>
          <p:spPr bwMode="auto">
            <a:xfrm>
              <a:off x="5337" y="979"/>
              <a:ext cx="0" cy="2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Line 37"/>
            <p:cNvSpPr>
              <a:spLocks noChangeShapeType="1"/>
            </p:cNvSpPr>
            <p:nvPr/>
          </p:nvSpPr>
          <p:spPr bwMode="auto">
            <a:xfrm>
              <a:off x="3264" y="1332"/>
              <a:ext cx="20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Line 38"/>
            <p:cNvSpPr>
              <a:spLocks noChangeShapeType="1"/>
            </p:cNvSpPr>
            <p:nvPr/>
          </p:nvSpPr>
          <p:spPr bwMode="auto">
            <a:xfrm>
              <a:off x="3264" y="1710"/>
              <a:ext cx="20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Line 39"/>
            <p:cNvSpPr>
              <a:spLocks noChangeShapeType="1"/>
            </p:cNvSpPr>
            <p:nvPr/>
          </p:nvSpPr>
          <p:spPr bwMode="auto">
            <a:xfrm>
              <a:off x="3264" y="2087"/>
              <a:ext cx="20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Line 40"/>
            <p:cNvSpPr>
              <a:spLocks noChangeShapeType="1"/>
            </p:cNvSpPr>
            <p:nvPr/>
          </p:nvSpPr>
          <p:spPr bwMode="auto">
            <a:xfrm>
              <a:off x="3264" y="2465"/>
              <a:ext cx="20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Line 41"/>
            <p:cNvSpPr>
              <a:spLocks noChangeShapeType="1"/>
            </p:cNvSpPr>
            <p:nvPr/>
          </p:nvSpPr>
          <p:spPr bwMode="auto">
            <a:xfrm>
              <a:off x="3264" y="2842"/>
              <a:ext cx="20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7" name="Line 42"/>
            <p:cNvSpPr>
              <a:spLocks noChangeShapeType="1"/>
            </p:cNvSpPr>
            <p:nvPr/>
          </p:nvSpPr>
          <p:spPr bwMode="auto">
            <a:xfrm>
              <a:off x="3264" y="3220"/>
              <a:ext cx="20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Line 43"/>
            <p:cNvSpPr>
              <a:spLocks noChangeShapeType="1"/>
            </p:cNvSpPr>
            <p:nvPr/>
          </p:nvSpPr>
          <p:spPr bwMode="auto">
            <a:xfrm>
              <a:off x="4301" y="1332"/>
              <a:ext cx="0" cy="1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9" name="Line 44"/>
            <p:cNvSpPr>
              <a:spLocks noChangeShapeType="1"/>
            </p:cNvSpPr>
            <p:nvPr/>
          </p:nvSpPr>
          <p:spPr bwMode="auto">
            <a:xfrm>
              <a:off x="3782" y="1332"/>
              <a:ext cx="0" cy="1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Line 45"/>
            <p:cNvSpPr>
              <a:spLocks noChangeShapeType="1"/>
            </p:cNvSpPr>
            <p:nvPr/>
          </p:nvSpPr>
          <p:spPr bwMode="auto">
            <a:xfrm>
              <a:off x="4819" y="1332"/>
              <a:ext cx="0" cy="1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Freeform 46"/>
            <p:cNvSpPr>
              <a:spLocks/>
            </p:cNvSpPr>
            <p:nvPr/>
          </p:nvSpPr>
          <p:spPr bwMode="auto">
            <a:xfrm>
              <a:off x="3264" y="816"/>
              <a:ext cx="2073" cy="317"/>
            </a:xfrm>
            <a:custGeom>
              <a:avLst/>
              <a:gdLst>
                <a:gd name="T0" fmla="*/ 0 w 768"/>
                <a:gd name="T1" fmla="*/ 2147483647 h 121"/>
                <a:gd name="T2" fmla="*/ 2147483647 w 768"/>
                <a:gd name="T3" fmla="*/ 2147483647 h 121"/>
                <a:gd name="T4" fmla="*/ 2147483647 w 768"/>
                <a:gd name="T5" fmla="*/ 2147483647 h 121"/>
                <a:gd name="T6" fmla="*/ 2147483647 w 768"/>
                <a:gd name="T7" fmla="*/ 2147483647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21">
                  <a:moveTo>
                    <a:pt x="0" y="64"/>
                  </a:moveTo>
                  <a:cubicBezTo>
                    <a:pt x="40" y="55"/>
                    <a:pt x="152" y="0"/>
                    <a:pt x="240" y="8"/>
                  </a:cubicBezTo>
                  <a:cubicBezTo>
                    <a:pt x="328" y="16"/>
                    <a:pt x="440" y="103"/>
                    <a:pt x="528" y="112"/>
                  </a:cubicBezTo>
                  <a:cubicBezTo>
                    <a:pt x="616" y="121"/>
                    <a:pt x="728" y="72"/>
                    <a:pt x="768" y="64"/>
                  </a:cubicBezTo>
                </a:path>
              </a:pathLst>
            </a:custGeom>
            <a:noFill/>
            <a:ln w="9525">
              <a:solidFill>
                <a:schemeClr val="tx1"/>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2" name="Freeform 47"/>
            <p:cNvSpPr>
              <a:spLocks/>
            </p:cNvSpPr>
            <p:nvPr/>
          </p:nvSpPr>
          <p:spPr bwMode="auto">
            <a:xfrm>
              <a:off x="3264" y="3450"/>
              <a:ext cx="2073" cy="294"/>
            </a:xfrm>
            <a:custGeom>
              <a:avLst/>
              <a:gdLst>
                <a:gd name="T0" fmla="*/ 0 w 768"/>
                <a:gd name="T1" fmla="*/ 2147483647 h 112"/>
                <a:gd name="T2" fmla="*/ 2147483647 w 768"/>
                <a:gd name="T3" fmla="*/ 2147483647 h 112"/>
                <a:gd name="T4" fmla="*/ 2147483647 w 768"/>
                <a:gd name="T5" fmla="*/ 2147483647 h 112"/>
                <a:gd name="T6" fmla="*/ 2147483647 w 768"/>
                <a:gd name="T7" fmla="*/ 2147483647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112">
                  <a:moveTo>
                    <a:pt x="0" y="56"/>
                  </a:moveTo>
                  <a:cubicBezTo>
                    <a:pt x="76" y="28"/>
                    <a:pt x="152" y="0"/>
                    <a:pt x="240" y="8"/>
                  </a:cubicBezTo>
                  <a:cubicBezTo>
                    <a:pt x="328" y="16"/>
                    <a:pt x="440" y="96"/>
                    <a:pt x="528" y="104"/>
                  </a:cubicBezTo>
                  <a:cubicBezTo>
                    <a:pt x="616" y="112"/>
                    <a:pt x="728" y="64"/>
                    <a:pt x="768" y="56"/>
                  </a:cubicBezTo>
                </a:path>
              </a:pathLst>
            </a:custGeom>
            <a:noFill/>
            <a:ln w="9525">
              <a:solidFill>
                <a:schemeClr val="tx1"/>
              </a:solidFill>
              <a:round/>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Rectangle 48"/>
            <p:cNvSpPr>
              <a:spLocks noChangeArrowheads="1"/>
            </p:cNvSpPr>
            <p:nvPr/>
          </p:nvSpPr>
          <p:spPr bwMode="auto">
            <a:xfrm>
              <a:off x="3264" y="1320"/>
              <a:ext cx="2088" cy="1896"/>
            </a:xfrm>
            <a:prstGeom prst="rect">
              <a:avLst/>
            </a:prstGeom>
            <a:solidFill>
              <a:srgbClr val="FFFF00"/>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3200">
                <a:solidFill>
                  <a:srgbClr val="FF0000"/>
                </a:solidFill>
              </a:endParaRPr>
            </a:p>
          </p:txBody>
        </p:sp>
        <p:sp>
          <p:nvSpPr>
            <p:cNvPr id="52244" name="Line 49"/>
            <p:cNvSpPr>
              <a:spLocks noChangeShapeType="1"/>
            </p:cNvSpPr>
            <p:nvPr/>
          </p:nvSpPr>
          <p:spPr bwMode="auto">
            <a:xfrm>
              <a:off x="3264" y="1716"/>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5" name="Line 50"/>
            <p:cNvSpPr>
              <a:spLocks noChangeShapeType="1"/>
            </p:cNvSpPr>
            <p:nvPr/>
          </p:nvSpPr>
          <p:spPr bwMode="auto">
            <a:xfrm>
              <a:off x="3264" y="2076"/>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6" name="Line 51"/>
            <p:cNvSpPr>
              <a:spLocks noChangeShapeType="1"/>
            </p:cNvSpPr>
            <p:nvPr/>
          </p:nvSpPr>
          <p:spPr bwMode="auto">
            <a:xfrm>
              <a:off x="3264" y="2472"/>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7" name="Line 52"/>
            <p:cNvSpPr>
              <a:spLocks noChangeShapeType="1"/>
            </p:cNvSpPr>
            <p:nvPr/>
          </p:nvSpPr>
          <p:spPr bwMode="auto">
            <a:xfrm>
              <a:off x="3264" y="2844"/>
              <a:ext cx="2088" cy="0"/>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8" name="Line 53"/>
            <p:cNvSpPr>
              <a:spLocks noChangeShapeType="1"/>
            </p:cNvSpPr>
            <p:nvPr/>
          </p:nvSpPr>
          <p:spPr bwMode="auto">
            <a:xfrm>
              <a:off x="4308" y="1308"/>
              <a:ext cx="0" cy="1908"/>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9" name="Line 54"/>
            <p:cNvSpPr>
              <a:spLocks noChangeShapeType="1"/>
            </p:cNvSpPr>
            <p:nvPr/>
          </p:nvSpPr>
          <p:spPr bwMode="auto">
            <a:xfrm>
              <a:off x="4836" y="1308"/>
              <a:ext cx="0" cy="1908"/>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0" name="Line 55"/>
            <p:cNvSpPr>
              <a:spLocks noChangeShapeType="1"/>
            </p:cNvSpPr>
            <p:nvPr/>
          </p:nvSpPr>
          <p:spPr bwMode="auto">
            <a:xfrm>
              <a:off x="3804" y="1320"/>
              <a:ext cx="0" cy="1908"/>
            </a:xfrm>
            <a:prstGeom prst="line">
              <a:avLst/>
            </a:prstGeom>
            <a:noFill/>
            <a:ln w="127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1" name="Text Box 56"/>
            <p:cNvSpPr txBox="1">
              <a:spLocks noChangeArrowheads="1"/>
            </p:cNvSpPr>
            <p:nvPr/>
          </p:nvSpPr>
          <p:spPr bwMode="auto">
            <a:xfrm>
              <a:off x="4947" y="1773"/>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54</a:t>
              </a:r>
            </a:p>
          </p:txBody>
        </p:sp>
        <p:sp>
          <p:nvSpPr>
            <p:cNvPr id="52252" name="Text Box 57"/>
            <p:cNvSpPr txBox="1">
              <a:spLocks noChangeArrowheads="1"/>
            </p:cNvSpPr>
            <p:nvPr/>
          </p:nvSpPr>
          <p:spPr bwMode="auto">
            <a:xfrm>
              <a:off x="3360" y="1408"/>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49</a:t>
              </a:r>
            </a:p>
          </p:txBody>
        </p:sp>
        <p:sp>
          <p:nvSpPr>
            <p:cNvPr id="52253" name="Text Box 58"/>
            <p:cNvSpPr txBox="1">
              <a:spLocks noChangeArrowheads="1"/>
            </p:cNvSpPr>
            <p:nvPr/>
          </p:nvSpPr>
          <p:spPr bwMode="auto">
            <a:xfrm>
              <a:off x="3895" y="1408"/>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46</a:t>
              </a:r>
            </a:p>
          </p:txBody>
        </p:sp>
        <p:sp>
          <p:nvSpPr>
            <p:cNvPr id="52254" name="Text Box 59"/>
            <p:cNvSpPr txBox="1">
              <a:spLocks noChangeArrowheads="1"/>
            </p:cNvSpPr>
            <p:nvPr/>
          </p:nvSpPr>
          <p:spPr bwMode="auto">
            <a:xfrm>
              <a:off x="4429" y="1395"/>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20</a:t>
              </a:r>
            </a:p>
          </p:txBody>
        </p:sp>
        <p:sp>
          <p:nvSpPr>
            <p:cNvPr id="52255" name="Text Box 60"/>
            <p:cNvSpPr txBox="1">
              <a:spLocks noChangeArrowheads="1"/>
            </p:cNvSpPr>
            <p:nvPr/>
          </p:nvSpPr>
          <p:spPr bwMode="auto">
            <a:xfrm>
              <a:off x="4429" y="1773"/>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20</a:t>
              </a:r>
            </a:p>
          </p:txBody>
        </p:sp>
        <p:sp>
          <p:nvSpPr>
            <p:cNvPr id="52256" name="Text Box 61"/>
            <p:cNvSpPr txBox="1">
              <a:spLocks noChangeArrowheads="1"/>
            </p:cNvSpPr>
            <p:nvPr/>
          </p:nvSpPr>
          <p:spPr bwMode="auto">
            <a:xfrm>
              <a:off x="4947" y="2138"/>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20</a:t>
              </a:r>
            </a:p>
          </p:txBody>
        </p:sp>
        <p:sp>
          <p:nvSpPr>
            <p:cNvPr id="52257" name="Text Box 62"/>
            <p:cNvSpPr txBox="1">
              <a:spLocks noChangeArrowheads="1"/>
            </p:cNvSpPr>
            <p:nvPr/>
          </p:nvSpPr>
          <p:spPr bwMode="auto">
            <a:xfrm>
              <a:off x="4947" y="2906"/>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20</a:t>
              </a:r>
            </a:p>
          </p:txBody>
        </p:sp>
        <p:sp>
          <p:nvSpPr>
            <p:cNvPr id="52258" name="Text Box 63"/>
            <p:cNvSpPr txBox="1">
              <a:spLocks noChangeArrowheads="1"/>
            </p:cNvSpPr>
            <p:nvPr/>
          </p:nvSpPr>
          <p:spPr bwMode="auto">
            <a:xfrm>
              <a:off x="3895" y="1786"/>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30</a:t>
              </a:r>
            </a:p>
          </p:txBody>
        </p:sp>
        <p:sp>
          <p:nvSpPr>
            <p:cNvPr id="52259" name="Text Box 64"/>
            <p:cNvSpPr txBox="1">
              <a:spLocks noChangeArrowheads="1"/>
            </p:cNvSpPr>
            <p:nvPr/>
          </p:nvSpPr>
          <p:spPr bwMode="auto">
            <a:xfrm>
              <a:off x="3895" y="2163"/>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45</a:t>
              </a:r>
            </a:p>
          </p:txBody>
        </p:sp>
        <p:sp>
          <p:nvSpPr>
            <p:cNvPr id="52260" name="Text Box 65"/>
            <p:cNvSpPr txBox="1">
              <a:spLocks noChangeArrowheads="1"/>
            </p:cNvSpPr>
            <p:nvPr/>
          </p:nvSpPr>
          <p:spPr bwMode="auto">
            <a:xfrm>
              <a:off x="3888" y="2534"/>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45</a:t>
              </a:r>
            </a:p>
          </p:txBody>
        </p:sp>
        <p:sp>
          <p:nvSpPr>
            <p:cNvPr id="52261" name="Text Box 66"/>
            <p:cNvSpPr txBox="1">
              <a:spLocks noChangeArrowheads="1"/>
            </p:cNvSpPr>
            <p:nvPr/>
          </p:nvSpPr>
          <p:spPr bwMode="auto">
            <a:xfrm>
              <a:off x="4429" y="2525"/>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41</a:t>
              </a:r>
            </a:p>
          </p:txBody>
        </p:sp>
        <p:sp>
          <p:nvSpPr>
            <p:cNvPr id="52262" name="Text Box 67"/>
            <p:cNvSpPr txBox="1">
              <a:spLocks noChangeArrowheads="1"/>
            </p:cNvSpPr>
            <p:nvPr/>
          </p:nvSpPr>
          <p:spPr bwMode="auto">
            <a:xfrm>
              <a:off x="4947" y="2525"/>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44</a:t>
              </a:r>
            </a:p>
          </p:txBody>
        </p:sp>
        <p:sp>
          <p:nvSpPr>
            <p:cNvPr id="52263" name="Text Box 68"/>
            <p:cNvSpPr txBox="1">
              <a:spLocks noChangeArrowheads="1"/>
            </p:cNvSpPr>
            <p:nvPr/>
          </p:nvSpPr>
          <p:spPr bwMode="auto">
            <a:xfrm>
              <a:off x="3376" y="2163"/>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48</a:t>
              </a:r>
            </a:p>
          </p:txBody>
        </p:sp>
        <p:sp>
          <p:nvSpPr>
            <p:cNvPr id="52264" name="Text Box 69"/>
            <p:cNvSpPr txBox="1">
              <a:spLocks noChangeArrowheads="1"/>
            </p:cNvSpPr>
            <p:nvPr/>
          </p:nvSpPr>
          <p:spPr bwMode="auto">
            <a:xfrm>
              <a:off x="3360" y="2544"/>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52</a:t>
              </a:r>
            </a:p>
          </p:txBody>
        </p:sp>
        <p:sp>
          <p:nvSpPr>
            <p:cNvPr id="52265" name="Text Box 70"/>
            <p:cNvSpPr txBox="1">
              <a:spLocks noChangeArrowheads="1"/>
            </p:cNvSpPr>
            <p:nvPr/>
          </p:nvSpPr>
          <p:spPr bwMode="auto">
            <a:xfrm>
              <a:off x="3911" y="2918"/>
              <a:ext cx="1052"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43</a:t>
              </a:r>
            </a:p>
          </p:txBody>
        </p:sp>
        <p:sp>
          <p:nvSpPr>
            <p:cNvPr id="52266" name="Text Box 71"/>
            <p:cNvSpPr txBox="1">
              <a:spLocks noChangeArrowheads="1"/>
            </p:cNvSpPr>
            <p:nvPr/>
          </p:nvSpPr>
          <p:spPr bwMode="auto">
            <a:xfrm>
              <a:off x="3360" y="1786"/>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3E</a:t>
              </a:r>
            </a:p>
          </p:txBody>
        </p:sp>
        <p:sp>
          <p:nvSpPr>
            <p:cNvPr id="52267" name="Text Box 72"/>
            <p:cNvSpPr txBox="1">
              <a:spLocks noChangeArrowheads="1"/>
            </p:cNvSpPr>
            <p:nvPr/>
          </p:nvSpPr>
          <p:spPr bwMode="auto">
            <a:xfrm>
              <a:off x="4429" y="2918"/>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29</a:t>
              </a:r>
            </a:p>
          </p:txBody>
        </p:sp>
        <p:sp>
          <p:nvSpPr>
            <p:cNvPr id="52268" name="Text Box 73"/>
            <p:cNvSpPr txBox="1">
              <a:spLocks noChangeArrowheads="1"/>
            </p:cNvSpPr>
            <p:nvPr/>
          </p:nvSpPr>
          <p:spPr bwMode="auto">
            <a:xfrm>
              <a:off x="3360" y="2918"/>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28</a:t>
              </a:r>
            </a:p>
          </p:txBody>
        </p:sp>
        <p:sp>
          <p:nvSpPr>
            <p:cNvPr id="52269" name="Text Box 74"/>
            <p:cNvSpPr txBox="1">
              <a:spLocks noChangeArrowheads="1"/>
            </p:cNvSpPr>
            <p:nvPr/>
          </p:nvSpPr>
          <p:spPr bwMode="auto">
            <a:xfrm>
              <a:off x="4947" y="1396"/>
              <a:ext cx="10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58</a:t>
              </a:r>
            </a:p>
          </p:txBody>
        </p:sp>
        <p:sp>
          <p:nvSpPr>
            <p:cNvPr id="52270" name="Text Box 75"/>
            <p:cNvSpPr txBox="1">
              <a:spLocks noChangeArrowheads="1"/>
            </p:cNvSpPr>
            <p:nvPr/>
          </p:nvSpPr>
          <p:spPr bwMode="auto">
            <a:xfrm>
              <a:off x="4429" y="2150"/>
              <a:ext cx="1053" cy="288"/>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0000"/>
                  </a:solidFill>
                  <a:latin typeface="Times New Roman" pitchFamily="18" charset="0"/>
                </a:rPr>
                <a:t>4E</a:t>
              </a:r>
            </a:p>
          </p:txBody>
        </p:sp>
      </p:grpSp>
      <p:sp>
        <p:nvSpPr>
          <p:cNvPr id="52228" name="灯片编号占位符 1"/>
          <p:cNvSpPr>
            <a:spLocks noGrp="1"/>
          </p:cNvSpPr>
          <p:nvPr>
            <p:ph type="sldNum" sz="quarter" idx="12"/>
          </p:nvPr>
        </p:nvSpPr>
        <p:spPr>
          <a:xfrm>
            <a:off x="8460432" y="6309320"/>
            <a:ext cx="56838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AD437D50-48B8-4936-B35E-435F97F21CEE}" type="slidenum">
              <a:rPr lang="en-US" altLang="zh-CN" sz="2000">
                <a:solidFill>
                  <a:srgbClr val="C00000"/>
                </a:solidFill>
                <a:latin typeface="Times New Roman" pitchFamily="18" charset="0"/>
              </a:rPr>
              <a:pPr algn="ctr"/>
              <a:t>49</a:t>
            </a:fld>
            <a:endParaRPr lang="en-US" altLang="zh-CN" sz="2000">
              <a:solidFill>
                <a:srgbClr val="C00000"/>
              </a:solidFill>
              <a:latin typeface="Times New Roman" pitchFamily="18" charset="0"/>
            </a:endParaRPr>
          </a:p>
        </p:txBody>
      </p:sp>
      <p:sp>
        <p:nvSpPr>
          <p:cNvPr id="52229"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p>
        </p:txBody>
      </p:sp>
      <p:sp>
        <p:nvSpPr>
          <p:cNvPr id="2" name="日期占位符 1"/>
          <p:cNvSpPr>
            <a:spLocks noGrp="1"/>
          </p:cNvSpPr>
          <p:nvPr>
            <p:ph type="dt" sz="half" idx="10"/>
          </p:nvPr>
        </p:nvSpPr>
        <p:spPr/>
        <p:txBody>
          <a:bodyPr/>
          <a:lstStyle/>
          <a:p>
            <a:pPr>
              <a:defRPr/>
            </a:pPr>
            <a:fld id="{30274495-7176-4447-9659-18DB88A2CFAF}"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9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49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544D673-F8F3-42B1-A9DE-8E24CA5D347A}" type="datetime11">
              <a:rPr lang="zh-CN" altLang="en-US" smtClean="0"/>
              <a:t>10:23:43</a:t>
            </a:fld>
            <a:endParaRPr lang="en-US" altLang="zh-CN" smtClean="0"/>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3B61DC-8F93-4130-A95D-85E096C4D607}" type="slidenum">
              <a:rPr lang="en-US" altLang="zh-CN"/>
              <a:pPr/>
              <a:t>5</a:t>
            </a:fld>
            <a:endParaRPr lang="en-US" altLang="zh-CN"/>
          </a:p>
        </p:txBody>
      </p:sp>
      <p:sp>
        <p:nvSpPr>
          <p:cNvPr id="7172" name="Rectangle 2"/>
          <p:cNvSpPr>
            <a:spLocks noGrp="1" noChangeArrowheads="1"/>
          </p:cNvSpPr>
          <p:nvPr>
            <p:ph type="title"/>
          </p:nvPr>
        </p:nvSpPr>
        <p:spPr>
          <a:xfrm>
            <a:off x="971550" y="1484313"/>
            <a:ext cx="3529013" cy="612775"/>
          </a:xfrm>
        </p:spPr>
        <p:txBody>
          <a:bodyPr/>
          <a:lstStyle/>
          <a:p>
            <a:pPr eaLnBrk="1" hangingPunct="1"/>
            <a:r>
              <a:rPr lang="en-US" altLang="zh-CN" sz="2700" smtClean="0"/>
              <a:t>1</a:t>
            </a:r>
            <a:r>
              <a:rPr lang="zh-CN" altLang="en-US" sz="2700" smtClean="0"/>
              <a:t>、定点纯小数</a:t>
            </a:r>
          </a:p>
        </p:txBody>
      </p:sp>
      <p:sp>
        <p:nvSpPr>
          <p:cNvPr id="11269" name="Rectangle 3"/>
          <p:cNvSpPr>
            <a:spLocks noGrp="1" noChangeArrowheads="1"/>
          </p:cNvSpPr>
          <p:nvPr>
            <p:ph type="body" idx="1"/>
          </p:nvPr>
        </p:nvSpPr>
        <p:spPr>
          <a:xfrm>
            <a:off x="1371600" y="1600200"/>
            <a:ext cx="7772400" cy="4495800"/>
          </a:xfrm>
        </p:spPr>
        <p:txBody>
          <a:bodyPr/>
          <a:lstStyle/>
          <a:p>
            <a:pPr lvl="1" eaLnBrk="1" hangingPunct="1">
              <a:lnSpc>
                <a:spcPct val="90000"/>
              </a:lnSpc>
              <a:defRPr/>
            </a:pPr>
            <a:endParaRPr lang="en-US" altLang="zh-CN" dirty="0"/>
          </a:p>
          <a:p>
            <a:pPr lvl="2" eaLnBrk="1" hangingPunct="1">
              <a:lnSpc>
                <a:spcPct val="90000"/>
              </a:lnSpc>
              <a:buFont typeface="Wingdings" pitchFamily="2" charset="2"/>
              <a:buNone/>
              <a:defRPr/>
            </a:pPr>
            <a:r>
              <a:rPr lang="en-US" altLang="zh-CN" sz="3700" dirty="0"/>
              <a:t>  </a:t>
            </a:r>
            <a:r>
              <a:rPr lang="en-US" altLang="zh-CN" sz="3700" dirty="0">
                <a:solidFill>
                  <a:schemeClr val="tx2">
                    <a:lumMod val="60000"/>
                    <a:lumOff val="40000"/>
                  </a:schemeClr>
                </a:solidFill>
              </a:rPr>
              <a:t>x</a:t>
            </a:r>
            <a:r>
              <a:rPr lang="en-US" altLang="zh-CN" sz="3700" baseline="-25000" dirty="0">
                <a:solidFill>
                  <a:schemeClr val="tx2">
                    <a:lumMod val="60000"/>
                    <a:lumOff val="40000"/>
                  </a:schemeClr>
                </a:solidFill>
              </a:rPr>
              <a:t>0</a:t>
            </a:r>
            <a:r>
              <a:rPr lang="en-US" altLang="zh-CN" sz="3700" baseline="-25000" dirty="0"/>
              <a:t> </a:t>
            </a:r>
            <a:r>
              <a:rPr lang="en-US" altLang="zh-CN" sz="3700" dirty="0"/>
              <a:t>x</a:t>
            </a:r>
            <a:r>
              <a:rPr lang="en-US" altLang="zh-CN" sz="3700" baseline="-25000" dirty="0"/>
              <a:t>1 </a:t>
            </a:r>
            <a:r>
              <a:rPr lang="en-US" altLang="zh-CN" sz="3700" dirty="0"/>
              <a:t>x</a:t>
            </a:r>
            <a:r>
              <a:rPr lang="en-US" altLang="zh-CN" sz="3700" baseline="-25000" dirty="0"/>
              <a:t>2 </a:t>
            </a:r>
            <a:r>
              <a:rPr lang="en-US" altLang="zh-CN" sz="3700" dirty="0"/>
              <a:t>x</a:t>
            </a:r>
            <a:r>
              <a:rPr lang="en-US" altLang="zh-CN" sz="3700" baseline="-25000" dirty="0"/>
              <a:t>3 </a:t>
            </a:r>
            <a:r>
              <a:rPr lang="en-US" altLang="zh-CN" sz="3700" dirty="0"/>
              <a:t>… x</a:t>
            </a:r>
            <a:r>
              <a:rPr lang="en-US" altLang="zh-CN" sz="3700" baseline="-25000" dirty="0"/>
              <a:t>n-1 </a:t>
            </a:r>
            <a:r>
              <a:rPr lang="en-US" altLang="zh-CN" sz="3700" dirty="0" err="1"/>
              <a:t>x</a:t>
            </a:r>
            <a:r>
              <a:rPr lang="en-US" altLang="zh-CN" sz="3700" baseline="-25000" dirty="0" err="1"/>
              <a:t>n</a:t>
            </a: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defRPr/>
            </a:pPr>
            <a:endParaRPr lang="en-US" altLang="zh-CN" sz="3700" baseline="-25000" dirty="0"/>
          </a:p>
          <a:p>
            <a:pPr lvl="2" eaLnBrk="1" hangingPunct="1">
              <a:lnSpc>
                <a:spcPct val="90000"/>
              </a:lnSpc>
              <a:buFont typeface="Wingdings" pitchFamily="2" charset="2"/>
              <a:buNone/>
              <a:defRPr/>
            </a:pPr>
            <a:endParaRPr lang="en-US" altLang="zh-CN" sz="3700" baseline="-25000" dirty="0"/>
          </a:p>
          <a:p>
            <a:pPr lvl="2" eaLnBrk="1" hangingPunct="1">
              <a:lnSpc>
                <a:spcPct val="90000"/>
              </a:lnSpc>
              <a:buFont typeface="Wingdings" pitchFamily="2" charset="2"/>
              <a:buNone/>
              <a:defRPr/>
            </a:pPr>
            <a:r>
              <a:rPr lang="zh-CN" altLang="en-US" sz="3700" baseline="-25000" dirty="0"/>
              <a:t>表示数的范围是   </a:t>
            </a:r>
            <a:r>
              <a:rPr lang="zh-CN" sz="4000" baseline="-25000" dirty="0">
                <a:solidFill>
                  <a:srgbClr val="00B0F0"/>
                </a:solidFill>
              </a:rPr>
              <a:t>－</a:t>
            </a:r>
            <a:r>
              <a:rPr lang="zh-CN" altLang="zh-CN" sz="4000" baseline="-25000" dirty="0">
                <a:solidFill>
                  <a:srgbClr val="00B0F0"/>
                </a:solidFill>
              </a:rPr>
              <a:t>1</a:t>
            </a:r>
            <a:r>
              <a:rPr lang="zh-CN" sz="4000" baseline="-25000" dirty="0"/>
              <a:t>＜</a:t>
            </a:r>
            <a:r>
              <a:rPr lang="zh-CN" sz="4000" i="1" baseline="-25000" dirty="0"/>
              <a:t>Ｘ＜</a:t>
            </a:r>
            <a:r>
              <a:rPr lang="zh-CN" sz="4000" baseline="-25000" dirty="0">
                <a:solidFill>
                  <a:srgbClr val="FF0000"/>
                </a:solidFill>
              </a:rPr>
              <a:t>＋</a:t>
            </a:r>
            <a:r>
              <a:rPr lang="zh-CN" altLang="zh-CN" sz="4000" baseline="-25000" dirty="0">
                <a:solidFill>
                  <a:srgbClr val="FF0000"/>
                </a:solidFill>
              </a:rPr>
              <a:t>1</a:t>
            </a:r>
            <a:endParaRPr lang="en-US" altLang="zh-CN" sz="3700" baseline="-25000" dirty="0">
              <a:solidFill>
                <a:srgbClr val="FF0000"/>
              </a:solidFill>
            </a:endParaRPr>
          </a:p>
          <a:p>
            <a:pPr lvl="2" eaLnBrk="1" hangingPunct="1">
              <a:lnSpc>
                <a:spcPct val="90000"/>
              </a:lnSpc>
              <a:buFont typeface="Wingdings" pitchFamily="2" charset="2"/>
              <a:buNone/>
              <a:defRPr/>
            </a:pPr>
            <a:endParaRPr lang="en-US" altLang="zh-CN" sz="1200" dirty="0"/>
          </a:p>
        </p:txBody>
      </p:sp>
      <p:sp>
        <p:nvSpPr>
          <p:cNvPr id="7174" name="Line 4"/>
          <p:cNvSpPr>
            <a:spLocks noChangeShapeType="1"/>
          </p:cNvSpPr>
          <p:nvPr/>
        </p:nvSpPr>
        <p:spPr bwMode="auto">
          <a:xfrm>
            <a:off x="2362200" y="2743200"/>
            <a:ext cx="457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175" name="Line 5"/>
          <p:cNvSpPr>
            <a:spLocks noChangeShapeType="1"/>
          </p:cNvSpPr>
          <p:nvPr/>
        </p:nvSpPr>
        <p:spPr bwMode="auto">
          <a:xfrm>
            <a:off x="2971800" y="2743200"/>
            <a:ext cx="2971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176" name="AutoShape 6"/>
          <p:cNvSpPr>
            <a:spLocks noChangeArrowheads="1"/>
          </p:cNvSpPr>
          <p:nvPr/>
        </p:nvSpPr>
        <p:spPr bwMode="auto">
          <a:xfrm>
            <a:off x="1143000" y="3352800"/>
            <a:ext cx="1828800" cy="609600"/>
          </a:xfrm>
          <a:prstGeom prst="wedgeEllipseCallout">
            <a:avLst>
              <a:gd name="adj1" fmla="val 32032"/>
              <a:gd name="adj2" fmla="val -148958"/>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符号</a:t>
            </a:r>
          </a:p>
        </p:txBody>
      </p:sp>
      <p:sp>
        <p:nvSpPr>
          <p:cNvPr id="7177" name="AutoShape 7"/>
          <p:cNvSpPr>
            <a:spLocks noChangeArrowheads="1"/>
          </p:cNvSpPr>
          <p:nvPr/>
        </p:nvSpPr>
        <p:spPr bwMode="auto">
          <a:xfrm>
            <a:off x="5795963" y="2924175"/>
            <a:ext cx="2438400" cy="838200"/>
          </a:xfrm>
          <a:prstGeom prst="wedgeEllipseCallout">
            <a:avLst>
              <a:gd name="adj1" fmla="val -95639"/>
              <a:gd name="adj2" fmla="val -62120"/>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量值</a:t>
            </a:r>
          </a:p>
        </p:txBody>
      </p:sp>
      <p:sp>
        <p:nvSpPr>
          <p:cNvPr id="7178" name="AutoShape 8"/>
          <p:cNvSpPr>
            <a:spLocks noChangeArrowheads="1"/>
          </p:cNvSpPr>
          <p:nvPr/>
        </p:nvSpPr>
        <p:spPr bwMode="auto">
          <a:xfrm>
            <a:off x="3200400" y="3962400"/>
            <a:ext cx="3810000" cy="1143000"/>
          </a:xfrm>
          <a:prstGeom prst="wedgeRoundRectCallout">
            <a:avLst>
              <a:gd name="adj1" fmla="val -55917"/>
              <a:gd name="adj2" fmla="val -154306"/>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小数点固定于符号位之后，不需专门存放位置</a:t>
            </a:r>
          </a:p>
        </p:txBody>
      </p:sp>
      <p:sp>
        <p:nvSpPr>
          <p:cNvPr id="7179" name="Text Box 9"/>
          <p:cNvSpPr txBox="1">
            <a:spLocks noChangeArrowheads="1"/>
          </p:cNvSpPr>
          <p:nvPr/>
        </p:nvSpPr>
        <p:spPr bwMode="auto">
          <a:xfrm>
            <a:off x="755650" y="620713"/>
            <a:ext cx="520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chemeClr val="tx2"/>
                </a:solidFill>
              </a:rPr>
              <a:t>2.1.1</a:t>
            </a:r>
            <a:r>
              <a:rPr lang="zh-CN" altLang="en-US" sz="4400" b="1">
                <a:solidFill>
                  <a:schemeClr val="tx2"/>
                </a:solidFill>
              </a:rPr>
              <a:t>数据格式</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395288" y="1628775"/>
            <a:ext cx="8150225" cy="4267200"/>
          </a:xfrm>
        </p:spPr>
        <p:txBody>
          <a:bodyPr/>
          <a:lstStyle/>
          <a:p>
            <a:pPr eaLnBrk="1" hangingPunct="1">
              <a:lnSpc>
                <a:spcPct val="90000"/>
              </a:lnSpc>
              <a:buFontTx/>
              <a:buNone/>
            </a:pPr>
            <a:r>
              <a:rPr lang="en-US" altLang="zh-CN" sz="2800" smtClean="0">
                <a:latin typeface="Times New Roman" pitchFamily="18" charset="0"/>
              </a:rPr>
              <a:t>(2)</a:t>
            </a:r>
            <a:r>
              <a:rPr lang="zh-CN" altLang="en-US" sz="2800" smtClean="0">
                <a:latin typeface="Times New Roman" pitchFamily="18" charset="0"/>
              </a:rPr>
              <a:t>串表法</a:t>
            </a:r>
          </a:p>
          <a:p>
            <a:pPr eaLnBrk="1" hangingPunct="1">
              <a:lnSpc>
                <a:spcPct val="90000"/>
              </a:lnSpc>
              <a:buFontTx/>
              <a:buNone/>
            </a:pPr>
            <a:r>
              <a:rPr lang="zh-CN" altLang="en-US" sz="2800" smtClean="0">
                <a:latin typeface="Times New Roman" pitchFamily="18" charset="0"/>
              </a:rPr>
              <a:t>            一个存储单元有</a:t>
            </a:r>
            <a:r>
              <a:rPr lang="en-US" altLang="zh-CN" sz="2800" smtClean="0">
                <a:latin typeface="Times New Roman" pitchFamily="18" charset="0"/>
              </a:rPr>
              <a:t>32</a:t>
            </a:r>
            <a:r>
              <a:rPr lang="zh-CN" altLang="en-US" sz="2800" smtClean="0">
                <a:latin typeface="Times New Roman" pitchFamily="18" charset="0"/>
              </a:rPr>
              <a:t>位，仅存放一个字符代码。字符串的每个字符代码后有一个链接字，用以指出下一个字符的存储单元地址。串表法不要求串中的各个字符在物理上相邻，在对字符串进行删除和插入操作时，只需修改相应字符代码后面的链接字即可。</a:t>
            </a:r>
          </a:p>
          <a:p>
            <a:pPr eaLnBrk="1" hangingPunct="1">
              <a:lnSpc>
                <a:spcPct val="90000"/>
              </a:lnSpc>
              <a:buFontTx/>
              <a:buNone/>
            </a:pPr>
            <a:r>
              <a:rPr lang="zh-CN" altLang="en-US" sz="2800" smtClean="0">
                <a:latin typeface="Times New Roman" pitchFamily="18" charset="0"/>
              </a:rPr>
              <a:t>            由于链接字占据了存储单元的大部分空间，使得主存的有效利用率下降（只有原来的</a:t>
            </a:r>
            <a:r>
              <a:rPr lang="en-US" altLang="zh-CN" sz="2800" smtClean="0">
                <a:latin typeface="Times New Roman" pitchFamily="18" charset="0"/>
              </a:rPr>
              <a:t>25</a:t>
            </a:r>
            <a:r>
              <a:rPr lang="zh-CN" altLang="en-US" sz="2800" smtClean="0">
                <a:latin typeface="Times New Roman" pitchFamily="18" charset="0"/>
              </a:rPr>
              <a:t>％）。</a:t>
            </a:r>
          </a:p>
          <a:p>
            <a:pPr eaLnBrk="1" hangingPunct="1">
              <a:lnSpc>
                <a:spcPct val="80000"/>
              </a:lnSpc>
              <a:buFontTx/>
              <a:buNone/>
            </a:pPr>
            <a:r>
              <a:rPr lang="zh-CN" altLang="en-US" sz="2800" smtClean="0">
                <a:latin typeface="Times New Roman" pitchFamily="18" charset="0"/>
              </a:rPr>
              <a:t>            上例中整个字符串需</a:t>
            </a:r>
            <a:r>
              <a:rPr lang="en-US" altLang="zh-CN" sz="2800" smtClean="0">
                <a:latin typeface="Times New Roman" pitchFamily="18" charset="0"/>
              </a:rPr>
              <a:t>19</a:t>
            </a:r>
            <a:r>
              <a:rPr lang="zh-CN" altLang="en-US" sz="2800" smtClean="0">
                <a:latin typeface="Times New Roman" pitchFamily="18" charset="0"/>
              </a:rPr>
              <a:t>个主存单元。 </a:t>
            </a:r>
          </a:p>
        </p:txBody>
      </p:sp>
      <p:sp>
        <p:nvSpPr>
          <p:cNvPr id="53251"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EBA8AA7A-462F-48C8-9704-C4E410371EB4}" type="slidenum">
              <a:rPr lang="en-US" altLang="zh-CN" sz="2000">
                <a:solidFill>
                  <a:srgbClr val="C00000"/>
                </a:solidFill>
                <a:latin typeface="Times New Roman" pitchFamily="18" charset="0"/>
              </a:rPr>
              <a:pPr algn="ctr"/>
              <a:t>50</a:t>
            </a:fld>
            <a:endParaRPr lang="en-US" altLang="zh-CN" sz="2000">
              <a:solidFill>
                <a:srgbClr val="C00000"/>
              </a:solidFill>
              <a:latin typeface="Times New Roman" pitchFamily="18" charset="0"/>
            </a:endParaRPr>
          </a:p>
        </p:txBody>
      </p:sp>
      <p:sp>
        <p:nvSpPr>
          <p:cNvPr id="53252" name="Rectangle 2"/>
          <p:cNvSpPr txBox="1">
            <a:spLocks noChangeArrowheads="1"/>
          </p:cNvSpPr>
          <p:nvPr/>
        </p:nvSpPr>
        <p:spPr bwMode="auto">
          <a:xfrm>
            <a:off x="354013" y="476250"/>
            <a:ext cx="62341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500" b="1">
                <a:solidFill>
                  <a:schemeClr val="tx2"/>
                </a:solidFill>
              </a:rPr>
              <a:t>2.1.3</a:t>
            </a:r>
            <a:r>
              <a:rPr lang="zh-CN" altLang="en-US" sz="3500" b="1">
                <a:solidFill>
                  <a:schemeClr val="tx2"/>
                </a:solidFill>
              </a:rPr>
              <a:t>字符和字符串的表示方法</a:t>
            </a:r>
          </a:p>
        </p:txBody>
      </p:sp>
      <p:sp>
        <p:nvSpPr>
          <p:cNvPr id="2" name="日期占位符 1"/>
          <p:cNvSpPr>
            <a:spLocks noGrp="1"/>
          </p:cNvSpPr>
          <p:nvPr>
            <p:ph type="dt" sz="half" idx="10"/>
          </p:nvPr>
        </p:nvSpPr>
        <p:spPr/>
        <p:txBody>
          <a:bodyPr/>
          <a:lstStyle/>
          <a:p>
            <a:pPr>
              <a:defRPr/>
            </a:pPr>
            <a:fld id="{5CEA2F28-2B3E-4F88-A1B3-03DFFD220B5D}"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type="body" idx="4294967295"/>
          </p:nvPr>
        </p:nvSpPr>
        <p:spPr>
          <a:xfrm>
            <a:off x="395288" y="1773238"/>
            <a:ext cx="8305800" cy="3600450"/>
          </a:xfrm>
        </p:spPr>
        <p:txBody>
          <a:bodyPr/>
          <a:lstStyle/>
          <a:p>
            <a:pPr eaLnBrk="1" hangingPunct="1">
              <a:lnSpc>
                <a:spcPct val="110000"/>
              </a:lnSpc>
              <a:buFontTx/>
              <a:buNone/>
            </a:pPr>
            <a:r>
              <a:rPr lang="en-US" altLang="zh-CN" sz="2800" smtClean="0">
                <a:latin typeface="Times New Roman" pitchFamily="18" charset="0"/>
              </a:rPr>
              <a:t>1.</a:t>
            </a:r>
            <a:r>
              <a:rPr lang="zh-CN" altLang="en-US" sz="2800" smtClean="0">
                <a:latin typeface="宋体" pitchFamily="2" charset="-122"/>
              </a:rPr>
              <a:t>汉字国标码</a:t>
            </a:r>
            <a:r>
              <a:rPr lang="zh-CN" altLang="en-US" sz="2800" smtClean="0">
                <a:latin typeface="Times New Roman" pitchFamily="18" charset="0"/>
              </a:rPr>
              <a:t>             </a:t>
            </a:r>
          </a:p>
          <a:p>
            <a:pPr eaLnBrk="1" hangingPunct="1">
              <a:buFontTx/>
              <a:buNone/>
            </a:pPr>
            <a:r>
              <a:rPr lang="zh-CN" altLang="en-US" sz="2800" smtClean="0">
                <a:latin typeface="Times New Roman" pitchFamily="18" charset="0"/>
              </a:rPr>
              <a:t>            </a:t>
            </a:r>
            <a:r>
              <a:rPr lang="en-US" altLang="zh-CN" sz="2800" smtClean="0">
                <a:latin typeface="Times New Roman" pitchFamily="18" charset="0"/>
              </a:rPr>
              <a:t>GB2312-80</a:t>
            </a:r>
            <a:r>
              <a:rPr lang="zh-CN" altLang="en-US" sz="2800" smtClean="0">
                <a:latin typeface="Times New Roman" pitchFamily="18" charset="0"/>
              </a:rPr>
              <a:t>，简称国标码。该标准共收集常用汉字</a:t>
            </a:r>
            <a:r>
              <a:rPr lang="en-US" altLang="zh-CN" sz="2800" smtClean="0">
                <a:latin typeface="Times New Roman" pitchFamily="18" charset="0"/>
              </a:rPr>
              <a:t>6763</a:t>
            </a:r>
            <a:r>
              <a:rPr lang="zh-CN" altLang="en-US" sz="2800" smtClean="0">
                <a:latin typeface="Times New Roman" pitchFamily="18" charset="0"/>
              </a:rPr>
              <a:t>个，其中一级汉字</a:t>
            </a:r>
            <a:r>
              <a:rPr lang="en-US" altLang="zh-CN" sz="2800" smtClean="0">
                <a:latin typeface="Times New Roman" pitchFamily="18" charset="0"/>
              </a:rPr>
              <a:t>3755</a:t>
            </a:r>
            <a:r>
              <a:rPr lang="zh-CN" altLang="en-US" sz="2800" smtClean="0">
                <a:latin typeface="Times New Roman" pitchFamily="18" charset="0"/>
              </a:rPr>
              <a:t>个，按拼音排序；二级汉字</a:t>
            </a:r>
            <a:r>
              <a:rPr lang="en-US" altLang="zh-CN" sz="2800" smtClean="0">
                <a:latin typeface="Times New Roman" pitchFamily="18" charset="0"/>
              </a:rPr>
              <a:t>3008</a:t>
            </a:r>
            <a:r>
              <a:rPr lang="zh-CN" altLang="en-US" sz="2800" smtClean="0">
                <a:latin typeface="Times New Roman" pitchFamily="18" charset="0"/>
              </a:rPr>
              <a:t>个，按部首排序；另外还有各种图形符号</a:t>
            </a:r>
            <a:r>
              <a:rPr lang="en-US" altLang="zh-CN" sz="2800" smtClean="0">
                <a:latin typeface="Times New Roman" pitchFamily="18" charset="0"/>
              </a:rPr>
              <a:t>682</a:t>
            </a:r>
            <a:r>
              <a:rPr lang="zh-CN" altLang="en-US" sz="2800" smtClean="0">
                <a:latin typeface="Times New Roman" pitchFamily="18" charset="0"/>
              </a:rPr>
              <a:t>个，共计</a:t>
            </a:r>
            <a:r>
              <a:rPr lang="en-US" altLang="zh-CN" sz="2800" smtClean="0">
                <a:latin typeface="Times New Roman" pitchFamily="18" charset="0"/>
              </a:rPr>
              <a:t>7445</a:t>
            </a:r>
            <a:r>
              <a:rPr lang="zh-CN" altLang="en-US" sz="2800" smtClean="0">
                <a:latin typeface="Times New Roman" pitchFamily="18" charset="0"/>
              </a:rPr>
              <a:t>个。</a:t>
            </a:r>
          </a:p>
          <a:p>
            <a:pPr eaLnBrk="1" hangingPunct="1">
              <a:lnSpc>
                <a:spcPct val="110000"/>
              </a:lnSpc>
              <a:buFontTx/>
              <a:buNone/>
            </a:pPr>
            <a:r>
              <a:rPr lang="zh-CN" altLang="en-US" sz="2800" smtClean="0">
                <a:latin typeface="Times New Roman" pitchFamily="18" charset="0"/>
              </a:rPr>
              <a:t>            每个汉字、图形符号都用两个字节表示，每个字节只使用低七位编码。</a:t>
            </a:r>
          </a:p>
        </p:txBody>
      </p:sp>
      <p:sp>
        <p:nvSpPr>
          <p:cNvPr id="54275" name="灯片编号占位符 1"/>
          <p:cNvSpPr>
            <a:spLocks noGrp="1"/>
          </p:cNvSpPr>
          <p:nvPr>
            <p:ph type="sldNum" sz="quarter" idx="12"/>
          </p:nvPr>
        </p:nvSpPr>
        <p:spPr>
          <a:xfrm>
            <a:off x="8316416"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345EAAAD-1AAB-45AE-B7F1-5CC1CD7EBC71}" type="slidenum">
              <a:rPr lang="en-US" altLang="zh-CN" sz="2000">
                <a:solidFill>
                  <a:srgbClr val="C00000"/>
                </a:solidFill>
                <a:latin typeface="Times New Roman" pitchFamily="18" charset="0"/>
              </a:rPr>
              <a:pPr algn="ctr"/>
              <a:t>51</a:t>
            </a:fld>
            <a:endParaRPr lang="en-US" altLang="zh-CN" sz="2000">
              <a:solidFill>
                <a:srgbClr val="C00000"/>
              </a:solidFill>
              <a:latin typeface="Times New Roman" pitchFamily="18" charset="0"/>
            </a:endParaRPr>
          </a:p>
        </p:txBody>
      </p:sp>
      <p:sp>
        <p:nvSpPr>
          <p:cNvPr id="54276" name="Rectangle 2"/>
          <p:cNvSpPr txBox="1">
            <a:spLocks noChangeArrowheads="1"/>
          </p:cNvSpPr>
          <p:nvPr/>
        </p:nvSpPr>
        <p:spPr bwMode="auto">
          <a:xfrm>
            <a:off x="457200" y="476250"/>
            <a:ext cx="490696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E88B8C72-BFA3-475D-8836-B4E4823F26AB}"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7" name="Rectangle 3"/>
          <p:cNvSpPr>
            <a:spLocks noGrp="1" noChangeArrowheads="1"/>
          </p:cNvSpPr>
          <p:nvPr>
            <p:ph type="body" idx="4294967295"/>
          </p:nvPr>
        </p:nvSpPr>
        <p:spPr>
          <a:xfrm>
            <a:off x="323850" y="1341438"/>
            <a:ext cx="8305800" cy="4533900"/>
          </a:xfrm>
        </p:spPr>
        <p:txBody>
          <a:bodyPr/>
          <a:lstStyle/>
          <a:p>
            <a:pPr eaLnBrk="1" hangingPunct="1">
              <a:buFontTx/>
              <a:buNone/>
            </a:pPr>
            <a:r>
              <a:rPr lang="en-US" altLang="zh-CN" sz="2800" smtClean="0">
                <a:latin typeface="Times New Roman" pitchFamily="18" charset="0"/>
              </a:rPr>
              <a:t>2.</a:t>
            </a:r>
            <a:r>
              <a:rPr lang="zh-CN" altLang="en-US" sz="2800" smtClean="0">
                <a:latin typeface="宋体" pitchFamily="2" charset="-122"/>
              </a:rPr>
              <a:t>汉字区位码</a:t>
            </a:r>
            <a:r>
              <a:rPr lang="zh-CN" altLang="en-US" sz="2800" smtClean="0">
                <a:latin typeface="Times New Roman" pitchFamily="18" charset="0"/>
              </a:rPr>
              <a:t>             </a:t>
            </a:r>
          </a:p>
          <a:p>
            <a:pPr algn="just" eaLnBrk="1" hangingPunct="1">
              <a:buFontTx/>
              <a:buNone/>
            </a:pPr>
            <a:r>
              <a:rPr lang="zh-CN" altLang="en-US" sz="2800" smtClean="0">
                <a:latin typeface="Times New Roman" pitchFamily="18" charset="0"/>
              </a:rPr>
              <a:t>            区位码将汉字编码</a:t>
            </a:r>
            <a:r>
              <a:rPr lang="en-US" altLang="zh-CN" sz="2800" smtClean="0">
                <a:latin typeface="Times New Roman" pitchFamily="18" charset="0"/>
                <a:cs typeface="Times New Roman" pitchFamily="18" charset="0"/>
              </a:rPr>
              <a:t>GB2312-80</a:t>
            </a:r>
            <a:r>
              <a:rPr lang="zh-CN" altLang="en-US" sz="2800" smtClean="0">
                <a:latin typeface="Times New Roman" pitchFamily="18" charset="0"/>
              </a:rPr>
              <a:t>中的</a:t>
            </a:r>
            <a:r>
              <a:rPr lang="en-US" altLang="zh-CN" sz="2800" smtClean="0">
                <a:latin typeface="Times New Roman" pitchFamily="18" charset="0"/>
                <a:cs typeface="Times New Roman" pitchFamily="18" charset="0"/>
              </a:rPr>
              <a:t>6763</a:t>
            </a:r>
            <a:r>
              <a:rPr lang="zh-CN" altLang="en-US" sz="2800" smtClean="0">
                <a:latin typeface="Times New Roman" pitchFamily="18" charset="0"/>
              </a:rPr>
              <a:t>个汉字分为</a:t>
            </a:r>
            <a:r>
              <a:rPr lang="en-US" altLang="zh-CN" sz="2800" smtClean="0">
                <a:latin typeface="Times New Roman" pitchFamily="18" charset="0"/>
                <a:cs typeface="Times New Roman" pitchFamily="18" charset="0"/>
              </a:rPr>
              <a:t>94</a:t>
            </a:r>
            <a:r>
              <a:rPr lang="zh-CN" altLang="en-US" sz="2800" smtClean="0">
                <a:latin typeface="Times New Roman" pitchFamily="18" charset="0"/>
              </a:rPr>
              <a:t>个区，每个区中包含</a:t>
            </a:r>
            <a:r>
              <a:rPr lang="en-US" altLang="zh-CN" sz="2800" smtClean="0">
                <a:latin typeface="Times New Roman" pitchFamily="18" charset="0"/>
                <a:cs typeface="Times New Roman" pitchFamily="18" charset="0"/>
              </a:rPr>
              <a:t>94</a:t>
            </a:r>
            <a:r>
              <a:rPr lang="zh-CN" altLang="en-US" sz="2800" smtClean="0">
                <a:latin typeface="Times New Roman" pitchFamily="18" charset="0"/>
              </a:rPr>
              <a:t>个汉字（位），区和位组成一个二维数组，每个汉字在数组中对应一个唯一的区位码。汉字的区位码定长</a:t>
            </a:r>
            <a:r>
              <a:rPr lang="en-US" altLang="zh-CN" sz="2800" smtClean="0">
                <a:latin typeface="Times New Roman" pitchFamily="18" charset="0"/>
                <a:cs typeface="Times New Roman" pitchFamily="18" charset="0"/>
              </a:rPr>
              <a:t>4</a:t>
            </a:r>
            <a:r>
              <a:rPr lang="zh-CN" altLang="en-US" sz="2800" smtClean="0">
                <a:latin typeface="Times New Roman" pitchFamily="18" charset="0"/>
              </a:rPr>
              <a:t>位，前</a:t>
            </a:r>
            <a:r>
              <a:rPr lang="en-US" altLang="zh-CN" sz="2800" smtClean="0">
                <a:latin typeface="Times New Roman" pitchFamily="18" charset="0"/>
                <a:cs typeface="Times New Roman" pitchFamily="18" charset="0"/>
              </a:rPr>
              <a:t>2</a:t>
            </a:r>
            <a:r>
              <a:rPr lang="zh-CN" altLang="en-US" sz="2800" smtClean="0">
                <a:latin typeface="Times New Roman" pitchFamily="18" charset="0"/>
              </a:rPr>
              <a:t>位表示区号，后</a:t>
            </a:r>
            <a:r>
              <a:rPr lang="en-US" altLang="zh-CN" sz="2800" smtClean="0">
                <a:latin typeface="Times New Roman" pitchFamily="18" charset="0"/>
                <a:cs typeface="Times New Roman" pitchFamily="18" charset="0"/>
              </a:rPr>
              <a:t>2</a:t>
            </a:r>
            <a:r>
              <a:rPr lang="zh-CN" altLang="en-US" sz="2800" smtClean="0">
                <a:latin typeface="Times New Roman" pitchFamily="18" charset="0"/>
              </a:rPr>
              <a:t>位表示位号，区号和位号用十进制数表示，区号从</a:t>
            </a:r>
            <a:r>
              <a:rPr lang="en-US" altLang="zh-CN" sz="2800" smtClean="0">
                <a:latin typeface="Times New Roman" pitchFamily="18" charset="0"/>
                <a:cs typeface="Times New Roman" pitchFamily="18" charset="0"/>
              </a:rPr>
              <a:t>01</a:t>
            </a:r>
            <a:r>
              <a:rPr lang="zh-CN" altLang="en-US" sz="2800" smtClean="0">
                <a:latin typeface="Times New Roman" pitchFamily="18" charset="0"/>
              </a:rPr>
              <a:t>到</a:t>
            </a:r>
            <a:r>
              <a:rPr lang="en-US" altLang="zh-CN" sz="2800" smtClean="0">
                <a:latin typeface="Times New Roman" pitchFamily="18" charset="0"/>
                <a:cs typeface="Times New Roman" pitchFamily="18" charset="0"/>
              </a:rPr>
              <a:t>94</a:t>
            </a:r>
            <a:r>
              <a:rPr lang="zh-CN" altLang="en-US" sz="2800" smtClean="0">
                <a:latin typeface="Times New Roman" pitchFamily="18" charset="0"/>
              </a:rPr>
              <a:t>，位号也从</a:t>
            </a:r>
            <a:r>
              <a:rPr lang="en-US" altLang="zh-CN" sz="2800" smtClean="0">
                <a:latin typeface="Times New Roman" pitchFamily="18" charset="0"/>
                <a:cs typeface="Times New Roman" pitchFamily="18" charset="0"/>
              </a:rPr>
              <a:t>01</a:t>
            </a:r>
            <a:r>
              <a:rPr lang="zh-CN" altLang="en-US" sz="2800" smtClean="0">
                <a:latin typeface="Times New Roman" pitchFamily="18" charset="0"/>
              </a:rPr>
              <a:t>到</a:t>
            </a:r>
            <a:r>
              <a:rPr lang="en-US" altLang="zh-CN" sz="2800" smtClean="0">
                <a:latin typeface="Times New Roman" pitchFamily="18" charset="0"/>
                <a:cs typeface="Times New Roman" pitchFamily="18" charset="0"/>
              </a:rPr>
              <a:t>94</a:t>
            </a:r>
            <a:r>
              <a:rPr lang="zh-CN" altLang="en-US" sz="2800" smtClean="0">
                <a:latin typeface="Times New Roman" pitchFamily="18" charset="0"/>
              </a:rPr>
              <a:t>。例如，“中”字在</a:t>
            </a:r>
            <a:r>
              <a:rPr lang="en-US" altLang="zh-CN" sz="2800" smtClean="0">
                <a:latin typeface="Times New Roman" pitchFamily="18" charset="0"/>
                <a:cs typeface="Times New Roman" pitchFamily="18" charset="0"/>
              </a:rPr>
              <a:t>54</a:t>
            </a:r>
            <a:r>
              <a:rPr lang="zh-CN" altLang="en-US" sz="2800" smtClean="0">
                <a:latin typeface="Times New Roman" pitchFamily="18" charset="0"/>
              </a:rPr>
              <a:t>区的</a:t>
            </a:r>
            <a:r>
              <a:rPr lang="en-US" altLang="zh-CN" sz="2800" smtClean="0">
                <a:latin typeface="Times New Roman" pitchFamily="18" charset="0"/>
                <a:cs typeface="Times New Roman" pitchFamily="18" charset="0"/>
              </a:rPr>
              <a:t>48</a:t>
            </a:r>
            <a:r>
              <a:rPr lang="zh-CN" altLang="en-US" sz="2800" smtClean="0">
                <a:latin typeface="Times New Roman" pitchFamily="18" charset="0"/>
              </a:rPr>
              <a:t>位上，其区位码为“</a:t>
            </a:r>
            <a:r>
              <a:rPr lang="en-US" altLang="zh-CN" sz="2800" smtClean="0">
                <a:latin typeface="Times New Roman" pitchFamily="18" charset="0"/>
                <a:cs typeface="Times New Roman" pitchFamily="18" charset="0"/>
              </a:rPr>
              <a:t>54-48</a:t>
            </a:r>
            <a:r>
              <a:rPr lang="en-US" altLang="zh-CN" sz="2800" smtClean="0">
                <a:latin typeface="Times New Roman" pitchFamily="18" charset="0"/>
              </a:rPr>
              <a:t>”</a:t>
            </a:r>
            <a:r>
              <a:rPr lang="zh-CN" altLang="en-US" sz="2800" smtClean="0">
                <a:latin typeface="Times New Roman" pitchFamily="18" charset="0"/>
              </a:rPr>
              <a:t>，“国”字在</a:t>
            </a:r>
            <a:r>
              <a:rPr lang="en-US" altLang="zh-CN" sz="2800" smtClean="0">
                <a:latin typeface="Times New Roman" pitchFamily="18" charset="0"/>
                <a:cs typeface="Times New Roman" pitchFamily="18" charset="0"/>
              </a:rPr>
              <a:t>25</a:t>
            </a:r>
            <a:r>
              <a:rPr lang="zh-CN" altLang="en-US" sz="2800" smtClean="0">
                <a:latin typeface="Times New Roman" pitchFamily="18" charset="0"/>
              </a:rPr>
              <a:t>区的</a:t>
            </a:r>
            <a:r>
              <a:rPr lang="en-US" altLang="zh-CN" sz="2800" smtClean="0">
                <a:latin typeface="Times New Roman" pitchFamily="18" charset="0"/>
                <a:cs typeface="Times New Roman" pitchFamily="18" charset="0"/>
              </a:rPr>
              <a:t>90</a:t>
            </a:r>
            <a:r>
              <a:rPr lang="zh-CN" altLang="en-US" sz="2800" smtClean="0">
                <a:latin typeface="Times New Roman" pitchFamily="18" charset="0"/>
              </a:rPr>
              <a:t>位上，其区位码为“</a:t>
            </a:r>
            <a:r>
              <a:rPr lang="en-US" altLang="zh-CN" sz="2800" smtClean="0">
                <a:latin typeface="Times New Roman" pitchFamily="18" charset="0"/>
                <a:cs typeface="Times New Roman" pitchFamily="18" charset="0"/>
              </a:rPr>
              <a:t>25-90</a:t>
            </a:r>
            <a:r>
              <a:rPr lang="en-US" altLang="zh-CN" sz="2800" smtClean="0">
                <a:latin typeface="Times New Roman" pitchFamily="18" charset="0"/>
              </a:rPr>
              <a:t>”</a:t>
            </a:r>
            <a:r>
              <a:rPr lang="zh-CN" altLang="en-US" sz="2800" smtClean="0">
                <a:latin typeface="Times New Roman" pitchFamily="18" charset="0"/>
              </a:rPr>
              <a:t>。</a:t>
            </a:r>
          </a:p>
        </p:txBody>
      </p:sp>
      <p:sp>
        <p:nvSpPr>
          <p:cNvPr id="55299"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7C8A2B1E-13E6-4B68-9B28-A20035094E1E}" type="slidenum">
              <a:rPr lang="en-US" altLang="zh-CN" sz="2000">
                <a:solidFill>
                  <a:srgbClr val="C00000"/>
                </a:solidFill>
                <a:latin typeface="Times New Roman" pitchFamily="18" charset="0"/>
              </a:rPr>
              <a:pPr algn="ctr"/>
              <a:t>52</a:t>
            </a:fld>
            <a:endParaRPr lang="en-US" altLang="zh-CN" sz="2000">
              <a:solidFill>
                <a:srgbClr val="C00000"/>
              </a:solidFill>
              <a:latin typeface="Times New Roman" pitchFamily="18" charset="0"/>
            </a:endParaRPr>
          </a:p>
        </p:txBody>
      </p:sp>
      <p:sp>
        <p:nvSpPr>
          <p:cNvPr id="55300"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725025FC-5940-4A5A-B322-1500B60438B3}"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7" name="Rectangle 3"/>
          <p:cNvSpPr>
            <a:spLocks noGrp="1" noChangeArrowheads="1"/>
          </p:cNvSpPr>
          <p:nvPr>
            <p:ph type="body" idx="4294967295"/>
          </p:nvPr>
        </p:nvSpPr>
        <p:spPr>
          <a:xfrm>
            <a:off x="250825" y="1412875"/>
            <a:ext cx="8305800" cy="4679950"/>
          </a:xfrm>
        </p:spPr>
        <p:txBody>
          <a:bodyPr/>
          <a:lstStyle/>
          <a:p>
            <a:pPr algn="just" eaLnBrk="1" hangingPunct="1">
              <a:lnSpc>
                <a:spcPct val="90000"/>
              </a:lnSpc>
              <a:buFontTx/>
              <a:buNone/>
            </a:pPr>
            <a:r>
              <a:rPr lang="en-US" altLang="zh-CN" sz="2800" smtClean="0">
                <a:latin typeface="Times New Roman" pitchFamily="18" charset="0"/>
              </a:rPr>
              <a:t>            </a:t>
            </a:r>
            <a:r>
              <a:rPr lang="zh-CN" altLang="en-US" sz="2800" smtClean="0">
                <a:latin typeface="Times New Roman" pitchFamily="18" charset="0"/>
              </a:rPr>
              <a:t>汉字区位码并不等于汉字国标码，它们两者之间的关系可用以下公式表示：</a:t>
            </a:r>
            <a:endParaRPr lang="zh-CN" altLang="en-US" sz="2800" smtClean="0">
              <a:latin typeface="宋体" pitchFamily="2" charset="-122"/>
            </a:endParaRPr>
          </a:p>
          <a:p>
            <a:pPr algn="just" eaLnBrk="1" hangingPunct="1">
              <a:lnSpc>
                <a:spcPct val="90000"/>
              </a:lnSpc>
              <a:buFontTx/>
              <a:buNone/>
            </a:pPr>
            <a:r>
              <a:rPr lang="zh-CN" altLang="en-US" sz="2800" smtClean="0">
                <a:latin typeface="Times New Roman" pitchFamily="18" charset="0"/>
                <a:cs typeface="Times New Roman" pitchFamily="18" charset="0"/>
              </a:rPr>
              <a:t>            </a:t>
            </a:r>
            <a:r>
              <a:rPr lang="zh-CN" altLang="en-US" sz="2800" smtClean="0">
                <a:solidFill>
                  <a:srgbClr val="FF3300"/>
                </a:solidFill>
                <a:latin typeface="Times New Roman" pitchFamily="18" charset="0"/>
              </a:rPr>
              <a:t>国标码＝区位码（十六进制）＋</a:t>
            </a:r>
            <a:r>
              <a:rPr lang="en-US" altLang="zh-CN" sz="2800" smtClean="0">
                <a:solidFill>
                  <a:srgbClr val="FF3300"/>
                </a:solidFill>
                <a:latin typeface="Times New Roman" pitchFamily="18" charset="0"/>
                <a:cs typeface="Times New Roman" pitchFamily="18" charset="0"/>
              </a:rPr>
              <a:t>2020H</a:t>
            </a:r>
            <a:endParaRPr lang="en-US" altLang="zh-CN" sz="2800" smtClean="0">
              <a:solidFill>
                <a:srgbClr val="FF3300"/>
              </a:solidFill>
              <a:latin typeface="宋体" pitchFamily="2" charset="-122"/>
            </a:endParaRPr>
          </a:p>
          <a:p>
            <a:pPr algn="just" eaLnBrk="1" hangingPunct="1">
              <a:lnSpc>
                <a:spcPct val="90000"/>
              </a:lnSpc>
              <a:buFontTx/>
              <a:buNone/>
            </a:pPr>
            <a:r>
              <a:rPr lang="en-US" altLang="zh-CN" sz="2800" smtClean="0">
                <a:latin typeface="Times New Roman" pitchFamily="18" charset="0"/>
                <a:cs typeface="Times New Roman" pitchFamily="18" charset="0"/>
              </a:rPr>
              <a:t>            </a:t>
            </a:r>
            <a:r>
              <a:rPr lang="zh-CN" altLang="en-US" sz="2800" smtClean="0">
                <a:latin typeface="Times New Roman" pitchFamily="18" charset="0"/>
              </a:rPr>
              <a:t>例如：已知汉字“春”的区位码为“</a:t>
            </a:r>
            <a:r>
              <a:rPr lang="en-US" altLang="zh-CN" sz="2800" smtClean="0">
                <a:latin typeface="Times New Roman" pitchFamily="18" charset="0"/>
                <a:cs typeface="Times New Roman" pitchFamily="18" charset="0"/>
              </a:rPr>
              <a:t>20-26</a:t>
            </a:r>
            <a:r>
              <a:rPr lang="en-US" altLang="zh-CN" sz="2800" smtClean="0">
                <a:latin typeface="Times New Roman" pitchFamily="18" charset="0"/>
              </a:rPr>
              <a:t>”</a:t>
            </a:r>
            <a:r>
              <a:rPr lang="zh-CN" altLang="en-US" sz="2800" smtClean="0">
                <a:latin typeface="Times New Roman" pitchFamily="18" charset="0"/>
              </a:rPr>
              <a:t>，计算它的国标码。</a:t>
            </a:r>
            <a:endParaRPr lang="zh-CN" altLang="en-US" sz="2800" smtClean="0">
              <a:latin typeface="宋体" pitchFamily="2" charset="-122"/>
            </a:endParaRPr>
          </a:p>
          <a:p>
            <a:pPr algn="just" eaLnBrk="1" hangingPunct="1">
              <a:lnSpc>
                <a:spcPct val="90000"/>
              </a:lnSpc>
              <a:buFontTx/>
              <a:buNone/>
            </a:pPr>
            <a:r>
              <a:rPr lang="zh-CN" altLang="en-US" sz="2800" smtClean="0">
                <a:latin typeface="Times New Roman" pitchFamily="18" charset="0"/>
              </a:rPr>
              <a:t>             区位码：</a:t>
            </a: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20         26       </a:t>
            </a:r>
            <a:r>
              <a:rPr lang="zh-CN" altLang="en-US" sz="2800" smtClean="0">
                <a:latin typeface="Times New Roman" pitchFamily="18" charset="0"/>
              </a:rPr>
              <a:t>十进制</a:t>
            </a:r>
            <a:endParaRPr lang="zh-CN" altLang="en-US" sz="2800" smtClean="0">
              <a:latin typeface="宋体" pitchFamily="2" charset="-122"/>
            </a:endParaRPr>
          </a:p>
          <a:p>
            <a:pPr algn="just" eaLnBrk="1" hangingPunct="1">
              <a:lnSpc>
                <a:spcPct val="90000"/>
              </a:lnSpc>
              <a:buFontTx/>
              <a:buNone/>
            </a:pPr>
            <a:r>
              <a:rPr lang="zh-CN" altLang="en-US" sz="2800" smtClean="0">
                <a:latin typeface="Times New Roman" pitchFamily="18" charset="0"/>
                <a:cs typeface="Times New Roman" pitchFamily="18" charset="0"/>
              </a:rPr>
              <a:t>                                    </a:t>
            </a:r>
            <a:r>
              <a:rPr lang="zh-CN" altLang="en-US" sz="2800" smtClean="0">
                <a:latin typeface="Times New Roman" pitchFamily="18" charset="0"/>
              </a:rPr>
              <a:t>↓</a:t>
            </a:r>
            <a:r>
              <a:rPr lang="zh-CN" altLang="en-US" sz="2800" smtClean="0">
                <a:latin typeface="Times New Roman" pitchFamily="18" charset="0"/>
                <a:cs typeface="Times New Roman" pitchFamily="18" charset="0"/>
              </a:rPr>
              <a:t>          </a:t>
            </a:r>
            <a:r>
              <a:rPr lang="zh-CN" altLang="en-US" sz="2800" smtClean="0">
                <a:latin typeface="Times New Roman" pitchFamily="18" charset="0"/>
              </a:rPr>
              <a:t>↓</a:t>
            </a:r>
            <a:endParaRPr lang="zh-CN" altLang="en-US" sz="2800" smtClean="0">
              <a:latin typeface="宋体" pitchFamily="2" charset="-122"/>
            </a:endParaRPr>
          </a:p>
          <a:p>
            <a:pPr algn="just" eaLnBrk="1" hangingPunct="1">
              <a:lnSpc>
                <a:spcPct val="90000"/>
              </a:lnSpc>
              <a:buFontTx/>
              <a:buNone/>
            </a:pP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14H        1AH     </a:t>
            </a:r>
            <a:r>
              <a:rPr lang="zh-CN" altLang="en-US" sz="2800" smtClean="0">
                <a:latin typeface="Times New Roman" pitchFamily="18" charset="0"/>
              </a:rPr>
              <a:t>十六进制</a:t>
            </a:r>
            <a:endParaRPr lang="zh-CN" altLang="en-US" sz="2800" smtClean="0">
              <a:latin typeface="宋体" pitchFamily="2" charset="-122"/>
            </a:endParaRPr>
          </a:p>
          <a:p>
            <a:pPr algn="just" eaLnBrk="1" hangingPunct="1">
              <a:lnSpc>
                <a:spcPct val="90000"/>
              </a:lnSpc>
              <a:buFontTx/>
              <a:buNone/>
            </a:pP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+20H       +20H</a:t>
            </a:r>
            <a:endParaRPr lang="en-US" altLang="zh-CN" sz="2800" smtClean="0">
              <a:latin typeface="宋体" pitchFamily="2" charset="-122"/>
            </a:endParaRPr>
          </a:p>
          <a:p>
            <a:pPr algn="just" eaLnBrk="1" hangingPunct="1">
              <a:lnSpc>
                <a:spcPct val="90000"/>
              </a:lnSpc>
              <a:buFontTx/>
              <a:buNone/>
            </a:pPr>
            <a:r>
              <a:rPr lang="en-US" altLang="zh-CN" sz="2800" smtClean="0">
                <a:latin typeface="Times New Roman" pitchFamily="18" charset="0"/>
                <a:cs typeface="Times New Roman" pitchFamily="18" charset="0"/>
              </a:rPr>
              <a:t>             </a:t>
            </a:r>
            <a:r>
              <a:rPr lang="zh-CN" altLang="en-US" sz="2800" smtClean="0">
                <a:latin typeface="Times New Roman" pitchFamily="18" charset="0"/>
              </a:rPr>
              <a:t>国标码：</a:t>
            </a:r>
            <a:r>
              <a:rPr lang="zh-CN" altLang="en-US" sz="2800" smtClean="0">
                <a:latin typeface="Times New Roman" pitchFamily="18" charset="0"/>
                <a:cs typeface="Times New Roman" pitchFamily="18" charset="0"/>
              </a:rPr>
              <a:t>    </a:t>
            </a:r>
            <a:r>
              <a:rPr lang="en-US" altLang="zh-CN" sz="2800" smtClean="0">
                <a:latin typeface="Times New Roman" pitchFamily="18" charset="0"/>
                <a:cs typeface="Times New Roman" pitchFamily="18" charset="0"/>
              </a:rPr>
              <a:t>34H        3AH</a:t>
            </a:r>
          </a:p>
        </p:txBody>
      </p:sp>
      <p:sp>
        <p:nvSpPr>
          <p:cNvPr id="318468" name="Line 4"/>
          <p:cNvSpPr>
            <a:spLocks noChangeShapeType="1"/>
          </p:cNvSpPr>
          <p:nvPr/>
        </p:nvSpPr>
        <p:spPr bwMode="auto">
          <a:xfrm>
            <a:off x="2771775" y="54102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8469" name="Line 5"/>
          <p:cNvSpPr>
            <a:spLocks noChangeShapeType="1"/>
          </p:cNvSpPr>
          <p:nvPr/>
        </p:nvSpPr>
        <p:spPr bwMode="auto">
          <a:xfrm>
            <a:off x="4305300" y="54102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5" name="灯片编号占位符 1"/>
          <p:cNvSpPr>
            <a:spLocks noGrp="1"/>
          </p:cNvSpPr>
          <p:nvPr>
            <p:ph type="sldNum" sz="quarter" idx="12"/>
          </p:nvPr>
        </p:nvSpPr>
        <p:spPr>
          <a:xfrm>
            <a:off x="8388424"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B35929A3-6D7D-4F31-8C2B-403B7D455809}" type="slidenum">
              <a:rPr lang="en-US" altLang="zh-CN" sz="2000">
                <a:solidFill>
                  <a:srgbClr val="C00000"/>
                </a:solidFill>
                <a:latin typeface="Times New Roman" pitchFamily="18" charset="0"/>
              </a:rPr>
              <a:pPr algn="ctr"/>
              <a:t>53</a:t>
            </a:fld>
            <a:endParaRPr lang="en-US" altLang="zh-CN" sz="2000">
              <a:solidFill>
                <a:srgbClr val="C00000"/>
              </a:solidFill>
              <a:latin typeface="Times New Roman" pitchFamily="18" charset="0"/>
            </a:endParaRPr>
          </a:p>
        </p:txBody>
      </p:sp>
      <p:sp>
        <p:nvSpPr>
          <p:cNvPr id="56326"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2A22B036-5FE3-479A-8B98-BD82F844AA1C}"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8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8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8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84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8467">
                                            <p:txEl>
                                              <p:pRg st="7" end="7"/>
                                            </p:txEl>
                                          </p:spTgt>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318468"/>
                                        </p:tgtEl>
                                        <p:attrNameLst>
                                          <p:attrName>style.visibility</p:attrName>
                                        </p:attrNameLst>
                                      </p:cBhvr>
                                      <p:to>
                                        <p:strVal val="visible"/>
                                      </p:to>
                                    </p:set>
                                  </p:childTnLst>
                                </p:cTn>
                              </p:par>
                            </p:childTnLst>
                          </p:cTn>
                        </p:par>
                        <p:par>
                          <p:cTn id="38" fill="hold" nodeType="afterGroup">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P spid="318468" grpId="0" animBg="1"/>
      <p:bldP spid="31846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type="body" idx="4294967295"/>
          </p:nvPr>
        </p:nvSpPr>
        <p:spPr>
          <a:xfrm>
            <a:off x="395288" y="1557338"/>
            <a:ext cx="8305800" cy="2949575"/>
          </a:xfrm>
        </p:spPr>
        <p:txBody>
          <a:bodyPr/>
          <a:lstStyle/>
          <a:p>
            <a:pPr eaLnBrk="1" hangingPunct="1">
              <a:buFontTx/>
              <a:buNone/>
            </a:pPr>
            <a:r>
              <a:rPr lang="en-US" altLang="zh-CN" sz="2800" smtClean="0">
                <a:latin typeface="Times New Roman" pitchFamily="18" charset="0"/>
              </a:rPr>
              <a:t>3.</a:t>
            </a:r>
            <a:r>
              <a:rPr lang="zh-CN" altLang="en-US" sz="2800" smtClean="0">
                <a:latin typeface="宋体" pitchFamily="2" charset="-122"/>
              </a:rPr>
              <a:t>汉字机内码</a:t>
            </a:r>
            <a:r>
              <a:rPr lang="zh-CN" altLang="en-US" sz="2800" smtClean="0">
                <a:latin typeface="Times New Roman" pitchFamily="18" charset="0"/>
              </a:rPr>
              <a:t>             </a:t>
            </a:r>
          </a:p>
          <a:p>
            <a:pPr algn="just" eaLnBrk="1" hangingPunct="1">
              <a:buFontTx/>
              <a:buNone/>
            </a:pPr>
            <a:r>
              <a:rPr lang="zh-CN" altLang="en-US" sz="2800" smtClean="0">
                <a:latin typeface="宋体" pitchFamily="2" charset="-122"/>
              </a:rPr>
              <a:t>      汉字可以通过不同的输入码输入，但在计算机内部其内码是唯一的。</a:t>
            </a:r>
            <a:r>
              <a:rPr lang="zh-CN" altLang="en-US" sz="2800" smtClean="0">
                <a:latin typeface="Times New Roman" pitchFamily="18" charset="0"/>
              </a:rPr>
              <a:t> </a:t>
            </a:r>
          </a:p>
          <a:p>
            <a:pPr eaLnBrk="1" hangingPunct="1">
              <a:lnSpc>
                <a:spcPct val="90000"/>
              </a:lnSpc>
              <a:buFontTx/>
              <a:buNone/>
            </a:pPr>
            <a:r>
              <a:rPr lang="zh-CN" altLang="en-US" sz="2800" smtClean="0">
                <a:latin typeface="Times New Roman" pitchFamily="18" charset="0"/>
              </a:rPr>
              <a:t>            因为汉字处理系统要保证中西文的兼容，当系统中同时存在</a:t>
            </a:r>
            <a:r>
              <a:rPr lang="en-US" altLang="zh-CN" sz="2800" smtClean="0">
                <a:latin typeface="Times New Roman" pitchFamily="18" charset="0"/>
              </a:rPr>
              <a:t>ASCII</a:t>
            </a:r>
            <a:r>
              <a:rPr lang="zh-CN" altLang="en-US" sz="2800" smtClean="0">
                <a:latin typeface="Times New Roman" pitchFamily="18" charset="0"/>
              </a:rPr>
              <a:t>码和汉字国标码时，将会产生二义性。</a:t>
            </a:r>
          </a:p>
        </p:txBody>
      </p:sp>
      <p:sp>
        <p:nvSpPr>
          <p:cNvPr id="57347" name="灯片编号占位符 1"/>
          <p:cNvSpPr>
            <a:spLocks noGrp="1"/>
          </p:cNvSpPr>
          <p:nvPr>
            <p:ph type="sldNum" sz="quarter" idx="12"/>
          </p:nvPr>
        </p:nvSpPr>
        <p:spPr>
          <a:xfrm>
            <a:off x="8388424"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E0562475-27C1-410D-9299-2A8C175F8B49}" type="slidenum">
              <a:rPr lang="en-US" altLang="zh-CN" sz="2000">
                <a:solidFill>
                  <a:srgbClr val="C00000"/>
                </a:solidFill>
                <a:latin typeface="Times New Roman" pitchFamily="18" charset="0"/>
              </a:rPr>
              <a:pPr algn="ctr"/>
              <a:t>54</a:t>
            </a:fld>
            <a:endParaRPr lang="en-US" altLang="zh-CN" sz="2000">
              <a:solidFill>
                <a:srgbClr val="C00000"/>
              </a:solidFill>
              <a:latin typeface="Times New Roman" pitchFamily="18" charset="0"/>
            </a:endParaRPr>
          </a:p>
        </p:txBody>
      </p:sp>
      <p:sp>
        <p:nvSpPr>
          <p:cNvPr id="57348"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D912197C-CC00-4743-9FD5-52219AEB627F}"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p:cNvSpPr>
            <a:spLocks noGrp="1" noChangeArrowheads="1"/>
          </p:cNvSpPr>
          <p:nvPr>
            <p:ph type="body" idx="4294967295"/>
          </p:nvPr>
        </p:nvSpPr>
        <p:spPr>
          <a:xfrm>
            <a:off x="447675" y="1179513"/>
            <a:ext cx="8305800" cy="1793875"/>
          </a:xfrm>
        </p:spPr>
        <p:txBody>
          <a:bodyPr/>
          <a:lstStyle/>
          <a:p>
            <a:pPr eaLnBrk="1" hangingPunct="1">
              <a:buFontTx/>
              <a:buNone/>
            </a:pPr>
            <a:r>
              <a:rPr lang="en-US" altLang="zh-CN" sz="2800" smtClean="0">
                <a:latin typeface="Times New Roman" pitchFamily="18" charset="0"/>
              </a:rPr>
              <a:t>            </a:t>
            </a:r>
            <a:r>
              <a:rPr lang="zh-CN" altLang="en-US" sz="2800" smtClean="0">
                <a:latin typeface="Times New Roman" pitchFamily="18" charset="0"/>
              </a:rPr>
              <a:t>例如：从主存中读出两个字节的内容，它们分别为</a:t>
            </a:r>
            <a:r>
              <a:rPr lang="en-US" altLang="zh-CN" sz="2800" smtClean="0">
                <a:latin typeface="Times New Roman" pitchFamily="18" charset="0"/>
              </a:rPr>
              <a:t>30H</a:t>
            </a:r>
            <a:r>
              <a:rPr lang="zh-CN" altLang="en-US" sz="2800" smtClean="0">
                <a:latin typeface="Times New Roman" pitchFamily="18" charset="0"/>
              </a:rPr>
              <a:t>和</a:t>
            </a:r>
            <a:r>
              <a:rPr lang="en-US" altLang="zh-CN" sz="2800" smtClean="0">
                <a:latin typeface="Times New Roman" pitchFamily="18" charset="0"/>
              </a:rPr>
              <a:t>21H</a:t>
            </a:r>
            <a:r>
              <a:rPr lang="zh-CN" altLang="en-US" sz="2800" smtClean="0">
                <a:latin typeface="Times New Roman" pitchFamily="18" charset="0"/>
              </a:rPr>
              <a:t>，这时既可能是表示汉字“啊”的国标码，又可能是表示西文“</a:t>
            </a:r>
            <a:r>
              <a:rPr lang="en-US" altLang="zh-CN" sz="2800" smtClean="0">
                <a:latin typeface="Times New Roman" pitchFamily="18" charset="0"/>
              </a:rPr>
              <a:t>0”</a:t>
            </a:r>
            <a:r>
              <a:rPr lang="zh-CN" altLang="en-US" sz="2800" smtClean="0">
                <a:latin typeface="Times New Roman" pitchFamily="18" charset="0"/>
              </a:rPr>
              <a:t>和“</a:t>
            </a:r>
            <a:r>
              <a:rPr lang="en-US" altLang="zh-CN" sz="2800" smtClean="0">
                <a:latin typeface="Times New Roman" pitchFamily="18" charset="0"/>
              </a:rPr>
              <a:t>!”</a:t>
            </a:r>
            <a:r>
              <a:rPr lang="zh-CN" altLang="en-US" sz="2800" smtClean="0">
                <a:latin typeface="Times New Roman" pitchFamily="18" charset="0"/>
              </a:rPr>
              <a:t>的</a:t>
            </a:r>
            <a:r>
              <a:rPr lang="en-US" altLang="zh-CN" sz="2800" smtClean="0">
                <a:latin typeface="Times New Roman" pitchFamily="18" charset="0"/>
              </a:rPr>
              <a:t>ASCII</a:t>
            </a:r>
            <a:r>
              <a:rPr lang="zh-CN" altLang="en-US" sz="2800" smtClean="0">
                <a:latin typeface="Times New Roman" pitchFamily="18" charset="0"/>
              </a:rPr>
              <a:t>码。</a:t>
            </a:r>
          </a:p>
        </p:txBody>
      </p:sp>
      <p:sp>
        <p:nvSpPr>
          <p:cNvPr id="252932" name="Text Box 4"/>
          <p:cNvSpPr txBox="1">
            <a:spLocks noChangeArrowheads="1"/>
          </p:cNvSpPr>
          <p:nvPr/>
        </p:nvSpPr>
        <p:spPr bwMode="auto">
          <a:xfrm>
            <a:off x="3886200" y="4556125"/>
            <a:ext cx="9525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6000" b="1">
                <a:solidFill>
                  <a:srgbClr val="FF0000"/>
                </a:solidFill>
                <a:latin typeface="楷体_GB2312" pitchFamily="49" charset="-122"/>
                <a:ea typeface="楷体_GB2312" pitchFamily="49" charset="-122"/>
              </a:rPr>
              <a:t>啊</a:t>
            </a:r>
            <a:endParaRPr kumimoji="1" lang="zh-CN" altLang="en-US" sz="6000">
              <a:solidFill>
                <a:srgbClr val="FF0000"/>
              </a:solidFill>
              <a:latin typeface="楷体_GB2312" pitchFamily="49" charset="-122"/>
              <a:ea typeface="楷体_GB2312" pitchFamily="49" charset="-122"/>
            </a:endParaRPr>
          </a:p>
        </p:txBody>
      </p:sp>
      <p:sp>
        <p:nvSpPr>
          <p:cNvPr id="252933" name="Text Box 5"/>
          <p:cNvSpPr txBox="1">
            <a:spLocks noChangeArrowheads="1"/>
          </p:cNvSpPr>
          <p:nvPr/>
        </p:nvSpPr>
        <p:spPr bwMode="auto">
          <a:xfrm>
            <a:off x="3810000" y="3597275"/>
            <a:ext cx="12128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600" b="1">
                <a:latin typeface="Times New Roman" pitchFamily="18" charset="0"/>
              </a:rPr>
              <a:t>30 21</a:t>
            </a:r>
          </a:p>
        </p:txBody>
      </p:sp>
      <p:sp>
        <p:nvSpPr>
          <p:cNvPr id="252934" name="Text Box 6"/>
          <p:cNvSpPr txBox="1">
            <a:spLocks noChangeArrowheads="1"/>
          </p:cNvSpPr>
          <p:nvPr/>
        </p:nvSpPr>
        <p:spPr bwMode="auto">
          <a:xfrm>
            <a:off x="2514600" y="3368675"/>
            <a:ext cx="565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6000" b="1">
                <a:solidFill>
                  <a:srgbClr val="FF0000"/>
                </a:solidFill>
                <a:latin typeface="宋体" pitchFamily="2" charset="-122"/>
              </a:rPr>
              <a:t>0</a:t>
            </a:r>
            <a:endParaRPr kumimoji="1" lang="en-US" altLang="zh-CN" sz="6000" b="1">
              <a:latin typeface="宋体" pitchFamily="2" charset="-122"/>
            </a:endParaRPr>
          </a:p>
        </p:txBody>
      </p:sp>
      <p:sp>
        <p:nvSpPr>
          <p:cNvPr id="252935" name="Text Box 7"/>
          <p:cNvSpPr txBox="1">
            <a:spLocks noChangeArrowheads="1"/>
          </p:cNvSpPr>
          <p:nvPr/>
        </p:nvSpPr>
        <p:spPr bwMode="auto">
          <a:xfrm>
            <a:off x="5562600" y="3352800"/>
            <a:ext cx="565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6000" b="1">
                <a:solidFill>
                  <a:srgbClr val="FF0000"/>
                </a:solidFill>
                <a:latin typeface="宋体" pitchFamily="2" charset="-122"/>
              </a:rPr>
              <a:t>!</a:t>
            </a:r>
            <a:endParaRPr kumimoji="1" lang="en-US" altLang="zh-CN" sz="6000" b="1">
              <a:latin typeface="宋体" pitchFamily="2" charset="-122"/>
            </a:endParaRPr>
          </a:p>
        </p:txBody>
      </p:sp>
      <p:sp>
        <p:nvSpPr>
          <p:cNvPr id="252937" name="AutoShape 9"/>
          <p:cNvSpPr>
            <a:spLocks noChangeArrowheads="1"/>
          </p:cNvSpPr>
          <p:nvPr/>
        </p:nvSpPr>
        <p:spPr bwMode="auto">
          <a:xfrm>
            <a:off x="4191000" y="2987675"/>
            <a:ext cx="409575" cy="671513"/>
          </a:xfrm>
          <a:prstGeom prst="downArrow">
            <a:avLst>
              <a:gd name="adj1" fmla="val 50000"/>
              <a:gd name="adj2" fmla="val 40988"/>
            </a:avLst>
          </a:prstGeom>
          <a:solidFill>
            <a:srgbClr val="00CC00"/>
          </a:solidFill>
          <a:ln w="9525"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52938" name="Line 10"/>
          <p:cNvSpPr>
            <a:spLocks noChangeShapeType="1"/>
          </p:cNvSpPr>
          <p:nvPr/>
        </p:nvSpPr>
        <p:spPr bwMode="auto">
          <a:xfrm>
            <a:off x="3886200" y="4206875"/>
            <a:ext cx="10668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39" name="Line 11"/>
          <p:cNvSpPr>
            <a:spLocks noChangeShapeType="1"/>
          </p:cNvSpPr>
          <p:nvPr/>
        </p:nvSpPr>
        <p:spPr bwMode="auto">
          <a:xfrm>
            <a:off x="3886200" y="4206875"/>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0" name="Line 12"/>
          <p:cNvSpPr>
            <a:spLocks noChangeShapeType="1"/>
          </p:cNvSpPr>
          <p:nvPr/>
        </p:nvSpPr>
        <p:spPr bwMode="auto">
          <a:xfrm>
            <a:off x="4419600" y="4206875"/>
            <a:ext cx="457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1" name="Line 13"/>
          <p:cNvSpPr>
            <a:spLocks noChangeShapeType="1"/>
          </p:cNvSpPr>
          <p:nvPr/>
        </p:nvSpPr>
        <p:spPr bwMode="auto">
          <a:xfrm>
            <a:off x="4419600" y="4283075"/>
            <a:ext cx="0" cy="533400"/>
          </a:xfrm>
          <a:prstGeom prst="line">
            <a:avLst/>
          </a:prstGeom>
          <a:noFill/>
          <a:ln w="1270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2" name="Line 14"/>
          <p:cNvSpPr>
            <a:spLocks noChangeShapeType="1"/>
          </p:cNvSpPr>
          <p:nvPr/>
        </p:nvSpPr>
        <p:spPr bwMode="auto">
          <a:xfrm flipH="1" flipV="1">
            <a:off x="3048000" y="3902075"/>
            <a:ext cx="762000" cy="0"/>
          </a:xfrm>
          <a:prstGeom prst="line">
            <a:avLst/>
          </a:prstGeom>
          <a:noFill/>
          <a:ln w="1270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2943" name="Line 15"/>
          <p:cNvSpPr>
            <a:spLocks noChangeShapeType="1"/>
          </p:cNvSpPr>
          <p:nvPr/>
        </p:nvSpPr>
        <p:spPr bwMode="auto">
          <a:xfrm flipV="1">
            <a:off x="4953000" y="3902075"/>
            <a:ext cx="762000" cy="0"/>
          </a:xfrm>
          <a:prstGeom prst="line">
            <a:avLst/>
          </a:prstGeom>
          <a:noFill/>
          <a:ln w="1270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382" name="灯片编号占位符 1"/>
          <p:cNvSpPr>
            <a:spLocks noGrp="1"/>
          </p:cNvSpPr>
          <p:nvPr>
            <p:ph type="sldNum" sz="quarter" idx="12"/>
          </p:nvPr>
        </p:nvSpPr>
        <p:spPr>
          <a:xfrm>
            <a:off x="8388424"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F5A316DA-8EAB-449D-A571-265865F4EBDC}" type="slidenum">
              <a:rPr lang="en-US" altLang="zh-CN" sz="2000">
                <a:solidFill>
                  <a:srgbClr val="C00000"/>
                </a:solidFill>
                <a:latin typeface="Times New Roman" pitchFamily="18" charset="0"/>
              </a:rPr>
              <a:pPr algn="ctr"/>
              <a:t>55</a:t>
            </a:fld>
            <a:endParaRPr lang="en-US" altLang="zh-CN" sz="2000">
              <a:solidFill>
                <a:srgbClr val="C00000"/>
              </a:solidFill>
              <a:latin typeface="Times New Roman" pitchFamily="18" charset="0"/>
            </a:endParaRPr>
          </a:p>
        </p:txBody>
      </p:sp>
      <p:sp>
        <p:nvSpPr>
          <p:cNvPr id="58383" name="Rectangle 2"/>
          <p:cNvSpPr txBox="1">
            <a:spLocks noChangeArrowheads="1"/>
          </p:cNvSpPr>
          <p:nvPr/>
        </p:nvSpPr>
        <p:spPr bwMode="auto">
          <a:xfrm>
            <a:off x="468313" y="404813"/>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1B24A59C-7750-4001-B401-DA5658C4F285}"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2937"/>
                                        </p:tgtEl>
                                        <p:attrNameLst>
                                          <p:attrName>style.visibility</p:attrName>
                                        </p:attrNameLst>
                                      </p:cBhvr>
                                      <p:to>
                                        <p:strVal val="visible"/>
                                      </p:to>
                                    </p:set>
                                    <p:animEffect transition="in" filter="wipe(up)">
                                      <p:cBhvr>
                                        <p:cTn id="7" dur="500"/>
                                        <p:tgtEl>
                                          <p:spTgt spid="25293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5293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252938"/>
                                        </p:tgtEl>
                                        <p:attrNameLst>
                                          <p:attrName>style.visibility</p:attrName>
                                        </p:attrNameLst>
                                      </p:cBhvr>
                                      <p:to>
                                        <p:strVal val="visible"/>
                                      </p:to>
                                    </p:set>
                                  </p:childTnLst>
                                  <p:subTnLst>
                                    <p:set>
                                      <p:cBhvr override="childStyle">
                                        <p:cTn dur="1" fill="hold" display="0" masterRel="nextClick" afterEffect="1"/>
                                        <p:tgtEl>
                                          <p:spTgt spid="252938"/>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52941"/>
                                        </p:tgtEl>
                                        <p:attrNameLst>
                                          <p:attrName>style.visibility</p:attrName>
                                        </p:attrNameLst>
                                      </p:cBhvr>
                                      <p:to>
                                        <p:strVal val="visible"/>
                                      </p:to>
                                    </p:set>
                                    <p:animEffect transition="in" filter="wipe(up)">
                                      <p:cBhvr>
                                        <p:cTn id="18" dur="500"/>
                                        <p:tgtEl>
                                          <p:spTgt spid="252941"/>
                                        </p:tgtEl>
                                      </p:cBhvr>
                                    </p:animEffect>
                                  </p:childTnLst>
                                  <p:subTnLst>
                                    <p:set>
                                      <p:cBhvr override="childStyle">
                                        <p:cTn dur="1" fill="hold" display="0" masterRel="nextClick" afterEffect="1"/>
                                        <p:tgtEl>
                                          <p:spTgt spid="252941"/>
                                        </p:tgtEl>
                                        <p:attrNameLst>
                                          <p:attrName>style.visibility</p:attrName>
                                        </p:attrNameLst>
                                      </p:cBhvr>
                                      <p:to>
                                        <p:strVal val="hidden"/>
                                      </p:to>
                                    </p:set>
                                  </p:sub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52932"/>
                                        </p:tgtEl>
                                        <p:attrNameLst>
                                          <p:attrName>style.visibility</p:attrName>
                                        </p:attrNameLst>
                                      </p:cBhvr>
                                      <p:to>
                                        <p:strVal val="visible"/>
                                      </p:to>
                                    </p:set>
                                  </p:childTnLst>
                                  <p:subTnLst>
                                    <p:set>
                                      <p:cBhvr override="childStyle">
                                        <p:cTn dur="1" fill="hold" display="0" masterRel="nextClick" afterEffect="1"/>
                                        <p:tgtEl>
                                          <p:spTgt spid="252932"/>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52939"/>
                                        </p:tgtEl>
                                        <p:attrNameLst>
                                          <p:attrName>style.visibility</p:attrName>
                                        </p:attrNameLst>
                                      </p:cBhvr>
                                      <p:to>
                                        <p:strVal val="visible"/>
                                      </p:to>
                                    </p:set>
                                  </p:childTnLst>
                                </p:cTn>
                              </p:par>
                            </p:childTnLst>
                          </p:cTn>
                        </p:par>
                        <p:par>
                          <p:cTn id="26" fill="hold" nodeType="afterGroup">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252942"/>
                                        </p:tgtEl>
                                        <p:attrNameLst>
                                          <p:attrName>style.visibility</p:attrName>
                                        </p:attrNameLst>
                                      </p:cBhvr>
                                      <p:to>
                                        <p:strVal val="visible"/>
                                      </p:to>
                                    </p:set>
                                    <p:animEffect transition="in" filter="wipe(right)">
                                      <p:cBhvr>
                                        <p:cTn id="29" dur="500"/>
                                        <p:tgtEl>
                                          <p:spTgt spid="252942"/>
                                        </p:tgtEl>
                                      </p:cBhvr>
                                    </p:animEffec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25293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52940"/>
                                        </p:tgtEl>
                                        <p:attrNameLst>
                                          <p:attrName>style.visibility</p:attrName>
                                        </p:attrNameLst>
                                      </p:cBhvr>
                                      <p:to>
                                        <p:strVal val="visible"/>
                                      </p:to>
                                    </p:se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52943"/>
                                        </p:tgtEl>
                                        <p:attrNameLst>
                                          <p:attrName>style.visibility</p:attrName>
                                        </p:attrNameLst>
                                      </p:cBhvr>
                                      <p:to>
                                        <p:strVal val="visible"/>
                                      </p:to>
                                    </p:set>
                                    <p:animEffect transition="in" filter="wipe(left)">
                                      <p:cBhvr>
                                        <p:cTn id="40" dur="500"/>
                                        <p:tgtEl>
                                          <p:spTgt spid="252943"/>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252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utoUpdateAnimBg="0"/>
      <p:bldP spid="252933" grpId="0" autoUpdateAnimBg="0"/>
      <p:bldP spid="252934" grpId="0" autoUpdateAnimBg="0"/>
      <p:bldP spid="252935" grpId="0" autoUpdateAnimBg="0"/>
      <p:bldP spid="252937" grpId="0" animBg="1"/>
      <p:bldP spid="252938" grpId="0" animBg="1"/>
      <p:bldP spid="252939" grpId="0" animBg="1"/>
      <p:bldP spid="252940" grpId="0" animBg="1"/>
      <p:bldP spid="252941" grpId="0" animBg="1"/>
      <p:bldP spid="252942" grpId="0" animBg="1"/>
      <p:bldP spid="25294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5" name="Rectangle 3"/>
          <p:cNvSpPr>
            <a:spLocks noGrp="1" noChangeArrowheads="1"/>
          </p:cNvSpPr>
          <p:nvPr>
            <p:ph type="body" idx="4294967295"/>
          </p:nvPr>
        </p:nvSpPr>
        <p:spPr>
          <a:xfrm>
            <a:off x="323850" y="1052513"/>
            <a:ext cx="8153400" cy="2879725"/>
          </a:xfrm>
        </p:spPr>
        <p:txBody>
          <a:bodyPr/>
          <a:lstStyle/>
          <a:p>
            <a:pPr eaLnBrk="1" hangingPunct="1">
              <a:buFontTx/>
              <a:buNone/>
            </a:pPr>
            <a:r>
              <a:rPr lang="en-US" altLang="zh-CN" sz="2800" smtClean="0">
                <a:latin typeface="Times New Roman" pitchFamily="18" charset="0"/>
              </a:rPr>
              <a:t>           </a:t>
            </a:r>
            <a:r>
              <a:rPr lang="zh-CN" altLang="en-US" sz="2800" smtClean="0">
                <a:latin typeface="Times New Roman" pitchFamily="18" charset="0"/>
              </a:rPr>
              <a:t>常用的汉字机内码为两字节长的代码，它是在相应汉字国标码的每个字节最高位上加“</a:t>
            </a:r>
            <a:r>
              <a:rPr lang="en-US" altLang="zh-CN" sz="2800" smtClean="0">
                <a:latin typeface="Times New Roman" pitchFamily="18" charset="0"/>
              </a:rPr>
              <a:t>1”</a:t>
            </a:r>
            <a:r>
              <a:rPr lang="zh-CN" altLang="en-US" sz="2800" smtClean="0">
                <a:latin typeface="Times New Roman" pitchFamily="18" charset="0"/>
              </a:rPr>
              <a:t>。即：</a:t>
            </a:r>
          </a:p>
          <a:p>
            <a:pPr eaLnBrk="1" hangingPunct="1">
              <a:buFontTx/>
              <a:buNone/>
            </a:pPr>
            <a:r>
              <a:rPr lang="zh-CN" altLang="en-US" sz="2800" smtClean="0">
                <a:latin typeface="Times New Roman" pitchFamily="18" charset="0"/>
              </a:rPr>
              <a:t>             </a:t>
            </a:r>
            <a:r>
              <a:rPr lang="zh-CN" altLang="en-US" sz="2800" smtClean="0">
                <a:solidFill>
                  <a:srgbClr val="FF0000"/>
                </a:solidFill>
                <a:latin typeface="Times New Roman" pitchFamily="18" charset="0"/>
              </a:rPr>
              <a:t>汉字机内码＝汉字国标码＋</a:t>
            </a:r>
            <a:r>
              <a:rPr lang="en-US" altLang="zh-CN" sz="2800" smtClean="0">
                <a:solidFill>
                  <a:srgbClr val="FF0000"/>
                </a:solidFill>
                <a:latin typeface="Times New Roman" pitchFamily="18" charset="0"/>
              </a:rPr>
              <a:t>8080H</a:t>
            </a:r>
          </a:p>
          <a:p>
            <a:pPr eaLnBrk="1" hangingPunct="1">
              <a:buFontTx/>
              <a:buNone/>
            </a:pPr>
            <a:r>
              <a:rPr lang="en-US" altLang="zh-CN" sz="2800" smtClean="0">
                <a:latin typeface="Times New Roman" pitchFamily="18" charset="0"/>
              </a:rPr>
              <a:t>             </a:t>
            </a:r>
            <a:r>
              <a:rPr lang="zh-CN" altLang="en-US" sz="2800" smtClean="0">
                <a:latin typeface="Times New Roman" pitchFamily="18" charset="0"/>
              </a:rPr>
              <a:t>例如，上述“啊”字的国标码是</a:t>
            </a:r>
            <a:r>
              <a:rPr lang="en-US" altLang="zh-CN" sz="2800" smtClean="0">
                <a:latin typeface="Times New Roman" pitchFamily="18" charset="0"/>
              </a:rPr>
              <a:t>3021H</a:t>
            </a:r>
            <a:r>
              <a:rPr lang="zh-CN" altLang="en-US" sz="2800" smtClean="0">
                <a:latin typeface="Times New Roman" pitchFamily="18" charset="0"/>
              </a:rPr>
              <a:t>，其汉字机内码则是</a:t>
            </a:r>
            <a:r>
              <a:rPr lang="en-US" altLang="zh-CN" sz="2800" smtClean="0">
                <a:latin typeface="Times New Roman" pitchFamily="18" charset="0"/>
              </a:rPr>
              <a:t>B0A1H</a:t>
            </a:r>
            <a:r>
              <a:rPr lang="zh-CN" altLang="en-US" sz="2800" smtClean="0">
                <a:latin typeface="Times New Roman" pitchFamily="18" charset="0"/>
              </a:rPr>
              <a:t>。</a:t>
            </a:r>
          </a:p>
        </p:txBody>
      </p:sp>
      <p:sp>
        <p:nvSpPr>
          <p:cNvPr id="253956" name="Text Box 4"/>
          <p:cNvSpPr txBox="1">
            <a:spLocks noChangeArrowheads="1"/>
          </p:cNvSpPr>
          <p:nvPr/>
        </p:nvSpPr>
        <p:spPr bwMode="auto">
          <a:xfrm>
            <a:off x="3600450" y="4191000"/>
            <a:ext cx="1200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a:solidFill>
                  <a:srgbClr val="FF0000"/>
                </a:solidFill>
                <a:latin typeface="Times New Roman" pitchFamily="18" charset="0"/>
              </a:rPr>
              <a:t>3021</a:t>
            </a:r>
            <a:endParaRPr kumimoji="1" lang="en-US" altLang="zh-CN" sz="4000">
              <a:latin typeface="Times New Roman" pitchFamily="18" charset="0"/>
            </a:endParaRPr>
          </a:p>
        </p:txBody>
      </p:sp>
      <p:sp>
        <p:nvSpPr>
          <p:cNvPr id="253957" name="Text Box 5"/>
          <p:cNvSpPr txBox="1">
            <a:spLocks noChangeArrowheads="1"/>
          </p:cNvSpPr>
          <p:nvPr/>
        </p:nvSpPr>
        <p:spPr bwMode="auto">
          <a:xfrm>
            <a:off x="3124200" y="4708525"/>
            <a:ext cx="16160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a:latin typeface="Times New Roman" pitchFamily="18" charset="0"/>
              </a:rPr>
              <a:t>+ </a:t>
            </a:r>
            <a:r>
              <a:rPr kumimoji="1" lang="en-US" altLang="zh-CN" sz="4000">
                <a:solidFill>
                  <a:srgbClr val="FF0000"/>
                </a:solidFill>
                <a:latin typeface="Times New Roman" pitchFamily="18" charset="0"/>
              </a:rPr>
              <a:t>8080</a:t>
            </a:r>
            <a:endParaRPr kumimoji="1" lang="en-US" altLang="zh-CN" sz="4000">
              <a:latin typeface="Times New Roman" pitchFamily="18" charset="0"/>
            </a:endParaRPr>
          </a:p>
        </p:txBody>
      </p:sp>
      <p:sp>
        <p:nvSpPr>
          <p:cNvPr id="253958" name="Line 6"/>
          <p:cNvSpPr>
            <a:spLocks noChangeShapeType="1"/>
          </p:cNvSpPr>
          <p:nvPr/>
        </p:nvSpPr>
        <p:spPr bwMode="auto">
          <a:xfrm>
            <a:off x="2895600" y="5378450"/>
            <a:ext cx="2209800" cy="0"/>
          </a:xfrm>
          <a:prstGeom prst="line">
            <a:avLst/>
          </a:prstGeom>
          <a:noFill/>
          <a:ln w="57150" cap="sq">
            <a:solidFill>
              <a:srgbClr val="8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3959" name="Text Box 7"/>
          <p:cNvSpPr txBox="1">
            <a:spLocks noChangeArrowheads="1"/>
          </p:cNvSpPr>
          <p:nvPr/>
        </p:nvSpPr>
        <p:spPr bwMode="auto">
          <a:xfrm>
            <a:off x="3502025" y="5318125"/>
            <a:ext cx="1397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4000">
                <a:solidFill>
                  <a:srgbClr val="FF0000"/>
                </a:solidFill>
                <a:latin typeface="Times New Roman" pitchFamily="18" charset="0"/>
              </a:rPr>
              <a:t>B0A1</a:t>
            </a:r>
            <a:endParaRPr kumimoji="1" lang="en-US" altLang="zh-CN" sz="4000">
              <a:latin typeface="Times New Roman" pitchFamily="18" charset="0"/>
            </a:endParaRPr>
          </a:p>
        </p:txBody>
      </p:sp>
      <p:sp>
        <p:nvSpPr>
          <p:cNvPr id="59399" name="灯片编号占位符 1"/>
          <p:cNvSpPr>
            <a:spLocks noGrp="1"/>
          </p:cNvSpPr>
          <p:nvPr>
            <p:ph type="sldNum" sz="quarter" idx="12"/>
          </p:nvPr>
        </p:nvSpPr>
        <p:spPr>
          <a:xfrm>
            <a:off x="8460432" y="6377989"/>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59C349FE-FBAD-46E2-AD06-D55E86C29B11}" type="slidenum">
              <a:rPr lang="en-US" altLang="zh-CN" sz="2000">
                <a:solidFill>
                  <a:srgbClr val="C00000"/>
                </a:solidFill>
                <a:latin typeface="Times New Roman" pitchFamily="18" charset="0"/>
              </a:rPr>
              <a:pPr algn="ctr"/>
              <a:t>56</a:t>
            </a:fld>
            <a:endParaRPr lang="en-US" altLang="zh-CN" sz="2000">
              <a:solidFill>
                <a:srgbClr val="C00000"/>
              </a:solidFill>
              <a:latin typeface="Times New Roman" pitchFamily="18" charset="0"/>
            </a:endParaRPr>
          </a:p>
        </p:txBody>
      </p:sp>
      <p:sp>
        <p:nvSpPr>
          <p:cNvPr id="59400" name="Rectangle 2"/>
          <p:cNvSpPr txBox="1">
            <a:spLocks noChangeArrowheads="1"/>
          </p:cNvSpPr>
          <p:nvPr/>
        </p:nvSpPr>
        <p:spPr bwMode="auto">
          <a:xfrm>
            <a:off x="468313" y="332656"/>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E0D04720-2963-4963-B2CF-470699D2D220}"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3956"/>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600"/>
                                  </p:stCondLst>
                                  <p:childTnLst>
                                    <p:set>
                                      <p:cBhvr>
                                        <p:cTn id="21" dur="1" fill="hold">
                                          <p:stCondLst>
                                            <p:cond delay="499"/>
                                          </p:stCondLst>
                                        </p:cTn>
                                        <p:tgtEl>
                                          <p:spTgt spid="253957"/>
                                        </p:tgtEl>
                                        <p:attrNameLst>
                                          <p:attrName>style.visibility</p:attrName>
                                        </p:attrNameLst>
                                      </p:cBhvr>
                                      <p:to>
                                        <p:strVal val="visible"/>
                                      </p:to>
                                    </p:set>
                                  </p:childTnLst>
                                </p:cTn>
                              </p:par>
                            </p:childTnLst>
                          </p:cTn>
                        </p:par>
                        <p:par>
                          <p:cTn id="22" fill="hold" nodeType="afterGroup">
                            <p:stCondLst>
                              <p:cond delay="1600"/>
                            </p:stCondLst>
                            <p:childTnLst>
                              <p:par>
                                <p:cTn id="23" presetID="1" presetClass="entr" presetSubtype="0" fill="hold" grpId="0" nodeType="afterEffect">
                                  <p:stCondLst>
                                    <p:cond delay="400"/>
                                  </p:stCondLst>
                                  <p:childTnLst>
                                    <p:set>
                                      <p:cBhvr>
                                        <p:cTn id="24" dur="1" fill="hold">
                                          <p:stCondLst>
                                            <p:cond delay="499"/>
                                          </p:stCondLst>
                                        </p:cTn>
                                        <p:tgtEl>
                                          <p:spTgt spid="253958"/>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600"/>
                                  </p:stCondLst>
                                  <p:childTnLst>
                                    <p:set>
                                      <p:cBhvr>
                                        <p:cTn id="27" dur="1" fill="hold">
                                          <p:stCondLst>
                                            <p:cond delay="499"/>
                                          </p:stCondLst>
                                        </p:cTn>
                                        <p:tgtEl>
                                          <p:spTgt spid="253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P spid="253956" grpId="0" autoUpdateAnimBg="0"/>
      <p:bldP spid="253957" grpId="0" autoUpdateAnimBg="0"/>
      <p:bldP spid="253958" grpId="0" animBg="1"/>
      <p:bldP spid="25395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5" name="Rectangle 3"/>
          <p:cNvSpPr>
            <a:spLocks noGrp="1" noChangeArrowheads="1"/>
          </p:cNvSpPr>
          <p:nvPr>
            <p:ph type="body" idx="4294967295"/>
          </p:nvPr>
        </p:nvSpPr>
        <p:spPr>
          <a:xfrm>
            <a:off x="395288" y="1844675"/>
            <a:ext cx="8305800" cy="4246563"/>
          </a:xfrm>
        </p:spPr>
        <p:txBody>
          <a:bodyPr/>
          <a:lstStyle/>
          <a:p>
            <a:pPr eaLnBrk="1" hangingPunct="1">
              <a:buFontTx/>
              <a:buNone/>
            </a:pPr>
            <a:r>
              <a:rPr lang="en-US" altLang="zh-CN" sz="2800" smtClean="0">
                <a:latin typeface="Times New Roman" pitchFamily="18" charset="0"/>
              </a:rPr>
              <a:t>4.</a:t>
            </a:r>
            <a:r>
              <a:rPr lang="zh-CN" altLang="en-US" sz="2800" smtClean="0">
                <a:latin typeface="宋体" pitchFamily="2" charset="-122"/>
              </a:rPr>
              <a:t>汉字字形码</a:t>
            </a:r>
            <a:r>
              <a:rPr lang="zh-CN" altLang="en-US" sz="2800" smtClean="0">
                <a:latin typeface="Times New Roman" pitchFamily="18" charset="0"/>
              </a:rPr>
              <a:t>             </a:t>
            </a:r>
          </a:p>
          <a:p>
            <a:pPr algn="just" eaLnBrk="1" hangingPunct="1">
              <a:buFontTx/>
              <a:buNone/>
            </a:pPr>
            <a:r>
              <a:rPr lang="zh-CN" altLang="en-US" sz="2800" smtClean="0">
                <a:latin typeface="Times New Roman" pitchFamily="18" charset="0"/>
              </a:rPr>
              <a:t>            汉字字形码是指确定一个汉字字形点阵的代码，又叫汉字字模码或汉字输出码。在一个汉字点阵中，凡笔画所到之处，记为“</a:t>
            </a:r>
            <a:r>
              <a:rPr lang="en-US" altLang="zh-CN" sz="2800" smtClean="0">
                <a:latin typeface="Times New Roman" pitchFamily="18" charset="0"/>
                <a:cs typeface="Times New Roman" pitchFamily="18" charset="0"/>
              </a:rPr>
              <a:t>1</a:t>
            </a:r>
            <a:r>
              <a:rPr lang="en-US" altLang="zh-CN" sz="2800" smtClean="0">
                <a:latin typeface="Times New Roman" pitchFamily="18" charset="0"/>
              </a:rPr>
              <a:t>”</a:t>
            </a:r>
            <a:r>
              <a:rPr lang="zh-CN" altLang="en-US" sz="2800" smtClean="0">
                <a:latin typeface="Times New Roman" pitchFamily="18" charset="0"/>
              </a:rPr>
              <a:t>，否则记为“</a:t>
            </a:r>
            <a:r>
              <a:rPr lang="en-US" altLang="zh-CN" sz="2800" smtClean="0">
                <a:latin typeface="Times New Roman" pitchFamily="18" charset="0"/>
                <a:cs typeface="Times New Roman" pitchFamily="18" charset="0"/>
              </a:rPr>
              <a:t>0</a:t>
            </a:r>
            <a:r>
              <a:rPr lang="en-US" altLang="zh-CN" sz="2800" smtClean="0">
                <a:latin typeface="Times New Roman" pitchFamily="18" charset="0"/>
              </a:rPr>
              <a:t>”</a:t>
            </a:r>
            <a:r>
              <a:rPr lang="zh-CN" altLang="en-US" sz="2800" smtClean="0">
                <a:latin typeface="Times New Roman" pitchFamily="18" charset="0"/>
              </a:rPr>
              <a:t>。</a:t>
            </a:r>
            <a:endParaRPr lang="zh-CN" altLang="en-US" sz="2800" smtClean="0">
              <a:latin typeface="宋体" pitchFamily="2" charset="-122"/>
            </a:endParaRPr>
          </a:p>
          <a:p>
            <a:pPr algn="just" eaLnBrk="1" hangingPunct="1">
              <a:buFontTx/>
              <a:buNone/>
            </a:pPr>
            <a:r>
              <a:rPr lang="zh-CN" altLang="en-US" sz="2800" smtClean="0">
                <a:latin typeface="Times New Roman" pitchFamily="18" charset="0"/>
              </a:rPr>
              <a:t>            根据对汉字质量的不同要求，可有</a:t>
            </a:r>
            <a:r>
              <a:rPr lang="en-US" altLang="zh-CN" sz="2800" smtClean="0">
                <a:latin typeface="Times New Roman" pitchFamily="18" charset="0"/>
                <a:cs typeface="Times New Roman" pitchFamily="18" charset="0"/>
              </a:rPr>
              <a:t>16</a:t>
            </a:r>
            <a:r>
              <a:rPr lang="en-US" altLang="zh-CN" sz="2800" smtClean="0">
                <a:latin typeface="Times New Roman" pitchFamily="18" charset="0"/>
              </a:rPr>
              <a:t>×</a:t>
            </a:r>
            <a:r>
              <a:rPr lang="en-US" altLang="zh-CN" sz="2800" smtClean="0">
                <a:latin typeface="Times New Roman" pitchFamily="18" charset="0"/>
                <a:cs typeface="Times New Roman" pitchFamily="18" charset="0"/>
              </a:rPr>
              <a:t>16</a:t>
            </a:r>
            <a:r>
              <a:rPr lang="zh-CN" altLang="en-US" sz="2800" smtClean="0">
                <a:latin typeface="Times New Roman" pitchFamily="18" charset="0"/>
              </a:rPr>
              <a:t>、</a:t>
            </a:r>
            <a:r>
              <a:rPr lang="en-US" altLang="zh-CN" sz="2800" smtClean="0">
                <a:latin typeface="Times New Roman" pitchFamily="18" charset="0"/>
                <a:cs typeface="Times New Roman" pitchFamily="18" charset="0"/>
              </a:rPr>
              <a:t>24</a:t>
            </a:r>
            <a:r>
              <a:rPr lang="en-US" altLang="zh-CN" sz="2800" smtClean="0">
                <a:latin typeface="Times New Roman" pitchFamily="18" charset="0"/>
              </a:rPr>
              <a:t>×</a:t>
            </a:r>
            <a:r>
              <a:rPr lang="en-US" altLang="zh-CN" sz="2800" smtClean="0">
                <a:latin typeface="Times New Roman" pitchFamily="18" charset="0"/>
                <a:cs typeface="Times New Roman" pitchFamily="18" charset="0"/>
              </a:rPr>
              <a:t>24</a:t>
            </a:r>
            <a:r>
              <a:rPr lang="zh-CN" altLang="en-US" sz="2800" smtClean="0">
                <a:latin typeface="Times New Roman" pitchFamily="18" charset="0"/>
              </a:rPr>
              <a:t>、</a:t>
            </a:r>
            <a:r>
              <a:rPr lang="en-US" altLang="zh-CN" sz="2800" smtClean="0">
                <a:latin typeface="Times New Roman" pitchFamily="18" charset="0"/>
                <a:cs typeface="Times New Roman" pitchFamily="18" charset="0"/>
              </a:rPr>
              <a:t>32</a:t>
            </a:r>
            <a:r>
              <a:rPr lang="en-US" altLang="zh-CN" sz="2800" smtClean="0">
                <a:latin typeface="Times New Roman" pitchFamily="18" charset="0"/>
              </a:rPr>
              <a:t>×</a:t>
            </a:r>
            <a:r>
              <a:rPr lang="en-US" altLang="zh-CN" sz="2800" smtClean="0">
                <a:latin typeface="Times New Roman" pitchFamily="18" charset="0"/>
                <a:cs typeface="Times New Roman" pitchFamily="18" charset="0"/>
              </a:rPr>
              <a:t>32</a:t>
            </a:r>
            <a:r>
              <a:rPr lang="zh-CN" altLang="en-US" sz="2800" smtClean="0">
                <a:latin typeface="Times New Roman" pitchFamily="18" charset="0"/>
              </a:rPr>
              <a:t>或</a:t>
            </a:r>
            <a:r>
              <a:rPr lang="en-US" altLang="zh-CN" sz="2800" smtClean="0">
                <a:latin typeface="Times New Roman" pitchFamily="18" charset="0"/>
                <a:cs typeface="Times New Roman" pitchFamily="18" charset="0"/>
              </a:rPr>
              <a:t>48</a:t>
            </a:r>
            <a:r>
              <a:rPr lang="en-US" altLang="zh-CN" sz="2800" smtClean="0">
                <a:latin typeface="Times New Roman" pitchFamily="18" charset="0"/>
              </a:rPr>
              <a:t>×</a:t>
            </a:r>
            <a:r>
              <a:rPr lang="en-US" altLang="zh-CN" sz="2800" smtClean="0">
                <a:latin typeface="Times New Roman" pitchFamily="18" charset="0"/>
                <a:cs typeface="Times New Roman" pitchFamily="18" charset="0"/>
              </a:rPr>
              <a:t>48</a:t>
            </a:r>
            <a:r>
              <a:rPr lang="zh-CN" altLang="en-US" sz="2800" smtClean="0">
                <a:latin typeface="Times New Roman" pitchFamily="18" charset="0"/>
              </a:rPr>
              <a:t>的点阵结构。显然点阵越大，输出汉字的质量越高，每个汉字所占用的字节数也越多。</a:t>
            </a:r>
          </a:p>
        </p:txBody>
      </p:sp>
      <p:sp>
        <p:nvSpPr>
          <p:cNvPr id="60419"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398D90CD-CE4B-40FA-8B76-359BF6CD0503}" type="slidenum">
              <a:rPr lang="en-US" altLang="zh-CN" sz="2000">
                <a:solidFill>
                  <a:srgbClr val="C00000"/>
                </a:solidFill>
                <a:latin typeface="Times New Roman" pitchFamily="18" charset="0"/>
              </a:rPr>
              <a:pPr algn="ctr"/>
              <a:t>57</a:t>
            </a:fld>
            <a:endParaRPr lang="en-US" altLang="zh-CN" sz="2000">
              <a:solidFill>
                <a:srgbClr val="C00000"/>
              </a:solidFill>
              <a:latin typeface="Times New Roman" pitchFamily="18" charset="0"/>
            </a:endParaRPr>
          </a:p>
        </p:txBody>
      </p:sp>
      <p:sp>
        <p:nvSpPr>
          <p:cNvPr id="4" name="Rectangle 2"/>
          <p:cNvSpPr txBox="1">
            <a:spLocks noChangeArrowheads="1"/>
          </p:cNvSpPr>
          <p:nvPr/>
        </p:nvSpPr>
        <p:spPr bwMode="auto">
          <a:xfrm>
            <a:off x="468313" y="332656"/>
            <a:ext cx="4978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2.1.4</a:t>
            </a:r>
            <a:r>
              <a:rPr lang="zh-CN" altLang="en-US" sz="3900" b="1">
                <a:solidFill>
                  <a:schemeClr val="tx2"/>
                </a:solidFill>
              </a:rPr>
              <a:t>汉字的表示方法</a:t>
            </a:r>
          </a:p>
        </p:txBody>
      </p:sp>
      <p:sp>
        <p:nvSpPr>
          <p:cNvPr id="2" name="日期占位符 1"/>
          <p:cNvSpPr>
            <a:spLocks noGrp="1"/>
          </p:cNvSpPr>
          <p:nvPr>
            <p:ph type="dt" sz="half" idx="10"/>
          </p:nvPr>
        </p:nvSpPr>
        <p:spPr/>
        <p:txBody>
          <a:bodyPr/>
          <a:lstStyle/>
          <a:p>
            <a:pPr>
              <a:defRPr/>
            </a:pPr>
            <a:fld id="{A77767A0-A357-41B8-BC21-27D7D159372D}"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323850" y="1412875"/>
            <a:ext cx="8382000" cy="4754563"/>
          </a:xfrm>
        </p:spPr>
        <p:txBody>
          <a:bodyPr/>
          <a:lstStyle/>
          <a:p>
            <a:pPr eaLnBrk="1" hangingPunct="1">
              <a:buFontTx/>
              <a:buNone/>
            </a:pPr>
            <a:r>
              <a:rPr lang="en-US" altLang="zh-CN" sz="2800" smtClean="0">
                <a:latin typeface="Times New Roman" pitchFamily="18" charset="0"/>
              </a:rPr>
              <a:t>5.</a:t>
            </a:r>
            <a:r>
              <a:rPr lang="zh-CN" altLang="en-US" sz="2800" smtClean="0">
                <a:latin typeface="宋体" pitchFamily="2" charset="-122"/>
              </a:rPr>
              <a:t>汉字编码的发展</a:t>
            </a:r>
            <a:r>
              <a:rPr lang="zh-CN" altLang="en-US" sz="2800" smtClean="0">
                <a:latin typeface="Times New Roman" pitchFamily="18" charset="0"/>
              </a:rPr>
              <a:t>    </a:t>
            </a:r>
          </a:p>
          <a:p>
            <a:pPr eaLnBrk="1" hangingPunct="1">
              <a:lnSpc>
                <a:spcPct val="90000"/>
              </a:lnSpc>
              <a:buFontTx/>
              <a:buNone/>
            </a:pPr>
            <a:r>
              <a:rPr lang="zh-CN" altLang="en-US" sz="2800" smtClean="0">
                <a:latin typeface="Times New Roman" pitchFamily="18" charset="0"/>
              </a:rPr>
              <a:t>           </a:t>
            </a:r>
            <a:r>
              <a:rPr lang="en-US" altLang="zh-CN" sz="2800" smtClean="0">
                <a:latin typeface="Times New Roman" pitchFamily="18" charset="0"/>
              </a:rPr>
              <a:t>1990</a:t>
            </a:r>
            <a:r>
              <a:rPr lang="zh-CN" altLang="en-US" sz="2800" smtClean="0">
                <a:latin typeface="Times New Roman" pitchFamily="18" charset="0"/>
              </a:rPr>
              <a:t>年颁布了繁体字的编码标准</a:t>
            </a:r>
            <a:r>
              <a:rPr lang="en-US" altLang="zh-CN" sz="2800" smtClean="0">
                <a:latin typeface="Times New Roman" pitchFamily="18" charset="0"/>
              </a:rPr>
              <a:t>GB12345-90</a:t>
            </a:r>
            <a:r>
              <a:rPr lang="zh-CN" altLang="en-US" sz="2800" smtClean="0">
                <a:latin typeface="Times New Roman" pitchFamily="18" charset="0"/>
              </a:rPr>
              <a:t>，目的在于规范必须使用繁体字的各种场合，该标准共收录</a:t>
            </a:r>
            <a:r>
              <a:rPr lang="en-US" altLang="zh-CN" sz="2800" smtClean="0">
                <a:latin typeface="Times New Roman" pitchFamily="18" charset="0"/>
              </a:rPr>
              <a:t>6866</a:t>
            </a:r>
            <a:r>
              <a:rPr lang="zh-CN" altLang="en-US" sz="2800" smtClean="0">
                <a:latin typeface="Times New Roman" pitchFamily="18" charset="0"/>
              </a:rPr>
              <a:t>个汉字（比</a:t>
            </a:r>
            <a:r>
              <a:rPr lang="en-US" altLang="zh-CN" sz="2800" smtClean="0">
                <a:latin typeface="Times New Roman" pitchFamily="18" charset="0"/>
              </a:rPr>
              <a:t>GB2312</a:t>
            </a:r>
            <a:r>
              <a:rPr lang="zh-CN" altLang="en-US" sz="2800" smtClean="0">
                <a:latin typeface="Times New Roman" pitchFamily="18" charset="0"/>
              </a:rPr>
              <a:t>多</a:t>
            </a:r>
            <a:r>
              <a:rPr lang="en-US" altLang="zh-CN" sz="2800" smtClean="0">
                <a:latin typeface="Times New Roman" pitchFamily="18" charset="0"/>
              </a:rPr>
              <a:t>103</a:t>
            </a:r>
            <a:r>
              <a:rPr lang="zh-CN" altLang="en-US" sz="2800" smtClean="0">
                <a:latin typeface="Times New Roman" pitchFamily="18" charset="0"/>
              </a:rPr>
              <a:t>个字），纯繁体的字大概有</a:t>
            </a:r>
            <a:r>
              <a:rPr lang="en-US" altLang="zh-CN" sz="2800" smtClean="0">
                <a:latin typeface="Times New Roman" pitchFamily="18" charset="0"/>
              </a:rPr>
              <a:t>2200</a:t>
            </a:r>
            <a:r>
              <a:rPr lang="zh-CN" altLang="en-US" sz="2800" smtClean="0">
                <a:latin typeface="Times New Roman" pitchFamily="18" charset="0"/>
              </a:rPr>
              <a:t>余个。</a:t>
            </a:r>
          </a:p>
          <a:p>
            <a:pPr eaLnBrk="1" hangingPunct="1">
              <a:lnSpc>
                <a:spcPct val="80000"/>
              </a:lnSpc>
              <a:buFontTx/>
              <a:buNone/>
            </a:pPr>
            <a:r>
              <a:rPr lang="zh-CN" altLang="en-US" sz="2800" smtClean="0">
                <a:latin typeface="Times New Roman" pitchFamily="18" charset="0"/>
              </a:rPr>
              <a:t>            </a:t>
            </a:r>
            <a:r>
              <a:rPr lang="en-US" altLang="zh-CN" sz="2800" smtClean="0">
                <a:latin typeface="Times New Roman" pitchFamily="18" charset="0"/>
              </a:rPr>
              <a:t>1995</a:t>
            </a:r>
            <a:r>
              <a:rPr lang="zh-CN" altLang="en-US" sz="2800" smtClean="0">
                <a:latin typeface="Times New Roman" pitchFamily="18" charset="0"/>
              </a:rPr>
              <a:t>年底推出的</a:t>
            </a:r>
            <a:r>
              <a:rPr lang="en-US" altLang="zh-CN" sz="2800" smtClean="0">
                <a:latin typeface="Times New Roman" pitchFamily="18" charset="0"/>
              </a:rPr>
              <a:t>GBK</a:t>
            </a:r>
            <a:r>
              <a:rPr lang="zh-CN" altLang="en-US" sz="2800" smtClean="0">
                <a:latin typeface="Times New Roman" pitchFamily="18" charset="0"/>
              </a:rPr>
              <a:t>编码是中文编码扩展国家标准，该编码标准兼容</a:t>
            </a:r>
            <a:r>
              <a:rPr lang="en-US" altLang="zh-CN" sz="2800" smtClean="0">
                <a:latin typeface="Times New Roman" pitchFamily="18" charset="0"/>
              </a:rPr>
              <a:t>GB2312</a:t>
            </a:r>
            <a:r>
              <a:rPr lang="zh-CN" altLang="en-US" sz="2800" smtClean="0">
                <a:latin typeface="Times New Roman" pitchFamily="18" charset="0"/>
              </a:rPr>
              <a:t>，共收录汉字</a:t>
            </a:r>
            <a:r>
              <a:rPr lang="en-US" altLang="zh-CN" sz="2800" smtClean="0">
                <a:latin typeface="Times New Roman" pitchFamily="18" charset="0"/>
              </a:rPr>
              <a:t>21003</a:t>
            </a:r>
            <a:r>
              <a:rPr lang="zh-CN" altLang="en-US" sz="2800" smtClean="0">
                <a:latin typeface="Times New Roman" pitchFamily="18" charset="0"/>
              </a:rPr>
              <a:t>个、符号</a:t>
            </a:r>
            <a:r>
              <a:rPr lang="en-US" altLang="zh-CN" sz="2800" smtClean="0">
                <a:latin typeface="Times New Roman" pitchFamily="18" charset="0"/>
              </a:rPr>
              <a:t>883</a:t>
            </a:r>
            <a:r>
              <a:rPr lang="zh-CN" altLang="en-US" sz="2800" smtClean="0">
                <a:latin typeface="Times New Roman" pitchFamily="18" charset="0"/>
              </a:rPr>
              <a:t>个，并提供       </a:t>
            </a:r>
            <a:r>
              <a:rPr lang="en-US" altLang="zh-CN" sz="2800" smtClean="0">
                <a:latin typeface="Times New Roman" pitchFamily="18" charset="0"/>
              </a:rPr>
              <a:t>1894</a:t>
            </a:r>
            <a:r>
              <a:rPr lang="zh-CN" altLang="en-US" sz="2800" smtClean="0">
                <a:latin typeface="Times New Roman" pitchFamily="18" charset="0"/>
              </a:rPr>
              <a:t>个造字码位，简、繁体字融于一库。</a:t>
            </a:r>
          </a:p>
          <a:p>
            <a:pPr eaLnBrk="1" hangingPunct="1">
              <a:lnSpc>
                <a:spcPct val="80000"/>
              </a:lnSpc>
              <a:buFontTx/>
              <a:buNone/>
            </a:pPr>
            <a:r>
              <a:rPr lang="zh-CN" altLang="en-US" sz="2800" smtClean="0">
                <a:latin typeface="Times New Roman" pitchFamily="18" charset="0"/>
              </a:rPr>
              <a:t>            </a:t>
            </a:r>
            <a:r>
              <a:rPr lang="en-US" altLang="zh-CN" sz="2800" smtClean="0">
                <a:latin typeface="Times New Roman" pitchFamily="18" charset="0"/>
              </a:rPr>
              <a:t>2000</a:t>
            </a:r>
            <a:r>
              <a:rPr lang="zh-CN" altLang="en-US" sz="2800" smtClean="0">
                <a:latin typeface="Times New Roman" pitchFamily="18" charset="0"/>
              </a:rPr>
              <a:t>年底又颁布了</a:t>
            </a:r>
            <a:r>
              <a:rPr lang="en-US" altLang="zh-CN" sz="2800" smtClean="0">
                <a:latin typeface="Times New Roman" pitchFamily="18" charset="0"/>
              </a:rPr>
              <a:t>GB18030</a:t>
            </a:r>
            <a:r>
              <a:rPr lang="zh-CN" altLang="en-US" sz="2800" smtClean="0">
                <a:latin typeface="Times New Roman" pitchFamily="18" charset="0"/>
              </a:rPr>
              <a:t>大字符集标准，这个标准可以涵盖</a:t>
            </a:r>
            <a:r>
              <a:rPr lang="en-US" altLang="zh-CN" sz="2800" smtClean="0">
                <a:latin typeface="Times New Roman" pitchFamily="18" charset="0"/>
              </a:rPr>
              <a:t>27484</a:t>
            </a:r>
            <a:r>
              <a:rPr lang="zh-CN" altLang="en-US" sz="2800" smtClean="0">
                <a:latin typeface="Times New Roman" pitchFamily="18" charset="0"/>
              </a:rPr>
              <a:t>个汉字，繁、简字均处于同一平台。 </a:t>
            </a:r>
          </a:p>
        </p:txBody>
      </p:sp>
      <p:sp>
        <p:nvSpPr>
          <p:cNvPr id="61443" name="灯片编号占位符 1"/>
          <p:cNvSpPr>
            <a:spLocks noGrp="1"/>
          </p:cNvSpPr>
          <p:nvPr>
            <p:ph type="sldNum" sz="quarter" idx="12"/>
          </p:nvPr>
        </p:nvSpPr>
        <p:spPr>
          <a:xfrm>
            <a:off x="8388424"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4125158C-4CCE-44CA-9D88-6A2D59D6FFCE}" type="slidenum">
              <a:rPr lang="en-US" altLang="zh-CN" sz="2000">
                <a:solidFill>
                  <a:srgbClr val="C00000"/>
                </a:solidFill>
                <a:latin typeface="Times New Roman" pitchFamily="18" charset="0"/>
              </a:rPr>
              <a:pPr algn="ctr"/>
              <a:t>58</a:t>
            </a:fld>
            <a:endParaRPr lang="en-US" altLang="zh-CN" sz="2000">
              <a:solidFill>
                <a:srgbClr val="C00000"/>
              </a:solidFill>
              <a:latin typeface="Times New Roman" pitchFamily="18" charset="0"/>
            </a:endParaRPr>
          </a:p>
        </p:txBody>
      </p:sp>
      <p:sp>
        <p:nvSpPr>
          <p:cNvPr id="61444" name="Rectangle 2"/>
          <p:cNvSpPr>
            <a:spLocks noGrp="1" noChangeArrowheads="1"/>
          </p:cNvSpPr>
          <p:nvPr>
            <p:ph type="title"/>
          </p:nvPr>
        </p:nvSpPr>
        <p:spPr>
          <a:xfrm>
            <a:off x="468313" y="404813"/>
            <a:ext cx="4978400" cy="725487"/>
          </a:xfrm>
        </p:spPr>
        <p:txBody>
          <a:bodyPr/>
          <a:lstStyle/>
          <a:p>
            <a:pPr eaLnBrk="1" hangingPunct="1"/>
            <a:r>
              <a:rPr lang="en-US" altLang="zh-CN" smtClean="0">
                <a:cs typeface="Times New Roman" pitchFamily="18" charset="0"/>
              </a:rPr>
              <a:t>2.1.4</a:t>
            </a:r>
            <a:r>
              <a:rPr lang="zh-CN" altLang="en-US" smtClean="0"/>
              <a:t>汉字的表示方法</a:t>
            </a:r>
          </a:p>
        </p:txBody>
      </p:sp>
      <p:sp>
        <p:nvSpPr>
          <p:cNvPr id="2" name="日期占位符 1"/>
          <p:cNvSpPr>
            <a:spLocks noGrp="1"/>
          </p:cNvSpPr>
          <p:nvPr>
            <p:ph type="dt" sz="half" idx="10"/>
          </p:nvPr>
        </p:nvSpPr>
        <p:spPr/>
        <p:txBody>
          <a:bodyPr/>
          <a:lstStyle/>
          <a:p>
            <a:pPr>
              <a:defRPr/>
            </a:pPr>
            <a:fld id="{1E7142DD-2C2A-4A5A-8528-284DF186334D}"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468313" y="1773238"/>
            <a:ext cx="8077200" cy="2376487"/>
          </a:xfrm>
        </p:spPr>
        <p:txBody>
          <a:bodyPr/>
          <a:lstStyle/>
          <a:p>
            <a:pPr marL="0" indent="342900" eaLnBrk="1" hangingPunct="1">
              <a:buFontTx/>
              <a:buNone/>
            </a:pPr>
            <a:r>
              <a:rPr lang="zh-CN" altLang="en-US" sz="2800" smtClean="0"/>
              <a:t>随着国际间的交流与合作的扩大，信息处理应用对字符集提出了多文种、大字量、多用途的要求</a:t>
            </a:r>
            <a:r>
              <a:rPr lang="zh-CN" altLang="en-US" sz="2800" smtClean="0">
                <a:latin typeface="Times New Roman" pitchFamily="18" charset="0"/>
              </a:rPr>
              <a:t>，解决问题的最佳方案是设计一种全新的编码方法，这种方法必须有足够的能力来表示任意一种语言里使用的所有符号，这就是统一代码（</a:t>
            </a:r>
            <a:r>
              <a:rPr lang="en-US" altLang="zh-CN" sz="2800" smtClean="0">
                <a:latin typeface="Times New Roman" pitchFamily="18" charset="0"/>
              </a:rPr>
              <a:t>Unicode</a:t>
            </a:r>
            <a:r>
              <a:rPr lang="zh-CN" altLang="en-US" sz="2800" smtClean="0">
                <a:latin typeface="Times New Roman" pitchFamily="18" charset="0"/>
              </a:rPr>
              <a:t>）。</a:t>
            </a:r>
          </a:p>
        </p:txBody>
      </p:sp>
      <p:sp>
        <p:nvSpPr>
          <p:cNvPr id="62467" name="灯片编号占位符 1"/>
          <p:cNvSpPr>
            <a:spLocks noGrp="1"/>
          </p:cNvSpPr>
          <p:nvPr>
            <p:ph type="sldNum" sz="quarter" idx="12"/>
          </p:nvPr>
        </p:nvSpPr>
        <p:spPr>
          <a:xfrm>
            <a:off x="8598469" y="6309320"/>
            <a:ext cx="51169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394126D3-F198-4E63-82B6-97D26D60DE1E}" type="slidenum">
              <a:rPr lang="en-US" altLang="zh-CN" sz="2000">
                <a:solidFill>
                  <a:srgbClr val="C00000"/>
                </a:solidFill>
                <a:latin typeface="Times New Roman" pitchFamily="18" charset="0"/>
              </a:rPr>
              <a:pPr algn="ctr"/>
              <a:t>59</a:t>
            </a:fld>
            <a:endParaRPr lang="en-US" altLang="zh-CN" sz="2000">
              <a:solidFill>
                <a:srgbClr val="C00000"/>
              </a:solidFill>
              <a:latin typeface="Times New Roman" pitchFamily="18" charset="0"/>
            </a:endParaRPr>
          </a:p>
        </p:txBody>
      </p:sp>
      <p:sp>
        <p:nvSpPr>
          <p:cNvPr id="62468"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itchFamily="18" charset="0"/>
              </a:rPr>
              <a:t>2.1.5 </a:t>
            </a:r>
            <a:r>
              <a:rPr lang="zh-CN" altLang="en-US" smtClean="0">
                <a:cs typeface="Times New Roman" pitchFamily="18" charset="0"/>
              </a:rPr>
              <a:t>统一代码（</a:t>
            </a:r>
            <a:r>
              <a:rPr lang="en-US" altLang="zh-CN" smtClean="0">
                <a:cs typeface="Times New Roman" pitchFamily="18" charset="0"/>
              </a:rPr>
              <a:t>Unicode</a:t>
            </a:r>
            <a:r>
              <a:rPr lang="zh-CN" altLang="en-US" smtClean="0">
                <a:cs typeface="Times New Roman" pitchFamily="18" charset="0"/>
              </a:rPr>
              <a:t>）</a:t>
            </a:r>
            <a:endParaRPr lang="zh-CN" altLang="en-US" smtClean="0"/>
          </a:p>
        </p:txBody>
      </p:sp>
      <p:sp>
        <p:nvSpPr>
          <p:cNvPr id="2" name="日期占位符 1"/>
          <p:cNvSpPr>
            <a:spLocks noGrp="1"/>
          </p:cNvSpPr>
          <p:nvPr>
            <p:ph type="dt" sz="half" idx="10"/>
          </p:nvPr>
        </p:nvSpPr>
        <p:spPr/>
        <p:txBody>
          <a:bodyPr/>
          <a:lstStyle/>
          <a:p>
            <a:pPr>
              <a:defRPr/>
            </a:pPr>
            <a:fld id="{091D721F-7DFC-4A19-A8C8-E7F01E484E54}"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84D3BEB-EE5E-4233-B5DC-D13FEFD45F1A}" type="datetime11">
              <a:rPr lang="zh-CN" altLang="en-US" smtClean="0"/>
              <a:t>10:23:43</a:t>
            </a:fld>
            <a:endParaRPr lang="en-US" altLang="zh-CN" smtClean="0"/>
          </a:p>
        </p:txBody>
      </p:sp>
      <p:sp>
        <p:nvSpPr>
          <p:cNvPr id="819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BEF4BD-0EB9-4564-BC47-EA459E2834CB}" type="slidenum">
              <a:rPr lang="en-US" altLang="zh-CN"/>
              <a:pPr/>
              <a:t>6</a:t>
            </a:fld>
            <a:endParaRPr lang="en-US" altLang="zh-CN"/>
          </a:p>
        </p:txBody>
      </p:sp>
      <p:pic>
        <p:nvPicPr>
          <p:cNvPr id="819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2500313"/>
            <a:ext cx="6224587"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9"/>
          <p:cNvSpPr txBox="1">
            <a:spLocks noChangeArrowheads="1"/>
          </p:cNvSpPr>
          <p:nvPr/>
        </p:nvSpPr>
        <p:spPr bwMode="auto">
          <a:xfrm>
            <a:off x="755650" y="620713"/>
            <a:ext cx="520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chemeClr val="tx2"/>
                </a:solidFill>
              </a:rPr>
              <a:t>2.1.1</a:t>
            </a:r>
            <a:r>
              <a:rPr lang="zh-CN" altLang="en-US" sz="4400" b="1">
                <a:solidFill>
                  <a:schemeClr val="tx2"/>
                </a:solidFill>
              </a:rPr>
              <a:t>数据格式</a:t>
            </a:r>
          </a:p>
        </p:txBody>
      </p:sp>
      <p:sp>
        <p:nvSpPr>
          <p:cNvPr id="17" name="Text Box 9"/>
          <p:cNvSpPr txBox="1">
            <a:spLocks noChangeArrowheads="1"/>
          </p:cNvSpPr>
          <p:nvPr/>
        </p:nvSpPr>
        <p:spPr bwMode="auto">
          <a:xfrm>
            <a:off x="857250" y="1643063"/>
            <a:ext cx="5203825" cy="508000"/>
          </a:xfrm>
          <a:prstGeom prst="rect">
            <a:avLst/>
          </a:prstGeom>
          <a:noFill/>
          <a:ln w="9525">
            <a:noFill/>
            <a:miter lim="800000"/>
            <a:headEnd/>
            <a:tailEnd/>
          </a:ln>
        </p:spPr>
        <p:txBody>
          <a:bodyPr>
            <a:spAutoFit/>
          </a:bodyPr>
          <a:lstStyle/>
          <a:p>
            <a:pPr eaLnBrk="1" hangingPunct="1">
              <a:defRPr/>
            </a:pPr>
            <a:r>
              <a:rPr lang="en-US" altLang="zh-CN" sz="2700" b="1" dirty="0">
                <a:solidFill>
                  <a:schemeClr val="tx2"/>
                </a:solidFill>
                <a:latin typeface="+mj-lt"/>
                <a:ea typeface="+mj-ea"/>
                <a:cs typeface="+mj-cs"/>
              </a:rPr>
              <a:t>2</a:t>
            </a:r>
            <a:r>
              <a:rPr lang="zh-CN" altLang="en-US" sz="2700" b="1" dirty="0">
                <a:solidFill>
                  <a:schemeClr val="tx2"/>
                </a:solidFill>
                <a:latin typeface="+mj-lt"/>
                <a:ea typeface="+mj-ea"/>
                <a:cs typeface="+mj-cs"/>
              </a:rPr>
              <a:t>、纯小数的表示范围</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395288" y="1341438"/>
            <a:ext cx="8077200" cy="4824412"/>
          </a:xfrm>
        </p:spPr>
        <p:txBody>
          <a:bodyPr/>
          <a:lstStyle/>
          <a:p>
            <a:pPr marL="0" indent="0" eaLnBrk="1" hangingPunct="1">
              <a:buFontTx/>
              <a:buNone/>
            </a:pPr>
            <a:r>
              <a:rPr lang="en-US" altLang="zh-CN" smtClean="0">
                <a:solidFill>
                  <a:srgbClr val="000000"/>
                </a:solidFill>
                <a:latin typeface="Times New Roman" pitchFamily="18" charset="0"/>
              </a:rPr>
              <a:t>1</a:t>
            </a:r>
            <a:r>
              <a:rPr lang="zh-CN" altLang="en-US" smtClean="0">
                <a:solidFill>
                  <a:srgbClr val="000000"/>
                </a:solidFill>
                <a:latin typeface="Times New Roman" pitchFamily="18" charset="0"/>
              </a:rPr>
              <a:t>．编码方式</a:t>
            </a:r>
            <a:r>
              <a:rPr lang="zh-CN" altLang="en-US" smtClean="0">
                <a:latin typeface="Times New Roman" pitchFamily="18" charset="0"/>
                <a:cs typeface="Times New Roman" pitchFamily="18" charset="0"/>
              </a:rPr>
              <a:t> </a:t>
            </a:r>
          </a:p>
          <a:p>
            <a:pPr marL="0" indent="0" eaLnBrk="1" hangingPunct="1">
              <a:buFontTx/>
              <a:buNone/>
            </a:pPr>
            <a:r>
              <a:rPr lang="en-US" altLang="zh-CN" smtClean="0">
                <a:latin typeface="Times New Roman" pitchFamily="18" charset="0"/>
                <a:cs typeface="Times New Roman" pitchFamily="18" charset="0"/>
              </a:rPr>
              <a:t>Unicode</a:t>
            </a:r>
            <a:r>
              <a:rPr lang="zh-CN" altLang="en-US" smtClean="0"/>
              <a:t>记录着世界上所有字符对应的一个数字，它仅仅只是一个字符集，规定了字符对应的二进制代码，至于这个二进制代码如何存储则没有任何规定。这些字符定义在</a:t>
            </a:r>
            <a:r>
              <a:rPr lang="en-US" altLang="zh-CN" smtClean="0"/>
              <a:t>17</a:t>
            </a:r>
            <a:r>
              <a:rPr lang="zh-CN" altLang="en-US" smtClean="0"/>
              <a:t>个平面中，每个平面</a:t>
            </a:r>
            <a:r>
              <a:rPr lang="en-US" altLang="zh-CN" smtClean="0"/>
              <a:t>65536</a:t>
            </a:r>
            <a:r>
              <a:rPr lang="zh-CN" altLang="en-US" smtClean="0"/>
              <a:t>个字符。</a:t>
            </a:r>
            <a:endParaRPr lang="en-US" altLang="zh-CN" smtClean="0"/>
          </a:p>
          <a:p>
            <a:pPr marL="0" indent="0" eaLnBrk="1" hangingPunct="1">
              <a:buFontTx/>
              <a:buNone/>
            </a:pPr>
            <a:r>
              <a:rPr lang="zh-CN" altLang="en-US" smtClean="0"/>
              <a:t>最前面的 </a:t>
            </a:r>
            <a:r>
              <a:rPr lang="en-US" altLang="zh-CN" smtClean="0"/>
              <a:t>65536 </a:t>
            </a:r>
            <a:r>
              <a:rPr lang="zh-CN" altLang="en-US" smtClean="0"/>
              <a:t>个字符位，称为基本平面（简称 </a:t>
            </a:r>
            <a:r>
              <a:rPr lang="en-US" altLang="zh-CN" smtClean="0"/>
              <a:t>BMP </a:t>
            </a:r>
            <a:r>
              <a:rPr lang="zh-CN" altLang="en-US" smtClean="0"/>
              <a:t>），其编码码点范围是</a:t>
            </a:r>
            <a:r>
              <a:rPr lang="en-US" altLang="zh-CN" smtClean="0"/>
              <a:t>0 </a:t>
            </a:r>
            <a:r>
              <a:rPr lang="zh-CN" altLang="en-US" smtClean="0"/>
              <a:t>到 </a:t>
            </a:r>
            <a:r>
              <a:rPr lang="en-US" altLang="zh-CN" smtClean="0"/>
              <a:t>2</a:t>
            </a:r>
            <a:r>
              <a:rPr lang="en-US" altLang="zh-CN" baseline="30000" smtClean="0"/>
              <a:t>16</a:t>
            </a:r>
            <a:r>
              <a:rPr lang="en-US" altLang="zh-CN" smtClean="0"/>
              <a:t>-1</a:t>
            </a:r>
            <a:r>
              <a:rPr lang="zh-CN" altLang="en-US" smtClean="0"/>
              <a:t>，所有常见字符都在这个平面。其他字符都在辅助平面，码点范围从 </a:t>
            </a:r>
            <a:r>
              <a:rPr lang="en-US" altLang="zh-CN" smtClean="0"/>
              <a:t>U+010000 </a:t>
            </a:r>
            <a:r>
              <a:rPr lang="zh-CN" altLang="en-US" smtClean="0"/>
              <a:t>到 </a:t>
            </a:r>
            <a:r>
              <a:rPr lang="en-US" altLang="zh-CN" smtClean="0"/>
              <a:t>U+10FFFF</a:t>
            </a:r>
            <a:r>
              <a:rPr lang="zh-CN" altLang="en-US" smtClean="0"/>
              <a:t>。</a:t>
            </a:r>
            <a:endParaRPr lang="en-US" altLang="zh-CN" smtClean="0"/>
          </a:p>
        </p:txBody>
      </p:sp>
      <p:sp>
        <p:nvSpPr>
          <p:cNvPr id="63491" name="灯片编号占位符 1"/>
          <p:cNvSpPr>
            <a:spLocks noGrp="1"/>
          </p:cNvSpPr>
          <p:nvPr>
            <p:ph type="sldNum" sz="quarter" idx="12"/>
          </p:nvPr>
        </p:nvSpPr>
        <p:spPr>
          <a:xfrm>
            <a:off x="8526461"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885F2724-30A7-4F62-8B1B-B65BC7F2329B}" type="slidenum">
              <a:rPr lang="en-US" altLang="zh-CN" sz="2000">
                <a:solidFill>
                  <a:srgbClr val="C00000"/>
                </a:solidFill>
                <a:latin typeface="Times New Roman" pitchFamily="18" charset="0"/>
              </a:rPr>
              <a:pPr algn="ctr"/>
              <a:t>60</a:t>
            </a:fld>
            <a:endParaRPr lang="en-US" altLang="zh-CN" sz="2000">
              <a:solidFill>
                <a:srgbClr val="C00000"/>
              </a:solidFill>
              <a:latin typeface="Times New Roman" pitchFamily="18" charset="0"/>
            </a:endParaRPr>
          </a:p>
        </p:txBody>
      </p:sp>
      <p:sp>
        <p:nvSpPr>
          <p:cNvPr id="63492"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itchFamily="18" charset="0"/>
              </a:rPr>
              <a:t>2.1.5 </a:t>
            </a:r>
            <a:r>
              <a:rPr lang="zh-CN" altLang="en-US" smtClean="0">
                <a:cs typeface="Times New Roman" pitchFamily="18" charset="0"/>
              </a:rPr>
              <a:t>统一代码（</a:t>
            </a:r>
            <a:r>
              <a:rPr lang="en-US" altLang="zh-CN" smtClean="0">
                <a:cs typeface="Times New Roman" pitchFamily="18" charset="0"/>
              </a:rPr>
              <a:t>Unicode</a:t>
            </a:r>
            <a:r>
              <a:rPr lang="zh-CN" altLang="en-US" smtClean="0">
                <a:cs typeface="Times New Roman" pitchFamily="18" charset="0"/>
              </a:rPr>
              <a:t>）</a:t>
            </a:r>
            <a:endParaRPr lang="zh-CN" altLang="en-US" smtClean="0"/>
          </a:p>
        </p:txBody>
      </p:sp>
      <p:sp>
        <p:nvSpPr>
          <p:cNvPr id="2" name="日期占位符 1"/>
          <p:cNvSpPr>
            <a:spLocks noGrp="1"/>
          </p:cNvSpPr>
          <p:nvPr>
            <p:ph type="dt" sz="half" idx="10"/>
          </p:nvPr>
        </p:nvSpPr>
        <p:spPr/>
        <p:txBody>
          <a:bodyPr/>
          <a:lstStyle/>
          <a:p>
            <a:pPr>
              <a:defRPr/>
            </a:pPr>
            <a:fld id="{D98FE62E-806B-4051-BAEC-DAFE7323B013}"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1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1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395288" y="1484313"/>
            <a:ext cx="8280400" cy="4176712"/>
          </a:xfrm>
        </p:spPr>
        <p:txBody>
          <a:bodyPr/>
          <a:lstStyle/>
          <a:p>
            <a:pPr eaLnBrk="1" hangingPunct="1">
              <a:buFontTx/>
              <a:buNone/>
            </a:pPr>
            <a:r>
              <a:rPr lang="en-US" altLang="zh-CN" sz="2800" smtClean="0">
                <a:latin typeface="Times New Roman" pitchFamily="18" charset="0"/>
              </a:rPr>
              <a:t> </a:t>
            </a:r>
            <a:r>
              <a:rPr lang="en-US" altLang="zh-CN" sz="2800" smtClean="0">
                <a:solidFill>
                  <a:srgbClr val="000000"/>
                </a:solidFill>
                <a:latin typeface="Times New Roman" pitchFamily="18" charset="0"/>
              </a:rPr>
              <a:t>2</a:t>
            </a:r>
            <a:r>
              <a:rPr lang="zh-CN" altLang="en-US" sz="2800" smtClean="0">
                <a:solidFill>
                  <a:srgbClr val="000000"/>
                </a:solidFill>
                <a:latin typeface="Times New Roman" pitchFamily="18" charset="0"/>
              </a:rPr>
              <a:t>．实现方式</a:t>
            </a:r>
            <a:endParaRPr lang="zh-CN" altLang="en-US" sz="2800" smtClean="0">
              <a:latin typeface="Times New Roman" pitchFamily="18" charset="0"/>
            </a:endParaRPr>
          </a:p>
          <a:p>
            <a:pPr eaLnBrk="1" hangingPunct="1">
              <a:buFontTx/>
              <a:buNone/>
            </a:pPr>
            <a:r>
              <a:rPr lang="zh-CN" altLang="en-US" sz="2800" smtClean="0">
                <a:solidFill>
                  <a:srgbClr val="000000"/>
                </a:solidFill>
                <a:latin typeface="Times New Roman" pitchFamily="18" charset="0"/>
              </a:rPr>
              <a:t>           </a:t>
            </a:r>
            <a:r>
              <a:rPr lang="en-US" altLang="zh-CN" sz="2800" smtClean="0">
                <a:solidFill>
                  <a:srgbClr val="000000"/>
                </a:solidFill>
                <a:latin typeface="Times New Roman" pitchFamily="18" charset="0"/>
              </a:rPr>
              <a:t>Unicode</a:t>
            </a:r>
            <a:r>
              <a:rPr lang="zh-CN" altLang="en-US" sz="2800" smtClean="0">
                <a:solidFill>
                  <a:srgbClr val="000000"/>
                </a:solidFill>
                <a:latin typeface="Times New Roman" pitchFamily="18" charset="0"/>
              </a:rPr>
              <a:t>的实现方式不同于编码方式。一个字符的</a:t>
            </a:r>
            <a:r>
              <a:rPr lang="en-US" altLang="zh-CN" sz="2800" smtClean="0">
                <a:solidFill>
                  <a:srgbClr val="000000"/>
                </a:solidFill>
                <a:latin typeface="Times New Roman" pitchFamily="18" charset="0"/>
              </a:rPr>
              <a:t>Unicode </a:t>
            </a:r>
            <a:r>
              <a:rPr lang="zh-CN" altLang="en-US" sz="2800" smtClean="0">
                <a:solidFill>
                  <a:srgbClr val="000000"/>
                </a:solidFill>
                <a:latin typeface="Times New Roman" pitchFamily="18" charset="0"/>
              </a:rPr>
              <a:t>编码是确定的，但是在实际传输过程中，由于不同系统平台的设计不一定一致，以及出于节省空间的目的，对</a:t>
            </a:r>
            <a:r>
              <a:rPr lang="en-US" altLang="zh-CN" sz="2800" smtClean="0">
                <a:solidFill>
                  <a:srgbClr val="000000"/>
                </a:solidFill>
                <a:latin typeface="Times New Roman" pitchFamily="18" charset="0"/>
              </a:rPr>
              <a:t>Unicode</a:t>
            </a:r>
            <a:r>
              <a:rPr lang="zh-CN" altLang="en-US" sz="2800" smtClean="0">
                <a:solidFill>
                  <a:srgbClr val="000000"/>
                </a:solidFill>
                <a:latin typeface="Times New Roman" pitchFamily="18" charset="0"/>
              </a:rPr>
              <a:t>编码的实现方式有所不同。</a:t>
            </a:r>
            <a:r>
              <a:rPr lang="en-US" altLang="zh-CN" sz="2800" smtClean="0">
                <a:solidFill>
                  <a:srgbClr val="000000"/>
                </a:solidFill>
                <a:latin typeface="Times New Roman" pitchFamily="18" charset="0"/>
              </a:rPr>
              <a:t>Unicode</a:t>
            </a:r>
            <a:r>
              <a:rPr lang="zh-CN" altLang="en-US" sz="2800" smtClean="0">
                <a:solidFill>
                  <a:srgbClr val="000000"/>
                </a:solidFill>
                <a:latin typeface="Times New Roman" pitchFamily="18" charset="0"/>
              </a:rPr>
              <a:t>的实现方式称为</a:t>
            </a:r>
            <a:r>
              <a:rPr lang="en-US" altLang="zh-CN" sz="2800" smtClean="0">
                <a:solidFill>
                  <a:srgbClr val="000000"/>
                </a:solidFill>
                <a:latin typeface="Times New Roman" pitchFamily="18" charset="0"/>
              </a:rPr>
              <a:t>Unicode</a:t>
            </a:r>
            <a:r>
              <a:rPr lang="zh-CN" altLang="en-US" sz="2800" smtClean="0">
                <a:solidFill>
                  <a:srgbClr val="000000"/>
                </a:solidFill>
                <a:latin typeface="Times New Roman" pitchFamily="18" charset="0"/>
              </a:rPr>
              <a:t>转换格式（</a:t>
            </a:r>
            <a:r>
              <a:rPr lang="en-US" altLang="zh-CN" sz="2800" smtClean="0">
                <a:solidFill>
                  <a:srgbClr val="000000"/>
                </a:solidFill>
                <a:latin typeface="Times New Roman" pitchFamily="18" charset="0"/>
              </a:rPr>
              <a:t>Unicode Translation Format</a:t>
            </a:r>
            <a:r>
              <a:rPr lang="zh-CN" altLang="en-US" sz="2800" smtClean="0">
                <a:solidFill>
                  <a:srgbClr val="000000"/>
                </a:solidFill>
                <a:latin typeface="Times New Roman" pitchFamily="18" charset="0"/>
              </a:rPr>
              <a:t>，简称为</a:t>
            </a:r>
            <a:r>
              <a:rPr lang="en-US" altLang="zh-CN" sz="2800" smtClean="0">
                <a:solidFill>
                  <a:srgbClr val="000000"/>
                </a:solidFill>
                <a:latin typeface="Times New Roman" pitchFamily="18" charset="0"/>
              </a:rPr>
              <a:t>UTF</a:t>
            </a:r>
            <a:r>
              <a:rPr lang="zh-CN" altLang="en-US" sz="2800" smtClean="0">
                <a:solidFill>
                  <a:srgbClr val="000000"/>
                </a:solidFill>
                <a:latin typeface="Times New Roman" pitchFamily="18" charset="0"/>
              </a:rPr>
              <a:t>），</a:t>
            </a:r>
            <a:r>
              <a:rPr lang="zh-CN" altLang="en-US" sz="2800" smtClean="0">
                <a:latin typeface="Times New Roman" pitchFamily="18" charset="0"/>
              </a:rPr>
              <a:t>目前常用的</a:t>
            </a:r>
            <a:r>
              <a:rPr lang="en-US" altLang="zh-CN" sz="2800" smtClean="0">
                <a:latin typeface="Times New Roman" pitchFamily="18" charset="0"/>
              </a:rPr>
              <a:t>UTF</a:t>
            </a:r>
            <a:r>
              <a:rPr lang="zh-CN" altLang="en-US" sz="2800" smtClean="0">
                <a:latin typeface="Times New Roman" pitchFamily="18" charset="0"/>
              </a:rPr>
              <a:t>格式有：</a:t>
            </a:r>
            <a:r>
              <a:rPr lang="en-US" altLang="zh-CN" sz="2800" smtClean="0">
                <a:latin typeface="Times New Roman" pitchFamily="18" charset="0"/>
              </a:rPr>
              <a:t>UTF-8</a:t>
            </a:r>
            <a:r>
              <a:rPr lang="zh-CN" altLang="en-US" sz="2800" smtClean="0">
                <a:latin typeface="Times New Roman" pitchFamily="18" charset="0"/>
              </a:rPr>
              <a:t>，</a:t>
            </a:r>
            <a:r>
              <a:rPr lang="en-US" altLang="zh-CN" sz="2800" smtClean="0">
                <a:latin typeface="Times New Roman" pitchFamily="18" charset="0"/>
              </a:rPr>
              <a:t>UTF-16</a:t>
            </a:r>
            <a:r>
              <a:rPr lang="zh-CN" altLang="en-US" sz="2800" smtClean="0">
                <a:latin typeface="Times New Roman" pitchFamily="18" charset="0"/>
              </a:rPr>
              <a:t>以及</a:t>
            </a:r>
            <a:r>
              <a:rPr lang="en-US" altLang="zh-CN" sz="2800" smtClean="0">
                <a:latin typeface="Times New Roman" pitchFamily="18" charset="0"/>
              </a:rPr>
              <a:t>UTF-32</a:t>
            </a:r>
            <a:r>
              <a:rPr lang="zh-CN" altLang="en-US" sz="2800" smtClean="0">
                <a:latin typeface="Times New Roman" pitchFamily="18" charset="0"/>
              </a:rPr>
              <a:t>。 </a:t>
            </a:r>
          </a:p>
        </p:txBody>
      </p:sp>
      <p:sp>
        <p:nvSpPr>
          <p:cNvPr id="64515"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7A434E17-4D84-4A31-B33F-7D31FA3CA186}" type="slidenum">
              <a:rPr lang="en-US" altLang="zh-CN" sz="2000">
                <a:solidFill>
                  <a:srgbClr val="C00000"/>
                </a:solidFill>
                <a:latin typeface="Times New Roman" pitchFamily="18" charset="0"/>
              </a:rPr>
              <a:pPr algn="ctr"/>
              <a:t>61</a:t>
            </a:fld>
            <a:endParaRPr lang="en-US" altLang="zh-CN" sz="2000">
              <a:solidFill>
                <a:srgbClr val="C00000"/>
              </a:solidFill>
              <a:latin typeface="Times New Roman" pitchFamily="18" charset="0"/>
            </a:endParaRPr>
          </a:p>
        </p:txBody>
      </p:sp>
      <p:sp>
        <p:nvSpPr>
          <p:cNvPr id="64516"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itchFamily="18" charset="0"/>
              </a:rPr>
              <a:t>2.1.5 </a:t>
            </a:r>
            <a:r>
              <a:rPr lang="zh-CN" altLang="en-US" smtClean="0">
                <a:cs typeface="Times New Roman" pitchFamily="18" charset="0"/>
              </a:rPr>
              <a:t>统一代码（</a:t>
            </a:r>
            <a:r>
              <a:rPr lang="en-US" altLang="zh-CN" smtClean="0">
                <a:cs typeface="Times New Roman" pitchFamily="18" charset="0"/>
              </a:rPr>
              <a:t>Unicode</a:t>
            </a:r>
            <a:r>
              <a:rPr lang="zh-CN" altLang="en-US" smtClean="0">
                <a:cs typeface="Times New Roman" pitchFamily="18" charset="0"/>
              </a:rPr>
              <a:t>）</a:t>
            </a:r>
            <a:endParaRPr lang="zh-CN" altLang="en-US" smtClean="0"/>
          </a:p>
        </p:txBody>
      </p:sp>
      <p:sp>
        <p:nvSpPr>
          <p:cNvPr id="2" name="日期占位符 1"/>
          <p:cNvSpPr>
            <a:spLocks noGrp="1"/>
          </p:cNvSpPr>
          <p:nvPr>
            <p:ph type="dt" sz="half" idx="10"/>
          </p:nvPr>
        </p:nvSpPr>
        <p:spPr/>
        <p:txBody>
          <a:bodyPr/>
          <a:lstStyle/>
          <a:p>
            <a:pPr>
              <a:defRPr/>
            </a:pPr>
            <a:fld id="{C2D59E3D-FC86-4FB4-8D53-632CD38DED31}"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395288" y="1916113"/>
            <a:ext cx="8280400" cy="1944687"/>
          </a:xfrm>
        </p:spPr>
        <p:txBody>
          <a:bodyPr/>
          <a:lstStyle/>
          <a:p>
            <a:pPr marL="0" indent="342900" eaLnBrk="1" hangingPunct="1">
              <a:buFontTx/>
              <a:buNone/>
            </a:pPr>
            <a:r>
              <a:rPr lang="en-US" altLang="zh-CN" sz="2800" smtClean="0">
                <a:latin typeface="Times New Roman" pitchFamily="18" charset="0"/>
              </a:rPr>
              <a:t> </a:t>
            </a:r>
            <a:r>
              <a:rPr lang="en-US" altLang="zh-CN" sz="2800" smtClean="0"/>
              <a:t>UTF-8 </a:t>
            </a:r>
            <a:r>
              <a:rPr lang="zh-CN" altLang="en-US" sz="2800" smtClean="0"/>
              <a:t>是目前互联网上使用最广泛的一种 </a:t>
            </a:r>
            <a:r>
              <a:rPr lang="en-US" altLang="zh-CN" sz="2800" smtClean="0"/>
              <a:t>Unicode </a:t>
            </a:r>
            <a:r>
              <a:rPr lang="zh-CN" altLang="en-US" sz="2800" smtClean="0"/>
              <a:t>编码方式，它的最大特点就是可变长。它可以使用 </a:t>
            </a:r>
            <a:r>
              <a:rPr lang="en-US" altLang="zh-CN" sz="2800" smtClean="0"/>
              <a:t>1 - 4 </a:t>
            </a:r>
            <a:r>
              <a:rPr lang="zh-CN" altLang="en-US" sz="2800" smtClean="0"/>
              <a:t>个字节表示一个字符，根据字符的不同变换长度。</a:t>
            </a:r>
            <a:endParaRPr lang="zh-CN" altLang="en-US" sz="2800" smtClean="0">
              <a:latin typeface="Times New Roman" pitchFamily="18" charset="0"/>
            </a:endParaRPr>
          </a:p>
        </p:txBody>
      </p:sp>
      <p:sp>
        <p:nvSpPr>
          <p:cNvPr id="65539" name="灯片编号占位符 1"/>
          <p:cNvSpPr>
            <a:spLocks noGrp="1"/>
          </p:cNvSpPr>
          <p:nvPr>
            <p:ph type="sldNum" sz="quarter" idx="12"/>
          </p:nvPr>
        </p:nvSpPr>
        <p:spPr>
          <a:xfrm>
            <a:off x="8460432" y="6369197"/>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20C8FDE6-F193-46FA-8A61-F66464CAFF97}" type="slidenum">
              <a:rPr lang="en-US" altLang="zh-CN" sz="2000">
                <a:solidFill>
                  <a:srgbClr val="C00000"/>
                </a:solidFill>
                <a:latin typeface="Times New Roman" pitchFamily="18" charset="0"/>
              </a:rPr>
              <a:pPr algn="ctr"/>
              <a:t>62</a:t>
            </a:fld>
            <a:endParaRPr lang="en-US" altLang="zh-CN" sz="2000">
              <a:solidFill>
                <a:srgbClr val="C00000"/>
              </a:solidFill>
              <a:latin typeface="Times New Roman" pitchFamily="18" charset="0"/>
            </a:endParaRPr>
          </a:p>
        </p:txBody>
      </p:sp>
      <p:sp>
        <p:nvSpPr>
          <p:cNvPr id="65540" name="Rectangle 2"/>
          <p:cNvSpPr>
            <a:spLocks noGrp="1" noChangeArrowheads="1"/>
          </p:cNvSpPr>
          <p:nvPr>
            <p:ph type="title"/>
          </p:nvPr>
        </p:nvSpPr>
        <p:spPr>
          <a:xfrm>
            <a:off x="468313" y="404813"/>
            <a:ext cx="6407150" cy="725487"/>
          </a:xfrm>
        </p:spPr>
        <p:txBody>
          <a:bodyPr/>
          <a:lstStyle/>
          <a:p>
            <a:pPr eaLnBrk="1" hangingPunct="1"/>
            <a:r>
              <a:rPr lang="en-US" altLang="zh-CN" smtClean="0">
                <a:cs typeface="Times New Roman" pitchFamily="18" charset="0"/>
              </a:rPr>
              <a:t>2.1.5 </a:t>
            </a:r>
            <a:r>
              <a:rPr lang="zh-CN" altLang="en-US" smtClean="0">
                <a:cs typeface="Times New Roman" pitchFamily="18" charset="0"/>
              </a:rPr>
              <a:t>统一代码（</a:t>
            </a:r>
            <a:r>
              <a:rPr lang="en-US" altLang="zh-CN" smtClean="0">
                <a:cs typeface="Times New Roman" pitchFamily="18" charset="0"/>
              </a:rPr>
              <a:t>Unicode</a:t>
            </a:r>
            <a:r>
              <a:rPr lang="zh-CN" altLang="en-US" smtClean="0">
                <a:cs typeface="Times New Roman" pitchFamily="18" charset="0"/>
              </a:rPr>
              <a:t>）</a:t>
            </a:r>
            <a:endParaRPr lang="zh-CN" altLang="en-US" smtClean="0"/>
          </a:p>
        </p:txBody>
      </p:sp>
      <p:sp>
        <p:nvSpPr>
          <p:cNvPr id="2" name="日期占位符 1"/>
          <p:cNvSpPr>
            <a:spLocks noGrp="1"/>
          </p:cNvSpPr>
          <p:nvPr>
            <p:ph type="dt" sz="half" idx="10"/>
          </p:nvPr>
        </p:nvSpPr>
        <p:spPr/>
        <p:txBody>
          <a:bodyPr/>
          <a:lstStyle/>
          <a:p>
            <a:pPr>
              <a:defRPr/>
            </a:pPr>
            <a:fld id="{D31FAC4C-407C-4D93-B06F-A066C2287F87}"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1" name="Rectangle 3"/>
          <p:cNvSpPr>
            <a:spLocks noGrp="1" noChangeArrowheads="1"/>
          </p:cNvSpPr>
          <p:nvPr>
            <p:ph type="body" idx="4294967295"/>
          </p:nvPr>
        </p:nvSpPr>
        <p:spPr>
          <a:xfrm>
            <a:off x="330200" y="1844675"/>
            <a:ext cx="8305800" cy="4030663"/>
          </a:xfrm>
        </p:spPr>
        <p:txBody>
          <a:bodyPr/>
          <a:lstStyle/>
          <a:p>
            <a:pPr marL="0" indent="342900" eaLnBrk="1" hangingPunct="1">
              <a:buFontTx/>
              <a:buNone/>
            </a:pPr>
            <a:r>
              <a:rPr lang="zh-CN" altLang="en-US" sz="2800" smtClean="0">
                <a:latin typeface="Times New Roman" pitchFamily="18" charset="0"/>
              </a:rPr>
              <a:t>用四位二进制数来表示一位十进制数，称为二进制编码的十进制数，简称</a:t>
            </a:r>
            <a:r>
              <a:rPr lang="en-US" altLang="zh-CN" sz="2800" smtClean="0">
                <a:latin typeface="Times New Roman" pitchFamily="18" charset="0"/>
              </a:rPr>
              <a:t>BCD</a:t>
            </a:r>
            <a:r>
              <a:rPr lang="zh-CN" altLang="en-US" sz="2800" smtClean="0">
                <a:latin typeface="Times New Roman" pitchFamily="18" charset="0"/>
              </a:rPr>
              <a:t>码。</a:t>
            </a:r>
          </a:p>
          <a:p>
            <a:pPr marL="0" indent="342900" eaLnBrk="1" hangingPunct="1">
              <a:buFontTx/>
              <a:buNone/>
            </a:pPr>
            <a:r>
              <a:rPr lang="zh-CN" altLang="en-US" sz="2800" smtClean="0">
                <a:latin typeface="Times New Roman" pitchFamily="18" charset="0"/>
              </a:rPr>
              <a:t>四位二进制数可以组合出</a:t>
            </a:r>
            <a:r>
              <a:rPr lang="en-US" altLang="zh-CN" sz="2800" smtClean="0">
                <a:latin typeface="Times New Roman" pitchFamily="18" charset="0"/>
              </a:rPr>
              <a:t>16</a:t>
            </a:r>
            <a:r>
              <a:rPr lang="zh-CN" altLang="en-US" sz="2800" smtClean="0">
                <a:latin typeface="Times New Roman" pitchFamily="18" charset="0"/>
              </a:rPr>
              <a:t>种代码，能表示</a:t>
            </a:r>
            <a:r>
              <a:rPr lang="en-US" altLang="zh-CN" sz="2800" smtClean="0">
                <a:latin typeface="Times New Roman" pitchFamily="18" charset="0"/>
              </a:rPr>
              <a:t>16</a:t>
            </a:r>
            <a:r>
              <a:rPr lang="zh-CN" altLang="en-US" sz="2800" smtClean="0">
                <a:latin typeface="Times New Roman" pitchFamily="18" charset="0"/>
              </a:rPr>
              <a:t>种不同的状态，我们只需要使用其中的</a:t>
            </a:r>
            <a:r>
              <a:rPr lang="en-US" altLang="zh-CN" sz="2800" smtClean="0">
                <a:latin typeface="Times New Roman" pitchFamily="18" charset="0"/>
              </a:rPr>
              <a:t>10</a:t>
            </a:r>
            <a:r>
              <a:rPr lang="zh-CN" altLang="en-US" sz="2800" smtClean="0">
                <a:latin typeface="Times New Roman" pitchFamily="18" charset="0"/>
              </a:rPr>
              <a:t>种状态，就可以表示十进制数的</a:t>
            </a:r>
            <a:r>
              <a:rPr lang="en-US" altLang="zh-CN" sz="2800" smtClean="0">
                <a:latin typeface="Times New Roman" pitchFamily="18" charset="0"/>
              </a:rPr>
              <a:t>0</a:t>
            </a:r>
            <a:r>
              <a:rPr lang="zh-CN" altLang="en-US" sz="2800" smtClean="0">
                <a:latin typeface="Times New Roman" pitchFamily="18" charset="0"/>
              </a:rPr>
              <a:t>～</a:t>
            </a:r>
            <a:r>
              <a:rPr lang="en-US" altLang="zh-CN" sz="2800" smtClean="0">
                <a:latin typeface="Times New Roman" pitchFamily="18" charset="0"/>
              </a:rPr>
              <a:t>9</a:t>
            </a:r>
            <a:r>
              <a:rPr lang="zh-CN" altLang="en-US" sz="2800" smtClean="0">
                <a:latin typeface="Times New Roman" pitchFamily="18" charset="0"/>
              </a:rPr>
              <a:t>十个数码，而其他的六种状态为冗余状态。由于可以取任意的</a:t>
            </a:r>
            <a:r>
              <a:rPr lang="en-US" altLang="zh-CN" sz="2800" smtClean="0">
                <a:latin typeface="Times New Roman" pitchFamily="18" charset="0"/>
              </a:rPr>
              <a:t>10</a:t>
            </a:r>
            <a:r>
              <a:rPr lang="zh-CN" altLang="en-US" sz="2800" smtClean="0">
                <a:latin typeface="Times New Roman" pitchFamily="18" charset="0"/>
              </a:rPr>
              <a:t>种代码来表示十个数码，所以就可能产生</a:t>
            </a:r>
            <a:r>
              <a:rPr lang="zh-CN" altLang="en-US" sz="2800" smtClean="0">
                <a:solidFill>
                  <a:srgbClr val="FF3300"/>
                </a:solidFill>
                <a:latin typeface="Times New Roman" pitchFamily="18" charset="0"/>
              </a:rPr>
              <a:t>多种</a:t>
            </a:r>
            <a:r>
              <a:rPr lang="en-US" altLang="zh-CN" sz="2800" smtClean="0">
                <a:solidFill>
                  <a:srgbClr val="FF3300"/>
                </a:solidFill>
                <a:latin typeface="Times New Roman" pitchFamily="18" charset="0"/>
              </a:rPr>
              <a:t>BCD</a:t>
            </a:r>
            <a:r>
              <a:rPr lang="zh-CN" altLang="en-US" sz="2800" smtClean="0">
                <a:solidFill>
                  <a:srgbClr val="FF3300"/>
                </a:solidFill>
                <a:latin typeface="Times New Roman" pitchFamily="18" charset="0"/>
              </a:rPr>
              <a:t>编码</a:t>
            </a:r>
            <a:r>
              <a:rPr lang="zh-CN" altLang="en-US" sz="2800" smtClean="0">
                <a:latin typeface="Times New Roman" pitchFamily="18" charset="0"/>
              </a:rPr>
              <a:t>。</a:t>
            </a:r>
            <a:r>
              <a:rPr lang="en-US" altLang="zh-CN" sz="2800" smtClean="0">
                <a:latin typeface="Times New Roman" pitchFamily="18" charset="0"/>
              </a:rPr>
              <a:t>BCD</a:t>
            </a:r>
            <a:r>
              <a:rPr lang="zh-CN" altLang="en-US" sz="2800" smtClean="0">
                <a:latin typeface="Times New Roman" pitchFamily="18" charset="0"/>
              </a:rPr>
              <a:t>编码既具有二进制数的形式，又保持了十进制数的特点。</a:t>
            </a:r>
          </a:p>
        </p:txBody>
      </p:sp>
      <p:sp>
        <p:nvSpPr>
          <p:cNvPr id="66563"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D949EC87-58F9-4071-89EB-3FA0EF6FB8CD}" type="slidenum">
              <a:rPr lang="en-US" altLang="zh-CN" sz="2000">
                <a:solidFill>
                  <a:srgbClr val="C00000"/>
                </a:solidFill>
                <a:latin typeface="Times New Roman" pitchFamily="18" charset="0"/>
              </a:rPr>
              <a:pPr algn="ctr"/>
              <a:t>63</a:t>
            </a:fld>
            <a:endParaRPr lang="en-US" altLang="zh-CN" sz="2000">
              <a:solidFill>
                <a:srgbClr val="C00000"/>
              </a:solidFill>
              <a:latin typeface="Times New Roman" pitchFamily="18" charset="0"/>
            </a:endParaRPr>
          </a:p>
        </p:txBody>
      </p:sp>
      <p:sp>
        <p:nvSpPr>
          <p:cNvPr id="66564" name="Rectangle 2"/>
          <p:cNvSpPr txBox="1">
            <a:spLocks noChangeArrowheads="1"/>
          </p:cNvSpPr>
          <p:nvPr/>
        </p:nvSpPr>
        <p:spPr bwMode="auto">
          <a:xfrm>
            <a:off x="338138" y="574675"/>
            <a:ext cx="50974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cs typeface="Times New Roman" pitchFamily="18" charset="0"/>
              </a:rPr>
              <a:t>2.1.6 </a:t>
            </a:r>
            <a:r>
              <a:rPr lang="zh-CN" altLang="en-US" sz="3900" b="1">
                <a:solidFill>
                  <a:schemeClr val="tx2"/>
                </a:solidFill>
                <a:cs typeface="Times New Roman" pitchFamily="18" charset="0"/>
              </a:rPr>
              <a:t>十进制数的编码</a:t>
            </a:r>
            <a:endParaRPr lang="zh-CN" altLang="en-US" sz="3900" b="1">
              <a:solidFill>
                <a:schemeClr val="tx2"/>
              </a:solidFill>
            </a:endParaRPr>
          </a:p>
        </p:txBody>
      </p:sp>
      <p:sp>
        <p:nvSpPr>
          <p:cNvPr id="2" name="日期占位符 1"/>
          <p:cNvSpPr>
            <a:spLocks noGrp="1"/>
          </p:cNvSpPr>
          <p:nvPr>
            <p:ph type="dt" sz="half" idx="10"/>
          </p:nvPr>
        </p:nvSpPr>
        <p:spPr/>
        <p:txBody>
          <a:bodyPr/>
          <a:lstStyle/>
          <a:p>
            <a:pPr>
              <a:defRPr/>
            </a:pPr>
            <a:fld id="{E5E6E960-6378-49B1-9D4E-4B938117AB85}"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Grp="1" noChangeArrowheads="1"/>
          </p:cNvSpPr>
          <p:nvPr>
            <p:ph type="body" idx="4294967295"/>
          </p:nvPr>
        </p:nvSpPr>
        <p:spPr>
          <a:xfrm>
            <a:off x="2987675" y="981075"/>
            <a:ext cx="3382963" cy="503238"/>
          </a:xfrm>
        </p:spPr>
        <p:txBody>
          <a:bodyPr/>
          <a:lstStyle/>
          <a:p>
            <a:pPr marL="0" indent="0" eaLnBrk="1" hangingPunct="1">
              <a:buFontTx/>
              <a:buNone/>
            </a:pPr>
            <a:r>
              <a:rPr lang="zh-CN" altLang="en-US" sz="2800" smtClean="0">
                <a:latin typeface="Times New Roman" pitchFamily="18" charset="0"/>
              </a:rPr>
              <a:t>几种常见的</a:t>
            </a:r>
            <a:r>
              <a:rPr lang="en-US" altLang="zh-CN" sz="2800" smtClean="0">
                <a:latin typeface="Times New Roman" pitchFamily="18" charset="0"/>
              </a:rPr>
              <a:t>BCD</a:t>
            </a:r>
            <a:r>
              <a:rPr lang="zh-CN" altLang="en-US" sz="2800" smtClean="0">
                <a:latin typeface="Times New Roman" pitchFamily="18" charset="0"/>
              </a:rPr>
              <a:t>码</a:t>
            </a:r>
          </a:p>
        </p:txBody>
      </p:sp>
      <p:graphicFrame>
        <p:nvGraphicFramePr>
          <p:cNvPr id="2" name="表格 1"/>
          <p:cNvGraphicFramePr>
            <a:graphicFrameLocks noGrp="1"/>
          </p:cNvGraphicFramePr>
          <p:nvPr/>
        </p:nvGraphicFramePr>
        <p:xfrm>
          <a:off x="755650" y="1557338"/>
          <a:ext cx="7669213" cy="4694237"/>
        </p:xfrm>
        <a:graphic>
          <a:graphicData uri="http://schemas.openxmlformats.org/drawingml/2006/table">
            <a:tbl>
              <a:tblPr>
                <a:tableStyleId>{5C22544A-7EE6-4342-B048-85BDC9FD1C3A}</a:tableStyleId>
              </a:tblPr>
              <a:tblGrid>
                <a:gridCol w="1595037"/>
                <a:gridCol w="1518544"/>
                <a:gridCol w="1518544"/>
                <a:gridCol w="1518544"/>
                <a:gridCol w="1518544"/>
              </a:tblGrid>
              <a:tr h="426749">
                <a:tc>
                  <a:txBody>
                    <a:bodyPr/>
                    <a:lstStyle/>
                    <a:p>
                      <a:pPr algn="ctr">
                        <a:spcAft>
                          <a:spcPts val="0"/>
                        </a:spcAft>
                      </a:pPr>
                      <a:r>
                        <a:rPr lang="zh-CN" sz="2800" b="1" kern="100" dirty="0">
                          <a:solidFill>
                            <a:schemeClr val="tx1"/>
                          </a:solidFill>
                          <a:effectLst/>
                          <a:latin typeface="Times New Roman" panose="02020603050405020304" pitchFamily="18" charset="0"/>
                          <a:cs typeface="Times New Roman" panose="02020603050405020304" pitchFamily="18" charset="0"/>
                        </a:rPr>
                        <a:t>十进制数</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b="1" kern="100" dirty="0">
                          <a:solidFill>
                            <a:schemeClr val="tx1"/>
                          </a:solidFill>
                          <a:effectLst/>
                          <a:latin typeface="Times New Roman" panose="02020603050405020304" pitchFamily="18" charset="0"/>
                          <a:cs typeface="Times New Roman" panose="02020603050405020304" pitchFamily="18" charset="0"/>
                        </a:rPr>
                        <a:t>8421</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b="1" kern="100" dirty="0">
                          <a:solidFill>
                            <a:schemeClr val="tx1"/>
                          </a:solidFill>
                          <a:effectLst/>
                          <a:latin typeface="Times New Roman" panose="02020603050405020304" pitchFamily="18" charset="0"/>
                          <a:cs typeface="Times New Roman" panose="02020603050405020304" pitchFamily="18" charset="0"/>
                        </a:rPr>
                        <a:t>2421</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zh-CN" sz="2800" b="1" kern="100" dirty="0">
                          <a:solidFill>
                            <a:schemeClr val="tx1"/>
                          </a:solidFill>
                          <a:effectLst/>
                          <a:latin typeface="Times New Roman" panose="02020603050405020304" pitchFamily="18" charset="0"/>
                          <a:cs typeface="Times New Roman" panose="02020603050405020304" pitchFamily="18" charset="0"/>
                        </a:rPr>
                        <a:t>余</a:t>
                      </a:r>
                      <a:r>
                        <a:rPr lang="en-US" sz="2800" b="1" kern="100" dirty="0">
                          <a:solidFill>
                            <a:schemeClr val="tx1"/>
                          </a:solidFill>
                          <a:effectLst/>
                          <a:latin typeface="Times New Roman" panose="02020603050405020304" pitchFamily="18" charset="0"/>
                          <a:cs typeface="Times New Roman" panose="02020603050405020304" pitchFamily="18" charset="0"/>
                        </a:rPr>
                        <a:t>3</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b="1" kern="100" dirty="0">
                          <a:solidFill>
                            <a:schemeClr val="tx1"/>
                          </a:solidFill>
                          <a:effectLst/>
                          <a:latin typeface="Times New Roman" panose="02020603050405020304" pitchFamily="18" charset="0"/>
                          <a:cs typeface="Times New Roman" panose="02020603050405020304" pitchFamily="18" charset="0"/>
                        </a:rPr>
                        <a:t>Gray</a:t>
                      </a:r>
                      <a:r>
                        <a:rPr lang="zh-CN" sz="2800" b="1" kern="100" dirty="0">
                          <a:solidFill>
                            <a:schemeClr val="tx1"/>
                          </a:solidFill>
                          <a:effectLst/>
                          <a:latin typeface="Times New Roman" panose="02020603050405020304" pitchFamily="18" charset="0"/>
                          <a:cs typeface="Times New Roman" panose="02020603050405020304" pitchFamily="18" charset="0"/>
                        </a:rPr>
                        <a:t>码</a:t>
                      </a:r>
                      <a:endParaRPr lang="zh-CN" sz="28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r>
              <a:tr h="4267488">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2</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3</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4</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5</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6</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7</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8</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9</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1001</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1111</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1100</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c>
                  <a:txBody>
                    <a:bodyPr/>
                    <a:lstStyle/>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0110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1110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1010</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1011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1001</a:t>
                      </a:r>
                      <a:endParaRPr lang="zh-CN" sz="2800" kern="100" dirty="0">
                        <a:solidFill>
                          <a:schemeClr val="tx1"/>
                        </a:solidFill>
                        <a:effectLst/>
                        <a:latin typeface="Times New Roman" panose="02020603050405020304" pitchFamily="18" charset="0"/>
                        <a:cs typeface="Times New Roman" panose="02020603050405020304" pitchFamily="18" charset="0"/>
                      </a:endParaRPr>
                    </a:p>
                    <a:p>
                      <a:pPr algn="ctr">
                        <a:spcAft>
                          <a:spcPts val="0"/>
                        </a:spcAft>
                      </a:pPr>
                      <a:r>
                        <a:rPr lang="en-US" sz="2800" kern="100" dirty="0">
                          <a:solidFill>
                            <a:schemeClr val="tx1"/>
                          </a:solidFill>
                          <a:effectLst/>
                          <a:latin typeface="Times New Roman" panose="02020603050405020304" pitchFamily="18" charset="0"/>
                          <a:cs typeface="Times New Roman" panose="02020603050405020304" pitchFamily="18" charset="0"/>
                        </a:rPr>
                        <a:t>1000</a:t>
                      </a:r>
                      <a:endParaRPr lang="zh-CN" sz="2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3" marR="68583" marT="0" marB="0">
                    <a:solidFill>
                      <a:srgbClr val="FFC000"/>
                    </a:solidFill>
                  </a:tcPr>
                </a:tc>
              </a:tr>
            </a:tbl>
          </a:graphicData>
        </a:graphic>
      </p:graphicFrame>
      <p:sp>
        <p:nvSpPr>
          <p:cNvPr id="67607" name="灯片编号占位符 2"/>
          <p:cNvSpPr>
            <a:spLocks noGrp="1"/>
          </p:cNvSpPr>
          <p:nvPr>
            <p:ph type="sldNum" sz="quarter" idx="12"/>
          </p:nvPr>
        </p:nvSpPr>
        <p:spPr>
          <a:xfrm>
            <a:off x="8532440" y="6309320"/>
            <a:ext cx="51169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535B7521-735B-40FD-9DB6-D3B471E81609}" type="slidenum">
              <a:rPr lang="en-US" altLang="zh-CN" sz="2000">
                <a:solidFill>
                  <a:srgbClr val="C00000"/>
                </a:solidFill>
                <a:latin typeface="Times New Roman" pitchFamily="18" charset="0"/>
              </a:rPr>
              <a:pPr algn="ctr"/>
              <a:t>64</a:t>
            </a:fld>
            <a:endParaRPr lang="en-US" altLang="zh-CN" sz="2000">
              <a:solidFill>
                <a:srgbClr val="C00000"/>
              </a:solidFill>
              <a:latin typeface="Times New Roman" pitchFamily="18" charset="0"/>
            </a:endParaRPr>
          </a:p>
        </p:txBody>
      </p:sp>
      <p:sp>
        <p:nvSpPr>
          <p:cNvPr id="3" name="日期占位符 2"/>
          <p:cNvSpPr>
            <a:spLocks noGrp="1"/>
          </p:cNvSpPr>
          <p:nvPr>
            <p:ph type="dt" sz="half" idx="10"/>
          </p:nvPr>
        </p:nvSpPr>
        <p:spPr/>
        <p:txBody>
          <a:bodyPr/>
          <a:lstStyle/>
          <a:p>
            <a:pPr>
              <a:defRPr/>
            </a:pPr>
            <a:fld id="{18A74EAF-49A8-4DB4-8B4F-C127C87EA996}" type="datetime11">
              <a:rPr lang="zh-CN" altLang="en-US" smtClean="0"/>
              <a:t>10:23:47</a:t>
            </a:fld>
            <a:endParaRPr lang="en-US" altLang="zh-CN"/>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body" idx="4294967295"/>
          </p:nvPr>
        </p:nvSpPr>
        <p:spPr>
          <a:xfrm>
            <a:off x="323850" y="1700213"/>
            <a:ext cx="8370888" cy="3457575"/>
          </a:xfrm>
        </p:spPr>
        <p:txBody>
          <a:bodyPr/>
          <a:lstStyle/>
          <a:p>
            <a:pPr marL="0" indent="0" eaLnBrk="1" hangingPunct="1">
              <a:buFontTx/>
              <a:buNone/>
            </a:pPr>
            <a:r>
              <a:rPr lang="en-US" altLang="zh-CN" sz="2800" smtClean="0">
                <a:latin typeface="Times New Roman" pitchFamily="18" charset="0"/>
              </a:rPr>
              <a:t>8421</a:t>
            </a:r>
            <a:r>
              <a:rPr lang="zh-CN" altLang="en-US" sz="2800" smtClean="0">
                <a:latin typeface="Times New Roman" pitchFamily="18" charset="0"/>
              </a:rPr>
              <a:t>码又称为</a:t>
            </a:r>
            <a:r>
              <a:rPr lang="en-US" altLang="zh-CN" sz="2800" smtClean="0">
                <a:latin typeface="Times New Roman" pitchFamily="18" charset="0"/>
              </a:rPr>
              <a:t>NBCD</a:t>
            </a:r>
            <a:r>
              <a:rPr lang="zh-CN" altLang="en-US" sz="2800" smtClean="0">
                <a:latin typeface="Times New Roman" pitchFamily="18" charset="0"/>
              </a:rPr>
              <a:t>码，其主要特点是：</a:t>
            </a:r>
          </a:p>
          <a:p>
            <a:pPr marL="0" indent="0" eaLnBrk="1" hangingPunct="1">
              <a:buFontTx/>
              <a:buNone/>
            </a:pPr>
            <a:r>
              <a:rPr lang="en-US" altLang="zh-CN" sz="2800" smtClean="0">
                <a:latin typeface="Times New Roman" pitchFamily="18" charset="0"/>
              </a:rPr>
              <a:t>(1)</a:t>
            </a:r>
            <a:r>
              <a:rPr lang="zh-CN" altLang="en-US" sz="2800" smtClean="0">
                <a:latin typeface="Times New Roman" pitchFamily="18" charset="0"/>
              </a:rPr>
              <a:t>它是一种有权码，四位二进制代码的位权从高到低分别为</a:t>
            </a:r>
            <a:r>
              <a:rPr lang="en-US" altLang="zh-CN" sz="2800" smtClean="0">
                <a:solidFill>
                  <a:srgbClr val="FF0000"/>
                </a:solidFill>
                <a:latin typeface="Times New Roman" pitchFamily="18" charset="0"/>
              </a:rPr>
              <a:t>8</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4</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2</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1</a:t>
            </a:r>
            <a:r>
              <a:rPr lang="zh-CN" altLang="en-US" sz="2800" smtClean="0">
                <a:latin typeface="Times New Roman" pitchFamily="18" charset="0"/>
              </a:rPr>
              <a:t>。</a:t>
            </a:r>
          </a:p>
          <a:p>
            <a:pPr marL="0" indent="0" eaLnBrk="1" hangingPunct="1">
              <a:buFontTx/>
              <a:buNone/>
            </a:pPr>
            <a:r>
              <a:rPr lang="en-US" altLang="zh-CN" sz="2800" smtClean="0">
                <a:latin typeface="Times New Roman" pitchFamily="18" charset="0"/>
              </a:rPr>
              <a:t>(2)</a:t>
            </a:r>
            <a:r>
              <a:rPr lang="zh-CN" altLang="en-US" sz="2800" smtClean="0">
                <a:latin typeface="Times New Roman" pitchFamily="18" charset="0"/>
              </a:rPr>
              <a:t>简单直观。每个代码与它所代表的十进制数之间符合二进制数和十进制数相互转换的规则。</a:t>
            </a:r>
          </a:p>
          <a:p>
            <a:pPr marL="0" indent="0" eaLnBrk="1" hangingPunct="1">
              <a:buFontTx/>
              <a:buNone/>
            </a:pPr>
            <a:r>
              <a:rPr lang="en-US" altLang="zh-CN" sz="2800" smtClean="0">
                <a:latin typeface="Times New Roman" pitchFamily="18" charset="0"/>
              </a:rPr>
              <a:t>(3)</a:t>
            </a:r>
            <a:r>
              <a:rPr lang="zh-CN" altLang="en-US" sz="2800" smtClean="0">
                <a:latin typeface="Times New Roman" pitchFamily="18" charset="0"/>
              </a:rPr>
              <a:t>不允许出现</a:t>
            </a:r>
            <a:r>
              <a:rPr lang="en-US" altLang="zh-CN" sz="2800" smtClean="0">
                <a:solidFill>
                  <a:srgbClr val="FF0000"/>
                </a:solidFill>
                <a:latin typeface="Times New Roman" pitchFamily="18" charset="0"/>
              </a:rPr>
              <a:t>1010</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1111</a:t>
            </a:r>
            <a:r>
              <a:rPr lang="zh-CN" altLang="en-US" sz="2800" smtClean="0">
                <a:latin typeface="Times New Roman" pitchFamily="18" charset="0"/>
              </a:rPr>
              <a:t>。这六个代码在</a:t>
            </a:r>
            <a:r>
              <a:rPr lang="en-US" altLang="zh-CN" sz="2800" smtClean="0">
                <a:latin typeface="Times New Roman" pitchFamily="18" charset="0"/>
              </a:rPr>
              <a:t>8421</a:t>
            </a:r>
            <a:r>
              <a:rPr lang="zh-CN" altLang="en-US" sz="2800" smtClean="0">
                <a:latin typeface="Times New Roman" pitchFamily="18" charset="0"/>
              </a:rPr>
              <a:t>码中是非法码。</a:t>
            </a:r>
          </a:p>
        </p:txBody>
      </p:sp>
      <p:sp>
        <p:nvSpPr>
          <p:cNvPr id="68611"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E3125BC7-180D-4789-B40C-5E5F4E5A09B9}" type="slidenum">
              <a:rPr lang="en-US" altLang="zh-CN" sz="2000">
                <a:solidFill>
                  <a:srgbClr val="C00000"/>
                </a:solidFill>
                <a:latin typeface="Times New Roman" pitchFamily="18" charset="0"/>
              </a:rPr>
              <a:pPr algn="ctr"/>
              <a:t>65</a:t>
            </a:fld>
            <a:endParaRPr lang="en-US" altLang="zh-CN" sz="2000">
              <a:solidFill>
                <a:srgbClr val="C00000"/>
              </a:solidFill>
              <a:latin typeface="Times New Roman" pitchFamily="18" charset="0"/>
            </a:endParaRPr>
          </a:p>
        </p:txBody>
      </p:sp>
      <p:sp>
        <p:nvSpPr>
          <p:cNvPr id="2" name="日期占位符 1"/>
          <p:cNvSpPr>
            <a:spLocks noGrp="1"/>
          </p:cNvSpPr>
          <p:nvPr>
            <p:ph type="dt" sz="half" idx="10"/>
          </p:nvPr>
        </p:nvSpPr>
        <p:spPr/>
        <p:txBody>
          <a:bodyPr/>
          <a:lstStyle/>
          <a:p>
            <a:pPr>
              <a:defRPr/>
            </a:pPr>
            <a:fld id="{34351910-AA76-464E-882C-F8A10C736F89}"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61" name="Rectangle 13"/>
          <p:cNvSpPr>
            <a:spLocks noGrp="1" noChangeArrowheads="1"/>
          </p:cNvSpPr>
          <p:nvPr>
            <p:ph type="body" idx="4294967295"/>
          </p:nvPr>
        </p:nvSpPr>
        <p:spPr>
          <a:xfrm>
            <a:off x="323528" y="1412776"/>
            <a:ext cx="7924800" cy="4824413"/>
          </a:xfrm>
        </p:spPr>
        <p:txBody>
          <a:bodyPr/>
          <a:lstStyle/>
          <a:p>
            <a:pPr marL="0" indent="342900" eaLnBrk="1" hangingPunct="1">
              <a:buFontTx/>
              <a:buNone/>
            </a:pPr>
            <a:r>
              <a:rPr lang="zh-CN" altLang="en-US" sz="2800" smtClean="0">
                <a:latin typeface="Times New Roman" pitchFamily="18" charset="0"/>
              </a:rPr>
              <a:t>数据校验码是指那些能够发现错误或能够自动纠正错误的数据编码，又称之为“检错纠错编码”。</a:t>
            </a:r>
          </a:p>
          <a:p>
            <a:pPr marL="0" indent="342900" eaLnBrk="1" hangingPunct="1">
              <a:buFontTx/>
              <a:buNone/>
            </a:pPr>
            <a:r>
              <a:rPr lang="zh-CN" altLang="en-US" sz="2800" smtClean="0">
                <a:latin typeface="Times New Roman" pitchFamily="18" charset="0"/>
              </a:rPr>
              <a:t>任何一种编码都由许多码字构成，任意两个码字之间最少变化的二进制位数，被称为数据校验码的</a:t>
            </a:r>
            <a:r>
              <a:rPr lang="zh-CN" altLang="en-US" sz="2800" b="1" smtClean="0">
                <a:solidFill>
                  <a:srgbClr val="FF0000"/>
                </a:solidFill>
                <a:latin typeface="Times New Roman" pitchFamily="18" charset="0"/>
              </a:rPr>
              <a:t>码距</a:t>
            </a:r>
            <a:r>
              <a:rPr lang="zh-CN" altLang="en-US" sz="2800" smtClean="0">
                <a:latin typeface="Times New Roman" pitchFamily="18" charset="0"/>
              </a:rPr>
              <a:t>。例如，用四位二进制表示</a:t>
            </a:r>
            <a:r>
              <a:rPr lang="en-US" altLang="zh-CN" sz="2800" smtClean="0">
                <a:latin typeface="Times New Roman" pitchFamily="18" charset="0"/>
              </a:rPr>
              <a:t>16</a:t>
            </a:r>
            <a:r>
              <a:rPr lang="zh-CN" altLang="en-US" sz="2800" smtClean="0">
                <a:latin typeface="Times New Roman" pitchFamily="18" charset="0"/>
              </a:rPr>
              <a:t>种状态，则有</a:t>
            </a:r>
            <a:r>
              <a:rPr lang="en-US" altLang="zh-CN" sz="2800" smtClean="0">
                <a:latin typeface="Times New Roman" pitchFamily="18" charset="0"/>
              </a:rPr>
              <a:t>16</a:t>
            </a:r>
            <a:r>
              <a:rPr lang="zh-CN" altLang="en-US" sz="2800" smtClean="0">
                <a:latin typeface="Times New Roman" pitchFamily="18" charset="0"/>
              </a:rPr>
              <a:t>个不同的码字，此时码距为</a:t>
            </a:r>
            <a:r>
              <a:rPr lang="en-US" altLang="zh-CN" sz="2800" smtClean="0">
                <a:latin typeface="Times New Roman" pitchFamily="18" charset="0"/>
              </a:rPr>
              <a:t>1</a:t>
            </a:r>
            <a:r>
              <a:rPr lang="zh-CN" altLang="en-US" sz="2800" smtClean="0">
                <a:latin typeface="Times New Roman" pitchFamily="18" charset="0"/>
              </a:rPr>
              <a:t>，即两个码字之间最少仅有一个二进制位不同（如</a:t>
            </a:r>
            <a:r>
              <a:rPr lang="en-US" altLang="zh-CN" sz="2800" smtClean="0">
                <a:latin typeface="Times New Roman" pitchFamily="18" charset="0"/>
              </a:rPr>
              <a:t>0000</a:t>
            </a:r>
            <a:r>
              <a:rPr lang="zh-CN" altLang="en-US" sz="2800" smtClean="0">
                <a:latin typeface="Times New Roman" pitchFamily="18" charset="0"/>
              </a:rPr>
              <a:t>与</a:t>
            </a:r>
            <a:r>
              <a:rPr lang="en-US" altLang="zh-CN" sz="2800" smtClean="0">
                <a:latin typeface="Times New Roman" pitchFamily="18" charset="0"/>
              </a:rPr>
              <a:t>0001</a:t>
            </a:r>
            <a:r>
              <a:rPr lang="zh-CN" altLang="en-US" sz="2800" smtClean="0">
                <a:latin typeface="Times New Roman" pitchFamily="18" charset="0"/>
              </a:rPr>
              <a:t>之间）。这种编码没有检错能力，因为当某一个合法码字中有一位或几位出错，就变成为另一个合法码字了。</a:t>
            </a:r>
          </a:p>
        </p:txBody>
      </p:sp>
      <p:sp>
        <p:nvSpPr>
          <p:cNvPr id="69635" name="灯片编号占位符 1"/>
          <p:cNvSpPr>
            <a:spLocks noGrp="1"/>
          </p:cNvSpPr>
          <p:nvPr>
            <p:ph type="sldNum" sz="quarter" idx="12"/>
          </p:nvPr>
        </p:nvSpPr>
        <p:spPr>
          <a:xfrm>
            <a:off x="8460432" y="6309320"/>
            <a:ext cx="5111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22B2F85D-A444-4B40-878A-365F628437A7}" type="slidenum">
              <a:rPr lang="en-US" altLang="zh-CN" sz="2000">
                <a:solidFill>
                  <a:srgbClr val="C00000"/>
                </a:solidFill>
                <a:latin typeface="Times New Roman" pitchFamily="18" charset="0"/>
              </a:rPr>
              <a:pPr algn="ctr"/>
              <a:t>66</a:t>
            </a:fld>
            <a:endParaRPr lang="en-US" altLang="zh-CN" sz="2000">
              <a:solidFill>
                <a:srgbClr val="C00000"/>
              </a:solidFill>
              <a:latin typeface="Times New Roman" pitchFamily="18" charset="0"/>
            </a:endParaRPr>
          </a:p>
        </p:txBody>
      </p:sp>
      <p:sp>
        <p:nvSpPr>
          <p:cNvPr id="69636"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p>
        </p:txBody>
      </p:sp>
      <p:sp>
        <p:nvSpPr>
          <p:cNvPr id="2" name="日期占位符 1"/>
          <p:cNvSpPr>
            <a:spLocks noGrp="1"/>
          </p:cNvSpPr>
          <p:nvPr>
            <p:ph type="dt" sz="half" idx="10"/>
          </p:nvPr>
        </p:nvSpPr>
        <p:spPr/>
        <p:txBody>
          <a:bodyPr/>
          <a:lstStyle/>
          <a:p>
            <a:pPr>
              <a:defRPr/>
            </a:pPr>
            <a:fld id="{2D16C657-02C0-4FA4-99D8-AA6971671E8C}"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5" name="Rectangle 3"/>
          <p:cNvSpPr>
            <a:spLocks noGrp="1" noChangeArrowheads="1"/>
          </p:cNvSpPr>
          <p:nvPr>
            <p:ph type="body" idx="4294967295"/>
          </p:nvPr>
        </p:nvSpPr>
        <p:spPr>
          <a:xfrm>
            <a:off x="539750" y="1557338"/>
            <a:ext cx="7924800" cy="4464050"/>
          </a:xfrm>
        </p:spPr>
        <p:txBody>
          <a:bodyPr/>
          <a:lstStyle/>
          <a:p>
            <a:pPr marL="0" indent="342900" eaLnBrk="1" hangingPunct="1">
              <a:buFontTx/>
              <a:buNone/>
            </a:pPr>
            <a:r>
              <a:rPr lang="zh-CN" altLang="en-US" sz="2800" smtClean="0">
                <a:latin typeface="Times New Roman" pitchFamily="18" charset="0"/>
              </a:rPr>
              <a:t>具有检、纠错能力的数据校验码的实现原理是：在编码中，除去合法的码字外，再加进一些非法的码字，当某个合法码字出现错误时，就变成为非法码字。合理地安排非法码字的数量和编码规则，就能达到纠错的目的。</a:t>
            </a:r>
            <a:endParaRPr lang="en-US" altLang="zh-CN" sz="2800" smtClean="0">
              <a:latin typeface="Times New Roman" pitchFamily="18" charset="0"/>
            </a:endParaRPr>
          </a:p>
          <a:p>
            <a:pPr marL="0" indent="342900" eaLnBrk="1" hangingPunct="1">
              <a:buFontTx/>
              <a:buNone/>
            </a:pPr>
            <a:r>
              <a:rPr lang="zh-CN" altLang="en-US" sz="2800" smtClean="0">
                <a:latin typeface="Times New Roman" pitchFamily="18" charset="0"/>
              </a:rPr>
              <a:t>例如，若用四位二进制表示八个状态，其中只有八个码字是合法码字，而另八个码字为非法码字，此时码距为</a:t>
            </a:r>
            <a:r>
              <a:rPr lang="en-US" altLang="zh-CN" sz="2800" smtClean="0">
                <a:latin typeface="Times New Roman" pitchFamily="18" charset="0"/>
              </a:rPr>
              <a:t>2</a:t>
            </a:r>
            <a:r>
              <a:rPr lang="zh-CN" altLang="en-US" sz="2800" smtClean="0">
                <a:latin typeface="Times New Roman" pitchFamily="18" charset="0"/>
              </a:rPr>
              <a:t>。对于码距≥</a:t>
            </a:r>
            <a:r>
              <a:rPr lang="en-US" altLang="zh-CN" sz="2800" smtClean="0">
                <a:latin typeface="Times New Roman" pitchFamily="18" charset="0"/>
              </a:rPr>
              <a:t>2</a:t>
            </a:r>
            <a:r>
              <a:rPr lang="zh-CN" altLang="en-US" sz="2800" smtClean="0">
                <a:latin typeface="Times New Roman" pitchFamily="18" charset="0"/>
              </a:rPr>
              <a:t>的数据校验码，开始具有检错的能力。码距越大，检、纠错能力就越强，而且检错能力总是大于或等于纠错能力。</a:t>
            </a:r>
          </a:p>
        </p:txBody>
      </p:sp>
      <p:sp>
        <p:nvSpPr>
          <p:cNvPr id="70659" name="灯片编号占位符 1"/>
          <p:cNvSpPr>
            <a:spLocks noGrp="1"/>
          </p:cNvSpPr>
          <p:nvPr>
            <p:ph type="sldNum" sz="quarter" idx="12"/>
          </p:nvPr>
        </p:nvSpPr>
        <p:spPr>
          <a:xfrm>
            <a:off x="8532440" y="6369197"/>
            <a:ext cx="5111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6B1EB1EC-5148-481D-8D1E-6E26C8712A8C}" type="slidenum">
              <a:rPr lang="en-US" altLang="zh-CN" sz="2000">
                <a:solidFill>
                  <a:srgbClr val="C00000"/>
                </a:solidFill>
                <a:latin typeface="Times New Roman" pitchFamily="18" charset="0"/>
              </a:rPr>
              <a:pPr algn="ctr"/>
              <a:t>67</a:t>
            </a:fld>
            <a:endParaRPr lang="en-US" altLang="zh-CN" sz="2000">
              <a:solidFill>
                <a:srgbClr val="C00000"/>
              </a:solidFill>
              <a:latin typeface="Times New Roman" pitchFamily="18" charset="0"/>
            </a:endParaRPr>
          </a:p>
        </p:txBody>
      </p:sp>
      <p:sp>
        <p:nvSpPr>
          <p:cNvPr id="70660"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p>
        </p:txBody>
      </p:sp>
      <p:sp>
        <p:nvSpPr>
          <p:cNvPr id="2" name="日期占位符 1"/>
          <p:cNvSpPr>
            <a:spLocks noGrp="1"/>
          </p:cNvSpPr>
          <p:nvPr>
            <p:ph type="dt" sz="half" idx="10"/>
          </p:nvPr>
        </p:nvSpPr>
        <p:spPr/>
        <p:txBody>
          <a:bodyPr/>
          <a:lstStyle/>
          <a:p>
            <a:pPr>
              <a:defRPr/>
            </a:pPr>
            <a:fld id="{C8CC2E6E-6516-4692-8857-DE0DFFBD3EF1}"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02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1" name="Rectangle 3"/>
          <p:cNvSpPr>
            <a:spLocks noGrp="1" noChangeArrowheads="1"/>
          </p:cNvSpPr>
          <p:nvPr>
            <p:ph type="body" idx="4294967295"/>
          </p:nvPr>
        </p:nvSpPr>
        <p:spPr>
          <a:xfrm>
            <a:off x="409575" y="1700213"/>
            <a:ext cx="8382000" cy="4175125"/>
          </a:xfrm>
        </p:spPr>
        <p:txBody>
          <a:bodyPr/>
          <a:lstStyle/>
          <a:p>
            <a:pPr marL="0" indent="0" eaLnBrk="1" hangingPunct="1">
              <a:buFontTx/>
              <a:buNone/>
              <a:defRPr/>
            </a:pPr>
            <a:r>
              <a:rPr lang="en-US" altLang="zh-CN" sz="2800">
                <a:latin typeface="Times New Roman" pitchFamily="18" charset="0"/>
              </a:rPr>
              <a:t>1.</a:t>
            </a:r>
            <a:r>
              <a:rPr lang="zh-CN" altLang="en-US" sz="2800">
                <a:latin typeface="Times New Roman" pitchFamily="18" charset="0"/>
              </a:rPr>
              <a:t>奇偶校验</a:t>
            </a:r>
            <a:endParaRPr lang="en-US" altLang="zh-CN" sz="2800">
              <a:latin typeface="Times New Roman" pitchFamily="18" charset="0"/>
            </a:endParaRPr>
          </a:p>
          <a:p>
            <a:pPr marL="0" indent="342900" eaLnBrk="1" hangingPunct="1">
              <a:buFontTx/>
              <a:buNone/>
              <a:defRPr/>
            </a:pPr>
            <a:r>
              <a:rPr lang="zh-CN" altLang="en-US" sz="2800">
                <a:latin typeface="Times New Roman" pitchFamily="18" charset="0"/>
              </a:rPr>
              <a:t>奇偶校验码是一种最简单的数据校验码，它可以检测出</a:t>
            </a:r>
            <a:r>
              <a:rPr lang="zh-CN" altLang="en-US" sz="2800">
                <a:solidFill>
                  <a:srgbClr val="FF0000"/>
                </a:solidFill>
                <a:latin typeface="Times New Roman" pitchFamily="18" charset="0"/>
              </a:rPr>
              <a:t>一位</a:t>
            </a:r>
            <a:r>
              <a:rPr lang="zh-CN" altLang="en-US" sz="2800">
                <a:latin typeface="Times New Roman" pitchFamily="18" charset="0"/>
              </a:rPr>
              <a:t>（</a:t>
            </a:r>
            <a:r>
              <a:rPr lang="zh-CN" altLang="en-US" sz="2800">
                <a:solidFill>
                  <a:srgbClr val="FF0000"/>
                </a:solidFill>
                <a:latin typeface="Times New Roman" pitchFamily="18" charset="0"/>
              </a:rPr>
              <a:t>或奇数位</a:t>
            </a:r>
            <a:r>
              <a:rPr lang="zh-CN" altLang="en-US" sz="2800">
                <a:latin typeface="Times New Roman" pitchFamily="18" charset="0"/>
              </a:rPr>
              <a:t>）错误。奇偶校验码的码距等于</a:t>
            </a:r>
            <a:r>
              <a:rPr lang="en-US" altLang="zh-CN" sz="2800">
                <a:latin typeface="Times New Roman" pitchFamily="18" charset="0"/>
              </a:rPr>
              <a:t>2 </a:t>
            </a:r>
            <a:r>
              <a:rPr lang="zh-CN" altLang="en-US" sz="2800">
                <a:latin typeface="Times New Roman" pitchFamily="18" charset="0"/>
              </a:rPr>
              <a:t>。</a:t>
            </a:r>
          </a:p>
          <a:p>
            <a:pPr marL="0" indent="342900" eaLnBrk="1" hangingPunct="1">
              <a:buFontTx/>
              <a:buNone/>
              <a:defRPr/>
            </a:pPr>
            <a:r>
              <a:rPr lang="zh-CN" altLang="en-US" sz="2800">
                <a:latin typeface="Times New Roman" pitchFamily="18" charset="0"/>
              </a:rPr>
              <a:t>奇偶校验实现方法是：由若干位有效信息（如一个字节），再加上一个二进制位（校验位）组成校验码，然后根据校验码的奇偶性质进行校验。</a:t>
            </a:r>
          </a:p>
          <a:p>
            <a:pPr marL="0" indent="342900" algn="just" eaLnBrk="1" hangingPunct="1">
              <a:buFontTx/>
              <a:buNone/>
              <a:defRPr/>
            </a:pPr>
            <a:r>
              <a:rPr lang="zh-CN" altLang="en-US" sz="2800">
                <a:latin typeface="Times New Roman" pitchFamily="18" charset="0"/>
              </a:rPr>
              <a:t>奇偶校验码（</a:t>
            </a:r>
            <a:r>
              <a:rPr lang="en-US" altLang="zh-CN" sz="2800">
                <a:latin typeface="Times New Roman" pitchFamily="18" charset="0"/>
              </a:rPr>
              <a:t>N+1</a:t>
            </a:r>
            <a:r>
              <a:rPr lang="zh-CN" altLang="en-US" sz="2800">
                <a:latin typeface="Times New Roman" pitchFamily="18" charset="0"/>
              </a:rPr>
              <a:t>位）</a:t>
            </a:r>
            <a:r>
              <a:rPr lang="en-US" altLang="zh-CN" sz="2800">
                <a:latin typeface="Times New Roman" pitchFamily="18" charset="0"/>
              </a:rPr>
              <a:t>=N</a:t>
            </a:r>
            <a:r>
              <a:rPr lang="zh-CN" altLang="en-US" sz="2800">
                <a:latin typeface="Times New Roman" pitchFamily="18" charset="0"/>
              </a:rPr>
              <a:t>位有效信息</a:t>
            </a:r>
            <a:r>
              <a:rPr lang="en-US" altLang="zh-CN" sz="2800">
                <a:latin typeface="Times New Roman" pitchFamily="18" charset="0"/>
              </a:rPr>
              <a:t>+1</a:t>
            </a:r>
            <a:r>
              <a:rPr lang="zh-CN" altLang="en-US" sz="2800">
                <a:latin typeface="Times New Roman" pitchFamily="18" charset="0"/>
              </a:rPr>
              <a:t>位校验位</a:t>
            </a:r>
          </a:p>
        </p:txBody>
      </p:sp>
      <p:sp>
        <p:nvSpPr>
          <p:cNvPr id="71683" name="灯片编号占位符 1"/>
          <p:cNvSpPr>
            <a:spLocks noGrp="1"/>
          </p:cNvSpPr>
          <p:nvPr>
            <p:ph type="sldNum" sz="quarter" idx="12"/>
          </p:nvPr>
        </p:nvSpPr>
        <p:spPr>
          <a:xfrm>
            <a:off x="8460432" y="6309320"/>
            <a:ext cx="583704"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1BAA9551-F214-47B9-92F5-D4DFF0E3678D}" type="slidenum">
              <a:rPr lang="en-US" altLang="zh-CN" sz="2000">
                <a:solidFill>
                  <a:srgbClr val="C00000"/>
                </a:solidFill>
                <a:latin typeface="Times New Roman" pitchFamily="18" charset="0"/>
              </a:rPr>
              <a:pPr algn="ctr"/>
              <a:t>68</a:t>
            </a:fld>
            <a:endParaRPr lang="en-US" altLang="zh-CN" sz="2000">
              <a:solidFill>
                <a:srgbClr val="C00000"/>
              </a:solidFill>
              <a:latin typeface="Times New Roman" pitchFamily="18" charset="0"/>
            </a:endParaRPr>
          </a:p>
        </p:txBody>
      </p:sp>
      <p:sp>
        <p:nvSpPr>
          <p:cNvPr id="71684" name="Rectangle 2"/>
          <p:cNvSpPr txBox="1">
            <a:spLocks noChangeArrowheads="1"/>
          </p:cNvSpPr>
          <p:nvPr/>
        </p:nvSpPr>
        <p:spPr bwMode="auto">
          <a:xfrm>
            <a:off x="414338" y="5492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p>
        </p:txBody>
      </p:sp>
      <p:sp>
        <p:nvSpPr>
          <p:cNvPr id="2" name="日期占位符 1"/>
          <p:cNvSpPr>
            <a:spLocks noGrp="1"/>
          </p:cNvSpPr>
          <p:nvPr>
            <p:ph type="dt" sz="half" idx="10"/>
          </p:nvPr>
        </p:nvSpPr>
        <p:spPr/>
        <p:txBody>
          <a:bodyPr/>
          <a:lstStyle/>
          <a:p>
            <a:pPr>
              <a:defRPr/>
            </a:pPr>
            <a:fld id="{7357E522-5E09-4FD5-AA4C-50C71AB73BC7}"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3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562" name="Group 2"/>
          <p:cNvGrpSpPr>
            <a:grpSpLocks/>
          </p:cNvGrpSpPr>
          <p:nvPr/>
        </p:nvGrpSpPr>
        <p:grpSpPr bwMode="auto">
          <a:xfrm>
            <a:off x="2514600" y="2803525"/>
            <a:ext cx="4419600" cy="930275"/>
            <a:chOff x="1584" y="3336"/>
            <a:chExt cx="2784" cy="586"/>
          </a:xfrm>
        </p:grpSpPr>
        <p:sp>
          <p:nvSpPr>
            <p:cNvPr id="72714" name="Rectangle 3"/>
            <p:cNvSpPr>
              <a:spLocks noChangeArrowheads="1"/>
            </p:cNvSpPr>
            <p:nvPr/>
          </p:nvSpPr>
          <p:spPr bwMode="auto">
            <a:xfrm>
              <a:off x="1584" y="3336"/>
              <a:ext cx="2784" cy="336"/>
            </a:xfrm>
            <a:prstGeom prst="rect">
              <a:avLst/>
            </a:prstGeom>
            <a:solidFill>
              <a:srgbClr val="F4F1F5"/>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2715" name="Line 4"/>
            <p:cNvSpPr>
              <a:spLocks noChangeShapeType="1"/>
            </p:cNvSpPr>
            <p:nvPr/>
          </p:nvSpPr>
          <p:spPr bwMode="auto">
            <a:xfrm>
              <a:off x="1968" y="3336"/>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6" name="Line 5"/>
            <p:cNvSpPr>
              <a:spLocks noChangeShapeType="1"/>
            </p:cNvSpPr>
            <p:nvPr/>
          </p:nvSpPr>
          <p:spPr bwMode="auto">
            <a:xfrm>
              <a:off x="1968" y="3528"/>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7" name="Line 6"/>
            <p:cNvSpPr>
              <a:spLocks noChangeShapeType="1"/>
            </p:cNvSpPr>
            <p:nvPr/>
          </p:nvSpPr>
          <p:spPr bwMode="auto">
            <a:xfrm>
              <a:off x="4368" y="3576"/>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8" name="Line 7"/>
            <p:cNvSpPr>
              <a:spLocks noChangeShapeType="1"/>
            </p:cNvSpPr>
            <p:nvPr/>
          </p:nvSpPr>
          <p:spPr bwMode="auto">
            <a:xfrm>
              <a:off x="1584" y="3576"/>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19" name="Line 8"/>
            <p:cNvSpPr>
              <a:spLocks noChangeShapeType="1"/>
            </p:cNvSpPr>
            <p:nvPr/>
          </p:nvSpPr>
          <p:spPr bwMode="auto">
            <a:xfrm>
              <a:off x="3696" y="3816"/>
              <a:ext cx="672"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20" name="Line 9"/>
            <p:cNvSpPr>
              <a:spLocks noChangeShapeType="1"/>
            </p:cNvSpPr>
            <p:nvPr/>
          </p:nvSpPr>
          <p:spPr bwMode="auto">
            <a:xfrm flipH="1">
              <a:off x="1968" y="3816"/>
              <a:ext cx="768"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21" name="Text Box 10"/>
            <p:cNvSpPr txBox="1">
              <a:spLocks noChangeArrowheads="1"/>
            </p:cNvSpPr>
            <p:nvPr/>
          </p:nvSpPr>
          <p:spPr bwMode="auto">
            <a:xfrm>
              <a:off x="2928" y="367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rgbClr val="FF9900"/>
                  </a:solidFill>
                  <a:latin typeface="宋体" pitchFamily="2" charset="-122"/>
                </a:rPr>
                <a:t>N</a:t>
              </a:r>
              <a:r>
                <a:rPr kumimoji="1" lang="zh-CN" altLang="en-US" sz="2000" b="1">
                  <a:solidFill>
                    <a:srgbClr val="FF9900"/>
                  </a:solidFill>
                  <a:latin typeface="宋体" pitchFamily="2" charset="-122"/>
                </a:rPr>
                <a:t>位</a:t>
              </a:r>
            </a:p>
          </p:txBody>
        </p:sp>
        <p:sp>
          <p:nvSpPr>
            <p:cNvPr id="72722" name="Text Box 11"/>
            <p:cNvSpPr txBox="1">
              <a:spLocks noChangeArrowheads="1"/>
            </p:cNvSpPr>
            <p:nvPr/>
          </p:nvSpPr>
          <p:spPr bwMode="auto">
            <a:xfrm>
              <a:off x="1584" y="3672"/>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rgbClr val="FF9900"/>
                  </a:solidFill>
                  <a:latin typeface="宋体" pitchFamily="2" charset="-122"/>
                </a:rPr>
                <a:t>1</a:t>
              </a:r>
              <a:r>
                <a:rPr kumimoji="1" lang="zh-CN" altLang="en-US" sz="2000" b="1">
                  <a:solidFill>
                    <a:srgbClr val="FF9900"/>
                  </a:solidFill>
                  <a:latin typeface="宋体" pitchFamily="2" charset="-122"/>
                </a:rPr>
                <a:t>位</a:t>
              </a:r>
            </a:p>
          </p:txBody>
        </p:sp>
      </p:grpSp>
      <p:sp>
        <p:nvSpPr>
          <p:cNvPr id="322574" name="Rectangle 14"/>
          <p:cNvSpPr>
            <a:spLocks noChangeArrowheads="1"/>
          </p:cNvSpPr>
          <p:nvPr/>
        </p:nvSpPr>
        <p:spPr bwMode="auto">
          <a:xfrm>
            <a:off x="2514600" y="2803525"/>
            <a:ext cx="609600" cy="533400"/>
          </a:xfrm>
          <a:prstGeom prst="rect">
            <a:avLst/>
          </a:prstGeom>
          <a:solidFill>
            <a:srgbClr val="FFFF00"/>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322575" name="Rectangle 15"/>
          <p:cNvSpPr>
            <a:spLocks noChangeArrowheads="1"/>
          </p:cNvSpPr>
          <p:nvPr/>
        </p:nvSpPr>
        <p:spPr bwMode="auto">
          <a:xfrm>
            <a:off x="2514600" y="2803525"/>
            <a:ext cx="609600" cy="533400"/>
          </a:xfrm>
          <a:prstGeom prst="rect">
            <a:avLst/>
          </a:prstGeom>
          <a:solidFill>
            <a:srgbClr val="FFFF00"/>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322576" name="Rectangle 16"/>
          <p:cNvSpPr>
            <a:spLocks noChangeArrowheads="1"/>
          </p:cNvSpPr>
          <p:nvPr/>
        </p:nvSpPr>
        <p:spPr bwMode="auto">
          <a:xfrm>
            <a:off x="2514600" y="2803525"/>
            <a:ext cx="609600" cy="533400"/>
          </a:xfrm>
          <a:prstGeom prst="rect">
            <a:avLst/>
          </a:prstGeom>
          <a:solidFill>
            <a:srgbClr val="FFFF00"/>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322577" name="AutoShape 17"/>
          <p:cNvSpPr>
            <a:spLocks noChangeArrowheads="1"/>
          </p:cNvSpPr>
          <p:nvPr/>
        </p:nvSpPr>
        <p:spPr bwMode="auto">
          <a:xfrm>
            <a:off x="3048000" y="1508125"/>
            <a:ext cx="1676400" cy="609600"/>
          </a:xfrm>
          <a:prstGeom prst="wedgeRoundRectCallout">
            <a:avLst>
              <a:gd name="adj1" fmla="val -63634"/>
              <a:gd name="adj2" fmla="val 185676"/>
              <a:gd name="adj3" fmla="val 16667"/>
            </a:avLst>
          </a:prstGeom>
          <a:solidFill>
            <a:srgbClr val="FFCC99"/>
          </a:solidFill>
          <a:ln w="1905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2400"/>
          </a:p>
        </p:txBody>
      </p:sp>
      <p:sp>
        <p:nvSpPr>
          <p:cNvPr id="322578" name="Text Box 18"/>
          <p:cNvSpPr txBox="1">
            <a:spLocks noChangeArrowheads="1"/>
          </p:cNvSpPr>
          <p:nvPr/>
        </p:nvSpPr>
        <p:spPr bwMode="auto">
          <a:xfrm>
            <a:off x="3048000" y="158432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66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zh-CN" sz="2400" b="1">
                <a:solidFill>
                  <a:srgbClr val="7A48C4"/>
                </a:solidFill>
                <a:latin typeface="Times New Roman" pitchFamily="18" charset="0"/>
              </a:rPr>
              <a:t>奇偶校验位</a:t>
            </a:r>
            <a:endParaRPr kumimoji="1" lang="zh-CN" altLang="en-US" sz="2400" b="1">
              <a:solidFill>
                <a:srgbClr val="6600FF"/>
              </a:solidFill>
              <a:latin typeface="Times New Roman" pitchFamily="18" charset="0"/>
            </a:endParaRPr>
          </a:p>
        </p:txBody>
      </p:sp>
      <p:sp>
        <p:nvSpPr>
          <p:cNvPr id="72712" name="灯片编号占位符 1"/>
          <p:cNvSpPr>
            <a:spLocks noGrp="1"/>
          </p:cNvSpPr>
          <p:nvPr>
            <p:ph type="sldNum" sz="quarter" idx="12"/>
          </p:nvPr>
        </p:nvSpPr>
        <p:spPr>
          <a:xfrm>
            <a:off x="8460432" y="6309320"/>
            <a:ext cx="5111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BAA15467-B6B1-4792-8532-4C65EE7B76DC}" type="slidenum">
              <a:rPr lang="en-US" altLang="zh-CN" sz="2000">
                <a:solidFill>
                  <a:srgbClr val="C00000"/>
                </a:solidFill>
                <a:latin typeface="Times New Roman" pitchFamily="18" charset="0"/>
              </a:rPr>
              <a:pPr algn="ctr"/>
              <a:t>69</a:t>
            </a:fld>
            <a:endParaRPr lang="en-US" altLang="zh-CN" sz="2000">
              <a:solidFill>
                <a:srgbClr val="C00000"/>
              </a:solidFill>
              <a:latin typeface="Times New Roman" pitchFamily="18" charset="0"/>
            </a:endParaRPr>
          </a:p>
        </p:txBody>
      </p:sp>
      <p:sp>
        <p:nvSpPr>
          <p:cNvPr id="72713"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p>
        </p:txBody>
      </p:sp>
      <p:sp>
        <p:nvSpPr>
          <p:cNvPr id="2" name="日期占位符 1"/>
          <p:cNvSpPr>
            <a:spLocks noGrp="1"/>
          </p:cNvSpPr>
          <p:nvPr>
            <p:ph type="dt" sz="half" idx="10"/>
          </p:nvPr>
        </p:nvSpPr>
        <p:spPr/>
        <p:txBody>
          <a:bodyPr/>
          <a:lstStyle/>
          <a:p>
            <a:pPr>
              <a:defRPr/>
            </a:pPr>
            <a:fld id="{78149BAD-BDC9-4BC8-86FB-99049A790012}"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2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1" presetClass="entr" presetSubtype="0" fill="hold" grpId="0" nodeType="clickEffect">
                                  <p:stCondLst>
                                    <p:cond delay="0"/>
                                  </p:stCondLst>
                                  <p:childTnLst>
                                    <p:set>
                                      <p:cBhvr>
                                        <p:cTn id="10" dur="500">
                                          <p:stCondLst>
                                            <p:cond delay="0"/>
                                          </p:stCondLst>
                                        </p:cTn>
                                        <p:tgtEl>
                                          <p:spTgt spid="322576"/>
                                        </p:tgtEl>
                                        <p:attrNameLst>
                                          <p:attrName>style.visibility</p:attrName>
                                        </p:attrNameLst>
                                      </p:cBhvr>
                                      <p:to>
                                        <p:strVal val="visible"/>
                                      </p:to>
                                    </p:set>
                                  </p:childTnLst>
                                </p:cTn>
                              </p:par>
                            </p:childTnLst>
                          </p:cTn>
                        </p:par>
                        <p:par>
                          <p:cTn id="11" fill="hold" nodeType="afterGroup">
                            <p:stCondLst>
                              <p:cond delay="500"/>
                            </p:stCondLst>
                            <p:childTnLst>
                              <p:par>
                                <p:cTn id="12" presetID="11" presetClass="entr" presetSubtype="0" fill="hold" grpId="0" nodeType="afterEffect">
                                  <p:stCondLst>
                                    <p:cond delay="1000"/>
                                  </p:stCondLst>
                                  <p:childTnLst>
                                    <p:set>
                                      <p:cBhvr>
                                        <p:cTn id="13" dur="500">
                                          <p:stCondLst>
                                            <p:cond delay="0"/>
                                          </p:stCondLst>
                                        </p:cTn>
                                        <p:tgtEl>
                                          <p:spTgt spid="322574"/>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1000"/>
                                  </p:stCondLst>
                                  <p:childTnLst>
                                    <p:set>
                                      <p:cBhvr>
                                        <p:cTn id="16" dur="1" fill="hold">
                                          <p:stCondLst>
                                            <p:cond delay="499"/>
                                          </p:stCondLst>
                                        </p:cTn>
                                        <p:tgtEl>
                                          <p:spTgt spid="322575"/>
                                        </p:tgtEl>
                                        <p:attrNameLst>
                                          <p:attrName>style.visibility</p:attrName>
                                        </p:attrNameLst>
                                      </p:cBhvr>
                                      <p:to>
                                        <p:strVal val="visible"/>
                                      </p:to>
                                    </p:set>
                                  </p:childTnLst>
                                </p:cTn>
                              </p:par>
                            </p:childTnLst>
                          </p:cTn>
                        </p:par>
                        <p:par>
                          <p:cTn id="17" fill="hold" nodeType="afterGroup">
                            <p:stCondLst>
                              <p:cond delay="3500"/>
                            </p:stCondLst>
                            <p:childTnLst>
                              <p:par>
                                <p:cTn id="18" presetID="1" presetClass="entr" presetSubtype="0" fill="hold" grpId="0" nodeType="afterEffect">
                                  <p:stCondLst>
                                    <p:cond delay="0"/>
                                  </p:stCondLst>
                                  <p:childTnLst>
                                    <p:set>
                                      <p:cBhvr>
                                        <p:cTn id="19" dur="1" fill="hold">
                                          <p:stCondLst>
                                            <p:cond delay="499"/>
                                          </p:stCondLst>
                                        </p:cTn>
                                        <p:tgtEl>
                                          <p:spTgt spid="322577"/>
                                        </p:tgtEl>
                                        <p:attrNameLst>
                                          <p:attrName>style.visibility</p:attrName>
                                        </p:attrNameLst>
                                      </p:cBhvr>
                                      <p:to>
                                        <p:strVal val="visible"/>
                                      </p:to>
                                    </p:set>
                                  </p:childTnLst>
                                </p:cTn>
                              </p:par>
                            </p:childTnLst>
                          </p:cTn>
                        </p:par>
                        <p:par>
                          <p:cTn id="20" fill="hold" nodeType="afterGroup">
                            <p:stCondLst>
                              <p:cond delay="4000"/>
                            </p:stCondLst>
                            <p:childTnLst>
                              <p:par>
                                <p:cTn id="21" presetID="1" presetClass="entr" presetSubtype="0" fill="hold" grpId="0" nodeType="afterEffect">
                                  <p:stCondLst>
                                    <p:cond delay="0"/>
                                  </p:stCondLst>
                                  <p:childTnLst>
                                    <p:set>
                                      <p:cBhvr>
                                        <p:cTn id="22" dur="1" fill="hold">
                                          <p:stCondLst>
                                            <p:cond delay="499"/>
                                          </p:stCondLst>
                                        </p:cTn>
                                        <p:tgtEl>
                                          <p:spTgt spid="322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74" grpId="0" animBg="1"/>
      <p:bldP spid="322575" grpId="0" animBg="1"/>
      <p:bldP spid="322576" grpId="0" animBg="1"/>
      <p:bldP spid="322577" grpId="0" animBg="1" autoUpdateAnimBg="0"/>
      <p:bldP spid="3225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0F6B74E-EED4-4F01-9F5A-07C37C8A9D55}" type="datetime11">
              <a:rPr lang="zh-CN" altLang="en-US" smtClean="0"/>
              <a:t>10:23:43</a:t>
            </a:fld>
            <a:endParaRPr lang="en-US" altLang="zh-CN" smtClean="0"/>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CFBF250-377F-49EE-9513-E9A12D08A5EA}" type="slidenum">
              <a:rPr lang="en-US" altLang="zh-CN"/>
              <a:pPr/>
              <a:t>7</a:t>
            </a:fld>
            <a:endParaRPr lang="en-US" altLang="zh-CN"/>
          </a:p>
        </p:txBody>
      </p:sp>
      <p:sp>
        <p:nvSpPr>
          <p:cNvPr id="9220"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3317" name="Rectangle 3"/>
          <p:cNvSpPr>
            <a:spLocks noGrp="1" noChangeArrowheads="1"/>
          </p:cNvSpPr>
          <p:nvPr>
            <p:ph type="body" idx="1"/>
          </p:nvPr>
        </p:nvSpPr>
        <p:spPr>
          <a:xfrm>
            <a:off x="250825" y="1557338"/>
            <a:ext cx="7772400" cy="4495800"/>
          </a:xfrm>
        </p:spPr>
        <p:txBody>
          <a:bodyPr/>
          <a:lstStyle/>
          <a:p>
            <a:pPr lvl="1" eaLnBrk="1" hangingPunct="1">
              <a:lnSpc>
                <a:spcPct val="90000"/>
              </a:lnSpc>
              <a:buFont typeface="Wingdings" pitchFamily="2" charset="2"/>
              <a:buNone/>
              <a:defRPr/>
            </a:pPr>
            <a:r>
              <a:rPr lang="en-US" altLang="zh-CN" sz="2000" dirty="0"/>
              <a:t>3</a:t>
            </a:r>
            <a:r>
              <a:rPr lang="zh-CN" altLang="en-US" sz="2000" dirty="0"/>
              <a:t>、定点纯整数</a:t>
            </a:r>
            <a:endParaRPr lang="zh-CN" altLang="en-US" sz="2200" dirty="0"/>
          </a:p>
          <a:p>
            <a:pPr lvl="2" eaLnBrk="1" hangingPunct="1">
              <a:lnSpc>
                <a:spcPct val="90000"/>
              </a:lnSpc>
              <a:buFont typeface="Wingdings" pitchFamily="2" charset="2"/>
              <a:buNone/>
              <a:defRPr/>
            </a:pPr>
            <a:r>
              <a:rPr lang="zh-CN" altLang="en-US" sz="3400" dirty="0"/>
              <a:t> </a:t>
            </a:r>
            <a:r>
              <a:rPr lang="zh-CN" altLang="en-US" sz="3400" dirty="0">
                <a:solidFill>
                  <a:schemeClr val="tx2">
                    <a:lumMod val="40000"/>
                    <a:lumOff val="60000"/>
                  </a:schemeClr>
                </a:solidFill>
              </a:rPr>
              <a:t> </a:t>
            </a:r>
            <a:r>
              <a:rPr lang="en-US" altLang="zh-CN" sz="3400" dirty="0">
                <a:solidFill>
                  <a:schemeClr val="tx2">
                    <a:lumMod val="40000"/>
                    <a:lumOff val="60000"/>
                  </a:schemeClr>
                </a:solidFill>
              </a:rPr>
              <a:t>x</a:t>
            </a:r>
            <a:r>
              <a:rPr lang="en-US" altLang="zh-CN" sz="3400" baseline="-25000" dirty="0">
                <a:solidFill>
                  <a:schemeClr val="tx2">
                    <a:lumMod val="40000"/>
                    <a:lumOff val="60000"/>
                  </a:schemeClr>
                </a:solidFill>
              </a:rPr>
              <a:t>0 </a:t>
            </a:r>
            <a:r>
              <a:rPr lang="en-US" altLang="zh-CN" sz="3400" dirty="0"/>
              <a:t>x</a:t>
            </a:r>
            <a:r>
              <a:rPr lang="en-US" altLang="zh-CN" sz="3400" baseline="-25000" dirty="0"/>
              <a:t>1 </a:t>
            </a:r>
            <a:r>
              <a:rPr lang="en-US" altLang="zh-CN" sz="3400" dirty="0"/>
              <a:t>x</a:t>
            </a:r>
            <a:r>
              <a:rPr lang="en-US" altLang="zh-CN" sz="3400" baseline="-25000" dirty="0"/>
              <a:t>2 </a:t>
            </a:r>
            <a:r>
              <a:rPr lang="en-US" altLang="zh-CN" sz="3400" dirty="0"/>
              <a:t>x</a:t>
            </a:r>
            <a:r>
              <a:rPr lang="en-US" altLang="zh-CN" sz="3400" baseline="-25000" dirty="0"/>
              <a:t>3 </a:t>
            </a:r>
            <a:r>
              <a:rPr lang="en-US" altLang="zh-CN" sz="3400" dirty="0"/>
              <a:t>… x</a:t>
            </a:r>
            <a:r>
              <a:rPr lang="en-US" altLang="zh-CN" sz="3400" baseline="-25000" dirty="0"/>
              <a:t>n-1 </a:t>
            </a:r>
            <a:r>
              <a:rPr lang="en-US" altLang="zh-CN" sz="3400" dirty="0" err="1"/>
              <a:t>x</a:t>
            </a:r>
            <a:r>
              <a:rPr lang="en-US" altLang="zh-CN" sz="3400" baseline="-25000" dirty="0" err="1"/>
              <a:t>n</a:t>
            </a: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defRPr/>
            </a:pPr>
            <a:endParaRPr lang="en-US" altLang="zh-CN" sz="3400" baseline="-25000" dirty="0"/>
          </a:p>
          <a:p>
            <a:pPr lvl="2" eaLnBrk="1" hangingPunct="1">
              <a:lnSpc>
                <a:spcPct val="90000"/>
              </a:lnSpc>
              <a:buFont typeface="Wingdings" pitchFamily="2" charset="2"/>
              <a:buNone/>
              <a:defRPr/>
            </a:pPr>
            <a:r>
              <a:rPr lang="zh-CN" altLang="en-US" sz="3400" baseline="-25000" dirty="0"/>
              <a:t>表示数的范围是   </a:t>
            </a:r>
            <a:r>
              <a:rPr lang="zh-CN" altLang="zh-CN" sz="3600" baseline="-25000" dirty="0">
                <a:solidFill>
                  <a:srgbClr val="00B0F0"/>
                </a:solidFill>
              </a:rPr>
              <a:t>- (2</a:t>
            </a:r>
            <a:r>
              <a:rPr lang="zh-CN" altLang="zh-CN" sz="3600" baseline="30000" dirty="0">
                <a:solidFill>
                  <a:srgbClr val="00B0F0"/>
                </a:solidFill>
              </a:rPr>
              <a:t>n</a:t>
            </a:r>
            <a:r>
              <a:rPr lang="zh-CN" altLang="zh-CN" sz="3600" baseline="-25000" dirty="0">
                <a:solidFill>
                  <a:srgbClr val="00B0F0"/>
                </a:solidFill>
              </a:rPr>
              <a:t>-1) </a:t>
            </a:r>
            <a:r>
              <a:rPr lang="zh-CN" altLang="zh-CN" sz="3600" baseline="-25000" dirty="0"/>
              <a:t>≤</a:t>
            </a:r>
            <a:r>
              <a:rPr lang="zh-CN" sz="3600" i="1" baseline="-25000" dirty="0"/>
              <a:t>Ｘ≤</a:t>
            </a:r>
            <a:r>
              <a:rPr lang="zh-CN" sz="3600" baseline="-25000" dirty="0"/>
              <a:t> </a:t>
            </a:r>
            <a:r>
              <a:rPr lang="zh-CN" altLang="zh-CN" sz="3600" baseline="-25000" dirty="0">
                <a:solidFill>
                  <a:srgbClr val="FF0000"/>
                </a:solidFill>
              </a:rPr>
              <a:t>+ (2</a:t>
            </a:r>
            <a:r>
              <a:rPr lang="zh-CN" altLang="zh-CN" sz="3600" baseline="30000" dirty="0">
                <a:solidFill>
                  <a:srgbClr val="FF0000"/>
                </a:solidFill>
              </a:rPr>
              <a:t>n</a:t>
            </a:r>
            <a:r>
              <a:rPr lang="zh-CN" altLang="zh-CN" sz="3600" baseline="-25000" dirty="0">
                <a:solidFill>
                  <a:srgbClr val="FF0000"/>
                </a:solidFill>
              </a:rPr>
              <a:t>-</a:t>
            </a:r>
            <a:r>
              <a:rPr lang="zh-CN" altLang="zh-CN" sz="3600" baseline="-25000">
                <a:solidFill>
                  <a:srgbClr val="FF0000"/>
                </a:solidFill>
              </a:rPr>
              <a:t>1)</a:t>
            </a:r>
            <a:endParaRPr lang="en-US" altLang="zh-CN" sz="3400" baseline="-25000" dirty="0">
              <a:solidFill>
                <a:srgbClr val="FF0000"/>
              </a:solidFill>
            </a:endParaRPr>
          </a:p>
          <a:p>
            <a:pPr lvl="2" eaLnBrk="1" hangingPunct="1">
              <a:lnSpc>
                <a:spcPct val="90000"/>
              </a:lnSpc>
              <a:defRPr/>
            </a:pPr>
            <a:endParaRPr lang="en-US" altLang="zh-CN" sz="2100" dirty="0">
              <a:solidFill>
                <a:schemeClr val="hlink"/>
              </a:solidFill>
            </a:endParaRPr>
          </a:p>
        </p:txBody>
      </p:sp>
      <p:sp>
        <p:nvSpPr>
          <p:cNvPr id="9222" name="Line 4"/>
          <p:cNvSpPr>
            <a:spLocks noChangeShapeType="1"/>
          </p:cNvSpPr>
          <p:nvPr/>
        </p:nvSpPr>
        <p:spPr bwMode="auto">
          <a:xfrm>
            <a:off x="1106488" y="2708275"/>
            <a:ext cx="457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23" name="Line 5"/>
          <p:cNvSpPr>
            <a:spLocks noChangeShapeType="1"/>
          </p:cNvSpPr>
          <p:nvPr/>
        </p:nvSpPr>
        <p:spPr bwMode="auto">
          <a:xfrm>
            <a:off x="1738313" y="2708275"/>
            <a:ext cx="3255962" cy="381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24" name="AutoShape 6"/>
          <p:cNvSpPr>
            <a:spLocks noChangeArrowheads="1"/>
          </p:cNvSpPr>
          <p:nvPr/>
        </p:nvSpPr>
        <p:spPr bwMode="auto">
          <a:xfrm>
            <a:off x="96838" y="3284538"/>
            <a:ext cx="1676400" cy="609600"/>
          </a:xfrm>
          <a:prstGeom prst="wedgeEllipseCallout">
            <a:avLst>
              <a:gd name="adj1" fmla="val 30398"/>
              <a:gd name="adj2" fmla="val -148958"/>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符号</a:t>
            </a:r>
          </a:p>
        </p:txBody>
      </p:sp>
      <p:sp>
        <p:nvSpPr>
          <p:cNvPr id="9225" name="AutoShape 7"/>
          <p:cNvSpPr>
            <a:spLocks noChangeArrowheads="1"/>
          </p:cNvSpPr>
          <p:nvPr/>
        </p:nvSpPr>
        <p:spPr bwMode="auto">
          <a:xfrm>
            <a:off x="1885950" y="3213100"/>
            <a:ext cx="2438400" cy="533400"/>
          </a:xfrm>
          <a:prstGeom prst="wedgeEllipseCallout">
            <a:avLst>
              <a:gd name="adj1" fmla="val 19986"/>
              <a:gd name="adj2" fmla="val -14047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量值</a:t>
            </a:r>
          </a:p>
        </p:txBody>
      </p:sp>
      <p:sp>
        <p:nvSpPr>
          <p:cNvPr id="9226" name="AutoShape 8"/>
          <p:cNvSpPr>
            <a:spLocks noChangeArrowheads="1"/>
          </p:cNvSpPr>
          <p:nvPr/>
        </p:nvSpPr>
        <p:spPr bwMode="auto">
          <a:xfrm>
            <a:off x="3481388" y="3860800"/>
            <a:ext cx="4114800" cy="838200"/>
          </a:xfrm>
          <a:prstGeom prst="wedgeRoundRectCallout">
            <a:avLst>
              <a:gd name="adj1" fmla="val -16819"/>
              <a:gd name="adj2" fmla="val -187880"/>
              <a:gd name="adj3" fmla="val 16667"/>
            </a:avLst>
          </a:prstGeom>
          <a:solidFill>
            <a:schemeClr val="accent1"/>
          </a:solidFill>
          <a:ln w="12700" cap="sq">
            <a:solidFill>
              <a:schemeClr val="tx1"/>
            </a:solidFill>
            <a:miter lim="800000"/>
            <a:headEnd type="none" w="sm" len="sm"/>
            <a:tailEnd type="none" w="sm" len="sm"/>
          </a:ln>
        </p:spPr>
        <p:txBody>
          <a:bodyPr/>
          <a:lstStyle/>
          <a:p>
            <a:pPr algn="ctr" eaLnBrk="1" hangingPunct="1"/>
            <a:r>
              <a:rPr kumimoji="1" lang="zh-CN" altLang="en-US" sz="2400">
                <a:latin typeface="Times New Roman" pitchFamily="18" charset="0"/>
              </a:rPr>
              <a:t>小数点固定于最后一位之后，不需专门存放位置</a:t>
            </a: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19"/>
          <p:cNvGrpSpPr>
            <a:grpSpLocks/>
          </p:cNvGrpSpPr>
          <p:nvPr/>
        </p:nvGrpSpPr>
        <p:grpSpPr bwMode="auto">
          <a:xfrm>
            <a:off x="2514600" y="2819400"/>
            <a:ext cx="4419600" cy="930275"/>
            <a:chOff x="1584" y="3338"/>
            <a:chExt cx="2784" cy="586"/>
          </a:xfrm>
        </p:grpSpPr>
        <p:sp>
          <p:nvSpPr>
            <p:cNvPr id="73738" name="Rectangle 5"/>
            <p:cNvSpPr>
              <a:spLocks noChangeArrowheads="1"/>
            </p:cNvSpPr>
            <p:nvPr/>
          </p:nvSpPr>
          <p:spPr bwMode="auto">
            <a:xfrm>
              <a:off x="1584" y="3338"/>
              <a:ext cx="2784" cy="336"/>
            </a:xfrm>
            <a:prstGeom prst="rect">
              <a:avLst/>
            </a:prstGeom>
            <a:solidFill>
              <a:srgbClr val="F4F1F5"/>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3739" name="Line 6"/>
            <p:cNvSpPr>
              <a:spLocks noChangeShapeType="1"/>
            </p:cNvSpPr>
            <p:nvPr/>
          </p:nvSpPr>
          <p:spPr bwMode="auto">
            <a:xfrm>
              <a:off x="1968" y="3338"/>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0" name="Line 7"/>
            <p:cNvSpPr>
              <a:spLocks noChangeShapeType="1"/>
            </p:cNvSpPr>
            <p:nvPr/>
          </p:nvSpPr>
          <p:spPr bwMode="auto">
            <a:xfrm>
              <a:off x="1968" y="3530"/>
              <a:ext cx="0" cy="336"/>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1" name="Line 8"/>
            <p:cNvSpPr>
              <a:spLocks noChangeShapeType="1"/>
            </p:cNvSpPr>
            <p:nvPr/>
          </p:nvSpPr>
          <p:spPr bwMode="auto">
            <a:xfrm>
              <a:off x="4368" y="3578"/>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2" name="Line 9"/>
            <p:cNvSpPr>
              <a:spLocks noChangeShapeType="1"/>
            </p:cNvSpPr>
            <p:nvPr/>
          </p:nvSpPr>
          <p:spPr bwMode="auto">
            <a:xfrm>
              <a:off x="1584" y="3578"/>
              <a:ext cx="0" cy="288"/>
            </a:xfrm>
            <a:prstGeom prst="line">
              <a:avLst/>
            </a:prstGeom>
            <a:noFill/>
            <a:ln w="571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3" name="Line 10"/>
            <p:cNvSpPr>
              <a:spLocks noChangeShapeType="1"/>
            </p:cNvSpPr>
            <p:nvPr/>
          </p:nvSpPr>
          <p:spPr bwMode="auto">
            <a:xfrm>
              <a:off x="3696" y="3818"/>
              <a:ext cx="672"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4" name="Line 11"/>
            <p:cNvSpPr>
              <a:spLocks noChangeShapeType="1"/>
            </p:cNvSpPr>
            <p:nvPr/>
          </p:nvSpPr>
          <p:spPr bwMode="auto">
            <a:xfrm flipH="1">
              <a:off x="1968" y="3818"/>
              <a:ext cx="768" cy="0"/>
            </a:xfrm>
            <a:prstGeom prst="line">
              <a:avLst/>
            </a:prstGeom>
            <a:noFill/>
            <a:ln w="19050" cap="sq">
              <a:solidFill>
                <a:srgbClr val="66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745" name="Text Box 12"/>
            <p:cNvSpPr txBox="1">
              <a:spLocks noChangeArrowheads="1"/>
            </p:cNvSpPr>
            <p:nvPr/>
          </p:nvSpPr>
          <p:spPr bwMode="auto">
            <a:xfrm>
              <a:off x="2928" y="367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rgbClr val="FF9900"/>
                  </a:solidFill>
                  <a:latin typeface="宋体" pitchFamily="2" charset="-122"/>
                </a:rPr>
                <a:t>N</a:t>
              </a:r>
              <a:r>
                <a:rPr kumimoji="1" lang="zh-CN" altLang="en-US" sz="2000" b="1">
                  <a:solidFill>
                    <a:srgbClr val="FF9900"/>
                  </a:solidFill>
                  <a:latin typeface="宋体" pitchFamily="2" charset="-122"/>
                </a:rPr>
                <a:t>位</a:t>
              </a:r>
            </a:p>
          </p:txBody>
        </p:sp>
        <p:sp>
          <p:nvSpPr>
            <p:cNvPr id="73746" name="Text Box 13"/>
            <p:cNvSpPr txBox="1">
              <a:spLocks noChangeArrowheads="1"/>
            </p:cNvSpPr>
            <p:nvPr/>
          </p:nvSpPr>
          <p:spPr bwMode="auto">
            <a:xfrm>
              <a:off x="1584" y="367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000" b="1">
                  <a:solidFill>
                    <a:srgbClr val="FF9900"/>
                  </a:solidFill>
                  <a:latin typeface="宋体" pitchFamily="2" charset="-122"/>
                </a:rPr>
                <a:t>1</a:t>
              </a:r>
              <a:r>
                <a:rPr kumimoji="1" lang="zh-CN" altLang="en-US" sz="2000" b="1">
                  <a:solidFill>
                    <a:srgbClr val="FF9900"/>
                  </a:solidFill>
                  <a:latin typeface="宋体" pitchFamily="2" charset="-122"/>
                </a:rPr>
                <a:t>位</a:t>
              </a:r>
            </a:p>
          </p:txBody>
        </p:sp>
      </p:grpSp>
      <p:sp>
        <p:nvSpPr>
          <p:cNvPr id="274446" name="Rectangle 14"/>
          <p:cNvSpPr>
            <a:spLocks noChangeArrowheads="1"/>
          </p:cNvSpPr>
          <p:nvPr/>
        </p:nvSpPr>
        <p:spPr bwMode="auto">
          <a:xfrm>
            <a:off x="2514600" y="2819400"/>
            <a:ext cx="4419600" cy="533400"/>
          </a:xfrm>
          <a:prstGeom prst="rect">
            <a:avLst/>
          </a:prstGeom>
          <a:solidFill>
            <a:srgbClr val="D86F2E"/>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4447" name="Rectangle 15"/>
          <p:cNvSpPr>
            <a:spLocks noChangeArrowheads="1"/>
          </p:cNvSpPr>
          <p:nvPr/>
        </p:nvSpPr>
        <p:spPr bwMode="auto">
          <a:xfrm>
            <a:off x="2514600" y="2819400"/>
            <a:ext cx="4419600" cy="533400"/>
          </a:xfrm>
          <a:prstGeom prst="rect">
            <a:avLst/>
          </a:prstGeom>
          <a:solidFill>
            <a:srgbClr val="D86F2E"/>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4448" name="Rectangle 16"/>
          <p:cNvSpPr>
            <a:spLocks noChangeArrowheads="1"/>
          </p:cNvSpPr>
          <p:nvPr/>
        </p:nvSpPr>
        <p:spPr bwMode="auto">
          <a:xfrm>
            <a:off x="2514600" y="2819400"/>
            <a:ext cx="4419600" cy="533400"/>
          </a:xfrm>
          <a:prstGeom prst="rect">
            <a:avLst/>
          </a:prstGeom>
          <a:solidFill>
            <a:srgbClr val="D86F2E"/>
          </a:solidFill>
          <a:ln w="571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4449" name="AutoShape 17"/>
          <p:cNvSpPr>
            <a:spLocks noChangeArrowheads="1"/>
          </p:cNvSpPr>
          <p:nvPr/>
        </p:nvSpPr>
        <p:spPr bwMode="auto">
          <a:xfrm>
            <a:off x="4876800" y="1600200"/>
            <a:ext cx="1676400" cy="609600"/>
          </a:xfrm>
          <a:prstGeom prst="wedgeRoundRectCallout">
            <a:avLst>
              <a:gd name="adj1" fmla="val -63634"/>
              <a:gd name="adj2" fmla="val 185676"/>
              <a:gd name="adj3" fmla="val 16667"/>
            </a:avLst>
          </a:prstGeom>
          <a:solidFill>
            <a:srgbClr val="FFCC99"/>
          </a:solidFill>
          <a:ln w="19050" cap="sq">
            <a:solidFill>
              <a:srgbClr val="66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2400"/>
          </a:p>
        </p:txBody>
      </p:sp>
      <p:sp>
        <p:nvSpPr>
          <p:cNvPr id="274450" name="Text Box 18"/>
          <p:cNvSpPr txBox="1">
            <a:spLocks noChangeArrowheads="1"/>
          </p:cNvSpPr>
          <p:nvPr/>
        </p:nvSpPr>
        <p:spPr bwMode="auto">
          <a:xfrm>
            <a:off x="4876800" y="16764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66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zh-CN" sz="2400" b="1">
                <a:solidFill>
                  <a:srgbClr val="7A48C4"/>
                </a:solidFill>
                <a:latin typeface="Times New Roman" pitchFamily="18" charset="0"/>
              </a:rPr>
              <a:t>奇偶校验码</a:t>
            </a:r>
            <a:endParaRPr kumimoji="1" lang="zh-CN" altLang="en-US" sz="2400" b="1">
              <a:solidFill>
                <a:srgbClr val="6600FF"/>
              </a:solidFill>
              <a:latin typeface="Times New Roman" pitchFamily="18" charset="0"/>
            </a:endParaRPr>
          </a:p>
        </p:txBody>
      </p:sp>
      <p:sp>
        <p:nvSpPr>
          <p:cNvPr id="73736" name="灯片编号占位符 1"/>
          <p:cNvSpPr>
            <a:spLocks noGrp="1"/>
          </p:cNvSpPr>
          <p:nvPr>
            <p:ph type="sldNum" sz="quarter" idx="12"/>
          </p:nvPr>
        </p:nvSpPr>
        <p:spPr>
          <a:xfrm>
            <a:off x="8532440" y="6309320"/>
            <a:ext cx="5111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75A5961B-1B32-4447-9EED-633A22AAE2CC}" type="slidenum">
              <a:rPr lang="en-US" altLang="zh-CN" sz="2000">
                <a:solidFill>
                  <a:srgbClr val="C00000"/>
                </a:solidFill>
                <a:latin typeface="Times New Roman" pitchFamily="18" charset="0"/>
              </a:rPr>
              <a:pPr algn="ctr"/>
              <a:t>70</a:t>
            </a:fld>
            <a:endParaRPr lang="en-US" altLang="zh-CN" sz="2000">
              <a:solidFill>
                <a:srgbClr val="C00000"/>
              </a:solidFill>
              <a:latin typeface="Times New Roman" pitchFamily="18" charset="0"/>
            </a:endParaRPr>
          </a:p>
        </p:txBody>
      </p:sp>
      <p:sp>
        <p:nvSpPr>
          <p:cNvPr id="73737" name="Rectangle 2"/>
          <p:cNvSpPr txBox="1">
            <a:spLocks noChangeArrowheads="1"/>
          </p:cNvSpPr>
          <p:nvPr/>
        </p:nvSpPr>
        <p:spPr bwMode="auto">
          <a:xfrm>
            <a:off x="409575" y="333375"/>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p>
        </p:txBody>
      </p:sp>
      <p:sp>
        <p:nvSpPr>
          <p:cNvPr id="2" name="日期占位符 1"/>
          <p:cNvSpPr>
            <a:spLocks noGrp="1"/>
          </p:cNvSpPr>
          <p:nvPr>
            <p:ph type="dt" sz="half" idx="10"/>
          </p:nvPr>
        </p:nvSpPr>
        <p:spPr/>
        <p:txBody>
          <a:bodyPr/>
          <a:lstStyle/>
          <a:p>
            <a:pPr>
              <a:defRPr/>
            </a:pPr>
            <a:fld id="{4B2B9E22-33CF-45B0-A784-206E234329C9}" type="datetime11">
              <a:rPr lang="zh-CN" altLang="en-US" smtClean="0"/>
              <a:t>10:23:47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1000"/>
                                  </p:stCondLst>
                                  <p:childTnLst>
                                    <p:set>
                                      <p:cBhvr>
                                        <p:cTn id="6" dur="500">
                                          <p:stCondLst>
                                            <p:cond delay="0"/>
                                          </p:stCondLst>
                                        </p:cTn>
                                        <p:tgtEl>
                                          <p:spTgt spid="274446"/>
                                        </p:tgtEl>
                                        <p:attrNameLst>
                                          <p:attrName>style.visibility</p:attrName>
                                        </p:attrNameLst>
                                      </p:cBhvr>
                                      <p:to>
                                        <p:strVal val="visible"/>
                                      </p:to>
                                    </p:set>
                                  </p:childTnLst>
                                </p:cTn>
                              </p:par>
                            </p:childTnLst>
                          </p:cTn>
                        </p:par>
                        <p:par>
                          <p:cTn id="7" fill="hold" nodeType="afterGroup">
                            <p:stCondLst>
                              <p:cond delay="1500"/>
                            </p:stCondLst>
                            <p:childTnLst>
                              <p:par>
                                <p:cTn id="8" presetID="11" presetClass="entr" presetSubtype="0" fill="hold" grpId="0" nodeType="afterEffect">
                                  <p:stCondLst>
                                    <p:cond delay="500"/>
                                  </p:stCondLst>
                                  <p:childTnLst>
                                    <p:set>
                                      <p:cBhvr>
                                        <p:cTn id="9" dur="500">
                                          <p:stCondLst>
                                            <p:cond delay="0"/>
                                          </p:stCondLst>
                                        </p:cTn>
                                        <p:tgtEl>
                                          <p:spTgt spid="274447"/>
                                        </p:tgtEl>
                                        <p:attrNameLst>
                                          <p:attrName>style.visibility</p:attrName>
                                        </p:attrNameLst>
                                      </p:cBhvr>
                                      <p:to>
                                        <p:strVal val="visible"/>
                                      </p:to>
                                    </p:set>
                                  </p:childTnLst>
                                </p:cTn>
                              </p:par>
                            </p:childTnLst>
                          </p:cTn>
                        </p:par>
                        <p:par>
                          <p:cTn id="10" fill="hold" nodeType="afterGroup">
                            <p:stCondLst>
                              <p:cond delay="2500"/>
                            </p:stCondLst>
                            <p:childTnLst>
                              <p:par>
                                <p:cTn id="11" presetID="1" presetClass="entr" presetSubtype="0" fill="hold" grpId="0" nodeType="afterEffect">
                                  <p:stCondLst>
                                    <p:cond delay="500"/>
                                  </p:stCondLst>
                                  <p:childTnLst>
                                    <p:set>
                                      <p:cBhvr>
                                        <p:cTn id="12" dur="1" fill="hold">
                                          <p:stCondLst>
                                            <p:cond delay="499"/>
                                          </p:stCondLst>
                                        </p:cTn>
                                        <p:tgtEl>
                                          <p:spTgt spid="274448"/>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grpId="0" nodeType="afterEffect">
                                  <p:stCondLst>
                                    <p:cond delay="0"/>
                                  </p:stCondLst>
                                  <p:childTnLst>
                                    <p:set>
                                      <p:cBhvr>
                                        <p:cTn id="15" dur="1" fill="hold">
                                          <p:stCondLst>
                                            <p:cond delay="499"/>
                                          </p:stCondLst>
                                        </p:cTn>
                                        <p:tgtEl>
                                          <p:spTgt spid="27444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4450"/>
                                        </p:tgtEl>
                                        <p:attrNameLst>
                                          <p:attrName>style.visibility</p:attrName>
                                        </p:attrNameLst>
                                      </p:cBhvr>
                                      <p:to>
                                        <p:strVal val="visible"/>
                                      </p:to>
                                    </p:set>
                                  </p:childTnLst>
                                  <p:subTnLst>
                                    <p:set>
                                      <p:cBhvr override="childStyle">
                                        <p:cTn dur="1" fill="hold" display="0" masterRel="nextClick" afterEffect="1"/>
                                        <p:tgtEl>
                                          <p:spTgt spid="2744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P spid="274447" grpId="0" animBg="1"/>
      <p:bldP spid="274448" grpId="0" animBg="1"/>
      <p:bldP spid="274449" grpId="0" animBg="1" autoUpdateAnimBg="0"/>
      <p:bldP spid="27445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9" name="Rectangle 3"/>
          <p:cNvSpPr>
            <a:spLocks noGrp="1" noChangeArrowheads="1"/>
          </p:cNvSpPr>
          <p:nvPr>
            <p:ph type="body" idx="4294967295"/>
          </p:nvPr>
        </p:nvSpPr>
        <p:spPr>
          <a:xfrm>
            <a:off x="468313" y="908050"/>
            <a:ext cx="8305800" cy="2816225"/>
          </a:xfrm>
        </p:spPr>
        <p:txBody>
          <a:bodyPr/>
          <a:lstStyle/>
          <a:p>
            <a:pPr marL="0" indent="342900" eaLnBrk="1" hangingPunct="1">
              <a:buFontTx/>
              <a:buNone/>
            </a:pPr>
            <a:r>
              <a:rPr lang="zh-CN" altLang="en-US" sz="2800" smtClean="0">
                <a:latin typeface="Times New Roman" pitchFamily="18" charset="0"/>
              </a:rPr>
              <a:t>校验位的取值（</a:t>
            </a:r>
            <a:r>
              <a:rPr lang="en-US" altLang="zh-CN" sz="2800" smtClean="0">
                <a:latin typeface="Times New Roman" pitchFamily="18" charset="0"/>
              </a:rPr>
              <a:t>0</a:t>
            </a:r>
            <a:r>
              <a:rPr lang="zh-CN" altLang="en-US" sz="2800" smtClean="0">
                <a:latin typeface="Times New Roman" pitchFamily="18" charset="0"/>
              </a:rPr>
              <a:t>或</a:t>
            </a:r>
            <a:r>
              <a:rPr lang="en-US" altLang="zh-CN" sz="2800" smtClean="0">
                <a:latin typeface="Times New Roman" pitchFamily="18" charset="0"/>
              </a:rPr>
              <a:t>1</a:t>
            </a:r>
            <a:r>
              <a:rPr lang="zh-CN" altLang="en-US" sz="2800" smtClean="0">
                <a:latin typeface="Times New Roman" pitchFamily="18" charset="0"/>
              </a:rPr>
              <a:t>）将使整个校验码中“</a:t>
            </a:r>
            <a:r>
              <a:rPr lang="en-US" altLang="zh-CN" sz="2800" smtClean="0">
                <a:latin typeface="Times New Roman" pitchFamily="18" charset="0"/>
              </a:rPr>
              <a:t>1”</a:t>
            </a:r>
            <a:r>
              <a:rPr lang="zh-CN" altLang="en-US" sz="2800" smtClean="0">
                <a:latin typeface="Times New Roman" pitchFamily="18" charset="0"/>
              </a:rPr>
              <a:t>的个数为奇数或偶数，所以有两种可供选择的校验规律：</a:t>
            </a:r>
          </a:p>
          <a:p>
            <a:pPr marL="0" indent="342900" eaLnBrk="1" hangingPunct="1">
              <a:buFontTx/>
              <a:buNone/>
            </a:pPr>
            <a:r>
              <a:rPr lang="zh-CN" altLang="en-US" sz="2800" smtClean="0">
                <a:latin typeface="Times New Roman" pitchFamily="18" charset="0"/>
              </a:rPr>
              <a:t>奇校验──整个校验码（有效信息位和校验位）中</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1”</a:t>
            </a:r>
            <a:r>
              <a:rPr lang="zh-CN" altLang="en-US" sz="2800" smtClean="0">
                <a:solidFill>
                  <a:srgbClr val="FF0000"/>
                </a:solidFill>
                <a:latin typeface="Times New Roman" pitchFamily="18" charset="0"/>
              </a:rPr>
              <a:t>的个数为奇数</a:t>
            </a:r>
            <a:r>
              <a:rPr lang="zh-CN" altLang="en-US" sz="2800" smtClean="0">
                <a:latin typeface="Times New Roman" pitchFamily="18" charset="0"/>
              </a:rPr>
              <a:t>。</a:t>
            </a:r>
          </a:p>
          <a:p>
            <a:pPr marL="0" indent="342900" algn="just" eaLnBrk="1" hangingPunct="1">
              <a:buFontTx/>
              <a:buNone/>
            </a:pPr>
            <a:r>
              <a:rPr lang="zh-CN" altLang="en-US" sz="2800" smtClean="0">
                <a:latin typeface="Times New Roman" pitchFamily="18" charset="0"/>
              </a:rPr>
              <a:t>偶校验──整个校验码中</a:t>
            </a:r>
            <a:r>
              <a:rPr lang="zh-CN" altLang="en-US" sz="2800" smtClean="0">
                <a:solidFill>
                  <a:srgbClr val="FF0000"/>
                </a:solidFill>
                <a:latin typeface="Times New Roman" pitchFamily="18" charset="0"/>
              </a:rPr>
              <a:t>“</a:t>
            </a:r>
            <a:r>
              <a:rPr lang="en-US" altLang="zh-CN" sz="2800" smtClean="0">
                <a:solidFill>
                  <a:srgbClr val="FF0000"/>
                </a:solidFill>
                <a:latin typeface="Times New Roman" pitchFamily="18" charset="0"/>
              </a:rPr>
              <a:t>1”</a:t>
            </a:r>
            <a:r>
              <a:rPr lang="zh-CN" altLang="en-US" sz="2800" smtClean="0">
                <a:solidFill>
                  <a:srgbClr val="FF0000"/>
                </a:solidFill>
                <a:latin typeface="Times New Roman" pitchFamily="18" charset="0"/>
              </a:rPr>
              <a:t>的个数为偶数</a:t>
            </a:r>
            <a:r>
              <a:rPr lang="zh-CN" altLang="en-US" sz="2800" smtClean="0">
                <a:latin typeface="Times New Roman" pitchFamily="18" charset="0"/>
              </a:rPr>
              <a:t>。</a:t>
            </a:r>
          </a:p>
        </p:txBody>
      </p:sp>
      <p:sp>
        <p:nvSpPr>
          <p:cNvPr id="74757" name="灯片编号占位符 1"/>
          <p:cNvSpPr>
            <a:spLocks noGrp="1"/>
          </p:cNvSpPr>
          <p:nvPr>
            <p:ph type="sldNum" sz="quarter" idx="12"/>
          </p:nvPr>
        </p:nvSpPr>
        <p:spPr>
          <a:xfrm>
            <a:off x="8532440" y="6309320"/>
            <a:ext cx="508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1EAD424B-AA67-4149-B9F4-18D495965712}" type="slidenum">
              <a:rPr lang="en-US" altLang="zh-CN" sz="2000">
                <a:solidFill>
                  <a:srgbClr val="C00000"/>
                </a:solidFill>
                <a:latin typeface="Times New Roman" pitchFamily="18" charset="0"/>
              </a:rPr>
              <a:pPr algn="ctr"/>
              <a:t>71</a:t>
            </a:fld>
            <a:endParaRPr lang="en-US" altLang="zh-CN" sz="2000">
              <a:solidFill>
                <a:srgbClr val="C00000"/>
              </a:solidFill>
              <a:latin typeface="Times New Roman" pitchFamily="18" charset="0"/>
            </a:endParaRPr>
          </a:p>
        </p:txBody>
      </p:sp>
      <p:sp>
        <p:nvSpPr>
          <p:cNvPr id="74758" name="Rectangle 2"/>
          <p:cNvSpPr txBox="1">
            <a:spLocks noChangeArrowheads="1"/>
          </p:cNvSpPr>
          <p:nvPr/>
        </p:nvSpPr>
        <p:spPr bwMode="auto">
          <a:xfrm>
            <a:off x="406400" y="115888"/>
            <a:ext cx="3225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900" b="1">
                <a:solidFill>
                  <a:schemeClr val="tx2"/>
                </a:solidFill>
              </a:rPr>
              <a:t>2.1.7</a:t>
            </a:r>
            <a:r>
              <a:rPr lang="zh-CN" altLang="en-US" sz="3900" b="1">
                <a:solidFill>
                  <a:schemeClr val="tx2"/>
                </a:solidFill>
              </a:rPr>
              <a:t>校验码</a:t>
            </a:r>
          </a:p>
        </p:txBody>
      </p:sp>
      <p:grpSp>
        <p:nvGrpSpPr>
          <p:cNvPr id="4" name="组合 3"/>
          <p:cNvGrpSpPr/>
          <p:nvPr/>
        </p:nvGrpSpPr>
        <p:grpSpPr>
          <a:xfrm>
            <a:off x="378354" y="4005064"/>
            <a:ext cx="8210550" cy="2379662"/>
            <a:chOff x="378354" y="4005064"/>
            <a:chExt cx="8210550" cy="2379662"/>
          </a:xfrm>
        </p:grpSpPr>
        <p:graphicFrame>
          <p:nvGraphicFramePr>
            <p:cNvPr id="275460" name="Object 4"/>
            <p:cNvGraphicFramePr>
              <a:graphicFrameLocks noChangeAspect="1"/>
            </p:cNvGraphicFramePr>
            <p:nvPr>
              <p:extLst>
                <p:ext uri="{D42A27DB-BD31-4B8C-83A1-F6EECF244321}">
                  <p14:modId xmlns:p14="http://schemas.microsoft.com/office/powerpoint/2010/main" val="3092042542"/>
                </p:ext>
              </p:extLst>
            </p:nvPr>
          </p:nvGraphicFramePr>
          <p:xfrm>
            <a:off x="378354" y="4005064"/>
            <a:ext cx="8210550" cy="2379662"/>
          </p:xfrm>
          <a:graphic>
            <a:graphicData uri="http://schemas.openxmlformats.org/presentationml/2006/ole">
              <mc:AlternateContent xmlns:mc="http://schemas.openxmlformats.org/markup-compatibility/2006">
                <mc:Choice xmlns:v="urn:schemas-microsoft-com:vml" Requires="v">
                  <p:oleObj spid="_x0000_s74789" name="文档" r:id="rId3" imgW="8211820" imgH="2743200" progId="Word.Document.8">
                    <p:embed/>
                  </p:oleObj>
                </mc:Choice>
                <mc:Fallback>
                  <p:oleObj name="文档" r:id="rId3" imgW="8211820" imgH="27432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354" y="4005064"/>
                          <a:ext cx="82105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连接符 2"/>
            <p:cNvCxnSpPr/>
            <p:nvPr/>
          </p:nvCxnSpPr>
          <p:spPr bwMode="auto">
            <a:xfrm>
              <a:off x="8585192" y="4005064"/>
              <a:ext cx="0" cy="172819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2" name="日期占位符 1"/>
          <p:cNvSpPr>
            <a:spLocks noGrp="1"/>
          </p:cNvSpPr>
          <p:nvPr>
            <p:ph type="dt" sz="half" idx="10"/>
          </p:nvPr>
        </p:nvSpPr>
        <p:spPr/>
        <p:txBody>
          <a:bodyPr/>
          <a:lstStyle/>
          <a:p>
            <a:pPr>
              <a:defRPr/>
            </a:pPr>
            <a:fld id="{6E09C2EC-833E-401C-BA2A-6CA95AED8556}"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46"/>
          <p:cNvGrpSpPr>
            <a:grpSpLocks/>
          </p:cNvGrpSpPr>
          <p:nvPr/>
        </p:nvGrpSpPr>
        <p:grpSpPr bwMode="auto">
          <a:xfrm>
            <a:off x="1123950" y="1200150"/>
            <a:ext cx="6610350" cy="2743200"/>
            <a:chOff x="708" y="756"/>
            <a:chExt cx="4164" cy="1728"/>
          </a:xfrm>
        </p:grpSpPr>
        <p:grpSp>
          <p:nvGrpSpPr>
            <p:cNvPr id="75810" name="Group 3"/>
            <p:cNvGrpSpPr>
              <a:grpSpLocks/>
            </p:cNvGrpSpPr>
            <p:nvPr/>
          </p:nvGrpSpPr>
          <p:grpSpPr bwMode="auto">
            <a:xfrm>
              <a:off x="708" y="780"/>
              <a:ext cx="804" cy="1704"/>
              <a:chOff x="708" y="1416"/>
              <a:chExt cx="804" cy="1704"/>
            </a:xfrm>
          </p:grpSpPr>
          <p:sp>
            <p:nvSpPr>
              <p:cNvPr id="75821" name="Rectangle 4"/>
              <p:cNvSpPr>
                <a:spLocks noChangeArrowheads="1"/>
              </p:cNvSpPr>
              <p:nvPr/>
            </p:nvSpPr>
            <p:spPr bwMode="auto">
              <a:xfrm>
                <a:off x="708" y="1416"/>
                <a:ext cx="804" cy="1704"/>
              </a:xfrm>
              <a:prstGeom prst="rect">
                <a:avLst/>
              </a:prstGeom>
              <a:solidFill>
                <a:srgbClr val="DDDBC7"/>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22" name="Text Box 5"/>
              <p:cNvSpPr txBox="1">
                <a:spLocks noChangeArrowheads="1"/>
              </p:cNvSpPr>
              <p:nvPr/>
            </p:nvSpPr>
            <p:spPr bwMode="auto">
              <a:xfrm>
                <a:off x="780" y="2064"/>
                <a:ext cx="684" cy="365"/>
              </a:xfrm>
              <a:prstGeom prst="rect">
                <a:avLst/>
              </a:prstGeom>
              <a:solidFill>
                <a:srgbClr val="DDDBC7"/>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CPU</a:t>
                </a:r>
              </a:p>
            </p:txBody>
          </p:sp>
        </p:grpSp>
        <p:grpSp>
          <p:nvGrpSpPr>
            <p:cNvPr id="75811" name="Group 6"/>
            <p:cNvGrpSpPr>
              <a:grpSpLocks/>
            </p:cNvGrpSpPr>
            <p:nvPr/>
          </p:nvGrpSpPr>
          <p:grpSpPr bwMode="auto">
            <a:xfrm>
              <a:off x="2376" y="768"/>
              <a:ext cx="804" cy="1704"/>
              <a:chOff x="2376" y="1404"/>
              <a:chExt cx="804" cy="1704"/>
            </a:xfrm>
          </p:grpSpPr>
          <p:sp>
            <p:nvSpPr>
              <p:cNvPr id="75819" name="Rectangle 7"/>
              <p:cNvSpPr>
                <a:spLocks noChangeArrowheads="1"/>
              </p:cNvSpPr>
              <p:nvPr/>
            </p:nvSpPr>
            <p:spPr bwMode="auto">
              <a:xfrm>
                <a:off x="2376" y="1404"/>
                <a:ext cx="804" cy="1704"/>
              </a:xfrm>
              <a:prstGeom prst="rect">
                <a:avLst/>
              </a:prstGeom>
              <a:solidFill>
                <a:srgbClr val="DDDBC7"/>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20" name="Text Box 8"/>
              <p:cNvSpPr txBox="1">
                <a:spLocks noChangeArrowheads="1"/>
              </p:cNvSpPr>
              <p:nvPr/>
            </p:nvSpPr>
            <p:spPr bwMode="auto">
              <a:xfrm>
                <a:off x="2436" y="1764"/>
                <a:ext cx="684" cy="979"/>
              </a:xfrm>
              <a:prstGeom prst="rect">
                <a:avLst/>
              </a:prstGeom>
              <a:solidFill>
                <a:srgbClr val="DDDBC7"/>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奇偶校验电路</a:t>
                </a:r>
              </a:p>
            </p:txBody>
          </p:sp>
        </p:grpSp>
        <p:grpSp>
          <p:nvGrpSpPr>
            <p:cNvPr id="75812" name="Group 9"/>
            <p:cNvGrpSpPr>
              <a:grpSpLocks/>
            </p:cNvGrpSpPr>
            <p:nvPr/>
          </p:nvGrpSpPr>
          <p:grpSpPr bwMode="auto">
            <a:xfrm>
              <a:off x="4068" y="756"/>
              <a:ext cx="804" cy="1704"/>
              <a:chOff x="4068" y="1392"/>
              <a:chExt cx="804" cy="1704"/>
            </a:xfrm>
          </p:grpSpPr>
          <p:sp>
            <p:nvSpPr>
              <p:cNvPr id="75817" name="Rectangle 10"/>
              <p:cNvSpPr>
                <a:spLocks noChangeArrowheads="1"/>
              </p:cNvSpPr>
              <p:nvPr/>
            </p:nvSpPr>
            <p:spPr bwMode="auto">
              <a:xfrm>
                <a:off x="4068" y="1392"/>
                <a:ext cx="804" cy="1704"/>
              </a:xfrm>
              <a:prstGeom prst="rect">
                <a:avLst/>
              </a:prstGeom>
              <a:solidFill>
                <a:srgbClr val="DDDBC7"/>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8" name="Text Box 11"/>
              <p:cNvSpPr txBox="1">
                <a:spLocks noChangeArrowheads="1"/>
              </p:cNvSpPr>
              <p:nvPr/>
            </p:nvSpPr>
            <p:spPr bwMode="auto">
              <a:xfrm>
                <a:off x="4140" y="2040"/>
                <a:ext cx="684" cy="365"/>
              </a:xfrm>
              <a:prstGeom prst="rect">
                <a:avLst/>
              </a:prstGeom>
              <a:solidFill>
                <a:srgbClr val="DDDBC7"/>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主存</a:t>
                </a:r>
              </a:p>
            </p:txBody>
          </p:sp>
        </p:grpSp>
        <p:sp>
          <p:nvSpPr>
            <p:cNvPr id="75813" name="AutoShape 17"/>
            <p:cNvSpPr>
              <a:spLocks noChangeArrowheads="1"/>
            </p:cNvSpPr>
            <p:nvPr/>
          </p:nvSpPr>
          <p:spPr bwMode="auto">
            <a:xfrm>
              <a:off x="1524" y="1020"/>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4" name="AutoShape 18"/>
            <p:cNvSpPr>
              <a:spLocks noChangeArrowheads="1"/>
            </p:cNvSpPr>
            <p:nvPr/>
          </p:nvSpPr>
          <p:spPr bwMode="auto">
            <a:xfrm>
              <a:off x="3192" y="1056"/>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5" name="AutoShape 19"/>
            <p:cNvSpPr>
              <a:spLocks noChangeArrowheads="1"/>
            </p:cNvSpPr>
            <p:nvPr/>
          </p:nvSpPr>
          <p:spPr bwMode="auto">
            <a:xfrm flipH="1">
              <a:off x="1500" y="1788"/>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75816" name="AutoShape 20"/>
            <p:cNvSpPr>
              <a:spLocks noChangeArrowheads="1"/>
            </p:cNvSpPr>
            <p:nvPr/>
          </p:nvSpPr>
          <p:spPr bwMode="auto">
            <a:xfrm flipH="1">
              <a:off x="3192" y="1824"/>
              <a:ext cx="879" cy="306"/>
            </a:xfrm>
            <a:prstGeom prst="rightArrow">
              <a:avLst>
                <a:gd name="adj1" fmla="val 50000"/>
                <a:gd name="adj2" fmla="val 7181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grpSp>
      <p:sp>
        <p:nvSpPr>
          <p:cNvPr id="276492" name="AutoShape 12"/>
          <p:cNvSpPr>
            <a:spLocks noChangeArrowheads="1"/>
          </p:cNvSpPr>
          <p:nvPr/>
        </p:nvSpPr>
        <p:spPr bwMode="auto">
          <a:xfrm>
            <a:off x="2438400" y="161925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493" name="AutoShape 13"/>
          <p:cNvSpPr>
            <a:spLocks noChangeArrowheads="1"/>
          </p:cNvSpPr>
          <p:nvPr/>
        </p:nvSpPr>
        <p:spPr bwMode="auto">
          <a:xfrm>
            <a:off x="5086350" y="167640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494" name="AutoShape 14"/>
          <p:cNvSpPr>
            <a:spLocks noChangeArrowheads="1"/>
          </p:cNvSpPr>
          <p:nvPr/>
        </p:nvSpPr>
        <p:spPr bwMode="auto">
          <a:xfrm flipH="1">
            <a:off x="2400300" y="283845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495" name="AutoShape 15"/>
          <p:cNvSpPr>
            <a:spLocks noChangeArrowheads="1"/>
          </p:cNvSpPr>
          <p:nvPr/>
        </p:nvSpPr>
        <p:spPr bwMode="auto">
          <a:xfrm flipH="1">
            <a:off x="5086350" y="2895600"/>
            <a:ext cx="1395413" cy="485775"/>
          </a:xfrm>
          <a:prstGeom prst="rightArrow">
            <a:avLst>
              <a:gd name="adj1" fmla="val 50000"/>
              <a:gd name="adj2" fmla="val 71814"/>
            </a:avLst>
          </a:prstGeom>
          <a:solidFill>
            <a:srgbClr val="FFFF99"/>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01" name="Text Box 21"/>
          <p:cNvSpPr txBox="1">
            <a:spLocks noChangeArrowheads="1"/>
          </p:cNvSpPr>
          <p:nvPr/>
        </p:nvSpPr>
        <p:spPr bwMode="auto">
          <a:xfrm>
            <a:off x="2647950" y="120015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solidFill>
                  <a:srgbClr val="FF0000"/>
                </a:solidFill>
                <a:latin typeface="Times New Roman" pitchFamily="18" charset="0"/>
              </a:rPr>
              <a:t>8</a:t>
            </a:r>
            <a:r>
              <a:rPr kumimoji="1" lang="zh-CN" altLang="en-US" sz="3200" b="1">
                <a:solidFill>
                  <a:srgbClr val="FF0000"/>
                </a:solidFill>
                <a:latin typeface="Times New Roman" pitchFamily="18" charset="0"/>
              </a:rPr>
              <a:t>位</a:t>
            </a:r>
          </a:p>
        </p:txBody>
      </p:sp>
      <p:sp>
        <p:nvSpPr>
          <p:cNvPr id="276502" name="Text Box 22"/>
          <p:cNvSpPr txBox="1">
            <a:spLocks noChangeArrowheads="1"/>
          </p:cNvSpPr>
          <p:nvPr/>
        </p:nvSpPr>
        <p:spPr bwMode="auto">
          <a:xfrm>
            <a:off x="2724150" y="243840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solidFill>
                  <a:srgbClr val="FF0000"/>
                </a:solidFill>
                <a:latin typeface="Times New Roman" pitchFamily="18" charset="0"/>
              </a:rPr>
              <a:t>8</a:t>
            </a:r>
            <a:r>
              <a:rPr kumimoji="1" lang="zh-CN" altLang="en-US" sz="3200" b="1">
                <a:solidFill>
                  <a:srgbClr val="FF0000"/>
                </a:solidFill>
                <a:latin typeface="Times New Roman" pitchFamily="18" charset="0"/>
              </a:rPr>
              <a:t>位</a:t>
            </a:r>
          </a:p>
        </p:txBody>
      </p:sp>
      <p:sp>
        <p:nvSpPr>
          <p:cNvPr id="276503" name="Text Box 23"/>
          <p:cNvSpPr txBox="1">
            <a:spLocks noChangeArrowheads="1"/>
          </p:cNvSpPr>
          <p:nvPr/>
        </p:nvSpPr>
        <p:spPr bwMode="auto">
          <a:xfrm>
            <a:off x="5353050" y="125730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solidFill>
                  <a:srgbClr val="FF0000"/>
                </a:solidFill>
                <a:latin typeface="Times New Roman" pitchFamily="18" charset="0"/>
              </a:rPr>
              <a:t>9</a:t>
            </a:r>
            <a:r>
              <a:rPr kumimoji="1" lang="zh-CN" altLang="en-US" sz="3200" b="1">
                <a:solidFill>
                  <a:srgbClr val="FF0000"/>
                </a:solidFill>
                <a:latin typeface="Times New Roman" pitchFamily="18" charset="0"/>
              </a:rPr>
              <a:t>位</a:t>
            </a:r>
          </a:p>
        </p:txBody>
      </p:sp>
      <p:sp>
        <p:nvSpPr>
          <p:cNvPr id="276504" name="Text Box 24"/>
          <p:cNvSpPr txBox="1">
            <a:spLocks noChangeArrowheads="1"/>
          </p:cNvSpPr>
          <p:nvPr/>
        </p:nvSpPr>
        <p:spPr bwMode="auto">
          <a:xfrm>
            <a:off x="5372100" y="2495550"/>
            <a:ext cx="80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solidFill>
                  <a:srgbClr val="FF0000"/>
                </a:solidFill>
                <a:latin typeface="Times New Roman" pitchFamily="18" charset="0"/>
              </a:rPr>
              <a:t>9</a:t>
            </a:r>
            <a:r>
              <a:rPr kumimoji="1" lang="zh-CN" altLang="en-US" sz="3200" b="1">
                <a:solidFill>
                  <a:srgbClr val="FF0000"/>
                </a:solidFill>
                <a:latin typeface="Times New Roman" pitchFamily="18" charset="0"/>
              </a:rPr>
              <a:t>位</a:t>
            </a:r>
          </a:p>
        </p:txBody>
      </p:sp>
      <p:sp>
        <p:nvSpPr>
          <p:cNvPr id="276505" name="Text Box 25"/>
          <p:cNvSpPr txBox="1">
            <a:spLocks noChangeArrowheads="1"/>
          </p:cNvSpPr>
          <p:nvPr/>
        </p:nvSpPr>
        <p:spPr bwMode="auto">
          <a:xfrm>
            <a:off x="685800" y="41148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01010101</a:t>
            </a:r>
          </a:p>
        </p:txBody>
      </p:sp>
      <p:sp>
        <p:nvSpPr>
          <p:cNvPr id="276506" name="Text Box 26"/>
          <p:cNvSpPr txBox="1">
            <a:spLocks noChangeArrowheads="1"/>
          </p:cNvSpPr>
          <p:nvPr/>
        </p:nvSpPr>
        <p:spPr bwMode="auto">
          <a:xfrm>
            <a:off x="3314700" y="41148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01010101</a:t>
            </a:r>
          </a:p>
        </p:txBody>
      </p:sp>
      <p:sp>
        <p:nvSpPr>
          <p:cNvPr id="276507" name="Text Box 27"/>
          <p:cNvSpPr txBox="1">
            <a:spLocks noChangeArrowheads="1"/>
          </p:cNvSpPr>
          <p:nvPr/>
        </p:nvSpPr>
        <p:spPr bwMode="auto">
          <a:xfrm>
            <a:off x="6019800" y="41148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solidFill>
                  <a:srgbClr val="FF0000"/>
                </a:solidFill>
                <a:latin typeface="Times New Roman" pitchFamily="18" charset="0"/>
              </a:rPr>
              <a:t>1</a:t>
            </a:r>
            <a:r>
              <a:rPr kumimoji="1" lang="en-US" altLang="zh-CN" sz="3200" b="1">
                <a:latin typeface="Times New Roman" pitchFamily="18" charset="0"/>
              </a:rPr>
              <a:t>01010101</a:t>
            </a:r>
          </a:p>
        </p:txBody>
      </p:sp>
      <p:sp>
        <p:nvSpPr>
          <p:cNvPr id="276508" name="Text Box 28"/>
          <p:cNvSpPr txBox="1">
            <a:spLocks noChangeArrowheads="1"/>
          </p:cNvSpPr>
          <p:nvPr/>
        </p:nvSpPr>
        <p:spPr bwMode="auto">
          <a:xfrm>
            <a:off x="3333750" y="4114800"/>
            <a:ext cx="323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solidFill>
                  <a:srgbClr val="FF0000"/>
                </a:solidFill>
                <a:latin typeface="Times New Roman" pitchFamily="18" charset="0"/>
              </a:rPr>
              <a:t>1</a:t>
            </a:r>
          </a:p>
        </p:txBody>
      </p:sp>
      <p:sp>
        <p:nvSpPr>
          <p:cNvPr id="276509" name="AutoShape 29"/>
          <p:cNvSpPr>
            <a:spLocks noChangeArrowheads="1"/>
          </p:cNvSpPr>
          <p:nvPr/>
        </p:nvSpPr>
        <p:spPr bwMode="auto">
          <a:xfrm>
            <a:off x="2743200" y="4248150"/>
            <a:ext cx="671513" cy="314325"/>
          </a:xfrm>
          <a:prstGeom prst="rightArrow">
            <a:avLst>
              <a:gd name="adj1" fmla="val 50000"/>
              <a:gd name="adj2" fmla="val 53409"/>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0" name="AutoShape 30"/>
          <p:cNvSpPr>
            <a:spLocks noChangeArrowheads="1"/>
          </p:cNvSpPr>
          <p:nvPr/>
        </p:nvSpPr>
        <p:spPr bwMode="auto">
          <a:xfrm>
            <a:off x="5467350" y="4267200"/>
            <a:ext cx="671513" cy="314325"/>
          </a:xfrm>
          <a:prstGeom prst="rightArrow">
            <a:avLst>
              <a:gd name="adj1" fmla="val 50000"/>
              <a:gd name="adj2" fmla="val 53409"/>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1" name="Text Box 31"/>
          <p:cNvSpPr txBox="1">
            <a:spLocks noChangeArrowheads="1"/>
          </p:cNvSpPr>
          <p:nvPr/>
        </p:nvSpPr>
        <p:spPr bwMode="auto">
          <a:xfrm>
            <a:off x="6019800" y="47244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101010101</a:t>
            </a:r>
          </a:p>
        </p:txBody>
      </p:sp>
      <p:sp>
        <p:nvSpPr>
          <p:cNvPr id="276512" name="AutoShape 32"/>
          <p:cNvSpPr>
            <a:spLocks noChangeArrowheads="1"/>
          </p:cNvSpPr>
          <p:nvPr/>
        </p:nvSpPr>
        <p:spPr bwMode="auto">
          <a:xfrm flipH="1">
            <a:off x="5448300" y="489585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3" name="AutoShape 33"/>
          <p:cNvSpPr>
            <a:spLocks noChangeArrowheads="1"/>
          </p:cNvSpPr>
          <p:nvPr/>
        </p:nvSpPr>
        <p:spPr bwMode="auto">
          <a:xfrm flipH="1">
            <a:off x="2705100" y="491490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4" name="Text Box 34"/>
          <p:cNvSpPr txBox="1">
            <a:spLocks noChangeArrowheads="1"/>
          </p:cNvSpPr>
          <p:nvPr/>
        </p:nvSpPr>
        <p:spPr bwMode="auto">
          <a:xfrm>
            <a:off x="666750" y="47625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01010101</a:t>
            </a:r>
          </a:p>
        </p:txBody>
      </p:sp>
      <p:sp>
        <p:nvSpPr>
          <p:cNvPr id="276515" name="Text Box 35"/>
          <p:cNvSpPr txBox="1">
            <a:spLocks noChangeArrowheads="1"/>
          </p:cNvSpPr>
          <p:nvPr/>
        </p:nvSpPr>
        <p:spPr bwMode="auto">
          <a:xfrm>
            <a:off x="3219450" y="474345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101010101</a:t>
            </a:r>
          </a:p>
        </p:txBody>
      </p:sp>
      <p:sp>
        <p:nvSpPr>
          <p:cNvPr id="276516" name="Text Box 36"/>
          <p:cNvSpPr txBox="1">
            <a:spLocks noChangeArrowheads="1"/>
          </p:cNvSpPr>
          <p:nvPr/>
        </p:nvSpPr>
        <p:spPr bwMode="auto">
          <a:xfrm>
            <a:off x="6038850" y="5410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1010101</a:t>
            </a:r>
            <a:r>
              <a:rPr kumimoji="1" lang="en-US" altLang="zh-CN" sz="3200" b="1">
                <a:solidFill>
                  <a:srgbClr val="9900CC"/>
                </a:solidFill>
                <a:latin typeface="Times New Roman" pitchFamily="18" charset="0"/>
              </a:rPr>
              <a:t>1</a:t>
            </a:r>
            <a:r>
              <a:rPr kumimoji="1" lang="en-US" altLang="zh-CN" sz="3200" b="1">
                <a:latin typeface="Times New Roman" pitchFamily="18" charset="0"/>
              </a:rPr>
              <a:t>1</a:t>
            </a:r>
          </a:p>
        </p:txBody>
      </p:sp>
      <p:sp>
        <p:nvSpPr>
          <p:cNvPr id="276517" name="AutoShape 37"/>
          <p:cNvSpPr>
            <a:spLocks noChangeArrowheads="1"/>
          </p:cNvSpPr>
          <p:nvPr/>
        </p:nvSpPr>
        <p:spPr bwMode="auto">
          <a:xfrm flipH="1">
            <a:off x="5467350" y="554355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8" name="AutoShape 38"/>
          <p:cNvSpPr>
            <a:spLocks noChangeArrowheads="1"/>
          </p:cNvSpPr>
          <p:nvPr/>
        </p:nvSpPr>
        <p:spPr bwMode="auto">
          <a:xfrm flipH="1">
            <a:off x="2686050" y="5581650"/>
            <a:ext cx="709613" cy="276225"/>
          </a:xfrm>
          <a:prstGeom prst="rightArrow">
            <a:avLst>
              <a:gd name="adj1" fmla="val 50000"/>
              <a:gd name="adj2" fmla="val 64224"/>
            </a:avLst>
          </a:prstGeom>
          <a:solidFill>
            <a:srgbClr val="66FF33"/>
          </a:solidFill>
          <a:ln>
            <a:noFill/>
          </a:ln>
          <a:effectLst/>
          <a:extLs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p>
        </p:txBody>
      </p:sp>
      <p:sp>
        <p:nvSpPr>
          <p:cNvPr id="276519" name="Text Box 39"/>
          <p:cNvSpPr txBox="1">
            <a:spLocks noChangeArrowheads="1"/>
          </p:cNvSpPr>
          <p:nvPr/>
        </p:nvSpPr>
        <p:spPr bwMode="auto">
          <a:xfrm>
            <a:off x="3257550" y="5410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3200" b="1">
                <a:latin typeface="Times New Roman" pitchFamily="18" charset="0"/>
              </a:rPr>
              <a:t>1010101</a:t>
            </a:r>
            <a:r>
              <a:rPr kumimoji="1" lang="en-US" altLang="zh-CN" sz="3200" b="1">
                <a:solidFill>
                  <a:srgbClr val="9900CC"/>
                </a:solidFill>
                <a:latin typeface="Times New Roman" pitchFamily="18" charset="0"/>
              </a:rPr>
              <a:t>1</a:t>
            </a:r>
            <a:r>
              <a:rPr kumimoji="1" lang="en-US" altLang="zh-CN" sz="3200" b="1">
                <a:latin typeface="Times New Roman" pitchFamily="18" charset="0"/>
              </a:rPr>
              <a:t>1</a:t>
            </a:r>
          </a:p>
        </p:txBody>
      </p:sp>
      <p:sp>
        <p:nvSpPr>
          <p:cNvPr id="276520" name="AutoShape 40"/>
          <p:cNvSpPr>
            <a:spLocks noChangeArrowheads="1"/>
          </p:cNvSpPr>
          <p:nvPr/>
        </p:nvSpPr>
        <p:spPr bwMode="auto">
          <a:xfrm>
            <a:off x="4572000" y="2952750"/>
            <a:ext cx="1752600" cy="876300"/>
          </a:xfrm>
          <a:prstGeom prst="wedgeEllipseCallout">
            <a:avLst>
              <a:gd name="adj1" fmla="val -57606"/>
              <a:gd name="adj2" fmla="val 119204"/>
            </a:avLst>
          </a:prstGeom>
          <a:solidFill>
            <a:srgbClr val="FFFF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hangingPunct="1"/>
            <a:r>
              <a:rPr lang="zh-CN" altLang="en-US" sz="2800" b="1">
                <a:solidFill>
                  <a:srgbClr val="FF0000"/>
                </a:solidFill>
              </a:rPr>
              <a:t>有</a:t>
            </a:r>
            <a:r>
              <a:rPr lang="en-US" altLang="zh-CN" sz="2800" b="1">
                <a:solidFill>
                  <a:srgbClr val="FF0000"/>
                </a:solidFill>
              </a:rPr>
              <a:t>4</a:t>
            </a:r>
            <a:r>
              <a:rPr lang="zh-CN" altLang="en-US" sz="2800" b="1">
                <a:solidFill>
                  <a:srgbClr val="FF0000"/>
                </a:solidFill>
              </a:rPr>
              <a:t>个</a:t>
            </a:r>
            <a:r>
              <a:rPr lang="en-US" altLang="zh-CN" sz="2800" b="1">
                <a:solidFill>
                  <a:srgbClr val="FF0000"/>
                </a:solidFill>
              </a:rPr>
              <a:t>1</a:t>
            </a:r>
          </a:p>
        </p:txBody>
      </p:sp>
      <p:sp>
        <p:nvSpPr>
          <p:cNvPr id="276521" name="AutoShape 41"/>
          <p:cNvSpPr>
            <a:spLocks noChangeArrowheads="1"/>
          </p:cNvSpPr>
          <p:nvPr/>
        </p:nvSpPr>
        <p:spPr bwMode="auto">
          <a:xfrm>
            <a:off x="4648200" y="3486150"/>
            <a:ext cx="1752600" cy="876300"/>
          </a:xfrm>
          <a:prstGeom prst="wedgeEllipseCallout">
            <a:avLst>
              <a:gd name="adj1" fmla="val -64130"/>
              <a:gd name="adj2" fmla="val 125727"/>
            </a:avLst>
          </a:prstGeom>
          <a:solidFill>
            <a:srgbClr val="FFFF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hangingPunct="1"/>
            <a:r>
              <a:rPr lang="zh-CN" altLang="en-US" sz="2800" b="1">
                <a:solidFill>
                  <a:srgbClr val="FF0000"/>
                </a:solidFill>
              </a:rPr>
              <a:t>有</a:t>
            </a:r>
            <a:r>
              <a:rPr lang="en-US" altLang="zh-CN" sz="2800" b="1">
                <a:solidFill>
                  <a:srgbClr val="FF0000"/>
                </a:solidFill>
              </a:rPr>
              <a:t>5</a:t>
            </a:r>
            <a:r>
              <a:rPr lang="zh-CN" altLang="en-US" sz="2800" b="1">
                <a:solidFill>
                  <a:srgbClr val="FF0000"/>
                </a:solidFill>
              </a:rPr>
              <a:t>个</a:t>
            </a:r>
            <a:r>
              <a:rPr lang="en-US" altLang="zh-CN" sz="2800" b="1">
                <a:solidFill>
                  <a:srgbClr val="FF0000"/>
                </a:solidFill>
              </a:rPr>
              <a:t>1</a:t>
            </a:r>
          </a:p>
        </p:txBody>
      </p:sp>
      <p:sp>
        <p:nvSpPr>
          <p:cNvPr id="276522" name="Text Box 42"/>
          <p:cNvSpPr txBox="1">
            <a:spLocks noChangeArrowheads="1"/>
          </p:cNvSpPr>
          <p:nvPr/>
        </p:nvSpPr>
        <p:spPr bwMode="auto">
          <a:xfrm>
            <a:off x="2190750" y="4552950"/>
            <a:ext cx="177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0000"/>
                </a:solidFill>
                <a:latin typeface="Times New Roman" pitchFamily="18" charset="0"/>
              </a:rPr>
              <a:t>正确</a:t>
            </a:r>
          </a:p>
        </p:txBody>
      </p:sp>
      <p:sp>
        <p:nvSpPr>
          <p:cNvPr id="276523" name="Text Box 43"/>
          <p:cNvSpPr txBox="1">
            <a:spLocks noChangeArrowheads="1"/>
          </p:cNvSpPr>
          <p:nvPr/>
        </p:nvSpPr>
        <p:spPr bwMode="auto">
          <a:xfrm>
            <a:off x="2171700" y="5200650"/>
            <a:ext cx="177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latin typeface="Times New Roman" pitchFamily="18" charset="0"/>
              </a:rPr>
              <a:t>出错</a:t>
            </a:r>
          </a:p>
        </p:txBody>
      </p:sp>
      <p:sp>
        <p:nvSpPr>
          <p:cNvPr id="276524" name="AutoShape 44"/>
          <p:cNvSpPr>
            <a:spLocks noChangeArrowheads="1"/>
          </p:cNvSpPr>
          <p:nvPr/>
        </p:nvSpPr>
        <p:spPr bwMode="auto">
          <a:xfrm>
            <a:off x="4686300" y="4057650"/>
            <a:ext cx="1752600" cy="876300"/>
          </a:xfrm>
          <a:prstGeom prst="wedgeEllipseCallout">
            <a:avLst>
              <a:gd name="adj1" fmla="val -65218"/>
              <a:gd name="adj2" fmla="val 140940"/>
            </a:avLst>
          </a:prstGeom>
          <a:solidFill>
            <a:srgbClr val="FFFF00"/>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hangingPunct="1"/>
            <a:r>
              <a:rPr lang="zh-CN" altLang="en-US" sz="2800" b="1">
                <a:solidFill>
                  <a:srgbClr val="FF0000"/>
                </a:solidFill>
              </a:rPr>
              <a:t>有</a:t>
            </a:r>
            <a:r>
              <a:rPr lang="en-US" altLang="zh-CN" sz="2800" b="1">
                <a:solidFill>
                  <a:srgbClr val="FF0000"/>
                </a:solidFill>
              </a:rPr>
              <a:t>6</a:t>
            </a:r>
            <a:r>
              <a:rPr lang="zh-CN" altLang="en-US" sz="2800" b="1">
                <a:solidFill>
                  <a:srgbClr val="FF0000"/>
                </a:solidFill>
              </a:rPr>
              <a:t>个</a:t>
            </a:r>
            <a:r>
              <a:rPr lang="en-US" altLang="zh-CN" sz="2800" b="1">
                <a:solidFill>
                  <a:srgbClr val="FF0000"/>
                </a:solidFill>
              </a:rPr>
              <a:t>1</a:t>
            </a:r>
          </a:p>
        </p:txBody>
      </p:sp>
      <p:sp>
        <p:nvSpPr>
          <p:cNvPr id="276525" name="Text Box 45"/>
          <p:cNvSpPr txBox="1">
            <a:spLocks noChangeArrowheads="1"/>
          </p:cNvSpPr>
          <p:nvPr/>
        </p:nvSpPr>
        <p:spPr bwMode="auto">
          <a:xfrm>
            <a:off x="895350" y="5486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latin typeface="Times New Roman" pitchFamily="18" charset="0"/>
              </a:rPr>
              <a:t>中断处理</a:t>
            </a:r>
          </a:p>
        </p:txBody>
      </p:sp>
      <p:sp>
        <p:nvSpPr>
          <p:cNvPr id="75808" name="灯片编号占位符 1"/>
          <p:cNvSpPr>
            <a:spLocks noGrp="1"/>
          </p:cNvSpPr>
          <p:nvPr>
            <p:ph type="sldNum" sz="quarter" idx="12"/>
          </p:nvPr>
        </p:nvSpPr>
        <p:spPr>
          <a:xfrm>
            <a:off x="8460432" y="6309320"/>
            <a:ext cx="533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13EF3B76-6699-4447-8E59-9C1593939BE6}" type="slidenum">
              <a:rPr lang="en-US" altLang="zh-CN" sz="2000">
                <a:solidFill>
                  <a:srgbClr val="C00000"/>
                </a:solidFill>
                <a:latin typeface="Times New Roman" pitchFamily="18" charset="0"/>
              </a:rPr>
              <a:pPr algn="ctr"/>
              <a:t>72</a:t>
            </a:fld>
            <a:endParaRPr lang="en-US" altLang="zh-CN" sz="2000">
              <a:solidFill>
                <a:srgbClr val="C00000"/>
              </a:solidFill>
              <a:latin typeface="Times New Roman" pitchFamily="18" charset="0"/>
            </a:endParaRPr>
          </a:p>
        </p:txBody>
      </p:sp>
      <p:sp>
        <p:nvSpPr>
          <p:cNvPr id="75809"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p>
        </p:txBody>
      </p:sp>
      <p:sp>
        <p:nvSpPr>
          <p:cNvPr id="2" name="日期占位符 1"/>
          <p:cNvSpPr>
            <a:spLocks noGrp="1"/>
          </p:cNvSpPr>
          <p:nvPr>
            <p:ph type="dt" sz="half" idx="10"/>
          </p:nvPr>
        </p:nvSpPr>
        <p:spPr/>
        <p:txBody>
          <a:bodyPr/>
          <a:lstStyle/>
          <a:p>
            <a:pPr>
              <a:defRPr/>
            </a:pPr>
            <a:fld id="{0F0905F0-7A11-4A74-A8CD-9E7DB8C3B918}"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92"/>
                                        </p:tgtEl>
                                        <p:attrNameLst>
                                          <p:attrName>style.visibility</p:attrName>
                                        </p:attrNameLst>
                                      </p:cBhvr>
                                      <p:to>
                                        <p:strVal val="visible"/>
                                      </p:to>
                                    </p:set>
                                    <p:animEffect transition="in" filter="wipe(left)">
                                      <p:cBhvr>
                                        <p:cTn id="7" dur="500"/>
                                        <p:tgtEl>
                                          <p:spTgt spid="27649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65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6493"/>
                                        </p:tgtEl>
                                        <p:attrNameLst>
                                          <p:attrName>style.visibility</p:attrName>
                                        </p:attrNameLst>
                                      </p:cBhvr>
                                      <p:to>
                                        <p:strVal val="visible"/>
                                      </p:to>
                                    </p:set>
                                    <p:animEffect transition="in" filter="wipe(left)">
                                      <p:cBhvr>
                                        <p:cTn id="15" dur="500"/>
                                        <p:tgtEl>
                                          <p:spTgt spid="276493"/>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765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76495"/>
                                        </p:tgtEl>
                                        <p:attrNameLst>
                                          <p:attrName>style.visibility</p:attrName>
                                        </p:attrNameLst>
                                      </p:cBhvr>
                                      <p:to>
                                        <p:strVal val="visible"/>
                                      </p:to>
                                    </p:set>
                                    <p:animEffect transition="in" filter="wipe(right)">
                                      <p:cBhvr>
                                        <p:cTn id="23" dur="500"/>
                                        <p:tgtEl>
                                          <p:spTgt spid="276495"/>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765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276494"/>
                                        </p:tgtEl>
                                        <p:attrNameLst>
                                          <p:attrName>style.visibility</p:attrName>
                                        </p:attrNameLst>
                                      </p:cBhvr>
                                      <p:to>
                                        <p:strVal val="visible"/>
                                      </p:to>
                                    </p:set>
                                    <p:animEffect transition="in" filter="wipe(right)">
                                      <p:cBhvr>
                                        <p:cTn id="31" dur="500"/>
                                        <p:tgtEl>
                                          <p:spTgt spid="27649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7650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650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6509"/>
                                        </p:tgtEl>
                                        <p:attrNameLst>
                                          <p:attrName>style.visibility</p:attrName>
                                        </p:attrNameLst>
                                      </p:cBhvr>
                                      <p:to>
                                        <p:strVal val="visible"/>
                                      </p:to>
                                    </p:set>
                                    <p:animEffect transition="in" filter="wipe(left)">
                                      <p:cBhvr>
                                        <p:cTn id="43" dur="500"/>
                                        <p:tgtEl>
                                          <p:spTgt spid="2765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7650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76520"/>
                                        </p:tgtEl>
                                        <p:attrNameLst>
                                          <p:attrName>style.visibility</p:attrName>
                                        </p:attrNameLst>
                                      </p:cBhvr>
                                      <p:to>
                                        <p:strVal val="visible"/>
                                      </p:to>
                                    </p:set>
                                  </p:childTnLst>
                                  <p:subTnLst>
                                    <p:set>
                                      <p:cBhvr override="childStyle">
                                        <p:cTn dur="1" fill="hold" display="0" masterRel="nextClick" afterEffect="1"/>
                                        <p:tgtEl>
                                          <p:spTgt spid="276520"/>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650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76510"/>
                                        </p:tgtEl>
                                        <p:attrNameLst>
                                          <p:attrName>style.visibility</p:attrName>
                                        </p:attrNameLst>
                                      </p:cBhvr>
                                      <p:to>
                                        <p:strVal val="visible"/>
                                      </p:to>
                                    </p:set>
                                    <p:animEffect transition="in" filter="wipe(left)">
                                      <p:cBhvr>
                                        <p:cTn id="60" dur="500"/>
                                        <p:tgtEl>
                                          <p:spTgt spid="27651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7650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7651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76512"/>
                                        </p:tgtEl>
                                        <p:attrNameLst>
                                          <p:attrName>style.visibility</p:attrName>
                                        </p:attrNameLst>
                                      </p:cBhvr>
                                      <p:to>
                                        <p:strVal val="visible"/>
                                      </p:to>
                                    </p:set>
                                    <p:animEffect transition="in" filter="wipe(right)">
                                      <p:cBhvr>
                                        <p:cTn id="73" dur="500"/>
                                        <p:tgtEl>
                                          <p:spTgt spid="27651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7651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76521"/>
                                        </p:tgtEl>
                                        <p:attrNameLst>
                                          <p:attrName>style.visibility</p:attrName>
                                        </p:attrNameLst>
                                      </p:cBhvr>
                                      <p:to>
                                        <p:strVal val="visible"/>
                                      </p:to>
                                    </p:set>
                                  </p:childTnLst>
                                  <p:subTnLst>
                                    <p:set>
                                      <p:cBhvr override="childStyle">
                                        <p:cTn dur="1" fill="hold" display="0" masterRel="nextClick" afterEffect="1"/>
                                        <p:tgtEl>
                                          <p:spTgt spid="276521"/>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276513"/>
                                        </p:tgtEl>
                                        <p:attrNameLst>
                                          <p:attrName>style.visibility</p:attrName>
                                        </p:attrNameLst>
                                      </p:cBhvr>
                                      <p:to>
                                        <p:strVal val="visible"/>
                                      </p:to>
                                    </p:set>
                                    <p:animEffect transition="in" filter="wipe(right)">
                                      <p:cBhvr>
                                        <p:cTn id="86" dur="500"/>
                                        <p:tgtEl>
                                          <p:spTgt spid="276513"/>
                                        </p:tgtEl>
                                      </p:cBhvr>
                                    </p:animEffect>
                                  </p:childTnLst>
                                </p:cTn>
                              </p:par>
                            </p:childTnLst>
                          </p:cTn>
                        </p:par>
                        <p:par>
                          <p:cTn id="87" fill="hold" nodeType="afterGroup">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27652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276514"/>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7651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76517"/>
                                        </p:tgtEl>
                                        <p:attrNameLst>
                                          <p:attrName>style.visibility</p:attrName>
                                        </p:attrNameLst>
                                      </p:cBhvr>
                                      <p:to>
                                        <p:strVal val="visible"/>
                                      </p:to>
                                    </p:set>
                                    <p:animEffect transition="in" filter="wipe(right)">
                                      <p:cBhvr>
                                        <p:cTn id="102" dur="500"/>
                                        <p:tgtEl>
                                          <p:spTgt spid="27651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276519"/>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276524"/>
                                        </p:tgtEl>
                                        <p:attrNameLst>
                                          <p:attrName>style.visibility</p:attrName>
                                        </p:attrNameLst>
                                      </p:cBhvr>
                                      <p:to>
                                        <p:strVal val="visible"/>
                                      </p:to>
                                    </p:set>
                                  </p:childTnLst>
                                  <p:subTnLst>
                                    <p:set>
                                      <p:cBhvr override="childStyle">
                                        <p:cTn dur="1" fill="hold" display="0" masterRel="nextClick" afterEffect="1"/>
                                        <p:tgtEl>
                                          <p:spTgt spid="276524"/>
                                        </p:tgtEl>
                                        <p:attrNameLst>
                                          <p:attrName>style.visibility</p:attrName>
                                        </p:attrNameLst>
                                      </p:cBhvr>
                                      <p:to>
                                        <p:strVal val="hidden"/>
                                      </p:to>
                                    </p:set>
                                  </p:sub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276518"/>
                                        </p:tgtEl>
                                        <p:attrNameLst>
                                          <p:attrName>style.visibility</p:attrName>
                                        </p:attrNameLst>
                                      </p:cBhvr>
                                      <p:to>
                                        <p:strVal val="visible"/>
                                      </p:to>
                                    </p:set>
                                    <p:animEffect transition="in" filter="wipe(right)">
                                      <p:cBhvr>
                                        <p:cTn id="115" dur="500"/>
                                        <p:tgtEl>
                                          <p:spTgt spid="276518"/>
                                        </p:tgtEl>
                                      </p:cBhvr>
                                    </p:animEffect>
                                  </p:childTnLst>
                                </p:cTn>
                              </p:par>
                            </p:childTnLst>
                          </p:cTn>
                        </p:par>
                        <p:par>
                          <p:cTn id="116" fill="hold" nodeType="afterGroup">
                            <p:stCondLst>
                              <p:cond delay="500"/>
                            </p:stCondLst>
                            <p:childTnLst>
                              <p:par>
                                <p:cTn id="117" presetID="1" presetClass="entr" presetSubtype="0" fill="hold" grpId="0" nodeType="afterEffect">
                                  <p:stCondLst>
                                    <p:cond delay="0"/>
                                  </p:stCondLst>
                                  <p:childTnLst>
                                    <p:set>
                                      <p:cBhvr>
                                        <p:cTn id="118" dur="1" fill="hold">
                                          <p:stCondLst>
                                            <p:cond delay="499"/>
                                          </p:stCondLst>
                                        </p:cTn>
                                        <p:tgtEl>
                                          <p:spTgt spid="27652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276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2" grpId="0" animBg="1"/>
      <p:bldP spid="276493" grpId="0" animBg="1"/>
      <p:bldP spid="276494" grpId="0" animBg="1"/>
      <p:bldP spid="276495" grpId="0" animBg="1"/>
      <p:bldP spid="276501" grpId="0" autoUpdateAnimBg="0"/>
      <p:bldP spid="276502" grpId="0" autoUpdateAnimBg="0"/>
      <p:bldP spid="276503" grpId="0" autoUpdateAnimBg="0"/>
      <p:bldP spid="276504" grpId="0" autoUpdateAnimBg="0"/>
      <p:bldP spid="276505" grpId="0" autoUpdateAnimBg="0"/>
      <p:bldP spid="276506" grpId="0" autoUpdateAnimBg="0"/>
      <p:bldP spid="276507" grpId="0" autoUpdateAnimBg="0"/>
      <p:bldP spid="276508" grpId="0" autoUpdateAnimBg="0"/>
      <p:bldP spid="276509" grpId="0" animBg="1"/>
      <p:bldP spid="276510" grpId="0" animBg="1"/>
      <p:bldP spid="276511" grpId="0" autoUpdateAnimBg="0"/>
      <p:bldP spid="276512" grpId="0" animBg="1"/>
      <p:bldP spid="276513" grpId="0" animBg="1"/>
      <p:bldP spid="276514" grpId="0" autoUpdateAnimBg="0"/>
      <p:bldP spid="276515" grpId="0" autoUpdateAnimBg="0"/>
      <p:bldP spid="276516" grpId="0" autoUpdateAnimBg="0"/>
      <p:bldP spid="276517" grpId="0" animBg="1"/>
      <p:bldP spid="276518" grpId="0" animBg="1"/>
      <p:bldP spid="276519" grpId="0" autoUpdateAnimBg="0"/>
      <p:bldP spid="276520" grpId="0" animBg="1" autoUpdateAnimBg="0"/>
      <p:bldP spid="276521" grpId="0" animBg="1" autoUpdateAnimBg="0"/>
      <p:bldP spid="276522" grpId="0" autoUpdateAnimBg="0"/>
      <p:bldP spid="276523" grpId="0" autoUpdateAnimBg="0"/>
      <p:bldP spid="276524" grpId="0" animBg="1" autoUpdateAnimBg="0"/>
      <p:bldP spid="27652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539750" y="1773238"/>
            <a:ext cx="8077200" cy="3657600"/>
          </a:xfrm>
        </p:spPr>
        <p:txBody>
          <a:bodyPr/>
          <a:lstStyle/>
          <a:p>
            <a:pPr marL="0" indent="0" eaLnBrk="1" hangingPunct="1">
              <a:lnSpc>
                <a:spcPct val="90000"/>
              </a:lnSpc>
              <a:buFontTx/>
              <a:buNone/>
            </a:pPr>
            <a:r>
              <a:rPr lang="en-US" altLang="zh-CN" sz="2800" smtClean="0">
                <a:latin typeface="Times New Roman" pitchFamily="18" charset="0"/>
              </a:rPr>
              <a:t>2</a:t>
            </a:r>
            <a:r>
              <a:rPr lang="en-US" altLang="zh-CN" sz="2800" smtClean="0">
                <a:latin typeface="Times New Roman" pitchFamily="18" charset="0"/>
                <a:cs typeface="Times New Roman" pitchFamily="18" charset="0"/>
              </a:rPr>
              <a:t>.</a:t>
            </a:r>
            <a:r>
              <a:rPr lang="zh-CN" altLang="en-US" sz="2800" smtClean="0">
                <a:latin typeface="Times New Roman" pitchFamily="18" charset="0"/>
              </a:rPr>
              <a:t>简单奇偶校验举例（以奇校验为例）</a:t>
            </a:r>
          </a:p>
          <a:p>
            <a:pPr marL="0" indent="0" eaLnBrk="1" hangingPunct="1">
              <a:lnSpc>
                <a:spcPct val="90000"/>
              </a:lnSpc>
              <a:buFontTx/>
              <a:buNone/>
            </a:pPr>
            <a:r>
              <a:rPr lang="zh-CN" altLang="en-US" sz="2800" smtClean="0">
                <a:latin typeface="Times New Roman" pitchFamily="18" charset="0"/>
              </a:rPr>
              <a:t>（</a:t>
            </a:r>
            <a:r>
              <a:rPr lang="en-US" altLang="zh-CN" sz="2800" smtClean="0">
                <a:latin typeface="Times New Roman" pitchFamily="18" charset="0"/>
              </a:rPr>
              <a:t>1</a:t>
            </a:r>
            <a:r>
              <a:rPr lang="zh-CN" altLang="en-US" sz="2800" smtClean="0">
                <a:latin typeface="Times New Roman" pitchFamily="18" charset="0"/>
              </a:rPr>
              <a:t>）</a:t>
            </a:r>
            <a:r>
              <a:rPr lang="zh-CN" altLang="en-US" sz="2800" smtClean="0">
                <a:latin typeface="Times New Roman" pitchFamily="18" charset="0"/>
                <a:cs typeface="Times New Roman" pitchFamily="18" charset="0"/>
              </a:rPr>
              <a:t>校验位形成</a:t>
            </a:r>
            <a:endParaRPr lang="zh-CN" altLang="en-US" sz="2800" smtClean="0">
              <a:latin typeface="Times New Roman" pitchFamily="18" charset="0"/>
            </a:endParaRPr>
          </a:p>
          <a:p>
            <a:pPr marL="0" indent="0" eaLnBrk="1" hangingPunct="1">
              <a:lnSpc>
                <a:spcPct val="90000"/>
              </a:lnSpc>
              <a:buFontTx/>
              <a:buNone/>
            </a:pPr>
            <a:r>
              <a:rPr lang="zh-CN" altLang="en-US" sz="2800" smtClean="0">
                <a:latin typeface="Times New Roman" pitchFamily="18" charset="0"/>
              </a:rPr>
              <a:t>当要把一个字节的代码</a:t>
            </a:r>
            <a:r>
              <a:rPr lang="en-US" altLang="zh-CN" sz="2800" smtClean="0">
                <a:latin typeface="Times New Roman" pitchFamily="18" charset="0"/>
              </a:rPr>
              <a:t>D</a:t>
            </a:r>
            <a:r>
              <a:rPr lang="en-US" altLang="zh-CN" sz="2800" baseline="-30000" smtClean="0">
                <a:latin typeface="Times New Roman" pitchFamily="18" charset="0"/>
              </a:rPr>
              <a:t>7</a:t>
            </a:r>
            <a:r>
              <a:rPr lang="zh-CN" altLang="en-US" sz="2800" smtClean="0">
                <a:latin typeface="Times New Roman" pitchFamily="18" charset="0"/>
              </a:rPr>
              <a:t>～</a:t>
            </a:r>
            <a:r>
              <a:rPr lang="en-US" altLang="zh-CN" sz="2800" smtClean="0">
                <a:latin typeface="Times New Roman" pitchFamily="18" charset="0"/>
              </a:rPr>
              <a:t>D</a:t>
            </a:r>
            <a:r>
              <a:rPr lang="en-US" altLang="zh-CN" sz="2800" baseline="-30000" smtClean="0">
                <a:latin typeface="Times New Roman" pitchFamily="18" charset="0"/>
              </a:rPr>
              <a:t>0</a:t>
            </a:r>
            <a:r>
              <a:rPr lang="zh-CN" altLang="en-US" sz="2800" smtClean="0">
                <a:latin typeface="Times New Roman" pitchFamily="18" charset="0"/>
              </a:rPr>
              <a:t>写入主存时，就同时将它们送往奇偶校验逻辑电路，该电路产生的“奇形成”信号就是校验位。它将与</a:t>
            </a:r>
            <a:r>
              <a:rPr lang="en-US" altLang="zh-CN" sz="2800" smtClean="0">
                <a:latin typeface="Times New Roman" pitchFamily="18" charset="0"/>
              </a:rPr>
              <a:t>8</a:t>
            </a:r>
            <a:r>
              <a:rPr lang="zh-CN" altLang="en-US" sz="2800" smtClean="0">
                <a:latin typeface="Times New Roman" pitchFamily="18" charset="0"/>
              </a:rPr>
              <a:t>位代码一起作为奇校验码写入主存。</a:t>
            </a:r>
          </a:p>
          <a:p>
            <a:pPr marL="0" indent="0" eaLnBrk="1" hangingPunct="1">
              <a:lnSpc>
                <a:spcPct val="90000"/>
              </a:lnSpc>
              <a:buFontTx/>
              <a:buNone/>
            </a:pPr>
            <a:r>
              <a:rPr lang="zh-CN" altLang="en-US" sz="2800" smtClean="0">
                <a:latin typeface="Times New Roman" pitchFamily="18" charset="0"/>
                <a:cs typeface="Times New Roman" pitchFamily="18" charset="0"/>
              </a:rPr>
              <a:t>若</a:t>
            </a:r>
            <a:r>
              <a:rPr lang="en-US" altLang="zh-CN" sz="2800" smtClean="0">
                <a:latin typeface="Times New Roman" pitchFamily="18" charset="0"/>
                <a:cs typeface="Times New Roman" pitchFamily="18" charset="0"/>
              </a:rPr>
              <a:t>D</a:t>
            </a:r>
            <a:r>
              <a:rPr lang="en-US" altLang="zh-CN" sz="2800" baseline="-30000" smtClean="0">
                <a:latin typeface="Times New Roman" pitchFamily="18" charset="0"/>
                <a:cs typeface="Times New Roman" pitchFamily="18" charset="0"/>
              </a:rPr>
              <a:t>7</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D</a:t>
            </a:r>
            <a:r>
              <a:rPr lang="en-US" altLang="zh-CN" sz="2800" baseline="-300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中有</a:t>
            </a:r>
            <a:r>
              <a:rPr lang="zh-CN" altLang="en-US" sz="2800" smtClean="0">
                <a:solidFill>
                  <a:srgbClr val="FF0000"/>
                </a:solidFill>
                <a:latin typeface="Times New Roman" pitchFamily="18" charset="0"/>
                <a:cs typeface="Times New Roman" pitchFamily="18" charset="0"/>
              </a:rPr>
              <a:t>偶数</a:t>
            </a:r>
            <a:r>
              <a:rPr lang="zh-CN" altLang="en-US" sz="2800" smtClean="0">
                <a:latin typeface="Times New Roman" pitchFamily="18" charset="0"/>
                <a:cs typeface="Times New Roman" pitchFamily="18" charset="0"/>
              </a:rPr>
              <a:t>个“</a:t>
            </a:r>
            <a:r>
              <a:rPr lang="en-US" altLang="zh-CN" sz="2800" smtClean="0">
                <a:latin typeface="Times New Roman" pitchFamily="18" charset="0"/>
                <a:cs typeface="Times New Roman" pitchFamily="18" charset="0"/>
              </a:rPr>
              <a:t>1”</a:t>
            </a:r>
            <a:r>
              <a:rPr lang="zh-CN" altLang="en-US" sz="2800" smtClean="0">
                <a:latin typeface="Times New Roman" pitchFamily="18" charset="0"/>
                <a:cs typeface="Times New Roman" pitchFamily="18" charset="0"/>
              </a:rPr>
              <a:t>，则</a:t>
            </a:r>
            <a:r>
              <a:rPr lang="zh-CN" altLang="en-US" sz="2800" smtClean="0">
                <a:solidFill>
                  <a:srgbClr val="FF0000"/>
                </a:solidFill>
                <a:latin typeface="Times New Roman" pitchFamily="18" charset="0"/>
                <a:cs typeface="Times New Roman" pitchFamily="18" charset="0"/>
              </a:rPr>
              <a:t>“奇形成”</a:t>
            </a:r>
            <a:r>
              <a:rPr lang="en-US" altLang="zh-CN" sz="2800" smtClean="0">
                <a:solidFill>
                  <a:srgbClr val="FF0000"/>
                </a:solidFill>
                <a:latin typeface="Times New Roman" pitchFamily="18" charset="0"/>
                <a:cs typeface="Times New Roman" pitchFamily="18" charset="0"/>
              </a:rPr>
              <a:t>=1</a:t>
            </a:r>
            <a:r>
              <a:rPr lang="zh-CN" altLang="en-US" sz="2800" smtClean="0">
                <a:solidFill>
                  <a:srgbClr val="FF0000"/>
                </a:solidFill>
                <a:latin typeface="Times New Roman" pitchFamily="18" charset="0"/>
                <a:cs typeface="Times New Roman" pitchFamily="18" charset="0"/>
              </a:rPr>
              <a:t>，</a:t>
            </a:r>
            <a:r>
              <a:rPr lang="zh-CN" altLang="en-US" sz="2800" smtClean="0">
                <a:latin typeface="宋体" pitchFamily="2" charset="-122"/>
                <a:cs typeface="Times New Roman" pitchFamily="18" charset="0"/>
              </a:rPr>
              <a:t/>
            </a:r>
            <a:br>
              <a:rPr lang="zh-CN" altLang="en-US" sz="2800" smtClean="0">
                <a:latin typeface="宋体" pitchFamily="2" charset="-122"/>
                <a:cs typeface="Times New Roman" pitchFamily="18" charset="0"/>
              </a:rPr>
            </a:br>
            <a:r>
              <a:rPr lang="zh-CN" altLang="en-US" sz="2800" smtClean="0">
                <a:latin typeface="Times New Roman" pitchFamily="18" charset="0"/>
                <a:cs typeface="Times New Roman" pitchFamily="18" charset="0"/>
              </a:rPr>
              <a:t>若</a:t>
            </a:r>
            <a:r>
              <a:rPr lang="en-US" altLang="zh-CN" sz="2800" smtClean="0">
                <a:latin typeface="Times New Roman" pitchFamily="18" charset="0"/>
                <a:cs typeface="Times New Roman" pitchFamily="18" charset="0"/>
              </a:rPr>
              <a:t>D</a:t>
            </a:r>
            <a:r>
              <a:rPr lang="en-US" altLang="zh-CN" sz="2800" baseline="-30000" smtClean="0">
                <a:latin typeface="Times New Roman" pitchFamily="18" charset="0"/>
                <a:cs typeface="Times New Roman" pitchFamily="18" charset="0"/>
              </a:rPr>
              <a:t>7</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D</a:t>
            </a:r>
            <a:r>
              <a:rPr lang="en-US" altLang="zh-CN" sz="2800" baseline="-300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中有</a:t>
            </a:r>
            <a:r>
              <a:rPr lang="zh-CN" altLang="en-US" sz="2800" smtClean="0">
                <a:solidFill>
                  <a:srgbClr val="FF0000"/>
                </a:solidFill>
                <a:latin typeface="Times New Roman" pitchFamily="18" charset="0"/>
                <a:cs typeface="Times New Roman" pitchFamily="18" charset="0"/>
              </a:rPr>
              <a:t>奇数</a:t>
            </a:r>
            <a:r>
              <a:rPr lang="zh-CN" altLang="en-US" sz="2800" smtClean="0">
                <a:latin typeface="Times New Roman" pitchFamily="18" charset="0"/>
                <a:cs typeface="Times New Roman" pitchFamily="18" charset="0"/>
              </a:rPr>
              <a:t>个“</a:t>
            </a:r>
            <a:r>
              <a:rPr lang="en-US" altLang="zh-CN" sz="2800" smtClean="0">
                <a:latin typeface="Times New Roman" pitchFamily="18" charset="0"/>
                <a:cs typeface="Times New Roman" pitchFamily="18" charset="0"/>
              </a:rPr>
              <a:t>1”</a:t>
            </a:r>
            <a:r>
              <a:rPr lang="zh-CN" altLang="en-US" sz="2800" smtClean="0">
                <a:latin typeface="Times New Roman" pitchFamily="18" charset="0"/>
                <a:cs typeface="Times New Roman" pitchFamily="18" charset="0"/>
              </a:rPr>
              <a:t>，则</a:t>
            </a:r>
            <a:r>
              <a:rPr lang="zh-CN" altLang="en-US" sz="2800" smtClean="0">
                <a:solidFill>
                  <a:srgbClr val="FF0000"/>
                </a:solidFill>
                <a:latin typeface="Times New Roman" pitchFamily="18" charset="0"/>
                <a:cs typeface="Times New Roman" pitchFamily="18" charset="0"/>
              </a:rPr>
              <a:t>“奇形成”</a:t>
            </a:r>
            <a:r>
              <a:rPr lang="en-US" altLang="zh-CN" sz="2800" smtClean="0">
                <a:solidFill>
                  <a:srgbClr val="FF0000"/>
                </a:solidFill>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p>
        </p:txBody>
      </p:sp>
      <p:sp>
        <p:nvSpPr>
          <p:cNvPr id="76803" name="灯片编号占位符 1"/>
          <p:cNvSpPr>
            <a:spLocks noGrp="1"/>
          </p:cNvSpPr>
          <p:nvPr>
            <p:ph type="sldNum" sz="quarter" idx="12"/>
          </p:nvPr>
        </p:nvSpPr>
        <p:spPr>
          <a:xfrm>
            <a:off x="8532440" y="6309320"/>
            <a:ext cx="51169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B7E51F75-8623-4973-846B-9366E1972AC4}" type="slidenum">
              <a:rPr lang="en-US" altLang="zh-CN" sz="2000">
                <a:solidFill>
                  <a:srgbClr val="C00000"/>
                </a:solidFill>
                <a:latin typeface="Times New Roman" pitchFamily="18" charset="0"/>
              </a:rPr>
              <a:pPr algn="ctr"/>
              <a:t>73</a:t>
            </a:fld>
            <a:endParaRPr lang="en-US" altLang="zh-CN" sz="2000">
              <a:solidFill>
                <a:srgbClr val="C00000"/>
              </a:solidFill>
              <a:latin typeface="Times New Roman" pitchFamily="18" charset="0"/>
            </a:endParaRPr>
          </a:p>
        </p:txBody>
      </p:sp>
      <p:sp>
        <p:nvSpPr>
          <p:cNvPr id="76804"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p>
        </p:txBody>
      </p:sp>
      <p:sp>
        <p:nvSpPr>
          <p:cNvPr id="2" name="日期占位符 1"/>
          <p:cNvSpPr>
            <a:spLocks noGrp="1"/>
          </p:cNvSpPr>
          <p:nvPr>
            <p:ph type="dt" sz="half" idx="10"/>
          </p:nvPr>
        </p:nvSpPr>
        <p:spPr/>
        <p:txBody>
          <a:bodyPr/>
          <a:lstStyle/>
          <a:p>
            <a:pPr>
              <a:defRPr/>
            </a:pPr>
            <a:fld id="{DF83A1D7-F5C5-4DF0-A6CA-99B7445B1C94}"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2"/>
          </p:nvPr>
        </p:nvSpPr>
        <p:spPr>
          <a:xfrm>
            <a:off x="8460432" y="6309320"/>
            <a:ext cx="511696"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7A582FC1-5DDF-48B3-B20B-0AC66D5A4304}" type="slidenum">
              <a:rPr lang="en-US" altLang="zh-CN" sz="2000">
                <a:solidFill>
                  <a:srgbClr val="C00000"/>
                </a:solidFill>
                <a:latin typeface="Times New Roman" pitchFamily="18" charset="0"/>
              </a:rPr>
              <a:pPr algn="ctr"/>
              <a:t>74</a:t>
            </a:fld>
            <a:endParaRPr lang="en-US" altLang="zh-CN" sz="2000">
              <a:solidFill>
                <a:srgbClr val="C00000"/>
              </a:solidFill>
              <a:latin typeface="Times New Roman" pitchFamily="18" charset="0"/>
            </a:endParaRPr>
          </a:p>
        </p:txBody>
      </p:sp>
      <p:pic>
        <p:nvPicPr>
          <p:cNvPr id="778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488" y="1125538"/>
            <a:ext cx="394017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8"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p>
        </p:txBody>
      </p:sp>
      <p:sp>
        <p:nvSpPr>
          <p:cNvPr id="2" name="日期占位符 1"/>
          <p:cNvSpPr>
            <a:spLocks noGrp="1"/>
          </p:cNvSpPr>
          <p:nvPr>
            <p:ph type="dt" sz="half" idx="10"/>
          </p:nvPr>
        </p:nvSpPr>
        <p:spPr/>
        <p:txBody>
          <a:bodyPr/>
          <a:lstStyle/>
          <a:p>
            <a:pPr>
              <a:defRPr/>
            </a:pPr>
            <a:fld id="{402AB248-D539-4D6C-AF2E-CDF1F728C293}" type="datetime11">
              <a:rPr lang="zh-CN" altLang="en-US" smtClean="0"/>
              <a:t>10:23:48</a:t>
            </a:fld>
            <a:endParaRPr lang="en-US" altLang="zh-CN"/>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323850" y="1773238"/>
            <a:ext cx="8118475" cy="3378200"/>
          </a:xfrm>
        </p:spPr>
        <p:txBody>
          <a:bodyPr/>
          <a:lstStyle/>
          <a:p>
            <a:pPr marL="0" indent="0" eaLnBrk="1" hangingPunct="1">
              <a:buFontTx/>
              <a:buNone/>
              <a:defRPr/>
            </a:pPr>
            <a:r>
              <a:rPr lang="zh-CN" altLang="en-US" sz="2800">
                <a:latin typeface="Times New Roman" pitchFamily="18" charset="0"/>
              </a:rPr>
              <a:t>（</a:t>
            </a:r>
            <a:r>
              <a:rPr lang="en-US" altLang="zh-CN" sz="2800">
                <a:latin typeface="Times New Roman" pitchFamily="18" charset="0"/>
              </a:rPr>
              <a:t>2</a:t>
            </a:r>
            <a:r>
              <a:rPr lang="zh-CN" altLang="en-US" sz="2800">
                <a:latin typeface="Times New Roman" pitchFamily="18" charset="0"/>
              </a:rPr>
              <a:t>）</a:t>
            </a:r>
            <a:r>
              <a:rPr lang="zh-CN" altLang="en-US" sz="2800">
                <a:latin typeface="Times New Roman" pitchFamily="18" charset="0"/>
                <a:cs typeface="Times New Roman" pitchFamily="18" charset="0"/>
              </a:rPr>
              <a:t>校验检测</a:t>
            </a:r>
          </a:p>
          <a:p>
            <a:pPr marL="0" indent="457200" eaLnBrk="1" hangingPunct="1">
              <a:buFontTx/>
              <a:buNone/>
              <a:defRPr/>
            </a:pPr>
            <a:r>
              <a:rPr lang="zh-CN" altLang="en-US" sz="2800">
                <a:latin typeface="Times New Roman" pitchFamily="18" charset="0"/>
                <a:cs typeface="Times New Roman" pitchFamily="18" charset="0"/>
              </a:rPr>
              <a:t>读出时，将读出的</a:t>
            </a:r>
            <a:r>
              <a:rPr lang="en-US" altLang="zh-CN" sz="2800">
                <a:latin typeface="Times New Roman" pitchFamily="18" charset="0"/>
                <a:cs typeface="Times New Roman" pitchFamily="18" charset="0"/>
              </a:rPr>
              <a:t>9</a:t>
            </a:r>
            <a:r>
              <a:rPr lang="zh-CN" altLang="en-US" sz="2800">
                <a:latin typeface="Times New Roman" pitchFamily="18" charset="0"/>
                <a:cs typeface="Times New Roman" pitchFamily="18" charset="0"/>
              </a:rPr>
              <a:t>位代码（</a:t>
            </a:r>
            <a:r>
              <a:rPr lang="en-US" altLang="zh-CN" sz="2800">
                <a:latin typeface="Times New Roman" pitchFamily="18" charset="0"/>
                <a:cs typeface="Times New Roman" pitchFamily="18" charset="0"/>
              </a:rPr>
              <a:t>8</a:t>
            </a:r>
            <a:r>
              <a:rPr lang="zh-CN" altLang="en-US" sz="2800">
                <a:latin typeface="Times New Roman" pitchFamily="18" charset="0"/>
                <a:cs typeface="Times New Roman" pitchFamily="18" charset="0"/>
              </a:rPr>
              <a:t>位信息位和</a:t>
            </a:r>
            <a:r>
              <a:rPr lang="en-US" altLang="zh-CN" sz="2800">
                <a:latin typeface="Times New Roman" pitchFamily="18" charset="0"/>
                <a:cs typeface="Times New Roman" pitchFamily="18" charset="0"/>
              </a:rPr>
              <a:t>1</a:t>
            </a:r>
            <a:r>
              <a:rPr lang="zh-CN" altLang="en-US" sz="2800">
                <a:latin typeface="Times New Roman" pitchFamily="18" charset="0"/>
                <a:cs typeface="Times New Roman" pitchFamily="18" charset="0"/>
              </a:rPr>
              <a:t>位校验位）同时送入奇偶校验电路检测。若读出代码无错，则“奇校验出错”</a:t>
            </a:r>
            <a:r>
              <a:rPr lang="en-US" altLang="zh-CN" sz="2800">
                <a:latin typeface="Times New Roman" pitchFamily="18" charset="0"/>
                <a:cs typeface="Times New Roman" pitchFamily="18" charset="0"/>
              </a:rPr>
              <a:t>=0</a:t>
            </a:r>
            <a:r>
              <a:rPr lang="zh-CN" altLang="en-US" sz="2800">
                <a:latin typeface="Times New Roman" pitchFamily="18" charset="0"/>
                <a:cs typeface="Times New Roman" pitchFamily="18" charset="0"/>
              </a:rPr>
              <a:t>；若读出代码中的某一位上出现错误，则“奇校验出错”</a:t>
            </a:r>
            <a:r>
              <a:rPr lang="en-US" altLang="zh-CN" sz="2800">
                <a:latin typeface="Times New Roman" pitchFamily="18" charset="0"/>
                <a:cs typeface="Times New Roman" pitchFamily="18" charset="0"/>
              </a:rPr>
              <a:t>=1</a:t>
            </a:r>
            <a:r>
              <a:rPr lang="zh-CN" altLang="en-US" sz="2800">
                <a:latin typeface="Times New Roman" pitchFamily="18" charset="0"/>
                <a:cs typeface="Times New Roman" pitchFamily="18" charset="0"/>
              </a:rPr>
              <a:t>，从而指示这个</a:t>
            </a:r>
            <a:r>
              <a:rPr lang="en-US" altLang="zh-CN" sz="2800">
                <a:latin typeface="Times New Roman" pitchFamily="18" charset="0"/>
                <a:cs typeface="Times New Roman" pitchFamily="18" charset="0"/>
              </a:rPr>
              <a:t>9</a:t>
            </a:r>
            <a:r>
              <a:rPr lang="zh-CN" altLang="en-US" sz="2800">
                <a:latin typeface="Times New Roman" pitchFamily="18" charset="0"/>
                <a:cs typeface="Times New Roman" pitchFamily="18" charset="0"/>
              </a:rPr>
              <a:t>位代码中一定有某一位出现了错误，但具体的错误位置是不能确定的。</a:t>
            </a:r>
          </a:p>
        </p:txBody>
      </p:sp>
      <p:sp>
        <p:nvSpPr>
          <p:cNvPr id="78851" name="灯片编号占位符 1"/>
          <p:cNvSpPr>
            <a:spLocks noGrp="1"/>
          </p:cNvSpPr>
          <p:nvPr>
            <p:ph type="sldNum" sz="quarter" idx="12"/>
          </p:nvPr>
        </p:nvSpPr>
        <p:spPr>
          <a:xfrm>
            <a:off x="8316416" y="6309320"/>
            <a:ext cx="65571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fld id="{9601C82A-60FF-4F50-BBB7-E29F0D2A9462}" type="slidenum">
              <a:rPr lang="en-US" altLang="zh-CN" sz="2000">
                <a:solidFill>
                  <a:srgbClr val="C00000"/>
                </a:solidFill>
                <a:latin typeface="Times New Roman" pitchFamily="18" charset="0"/>
              </a:rPr>
              <a:pPr algn="ctr"/>
              <a:t>75</a:t>
            </a:fld>
            <a:endParaRPr lang="en-US" altLang="zh-CN" sz="2000">
              <a:solidFill>
                <a:srgbClr val="C00000"/>
              </a:solidFill>
              <a:latin typeface="Times New Roman" pitchFamily="18" charset="0"/>
            </a:endParaRPr>
          </a:p>
        </p:txBody>
      </p:sp>
      <p:sp>
        <p:nvSpPr>
          <p:cNvPr id="78852" name="Rectangle 2"/>
          <p:cNvSpPr>
            <a:spLocks noGrp="1" noChangeArrowheads="1"/>
          </p:cNvSpPr>
          <p:nvPr>
            <p:ph type="title"/>
          </p:nvPr>
        </p:nvSpPr>
        <p:spPr>
          <a:xfrm>
            <a:off x="409575" y="333375"/>
            <a:ext cx="3225800" cy="796925"/>
          </a:xfrm>
        </p:spPr>
        <p:txBody>
          <a:bodyPr/>
          <a:lstStyle/>
          <a:p>
            <a:pPr eaLnBrk="1" hangingPunct="1"/>
            <a:r>
              <a:rPr lang="en-US" altLang="zh-CN" smtClean="0"/>
              <a:t>2.1.7</a:t>
            </a:r>
            <a:r>
              <a:rPr lang="zh-CN" altLang="en-US" smtClean="0"/>
              <a:t>校验码</a:t>
            </a:r>
          </a:p>
        </p:txBody>
      </p:sp>
      <p:sp>
        <p:nvSpPr>
          <p:cNvPr id="2" name="日期占位符 1"/>
          <p:cNvSpPr>
            <a:spLocks noGrp="1"/>
          </p:cNvSpPr>
          <p:nvPr>
            <p:ph type="dt" sz="half" idx="10"/>
          </p:nvPr>
        </p:nvSpPr>
        <p:spPr/>
        <p:txBody>
          <a:bodyPr/>
          <a:lstStyle/>
          <a:p>
            <a:pPr>
              <a:defRPr/>
            </a:pPr>
            <a:fld id="{E0888054-E79F-49AD-8C43-B7A836FAFEC9}" type="datetime11">
              <a:rPr lang="zh-CN" altLang="en-US" smtClean="0"/>
              <a:t>10:23:48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64A358C-962E-4B8B-90F3-0B4C74947F8D}" type="datetime11">
              <a:rPr lang="zh-CN" altLang="en-US" smtClean="0"/>
              <a:t>10:23:48</a:t>
            </a:fld>
            <a:endParaRPr lang="en-US" altLang="zh-CN" smtClean="0"/>
          </a:p>
        </p:txBody>
      </p:sp>
      <p:sp>
        <p:nvSpPr>
          <p:cNvPr id="798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232B049-CB11-4BDC-9253-EA97B77C9248}" type="slidenum">
              <a:rPr lang="en-US" altLang="zh-CN"/>
              <a:pPr/>
              <a:t>76</a:t>
            </a:fld>
            <a:endParaRPr lang="en-US" altLang="zh-CN"/>
          </a:p>
        </p:txBody>
      </p:sp>
      <p:sp>
        <p:nvSpPr>
          <p:cNvPr id="79876" name="Rectangle 2"/>
          <p:cNvSpPr>
            <a:spLocks noGrp="1" noChangeArrowheads="1"/>
          </p:cNvSpPr>
          <p:nvPr>
            <p:ph type="title"/>
          </p:nvPr>
        </p:nvSpPr>
        <p:spPr>
          <a:xfrm>
            <a:off x="457200" y="122238"/>
            <a:ext cx="7543800" cy="1114425"/>
          </a:xfrm>
        </p:spPr>
        <p:txBody>
          <a:bodyPr/>
          <a:lstStyle/>
          <a:p>
            <a:pPr eaLnBrk="1" hangingPunct="1"/>
            <a:r>
              <a:rPr lang="en-US" altLang="zh-CN" smtClean="0">
                <a:cs typeface="Times New Roman" pitchFamily="18" charset="0"/>
              </a:rPr>
              <a:t>2</a:t>
            </a:r>
            <a:r>
              <a:rPr lang="en-US" altLang="zh-CN" smtClean="0"/>
              <a:t>.2  </a:t>
            </a:r>
            <a:r>
              <a:rPr lang="zh-CN" altLang="en-US" smtClean="0"/>
              <a:t>定点加法、减法运算</a:t>
            </a:r>
          </a:p>
        </p:txBody>
      </p:sp>
      <p:sp>
        <p:nvSpPr>
          <p:cNvPr id="79877" name="Rectangle 3"/>
          <p:cNvSpPr>
            <a:spLocks noGrp="1" noChangeArrowheads="1"/>
          </p:cNvSpPr>
          <p:nvPr>
            <p:ph type="body" idx="1"/>
          </p:nvPr>
        </p:nvSpPr>
        <p:spPr/>
        <p:txBody>
          <a:bodyPr/>
          <a:lstStyle/>
          <a:p>
            <a:pPr eaLnBrk="1" hangingPunct="1">
              <a:buFont typeface="Wingdings" pitchFamily="2" charset="2"/>
              <a:buNone/>
            </a:pPr>
            <a:r>
              <a:rPr lang="en-US" altLang="zh-CN" smtClean="0"/>
              <a:t>2.2.1 </a:t>
            </a:r>
            <a:r>
              <a:rPr lang="zh-CN" altLang="en-US" smtClean="0"/>
              <a:t>补码加法 </a:t>
            </a:r>
          </a:p>
          <a:p>
            <a:pPr eaLnBrk="1" hangingPunct="1">
              <a:buFont typeface="Wingdings" pitchFamily="2" charset="2"/>
              <a:buNone/>
            </a:pPr>
            <a:r>
              <a:rPr lang="en-US" altLang="zh-CN" smtClean="0"/>
              <a:t>2.2.2 </a:t>
            </a:r>
            <a:r>
              <a:rPr lang="zh-CN" altLang="en-US" smtClean="0"/>
              <a:t>补码减法 </a:t>
            </a:r>
          </a:p>
          <a:p>
            <a:pPr eaLnBrk="1" hangingPunct="1">
              <a:buFont typeface="Wingdings" pitchFamily="2" charset="2"/>
              <a:buNone/>
            </a:pPr>
            <a:r>
              <a:rPr lang="en-US" altLang="zh-CN" smtClean="0"/>
              <a:t>2.2.3 </a:t>
            </a:r>
            <a:r>
              <a:rPr lang="zh-CN" altLang="en-US" smtClean="0"/>
              <a:t>溢出概念与检测方法 </a:t>
            </a:r>
          </a:p>
          <a:p>
            <a:pPr eaLnBrk="1" hangingPunct="1">
              <a:buFont typeface="Wingdings" pitchFamily="2" charset="2"/>
              <a:buNone/>
            </a:pPr>
            <a:r>
              <a:rPr lang="en-US" altLang="zh-CN" smtClean="0"/>
              <a:t>2.2.4 </a:t>
            </a:r>
            <a:r>
              <a:rPr lang="zh-CN" altLang="en-US" smtClean="0"/>
              <a:t>基本的二进制加法</a:t>
            </a:r>
            <a:r>
              <a:rPr lang="en-US" altLang="zh-CN" smtClean="0"/>
              <a:t>/</a:t>
            </a:r>
            <a:r>
              <a:rPr lang="zh-CN" altLang="en-US" smtClean="0"/>
              <a:t>减法器</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95117C1-B2A8-4D55-938E-D4325F814687}" type="datetime11">
              <a:rPr lang="zh-CN" altLang="en-US" smtClean="0"/>
              <a:t>10:23:48</a:t>
            </a:fld>
            <a:endParaRPr lang="en-US" altLang="zh-CN" smtClean="0"/>
          </a:p>
        </p:txBody>
      </p:sp>
      <p:sp>
        <p:nvSpPr>
          <p:cNvPr id="808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6286E58-60D4-4024-AB99-8C384C860C41}" type="slidenum">
              <a:rPr lang="en-US" altLang="zh-CN"/>
              <a:pPr/>
              <a:t>77</a:t>
            </a:fld>
            <a:endParaRPr lang="en-US" altLang="zh-CN"/>
          </a:p>
        </p:txBody>
      </p:sp>
      <p:sp>
        <p:nvSpPr>
          <p:cNvPr id="80900" name="Rectangle 2"/>
          <p:cNvSpPr>
            <a:spLocks noGrp="1" noChangeArrowheads="1"/>
          </p:cNvSpPr>
          <p:nvPr>
            <p:ph type="title"/>
          </p:nvPr>
        </p:nvSpPr>
        <p:spPr/>
        <p:txBody>
          <a:bodyPr/>
          <a:lstStyle/>
          <a:p>
            <a:pPr eaLnBrk="1" hangingPunct="1"/>
            <a:r>
              <a:rPr lang="en-US" altLang="zh-CN" smtClean="0"/>
              <a:t>2.2.1</a:t>
            </a:r>
            <a:r>
              <a:rPr lang="zh-CN" altLang="en-US" smtClean="0"/>
              <a:t>补码加法</a:t>
            </a:r>
          </a:p>
        </p:txBody>
      </p:sp>
      <p:sp>
        <p:nvSpPr>
          <p:cNvPr id="80901" name="Rectangle 3"/>
          <p:cNvSpPr>
            <a:spLocks noGrp="1" noChangeArrowheads="1"/>
          </p:cNvSpPr>
          <p:nvPr>
            <p:ph type="body" idx="1"/>
          </p:nvPr>
        </p:nvSpPr>
        <p:spPr>
          <a:xfrm>
            <a:off x="611188" y="1773238"/>
            <a:ext cx="7772400" cy="4154487"/>
          </a:xfrm>
        </p:spPr>
        <p:txBody>
          <a:bodyPr/>
          <a:lstStyle/>
          <a:p>
            <a:pPr eaLnBrk="1" hangingPunct="1"/>
            <a:r>
              <a:rPr lang="zh-CN" altLang="en-US" sz="2100" smtClean="0"/>
              <a:t>补码加法</a:t>
            </a:r>
          </a:p>
          <a:p>
            <a:pPr lvl="1" eaLnBrk="1" hangingPunct="1">
              <a:buFont typeface="Wingdings" pitchFamily="2" charset="2"/>
              <a:buNone/>
            </a:pPr>
            <a:r>
              <a:rPr lang="zh-CN" altLang="en-US" sz="2200" smtClean="0"/>
              <a:t>公式：</a:t>
            </a:r>
            <a:r>
              <a:rPr lang="en-US" altLang="zh-CN" sz="2200" smtClean="0"/>
              <a:t>[x+y]</a:t>
            </a:r>
            <a:r>
              <a:rPr lang="zh-CN" altLang="en-US" sz="2200" baseline="-25000" smtClean="0"/>
              <a:t>补</a:t>
            </a:r>
            <a:r>
              <a:rPr lang="en-US" altLang="zh-CN" sz="2200" smtClean="0"/>
              <a:t>=[x]</a:t>
            </a:r>
            <a:r>
              <a:rPr lang="zh-CN" altLang="en-US" sz="2200" baseline="-25000" smtClean="0"/>
              <a:t>补</a:t>
            </a:r>
            <a:r>
              <a:rPr lang="en-US" altLang="zh-CN" sz="2200" smtClean="0"/>
              <a:t>+[y]</a:t>
            </a:r>
            <a:r>
              <a:rPr lang="zh-CN" altLang="en-US" sz="2200" baseline="-25000" smtClean="0"/>
              <a:t>补   </a:t>
            </a:r>
            <a:r>
              <a:rPr lang="zh-CN" altLang="zh-CN" sz="2400" smtClean="0"/>
              <a:t>(mod 2</a:t>
            </a:r>
            <a:r>
              <a:rPr lang="zh-CN" altLang="zh-CN" sz="2400" baseline="30000" smtClean="0"/>
              <a:t>n+1</a:t>
            </a:r>
            <a:r>
              <a:rPr lang="zh-CN" altLang="zh-CN" sz="2400" smtClean="0"/>
              <a:t>)</a:t>
            </a:r>
            <a:endParaRPr lang="zh-CN" altLang="en-US" sz="2200" smtClean="0"/>
          </a:p>
          <a:p>
            <a:pPr eaLnBrk="1" hangingPunct="1">
              <a:buFont typeface="Wingdings" pitchFamily="2" charset="2"/>
              <a:buNone/>
            </a:pPr>
            <a:r>
              <a:rPr lang="zh-CN" altLang="en-US" sz="2200" smtClean="0"/>
              <a:t/>
            </a:r>
            <a:br>
              <a:rPr lang="zh-CN" altLang="en-US" sz="2200" smtClean="0"/>
            </a:br>
            <a:endParaRPr lang="zh-CN" altLang="en-US" sz="22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BC26292-8A8A-4B90-A363-B3B12F9A7E4F}" type="datetime11">
              <a:rPr lang="zh-CN" altLang="en-US" smtClean="0"/>
              <a:t>10:23:48</a:t>
            </a:fld>
            <a:endParaRPr lang="en-US" altLang="zh-CN" smtClean="0"/>
          </a:p>
        </p:txBody>
      </p:sp>
      <p:sp>
        <p:nvSpPr>
          <p:cNvPr id="819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6751545-9443-4E14-9538-386551472E8D}" type="slidenum">
              <a:rPr lang="en-US" altLang="zh-CN"/>
              <a:pPr/>
              <a:t>78</a:t>
            </a:fld>
            <a:endParaRPr lang="en-US" altLang="zh-CN"/>
          </a:p>
        </p:txBody>
      </p:sp>
      <p:sp>
        <p:nvSpPr>
          <p:cNvPr id="81924" name="Rectangle 2"/>
          <p:cNvSpPr>
            <a:spLocks noGrp="1" noChangeArrowheads="1"/>
          </p:cNvSpPr>
          <p:nvPr>
            <p:ph type="title"/>
          </p:nvPr>
        </p:nvSpPr>
        <p:spPr/>
        <p:txBody>
          <a:bodyPr/>
          <a:lstStyle/>
          <a:p>
            <a:pPr eaLnBrk="1" hangingPunct="1"/>
            <a:r>
              <a:rPr lang="en-US" altLang="zh-CN" smtClean="0"/>
              <a:t>[</a:t>
            </a:r>
            <a:r>
              <a:rPr lang="zh-CN" altLang="en-US" smtClean="0"/>
              <a:t>ｘ</a:t>
            </a:r>
            <a:r>
              <a:rPr lang="en-US" altLang="zh-CN" smtClean="0"/>
              <a:t>]</a:t>
            </a:r>
            <a:r>
              <a:rPr lang="zh-CN" altLang="en-US" baseline="-25000" smtClean="0"/>
              <a:t>补</a:t>
            </a:r>
            <a:r>
              <a:rPr lang="zh-CN" altLang="en-US" smtClean="0"/>
              <a:t>＋</a:t>
            </a:r>
            <a:r>
              <a:rPr lang="en-US" altLang="zh-CN" smtClean="0"/>
              <a:t>[</a:t>
            </a:r>
            <a:r>
              <a:rPr lang="zh-CN" altLang="en-US" i="1" smtClean="0"/>
              <a:t>ｙ</a:t>
            </a:r>
            <a:r>
              <a:rPr lang="en-US" altLang="zh-CN" smtClean="0"/>
              <a:t>]</a:t>
            </a:r>
            <a:r>
              <a:rPr lang="zh-CN" altLang="en-US" baseline="-25000" smtClean="0"/>
              <a:t>补</a:t>
            </a:r>
            <a:r>
              <a:rPr lang="zh-CN" altLang="en-US" smtClean="0"/>
              <a:t>＝</a:t>
            </a:r>
            <a:r>
              <a:rPr lang="en-US" altLang="zh-CN" smtClean="0"/>
              <a:t>[</a:t>
            </a:r>
            <a:r>
              <a:rPr lang="zh-CN" altLang="en-US" i="1" smtClean="0"/>
              <a:t>ｘ</a:t>
            </a:r>
            <a:r>
              <a:rPr lang="zh-CN" altLang="en-US" smtClean="0"/>
              <a:t>＋</a:t>
            </a:r>
            <a:r>
              <a:rPr lang="zh-CN" altLang="en-US" i="1" smtClean="0"/>
              <a:t>ｙ</a:t>
            </a:r>
            <a:r>
              <a:rPr lang="en-US" altLang="zh-CN" smtClean="0"/>
              <a:t>]</a:t>
            </a:r>
            <a:r>
              <a:rPr lang="zh-CN" altLang="en-US" baseline="-25000" smtClean="0"/>
              <a:t>补</a:t>
            </a:r>
            <a:r>
              <a:rPr lang="zh-CN" altLang="en-US" smtClean="0"/>
              <a:t>证明</a:t>
            </a:r>
          </a:p>
        </p:txBody>
      </p:sp>
      <p:sp>
        <p:nvSpPr>
          <p:cNvPr id="81925" name="Rectangle 3"/>
          <p:cNvSpPr>
            <a:spLocks noGrp="1" noChangeArrowheads="1"/>
          </p:cNvSpPr>
          <p:nvPr>
            <p:ph type="body" idx="1"/>
          </p:nvPr>
        </p:nvSpPr>
        <p:spPr/>
        <p:txBody>
          <a:bodyPr/>
          <a:lstStyle/>
          <a:p>
            <a:pPr marL="0" indent="0" eaLnBrk="1" hangingPunct="1">
              <a:lnSpc>
                <a:spcPct val="90000"/>
              </a:lnSpc>
              <a:buNone/>
            </a:pPr>
            <a:r>
              <a:rPr lang="zh-CN" altLang="en-US" sz="2000" smtClean="0"/>
              <a:t>假设</a:t>
            </a:r>
            <a:r>
              <a:rPr lang="en-US" altLang="zh-CN" sz="2000" smtClean="0"/>
              <a:t>︱</a:t>
            </a:r>
            <a:r>
              <a:rPr lang="zh-CN" altLang="en-US" sz="2000" i="1" smtClean="0"/>
              <a:t>ｘ</a:t>
            </a:r>
            <a:r>
              <a:rPr lang="en-US" altLang="zh-CN" sz="2000" smtClean="0"/>
              <a:t>︱﹤1, ︱</a:t>
            </a:r>
            <a:r>
              <a:rPr lang="zh-CN" altLang="en-US" sz="2000" i="1" smtClean="0"/>
              <a:t>ｙ</a:t>
            </a:r>
            <a:r>
              <a:rPr lang="en-US" altLang="zh-CN" sz="2000" smtClean="0"/>
              <a:t>︱﹤1, ︱</a:t>
            </a:r>
            <a:r>
              <a:rPr lang="zh-CN" altLang="en-US" sz="2000" i="1" smtClean="0"/>
              <a:t>ｘ</a:t>
            </a:r>
            <a:r>
              <a:rPr lang="zh-CN" altLang="en-US" sz="2000" smtClean="0"/>
              <a:t>＋</a:t>
            </a:r>
            <a:r>
              <a:rPr lang="zh-CN" altLang="en-US" sz="2000" i="1" smtClean="0"/>
              <a:t>ｙ</a:t>
            </a:r>
            <a:r>
              <a:rPr lang="en-US" altLang="zh-CN" sz="2000" smtClean="0"/>
              <a:t>︱﹤1 </a:t>
            </a:r>
          </a:p>
          <a:p>
            <a:pPr marL="0" indent="0" eaLnBrk="1" hangingPunct="1">
              <a:lnSpc>
                <a:spcPct val="90000"/>
              </a:lnSpc>
              <a:buNone/>
            </a:pPr>
            <a:r>
              <a:rPr lang="zh-CN" altLang="en-US" sz="2000" smtClean="0"/>
              <a:t>现分四种情况来证明 </a:t>
            </a:r>
          </a:p>
          <a:p>
            <a:pPr marL="344487" lvl="1" indent="0" eaLnBrk="1" hangingPunct="1">
              <a:lnSpc>
                <a:spcPct val="90000"/>
              </a:lnSpc>
              <a:buNone/>
            </a:pPr>
            <a:r>
              <a:rPr lang="en-US" altLang="zh-CN" sz="2000" smtClean="0"/>
              <a:t>(1)</a:t>
            </a:r>
            <a:r>
              <a:rPr lang="zh-CN" altLang="en-US" sz="2000" i="1" smtClean="0"/>
              <a:t>ｘ</a:t>
            </a:r>
            <a:r>
              <a:rPr lang="zh-CN" altLang="en-US" sz="2000" smtClean="0"/>
              <a:t>﹥</a:t>
            </a:r>
            <a:r>
              <a:rPr lang="en-US" altLang="zh-CN" sz="2000" smtClean="0"/>
              <a:t>0,</a:t>
            </a:r>
            <a:r>
              <a:rPr lang="zh-CN" altLang="en-US" sz="2000" i="1" smtClean="0"/>
              <a:t>ｙ</a:t>
            </a:r>
            <a:r>
              <a:rPr lang="zh-CN" altLang="en-US" sz="2000" smtClean="0"/>
              <a:t>﹥</a:t>
            </a:r>
            <a:r>
              <a:rPr lang="en-US" altLang="zh-CN" sz="2000" smtClean="0"/>
              <a:t>0,</a:t>
            </a:r>
            <a:r>
              <a:rPr lang="zh-CN" altLang="en-US" sz="2000" smtClean="0"/>
              <a:t>则</a:t>
            </a:r>
            <a:r>
              <a:rPr lang="zh-CN" altLang="en-US" sz="2000" i="1" smtClean="0"/>
              <a:t>ｘ</a:t>
            </a:r>
            <a:r>
              <a:rPr lang="zh-CN" altLang="en-US" sz="2000" smtClean="0"/>
              <a:t>＋</a:t>
            </a:r>
            <a:r>
              <a:rPr lang="zh-CN" altLang="en-US" sz="2000" i="1" smtClean="0"/>
              <a:t>ｙ</a:t>
            </a:r>
            <a:r>
              <a:rPr lang="zh-CN" altLang="en-US" sz="2000" smtClean="0"/>
              <a:t>﹥</a:t>
            </a:r>
            <a:r>
              <a:rPr lang="en-US" altLang="zh-CN" sz="2000" smtClean="0"/>
              <a:t>0 </a:t>
            </a:r>
          </a:p>
          <a:p>
            <a:pPr marL="344487" lvl="1" indent="0" eaLnBrk="1" hangingPunct="1">
              <a:lnSpc>
                <a:spcPct val="90000"/>
              </a:lnSpc>
              <a:buNone/>
            </a:pPr>
            <a:r>
              <a:rPr lang="en-US" altLang="zh-CN" sz="2000" smtClean="0"/>
              <a:t>[</a:t>
            </a:r>
            <a:r>
              <a:rPr lang="zh-CN" altLang="en-US" sz="2000" smtClean="0"/>
              <a:t>ｘ</a:t>
            </a:r>
            <a:r>
              <a:rPr lang="en-US" altLang="zh-CN" sz="2000" smtClean="0"/>
              <a:t>]</a:t>
            </a:r>
            <a:r>
              <a:rPr lang="zh-CN" altLang="en-US" sz="2000" baseline="-25000" smtClean="0"/>
              <a:t>补</a:t>
            </a:r>
            <a:r>
              <a:rPr lang="en-US" altLang="zh-CN" sz="2000" smtClean="0"/>
              <a:t>=x, [</a:t>
            </a:r>
            <a:r>
              <a:rPr lang="zh-CN" altLang="en-US" sz="2000" i="1" smtClean="0"/>
              <a:t>ｙ</a:t>
            </a:r>
            <a:r>
              <a:rPr lang="en-US" altLang="zh-CN" sz="2000" smtClean="0"/>
              <a:t>]</a:t>
            </a:r>
            <a:r>
              <a:rPr lang="zh-CN" altLang="en-US" sz="2000" baseline="-25000" smtClean="0"/>
              <a:t>补</a:t>
            </a:r>
            <a:r>
              <a:rPr lang="en-US" altLang="zh-CN" sz="2000" smtClean="0"/>
              <a:t>=y, [</a:t>
            </a:r>
            <a:r>
              <a:rPr lang="zh-CN" altLang="en-US" sz="2000" i="1" smtClean="0"/>
              <a:t>ｘ</a:t>
            </a:r>
            <a:r>
              <a:rPr lang="zh-CN" altLang="en-US" sz="2000" smtClean="0"/>
              <a:t>＋</a:t>
            </a:r>
            <a:r>
              <a:rPr lang="zh-CN" altLang="en-US" sz="2000" i="1" smtClean="0"/>
              <a:t>ｙ</a:t>
            </a:r>
            <a:r>
              <a:rPr lang="en-US" altLang="zh-CN" sz="2000" smtClean="0"/>
              <a:t>]</a:t>
            </a:r>
            <a:r>
              <a:rPr lang="zh-CN" altLang="en-US" sz="2000" baseline="-25000" smtClean="0"/>
              <a:t>补</a:t>
            </a:r>
            <a:r>
              <a:rPr lang="en-US" altLang="zh-CN" sz="2000" smtClean="0"/>
              <a:t>=x+y</a:t>
            </a:r>
          </a:p>
          <a:p>
            <a:pPr marL="344487" lvl="1" indent="0" eaLnBrk="1" hangingPunct="1">
              <a:lnSpc>
                <a:spcPct val="90000"/>
              </a:lnSpc>
              <a:buNone/>
            </a:pPr>
            <a:r>
              <a:rPr lang="zh-CN" altLang="en-US" sz="2000" smtClean="0"/>
              <a:t>所以等式成立</a:t>
            </a:r>
            <a:r>
              <a:rPr lang="en-US" altLang="zh-CN" sz="2000" smtClean="0"/>
              <a:t>.</a:t>
            </a:r>
          </a:p>
          <a:p>
            <a:pPr marL="344487" lvl="1" indent="0" eaLnBrk="1" hangingPunct="1">
              <a:lnSpc>
                <a:spcPct val="90000"/>
              </a:lnSpc>
              <a:buNone/>
            </a:pPr>
            <a:r>
              <a:rPr lang="en-US" altLang="zh-CN" sz="2000" smtClean="0"/>
              <a:t>(2)</a:t>
            </a:r>
            <a:r>
              <a:rPr lang="zh-CN" altLang="en-US" sz="2000" i="1" smtClean="0"/>
              <a:t>ｘ</a:t>
            </a:r>
            <a:r>
              <a:rPr lang="zh-CN" altLang="en-US" sz="2000" smtClean="0"/>
              <a:t>﹥</a:t>
            </a:r>
            <a:r>
              <a:rPr lang="en-US" altLang="zh-CN" sz="2000" smtClean="0"/>
              <a:t>0,</a:t>
            </a:r>
            <a:r>
              <a:rPr lang="zh-CN" altLang="en-US" sz="2000" i="1" smtClean="0"/>
              <a:t>ｙ</a:t>
            </a:r>
            <a:r>
              <a:rPr lang="zh-CN" altLang="en-US" sz="2000" smtClean="0"/>
              <a:t>﹤</a:t>
            </a:r>
            <a:r>
              <a:rPr lang="en-US" altLang="zh-CN" sz="2000" smtClean="0"/>
              <a:t>0,</a:t>
            </a:r>
            <a:r>
              <a:rPr lang="zh-CN" altLang="en-US" sz="2000" smtClean="0"/>
              <a:t>则</a:t>
            </a:r>
            <a:r>
              <a:rPr lang="zh-CN" altLang="en-US" sz="2000" i="1" smtClean="0"/>
              <a:t>ｘ</a:t>
            </a:r>
            <a:r>
              <a:rPr lang="zh-CN" altLang="en-US" sz="2000" smtClean="0"/>
              <a:t>＋</a:t>
            </a:r>
            <a:r>
              <a:rPr lang="zh-CN" altLang="en-US" sz="2000" i="1" smtClean="0"/>
              <a:t>ｙ</a:t>
            </a:r>
            <a:r>
              <a:rPr lang="en-US" altLang="zh-CN" sz="2000" smtClean="0"/>
              <a:t>&gt;0</a:t>
            </a:r>
            <a:r>
              <a:rPr lang="zh-CN" altLang="en-US" sz="2000" smtClean="0"/>
              <a:t>或</a:t>
            </a:r>
            <a:r>
              <a:rPr lang="zh-CN" altLang="en-US" sz="2000" i="1" smtClean="0"/>
              <a:t>ｘ</a:t>
            </a:r>
            <a:r>
              <a:rPr lang="zh-CN" altLang="en-US" sz="2000" smtClean="0"/>
              <a:t>＋</a:t>
            </a:r>
            <a:r>
              <a:rPr lang="zh-CN" altLang="en-US" sz="2000" i="1" smtClean="0"/>
              <a:t>ｙ</a:t>
            </a:r>
            <a:r>
              <a:rPr lang="en-US" altLang="zh-CN" sz="2000" smtClean="0"/>
              <a:t>&lt;0 </a:t>
            </a:r>
          </a:p>
          <a:p>
            <a:pPr marL="344487" lvl="1" indent="0" eaLnBrk="1" hangingPunct="1">
              <a:lnSpc>
                <a:spcPct val="90000"/>
              </a:lnSpc>
              <a:buNone/>
            </a:pPr>
            <a:r>
              <a:rPr lang="en-US" altLang="zh-CN" sz="2000" smtClean="0"/>
              <a:t>[</a:t>
            </a:r>
            <a:r>
              <a:rPr lang="zh-CN" altLang="en-US" sz="2000" smtClean="0"/>
              <a:t>ｘ</a:t>
            </a:r>
            <a:r>
              <a:rPr lang="en-US" altLang="zh-CN" sz="2000" smtClean="0"/>
              <a:t>]</a:t>
            </a:r>
            <a:r>
              <a:rPr lang="zh-CN" altLang="en-US" sz="2000" baseline="-25000" smtClean="0"/>
              <a:t>补</a:t>
            </a:r>
            <a:r>
              <a:rPr lang="en-US" altLang="zh-CN" sz="2000" smtClean="0"/>
              <a:t>=x, [</a:t>
            </a:r>
            <a:r>
              <a:rPr lang="zh-CN" altLang="en-US" sz="2000" i="1" smtClean="0"/>
              <a:t>ｙ</a:t>
            </a:r>
            <a:r>
              <a:rPr lang="en-US" altLang="zh-CN" sz="2000" smtClean="0"/>
              <a:t>]</a:t>
            </a:r>
            <a:r>
              <a:rPr lang="zh-CN" altLang="en-US" sz="2000" baseline="-25000" smtClean="0"/>
              <a:t>补</a:t>
            </a:r>
            <a:r>
              <a:rPr lang="en-US" altLang="zh-CN" sz="2000" smtClean="0"/>
              <a:t>=2+y, </a:t>
            </a:r>
          </a:p>
          <a:p>
            <a:pPr marL="344487" lvl="1" indent="0" eaLnBrk="1" hangingPunct="1">
              <a:lnSpc>
                <a:spcPct val="90000"/>
              </a:lnSpc>
              <a:buNone/>
            </a:pPr>
            <a:r>
              <a:rPr lang="en-US" altLang="zh-CN" sz="2000" smtClean="0"/>
              <a:t>[</a:t>
            </a:r>
            <a:r>
              <a:rPr lang="zh-CN" altLang="en-US" sz="2000" smtClean="0"/>
              <a:t>ｘ</a:t>
            </a:r>
            <a:r>
              <a:rPr lang="en-US" altLang="zh-CN" sz="2000" smtClean="0"/>
              <a:t>]</a:t>
            </a:r>
            <a:r>
              <a:rPr lang="zh-CN" altLang="en-US" sz="2000" baseline="-25000" smtClean="0"/>
              <a:t>补</a:t>
            </a:r>
            <a:r>
              <a:rPr lang="zh-CN" altLang="en-US" sz="2000" smtClean="0"/>
              <a:t>＋</a:t>
            </a:r>
            <a:r>
              <a:rPr lang="en-US" altLang="zh-CN" sz="2000" smtClean="0"/>
              <a:t>[</a:t>
            </a:r>
            <a:r>
              <a:rPr lang="zh-CN" altLang="en-US" sz="2000" i="1" smtClean="0"/>
              <a:t>ｙ</a:t>
            </a:r>
            <a:r>
              <a:rPr lang="en-US" altLang="zh-CN" sz="2000" smtClean="0"/>
              <a:t>]</a:t>
            </a:r>
            <a:r>
              <a:rPr lang="zh-CN" altLang="en-US" sz="2000" baseline="-25000" smtClean="0"/>
              <a:t>补</a:t>
            </a:r>
            <a:r>
              <a:rPr lang="en-US" altLang="zh-CN" sz="2000" smtClean="0"/>
              <a:t>=x+ 2+y</a:t>
            </a:r>
          </a:p>
          <a:p>
            <a:pPr marL="344487" lvl="1" indent="0" eaLnBrk="1" hangingPunct="1">
              <a:lnSpc>
                <a:spcPct val="90000"/>
              </a:lnSpc>
              <a:buNone/>
            </a:pPr>
            <a:r>
              <a:rPr lang="zh-CN" altLang="en-US" sz="2000" smtClean="0"/>
              <a:t>当</a:t>
            </a:r>
            <a:r>
              <a:rPr lang="zh-CN" altLang="en-US" sz="2000" i="1" smtClean="0"/>
              <a:t>ｘ</a:t>
            </a:r>
            <a:r>
              <a:rPr lang="zh-CN" altLang="en-US" sz="2000" smtClean="0"/>
              <a:t>＋</a:t>
            </a:r>
            <a:r>
              <a:rPr lang="zh-CN" altLang="en-US" sz="2000" i="1" smtClean="0"/>
              <a:t>ｙ</a:t>
            </a:r>
            <a:r>
              <a:rPr lang="en-US" altLang="zh-CN" sz="2000" smtClean="0"/>
              <a:t>&gt;0</a:t>
            </a:r>
            <a:r>
              <a:rPr lang="zh-CN" altLang="en-US" sz="2000" smtClean="0"/>
              <a:t>时</a:t>
            </a:r>
            <a:r>
              <a:rPr lang="en-US" altLang="zh-CN" sz="2000" smtClean="0"/>
              <a:t>,2 </a:t>
            </a:r>
            <a:r>
              <a:rPr lang="zh-CN" altLang="en-US" sz="2000" smtClean="0"/>
              <a:t>＋ </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 &gt; 2,</a:t>
            </a:r>
            <a:r>
              <a:rPr lang="zh-CN" altLang="en-US" sz="2000" smtClean="0"/>
              <a:t>进位</a:t>
            </a:r>
            <a:r>
              <a:rPr lang="en-US" altLang="zh-CN" sz="2000" smtClean="0"/>
              <a:t>2</a:t>
            </a:r>
            <a:r>
              <a:rPr lang="zh-CN" altLang="en-US" sz="2000" smtClean="0"/>
              <a:t>必丢失</a:t>
            </a:r>
            <a:r>
              <a:rPr lang="en-US" altLang="zh-CN" sz="2000" smtClean="0"/>
              <a:t>,</a:t>
            </a:r>
            <a:r>
              <a:rPr lang="zh-CN" altLang="en-US" sz="2000" smtClean="0"/>
              <a:t>又因</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)&gt;0</a:t>
            </a:r>
            <a:r>
              <a:rPr lang="zh-CN" altLang="en-US" sz="2000" smtClean="0"/>
              <a:t>，</a:t>
            </a:r>
          </a:p>
          <a:p>
            <a:pPr marL="344487" lvl="1" indent="0" eaLnBrk="1" hangingPunct="1">
              <a:lnSpc>
                <a:spcPct val="90000"/>
              </a:lnSpc>
              <a:buNone/>
            </a:pPr>
            <a:r>
              <a:rPr lang="zh-CN" altLang="en-US" sz="2000" smtClean="0"/>
              <a:t>故　</a:t>
            </a:r>
            <a:r>
              <a:rPr lang="en-US" altLang="zh-CN" sz="2000" smtClean="0"/>
              <a:t>[</a:t>
            </a:r>
            <a:r>
              <a:rPr lang="zh-CN" altLang="en-US" sz="2000" i="1" smtClean="0"/>
              <a:t>ｘ</a:t>
            </a:r>
            <a:r>
              <a:rPr lang="en-US" altLang="zh-CN" sz="2000" smtClean="0"/>
              <a:t>]</a:t>
            </a:r>
            <a:r>
              <a:rPr lang="zh-CN" altLang="en-US" sz="2000" baseline="-25000" smtClean="0"/>
              <a:t>补</a:t>
            </a:r>
            <a:r>
              <a:rPr lang="zh-CN" altLang="en-US" sz="2000" smtClean="0"/>
              <a:t>＋</a:t>
            </a:r>
            <a:r>
              <a:rPr lang="en-US" altLang="zh-CN" sz="2000" smtClean="0"/>
              <a:t>[</a:t>
            </a:r>
            <a:r>
              <a:rPr lang="zh-CN" altLang="en-US" sz="2000" i="1" smtClean="0"/>
              <a:t>ｙ</a:t>
            </a:r>
            <a:r>
              <a:rPr lang="en-US" altLang="zh-CN" sz="2000" smtClean="0"/>
              <a:t>]</a:t>
            </a:r>
            <a:r>
              <a:rPr lang="zh-CN" altLang="en-US" sz="2000" baseline="-25000" smtClean="0"/>
              <a:t>补</a:t>
            </a:r>
            <a:r>
              <a:rPr lang="zh-CN" altLang="en-US" sz="2000" smtClean="0"/>
              <a:t>＝</a:t>
            </a:r>
            <a:r>
              <a:rPr lang="zh-CN" altLang="en-US" sz="2000" i="1" smtClean="0"/>
              <a:t>ｘ</a:t>
            </a:r>
            <a:r>
              <a:rPr lang="zh-CN" altLang="en-US" sz="2000" smtClean="0"/>
              <a:t>＋</a:t>
            </a:r>
            <a:r>
              <a:rPr lang="zh-CN" altLang="en-US" sz="2000" i="1" smtClean="0"/>
              <a:t>ｙ</a:t>
            </a:r>
            <a:r>
              <a:rPr lang="zh-CN" altLang="en-US" sz="2000" smtClean="0"/>
              <a:t>＝</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a:t>
            </a:r>
            <a:r>
              <a:rPr lang="zh-CN" altLang="en-US" sz="2000" baseline="-25000" smtClean="0"/>
              <a:t>补</a:t>
            </a:r>
            <a:r>
              <a:rPr lang="zh-CN" altLang="en-US" sz="2000" smtClean="0"/>
              <a:t>　　　</a:t>
            </a:r>
          </a:p>
          <a:p>
            <a:pPr marL="344487" lvl="1" indent="0" eaLnBrk="1" hangingPunct="1">
              <a:lnSpc>
                <a:spcPct val="90000"/>
              </a:lnSpc>
              <a:buNone/>
            </a:pPr>
            <a:r>
              <a:rPr lang="zh-CN" altLang="en-US" sz="2000" smtClean="0"/>
              <a:t>当</a:t>
            </a:r>
            <a:r>
              <a:rPr lang="zh-CN" altLang="en-US" sz="2000" i="1" smtClean="0"/>
              <a:t>ｘ</a:t>
            </a:r>
            <a:r>
              <a:rPr lang="zh-CN" altLang="en-US" sz="2000" smtClean="0"/>
              <a:t>＋ｙ</a:t>
            </a:r>
            <a:r>
              <a:rPr lang="en-US" altLang="zh-CN" sz="2000" smtClean="0"/>
              <a:t>&lt;0</a:t>
            </a:r>
            <a:r>
              <a:rPr lang="zh-CN" altLang="en-US" sz="2000" smtClean="0"/>
              <a:t>时</a:t>
            </a:r>
            <a:r>
              <a:rPr lang="en-US" altLang="zh-CN" sz="2000" smtClean="0"/>
              <a:t>,2 </a:t>
            </a:r>
            <a:r>
              <a:rPr lang="zh-CN" altLang="en-US" sz="2000" smtClean="0"/>
              <a:t>＋ </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 &lt; 2,</a:t>
            </a:r>
            <a:r>
              <a:rPr lang="zh-CN" altLang="en-US" sz="2000" smtClean="0"/>
              <a:t>又因</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)&lt;0</a:t>
            </a:r>
            <a:r>
              <a:rPr lang="zh-CN" altLang="en-US" sz="2000" smtClean="0"/>
              <a:t>，</a:t>
            </a:r>
          </a:p>
          <a:p>
            <a:pPr marL="344487" lvl="1" indent="0" eaLnBrk="1" hangingPunct="1">
              <a:lnSpc>
                <a:spcPct val="90000"/>
              </a:lnSpc>
              <a:buNone/>
            </a:pPr>
            <a:r>
              <a:rPr lang="zh-CN" altLang="en-US" sz="2000" smtClean="0"/>
              <a:t>故　</a:t>
            </a:r>
            <a:r>
              <a:rPr lang="en-US" altLang="zh-CN" sz="2000" smtClean="0"/>
              <a:t>[</a:t>
            </a:r>
            <a:r>
              <a:rPr lang="zh-CN" altLang="en-US" sz="2000" i="1" smtClean="0"/>
              <a:t>ｘ</a:t>
            </a:r>
            <a:r>
              <a:rPr lang="en-US" altLang="zh-CN" sz="2000" smtClean="0"/>
              <a:t>]</a:t>
            </a:r>
            <a:r>
              <a:rPr lang="zh-CN" altLang="en-US" sz="2000" baseline="-25000" smtClean="0"/>
              <a:t>补</a:t>
            </a:r>
            <a:r>
              <a:rPr lang="zh-CN" altLang="en-US" sz="2000" smtClean="0"/>
              <a:t>＋</a:t>
            </a:r>
            <a:r>
              <a:rPr lang="en-US" altLang="zh-CN" sz="2000" smtClean="0"/>
              <a:t>[</a:t>
            </a:r>
            <a:r>
              <a:rPr lang="zh-CN" altLang="en-US" sz="2000" i="1" smtClean="0"/>
              <a:t>ｙ</a:t>
            </a:r>
            <a:r>
              <a:rPr lang="en-US" altLang="zh-CN" sz="2000" smtClean="0"/>
              <a:t>]</a:t>
            </a:r>
            <a:r>
              <a:rPr lang="zh-CN" altLang="en-US" sz="2000" baseline="-25000" smtClean="0"/>
              <a:t>补</a:t>
            </a:r>
            <a:r>
              <a:rPr lang="zh-CN" altLang="en-US" sz="2000" smtClean="0"/>
              <a:t>＝</a:t>
            </a:r>
            <a:r>
              <a:rPr lang="en-US" altLang="zh-CN" sz="2000" smtClean="0"/>
              <a:t>2</a:t>
            </a:r>
            <a:r>
              <a:rPr lang="zh-CN" altLang="en-US" sz="2000" smtClean="0"/>
              <a:t>＋</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a:t>
            </a:r>
            <a:r>
              <a:rPr lang="zh-CN" altLang="en-US" sz="2000" smtClean="0"/>
              <a:t>＝</a:t>
            </a:r>
            <a:r>
              <a:rPr lang="en-US" altLang="zh-CN" sz="2000" smtClean="0"/>
              <a:t>[</a:t>
            </a:r>
            <a:r>
              <a:rPr lang="zh-CN" altLang="en-US" sz="2000" i="1" smtClean="0"/>
              <a:t>ｘ</a:t>
            </a:r>
            <a:r>
              <a:rPr lang="zh-CN" altLang="en-US" sz="2000" smtClean="0"/>
              <a:t>＋</a:t>
            </a:r>
            <a:r>
              <a:rPr lang="zh-CN" altLang="en-US" sz="2000" i="1" smtClean="0"/>
              <a:t>ｙ</a:t>
            </a:r>
            <a:r>
              <a:rPr lang="en-US" altLang="zh-CN" sz="2000" smtClean="0"/>
              <a:t>]</a:t>
            </a:r>
            <a:r>
              <a:rPr lang="zh-CN" altLang="en-US" sz="2000" baseline="-25000" smtClean="0"/>
              <a:t>补</a:t>
            </a:r>
            <a:r>
              <a:rPr lang="zh-CN" altLang="en-US" sz="2000" smtClean="0"/>
              <a:t>　　　</a:t>
            </a:r>
          </a:p>
          <a:p>
            <a:pPr marL="344487" lvl="1" indent="0" eaLnBrk="1" hangingPunct="1">
              <a:lnSpc>
                <a:spcPct val="90000"/>
              </a:lnSpc>
              <a:buNone/>
            </a:pPr>
            <a:r>
              <a:rPr lang="zh-CN" altLang="en-US" sz="2000" smtClean="0"/>
              <a:t>所以上式成立</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D625800-3F1C-4A02-8443-33EFA4D7F8A9}" type="datetime11">
              <a:rPr lang="zh-CN" altLang="en-US" smtClean="0"/>
              <a:t>10:23:48</a:t>
            </a:fld>
            <a:endParaRPr lang="en-US" altLang="zh-CN" smtClean="0"/>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CA8816D-46D9-4563-B8A6-3AC507D4828D}" type="slidenum">
              <a:rPr lang="en-US" altLang="zh-CN"/>
              <a:pPr/>
              <a:t>79</a:t>
            </a:fld>
            <a:endParaRPr lang="en-US" altLang="zh-CN"/>
          </a:p>
        </p:txBody>
      </p:sp>
      <p:sp>
        <p:nvSpPr>
          <p:cNvPr id="82948" name="Rectangle 2"/>
          <p:cNvSpPr>
            <a:spLocks noGrp="1" noChangeArrowheads="1"/>
          </p:cNvSpPr>
          <p:nvPr>
            <p:ph type="title"/>
          </p:nvPr>
        </p:nvSpPr>
        <p:spPr/>
        <p:txBody>
          <a:bodyPr/>
          <a:lstStyle/>
          <a:p>
            <a:pPr eaLnBrk="1" hangingPunct="1"/>
            <a:r>
              <a:rPr lang="en-US" altLang="zh-CN" smtClean="0"/>
              <a:t>[</a:t>
            </a:r>
            <a:r>
              <a:rPr lang="zh-CN" altLang="en-US" smtClean="0"/>
              <a:t>ｘ</a:t>
            </a:r>
            <a:r>
              <a:rPr lang="en-US" altLang="zh-CN" smtClean="0"/>
              <a:t>]</a:t>
            </a:r>
            <a:r>
              <a:rPr lang="zh-CN" altLang="en-US" baseline="-25000" smtClean="0"/>
              <a:t>补</a:t>
            </a:r>
            <a:r>
              <a:rPr lang="zh-CN" altLang="en-US" smtClean="0"/>
              <a:t>＋</a:t>
            </a:r>
            <a:r>
              <a:rPr lang="en-US" altLang="zh-CN" smtClean="0"/>
              <a:t>[</a:t>
            </a:r>
            <a:r>
              <a:rPr lang="zh-CN" altLang="en-US" i="1" smtClean="0"/>
              <a:t>ｙ</a:t>
            </a:r>
            <a:r>
              <a:rPr lang="en-US" altLang="zh-CN" smtClean="0"/>
              <a:t>]</a:t>
            </a:r>
            <a:r>
              <a:rPr lang="zh-CN" altLang="en-US" baseline="-25000" smtClean="0"/>
              <a:t>补</a:t>
            </a:r>
            <a:r>
              <a:rPr lang="zh-CN" altLang="en-US" smtClean="0"/>
              <a:t>＝</a:t>
            </a:r>
            <a:r>
              <a:rPr lang="en-US" altLang="zh-CN" smtClean="0"/>
              <a:t>[</a:t>
            </a:r>
            <a:r>
              <a:rPr lang="zh-CN" altLang="en-US" i="1" smtClean="0"/>
              <a:t>ｘ</a:t>
            </a:r>
            <a:r>
              <a:rPr lang="zh-CN" altLang="en-US" smtClean="0"/>
              <a:t>＋</a:t>
            </a:r>
            <a:r>
              <a:rPr lang="zh-CN" altLang="en-US" i="1" smtClean="0"/>
              <a:t>ｙ</a:t>
            </a:r>
            <a:r>
              <a:rPr lang="en-US" altLang="zh-CN" smtClean="0"/>
              <a:t>]</a:t>
            </a:r>
            <a:r>
              <a:rPr lang="zh-CN" altLang="en-US" baseline="-25000" smtClean="0"/>
              <a:t>补</a:t>
            </a:r>
            <a:r>
              <a:rPr lang="zh-CN" altLang="en-US" smtClean="0"/>
              <a:t>证明</a:t>
            </a:r>
          </a:p>
        </p:txBody>
      </p:sp>
      <p:sp>
        <p:nvSpPr>
          <p:cNvPr id="82949" name="Rectangle 3"/>
          <p:cNvSpPr>
            <a:spLocks noGrp="1" noChangeArrowheads="1"/>
          </p:cNvSpPr>
          <p:nvPr>
            <p:ph type="body" idx="1"/>
          </p:nvPr>
        </p:nvSpPr>
        <p:spPr>
          <a:xfrm>
            <a:off x="250825" y="1719263"/>
            <a:ext cx="8435975" cy="4411662"/>
          </a:xfrm>
        </p:spPr>
        <p:txBody>
          <a:bodyPr/>
          <a:lstStyle/>
          <a:p>
            <a:pPr marL="0" lvl="1" indent="0" eaLnBrk="1" hangingPunct="1">
              <a:buFont typeface="Wingdings" pitchFamily="2" charset="2"/>
              <a:buNone/>
            </a:pPr>
            <a:r>
              <a:rPr lang="en-US" altLang="zh-CN" sz="2400" smtClean="0"/>
              <a:t>(3)</a:t>
            </a:r>
            <a:r>
              <a:rPr lang="zh-CN" altLang="en-US" sz="2400" i="1" smtClean="0"/>
              <a:t>ｘ</a:t>
            </a:r>
            <a:r>
              <a:rPr lang="en-US" altLang="zh-CN" sz="2400" smtClean="0"/>
              <a:t>&lt;0,</a:t>
            </a:r>
            <a:r>
              <a:rPr lang="zh-CN" altLang="en-US" sz="2400" i="1" smtClean="0"/>
              <a:t>ｙ</a:t>
            </a:r>
            <a:r>
              <a:rPr lang="en-US" altLang="zh-CN" sz="2400" smtClean="0"/>
              <a:t>&gt;0,</a:t>
            </a:r>
            <a:r>
              <a:rPr lang="zh-CN" altLang="en-US" sz="2400" smtClean="0"/>
              <a:t>则</a:t>
            </a:r>
            <a:r>
              <a:rPr lang="zh-CN" altLang="en-US" sz="2400" i="1" smtClean="0"/>
              <a:t>ｘ</a:t>
            </a:r>
            <a:r>
              <a:rPr lang="zh-CN" altLang="en-US" sz="2400" smtClean="0"/>
              <a:t>＋</a:t>
            </a:r>
            <a:r>
              <a:rPr lang="zh-CN" altLang="en-US" sz="2400" i="1" smtClean="0"/>
              <a:t>ｙ</a:t>
            </a:r>
            <a:r>
              <a:rPr lang="en-US" altLang="zh-CN" sz="2400" smtClean="0"/>
              <a:t>&gt;0</a:t>
            </a:r>
            <a:r>
              <a:rPr lang="zh-CN" altLang="en-US" sz="2400" smtClean="0"/>
              <a:t>或 </a:t>
            </a:r>
            <a:r>
              <a:rPr lang="zh-CN" altLang="en-US" sz="2400" i="1" smtClean="0"/>
              <a:t>ｘ</a:t>
            </a:r>
            <a:r>
              <a:rPr lang="zh-CN" altLang="en-US" sz="2400" smtClean="0"/>
              <a:t>＋</a:t>
            </a:r>
            <a:r>
              <a:rPr lang="zh-CN" altLang="en-US" sz="2400" i="1" smtClean="0"/>
              <a:t>ｙ</a:t>
            </a:r>
            <a:r>
              <a:rPr lang="en-US" altLang="zh-CN" sz="2400" smtClean="0"/>
              <a:t>&lt;0 </a:t>
            </a:r>
          </a:p>
          <a:p>
            <a:pPr marL="0" lvl="1" indent="0" eaLnBrk="1" hangingPunct="1">
              <a:buFont typeface="Wingdings" pitchFamily="2" charset="2"/>
              <a:buNone/>
            </a:pPr>
            <a:r>
              <a:rPr lang="zh-CN" altLang="en-US" sz="2400" smtClean="0"/>
              <a:t>这种情况和第</a:t>
            </a:r>
            <a:r>
              <a:rPr lang="en-US" altLang="zh-CN" sz="2400" smtClean="0"/>
              <a:t>2</a:t>
            </a:r>
            <a:r>
              <a:rPr lang="zh-CN" altLang="en-US" sz="2400" smtClean="0"/>
              <a:t>种情况一样</a:t>
            </a:r>
            <a:r>
              <a:rPr lang="en-US" altLang="zh-CN" sz="2400" smtClean="0"/>
              <a:t>,</a:t>
            </a:r>
            <a:r>
              <a:rPr lang="zh-CN" altLang="en-US" sz="2400" smtClean="0"/>
              <a:t>把</a:t>
            </a:r>
            <a:r>
              <a:rPr lang="zh-CN" altLang="en-US" sz="2400" i="1" smtClean="0"/>
              <a:t>ｘ</a:t>
            </a:r>
            <a:r>
              <a:rPr lang="zh-CN" altLang="en-US" sz="2400" smtClean="0"/>
              <a:t>和</a:t>
            </a:r>
            <a:r>
              <a:rPr lang="zh-CN" altLang="en-US" sz="2400" i="1" smtClean="0"/>
              <a:t>ｙ</a:t>
            </a:r>
            <a:r>
              <a:rPr lang="zh-CN" altLang="en-US" sz="2400" smtClean="0"/>
              <a:t>的位置对调即得证。 </a:t>
            </a:r>
          </a:p>
          <a:p>
            <a:pPr marL="0" lvl="1" indent="0" eaLnBrk="1" hangingPunct="1">
              <a:buFont typeface="Wingdings" pitchFamily="2" charset="2"/>
              <a:buNone/>
            </a:pPr>
            <a:r>
              <a:rPr lang="en-US" altLang="zh-CN" sz="2400" smtClean="0"/>
              <a:t>(4)</a:t>
            </a:r>
            <a:r>
              <a:rPr lang="zh-CN" altLang="en-US" sz="2400" i="1" smtClean="0"/>
              <a:t>ｘ</a:t>
            </a:r>
            <a:r>
              <a:rPr lang="en-US" altLang="zh-CN" sz="2400" smtClean="0"/>
              <a:t>&lt;0,</a:t>
            </a:r>
            <a:r>
              <a:rPr lang="zh-CN" altLang="en-US" sz="2400" i="1" smtClean="0"/>
              <a:t>ｙ</a:t>
            </a:r>
            <a:r>
              <a:rPr lang="en-US" altLang="zh-CN" sz="2400" smtClean="0"/>
              <a:t>&lt;0,</a:t>
            </a:r>
            <a:r>
              <a:rPr lang="zh-CN" altLang="en-US" sz="2400" smtClean="0"/>
              <a:t>则</a:t>
            </a:r>
            <a:r>
              <a:rPr lang="zh-CN" altLang="en-US" sz="2400" i="1" smtClean="0"/>
              <a:t>ｘ</a:t>
            </a:r>
            <a:r>
              <a:rPr lang="zh-CN" altLang="en-US" sz="2400" smtClean="0"/>
              <a:t>＋</a:t>
            </a:r>
            <a:r>
              <a:rPr lang="zh-CN" altLang="en-US" sz="2400" i="1" smtClean="0"/>
              <a:t>ｙ</a:t>
            </a:r>
            <a:r>
              <a:rPr lang="en-US" altLang="zh-CN" sz="2400" smtClean="0"/>
              <a:t>&lt;0 </a:t>
            </a:r>
          </a:p>
          <a:p>
            <a:pPr marL="0" indent="0" eaLnBrk="1" hangingPunct="1">
              <a:buFont typeface="Wingdings" pitchFamily="2" charset="2"/>
              <a:buNone/>
            </a:pPr>
            <a:r>
              <a:rPr lang="zh-CN" altLang="en-US" sz="2400" smtClean="0"/>
              <a:t>相加两数都是负数</a:t>
            </a:r>
            <a:r>
              <a:rPr lang="en-US" altLang="zh-CN" sz="2400" smtClean="0"/>
              <a:t>,</a:t>
            </a:r>
            <a:r>
              <a:rPr lang="zh-CN" altLang="en-US" sz="2400" smtClean="0"/>
              <a:t>则其和也一定是负数。</a:t>
            </a:r>
          </a:p>
          <a:p>
            <a:pPr marL="0" indent="0" eaLnBrk="1" hangingPunct="1">
              <a:buFont typeface="Wingdings" pitchFamily="2" charset="2"/>
              <a:buNone/>
            </a:pPr>
            <a:r>
              <a:rPr lang="zh-CN" altLang="en-US" sz="2400" smtClean="0"/>
              <a:t>　∵</a:t>
            </a:r>
            <a:r>
              <a:rPr lang="en-US" altLang="zh-CN" sz="2400" smtClean="0"/>
              <a:t>[</a:t>
            </a:r>
            <a:r>
              <a:rPr lang="zh-CN" altLang="en-US" sz="2400" i="1" smtClean="0"/>
              <a:t>ｘ</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zh-CN" altLang="en-US" sz="2400" i="1" smtClean="0"/>
              <a:t>ｘ</a:t>
            </a:r>
            <a:r>
              <a:rPr lang="en-US" altLang="zh-CN" sz="2400" smtClean="0"/>
              <a:t>,</a:t>
            </a:r>
            <a:r>
              <a:rPr lang="zh-CN" altLang="en-US" sz="2400" smtClean="0"/>
              <a:t>　　　</a:t>
            </a:r>
            <a:r>
              <a:rPr lang="en-US" altLang="zh-CN" sz="2400" smtClean="0"/>
              <a:t>[</a:t>
            </a:r>
            <a:r>
              <a:rPr lang="zh-CN" altLang="en-US" sz="2400" i="1" smtClean="0"/>
              <a:t>ｙ</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zh-CN" altLang="en-US" sz="2400" i="1" smtClean="0"/>
              <a:t>ｙ</a:t>
            </a:r>
            <a:endParaRPr lang="zh-CN" altLang="en-US" sz="2400" smtClean="0"/>
          </a:p>
          <a:p>
            <a:pPr marL="0" indent="0" eaLnBrk="1" hangingPunct="1">
              <a:buFont typeface="Wingdings" pitchFamily="2" charset="2"/>
              <a:buNone/>
            </a:pPr>
            <a:r>
              <a:rPr lang="zh-CN" altLang="en-US" sz="2400" smtClean="0"/>
              <a:t>　∴</a:t>
            </a:r>
            <a:r>
              <a:rPr lang="en-US" altLang="zh-CN" sz="2400" smtClean="0"/>
              <a:t>[</a:t>
            </a:r>
            <a:r>
              <a:rPr lang="zh-CN" altLang="en-US" sz="2400" i="1" smtClean="0"/>
              <a:t>ｘ</a:t>
            </a:r>
            <a:r>
              <a:rPr lang="en-US" altLang="zh-CN" sz="2400" smtClean="0"/>
              <a:t>]</a:t>
            </a:r>
            <a:r>
              <a:rPr lang="zh-CN" altLang="en-US" sz="2400" baseline="-25000" smtClean="0"/>
              <a:t>补</a:t>
            </a:r>
            <a:r>
              <a:rPr lang="zh-CN" altLang="en-US" sz="2400" smtClean="0"/>
              <a:t>＋</a:t>
            </a:r>
            <a:r>
              <a:rPr lang="en-US" altLang="zh-CN" sz="2400" smtClean="0"/>
              <a:t>[</a:t>
            </a:r>
            <a:r>
              <a:rPr lang="zh-CN" altLang="en-US" sz="2400" i="1" smtClean="0"/>
              <a:t>ｙ</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zh-CN" altLang="en-US" sz="2400" i="1" smtClean="0"/>
              <a:t>ｘ</a:t>
            </a:r>
            <a:r>
              <a:rPr lang="zh-CN" altLang="en-US" sz="2400" smtClean="0"/>
              <a:t>＋</a:t>
            </a:r>
            <a:r>
              <a:rPr lang="en-US" altLang="zh-CN" sz="2400" smtClean="0"/>
              <a:t>2</a:t>
            </a:r>
            <a:r>
              <a:rPr lang="zh-CN" altLang="en-US" sz="2400" smtClean="0"/>
              <a:t>＋</a:t>
            </a:r>
            <a:r>
              <a:rPr lang="zh-CN" altLang="en-US" sz="2400" i="1" smtClean="0"/>
              <a:t>ｙ</a:t>
            </a:r>
            <a:r>
              <a:rPr lang="zh-CN" altLang="en-US" sz="2400" smtClean="0"/>
              <a:t>＝</a:t>
            </a:r>
            <a:r>
              <a:rPr lang="en-US" altLang="zh-CN" sz="2400" smtClean="0"/>
              <a:t>2</a:t>
            </a:r>
            <a:r>
              <a:rPr lang="zh-CN" altLang="en-US" sz="2400" smtClean="0"/>
              <a:t>＋</a:t>
            </a:r>
            <a:r>
              <a:rPr lang="en-US" altLang="zh-CN" sz="2400" smtClean="0"/>
              <a:t>(2</a:t>
            </a:r>
            <a:r>
              <a:rPr lang="zh-CN" altLang="en-US" sz="2400" smtClean="0"/>
              <a:t>＋</a:t>
            </a:r>
            <a:r>
              <a:rPr lang="zh-CN" altLang="en-US" sz="2400" i="1" smtClean="0"/>
              <a:t>ｘ</a:t>
            </a:r>
            <a:r>
              <a:rPr lang="zh-CN" altLang="en-US" sz="2400" smtClean="0"/>
              <a:t>＋</a:t>
            </a:r>
            <a:r>
              <a:rPr lang="zh-CN" altLang="en-US" sz="2400" i="1" smtClean="0"/>
              <a:t>ｙ</a:t>
            </a:r>
            <a:r>
              <a:rPr lang="en-US" altLang="zh-CN" sz="2400" smtClean="0"/>
              <a:t>)</a:t>
            </a:r>
          </a:p>
          <a:p>
            <a:pPr marL="0" indent="0" eaLnBrk="1" hangingPunct="1">
              <a:buFont typeface="Wingdings" pitchFamily="2" charset="2"/>
              <a:buNone/>
            </a:pPr>
            <a:r>
              <a:rPr lang="zh-CN" altLang="en-US" sz="2400" smtClean="0"/>
              <a:t>　　上式右边分为”</a:t>
            </a:r>
            <a:r>
              <a:rPr lang="en-US" altLang="zh-CN" sz="2400" smtClean="0"/>
              <a:t>2”</a:t>
            </a:r>
            <a:r>
              <a:rPr lang="zh-CN" altLang="en-US" sz="2400" smtClean="0"/>
              <a:t>和</a:t>
            </a:r>
            <a:r>
              <a:rPr lang="en-US" altLang="zh-CN" sz="2400" smtClean="0"/>
              <a:t>(2</a:t>
            </a:r>
            <a:r>
              <a:rPr lang="zh-CN" altLang="en-US" sz="2400" smtClean="0"/>
              <a:t>＋</a:t>
            </a:r>
            <a:r>
              <a:rPr lang="zh-CN" altLang="en-US" sz="2400" i="1" smtClean="0"/>
              <a:t>ｘ</a:t>
            </a:r>
            <a:r>
              <a:rPr lang="zh-CN" altLang="en-US" sz="2400" smtClean="0"/>
              <a:t>＋ｙ</a:t>
            </a:r>
            <a:r>
              <a:rPr lang="en-US" altLang="zh-CN" sz="2400" smtClean="0"/>
              <a:t>)</a:t>
            </a:r>
            <a:r>
              <a:rPr lang="zh-CN" altLang="en-US" sz="2400" smtClean="0"/>
              <a:t>两部分</a:t>
            </a:r>
            <a:r>
              <a:rPr lang="en-US" altLang="zh-CN" sz="2400" smtClean="0"/>
              <a:t>.</a:t>
            </a:r>
            <a:r>
              <a:rPr lang="zh-CN" altLang="en-US" sz="2400" smtClean="0"/>
              <a:t>既然</a:t>
            </a:r>
            <a:r>
              <a:rPr lang="en-US" altLang="zh-CN" sz="2400" smtClean="0"/>
              <a:t>(</a:t>
            </a:r>
            <a:r>
              <a:rPr lang="zh-CN" altLang="en-US" sz="2400" i="1" smtClean="0"/>
              <a:t>ｘ</a:t>
            </a:r>
            <a:r>
              <a:rPr lang="zh-CN" altLang="en-US" sz="2400" smtClean="0"/>
              <a:t>＋ｙ</a:t>
            </a:r>
            <a:r>
              <a:rPr lang="en-US" altLang="zh-CN" sz="2400" smtClean="0"/>
              <a:t>)</a:t>
            </a:r>
            <a:r>
              <a:rPr lang="zh-CN" altLang="en-US" sz="2400" smtClean="0"/>
              <a:t>是负数</a:t>
            </a:r>
            <a:r>
              <a:rPr lang="en-US" altLang="zh-CN" sz="2400" smtClean="0"/>
              <a:t>,</a:t>
            </a:r>
            <a:r>
              <a:rPr lang="zh-CN" altLang="en-US" sz="2400" smtClean="0"/>
              <a:t>而其绝对值又小于</a:t>
            </a:r>
            <a:r>
              <a:rPr lang="en-US" altLang="zh-CN" sz="2400" smtClean="0"/>
              <a:t>1,</a:t>
            </a:r>
            <a:r>
              <a:rPr lang="zh-CN" altLang="en-US" sz="2400" smtClean="0"/>
              <a:t>那么</a:t>
            </a:r>
            <a:r>
              <a:rPr lang="en-US" altLang="zh-CN" sz="2400" smtClean="0"/>
              <a:t>(2</a:t>
            </a:r>
            <a:r>
              <a:rPr lang="zh-CN" altLang="en-US" sz="2400" smtClean="0"/>
              <a:t>＋</a:t>
            </a:r>
            <a:r>
              <a:rPr lang="zh-CN" altLang="en-US" sz="2400" i="1" smtClean="0"/>
              <a:t>ｘ</a:t>
            </a:r>
            <a:r>
              <a:rPr lang="zh-CN" altLang="en-US" sz="2400" smtClean="0"/>
              <a:t>＋ｙ</a:t>
            </a:r>
            <a:r>
              <a:rPr lang="en-US" altLang="zh-CN" sz="2400" smtClean="0"/>
              <a:t>)</a:t>
            </a:r>
            <a:r>
              <a:rPr lang="zh-CN" altLang="en-US" sz="2400" smtClean="0"/>
              <a:t>就一定是小于</a:t>
            </a:r>
            <a:r>
              <a:rPr lang="en-US" altLang="zh-CN" sz="2400" smtClean="0"/>
              <a:t>2</a:t>
            </a:r>
            <a:r>
              <a:rPr lang="zh-CN" altLang="en-US" sz="2400" smtClean="0"/>
              <a:t>而大于</a:t>
            </a:r>
            <a:r>
              <a:rPr lang="en-US" altLang="zh-CN" sz="2400" smtClean="0"/>
              <a:t>1</a:t>
            </a:r>
            <a:r>
              <a:rPr lang="zh-CN" altLang="en-US" sz="2400" smtClean="0"/>
              <a:t>的数</a:t>
            </a:r>
            <a:r>
              <a:rPr lang="en-US" altLang="zh-CN" sz="2400" smtClean="0"/>
              <a:t>,</a:t>
            </a:r>
            <a:r>
              <a:rPr lang="zh-CN" altLang="en-US" sz="2400" smtClean="0"/>
              <a:t>进位”</a:t>
            </a:r>
            <a:r>
              <a:rPr lang="en-US" altLang="zh-CN" sz="2400" smtClean="0"/>
              <a:t>2”</a:t>
            </a:r>
            <a:r>
              <a:rPr lang="zh-CN" altLang="en-US" sz="2400" smtClean="0"/>
              <a:t>必丢失</a:t>
            </a:r>
            <a:r>
              <a:rPr lang="en-US" altLang="zh-CN" sz="2400" smtClean="0"/>
              <a:t>.</a:t>
            </a:r>
            <a:r>
              <a:rPr lang="zh-CN" altLang="en-US" sz="2400" smtClean="0"/>
              <a:t>又因</a:t>
            </a:r>
            <a:r>
              <a:rPr lang="en-US" altLang="zh-CN" sz="2400" smtClean="0"/>
              <a:t>(</a:t>
            </a:r>
            <a:r>
              <a:rPr lang="zh-CN" altLang="en-US" sz="2400" i="1" smtClean="0"/>
              <a:t>ｘ</a:t>
            </a:r>
            <a:r>
              <a:rPr lang="zh-CN" altLang="en-US" sz="2400" smtClean="0"/>
              <a:t>＋ｙ</a:t>
            </a:r>
            <a:r>
              <a:rPr lang="en-US" altLang="zh-CN" sz="2400" smtClean="0"/>
              <a:t>)&lt;0, </a:t>
            </a:r>
            <a:r>
              <a:rPr lang="zh-CN" altLang="en-US" sz="2400" smtClean="0"/>
              <a:t>所以</a:t>
            </a:r>
            <a:r>
              <a:rPr lang="en-US" altLang="zh-CN" sz="2400" smtClean="0"/>
              <a:t>[</a:t>
            </a:r>
            <a:r>
              <a:rPr lang="zh-CN" altLang="en-US" sz="2400" i="1" smtClean="0"/>
              <a:t>ｘ</a:t>
            </a:r>
            <a:r>
              <a:rPr lang="en-US" altLang="zh-CN" sz="2400" smtClean="0"/>
              <a:t>]</a:t>
            </a:r>
            <a:r>
              <a:rPr lang="zh-CN" altLang="en-US" sz="2400" baseline="-25000" smtClean="0"/>
              <a:t>补</a:t>
            </a:r>
            <a:r>
              <a:rPr lang="zh-CN" altLang="en-US" sz="2400" smtClean="0"/>
              <a:t>＋</a:t>
            </a:r>
            <a:r>
              <a:rPr lang="en-US" altLang="zh-CN" sz="2400" smtClean="0"/>
              <a:t>[</a:t>
            </a:r>
            <a:r>
              <a:rPr lang="zh-CN" altLang="en-US" sz="2400" i="1" smtClean="0"/>
              <a:t>ｙ</a:t>
            </a:r>
            <a:r>
              <a:rPr lang="en-US" altLang="zh-CN" sz="2400" smtClean="0"/>
              <a:t>]</a:t>
            </a:r>
            <a:r>
              <a:rPr lang="zh-CN" altLang="en-US" sz="2400" baseline="-25000" smtClean="0"/>
              <a:t>补</a:t>
            </a:r>
            <a:r>
              <a:rPr lang="zh-CN" altLang="en-US" sz="2400" smtClean="0"/>
              <a:t>＝</a:t>
            </a:r>
            <a:r>
              <a:rPr lang="en-US" altLang="zh-CN" sz="2400" smtClean="0"/>
              <a:t>2</a:t>
            </a:r>
            <a:r>
              <a:rPr lang="zh-CN" altLang="en-US" sz="2400" smtClean="0"/>
              <a:t>＋</a:t>
            </a:r>
            <a:r>
              <a:rPr lang="en-US" altLang="zh-CN" sz="2400" smtClean="0"/>
              <a:t>(</a:t>
            </a:r>
            <a:r>
              <a:rPr lang="zh-CN" altLang="en-US" sz="2400" i="1" smtClean="0"/>
              <a:t>ｘ</a:t>
            </a:r>
            <a:r>
              <a:rPr lang="zh-CN" altLang="en-US" sz="2400" smtClean="0"/>
              <a:t>＋</a:t>
            </a:r>
            <a:r>
              <a:rPr lang="zh-CN" altLang="en-US" sz="2400" i="1" smtClean="0"/>
              <a:t>ｙ</a:t>
            </a:r>
            <a:r>
              <a:rPr lang="en-US" altLang="zh-CN" sz="2400" smtClean="0"/>
              <a:t>)</a:t>
            </a:r>
            <a:r>
              <a:rPr lang="zh-CN" altLang="en-US" sz="2400" smtClean="0"/>
              <a:t>＝</a:t>
            </a:r>
            <a:r>
              <a:rPr lang="en-US" altLang="zh-CN" sz="2400" smtClean="0"/>
              <a:t>[</a:t>
            </a:r>
            <a:r>
              <a:rPr lang="zh-CN" altLang="en-US" sz="2400" i="1" smtClean="0"/>
              <a:t>ｘ</a:t>
            </a:r>
            <a:r>
              <a:rPr lang="zh-CN" altLang="en-US" sz="2400" smtClean="0"/>
              <a:t>＋</a:t>
            </a:r>
            <a:r>
              <a:rPr lang="zh-CN" altLang="en-US" sz="2400" i="1" smtClean="0"/>
              <a:t>ｙ</a:t>
            </a:r>
            <a:r>
              <a:rPr lang="en-US" altLang="zh-CN" sz="2400" smtClean="0"/>
              <a:t>]</a:t>
            </a:r>
            <a:r>
              <a:rPr lang="zh-CN" altLang="en-US" sz="2400" baseline="-25000" smtClean="0"/>
              <a:t>补</a:t>
            </a:r>
            <a:r>
              <a:rPr lang="zh-CN" altLang="en-US" sz="24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3B1C1BA-6B22-4A48-A1E4-B09A4333C42A}" type="datetime11">
              <a:rPr lang="zh-CN" altLang="en-US" smtClean="0"/>
              <a:t>10:23:43</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4EF6E8A-17C8-4718-9A5C-90E73172EA0C}" type="slidenum">
              <a:rPr lang="en-US" altLang="zh-CN"/>
              <a:pPr/>
              <a:t>8</a:t>
            </a:fld>
            <a:endParaRPr lang="en-US" altLang="zh-CN"/>
          </a:p>
        </p:txBody>
      </p:sp>
      <p:sp>
        <p:nvSpPr>
          <p:cNvPr id="10244"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0245" name="Rectangle 3"/>
          <p:cNvSpPr>
            <a:spLocks noGrp="1" noChangeArrowheads="1"/>
          </p:cNvSpPr>
          <p:nvPr>
            <p:ph type="body" idx="1"/>
          </p:nvPr>
        </p:nvSpPr>
        <p:spPr>
          <a:xfrm>
            <a:off x="457200" y="1719263"/>
            <a:ext cx="8218488" cy="2852737"/>
          </a:xfrm>
        </p:spPr>
        <p:txBody>
          <a:bodyPr/>
          <a:lstStyle/>
          <a:p>
            <a:pPr eaLnBrk="1" hangingPunct="1">
              <a:buFont typeface="Wingdings" pitchFamily="2" charset="2"/>
              <a:buNone/>
            </a:pPr>
            <a:r>
              <a:rPr lang="en-US" altLang="zh-CN" smtClean="0"/>
              <a:t>4</a:t>
            </a:r>
            <a:r>
              <a:rPr lang="zh-CN" altLang="en-US" smtClean="0"/>
              <a:t>、定点表示法的特点</a:t>
            </a:r>
          </a:p>
          <a:p>
            <a:pPr lvl="1" eaLnBrk="1" hangingPunct="1"/>
            <a:r>
              <a:rPr lang="zh-CN" altLang="en-US" smtClean="0"/>
              <a:t>定点数表示数的范围受字长限制，表示数的范围有限</a:t>
            </a:r>
            <a:r>
              <a:rPr lang="en-US" altLang="zh-CN" smtClean="0"/>
              <a:t>;</a:t>
            </a:r>
          </a:p>
          <a:p>
            <a:pPr lvl="1" eaLnBrk="1" hangingPunct="1"/>
            <a:r>
              <a:rPr lang="zh-CN" altLang="en-US" smtClean="0"/>
              <a:t>定点表示的精度有限</a:t>
            </a:r>
          </a:p>
          <a:p>
            <a:pPr lvl="1" eaLnBrk="1" hangingPunct="1"/>
            <a:r>
              <a:rPr lang="zh-CN" altLang="en-US" smtClean="0"/>
              <a:t>机器中，常用定点纯整数表示，因此定点数表示的运算简称为整数运算。</a:t>
            </a:r>
            <a:endParaRPr lang="en-US" altLang="zh-CN" smtClean="0"/>
          </a:p>
          <a:p>
            <a:pPr lvl="1" eaLnBrk="1" hangingPunct="1">
              <a:buFont typeface="Wingdings" pitchFamily="2" charset="2"/>
              <a:buNone/>
            </a:pPr>
            <a:r>
              <a:rPr lang="en-US" altLang="zh-CN" sz="2800" smtClean="0">
                <a:ea typeface="方正舒体" pitchFamily="2" charset="-122"/>
              </a:rPr>
              <a:t>      </a:t>
            </a:r>
            <a:endParaRPr lang="zh-CN" altLang="en-US" sz="2800" smtClean="0">
              <a:ea typeface="方正舒体" pitchFamily="2" charset="-122"/>
            </a:endParaRPr>
          </a:p>
        </p:txBody>
      </p:sp>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0"/>
            <a:ext cx="632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0C620B6-3073-42D1-9CAF-178EA7FBD193}" type="datetime11">
              <a:rPr lang="zh-CN" altLang="en-US" smtClean="0"/>
              <a:t>10:23:48</a:t>
            </a:fld>
            <a:endParaRPr lang="en-US" altLang="zh-CN" smtClean="0"/>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0A9B843-F5FA-4A2D-BA00-CD950CB0F4DE}" type="slidenum">
              <a:rPr lang="en-US" altLang="zh-CN"/>
              <a:pPr/>
              <a:t>80</a:t>
            </a:fld>
            <a:endParaRPr lang="en-US" altLang="zh-CN"/>
          </a:p>
        </p:txBody>
      </p:sp>
      <p:sp>
        <p:nvSpPr>
          <p:cNvPr id="83972" name="Rectangle 2"/>
          <p:cNvSpPr>
            <a:spLocks noGrp="1" noChangeArrowheads="1"/>
          </p:cNvSpPr>
          <p:nvPr>
            <p:ph type="title"/>
          </p:nvPr>
        </p:nvSpPr>
        <p:spPr/>
        <p:txBody>
          <a:bodyPr/>
          <a:lstStyle/>
          <a:p>
            <a:pPr eaLnBrk="1" hangingPunct="1"/>
            <a:r>
              <a:rPr lang="en-US" altLang="zh-CN" smtClean="0"/>
              <a:t>2.2.1</a:t>
            </a:r>
            <a:r>
              <a:rPr lang="zh-CN" altLang="en-US" smtClean="0"/>
              <a:t>补码加法</a:t>
            </a:r>
          </a:p>
        </p:txBody>
      </p:sp>
      <p:sp>
        <p:nvSpPr>
          <p:cNvPr id="50181" name="Rectangle 3"/>
          <p:cNvSpPr>
            <a:spLocks noGrp="1" noChangeArrowheads="1"/>
          </p:cNvSpPr>
          <p:nvPr>
            <p:ph type="body" idx="1"/>
          </p:nvPr>
        </p:nvSpPr>
        <p:spPr>
          <a:xfrm>
            <a:off x="457200" y="1719263"/>
            <a:ext cx="8229600" cy="3509962"/>
          </a:xfrm>
        </p:spPr>
        <p:txBody>
          <a:bodyPr/>
          <a:lstStyle/>
          <a:p>
            <a:pPr marL="344487" lvl="1" indent="0" eaLnBrk="1" hangingPunct="1">
              <a:buFont typeface="Wingdings" pitchFamily="2" charset="2"/>
              <a:buNone/>
              <a:defRPr/>
            </a:pPr>
            <a:r>
              <a:rPr lang="zh-CN" altLang="zh-CN" sz="2400"/>
              <a:t>[</a:t>
            </a:r>
            <a:r>
              <a:rPr lang="zh-CN" sz="2400"/>
              <a:t>例</a:t>
            </a:r>
            <a:r>
              <a:rPr lang="zh-CN" altLang="zh-CN" sz="2400"/>
              <a:t>11] x=</a:t>
            </a:r>
            <a:r>
              <a:rPr lang="zh-CN" altLang="zh-CN" sz="2400">
                <a:solidFill>
                  <a:srgbClr val="FF0000"/>
                </a:solidFill>
              </a:rPr>
              <a:t>+</a:t>
            </a:r>
            <a:r>
              <a:rPr lang="zh-CN" altLang="zh-CN" sz="2400"/>
              <a:t>1011 , y=</a:t>
            </a:r>
            <a:r>
              <a:rPr lang="zh-CN" altLang="zh-CN" sz="2400">
                <a:solidFill>
                  <a:srgbClr val="FF0000"/>
                </a:solidFill>
              </a:rPr>
              <a:t>+</a:t>
            </a:r>
            <a:r>
              <a:rPr lang="zh-CN" altLang="zh-CN" sz="2400"/>
              <a:t>0101 , </a:t>
            </a:r>
            <a:r>
              <a:rPr lang="zh-CN" sz="2400"/>
              <a:t>求 </a:t>
            </a:r>
            <a:r>
              <a:rPr lang="zh-CN" altLang="zh-CN" sz="2400"/>
              <a:t>x+y=</a:t>
            </a:r>
            <a:r>
              <a:rPr lang="zh-CN" sz="2400"/>
              <a:t>？</a:t>
            </a:r>
            <a:endParaRPr lang="en-US" altLang="zh-CN" sz="2400"/>
          </a:p>
          <a:p>
            <a:pPr lvl="1" eaLnBrk="1" hangingPunct="1">
              <a:buFont typeface="Wingdings" pitchFamily="2" charset="2"/>
              <a:buNone/>
              <a:defRPr/>
            </a:pPr>
            <a:r>
              <a:rPr lang="en-US" altLang="zh-CN"/>
              <a:t>     </a:t>
            </a:r>
            <a:r>
              <a:rPr lang="zh-CN"/>
              <a:t>解：</a:t>
            </a:r>
            <a:r>
              <a:rPr lang="zh-CN" altLang="zh-CN"/>
              <a:t>[x]</a:t>
            </a:r>
            <a:r>
              <a:rPr lang="zh-CN" baseline="-25000"/>
              <a:t>补</a:t>
            </a:r>
            <a:r>
              <a:rPr lang="zh-CN"/>
              <a:t> </a:t>
            </a:r>
            <a:r>
              <a:rPr lang="zh-CN" altLang="zh-CN"/>
              <a:t>= </a:t>
            </a:r>
            <a:r>
              <a:rPr lang="zh-CN" altLang="zh-CN">
                <a:solidFill>
                  <a:srgbClr val="FF0000"/>
                </a:solidFill>
              </a:rPr>
              <a:t>0</a:t>
            </a:r>
            <a:r>
              <a:rPr lang="zh-CN" altLang="zh-CN"/>
              <a:t>1001 , [y]</a:t>
            </a:r>
            <a:r>
              <a:rPr lang="zh-CN" baseline="-25000"/>
              <a:t>补</a:t>
            </a:r>
            <a:r>
              <a:rPr lang="zh-CN"/>
              <a:t> </a:t>
            </a:r>
            <a:r>
              <a:rPr lang="zh-CN" altLang="zh-CN"/>
              <a:t>= </a:t>
            </a:r>
            <a:r>
              <a:rPr lang="zh-CN" altLang="zh-CN">
                <a:solidFill>
                  <a:srgbClr val="FF0000"/>
                </a:solidFill>
              </a:rPr>
              <a:t>0</a:t>
            </a:r>
            <a:r>
              <a:rPr lang="zh-CN" altLang="zh-CN"/>
              <a:t>0101</a:t>
            </a:r>
            <a:endParaRPr lang="en-US" altLang="zh-CN"/>
          </a:p>
          <a:p>
            <a:pPr lvl="1" eaLnBrk="1" hangingPunct="1">
              <a:buFont typeface="Wingdings" pitchFamily="2" charset="2"/>
              <a:buNone/>
              <a:defRPr/>
            </a:pPr>
            <a:r>
              <a:rPr lang="en-US" altLang="zh-CN"/>
              <a:t>                                </a:t>
            </a:r>
            <a:r>
              <a:rPr lang="zh-CN" altLang="zh-CN"/>
              <a:t>[x]</a:t>
            </a:r>
            <a:r>
              <a:rPr lang="zh-CN" baseline="-25000"/>
              <a:t>补</a:t>
            </a:r>
            <a:r>
              <a:rPr lang="zh-CN"/>
              <a:t>　　　</a:t>
            </a:r>
            <a:r>
              <a:rPr lang="zh-CN" altLang="zh-CN">
                <a:solidFill>
                  <a:srgbClr val="FF0000"/>
                </a:solidFill>
              </a:rPr>
              <a:t>0</a:t>
            </a:r>
            <a:r>
              <a:rPr lang="zh-CN" altLang="zh-CN"/>
              <a:t> 1 0 0 1</a:t>
            </a:r>
            <a:br>
              <a:rPr lang="zh-CN" altLang="zh-CN"/>
            </a:br>
            <a:r>
              <a:rPr lang="zh-CN"/>
              <a:t>　　　　　＋　</a:t>
            </a:r>
            <a:r>
              <a:rPr lang="en-US" altLang="zh-CN"/>
              <a:t>   </a:t>
            </a:r>
            <a:r>
              <a:rPr lang="zh-CN" altLang="zh-CN"/>
              <a:t>[y]</a:t>
            </a:r>
            <a:r>
              <a:rPr lang="zh-CN" baseline="-25000"/>
              <a:t>补</a:t>
            </a:r>
            <a:r>
              <a:rPr lang="zh-CN"/>
              <a:t>　　　</a:t>
            </a:r>
            <a:r>
              <a:rPr lang="zh-CN" altLang="zh-CN">
                <a:solidFill>
                  <a:srgbClr val="FF0000"/>
                </a:solidFill>
              </a:rPr>
              <a:t>0</a:t>
            </a:r>
            <a:r>
              <a:rPr lang="zh-CN" altLang="zh-CN"/>
              <a:t> 0 1 0 1</a:t>
            </a:r>
            <a:br>
              <a:rPr lang="zh-CN" altLang="zh-CN"/>
            </a:br>
            <a:r>
              <a:rPr lang="zh-CN"/>
              <a:t>　　　　</a:t>
            </a:r>
            <a:r>
              <a:rPr lang="zh-CN" altLang="zh-CN"/>
              <a:t>————————————————</a:t>
            </a:r>
            <a:br>
              <a:rPr lang="zh-CN" altLang="zh-CN"/>
            </a:br>
            <a:r>
              <a:rPr lang="zh-CN"/>
              <a:t>　　　　　　　</a:t>
            </a:r>
            <a:r>
              <a:rPr lang="zh-CN" altLang="zh-CN"/>
              <a:t>[x+y]</a:t>
            </a:r>
            <a:r>
              <a:rPr lang="zh-CN" baseline="-25000"/>
              <a:t>补</a:t>
            </a:r>
            <a:r>
              <a:rPr lang="zh-CN"/>
              <a:t>　　</a:t>
            </a:r>
            <a:r>
              <a:rPr lang="en-US" altLang="zh-CN"/>
              <a:t>   </a:t>
            </a:r>
            <a:r>
              <a:rPr lang="zh-CN" altLang="zh-CN">
                <a:solidFill>
                  <a:srgbClr val="FF0000"/>
                </a:solidFill>
              </a:rPr>
              <a:t>0</a:t>
            </a:r>
            <a:r>
              <a:rPr lang="zh-CN" altLang="zh-CN"/>
              <a:t> 1 1 1 0</a:t>
            </a:r>
            <a:br>
              <a:rPr lang="zh-CN" altLang="zh-CN"/>
            </a:br>
            <a:r>
              <a:rPr lang="zh-CN" altLang="zh-CN"/>
              <a:t/>
            </a:r>
            <a:br>
              <a:rPr lang="zh-CN" altLang="zh-CN"/>
            </a:br>
            <a:r>
              <a:rPr lang="zh-CN" altLang="zh-CN"/>
              <a:t>∴ x+y = </a:t>
            </a:r>
            <a:r>
              <a:rPr lang="zh-CN" altLang="zh-CN">
                <a:solidFill>
                  <a:srgbClr val="FF0000"/>
                </a:solidFill>
              </a:rPr>
              <a:t>+</a:t>
            </a:r>
            <a:r>
              <a:rPr lang="zh-CN" altLang="zh-CN"/>
              <a:t>1110 </a:t>
            </a:r>
            <a:br>
              <a:rPr lang="zh-CN" altLang="zh-CN"/>
            </a:b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819A682-54D9-4A0F-98D2-33F95983B420}" type="datetime11">
              <a:rPr lang="zh-CN" altLang="en-US" smtClean="0"/>
              <a:t>10:23:48</a:t>
            </a:fld>
            <a:endParaRPr lang="en-US" altLang="zh-CN" smtClean="0"/>
          </a:p>
        </p:txBody>
      </p:sp>
      <p:sp>
        <p:nvSpPr>
          <p:cNvPr id="849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969777D-1B9A-4D1B-B601-1CA8DD5213F4}" type="slidenum">
              <a:rPr lang="en-US" altLang="zh-CN"/>
              <a:pPr/>
              <a:t>81</a:t>
            </a:fld>
            <a:endParaRPr lang="en-US" altLang="zh-CN"/>
          </a:p>
        </p:txBody>
      </p:sp>
      <p:sp>
        <p:nvSpPr>
          <p:cNvPr id="84996" name="Rectangle 2"/>
          <p:cNvSpPr>
            <a:spLocks noGrp="1" noChangeArrowheads="1"/>
          </p:cNvSpPr>
          <p:nvPr>
            <p:ph type="title"/>
          </p:nvPr>
        </p:nvSpPr>
        <p:spPr/>
        <p:txBody>
          <a:bodyPr/>
          <a:lstStyle/>
          <a:p>
            <a:pPr eaLnBrk="1" hangingPunct="1"/>
            <a:r>
              <a:rPr lang="en-US" altLang="zh-CN" smtClean="0"/>
              <a:t>2.2.1</a:t>
            </a:r>
            <a:r>
              <a:rPr lang="zh-CN" altLang="en-US" smtClean="0"/>
              <a:t>补码加法</a:t>
            </a:r>
          </a:p>
        </p:txBody>
      </p:sp>
      <p:sp>
        <p:nvSpPr>
          <p:cNvPr id="51205" name="Rectangle 3"/>
          <p:cNvSpPr>
            <a:spLocks noGrp="1" noChangeArrowheads="1"/>
          </p:cNvSpPr>
          <p:nvPr>
            <p:ph type="body" idx="1"/>
          </p:nvPr>
        </p:nvSpPr>
        <p:spPr/>
        <p:txBody>
          <a:bodyPr/>
          <a:lstStyle/>
          <a:p>
            <a:pPr eaLnBrk="1" hangingPunct="1">
              <a:buFont typeface="Wingdings" pitchFamily="2" charset="2"/>
              <a:buNone/>
              <a:defRPr/>
            </a:pPr>
            <a:r>
              <a:rPr lang="zh-CN" altLang="zh-CN" sz="2800" dirty="0"/>
              <a:t>[</a:t>
            </a:r>
            <a:r>
              <a:rPr lang="zh-CN" sz="2800" dirty="0"/>
              <a:t>例</a:t>
            </a:r>
            <a:r>
              <a:rPr lang="zh-CN" altLang="zh-CN" sz="2800" dirty="0"/>
              <a:t>12] x=</a:t>
            </a:r>
            <a:r>
              <a:rPr lang="zh-CN" altLang="zh-CN" sz="2800" dirty="0">
                <a:solidFill>
                  <a:srgbClr val="FF0000"/>
                </a:solidFill>
              </a:rPr>
              <a:t>+</a:t>
            </a:r>
            <a:r>
              <a:rPr lang="zh-CN" altLang="zh-CN" sz="2800" dirty="0"/>
              <a:t>1011 , y=-0101 , </a:t>
            </a:r>
            <a:r>
              <a:rPr lang="zh-CN" sz="2800" dirty="0"/>
              <a:t>求 </a:t>
            </a:r>
            <a:r>
              <a:rPr lang="zh-CN" altLang="zh-CN" sz="2800" dirty="0"/>
              <a:t>x+y=</a:t>
            </a:r>
            <a:r>
              <a:rPr lang="zh-CN" sz="2800" dirty="0"/>
              <a:t>？</a:t>
            </a:r>
            <a:br>
              <a:rPr lang="zh-CN" sz="2800" dirty="0"/>
            </a:br>
            <a:r>
              <a:rPr lang="zh-CN" sz="2800" dirty="0"/>
              <a:t>解：</a:t>
            </a:r>
            <a:r>
              <a:rPr lang="zh-CN" altLang="zh-CN" sz="2800" dirty="0"/>
              <a:t>[x]</a:t>
            </a:r>
            <a:r>
              <a:rPr lang="zh-CN" sz="2800" baseline="-25000" dirty="0"/>
              <a:t>补</a:t>
            </a:r>
            <a:r>
              <a:rPr lang="zh-CN" sz="2800" dirty="0"/>
              <a:t> </a:t>
            </a:r>
            <a:r>
              <a:rPr lang="zh-CN" altLang="zh-CN" sz="2800" dirty="0"/>
              <a:t>= </a:t>
            </a:r>
            <a:r>
              <a:rPr lang="zh-CN" altLang="zh-CN" sz="2800" dirty="0">
                <a:solidFill>
                  <a:srgbClr val="FF0000"/>
                </a:solidFill>
              </a:rPr>
              <a:t>0</a:t>
            </a:r>
            <a:r>
              <a:rPr lang="zh-CN" altLang="zh-CN" sz="2800" dirty="0"/>
              <a:t>1001 , [y]</a:t>
            </a:r>
            <a:r>
              <a:rPr lang="zh-CN" sz="2800" baseline="-25000" dirty="0"/>
              <a:t>补</a:t>
            </a:r>
            <a:r>
              <a:rPr lang="zh-CN" sz="2800" dirty="0"/>
              <a:t> </a:t>
            </a:r>
            <a:r>
              <a:rPr lang="zh-CN" altLang="zh-CN" sz="2800" dirty="0"/>
              <a:t>= </a:t>
            </a:r>
            <a:r>
              <a:rPr lang="zh-CN" altLang="zh-CN" sz="2800" dirty="0">
                <a:solidFill>
                  <a:srgbClr val="0070C0"/>
                </a:solidFill>
              </a:rPr>
              <a:t>1</a:t>
            </a:r>
            <a:r>
              <a:rPr lang="zh-CN" altLang="zh-CN" sz="2800" dirty="0"/>
              <a:t>1011</a:t>
            </a:r>
            <a:br>
              <a:rPr lang="zh-CN" altLang="zh-CN" sz="2800" dirty="0"/>
            </a:br>
            <a:r>
              <a:rPr lang="zh-CN" altLang="zh-CN" sz="2800" dirty="0"/>
              <a:t/>
            </a:r>
            <a:br>
              <a:rPr lang="zh-CN" altLang="zh-CN" sz="2800" dirty="0"/>
            </a:br>
            <a:r>
              <a:rPr lang="zh-CN" sz="2800" dirty="0"/>
              <a:t>　　　　　　　　</a:t>
            </a:r>
            <a:r>
              <a:rPr lang="zh-CN" altLang="zh-CN" sz="2800" dirty="0"/>
              <a:t>[x]</a:t>
            </a:r>
            <a:r>
              <a:rPr lang="zh-CN" sz="2800" baseline="-25000" dirty="0"/>
              <a:t>补</a:t>
            </a:r>
            <a:r>
              <a:rPr lang="zh-CN" sz="2800" dirty="0"/>
              <a:t>　　　</a:t>
            </a:r>
            <a:r>
              <a:rPr lang="zh-CN" altLang="zh-CN" sz="2800" dirty="0">
                <a:solidFill>
                  <a:srgbClr val="FF0000"/>
                </a:solidFill>
              </a:rPr>
              <a:t>0 </a:t>
            </a:r>
            <a:r>
              <a:rPr lang="zh-CN" altLang="zh-CN" sz="2800" dirty="0"/>
              <a:t>1 0 0 1</a:t>
            </a:r>
            <a:br>
              <a:rPr lang="zh-CN" altLang="zh-CN" sz="2800" dirty="0"/>
            </a:br>
            <a:r>
              <a:rPr lang="zh-CN" sz="2800" dirty="0"/>
              <a:t>　　　　　＋　　</a:t>
            </a:r>
            <a:r>
              <a:rPr lang="zh-CN" altLang="zh-CN" sz="2800" dirty="0"/>
              <a:t>[y]</a:t>
            </a:r>
            <a:r>
              <a:rPr lang="zh-CN" sz="2800" baseline="-25000" dirty="0"/>
              <a:t>补</a:t>
            </a:r>
            <a:r>
              <a:rPr lang="zh-CN" sz="2800" dirty="0"/>
              <a:t>　　　</a:t>
            </a:r>
            <a:r>
              <a:rPr lang="zh-CN" altLang="zh-CN" sz="2800" dirty="0">
                <a:solidFill>
                  <a:srgbClr val="0070C0"/>
                </a:solidFill>
              </a:rPr>
              <a:t>1</a:t>
            </a:r>
            <a:r>
              <a:rPr lang="zh-CN" altLang="zh-CN" sz="2800" dirty="0"/>
              <a:t> 1 0 1 1</a:t>
            </a:r>
            <a:br>
              <a:rPr lang="zh-CN" altLang="zh-CN" sz="2800" dirty="0"/>
            </a:br>
            <a:r>
              <a:rPr lang="zh-CN" sz="2800" dirty="0"/>
              <a:t>　　　　</a:t>
            </a:r>
            <a:r>
              <a:rPr lang="zh-CN" altLang="zh-CN" sz="2800" dirty="0"/>
              <a:t>————————————————</a:t>
            </a:r>
            <a:br>
              <a:rPr lang="zh-CN" altLang="zh-CN" sz="2800" dirty="0"/>
            </a:br>
            <a:r>
              <a:rPr lang="zh-CN" sz="2800" dirty="0"/>
              <a:t>　　　　　　　</a:t>
            </a:r>
            <a:r>
              <a:rPr lang="zh-CN" altLang="zh-CN" sz="2800" dirty="0"/>
              <a:t>[x+y]</a:t>
            </a:r>
            <a:r>
              <a:rPr lang="zh-CN" sz="2800" baseline="-25000" dirty="0"/>
              <a:t>补</a:t>
            </a:r>
            <a:r>
              <a:rPr lang="zh-CN" sz="2800" dirty="0"/>
              <a:t>　　</a:t>
            </a:r>
            <a:r>
              <a:rPr lang="zh-CN" altLang="zh-CN" sz="2800" u="sng" dirty="0">
                <a:solidFill>
                  <a:schemeClr val="tx2">
                    <a:lumMod val="40000"/>
                    <a:lumOff val="60000"/>
                  </a:schemeClr>
                </a:solidFill>
              </a:rPr>
              <a:t>1</a:t>
            </a:r>
            <a:r>
              <a:rPr lang="zh-CN" altLang="zh-CN" sz="2800" dirty="0"/>
              <a:t> </a:t>
            </a:r>
            <a:r>
              <a:rPr lang="zh-CN" altLang="zh-CN" sz="2800" dirty="0">
                <a:solidFill>
                  <a:srgbClr val="FF0000"/>
                </a:solidFill>
              </a:rPr>
              <a:t>0</a:t>
            </a:r>
            <a:r>
              <a:rPr lang="zh-CN" altLang="zh-CN" sz="2800" dirty="0"/>
              <a:t> 0 1 1 0</a:t>
            </a:r>
            <a:br>
              <a:rPr lang="zh-CN" altLang="zh-CN" sz="2800" dirty="0"/>
            </a:br>
            <a:r>
              <a:rPr lang="zh-CN" altLang="zh-CN" sz="2800" dirty="0"/>
              <a:t/>
            </a:r>
            <a:br>
              <a:rPr lang="zh-CN" altLang="zh-CN" sz="2800" dirty="0"/>
            </a:br>
            <a:r>
              <a:rPr lang="zh-CN" altLang="zh-CN" sz="2800" dirty="0"/>
              <a:t>∴ x+y = </a:t>
            </a:r>
            <a:r>
              <a:rPr lang="zh-CN" altLang="zh-CN" sz="2800" dirty="0">
                <a:solidFill>
                  <a:srgbClr val="FF0000"/>
                </a:solidFill>
              </a:rPr>
              <a:t>+</a:t>
            </a:r>
            <a:r>
              <a:rPr lang="zh-CN" altLang="zh-CN" sz="2800" dirty="0"/>
              <a:t>0110 </a:t>
            </a:r>
            <a:endParaRPr lang="en-US" altLang="zh-CN" sz="25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A104987-9AC6-4336-8252-37A2F7BC5AA4}" type="datetime11">
              <a:rPr lang="zh-CN" altLang="en-US" smtClean="0"/>
              <a:t>10:23:48</a:t>
            </a:fld>
            <a:endParaRPr lang="en-US" altLang="zh-CN" smtClean="0"/>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A1944FC-8A03-4F0E-9896-100D842D370A}" type="slidenum">
              <a:rPr lang="en-US" altLang="zh-CN"/>
              <a:pPr/>
              <a:t>82</a:t>
            </a:fld>
            <a:endParaRPr lang="en-US" altLang="zh-CN"/>
          </a:p>
        </p:txBody>
      </p:sp>
      <p:sp>
        <p:nvSpPr>
          <p:cNvPr id="86020" name="Rectangle 2"/>
          <p:cNvSpPr>
            <a:spLocks noGrp="1" noChangeArrowheads="1"/>
          </p:cNvSpPr>
          <p:nvPr>
            <p:ph type="title"/>
          </p:nvPr>
        </p:nvSpPr>
        <p:spPr>
          <a:xfrm>
            <a:off x="468313" y="333375"/>
            <a:ext cx="3825875" cy="796925"/>
          </a:xfrm>
        </p:spPr>
        <p:txBody>
          <a:bodyPr/>
          <a:lstStyle/>
          <a:p>
            <a:pPr eaLnBrk="1" hangingPunct="1"/>
            <a:r>
              <a:rPr lang="en-US" altLang="zh-CN" smtClean="0">
                <a:cs typeface="Times New Roman" pitchFamily="18" charset="0"/>
              </a:rPr>
              <a:t>2</a:t>
            </a:r>
            <a:r>
              <a:rPr lang="en-US" altLang="zh-CN" smtClean="0"/>
              <a:t>.2.2</a:t>
            </a:r>
            <a:r>
              <a:rPr lang="zh-CN" altLang="en-US" smtClean="0"/>
              <a:t>补码减法</a:t>
            </a:r>
          </a:p>
        </p:txBody>
      </p:sp>
      <p:sp>
        <p:nvSpPr>
          <p:cNvPr id="86021" name="Rectangle 3"/>
          <p:cNvSpPr>
            <a:spLocks noGrp="1" noChangeArrowheads="1"/>
          </p:cNvSpPr>
          <p:nvPr>
            <p:ph type="body" idx="1"/>
          </p:nvPr>
        </p:nvSpPr>
        <p:spPr>
          <a:xfrm>
            <a:off x="684213" y="1268413"/>
            <a:ext cx="7283450" cy="4968875"/>
          </a:xfrm>
        </p:spPr>
        <p:txBody>
          <a:bodyPr/>
          <a:lstStyle/>
          <a:p>
            <a:pPr marL="0" indent="0" eaLnBrk="1" hangingPunct="1">
              <a:lnSpc>
                <a:spcPct val="120000"/>
              </a:lnSpc>
              <a:buFont typeface="Wingdings" pitchFamily="2" charset="2"/>
              <a:buNone/>
            </a:pPr>
            <a:r>
              <a:rPr lang="zh-CN" altLang="zh-CN" sz="2400" smtClean="0"/>
              <a:t>公式：</a:t>
            </a:r>
            <a:r>
              <a:rPr lang="zh-CN" altLang="zh-CN" sz="2400" b="1" smtClean="0">
                <a:solidFill>
                  <a:srgbClr val="FF0000"/>
                </a:solidFill>
              </a:rPr>
              <a:t>[x]</a:t>
            </a:r>
            <a:r>
              <a:rPr lang="zh-CN" altLang="zh-CN" sz="2400" b="1" baseline="-25000" smtClean="0">
                <a:solidFill>
                  <a:srgbClr val="FF0000"/>
                </a:solidFill>
              </a:rPr>
              <a:t>补</a:t>
            </a:r>
            <a:r>
              <a:rPr lang="zh-CN" altLang="zh-CN" sz="2400" b="1" smtClean="0">
                <a:solidFill>
                  <a:srgbClr val="FF0000"/>
                </a:solidFill>
              </a:rPr>
              <a:t> - [y]</a:t>
            </a:r>
            <a:r>
              <a:rPr lang="zh-CN" altLang="zh-CN" sz="2400" b="1" baseline="-25000" smtClean="0">
                <a:solidFill>
                  <a:srgbClr val="FF0000"/>
                </a:solidFill>
              </a:rPr>
              <a:t>补</a:t>
            </a:r>
            <a:r>
              <a:rPr lang="zh-CN" altLang="zh-CN" sz="2400" b="1" smtClean="0">
                <a:solidFill>
                  <a:srgbClr val="FF0000"/>
                </a:solidFill>
              </a:rPr>
              <a:t> = [x]</a:t>
            </a:r>
            <a:r>
              <a:rPr lang="zh-CN" altLang="zh-CN" sz="2400" b="1" baseline="-25000" smtClean="0">
                <a:solidFill>
                  <a:srgbClr val="FF0000"/>
                </a:solidFill>
              </a:rPr>
              <a:t>补</a:t>
            </a:r>
            <a:r>
              <a:rPr lang="zh-CN" altLang="zh-CN" sz="2400" b="1" smtClean="0">
                <a:solidFill>
                  <a:srgbClr val="FF0000"/>
                </a:solidFill>
              </a:rPr>
              <a:t> + [-y]</a:t>
            </a:r>
            <a:r>
              <a:rPr lang="zh-CN" altLang="zh-CN" sz="2400" b="1" baseline="-25000" smtClean="0">
                <a:solidFill>
                  <a:srgbClr val="FF0000"/>
                </a:solidFill>
              </a:rPr>
              <a:t>补</a:t>
            </a:r>
            <a:r>
              <a:rPr lang="zh-CN" altLang="zh-CN" sz="2400" smtClean="0">
                <a:solidFill>
                  <a:srgbClr val="FF0000"/>
                </a:solidFill>
              </a:rPr>
              <a:t/>
            </a:r>
            <a:br>
              <a:rPr lang="zh-CN" altLang="zh-CN" sz="2400" smtClean="0">
                <a:solidFill>
                  <a:srgbClr val="FF0000"/>
                </a:solidFill>
              </a:rPr>
            </a:br>
            <a:r>
              <a:rPr lang="zh-CN" altLang="en-US" sz="2400" smtClean="0"/>
              <a:t>证明：</a:t>
            </a:r>
            <a:endParaRPr lang="en-US" altLang="zh-CN" sz="2400" smtClean="0"/>
          </a:p>
          <a:p>
            <a:pPr marL="0" indent="0" eaLnBrk="1" hangingPunct="1">
              <a:lnSpc>
                <a:spcPct val="120000"/>
              </a:lnSpc>
              <a:buFont typeface="Wingdings" pitchFamily="2" charset="2"/>
              <a:buNone/>
            </a:pPr>
            <a:r>
              <a:rPr lang="zh-CN" altLang="en-US" sz="2400" smtClean="0"/>
              <a:t>因为</a:t>
            </a:r>
            <a:r>
              <a:rPr lang="en-US" altLang="zh-CN" sz="24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[x]</a:t>
            </a:r>
            <a:r>
              <a:rPr lang="zh-CN" altLang="zh-CN" sz="2400" b="1" baseline="-25000" smtClean="0"/>
              <a:t>补</a:t>
            </a:r>
            <a:r>
              <a:rPr lang="en-US" altLang="zh-CN" sz="2400" b="1" smtClean="0"/>
              <a:t>+</a:t>
            </a:r>
            <a:r>
              <a:rPr lang="zh-CN" altLang="zh-CN" sz="2400" b="1" smtClean="0"/>
              <a:t> [</a:t>
            </a:r>
            <a:r>
              <a:rPr lang="en-US" altLang="zh-CN" sz="2400" b="1" smtClean="0"/>
              <a:t>y</a:t>
            </a:r>
            <a:r>
              <a:rPr lang="zh-CN" altLang="zh-CN" sz="2400" b="1" smtClean="0"/>
              <a:t>]</a:t>
            </a:r>
            <a:r>
              <a:rPr lang="zh-CN" altLang="zh-CN" sz="2400" b="1" baseline="-25000" smtClean="0"/>
              <a:t>补</a:t>
            </a:r>
            <a:endParaRPr lang="en-US" altLang="zh-CN" sz="2400" b="1" baseline="-25000" smtClean="0"/>
          </a:p>
          <a:p>
            <a:pPr marL="0" indent="0" eaLnBrk="1" hangingPunct="1">
              <a:lnSpc>
                <a:spcPct val="120000"/>
              </a:lnSpc>
              <a:buFont typeface="Wingdings" pitchFamily="2" charset="2"/>
              <a:buNone/>
            </a:pPr>
            <a:r>
              <a:rPr lang="zh-CN" altLang="en-US" sz="2400" smtClean="0"/>
              <a:t>所以</a:t>
            </a:r>
            <a:r>
              <a:rPr lang="en-US" altLang="zh-CN" sz="2400" b="1" smtClean="0"/>
              <a:t>	 </a:t>
            </a: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smtClean="0"/>
              <a:t>=</a:t>
            </a:r>
            <a:r>
              <a:rPr lang="en-US" altLang="zh-CN" sz="2400" b="1" baseline="-250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 </a:t>
            </a:r>
            <a:r>
              <a:rPr lang="zh-CN" altLang="zh-CN" sz="2400" b="1" smtClean="0"/>
              <a:t>[x]</a:t>
            </a:r>
            <a:r>
              <a:rPr lang="zh-CN" altLang="zh-CN" sz="2400" b="1" baseline="-25000" smtClean="0"/>
              <a:t>补</a:t>
            </a:r>
            <a:r>
              <a:rPr lang="en-US" altLang="zh-CN" sz="2400" b="1" baseline="-25000" smtClean="0"/>
              <a:t>				</a:t>
            </a:r>
            <a:r>
              <a:rPr lang="en-US" altLang="zh-CN" sz="2400" b="1" smtClean="0"/>
              <a:t>(1)</a:t>
            </a:r>
          </a:p>
          <a:p>
            <a:pPr marL="0" indent="0" eaLnBrk="1" hangingPunct="1">
              <a:lnSpc>
                <a:spcPct val="120000"/>
              </a:lnSpc>
              <a:buFont typeface="Wingdings" pitchFamily="2" charset="2"/>
              <a:buNone/>
            </a:pPr>
            <a:r>
              <a:rPr lang="zh-CN" altLang="en-US" sz="2400" smtClean="0"/>
              <a:t>又 </a:t>
            </a:r>
            <a:r>
              <a:rPr lang="en-US" altLang="zh-CN" sz="24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[x</a:t>
            </a:r>
            <a:r>
              <a:rPr lang="en-US" altLang="zh-CN" sz="2400" b="1" smtClean="0"/>
              <a:t>+</a:t>
            </a:r>
            <a:r>
              <a:rPr lang="zh-CN" altLang="en-US" sz="2400" b="1" smtClean="0"/>
              <a:t>（</a:t>
            </a:r>
            <a:r>
              <a:rPr lang="en-US" altLang="zh-CN" sz="2400" b="1" smtClean="0"/>
              <a:t>-y</a:t>
            </a:r>
            <a:r>
              <a:rPr lang="zh-CN" altLang="en-US" sz="2400" b="1" smtClean="0"/>
              <a:t>）</a:t>
            </a:r>
            <a:r>
              <a:rPr lang="zh-CN" altLang="zh-CN" sz="2400" b="1" smtClean="0"/>
              <a:t>]</a:t>
            </a:r>
            <a:r>
              <a:rPr lang="zh-CN" altLang="zh-CN" sz="2400" b="1" baseline="-25000" smtClean="0"/>
              <a:t>补</a:t>
            </a:r>
            <a:r>
              <a:rPr lang="en-US" altLang="zh-CN" sz="2400" b="1" smtClean="0"/>
              <a:t>=</a:t>
            </a:r>
            <a:r>
              <a:rPr lang="zh-CN" altLang="zh-CN" sz="2400" b="1" smtClean="0"/>
              <a:t>[x]</a:t>
            </a:r>
            <a:r>
              <a:rPr lang="zh-CN" altLang="zh-CN" sz="2400" b="1" baseline="-25000" smtClean="0"/>
              <a:t>补</a:t>
            </a:r>
            <a:r>
              <a:rPr lang="en-US" altLang="zh-CN" sz="2400" b="1" smtClean="0"/>
              <a:t>+</a:t>
            </a:r>
            <a:r>
              <a:rPr lang="zh-CN" altLang="zh-CN" sz="2400" b="1" smtClean="0"/>
              <a:t> [</a:t>
            </a:r>
            <a:r>
              <a:rPr lang="en-US" altLang="zh-CN" sz="2400" b="1" smtClean="0"/>
              <a:t>-y</a:t>
            </a:r>
            <a:r>
              <a:rPr lang="zh-CN" altLang="zh-CN" sz="2400" b="1" smtClean="0"/>
              <a:t>]</a:t>
            </a:r>
            <a:r>
              <a:rPr lang="zh-CN" altLang="zh-CN" sz="2400" b="1" baseline="-25000" smtClean="0"/>
              <a:t>补</a:t>
            </a:r>
            <a:endParaRPr lang="en-US" altLang="zh-CN" sz="2400" b="1" baseline="-25000" smtClean="0"/>
          </a:p>
          <a:p>
            <a:pPr marL="0" indent="0" eaLnBrk="1" hangingPunct="1">
              <a:lnSpc>
                <a:spcPct val="120000"/>
              </a:lnSpc>
              <a:buFont typeface="Wingdings" pitchFamily="2" charset="2"/>
              <a:buNone/>
            </a:pPr>
            <a:r>
              <a:rPr lang="zh-CN" altLang="en-US" sz="2400" smtClean="0"/>
              <a:t>所以</a:t>
            </a:r>
            <a:r>
              <a:rPr lang="en-US" altLang="zh-CN" sz="2400" smtClean="0"/>
              <a:t>	</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zh-CN" altLang="zh-CN" sz="2400" b="1" baseline="-25000" smtClean="0"/>
              <a:t>补</a:t>
            </a:r>
            <a:r>
              <a:rPr lang="en-US" altLang="zh-CN" sz="2400" b="1" baseline="-25000" smtClean="0"/>
              <a:t>				</a:t>
            </a:r>
            <a:r>
              <a:rPr lang="en-US" altLang="zh-CN" sz="2400" b="1" smtClean="0"/>
              <a:t>(2)</a:t>
            </a:r>
          </a:p>
          <a:p>
            <a:pPr marL="0" indent="0" eaLnBrk="1" hangingPunct="1">
              <a:lnSpc>
                <a:spcPct val="120000"/>
              </a:lnSpc>
              <a:buFont typeface="Wingdings" pitchFamily="2" charset="2"/>
              <a:buNone/>
            </a:pPr>
            <a:r>
              <a:rPr lang="zh-CN" altLang="en-US" sz="2400" smtClean="0"/>
              <a:t>将（</a:t>
            </a:r>
            <a:r>
              <a:rPr lang="en-US" altLang="zh-CN" sz="2400" smtClean="0"/>
              <a:t>1</a:t>
            </a:r>
            <a:r>
              <a:rPr lang="zh-CN" altLang="en-US" sz="2400" smtClean="0"/>
              <a:t>）式和（</a:t>
            </a:r>
            <a:r>
              <a:rPr lang="en-US" altLang="zh-CN" sz="2400" smtClean="0"/>
              <a:t>2</a:t>
            </a:r>
            <a:r>
              <a:rPr lang="zh-CN" altLang="en-US" sz="2400" smtClean="0"/>
              <a:t>）式相加，得</a:t>
            </a:r>
            <a:endParaRPr lang="en-US" altLang="zh-CN" sz="2400" smtClean="0"/>
          </a:p>
          <a:p>
            <a:pPr marL="0" indent="0" eaLnBrk="1" hangingPunct="1">
              <a:lnSpc>
                <a:spcPct val="120000"/>
              </a:lnSpc>
              <a:buFont typeface="Wingdings" pitchFamily="2" charset="2"/>
              <a:buNone/>
            </a:pPr>
            <a:r>
              <a:rPr lang="en-US" altLang="zh-CN" sz="2400" smtClean="0"/>
              <a:t>	</a:t>
            </a: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smtClean="0"/>
              <a:t>=</a:t>
            </a:r>
            <a:r>
              <a:rPr lang="en-US" altLang="zh-CN" sz="2400" b="1" baseline="-25000" smtClean="0"/>
              <a:t> </a:t>
            </a:r>
            <a:r>
              <a:rPr lang="zh-CN" altLang="zh-CN" sz="2400" b="1" smtClean="0"/>
              <a:t>[x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zh-CN" altLang="zh-CN" sz="2400" b="1" baseline="-25000" smtClean="0"/>
              <a:t>补</a:t>
            </a:r>
            <a:r>
              <a:rPr lang="en-US" altLang="zh-CN" sz="2400" b="1" smtClean="0"/>
              <a:t>- </a:t>
            </a:r>
            <a:r>
              <a:rPr lang="zh-CN" altLang="zh-CN" sz="2400" b="1" smtClean="0"/>
              <a:t>[x]</a:t>
            </a:r>
            <a:r>
              <a:rPr lang="zh-CN" altLang="zh-CN" sz="2400" b="1" baseline="-25000" smtClean="0"/>
              <a:t>补</a:t>
            </a:r>
            <a:r>
              <a:rPr lang="en-US" altLang="zh-CN" sz="2400" b="1" baseline="-25000" smtClean="0"/>
              <a:t>	</a:t>
            </a:r>
          </a:p>
          <a:p>
            <a:pPr marL="0" indent="0" eaLnBrk="1" hangingPunct="1">
              <a:lnSpc>
                <a:spcPct val="120000"/>
              </a:lnSpc>
              <a:buFont typeface="Wingdings" pitchFamily="2" charset="2"/>
              <a:buNone/>
            </a:pPr>
            <a:r>
              <a:rPr lang="en-US" altLang="zh-CN" sz="2400" b="1" baseline="-25000" smtClean="0"/>
              <a:t>		</a:t>
            </a:r>
            <a:r>
              <a:rPr lang="en-US" altLang="zh-CN" sz="2400" b="1" smtClean="0"/>
              <a:t>       =</a:t>
            </a:r>
            <a:r>
              <a:rPr lang="zh-CN" altLang="zh-CN" sz="2400" b="1" smtClean="0"/>
              <a:t> [x</a:t>
            </a:r>
            <a:r>
              <a:rPr lang="en-US" altLang="zh-CN" sz="2400" b="1" smtClean="0"/>
              <a:t>+y+x-y</a:t>
            </a:r>
            <a:r>
              <a:rPr lang="zh-CN" altLang="zh-CN" sz="2400" b="1" smtClean="0"/>
              <a:t>]</a:t>
            </a:r>
            <a:r>
              <a:rPr lang="zh-CN" altLang="zh-CN" sz="2400" b="1" baseline="-25000" smtClean="0"/>
              <a:t>补</a:t>
            </a:r>
            <a:r>
              <a:rPr lang="en-US" altLang="zh-CN" sz="2400" b="1" baseline="-25000" smtClean="0"/>
              <a:t> </a:t>
            </a:r>
            <a:r>
              <a:rPr lang="en-US" altLang="zh-CN" sz="2400" b="1" smtClean="0"/>
              <a:t>-</a:t>
            </a:r>
            <a:r>
              <a:rPr lang="zh-CN" altLang="zh-CN" sz="2400" b="1" smtClean="0"/>
              <a:t> [x]</a:t>
            </a:r>
            <a:r>
              <a:rPr lang="zh-CN" altLang="zh-CN" sz="2400" b="1" baseline="-25000" smtClean="0"/>
              <a:t>补</a:t>
            </a:r>
            <a:r>
              <a:rPr lang="en-US" altLang="zh-CN" sz="2400" b="1" smtClean="0"/>
              <a:t>- </a:t>
            </a:r>
            <a:r>
              <a:rPr lang="zh-CN" altLang="zh-CN" sz="2400" b="1" smtClean="0"/>
              <a:t>[x]</a:t>
            </a:r>
            <a:r>
              <a:rPr lang="zh-CN" altLang="zh-CN" sz="2400" b="1" baseline="-25000" smtClean="0"/>
              <a:t>补</a:t>
            </a:r>
            <a:r>
              <a:rPr lang="en-US" altLang="zh-CN" sz="2400" b="1" smtClean="0"/>
              <a:t>=0</a:t>
            </a:r>
          </a:p>
          <a:p>
            <a:pPr marL="0" indent="0" eaLnBrk="1" hangingPunct="1">
              <a:lnSpc>
                <a:spcPct val="120000"/>
              </a:lnSpc>
              <a:buFont typeface="Wingdings" pitchFamily="2" charset="2"/>
              <a:buNone/>
            </a:pPr>
            <a:r>
              <a:rPr lang="zh-CN" altLang="en-US" sz="2400" smtClean="0"/>
              <a:t>故</a:t>
            </a:r>
            <a:r>
              <a:rPr lang="en-US" altLang="zh-CN" sz="2400" smtClean="0"/>
              <a:t>	</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smtClean="0"/>
              <a:t>=</a:t>
            </a:r>
            <a:r>
              <a:rPr lang="zh-CN" altLang="zh-CN" sz="2400" b="1" smtClean="0"/>
              <a:t> </a:t>
            </a:r>
            <a:r>
              <a:rPr lang="en-US" altLang="zh-CN" sz="2400" b="1" smtClean="0"/>
              <a:t>-</a:t>
            </a:r>
            <a:r>
              <a:rPr lang="zh-CN" altLang="zh-CN" sz="2400" b="1" smtClean="0"/>
              <a:t>[</a:t>
            </a:r>
            <a:r>
              <a:rPr lang="en-US" altLang="zh-CN" sz="2400" b="1" smtClean="0"/>
              <a:t>y</a:t>
            </a:r>
            <a:r>
              <a:rPr lang="zh-CN" altLang="zh-CN" sz="2400" b="1" smtClean="0"/>
              <a:t>]</a:t>
            </a:r>
            <a:r>
              <a:rPr lang="zh-CN" altLang="zh-CN" sz="2400" b="1" baseline="-25000" smtClean="0"/>
              <a:t>补</a:t>
            </a:r>
            <a:endParaRPr lang="en-US" altLang="zh-CN" sz="24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01DEB5C-5CA1-4009-8048-278530B18942}" type="datetime11">
              <a:rPr lang="zh-CN" altLang="en-US" smtClean="0"/>
              <a:t>10:23:48</a:t>
            </a:fld>
            <a:endParaRPr lang="en-US" altLang="zh-CN" smtClean="0"/>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D42D858-C912-46BA-BC0D-CE8F3C89B671}" type="slidenum">
              <a:rPr lang="en-US" altLang="zh-CN"/>
              <a:pPr/>
              <a:t>83</a:t>
            </a:fld>
            <a:endParaRPr lang="en-US" altLang="zh-CN"/>
          </a:p>
        </p:txBody>
      </p:sp>
      <p:sp>
        <p:nvSpPr>
          <p:cNvPr id="87044" name="Rectangle 2"/>
          <p:cNvSpPr>
            <a:spLocks noGrp="1" noChangeArrowheads="1"/>
          </p:cNvSpPr>
          <p:nvPr>
            <p:ph type="title"/>
          </p:nvPr>
        </p:nvSpPr>
        <p:spPr>
          <a:xfrm>
            <a:off x="468313" y="333375"/>
            <a:ext cx="3825875" cy="796925"/>
          </a:xfrm>
        </p:spPr>
        <p:txBody>
          <a:bodyPr/>
          <a:lstStyle/>
          <a:p>
            <a:pPr eaLnBrk="1" hangingPunct="1"/>
            <a:r>
              <a:rPr lang="en-US" altLang="zh-CN" smtClean="0">
                <a:cs typeface="Times New Roman" pitchFamily="18" charset="0"/>
              </a:rPr>
              <a:t>2</a:t>
            </a:r>
            <a:r>
              <a:rPr lang="en-US" altLang="zh-CN" smtClean="0"/>
              <a:t>.2.2</a:t>
            </a:r>
            <a:r>
              <a:rPr lang="zh-CN" altLang="en-US" smtClean="0"/>
              <a:t>补码减法</a:t>
            </a:r>
          </a:p>
        </p:txBody>
      </p:sp>
      <p:sp>
        <p:nvSpPr>
          <p:cNvPr id="87045" name="Rectangle 3"/>
          <p:cNvSpPr>
            <a:spLocks noGrp="1" noChangeArrowheads="1"/>
          </p:cNvSpPr>
          <p:nvPr>
            <p:ph type="body" idx="1"/>
          </p:nvPr>
        </p:nvSpPr>
        <p:spPr>
          <a:xfrm>
            <a:off x="684213" y="1268413"/>
            <a:ext cx="7283450" cy="4968875"/>
          </a:xfrm>
        </p:spPr>
        <p:txBody>
          <a:bodyPr/>
          <a:lstStyle/>
          <a:p>
            <a:pPr marL="0" indent="0" eaLnBrk="1" hangingPunct="1">
              <a:lnSpc>
                <a:spcPct val="120000"/>
              </a:lnSpc>
              <a:buFont typeface="Wingdings" pitchFamily="2" charset="2"/>
              <a:buNone/>
            </a:pPr>
            <a:r>
              <a:rPr lang="zh-CN" altLang="en-US" sz="2400" smtClean="0"/>
              <a:t>做补码减法时常常需要从</a:t>
            </a: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baseline="-25000" smtClean="0"/>
              <a:t> </a:t>
            </a:r>
            <a:r>
              <a:rPr lang="zh-CN" altLang="en-US" sz="2400" b="1" smtClean="0"/>
              <a:t>求</a:t>
            </a:r>
            <a:r>
              <a:rPr lang="zh-CN" altLang="zh-CN" sz="2400" b="1" smtClean="0"/>
              <a:t> [</a:t>
            </a:r>
            <a:r>
              <a:rPr lang="en-US" altLang="zh-CN" sz="2400" b="1" smtClean="0"/>
              <a:t>-y</a:t>
            </a:r>
            <a:r>
              <a:rPr lang="zh-CN" altLang="zh-CN" sz="2400" b="1" smtClean="0"/>
              <a:t>]</a:t>
            </a:r>
            <a:r>
              <a:rPr lang="zh-CN" altLang="zh-CN" sz="2400" b="1" baseline="-25000" smtClean="0"/>
              <a:t>补</a:t>
            </a:r>
            <a:r>
              <a:rPr lang="zh-CN" altLang="en-US" sz="2400" b="1" baseline="-25000" smtClean="0"/>
              <a:t>，</a:t>
            </a:r>
            <a:r>
              <a:rPr lang="zh-CN" altLang="en-US" sz="2400" b="1" smtClean="0"/>
              <a:t>有两种方法。</a:t>
            </a:r>
            <a:endParaRPr lang="en-US" altLang="zh-CN" sz="2400" b="1" smtClean="0"/>
          </a:p>
          <a:p>
            <a:pPr marL="0" indent="0" eaLnBrk="1" hangingPunct="1">
              <a:lnSpc>
                <a:spcPct val="120000"/>
              </a:lnSpc>
              <a:buFont typeface="Wingdings" pitchFamily="2" charset="2"/>
              <a:buNone/>
            </a:pPr>
            <a:r>
              <a:rPr lang="zh-CN" altLang="en-US" sz="2400" b="1" smtClean="0"/>
              <a:t>方法一：对</a:t>
            </a:r>
            <a:r>
              <a:rPr lang="zh-CN" altLang="zh-CN" sz="2400" b="1" smtClean="0"/>
              <a:t>[</a:t>
            </a:r>
            <a:r>
              <a:rPr lang="en-US" altLang="zh-CN" sz="2400" b="1" smtClean="0"/>
              <a:t>y</a:t>
            </a:r>
            <a:r>
              <a:rPr lang="zh-CN" altLang="zh-CN" sz="2400" b="1" smtClean="0"/>
              <a:t>]</a:t>
            </a:r>
            <a:r>
              <a:rPr lang="zh-CN" altLang="zh-CN" sz="2400" b="1" baseline="-25000" smtClean="0"/>
              <a:t>补</a:t>
            </a:r>
            <a:r>
              <a:rPr lang="zh-CN" altLang="en-US" sz="2400" b="1" smtClean="0"/>
              <a:t>包括符号位“取反后最末位加</a:t>
            </a:r>
            <a:r>
              <a:rPr lang="en-US" altLang="zh-CN" sz="2400" b="1" smtClean="0"/>
              <a:t>1</a:t>
            </a:r>
            <a:r>
              <a:rPr lang="zh-CN" altLang="en-US" sz="2400" b="1" smtClean="0"/>
              <a:t>”</a:t>
            </a:r>
            <a:endParaRPr lang="en-US" altLang="zh-CN" sz="2400" b="1" smtClean="0"/>
          </a:p>
          <a:p>
            <a:pPr marL="0" indent="0" eaLnBrk="1" hangingPunct="1">
              <a:lnSpc>
                <a:spcPct val="120000"/>
              </a:lnSpc>
              <a:buFont typeface="Wingdings" pitchFamily="2" charset="2"/>
              <a:buNone/>
            </a:pPr>
            <a:r>
              <a:rPr lang="zh-CN" altLang="en-US" sz="2400" b="1" smtClean="0"/>
              <a:t>方法二：对</a:t>
            </a:r>
            <a:r>
              <a:rPr lang="zh-CN" altLang="zh-CN" sz="2400" b="1" smtClean="0"/>
              <a:t>[</a:t>
            </a:r>
            <a:r>
              <a:rPr lang="en-US" altLang="zh-CN" sz="2400" b="1" smtClean="0"/>
              <a:t>y</a:t>
            </a:r>
            <a:r>
              <a:rPr lang="zh-CN" altLang="zh-CN" sz="2400" b="1" smtClean="0"/>
              <a:t>]</a:t>
            </a:r>
            <a:r>
              <a:rPr lang="zh-CN" altLang="zh-CN" sz="2400" b="1" baseline="-25000" smtClean="0"/>
              <a:t>补</a:t>
            </a:r>
            <a:r>
              <a:rPr lang="zh-CN" altLang="en-US" sz="2400" b="1" smtClean="0"/>
              <a:t>从最低位开始搜索，遇到第一个</a:t>
            </a:r>
            <a:r>
              <a:rPr lang="en-US" altLang="zh-CN" sz="2400" b="1" smtClean="0"/>
              <a:t>1</a:t>
            </a:r>
            <a:r>
              <a:rPr lang="zh-CN" altLang="en-US" sz="2400" b="1" smtClean="0"/>
              <a:t>，从</a:t>
            </a:r>
            <a:r>
              <a:rPr lang="en-US" altLang="zh-CN" sz="2400" b="1" smtClean="0"/>
              <a:t>1</a:t>
            </a:r>
            <a:r>
              <a:rPr lang="zh-CN" altLang="en-US" sz="2400" b="1" smtClean="0"/>
              <a:t>的下一位开始都取反。</a:t>
            </a:r>
            <a:endParaRPr lang="en-US" altLang="zh-CN" sz="2400" b="1" smtClean="0"/>
          </a:p>
          <a:p>
            <a:pPr marL="0" indent="0" eaLnBrk="1" hangingPunct="1">
              <a:lnSpc>
                <a:spcPct val="120000"/>
              </a:lnSpc>
              <a:buFont typeface="Wingdings" pitchFamily="2" charset="2"/>
              <a:buNone/>
            </a:pPr>
            <a:r>
              <a:rPr lang="zh-CN" altLang="en-US" sz="2400" smtClean="0"/>
              <a:t>例如：</a:t>
            </a:r>
            <a:r>
              <a:rPr lang="zh-CN" altLang="zh-CN" sz="2400" b="1" smtClean="0"/>
              <a:t> [</a:t>
            </a:r>
            <a:r>
              <a:rPr lang="en-US" altLang="zh-CN" sz="2400" b="1" smtClean="0"/>
              <a:t>y</a:t>
            </a:r>
            <a:r>
              <a:rPr lang="zh-CN" altLang="zh-CN" sz="2400" b="1" smtClean="0"/>
              <a:t>]</a:t>
            </a:r>
            <a:r>
              <a:rPr lang="zh-CN" altLang="zh-CN" sz="2400" b="1" baseline="-25000" smtClean="0"/>
              <a:t>补</a:t>
            </a:r>
            <a:r>
              <a:rPr lang="en-US" altLang="zh-CN" sz="2400" b="1" baseline="-25000" smtClean="0"/>
              <a:t> </a:t>
            </a:r>
            <a:r>
              <a:rPr lang="en-US" altLang="zh-CN" sz="2400" smtClean="0"/>
              <a:t>= </a:t>
            </a:r>
            <a:r>
              <a:rPr lang="en-US" altLang="zh-CN" sz="2400" smtClean="0">
                <a:solidFill>
                  <a:srgbClr val="FF0000"/>
                </a:solidFill>
              </a:rPr>
              <a:t>1</a:t>
            </a:r>
            <a:r>
              <a:rPr lang="en-US" altLang="zh-CN" sz="2400" smtClean="0"/>
              <a:t> 100 0100</a:t>
            </a:r>
          </a:p>
          <a:p>
            <a:pPr marL="0" indent="0" eaLnBrk="1" hangingPunct="1">
              <a:lnSpc>
                <a:spcPct val="120000"/>
              </a:lnSpc>
              <a:buFont typeface="Wingdings" pitchFamily="2" charset="2"/>
              <a:buNone/>
            </a:pPr>
            <a:r>
              <a:rPr lang="zh-CN" altLang="en-US" sz="2400" b="1" smtClean="0"/>
              <a:t>方法一</a:t>
            </a:r>
            <a:r>
              <a:rPr lang="zh-CN" altLang="en-US" sz="2400" b="1" smtClean="0">
                <a:sym typeface="Wingdings" pitchFamily="2" charset="2"/>
              </a:rPr>
              <a:t>：  （</a:t>
            </a:r>
            <a:r>
              <a:rPr lang="en-US" altLang="zh-CN" sz="2400" b="1" smtClean="0">
                <a:sym typeface="Wingdings" pitchFamily="2" charset="2"/>
              </a:rPr>
              <a:t>1</a:t>
            </a:r>
            <a:r>
              <a:rPr lang="zh-CN" altLang="en-US" sz="2400" b="1" smtClean="0">
                <a:sym typeface="Wingdings" pitchFamily="2" charset="2"/>
              </a:rPr>
              <a:t>）全部取反 </a:t>
            </a:r>
            <a:r>
              <a:rPr lang="en-US" altLang="zh-CN" sz="2400" b="1" smtClean="0">
                <a:sym typeface="Wingdings" pitchFamily="2" charset="2"/>
              </a:rPr>
              <a:t>0011 1011</a:t>
            </a:r>
          </a:p>
          <a:p>
            <a:pPr marL="0" indent="0" eaLnBrk="1" hangingPunct="1">
              <a:lnSpc>
                <a:spcPct val="120000"/>
              </a:lnSpc>
              <a:buFont typeface="Wingdings" pitchFamily="2" charset="2"/>
              <a:buNone/>
            </a:pPr>
            <a:r>
              <a:rPr lang="en-US" altLang="zh-CN" sz="2400" b="1" smtClean="0">
                <a:sym typeface="Wingdings" pitchFamily="2" charset="2"/>
              </a:rPr>
              <a:t>	      </a:t>
            </a:r>
            <a:r>
              <a:rPr lang="zh-CN" altLang="en-US" sz="2400" b="1" smtClean="0">
                <a:sym typeface="Wingdings" pitchFamily="2" charset="2"/>
              </a:rPr>
              <a:t>（</a:t>
            </a:r>
            <a:r>
              <a:rPr lang="en-US" altLang="zh-CN" sz="2400" b="1" smtClean="0">
                <a:sym typeface="Wingdings" pitchFamily="2" charset="2"/>
              </a:rPr>
              <a:t>2</a:t>
            </a:r>
            <a:r>
              <a:rPr lang="zh-CN" altLang="en-US" sz="2400" b="1" smtClean="0">
                <a:sym typeface="Wingdings" pitchFamily="2" charset="2"/>
              </a:rPr>
              <a:t>）最末位加</a:t>
            </a:r>
            <a:r>
              <a:rPr lang="en-US" altLang="zh-CN" sz="2400" b="1" smtClean="0">
                <a:sym typeface="Wingdings" pitchFamily="2" charset="2"/>
              </a:rPr>
              <a:t>1</a:t>
            </a:r>
            <a:r>
              <a:rPr lang="zh-CN" altLang="en-US" sz="2400" b="1" smtClean="0">
                <a:sym typeface="Wingdings" pitchFamily="2" charset="2"/>
              </a:rPr>
              <a:t> ，得到 </a:t>
            </a:r>
            <a:r>
              <a:rPr lang="en-US" altLang="zh-CN" sz="2400" b="1" smtClean="0">
                <a:sym typeface="Wingdings" pitchFamily="2" charset="2"/>
              </a:rPr>
              <a:t>0011 1100 </a:t>
            </a:r>
          </a:p>
          <a:p>
            <a:pPr marL="0" indent="0" eaLnBrk="1" hangingPunct="1">
              <a:lnSpc>
                <a:spcPct val="120000"/>
              </a:lnSpc>
              <a:buFont typeface="Wingdings" pitchFamily="2" charset="2"/>
              <a:buNone/>
            </a:pPr>
            <a:r>
              <a:rPr lang="zh-CN" altLang="en-US" sz="2400" b="1" smtClean="0">
                <a:sym typeface="Wingdings" pitchFamily="2" charset="2"/>
              </a:rPr>
              <a:t>方法二：</a:t>
            </a:r>
            <a:r>
              <a:rPr lang="en-US" altLang="zh-CN" sz="2400" b="1" smtClean="0">
                <a:sym typeface="Wingdings" pitchFamily="2" charset="2"/>
              </a:rPr>
              <a:t>1 100 0100</a:t>
            </a:r>
          </a:p>
          <a:p>
            <a:pPr marL="0" indent="0" eaLnBrk="1" hangingPunct="1">
              <a:lnSpc>
                <a:spcPct val="120000"/>
              </a:lnSpc>
              <a:buFont typeface="Wingdings" pitchFamily="2" charset="2"/>
              <a:buNone/>
            </a:pPr>
            <a:endParaRPr lang="en-US" altLang="zh-CN" sz="2400" b="1" smtClean="0">
              <a:sym typeface="Wingdings" pitchFamily="2" charset="2"/>
            </a:endParaRPr>
          </a:p>
          <a:p>
            <a:pPr marL="0" indent="0" eaLnBrk="1" hangingPunct="1">
              <a:lnSpc>
                <a:spcPct val="120000"/>
              </a:lnSpc>
              <a:buFont typeface="Wingdings" pitchFamily="2" charset="2"/>
              <a:buNone/>
            </a:pPr>
            <a:r>
              <a:rPr lang="zh-CN" altLang="zh-CN" sz="2400" b="1" smtClean="0"/>
              <a:t>[</a:t>
            </a:r>
            <a:r>
              <a:rPr lang="en-US" altLang="zh-CN" sz="2400" b="1" smtClean="0"/>
              <a:t>-y</a:t>
            </a:r>
            <a:r>
              <a:rPr lang="zh-CN" altLang="zh-CN" sz="2400" b="1" smtClean="0"/>
              <a:t>]</a:t>
            </a:r>
            <a:r>
              <a:rPr lang="zh-CN" altLang="zh-CN" sz="2400" b="1" baseline="-25000" smtClean="0"/>
              <a:t>补</a:t>
            </a:r>
            <a:r>
              <a:rPr lang="en-US" altLang="zh-CN" sz="2400" b="1" smtClean="0"/>
              <a:t>= </a:t>
            </a:r>
            <a:r>
              <a:rPr lang="en-US" altLang="zh-CN" sz="2400" b="1" smtClean="0">
                <a:sym typeface="Wingdings" pitchFamily="2" charset="2"/>
              </a:rPr>
              <a:t>0011 1100 </a:t>
            </a:r>
            <a:endParaRPr lang="en-US" altLang="zh-CN" sz="2400" b="1" smtClean="0"/>
          </a:p>
        </p:txBody>
      </p:sp>
      <p:sp>
        <p:nvSpPr>
          <p:cNvPr id="87046" name="圆角矩形标注 3"/>
          <p:cNvSpPr>
            <a:spLocks noChangeArrowheads="1"/>
          </p:cNvSpPr>
          <p:nvPr/>
        </p:nvSpPr>
        <p:spPr bwMode="auto">
          <a:xfrm>
            <a:off x="3965575" y="5013325"/>
            <a:ext cx="1943100" cy="1223963"/>
          </a:xfrm>
          <a:prstGeom prst="wedgeRoundRectCallout">
            <a:avLst>
              <a:gd name="adj1" fmla="val -91324"/>
              <a:gd name="adj2" fmla="val -36931"/>
              <a:gd name="adj3" fmla="val 16667"/>
            </a:avLst>
          </a:prstGeom>
          <a:solidFill>
            <a:schemeClr val="accent1"/>
          </a:solidFill>
          <a:ln w="9525" algn="ctr">
            <a:solidFill>
              <a:schemeClr val="tx1"/>
            </a:solidFill>
            <a:miter lim="800000"/>
            <a:headEnd/>
            <a:tailEnd/>
          </a:ln>
        </p:spPr>
        <p:txBody>
          <a:bodyPr wrap="none"/>
          <a:lstStyle/>
          <a:p>
            <a:pPr eaLnBrk="1" hangingPunct="1"/>
            <a:r>
              <a:rPr lang="zh-CN" altLang="en-US"/>
              <a:t>搜索到的第一个</a:t>
            </a:r>
            <a:r>
              <a:rPr lang="en-US" altLang="zh-CN"/>
              <a:t>1</a:t>
            </a:r>
          </a:p>
          <a:p>
            <a:pPr eaLnBrk="1" hangingPunct="1"/>
            <a:r>
              <a:rPr lang="zh-CN" altLang="en-US"/>
              <a:t>这个</a:t>
            </a:r>
            <a:r>
              <a:rPr lang="en-US" altLang="zh-CN"/>
              <a:t>1</a:t>
            </a:r>
            <a:r>
              <a:rPr lang="zh-CN" altLang="en-US"/>
              <a:t>左边的各位</a:t>
            </a:r>
            <a:endParaRPr lang="en-US" altLang="zh-CN"/>
          </a:p>
          <a:p>
            <a:pPr eaLnBrk="1" hangingPunct="1"/>
            <a:r>
              <a:rPr lang="zh-CN" altLang="en-US"/>
              <a:t>全部取反，得到</a:t>
            </a:r>
            <a:endParaRPr lang="en-US" altLang="zh-CN"/>
          </a:p>
          <a:p>
            <a:pPr eaLnBrk="1" hangingPunct="1"/>
            <a:r>
              <a:rPr lang="en-US" altLang="zh-CN"/>
              <a:t>00111100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5">
                                            <p:txEl>
                                              <p:pRg st="3" end="3"/>
                                            </p:txEl>
                                          </p:spTgt>
                                        </p:tgtEl>
                                        <p:attrNameLst>
                                          <p:attrName>style.visibility</p:attrName>
                                        </p:attrNameLst>
                                      </p:cBhvr>
                                      <p:to>
                                        <p:strVal val="visible"/>
                                      </p:to>
                                    </p:set>
                                    <p:anim calcmode="lin" valueType="num">
                                      <p:cBhvr additive="base">
                                        <p:cTn id="7" dur="500" fill="hold"/>
                                        <p:tgtEl>
                                          <p:spTgt spid="8704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7045">
                                            <p:txEl>
                                              <p:pRg st="4" end="4"/>
                                            </p:txEl>
                                          </p:spTgt>
                                        </p:tgtEl>
                                        <p:attrNameLst>
                                          <p:attrName>style.visibility</p:attrName>
                                        </p:attrNameLst>
                                      </p:cBhvr>
                                      <p:to>
                                        <p:strVal val="visible"/>
                                      </p:to>
                                    </p:set>
                                    <p:anim calcmode="lin" valueType="num">
                                      <p:cBhvr additive="base">
                                        <p:cTn id="13" dur="500" fill="hold"/>
                                        <p:tgtEl>
                                          <p:spTgt spid="8704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7045">
                                            <p:txEl>
                                              <p:pRg st="5" end="5"/>
                                            </p:txEl>
                                          </p:spTgt>
                                        </p:tgtEl>
                                        <p:attrNameLst>
                                          <p:attrName>style.visibility</p:attrName>
                                        </p:attrNameLst>
                                      </p:cBhvr>
                                      <p:to>
                                        <p:strVal val="visible"/>
                                      </p:to>
                                    </p:set>
                                    <p:anim calcmode="lin" valueType="num">
                                      <p:cBhvr additive="base">
                                        <p:cTn id="19" dur="500" fill="hold"/>
                                        <p:tgtEl>
                                          <p:spTgt spid="8704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7045">
                                            <p:txEl>
                                              <p:pRg st="6" end="6"/>
                                            </p:txEl>
                                          </p:spTgt>
                                        </p:tgtEl>
                                        <p:attrNameLst>
                                          <p:attrName>style.visibility</p:attrName>
                                        </p:attrNameLst>
                                      </p:cBhvr>
                                      <p:to>
                                        <p:strVal val="visible"/>
                                      </p:to>
                                    </p:set>
                                    <p:anim calcmode="lin" valueType="num">
                                      <p:cBhvr additive="base">
                                        <p:cTn id="25" dur="500" fill="hold"/>
                                        <p:tgtEl>
                                          <p:spTgt spid="8704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046"/>
                                        </p:tgtEl>
                                        <p:attrNameLst>
                                          <p:attrName>style.visibility</p:attrName>
                                        </p:attrNameLst>
                                      </p:cBhvr>
                                      <p:to>
                                        <p:strVal val="visible"/>
                                      </p:to>
                                    </p:set>
                                    <p:anim calcmode="lin" valueType="num">
                                      <p:cBhvr additive="base">
                                        <p:cTn id="31" dur="500" fill="hold"/>
                                        <p:tgtEl>
                                          <p:spTgt spid="87046"/>
                                        </p:tgtEl>
                                        <p:attrNameLst>
                                          <p:attrName>ppt_x</p:attrName>
                                        </p:attrNameLst>
                                      </p:cBhvr>
                                      <p:tavLst>
                                        <p:tav tm="0">
                                          <p:val>
                                            <p:strVal val="#ppt_x"/>
                                          </p:val>
                                        </p:tav>
                                        <p:tav tm="100000">
                                          <p:val>
                                            <p:strVal val="#ppt_x"/>
                                          </p:val>
                                        </p:tav>
                                      </p:tavLst>
                                    </p:anim>
                                    <p:anim calcmode="lin" valueType="num">
                                      <p:cBhvr additive="base">
                                        <p:cTn id="32" dur="500" fill="hold"/>
                                        <p:tgtEl>
                                          <p:spTgt spid="8704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70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E2C087E-485C-47B5-9A96-C9945DB2AA42}" type="datetime11">
              <a:rPr lang="zh-CN" altLang="en-US" smtClean="0"/>
              <a:t>10:23:48</a:t>
            </a:fld>
            <a:endParaRPr lang="en-US" altLang="zh-CN" smtClean="0"/>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9945209-78A3-42B1-98DD-36A88975594F}" type="slidenum">
              <a:rPr lang="en-US" altLang="zh-CN"/>
              <a:pPr/>
              <a:t>84</a:t>
            </a:fld>
            <a:endParaRPr lang="en-US" altLang="zh-CN"/>
          </a:p>
        </p:txBody>
      </p:sp>
      <p:sp>
        <p:nvSpPr>
          <p:cNvPr id="88068"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.2.2</a:t>
            </a:r>
            <a:r>
              <a:rPr lang="zh-CN" altLang="zh-CN" smtClean="0"/>
              <a:t>补码减法</a:t>
            </a:r>
            <a:endParaRPr lang="zh-CN" altLang="en-US" smtClean="0"/>
          </a:p>
        </p:txBody>
      </p:sp>
      <p:sp>
        <p:nvSpPr>
          <p:cNvPr id="88069" name="Rectangle 3"/>
          <p:cNvSpPr>
            <a:spLocks noGrp="1" noChangeArrowheads="1"/>
          </p:cNvSpPr>
          <p:nvPr>
            <p:ph type="body" idx="1"/>
          </p:nvPr>
        </p:nvSpPr>
        <p:spPr>
          <a:xfrm>
            <a:off x="457200" y="1719263"/>
            <a:ext cx="8229600" cy="3365500"/>
          </a:xfrm>
        </p:spPr>
        <p:txBody>
          <a:bodyPr/>
          <a:lstStyle/>
          <a:p>
            <a:pPr eaLnBrk="1" hangingPunct="1">
              <a:buFont typeface="Wingdings" pitchFamily="2" charset="2"/>
              <a:buNone/>
            </a:pPr>
            <a:r>
              <a:rPr lang="zh-CN" altLang="zh-CN" sz="2800" smtClean="0"/>
              <a:t>[例13] 已知x</a:t>
            </a:r>
            <a:r>
              <a:rPr lang="zh-CN" altLang="zh-CN" sz="2800" baseline="-25000" smtClean="0"/>
              <a:t>1</a:t>
            </a:r>
            <a:r>
              <a:rPr lang="zh-CN" altLang="zh-CN" sz="2800" smtClean="0"/>
              <a:t>=</a:t>
            </a:r>
            <a:r>
              <a:rPr lang="zh-CN" altLang="zh-CN" sz="2800" smtClean="0">
                <a:solidFill>
                  <a:srgbClr val="0070C0"/>
                </a:solidFill>
              </a:rPr>
              <a:t>-</a:t>
            </a:r>
            <a:r>
              <a:rPr lang="zh-CN" altLang="zh-CN" sz="2800" smtClean="0"/>
              <a:t>1110 , x</a:t>
            </a:r>
            <a:r>
              <a:rPr lang="zh-CN" altLang="zh-CN" sz="2800" baseline="-25000" smtClean="0"/>
              <a:t>2</a:t>
            </a:r>
            <a:r>
              <a:rPr lang="zh-CN" altLang="zh-CN" sz="2800" smtClean="0"/>
              <a:t>=</a:t>
            </a:r>
            <a:r>
              <a:rPr lang="zh-CN" altLang="zh-CN" sz="2800" smtClean="0">
                <a:solidFill>
                  <a:srgbClr val="FF0000"/>
                </a:solidFill>
              </a:rPr>
              <a:t>+</a:t>
            </a:r>
            <a:r>
              <a:rPr lang="zh-CN" altLang="zh-CN" sz="2800" smtClean="0"/>
              <a:t>1101 , 求：</a:t>
            </a:r>
            <a:br>
              <a:rPr lang="zh-CN" altLang="zh-CN" sz="2800" smtClean="0"/>
            </a:br>
            <a:r>
              <a:rPr lang="zh-CN" altLang="zh-CN" sz="2800" smtClean="0"/>
              <a:t>　 [x</a:t>
            </a:r>
            <a:r>
              <a:rPr lang="zh-CN" altLang="zh-CN" sz="2800" baseline="-25000" smtClean="0"/>
              <a:t>1</a:t>
            </a:r>
            <a:r>
              <a:rPr lang="zh-CN" altLang="zh-CN" sz="2800" smtClean="0"/>
              <a:t>]</a:t>
            </a:r>
            <a:r>
              <a:rPr lang="zh-CN" altLang="zh-CN" sz="2800" baseline="-25000" smtClean="0"/>
              <a:t>补</a:t>
            </a:r>
            <a:r>
              <a:rPr lang="zh-CN" altLang="zh-CN" sz="2800" smtClean="0"/>
              <a:t> , [-x</a:t>
            </a:r>
            <a:r>
              <a:rPr lang="zh-CN" altLang="zh-CN" sz="2800" baseline="-25000" smtClean="0"/>
              <a:t>1</a:t>
            </a:r>
            <a:r>
              <a:rPr lang="zh-CN" altLang="zh-CN" sz="2800" smtClean="0"/>
              <a:t>]</a:t>
            </a:r>
            <a:r>
              <a:rPr lang="zh-CN" altLang="zh-CN" sz="2800" baseline="-25000" smtClean="0"/>
              <a:t>补</a:t>
            </a:r>
            <a:r>
              <a:rPr lang="zh-CN" altLang="zh-CN" sz="2800" smtClean="0"/>
              <a:t> , [x</a:t>
            </a:r>
            <a:r>
              <a:rPr lang="zh-CN" altLang="zh-CN" sz="2800" baseline="-25000" smtClean="0"/>
              <a:t>2</a:t>
            </a:r>
            <a:r>
              <a:rPr lang="zh-CN" altLang="zh-CN" sz="2800" smtClean="0"/>
              <a:t>]</a:t>
            </a:r>
            <a:r>
              <a:rPr lang="zh-CN" altLang="zh-CN" sz="2800" baseline="-25000" smtClean="0"/>
              <a:t>补</a:t>
            </a:r>
            <a:r>
              <a:rPr lang="zh-CN" altLang="zh-CN" sz="2800" smtClean="0"/>
              <a:t> , [-x</a:t>
            </a:r>
            <a:r>
              <a:rPr lang="zh-CN" altLang="zh-CN" sz="2800" baseline="-25000" smtClean="0"/>
              <a:t>2</a:t>
            </a:r>
            <a:r>
              <a:rPr lang="zh-CN" altLang="zh-CN" sz="2800" smtClean="0"/>
              <a:t>]</a:t>
            </a:r>
            <a:r>
              <a:rPr lang="zh-CN" altLang="zh-CN" sz="2800" baseline="-25000" smtClean="0"/>
              <a:t>补</a:t>
            </a:r>
            <a:r>
              <a:rPr lang="zh-CN" altLang="zh-CN" sz="2800" smtClean="0"/>
              <a:t> 。</a:t>
            </a:r>
            <a:br>
              <a:rPr lang="zh-CN" altLang="zh-CN" sz="2800" smtClean="0"/>
            </a:br>
            <a:r>
              <a:rPr lang="zh-CN" altLang="zh-CN" sz="2800" smtClean="0"/>
              <a:t>解：</a:t>
            </a:r>
            <a:br>
              <a:rPr lang="zh-CN" altLang="zh-CN" sz="2800" smtClean="0"/>
            </a:br>
            <a:r>
              <a:rPr lang="zh-CN" altLang="zh-CN" sz="2800" smtClean="0"/>
              <a:t>[x</a:t>
            </a:r>
            <a:r>
              <a:rPr lang="zh-CN" altLang="zh-CN" sz="2800" baseline="-25000" smtClean="0"/>
              <a:t>1</a:t>
            </a:r>
            <a:r>
              <a:rPr lang="zh-CN" altLang="zh-CN" sz="2800" smtClean="0"/>
              <a:t>]</a:t>
            </a:r>
            <a:r>
              <a:rPr lang="zh-CN" altLang="zh-CN" sz="2800" baseline="-25000" smtClean="0"/>
              <a:t>补</a:t>
            </a:r>
            <a:r>
              <a:rPr lang="zh-CN" altLang="zh-CN" sz="2800" smtClean="0"/>
              <a:t> </a:t>
            </a:r>
            <a:r>
              <a:rPr lang="en-US" altLang="zh-CN" sz="2800" smtClean="0"/>
              <a:t> </a:t>
            </a:r>
            <a:r>
              <a:rPr lang="zh-CN" altLang="zh-CN" sz="2800" smtClean="0"/>
              <a:t>= </a:t>
            </a:r>
            <a:r>
              <a:rPr lang="zh-CN" altLang="zh-CN" sz="2800" smtClean="0">
                <a:solidFill>
                  <a:srgbClr val="0070C0"/>
                </a:solidFill>
              </a:rPr>
              <a:t>1</a:t>
            </a:r>
            <a:r>
              <a:rPr lang="zh-CN" altLang="zh-CN" sz="2800" smtClean="0"/>
              <a:t>0010</a:t>
            </a:r>
            <a:br>
              <a:rPr lang="zh-CN" altLang="zh-CN" sz="2800" smtClean="0"/>
            </a:br>
            <a:r>
              <a:rPr lang="zh-CN" altLang="zh-CN" sz="2800" smtClean="0"/>
              <a:t>[-x</a:t>
            </a:r>
            <a:r>
              <a:rPr lang="zh-CN" altLang="zh-CN" sz="2800" baseline="-25000" smtClean="0"/>
              <a:t>1</a:t>
            </a:r>
            <a:r>
              <a:rPr lang="zh-CN" altLang="zh-CN" sz="2800" smtClean="0"/>
              <a:t>]</a:t>
            </a:r>
            <a:r>
              <a:rPr lang="zh-CN" altLang="zh-CN" sz="2800" baseline="-25000" smtClean="0"/>
              <a:t>补</a:t>
            </a:r>
            <a:r>
              <a:rPr lang="zh-CN" altLang="zh-CN" sz="2800" smtClean="0"/>
              <a:t> = </a:t>
            </a:r>
            <a:r>
              <a:rPr lang="zh-CN" altLang="zh-CN" sz="2800" smtClean="0">
                <a:solidFill>
                  <a:srgbClr val="FF0000"/>
                </a:solidFill>
              </a:rPr>
              <a:t>0</a:t>
            </a:r>
            <a:r>
              <a:rPr lang="zh-CN" altLang="zh-CN" sz="2800" smtClean="0"/>
              <a:t>1110</a:t>
            </a:r>
            <a:br>
              <a:rPr lang="zh-CN" altLang="zh-CN" sz="2800" smtClean="0"/>
            </a:br>
            <a:r>
              <a:rPr lang="zh-CN" altLang="zh-CN" sz="2800" smtClean="0"/>
              <a:t>[x</a:t>
            </a:r>
            <a:r>
              <a:rPr lang="zh-CN" altLang="zh-CN" sz="2800" baseline="-25000" smtClean="0"/>
              <a:t>2</a:t>
            </a:r>
            <a:r>
              <a:rPr lang="zh-CN" altLang="zh-CN" sz="2800" smtClean="0"/>
              <a:t>]</a:t>
            </a:r>
            <a:r>
              <a:rPr lang="zh-CN" altLang="zh-CN" sz="2800" baseline="-25000" smtClean="0"/>
              <a:t>补</a:t>
            </a:r>
            <a:r>
              <a:rPr lang="zh-CN" altLang="zh-CN" sz="2800" smtClean="0"/>
              <a:t> </a:t>
            </a:r>
            <a:r>
              <a:rPr lang="en-US" altLang="zh-CN" sz="2800" smtClean="0"/>
              <a:t> </a:t>
            </a:r>
            <a:r>
              <a:rPr lang="zh-CN" altLang="zh-CN" sz="2800" smtClean="0"/>
              <a:t>= </a:t>
            </a:r>
            <a:r>
              <a:rPr lang="zh-CN" altLang="zh-CN" sz="2800" smtClean="0">
                <a:solidFill>
                  <a:srgbClr val="FF0000"/>
                </a:solidFill>
              </a:rPr>
              <a:t>0</a:t>
            </a:r>
            <a:r>
              <a:rPr lang="zh-CN" altLang="zh-CN" sz="2800" smtClean="0"/>
              <a:t>1101</a:t>
            </a:r>
            <a:br>
              <a:rPr lang="zh-CN" altLang="zh-CN" sz="2800" smtClean="0"/>
            </a:br>
            <a:r>
              <a:rPr lang="zh-CN" altLang="zh-CN" sz="2800" smtClean="0"/>
              <a:t>[-x</a:t>
            </a:r>
            <a:r>
              <a:rPr lang="zh-CN" altLang="zh-CN" sz="2800" baseline="-25000" smtClean="0"/>
              <a:t>2</a:t>
            </a:r>
            <a:r>
              <a:rPr lang="zh-CN" altLang="zh-CN" sz="2800" smtClean="0"/>
              <a:t>]</a:t>
            </a:r>
            <a:r>
              <a:rPr lang="zh-CN" altLang="zh-CN" sz="2800" baseline="-25000" smtClean="0"/>
              <a:t>补</a:t>
            </a:r>
            <a:r>
              <a:rPr lang="zh-CN" altLang="zh-CN" sz="2800" smtClean="0"/>
              <a:t> = </a:t>
            </a:r>
            <a:r>
              <a:rPr lang="zh-CN" altLang="zh-CN" sz="2800" smtClean="0">
                <a:solidFill>
                  <a:srgbClr val="0070C0"/>
                </a:solidFill>
              </a:rPr>
              <a:t>1</a:t>
            </a:r>
            <a:r>
              <a:rPr lang="zh-CN" altLang="zh-CN" sz="2800" smtClean="0"/>
              <a:t>0011</a:t>
            </a:r>
            <a:endParaRPr lang="zh-CN" alt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48EF613-7C45-47B7-B883-1DCD78915AAF}" type="datetime11">
              <a:rPr lang="zh-CN" altLang="en-US" smtClean="0"/>
              <a:t>10:23:48</a:t>
            </a:fld>
            <a:endParaRPr lang="en-US" altLang="zh-CN" smtClean="0"/>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9F62052-2FDC-4624-BF16-019224625C37}" type="slidenum">
              <a:rPr lang="en-US" altLang="zh-CN"/>
              <a:pPr/>
              <a:t>85</a:t>
            </a:fld>
            <a:endParaRPr lang="en-US" altLang="zh-CN"/>
          </a:p>
        </p:txBody>
      </p:sp>
      <p:sp>
        <p:nvSpPr>
          <p:cNvPr id="89092"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.2.2</a:t>
            </a:r>
            <a:r>
              <a:rPr lang="zh-CN" altLang="zh-CN" smtClean="0"/>
              <a:t>补码减法</a:t>
            </a:r>
            <a:endParaRPr lang="zh-CN" altLang="en-US" smtClean="0"/>
          </a:p>
        </p:txBody>
      </p:sp>
      <p:sp>
        <p:nvSpPr>
          <p:cNvPr id="5427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zh-CN" altLang="zh-CN" sz="2400" dirty="0"/>
              <a:t>[</a:t>
            </a:r>
            <a:r>
              <a:rPr lang="zh-CN" sz="2400" dirty="0"/>
              <a:t>例</a:t>
            </a:r>
            <a:r>
              <a:rPr lang="zh-CN" altLang="zh-CN" sz="2400" dirty="0"/>
              <a:t>14] x=</a:t>
            </a:r>
            <a:r>
              <a:rPr lang="zh-CN" altLang="zh-CN" sz="2400" dirty="0">
                <a:solidFill>
                  <a:srgbClr val="FF0000"/>
                </a:solidFill>
              </a:rPr>
              <a:t>+</a:t>
            </a:r>
            <a:r>
              <a:rPr lang="zh-CN" altLang="zh-CN" sz="2400" dirty="0"/>
              <a:t>1101 , y=</a:t>
            </a:r>
            <a:r>
              <a:rPr lang="zh-CN" altLang="zh-CN" sz="2400" dirty="0">
                <a:solidFill>
                  <a:srgbClr val="FF0000"/>
                </a:solidFill>
              </a:rPr>
              <a:t>+</a:t>
            </a:r>
            <a:r>
              <a:rPr lang="zh-CN" altLang="zh-CN" sz="2400" dirty="0"/>
              <a:t>0110 , </a:t>
            </a:r>
            <a:r>
              <a:rPr lang="zh-CN" sz="2400" dirty="0"/>
              <a:t>求 </a:t>
            </a:r>
            <a:r>
              <a:rPr lang="zh-CN" altLang="zh-CN" sz="2400" dirty="0"/>
              <a:t>x-y=</a:t>
            </a:r>
            <a:r>
              <a:rPr lang="zh-CN" sz="2400" dirty="0"/>
              <a:t>？</a:t>
            </a:r>
            <a:br>
              <a:rPr lang="zh-CN" sz="2400" dirty="0"/>
            </a:br>
            <a:r>
              <a:rPr lang="zh-CN" sz="2400" dirty="0"/>
              <a:t>解：</a:t>
            </a:r>
            <a:r>
              <a:rPr lang="zh-CN" altLang="zh-CN" sz="2400" dirty="0"/>
              <a:t>[x]</a:t>
            </a:r>
            <a:r>
              <a:rPr lang="zh-CN" sz="2400" baseline="-25000" dirty="0"/>
              <a:t>补</a:t>
            </a:r>
            <a:r>
              <a:rPr lang="zh-CN" sz="2400" dirty="0"/>
              <a:t> </a:t>
            </a:r>
            <a:r>
              <a:rPr lang="zh-CN" altLang="zh-CN" sz="2400" dirty="0"/>
              <a:t>= </a:t>
            </a:r>
            <a:r>
              <a:rPr lang="zh-CN" altLang="zh-CN" sz="2400" dirty="0">
                <a:solidFill>
                  <a:srgbClr val="FF0000"/>
                </a:solidFill>
              </a:rPr>
              <a:t>0</a:t>
            </a:r>
            <a:r>
              <a:rPr lang="zh-CN" altLang="zh-CN" sz="2400" dirty="0"/>
              <a:t>1101</a:t>
            </a:r>
            <a:br>
              <a:rPr lang="zh-CN" altLang="zh-CN" sz="2400" dirty="0"/>
            </a:br>
            <a:r>
              <a:rPr lang="zh-CN" sz="2400" dirty="0"/>
              <a:t>　　 </a:t>
            </a:r>
            <a:r>
              <a:rPr lang="zh-CN" altLang="zh-CN" sz="2400" dirty="0"/>
              <a:t>[y]</a:t>
            </a:r>
            <a:r>
              <a:rPr lang="zh-CN" sz="2400" baseline="-25000" dirty="0"/>
              <a:t>补</a:t>
            </a:r>
            <a:r>
              <a:rPr lang="zh-CN" sz="2400" dirty="0"/>
              <a:t> </a:t>
            </a:r>
            <a:r>
              <a:rPr lang="zh-CN" altLang="zh-CN" sz="2400" dirty="0"/>
              <a:t>= </a:t>
            </a:r>
            <a:r>
              <a:rPr lang="zh-CN" altLang="zh-CN" sz="2400" dirty="0">
                <a:solidFill>
                  <a:srgbClr val="FF0000"/>
                </a:solidFill>
              </a:rPr>
              <a:t>0</a:t>
            </a:r>
            <a:r>
              <a:rPr lang="zh-CN" altLang="zh-CN" sz="2400" dirty="0"/>
              <a:t>0110 , [-y]</a:t>
            </a:r>
            <a:r>
              <a:rPr lang="zh-CN" sz="2400" baseline="-25000" dirty="0"/>
              <a:t>补</a:t>
            </a:r>
            <a:r>
              <a:rPr lang="zh-CN" sz="2400" dirty="0"/>
              <a:t> </a:t>
            </a:r>
            <a:r>
              <a:rPr lang="zh-CN" altLang="zh-CN" sz="2400" dirty="0"/>
              <a:t>= </a:t>
            </a:r>
            <a:r>
              <a:rPr lang="zh-CN" altLang="zh-CN" sz="2400" dirty="0">
                <a:solidFill>
                  <a:srgbClr val="0070C0"/>
                </a:solidFill>
              </a:rPr>
              <a:t>1</a:t>
            </a:r>
            <a:r>
              <a:rPr lang="zh-CN" altLang="zh-CN" sz="2400" dirty="0"/>
              <a:t>1010</a:t>
            </a:r>
            <a:br>
              <a:rPr lang="zh-CN" altLang="zh-CN" sz="2400" dirty="0"/>
            </a:br>
            <a:r>
              <a:rPr lang="zh-CN" altLang="zh-CN" sz="2400" dirty="0"/>
              <a:t/>
            </a:r>
            <a:br>
              <a:rPr lang="zh-CN" altLang="zh-CN" sz="2400" dirty="0"/>
            </a:br>
            <a:r>
              <a:rPr lang="zh-CN" sz="2400" dirty="0"/>
              <a:t>　　　　　　　　</a:t>
            </a:r>
            <a:r>
              <a:rPr lang="zh-CN" altLang="zh-CN" sz="2400" dirty="0"/>
              <a:t>[x]</a:t>
            </a:r>
            <a:r>
              <a:rPr lang="zh-CN" sz="2400" baseline="-25000" dirty="0"/>
              <a:t>补</a:t>
            </a:r>
            <a:r>
              <a:rPr lang="zh-CN" sz="2400" dirty="0"/>
              <a:t>　　　</a:t>
            </a:r>
            <a:r>
              <a:rPr lang="zh-CN" altLang="zh-CN" sz="2400" dirty="0">
                <a:solidFill>
                  <a:srgbClr val="FF0000"/>
                </a:solidFill>
              </a:rPr>
              <a:t>0</a:t>
            </a:r>
            <a:r>
              <a:rPr lang="zh-CN" altLang="zh-CN" sz="2400" dirty="0"/>
              <a:t> 1 1 0 1</a:t>
            </a:r>
            <a:br>
              <a:rPr lang="zh-CN" altLang="zh-CN" sz="2400" dirty="0"/>
            </a:br>
            <a:r>
              <a:rPr lang="zh-CN" sz="2400" dirty="0"/>
              <a:t>　　　　　＋　</a:t>
            </a:r>
            <a:r>
              <a:rPr lang="en-US" altLang="zh-CN" sz="2400" dirty="0"/>
              <a:t> </a:t>
            </a:r>
            <a:r>
              <a:rPr lang="zh-CN" sz="2400" dirty="0"/>
              <a:t> </a:t>
            </a:r>
            <a:r>
              <a:rPr lang="zh-CN" altLang="zh-CN" sz="2400" dirty="0"/>
              <a:t>[-y]</a:t>
            </a:r>
            <a:r>
              <a:rPr lang="zh-CN" sz="2400" baseline="-25000" dirty="0"/>
              <a:t>补</a:t>
            </a:r>
            <a:r>
              <a:rPr lang="zh-CN" sz="2400" dirty="0"/>
              <a:t>　　　</a:t>
            </a:r>
            <a:r>
              <a:rPr lang="zh-CN" altLang="zh-CN" sz="2400" dirty="0">
                <a:solidFill>
                  <a:srgbClr val="0070C0"/>
                </a:solidFill>
              </a:rPr>
              <a:t>1</a:t>
            </a:r>
            <a:r>
              <a:rPr lang="zh-CN" altLang="zh-CN" sz="2400" dirty="0"/>
              <a:t> 1 0 1 0</a:t>
            </a:r>
            <a:br>
              <a:rPr lang="zh-CN" altLang="zh-CN" sz="2400" dirty="0"/>
            </a:br>
            <a:r>
              <a:rPr lang="zh-CN" sz="2400" dirty="0"/>
              <a:t>　　　　</a:t>
            </a:r>
            <a:r>
              <a:rPr lang="zh-CN" altLang="zh-CN" sz="2400" dirty="0"/>
              <a:t>————————————————</a:t>
            </a:r>
            <a:br>
              <a:rPr lang="zh-CN" altLang="zh-CN" sz="2400" dirty="0"/>
            </a:br>
            <a:r>
              <a:rPr lang="zh-CN" sz="2400" dirty="0"/>
              <a:t>　　　　　　　</a:t>
            </a:r>
            <a:r>
              <a:rPr lang="zh-CN" altLang="zh-CN" sz="2400" dirty="0"/>
              <a:t>[x-y]</a:t>
            </a:r>
            <a:r>
              <a:rPr lang="zh-CN" sz="2400" baseline="-25000" dirty="0"/>
              <a:t>补</a:t>
            </a:r>
            <a:r>
              <a:rPr lang="zh-CN" sz="2400" dirty="0"/>
              <a:t>　　</a:t>
            </a:r>
            <a:r>
              <a:rPr lang="en-US" altLang="zh-CN" sz="2400" dirty="0"/>
              <a:t> </a:t>
            </a:r>
            <a:r>
              <a:rPr lang="zh-CN" altLang="zh-CN" sz="2400" u="sng" dirty="0">
                <a:solidFill>
                  <a:schemeClr val="tx2">
                    <a:lumMod val="40000"/>
                    <a:lumOff val="60000"/>
                  </a:schemeClr>
                </a:solidFill>
              </a:rPr>
              <a:t>1</a:t>
            </a:r>
            <a:r>
              <a:rPr lang="zh-CN" altLang="zh-CN" sz="2400" dirty="0"/>
              <a:t> </a:t>
            </a:r>
            <a:r>
              <a:rPr lang="zh-CN" altLang="zh-CN" sz="2400" dirty="0">
                <a:solidFill>
                  <a:srgbClr val="FF0000"/>
                </a:solidFill>
              </a:rPr>
              <a:t>0</a:t>
            </a:r>
            <a:r>
              <a:rPr lang="zh-CN" altLang="zh-CN" sz="2400" dirty="0"/>
              <a:t> 0 1 1 1</a:t>
            </a:r>
            <a:br>
              <a:rPr lang="zh-CN" altLang="zh-CN" sz="2400" dirty="0"/>
            </a:br>
            <a:r>
              <a:rPr lang="zh-CN" altLang="zh-CN" sz="2400" dirty="0"/>
              <a:t/>
            </a:r>
            <a:br>
              <a:rPr lang="zh-CN" altLang="zh-CN" sz="2400" dirty="0"/>
            </a:br>
            <a:r>
              <a:rPr lang="zh-CN" altLang="zh-CN" sz="2400" dirty="0"/>
              <a:t>∴ x-y = </a:t>
            </a:r>
            <a:r>
              <a:rPr lang="zh-CN" altLang="zh-CN" sz="2400" dirty="0">
                <a:solidFill>
                  <a:srgbClr val="FF0000"/>
                </a:solidFill>
              </a:rPr>
              <a:t>+</a:t>
            </a:r>
            <a:r>
              <a:rPr lang="zh-CN" altLang="zh-CN" sz="2400" dirty="0"/>
              <a:t>0111 </a:t>
            </a:r>
            <a:endParaRPr lang="zh-CN" alt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508E309-E0D4-4CA0-A3F7-D93C3E2FDCFE}" type="datetime11">
              <a:rPr lang="zh-CN" altLang="en-US" smtClean="0"/>
              <a:t>10:23:48</a:t>
            </a:fld>
            <a:endParaRPr lang="en-US" altLang="zh-CN" smtClean="0"/>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7A6C311-D465-438D-B66C-705533262AD2}" type="slidenum">
              <a:rPr lang="en-US" altLang="zh-CN"/>
              <a:pPr/>
              <a:t>86</a:t>
            </a:fld>
            <a:endParaRPr lang="en-US" altLang="zh-CN"/>
          </a:p>
        </p:txBody>
      </p:sp>
      <p:sp>
        <p:nvSpPr>
          <p:cNvPr id="90116"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0117" name="Rectangle 3"/>
          <p:cNvSpPr>
            <a:spLocks noGrp="1" noChangeArrowheads="1"/>
          </p:cNvSpPr>
          <p:nvPr>
            <p:ph type="body" idx="1"/>
          </p:nvPr>
        </p:nvSpPr>
        <p:spPr/>
        <p:txBody>
          <a:bodyPr/>
          <a:lstStyle/>
          <a:p>
            <a:r>
              <a:rPr lang="zh-CN" altLang="zh-CN" sz="2800" smtClean="0"/>
              <a:t>溢出的概念 </a:t>
            </a:r>
          </a:p>
          <a:p>
            <a:pPr lvl="1"/>
            <a:r>
              <a:rPr lang="zh-CN" altLang="zh-CN" sz="2400" smtClean="0"/>
              <a:t>可能产生溢出的情况 </a:t>
            </a:r>
          </a:p>
          <a:p>
            <a:pPr lvl="2"/>
            <a:r>
              <a:rPr lang="zh-CN" altLang="zh-CN" sz="2100" smtClean="0"/>
              <a:t>两正数加，变负数，正溢（大于机器所能表示的最大数）</a:t>
            </a:r>
            <a:r>
              <a:rPr lang="zh-CN" altLang="zh-CN" sz="2100" u="sng" smtClean="0"/>
              <a:t> </a:t>
            </a:r>
            <a:endParaRPr lang="zh-CN" altLang="zh-CN" sz="2100" smtClean="0"/>
          </a:p>
          <a:p>
            <a:pPr lvl="2"/>
            <a:r>
              <a:rPr lang="zh-CN" altLang="zh-CN" sz="2100" smtClean="0"/>
              <a:t>两负数加，变正数，负溢（小于机器所能表示的最小数） </a:t>
            </a:r>
            <a:br>
              <a:rPr lang="zh-CN" altLang="zh-CN" sz="2100" smtClean="0"/>
            </a:br>
            <a:r>
              <a:rPr lang="zh-CN" altLang="zh-CN" sz="2100" smtClean="0"/>
              <a:t/>
            </a:r>
            <a:br>
              <a:rPr lang="zh-CN" altLang="zh-CN" sz="2100" smtClean="0"/>
            </a:br>
            <a:r>
              <a:rPr lang="zh-CN" altLang="zh-CN" sz="2100" smtClean="0"/>
              <a:t/>
            </a:r>
            <a:br>
              <a:rPr lang="zh-CN" altLang="zh-CN" sz="2100" smtClean="0"/>
            </a:br>
            <a:r>
              <a:rPr lang="zh-CN" altLang="zh-CN" sz="2100" smtClean="0"/>
              <a:t>下面举两个例子。</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8760C68-7773-4C19-87DA-3AE86C401134}" type="datetime11">
              <a:rPr lang="zh-CN" altLang="en-US" smtClean="0"/>
              <a:t>10:23:48</a:t>
            </a:fld>
            <a:endParaRPr lang="en-US" altLang="zh-CN" smtClean="0"/>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01B3A85-368E-471E-AA02-3C1ABE9E38F4}" type="slidenum">
              <a:rPr lang="en-US" altLang="zh-CN"/>
              <a:pPr/>
              <a:t>87</a:t>
            </a:fld>
            <a:endParaRPr lang="en-US" altLang="zh-CN"/>
          </a:p>
        </p:txBody>
      </p:sp>
      <p:sp>
        <p:nvSpPr>
          <p:cNvPr id="91140"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1141" name="Rectangle 3"/>
          <p:cNvSpPr>
            <a:spLocks noGrp="1" noChangeArrowheads="1"/>
          </p:cNvSpPr>
          <p:nvPr>
            <p:ph type="body" idx="1"/>
          </p:nvPr>
        </p:nvSpPr>
        <p:spPr/>
        <p:txBody>
          <a:bodyPr/>
          <a:lstStyle/>
          <a:p>
            <a:pPr eaLnBrk="1" hangingPunct="1">
              <a:buFont typeface="Wingdings" pitchFamily="2" charset="2"/>
              <a:buNone/>
            </a:pPr>
            <a:r>
              <a:rPr lang="zh-CN" altLang="zh-CN" smtClean="0"/>
              <a:t>[例15] x=</a:t>
            </a:r>
            <a:r>
              <a:rPr lang="zh-CN" altLang="zh-CN" smtClean="0">
                <a:solidFill>
                  <a:srgbClr val="FF0000"/>
                </a:solidFill>
              </a:rPr>
              <a:t>+</a:t>
            </a:r>
            <a:r>
              <a:rPr lang="zh-CN" altLang="zh-CN" smtClean="0"/>
              <a:t>1101 , y=</a:t>
            </a:r>
            <a:r>
              <a:rPr lang="zh-CN" altLang="zh-CN" smtClean="0">
                <a:solidFill>
                  <a:srgbClr val="FF0000"/>
                </a:solidFill>
              </a:rPr>
              <a:t>+</a:t>
            </a:r>
            <a:r>
              <a:rPr lang="zh-CN" altLang="zh-CN" smtClean="0"/>
              <a:t>1001 , 求 x+y 。</a:t>
            </a:r>
            <a:br>
              <a:rPr lang="zh-CN" altLang="zh-CN" smtClean="0"/>
            </a:br>
            <a:r>
              <a:rPr lang="zh-CN" altLang="zh-CN" smtClean="0"/>
              <a:t>解：[x]</a:t>
            </a:r>
            <a:r>
              <a:rPr lang="zh-CN" altLang="zh-CN" baseline="-25000" smtClean="0"/>
              <a:t>补</a:t>
            </a:r>
            <a:r>
              <a:rPr lang="zh-CN" altLang="zh-CN" smtClean="0"/>
              <a:t>=</a:t>
            </a:r>
            <a:r>
              <a:rPr lang="zh-CN" altLang="zh-CN" smtClean="0">
                <a:solidFill>
                  <a:srgbClr val="FF0000"/>
                </a:solidFill>
              </a:rPr>
              <a:t>0</a:t>
            </a:r>
            <a:r>
              <a:rPr lang="zh-CN" altLang="zh-CN" smtClean="0"/>
              <a:t>1011 , [y]</a:t>
            </a:r>
            <a:r>
              <a:rPr lang="zh-CN" altLang="zh-CN" baseline="-25000" smtClean="0"/>
              <a:t>补</a:t>
            </a:r>
            <a:r>
              <a:rPr lang="zh-CN" altLang="zh-CN" smtClean="0"/>
              <a:t>=</a:t>
            </a:r>
            <a:r>
              <a:rPr lang="zh-CN" altLang="zh-CN" smtClean="0">
                <a:solidFill>
                  <a:srgbClr val="FF0000"/>
                </a:solidFill>
              </a:rPr>
              <a:t>0</a:t>
            </a:r>
            <a:r>
              <a:rPr lang="zh-CN" altLang="zh-CN" smtClean="0"/>
              <a:t>1001</a:t>
            </a:r>
            <a:br>
              <a:rPr lang="zh-CN" altLang="zh-CN" smtClean="0"/>
            </a:br>
            <a:r>
              <a:rPr lang="zh-CN" altLang="zh-CN" smtClean="0"/>
              <a:t/>
            </a:r>
            <a:br>
              <a:rPr lang="zh-CN" altLang="zh-CN" smtClean="0"/>
            </a:br>
            <a:r>
              <a:rPr lang="zh-CN" altLang="zh-CN" smtClean="0"/>
              <a:t>　　　　　　[x]</a:t>
            </a:r>
            <a:r>
              <a:rPr lang="zh-CN" altLang="zh-CN" baseline="-25000" smtClean="0"/>
              <a:t>补</a:t>
            </a:r>
            <a:r>
              <a:rPr lang="zh-CN" altLang="zh-CN" smtClean="0"/>
              <a:t>　　　</a:t>
            </a:r>
            <a:r>
              <a:rPr lang="zh-CN" altLang="zh-CN" smtClean="0">
                <a:solidFill>
                  <a:srgbClr val="FF0000"/>
                </a:solidFill>
              </a:rPr>
              <a:t>0</a:t>
            </a:r>
            <a:r>
              <a:rPr lang="zh-CN" altLang="zh-CN" smtClean="0"/>
              <a:t> 1 0 1 1</a:t>
            </a:r>
            <a:br>
              <a:rPr lang="zh-CN" altLang="zh-CN" smtClean="0"/>
            </a:br>
            <a:r>
              <a:rPr lang="zh-CN" altLang="zh-CN" smtClean="0"/>
              <a:t>　　＋　　　[x]</a:t>
            </a:r>
            <a:r>
              <a:rPr lang="zh-CN" altLang="zh-CN" baseline="-25000" smtClean="0"/>
              <a:t>补</a:t>
            </a:r>
            <a:r>
              <a:rPr lang="zh-CN" altLang="zh-CN" smtClean="0"/>
              <a:t>　　　</a:t>
            </a:r>
            <a:r>
              <a:rPr lang="zh-CN" altLang="zh-CN" smtClean="0">
                <a:solidFill>
                  <a:srgbClr val="FF0000"/>
                </a:solidFill>
              </a:rPr>
              <a:t>0</a:t>
            </a:r>
            <a:r>
              <a:rPr lang="zh-CN" altLang="zh-CN" smtClean="0"/>
              <a:t> 1 0 0 1</a:t>
            </a:r>
            <a:br>
              <a:rPr lang="zh-CN" altLang="zh-CN" smtClean="0"/>
            </a:br>
            <a:r>
              <a:rPr lang="zh-CN" altLang="zh-CN" smtClean="0"/>
              <a:t>　　——————————————</a:t>
            </a:r>
            <a:br>
              <a:rPr lang="zh-CN" altLang="zh-CN" smtClean="0"/>
            </a:br>
            <a:r>
              <a:rPr lang="zh-CN" altLang="zh-CN" smtClean="0"/>
              <a:t>　　　　　[x+y]</a:t>
            </a:r>
            <a:r>
              <a:rPr lang="zh-CN" altLang="zh-CN" baseline="-25000" smtClean="0"/>
              <a:t>补</a:t>
            </a:r>
            <a:r>
              <a:rPr lang="zh-CN" altLang="zh-CN" smtClean="0"/>
              <a:t>　　　</a:t>
            </a:r>
            <a:r>
              <a:rPr lang="zh-CN" altLang="zh-CN" smtClean="0">
                <a:solidFill>
                  <a:srgbClr val="00B0F0"/>
                </a:solidFill>
              </a:rPr>
              <a:t>1</a:t>
            </a:r>
            <a:r>
              <a:rPr lang="zh-CN" altLang="zh-CN" smtClean="0"/>
              <a:t> 0 1 0 0</a:t>
            </a:r>
            <a:br>
              <a:rPr lang="zh-CN" altLang="zh-CN" smtClean="0"/>
            </a:br>
            <a:r>
              <a:rPr lang="zh-CN" altLang="zh-CN" smtClean="0"/>
              <a:t/>
            </a:r>
            <a:br>
              <a:rPr lang="zh-CN" altLang="zh-CN" smtClean="0"/>
            </a:br>
            <a:r>
              <a:rPr lang="zh-CN" altLang="zh-CN" smtClean="0"/>
              <a:t>两个正数相加的结果成为负数，表示正溢。</a:t>
            </a:r>
            <a:endParaRPr lang="zh-CN" alt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FCA8A1F-EF47-469A-9BE5-B7B5E7A125E9}" type="datetime11">
              <a:rPr lang="zh-CN" altLang="en-US" smtClean="0"/>
              <a:t>10:23:48</a:t>
            </a:fld>
            <a:endParaRPr lang="en-US" altLang="zh-CN" smtClean="0"/>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B4DFABF-39B6-48CE-B24A-39FBEE983732}" type="slidenum">
              <a:rPr lang="en-US" altLang="zh-CN"/>
              <a:pPr/>
              <a:t>88</a:t>
            </a:fld>
            <a:endParaRPr lang="en-US" altLang="zh-CN"/>
          </a:p>
        </p:txBody>
      </p:sp>
      <p:sp>
        <p:nvSpPr>
          <p:cNvPr id="92164"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216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400" smtClean="0"/>
              <a:t>  </a:t>
            </a:r>
            <a:r>
              <a:rPr lang="zh-CN" altLang="zh-CN" sz="2400" smtClean="0"/>
              <a:t>[例16] x=</a:t>
            </a:r>
            <a:r>
              <a:rPr lang="zh-CN" altLang="zh-CN" sz="2400" smtClean="0">
                <a:solidFill>
                  <a:srgbClr val="00B0F0"/>
                </a:solidFill>
              </a:rPr>
              <a:t>-</a:t>
            </a:r>
            <a:r>
              <a:rPr lang="zh-CN" altLang="zh-CN" sz="2400" smtClean="0"/>
              <a:t>1101 , y=</a:t>
            </a:r>
            <a:r>
              <a:rPr lang="zh-CN" altLang="zh-CN" sz="2400" smtClean="0">
                <a:solidFill>
                  <a:srgbClr val="00B0F0"/>
                </a:solidFill>
              </a:rPr>
              <a:t>-</a:t>
            </a:r>
            <a:r>
              <a:rPr lang="zh-CN" altLang="zh-CN" sz="2400" smtClean="0"/>
              <a:t>1011 , 求 x+y 。</a:t>
            </a:r>
            <a:br>
              <a:rPr lang="zh-CN" altLang="zh-CN" sz="2400" smtClean="0"/>
            </a:br>
            <a:r>
              <a:rPr lang="zh-CN" altLang="zh-CN" sz="2400" smtClean="0"/>
              <a:t>解：[x]</a:t>
            </a:r>
            <a:r>
              <a:rPr lang="zh-CN" altLang="zh-CN" sz="2400" baseline="-25000" smtClean="0"/>
              <a:t>补</a:t>
            </a:r>
            <a:r>
              <a:rPr lang="zh-CN" altLang="zh-CN" sz="2400" smtClean="0"/>
              <a:t>=</a:t>
            </a:r>
            <a:r>
              <a:rPr lang="zh-CN" altLang="zh-CN" sz="2400" smtClean="0">
                <a:solidFill>
                  <a:srgbClr val="00B0F0"/>
                </a:solidFill>
              </a:rPr>
              <a:t>1</a:t>
            </a:r>
            <a:r>
              <a:rPr lang="zh-CN" altLang="zh-CN" sz="2400" smtClean="0"/>
              <a:t>0011 , [y]</a:t>
            </a:r>
            <a:r>
              <a:rPr lang="zh-CN" altLang="zh-CN" sz="2400" baseline="-25000" smtClean="0"/>
              <a:t>补</a:t>
            </a:r>
            <a:r>
              <a:rPr lang="zh-CN" altLang="zh-CN" sz="2400" smtClean="0"/>
              <a:t>=</a:t>
            </a:r>
            <a:r>
              <a:rPr lang="zh-CN" altLang="zh-CN" sz="2400" smtClean="0">
                <a:solidFill>
                  <a:srgbClr val="00B0F0"/>
                </a:solidFill>
              </a:rPr>
              <a:t>1</a:t>
            </a:r>
            <a:r>
              <a:rPr lang="zh-CN" altLang="zh-CN" sz="2400" smtClean="0"/>
              <a:t>0101</a:t>
            </a:r>
            <a:br>
              <a:rPr lang="zh-CN" altLang="zh-CN" sz="2400" smtClean="0"/>
            </a:br>
            <a:r>
              <a:rPr lang="zh-CN" altLang="zh-CN" sz="2400" smtClean="0"/>
              <a:t/>
            </a:r>
            <a:br>
              <a:rPr lang="zh-CN" altLang="zh-CN" sz="2400" smtClean="0"/>
            </a:br>
            <a:r>
              <a:rPr lang="zh-CN" altLang="zh-CN" sz="2400" smtClean="0"/>
              <a:t>　　　　　　[x]</a:t>
            </a:r>
            <a:r>
              <a:rPr lang="zh-CN" altLang="zh-CN" sz="2400" baseline="-25000" smtClean="0"/>
              <a:t>补</a:t>
            </a:r>
            <a:r>
              <a:rPr lang="zh-CN" altLang="zh-CN" sz="2400" smtClean="0"/>
              <a:t>　　　</a:t>
            </a:r>
            <a:r>
              <a:rPr lang="zh-CN" altLang="zh-CN" sz="2400" smtClean="0">
                <a:solidFill>
                  <a:srgbClr val="00B0F0"/>
                </a:solidFill>
              </a:rPr>
              <a:t>1</a:t>
            </a:r>
            <a:r>
              <a:rPr lang="zh-CN" altLang="zh-CN" sz="2400" smtClean="0"/>
              <a:t> 0 0 1 1</a:t>
            </a:r>
            <a:br>
              <a:rPr lang="zh-CN" altLang="zh-CN" sz="2400" smtClean="0"/>
            </a:br>
            <a:r>
              <a:rPr lang="zh-CN" altLang="zh-CN" sz="2400" smtClean="0"/>
              <a:t>　　＋　　　[x]</a:t>
            </a:r>
            <a:r>
              <a:rPr lang="zh-CN" altLang="zh-CN" sz="2400" baseline="-25000" smtClean="0"/>
              <a:t>补</a:t>
            </a:r>
            <a:r>
              <a:rPr lang="zh-CN" altLang="zh-CN" sz="2400" smtClean="0"/>
              <a:t>　　　</a:t>
            </a:r>
            <a:r>
              <a:rPr lang="zh-CN" altLang="zh-CN" sz="2400" smtClean="0">
                <a:solidFill>
                  <a:srgbClr val="00B0F0"/>
                </a:solidFill>
              </a:rPr>
              <a:t>1</a:t>
            </a:r>
            <a:r>
              <a:rPr lang="zh-CN" altLang="zh-CN" sz="2400" smtClean="0"/>
              <a:t> 0 1 0 1</a:t>
            </a:r>
            <a:br>
              <a:rPr lang="zh-CN" altLang="zh-CN" sz="2400" smtClean="0"/>
            </a:br>
            <a:r>
              <a:rPr lang="zh-CN" altLang="zh-CN" sz="2400" smtClean="0"/>
              <a:t>　　——————————————</a:t>
            </a:r>
            <a:br>
              <a:rPr lang="zh-CN" altLang="zh-CN" sz="2400" smtClean="0"/>
            </a:br>
            <a:r>
              <a:rPr lang="zh-CN" altLang="zh-CN" sz="2400" smtClean="0"/>
              <a:t>　　　　　[x+y]</a:t>
            </a:r>
            <a:r>
              <a:rPr lang="zh-CN" altLang="zh-CN" sz="2400" baseline="-25000" smtClean="0"/>
              <a:t>补</a:t>
            </a:r>
            <a:r>
              <a:rPr lang="zh-CN" altLang="zh-CN" sz="2400" smtClean="0"/>
              <a:t>　　　</a:t>
            </a:r>
            <a:r>
              <a:rPr lang="zh-CN" altLang="zh-CN" sz="2400" smtClean="0">
                <a:solidFill>
                  <a:srgbClr val="FF0000"/>
                </a:solidFill>
              </a:rPr>
              <a:t>0</a:t>
            </a:r>
            <a:r>
              <a:rPr lang="zh-CN" altLang="zh-CN" sz="2400" smtClean="0"/>
              <a:t> 1 0 0 0</a:t>
            </a:r>
            <a:br>
              <a:rPr lang="zh-CN" altLang="zh-CN" sz="2400" smtClean="0"/>
            </a:br>
            <a:r>
              <a:rPr lang="zh-CN" altLang="zh-CN" sz="2400" smtClean="0"/>
              <a:t/>
            </a:r>
            <a:br>
              <a:rPr lang="zh-CN" altLang="zh-CN" sz="2400" smtClean="0"/>
            </a:br>
            <a:r>
              <a:rPr lang="zh-CN" altLang="zh-CN" sz="2400" smtClean="0"/>
              <a:t>两个负数相加的结果成为正数，表示负溢。</a:t>
            </a:r>
            <a:endParaRPr lang="en-US" altLang="zh-CN" sz="2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5349D9D-1A27-4BB8-A171-C59A3D25D3A6}" type="datetime11">
              <a:rPr lang="zh-CN" altLang="en-US" smtClean="0"/>
              <a:t>10:23:48</a:t>
            </a:fld>
            <a:endParaRPr lang="en-US" altLang="zh-CN" smtClean="0"/>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326347F-D603-46CC-9DD6-89487A37D724}" type="slidenum">
              <a:rPr lang="en-US" altLang="zh-CN"/>
              <a:pPr/>
              <a:t>89</a:t>
            </a:fld>
            <a:endParaRPr lang="en-US" altLang="zh-CN"/>
          </a:p>
        </p:txBody>
      </p:sp>
      <p:sp>
        <p:nvSpPr>
          <p:cNvPr id="93188"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3189"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zh-CN" sz="2400" smtClean="0"/>
              <a:t>溢出的概念</a:t>
            </a:r>
            <a:br>
              <a:rPr lang="zh-CN" altLang="zh-CN" sz="2400" smtClean="0"/>
            </a:br>
            <a:endParaRPr lang="en-US" altLang="zh-CN" sz="2400" smtClean="0"/>
          </a:p>
        </p:txBody>
      </p:sp>
      <p:pic>
        <p:nvPicPr>
          <p:cNvPr id="931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3571875"/>
            <a:ext cx="632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8A89C53-061A-4181-860A-ACE2A2AEE51E}" type="datetime11">
              <a:rPr lang="zh-CN" altLang="en-US" smtClean="0"/>
              <a:t>10:23:47</a:t>
            </a:fld>
            <a:endParaRPr lang="en-US" altLang="zh-CN" smtClean="0"/>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5885217-8838-4025-BC58-816B533EC319}" type="slidenum">
              <a:rPr lang="en-US" altLang="zh-CN"/>
              <a:pPr/>
              <a:t>9</a:t>
            </a:fld>
            <a:endParaRPr lang="en-US" altLang="zh-CN"/>
          </a:p>
        </p:txBody>
      </p:sp>
      <p:sp>
        <p:nvSpPr>
          <p:cNvPr id="11268" name="Rectangle 2"/>
          <p:cNvSpPr>
            <a:spLocks noGrp="1" noChangeArrowheads="1"/>
          </p:cNvSpPr>
          <p:nvPr>
            <p:ph type="title"/>
          </p:nvPr>
        </p:nvSpPr>
        <p:spPr/>
        <p:txBody>
          <a:bodyPr/>
          <a:lstStyle/>
          <a:p>
            <a:pPr eaLnBrk="1" hangingPunct="1"/>
            <a:r>
              <a:rPr lang="en-US" altLang="zh-CN" smtClean="0"/>
              <a:t>2.1.1</a:t>
            </a:r>
            <a:r>
              <a:rPr lang="zh-CN" altLang="en-US" smtClean="0"/>
              <a:t>数据格式</a:t>
            </a:r>
          </a:p>
        </p:txBody>
      </p:sp>
      <p:sp>
        <p:nvSpPr>
          <p:cNvPr id="15365" name="Rectangle 3"/>
          <p:cNvSpPr>
            <a:spLocks noGrp="1" noChangeArrowheads="1"/>
          </p:cNvSpPr>
          <p:nvPr>
            <p:ph type="body" idx="1"/>
          </p:nvPr>
        </p:nvSpPr>
        <p:spPr>
          <a:xfrm>
            <a:off x="457200" y="1719263"/>
            <a:ext cx="8229600" cy="1854200"/>
          </a:xfrm>
        </p:spPr>
        <p:txBody>
          <a:bodyPr/>
          <a:lstStyle/>
          <a:p>
            <a:pPr eaLnBrk="1" hangingPunct="1">
              <a:buFont typeface="Wingdings" pitchFamily="2" charset="2"/>
              <a:buNone/>
              <a:defRPr/>
            </a:pPr>
            <a:r>
              <a:rPr lang="zh-CN" altLang="en-US"/>
              <a:t>二</a:t>
            </a:r>
            <a:r>
              <a:rPr lang="zh-CN"/>
              <a:t>、</a:t>
            </a:r>
            <a:r>
              <a:rPr lang="zh-CN" dirty="0"/>
              <a:t>浮点表示法</a:t>
            </a:r>
            <a:br>
              <a:rPr lang="zh-CN" dirty="0"/>
            </a:br>
            <a:r>
              <a:rPr lang="zh-CN" dirty="0"/>
              <a:t>电子质量</a:t>
            </a:r>
            <a:r>
              <a:rPr lang="zh-CN" altLang="zh-CN" dirty="0"/>
              <a:t>(</a:t>
            </a:r>
            <a:r>
              <a:rPr lang="zh-CN" dirty="0"/>
              <a:t>克</a:t>
            </a:r>
            <a:r>
              <a:rPr lang="zh-CN" altLang="zh-CN" dirty="0"/>
              <a:t>)</a:t>
            </a:r>
            <a:r>
              <a:rPr lang="zh-CN" dirty="0"/>
              <a:t>： </a:t>
            </a:r>
            <a:r>
              <a:rPr lang="zh-CN" altLang="zh-CN" dirty="0"/>
              <a:t>9×10</a:t>
            </a:r>
            <a:r>
              <a:rPr lang="zh-CN" altLang="zh-CN" baseline="30000" dirty="0"/>
              <a:t>-28</a:t>
            </a:r>
            <a:r>
              <a:rPr lang="zh-CN" altLang="zh-CN" dirty="0"/>
              <a:t> = </a:t>
            </a:r>
            <a:r>
              <a:rPr lang="zh-CN" altLang="zh-CN" dirty="0">
                <a:solidFill>
                  <a:schemeClr val="tx2">
                    <a:lumMod val="40000"/>
                    <a:lumOff val="60000"/>
                  </a:schemeClr>
                </a:solidFill>
              </a:rPr>
              <a:t>0.9×10</a:t>
            </a:r>
            <a:r>
              <a:rPr lang="zh-CN" altLang="zh-CN" baseline="30000" dirty="0">
                <a:solidFill>
                  <a:schemeClr val="tx2">
                    <a:lumMod val="40000"/>
                    <a:lumOff val="60000"/>
                  </a:schemeClr>
                </a:solidFill>
              </a:rPr>
              <a:t>-27</a:t>
            </a:r>
            <a:r>
              <a:rPr lang="zh-CN" altLang="zh-CN" dirty="0"/>
              <a:t/>
            </a:r>
            <a:br>
              <a:rPr lang="zh-CN" altLang="zh-CN" dirty="0"/>
            </a:br>
            <a:r>
              <a:rPr lang="zh-CN" dirty="0"/>
              <a:t>太阳质量</a:t>
            </a:r>
            <a:r>
              <a:rPr lang="zh-CN" altLang="zh-CN" dirty="0"/>
              <a:t>(</a:t>
            </a:r>
            <a:r>
              <a:rPr lang="zh-CN" dirty="0"/>
              <a:t>克</a:t>
            </a:r>
            <a:r>
              <a:rPr lang="zh-CN" altLang="zh-CN" dirty="0"/>
              <a:t>)</a:t>
            </a:r>
            <a:r>
              <a:rPr lang="zh-CN" dirty="0"/>
              <a:t>： </a:t>
            </a:r>
            <a:r>
              <a:rPr lang="zh-CN" altLang="zh-CN" dirty="0"/>
              <a:t>2×10</a:t>
            </a:r>
            <a:r>
              <a:rPr lang="zh-CN" altLang="zh-CN" baseline="30000" dirty="0"/>
              <a:t>33</a:t>
            </a:r>
            <a:r>
              <a:rPr lang="zh-CN" altLang="zh-CN" dirty="0"/>
              <a:t> = </a:t>
            </a:r>
            <a:r>
              <a:rPr lang="zh-CN" altLang="zh-CN" dirty="0">
                <a:solidFill>
                  <a:schemeClr val="tx2">
                    <a:lumMod val="40000"/>
                    <a:lumOff val="60000"/>
                  </a:schemeClr>
                </a:solidFill>
              </a:rPr>
              <a:t>0.2×10</a:t>
            </a:r>
            <a:r>
              <a:rPr lang="zh-CN" altLang="zh-CN" baseline="30000" dirty="0">
                <a:solidFill>
                  <a:schemeClr val="tx2">
                    <a:lumMod val="40000"/>
                    <a:lumOff val="60000"/>
                  </a:schemeClr>
                </a:solidFill>
              </a:rPr>
              <a:t>34</a:t>
            </a:r>
            <a:r>
              <a:rPr lang="zh-CN" altLang="zh-CN" dirty="0"/>
              <a:t/>
            </a:r>
            <a:br>
              <a:rPr lang="zh-CN" altLang="zh-CN" dirty="0"/>
            </a:b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C0A6D9-F44E-40D4-9A45-69CEA628AAD6}" type="datetime11">
              <a:rPr lang="zh-CN" altLang="en-US" smtClean="0"/>
              <a:t>10:23:48</a:t>
            </a:fld>
            <a:endParaRPr lang="en-US" altLang="zh-CN" smtClean="0"/>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99FF60A-70EB-4B1B-B9D4-2F1532383ABE}" type="slidenum">
              <a:rPr lang="en-US" altLang="zh-CN"/>
              <a:pPr/>
              <a:t>90</a:t>
            </a:fld>
            <a:endParaRPr lang="en-US" altLang="zh-CN"/>
          </a:p>
        </p:txBody>
      </p:sp>
      <p:sp>
        <p:nvSpPr>
          <p:cNvPr id="94212"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4213" name="Rectangle 3"/>
          <p:cNvSpPr>
            <a:spLocks noGrp="1" noChangeArrowheads="1"/>
          </p:cNvSpPr>
          <p:nvPr>
            <p:ph type="body" idx="1"/>
          </p:nvPr>
        </p:nvSpPr>
        <p:spPr/>
        <p:txBody>
          <a:bodyPr/>
          <a:lstStyle/>
          <a:p>
            <a:pPr>
              <a:buFont typeface="Wingdings" pitchFamily="2" charset="2"/>
              <a:buNone/>
            </a:pPr>
            <a:r>
              <a:rPr lang="zh-CN" altLang="zh-CN" sz="2400" smtClean="0"/>
              <a:t>检测方法 </a:t>
            </a:r>
          </a:p>
          <a:p>
            <a:pPr>
              <a:buFont typeface="Wingdings" pitchFamily="2" charset="2"/>
              <a:buNone/>
            </a:pPr>
            <a:r>
              <a:rPr lang="zh-CN" altLang="zh-CN" sz="2400" smtClean="0"/>
              <a:t>1、双符号位法（变形补码） </a:t>
            </a:r>
          </a:p>
          <a:p>
            <a:pPr>
              <a:buFont typeface="Wingdings" pitchFamily="2" charset="2"/>
              <a:buNone/>
            </a:pPr>
            <a:r>
              <a:rPr lang="en-US" altLang="zh-CN" sz="2400" smtClean="0"/>
              <a:t>[x]</a:t>
            </a:r>
            <a:r>
              <a:rPr lang="en-US" altLang="zh-CN" sz="2400" baseline="-25000" smtClean="0"/>
              <a:t>补</a:t>
            </a:r>
            <a:r>
              <a:rPr lang="en-US" altLang="zh-CN" sz="2400" smtClean="0"/>
              <a:t> = 2</a:t>
            </a:r>
            <a:r>
              <a:rPr lang="en-US" altLang="zh-CN" sz="2400" baseline="30000" smtClean="0"/>
              <a:t>n+2</a:t>
            </a:r>
            <a:r>
              <a:rPr lang="en-US" altLang="zh-CN" sz="2400" smtClean="0"/>
              <a:t> + x 　 ( mod 2</a:t>
            </a:r>
            <a:r>
              <a:rPr lang="en-US" altLang="zh-CN" sz="2400" baseline="30000" smtClean="0"/>
              <a:t>n+2</a:t>
            </a:r>
            <a:r>
              <a:rPr lang="en-US" altLang="zh-CN" sz="2400" smtClean="0"/>
              <a:t> )</a:t>
            </a:r>
            <a:endParaRPr lang="zh-CN" altLang="zh-CN" sz="2400" smtClean="0"/>
          </a:p>
          <a:p>
            <a:pPr>
              <a:buFont typeface="Wingdings" pitchFamily="2" charset="2"/>
              <a:buNone/>
            </a:pPr>
            <a:r>
              <a:rPr lang="en-US" altLang="zh-CN" sz="2400" smtClean="0"/>
              <a:t>    S</a:t>
            </a:r>
            <a:r>
              <a:rPr lang="en-US" altLang="zh-CN" sz="2400" baseline="-25000" smtClean="0"/>
              <a:t>f1</a:t>
            </a:r>
            <a:r>
              <a:rPr lang="en-US" altLang="zh-CN" sz="2400" smtClean="0"/>
              <a:t> S</a:t>
            </a:r>
            <a:r>
              <a:rPr lang="en-US" altLang="zh-CN" sz="2400" baseline="-25000" smtClean="0"/>
              <a:t>f2</a:t>
            </a:r>
            <a:r>
              <a:rPr lang="en-US" altLang="zh-CN" sz="2400" smtClean="0"/>
              <a:t> </a:t>
            </a:r>
            <a:endParaRPr lang="zh-CN" altLang="zh-CN" sz="2400" smtClean="0"/>
          </a:p>
          <a:p>
            <a:pPr>
              <a:buFont typeface="Wingdings" pitchFamily="2" charset="2"/>
              <a:buNone/>
            </a:pPr>
            <a:r>
              <a:rPr lang="en-US" altLang="zh-CN" sz="2400" smtClean="0"/>
              <a:t>    </a:t>
            </a:r>
            <a:r>
              <a:rPr lang="en-US" altLang="zh-CN" sz="2400" smtClean="0">
                <a:solidFill>
                  <a:srgbClr val="FF0000"/>
                </a:solidFill>
              </a:rPr>
              <a:t>0</a:t>
            </a:r>
            <a:r>
              <a:rPr lang="en-US" altLang="zh-CN" sz="2400" smtClean="0"/>
              <a:t>　</a:t>
            </a:r>
            <a:r>
              <a:rPr lang="en-US" altLang="zh-CN" sz="2400" smtClean="0">
                <a:solidFill>
                  <a:srgbClr val="FF0000"/>
                </a:solidFill>
              </a:rPr>
              <a:t>0</a:t>
            </a:r>
            <a:r>
              <a:rPr lang="en-US" altLang="zh-CN" sz="2400" smtClean="0"/>
              <a:t>	</a:t>
            </a:r>
            <a:r>
              <a:rPr lang="zh-CN" altLang="zh-CN" sz="2400" smtClean="0"/>
              <a:t>正确（正数）</a:t>
            </a:r>
            <a:br>
              <a:rPr lang="zh-CN" altLang="zh-CN" sz="2400" smtClean="0"/>
            </a:br>
            <a:r>
              <a:rPr lang="zh-CN" altLang="zh-CN" sz="2400" smtClean="0">
                <a:solidFill>
                  <a:srgbClr val="FF0000"/>
                </a:solidFill>
              </a:rPr>
              <a:t>0</a:t>
            </a:r>
            <a:r>
              <a:rPr lang="zh-CN" altLang="zh-CN" sz="2400" smtClean="0"/>
              <a:t>　</a:t>
            </a:r>
            <a:r>
              <a:rPr lang="zh-CN" altLang="zh-CN" sz="2400" smtClean="0">
                <a:solidFill>
                  <a:srgbClr val="0070C0"/>
                </a:solidFill>
              </a:rPr>
              <a:t>1</a:t>
            </a:r>
            <a:r>
              <a:rPr lang="zh-CN" altLang="zh-CN" sz="2400" smtClean="0"/>
              <a:t> 　　</a:t>
            </a:r>
            <a:r>
              <a:rPr lang="en-US" altLang="zh-CN" sz="2400" smtClean="0"/>
              <a:t>  </a:t>
            </a:r>
            <a:r>
              <a:rPr lang="zh-CN" altLang="zh-CN" sz="2400" smtClean="0"/>
              <a:t>正溢	</a:t>
            </a:r>
            <a:br>
              <a:rPr lang="zh-CN" altLang="zh-CN" sz="2400" smtClean="0"/>
            </a:br>
            <a:r>
              <a:rPr lang="zh-CN" altLang="zh-CN" sz="2400" smtClean="0">
                <a:solidFill>
                  <a:srgbClr val="0070C0"/>
                </a:solidFill>
              </a:rPr>
              <a:t>1</a:t>
            </a:r>
            <a:r>
              <a:rPr lang="zh-CN" altLang="zh-CN" sz="2400" smtClean="0"/>
              <a:t>　</a:t>
            </a:r>
            <a:r>
              <a:rPr lang="zh-CN" altLang="zh-CN" sz="2400" smtClean="0">
                <a:solidFill>
                  <a:srgbClr val="FF0000"/>
                </a:solidFill>
              </a:rPr>
              <a:t>0</a:t>
            </a:r>
            <a:r>
              <a:rPr lang="zh-CN" altLang="zh-CN" sz="2400" smtClean="0"/>
              <a:t> 　　</a:t>
            </a:r>
            <a:r>
              <a:rPr lang="en-US" altLang="zh-CN" sz="2400" smtClean="0"/>
              <a:t>  </a:t>
            </a:r>
            <a:r>
              <a:rPr lang="zh-CN" altLang="zh-CN" sz="2400" smtClean="0"/>
              <a:t>负溢</a:t>
            </a:r>
            <a:br>
              <a:rPr lang="zh-CN" altLang="zh-CN" sz="2400" smtClean="0"/>
            </a:br>
            <a:r>
              <a:rPr lang="zh-CN" altLang="zh-CN" sz="2400" smtClean="0">
                <a:solidFill>
                  <a:srgbClr val="0070C0"/>
                </a:solidFill>
              </a:rPr>
              <a:t>1</a:t>
            </a:r>
            <a:r>
              <a:rPr lang="zh-CN" altLang="zh-CN" sz="2400" smtClean="0"/>
              <a:t>　</a:t>
            </a:r>
            <a:r>
              <a:rPr lang="zh-CN" altLang="zh-CN" sz="2400" smtClean="0">
                <a:solidFill>
                  <a:srgbClr val="0070C0"/>
                </a:solidFill>
              </a:rPr>
              <a:t>1</a:t>
            </a:r>
            <a:r>
              <a:rPr lang="zh-CN" altLang="zh-CN" sz="2400" smtClean="0"/>
              <a:t>	正确（负数） </a:t>
            </a:r>
          </a:p>
          <a:p>
            <a:pPr>
              <a:buFont typeface="Wingdings" pitchFamily="2" charset="2"/>
              <a:buNone/>
            </a:pPr>
            <a:r>
              <a:rPr lang="en-US" altLang="zh-CN" sz="2400" smtClean="0"/>
              <a:t>     </a:t>
            </a:r>
            <a:r>
              <a:rPr lang="zh-CN" altLang="zh-CN" sz="2400" smtClean="0"/>
              <a:t>S</a:t>
            </a:r>
            <a:r>
              <a:rPr lang="zh-CN" altLang="zh-CN" sz="2400" baseline="-25000" smtClean="0"/>
              <a:t>f1</a:t>
            </a:r>
            <a:r>
              <a:rPr lang="zh-CN" altLang="zh-CN" sz="2400" smtClean="0"/>
              <a:t> 表示正确的符号，逻辑表达式为</a:t>
            </a:r>
            <a:r>
              <a:rPr lang="en-US" altLang="zh-CN" sz="2400" smtClean="0"/>
              <a:t>V=S</a:t>
            </a:r>
            <a:r>
              <a:rPr lang="en-US" altLang="zh-CN" sz="2400" baseline="-25000" smtClean="0"/>
              <a:t>f1</a:t>
            </a:r>
            <a:r>
              <a:rPr lang="en-US" altLang="zh-CN" sz="2400" smtClean="0"/>
              <a:t> ⊕ S</a:t>
            </a:r>
            <a:r>
              <a:rPr lang="en-US" altLang="zh-CN" sz="2400" baseline="-25000" smtClean="0"/>
              <a:t>f2</a:t>
            </a:r>
            <a:r>
              <a:rPr lang="en-US" altLang="zh-CN" sz="2400" smtClean="0"/>
              <a:t>,</a:t>
            </a:r>
            <a:r>
              <a:rPr lang="zh-CN" altLang="zh-CN" sz="2400" smtClean="0"/>
              <a:t/>
            </a:r>
            <a:br>
              <a:rPr lang="zh-CN" altLang="zh-CN" sz="2400" smtClean="0"/>
            </a:br>
            <a:r>
              <a:rPr lang="zh-CN" altLang="zh-CN" sz="2400" smtClean="0"/>
              <a:t>可以用异或门来实现</a:t>
            </a:r>
          </a:p>
          <a:p>
            <a:pPr eaLnBrk="1" hangingPunct="1">
              <a:lnSpc>
                <a:spcPct val="90000"/>
              </a:lnSpc>
              <a:buFont typeface="Wingdings" pitchFamily="2" charset="2"/>
              <a:buNone/>
            </a:pPr>
            <a:r>
              <a:rPr lang="zh-CN" altLang="zh-CN" sz="2400" smtClean="0"/>
              <a:t/>
            </a:r>
            <a:br>
              <a:rPr lang="zh-CN" altLang="zh-CN" sz="2400" smtClean="0"/>
            </a:br>
            <a:endParaRPr lang="en-US" altLang="zh-CN" sz="2400" smtClean="0"/>
          </a:p>
        </p:txBody>
      </p:sp>
      <p:pic>
        <p:nvPicPr>
          <p:cNvPr id="942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3571875"/>
            <a:ext cx="19685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33DE2F5-39F5-476E-B454-D4C318CC91F7}" type="datetime11">
              <a:rPr lang="zh-CN" altLang="en-US" smtClean="0"/>
              <a:t>10:23:48</a:t>
            </a:fld>
            <a:endParaRPr lang="en-US" altLang="zh-CN" smtClean="0"/>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7EA7ED42-2E32-4F0A-82C6-C8F1092A7B94}" type="slidenum">
              <a:rPr lang="en-US" altLang="zh-CN"/>
              <a:pPr/>
              <a:t>91</a:t>
            </a:fld>
            <a:endParaRPr lang="en-US" altLang="zh-CN"/>
          </a:p>
        </p:txBody>
      </p:sp>
      <p:sp>
        <p:nvSpPr>
          <p:cNvPr id="95236"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5237" name="Rectangle 3"/>
          <p:cNvSpPr>
            <a:spLocks noGrp="1" noChangeArrowheads="1"/>
          </p:cNvSpPr>
          <p:nvPr>
            <p:ph type="body" idx="1"/>
          </p:nvPr>
        </p:nvSpPr>
        <p:spPr>
          <a:xfrm>
            <a:off x="428625" y="1643063"/>
            <a:ext cx="8229600" cy="4411662"/>
          </a:xfrm>
        </p:spPr>
        <p:txBody>
          <a:bodyPr/>
          <a:lstStyle/>
          <a:p>
            <a:pPr eaLnBrk="1" hangingPunct="1">
              <a:lnSpc>
                <a:spcPct val="90000"/>
              </a:lnSpc>
              <a:buFont typeface="Wingdings" pitchFamily="2" charset="2"/>
              <a:buNone/>
            </a:pPr>
            <a:r>
              <a:rPr lang="zh-CN" altLang="zh-CN" sz="2400" smtClean="0"/>
              <a:t>[例17] x=</a:t>
            </a:r>
            <a:r>
              <a:rPr lang="zh-CN" altLang="zh-CN" sz="2400" smtClean="0">
                <a:solidFill>
                  <a:srgbClr val="FF0000"/>
                </a:solidFill>
              </a:rPr>
              <a:t>+</a:t>
            </a:r>
            <a:r>
              <a:rPr lang="zh-CN" altLang="zh-CN" sz="2400" smtClean="0"/>
              <a:t>01100 , y=</a:t>
            </a:r>
            <a:r>
              <a:rPr lang="zh-CN" altLang="zh-CN" sz="2400" smtClean="0">
                <a:solidFill>
                  <a:srgbClr val="FF0000"/>
                </a:solidFill>
              </a:rPr>
              <a:t>+</a:t>
            </a:r>
            <a:r>
              <a:rPr lang="zh-CN" altLang="zh-CN" sz="2400" smtClean="0"/>
              <a:t>01000 , 求 x+y 。</a:t>
            </a:r>
            <a:br>
              <a:rPr lang="zh-CN" altLang="zh-CN" sz="2400" smtClean="0"/>
            </a:br>
            <a:r>
              <a:rPr lang="zh-CN" altLang="zh-CN" sz="2400" smtClean="0"/>
              <a:t>解： [x]</a:t>
            </a:r>
            <a:r>
              <a:rPr lang="zh-CN" altLang="zh-CN" sz="2400" baseline="-25000" smtClean="0"/>
              <a:t>补</a:t>
            </a:r>
            <a:r>
              <a:rPr lang="zh-CN" altLang="zh-CN" sz="2400" smtClean="0"/>
              <a:t> = </a:t>
            </a:r>
            <a:r>
              <a:rPr lang="zh-CN" altLang="zh-CN" sz="2400" smtClean="0">
                <a:solidFill>
                  <a:srgbClr val="FF0000"/>
                </a:solidFill>
              </a:rPr>
              <a:t>00</a:t>
            </a:r>
            <a:r>
              <a:rPr lang="zh-CN" altLang="zh-CN" sz="2400" smtClean="0"/>
              <a:t>1100 , [y]</a:t>
            </a:r>
            <a:r>
              <a:rPr lang="zh-CN" altLang="zh-CN" sz="2400" baseline="-25000" smtClean="0"/>
              <a:t>补</a:t>
            </a:r>
            <a:r>
              <a:rPr lang="zh-CN" altLang="zh-CN" sz="2400" smtClean="0"/>
              <a:t> = </a:t>
            </a:r>
            <a:r>
              <a:rPr lang="zh-CN" altLang="zh-CN" sz="2400" smtClean="0">
                <a:solidFill>
                  <a:srgbClr val="FF0000"/>
                </a:solidFill>
              </a:rPr>
              <a:t>00</a:t>
            </a:r>
            <a:r>
              <a:rPr lang="zh-CN" altLang="zh-CN" sz="2400" smtClean="0"/>
              <a:t>1000</a:t>
            </a:r>
            <a:br>
              <a:rPr lang="zh-CN" altLang="zh-CN" sz="2400" smtClean="0"/>
            </a:br>
            <a:r>
              <a:rPr lang="zh-CN" altLang="zh-CN" sz="2400" smtClean="0"/>
              <a:t/>
            </a:r>
            <a:br>
              <a:rPr lang="zh-CN" altLang="zh-CN" sz="2400" smtClean="0"/>
            </a:br>
            <a:r>
              <a:rPr lang="zh-CN" altLang="zh-CN" sz="2400" smtClean="0"/>
              <a:t>　　　　　[x]</a:t>
            </a:r>
            <a:r>
              <a:rPr lang="zh-CN" altLang="zh-CN" sz="2400" baseline="-25000" smtClean="0"/>
              <a:t>补</a:t>
            </a:r>
            <a:r>
              <a:rPr lang="zh-CN" altLang="zh-CN" sz="2400" smtClean="0"/>
              <a:t>　　　</a:t>
            </a:r>
            <a:r>
              <a:rPr lang="zh-CN" altLang="zh-CN" sz="2400" smtClean="0">
                <a:solidFill>
                  <a:srgbClr val="FF0000"/>
                </a:solidFill>
              </a:rPr>
              <a:t>0 0</a:t>
            </a:r>
            <a:r>
              <a:rPr lang="zh-CN" altLang="zh-CN" sz="2400" smtClean="0"/>
              <a:t> 1 1 0 0</a:t>
            </a:r>
            <a:br>
              <a:rPr lang="zh-CN" altLang="zh-CN" sz="2400" smtClean="0"/>
            </a:br>
            <a:r>
              <a:rPr lang="zh-CN" altLang="zh-CN" sz="2400" smtClean="0"/>
              <a:t>　＋　　　[y]</a:t>
            </a:r>
            <a:r>
              <a:rPr lang="zh-CN" altLang="zh-CN" sz="2400" baseline="-25000" smtClean="0"/>
              <a:t>补</a:t>
            </a:r>
            <a:r>
              <a:rPr lang="zh-CN" altLang="zh-CN" sz="2400" smtClean="0"/>
              <a:t>　　　</a:t>
            </a:r>
            <a:r>
              <a:rPr lang="zh-CN" altLang="zh-CN" sz="2400" smtClean="0">
                <a:solidFill>
                  <a:srgbClr val="FF0000"/>
                </a:solidFill>
              </a:rPr>
              <a:t>0 0</a:t>
            </a:r>
            <a:r>
              <a:rPr lang="zh-CN" altLang="zh-CN" sz="2400" smtClean="0"/>
              <a:t> 1 0 0 0</a:t>
            </a:r>
            <a:br>
              <a:rPr lang="zh-CN" altLang="zh-CN" sz="2400" smtClean="0"/>
            </a:br>
            <a:r>
              <a:rPr lang="zh-CN" altLang="zh-CN" sz="2400" smtClean="0"/>
              <a:t>　————————————————</a:t>
            </a:r>
            <a:br>
              <a:rPr lang="zh-CN" altLang="zh-CN" sz="2400" smtClean="0"/>
            </a:br>
            <a:r>
              <a:rPr lang="zh-CN" altLang="zh-CN" sz="2400" smtClean="0"/>
              <a:t>　　　　[x+y]</a:t>
            </a:r>
            <a:r>
              <a:rPr lang="zh-CN" altLang="zh-CN" sz="2400" baseline="-25000" smtClean="0"/>
              <a:t>补</a:t>
            </a:r>
            <a:r>
              <a:rPr lang="zh-CN" altLang="zh-CN" sz="2400" smtClean="0"/>
              <a:t>　　　</a:t>
            </a:r>
            <a:r>
              <a:rPr lang="zh-CN" altLang="zh-CN" sz="2400" smtClean="0">
                <a:solidFill>
                  <a:srgbClr val="FF0000"/>
                </a:solidFill>
              </a:rPr>
              <a:t>0</a:t>
            </a:r>
            <a:r>
              <a:rPr lang="zh-CN" altLang="zh-CN" sz="2400" smtClean="0"/>
              <a:t> </a:t>
            </a:r>
            <a:r>
              <a:rPr lang="zh-CN" altLang="zh-CN" sz="2400" smtClean="0">
                <a:solidFill>
                  <a:srgbClr val="0070C0"/>
                </a:solidFill>
              </a:rPr>
              <a:t>1</a:t>
            </a:r>
            <a:r>
              <a:rPr lang="zh-CN" altLang="zh-CN" sz="2400" smtClean="0"/>
              <a:t> 0 1 0 0　(表示正溢)</a:t>
            </a:r>
            <a:br>
              <a:rPr lang="zh-CN" altLang="zh-CN" sz="2400" smtClean="0"/>
            </a:br>
            <a:endParaRPr lang="en-US" altLang="zh-CN" sz="24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E83B7E1-E4A9-4FBB-AE87-B2C0EBC3D127}" type="datetime11">
              <a:rPr lang="zh-CN" altLang="en-US" smtClean="0"/>
              <a:t>10:23:48</a:t>
            </a:fld>
            <a:endParaRPr lang="en-US" altLang="zh-CN" smtClean="0"/>
          </a:p>
        </p:txBody>
      </p:sp>
      <p:sp>
        <p:nvSpPr>
          <p:cNvPr id="962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9BD6F5-7008-4546-8FCA-7954745D5FD6}" type="slidenum">
              <a:rPr lang="en-US" altLang="zh-CN"/>
              <a:pPr/>
              <a:t>92</a:t>
            </a:fld>
            <a:endParaRPr lang="en-US" altLang="zh-CN"/>
          </a:p>
        </p:txBody>
      </p:sp>
      <p:sp>
        <p:nvSpPr>
          <p:cNvPr id="96260"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6261" name="Rectangle 3"/>
          <p:cNvSpPr>
            <a:spLocks noGrp="1" noChangeArrowheads="1"/>
          </p:cNvSpPr>
          <p:nvPr>
            <p:ph type="body" idx="1"/>
          </p:nvPr>
        </p:nvSpPr>
        <p:spPr>
          <a:xfrm>
            <a:off x="428625" y="1643063"/>
            <a:ext cx="8229600" cy="4411662"/>
          </a:xfrm>
        </p:spPr>
        <p:txBody>
          <a:bodyPr/>
          <a:lstStyle/>
          <a:p>
            <a:pPr eaLnBrk="1" hangingPunct="1">
              <a:lnSpc>
                <a:spcPct val="90000"/>
              </a:lnSpc>
              <a:buFont typeface="Wingdings" pitchFamily="2" charset="2"/>
              <a:buNone/>
            </a:pPr>
            <a:r>
              <a:rPr lang="zh-CN" altLang="zh-CN" sz="2400" smtClean="0"/>
              <a:t>[例18] x=</a:t>
            </a:r>
            <a:r>
              <a:rPr lang="zh-CN" altLang="zh-CN" sz="2400" smtClean="0">
                <a:solidFill>
                  <a:srgbClr val="0070C0"/>
                </a:solidFill>
              </a:rPr>
              <a:t>-</a:t>
            </a:r>
            <a:r>
              <a:rPr lang="zh-CN" altLang="zh-CN" sz="2400" smtClean="0"/>
              <a:t>1100 , y=</a:t>
            </a:r>
            <a:r>
              <a:rPr lang="zh-CN" altLang="zh-CN" sz="2400" smtClean="0">
                <a:solidFill>
                  <a:srgbClr val="0070C0"/>
                </a:solidFill>
              </a:rPr>
              <a:t>-</a:t>
            </a:r>
            <a:r>
              <a:rPr lang="zh-CN" altLang="zh-CN" sz="2400" smtClean="0"/>
              <a:t>1000 , 求 x+y 。</a:t>
            </a:r>
            <a:br>
              <a:rPr lang="zh-CN" altLang="zh-CN" sz="2400" smtClean="0"/>
            </a:br>
            <a:r>
              <a:rPr lang="zh-CN" altLang="zh-CN" sz="2400" smtClean="0"/>
              <a:t>解： [x]</a:t>
            </a:r>
            <a:r>
              <a:rPr lang="zh-CN" altLang="zh-CN" sz="2400" baseline="-25000" smtClean="0"/>
              <a:t>补</a:t>
            </a:r>
            <a:r>
              <a:rPr lang="zh-CN" altLang="zh-CN" sz="2400" smtClean="0"/>
              <a:t> = </a:t>
            </a:r>
            <a:r>
              <a:rPr lang="zh-CN" altLang="zh-CN" sz="2400" smtClean="0">
                <a:solidFill>
                  <a:srgbClr val="0070C0"/>
                </a:solidFill>
              </a:rPr>
              <a:t>11</a:t>
            </a:r>
            <a:r>
              <a:rPr lang="zh-CN" altLang="zh-CN" sz="2400" smtClean="0"/>
              <a:t>0100 , [y]</a:t>
            </a:r>
            <a:r>
              <a:rPr lang="zh-CN" altLang="zh-CN" sz="2400" baseline="-25000" smtClean="0"/>
              <a:t>补</a:t>
            </a:r>
            <a:r>
              <a:rPr lang="zh-CN" altLang="zh-CN" sz="2400" smtClean="0"/>
              <a:t> = </a:t>
            </a:r>
            <a:r>
              <a:rPr lang="zh-CN" altLang="zh-CN" sz="2400" smtClean="0">
                <a:solidFill>
                  <a:srgbClr val="0070C0"/>
                </a:solidFill>
              </a:rPr>
              <a:t>11</a:t>
            </a:r>
            <a:r>
              <a:rPr lang="zh-CN" altLang="zh-CN" sz="2400" smtClean="0"/>
              <a:t>1000</a:t>
            </a:r>
            <a:br>
              <a:rPr lang="zh-CN" altLang="zh-CN" sz="2400" smtClean="0"/>
            </a:br>
            <a:r>
              <a:rPr lang="zh-CN" altLang="zh-CN" sz="2400" smtClean="0"/>
              <a:t/>
            </a:r>
            <a:br>
              <a:rPr lang="zh-CN" altLang="zh-CN" sz="2400" smtClean="0"/>
            </a:br>
            <a:r>
              <a:rPr lang="zh-CN" altLang="zh-CN" sz="2400" smtClean="0"/>
              <a:t>　　　　　[x]</a:t>
            </a:r>
            <a:r>
              <a:rPr lang="zh-CN" altLang="zh-CN" sz="2400" baseline="-25000" smtClean="0"/>
              <a:t>补</a:t>
            </a:r>
            <a:r>
              <a:rPr lang="zh-CN" altLang="zh-CN" sz="2400" smtClean="0"/>
              <a:t>　　　</a:t>
            </a:r>
            <a:r>
              <a:rPr lang="zh-CN" altLang="zh-CN" sz="2400" smtClean="0">
                <a:solidFill>
                  <a:srgbClr val="0070C0"/>
                </a:solidFill>
              </a:rPr>
              <a:t>1 1</a:t>
            </a:r>
            <a:r>
              <a:rPr lang="zh-CN" altLang="zh-CN" sz="2400" smtClean="0"/>
              <a:t> 0 1 0 0</a:t>
            </a:r>
            <a:br>
              <a:rPr lang="zh-CN" altLang="zh-CN" sz="2400" smtClean="0"/>
            </a:br>
            <a:r>
              <a:rPr lang="zh-CN" altLang="zh-CN" sz="2400" smtClean="0"/>
              <a:t>　＋　　　[y]</a:t>
            </a:r>
            <a:r>
              <a:rPr lang="zh-CN" altLang="zh-CN" sz="2400" baseline="-25000" smtClean="0"/>
              <a:t>补</a:t>
            </a:r>
            <a:r>
              <a:rPr lang="zh-CN" altLang="zh-CN" sz="2400" smtClean="0"/>
              <a:t>　　　</a:t>
            </a:r>
            <a:r>
              <a:rPr lang="zh-CN" altLang="zh-CN" sz="2400" smtClean="0">
                <a:solidFill>
                  <a:srgbClr val="0070C0"/>
                </a:solidFill>
              </a:rPr>
              <a:t>1 1</a:t>
            </a:r>
            <a:r>
              <a:rPr lang="zh-CN" altLang="zh-CN" sz="2400" smtClean="0"/>
              <a:t> 1 0 0 0</a:t>
            </a:r>
            <a:br>
              <a:rPr lang="zh-CN" altLang="zh-CN" sz="2400" smtClean="0"/>
            </a:br>
            <a:r>
              <a:rPr lang="zh-CN" altLang="zh-CN" sz="2400" smtClean="0"/>
              <a:t>　————————————————</a:t>
            </a:r>
            <a:br>
              <a:rPr lang="zh-CN" altLang="zh-CN" sz="2400" smtClean="0"/>
            </a:br>
            <a:r>
              <a:rPr lang="zh-CN" altLang="zh-CN" sz="2400" smtClean="0"/>
              <a:t>　　　　[x+y]</a:t>
            </a:r>
            <a:r>
              <a:rPr lang="zh-CN" altLang="zh-CN" sz="2400" baseline="-25000" smtClean="0"/>
              <a:t>补</a:t>
            </a:r>
            <a:r>
              <a:rPr lang="zh-CN" altLang="zh-CN" sz="2400" smtClean="0"/>
              <a:t>　　　</a:t>
            </a:r>
            <a:r>
              <a:rPr lang="zh-CN" altLang="zh-CN" sz="2400" smtClean="0">
                <a:solidFill>
                  <a:srgbClr val="0070C0"/>
                </a:solidFill>
              </a:rPr>
              <a:t>1</a:t>
            </a:r>
            <a:r>
              <a:rPr lang="zh-CN" altLang="zh-CN" sz="2400" smtClean="0"/>
              <a:t> </a:t>
            </a:r>
            <a:r>
              <a:rPr lang="zh-CN" altLang="zh-CN" sz="2400" smtClean="0">
                <a:solidFill>
                  <a:srgbClr val="FF0000"/>
                </a:solidFill>
              </a:rPr>
              <a:t>0 </a:t>
            </a:r>
            <a:r>
              <a:rPr lang="zh-CN" altLang="zh-CN" sz="2400" smtClean="0"/>
              <a:t>1 1 0 0　(表示负溢)</a:t>
            </a:r>
            <a:br>
              <a:rPr lang="zh-CN" altLang="zh-CN" sz="2400" smtClean="0"/>
            </a:br>
            <a:endParaRPr lang="en-US" altLang="zh-CN" sz="24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771F9E8-A96F-411B-94E5-A13B214B371D}" type="datetime11">
              <a:rPr lang="zh-CN" altLang="en-US" smtClean="0"/>
              <a:t>10:23:48</a:t>
            </a:fld>
            <a:endParaRPr lang="en-US" altLang="zh-CN" smtClean="0"/>
          </a:p>
        </p:txBody>
      </p:sp>
      <p:sp>
        <p:nvSpPr>
          <p:cNvPr id="97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6881BB5-209D-4DCF-B054-521A23077005}" type="slidenum">
              <a:rPr lang="en-US" altLang="zh-CN"/>
              <a:pPr/>
              <a:t>93</a:t>
            </a:fld>
            <a:endParaRPr lang="en-US" altLang="zh-CN"/>
          </a:p>
        </p:txBody>
      </p:sp>
      <p:sp>
        <p:nvSpPr>
          <p:cNvPr id="97284"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.2.3</a:t>
            </a:r>
            <a:r>
              <a:rPr lang="zh-CN" altLang="zh-CN" smtClean="0"/>
              <a:t>溢出概念与检测方法</a:t>
            </a:r>
            <a:endParaRPr lang="zh-CN" altLang="en-US" smtClean="0"/>
          </a:p>
        </p:txBody>
      </p:sp>
      <p:sp>
        <p:nvSpPr>
          <p:cNvPr id="97285" name="Rectangle 3"/>
          <p:cNvSpPr>
            <a:spLocks noGrp="1" noChangeArrowheads="1"/>
          </p:cNvSpPr>
          <p:nvPr>
            <p:ph type="body" idx="1"/>
          </p:nvPr>
        </p:nvSpPr>
        <p:spPr>
          <a:xfrm>
            <a:off x="428625" y="1643063"/>
            <a:ext cx="8229600" cy="4411662"/>
          </a:xfrm>
        </p:spPr>
        <p:txBody>
          <a:bodyPr/>
          <a:lstStyle/>
          <a:p>
            <a:pPr>
              <a:buFont typeface="Wingdings" pitchFamily="2" charset="2"/>
              <a:buNone/>
            </a:pPr>
            <a:r>
              <a:rPr lang="zh-CN" altLang="zh-CN" sz="2400" smtClean="0"/>
              <a:t>单符号位法 </a:t>
            </a:r>
          </a:p>
          <a:p>
            <a:r>
              <a:rPr lang="en-US" altLang="zh-CN" sz="2400" smtClean="0"/>
              <a:t>C</a:t>
            </a:r>
            <a:r>
              <a:rPr lang="en-US" altLang="zh-CN" sz="2400" baseline="-25000" smtClean="0"/>
              <a:t>f</a:t>
            </a:r>
            <a:r>
              <a:rPr lang="en-US" altLang="zh-CN" sz="2400" smtClean="0"/>
              <a:t> 	C</a:t>
            </a:r>
            <a:r>
              <a:rPr lang="en-US" altLang="zh-CN" sz="2400" baseline="-25000" smtClean="0"/>
              <a:t>0</a:t>
            </a:r>
            <a:r>
              <a:rPr lang="en-US" altLang="zh-CN" sz="2400" smtClean="0"/>
              <a:t/>
            </a:r>
            <a:br>
              <a:rPr lang="en-US" altLang="zh-CN" sz="2400" smtClean="0"/>
            </a:br>
            <a:r>
              <a:rPr lang="en-US" altLang="zh-CN" sz="2400" smtClean="0">
                <a:solidFill>
                  <a:srgbClr val="FF0000"/>
                </a:solidFill>
              </a:rPr>
              <a:t>0</a:t>
            </a:r>
            <a:r>
              <a:rPr lang="en-US" altLang="zh-CN" sz="2400" smtClean="0"/>
              <a:t>    </a:t>
            </a:r>
            <a:r>
              <a:rPr lang="en-US" altLang="zh-CN" sz="2400" smtClean="0">
                <a:solidFill>
                  <a:srgbClr val="FF0000"/>
                </a:solidFill>
              </a:rPr>
              <a:t> 0</a:t>
            </a:r>
            <a:r>
              <a:rPr lang="en-US" altLang="zh-CN" sz="2400" smtClean="0"/>
              <a:t>	</a:t>
            </a:r>
            <a:r>
              <a:rPr lang="zh-CN" altLang="zh-CN" sz="2400" smtClean="0"/>
              <a:t>正确（正数）</a:t>
            </a:r>
            <a:br>
              <a:rPr lang="zh-CN" altLang="zh-CN" sz="2400" smtClean="0"/>
            </a:br>
            <a:r>
              <a:rPr lang="zh-CN" altLang="zh-CN" sz="2400" smtClean="0">
                <a:solidFill>
                  <a:srgbClr val="FF0000"/>
                </a:solidFill>
              </a:rPr>
              <a:t>0</a:t>
            </a:r>
            <a:r>
              <a:rPr lang="en-US" altLang="zh-CN" sz="2400" smtClean="0"/>
              <a:t>     </a:t>
            </a:r>
            <a:r>
              <a:rPr lang="zh-CN" altLang="zh-CN" sz="2400" smtClean="0">
                <a:solidFill>
                  <a:srgbClr val="0070C0"/>
                </a:solidFill>
              </a:rPr>
              <a:t>1</a:t>
            </a:r>
            <a:r>
              <a:rPr lang="zh-CN" altLang="zh-CN" sz="2400" smtClean="0"/>
              <a:t>	正溢	</a:t>
            </a:r>
            <a:br>
              <a:rPr lang="zh-CN" altLang="zh-CN" sz="2400" smtClean="0"/>
            </a:br>
            <a:r>
              <a:rPr lang="zh-CN" altLang="zh-CN" sz="2400" smtClean="0">
                <a:solidFill>
                  <a:srgbClr val="0070C0"/>
                </a:solidFill>
              </a:rPr>
              <a:t>1</a:t>
            </a:r>
            <a:r>
              <a:rPr lang="en-US" altLang="zh-CN" sz="2400" smtClean="0"/>
              <a:t>     </a:t>
            </a:r>
            <a:r>
              <a:rPr lang="zh-CN" altLang="zh-CN" sz="2400" smtClean="0">
                <a:solidFill>
                  <a:srgbClr val="FF0000"/>
                </a:solidFill>
              </a:rPr>
              <a:t>0</a:t>
            </a:r>
            <a:r>
              <a:rPr lang="zh-CN" altLang="zh-CN" sz="2400" smtClean="0"/>
              <a:t>	负溢</a:t>
            </a:r>
            <a:br>
              <a:rPr lang="zh-CN" altLang="zh-CN" sz="2400" smtClean="0"/>
            </a:br>
            <a:r>
              <a:rPr lang="zh-CN" altLang="zh-CN" sz="2400" smtClean="0">
                <a:solidFill>
                  <a:srgbClr val="0070C0"/>
                </a:solidFill>
              </a:rPr>
              <a:t>1</a:t>
            </a:r>
            <a:r>
              <a:rPr lang="zh-CN" altLang="zh-CN" sz="2400" smtClean="0"/>
              <a:t>   </a:t>
            </a:r>
            <a:r>
              <a:rPr lang="en-US" altLang="zh-CN" sz="2400" smtClean="0"/>
              <a:t>  </a:t>
            </a:r>
            <a:r>
              <a:rPr lang="zh-CN" altLang="zh-CN" sz="2400" smtClean="0">
                <a:solidFill>
                  <a:srgbClr val="0070C0"/>
                </a:solidFill>
              </a:rPr>
              <a:t>1</a:t>
            </a:r>
            <a:r>
              <a:rPr lang="zh-CN" altLang="zh-CN" sz="2400" smtClean="0"/>
              <a:t>	正确（负数） </a:t>
            </a:r>
            <a:endParaRPr lang="en-US" altLang="zh-CN" sz="2400" smtClean="0"/>
          </a:p>
          <a:p>
            <a:r>
              <a:rPr lang="en-US" altLang="zh-CN" sz="2400" smtClean="0"/>
              <a:t>V=C</a:t>
            </a:r>
            <a:r>
              <a:rPr lang="en-US" altLang="zh-CN" sz="2400" baseline="-25000" smtClean="0"/>
              <a:t>f</a:t>
            </a:r>
            <a:r>
              <a:rPr lang="en-US" altLang="zh-CN" sz="2400" smtClean="0"/>
              <a:t> ⊕ C</a:t>
            </a:r>
            <a:r>
              <a:rPr lang="en-US" altLang="zh-CN" sz="2400" baseline="-25000" smtClean="0"/>
              <a:t>0 </a:t>
            </a:r>
            <a:r>
              <a:rPr lang="zh-CN" altLang="zh-CN" sz="2400" smtClean="0"/>
              <a:t>，其中</a:t>
            </a:r>
            <a:r>
              <a:rPr lang="en-US" altLang="zh-CN" sz="2400" smtClean="0"/>
              <a:t>C</a:t>
            </a:r>
            <a:r>
              <a:rPr lang="en-US" altLang="zh-CN" sz="2400" baseline="-25000" smtClean="0"/>
              <a:t>f</a:t>
            </a:r>
            <a:r>
              <a:rPr lang="zh-CN" altLang="zh-CN" sz="2400" smtClean="0"/>
              <a:t>为符号位产生的进位,C</a:t>
            </a:r>
            <a:r>
              <a:rPr lang="en-US" altLang="zh-CN" sz="2400" baseline="-25000" smtClean="0"/>
              <a:t>0</a:t>
            </a:r>
            <a:r>
              <a:rPr lang="zh-CN" altLang="zh-CN" sz="2400" smtClean="0"/>
              <a:t>为最高有效位产生</a:t>
            </a:r>
            <a:br>
              <a:rPr lang="zh-CN" altLang="zh-CN" sz="2400" smtClean="0"/>
            </a:br>
            <a:endParaRPr lang="en-US" altLang="zh-CN" sz="2400" smtClean="0"/>
          </a:p>
        </p:txBody>
      </p:sp>
      <p:pic>
        <p:nvPicPr>
          <p:cNvPr id="972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2928938"/>
            <a:ext cx="1993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9AF6F77-EAEB-4B66-9E72-2F406378CF94}" type="datetime11">
              <a:rPr lang="zh-CN" altLang="en-US" smtClean="0"/>
              <a:t>10:23:48</a:t>
            </a:fld>
            <a:endParaRPr lang="en-US" altLang="zh-CN" smtClean="0"/>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DA12151-44C7-4F4B-AEF1-C8144875DEC0}" type="slidenum">
              <a:rPr lang="en-US" altLang="zh-CN"/>
              <a:pPr/>
              <a:t>94</a:t>
            </a:fld>
            <a:endParaRPr lang="en-US" altLang="zh-CN"/>
          </a:p>
        </p:txBody>
      </p:sp>
      <p:sp>
        <p:nvSpPr>
          <p:cNvPr id="98308" name="Rectangle 2"/>
          <p:cNvSpPr>
            <a:spLocks noGrp="1" noChangeArrowheads="1"/>
          </p:cNvSpPr>
          <p:nvPr>
            <p:ph type="title"/>
          </p:nvPr>
        </p:nvSpPr>
        <p:spPr>
          <a:xfrm>
            <a:off x="395288" y="404813"/>
            <a:ext cx="7058025" cy="739775"/>
          </a:xfrm>
        </p:spPr>
        <p:txBody>
          <a:bodyPr/>
          <a:lstStyle/>
          <a:p>
            <a:pPr eaLnBrk="1" hangingPunct="1"/>
            <a:r>
              <a:rPr lang="en-US" altLang="zh-CN" smtClean="0"/>
              <a:t>2.2.4 </a:t>
            </a:r>
            <a:r>
              <a:rPr lang="zh-CN" altLang="zh-CN" smtClean="0"/>
              <a:t>基本的二进制加法/减法器</a:t>
            </a:r>
            <a:endParaRPr lang="zh-CN" altLang="en-US" sz="3000" smtClean="0">
              <a:solidFill>
                <a:schemeClr val="tx1"/>
              </a:solidFill>
              <a:latin typeface="Times New Roman" pitchFamily="18" charset="0"/>
            </a:endParaRPr>
          </a:p>
        </p:txBody>
      </p:sp>
      <p:pic>
        <p:nvPicPr>
          <p:cNvPr id="98309" name="Picture 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1412875"/>
            <a:ext cx="316706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0" name="TextBox 1"/>
          <p:cNvSpPr txBox="1">
            <a:spLocks noChangeArrowheads="1"/>
          </p:cNvSpPr>
          <p:nvPr/>
        </p:nvSpPr>
        <p:spPr bwMode="auto">
          <a:xfrm>
            <a:off x="900113" y="5661025"/>
            <a:ext cx="215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latin typeface="Times New Roman" pitchFamily="18" charset="0"/>
              </a:rPr>
              <a:t>一位全加器真值表</a:t>
            </a:r>
            <a:endParaRPr lang="zh-CN" altLang="en-US"/>
          </a:p>
        </p:txBody>
      </p:sp>
      <p:sp>
        <p:nvSpPr>
          <p:cNvPr id="153" name="Rectangle 3"/>
          <p:cNvSpPr txBox="1">
            <a:spLocks noChangeArrowheads="1"/>
          </p:cNvSpPr>
          <p:nvPr/>
        </p:nvSpPr>
        <p:spPr bwMode="auto">
          <a:xfrm>
            <a:off x="4356100" y="2349500"/>
            <a:ext cx="38163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pPr>
            <a:r>
              <a:rPr lang="zh-CN" altLang="en-US" sz="2800">
                <a:latin typeface="Times New Roman" pitchFamily="18" charset="0"/>
              </a:rPr>
              <a:t>全加器的逻辑表达式为</a:t>
            </a:r>
          </a:p>
          <a:p>
            <a:pPr algn="just" eaLnBrk="1" hangingPunct="1">
              <a:spcBef>
                <a:spcPct val="20000"/>
              </a:spcBef>
              <a:buClr>
                <a:schemeClr val="tx2"/>
              </a:buClr>
              <a:buSzPct val="70000"/>
            </a:pPr>
            <a:r>
              <a:rPr lang="en-US" altLang="zh-CN" sz="2800">
                <a:latin typeface="Times New Roman" pitchFamily="18" charset="0"/>
              </a:rPr>
              <a:t>S</a:t>
            </a:r>
            <a:r>
              <a:rPr lang="en-US" altLang="zh-CN" sz="2800" i="1" baseline="-30000">
                <a:latin typeface="Times New Roman" pitchFamily="18" charset="0"/>
              </a:rPr>
              <a:t>i</a:t>
            </a:r>
            <a:r>
              <a:rPr lang="en-US" altLang="zh-CN" sz="2800">
                <a:latin typeface="Times New Roman" pitchFamily="18" charset="0"/>
              </a:rPr>
              <a:t>=A</a:t>
            </a:r>
            <a:r>
              <a:rPr lang="en-US" altLang="zh-CN" sz="2800" i="1" baseline="-30000">
                <a:latin typeface="Times New Roman" pitchFamily="18" charset="0"/>
              </a:rPr>
              <a:t>i</a:t>
            </a:r>
            <a:r>
              <a:rPr lang="en-US" altLang="zh-CN" sz="2800">
                <a:latin typeface="Times New Roman" pitchFamily="18" charset="0"/>
              </a:rPr>
              <a:t>⊕B</a:t>
            </a:r>
            <a:r>
              <a:rPr lang="en-US" altLang="zh-CN" sz="2800" i="1" baseline="-30000">
                <a:latin typeface="Times New Roman" pitchFamily="18" charset="0"/>
              </a:rPr>
              <a:t>i</a:t>
            </a:r>
            <a:r>
              <a:rPr lang="en-US" altLang="zh-CN" sz="2800">
                <a:latin typeface="Times New Roman" pitchFamily="18" charset="0"/>
              </a:rPr>
              <a:t>⊕C</a:t>
            </a:r>
            <a:r>
              <a:rPr lang="en-US" altLang="zh-CN" sz="2800" i="1" baseline="-30000">
                <a:latin typeface="Times New Roman" pitchFamily="18" charset="0"/>
              </a:rPr>
              <a:t>i</a:t>
            </a:r>
            <a:endParaRPr lang="en-US" altLang="zh-CN" sz="2800">
              <a:latin typeface="Times New Roman" pitchFamily="18" charset="0"/>
            </a:endParaRPr>
          </a:p>
          <a:p>
            <a:pPr algn="just" eaLnBrk="1" hangingPunct="1">
              <a:spcBef>
                <a:spcPct val="20000"/>
              </a:spcBef>
              <a:buClr>
                <a:schemeClr val="tx2"/>
              </a:buClr>
              <a:buSzPct val="70000"/>
            </a:pPr>
            <a:r>
              <a:rPr lang="en-US" altLang="zh-CN" sz="2800">
                <a:latin typeface="Times New Roman" pitchFamily="18" charset="0"/>
              </a:rPr>
              <a:t>C</a:t>
            </a:r>
            <a:r>
              <a:rPr lang="en-US" altLang="zh-CN" sz="2800" i="1" baseline="-30000">
                <a:latin typeface="Times New Roman" pitchFamily="18" charset="0"/>
              </a:rPr>
              <a:t>i+1</a:t>
            </a:r>
            <a:r>
              <a:rPr lang="en-US" altLang="zh-CN" sz="2800">
                <a:latin typeface="Times New Roman" pitchFamily="18" charset="0"/>
              </a:rPr>
              <a:t>=A</a:t>
            </a:r>
            <a:r>
              <a:rPr lang="en-US" altLang="zh-CN" sz="2800" i="1" baseline="-30000">
                <a:latin typeface="Times New Roman" pitchFamily="18" charset="0"/>
              </a:rPr>
              <a:t>i</a:t>
            </a:r>
            <a:r>
              <a:rPr lang="en-US" altLang="zh-CN" sz="2800">
                <a:latin typeface="Times New Roman" pitchFamily="18" charset="0"/>
              </a:rPr>
              <a:t>B</a:t>
            </a:r>
            <a:r>
              <a:rPr lang="en-US" altLang="zh-CN" sz="2800" i="1" baseline="-30000">
                <a:latin typeface="Times New Roman" pitchFamily="18" charset="0"/>
              </a:rPr>
              <a:t>i</a:t>
            </a:r>
            <a:r>
              <a:rPr lang="en-US" altLang="zh-CN" sz="2800">
                <a:latin typeface="Times New Roman" pitchFamily="18" charset="0"/>
              </a:rPr>
              <a:t>+B</a:t>
            </a:r>
            <a:r>
              <a:rPr lang="en-US" altLang="zh-CN" sz="2800" i="1" baseline="-30000">
                <a:latin typeface="Times New Roman" pitchFamily="18" charset="0"/>
              </a:rPr>
              <a:t>i</a:t>
            </a:r>
            <a:r>
              <a:rPr lang="en-US" altLang="zh-CN" sz="2800">
                <a:latin typeface="Times New Roman" pitchFamily="18" charset="0"/>
              </a:rPr>
              <a:t>C</a:t>
            </a:r>
            <a:r>
              <a:rPr lang="en-US" altLang="zh-CN" sz="2800" i="1" baseline="-30000">
                <a:latin typeface="Times New Roman" pitchFamily="18" charset="0"/>
              </a:rPr>
              <a:t>i </a:t>
            </a:r>
            <a:r>
              <a:rPr lang="en-US" altLang="zh-CN" sz="2800">
                <a:latin typeface="Times New Roman" pitchFamily="18" charset="0"/>
              </a:rPr>
              <a:t>+C</a:t>
            </a:r>
            <a:r>
              <a:rPr lang="en-US" altLang="zh-CN" sz="2800" i="1" baseline="-30000">
                <a:latin typeface="Times New Roman" pitchFamily="18" charset="0"/>
              </a:rPr>
              <a:t>i</a:t>
            </a:r>
            <a:r>
              <a:rPr lang="en-US" altLang="zh-CN" sz="2800">
                <a:latin typeface="Times New Roman" pitchFamily="18" charset="0"/>
              </a:rPr>
              <a:t>A</a:t>
            </a:r>
            <a:r>
              <a:rPr lang="en-US" altLang="zh-CN" sz="2800" i="1" baseline="-30000">
                <a:latin typeface="Times New Roman" pitchFamily="18" charset="0"/>
              </a:rPr>
              <a:t>i</a:t>
            </a:r>
          </a:p>
          <a:p>
            <a:pPr algn="just" eaLnBrk="1" hangingPunct="1">
              <a:spcBef>
                <a:spcPct val="20000"/>
              </a:spcBef>
              <a:buClr>
                <a:schemeClr val="tx2"/>
              </a:buClr>
              <a:buSzPct val="70000"/>
            </a:pPr>
            <a:r>
              <a:rPr lang="en-US" altLang="zh-CN" sz="2800" i="1" baseline="-30000">
                <a:latin typeface="Times New Roman" pitchFamily="18" charset="0"/>
              </a:rPr>
              <a:t> </a:t>
            </a:r>
            <a:r>
              <a:rPr lang="en-US" altLang="zh-CN" sz="2800">
                <a:latin typeface="Times New Roman" pitchFamily="18" charset="0"/>
              </a:rPr>
              <a:t>      =A</a:t>
            </a:r>
            <a:r>
              <a:rPr lang="en-US" altLang="zh-CN" sz="2800" i="1" baseline="-30000">
                <a:latin typeface="Times New Roman" pitchFamily="18" charset="0"/>
              </a:rPr>
              <a:t>i</a:t>
            </a:r>
            <a:r>
              <a:rPr lang="en-US" altLang="zh-CN" sz="2800">
                <a:latin typeface="Times New Roman" pitchFamily="18" charset="0"/>
              </a:rPr>
              <a:t>B</a:t>
            </a:r>
            <a:r>
              <a:rPr lang="en-US" altLang="zh-CN" sz="2800" i="1" baseline="-30000">
                <a:latin typeface="Times New Roman" pitchFamily="18" charset="0"/>
              </a:rPr>
              <a:t>i</a:t>
            </a:r>
            <a:r>
              <a:rPr lang="en-US" altLang="zh-CN" sz="2800">
                <a:latin typeface="Times New Roman" pitchFamily="18" charset="0"/>
              </a:rPr>
              <a:t>+(A</a:t>
            </a:r>
            <a:r>
              <a:rPr lang="en-US" altLang="zh-CN" sz="2800" i="1" baseline="-30000">
                <a:latin typeface="Times New Roman" pitchFamily="18" charset="0"/>
              </a:rPr>
              <a:t>i</a:t>
            </a:r>
            <a:r>
              <a:rPr lang="en-US" altLang="zh-CN" sz="2800">
                <a:latin typeface="Times New Roman" pitchFamily="18" charset="0"/>
              </a:rPr>
              <a:t>⊕B</a:t>
            </a:r>
            <a:r>
              <a:rPr lang="en-US" altLang="zh-CN" sz="2800" i="1" baseline="-30000">
                <a:latin typeface="Times New Roman" pitchFamily="18" charset="0"/>
              </a:rPr>
              <a:t>i</a:t>
            </a:r>
            <a:r>
              <a:rPr lang="en-US" altLang="zh-CN" sz="2800">
                <a:latin typeface="Times New Roman" pitchFamily="18" charset="0"/>
              </a:rPr>
              <a:t>)C</a:t>
            </a:r>
            <a:r>
              <a:rPr lang="en-US" altLang="zh-CN" sz="2800" i="1" baseline="-30000">
                <a:latin typeface="Times New Roman" pitchFamily="18" charset="0"/>
              </a:rPr>
              <a:t>i</a:t>
            </a:r>
            <a:endParaRPr lang="en-US" altLang="zh-CN" sz="2800" baseline="-30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2615FAB-997B-4A22-A2CF-541CE61D1F77}" type="datetime11">
              <a:rPr lang="zh-CN" altLang="en-US" smtClean="0"/>
              <a:t>10:23:48</a:t>
            </a:fld>
            <a:endParaRPr lang="en-US" altLang="zh-CN" smtClean="0"/>
          </a:p>
        </p:txBody>
      </p:sp>
      <p:sp>
        <p:nvSpPr>
          <p:cNvPr id="993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08A9B47-F7B4-4F33-91F5-4116F5D2BF08}" type="slidenum">
              <a:rPr lang="en-US" altLang="zh-CN"/>
              <a:pPr/>
              <a:t>95</a:t>
            </a:fld>
            <a:endParaRPr lang="en-US" altLang="zh-CN"/>
          </a:p>
        </p:txBody>
      </p:sp>
      <p:sp>
        <p:nvSpPr>
          <p:cNvPr id="99332" name="Rectangle 2"/>
          <p:cNvSpPr>
            <a:spLocks noGrp="1" noChangeArrowheads="1"/>
          </p:cNvSpPr>
          <p:nvPr>
            <p:ph type="title"/>
          </p:nvPr>
        </p:nvSpPr>
        <p:spPr>
          <a:xfrm>
            <a:off x="396875" y="188913"/>
            <a:ext cx="7543800" cy="723900"/>
          </a:xfrm>
        </p:spPr>
        <p:txBody>
          <a:bodyPr/>
          <a:lstStyle/>
          <a:p>
            <a:pPr eaLnBrk="1" hangingPunct="1"/>
            <a:r>
              <a:rPr lang="en-US" altLang="zh-CN" smtClean="0"/>
              <a:t>2.2.4 </a:t>
            </a:r>
            <a:r>
              <a:rPr lang="zh-CN" altLang="zh-CN" smtClean="0"/>
              <a:t>基本的二进制加法/减法器</a:t>
            </a:r>
            <a:endParaRPr lang="zh-CN" altLang="en-US" smtClean="0"/>
          </a:p>
        </p:txBody>
      </p:sp>
      <p:sp>
        <p:nvSpPr>
          <p:cNvPr id="99333" name="内容占位符 14"/>
          <p:cNvSpPr>
            <a:spLocks noGrp="1" noChangeArrowheads="1"/>
          </p:cNvSpPr>
          <p:nvPr>
            <p:ph idx="1"/>
          </p:nvPr>
        </p:nvSpPr>
        <p:spPr>
          <a:xfrm>
            <a:off x="561975" y="987425"/>
            <a:ext cx="3394075" cy="485775"/>
          </a:xfrm>
        </p:spPr>
        <p:txBody>
          <a:bodyPr/>
          <a:lstStyle/>
          <a:p>
            <a:pPr>
              <a:buFont typeface="Wingdings" pitchFamily="2" charset="2"/>
              <a:buNone/>
            </a:pPr>
            <a:r>
              <a:rPr lang="zh-CN" altLang="zh-CN" smtClean="0"/>
              <a:t>FA逻辑电路和框图</a:t>
            </a:r>
            <a:endParaRPr lang="zh-CN" altLang="en-US" smtClean="0"/>
          </a:p>
        </p:txBody>
      </p:sp>
      <p:pic>
        <p:nvPicPr>
          <p:cNvPr id="9933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455738"/>
            <a:ext cx="25003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863" y="1860550"/>
            <a:ext cx="24257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6" name="AutoShape 4">
            <a:hlinkClick r:id="" action="ppaction://noaction" highlightClick="1"/>
          </p:cNvPr>
          <p:cNvSpPr>
            <a:spLocks noChangeArrowheads="1"/>
          </p:cNvSpPr>
          <p:nvPr/>
        </p:nvSpPr>
        <p:spPr bwMode="auto">
          <a:xfrm>
            <a:off x="7308850" y="206692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4" action="ppaction://hlinkfile"/>
              </a:rPr>
              <a:t>CAI</a:t>
            </a:r>
            <a:endParaRPr lang="en-US" altLang="zh-CN" sz="2400">
              <a:latin typeface="隶书" pitchFamily="49" charset="-122"/>
              <a:ea typeface="隶书" pitchFamily="49" charset="-122"/>
            </a:endParaRPr>
          </a:p>
        </p:txBody>
      </p:sp>
      <p:sp>
        <p:nvSpPr>
          <p:cNvPr id="99337" name="TextBox 1"/>
          <p:cNvSpPr txBox="1">
            <a:spLocks noChangeArrowheads="1"/>
          </p:cNvSpPr>
          <p:nvPr/>
        </p:nvSpPr>
        <p:spPr bwMode="auto">
          <a:xfrm>
            <a:off x="1116013" y="4508500"/>
            <a:ext cx="70564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假设</a:t>
            </a:r>
            <a:r>
              <a:rPr lang="en-US" altLang="zh-CN" sz="2400"/>
              <a:t>T</a:t>
            </a:r>
            <a:r>
              <a:rPr lang="zh-CN" altLang="en-US" sz="2400"/>
              <a:t>被定义为相应于单级逻辑电路的单位门延迟。</a:t>
            </a:r>
            <a:r>
              <a:rPr lang="en-US" altLang="zh-CN" sz="2400"/>
              <a:t>T</a:t>
            </a:r>
            <a:r>
              <a:rPr lang="zh-CN" altLang="en-US" sz="2400"/>
              <a:t>通常采用一个“与”门或一个“或”门的时间延迟来作为度量单位。</a:t>
            </a:r>
            <a:endParaRPr lang="en-US" altLang="zh-CN" sz="2400"/>
          </a:p>
          <a:p>
            <a:pPr eaLnBrk="1" hangingPunct="1"/>
            <a:r>
              <a:rPr lang="zh-CN" altLang="en-US" sz="2400"/>
              <a:t>一位全加器（</a:t>
            </a:r>
            <a:r>
              <a:rPr lang="en-US" altLang="zh-CN" sz="2400"/>
              <a:t>FA</a:t>
            </a:r>
            <a:r>
              <a:rPr lang="zh-CN" altLang="en-US" sz="2400"/>
              <a:t>）的求和结果</a:t>
            </a:r>
            <a:r>
              <a:rPr lang="en-US" altLang="zh-CN" sz="2400"/>
              <a:t>S</a:t>
            </a:r>
            <a:r>
              <a:rPr lang="en-US" altLang="zh-CN" sz="2400" baseline="-25000"/>
              <a:t>i</a:t>
            </a:r>
            <a:r>
              <a:rPr lang="zh-CN" altLang="en-US" sz="2400"/>
              <a:t>的时间延迟为</a:t>
            </a:r>
            <a:r>
              <a:rPr lang="en-US" altLang="zh-CN" sz="2400"/>
              <a:t>6T</a:t>
            </a:r>
            <a:r>
              <a:rPr lang="zh-CN" altLang="en-US" sz="2400"/>
              <a:t>（每级异或门延迟</a:t>
            </a:r>
            <a:r>
              <a:rPr lang="en-US" altLang="zh-CN" sz="2400"/>
              <a:t>3T</a:t>
            </a:r>
            <a:r>
              <a:rPr lang="zh-CN" altLang="en-US" sz="2400"/>
              <a:t>），</a:t>
            </a:r>
            <a:r>
              <a:rPr lang="en-US" altLang="zh-CN" sz="2400"/>
              <a:t>C</a:t>
            </a:r>
            <a:r>
              <a:rPr lang="en-US" altLang="zh-CN" sz="2400" baseline="-25000"/>
              <a:t>i+1</a:t>
            </a:r>
            <a:r>
              <a:rPr lang="zh-CN" altLang="en-US" sz="2400"/>
              <a:t>的延迟为</a:t>
            </a:r>
            <a:r>
              <a:rPr lang="en-US" altLang="zh-CN" sz="2400"/>
              <a:t>2T</a:t>
            </a:r>
            <a:r>
              <a:rPr lang="zh-CN" altLang="en-US" sz="2400"/>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F7B0E2C-F7B6-41CC-B19D-73256BAE86CF}" type="datetime11">
              <a:rPr lang="zh-CN" altLang="en-US" smtClean="0"/>
              <a:t>10:23:48</a:t>
            </a:fld>
            <a:endParaRPr lang="en-US" altLang="zh-CN" smtClean="0"/>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FEEE17-0157-47D7-95BB-670974AC7ABD}" type="slidenum">
              <a:rPr lang="en-US" altLang="zh-CN"/>
              <a:pPr/>
              <a:t>96</a:t>
            </a:fld>
            <a:endParaRPr lang="en-US" altLang="zh-CN"/>
          </a:p>
        </p:txBody>
      </p:sp>
      <p:sp>
        <p:nvSpPr>
          <p:cNvPr id="100356" name="Rectangle 2"/>
          <p:cNvSpPr>
            <a:spLocks noGrp="1" noChangeArrowheads="1"/>
          </p:cNvSpPr>
          <p:nvPr>
            <p:ph type="title"/>
          </p:nvPr>
        </p:nvSpPr>
        <p:spPr>
          <a:xfrm>
            <a:off x="395288" y="404813"/>
            <a:ext cx="7073900" cy="725487"/>
          </a:xfrm>
        </p:spPr>
        <p:txBody>
          <a:bodyPr/>
          <a:lstStyle/>
          <a:p>
            <a:pPr eaLnBrk="1" hangingPunct="1"/>
            <a:r>
              <a:rPr lang="en-US" altLang="zh-CN" smtClean="0"/>
              <a:t>2.2.4 </a:t>
            </a:r>
            <a:r>
              <a:rPr lang="zh-CN" altLang="zh-CN" smtClean="0"/>
              <a:t>基本的二进制加法/减法器</a:t>
            </a:r>
            <a:endParaRPr lang="zh-CN" altLang="en-US" sz="3200" b="0" smtClean="0"/>
          </a:p>
        </p:txBody>
      </p:sp>
      <p:sp>
        <p:nvSpPr>
          <p:cNvPr id="100357" name="Rectangle 4"/>
          <p:cNvSpPr>
            <a:spLocks noChangeArrowheads="1"/>
          </p:cNvSpPr>
          <p:nvPr/>
        </p:nvSpPr>
        <p:spPr bwMode="auto">
          <a:xfrm>
            <a:off x="1803400" y="4994275"/>
            <a:ext cx="4175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t>n</a:t>
            </a:r>
            <a:r>
              <a:rPr lang="zh-CN" altLang="en-US" sz="2400"/>
              <a:t>位行波进位的补码加法</a:t>
            </a:r>
            <a:r>
              <a:rPr lang="en-US" altLang="zh-CN" sz="2400"/>
              <a:t>/</a:t>
            </a:r>
            <a:r>
              <a:rPr lang="zh-CN" altLang="en-US" sz="2400"/>
              <a:t>减法器</a:t>
            </a:r>
          </a:p>
        </p:txBody>
      </p:sp>
      <p:sp>
        <p:nvSpPr>
          <p:cNvPr id="100358" name="AutoShape 4">
            <a:hlinkClick r:id="" action="ppaction://noaction" highlightClick="1"/>
          </p:cNvPr>
          <p:cNvSpPr>
            <a:spLocks noChangeArrowheads="1"/>
          </p:cNvSpPr>
          <p:nvPr/>
        </p:nvSpPr>
        <p:spPr bwMode="auto">
          <a:xfrm>
            <a:off x="6858000" y="1857375"/>
            <a:ext cx="1223963" cy="719138"/>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r>
              <a:rPr lang="en-US" altLang="zh-CN" sz="2400">
                <a:latin typeface="隶书" pitchFamily="49" charset="-122"/>
                <a:ea typeface="隶书" pitchFamily="49" charset="-122"/>
                <a:hlinkClick r:id="rId3" action="ppaction://hlinkfile"/>
              </a:rPr>
              <a:t>CAI</a:t>
            </a:r>
            <a:endParaRPr lang="en-US" altLang="zh-CN" sz="2400">
              <a:latin typeface="隶书" pitchFamily="49" charset="-122"/>
              <a:ea typeface="隶书" pitchFamily="49" charset="-122"/>
            </a:endParaRPr>
          </a:p>
        </p:txBody>
      </p:sp>
      <p:pic>
        <p:nvPicPr>
          <p:cNvPr id="1003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1341438"/>
            <a:ext cx="5862638" cy="365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Box 8"/>
          <p:cNvSpPr txBox="1">
            <a:spLocks noChangeArrowheads="1"/>
          </p:cNvSpPr>
          <p:nvPr/>
        </p:nvSpPr>
        <p:spPr bwMode="auto">
          <a:xfrm>
            <a:off x="1116013" y="5538788"/>
            <a:ext cx="70564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总的延迟时间</a:t>
            </a:r>
            <a:r>
              <a:rPr lang="en-US" altLang="zh-CN" sz="2400"/>
              <a:t>t</a:t>
            </a:r>
            <a:r>
              <a:rPr lang="en-US" altLang="zh-CN" sz="2400" baseline="-25000"/>
              <a:t>a</a:t>
            </a:r>
            <a:r>
              <a:rPr lang="en-US" altLang="zh-CN" sz="2400"/>
              <a:t>=n.2T+9T=(2n+9)T</a:t>
            </a:r>
            <a:r>
              <a:rPr lang="zh-CN" altLang="en-US" sz="2400"/>
              <a:t>，其中，</a:t>
            </a:r>
            <a:r>
              <a:rPr lang="en-US" altLang="zh-CN" sz="2400"/>
              <a:t>9T</a:t>
            </a:r>
            <a:r>
              <a:rPr lang="zh-CN" altLang="en-US" sz="2400"/>
              <a:t>为最低位上的两级异或门再加上溢出异或门的总时间</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ADEA9CF-27D8-49D5-B84C-4D71E7A7411D}" type="datetime11">
              <a:rPr lang="zh-CN" altLang="en-US" smtClean="0"/>
              <a:t>10:23:48</a:t>
            </a:fld>
            <a:endParaRPr lang="en-US" altLang="zh-CN" smtClean="0"/>
          </a:p>
        </p:txBody>
      </p:sp>
      <p:sp>
        <p:nvSpPr>
          <p:cNvPr id="1013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F1C41A1-0717-4414-A920-5F9027FA4B4D}" type="slidenum">
              <a:rPr lang="en-US" altLang="zh-CN"/>
              <a:pPr/>
              <a:t>97</a:t>
            </a:fld>
            <a:endParaRPr lang="en-US" altLang="zh-CN"/>
          </a:p>
        </p:txBody>
      </p:sp>
      <p:sp>
        <p:nvSpPr>
          <p:cNvPr id="101380"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a:t>
            </a:r>
            <a:r>
              <a:rPr lang="zh-CN" altLang="en-US" smtClean="0"/>
              <a:t>３  定点乘法运算</a:t>
            </a:r>
          </a:p>
        </p:txBody>
      </p:sp>
      <p:sp>
        <p:nvSpPr>
          <p:cNvPr id="101381" name="Rectangle 3"/>
          <p:cNvSpPr>
            <a:spLocks noGrp="1" noChangeArrowheads="1"/>
          </p:cNvSpPr>
          <p:nvPr>
            <p:ph type="body" idx="1"/>
          </p:nvPr>
        </p:nvSpPr>
        <p:spPr/>
        <p:txBody>
          <a:bodyPr/>
          <a:lstStyle/>
          <a:p>
            <a:pPr eaLnBrk="1" hangingPunct="1">
              <a:buFont typeface="Wingdings" pitchFamily="2" charset="2"/>
              <a:buNone/>
            </a:pPr>
            <a:r>
              <a:rPr lang="en-US" altLang="zh-CN" smtClean="0">
                <a:cs typeface="Times New Roman" pitchFamily="18" charset="0"/>
              </a:rPr>
              <a:t>2.3.1 </a:t>
            </a:r>
            <a:r>
              <a:rPr lang="zh-CN" altLang="en-US" smtClean="0">
                <a:cs typeface="Times New Roman" pitchFamily="18" charset="0"/>
              </a:rPr>
              <a:t>原码并行乘法 </a:t>
            </a:r>
          </a:p>
          <a:p>
            <a:pPr eaLnBrk="1" hangingPunct="1">
              <a:buFont typeface="Wingdings" pitchFamily="2" charset="2"/>
              <a:buNone/>
            </a:pPr>
            <a:r>
              <a:rPr lang="en-US" altLang="zh-CN" smtClean="0">
                <a:cs typeface="Times New Roman" pitchFamily="18" charset="0"/>
              </a:rPr>
              <a:t>2.3.2 </a:t>
            </a:r>
            <a:r>
              <a:rPr lang="zh-CN" altLang="en-US" smtClean="0">
                <a:cs typeface="Times New Roman" pitchFamily="18" charset="0"/>
              </a:rPr>
              <a:t>直接补码并行乘法</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AEA2781-2D85-485A-B9AA-AD41B7A52E3D}" type="datetime11">
              <a:rPr lang="zh-CN" altLang="en-US" smtClean="0"/>
              <a:t>10:23:48</a:t>
            </a:fld>
            <a:endParaRPr lang="en-US" altLang="zh-CN" smtClean="0"/>
          </a:p>
        </p:txBody>
      </p:sp>
      <p:sp>
        <p:nvSpPr>
          <p:cNvPr id="1024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A288A17-639D-44F8-8176-FB5CBE3AE6CB}" type="slidenum">
              <a:rPr lang="en-US" altLang="zh-CN"/>
              <a:pPr/>
              <a:t>98</a:t>
            </a:fld>
            <a:endParaRPr lang="en-US" altLang="zh-CN"/>
          </a:p>
        </p:txBody>
      </p:sp>
      <p:sp>
        <p:nvSpPr>
          <p:cNvPr id="102404" name="Rectangle 2"/>
          <p:cNvSpPr>
            <a:spLocks noGrp="1" noChangeArrowheads="1"/>
          </p:cNvSpPr>
          <p:nvPr>
            <p:ph type="title"/>
          </p:nvPr>
        </p:nvSpPr>
        <p:spPr/>
        <p:txBody>
          <a:bodyPr/>
          <a:lstStyle/>
          <a:p>
            <a:pPr eaLnBrk="1" hangingPunct="1"/>
            <a:r>
              <a:rPr lang="en-US" altLang="zh-CN" smtClean="0">
                <a:cs typeface="Times New Roman" pitchFamily="18" charset="0"/>
              </a:rPr>
              <a:t>2</a:t>
            </a:r>
            <a:r>
              <a:rPr lang="en-US" altLang="zh-CN" smtClean="0"/>
              <a:t>.3.1</a:t>
            </a:r>
            <a:r>
              <a:rPr lang="zh-CN" altLang="en-US" smtClean="0"/>
              <a:t>原码并行乘法</a:t>
            </a:r>
          </a:p>
        </p:txBody>
      </p:sp>
      <p:sp>
        <p:nvSpPr>
          <p:cNvPr id="102405" name="Rectangle 3"/>
          <p:cNvSpPr>
            <a:spLocks noGrp="1" noChangeArrowheads="1"/>
          </p:cNvSpPr>
          <p:nvPr>
            <p:ph type="body" idx="1"/>
          </p:nvPr>
        </p:nvSpPr>
        <p:spPr>
          <a:xfrm>
            <a:off x="468313" y="1557338"/>
            <a:ext cx="7772400" cy="4953000"/>
          </a:xfrm>
        </p:spPr>
        <p:txBody>
          <a:bodyPr/>
          <a:lstStyle/>
          <a:p>
            <a:pPr eaLnBrk="1" hangingPunct="1">
              <a:buFont typeface="Wingdings" pitchFamily="2" charset="2"/>
              <a:buNone/>
            </a:pPr>
            <a:r>
              <a:rPr lang="en-US" altLang="zh-CN" smtClean="0"/>
              <a:t>1</a:t>
            </a:r>
            <a:r>
              <a:rPr lang="zh-CN" altLang="en-US" smtClean="0"/>
              <a:t>、人工算法与机器算法的同异性</a:t>
            </a:r>
            <a:endParaRPr lang="en-US" altLang="zh-CN" smtClean="0"/>
          </a:p>
          <a:p>
            <a:pPr eaLnBrk="1" hangingPunct="1">
              <a:buFont typeface="Wingdings" pitchFamily="2" charset="2"/>
              <a:buNone/>
            </a:pPr>
            <a:r>
              <a:rPr lang="en-US" altLang="zh-CN" smtClean="0"/>
              <a:t>2</a:t>
            </a:r>
            <a:r>
              <a:rPr lang="zh-CN" altLang="en-US" smtClean="0"/>
              <a:t>、不带符号的阵列乘法器</a:t>
            </a:r>
            <a:endParaRPr lang="en-US" altLang="zh-CN" smtClean="0"/>
          </a:p>
          <a:p>
            <a:pPr eaLnBrk="1" hangingPunct="1">
              <a:buFont typeface="Wingdings" pitchFamily="2" charset="2"/>
              <a:buNone/>
            </a:pPr>
            <a:r>
              <a:rPr lang="en-US" altLang="zh-CN" smtClean="0"/>
              <a:t>3</a:t>
            </a:r>
            <a:r>
              <a:rPr lang="zh-CN" altLang="en-US" smtClean="0"/>
              <a:t>、带符号的阵列乘法器</a:t>
            </a:r>
            <a:endParaRPr lang="en-US" altLang="zh-CN"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A07F7B8-9EB2-4C69-9D5F-1B49885BE8F1}" type="datetime11">
              <a:rPr lang="zh-CN" altLang="en-US" smtClean="0"/>
              <a:t>10:23:48</a:t>
            </a:fld>
            <a:endParaRPr lang="en-US" altLang="zh-CN" smtClean="0"/>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B858803-7AE4-4313-9FA8-FBEA747D0F62}" type="slidenum">
              <a:rPr lang="en-US" altLang="zh-CN"/>
              <a:pPr/>
              <a:t>99</a:t>
            </a:fld>
            <a:endParaRPr lang="en-US" altLang="zh-CN"/>
          </a:p>
        </p:txBody>
      </p:sp>
      <p:sp>
        <p:nvSpPr>
          <p:cNvPr id="103428" name="Rectangle 2"/>
          <p:cNvSpPr>
            <a:spLocks noGrp="1" noChangeArrowheads="1"/>
          </p:cNvSpPr>
          <p:nvPr>
            <p:ph type="title"/>
          </p:nvPr>
        </p:nvSpPr>
        <p:spPr>
          <a:xfrm>
            <a:off x="323850" y="549275"/>
            <a:ext cx="7543800" cy="762000"/>
          </a:xfrm>
        </p:spPr>
        <p:txBody>
          <a:bodyPr/>
          <a:lstStyle/>
          <a:p>
            <a:pPr eaLnBrk="1" hangingPunct="1"/>
            <a:r>
              <a:rPr lang="en-US" altLang="zh-CN" smtClean="0"/>
              <a:t>1</a:t>
            </a:r>
            <a:r>
              <a:rPr lang="zh-CN" altLang="en-US" smtClean="0"/>
              <a:t>、人工算法与机器算法的同异性</a:t>
            </a:r>
          </a:p>
        </p:txBody>
      </p:sp>
      <p:sp>
        <p:nvSpPr>
          <p:cNvPr id="69637" name="Rectangle 3"/>
          <p:cNvSpPr>
            <a:spLocks noGrp="1" noChangeArrowheads="1"/>
          </p:cNvSpPr>
          <p:nvPr>
            <p:ph type="body" idx="1"/>
          </p:nvPr>
        </p:nvSpPr>
        <p:spPr>
          <a:xfrm>
            <a:off x="457200" y="1719263"/>
            <a:ext cx="8229600" cy="4518025"/>
          </a:xfrm>
        </p:spPr>
        <p:txBody>
          <a:bodyPr/>
          <a:lstStyle/>
          <a:p>
            <a:pPr eaLnBrk="1" hangingPunct="1">
              <a:defRPr/>
            </a:pPr>
            <a:r>
              <a:rPr lang="en-US" altLang="zh-CN" sz="2400" dirty="0"/>
              <a:t>[x]</a:t>
            </a:r>
            <a:r>
              <a:rPr lang="zh-CN" altLang="en-US" sz="2400" baseline="-25000" dirty="0"/>
              <a:t>原</a:t>
            </a:r>
            <a:r>
              <a:rPr lang="en-US" altLang="zh-CN" sz="2400" dirty="0"/>
              <a:t>=</a:t>
            </a:r>
            <a:r>
              <a:rPr lang="en-US" altLang="zh-CN" sz="2400" dirty="0">
                <a:solidFill>
                  <a:schemeClr val="tx2">
                    <a:lumMod val="40000"/>
                    <a:lumOff val="60000"/>
                  </a:schemeClr>
                </a:solidFill>
              </a:rPr>
              <a:t>x</a:t>
            </a:r>
            <a:r>
              <a:rPr lang="en-US" altLang="zh-CN" sz="2400" baseline="-25000" dirty="0">
                <a:solidFill>
                  <a:schemeClr val="tx2">
                    <a:lumMod val="40000"/>
                    <a:lumOff val="60000"/>
                  </a:schemeClr>
                </a:solidFill>
              </a:rPr>
              <a:t>f</a:t>
            </a:r>
            <a:r>
              <a:rPr lang="en-US" altLang="zh-CN" sz="2400" dirty="0"/>
              <a:t>.x</a:t>
            </a:r>
            <a:r>
              <a:rPr lang="en-US" altLang="zh-CN" sz="2400" baseline="-25000" dirty="0"/>
              <a:t>n-1</a:t>
            </a:r>
            <a:r>
              <a:rPr lang="en-US" altLang="zh-CN" sz="2400" dirty="0"/>
              <a:t>…x</a:t>
            </a:r>
            <a:r>
              <a:rPr lang="en-US" altLang="zh-CN" sz="2400" baseline="-25000" dirty="0"/>
              <a:t>1</a:t>
            </a:r>
            <a:r>
              <a:rPr lang="en-US" altLang="zh-CN" sz="2400" dirty="0"/>
              <a:t>x0     [y]</a:t>
            </a:r>
            <a:r>
              <a:rPr lang="zh-CN" altLang="en-US" sz="2400" baseline="-25000" dirty="0"/>
              <a:t>原</a:t>
            </a:r>
            <a:r>
              <a:rPr lang="en-US" altLang="zh-CN" sz="2400" dirty="0"/>
              <a:t>=</a:t>
            </a:r>
            <a:r>
              <a:rPr lang="en-US" altLang="zh-CN" sz="2400" dirty="0">
                <a:solidFill>
                  <a:schemeClr val="tx2">
                    <a:lumMod val="40000"/>
                    <a:lumOff val="60000"/>
                  </a:schemeClr>
                </a:solidFill>
              </a:rPr>
              <a:t>y</a:t>
            </a:r>
            <a:r>
              <a:rPr lang="en-US" altLang="zh-CN" sz="2400" baseline="-25000" dirty="0">
                <a:solidFill>
                  <a:schemeClr val="tx2">
                    <a:lumMod val="40000"/>
                    <a:lumOff val="60000"/>
                  </a:schemeClr>
                </a:solidFill>
              </a:rPr>
              <a:t>f</a:t>
            </a:r>
            <a:r>
              <a:rPr lang="en-US" altLang="zh-CN" sz="2400" dirty="0"/>
              <a:t>.y</a:t>
            </a:r>
            <a:r>
              <a:rPr lang="en-US" altLang="zh-CN" sz="2400" baseline="-25000" dirty="0"/>
              <a:t>n-1</a:t>
            </a:r>
            <a:r>
              <a:rPr lang="en-US" altLang="zh-CN" sz="2400" dirty="0"/>
              <a:t>…y</a:t>
            </a:r>
            <a:r>
              <a:rPr lang="en-US" altLang="zh-CN" sz="2400" baseline="-25000" dirty="0"/>
              <a:t>1</a:t>
            </a:r>
            <a:r>
              <a:rPr lang="en-US" altLang="zh-CN" sz="2400" dirty="0"/>
              <a:t>y</a:t>
            </a:r>
            <a:r>
              <a:rPr lang="en-US" altLang="zh-CN" sz="2400" baseline="-25000" dirty="0"/>
              <a:t>0</a:t>
            </a:r>
          </a:p>
          <a:p>
            <a:pPr eaLnBrk="1" hangingPunct="1">
              <a:defRPr/>
            </a:pPr>
            <a:r>
              <a:rPr lang="en-US" altLang="zh-CN" sz="2400" dirty="0"/>
              <a:t>[</a:t>
            </a:r>
            <a:r>
              <a:rPr lang="en-US" altLang="zh-CN" sz="2400" dirty="0" err="1"/>
              <a:t>x.y</a:t>
            </a:r>
            <a:r>
              <a:rPr lang="en-US" altLang="zh-CN" sz="2400" dirty="0"/>
              <a:t>]</a:t>
            </a:r>
            <a:r>
              <a:rPr lang="zh-CN" altLang="en-US" sz="2400" dirty="0"/>
              <a:t>原</a:t>
            </a:r>
            <a:r>
              <a:rPr lang="en-US" altLang="zh-CN" sz="2400" dirty="0"/>
              <a:t>=(</a:t>
            </a:r>
            <a:r>
              <a:rPr lang="en-US" altLang="zh-CN" sz="2400" dirty="0" err="1"/>
              <a:t>x</a:t>
            </a:r>
            <a:r>
              <a:rPr lang="en-US" altLang="zh-CN" sz="2400" baseline="-25000" dirty="0" err="1"/>
              <a:t>f</a:t>
            </a:r>
            <a:r>
              <a:rPr lang="en-US" altLang="zh-CN" sz="2400" baseline="-25000" dirty="0"/>
              <a:t> </a:t>
            </a:r>
            <a:r>
              <a:rPr lang="en-US" altLang="zh-CN" sz="2400" dirty="0">
                <a:cs typeface="Times New Roman" pitchFamily="18" charset="0"/>
              </a:rPr>
              <a:t>⊕ </a:t>
            </a:r>
            <a:r>
              <a:rPr lang="en-US" altLang="zh-CN" sz="2400" dirty="0" err="1"/>
              <a:t>y</a:t>
            </a:r>
            <a:r>
              <a:rPr lang="en-US" altLang="zh-CN" sz="2400" baseline="-25000" dirty="0" err="1"/>
              <a:t>f</a:t>
            </a:r>
            <a:r>
              <a:rPr lang="en-US" altLang="zh-CN" sz="2400" dirty="0"/>
              <a:t>)+(</a:t>
            </a:r>
            <a:r>
              <a:rPr lang="zh-CN" altLang="zh-CN" sz="2400" dirty="0"/>
              <a:t>x</a:t>
            </a:r>
            <a:r>
              <a:rPr lang="en-US" altLang="zh-CN" sz="2400" baseline="-25000" dirty="0"/>
              <a:t>n-1</a:t>
            </a:r>
            <a:r>
              <a:rPr lang="en-US" altLang="zh-CN" sz="2400" dirty="0"/>
              <a:t>…x</a:t>
            </a:r>
            <a:r>
              <a:rPr lang="en-US" altLang="zh-CN" sz="2400" baseline="-25000" dirty="0"/>
              <a:t>1</a:t>
            </a:r>
            <a:r>
              <a:rPr lang="en-US" altLang="zh-CN" sz="2400" dirty="0"/>
              <a:t>x</a:t>
            </a:r>
            <a:r>
              <a:rPr lang="en-US" altLang="zh-CN" sz="2400" baseline="-25000" dirty="0"/>
              <a:t>0</a:t>
            </a:r>
            <a:r>
              <a:rPr lang="en-US" altLang="zh-CN" sz="2400" dirty="0"/>
              <a:t>).(y</a:t>
            </a:r>
            <a:r>
              <a:rPr lang="en-US" altLang="zh-CN" sz="2400" baseline="-25000" dirty="0"/>
              <a:t>n-1</a:t>
            </a:r>
            <a:r>
              <a:rPr lang="en-US" altLang="zh-CN" sz="2400" dirty="0"/>
              <a:t>…y</a:t>
            </a:r>
            <a:r>
              <a:rPr lang="en-US" altLang="zh-CN" sz="2400" baseline="-25000" dirty="0"/>
              <a:t>1</a:t>
            </a:r>
            <a:r>
              <a:rPr lang="en-US" altLang="zh-CN" sz="2400" dirty="0"/>
              <a:t>y</a:t>
            </a:r>
            <a:r>
              <a:rPr lang="en-US" altLang="zh-CN" sz="2400" baseline="-25000" dirty="0"/>
              <a:t>0</a:t>
            </a:r>
            <a:r>
              <a:rPr lang="en-US" altLang="zh-CN" sz="2400" dirty="0"/>
              <a:t>)</a:t>
            </a:r>
          </a:p>
          <a:p>
            <a:pPr eaLnBrk="1" hangingPunct="1">
              <a:defRPr/>
            </a:pPr>
            <a:r>
              <a:rPr lang="zh-CN" altLang="zh-CN" sz="2400" dirty="0"/>
              <a:t>用习惯方法求乘积如下：</a:t>
            </a:r>
            <a:endParaRPr lang="en-US" altLang="zh-CN" sz="2400" dirty="0"/>
          </a:p>
          <a:p>
            <a:pPr eaLnBrk="1" hangingPunct="1">
              <a:buFont typeface="Wingdings" pitchFamily="2" charset="2"/>
              <a:buNone/>
              <a:defRPr/>
            </a:pPr>
            <a:r>
              <a:rPr lang="zh-CN" altLang="en-US" sz="2400" dirty="0">
                <a:latin typeface="宋体" pitchFamily="2" charset="-122"/>
              </a:rPr>
              <a:t>  设ｘ＝</a:t>
            </a:r>
            <a:r>
              <a:rPr lang="en-US" altLang="zh-CN" sz="2400" dirty="0">
                <a:latin typeface="宋体" pitchFamily="2" charset="-122"/>
                <a:cs typeface="Times New Roman" pitchFamily="18" charset="0"/>
              </a:rPr>
              <a:t>1101,</a:t>
            </a:r>
            <a:r>
              <a:rPr lang="zh-CN" altLang="en-US" sz="2400" dirty="0">
                <a:latin typeface="宋体" pitchFamily="2" charset="-122"/>
              </a:rPr>
              <a:t>ｙ＝</a:t>
            </a:r>
            <a:r>
              <a:rPr lang="en-US" altLang="zh-CN" sz="2400" dirty="0">
                <a:latin typeface="宋体" pitchFamily="2" charset="-122"/>
                <a:cs typeface="Times New Roman" pitchFamily="18" charset="0"/>
              </a:rPr>
              <a:t>1011</a:t>
            </a:r>
          </a:p>
          <a:p>
            <a:pPr lvl="1" eaLnBrk="1" hangingPunct="1">
              <a:buFont typeface="Wingdings" pitchFamily="2" charset="2"/>
              <a:buNone/>
              <a:defRPr/>
            </a:pPr>
            <a:r>
              <a:rPr lang="zh-CN" altLang="en-US" sz="2400" dirty="0">
                <a:latin typeface="宋体" pitchFamily="2" charset="-122"/>
              </a:rPr>
              <a:t>　　    　　　　</a:t>
            </a:r>
            <a:r>
              <a:rPr lang="zh-CN" altLang="en-US" sz="2400">
                <a:latin typeface="宋体" pitchFamily="2" charset="-122"/>
              </a:rPr>
              <a:t>　  </a:t>
            </a:r>
            <a:r>
              <a:rPr lang="en-US" altLang="zh-CN" sz="2400">
                <a:latin typeface="宋体" pitchFamily="2" charset="-122"/>
                <a:cs typeface="Times New Roman" pitchFamily="18" charset="0"/>
              </a:rPr>
              <a:t>1</a:t>
            </a:r>
            <a:r>
              <a:rPr lang="en-US" altLang="zh-CN" sz="2400">
                <a:latin typeface="宋体" pitchFamily="2" charset="-122"/>
              </a:rPr>
              <a:t>  </a:t>
            </a:r>
            <a:r>
              <a:rPr lang="en-US" altLang="zh-CN" sz="2400">
                <a:latin typeface="宋体" pitchFamily="2" charset="-122"/>
                <a:cs typeface="Times New Roman" pitchFamily="18" charset="0"/>
              </a:rPr>
              <a:t>1</a:t>
            </a:r>
            <a:r>
              <a:rPr lang="en-US" altLang="zh-CN" sz="2400">
                <a:latin typeface="宋体" pitchFamily="2" charset="-122"/>
              </a:rPr>
              <a:t>  </a:t>
            </a:r>
            <a:r>
              <a:rPr lang="en-US" altLang="zh-CN" sz="2400">
                <a:latin typeface="宋体" pitchFamily="2" charset="-122"/>
                <a:cs typeface="Times New Roman" pitchFamily="18" charset="0"/>
              </a:rPr>
              <a:t>0</a:t>
            </a:r>
            <a:r>
              <a:rPr lang="en-US" altLang="zh-CN" sz="2400">
                <a:latin typeface="宋体" pitchFamily="2" charset="-122"/>
              </a:rPr>
              <a:t>  1  </a:t>
            </a:r>
            <a:r>
              <a:rPr lang="en-US" altLang="zh-CN" sz="2400" dirty="0">
                <a:latin typeface="宋体" pitchFamily="2" charset="-122"/>
                <a:cs typeface="Times New Roman" pitchFamily="18" charset="0"/>
              </a:rPr>
              <a:t>(</a:t>
            </a:r>
            <a:r>
              <a:rPr lang="zh-CN" altLang="en-US" sz="2400" dirty="0">
                <a:latin typeface="宋体" pitchFamily="2" charset="-122"/>
              </a:rPr>
              <a:t>ｘ</a:t>
            </a:r>
            <a:r>
              <a:rPr lang="en-US" altLang="zh-CN" sz="2400" dirty="0">
                <a:latin typeface="宋体" pitchFamily="2" charset="-122"/>
                <a:cs typeface="Times New Roman" pitchFamily="18" charset="0"/>
              </a:rPr>
              <a:t>)</a:t>
            </a:r>
            <a:br>
              <a:rPr lang="en-US" altLang="zh-CN" sz="2400" dirty="0">
                <a:latin typeface="宋体" pitchFamily="2" charset="-122"/>
                <a:cs typeface="Times New Roman" pitchFamily="18" charset="0"/>
              </a:rPr>
            </a:br>
            <a:r>
              <a:rPr lang="zh-CN" altLang="en-US" sz="2400" u="sng" dirty="0">
                <a:latin typeface="宋体" pitchFamily="2" charset="-122"/>
              </a:rPr>
              <a:t>　</a:t>
            </a:r>
            <a:r>
              <a:rPr lang="en-US" altLang="zh-CN" sz="2400" u="sng" dirty="0">
                <a:latin typeface="宋体" pitchFamily="2" charset="-122"/>
                <a:cs typeface="Times New Roman" pitchFamily="18" charset="0"/>
              </a:rPr>
              <a:t>×</a:t>
            </a:r>
            <a:r>
              <a:rPr lang="zh-CN" altLang="en-US" sz="2400" u="sng" dirty="0">
                <a:latin typeface="宋体" pitchFamily="2" charset="-122"/>
              </a:rPr>
              <a:t>　　　</a:t>
            </a:r>
            <a:r>
              <a:rPr lang="zh-CN" altLang="en-US" sz="2400" u="sng">
                <a:latin typeface="宋体" pitchFamily="2" charset="-122"/>
              </a:rPr>
              <a:t>        </a:t>
            </a:r>
            <a:r>
              <a:rPr lang="en-US" altLang="zh-CN" sz="2400" u="sng">
                <a:latin typeface="宋体" pitchFamily="2" charset="-122"/>
                <a:cs typeface="Times New Roman" pitchFamily="18" charset="0"/>
              </a:rPr>
              <a:t>1  0</a:t>
            </a:r>
            <a:r>
              <a:rPr lang="en-US" altLang="zh-CN" sz="2400" u="sng">
                <a:latin typeface="宋体" pitchFamily="2" charset="-122"/>
              </a:rPr>
              <a:t>  </a:t>
            </a:r>
            <a:r>
              <a:rPr lang="en-US" altLang="zh-CN" sz="2400" u="sng">
                <a:latin typeface="宋体" pitchFamily="2" charset="-122"/>
                <a:cs typeface="Times New Roman" pitchFamily="18" charset="0"/>
              </a:rPr>
              <a:t>1</a:t>
            </a:r>
            <a:r>
              <a:rPr lang="en-US" altLang="zh-CN" sz="2400" u="sng">
                <a:latin typeface="宋体" pitchFamily="2" charset="-122"/>
              </a:rPr>
              <a:t>  </a:t>
            </a:r>
            <a:r>
              <a:rPr lang="en-US" altLang="zh-CN" sz="2400" u="sng">
                <a:latin typeface="宋体" pitchFamily="2" charset="-122"/>
                <a:cs typeface="Times New Roman" pitchFamily="18" charset="0"/>
              </a:rPr>
              <a:t>1</a:t>
            </a:r>
            <a:r>
              <a:rPr lang="zh-CN" altLang="en-US" sz="2400" u="sng" dirty="0">
                <a:latin typeface="宋体" pitchFamily="2" charset="-122"/>
              </a:rPr>
              <a:t>　</a:t>
            </a:r>
            <a:r>
              <a:rPr lang="en-US" altLang="zh-CN" sz="2400" u="sng" dirty="0">
                <a:latin typeface="宋体" pitchFamily="2" charset="-122"/>
                <a:cs typeface="Times New Roman" pitchFamily="18" charset="0"/>
              </a:rPr>
              <a:t>(</a:t>
            </a:r>
            <a:r>
              <a:rPr lang="zh-CN" altLang="en-US" sz="2400" u="sng" dirty="0">
                <a:latin typeface="宋体" pitchFamily="2" charset="-122"/>
              </a:rPr>
              <a:t>ｙ</a:t>
            </a:r>
            <a:r>
              <a:rPr lang="en-US" altLang="zh-CN" sz="2400" u="sng" dirty="0">
                <a:latin typeface="宋体" pitchFamily="2" charset="-122"/>
                <a:cs typeface="Times New Roman" pitchFamily="18" charset="0"/>
              </a:rPr>
              <a:t>)</a:t>
            </a:r>
            <a:r>
              <a:rPr lang="zh-CN" altLang="en-US" sz="2400" u="sng" dirty="0">
                <a:latin typeface="宋体" pitchFamily="2" charset="-122"/>
              </a:rPr>
              <a:t>　</a:t>
            </a:r>
            <a:r>
              <a:rPr lang="zh-CN" altLang="en-US" sz="2400" dirty="0">
                <a:latin typeface="宋体" pitchFamily="2" charset="-122"/>
                <a:cs typeface="Times New Roman" pitchFamily="18" charset="0"/>
              </a:rPr>
              <a:t/>
            </a:r>
            <a:br>
              <a:rPr lang="zh-CN" altLang="en-US" sz="2400" dirty="0">
                <a:latin typeface="宋体" pitchFamily="2" charset="-122"/>
                <a:cs typeface="Times New Roman" pitchFamily="18" charset="0"/>
              </a:rPr>
            </a:b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a:latin typeface="宋体" pitchFamily="2" charset="-122"/>
              </a:rPr>
              <a:t>　</a:t>
            </a:r>
            <a:r>
              <a:rPr lang="en-US" altLang="zh-CN" sz="2400">
                <a:latin typeface="宋体" pitchFamily="2" charset="-122"/>
                <a:cs typeface="Times New Roman" pitchFamily="18" charset="0"/>
              </a:rPr>
              <a:t>0</a:t>
            </a:r>
            <a:r>
              <a:rPr lang="zh-CN" altLang="en-US" sz="2400">
                <a:latin typeface="宋体" pitchFamily="2" charset="-122"/>
                <a:cs typeface="Times New Roman" pitchFamily="18" charset="0"/>
              </a:rPr>
              <a:t>  </a:t>
            </a:r>
            <a:r>
              <a:rPr lang="en-US" altLang="zh-CN" sz="2400">
                <a:latin typeface="宋体" pitchFamily="2" charset="-122"/>
                <a:cs typeface="Times New Roman" pitchFamily="18" charset="0"/>
              </a:rPr>
              <a:t>1</a:t>
            </a:r>
            <a:r>
              <a:rPr lang="en-US" altLang="zh-CN" sz="2400" dirty="0">
                <a:latin typeface="宋体" pitchFamily="2" charset="-122"/>
                <a:cs typeface="Times New Roman" pitchFamily="18" charset="0"/>
              </a:rPr>
              <a:t/>
            </a:r>
            <a:br>
              <a:rPr lang="en-US" altLang="zh-CN" sz="2400" dirty="0">
                <a:latin typeface="宋体" pitchFamily="2" charset="-122"/>
                <a:cs typeface="Times New Roman" pitchFamily="18" charset="0"/>
              </a:rPr>
            </a:b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0</a:t>
            </a:r>
            <a:r>
              <a:rPr lang="zh-CN" altLang="en-US" sz="2400" dirty="0">
                <a:latin typeface="宋体" pitchFamily="2" charset="-122"/>
              </a:rPr>
              <a:t>　</a:t>
            </a:r>
            <a:r>
              <a:rPr lang="en-US" altLang="zh-CN" sz="2400" dirty="0">
                <a:latin typeface="宋体" pitchFamily="2" charset="-122"/>
                <a:cs typeface="Times New Roman" pitchFamily="18" charset="0"/>
              </a:rPr>
              <a:t>1</a:t>
            </a:r>
            <a:br>
              <a:rPr lang="en-US" altLang="zh-CN" sz="2400" dirty="0">
                <a:latin typeface="宋体" pitchFamily="2" charset="-122"/>
                <a:cs typeface="Times New Roman" pitchFamily="18" charset="0"/>
              </a:rPr>
            </a:br>
            <a:r>
              <a:rPr lang="en-US" altLang="zh-CN" sz="2400" dirty="0">
                <a:latin typeface="宋体" pitchFamily="2" charset="-122"/>
                <a:cs typeface="Times New Roman" pitchFamily="18" charset="0"/>
              </a:rPr>
              <a:t>            0</a:t>
            </a:r>
            <a:r>
              <a:rPr lang="zh-CN" altLang="en-US" sz="2400" dirty="0">
                <a:latin typeface="宋体" pitchFamily="2" charset="-122"/>
              </a:rPr>
              <a:t>　</a:t>
            </a:r>
            <a:r>
              <a:rPr lang="en-US" altLang="zh-CN" sz="2400" dirty="0">
                <a:latin typeface="宋体" pitchFamily="2" charset="-122"/>
                <a:cs typeface="Times New Roman" pitchFamily="18" charset="0"/>
              </a:rPr>
              <a:t>0</a:t>
            </a:r>
            <a:r>
              <a:rPr lang="zh-CN" altLang="en-US" sz="2400" dirty="0">
                <a:latin typeface="宋体" pitchFamily="2" charset="-122"/>
              </a:rPr>
              <a:t>　</a:t>
            </a:r>
            <a:r>
              <a:rPr lang="en-US" altLang="zh-CN" sz="2400" dirty="0">
                <a:latin typeface="宋体" pitchFamily="2" charset="-122"/>
                <a:cs typeface="Times New Roman" pitchFamily="18" charset="0"/>
              </a:rPr>
              <a:t>0</a:t>
            </a:r>
            <a:r>
              <a:rPr lang="zh-CN" altLang="en-US" sz="2400" dirty="0">
                <a:latin typeface="宋体" pitchFamily="2" charset="-122"/>
              </a:rPr>
              <a:t>　</a:t>
            </a:r>
            <a:r>
              <a:rPr lang="en-US" altLang="zh-CN" sz="2400" dirty="0">
                <a:latin typeface="宋体" pitchFamily="2" charset="-122"/>
                <a:cs typeface="Times New Roman" pitchFamily="18" charset="0"/>
              </a:rPr>
              <a:t>0</a:t>
            </a:r>
            <a:br>
              <a:rPr lang="en-US" altLang="zh-CN" sz="2400" dirty="0">
                <a:latin typeface="宋体" pitchFamily="2" charset="-122"/>
                <a:cs typeface="Times New Roman" pitchFamily="18" charset="0"/>
              </a:rPr>
            </a:br>
            <a:r>
              <a:rPr lang="zh-CN" altLang="en-US" sz="2400" u="sng" dirty="0">
                <a:latin typeface="宋体" pitchFamily="2" charset="-122"/>
              </a:rPr>
              <a:t>　＋　　 </a:t>
            </a:r>
            <a:r>
              <a:rPr lang="en-US" altLang="zh-CN" sz="2400" u="sng" dirty="0">
                <a:latin typeface="宋体" pitchFamily="2" charset="-122"/>
                <a:cs typeface="Times New Roman" pitchFamily="18" charset="0"/>
              </a:rPr>
              <a:t>1</a:t>
            </a:r>
            <a:r>
              <a:rPr lang="zh-CN" altLang="en-US" sz="2400" u="sng" dirty="0">
                <a:latin typeface="宋体" pitchFamily="2" charset="-122"/>
              </a:rPr>
              <a:t>　</a:t>
            </a:r>
            <a:r>
              <a:rPr lang="en-US" altLang="zh-CN" sz="2400" u="sng" dirty="0">
                <a:latin typeface="宋体" pitchFamily="2" charset="-122"/>
                <a:cs typeface="Times New Roman" pitchFamily="18" charset="0"/>
              </a:rPr>
              <a:t>1</a:t>
            </a:r>
            <a:r>
              <a:rPr lang="zh-CN" altLang="en-US" sz="2400" u="sng" dirty="0">
                <a:latin typeface="宋体" pitchFamily="2" charset="-122"/>
              </a:rPr>
              <a:t>　</a:t>
            </a:r>
            <a:r>
              <a:rPr lang="en-US" altLang="zh-CN" sz="2400" u="sng" dirty="0">
                <a:latin typeface="宋体" pitchFamily="2" charset="-122"/>
                <a:cs typeface="Times New Roman" pitchFamily="18" charset="0"/>
              </a:rPr>
              <a:t>0</a:t>
            </a:r>
            <a:r>
              <a:rPr lang="zh-CN" altLang="en-US" sz="2400" u="sng">
                <a:latin typeface="宋体" pitchFamily="2" charset="-122"/>
              </a:rPr>
              <a:t>　</a:t>
            </a:r>
            <a:r>
              <a:rPr lang="en-US" altLang="zh-CN" sz="2400" u="sng">
                <a:latin typeface="宋体" pitchFamily="2" charset="-122"/>
                <a:cs typeface="Times New Roman" pitchFamily="18" charset="0"/>
              </a:rPr>
              <a:t>1           </a:t>
            </a:r>
            <a:r>
              <a:rPr lang="zh-CN" altLang="en-US" sz="2400" u="sng" dirty="0">
                <a:latin typeface="宋体" pitchFamily="2" charset="-122"/>
              </a:rPr>
              <a:t>　</a:t>
            </a:r>
            <a:r>
              <a:rPr lang="zh-CN" altLang="en-US" sz="2400" u="sng" dirty="0">
                <a:latin typeface="宋体" pitchFamily="2" charset="-122"/>
                <a:cs typeface="Times New Roman" pitchFamily="18" charset="0"/>
              </a:rPr>
              <a:t> </a:t>
            </a:r>
            <a:r>
              <a:rPr lang="zh-CN" altLang="en-US" sz="2400" u="sng" dirty="0">
                <a:latin typeface="宋体" pitchFamily="2" charset="-122"/>
              </a:rPr>
              <a:t>　　　　　　　</a:t>
            </a:r>
            <a:r>
              <a:rPr lang="zh-CN" altLang="en-US" sz="2400" dirty="0">
                <a:latin typeface="宋体" pitchFamily="2" charset="-122"/>
                <a:cs typeface="Times New Roman" pitchFamily="18" charset="0"/>
              </a:rPr>
              <a:t/>
            </a:r>
            <a:br>
              <a:rPr lang="zh-CN" altLang="en-US" sz="2400" dirty="0">
                <a:latin typeface="宋体" pitchFamily="2" charset="-122"/>
                <a:cs typeface="Times New Roman" pitchFamily="18" charset="0"/>
              </a:rPr>
            </a:br>
            <a:r>
              <a:rPr lang="zh-CN" altLang="en-US" sz="2400" dirty="0">
                <a:latin typeface="宋体" pitchFamily="2" charset="-122"/>
                <a:cs typeface="Times New Roman" pitchFamily="18" charset="0"/>
              </a:rPr>
              <a:t>    </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0</a:t>
            </a:r>
            <a:r>
              <a:rPr lang="zh-CN" altLang="en-US" sz="2400" dirty="0">
                <a:latin typeface="宋体" pitchFamily="2" charset="-122"/>
              </a:rPr>
              <a:t>　</a:t>
            </a:r>
            <a:r>
              <a:rPr lang="en-US" altLang="zh-CN" sz="2400" dirty="0">
                <a:latin typeface="宋体" pitchFamily="2" charset="-122"/>
                <a:cs typeface="Times New Roman" pitchFamily="18" charset="0"/>
              </a:rPr>
              <a:t>0</a:t>
            </a:r>
            <a:r>
              <a:rPr lang="zh-CN" altLang="en-US" sz="2400" dirty="0">
                <a:latin typeface="宋体" pitchFamily="2" charset="-122"/>
              </a:rPr>
              <a:t>　</a:t>
            </a:r>
            <a:r>
              <a:rPr lang="en-US" altLang="zh-CN" sz="2400" dirty="0">
                <a:latin typeface="宋体" pitchFamily="2" charset="-122"/>
                <a:cs typeface="Times New Roman" pitchFamily="18" charset="0"/>
              </a:rPr>
              <a:t>0</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1</a:t>
            </a:r>
            <a:r>
              <a:rPr lang="zh-CN" altLang="en-US" sz="2400" dirty="0">
                <a:latin typeface="宋体" pitchFamily="2" charset="-122"/>
              </a:rPr>
              <a:t>　</a:t>
            </a:r>
            <a:r>
              <a:rPr lang="en-US" altLang="zh-CN" sz="2400" dirty="0">
                <a:latin typeface="宋体" pitchFamily="2" charset="-122"/>
                <a:cs typeface="Times New Roman" pitchFamily="18" charset="0"/>
              </a:rPr>
              <a:t>(</a:t>
            </a:r>
            <a:r>
              <a:rPr lang="zh-CN" altLang="en-US" sz="2400">
                <a:latin typeface="宋体" pitchFamily="2" charset="-122"/>
              </a:rPr>
              <a:t>ｚ</a:t>
            </a:r>
            <a:r>
              <a:rPr lang="en-US" altLang="zh-CN" sz="2400">
                <a:latin typeface="宋体" pitchFamily="2" charset="-122"/>
                <a:cs typeface="Times New Roman" pitchFamily="18" charset="0"/>
              </a:rPr>
              <a:t>)</a:t>
            </a:r>
            <a:endParaRPr lang="en-US" altLang="zh-CN" sz="2400" dirty="0">
              <a:latin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4006</TotalTime>
  <Words>13337</Words>
  <Application>Microsoft Office PowerPoint</Application>
  <PresentationFormat>全屏显示(4:3)</PresentationFormat>
  <Paragraphs>1926</Paragraphs>
  <Slides>213</Slides>
  <Notes>29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213</vt:i4>
      </vt:variant>
    </vt:vector>
  </HeadingPairs>
  <TitlesOfParts>
    <vt:vector size="218" baseType="lpstr">
      <vt:lpstr>Network</vt:lpstr>
      <vt:lpstr>文档</vt:lpstr>
      <vt:lpstr>公式</vt:lpstr>
      <vt:lpstr>Equation</vt:lpstr>
      <vt:lpstr>Photo Editor 照片</vt:lpstr>
      <vt:lpstr>第二章 运算方法和运算器</vt:lpstr>
      <vt:lpstr>2.1数据与文字的表示方法</vt:lpstr>
      <vt:lpstr>2.1数据与文字的表示方法</vt:lpstr>
      <vt:lpstr>2.1.1数据格式</vt:lpstr>
      <vt:lpstr>1、定点纯小数</vt:lpstr>
      <vt:lpstr>PowerPoint 演示文稿</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2.1.1数据格式</vt:lpstr>
      <vt:lpstr>PowerPoint 演示文稿</vt:lpstr>
      <vt:lpstr>PowerPoint 演示文稿</vt:lpstr>
      <vt:lpstr>PowerPoint 演示文稿</vt:lpstr>
      <vt:lpstr>PowerPoint 演示文稿</vt:lpstr>
      <vt:lpstr>2.1.2数的机器码表示</vt:lpstr>
      <vt:lpstr>一、原码表示法</vt:lpstr>
      <vt:lpstr>一、原码表示法</vt:lpstr>
      <vt:lpstr>一、原码表示法</vt:lpstr>
      <vt:lpstr>PowerPoint 演示文稿</vt:lpstr>
      <vt:lpstr>PowerPoint 演示文稿</vt:lpstr>
      <vt:lpstr>PowerPoint 演示文稿</vt:lpstr>
      <vt:lpstr>PowerPoint 演示文稿</vt:lpstr>
      <vt:lpstr>二、补码表示法</vt:lpstr>
      <vt:lpstr>二、补码表示法</vt:lpstr>
      <vt:lpstr>二、补码表示法</vt:lpstr>
      <vt:lpstr>二、补码表示法</vt:lpstr>
      <vt:lpstr>三、反码表示法</vt:lpstr>
      <vt:lpstr>PowerPoint 演示文稿</vt:lpstr>
      <vt:lpstr>PowerPoint 演示文稿</vt:lpstr>
      <vt:lpstr>四、移码表示法</vt:lpstr>
      <vt:lpstr>四、移码表示法</vt:lpstr>
      <vt:lpstr>[例6]以定点整数为例,用数轴形式说明原码、反码、补码表示范围和可能的数码组合情况。 </vt:lpstr>
      <vt:lpstr>[例7]将十进制真值(－127,－1,0,＋1,＋127)列表表示成二进制数及原码、反码、补码、移码值。</vt:lpstr>
      <vt:lpstr>[例8]设机器字长16位,定点表示,尾数15位</vt:lpstr>
      <vt:lpstr>例9　假设由S,E,M三个域组成的一个32位二进制字所表示的非零规格化浮点数ｘ,真值表示为（注意此例非IEEE754标准）： ｘ＝(－1)s×(1.M)×2E－128 问：它所表示的规格化的最大正数、最小正数、最大负数、最小负数是多少？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2.1.4汉字的表示方法</vt:lpstr>
      <vt:lpstr>2.1.5 统一代码（Unicode）</vt:lpstr>
      <vt:lpstr>2.1.5 统一代码（Unicode）</vt:lpstr>
      <vt:lpstr>2.1.5 统一代码（Unicode）</vt:lpstr>
      <vt:lpstr>2.1.5 统一代码（Unicode）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2.1.7校验码</vt:lpstr>
      <vt:lpstr>2.1.7校验码</vt:lpstr>
      <vt:lpstr>2.1.7校验码</vt:lpstr>
      <vt:lpstr>2.1.7校验码</vt:lpstr>
      <vt:lpstr>2.2  定点加法、减法运算</vt:lpstr>
      <vt:lpstr>2.2.1补码加法</vt:lpstr>
      <vt:lpstr>[ｘ]补＋[ｙ]补＝[ｘ＋ｙ]补证明</vt:lpstr>
      <vt:lpstr>[ｘ]补＋[ｙ]补＝[ｘ＋ｙ]补证明</vt:lpstr>
      <vt:lpstr>2.2.1补码加法</vt:lpstr>
      <vt:lpstr>2.2.1补码加法</vt:lpstr>
      <vt:lpstr>2.2.2补码减法</vt:lpstr>
      <vt:lpstr>2.2.2补码减法</vt:lpstr>
      <vt:lpstr>2.2.2补码减法</vt:lpstr>
      <vt:lpstr>2.2.2补码减法</vt:lpstr>
      <vt:lpstr>2.2.3溢出概念与检测方法</vt:lpstr>
      <vt:lpstr>2.2.3溢出概念与检测方法</vt:lpstr>
      <vt:lpstr>2.2.3溢出概念与检测方法</vt:lpstr>
      <vt:lpstr>2.2.3溢出概念与检测方法</vt:lpstr>
      <vt:lpstr>2.2.3溢出概念与检测方法</vt:lpstr>
      <vt:lpstr>2.2.3溢出概念与检测方法</vt:lpstr>
      <vt:lpstr>2.2.3溢出概念与检测方法</vt:lpstr>
      <vt:lpstr>2.2.3溢出概念与检测方法</vt:lpstr>
      <vt:lpstr>2.2.4 基本的二进制加法/减法器</vt:lpstr>
      <vt:lpstr>2.2.4 基本的二进制加法/减法器</vt:lpstr>
      <vt:lpstr>2.2.4 基本的二进制加法/减法器</vt:lpstr>
      <vt:lpstr>2.３  定点乘法运算</vt:lpstr>
      <vt:lpstr>2.3.1原码并行乘法</vt:lpstr>
      <vt:lpstr>1、人工算法与机器算法的同异性</vt:lpstr>
      <vt:lpstr>1、人工算法与机器算法的同异性</vt:lpstr>
      <vt:lpstr>PowerPoint 演示文稿</vt:lpstr>
      <vt:lpstr>PowerPoint 演示文稿</vt:lpstr>
      <vt:lpstr>1、人工算法与机器算法的同异性</vt:lpstr>
      <vt:lpstr>2、不带符号位的阵列乘法器</vt:lpstr>
      <vt:lpstr>2、不带符号位的阵列乘法器</vt:lpstr>
      <vt:lpstr>2、不带符号位的阵列乘法器</vt:lpstr>
      <vt:lpstr>3、带符号位的阵列乘法器</vt:lpstr>
      <vt:lpstr>3、带符号的阵列乘法器</vt:lpstr>
      <vt:lpstr>3、带符号的阵列乘法器 </vt:lpstr>
      <vt:lpstr>PowerPoint 演示文稿</vt:lpstr>
      <vt:lpstr>PowerPoint 演示文稿</vt:lpstr>
      <vt:lpstr>2.3.2 直接补码并行乘法</vt:lpstr>
      <vt:lpstr>PowerPoint 演示文稿</vt:lpstr>
      <vt:lpstr>2.4  定点除法运算</vt:lpstr>
      <vt:lpstr>2.4.1 原码除法算法原理</vt:lpstr>
      <vt:lpstr>2.4.1 定点原码除法</vt:lpstr>
      <vt:lpstr>1、恢复余数的除法</vt:lpstr>
      <vt:lpstr>PowerPoint 演示文稿</vt:lpstr>
      <vt:lpstr>PowerPoint 演示文稿</vt:lpstr>
      <vt:lpstr>PowerPoint 演示文稿</vt:lpstr>
      <vt:lpstr>PowerPoint 演示文稿</vt:lpstr>
      <vt:lpstr>PowerPoint 演示文稿</vt:lpstr>
      <vt:lpstr>2、不恢复余数的除法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2.4.2 并行除法器</vt:lpstr>
      <vt:lpstr>PowerPoint 演示文稿</vt:lpstr>
      <vt:lpstr>PowerPoint 演示文稿</vt:lpstr>
      <vt:lpstr>2.4.2 并行除法器</vt:lpstr>
      <vt:lpstr>2.5  定点运算器的组成</vt:lpstr>
      <vt:lpstr>2.5.1 逻辑运算</vt:lpstr>
      <vt:lpstr>1、逻辑非运算</vt:lpstr>
      <vt:lpstr>1、逻辑非运算</vt:lpstr>
      <vt:lpstr>2、逻辑加运算（逻辑或）</vt:lpstr>
      <vt:lpstr>2、逻辑加运算</vt:lpstr>
      <vt:lpstr>3、逻辑乘运算（逻辑与）</vt:lpstr>
      <vt:lpstr>3、逻辑乘运算</vt:lpstr>
      <vt:lpstr>4、逻辑异运算（按位加）</vt:lpstr>
      <vt:lpstr>4、逻辑异运算</vt:lpstr>
      <vt:lpstr>2.5.2 多功能算术/逻辑运算单元ALU</vt:lpstr>
      <vt:lpstr>2.5.2  多功能算术/逻辑运算单元ALU</vt:lpstr>
      <vt:lpstr>ALU的逻辑图与逻辑表达式</vt:lpstr>
      <vt:lpstr>PowerPoint 演示文稿</vt:lpstr>
      <vt:lpstr>2.5.2  多功能算术/逻辑运算单元ALU</vt:lpstr>
      <vt:lpstr>PowerPoint 演示文稿</vt:lpstr>
      <vt:lpstr>PowerPoint 演示文稿</vt:lpstr>
      <vt:lpstr>PowerPoint 演示文稿</vt:lpstr>
      <vt:lpstr>2.5.2  多功能算术/逻辑运算单元ALU</vt:lpstr>
      <vt:lpstr>PowerPoint 演示文稿</vt:lpstr>
      <vt:lpstr>PowerPoint 演示文稿</vt:lpstr>
      <vt:lpstr>PowerPoint 演示文稿</vt:lpstr>
      <vt:lpstr>3、算术逻辑运算的实现</vt:lpstr>
      <vt:lpstr>2.5.2  多功能算术/逻辑运算单元ALU</vt:lpstr>
      <vt:lpstr>4.9 运算器的基本组成与实例</vt:lpstr>
      <vt:lpstr>PowerPoint 演示文稿</vt:lpstr>
      <vt:lpstr>PowerPoint 演示文稿</vt:lpstr>
      <vt:lpstr>2.5.2  多功能算术/逻辑运算单元ALU</vt:lpstr>
      <vt:lpstr>2.5.2  多功能算术/逻辑运算单元ALU</vt:lpstr>
      <vt:lpstr>成组先行进位部件CLA的逻辑图</vt:lpstr>
      <vt:lpstr>PowerPoint 演示文稿</vt:lpstr>
      <vt:lpstr>PowerPoint 演示文稿</vt:lpstr>
      <vt:lpstr>PowerPoint 演示文稿</vt:lpstr>
      <vt:lpstr>PowerPoint 演示文稿</vt:lpstr>
      <vt:lpstr>PowerPoint 演示文稿</vt:lpstr>
      <vt:lpstr>2.5.3内部总线</vt:lpstr>
      <vt:lpstr>2.5.3 内部总线</vt:lpstr>
      <vt:lpstr>2.5.4定点运算器的基本结构</vt:lpstr>
      <vt:lpstr>2.5.4定点运算器的基本结构</vt:lpstr>
      <vt:lpstr>2.5.4定点运算器的基本结构</vt:lpstr>
      <vt:lpstr>2.5.4定点运算器的基本结构</vt:lpstr>
      <vt:lpstr>2.6  浮点运算方法和浮点运算器</vt:lpstr>
      <vt:lpstr>2.6.1 浮点加法、减法运算</vt:lpstr>
      <vt:lpstr>2.6.1 浮点加法、减法运算</vt:lpstr>
      <vt:lpstr>2.6.1 浮点加法、减法运算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2.6.1 浮点加法、减法运算</vt:lpstr>
      <vt:lpstr>2.6.1 浮点加法、减法运算</vt:lpstr>
      <vt:lpstr>2.6.1 浮点加法、减法运算</vt:lpstr>
      <vt:lpstr>2.6.1 浮点加法、减法运算</vt:lpstr>
      <vt:lpstr>课堂练习</vt:lpstr>
      <vt:lpstr>课堂练习</vt:lpstr>
      <vt:lpstr>2.6.1 浮点加法、减法运算</vt:lpstr>
      <vt:lpstr>2.6.2 浮点乘法和除法运算</vt:lpstr>
      <vt:lpstr>PowerPoint 演示文稿</vt:lpstr>
      <vt:lpstr>PowerPoint 演示文稿</vt:lpstr>
      <vt:lpstr>PowerPoint 演示文稿</vt:lpstr>
      <vt:lpstr>2.6.2 浮点乘法和除法运算</vt:lpstr>
      <vt:lpstr>2.6.2 浮点乘法和除法运算</vt:lpstr>
      <vt:lpstr>2.6.2 浮点乘法和除法运算</vt:lpstr>
      <vt:lpstr>PowerPoint 演示文稿</vt:lpstr>
      <vt:lpstr>2.6.2 浮点乘法和除法运算</vt:lpstr>
      <vt:lpstr>2.6.3 浮点运算流水线</vt:lpstr>
      <vt:lpstr>2.6.3 浮点运算流水线</vt:lpstr>
      <vt:lpstr>2.6.3 浮点运算流水线</vt:lpstr>
      <vt:lpstr>2.6.3 浮点运算流水线</vt:lpstr>
      <vt:lpstr>2.6.3 浮点运算流水线</vt:lpstr>
      <vt:lpstr>2.6.3 浮点运算流水线</vt:lpstr>
      <vt:lpstr>2.6.4浮点运算器实例</vt:lpstr>
      <vt:lpstr>2.6.4 浮点运算器实例</vt:lpstr>
      <vt:lpstr>复习提纲</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运算方法和运算器</dc:title>
  <dc:creator>杨旭东</dc:creator>
  <cp:lastModifiedBy>Windows 用户</cp:lastModifiedBy>
  <cp:revision>297</cp:revision>
  <dcterms:created xsi:type="dcterms:W3CDTF">2008-05-19T20:45:54Z</dcterms:created>
  <dcterms:modified xsi:type="dcterms:W3CDTF">2021-03-08T02:55:00Z</dcterms:modified>
</cp:coreProperties>
</file>