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319" r:id="rId3"/>
    <p:sldId id="257" r:id="rId4"/>
    <p:sldId id="261" r:id="rId5"/>
    <p:sldId id="320" r:id="rId6"/>
    <p:sldId id="262" r:id="rId7"/>
    <p:sldId id="366" r:id="rId8"/>
    <p:sldId id="263" r:id="rId9"/>
    <p:sldId id="367" r:id="rId10"/>
    <p:sldId id="264" r:id="rId11"/>
    <p:sldId id="307" r:id="rId12"/>
    <p:sldId id="268" r:id="rId13"/>
    <p:sldId id="269" r:id="rId14"/>
    <p:sldId id="272" r:id="rId15"/>
    <p:sldId id="270" r:id="rId16"/>
    <p:sldId id="271" r:id="rId17"/>
    <p:sldId id="344" r:id="rId18"/>
    <p:sldId id="273" r:id="rId19"/>
    <p:sldId id="345" r:id="rId20"/>
    <p:sldId id="368" r:id="rId21"/>
    <p:sldId id="275" r:id="rId22"/>
    <p:sldId id="308" r:id="rId23"/>
    <p:sldId id="327" r:id="rId24"/>
    <p:sldId id="328" r:id="rId25"/>
    <p:sldId id="274" r:id="rId26"/>
    <p:sldId id="346" r:id="rId27"/>
    <p:sldId id="318" r:id="rId28"/>
    <p:sldId id="330" r:id="rId29"/>
    <p:sldId id="331" r:id="rId30"/>
    <p:sldId id="332" r:id="rId31"/>
    <p:sldId id="333" r:id="rId32"/>
    <p:sldId id="369" r:id="rId33"/>
    <p:sldId id="278" r:id="rId34"/>
    <p:sldId id="370" r:id="rId35"/>
    <p:sldId id="315" r:id="rId36"/>
    <p:sldId id="317" r:id="rId37"/>
    <p:sldId id="280" r:id="rId38"/>
    <p:sldId id="305" r:id="rId39"/>
    <p:sldId id="282" r:id="rId40"/>
    <p:sldId id="284" r:id="rId41"/>
    <p:sldId id="286" r:id="rId42"/>
    <p:sldId id="288" r:id="rId43"/>
    <p:sldId id="347" r:id="rId44"/>
    <p:sldId id="291" r:id="rId45"/>
    <p:sldId id="360" r:id="rId46"/>
    <p:sldId id="361" r:id="rId47"/>
    <p:sldId id="364" r:id="rId48"/>
    <p:sldId id="363" r:id="rId49"/>
    <p:sldId id="298" r:id="rId50"/>
    <p:sldId id="351" r:id="rId51"/>
    <p:sldId id="371" r:id="rId52"/>
    <p:sldId id="316" r:id="rId53"/>
    <p:sldId id="299" r:id="rId54"/>
    <p:sldId id="355" r:id="rId55"/>
    <p:sldId id="322" r:id="rId56"/>
    <p:sldId id="365" r:id="rId57"/>
    <p:sldId id="301" r:id="rId58"/>
    <p:sldId id="338" r:id="rId59"/>
    <p:sldId id="372" r:id="rId60"/>
    <p:sldId id="373" r:id="rId61"/>
    <p:sldId id="375" r:id="rId62"/>
    <p:sldId id="374" r:id="rId63"/>
    <p:sldId id="356" r:id="rId64"/>
    <p:sldId id="357" r:id="rId65"/>
    <p:sldId id="358" r:id="rId66"/>
    <p:sldId id="359" r:id="rId67"/>
    <p:sldId id="323" r:id="rId68"/>
    <p:sldId id="324" r:id="rId69"/>
    <p:sldId id="325" r:id="rId70"/>
    <p:sldId id="326" r:id="rId71"/>
    <p:sldId id="376" r:id="rId7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0E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71" autoAdjust="0"/>
  </p:normalViewPr>
  <p:slideViewPr>
    <p:cSldViewPr>
      <p:cViewPr>
        <p:scale>
          <a:sx n="66" d="100"/>
          <a:sy n="66" d="100"/>
        </p:scale>
        <p:origin x="-2934" y="-5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D804D023-99C6-4E93-BE82-8A9D2098404C}" type="slidenum">
              <a:rPr lang="en-US" altLang="zh-CN"/>
              <a:pPr>
                <a:defRPr/>
              </a:pPr>
              <a:t>‹#›</a:t>
            </a:fld>
            <a:endParaRPr lang="en-US" altLang="zh-CN"/>
          </a:p>
        </p:txBody>
      </p:sp>
    </p:spTree>
    <p:extLst>
      <p:ext uri="{BB962C8B-B14F-4D97-AF65-F5344CB8AC3E}">
        <p14:creationId xmlns:p14="http://schemas.microsoft.com/office/powerpoint/2010/main" val="1210683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4F82EB73-3303-4F5C-A9FA-7D13BF85B99A}" type="slidenum">
              <a:rPr lang="en-US" altLang="zh-CN"/>
              <a:pPr>
                <a:defRPr/>
              </a:pPr>
              <a:t>‹#›</a:t>
            </a:fld>
            <a:endParaRPr lang="en-US" altLang="zh-CN"/>
          </a:p>
        </p:txBody>
      </p:sp>
    </p:spTree>
    <p:extLst>
      <p:ext uri="{BB962C8B-B14F-4D97-AF65-F5344CB8AC3E}">
        <p14:creationId xmlns:p14="http://schemas.microsoft.com/office/powerpoint/2010/main" val="1714159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719CB5-591B-4C5E-8685-09954557BB5F}" type="slidenum">
              <a:rPr lang="zh-CN" altLang="en-US" smtClean="0">
                <a:latin typeface="Times New Roman" pitchFamily="18" charset="0"/>
              </a:rPr>
              <a:pPr eaLnBrk="1" hangingPunct="1"/>
              <a:t>45</a:t>
            </a:fld>
            <a:endParaRPr lang="en-US" altLang="zh-CN"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5BC5A7-9438-492A-AEEC-DE426C230586}" type="slidenum">
              <a:rPr lang="zh-CN" altLang="en-US" smtClean="0">
                <a:latin typeface="Times New Roman" pitchFamily="18" charset="0"/>
              </a:rPr>
              <a:pPr eaLnBrk="1" hangingPunct="1"/>
              <a:t>46</a:t>
            </a:fld>
            <a:endParaRPr lang="en-US" altLang="zh-CN"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F4EB53-EC95-4F8B-864C-481D20E8F3A5}" type="slidenum">
              <a:rPr lang="zh-CN" altLang="en-US" smtClean="0">
                <a:latin typeface="Times New Roman" pitchFamily="18" charset="0"/>
              </a:rPr>
              <a:pPr eaLnBrk="1" hangingPunct="1"/>
              <a:t>47</a:t>
            </a:fld>
            <a:endParaRPr lang="en-US" altLang="zh-CN"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C8DA3E-F0EE-44B3-AFA4-379837CFB1FF}" type="slidenum">
              <a:rPr lang="zh-CN" altLang="en-US" smtClean="0">
                <a:latin typeface="Times New Roman" pitchFamily="18" charset="0"/>
              </a:rPr>
              <a:pPr eaLnBrk="1" hangingPunct="1"/>
              <a:t>48</a:t>
            </a:fld>
            <a:endParaRPr lang="en-US" altLang="zh-CN"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C8DA3E-F0EE-44B3-AFA4-379837CFB1FF}" type="slidenum">
              <a:rPr lang="zh-CN" altLang="en-US" smtClean="0">
                <a:latin typeface="Times New Roman" pitchFamily="18" charset="0"/>
              </a:rPr>
              <a:pPr eaLnBrk="1" hangingPunct="1"/>
              <a:t>51</a:t>
            </a:fld>
            <a:endParaRPr lang="en-US" altLang="zh-CN"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fld id="{B257C648-756D-4A47-891C-6CB629A21D8F}" type="datetime13">
              <a:rPr lang="zh-CN" altLang="en-US" smtClean="0"/>
              <a:t>下午12时0分50秒</a:t>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7E70A310-F4A0-4DE4-97A6-482360D70F8E}" type="slidenum">
              <a:rPr lang="en-US" altLang="zh-CN"/>
              <a:pPr>
                <a:defRPr/>
              </a:pPr>
              <a:t>‹#›</a:t>
            </a:fld>
            <a:endParaRPr lang="en-US" altLang="zh-CN"/>
          </a:p>
        </p:txBody>
      </p:sp>
    </p:spTree>
    <p:extLst>
      <p:ext uri="{BB962C8B-B14F-4D97-AF65-F5344CB8AC3E}">
        <p14:creationId xmlns:p14="http://schemas.microsoft.com/office/powerpoint/2010/main" val="422061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1AEFE569-26E5-460F-B7B2-386575EBDD8F}" type="datetime13">
              <a:rPr lang="zh-CN" altLang="en-US" smtClean="0"/>
              <a:t>下午12时0分50秒</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E328212-9CBF-42AD-9CFE-143096A7B34F}" type="slidenum">
              <a:rPr lang="en-US" altLang="zh-CN"/>
              <a:pPr>
                <a:defRPr/>
              </a:pPr>
              <a:t>‹#›</a:t>
            </a:fld>
            <a:endParaRPr lang="en-US" altLang="zh-CN"/>
          </a:p>
        </p:txBody>
      </p:sp>
    </p:spTree>
    <p:extLst>
      <p:ext uri="{BB962C8B-B14F-4D97-AF65-F5344CB8AC3E}">
        <p14:creationId xmlns:p14="http://schemas.microsoft.com/office/powerpoint/2010/main" val="402929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9CB7BB15-1ACF-4CE1-AEE2-0066240E65CB}" type="datetime13">
              <a:rPr lang="zh-CN" altLang="en-US" smtClean="0"/>
              <a:t>下午12时0分50秒</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B1424CA-4220-4FAE-848C-8713019B40C2}" type="slidenum">
              <a:rPr lang="en-US" altLang="zh-CN"/>
              <a:pPr>
                <a:defRPr/>
              </a:pPr>
              <a:t>‹#›</a:t>
            </a:fld>
            <a:endParaRPr lang="en-US" altLang="zh-CN"/>
          </a:p>
        </p:txBody>
      </p:sp>
    </p:spTree>
    <p:extLst>
      <p:ext uri="{BB962C8B-B14F-4D97-AF65-F5344CB8AC3E}">
        <p14:creationId xmlns:p14="http://schemas.microsoft.com/office/powerpoint/2010/main" val="1374499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BFF8C2DA-87CF-48C9-8084-A1B88B915450}" type="datetime13">
              <a:rPr lang="zh-CN" altLang="en-US" smtClean="0"/>
              <a:t>下午12时0分50秒</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1A534E51-3FA6-4E82-94C5-79CDFA7F76B9}" type="slidenum">
              <a:rPr lang="en-US" altLang="zh-CN"/>
              <a:pPr>
                <a:defRPr/>
              </a:pPr>
              <a:t>‹#›</a:t>
            </a:fld>
            <a:endParaRPr lang="en-US" altLang="zh-CN"/>
          </a:p>
        </p:txBody>
      </p:sp>
    </p:spTree>
    <p:extLst>
      <p:ext uri="{BB962C8B-B14F-4D97-AF65-F5344CB8AC3E}">
        <p14:creationId xmlns:p14="http://schemas.microsoft.com/office/powerpoint/2010/main" val="343099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AA31FC54-D5DA-46AF-AC1B-F86515F0BB5B}" type="datetime13">
              <a:rPr lang="zh-CN" altLang="en-US" smtClean="0"/>
              <a:t>下午12时0分50秒</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548093C-9B4A-4755-83C1-40C3C2641BB6}" type="slidenum">
              <a:rPr lang="en-US" altLang="zh-CN"/>
              <a:pPr>
                <a:defRPr/>
              </a:pPr>
              <a:t>‹#›</a:t>
            </a:fld>
            <a:endParaRPr lang="en-US" altLang="zh-CN"/>
          </a:p>
        </p:txBody>
      </p:sp>
    </p:spTree>
    <p:extLst>
      <p:ext uri="{BB962C8B-B14F-4D97-AF65-F5344CB8AC3E}">
        <p14:creationId xmlns:p14="http://schemas.microsoft.com/office/powerpoint/2010/main" val="189467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7317DD73-E0B0-4DEE-ACE6-708B7C1EB728}" type="datetime13">
              <a:rPr lang="zh-CN" altLang="en-US" smtClean="0"/>
              <a:t>下午12时0分50秒</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0FCF411-20FE-4508-ACA0-A65AFEB52770}" type="slidenum">
              <a:rPr lang="en-US" altLang="zh-CN"/>
              <a:pPr>
                <a:defRPr/>
              </a:pPr>
              <a:t>‹#›</a:t>
            </a:fld>
            <a:endParaRPr lang="en-US" altLang="zh-CN"/>
          </a:p>
        </p:txBody>
      </p:sp>
    </p:spTree>
    <p:extLst>
      <p:ext uri="{BB962C8B-B14F-4D97-AF65-F5344CB8AC3E}">
        <p14:creationId xmlns:p14="http://schemas.microsoft.com/office/powerpoint/2010/main" val="44291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599F3D3E-0813-4B84-A563-7CDADC4CCB0A}" type="datetime13">
              <a:rPr lang="zh-CN" altLang="en-US" smtClean="0"/>
              <a:t>下午12时0分50秒</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65A5331-5C26-4DD1-9D6E-E2848721CCA0}" type="slidenum">
              <a:rPr lang="en-US" altLang="zh-CN"/>
              <a:pPr>
                <a:defRPr/>
              </a:pPr>
              <a:t>‹#›</a:t>
            </a:fld>
            <a:endParaRPr lang="en-US" altLang="zh-CN"/>
          </a:p>
        </p:txBody>
      </p:sp>
    </p:spTree>
    <p:extLst>
      <p:ext uri="{BB962C8B-B14F-4D97-AF65-F5344CB8AC3E}">
        <p14:creationId xmlns:p14="http://schemas.microsoft.com/office/powerpoint/2010/main" val="263820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B5B48CFC-AB87-42A2-9653-5D979823841B}" type="datetime13">
              <a:rPr lang="zh-CN" altLang="en-US" smtClean="0"/>
              <a:t>下午12时0分50秒</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B1AD54D0-4EF6-484B-BAC7-7EBDE1AFBA27}" type="slidenum">
              <a:rPr lang="en-US" altLang="zh-CN"/>
              <a:pPr>
                <a:defRPr/>
              </a:pPr>
              <a:t>‹#›</a:t>
            </a:fld>
            <a:endParaRPr lang="en-US" altLang="zh-CN"/>
          </a:p>
        </p:txBody>
      </p:sp>
    </p:spTree>
    <p:extLst>
      <p:ext uri="{BB962C8B-B14F-4D97-AF65-F5344CB8AC3E}">
        <p14:creationId xmlns:p14="http://schemas.microsoft.com/office/powerpoint/2010/main" val="81517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58A3F93E-BA28-46A9-A292-DDDEFE24C38F}" type="datetime13">
              <a:rPr lang="zh-CN" altLang="en-US" smtClean="0"/>
              <a:t>下午12时0分50秒</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13C09D9-C38F-4722-80AB-534C07E0252A}" type="slidenum">
              <a:rPr lang="en-US" altLang="zh-CN"/>
              <a:pPr>
                <a:defRPr/>
              </a:pPr>
              <a:t>‹#›</a:t>
            </a:fld>
            <a:endParaRPr lang="en-US" altLang="zh-CN"/>
          </a:p>
        </p:txBody>
      </p:sp>
    </p:spTree>
    <p:extLst>
      <p:ext uri="{BB962C8B-B14F-4D97-AF65-F5344CB8AC3E}">
        <p14:creationId xmlns:p14="http://schemas.microsoft.com/office/powerpoint/2010/main" val="206296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674A982-5E92-4796-8F1E-70932583D680}" type="datetime13">
              <a:rPr lang="zh-CN" altLang="en-US" smtClean="0"/>
              <a:t>下午12时0分50秒</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E6D1031-44A0-4F6D-9A62-7060C78FDB21}" type="slidenum">
              <a:rPr lang="en-US" altLang="zh-CN"/>
              <a:pPr>
                <a:defRPr/>
              </a:pPr>
              <a:t>‹#›</a:t>
            </a:fld>
            <a:endParaRPr lang="en-US" altLang="zh-CN"/>
          </a:p>
        </p:txBody>
      </p:sp>
    </p:spTree>
    <p:extLst>
      <p:ext uri="{BB962C8B-B14F-4D97-AF65-F5344CB8AC3E}">
        <p14:creationId xmlns:p14="http://schemas.microsoft.com/office/powerpoint/2010/main" val="22979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11F50A95-FE48-4169-B7F8-4BD869EAD3D4}" type="datetime13">
              <a:rPr lang="zh-CN" altLang="en-US" smtClean="0"/>
              <a:t>下午12时0分50秒</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35D2FA8-E24B-411A-A95A-7DA38FBFA893}" type="slidenum">
              <a:rPr lang="en-US" altLang="zh-CN"/>
              <a:pPr>
                <a:defRPr/>
              </a:pPr>
              <a:t>‹#›</a:t>
            </a:fld>
            <a:endParaRPr lang="en-US" altLang="zh-CN"/>
          </a:p>
        </p:txBody>
      </p:sp>
    </p:spTree>
    <p:extLst>
      <p:ext uri="{BB962C8B-B14F-4D97-AF65-F5344CB8AC3E}">
        <p14:creationId xmlns:p14="http://schemas.microsoft.com/office/powerpoint/2010/main" val="324567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BAF88171-7DEA-4BD5-B4A4-842A2C32AE71}" type="datetime13">
              <a:rPr lang="zh-CN" altLang="en-US" smtClean="0"/>
              <a:t>下午12时0分50秒</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5A0BB87-8052-493A-A87C-198406915AEF}" type="slidenum">
              <a:rPr lang="en-US" altLang="zh-CN"/>
              <a:pPr>
                <a:defRPr/>
              </a:pPr>
              <a:t>‹#›</a:t>
            </a:fld>
            <a:endParaRPr lang="en-US" altLang="zh-CN"/>
          </a:p>
        </p:txBody>
      </p:sp>
    </p:spTree>
    <p:extLst>
      <p:ext uri="{BB962C8B-B14F-4D97-AF65-F5344CB8AC3E}">
        <p14:creationId xmlns:p14="http://schemas.microsoft.com/office/powerpoint/2010/main" val="358335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540427" y="1676400"/>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dt" sz="half" idx="2"/>
          </p:nvPr>
        </p:nvSpPr>
        <p:spPr bwMode="auto">
          <a:xfrm>
            <a:off x="0" y="6597351"/>
            <a:ext cx="2133600" cy="2423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pitchFamily="34" charset="0"/>
              </a:defRPr>
            </a:lvl1pPr>
          </a:lstStyle>
          <a:p>
            <a:pPr>
              <a:defRPr/>
            </a:pPr>
            <a:fld id="{EDF36750-0B5C-4D59-97F4-3DDA502CE5C2}" type="datetime13">
              <a:rPr lang="zh-CN" altLang="en-US" smtClean="0"/>
              <a:t>下午12时0分50秒</a:t>
            </a:fld>
            <a:endParaRPr lang="en-US" altLang="zh-CN"/>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8321434" y="6367941"/>
            <a:ext cx="70826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b="1">
                <a:solidFill>
                  <a:srgbClr val="FF0000"/>
                </a:solidFill>
                <a:latin typeface="Arial" pitchFamily="34" charset="0"/>
              </a:defRPr>
            </a:lvl1pPr>
          </a:lstStyle>
          <a:p>
            <a:pPr>
              <a:defRPr/>
            </a:pPr>
            <a:fld id="{89DBE1C7-EF94-498E-81F8-3B5CB8EC8B44}" type="slidenum">
              <a:rPr lang="en-US" altLang="zh-CN" smtClean="0"/>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9" name="Oval 15"/>
            <p:cNvSpPr>
              <a:spLocks noChangeArrowheads="1"/>
            </p:cNvSpPr>
            <p:nvPr/>
          </p:nvSpPr>
          <p:spPr bwMode="auto">
            <a:xfrm>
              <a:off x="5472" y="1072"/>
              <a:ext cx="75"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0" name="Oval 16"/>
            <p:cNvSpPr>
              <a:spLocks noChangeArrowheads="1"/>
            </p:cNvSpPr>
            <p:nvPr/>
          </p:nvSpPr>
          <p:spPr bwMode="auto">
            <a:xfrm>
              <a:off x="5136" y="1184"/>
              <a:ext cx="80" cy="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Oval 17"/>
            <p:cNvSpPr>
              <a:spLocks noChangeArrowheads="1"/>
            </p:cNvSpPr>
            <p:nvPr/>
          </p:nvSpPr>
          <p:spPr bwMode="auto">
            <a:xfrm>
              <a:off x="5248" y="1184"/>
              <a:ext cx="79" cy="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2" name="Oval 18"/>
            <p:cNvSpPr>
              <a:spLocks noChangeArrowheads="1"/>
            </p:cNvSpPr>
            <p:nvPr/>
          </p:nvSpPr>
          <p:spPr bwMode="auto">
            <a:xfrm>
              <a:off x="5360" y="1184"/>
              <a:ext cx="76" cy="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3" name="Oval 19"/>
            <p:cNvSpPr>
              <a:spLocks noChangeArrowheads="1"/>
            </p:cNvSpPr>
            <p:nvPr/>
          </p:nvSpPr>
          <p:spPr bwMode="auto">
            <a:xfrm>
              <a:off x="5472" y="1184"/>
              <a:ext cx="75" cy="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4" name="Oval 20"/>
            <p:cNvSpPr>
              <a:spLocks noChangeArrowheads="1"/>
            </p:cNvSpPr>
            <p:nvPr/>
          </p:nvSpPr>
          <p:spPr bwMode="auto">
            <a:xfrm>
              <a:off x="5584" y="1184"/>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Oval 24"/>
            <p:cNvSpPr>
              <a:spLocks noChangeArrowheads="1"/>
            </p:cNvSpPr>
            <p:nvPr/>
          </p:nvSpPr>
          <p:spPr bwMode="auto">
            <a:xfrm>
              <a:off x="5472" y="1296"/>
              <a:ext cx="75"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2" name="Oval 28"/>
            <p:cNvSpPr>
              <a:spLocks noChangeArrowheads="1"/>
            </p:cNvSpPr>
            <p:nvPr/>
          </p:nvSpPr>
          <p:spPr bwMode="auto">
            <a:xfrm>
              <a:off x="5472" y="1408"/>
              <a:ext cx="75"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7" name="Oval 33"/>
            <p:cNvSpPr>
              <a:spLocks noChangeArrowheads="1"/>
            </p:cNvSpPr>
            <p:nvPr/>
          </p:nvSpPr>
          <p:spPr bwMode="auto">
            <a:xfrm>
              <a:off x="5472" y="1520"/>
              <a:ext cx="75"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61" name="Oval 37"/>
            <p:cNvSpPr>
              <a:spLocks noChangeArrowheads="1"/>
            </p:cNvSpPr>
            <p:nvPr/>
          </p:nvSpPr>
          <p:spPr bwMode="auto">
            <a:xfrm>
              <a:off x="5472" y="1632"/>
              <a:ext cx="75"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63" name="Oval 39"/>
            <p:cNvSpPr>
              <a:spLocks noChangeArrowheads="1"/>
            </p:cNvSpPr>
            <p:nvPr/>
          </p:nvSpPr>
          <p:spPr bwMode="auto">
            <a:xfrm>
              <a:off x="5472" y="1744"/>
              <a:ext cx="75"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77"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hf hdr="0" ft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4.1.sw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4.2.sw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4.4.swf"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E224047-585E-45C7-B1CD-D6C4E9F8BB8E}"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a:xfrm>
            <a:off x="315913" y="1465263"/>
            <a:ext cx="6781800" cy="1135062"/>
          </a:xfrm>
        </p:spPr>
        <p:txBody>
          <a:bodyPr/>
          <a:lstStyle/>
          <a:p>
            <a:pPr eaLnBrk="1" hangingPunct="1"/>
            <a:r>
              <a:rPr lang="zh-CN" altLang="en-US" smtClean="0"/>
              <a:t>第四章  指令系统</a:t>
            </a:r>
          </a:p>
        </p:txBody>
      </p:sp>
      <p:sp>
        <p:nvSpPr>
          <p:cNvPr id="3076" name="Rectangle 3"/>
          <p:cNvSpPr>
            <a:spLocks noGrp="1" noChangeArrowheads="1"/>
          </p:cNvSpPr>
          <p:nvPr>
            <p:ph type="subTitle" idx="1"/>
          </p:nvPr>
        </p:nvSpPr>
        <p:spPr>
          <a:xfrm>
            <a:off x="1692275" y="2997200"/>
            <a:ext cx="5400675" cy="2303463"/>
          </a:xfrm>
        </p:spPr>
        <p:txBody>
          <a:bodyPr/>
          <a:lstStyle/>
          <a:p>
            <a:pPr algn="l" eaLnBrk="1" hangingPunct="1">
              <a:lnSpc>
                <a:spcPct val="80000"/>
              </a:lnSpc>
            </a:pPr>
            <a:r>
              <a:rPr lang="en-US" altLang="zh-CN" sz="2800" smtClean="0">
                <a:cs typeface="Times New Roman" pitchFamily="18" charset="0"/>
              </a:rPr>
              <a:t>4.1 </a:t>
            </a:r>
            <a:r>
              <a:rPr lang="zh-CN" altLang="en-US" sz="2800" smtClean="0"/>
              <a:t>指令系统的发展与性能要求</a:t>
            </a:r>
          </a:p>
          <a:p>
            <a:pPr algn="l" eaLnBrk="1" hangingPunct="1">
              <a:lnSpc>
                <a:spcPct val="80000"/>
              </a:lnSpc>
            </a:pPr>
            <a:r>
              <a:rPr lang="en-US" altLang="zh-CN" sz="2800" smtClean="0">
                <a:cs typeface="Times New Roman" pitchFamily="18" charset="0"/>
              </a:rPr>
              <a:t>4.2 </a:t>
            </a:r>
            <a:r>
              <a:rPr lang="zh-CN" altLang="en-US" sz="2800" smtClean="0"/>
              <a:t>指令格式</a:t>
            </a:r>
          </a:p>
          <a:p>
            <a:pPr algn="l" eaLnBrk="1" hangingPunct="1">
              <a:lnSpc>
                <a:spcPct val="80000"/>
              </a:lnSpc>
            </a:pPr>
            <a:r>
              <a:rPr lang="en-US" altLang="zh-CN" sz="2800" smtClean="0">
                <a:cs typeface="Times New Roman" pitchFamily="18" charset="0"/>
              </a:rPr>
              <a:t>4.3 </a:t>
            </a:r>
            <a:r>
              <a:rPr lang="zh-CN" altLang="en-US" sz="2800" smtClean="0"/>
              <a:t>操作数类型</a:t>
            </a:r>
          </a:p>
          <a:p>
            <a:pPr algn="l" eaLnBrk="1" hangingPunct="1">
              <a:lnSpc>
                <a:spcPct val="80000"/>
              </a:lnSpc>
            </a:pPr>
            <a:r>
              <a:rPr lang="en-US" altLang="zh-CN" sz="2800" smtClean="0">
                <a:cs typeface="Times New Roman" pitchFamily="18" charset="0"/>
              </a:rPr>
              <a:t>4.4 </a:t>
            </a:r>
            <a:r>
              <a:rPr lang="zh-CN" altLang="en-US" sz="2800" smtClean="0"/>
              <a:t>指令和数据的寻址方式</a:t>
            </a:r>
          </a:p>
          <a:p>
            <a:pPr algn="l" eaLnBrk="1" hangingPunct="1">
              <a:lnSpc>
                <a:spcPct val="80000"/>
              </a:lnSpc>
            </a:pPr>
            <a:r>
              <a:rPr lang="en-US" altLang="zh-CN" sz="2800" smtClean="0"/>
              <a:t>4.5 </a:t>
            </a:r>
            <a:r>
              <a:rPr lang="zh-CN" altLang="en-US" sz="2800" smtClean="0"/>
              <a:t>典型指令</a:t>
            </a:r>
            <a:endParaRPr lang="en-US" altLang="zh-CN" sz="2800" smtClean="0"/>
          </a:p>
        </p:txBody>
      </p:sp>
      <p:sp>
        <p:nvSpPr>
          <p:cNvPr id="3077"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2" name="日期占位符 1"/>
          <p:cNvSpPr>
            <a:spLocks noGrp="1"/>
          </p:cNvSpPr>
          <p:nvPr>
            <p:ph type="dt" sz="half" idx="10"/>
          </p:nvPr>
        </p:nvSpPr>
        <p:spPr/>
        <p:txBody>
          <a:bodyPr/>
          <a:lstStyle/>
          <a:p>
            <a:pPr>
              <a:defRPr/>
            </a:pPr>
            <a:fld id="{9E2466B6-F239-4709-9569-DB96C1F24481}"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0A0B9F-9F02-4211-B43C-3BB693DAFF2C}" type="slidenum">
              <a:rPr lang="en-US" altLang="zh-CN" smtClean="0"/>
              <a:pPr eaLnBrk="1" hangingPunct="1"/>
              <a:t>10</a:t>
            </a:fld>
            <a:endParaRPr lang="en-US" altLang="zh-CN" smtClean="0"/>
          </a:p>
        </p:txBody>
      </p:sp>
      <p:sp>
        <p:nvSpPr>
          <p:cNvPr id="12291" name="Rectangle 2"/>
          <p:cNvSpPr>
            <a:spLocks noGrp="1" noChangeArrowheads="1"/>
          </p:cNvSpPr>
          <p:nvPr>
            <p:ph type="title"/>
          </p:nvPr>
        </p:nvSpPr>
        <p:spPr>
          <a:xfrm>
            <a:off x="468313" y="260350"/>
            <a:ext cx="3249612" cy="869950"/>
          </a:xfrm>
        </p:spPr>
        <p:txBody>
          <a:bodyPr/>
          <a:lstStyle/>
          <a:p>
            <a:pPr eaLnBrk="1" hangingPunct="1"/>
            <a:r>
              <a:rPr lang="en-US" altLang="zh-CN" sz="3600" smtClean="0"/>
              <a:t>4.2.1 </a:t>
            </a:r>
            <a:r>
              <a:rPr lang="zh-CN" sz="3600" smtClean="0"/>
              <a:t>操作码</a:t>
            </a:r>
            <a:endParaRPr lang="zh-CN" altLang="en-US" sz="3500" smtClean="0"/>
          </a:p>
        </p:txBody>
      </p:sp>
      <p:sp>
        <p:nvSpPr>
          <p:cNvPr id="12292" name="Rectangle 3"/>
          <p:cNvSpPr>
            <a:spLocks noGrp="1" noChangeArrowheads="1"/>
          </p:cNvSpPr>
          <p:nvPr>
            <p:ph type="body" idx="1"/>
          </p:nvPr>
        </p:nvSpPr>
        <p:spPr>
          <a:xfrm>
            <a:off x="323850" y="1628775"/>
            <a:ext cx="8604250" cy="4465638"/>
          </a:xfrm>
        </p:spPr>
        <p:txBody>
          <a:bodyPr/>
          <a:lstStyle/>
          <a:p>
            <a:pPr eaLnBrk="1" hangingPunct="1">
              <a:lnSpc>
                <a:spcPct val="90000"/>
              </a:lnSpc>
            </a:pPr>
            <a:r>
              <a:rPr lang="zh-CN" altLang="en-US" sz="2200" smtClean="0"/>
              <a:t>设计计算机时，对指令系统的每一条指令都要规定一个操作码。指令的操作码</a:t>
            </a:r>
            <a:r>
              <a:rPr lang="en-US" altLang="zh-CN" sz="2200" smtClean="0"/>
              <a:t>OP</a:t>
            </a:r>
            <a:r>
              <a:rPr lang="zh-CN" altLang="en-US" sz="2200" smtClean="0"/>
              <a:t>表示该指令应进行什么性质的操作，如进行加法、减法、乘法、除法、取数、存数等等。不同的指令用操作码字段的不同编码来表示，每一种编码代表一种指令。</a:t>
            </a:r>
          </a:p>
          <a:p>
            <a:pPr eaLnBrk="1" hangingPunct="1">
              <a:lnSpc>
                <a:spcPct val="90000"/>
              </a:lnSpc>
            </a:pPr>
            <a:r>
              <a:rPr lang="zh-CN" altLang="en-US" sz="2200" smtClean="0"/>
              <a:t>组成操作码字段的位数一般取决于计算机指令系统的规模。较大的指令系统就需要更多的位数来表示每条特定的指令。</a:t>
            </a:r>
          </a:p>
          <a:p>
            <a:pPr lvl="1" eaLnBrk="1" hangingPunct="1">
              <a:lnSpc>
                <a:spcPct val="90000"/>
              </a:lnSpc>
            </a:pPr>
            <a:r>
              <a:rPr lang="zh-CN" altLang="en-US" sz="2200" smtClean="0"/>
              <a:t>定长（指令规整，译码简单）</a:t>
            </a:r>
          </a:p>
          <a:p>
            <a:pPr lvl="2" eaLnBrk="1" hangingPunct="1">
              <a:lnSpc>
                <a:spcPct val="90000"/>
              </a:lnSpc>
            </a:pPr>
            <a:r>
              <a:rPr lang="zh-CN" altLang="en-US" sz="2200" smtClean="0"/>
              <a:t>例如</a:t>
            </a:r>
            <a:r>
              <a:rPr lang="en-US" altLang="zh-CN" sz="2200" smtClean="0"/>
              <a:t>IBM 370</a:t>
            </a:r>
            <a:r>
              <a:rPr lang="zh-CN" altLang="en-US" sz="2200" smtClean="0"/>
              <a:t>机，该机字长</a:t>
            </a:r>
            <a:r>
              <a:rPr lang="en-US" altLang="zh-CN" sz="2200" smtClean="0"/>
              <a:t>32</a:t>
            </a:r>
            <a:r>
              <a:rPr lang="zh-CN" altLang="en-US" sz="2200" smtClean="0"/>
              <a:t>位，</a:t>
            </a:r>
            <a:r>
              <a:rPr lang="en-US" altLang="zh-CN" sz="2200" smtClean="0"/>
              <a:t>16</a:t>
            </a:r>
            <a:r>
              <a:rPr lang="zh-CN" altLang="en-US" sz="2200" smtClean="0"/>
              <a:t>个通用寄存器</a:t>
            </a:r>
            <a:r>
              <a:rPr lang="en-US" altLang="zh-CN" sz="2200" smtClean="0"/>
              <a:t>R0</a:t>
            </a:r>
            <a:r>
              <a:rPr lang="zh-CN" altLang="en-US" sz="2200" smtClean="0"/>
              <a:t>～</a:t>
            </a:r>
            <a:r>
              <a:rPr lang="en-US" altLang="zh-CN" sz="2200" smtClean="0"/>
              <a:t>R15</a:t>
            </a:r>
            <a:r>
              <a:rPr lang="zh-CN" altLang="en-US" sz="2200" smtClean="0"/>
              <a:t>，共有</a:t>
            </a:r>
            <a:r>
              <a:rPr lang="en-US" altLang="zh-CN" sz="2200" smtClean="0"/>
              <a:t>183</a:t>
            </a:r>
            <a:r>
              <a:rPr lang="zh-CN" altLang="en-US" sz="2200" smtClean="0"/>
              <a:t>条指令；指令的长度可以分为</a:t>
            </a:r>
            <a:r>
              <a:rPr lang="en-US" altLang="zh-CN" sz="2200" smtClean="0"/>
              <a:t>16</a:t>
            </a:r>
            <a:r>
              <a:rPr lang="zh-CN" altLang="en-US" sz="2200" smtClean="0"/>
              <a:t>位、</a:t>
            </a:r>
            <a:r>
              <a:rPr lang="en-US" altLang="zh-CN" sz="2200" smtClean="0"/>
              <a:t>32</a:t>
            </a:r>
            <a:r>
              <a:rPr lang="zh-CN" altLang="en-US" sz="2200" smtClean="0"/>
              <a:t>位和</a:t>
            </a:r>
            <a:r>
              <a:rPr lang="en-US" altLang="zh-CN" sz="2200" smtClean="0"/>
              <a:t>48</a:t>
            </a:r>
            <a:r>
              <a:rPr lang="zh-CN" altLang="en-US" sz="2200" smtClean="0"/>
              <a:t>位等几种，所有指令的操作码都是</a:t>
            </a:r>
            <a:r>
              <a:rPr lang="en-US" altLang="zh-CN" sz="2200" smtClean="0"/>
              <a:t>8</a:t>
            </a:r>
            <a:r>
              <a:rPr lang="zh-CN" altLang="en-US" sz="2200" smtClean="0"/>
              <a:t>位固定长度。</a:t>
            </a:r>
          </a:p>
          <a:p>
            <a:pPr lvl="2" eaLnBrk="1" hangingPunct="1">
              <a:lnSpc>
                <a:spcPct val="90000"/>
              </a:lnSpc>
            </a:pPr>
            <a:r>
              <a:rPr lang="zh-CN" altLang="en-US" sz="2200" smtClean="0"/>
              <a:t>固定长度编码的主要缺点是：信息的冗余极大，使程序的总长度增加。</a:t>
            </a:r>
            <a:endParaRPr lang="en-US" altLang="zh-CN" sz="2200" smtClean="0"/>
          </a:p>
          <a:p>
            <a:pPr lvl="1" eaLnBrk="1" hangingPunct="1">
              <a:lnSpc>
                <a:spcPct val="90000"/>
              </a:lnSpc>
            </a:pPr>
            <a:r>
              <a:rPr lang="zh-CN" altLang="en-US" sz="2200" smtClean="0"/>
              <a:t>不定长（位数不固定，</a:t>
            </a:r>
            <a:r>
              <a:rPr lang="zh-CN" altLang="en-US" sz="2400" smtClean="0">
                <a:latin typeface="Times New Roman" pitchFamily="18" charset="0"/>
              </a:rPr>
              <a:t>操作码分散在指令字的不同字段中）</a:t>
            </a:r>
          </a:p>
        </p:txBody>
      </p:sp>
      <p:sp>
        <p:nvSpPr>
          <p:cNvPr id="2" name="日期占位符 1"/>
          <p:cNvSpPr>
            <a:spLocks noGrp="1"/>
          </p:cNvSpPr>
          <p:nvPr>
            <p:ph type="dt" sz="half" idx="10"/>
          </p:nvPr>
        </p:nvSpPr>
        <p:spPr/>
        <p:txBody>
          <a:bodyPr/>
          <a:lstStyle/>
          <a:p>
            <a:pPr>
              <a:defRPr/>
            </a:pPr>
            <a:fld id="{49D6134B-F97C-40AD-A479-0C90BAF95B14}"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9F77953-7481-4BB8-A5C3-CA7F098EB19C}" type="slidenum">
              <a:rPr lang="en-US" altLang="zh-CN" smtClean="0"/>
              <a:pPr eaLnBrk="1" hangingPunct="1"/>
              <a:t>11</a:t>
            </a:fld>
            <a:endParaRPr lang="en-US" altLang="zh-CN" smtClean="0"/>
          </a:p>
        </p:txBody>
      </p:sp>
      <p:sp>
        <p:nvSpPr>
          <p:cNvPr id="14339" name="Rectangle 2"/>
          <p:cNvSpPr>
            <a:spLocks noGrp="1" noChangeArrowheads="1"/>
          </p:cNvSpPr>
          <p:nvPr>
            <p:ph type="title"/>
          </p:nvPr>
        </p:nvSpPr>
        <p:spPr/>
        <p:txBody>
          <a:bodyPr/>
          <a:lstStyle/>
          <a:p>
            <a:pPr eaLnBrk="1" hangingPunct="1"/>
            <a:r>
              <a:rPr lang="zh-CN" altLang="zh-CN" sz="3600" smtClean="0"/>
              <a:t>4.2.2 </a:t>
            </a:r>
            <a:r>
              <a:rPr lang="zh-CN" sz="3600" smtClean="0"/>
              <a:t>地址码</a:t>
            </a:r>
            <a:endParaRPr lang="zh-CN" altLang="en-US" sz="3500" smtClean="0"/>
          </a:p>
        </p:txBody>
      </p:sp>
      <p:sp>
        <p:nvSpPr>
          <p:cNvPr id="14340" name="Rectangle 3"/>
          <p:cNvSpPr>
            <a:spLocks noGrp="1" noChangeArrowheads="1"/>
          </p:cNvSpPr>
          <p:nvPr>
            <p:ph type="body" idx="1"/>
          </p:nvPr>
        </p:nvSpPr>
        <p:spPr>
          <a:xfrm>
            <a:off x="457200" y="1484313"/>
            <a:ext cx="8229600" cy="2592387"/>
          </a:xfrm>
        </p:spPr>
        <p:txBody>
          <a:bodyPr/>
          <a:lstStyle/>
          <a:p>
            <a:pPr marL="0" indent="0" algn="just" eaLnBrk="1" hangingPunct="1">
              <a:buFont typeface="Wingdings" pitchFamily="2" charset="2"/>
              <a:buNone/>
            </a:pPr>
            <a:r>
              <a:rPr lang="zh-CN" altLang="en-US" smtClean="0"/>
              <a:t>根据一条指令中有几个操作数地址，可将该指令称为几操作数指令或几地址指令。</a:t>
            </a:r>
            <a:endParaRPr lang="zh-CN" altLang="en-US" sz="3400" smtClean="0">
              <a:latin typeface="宋体" pitchFamily="2" charset="-122"/>
            </a:endParaRPr>
          </a:p>
          <a:p>
            <a:pPr lvl="1" algn="just" eaLnBrk="1" hangingPunct="1">
              <a:buClrTx/>
              <a:buFont typeface="Wingdings" pitchFamily="2" charset="2"/>
              <a:buChar char="n"/>
            </a:pPr>
            <a:r>
              <a:rPr lang="zh-CN" altLang="en-US" sz="2200" smtClean="0">
                <a:latin typeface="宋体" pitchFamily="2" charset="-122"/>
              </a:rPr>
              <a:t>三地址指令</a:t>
            </a:r>
          </a:p>
          <a:p>
            <a:pPr lvl="1" algn="just" eaLnBrk="1" hangingPunct="1">
              <a:buClrTx/>
              <a:buFont typeface="Wingdings" pitchFamily="2" charset="2"/>
              <a:buChar char="n"/>
            </a:pPr>
            <a:r>
              <a:rPr lang="zh-CN" altLang="en-US" sz="2200" smtClean="0">
                <a:latin typeface="宋体" pitchFamily="2" charset="-122"/>
              </a:rPr>
              <a:t>二地址指令</a:t>
            </a:r>
          </a:p>
          <a:p>
            <a:pPr lvl="1" algn="just" eaLnBrk="1" hangingPunct="1">
              <a:buClrTx/>
              <a:buFont typeface="Wingdings" pitchFamily="2" charset="2"/>
              <a:buChar char="n"/>
            </a:pPr>
            <a:r>
              <a:rPr lang="zh-CN" altLang="en-US" sz="2200" smtClean="0">
                <a:latin typeface="宋体" pitchFamily="2" charset="-122"/>
              </a:rPr>
              <a:t>单地址指令</a:t>
            </a:r>
          </a:p>
          <a:p>
            <a:pPr lvl="1" algn="just" eaLnBrk="1" hangingPunct="1">
              <a:buClrTx/>
              <a:buFont typeface="Wingdings" pitchFamily="2" charset="2"/>
              <a:buChar char="n"/>
            </a:pPr>
            <a:r>
              <a:rPr lang="zh-CN" altLang="en-US" sz="2200" smtClean="0">
                <a:latin typeface="宋体" pitchFamily="2" charset="-122"/>
              </a:rPr>
              <a:t>零地址指令</a:t>
            </a:r>
          </a:p>
        </p:txBody>
      </p:sp>
      <p:grpSp>
        <p:nvGrpSpPr>
          <p:cNvPr id="14341" name="Group 4"/>
          <p:cNvGrpSpPr>
            <a:grpSpLocks/>
          </p:cNvGrpSpPr>
          <p:nvPr/>
        </p:nvGrpSpPr>
        <p:grpSpPr bwMode="auto">
          <a:xfrm>
            <a:off x="1835150" y="5267325"/>
            <a:ext cx="3744913" cy="466725"/>
            <a:chOff x="2608" y="3657"/>
            <a:chExt cx="2359" cy="294"/>
          </a:xfrm>
        </p:grpSpPr>
        <p:sp>
          <p:nvSpPr>
            <p:cNvPr id="2" name="Line 5"/>
            <p:cNvSpPr>
              <a:spLocks noChangeShapeType="1"/>
            </p:cNvSpPr>
            <p:nvPr/>
          </p:nvSpPr>
          <p:spPr bwMode="auto">
            <a:xfrm>
              <a:off x="3878" y="3657"/>
              <a:ext cx="0" cy="2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 name="Text Box 6"/>
            <p:cNvSpPr txBox="1">
              <a:spLocks noChangeArrowheads="1"/>
            </p:cNvSpPr>
            <p:nvPr/>
          </p:nvSpPr>
          <p:spPr bwMode="auto">
            <a:xfrm>
              <a:off x="2608" y="3657"/>
              <a:ext cx="2359" cy="294"/>
            </a:xfrm>
            <a:prstGeom prst="rect">
              <a:avLst/>
            </a:prstGeom>
            <a:noFill/>
            <a:ln w="9525">
              <a:solidFill>
                <a:schemeClr val="tx1"/>
              </a:solidFill>
              <a:miter lim="800000"/>
              <a:headEnd/>
              <a:tailEnd/>
            </a:ln>
            <a:effectLst/>
          </p:spPr>
          <p:txBody>
            <a:bodyPr>
              <a:spAutoFit/>
            </a:bodyPr>
            <a:lstStyle/>
            <a:p>
              <a:pPr>
                <a:spcBef>
                  <a:spcPct val="50000"/>
                </a:spcBef>
                <a:defRPr/>
              </a:pPr>
              <a:r>
                <a:rPr kumimoji="1" lang="zh-CN" altLang="en-US" sz="2400">
                  <a:effectLst>
                    <a:outerShdw blurRad="38100" dist="38100" dir="2700000" algn="tl">
                      <a:srgbClr val="C0C0C0"/>
                    </a:outerShdw>
                  </a:effectLst>
                  <a:latin typeface="宋体" pitchFamily="2" charset="-122"/>
                </a:rPr>
                <a:t>操作码（</a:t>
              </a:r>
              <a:r>
                <a:rPr kumimoji="1" lang="en-US" altLang="zh-CN" sz="2400">
                  <a:effectLst>
                    <a:outerShdw blurRad="38100" dist="38100" dir="2700000" algn="tl">
                      <a:srgbClr val="C0C0C0"/>
                    </a:outerShdw>
                  </a:effectLst>
                  <a:latin typeface="宋体" pitchFamily="2" charset="-122"/>
                  <a:cs typeface="Times New Roman" pitchFamily="18" charset="0"/>
                </a:rPr>
                <a:t>4</a:t>
              </a:r>
              <a:r>
                <a:rPr kumimoji="1" lang="zh-CN" altLang="en-US" sz="2400">
                  <a:effectLst>
                    <a:outerShdw blurRad="38100" dist="38100" dir="2700000" algn="tl">
                      <a:srgbClr val="C0C0C0"/>
                    </a:outerShdw>
                  </a:effectLst>
                  <a:latin typeface="宋体" pitchFamily="2" charset="-122"/>
                </a:rPr>
                <a:t>位）Ａ</a:t>
              </a:r>
              <a:r>
                <a:rPr kumimoji="1" lang="en-US" altLang="zh-CN" sz="2400">
                  <a:effectLst>
                    <a:outerShdw blurRad="38100" dist="38100" dir="2700000" algn="tl">
                      <a:srgbClr val="C0C0C0"/>
                    </a:outerShdw>
                  </a:effectLst>
                  <a:latin typeface="宋体" pitchFamily="2" charset="-122"/>
                </a:rPr>
                <a:t>1</a:t>
              </a:r>
              <a:r>
                <a:rPr kumimoji="1" lang="zh-CN" altLang="en-US" sz="2400">
                  <a:effectLst>
                    <a:outerShdw blurRad="38100" dist="38100" dir="2700000" algn="tl">
                      <a:srgbClr val="C0C0C0"/>
                    </a:outerShdw>
                  </a:effectLst>
                  <a:latin typeface="宋体" pitchFamily="2" charset="-122"/>
                </a:rPr>
                <a:t>（</a:t>
              </a:r>
              <a:r>
                <a:rPr kumimoji="1" lang="en-US" altLang="zh-CN" sz="2400">
                  <a:effectLst>
                    <a:outerShdw blurRad="38100" dist="38100" dir="2700000" algn="tl">
                      <a:srgbClr val="C0C0C0"/>
                    </a:outerShdw>
                  </a:effectLst>
                  <a:latin typeface="宋体" pitchFamily="2" charset="-122"/>
                </a:rPr>
                <a:t>6</a:t>
              </a:r>
              <a:r>
                <a:rPr kumimoji="1" lang="zh-CN" altLang="en-US" sz="2400">
                  <a:effectLst>
                    <a:outerShdw blurRad="38100" dist="38100" dir="2700000" algn="tl">
                      <a:srgbClr val="C0C0C0"/>
                    </a:outerShdw>
                  </a:effectLst>
                  <a:latin typeface="宋体" pitchFamily="2" charset="-122"/>
                </a:rPr>
                <a:t>位） </a:t>
              </a:r>
            </a:p>
          </p:txBody>
        </p:sp>
      </p:grpSp>
      <p:sp>
        <p:nvSpPr>
          <p:cNvPr id="14342" name="Line 7"/>
          <p:cNvSpPr>
            <a:spLocks noChangeShapeType="1"/>
          </p:cNvSpPr>
          <p:nvPr/>
        </p:nvSpPr>
        <p:spPr bwMode="auto">
          <a:xfrm>
            <a:off x="3816350" y="479742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3" name="Line 8"/>
          <p:cNvSpPr>
            <a:spLocks noChangeShapeType="1"/>
          </p:cNvSpPr>
          <p:nvPr/>
        </p:nvSpPr>
        <p:spPr bwMode="auto">
          <a:xfrm>
            <a:off x="5416550" y="479742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5" name="Text Box 9"/>
          <p:cNvSpPr txBox="1">
            <a:spLocks noChangeArrowheads="1"/>
          </p:cNvSpPr>
          <p:nvPr/>
        </p:nvSpPr>
        <p:spPr bwMode="auto">
          <a:xfrm>
            <a:off x="1835150" y="4797425"/>
            <a:ext cx="5410200" cy="466725"/>
          </a:xfrm>
          <a:prstGeom prst="rect">
            <a:avLst/>
          </a:prstGeom>
          <a:noFill/>
          <a:ln w="9525">
            <a:solidFill>
              <a:schemeClr val="tx1"/>
            </a:solidFill>
            <a:miter lim="800000"/>
            <a:headEnd/>
            <a:tailEnd/>
          </a:ln>
          <a:effectLst/>
        </p:spPr>
        <p:txBody>
          <a:bodyPr>
            <a:spAutoFit/>
          </a:bodyPr>
          <a:lstStyle/>
          <a:p>
            <a:pPr>
              <a:spcBef>
                <a:spcPct val="50000"/>
              </a:spcBef>
              <a:defRPr/>
            </a:pPr>
            <a:r>
              <a:rPr kumimoji="1" lang="zh-CN" altLang="en-US" sz="2400">
                <a:effectLst>
                  <a:outerShdw blurRad="38100" dist="38100" dir="2700000" algn="tl">
                    <a:srgbClr val="C0C0C0"/>
                  </a:outerShdw>
                </a:effectLst>
                <a:latin typeface="宋体" pitchFamily="2" charset="-122"/>
              </a:rPr>
              <a:t>操作码（</a:t>
            </a:r>
            <a:r>
              <a:rPr kumimoji="1" lang="en-US" altLang="zh-CN" sz="2400">
                <a:effectLst>
                  <a:outerShdw blurRad="38100" dist="38100" dir="2700000" algn="tl">
                    <a:srgbClr val="C0C0C0"/>
                  </a:outerShdw>
                </a:effectLst>
                <a:latin typeface="宋体" pitchFamily="2" charset="-122"/>
                <a:cs typeface="Times New Roman" pitchFamily="18" charset="0"/>
              </a:rPr>
              <a:t>4</a:t>
            </a:r>
            <a:r>
              <a:rPr kumimoji="1" lang="zh-CN" altLang="en-US" sz="2400">
                <a:effectLst>
                  <a:outerShdw blurRad="38100" dist="38100" dir="2700000" algn="tl">
                    <a:srgbClr val="C0C0C0"/>
                  </a:outerShdw>
                </a:effectLst>
                <a:latin typeface="宋体" pitchFamily="2" charset="-122"/>
              </a:rPr>
              <a:t>位）Ａ</a:t>
            </a:r>
            <a:r>
              <a:rPr kumimoji="1" lang="en-US" altLang="zh-CN" sz="2400">
                <a:effectLst>
                  <a:outerShdw blurRad="38100" dist="38100" dir="2700000" algn="tl">
                    <a:srgbClr val="C0C0C0"/>
                  </a:outerShdw>
                </a:effectLst>
                <a:latin typeface="宋体" pitchFamily="2" charset="-122"/>
              </a:rPr>
              <a:t>1</a:t>
            </a:r>
            <a:r>
              <a:rPr kumimoji="1" lang="zh-CN" altLang="en-US" sz="2400">
                <a:effectLst>
                  <a:outerShdw blurRad="38100" dist="38100" dir="2700000" algn="tl">
                    <a:srgbClr val="C0C0C0"/>
                  </a:outerShdw>
                </a:effectLst>
                <a:latin typeface="宋体" pitchFamily="2" charset="-122"/>
              </a:rPr>
              <a:t>（</a:t>
            </a:r>
            <a:r>
              <a:rPr kumimoji="1" lang="en-US" altLang="zh-CN" sz="2400">
                <a:effectLst>
                  <a:outerShdw blurRad="38100" dist="38100" dir="2700000" algn="tl">
                    <a:srgbClr val="C0C0C0"/>
                  </a:outerShdw>
                </a:effectLst>
                <a:latin typeface="宋体" pitchFamily="2" charset="-122"/>
              </a:rPr>
              <a:t>6</a:t>
            </a:r>
            <a:r>
              <a:rPr kumimoji="1" lang="zh-CN" altLang="en-US" sz="2400">
                <a:effectLst>
                  <a:outerShdw blurRad="38100" dist="38100" dir="2700000" algn="tl">
                    <a:srgbClr val="C0C0C0"/>
                  </a:outerShdw>
                </a:effectLst>
                <a:latin typeface="宋体" pitchFamily="2" charset="-122"/>
              </a:rPr>
              <a:t>位） Ａ</a:t>
            </a:r>
            <a:r>
              <a:rPr kumimoji="1" lang="en-US" altLang="zh-CN" sz="2400">
                <a:effectLst>
                  <a:outerShdw blurRad="38100" dist="38100" dir="2700000" algn="tl">
                    <a:srgbClr val="C0C0C0"/>
                  </a:outerShdw>
                </a:effectLst>
                <a:latin typeface="宋体" pitchFamily="2" charset="-122"/>
              </a:rPr>
              <a:t>2</a:t>
            </a:r>
            <a:r>
              <a:rPr kumimoji="1" lang="zh-CN" altLang="en-US" sz="2400">
                <a:effectLst>
                  <a:outerShdw blurRad="38100" dist="38100" dir="2700000" algn="tl">
                    <a:srgbClr val="C0C0C0"/>
                  </a:outerShdw>
                </a:effectLst>
                <a:latin typeface="宋体" pitchFamily="2" charset="-122"/>
              </a:rPr>
              <a:t>（</a:t>
            </a:r>
            <a:r>
              <a:rPr kumimoji="1" lang="en-US" altLang="zh-CN" sz="2400">
                <a:effectLst>
                  <a:outerShdw blurRad="38100" dist="38100" dir="2700000" algn="tl">
                    <a:srgbClr val="C0C0C0"/>
                  </a:outerShdw>
                </a:effectLst>
                <a:latin typeface="宋体" pitchFamily="2" charset="-122"/>
              </a:rPr>
              <a:t>6</a:t>
            </a:r>
            <a:r>
              <a:rPr kumimoji="1" lang="zh-CN" altLang="en-US" sz="2400">
                <a:effectLst>
                  <a:outerShdw blurRad="38100" dist="38100" dir="2700000" algn="tl">
                    <a:srgbClr val="C0C0C0"/>
                  </a:outerShdw>
                </a:effectLst>
                <a:latin typeface="宋体" pitchFamily="2" charset="-122"/>
              </a:rPr>
              <a:t>位）</a:t>
            </a:r>
          </a:p>
        </p:txBody>
      </p:sp>
      <p:grpSp>
        <p:nvGrpSpPr>
          <p:cNvPr id="4" name="Group 10"/>
          <p:cNvGrpSpPr>
            <a:grpSpLocks/>
          </p:cNvGrpSpPr>
          <p:nvPr/>
        </p:nvGrpSpPr>
        <p:grpSpPr bwMode="auto">
          <a:xfrm>
            <a:off x="1835150" y="4294188"/>
            <a:ext cx="5410200" cy="533400"/>
            <a:chOff x="1536" y="3696"/>
            <a:chExt cx="3408" cy="336"/>
          </a:xfrm>
        </p:grpSpPr>
        <p:sp>
          <p:nvSpPr>
            <p:cNvPr id="14348" name="Line 11"/>
            <p:cNvSpPr>
              <a:spLocks noChangeShapeType="1"/>
            </p:cNvSpPr>
            <p:nvPr/>
          </p:nvSpPr>
          <p:spPr bwMode="auto">
            <a:xfrm>
              <a:off x="2784" y="36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9" name="Line 12"/>
            <p:cNvSpPr>
              <a:spLocks noChangeShapeType="1"/>
            </p:cNvSpPr>
            <p:nvPr/>
          </p:nvSpPr>
          <p:spPr bwMode="auto">
            <a:xfrm>
              <a:off x="3792" y="36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 name="Text Box 13"/>
            <p:cNvSpPr txBox="1">
              <a:spLocks noChangeArrowheads="1"/>
            </p:cNvSpPr>
            <p:nvPr/>
          </p:nvSpPr>
          <p:spPr bwMode="auto">
            <a:xfrm>
              <a:off x="1536" y="3696"/>
              <a:ext cx="3408" cy="294"/>
            </a:xfrm>
            <a:prstGeom prst="rect">
              <a:avLst/>
            </a:prstGeom>
            <a:noFill/>
            <a:ln w="9525">
              <a:solidFill>
                <a:schemeClr val="tx1"/>
              </a:solidFill>
              <a:miter lim="800000"/>
              <a:headEnd/>
              <a:tailEnd/>
            </a:ln>
            <a:effectLst/>
          </p:spPr>
          <p:txBody>
            <a:bodyPr>
              <a:spAutoFit/>
            </a:bodyPr>
            <a:lstStyle/>
            <a:p>
              <a:pPr>
                <a:spcBef>
                  <a:spcPct val="50000"/>
                </a:spcBef>
                <a:defRPr/>
              </a:pPr>
              <a:r>
                <a:rPr kumimoji="1" lang="zh-CN" altLang="en-US" sz="2400">
                  <a:effectLst>
                    <a:outerShdw blurRad="38100" dist="38100" dir="2700000" algn="tl">
                      <a:srgbClr val="C0C0C0"/>
                    </a:outerShdw>
                  </a:effectLst>
                  <a:latin typeface="宋体" pitchFamily="2" charset="-122"/>
                </a:rPr>
                <a:t>操作码（</a:t>
              </a:r>
              <a:r>
                <a:rPr kumimoji="1" lang="en-US" altLang="zh-CN" sz="2400">
                  <a:effectLst>
                    <a:outerShdw blurRad="38100" dist="38100" dir="2700000" algn="tl">
                      <a:srgbClr val="C0C0C0"/>
                    </a:outerShdw>
                  </a:effectLst>
                  <a:latin typeface="宋体" pitchFamily="2" charset="-122"/>
                  <a:cs typeface="Times New Roman" pitchFamily="18" charset="0"/>
                </a:rPr>
                <a:t>4</a:t>
              </a:r>
              <a:r>
                <a:rPr kumimoji="1" lang="zh-CN" altLang="en-US" sz="2400">
                  <a:effectLst>
                    <a:outerShdw blurRad="38100" dist="38100" dir="2700000" algn="tl">
                      <a:srgbClr val="C0C0C0"/>
                    </a:outerShdw>
                  </a:effectLst>
                  <a:latin typeface="宋体" pitchFamily="2" charset="-122"/>
                </a:rPr>
                <a:t>位）Ａ</a:t>
              </a:r>
              <a:r>
                <a:rPr kumimoji="1" lang="en-US" altLang="zh-CN" sz="2400">
                  <a:effectLst>
                    <a:outerShdw blurRad="38100" dist="38100" dir="2700000" algn="tl">
                      <a:srgbClr val="C0C0C0"/>
                    </a:outerShdw>
                  </a:effectLst>
                  <a:latin typeface="宋体" pitchFamily="2" charset="-122"/>
                </a:rPr>
                <a:t>1</a:t>
              </a:r>
              <a:r>
                <a:rPr kumimoji="1" lang="zh-CN" altLang="en-US" sz="2400">
                  <a:effectLst>
                    <a:outerShdw blurRad="38100" dist="38100" dir="2700000" algn="tl">
                      <a:srgbClr val="C0C0C0"/>
                    </a:outerShdw>
                  </a:effectLst>
                  <a:latin typeface="宋体" pitchFamily="2" charset="-122"/>
                </a:rPr>
                <a:t>（</a:t>
              </a:r>
              <a:r>
                <a:rPr kumimoji="1" lang="en-US" altLang="zh-CN" sz="2400">
                  <a:effectLst>
                    <a:outerShdw blurRad="38100" dist="38100" dir="2700000" algn="tl">
                      <a:srgbClr val="C0C0C0"/>
                    </a:outerShdw>
                  </a:effectLst>
                  <a:latin typeface="宋体" pitchFamily="2" charset="-122"/>
                </a:rPr>
                <a:t>6</a:t>
              </a:r>
              <a:r>
                <a:rPr kumimoji="1" lang="zh-CN" altLang="en-US" sz="2400">
                  <a:effectLst>
                    <a:outerShdw blurRad="38100" dist="38100" dir="2700000" algn="tl">
                      <a:srgbClr val="C0C0C0"/>
                    </a:outerShdw>
                  </a:effectLst>
                  <a:latin typeface="宋体" pitchFamily="2" charset="-122"/>
                </a:rPr>
                <a:t>位） Ａ</a:t>
              </a:r>
              <a:r>
                <a:rPr kumimoji="1" lang="en-US" altLang="zh-CN" sz="2400">
                  <a:effectLst>
                    <a:outerShdw blurRad="38100" dist="38100" dir="2700000" algn="tl">
                      <a:srgbClr val="C0C0C0"/>
                    </a:outerShdw>
                  </a:effectLst>
                  <a:latin typeface="宋体" pitchFamily="2" charset="-122"/>
                </a:rPr>
                <a:t>2</a:t>
              </a:r>
              <a:r>
                <a:rPr kumimoji="1" lang="zh-CN" altLang="en-US" sz="2400">
                  <a:effectLst>
                    <a:outerShdw blurRad="38100" dist="38100" dir="2700000" algn="tl">
                      <a:srgbClr val="C0C0C0"/>
                    </a:outerShdw>
                  </a:effectLst>
                  <a:latin typeface="宋体" pitchFamily="2" charset="-122"/>
                </a:rPr>
                <a:t>（</a:t>
              </a:r>
              <a:r>
                <a:rPr kumimoji="1" lang="en-US" altLang="zh-CN" sz="2400">
                  <a:effectLst>
                    <a:outerShdw blurRad="38100" dist="38100" dir="2700000" algn="tl">
                      <a:srgbClr val="C0C0C0"/>
                    </a:outerShdw>
                  </a:effectLst>
                  <a:latin typeface="宋体" pitchFamily="2" charset="-122"/>
                </a:rPr>
                <a:t>6</a:t>
              </a:r>
              <a:r>
                <a:rPr kumimoji="1" lang="zh-CN" altLang="en-US" sz="2400">
                  <a:effectLst>
                    <a:outerShdw blurRad="38100" dist="38100" dir="2700000" algn="tl">
                      <a:srgbClr val="C0C0C0"/>
                    </a:outerShdw>
                  </a:effectLst>
                  <a:latin typeface="宋体" pitchFamily="2" charset="-122"/>
                </a:rPr>
                <a:t>位）</a:t>
              </a:r>
            </a:p>
          </p:txBody>
        </p:sp>
      </p:grpSp>
      <p:sp>
        <p:nvSpPr>
          <p:cNvPr id="14350" name="Text Box 14"/>
          <p:cNvSpPr txBox="1">
            <a:spLocks noChangeArrowheads="1"/>
          </p:cNvSpPr>
          <p:nvPr/>
        </p:nvSpPr>
        <p:spPr bwMode="auto">
          <a:xfrm>
            <a:off x="1835150" y="5775325"/>
            <a:ext cx="1981200" cy="466725"/>
          </a:xfrm>
          <a:prstGeom prst="rect">
            <a:avLst/>
          </a:prstGeom>
          <a:noFill/>
          <a:ln w="9525">
            <a:solidFill>
              <a:schemeClr val="tx1"/>
            </a:solidFill>
            <a:miter lim="800000"/>
            <a:headEnd/>
            <a:tailEnd/>
          </a:ln>
          <a:effectLst/>
        </p:spPr>
        <p:txBody>
          <a:bodyPr>
            <a:spAutoFit/>
          </a:bodyPr>
          <a:lstStyle/>
          <a:p>
            <a:pPr>
              <a:spcBef>
                <a:spcPct val="50000"/>
              </a:spcBef>
              <a:defRPr/>
            </a:pPr>
            <a:r>
              <a:rPr kumimoji="1" lang="zh-CN" altLang="en-US" sz="2400">
                <a:effectLst>
                  <a:outerShdw blurRad="38100" dist="38100" dir="2700000" algn="tl">
                    <a:srgbClr val="C0C0C0"/>
                  </a:outerShdw>
                </a:effectLst>
                <a:latin typeface="宋体" pitchFamily="2" charset="-122"/>
              </a:rPr>
              <a:t>操作码</a:t>
            </a:r>
          </a:p>
        </p:txBody>
      </p:sp>
      <p:sp>
        <p:nvSpPr>
          <p:cNvPr id="14351" name="Text Box 15"/>
          <p:cNvSpPr txBox="1">
            <a:spLocks noChangeArrowheads="1"/>
          </p:cNvSpPr>
          <p:nvPr/>
        </p:nvSpPr>
        <p:spPr bwMode="auto">
          <a:xfrm>
            <a:off x="7235825" y="4292600"/>
            <a:ext cx="1584325" cy="466725"/>
          </a:xfrm>
          <a:prstGeom prst="rect">
            <a:avLst/>
          </a:prstGeom>
          <a:noFill/>
          <a:ln w="9525">
            <a:solidFill>
              <a:schemeClr val="tx1"/>
            </a:solidFill>
            <a:miter lim="800000"/>
            <a:headEnd/>
            <a:tailEnd/>
          </a:ln>
          <a:effectLst/>
        </p:spPr>
        <p:txBody>
          <a:bodyPr>
            <a:spAutoFit/>
          </a:bodyPr>
          <a:lstStyle/>
          <a:p>
            <a:pPr>
              <a:spcBef>
                <a:spcPct val="50000"/>
              </a:spcBef>
              <a:defRPr/>
            </a:pPr>
            <a:r>
              <a:rPr kumimoji="1" lang="en-US" altLang="zh-CN" sz="2400">
                <a:effectLst>
                  <a:outerShdw blurRad="38100" dist="38100" dir="2700000" algn="tl">
                    <a:srgbClr val="C0C0C0"/>
                  </a:outerShdw>
                </a:effectLst>
                <a:latin typeface="宋体" pitchFamily="2" charset="-122"/>
              </a:rPr>
              <a:t>A3</a:t>
            </a:r>
            <a:r>
              <a:rPr kumimoji="1" lang="zh-CN" altLang="en-US" sz="2400">
                <a:effectLst>
                  <a:outerShdw blurRad="38100" dist="38100" dir="2700000" algn="tl">
                    <a:srgbClr val="C0C0C0"/>
                  </a:outerShdw>
                </a:effectLst>
                <a:latin typeface="宋体" pitchFamily="2" charset="-122"/>
              </a:rPr>
              <a:t>（</a:t>
            </a:r>
            <a:r>
              <a:rPr kumimoji="1" lang="en-US" altLang="zh-CN" sz="2400">
                <a:effectLst>
                  <a:outerShdw blurRad="38100" dist="38100" dir="2700000" algn="tl">
                    <a:srgbClr val="C0C0C0"/>
                  </a:outerShdw>
                </a:effectLst>
                <a:latin typeface="宋体" pitchFamily="2" charset="-122"/>
              </a:rPr>
              <a:t>6</a:t>
            </a:r>
            <a:r>
              <a:rPr kumimoji="1" lang="zh-CN" altLang="en-US" sz="2400">
                <a:effectLst>
                  <a:outerShdw blurRad="38100" dist="38100" dir="2700000" algn="tl">
                    <a:srgbClr val="C0C0C0"/>
                  </a:outerShdw>
                </a:effectLst>
                <a:latin typeface="宋体" pitchFamily="2" charset="-122"/>
              </a:rPr>
              <a:t>位）</a:t>
            </a:r>
          </a:p>
        </p:txBody>
      </p:sp>
      <p:sp>
        <p:nvSpPr>
          <p:cNvPr id="6" name="日期占位符 5"/>
          <p:cNvSpPr>
            <a:spLocks noGrp="1"/>
          </p:cNvSpPr>
          <p:nvPr>
            <p:ph type="dt" sz="half" idx="10"/>
          </p:nvPr>
        </p:nvSpPr>
        <p:spPr/>
        <p:txBody>
          <a:bodyPr/>
          <a:lstStyle/>
          <a:p>
            <a:pPr>
              <a:defRPr/>
            </a:pPr>
            <a:fld id="{B69777BF-44F1-4871-985F-59ECB92BCD5F}"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BC69C4-20FF-4390-808A-877CF6E4AA48}" type="slidenum">
              <a:rPr lang="en-US" altLang="zh-CN" smtClean="0"/>
              <a:pPr eaLnBrk="1" hangingPunct="1"/>
              <a:t>12</a:t>
            </a:fld>
            <a:endParaRPr lang="en-US" altLang="zh-CN" smtClean="0"/>
          </a:p>
        </p:txBody>
      </p:sp>
      <p:sp>
        <p:nvSpPr>
          <p:cNvPr id="15363" name="Rectangle 2"/>
          <p:cNvSpPr>
            <a:spLocks noGrp="1" noChangeArrowheads="1"/>
          </p:cNvSpPr>
          <p:nvPr>
            <p:ph type="title"/>
          </p:nvPr>
        </p:nvSpPr>
        <p:spPr>
          <a:xfrm>
            <a:off x="457200" y="223838"/>
            <a:ext cx="7543800" cy="1193800"/>
          </a:xfrm>
        </p:spPr>
        <p:txBody>
          <a:bodyPr/>
          <a:lstStyle/>
          <a:p>
            <a:pPr eaLnBrk="1" hangingPunct="1"/>
            <a:r>
              <a:rPr lang="zh-CN" altLang="zh-CN" sz="3600" smtClean="0"/>
              <a:t>4.2.2 </a:t>
            </a:r>
            <a:r>
              <a:rPr lang="zh-CN" sz="3600" smtClean="0"/>
              <a:t>地址码</a:t>
            </a:r>
            <a:endParaRPr lang="zh-CN" altLang="en-US" sz="3500" smtClean="0"/>
          </a:p>
        </p:txBody>
      </p:sp>
      <p:sp>
        <p:nvSpPr>
          <p:cNvPr id="15364" name="Rectangle 3"/>
          <p:cNvSpPr>
            <a:spLocks noGrp="1" noChangeArrowheads="1"/>
          </p:cNvSpPr>
          <p:nvPr>
            <p:ph type="body" idx="1"/>
          </p:nvPr>
        </p:nvSpPr>
        <p:spPr>
          <a:xfrm>
            <a:off x="457200" y="1719263"/>
            <a:ext cx="8229600" cy="4157662"/>
          </a:xfrm>
        </p:spPr>
        <p:txBody>
          <a:bodyPr/>
          <a:lstStyle/>
          <a:p>
            <a:pPr eaLnBrk="1" hangingPunct="1">
              <a:lnSpc>
                <a:spcPct val="90000"/>
              </a:lnSpc>
            </a:pPr>
            <a:r>
              <a:rPr lang="zh-CN" altLang="en-US" smtClean="0"/>
              <a:t>三地址指令</a:t>
            </a:r>
          </a:p>
          <a:p>
            <a:pPr lvl="1" eaLnBrk="1" hangingPunct="1">
              <a:lnSpc>
                <a:spcPct val="90000"/>
              </a:lnSpc>
            </a:pPr>
            <a:r>
              <a:rPr lang="zh-CN" altLang="en-US" smtClean="0"/>
              <a:t>指令格式如下：</a:t>
            </a:r>
          </a:p>
          <a:p>
            <a:pPr lvl="1" eaLnBrk="1" hangingPunct="1">
              <a:lnSpc>
                <a:spcPct val="90000"/>
              </a:lnSpc>
            </a:pPr>
            <a:endParaRPr lang="zh-CN" altLang="en-US" smtClean="0"/>
          </a:p>
          <a:p>
            <a:pPr lvl="1" eaLnBrk="1" hangingPunct="1">
              <a:lnSpc>
                <a:spcPct val="90000"/>
              </a:lnSpc>
            </a:pPr>
            <a:endParaRPr lang="zh-CN" altLang="en-US" smtClean="0"/>
          </a:p>
          <a:p>
            <a:pPr lvl="1" eaLnBrk="1" hangingPunct="1">
              <a:lnSpc>
                <a:spcPct val="90000"/>
              </a:lnSpc>
            </a:pPr>
            <a:r>
              <a:rPr lang="zh-CN" altLang="en-US" smtClean="0"/>
              <a:t>操作码</a:t>
            </a:r>
            <a:r>
              <a:rPr lang="zh-CN" altLang="zh-CN" smtClean="0"/>
              <a:t>op</a:t>
            </a:r>
            <a:r>
              <a:rPr lang="en-US" altLang="zh-CN" smtClean="0"/>
              <a:t>   </a:t>
            </a:r>
            <a:r>
              <a:rPr lang="zh-CN" altLang="en-US" smtClean="0"/>
              <a:t>第一操作数</a:t>
            </a:r>
            <a:r>
              <a:rPr lang="en-US" altLang="zh-CN" smtClean="0"/>
              <a:t>A1   </a:t>
            </a:r>
            <a:r>
              <a:rPr lang="zh-CN" altLang="en-US" smtClean="0"/>
              <a:t>第二操作数</a:t>
            </a:r>
            <a:r>
              <a:rPr lang="en-US" altLang="zh-CN" smtClean="0"/>
              <a:t>A2  </a:t>
            </a:r>
            <a:r>
              <a:rPr lang="zh-CN" altLang="en-US" smtClean="0"/>
              <a:t>结果</a:t>
            </a:r>
            <a:r>
              <a:rPr lang="en-US" altLang="zh-CN" smtClean="0"/>
              <a:t>A3 </a:t>
            </a:r>
          </a:p>
          <a:p>
            <a:pPr lvl="1" eaLnBrk="1" hangingPunct="1">
              <a:lnSpc>
                <a:spcPct val="90000"/>
              </a:lnSpc>
            </a:pPr>
            <a:r>
              <a:rPr lang="zh-CN" altLang="en-US" smtClean="0"/>
              <a:t>功能描述：</a:t>
            </a:r>
          </a:p>
          <a:p>
            <a:pPr lvl="1" eaLnBrk="1" hangingPunct="1">
              <a:lnSpc>
                <a:spcPct val="90000"/>
              </a:lnSpc>
            </a:pPr>
            <a:r>
              <a:rPr lang="en-US" altLang="zh-CN" smtClean="0"/>
              <a:t>(A1)</a:t>
            </a:r>
            <a:r>
              <a:rPr lang="zh-CN" altLang="zh-CN" smtClean="0"/>
              <a:t> op</a:t>
            </a:r>
            <a:r>
              <a:rPr lang="en-US" altLang="zh-CN" smtClean="0"/>
              <a:t>(A2)→A3</a:t>
            </a:r>
          </a:p>
          <a:p>
            <a:pPr lvl="1" eaLnBrk="1" hangingPunct="1">
              <a:lnSpc>
                <a:spcPct val="90000"/>
              </a:lnSpc>
            </a:pPr>
            <a:r>
              <a:rPr lang="zh-CN" altLang="en-US" smtClean="0"/>
              <a:t>三地址指令中</a:t>
            </a:r>
            <a:r>
              <a:rPr lang="en-US" altLang="zh-CN" smtClean="0"/>
              <a:t>A1</a:t>
            </a:r>
            <a:r>
              <a:rPr lang="zh-CN" altLang="en-US" smtClean="0"/>
              <a:t>，</a:t>
            </a:r>
            <a:r>
              <a:rPr lang="en-US" altLang="zh-CN" smtClean="0"/>
              <a:t>A2</a:t>
            </a:r>
            <a:r>
              <a:rPr lang="zh-CN" altLang="en-US" smtClean="0"/>
              <a:t>，</a:t>
            </a:r>
            <a:r>
              <a:rPr lang="en-US" altLang="zh-CN" smtClean="0"/>
              <a:t>A3</a:t>
            </a:r>
            <a:r>
              <a:rPr lang="zh-CN" altLang="en-US" smtClean="0"/>
              <a:t>通常指定为运算器中通用寄存器的地址，这是为了加快指令执行速度。</a:t>
            </a:r>
          </a:p>
        </p:txBody>
      </p:sp>
      <p:grpSp>
        <p:nvGrpSpPr>
          <p:cNvPr id="15365" name="Group 4"/>
          <p:cNvGrpSpPr>
            <a:grpSpLocks/>
          </p:cNvGrpSpPr>
          <p:nvPr/>
        </p:nvGrpSpPr>
        <p:grpSpPr bwMode="auto">
          <a:xfrm>
            <a:off x="2133600" y="2781300"/>
            <a:ext cx="4572000" cy="533400"/>
            <a:chOff x="1344" y="1824"/>
            <a:chExt cx="2880" cy="336"/>
          </a:xfrm>
        </p:grpSpPr>
        <p:sp>
          <p:nvSpPr>
            <p:cNvPr id="15366" name="Rectangle 5"/>
            <p:cNvSpPr>
              <a:spLocks noChangeArrowheads="1"/>
            </p:cNvSpPr>
            <p:nvPr/>
          </p:nvSpPr>
          <p:spPr bwMode="auto">
            <a:xfrm>
              <a:off x="1344" y="1824"/>
              <a:ext cx="2880" cy="33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367" name="Line 6"/>
            <p:cNvSpPr>
              <a:spLocks noChangeShapeType="1"/>
            </p:cNvSpPr>
            <p:nvPr/>
          </p:nvSpPr>
          <p:spPr bwMode="auto">
            <a:xfrm>
              <a:off x="1968" y="182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8" name="Line 7"/>
            <p:cNvSpPr>
              <a:spLocks noChangeShapeType="1"/>
            </p:cNvSpPr>
            <p:nvPr/>
          </p:nvSpPr>
          <p:spPr bwMode="auto">
            <a:xfrm>
              <a:off x="3456" y="182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9" name="Line 8"/>
            <p:cNvSpPr>
              <a:spLocks noChangeShapeType="1"/>
            </p:cNvSpPr>
            <p:nvPr/>
          </p:nvSpPr>
          <p:spPr bwMode="auto">
            <a:xfrm>
              <a:off x="2688" y="182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 name="Text Box 9"/>
            <p:cNvSpPr txBox="1">
              <a:spLocks noChangeArrowheads="1"/>
            </p:cNvSpPr>
            <p:nvPr/>
          </p:nvSpPr>
          <p:spPr bwMode="auto">
            <a:xfrm>
              <a:off x="1536" y="1824"/>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2800" dirty="0">
                  <a:solidFill>
                    <a:srgbClr val="3333FF"/>
                  </a:solidFill>
                  <a:effectLst>
                    <a:outerShdw blurRad="38100" dist="38100" dir="2700000" algn="tl">
                      <a:srgbClr val="C0C0C0"/>
                    </a:outerShdw>
                  </a:effectLst>
                  <a:latin typeface="Arial Black" pitchFamily="34" charset="0"/>
                </a:rPr>
                <a:t>op</a:t>
              </a:r>
            </a:p>
          </p:txBody>
        </p:sp>
        <p:sp>
          <p:nvSpPr>
            <p:cNvPr id="15370" name="Text Box 10"/>
            <p:cNvSpPr txBox="1">
              <a:spLocks noChangeArrowheads="1"/>
            </p:cNvSpPr>
            <p:nvPr/>
          </p:nvSpPr>
          <p:spPr bwMode="auto">
            <a:xfrm>
              <a:off x="3696" y="1824"/>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2800">
                  <a:solidFill>
                    <a:srgbClr val="3333FF"/>
                  </a:solidFill>
                  <a:effectLst>
                    <a:outerShdw blurRad="38100" dist="38100" dir="2700000" algn="tl">
                      <a:srgbClr val="C0C0C0"/>
                    </a:outerShdw>
                  </a:effectLst>
                  <a:latin typeface="Arial Black" pitchFamily="34" charset="0"/>
                </a:rPr>
                <a:t>A3</a:t>
              </a:r>
            </a:p>
          </p:txBody>
        </p:sp>
        <p:sp>
          <p:nvSpPr>
            <p:cNvPr id="15371" name="Text Box 11"/>
            <p:cNvSpPr txBox="1">
              <a:spLocks noChangeArrowheads="1"/>
            </p:cNvSpPr>
            <p:nvPr/>
          </p:nvSpPr>
          <p:spPr bwMode="auto">
            <a:xfrm>
              <a:off x="2784" y="1824"/>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2800">
                  <a:solidFill>
                    <a:srgbClr val="3333FF"/>
                  </a:solidFill>
                  <a:effectLst>
                    <a:outerShdw blurRad="38100" dist="38100" dir="2700000" algn="tl">
                      <a:srgbClr val="C0C0C0"/>
                    </a:outerShdw>
                  </a:effectLst>
                  <a:latin typeface="Arial Black" pitchFamily="34" charset="0"/>
                </a:rPr>
                <a:t>A2</a:t>
              </a:r>
            </a:p>
          </p:txBody>
        </p:sp>
        <p:sp>
          <p:nvSpPr>
            <p:cNvPr id="15372" name="Text Box 12"/>
            <p:cNvSpPr txBox="1">
              <a:spLocks noChangeArrowheads="1"/>
            </p:cNvSpPr>
            <p:nvPr/>
          </p:nvSpPr>
          <p:spPr bwMode="auto">
            <a:xfrm>
              <a:off x="2160" y="1824"/>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2800" dirty="0">
                  <a:solidFill>
                    <a:srgbClr val="3333FF"/>
                  </a:solidFill>
                  <a:effectLst>
                    <a:outerShdw blurRad="38100" dist="38100" dir="2700000" algn="tl">
                      <a:srgbClr val="C0C0C0"/>
                    </a:outerShdw>
                  </a:effectLst>
                  <a:latin typeface="Arial Black" pitchFamily="34" charset="0"/>
                </a:rPr>
                <a:t>A1</a:t>
              </a:r>
            </a:p>
          </p:txBody>
        </p:sp>
      </p:grpSp>
      <p:sp>
        <p:nvSpPr>
          <p:cNvPr id="3" name="日期占位符 2"/>
          <p:cNvSpPr>
            <a:spLocks noGrp="1"/>
          </p:cNvSpPr>
          <p:nvPr>
            <p:ph type="dt" sz="half" idx="10"/>
          </p:nvPr>
        </p:nvSpPr>
        <p:spPr/>
        <p:txBody>
          <a:bodyPr/>
          <a:lstStyle/>
          <a:p>
            <a:pPr>
              <a:defRPr/>
            </a:pPr>
            <a:fld id="{8D4994FC-2BF1-4908-AB5A-42A1C38C55EB}"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09FBA6E-CA41-401C-83D7-37650A6DCFD6}" type="slidenum">
              <a:rPr lang="en-US" altLang="zh-CN" smtClean="0"/>
              <a:pPr eaLnBrk="1" hangingPunct="1"/>
              <a:t>13</a:t>
            </a:fld>
            <a:endParaRPr lang="en-US" altLang="zh-CN" smtClean="0"/>
          </a:p>
        </p:txBody>
      </p:sp>
      <p:sp>
        <p:nvSpPr>
          <p:cNvPr id="16387" name="Rectangle 2"/>
          <p:cNvSpPr>
            <a:spLocks noGrp="1" noChangeArrowheads="1"/>
          </p:cNvSpPr>
          <p:nvPr>
            <p:ph type="title"/>
          </p:nvPr>
        </p:nvSpPr>
        <p:spPr>
          <a:xfrm>
            <a:off x="457200" y="223838"/>
            <a:ext cx="7543800" cy="1193800"/>
          </a:xfrm>
        </p:spPr>
        <p:txBody>
          <a:bodyPr/>
          <a:lstStyle/>
          <a:p>
            <a:pPr eaLnBrk="1" hangingPunct="1"/>
            <a:r>
              <a:rPr lang="zh-CN" altLang="zh-CN" sz="3600" smtClean="0"/>
              <a:t>4.2.2 </a:t>
            </a:r>
            <a:r>
              <a:rPr lang="zh-CN" sz="3600" smtClean="0"/>
              <a:t>地址码</a:t>
            </a:r>
            <a:endParaRPr lang="zh-CN" altLang="en-US" sz="3500" smtClean="0"/>
          </a:p>
        </p:txBody>
      </p:sp>
      <p:sp>
        <p:nvSpPr>
          <p:cNvPr id="16388" name="Rectangle 3"/>
          <p:cNvSpPr>
            <a:spLocks noGrp="1" noChangeArrowheads="1"/>
          </p:cNvSpPr>
          <p:nvPr>
            <p:ph type="body" idx="1"/>
          </p:nvPr>
        </p:nvSpPr>
        <p:spPr>
          <a:xfrm>
            <a:off x="533400" y="1412875"/>
            <a:ext cx="8229600" cy="4464050"/>
          </a:xfrm>
        </p:spPr>
        <p:txBody>
          <a:bodyPr/>
          <a:lstStyle/>
          <a:p>
            <a:pPr eaLnBrk="1" hangingPunct="1">
              <a:lnSpc>
                <a:spcPct val="90000"/>
              </a:lnSpc>
            </a:pPr>
            <a:r>
              <a:rPr lang="zh-CN" altLang="en-US" smtClean="0"/>
              <a:t>二地址指令</a:t>
            </a:r>
          </a:p>
          <a:p>
            <a:pPr lvl="1" eaLnBrk="1" hangingPunct="1">
              <a:lnSpc>
                <a:spcPct val="90000"/>
              </a:lnSpc>
            </a:pPr>
            <a:r>
              <a:rPr lang="zh-CN" altLang="en-US" smtClean="0"/>
              <a:t>其格式如下：</a:t>
            </a:r>
          </a:p>
          <a:p>
            <a:pPr lvl="1" eaLnBrk="1" hangingPunct="1">
              <a:lnSpc>
                <a:spcPct val="90000"/>
              </a:lnSpc>
            </a:pPr>
            <a:endParaRPr lang="zh-CN" altLang="en-US" smtClean="0"/>
          </a:p>
          <a:p>
            <a:pPr lvl="1" eaLnBrk="1" hangingPunct="1">
              <a:lnSpc>
                <a:spcPct val="90000"/>
              </a:lnSpc>
            </a:pPr>
            <a:endParaRPr lang="zh-CN" altLang="en-US" smtClean="0"/>
          </a:p>
          <a:p>
            <a:pPr lvl="1" eaLnBrk="1" hangingPunct="1">
              <a:lnSpc>
                <a:spcPct val="90000"/>
              </a:lnSpc>
            </a:pPr>
            <a:r>
              <a:rPr lang="zh-CN" altLang="en-US" smtClean="0"/>
              <a:t>操作码</a:t>
            </a:r>
            <a:r>
              <a:rPr lang="zh-CN" altLang="zh-CN" smtClean="0"/>
              <a:t>op</a:t>
            </a:r>
            <a:r>
              <a:rPr lang="zh-CN" altLang="en-US" smtClean="0"/>
              <a:t>、第一操作数</a:t>
            </a:r>
            <a:r>
              <a:rPr lang="en-US" altLang="zh-CN" smtClean="0"/>
              <a:t>A1</a:t>
            </a:r>
            <a:r>
              <a:rPr lang="zh-CN" altLang="en-US" smtClean="0"/>
              <a:t>、第二操作数</a:t>
            </a:r>
            <a:r>
              <a:rPr lang="en-US" altLang="zh-CN" smtClean="0"/>
              <a:t>A2</a:t>
            </a:r>
          </a:p>
          <a:p>
            <a:pPr lvl="1" eaLnBrk="1" hangingPunct="1">
              <a:lnSpc>
                <a:spcPct val="90000"/>
              </a:lnSpc>
            </a:pPr>
            <a:r>
              <a:rPr lang="zh-CN" altLang="en-US" smtClean="0"/>
              <a:t>功能描述：</a:t>
            </a:r>
          </a:p>
          <a:p>
            <a:pPr lvl="1" eaLnBrk="1" hangingPunct="1">
              <a:lnSpc>
                <a:spcPct val="90000"/>
              </a:lnSpc>
            </a:pPr>
            <a:r>
              <a:rPr lang="en-US" altLang="zh-CN" smtClean="0"/>
              <a:t>(A1)</a:t>
            </a:r>
            <a:r>
              <a:rPr lang="zh-CN" altLang="zh-CN" smtClean="0"/>
              <a:t> op</a:t>
            </a:r>
            <a:r>
              <a:rPr lang="en-US" altLang="zh-CN" smtClean="0"/>
              <a:t>(A2)→A1</a:t>
            </a:r>
          </a:p>
          <a:p>
            <a:pPr lvl="1" eaLnBrk="1" hangingPunct="1">
              <a:lnSpc>
                <a:spcPct val="90000"/>
              </a:lnSpc>
            </a:pPr>
            <a:r>
              <a:rPr lang="zh-CN" altLang="en-US" smtClean="0"/>
              <a:t>二地址指令在计算机中得到了广泛的应用，但是在使用时有一点必须注意：指令执行之后，</a:t>
            </a:r>
            <a:r>
              <a:rPr lang="en-US" altLang="zh-CN" smtClean="0"/>
              <a:t>A1</a:t>
            </a:r>
            <a:r>
              <a:rPr lang="zh-CN" altLang="en-US" smtClean="0"/>
              <a:t>中原存的内容已经被新的运算结果替换了。</a:t>
            </a:r>
          </a:p>
        </p:txBody>
      </p:sp>
      <p:grpSp>
        <p:nvGrpSpPr>
          <p:cNvPr id="16389" name="Group 4"/>
          <p:cNvGrpSpPr>
            <a:grpSpLocks/>
          </p:cNvGrpSpPr>
          <p:nvPr/>
        </p:nvGrpSpPr>
        <p:grpSpPr bwMode="auto">
          <a:xfrm>
            <a:off x="1981200" y="2420938"/>
            <a:ext cx="3276600" cy="533400"/>
            <a:chOff x="1344" y="1824"/>
            <a:chExt cx="2064" cy="336"/>
          </a:xfrm>
        </p:grpSpPr>
        <p:sp>
          <p:nvSpPr>
            <p:cNvPr id="16390" name="Rectangle 5"/>
            <p:cNvSpPr>
              <a:spLocks noChangeArrowheads="1"/>
            </p:cNvSpPr>
            <p:nvPr/>
          </p:nvSpPr>
          <p:spPr bwMode="auto">
            <a:xfrm>
              <a:off x="1344" y="1824"/>
              <a:ext cx="2064" cy="33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391" name="Line 6"/>
            <p:cNvSpPr>
              <a:spLocks noChangeShapeType="1"/>
            </p:cNvSpPr>
            <p:nvPr/>
          </p:nvSpPr>
          <p:spPr bwMode="auto">
            <a:xfrm>
              <a:off x="1968" y="182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2" name="Line 7"/>
            <p:cNvSpPr>
              <a:spLocks noChangeShapeType="1"/>
            </p:cNvSpPr>
            <p:nvPr/>
          </p:nvSpPr>
          <p:spPr bwMode="auto">
            <a:xfrm>
              <a:off x="2688" y="182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 name="Text Box 8"/>
            <p:cNvSpPr txBox="1">
              <a:spLocks noChangeArrowheads="1"/>
            </p:cNvSpPr>
            <p:nvPr/>
          </p:nvSpPr>
          <p:spPr bwMode="auto">
            <a:xfrm>
              <a:off x="1536" y="1824"/>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2800" dirty="0">
                  <a:solidFill>
                    <a:srgbClr val="3333FF"/>
                  </a:solidFill>
                  <a:effectLst>
                    <a:outerShdw blurRad="38100" dist="38100" dir="2700000" algn="tl">
                      <a:srgbClr val="C0C0C0"/>
                    </a:outerShdw>
                  </a:effectLst>
                  <a:latin typeface="Arial Black" pitchFamily="34" charset="0"/>
                </a:rPr>
                <a:t>op</a:t>
              </a:r>
            </a:p>
          </p:txBody>
        </p:sp>
        <p:sp>
          <p:nvSpPr>
            <p:cNvPr id="16393" name="Text Box 9"/>
            <p:cNvSpPr txBox="1">
              <a:spLocks noChangeArrowheads="1"/>
            </p:cNvSpPr>
            <p:nvPr/>
          </p:nvSpPr>
          <p:spPr bwMode="auto">
            <a:xfrm>
              <a:off x="2784" y="1824"/>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2800">
                  <a:solidFill>
                    <a:srgbClr val="3333FF"/>
                  </a:solidFill>
                  <a:effectLst>
                    <a:outerShdw blurRad="38100" dist="38100" dir="2700000" algn="tl">
                      <a:srgbClr val="C0C0C0"/>
                    </a:outerShdw>
                  </a:effectLst>
                  <a:latin typeface="Arial Black" pitchFamily="34" charset="0"/>
                </a:rPr>
                <a:t>A2</a:t>
              </a:r>
            </a:p>
          </p:txBody>
        </p:sp>
        <p:sp>
          <p:nvSpPr>
            <p:cNvPr id="16394" name="Text Box 10"/>
            <p:cNvSpPr txBox="1">
              <a:spLocks noChangeArrowheads="1"/>
            </p:cNvSpPr>
            <p:nvPr/>
          </p:nvSpPr>
          <p:spPr bwMode="auto">
            <a:xfrm>
              <a:off x="2160" y="1824"/>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2800" dirty="0">
                  <a:solidFill>
                    <a:srgbClr val="3333FF"/>
                  </a:solidFill>
                  <a:effectLst>
                    <a:outerShdw blurRad="38100" dist="38100" dir="2700000" algn="tl">
                      <a:srgbClr val="C0C0C0"/>
                    </a:outerShdw>
                  </a:effectLst>
                  <a:latin typeface="Arial Black" pitchFamily="34" charset="0"/>
                </a:rPr>
                <a:t>A1</a:t>
              </a:r>
            </a:p>
          </p:txBody>
        </p:sp>
      </p:grpSp>
      <p:sp>
        <p:nvSpPr>
          <p:cNvPr id="3" name="日期占位符 2"/>
          <p:cNvSpPr>
            <a:spLocks noGrp="1"/>
          </p:cNvSpPr>
          <p:nvPr>
            <p:ph type="dt" sz="half" idx="10"/>
          </p:nvPr>
        </p:nvSpPr>
        <p:spPr/>
        <p:txBody>
          <a:bodyPr/>
          <a:lstStyle/>
          <a:p>
            <a:pPr>
              <a:defRPr/>
            </a:pPr>
            <a:fld id="{A6286558-78BF-40F3-A857-442959D73B6C}"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EFE66C1-EA76-4FBF-874F-C6FAE595E050}" type="slidenum">
              <a:rPr lang="en-US" altLang="zh-CN" smtClean="0"/>
              <a:pPr eaLnBrk="1" hangingPunct="1"/>
              <a:t>14</a:t>
            </a:fld>
            <a:endParaRPr lang="en-US" altLang="zh-CN" smtClean="0"/>
          </a:p>
        </p:txBody>
      </p:sp>
      <p:sp>
        <p:nvSpPr>
          <p:cNvPr id="17411" name="Rectangle 2"/>
          <p:cNvSpPr>
            <a:spLocks noGrp="1" noChangeArrowheads="1"/>
          </p:cNvSpPr>
          <p:nvPr>
            <p:ph type="title"/>
          </p:nvPr>
        </p:nvSpPr>
        <p:spPr>
          <a:xfrm>
            <a:off x="457200" y="223838"/>
            <a:ext cx="7543800" cy="1193800"/>
          </a:xfrm>
        </p:spPr>
        <p:txBody>
          <a:bodyPr/>
          <a:lstStyle/>
          <a:p>
            <a:pPr eaLnBrk="1" hangingPunct="1"/>
            <a:r>
              <a:rPr lang="zh-CN" altLang="zh-CN" sz="3600" smtClean="0"/>
              <a:t>4.2.2 </a:t>
            </a:r>
            <a:r>
              <a:rPr lang="zh-CN" sz="3600" smtClean="0"/>
              <a:t>地址码</a:t>
            </a:r>
            <a:endParaRPr lang="zh-CN" altLang="en-US" sz="3500" smtClean="0"/>
          </a:p>
        </p:txBody>
      </p:sp>
      <p:sp>
        <p:nvSpPr>
          <p:cNvPr id="17412" name="Rectangle 3"/>
          <p:cNvSpPr>
            <a:spLocks noGrp="1" noChangeArrowheads="1"/>
          </p:cNvSpPr>
          <p:nvPr>
            <p:ph type="body" idx="1"/>
          </p:nvPr>
        </p:nvSpPr>
        <p:spPr>
          <a:xfrm>
            <a:off x="457200" y="1719263"/>
            <a:ext cx="8229600" cy="1709737"/>
          </a:xfrm>
        </p:spPr>
        <p:txBody>
          <a:bodyPr/>
          <a:lstStyle/>
          <a:p>
            <a:pPr lvl="1" eaLnBrk="1" hangingPunct="1"/>
            <a:r>
              <a:rPr lang="zh-CN" altLang="en-US" smtClean="0"/>
              <a:t>二地址地址根据操作数的物理位置分为：</a:t>
            </a:r>
          </a:p>
          <a:p>
            <a:pPr lvl="2" eaLnBrk="1" hangingPunct="1"/>
            <a:r>
              <a:rPr lang="en-US" altLang="zh-CN" smtClean="0"/>
              <a:t>SS   </a:t>
            </a:r>
            <a:r>
              <a:rPr lang="zh-CN" altLang="en-US" smtClean="0"/>
              <a:t>存储器</a:t>
            </a:r>
            <a:r>
              <a:rPr lang="en-US" altLang="zh-CN" smtClean="0"/>
              <a:t>-</a:t>
            </a:r>
            <a:r>
              <a:rPr lang="zh-CN" altLang="en-US" smtClean="0"/>
              <a:t>存储器类型</a:t>
            </a:r>
          </a:p>
          <a:p>
            <a:pPr lvl="2" eaLnBrk="1" hangingPunct="1"/>
            <a:r>
              <a:rPr lang="en-US" altLang="zh-CN" smtClean="0"/>
              <a:t>RS   </a:t>
            </a:r>
            <a:r>
              <a:rPr lang="zh-CN" altLang="en-US" smtClean="0"/>
              <a:t>寄存器</a:t>
            </a:r>
            <a:r>
              <a:rPr lang="en-US" altLang="zh-CN" smtClean="0"/>
              <a:t>-</a:t>
            </a:r>
            <a:r>
              <a:rPr lang="zh-CN" altLang="en-US" smtClean="0"/>
              <a:t>存储器类型</a:t>
            </a:r>
          </a:p>
          <a:p>
            <a:pPr lvl="2" eaLnBrk="1" hangingPunct="1"/>
            <a:r>
              <a:rPr lang="en-US" altLang="zh-CN" smtClean="0"/>
              <a:t>RR   </a:t>
            </a:r>
            <a:r>
              <a:rPr lang="zh-CN" altLang="en-US" smtClean="0"/>
              <a:t>寄存器</a:t>
            </a:r>
            <a:r>
              <a:rPr lang="en-US" altLang="zh-CN" smtClean="0"/>
              <a:t>-</a:t>
            </a:r>
            <a:r>
              <a:rPr lang="zh-CN" altLang="en-US" smtClean="0"/>
              <a:t>寄存器类型	</a:t>
            </a:r>
          </a:p>
        </p:txBody>
      </p:sp>
      <p:sp>
        <p:nvSpPr>
          <p:cNvPr id="17413" name="AutoShape 4"/>
          <p:cNvSpPr>
            <a:spLocks noChangeArrowheads="1"/>
          </p:cNvSpPr>
          <p:nvPr/>
        </p:nvSpPr>
        <p:spPr bwMode="auto">
          <a:xfrm>
            <a:off x="539750" y="2133600"/>
            <a:ext cx="457200" cy="1295400"/>
          </a:xfrm>
          <a:prstGeom prst="upArrow">
            <a:avLst>
              <a:gd name="adj1" fmla="val 50000"/>
              <a:gd name="adj2" fmla="val 70833"/>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17414" name="Text Box 5"/>
          <p:cNvSpPr txBox="1">
            <a:spLocks noChangeArrowheads="1"/>
          </p:cNvSpPr>
          <p:nvPr/>
        </p:nvSpPr>
        <p:spPr bwMode="auto">
          <a:xfrm>
            <a:off x="468313" y="3500438"/>
            <a:ext cx="574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a:latin typeface="Times New Roman" pitchFamily="18" charset="0"/>
              </a:rPr>
              <a:t>慢</a:t>
            </a:r>
          </a:p>
        </p:txBody>
      </p:sp>
      <p:sp>
        <p:nvSpPr>
          <p:cNvPr id="2" name="日期占位符 1"/>
          <p:cNvSpPr>
            <a:spLocks noGrp="1"/>
          </p:cNvSpPr>
          <p:nvPr>
            <p:ph type="dt" sz="half" idx="10"/>
          </p:nvPr>
        </p:nvSpPr>
        <p:spPr/>
        <p:txBody>
          <a:bodyPr/>
          <a:lstStyle/>
          <a:p>
            <a:pPr>
              <a:defRPr/>
            </a:pPr>
            <a:fld id="{1D0197BF-6066-4857-B973-450EF721B6FB}"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67F310-9BE4-452D-8622-5B60125F0418}" type="slidenum">
              <a:rPr lang="en-US" altLang="zh-CN" smtClean="0"/>
              <a:pPr eaLnBrk="1" hangingPunct="1"/>
              <a:t>15</a:t>
            </a:fld>
            <a:endParaRPr lang="en-US" altLang="zh-CN" smtClean="0"/>
          </a:p>
        </p:txBody>
      </p:sp>
      <p:sp>
        <p:nvSpPr>
          <p:cNvPr id="18435" name="Rectangle 2"/>
          <p:cNvSpPr>
            <a:spLocks noGrp="1" noChangeArrowheads="1"/>
          </p:cNvSpPr>
          <p:nvPr>
            <p:ph type="title"/>
          </p:nvPr>
        </p:nvSpPr>
        <p:spPr>
          <a:xfrm>
            <a:off x="457200" y="223838"/>
            <a:ext cx="7543800" cy="1193800"/>
          </a:xfrm>
        </p:spPr>
        <p:txBody>
          <a:bodyPr/>
          <a:lstStyle/>
          <a:p>
            <a:pPr eaLnBrk="1" hangingPunct="1"/>
            <a:r>
              <a:rPr lang="zh-CN" altLang="zh-CN" sz="3600" smtClean="0"/>
              <a:t>4.2.2 </a:t>
            </a:r>
            <a:r>
              <a:rPr lang="zh-CN" sz="3600" smtClean="0"/>
              <a:t>地址码</a:t>
            </a:r>
            <a:endParaRPr lang="zh-CN" altLang="en-US" sz="3500" smtClean="0"/>
          </a:p>
        </p:txBody>
      </p:sp>
      <p:sp>
        <p:nvSpPr>
          <p:cNvPr id="18436" name="Rectangle 3"/>
          <p:cNvSpPr>
            <a:spLocks noGrp="1" noChangeArrowheads="1"/>
          </p:cNvSpPr>
          <p:nvPr>
            <p:ph type="body" idx="1"/>
          </p:nvPr>
        </p:nvSpPr>
        <p:spPr>
          <a:xfrm>
            <a:off x="457200" y="1719263"/>
            <a:ext cx="8229600" cy="4157662"/>
          </a:xfrm>
        </p:spPr>
        <p:txBody>
          <a:bodyPr/>
          <a:lstStyle/>
          <a:p>
            <a:pPr eaLnBrk="1" hangingPunct="1">
              <a:lnSpc>
                <a:spcPct val="90000"/>
              </a:lnSpc>
            </a:pPr>
            <a:r>
              <a:rPr lang="zh-CN" altLang="en-US" smtClean="0"/>
              <a:t>一地址指令</a:t>
            </a:r>
          </a:p>
          <a:p>
            <a:pPr lvl="1" eaLnBrk="1" hangingPunct="1">
              <a:lnSpc>
                <a:spcPct val="90000"/>
              </a:lnSpc>
            </a:pPr>
            <a:r>
              <a:rPr lang="zh-CN" altLang="en-US" smtClean="0"/>
              <a:t>指令格式为：</a:t>
            </a:r>
          </a:p>
          <a:p>
            <a:pPr lvl="1" eaLnBrk="1" hangingPunct="1">
              <a:lnSpc>
                <a:spcPct val="90000"/>
              </a:lnSpc>
            </a:pPr>
            <a:endParaRPr lang="zh-CN" altLang="en-US" smtClean="0"/>
          </a:p>
          <a:p>
            <a:pPr lvl="1" eaLnBrk="1" hangingPunct="1">
              <a:lnSpc>
                <a:spcPct val="90000"/>
              </a:lnSpc>
            </a:pPr>
            <a:endParaRPr lang="zh-CN" altLang="en-US" smtClean="0"/>
          </a:p>
          <a:p>
            <a:pPr lvl="1" eaLnBrk="1" hangingPunct="1">
              <a:lnSpc>
                <a:spcPct val="90000"/>
              </a:lnSpc>
            </a:pPr>
            <a:r>
              <a:rPr lang="zh-CN" altLang="en-US" smtClean="0"/>
              <a:t> 操作码</a:t>
            </a:r>
            <a:r>
              <a:rPr lang="zh-CN" altLang="zh-CN" smtClean="0"/>
              <a:t>op </a:t>
            </a:r>
            <a:r>
              <a:rPr lang="en-US" altLang="zh-CN" smtClean="0"/>
              <a:t>     </a:t>
            </a:r>
            <a:r>
              <a:rPr lang="zh-CN" altLang="en-US" smtClean="0"/>
              <a:t>第一操作数</a:t>
            </a:r>
            <a:r>
              <a:rPr lang="en-US" altLang="zh-CN" smtClean="0"/>
              <a:t>A1</a:t>
            </a:r>
          </a:p>
          <a:p>
            <a:pPr lvl="1" eaLnBrk="1" hangingPunct="1">
              <a:lnSpc>
                <a:spcPct val="90000"/>
              </a:lnSpc>
            </a:pPr>
            <a:r>
              <a:rPr lang="zh-CN" altLang="en-US" smtClean="0"/>
              <a:t>功能描述：</a:t>
            </a:r>
          </a:p>
          <a:p>
            <a:pPr lvl="1" eaLnBrk="1" hangingPunct="1">
              <a:lnSpc>
                <a:spcPct val="90000"/>
              </a:lnSpc>
            </a:pPr>
            <a:r>
              <a:rPr lang="en-US" altLang="zh-CN" smtClean="0"/>
              <a:t>(AC)</a:t>
            </a:r>
            <a:r>
              <a:rPr lang="zh-CN" altLang="zh-CN" smtClean="0"/>
              <a:t> op</a:t>
            </a:r>
            <a:r>
              <a:rPr lang="en-US" altLang="zh-CN" smtClean="0"/>
              <a:t> (A1) →A1</a:t>
            </a:r>
          </a:p>
          <a:p>
            <a:pPr lvl="1" eaLnBrk="1" hangingPunct="1">
              <a:lnSpc>
                <a:spcPct val="90000"/>
              </a:lnSpc>
            </a:pPr>
            <a:r>
              <a:rPr lang="zh-CN" altLang="en-US" smtClean="0"/>
              <a:t>单操作数运算指令，如“</a:t>
            </a:r>
            <a:r>
              <a:rPr lang="en-US" altLang="zh-CN" smtClean="0"/>
              <a:t>+1”</a:t>
            </a:r>
            <a:r>
              <a:rPr lang="zh-CN" altLang="en-US" smtClean="0"/>
              <a:t>、“</a:t>
            </a:r>
            <a:r>
              <a:rPr lang="en-US" altLang="zh-CN" smtClean="0"/>
              <a:t>-1”</a:t>
            </a:r>
            <a:r>
              <a:rPr lang="zh-CN" altLang="en-US" smtClean="0"/>
              <a:t>、“求反”</a:t>
            </a:r>
          </a:p>
          <a:p>
            <a:pPr lvl="1" eaLnBrk="1" hangingPunct="1">
              <a:lnSpc>
                <a:spcPct val="90000"/>
              </a:lnSpc>
            </a:pPr>
            <a:r>
              <a:rPr lang="zh-CN" altLang="en-US" smtClean="0"/>
              <a:t>指令中给出一个源操作数的地址</a:t>
            </a:r>
          </a:p>
        </p:txBody>
      </p:sp>
      <p:grpSp>
        <p:nvGrpSpPr>
          <p:cNvPr id="18437" name="Group 4"/>
          <p:cNvGrpSpPr>
            <a:grpSpLocks/>
          </p:cNvGrpSpPr>
          <p:nvPr/>
        </p:nvGrpSpPr>
        <p:grpSpPr bwMode="auto">
          <a:xfrm>
            <a:off x="2362200" y="2743200"/>
            <a:ext cx="2209800" cy="533400"/>
            <a:chOff x="1392" y="1824"/>
            <a:chExt cx="1392" cy="336"/>
          </a:xfrm>
        </p:grpSpPr>
        <p:sp>
          <p:nvSpPr>
            <p:cNvPr id="18438" name="Rectangle 5"/>
            <p:cNvSpPr>
              <a:spLocks noChangeArrowheads="1"/>
            </p:cNvSpPr>
            <p:nvPr/>
          </p:nvSpPr>
          <p:spPr bwMode="auto">
            <a:xfrm>
              <a:off x="1392" y="1824"/>
              <a:ext cx="1392" cy="33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439" name="Line 6"/>
            <p:cNvSpPr>
              <a:spLocks noChangeShapeType="1"/>
            </p:cNvSpPr>
            <p:nvPr/>
          </p:nvSpPr>
          <p:spPr bwMode="auto">
            <a:xfrm>
              <a:off x="2016" y="182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 name="Text Box 7"/>
            <p:cNvSpPr txBox="1">
              <a:spLocks noChangeArrowheads="1"/>
            </p:cNvSpPr>
            <p:nvPr/>
          </p:nvSpPr>
          <p:spPr bwMode="auto">
            <a:xfrm>
              <a:off x="1584" y="1824"/>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2800" dirty="0">
                  <a:solidFill>
                    <a:srgbClr val="3333FF"/>
                  </a:solidFill>
                  <a:effectLst>
                    <a:outerShdw blurRad="38100" dist="38100" dir="2700000" algn="tl">
                      <a:srgbClr val="C0C0C0"/>
                    </a:outerShdw>
                  </a:effectLst>
                  <a:latin typeface="Arial Black" pitchFamily="34" charset="0"/>
                </a:rPr>
                <a:t>op</a:t>
              </a:r>
            </a:p>
          </p:txBody>
        </p:sp>
        <p:sp>
          <p:nvSpPr>
            <p:cNvPr id="18440" name="Text Box 8"/>
            <p:cNvSpPr txBox="1">
              <a:spLocks noChangeArrowheads="1"/>
            </p:cNvSpPr>
            <p:nvPr/>
          </p:nvSpPr>
          <p:spPr bwMode="auto">
            <a:xfrm>
              <a:off x="2208" y="1824"/>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2800" dirty="0">
                  <a:solidFill>
                    <a:srgbClr val="3333FF"/>
                  </a:solidFill>
                  <a:effectLst>
                    <a:outerShdw blurRad="38100" dist="38100" dir="2700000" algn="tl">
                      <a:srgbClr val="C0C0C0"/>
                    </a:outerShdw>
                  </a:effectLst>
                  <a:latin typeface="Arial Black" pitchFamily="34" charset="0"/>
                </a:rPr>
                <a:t>A1</a:t>
              </a:r>
            </a:p>
          </p:txBody>
        </p:sp>
      </p:grpSp>
      <p:sp>
        <p:nvSpPr>
          <p:cNvPr id="3" name="日期占位符 2"/>
          <p:cNvSpPr>
            <a:spLocks noGrp="1"/>
          </p:cNvSpPr>
          <p:nvPr>
            <p:ph type="dt" sz="half" idx="10"/>
          </p:nvPr>
        </p:nvSpPr>
        <p:spPr/>
        <p:txBody>
          <a:bodyPr/>
          <a:lstStyle/>
          <a:p>
            <a:pPr>
              <a:defRPr/>
            </a:pPr>
            <a:fld id="{DF7B4AD4-E2B8-444D-AFDC-658C8BA473BA}"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FCCA330-19C3-4744-8F5A-3CF8BFD18AD0}" type="slidenum">
              <a:rPr lang="en-US" altLang="zh-CN" smtClean="0"/>
              <a:pPr eaLnBrk="1" hangingPunct="1"/>
              <a:t>16</a:t>
            </a:fld>
            <a:endParaRPr lang="en-US" altLang="zh-CN" smtClean="0"/>
          </a:p>
        </p:txBody>
      </p:sp>
      <p:sp>
        <p:nvSpPr>
          <p:cNvPr id="19459" name="Rectangle 2"/>
          <p:cNvSpPr>
            <a:spLocks noGrp="1" noChangeArrowheads="1"/>
          </p:cNvSpPr>
          <p:nvPr>
            <p:ph type="title"/>
          </p:nvPr>
        </p:nvSpPr>
        <p:spPr>
          <a:xfrm>
            <a:off x="457200" y="223838"/>
            <a:ext cx="7543800" cy="1193800"/>
          </a:xfrm>
        </p:spPr>
        <p:txBody>
          <a:bodyPr/>
          <a:lstStyle/>
          <a:p>
            <a:pPr eaLnBrk="1" hangingPunct="1"/>
            <a:r>
              <a:rPr lang="zh-CN" altLang="zh-CN" sz="3600" smtClean="0"/>
              <a:t>4.2.2 </a:t>
            </a:r>
            <a:r>
              <a:rPr lang="zh-CN" sz="3600" smtClean="0"/>
              <a:t>地址码</a:t>
            </a:r>
            <a:endParaRPr lang="zh-CN" altLang="en-US" sz="3500" smtClean="0"/>
          </a:p>
        </p:txBody>
      </p:sp>
      <p:sp>
        <p:nvSpPr>
          <p:cNvPr id="19460" name="Rectangle 3"/>
          <p:cNvSpPr>
            <a:spLocks noGrp="1" noChangeArrowheads="1"/>
          </p:cNvSpPr>
          <p:nvPr>
            <p:ph type="body" idx="1"/>
          </p:nvPr>
        </p:nvSpPr>
        <p:spPr/>
        <p:txBody>
          <a:bodyPr/>
          <a:lstStyle/>
          <a:p>
            <a:pPr eaLnBrk="1" hangingPunct="1"/>
            <a:r>
              <a:rPr lang="zh-CN" altLang="en-US" sz="3400" smtClean="0"/>
              <a:t>零地址指令 </a:t>
            </a:r>
            <a:r>
              <a:rPr lang="zh-CN" altLang="en-US" sz="2100" smtClean="0"/>
              <a:t> </a:t>
            </a:r>
          </a:p>
          <a:p>
            <a:pPr lvl="1" eaLnBrk="1" hangingPunct="1"/>
            <a:r>
              <a:rPr lang="zh-CN" altLang="en-US" sz="3000" smtClean="0"/>
              <a:t>其格式为：</a:t>
            </a:r>
          </a:p>
          <a:p>
            <a:pPr lvl="1" eaLnBrk="1" hangingPunct="1"/>
            <a:endParaRPr lang="zh-CN" altLang="en-US" sz="3000" smtClean="0"/>
          </a:p>
          <a:p>
            <a:pPr lvl="1" eaLnBrk="1" hangingPunct="1"/>
            <a:endParaRPr lang="zh-CN" altLang="en-US" sz="3000" smtClean="0"/>
          </a:p>
          <a:p>
            <a:pPr lvl="1" eaLnBrk="1" hangingPunct="1"/>
            <a:r>
              <a:rPr lang="zh-CN" altLang="en-US" sz="3000" smtClean="0"/>
              <a:t> 操作码</a:t>
            </a:r>
            <a:r>
              <a:rPr lang="zh-CN" altLang="zh-CN" sz="3200" smtClean="0"/>
              <a:t>op</a:t>
            </a:r>
            <a:endParaRPr lang="en-US" altLang="zh-CN" sz="3000" smtClean="0"/>
          </a:p>
          <a:p>
            <a:pPr lvl="1" eaLnBrk="1" hangingPunct="1"/>
            <a:r>
              <a:rPr lang="en-US" altLang="zh-CN" sz="3000" smtClean="0"/>
              <a:t>“</a:t>
            </a:r>
            <a:r>
              <a:rPr lang="zh-CN" altLang="en-US" sz="3000" smtClean="0"/>
              <a:t>停机”、“空操作”、“清除”等控制类指令。</a:t>
            </a:r>
          </a:p>
        </p:txBody>
      </p:sp>
      <p:grpSp>
        <p:nvGrpSpPr>
          <p:cNvPr id="19461" name="Group 4"/>
          <p:cNvGrpSpPr>
            <a:grpSpLocks/>
          </p:cNvGrpSpPr>
          <p:nvPr/>
        </p:nvGrpSpPr>
        <p:grpSpPr bwMode="auto">
          <a:xfrm>
            <a:off x="2057400" y="3162300"/>
            <a:ext cx="1524000" cy="533400"/>
            <a:chOff x="1344" y="1632"/>
            <a:chExt cx="960" cy="336"/>
          </a:xfrm>
        </p:grpSpPr>
        <p:sp>
          <p:nvSpPr>
            <p:cNvPr id="19462" name="Rectangle 5"/>
            <p:cNvSpPr>
              <a:spLocks noChangeArrowheads="1"/>
            </p:cNvSpPr>
            <p:nvPr/>
          </p:nvSpPr>
          <p:spPr bwMode="auto">
            <a:xfrm>
              <a:off x="1344" y="1632"/>
              <a:ext cx="960" cy="33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 name="Text Box 6"/>
            <p:cNvSpPr txBox="1">
              <a:spLocks noChangeArrowheads="1"/>
            </p:cNvSpPr>
            <p:nvPr/>
          </p:nvSpPr>
          <p:spPr bwMode="auto">
            <a:xfrm>
              <a:off x="1488" y="1632"/>
              <a:ext cx="480" cy="327"/>
            </a:xfrm>
            <a:prstGeom prst="rect">
              <a:avLst/>
            </a:prstGeom>
            <a:noFill/>
            <a:ln w="9525">
              <a:noFill/>
              <a:miter lim="800000"/>
              <a:headEnd/>
              <a:tailEnd/>
            </a:ln>
            <a:effectLst/>
          </p:spPr>
          <p:txBody>
            <a:bodyPr>
              <a:spAutoFit/>
            </a:bodyPr>
            <a:lstStyle/>
            <a:p>
              <a:pPr>
                <a:spcBef>
                  <a:spcPct val="50000"/>
                </a:spcBef>
                <a:defRPr/>
              </a:pPr>
              <a:r>
                <a:rPr lang="en-US" altLang="zh-CN" sz="2800" dirty="0"/>
                <a:t>op</a:t>
              </a:r>
              <a:endParaRPr kumimoji="1" lang="en-US" altLang="zh-CN" sz="2800" dirty="0">
                <a:solidFill>
                  <a:srgbClr val="3333FF"/>
                </a:solidFill>
                <a:effectLst>
                  <a:outerShdw blurRad="38100" dist="38100" dir="2700000" algn="tl">
                    <a:srgbClr val="C0C0C0"/>
                  </a:outerShdw>
                </a:effectLst>
                <a:latin typeface="Arial Black" pitchFamily="34" charset="0"/>
              </a:endParaRPr>
            </a:p>
          </p:txBody>
        </p:sp>
      </p:grpSp>
      <p:sp>
        <p:nvSpPr>
          <p:cNvPr id="3" name="日期占位符 2"/>
          <p:cNvSpPr>
            <a:spLocks noGrp="1"/>
          </p:cNvSpPr>
          <p:nvPr>
            <p:ph type="dt" sz="half" idx="10"/>
          </p:nvPr>
        </p:nvSpPr>
        <p:spPr/>
        <p:txBody>
          <a:bodyPr/>
          <a:lstStyle/>
          <a:p>
            <a:pPr>
              <a:defRPr/>
            </a:pPr>
            <a:fld id="{94B11BFB-63C0-42DD-987C-54A050D6A146}"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C3F7A6-F073-4222-BBFB-4641D7BF9C51}" type="slidenum">
              <a:rPr lang="en-US" altLang="zh-CN" smtClean="0"/>
              <a:pPr eaLnBrk="1" hangingPunct="1"/>
              <a:t>17</a:t>
            </a:fld>
            <a:endParaRPr lang="en-US" altLang="zh-CN" smtClean="0"/>
          </a:p>
        </p:txBody>
      </p:sp>
      <p:sp>
        <p:nvSpPr>
          <p:cNvPr id="20483" name="Rectangle 2"/>
          <p:cNvSpPr>
            <a:spLocks noGrp="1" noChangeArrowheads="1"/>
          </p:cNvSpPr>
          <p:nvPr>
            <p:ph type="title"/>
          </p:nvPr>
        </p:nvSpPr>
        <p:spPr>
          <a:xfrm>
            <a:off x="457200" y="223838"/>
            <a:ext cx="7543800" cy="1193800"/>
          </a:xfrm>
        </p:spPr>
        <p:txBody>
          <a:bodyPr/>
          <a:lstStyle/>
          <a:p>
            <a:pPr eaLnBrk="1" hangingPunct="1"/>
            <a:r>
              <a:rPr lang="en-US" altLang="zh-CN" sz="3600" smtClean="0"/>
              <a:t>4.2.3 </a:t>
            </a:r>
            <a:r>
              <a:rPr lang="zh-CN" altLang="en-US" sz="3600" smtClean="0"/>
              <a:t>指令字长度</a:t>
            </a:r>
            <a:endParaRPr lang="zh-CN" altLang="en-US" sz="3500" smtClean="0">
              <a:latin typeface="宋体" pitchFamily="2" charset="-122"/>
              <a:cs typeface="Times New Roman" pitchFamily="18" charset="0"/>
            </a:endParaRPr>
          </a:p>
        </p:txBody>
      </p:sp>
      <p:sp>
        <p:nvSpPr>
          <p:cNvPr id="20484" name="Rectangle 3"/>
          <p:cNvSpPr>
            <a:spLocks noGrp="1" noChangeArrowheads="1"/>
          </p:cNvSpPr>
          <p:nvPr>
            <p:ph type="body" idx="1"/>
          </p:nvPr>
        </p:nvSpPr>
        <p:spPr>
          <a:xfrm>
            <a:off x="457200" y="1719263"/>
            <a:ext cx="8578850" cy="3797300"/>
          </a:xfrm>
        </p:spPr>
        <p:txBody>
          <a:bodyPr/>
          <a:lstStyle/>
          <a:p>
            <a:pPr eaLnBrk="1" hangingPunct="1"/>
            <a:r>
              <a:rPr lang="zh-CN" altLang="en-US" sz="2800" smtClean="0"/>
              <a:t>概念</a:t>
            </a:r>
          </a:p>
          <a:p>
            <a:pPr lvl="1" eaLnBrk="1" hangingPunct="1"/>
            <a:r>
              <a:rPr lang="zh-CN" altLang="en-US" sz="2800" smtClean="0"/>
              <a:t>指令字长度（一个指令字包含二进制代码的位数）</a:t>
            </a:r>
          </a:p>
          <a:p>
            <a:pPr lvl="1" eaLnBrk="1" hangingPunct="1"/>
            <a:r>
              <a:rPr lang="zh-CN" altLang="en-US" sz="2800" smtClean="0"/>
              <a:t>机器字长：计算机能直接处理的二进制数据的位数。通常与主存单元的位数一致</a:t>
            </a:r>
          </a:p>
          <a:p>
            <a:pPr lvl="1" eaLnBrk="1" hangingPunct="1"/>
            <a:r>
              <a:rPr lang="zh-CN" altLang="en-US" sz="2800" smtClean="0"/>
              <a:t>单字长指令：指令长度等于机器字长度</a:t>
            </a:r>
          </a:p>
          <a:p>
            <a:pPr lvl="1" eaLnBrk="1" hangingPunct="1"/>
            <a:r>
              <a:rPr lang="zh-CN" altLang="en-US" sz="2800" smtClean="0"/>
              <a:t>半字长指令：指令长度等于半个机器字长度</a:t>
            </a:r>
          </a:p>
          <a:p>
            <a:pPr lvl="1" eaLnBrk="1" hangingPunct="1"/>
            <a:r>
              <a:rPr lang="zh-CN" altLang="en-US" sz="2800" smtClean="0"/>
              <a:t>双字长指令：指令长度等于两个机器字长度</a:t>
            </a:r>
          </a:p>
        </p:txBody>
      </p:sp>
      <p:sp>
        <p:nvSpPr>
          <p:cNvPr id="2" name="日期占位符 1"/>
          <p:cNvSpPr>
            <a:spLocks noGrp="1"/>
          </p:cNvSpPr>
          <p:nvPr>
            <p:ph type="dt" sz="half" idx="10"/>
          </p:nvPr>
        </p:nvSpPr>
        <p:spPr/>
        <p:txBody>
          <a:bodyPr/>
          <a:lstStyle/>
          <a:p>
            <a:pPr>
              <a:defRPr/>
            </a:pPr>
            <a:fld id="{AE5AC871-231F-4F4A-8DE3-F1502034D8FE}"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BF8FB3D-4B11-449B-B81D-E57B155E765C}" type="slidenum">
              <a:rPr lang="en-US" altLang="zh-CN" smtClean="0"/>
              <a:pPr eaLnBrk="1" hangingPunct="1"/>
              <a:t>18</a:t>
            </a:fld>
            <a:endParaRPr lang="en-US" altLang="zh-CN" smtClean="0"/>
          </a:p>
        </p:txBody>
      </p:sp>
      <p:sp>
        <p:nvSpPr>
          <p:cNvPr id="21507" name="Rectangle 2"/>
          <p:cNvSpPr>
            <a:spLocks noGrp="1" noChangeArrowheads="1"/>
          </p:cNvSpPr>
          <p:nvPr>
            <p:ph type="title"/>
          </p:nvPr>
        </p:nvSpPr>
        <p:spPr>
          <a:xfrm>
            <a:off x="457200" y="223838"/>
            <a:ext cx="7543800" cy="1193800"/>
          </a:xfrm>
        </p:spPr>
        <p:txBody>
          <a:bodyPr/>
          <a:lstStyle/>
          <a:p>
            <a:pPr eaLnBrk="1" hangingPunct="1"/>
            <a:r>
              <a:rPr lang="en-US" altLang="zh-CN" sz="3600" smtClean="0"/>
              <a:t>4.2.3 </a:t>
            </a:r>
            <a:r>
              <a:rPr lang="zh-CN" altLang="en-US" sz="3600" smtClean="0"/>
              <a:t>指令字长度</a:t>
            </a:r>
            <a:endParaRPr lang="zh-CN" altLang="en-US" sz="3500" smtClean="0">
              <a:latin typeface="宋体" pitchFamily="2" charset="-122"/>
              <a:cs typeface="Times New Roman" pitchFamily="18" charset="0"/>
            </a:endParaRPr>
          </a:p>
        </p:txBody>
      </p:sp>
      <p:sp>
        <p:nvSpPr>
          <p:cNvPr id="21508" name="Rectangle 3"/>
          <p:cNvSpPr>
            <a:spLocks noGrp="1" noChangeArrowheads="1"/>
          </p:cNvSpPr>
          <p:nvPr>
            <p:ph type="body" idx="1"/>
          </p:nvPr>
        </p:nvSpPr>
        <p:spPr>
          <a:xfrm>
            <a:off x="457200" y="1719263"/>
            <a:ext cx="8229600" cy="3078162"/>
          </a:xfrm>
        </p:spPr>
        <p:txBody>
          <a:bodyPr/>
          <a:lstStyle/>
          <a:p>
            <a:pPr eaLnBrk="1" hangingPunct="1"/>
            <a:r>
              <a:rPr lang="zh-CN" altLang="en-US" sz="2800" b="1" i="1" smtClean="0"/>
              <a:t>多字长指令</a:t>
            </a:r>
            <a:r>
              <a:rPr lang="zh-CN" altLang="en-US" sz="2800" smtClean="0"/>
              <a:t>的优缺点</a:t>
            </a:r>
          </a:p>
          <a:p>
            <a:pPr lvl="1" eaLnBrk="1" hangingPunct="1"/>
            <a:r>
              <a:rPr lang="zh-CN" altLang="en-US" sz="2800" smtClean="0"/>
              <a:t>优点提供足够的地址位来解决访问内存任何单元的寻址问题 ；</a:t>
            </a:r>
          </a:p>
          <a:p>
            <a:pPr lvl="1" eaLnBrk="1" hangingPunct="1"/>
            <a:r>
              <a:rPr lang="zh-CN" altLang="en-US" sz="2800" smtClean="0"/>
              <a:t>缺点必须两次或多次访问内存以取出一整条指令，降低了</a:t>
            </a:r>
            <a:r>
              <a:rPr lang="en-US" altLang="zh-CN" sz="2800" smtClean="0"/>
              <a:t>CPU</a:t>
            </a:r>
            <a:r>
              <a:rPr lang="zh-CN" altLang="en-US" sz="2800" smtClean="0"/>
              <a:t>的运算速度，又占用了更多的存储空间。</a:t>
            </a:r>
          </a:p>
        </p:txBody>
      </p:sp>
      <p:sp>
        <p:nvSpPr>
          <p:cNvPr id="2" name="日期占位符 1"/>
          <p:cNvSpPr>
            <a:spLocks noGrp="1"/>
          </p:cNvSpPr>
          <p:nvPr>
            <p:ph type="dt" sz="half" idx="10"/>
          </p:nvPr>
        </p:nvSpPr>
        <p:spPr/>
        <p:txBody>
          <a:bodyPr/>
          <a:lstStyle/>
          <a:p>
            <a:pPr>
              <a:defRPr/>
            </a:pPr>
            <a:fld id="{9B142A5E-2705-4582-85DF-3A1D1A5B4861}"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A1B78BB-6C77-4708-98DB-A37FE575AEEF}" type="slidenum">
              <a:rPr lang="en-US" altLang="zh-CN" smtClean="0"/>
              <a:pPr eaLnBrk="1" hangingPunct="1"/>
              <a:t>19</a:t>
            </a:fld>
            <a:endParaRPr lang="en-US" altLang="zh-CN" smtClean="0"/>
          </a:p>
        </p:txBody>
      </p:sp>
      <p:sp>
        <p:nvSpPr>
          <p:cNvPr id="22531" name="Rectangle 2"/>
          <p:cNvSpPr>
            <a:spLocks noGrp="1" noChangeArrowheads="1"/>
          </p:cNvSpPr>
          <p:nvPr>
            <p:ph type="title"/>
          </p:nvPr>
        </p:nvSpPr>
        <p:spPr>
          <a:xfrm>
            <a:off x="457200" y="223838"/>
            <a:ext cx="7543800" cy="1193800"/>
          </a:xfrm>
        </p:spPr>
        <p:txBody>
          <a:bodyPr/>
          <a:lstStyle/>
          <a:p>
            <a:pPr eaLnBrk="1" hangingPunct="1"/>
            <a:r>
              <a:rPr lang="en-US" altLang="zh-CN" sz="3600" smtClean="0"/>
              <a:t>4.2.3 </a:t>
            </a:r>
            <a:r>
              <a:rPr lang="zh-CN" altLang="en-US" sz="3600" smtClean="0"/>
              <a:t>指令字长度</a:t>
            </a:r>
            <a:endParaRPr lang="zh-CN" altLang="en-US" sz="3500" smtClean="0">
              <a:latin typeface="宋体" pitchFamily="2" charset="-122"/>
              <a:cs typeface="Times New Roman" pitchFamily="18" charset="0"/>
            </a:endParaRPr>
          </a:p>
        </p:txBody>
      </p:sp>
      <p:sp>
        <p:nvSpPr>
          <p:cNvPr id="18436" name="Rectangle 3"/>
          <p:cNvSpPr>
            <a:spLocks noGrp="1" noChangeArrowheads="1"/>
          </p:cNvSpPr>
          <p:nvPr>
            <p:ph type="body" idx="1"/>
          </p:nvPr>
        </p:nvSpPr>
        <p:spPr>
          <a:xfrm>
            <a:off x="457200" y="1719263"/>
            <a:ext cx="8229600" cy="4302125"/>
          </a:xfrm>
        </p:spPr>
        <p:txBody>
          <a:bodyPr/>
          <a:lstStyle/>
          <a:p>
            <a:pPr marL="0" indent="457200" eaLnBrk="1" hangingPunct="1">
              <a:buFont typeface="Wingdings" pitchFamily="2" charset="2"/>
              <a:buNone/>
              <a:defRPr/>
            </a:pPr>
            <a:r>
              <a:rPr lang="zh-CN" altLang="en-US" sz="2800" smtClean="0"/>
              <a:t>在一个指令系统中，如果各种指令字长度相等，称为等长指令字结构，如果各指令字长度不同，则称为变长指令字结构。</a:t>
            </a:r>
            <a:endParaRPr lang="en-US" altLang="zh-CN" sz="2800" smtClean="0"/>
          </a:p>
          <a:p>
            <a:pPr eaLnBrk="1" hangingPunct="1">
              <a:defRPr/>
            </a:pPr>
            <a:r>
              <a:rPr lang="zh-CN" altLang="en-US" sz="2800" smtClean="0"/>
              <a:t>指令系统中指令采用</a:t>
            </a:r>
            <a:r>
              <a:rPr lang="zh-CN" altLang="en-US" sz="2800" b="1" i="1" smtClean="0"/>
              <a:t>等长指令</a:t>
            </a:r>
            <a:r>
              <a:rPr lang="zh-CN" altLang="en-US" sz="2800" smtClean="0"/>
              <a:t>的优点：各种指令字长度是相等的，</a:t>
            </a:r>
            <a:r>
              <a:rPr lang="zh-CN" altLang="en-US" sz="2800" u="sng" smtClean="0"/>
              <a:t>指令字结构简单，且指令字长度是不变的</a:t>
            </a:r>
            <a:r>
              <a:rPr lang="zh-CN" altLang="en-US" sz="2800" smtClean="0"/>
              <a:t> ；</a:t>
            </a:r>
          </a:p>
          <a:p>
            <a:pPr eaLnBrk="1" hangingPunct="1">
              <a:defRPr/>
            </a:pPr>
            <a:r>
              <a:rPr lang="zh-CN" altLang="en-US" sz="2800" smtClean="0"/>
              <a:t>采用</a:t>
            </a:r>
            <a:r>
              <a:rPr lang="zh-CN" altLang="en-US" sz="2800" b="1" i="1" smtClean="0"/>
              <a:t>非等长指令</a:t>
            </a:r>
            <a:r>
              <a:rPr lang="zh-CN" altLang="en-US" sz="2800" smtClean="0"/>
              <a:t>的的优点：各种指令字长度随指令功能而异，</a:t>
            </a:r>
            <a:r>
              <a:rPr lang="zh-CN" altLang="en-US" sz="2800" u="sng" smtClean="0"/>
              <a:t>结构灵活，能充分利用指令长度，但指令的控制较复杂</a:t>
            </a:r>
            <a:r>
              <a:rPr lang="zh-CN" altLang="en-US" sz="2800" smtClean="0"/>
              <a:t> 。</a:t>
            </a:r>
          </a:p>
        </p:txBody>
      </p:sp>
      <p:sp>
        <p:nvSpPr>
          <p:cNvPr id="2" name="日期占位符 1"/>
          <p:cNvSpPr>
            <a:spLocks noGrp="1"/>
          </p:cNvSpPr>
          <p:nvPr>
            <p:ph type="dt" sz="half" idx="10"/>
          </p:nvPr>
        </p:nvSpPr>
        <p:spPr/>
        <p:txBody>
          <a:bodyPr/>
          <a:lstStyle/>
          <a:p>
            <a:pPr>
              <a:defRPr/>
            </a:pPr>
            <a:fld id="{8030904D-876D-4FFB-A618-021FBD58793E}"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21C2C4-178F-440F-BC97-73A0D42F56D1}"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en-US" altLang="zh-CN" smtClean="0">
                <a:cs typeface="Times New Roman" pitchFamily="18" charset="0"/>
              </a:rPr>
              <a:t>4.1 </a:t>
            </a:r>
            <a:r>
              <a:rPr lang="zh-CN" altLang="en-US" smtClean="0"/>
              <a:t>指令系统的发展与性能要求</a:t>
            </a:r>
          </a:p>
        </p:txBody>
      </p:sp>
      <p:sp>
        <p:nvSpPr>
          <p:cNvPr id="4100" name="Rectangle 3"/>
          <p:cNvSpPr>
            <a:spLocks noGrp="1" noChangeArrowheads="1"/>
          </p:cNvSpPr>
          <p:nvPr>
            <p:ph type="body" idx="1"/>
          </p:nvPr>
        </p:nvSpPr>
        <p:spPr/>
        <p:txBody>
          <a:bodyPr/>
          <a:lstStyle/>
          <a:p>
            <a:pPr eaLnBrk="1" hangingPunct="1">
              <a:buFont typeface="Wingdings" pitchFamily="2" charset="2"/>
              <a:buNone/>
            </a:pPr>
            <a:r>
              <a:rPr lang="en-US" altLang="zh-CN" smtClean="0"/>
              <a:t>4.1.1 </a:t>
            </a:r>
            <a:r>
              <a:rPr lang="zh-CN" altLang="en-US" smtClean="0"/>
              <a:t>指令系统的发展</a:t>
            </a:r>
            <a:endParaRPr lang="en-US" altLang="zh-CN" smtClean="0"/>
          </a:p>
          <a:p>
            <a:pPr eaLnBrk="1" hangingPunct="1">
              <a:buFont typeface="Wingdings" pitchFamily="2" charset="2"/>
              <a:buNone/>
            </a:pPr>
            <a:r>
              <a:rPr lang="en-US" altLang="zh-CN" smtClean="0"/>
              <a:t>4.1.2 </a:t>
            </a:r>
            <a:r>
              <a:rPr lang="zh-CN" altLang="en-US" smtClean="0"/>
              <a:t>对指令系统性能的要求</a:t>
            </a:r>
            <a:endParaRPr lang="en-US" altLang="zh-CN" smtClean="0"/>
          </a:p>
          <a:p>
            <a:pPr eaLnBrk="1" hangingPunct="1">
              <a:buFont typeface="Wingdings" pitchFamily="2" charset="2"/>
              <a:buNone/>
            </a:pPr>
            <a:r>
              <a:rPr lang="en-US" altLang="zh-CN" smtClean="0"/>
              <a:t>4.1.3 </a:t>
            </a:r>
            <a:r>
              <a:rPr lang="zh-CN" altLang="en-US" smtClean="0"/>
              <a:t>低级语言与硬件结构的关系</a:t>
            </a:r>
            <a:br>
              <a:rPr lang="zh-CN" altLang="en-US" smtClean="0"/>
            </a:br>
            <a:endParaRPr lang="en-US" altLang="zh-CN" smtClean="0"/>
          </a:p>
        </p:txBody>
      </p:sp>
      <p:sp>
        <p:nvSpPr>
          <p:cNvPr id="2" name="日期占位符 1"/>
          <p:cNvSpPr>
            <a:spLocks noGrp="1"/>
          </p:cNvSpPr>
          <p:nvPr>
            <p:ph type="dt" sz="half" idx="10"/>
          </p:nvPr>
        </p:nvSpPr>
        <p:spPr/>
        <p:txBody>
          <a:bodyPr/>
          <a:lstStyle/>
          <a:p>
            <a:pPr>
              <a:defRPr/>
            </a:pPr>
            <a:fld id="{57146F97-E9C7-45EF-81AF-E16DEF01EC2D}"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04800" y="144463"/>
            <a:ext cx="34163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600">
                <a:latin typeface="Times New Roman" pitchFamily="18" charset="0"/>
              </a:rPr>
              <a:t>扩展操作码技术</a:t>
            </a:r>
          </a:p>
        </p:txBody>
      </p:sp>
      <p:sp>
        <p:nvSpPr>
          <p:cNvPr id="482307" name="Text Box 3"/>
          <p:cNvSpPr txBox="1">
            <a:spLocks noChangeArrowheads="1"/>
          </p:cNvSpPr>
          <p:nvPr/>
        </p:nvSpPr>
        <p:spPr bwMode="auto">
          <a:xfrm>
            <a:off x="838200" y="762000"/>
            <a:ext cx="6613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a:latin typeface="Times New Roman" pitchFamily="18" charset="0"/>
              </a:rPr>
              <a:t>操作码的位数随地址数的减少而增加</a:t>
            </a:r>
          </a:p>
        </p:txBody>
      </p:sp>
      <p:grpSp>
        <p:nvGrpSpPr>
          <p:cNvPr id="482308" name="Group 4"/>
          <p:cNvGrpSpPr>
            <a:grpSpLocks/>
          </p:cNvGrpSpPr>
          <p:nvPr/>
        </p:nvGrpSpPr>
        <p:grpSpPr bwMode="auto">
          <a:xfrm>
            <a:off x="2752725" y="1295400"/>
            <a:ext cx="3114675" cy="461963"/>
            <a:chOff x="1686" y="1056"/>
            <a:chExt cx="1920" cy="291"/>
          </a:xfrm>
        </p:grpSpPr>
        <p:sp>
          <p:nvSpPr>
            <p:cNvPr id="13397" name="Text Box 5"/>
            <p:cNvSpPr txBox="1">
              <a:spLocks noChangeArrowheads="1"/>
            </p:cNvSpPr>
            <p:nvPr/>
          </p:nvSpPr>
          <p:spPr bwMode="auto">
            <a:xfrm>
              <a:off x="1736" y="1056"/>
              <a:ext cx="3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latin typeface="Times New Roman" pitchFamily="18" charset="0"/>
                </a:rPr>
                <a:t>OP</a:t>
              </a:r>
            </a:p>
          </p:txBody>
        </p:sp>
        <p:sp>
          <p:nvSpPr>
            <p:cNvPr id="13398" name="Text Box 6"/>
            <p:cNvSpPr txBox="1">
              <a:spLocks noChangeArrowheads="1"/>
            </p:cNvSpPr>
            <p:nvPr/>
          </p:nvSpPr>
          <p:spPr bwMode="auto">
            <a:xfrm>
              <a:off x="2214" y="1056"/>
              <a:ext cx="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latin typeface="Times New Roman" pitchFamily="18" charset="0"/>
                </a:rPr>
                <a:t> A</a:t>
              </a:r>
              <a:r>
                <a:rPr lang="en-US" altLang="zh-CN" sz="2400" baseline="-25000">
                  <a:latin typeface="Times New Roman" pitchFamily="18" charset="0"/>
                </a:rPr>
                <a:t>1</a:t>
              </a:r>
            </a:p>
          </p:txBody>
        </p:sp>
        <p:sp>
          <p:nvSpPr>
            <p:cNvPr id="13399" name="Text Box 7"/>
            <p:cNvSpPr txBox="1">
              <a:spLocks noChangeArrowheads="1"/>
            </p:cNvSpPr>
            <p:nvPr/>
          </p:nvSpPr>
          <p:spPr bwMode="auto">
            <a:xfrm>
              <a:off x="2711" y="1056"/>
              <a:ext cx="3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latin typeface="Times New Roman" pitchFamily="18" charset="0"/>
                </a:rPr>
                <a:t> A</a:t>
              </a:r>
              <a:r>
                <a:rPr lang="en-US" altLang="zh-CN" sz="2400" baseline="-25000">
                  <a:latin typeface="Times New Roman" pitchFamily="18" charset="0"/>
                </a:rPr>
                <a:t>2</a:t>
              </a:r>
            </a:p>
          </p:txBody>
        </p:sp>
        <p:sp>
          <p:nvSpPr>
            <p:cNvPr id="13400" name="Text Box 8"/>
            <p:cNvSpPr txBox="1">
              <a:spLocks noChangeArrowheads="1"/>
            </p:cNvSpPr>
            <p:nvPr/>
          </p:nvSpPr>
          <p:spPr bwMode="auto">
            <a:xfrm>
              <a:off x="3174" y="1056"/>
              <a:ext cx="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a:latin typeface="Times New Roman" pitchFamily="18" charset="0"/>
                </a:rPr>
                <a:t> A</a:t>
              </a:r>
              <a:r>
                <a:rPr lang="en-US" altLang="zh-CN" sz="2400" baseline="-25000">
                  <a:latin typeface="Times New Roman" pitchFamily="18" charset="0"/>
                </a:rPr>
                <a:t>3</a:t>
              </a:r>
            </a:p>
          </p:txBody>
        </p:sp>
        <p:sp>
          <p:nvSpPr>
            <p:cNvPr id="13401" name="Rectangle 9"/>
            <p:cNvSpPr>
              <a:spLocks noChangeArrowheads="1"/>
            </p:cNvSpPr>
            <p:nvPr/>
          </p:nvSpPr>
          <p:spPr bwMode="auto">
            <a:xfrm>
              <a:off x="1686" y="1056"/>
              <a:ext cx="47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2" name="Rectangle 10"/>
            <p:cNvSpPr>
              <a:spLocks noChangeArrowheads="1"/>
            </p:cNvSpPr>
            <p:nvPr/>
          </p:nvSpPr>
          <p:spPr bwMode="auto">
            <a:xfrm>
              <a:off x="2168" y="1056"/>
              <a:ext cx="47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3" name="Rectangle 11"/>
            <p:cNvSpPr>
              <a:spLocks noChangeArrowheads="1"/>
            </p:cNvSpPr>
            <p:nvPr/>
          </p:nvSpPr>
          <p:spPr bwMode="auto">
            <a:xfrm>
              <a:off x="2646" y="1056"/>
              <a:ext cx="47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04" name="Rectangle 12"/>
            <p:cNvSpPr>
              <a:spLocks noChangeArrowheads="1"/>
            </p:cNvSpPr>
            <p:nvPr/>
          </p:nvSpPr>
          <p:spPr bwMode="auto">
            <a:xfrm>
              <a:off x="3128" y="1056"/>
              <a:ext cx="47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2317" name="Group 13"/>
          <p:cNvGrpSpPr>
            <a:grpSpLocks/>
          </p:cNvGrpSpPr>
          <p:nvPr/>
        </p:nvGrpSpPr>
        <p:grpSpPr bwMode="auto">
          <a:xfrm>
            <a:off x="2752725" y="1905000"/>
            <a:ext cx="3124200" cy="1146175"/>
            <a:chOff x="1686" y="1200"/>
            <a:chExt cx="1968" cy="722"/>
          </a:xfrm>
        </p:grpSpPr>
        <p:sp>
          <p:nvSpPr>
            <p:cNvPr id="13380" name="Rectangle 14"/>
            <p:cNvSpPr>
              <a:spLocks noChangeArrowheads="1"/>
            </p:cNvSpPr>
            <p:nvPr/>
          </p:nvSpPr>
          <p:spPr bwMode="auto">
            <a:xfrm>
              <a:off x="1686" y="1210"/>
              <a:ext cx="1968"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81" name="Text Box 15"/>
            <p:cNvSpPr txBox="1">
              <a:spLocks noChangeArrowheads="1"/>
            </p:cNvSpPr>
            <p:nvPr/>
          </p:nvSpPr>
          <p:spPr bwMode="auto">
            <a:xfrm>
              <a:off x="1734" y="120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0000</a:t>
              </a:r>
            </a:p>
          </p:txBody>
        </p:sp>
        <p:sp>
          <p:nvSpPr>
            <p:cNvPr id="13382" name="Text Box 16"/>
            <p:cNvSpPr txBox="1">
              <a:spLocks noChangeArrowheads="1"/>
            </p:cNvSpPr>
            <p:nvPr/>
          </p:nvSpPr>
          <p:spPr bwMode="auto">
            <a:xfrm>
              <a:off x="1734" y="135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0001</a:t>
              </a:r>
            </a:p>
          </p:txBody>
        </p:sp>
        <p:sp>
          <p:nvSpPr>
            <p:cNvPr id="13383" name="Text Box 17"/>
            <p:cNvSpPr txBox="1">
              <a:spLocks noChangeArrowheads="1"/>
            </p:cNvSpPr>
            <p:nvPr/>
          </p:nvSpPr>
          <p:spPr bwMode="auto">
            <a:xfrm>
              <a:off x="1734" y="167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1110</a:t>
              </a:r>
            </a:p>
          </p:txBody>
        </p:sp>
        <p:sp>
          <p:nvSpPr>
            <p:cNvPr id="13384" name="Text Box 18"/>
            <p:cNvSpPr txBox="1">
              <a:spLocks noChangeArrowheads="1"/>
            </p:cNvSpPr>
            <p:nvPr/>
          </p:nvSpPr>
          <p:spPr bwMode="auto">
            <a:xfrm>
              <a:off x="1808" y="1536"/>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85" name="Text Box 19"/>
            <p:cNvSpPr txBox="1">
              <a:spLocks noChangeArrowheads="1"/>
            </p:cNvSpPr>
            <p:nvPr/>
          </p:nvSpPr>
          <p:spPr bwMode="auto">
            <a:xfrm>
              <a:off x="2310" y="1200"/>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1</a:t>
              </a:r>
            </a:p>
          </p:txBody>
        </p:sp>
        <p:sp>
          <p:nvSpPr>
            <p:cNvPr id="13386" name="Text Box 20"/>
            <p:cNvSpPr txBox="1">
              <a:spLocks noChangeArrowheads="1"/>
            </p:cNvSpPr>
            <p:nvPr/>
          </p:nvSpPr>
          <p:spPr bwMode="auto">
            <a:xfrm>
              <a:off x="2310" y="1344"/>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1</a:t>
              </a:r>
            </a:p>
          </p:txBody>
        </p:sp>
        <p:sp>
          <p:nvSpPr>
            <p:cNvPr id="13387" name="Text Box 21"/>
            <p:cNvSpPr txBox="1">
              <a:spLocks noChangeArrowheads="1"/>
            </p:cNvSpPr>
            <p:nvPr/>
          </p:nvSpPr>
          <p:spPr bwMode="auto">
            <a:xfrm>
              <a:off x="2310" y="1670"/>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15000">
                  <a:latin typeface="Times New Roman" pitchFamily="18" charset="0"/>
                </a:rPr>
                <a:t>1</a:t>
              </a:r>
            </a:p>
          </p:txBody>
        </p:sp>
        <p:sp>
          <p:nvSpPr>
            <p:cNvPr id="13388" name="Text Box 22"/>
            <p:cNvSpPr txBox="1">
              <a:spLocks noChangeArrowheads="1"/>
            </p:cNvSpPr>
            <p:nvPr/>
          </p:nvSpPr>
          <p:spPr bwMode="auto">
            <a:xfrm>
              <a:off x="2308" y="1536"/>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89" name="Text Box 23"/>
            <p:cNvSpPr txBox="1">
              <a:spLocks noChangeArrowheads="1"/>
            </p:cNvSpPr>
            <p:nvPr/>
          </p:nvSpPr>
          <p:spPr bwMode="auto">
            <a:xfrm>
              <a:off x="2770" y="1200"/>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2</a:t>
              </a:r>
            </a:p>
          </p:txBody>
        </p:sp>
        <p:sp>
          <p:nvSpPr>
            <p:cNvPr id="13390" name="Text Box 24"/>
            <p:cNvSpPr txBox="1">
              <a:spLocks noChangeArrowheads="1"/>
            </p:cNvSpPr>
            <p:nvPr/>
          </p:nvSpPr>
          <p:spPr bwMode="auto">
            <a:xfrm>
              <a:off x="2770" y="1344"/>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2</a:t>
              </a:r>
            </a:p>
          </p:txBody>
        </p:sp>
        <p:sp>
          <p:nvSpPr>
            <p:cNvPr id="13391" name="Text Box 25"/>
            <p:cNvSpPr txBox="1">
              <a:spLocks noChangeArrowheads="1"/>
            </p:cNvSpPr>
            <p:nvPr/>
          </p:nvSpPr>
          <p:spPr bwMode="auto">
            <a:xfrm>
              <a:off x="2770" y="1670"/>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15000">
                  <a:latin typeface="Times New Roman" pitchFamily="18" charset="0"/>
                </a:rPr>
                <a:t>2</a:t>
              </a:r>
            </a:p>
          </p:txBody>
        </p:sp>
        <p:sp>
          <p:nvSpPr>
            <p:cNvPr id="13392" name="Text Box 26"/>
            <p:cNvSpPr txBox="1">
              <a:spLocks noChangeArrowheads="1"/>
            </p:cNvSpPr>
            <p:nvPr/>
          </p:nvSpPr>
          <p:spPr bwMode="auto">
            <a:xfrm>
              <a:off x="2768" y="1536"/>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93" name="Text Box 27"/>
            <p:cNvSpPr txBox="1">
              <a:spLocks noChangeArrowheads="1"/>
            </p:cNvSpPr>
            <p:nvPr/>
          </p:nvSpPr>
          <p:spPr bwMode="auto">
            <a:xfrm>
              <a:off x="3202" y="1200"/>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3</a:t>
              </a:r>
            </a:p>
          </p:txBody>
        </p:sp>
        <p:sp>
          <p:nvSpPr>
            <p:cNvPr id="13394" name="Text Box 28"/>
            <p:cNvSpPr txBox="1">
              <a:spLocks noChangeArrowheads="1"/>
            </p:cNvSpPr>
            <p:nvPr/>
          </p:nvSpPr>
          <p:spPr bwMode="auto">
            <a:xfrm>
              <a:off x="3202" y="1344"/>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3</a:t>
              </a:r>
            </a:p>
          </p:txBody>
        </p:sp>
        <p:sp>
          <p:nvSpPr>
            <p:cNvPr id="13395" name="Text Box 29"/>
            <p:cNvSpPr txBox="1">
              <a:spLocks noChangeArrowheads="1"/>
            </p:cNvSpPr>
            <p:nvPr/>
          </p:nvSpPr>
          <p:spPr bwMode="auto">
            <a:xfrm>
              <a:off x="3202" y="1670"/>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15000">
                  <a:latin typeface="Times New Roman" pitchFamily="18" charset="0"/>
                </a:rPr>
                <a:t>3</a:t>
              </a:r>
            </a:p>
          </p:txBody>
        </p:sp>
        <p:sp>
          <p:nvSpPr>
            <p:cNvPr id="13396" name="Text Box 30"/>
            <p:cNvSpPr txBox="1">
              <a:spLocks noChangeArrowheads="1"/>
            </p:cNvSpPr>
            <p:nvPr/>
          </p:nvSpPr>
          <p:spPr bwMode="auto">
            <a:xfrm>
              <a:off x="3200" y="1536"/>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grpSp>
      <p:grpSp>
        <p:nvGrpSpPr>
          <p:cNvPr id="482335" name="Group 31"/>
          <p:cNvGrpSpPr>
            <a:grpSpLocks/>
          </p:cNvGrpSpPr>
          <p:nvPr/>
        </p:nvGrpSpPr>
        <p:grpSpPr bwMode="auto">
          <a:xfrm>
            <a:off x="2752725" y="3124200"/>
            <a:ext cx="3124200" cy="1146175"/>
            <a:chOff x="1686" y="1968"/>
            <a:chExt cx="1968" cy="722"/>
          </a:xfrm>
        </p:grpSpPr>
        <p:sp>
          <p:nvSpPr>
            <p:cNvPr id="13363" name="Rectangle 32"/>
            <p:cNvSpPr>
              <a:spLocks noChangeArrowheads="1"/>
            </p:cNvSpPr>
            <p:nvPr/>
          </p:nvSpPr>
          <p:spPr bwMode="auto">
            <a:xfrm>
              <a:off x="1686" y="1978"/>
              <a:ext cx="1968"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4" name="Text Box 33"/>
            <p:cNvSpPr txBox="1">
              <a:spLocks noChangeArrowheads="1"/>
            </p:cNvSpPr>
            <p:nvPr/>
          </p:nvSpPr>
          <p:spPr bwMode="auto">
            <a:xfrm>
              <a:off x="2770" y="1968"/>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2</a:t>
              </a:r>
            </a:p>
          </p:txBody>
        </p:sp>
        <p:sp>
          <p:nvSpPr>
            <p:cNvPr id="13365" name="Text Box 34"/>
            <p:cNvSpPr txBox="1">
              <a:spLocks noChangeArrowheads="1"/>
            </p:cNvSpPr>
            <p:nvPr/>
          </p:nvSpPr>
          <p:spPr bwMode="auto">
            <a:xfrm>
              <a:off x="2770" y="2112"/>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2</a:t>
              </a:r>
            </a:p>
          </p:txBody>
        </p:sp>
        <p:sp>
          <p:nvSpPr>
            <p:cNvPr id="13366" name="Text Box 35"/>
            <p:cNvSpPr txBox="1">
              <a:spLocks noChangeArrowheads="1"/>
            </p:cNvSpPr>
            <p:nvPr/>
          </p:nvSpPr>
          <p:spPr bwMode="auto">
            <a:xfrm>
              <a:off x="2770" y="2438"/>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15000">
                  <a:latin typeface="Times New Roman" pitchFamily="18" charset="0"/>
                </a:rPr>
                <a:t>2</a:t>
              </a:r>
            </a:p>
          </p:txBody>
        </p:sp>
        <p:sp>
          <p:nvSpPr>
            <p:cNvPr id="13367" name="Text Box 36"/>
            <p:cNvSpPr txBox="1">
              <a:spLocks noChangeArrowheads="1"/>
            </p:cNvSpPr>
            <p:nvPr/>
          </p:nvSpPr>
          <p:spPr bwMode="auto">
            <a:xfrm>
              <a:off x="2768" y="2304"/>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68" name="Text Box 37"/>
            <p:cNvSpPr txBox="1">
              <a:spLocks noChangeArrowheads="1"/>
            </p:cNvSpPr>
            <p:nvPr/>
          </p:nvSpPr>
          <p:spPr bwMode="auto">
            <a:xfrm>
              <a:off x="3202" y="1968"/>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3</a:t>
              </a:r>
            </a:p>
          </p:txBody>
        </p:sp>
        <p:sp>
          <p:nvSpPr>
            <p:cNvPr id="13369" name="Text Box 38"/>
            <p:cNvSpPr txBox="1">
              <a:spLocks noChangeArrowheads="1"/>
            </p:cNvSpPr>
            <p:nvPr/>
          </p:nvSpPr>
          <p:spPr bwMode="auto">
            <a:xfrm>
              <a:off x="3202" y="2112"/>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3</a:t>
              </a:r>
            </a:p>
          </p:txBody>
        </p:sp>
        <p:sp>
          <p:nvSpPr>
            <p:cNvPr id="13370" name="Text Box 39"/>
            <p:cNvSpPr txBox="1">
              <a:spLocks noChangeArrowheads="1"/>
            </p:cNvSpPr>
            <p:nvPr/>
          </p:nvSpPr>
          <p:spPr bwMode="auto">
            <a:xfrm>
              <a:off x="3202" y="2438"/>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15000">
                  <a:latin typeface="Times New Roman" pitchFamily="18" charset="0"/>
                </a:rPr>
                <a:t>3</a:t>
              </a:r>
            </a:p>
          </p:txBody>
        </p:sp>
        <p:sp>
          <p:nvSpPr>
            <p:cNvPr id="13371" name="Text Box 40"/>
            <p:cNvSpPr txBox="1">
              <a:spLocks noChangeArrowheads="1"/>
            </p:cNvSpPr>
            <p:nvPr/>
          </p:nvSpPr>
          <p:spPr bwMode="auto">
            <a:xfrm>
              <a:off x="3200" y="2304"/>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72" name="Text Box 41"/>
            <p:cNvSpPr txBox="1">
              <a:spLocks noChangeArrowheads="1"/>
            </p:cNvSpPr>
            <p:nvPr/>
          </p:nvSpPr>
          <p:spPr bwMode="auto">
            <a:xfrm>
              <a:off x="1734" y="196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73" name="Text Box 42"/>
            <p:cNvSpPr txBox="1">
              <a:spLocks noChangeArrowheads="1"/>
            </p:cNvSpPr>
            <p:nvPr/>
          </p:nvSpPr>
          <p:spPr bwMode="auto">
            <a:xfrm>
              <a:off x="1734" y="210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74" name="Text Box 43"/>
            <p:cNvSpPr txBox="1">
              <a:spLocks noChangeArrowheads="1"/>
            </p:cNvSpPr>
            <p:nvPr/>
          </p:nvSpPr>
          <p:spPr bwMode="auto">
            <a:xfrm>
              <a:off x="1734" y="243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75" name="Text Box 44"/>
            <p:cNvSpPr txBox="1">
              <a:spLocks noChangeArrowheads="1"/>
            </p:cNvSpPr>
            <p:nvPr/>
          </p:nvSpPr>
          <p:spPr bwMode="auto">
            <a:xfrm>
              <a:off x="1808" y="2304"/>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76" name="Text Box 45"/>
            <p:cNvSpPr txBox="1">
              <a:spLocks noChangeArrowheads="1"/>
            </p:cNvSpPr>
            <p:nvPr/>
          </p:nvSpPr>
          <p:spPr bwMode="auto">
            <a:xfrm>
              <a:off x="2214" y="196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0000</a:t>
              </a:r>
            </a:p>
          </p:txBody>
        </p:sp>
        <p:sp>
          <p:nvSpPr>
            <p:cNvPr id="13377" name="Text Box 46"/>
            <p:cNvSpPr txBox="1">
              <a:spLocks noChangeArrowheads="1"/>
            </p:cNvSpPr>
            <p:nvPr/>
          </p:nvSpPr>
          <p:spPr bwMode="auto">
            <a:xfrm>
              <a:off x="2214" y="210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0001</a:t>
              </a:r>
            </a:p>
          </p:txBody>
        </p:sp>
        <p:sp>
          <p:nvSpPr>
            <p:cNvPr id="13378" name="Text Box 47"/>
            <p:cNvSpPr txBox="1">
              <a:spLocks noChangeArrowheads="1"/>
            </p:cNvSpPr>
            <p:nvPr/>
          </p:nvSpPr>
          <p:spPr bwMode="auto">
            <a:xfrm>
              <a:off x="2214" y="243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1110</a:t>
              </a:r>
            </a:p>
          </p:txBody>
        </p:sp>
        <p:sp>
          <p:nvSpPr>
            <p:cNvPr id="13379" name="Text Box 48"/>
            <p:cNvSpPr txBox="1">
              <a:spLocks noChangeArrowheads="1"/>
            </p:cNvSpPr>
            <p:nvPr/>
          </p:nvSpPr>
          <p:spPr bwMode="auto">
            <a:xfrm>
              <a:off x="2288" y="2304"/>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grpSp>
      <p:grpSp>
        <p:nvGrpSpPr>
          <p:cNvPr id="482353" name="Group 49"/>
          <p:cNvGrpSpPr>
            <a:grpSpLocks/>
          </p:cNvGrpSpPr>
          <p:nvPr/>
        </p:nvGrpSpPr>
        <p:grpSpPr bwMode="auto">
          <a:xfrm>
            <a:off x="2752725" y="5562600"/>
            <a:ext cx="3124200" cy="1143000"/>
            <a:chOff x="1686" y="3504"/>
            <a:chExt cx="1968" cy="720"/>
          </a:xfrm>
        </p:grpSpPr>
        <p:sp>
          <p:nvSpPr>
            <p:cNvPr id="13346" name="Rectangle 50"/>
            <p:cNvSpPr>
              <a:spLocks noChangeArrowheads="1"/>
            </p:cNvSpPr>
            <p:nvPr/>
          </p:nvSpPr>
          <p:spPr bwMode="auto">
            <a:xfrm>
              <a:off x="1686" y="3514"/>
              <a:ext cx="1968"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7" name="Text Box 51"/>
            <p:cNvSpPr txBox="1">
              <a:spLocks noChangeArrowheads="1"/>
            </p:cNvSpPr>
            <p:nvPr/>
          </p:nvSpPr>
          <p:spPr bwMode="auto">
            <a:xfrm>
              <a:off x="1734" y="350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48" name="Text Box 52"/>
            <p:cNvSpPr txBox="1">
              <a:spLocks noChangeArrowheads="1"/>
            </p:cNvSpPr>
            <p:nvPr/>
          </p:nvSpPr>
          <p:spPr bwMode="auto">
            <a:xfrm>
              <a:off x="1734" y="363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49" name="Text Box 53"/>
            <p:cNvSpPr txBox="1">
              <a:spLocks noChangeArrowheads="1"/>
            </p:cNvSpPr>
            <p:nvPr/>
          </p:nvSpPr>
          <p:spPr bwMode="auto">
            <a:xfrm>
              <a:off x="1734" y="397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50" name="Text Box 54"/>
            <p:cNvSpPr txBox="1">
              <a:spLocks noChangeArrowheads="1"/>
            </p:cNvSpPr>
            <p:nvPr/>
          </p:nvSpPr>
          <p:spPr bwMode="auto">
            <a:xfrm>
              <a:off x="1808" y="3840"/>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51" name="Text Box 55"/>
            <p:cNvSpPr txBox="1">
              <a:spLocks noChangeArrowheads="1"/>
            </p:cNvSpPr>
            <p:nvPr/>
          </p:nvSpPr>
          <p:spPr bwMode="auto">
            <a:xfrm>
              <a:off x="2214" y="350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52" name="Text Box 56"/>
            <p:cNvSpPr txBox="1">
              <a:spLocks noChangeArrowheads="1"/>
            </p:cNvSpPr>
            <p:nvPr/>
          </p:nvSpPr>
          <p:spPr bwMode="auto">
            <a:xfrm>
              <a:off x="2214" y="363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53" name="Text Box 57"/>
            <p:cNvSpPr txBox="1">
              <a:spLocks noChangeArrowheads="1"/>
            </p:cNvSpPr>
            <p:nvPr/>
          </p:nvSpPr>
          <p:spPr bwMode="auto">
            <a:xfrm>
              <a:off x="2214" y="397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54" name="Text Box 58"/>
            <p:cNvSpPr txBox="1">
              <a:spLocks noChangeArrowheads="1"/>
            </p:cNvSpPr>
            <p:nvPr/>
          </p:nvSpPr>
          <p:spPr bwMode="auto">
            <a:xfrm>
              <a:off x="2288" y="3840"/>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55" name="Text Box 59"/>
            <p:cNvSpPr txBox="1">
              <a:spLocks noChangeArrowheads="1"/>
            </p:cNvSpPr>
            <p:nvPr/>
          </p:nvSpPr>
          <p:spPr bwMode="auto">
            <a:xfrm>
              <a:off x="2690" y="350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56" name="Text Box 60"/>
            <p:cNvSpPr txBox="1">
              <a:spLocks noChangeArrowheads="1"/>
            </p:cNvSpPr>
            <p:nvPr/>
          </p:nvSpPr>
          <p:spPr bwMode="auto">
            <a:xfrm>
              <a:off x="2690" y="363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57" name="Text Box 61"/>
            <p:cNvSpPr txBox="1">
              <a:spLocks noChangeArrowheads="1"/>
            </p:cNvSpPr>
            <p:nvPr/>
          </p:nvSpPr>
          <p:spPr bwMode="auto">
            <a:xfrm>
              <a:off x="2690" y="397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58" name="Text Box 62"/>
            <p:cNvSpPr txBox="1">
              <a:spLocks noChangeArrowheads="1"/>
            </p:cNvSpPr>
            <p:nvPr/>
          </p:nvSpPr>
          <p:spPr bwMode="auto">
            <a:xfrm>
              <a:off x="2764" y="3840"/>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59" name="Text Box 63"/>
            <p:cNvSpPr txBox="1">
              <a:spLocks noChangeArrowheads="1"/>
            </p:cNvSpPr>
            <p:nvPr/>
          </p:nvSpPr>
          <p:spPr bwMode="auto">
            <a:xfrm>
              <a:off x="3170" y="350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0000</a:t>
              </a:r>
            </a:p>
          </p:txBody>
        </p:sp>
        <p:sp>
          <p:nvSpPr>
            <p:cNvPr id="13360" name="Text Box 64"/>
            <p:cNvSpPr txBox="1">
              <a:spLocks noChangeArrowheads="1"/>
            </p:cNvSpPr>
            <p:nvPr/>
          </p:nvSpPr>
          <p:spPr bwMode="auto">
            <a:xfrm>
              <a:off x="3170" y="3638"/>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0001</a:t>
              </a:r>
            </a:p>
          </p:txBody>
        </p:sp>
        <p:sp>
          <p:nvSpPr>
            <p:cNvPr id="13361" name="Text Box 65"/>
            <p:cNvSpPr txBox="1">
              <a:spLocks noChangeArrowheads="1"/>
            </p:cNvSpPr>
            <p:nvPr/>
          </p:nvSpPr>
          <p:spPr bwMode="auto">
            <a:xfrm>
              <a:off x="3170" y="397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62" name="Text Box 66"/>
            <p:cNvSpPr txBox="1">
              <a:spLocks noChangeArrowheads="1"/>
            </p:cNvSpPr>
            <p:nvPr/>
          </p:nvSpPr>
          <p:spPr bwMode="auto">
            <a:xfrm>
              <a:off x="3244" y="3840"/>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grpSp>
      <p:grpSp>
        <p:nvGrpSpPr>
          <p:cNvPr id="482371" name="Group 67"/>
          <p:cNvGrpSpPr>
            <a:grpSpLocks/>
          </p:cNvGrpSpPr>
          <p:nvPr/>
        </p:nvGrpSpPr>
        <p:grpSpPr bwMode="auto">
          <a:xfrm>
            <a:off x="2752725" y="4343400"/>
            <a:ext cx="3124200" cy="1146175"/>
            <a:chOff x="1686" y="2736"/>
            <a:chExt cx="1968" cy="722"/>
          </a:xfrm>
        </p:grpSpPr>
        <p:sp>
          <p:nvSpPr>
            <p:cNvPr id="13329" name="Rectangle 68"/>
            <p:cNvSpPr>
              <a:spLocks noChangeArrowheads="1"/>
            </p:cNvSpPr>
            <p:nvPr/>
          </p:nvSpPr>
          <p:spPr bwMode="auto">
            <a:xfrm>
              <a:off x="1686" y="2746"/>
              <a:ext cx="1968"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0" name="Text Box 69"/>
            <p:cNvSpPr txBox="1">
              <a:spLocks noChangeArrowheads="1"/>
            </p:cNvSpPr>
            <p:nvPr/>
          </p:nvSpPr>
          <p:spPr bwMode="auto">
            <a:xfrm>
              <a:off x="1734" y="2736"/>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31" name="Text Box 70"/>
            <p:cNvSpPr txBox="1">
              <a:spLocks noChangeArrowheads="1"/>
            </p:cNvSpPr>
            <p:nvPr/>
          </p:nvSpPr>
          <p:spPr bwMode="auto">
            <a:xfrm>
              <a:off x="1734" y="287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32" name="Text Box 71"/>
            <p:cNvSpPr txBox="1">
              <a:spLocks noChangeArrowheads="1"/>
            </p:cNvSpPr>
            <p:nvPr/>
          </p:nvSpPr>
          <p:spPr bwMode="auto">
            <a:xfrm>
              <a:off x="1734" y="3206"/>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33" name="Text Box 72"/>
            <p:cNvSpPr txBox="1">
              <a:spLocks noChangeArrowheads="1"/>
            </p:cNvSpPr>
            <p:nvPr/>
          </p:nvSpPr>
          <p:spPr bwMode="auto">
            <a:xfrm>
              <a:off x="1808" y="3072"/>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34" name="Text Box 73"/>
            <p:cNvSpPr txBox="1">
              <a:spLocks noChangeArrowheads="1"/>
            </p:cNvSpPr>
            <p:nvPr/>
          </p:nvSpPr>
          <p:spPr bwMode="auto">
            <a:xfrm>
              <a:off x="2214" y="2736"/>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35" name="Text Box 74"/>
            <p:cNvSpPr txBox="1">
              <a:spLocks noChangeArrowheads="1"/>
            </p:cNvSpPr>
            <p:nvPr/>
          </p:nvSpPr>
          <p:spPr bwMode="auto">
            <a:xfrm>
              <a:off x="2214" y="287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36" name="Text Box 75"/>
            <p:cNvSpPr txBox="1">
              <a:spLocks noChangeArrowheads="1"/>
            </p:cNvSpPr>
            <p:nvPr/>
          </p:nvSpPr>
          <p:spPr bwMode="auto">
            <a:xfrm>
              <a:off x="2214" y="3206"/>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1111</a:t>
              </a:r>
            </a:p>
          </p:txBody>
        </p:sp>
        <p:sp>
          <p:nvSpPr>
            <p:cNvPr id="13337" name="Text Box 76"/>
            <p:cNvSpPr txBox="1">
              <a:spLocks noChangeArrowheads="1"/>
            </p:cNvSpPr>
            <p:nvPr/>
          </p:nvSpPr>
          <p:spPr bwMode="auto">
            <a:xfrm>
              <a:off x="2288" y="3072"/>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38" name="Text Box 77"/>
            <p:cNvSpPr txBox="1">
              <a:spLocks noChangeArrowheads="1"/>
            </p:cNvSpPr>
            <p:nvPr/>
          </p:nvSpPr>
          <p:spPr bwMode="auto">
            <a:xfrm>
              <a:off x="3202" y="2736"/>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3</a:t>
              </a:r>
            </a:p>
          </p:txBody>
        </p:sp>
        <p:sp>
          <p:nvSpPr>
            <p:cNvPr id="13339" name="Text Box 78"/>
            <p:cNvSpPr txBox="1">
              <a:spLocks noChangeArrowheads="1"/>
            </p:cNvSpPr>
            <p:nvPr/>
          </p:nvSpPr>
          <p:spPr bwMode="auto">
            <a:xfrm>
              <a:off x="3202" y="2880"/>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25000">
                  <a:latin typeface="Times New Roman" pitchFamily="18" charset="0"/>
                </a:rPr>
                <a:t>3</a:t>
              </a:r>
            </a:p>
          </p:txBody>
        </p:sp>
        <p:sp>
          <p:nvSpPr>
            <p:cNvPr id="13340" name="Text Box 79"/>
            <p:cNvSpPr txBox="1">
              <a:spLocks noChangeArrowheads="1"/>
            </p:cNvSpPr>
            <p:nvPr/>
          </p:nvSpPr>
          <p:spPr bwMode="auto">
            <a:xfrm>
              <a:off x="3202" y="3206"/>
              <a:ext cx="2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A</a:t>
              </a:r>
              <a:r>
                <a:rPr lang="en-US" altLang="zh-CN" sz="2000" baseline="-15000">
                  <a:latin typeface="Times New Roman" pitchFamily="18" charset="0"/>
                </a:rPr>
                <a:t>3</a:t>
              </a:r>
            </a:p>
          </p:txBody>
        </p:sp>
        <p:sp>
          <p:nvSpPr>
            <p:cNvPr id="13341" name="Text Box 80"/>
            <p:cNvSpPr txBox="1">
              <a:spLocks noChangeArrowheads="1"/>
            </p:cNvSpPr>
            <p:nvPr/>
          </p:nvSpPr>
          <p:spPr bwMode="auto">
            <a:xfrm>
              <a:off x="3200" y="3072"/>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sp>
          <p:nvSpPr>
            <p:cNvPr id="13342" name="Text Box 81"/>
            <p:cNvSpPr txBox="1">
              <a:spLocks noChangeArrowheads="1"/>
            </p:cNvSpPr>
            <p:nvPr/>
          </p:nvSpPr>
          <p:spPr bwMode="auto">
            <a:xfrm>
              <a:off x="2690" y="2736"/>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0000</a:t>
              </a:r>
            </a:p>
          </p:txBody>
        </p:sp>
        <p:sp>
          <p:nvSpPr>
            <p:cNvPr id="13343" name="Text Box 82"/>
            <p:cNvSpPr txBox="1">
              <a:spLocks noChangeArrowheads="1"/>
            </p:cNvSpPr>
            <p:nvPr/>
          </p:nvSpPr>
          <p:spPr bwMode="auto">
            <a:xfrm>
              <a:off x="2690" y="287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0001</a:t>
              </a:r>
            </a:p>
          </p:txBody>
        </p:sp>
        <p:sp>
          <p:nvSpPr>
            <p:cNvPr id="13344" name="Text Box 83"/>
            <p:cNvSpPr txBox="1">
              <a:spLocks noChangeArrowheads="1"/>
            </p:cNvSpPr>
            <p:nvPr/>
          </p:nvSpPr>
          <p:spPr bwMode="auto">
            <a:xfrm>
              <a:off x="2690" y="3206"/>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1110</a:t>
              </a:r>
            </a:p>
          </p:txBody>
        </p:sp>
        <p:sp>
          <p:nvSpPr>
            <p:cNvPr id="13345" name="Text Box 84"/>
            <p:cNvSpPr txBox="1">
              <a:spLocks noChangeArrowheads="1"/>
            </p:cNvSpPr>
            <p:nvPr/>
          </p:nvSpPr>
          <p:spPr bwMode="auto">
            <a:xfrm>
              <a:off x="2764" y="3072"/>
              <a:ext cx="31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a:t>
              </a:r>
            </a:p>
          </p:txBody>
        </p:sp>
      </p:grpSp>
      <p:sp>
        <p:nvSpPr>
          <p:cNvPr id="482389" name="Text Box 85"/>
          <p:cNvSpPr txBox="1">
            <a:spLocks noChangeArrowheads="1"/>
          </p:cNvSpPr>
          <p:nvPr/>
        </p:nvSpPr>
        <p:spPr bwMode="auto">
          <a:xfrm>
            <a:off x="1117600" y="2270125"/>
            <a:ext cx="139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4 位操作码</a:t>
            </a:r>
          </a:p>
        </p:txBody>
      </p:sp>
      <p:sp>
        <p:nvSpPr>
          <p:cNvPr id="482390" name="Text Box 86"/>
          <p:cNvSpPr txBox="1">
            <a:spLocks noChangeArrowheads="1"/>
          </p:cNvSpPr>
          <p:nvPr/>
        </p:nvSpPr>
        <p:spPr bwMode="auto">
          <a:xfrm>
            <a:off x="1117600" y="3489325"/>
            <a:ext cx="139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8 位操作码</a:t>
            </a:r>
          </a:p>
        </p:txBody>
      </p:sp>
      <p:sp>
        <p:nvSpPr>
          <p:cNvPr id="482391" name="Text Box 87"/>
          <p:cNvSpPr txBox="1">
            <a:spLocks noChangeArrowheads="1"/>
          </p:cNvSpPr>
          <p:nvPr/>
        </p:nvSpPr>
        <p:spPr bwMode="auto">
          <a:xfrm>
            <a:off x="990600" y="47244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12 位操作码</a:t>
            </a:r>
          </a:p>
        </p:txBody>
      </p:sp>
      <p:sp>
        <p:nvSpPr>
          <p:cNvPr id="482392" name="Text Box 88"/>
          <p:cNvSpPr txBox="1">
            <a:spLocks noChangeArrowheads="1"/>
          </p:cNvSpPr>
          <p:nvPr/>
        </p:nvSpPr>
        <p:spPr bwMode="auto">
          <a:xfrm>
            <a:off x="990600" y="5927725"/>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16 位操作码</a:t>
            </a:r>
          </a:p>
        </p:txBody>
      </p:sp>
      <p:sp>
        <p:nvSpPr>
          <p:cNvPr id="482393" name="Text Box 89"/>
          <p:cNvSpPr txBox="1">
            <a:spLocks noChangeArrowheads="1"/>
          </p:cNvSpPr>
          <p:nvPr/>
        </p:nvSpPr>
        <p:spPr bwMode="auto">
          <a:xfrm>
            <a:off x="6029325" y="2270125"/>
            <a:ext cx="311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最多15条三地址指令</a:t>
            </a:r>
          </a:p>
        </p:txBody>
      </p:sp>
      <p:sp>
        <p:nvSpPr>
          <p:cNvPr id="482394" name="Text Box 90"/>
          <p:cNvSpPr txBox="1">
            <a:spLocks noChangeArrowheads="1"/>
          </p:cNvSpPr>
          <p:nvPr/>
        </p:nvSpPr>
        <p:spPr bwMode="auto">
          <a:xfrm>
            <a:off x="6029325" y="3489325"/>
            <a:ext cx="2719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最多15条二地址指令</a:t>
            </a:r>
          </a:p>
        </p:txBody>
      </p:sp>
      <p:sp>
        <p:nvSpPr>
          <p:cNvPr id="482395" name="Text Box 91"/>
          <p:cNvSpPr txBox="1">
            <a:spLocks noChangeArrowheads="1"/>
          </p:cNvSpPr>
          <p:nvPr/>
        </p:nvSpPr>
        <p:spPr bwMode="auto">
          <a:xfrm>
            <a:off x="6029325" y="4724400"/>
            <a:ext cx="2646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最多15条一地址指令</a:t>
            </a:r>
          </a:p>
        </p:txBody>
      </p:sp>
      <p:sp>
        <p:nvSpPr>
          <p:cNvPr id="482396" name="Text Box 92"/>
          <p:cNvSpPr txBox="1">
            <a:spLocks noChangeArrowheads="1"/>
          </p:cNvSpPr>
          <p:nvPr/>
        </p:nvSpPr>
        <p:spPr bwMode="auto">
          <a:xfrm>
            <a:off x="6029325" y="5927725"/>
            <a:ext cx="1971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16条零地址指令</a:t>
            </a:r>
          </a:p>
        </p:txBody>
      </p:sp>
      <p:sp>
        <p:nvSpPr>
          <p:cNvPr id="2" name="日期占位符 1"/>
          <p:cNvSpPr>
            <a:spLocks noGrp="1"/>
          </p:cNvSpPr>
          <p:nvPr>
            <p:ph type="dt" sz="half" idx="10"/>
          </p:nvPr>
        </p:nvSpPr>
        <p:spPr/>
        <p:txBody>
          <a:bodyPr/>
          <a:lstStyle/>
          <a:p>
            <a:pPr>
              <a:defRPr/>
            </a:pPr>
            <a:fld id="{2A7D5FEA-1547-4754-B8B4-5205BA7DD21D}" type="datetime13">
              <a:rPr lang="zh-CN" altLang="en-US" smtClean="0"/>
              <a:t>下午12时0分50秒</a:t>
            </a:fld>
            <a:endParaRPr lang="en-US" altLang="zh-CN"/>
          </a:p>
        </p:txBody>
      </p:sp>
      <p:sp>
        <p:nvSpPr>
          <p:cNvPr id="3" name="灯片编号占位符 2"/>
          <p:cNvSpPr>
            <a:spLocks noGrp="1"/>
          </p:cNvSpPr>
          <p:nvPr>
            <p:ph type="sldNum" sz="quarter" idx="12"/>
          </p:nvPr>
        </p:nvSpPr>
        <p:spPr/>
        <p:txBody>
          <a:bodyPr/>
          <a:lstStyle/>
          <a:p>
            <a:pPr>
              <a:defRPr/>
            </a:pPr>
            <a:fld id="{3548093C-9B4A-4755-83C1-40C3C2641BB6}" type="slidenum">
              <a:rPr lang="en-US" altLang="zh-CN" smtClean="0"/>
              <a:pPr>
                <a:defRPr/>
              </a:pPr>
              <a:t>20</a:t>
            </a:fld>
            <a:endParaRPr lang="en-US" altLang="zh-CN"/>
          </a:p>
        </p:txBody>
      </p:sp>
    </p:spTree>
    <p:extLst>
      <p:ext uri="{BB962C8B-B14F-4D97-AF65-F5344CB8AC3E}">
        <p14:creationId xmlns:p14="http://schemas.microsoft.com/office/powerpoint/2010/main" val="1235014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307"/>
                                        </p:tgtEl>
                                        <p:attrNameLst>
                                          <p:attrName>style.visibility</p:attrName>
                                        </p:attrNameLst>
                                      </p:cBhvr>
                                      <p:to>
                                        <p:strVal val="visible"/>
                                      </p:to>
                                    </p:set>
                                    <p:animEffect transition="in" filter="blinds(horizontal)">
                                      <p:cBhvr>
                                        <p:cTn id="7" dur="500"/>
                                        <p:tgtEl>
                                          <p:spTgt spid="482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482308"/>
                                        </p:tgtEl>
                                        <p:attrNameLst>
                                          <p:attrName>style.visibility</p:attrName>
                                        </p:attrNameLst>
                                      </p:cBhvr>
                                      <p:to>
                                        <p:strVal val="visible"/>
                                      </p:to>
                                    </p:set>
                                    <p:animEffect transition="in" filter="barn(outVertical)">
                                      <p:cBhvr>
                                        <p:cTn id="12" dur="500"/>
                                        <p:tgtEl>
                                          <p:spTgt spid="482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2389"/>
                                        </p:tgtEl>
                                        <p:attrNameLst>
                                          <p:attrName>style.visibility</p:attrName>
                                        </p:attrNameLst>
                                      </p:cBhvr>
                                      <p:to>
                                        <p:strVal val="visible"/>
                                      </p:to>
                                    </p:set>
                                    <p:animEffect transition="in" filter="blinds(horizontal)">
                                      <p:cBhvr>
                                        <p:cTn id="17" dur="500"/>
                                        <p:tgtEl>
                                          <p:spTgt spid="482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482317"/>
                                        </p:tgtEl>
                                        <p:attrNameLst>
                                          <p:attrName>style.visibility</p:attrName>
                                        </p:attrNameLst>
                                      </p:cBhvr>
                                      <p:to>
                                        <p:strVal val="visible"/>
                                      </p:to>
                                    </p:set>
                                    <p:animEffect transition="in" filter="barn(outVertical)">
                                      <p:cBhvr>
                                        <p:cTn id="22" dur="500"/>
                                        <p:tgtEl>
                                          <p:spTgt spid="4823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2393"/>
                                        </p:tgtEl>
                                        <p:attrNameLst>
                                          <p:attrName>style.visibility</p:attrName>
                                        </p:attrNameLst>
                                      </p:cBhvr>
                                      <p:to>
                                        <p:strVal val="visible"/>
                                      </p:to>
                                    </p:set>
                                    <p:animEffect transition="in" filter="blinds(horizontal)">
                                      <p:cBhvr>
                                        <p:cTn id="27" dur="500"/>
                                        <p:tgtEl>
                                          <p:spTgt spid="4823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2390"/>
                                        </p:tgtEl>
                                        <p:attrNameLst>
                                          <p:attrName>style.visibility</p:attrName>
                                        </p:attrNameLst>
                                      </p:cBhvr>
                                      <p:to>
                                        <p:strVal val="visible"/>
                                      </p:to>
                                    </p:set>
                                    <p:animEffect transition="in" filter="blinds(horizontal)">
                                      <p:cBhvr>
                                        <p:cTn id="32" dur="500"/>
                                        <p:tgtEl>
                                          <p:spTgt spid="4823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nodeType="clickEffect">
                                  <p:stCondLst>
                                    <p:cond delay="0"/>
                                  </p:stCondLst>
                                  <p:childTnLst>
                                    <p:set>
                                      <p:cBhvr>
                                        <p:cTn id="36" dur="1" fill="hold">
                                          <p:stCondLst>
                                            <p:cond delay="0"/>
                                          </p:stCondLst>
                                        </p:cTn>
                                        <p:tgtEl>
                                          <p:spTgt spid="482335"/>
                                        </p:tgtEl>
                                        <p:attrNameLst>
                                          <p:attrName>style.visibility</p:attrName>
                                        </p:attrNameLst>
                                      </p:cBhvr>
                                      <p:to>
                                        <p:strVal val="visible"/>
                                      </p:to>
                                    </p:set>
                                    <p:animEffect transition="in" filter="barn(outVertical)">
                                      <p:cBhvr>
                                        <p:cTn id="37" dur="500"/>
                                        <p:tgtEl>
                                          <p:spTgt spid="4823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2394"/>
                                        </p:tgtEl>
                                        <p:attrNameLst>
                                          <p:attrName>style.visibility</p:attrName>
                                        </p:attrNameLst>
                                      </p:cBhvr>
                                      <p:to>
                                        <p:strVal val="visible"/>
                                      </p:to>
                                    </p:set>
                                    <p:animEffect transition="in" filter="blinds(horizontal)">
                                      <p:cBhvr>
                                        <p:cTn id="42" dur="500"/>
                                        <p:tgtEl>
                                          <p:spTgt spid="4823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82391"/>
                                        </p:tgtEl>
                                        <p:attrNameLst>
                                          <p:attrName>style.visibility</p:attrName>
                                        </p:attrNameLst>
                                      </p:cBhvr>
                                      <p:to>
                                        <p:strVal val="visible"/>
                                      </p:to>
                                    </p:set>
                                    <p:animEffect transition="in" filter="blinds(horizontal)">
                                      <p:cBhvr>
                                        <p:cTn id="47" dur="500"/>
                                        <p:tgtEl>
                                          <p:spTgt spid="4823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nodeType="clickEffect">
                                  <p:stCondLst>
                                    <p:cond delay="0"/>
                                  </p:stCondLst>
                                  <p:childTnLst>
                                    <p:set>
                                      <p:cBhvr>
                                        <p:cTn id="51" dur="1" fill="hold">
                                          <p:stCondLst>
                                            <p:cond delay="0"/>
                                          </p:stCondLst>
                                        </p:cTn>
                                        <p:tgtEl>
                                          <p:spTgt spid="482371"/>
                                        </p:tgtEl>
                                        <p:attrNameLst>
                                          <p:attrName>style.visibility</p:attrName>
                                        </p:attrNameLst>
                                      </p:cBhvr>
                                      <p:to>
                                        <p:strVal val="visible"/>
                                      </p:to>
                                    </p:set>
                                    <p:animEffect transition="in" filter="barn(outVertical)">
                                      <p:cBhvr>
                                        <p:cTn id="52" dur="500"/>
                                        <p:tgtEl>
                                          <p:spTgt spid="4823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82395"/>
                                        </p:tgtEl>
                                        <p:attrNameLst>
                                          <p:attrName>style.visibility</p:attrName>
                                        </p:attrNameLst>
                                      </p:cBhvr>
                                      <p:to>
                                        <p:strVal val="visible"/>
                                      </p:to>
                                    </p:set>
                                    <p:animEffect transition="in" filter="blinds(horizontal)">
                                      <p:cBhvr>
                                        <p:cTn id="57" dur="500"/>
                                        <p:tgtEl>
                                          <p:spTgt spid="4823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82392"/>
                                        </p:tgtEl>
                                        <p:attrNameLst>
                                          <p:attrName>style.visibility</p:attrName>
                                        </p:attrNameLst>
                                      </p:cBhvr>
                                      <p:to>
                                        <p:strVal val="visible"/>
                                      </p:to>
                                    </p:set>
                                    <p:animEffect transition="in" filter="blinds(horizontal)">
                                      <p:cBhvr>
                                        <p:cTn id="62" dur="500"/>
                                        <p:tgtEl>
                                          <p:spTgt spid="48239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37" fill="hold" nodeType="clickEffect">
                                  <p:stCondLst>
                                    <p:cond delay="0"/>
                                  </p:stCondLst>
                                  <p:childTnLst>
                                    <p:set>
                                      <p:cBhvr>
                                        <p:cTn id="66" dur="1" fill="hold">
                                          <p:stCondLst>
                                            <p:cond delay="0"/>
                                          </p:stCondLst>
                                        </p:cTn>
                                        <p:tgtEl>
                                          <p:spTgt spid="482353"/>
                                        </p:tgtEl>
                                        <p:attrNameLst>
                                          <p:attrName>style.visibility</p:attrName>
                                        </p:attrNameLst>
                                      </p:cBhvr>
                                      <p:to>
                                        <p:strVal val="visible"/>
                                      </p:to>
                                    </p:set>
                                    <p:animEffect transition="in" filter="barn(outVertical)">
                                      <p:cBhvr>
                                        <p:cTn id="67" dur="500"/>
                                        <p:tgtEl>
                                          <p:spTgt spid="48235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82396"/>
                                        </p:tgtEl>
                                        <p:attrNameLst>
                                          <p:attrName>style.visibility</p:attrName>
                                        </p:attrNameLst>
                                      </p:cBhvr>
                                      <p:to>
                                        <p:strVal val="visible"/>
                                      </p:to>
                                    </p:set>
                                    <p:animEffect transition="in" filter="blinds(horizontal)">
                                      <p:cBhvr>
                                        <p:cTn id="72" dur="500"/>
                                        <p:tgtEl>
                                          <p:spTgt spid="482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autoUpdateAnimBg="0"/>
      <p:bldP spid="482389" grpId="0" autoUpdateAnimBg="0"/>
      <p:bldP spid="482390" grpId="0" autoUpdateAnimBg="0"/>
      <p:bldP spid="482391" grpId="0" autoUpdateAnimBg="0"/>
      <p:bldP spid="482392" grpId="0" autoUpdateAnimBg="0"/>
      <p:bldP spid="482393" grpId="0" autoUpdateAnimBg="0"/>
      <p:bldP spid="482394" grpId="0" autoUpdateAnimBg="0"/>
      <p:bldP spid="482395" grpId="0" autoUpdateAnimBg="0"/>
      <p:bldP spid="48239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977FA89-ED95-4026-B1D5-017761C2D5C0}" type="slidenum">
              <a:rPr lang="en-US" altLang="zh-CN" smtClean="0"/>
              <a:pPr eaLnBrk="1" hangingPunct="1"/>
              <a:t>21</a:t>
            </a:fld>
            <a:endParaRPr lang="en-US" altLang="zh-CN" smtClean="0"/>
          </a:p>
        </p:txBody>
      </p:sp>
      <p:sp>
        <p:nvSpPr>
          <p:cNvPr id="23555" name="Rectangle 2"/>
          <p:cNvSpPr>
            <a:spLocks noGrp="1" noChangeArrowheads="1"/>
          </p:cNvSpPr>
          <p:nvPr>
            <p:ph type="title"/>
          </p:nvPr>
        </p:nvSpPr>
        <p:spPr>
          <a:xfrm>
            <a:off x="457200" y="223838"/>
            <a:ext cx="7543800" cy="1193800"/>
          </a:xfrm>
        </p:spPr>
        <p:txBody>
          <a:bodyPr/>
          <a:lstStyle/>
          <a:p>
            <a:pPr eaLnBrk="1" hangingPunct="1"/>
            <a:r>
              <a:rPr lang="zh-CN" altLang="zh-CN" sz="3600" smtClean="0"/>
              <a:t>4.2.4 </a:t>
            </a:r>
            <a:r>
              <a:rPr lang="zh-CN" sz="3600" smtClean="0"/>
              <a:t>指令助记符</a:t>
            </a:r>
            <a:endParaRPr lang="zh-CN" altLang="en-US" sz="3500" smtClean="0"/>
          </a:p>
        </p:txBody>
      </p:sp>
      <p:sp>
        <p:nvSpPr>
          <p:cNvPr id="23556" name="Rectangle 3"/>
          <p:cNvSpPr>
            <a:spLocks noGrp="1" noChangeArrowheads="1"/>
          </p:cNvSpPr>
          <p:nvPr>
            <p:ph type="body" idx="1"/>
          </p:nvPr>
        </p:nvSpPr>
        <p:spPr/>
        <p:txBody>
          <a:bodyPr/>
          <a:lstStyle/>
          <a:p>
            <a:pPr eaLnBrk="1" hangingPunct="1"/>
            <a:r>
              <a:rPr lang="zh-CN" altLang="en-US" smtClean="0"/>
              <a:t>由于硬件只能识别</a:t>
            </a:r>
            <a:r>
              <a:rPr lang="en-US" altLang="zh-CN" smtClean="0"/>
              <a:t>1</a:t>
            </a:r>
            <a:r>
              <a:rPr lang="zh-CN" altLang="en-US" smtClean="0"/>
              <a:t>和</a:t>
            </a:r>
            <a:r>
              <a:rPr lang="en-US" altLang="zh-CN" smtClean="0"/>
              <a:t>0</a:t>
            </a:r>
            <a:r>
              <a:rPr lang="zh-CN" altLang="en-US" smtClean="0"/>
              <a:t>，所以采用二进制操作码是必要的，但是我们用二进制来书写程序却非常麻烦。</a:t>
            </a:r>
            <a:endParaRPr lang="zh-CN" altLang="en-US" sz="2600" smtClean="0"/>
          </a:p>
          <a:p>
            <a:pPr eaLnBrk="1" hangingPunct="1"/>
            <a:r>
              <a:rPr lang="zh-CN" altLang="en-US" smtClean="0"/>
              <a:t>为了便于书写和阅读程序，每条指令通常用</a:t>
            </a:r>
            <a:r>
              <a:rPr lang="en-US" altLang="zh-CN" smtClean="0"/>
              <a:t>3</a:t>
            </a:r>
            <a:r>
              <a:rPr lang="zh-CN" altLang="en-US" smtClean="0"/>
              <a:t>个或</a:t>
            </a:r>
            <a:r>
              <a:rPr lang="en-US" altLang="zh-CN" smtClean="0"/>
              <a:t>4</a:t>
            </a:r>
            <a:r>
              <a:rPr lang="zh-CN" altLang="en-US" smtClean="0"/>
              <a:t>个英文缩写字母来表示。这种缩写码叫做指令助记符</a:t>
            </a:r>
            <a:endParaRPr lang="zh-CN" altLang="en-US" sz="2600" smtClean="0"/>
          </a:p>
          <a:p>
            <a:pPr lvl="1" eaLnBrk="1" hangingPunct="1">
              <a:buFont typeface="Wingdings" pitchFamily="2" charset="2"/>
              <a:buChar char="Ø"/>
            </a:pPr>
            <a:r>
              <a:rPr lang="zh-CN" altLang="en-US" sz="2200" smtClean="0"/>
              <a:t>用</a:t>
            </a:r>
            <a:r>
              <a:rPr lang="en-US" altLang="zh-CN" sz="2200" smtClean="0"/>
              <a:t>3</a:t>
            </a:r>
            <a:r>
              <a:rPr lang="zh-CN" altLang="en-US" sz="2200" smtClean="0"/>
              <a:t>～</a:t>
            </a:r>
            <a:r>
              <a:rPr lang="en-US" altLang="zh-CN" sz="2200" smtClean="0"/>
              <a:t>4</a:t>
            </a:r>
            <a:r>
              <a:rPr lang="zh-CN" altLang="en-US" sz="2200" smtClean="0"/>
              <a:t>个英文字母来表示操作码，一般为英文缩写</a:t>
            </a:r>
          </a:p>
          <a:p>
            <a:pPr lvl="1" eaLnBrk="1" hangingPunct="1">
              <a:buFont typeface="Wingdings" pitchFamily="2" charset="2"/>
              <a:buChar char="Ø"/>
            </a:pPr>
            <a:r>
              <a:rPr lang="zh-CN" altLang="en-US" sz="2200" smtClean="0"/>
              <a:t>不同的计算机系统，规定不一样</a:t>
            </a:r>
          </a:p>
          <a:p>
            <a:pPr lvl="1" eaLnBrk="1" hangingPunct="1">
              <a:buFont typeface="Wingdings" pitchFamily="2" charset="2"/>
              <a:buChar char="Ø"/>
            </a:pPr>
            <a:r>
              <a:rPr lang="zh-CN" altLang="en-US" sz="2200" smtClean="0"/>
              <a:t>必须用汇编语言翻译成二进制代码</a:t>
            </a:r>
          </a:p>
        </p:txBody>
      </p:sp>
      <p:sp>
        <p:nvSpPr>
          <p:cNvPr id="2" name="日期占位符 1"/>
          <p:cNvSpPr>
            <a:spLocks noGrp="1"/>
          </p:cNvSpPr>
          <p:nvPr>
            <p:ph type="dt" sz="half" idx="10"/>
          </p:nvPr>
        </p:nvSpPr>
        <p:spPr/>
        <p:txBody>
          <a:bodyPr/>
          <a:lstStyle/>
          <a:p>
            <a:pPr>
              <a:defRPr/>
            </a:pPr>
            <a:fld id="{98300446-60CB-467F-B168-A2C90B4847F5}"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B5AD032-727C-46B6-8849-05F9648746F8}" type="slidenum">
              <a:rPr lang="en-US" altLang="zh-CN" smtClean="0"/>
              <a:pPr eaLnBrk="1" hangingPunct="1"/>
              <a:t>22</a:t>
            </a:fld>
            <a:endParaRPr lang="en-US" altLang="zh-CN" smtClean="0"/>
          </a:p>
        </p:txBody>
      </p:sp>
      <p:sp>
        <p:nvSpPr>
          <p:cNvPr id="24579" name="Rectangle 2"/>
          <p:cNvSpPr>
            <a:spLocks noGrp="1" noChangeArrowheads="1"/>
          </p:cNvSpPr>
          <p:nvPr>
            <p:ph type="title"/>
          </p:nvPr>
        </p:nvSpPr>
        <p:spPr/>
        <p:txBody>
          <a:bodyPr/>
          <a:lstStyle/>
          <a:p>
            <a:pPr eaLnBrk="1" hangingPunct="1"/>
            <a:r>
              <a:rPr lang="zh-CN" altLang="zh-CN" sz="3600" smtClean="0"/>
              <a:t>4.2.5 </a:t>
            </a:r>
            <a:r>
              <a:rPr lang="zh-CN" sz="3600" smtClean="0"/>
              <a:t>指令格式举例</a:t>
            </a:r>
            <a:endParaRPr lang="zh-CN" altLang="en-US" sz="3500" smtClean="0"/>
          </a:p>
        </p:txBody>
      </p:sp>
      <p:sp>
        <p:nvSpPr>
          <p:cNvPr id="20484" name="Rectangle 3"/>
          <p:cNvSpPr>
            <a:spLocks noGrp="1" noChangeArrowheads="1"/>
          </p:cNvSpPr>
          <p:nvPr>
            <p:ph type="body" idx="1"/>
          </p:nvPr>
        </p:nvSpPr>
        <p:spPr>
          <a:xfrm>
            <a:off x="468313" y="2133600"/>
            <a:ext cx="8229600" cy="3581400"/>
          </a:xfrm>
        </p:spPr>
        <p:txBody>
          <a:bodyPr/>
          <a:lstStyle/>
          <a:p>
            <a:pPr marL="0" indent="0" eaLnBrk="1" hangingPunct="1">
              <a:buFont typeface="Wingdings" pitchFamily="2" charset="2"/>
              <a:buNone/>
              <a:defRPr/>
            </a:pPr>
            <a:r>
              <a:rPr lang="en-US" altLang="zh-CN" sz="2800" smtClean="0"/>
              <a:t>1</a:t>
            </a:r>
            <a:r>
              <a:rPr lang="zh-CN" altLang="en-US" sz="2800" smtClean="0"/>
              <a:t>、</a:t>
            </a:r>
            <a:r>
              <a:rPr lang="en-US" altLang="zh-CN" sz="2800" smtClean="0"/>
              <a:t>8</a:t>
            </a:r>
            <a:r>
              <a:rPr lang="zh-CN" altLang="en-US" sz="2800" smtClean="0"/>
              <a:t>位微型计算机的指令格式</a:t>
            </a:r>
          </a:p>
          <a:p>
            <a:pPr lvl="1" eaLnBrk="1" hangingPunct="1">
              <a:defRPr/>
            </a:pPr>
            <a:r>
              <a:rPr lang="zh-CN" altLang="en-US" sz="2800" smtClean="0"/>
              <a:t>如</a:t>
            </a:r>
            <a:r>
              <a:rPr lang="en-US" altLang="zh-CN" sz="2800" smtClean="0"/>
              <a:t>8088</a:t>
            </a:r>
            <a:r>
              <a:rPr lang="zh-CN" altLang="en-US" sz="2800" smtClean="0"/>
              <a:t>，字长</a:t>
            </a:r>
            <a:r>
              <a:rPr lang="en-US" altLang="zh-CN" sz="2800" smtClean="0"/>
              <a:t>8</a:t>
            </a:r>
            <a:r>
              <a:rPr lang="zh-CN" altLang="en-US" sz="2800" smtClean="0"/>
              <a:t>位，指令结构可变</a:t>
            </a:r>
          </a:p>
          <a:p>
            <a:pPr lvl="1" eaLnBrk="1" hangingPunct="1">
              <a:defRPr/>
            </a:pPr>
            <a:r>
              <a:rPr lang="zh-CN" altLang="en-US" sz="2800" smtClean="0"/>
              <a:t>包括单字长指令、双字长指令和三字长指令</a:t>
            </a:r>
          </a:p>
          <a:p>
            <a:pPr lvl="1" eaLnBrk="1" hangingPunct="1">
              <a:defRPr/>
            </a:pPr>
            <a:r>
              <a:rPr lang="zh-CN" altLang="en-US" sz="2800" smtClean="0"/>
              <a:t>操作码长度固定</a:t>
            </a:r>
            <a:endParaRPr lang="en-US" altLang="zh-CN" sz="2800" smtClean="0"/>
          </a:p>
          <a:p>
            <a:pPr lvl="1" eaLnBrk="1" hangingPunct="1">
              <a:defRPr/>
            </a:pPr>
            <a:r>
              <a:rPr lang="zh-CN" altLang="en-US" sz="2800" smtClean="0"/>
              <a:t>双字长或三字长指令每执行一条指令时，必须从内存连续读出两个字节或三个字节代码，指令地址要加</a:t>
            </a:r>
            <a:r>
              <a:rPr lang="en-US" altLang="zh-CN" sz="2800" smtClean="0"/>
              <a:t>2</a:t>
            </a:r>
            <a:r>
              <a:rPr lang="zh-CN" altLang="en-US" sz="2800" smtClean="0"/>
              <a:t>或加</a:t>
            </a:r>
            <a:r>
              <a:rPr lang="en-US" altLang="zh-CN" sz="2800" smtClean="0"/>
              <a:t>3.</a:t>
            </a:r>
            <a:endParaRPr lang="zh-CN" altLang="en-US" sz="2800" smtClean="0"/>
          </a:p>
          <a:p>
            <a:pPr lvl="1" eaLnBrk="1" hangingPunct="1">
              <a:buFont typeface="Wingdings" pitchFamily="2" charset="2"/>
              <a:buNone/>
              <a:defRPr/>
            </a:pPr>
            <a:endParaRPr lang="zh-CN" altLang="en-US" sz="2800" smtClean="0"/>
          </a:p>
          <a:p>
            <a:pPr eaLnBrk="1" hangingPunct="1">
              <a:buFont typeface="Wingdings" pitchFamily="2" charset="2"/>
              <a:buNone/>
              <a:defRPr/>
            </a:pPr>
            <a:endParaRPr lang="en-US" altLang="zh-CN" sz="2800" smtClean="0"/>
          </a:p>
        </p:txBody>
      </p:sp>
      <p:sp>
        <p:nvSpPr>
          <p:cNvPr id="2" name="日期占位符 1"/>
          <p:cNvSpPr>
            <a:spLocks noGrp="1"/>
          </p:cNvSpPr>
          <p:nvPr>
            <p:ph type="dt" sz="half" idx="10"/>
          </p:nvPr>
        </p:nvSpPr>
        <p:spPr/>
        <p:txBody>
          <a:bodyPr/>
          <a:lstStyle/>
          <a:p>
            <a:pPr>
              <a:defRPr/>
            </a:pPr>
            <a:fld id="{343F8867-E5CE-40B8-9CF7-DCAE8AB742A3}"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B95925-9CBD-4831-88D9-1704A456BEDF}" type="slidenum">
              <a:rPr lang="en-US" altLang="zh-CN" smtClean="0"/>
              <a:pPr eaLnBrk="1" hangingPunct="1"/>
              <a:t>23</a:t>
            </a:fld>
            <a:endParaRPr lang="en-US" altLang="zh-CN" smtClean="0"/>
          </a:p>
        </p:txBody>
      </p:sp>
      <p:sp>
        <p:nvSpPr>
          <p:cNvPr id="25603" name="Rectangle 2"/>
          <p:cNvSpPr>
            <a:spLocks noGrp="1" noChangeArrowheads="1"/>
          </p:cNvSpPr>
          <p:nvPr>
            <p:ph type="title"/>
          </p:nvPr>
        </p:nvSpPr>
        <p:spPr/>
        <p:txBody>
          <a:bodyPr/>
          <a:lstStyle/>
          <a:p>
            <a:pPr eaLnBrk="1" hangingPunct="1"/>
            <a:r>
              <a:rPr lang="zh-CN" altLang="zh-CN" sz="3600" smtClean="0"/>
              <a:t>4.2.5 </a:t>
            </a:r>
            <a:r>
              <a:rPr lang="zh-CN" sz="3600" smtClean="0"/>
              <a:t>指令格式举例</a:t>
            </a:r>
            <a:endParaRPr lang="zh-CN" altLang="en-US" sz="3500" smtClean="0"/>
          </a:p>
        </p:txBody>
      </p:sp>
      <p:sp>
        <p:nvSpPr>
          <p:cNvPr id="25604" name="Rectangle 3"/>
          <p:cNvSpPr>
            <a:spLocks noGrp="1" noChangeArrowheads="1"/>
          </p:cNvSpPr>
          <p:nvPr>
            <p:ph type="body" idx="1"/>
          </p:nvPr>
        </p:nvSpPr>
        <p:spPr>
          <a:xfrm>
            <a:off x="457200" y="1719262"/>
            <a:ext cx="8229600" cy="4446041"/>
          </a:xfrm>
        </p:spPr>
        <p:txBody>
          <a:bodyPr/>
          <a:lstStyle/>
          <a:p>
            <a:pPr marL="0" indent="0">
              <a:buFont typeface="Wingdings" pitchFamily="2" charset="2"/>
              <a:buNone/>
            </a:pPr>
            <a:r>
              <a:rPr lang="en-US" altLang="zh-CN" sz="2800" smtClean="0"/>
              <a:t>2</a:t>
            </a:r>
            <a:r>
              <a:rPr lang="zh-CN" altLang="en-US" sz="2800" smtClean="0"/>
              <a:t>、</a:t>
            </a:r>
            <a:r>
              <a:rPr lang="zh-CN" altLang="zh-CN" sz="2800" smtClean="0"/>
              <a:t>MIPS R4000</a:t>
            </a:r>
            <a:r>
              <a:rPr lang="zh-CN" sz="2800" smtClean="0"/>
              <a:t>指令格式</a:t>
            </a:r>
          </a:p>
          <a:p>
            <a:pPr marL="0" indent="0">
              <a:buFont typeface="Wingdings" pitchFamily="2" charset="2"/>
              <a:buNone/>
            </a:pPr>
            <a:r>
              <a:rPr lang="zh-CN" altLang="zh-CN" sz="2800" smtClean="0"/>
              <a:t>RISC</a:t>
            </a:r>
            <a:r>
              <a:rPr lang="zh-CN" sz="2800" smtClean="0"/>
              <a:t>计算机系统，</a:t>
            </a:r>
            <a:r>
              <a:rPr lang="zh-CN" altLang="zh-CN" sz="2800" smtClean="0"/>
              <a:t>32</a:t>
            </a:r>
            <a:r>
              <a:rPr lang="zh-CN" sz="2800" smtClean="0"/>
              <a:t>位字长，</a:t>
            </a:r>
            <a:r>
              <a:rPr lang="zh-CN" altLang="zh-CN" sz="2800" smtClean="0"/>
              <a:t>32</a:t>
            </a:r>
            <a:r>
              <a:rPr lang="zh-CN" sz="2800" smtClean="0"/>
              <a:t>个通用寄存器</a:t>
            </a:r>
            <a:r>
              <a:rPr lang="zh-CN" sz="2800" smtClean="0"/>
              <a:t>。</a:t>
            </a:r>
            <a:endParaRPr lang="en-US" altLang="zh-CN" sz="2800" smtClean="0"/>
          </a:p>
          <a:p>
            <a:pPr marL="0" indent="0">
              <a:buFont typeface="Wingdings" pitchFamily="2" charset="2"/>
              <a:buNone/>
            </a:pPr>
            <a:r>
              <a:rPr lang="zh-CN" sz="2800" smtClean="0"/>
              <a:t/>
            </a:r>
            <a:br>
              <a:rPr lang="zh-CN" sz="2800" smtClean="0"/>
            </a:br>
            <a:r>
              <a:rPr lang="zh-CN" altLang="zh-CN" sz="2800" smtClean="0"/>
              <a:t>R</a:t>
            </a:r>
            <a:r>
              <a:rPr lang="zh-CN" sz="2800" smtClean="0"/>
              <a:t>型（寄存器）指令：</a:t>
            </a:r>
            <a:br>
              <a:rPr lang="zh-CN" sz="2800" smtClean="0"/>
            </a:br>
            <a:r>
              <a:rPr lang="en-US" altLang="zh-CN" sz="2800" smtClean="0"/>
              <a:t>   </a:t>
            </a:r>
            <a:r>
              <a:rPr lang="zh-CN" altLang="zh-CN" sz="2800" smtClean="0"/>
              <a:t>6</a:t>
            </a:r>
            <a:r>
              <a:rPr lang="zh-CN" sz="2800" smtClean="0"/>
              <a:t>位 </a:t>
            </a:r>
            <a:r>
              <a:rPr lang="zh-CN" altLang="zh-CN" sz="2800" smtClean="0"/>
              <a:t>5</a:t>
            </a:r>
            <a:r>
              <a:rPr lang="zh-CN" sz="2800" smtClean="0"/>
              <a:t>位 </a:t>
            </a:r>
            <a:r>
              <a:rPr lang="zh-CN" altLang="zh-CN" sz="2800" smtClean="0"/>
              <a:t>5</a:t>
            </a:r>
            <a:r>
              <a:rPr lang="zh-CN" sz="2800" smtClean="0"/>
              <a:t>位 </a:t>
            </a:r>
            <a:r>
              <a:rPr lang="zh-CN" altLang="zh-CN" sz="2800" smtClean="0"/>
              <a:t>5</a:t>
            </a:r>
            <a:r>
              <a:rPr lang="zh-CN" sz="2800" smtClean="0"/>
              <a:t>位 </a:t>
            </a:r>
            <a:r>
              <a:rPr lang="en-US" altLang="zh-CN" sz="2800" smtClean="0"/>
              <a:t>  </a:t>
            </a:r>
            <a:r>
              <a:rPr lang="zh-CN" altLang="zh-CN" sz="2800" smtClean="0"/>
              <a:t>5</a:t>
            </a:r>
            <a:r>
              <a:rPr lang="zh-CN" sz="2800" smtClean="0"/>
              <a:t>位 </a:t>
            </a:r>
            <a:r>
              <a:rPr lang="en-US" altLang="zh-CN" sz="2800" smtClean="0"/>
              <a:t>    </a:t>
            </a:r>
            <a:r>
              <a:rPr lang="zh-CN" altLang="zh-CN" sz="2800" smtClean="0"/>
              <a:t>6</a:t>
            </a:r>
            <a:r>
              <a:rPr lang="zh-CN" sz="2800" smtClean="0"/>
              <a:t>位</a:t>
            </a:r>
            <a:r>
              <a:rPr lang="en-US" altLang="zh-CN" sz="2800" smtClean="0"/>
              <a:t> </a:t>
            </a:r>
          </a:p>
          <a:p>
            <a:pPr marL="0" indent="0">
              <a:buFont typeface="Wingdings" pitchFamily="2" charset="2"/>
              <a:buNone/>
            </a:pPr>
            <a:r>
              <a:rPr lang="en-US" altLang="zh-CN" sz="2800" smtClean="0"/>
              <a:t>    </a:t>
            </a:r>
            <a:r>
              <a:rPr lang="zh-CN" altLang="zh-CN" sz="2800" smtClean="0">
                <a:solidFill>
                  <a:srgbClr val="FF0000"/>
                </a:solidFill>
              </a:rPr>
              <a:t>op  rs </a:t>
            </a:r>
            <a:r>
              <a:rPr lang="en-US" altLang="zh-CN" sz="2800" smtClean="0">
                <a:solidFill>
                  <a:srgbClr val="FF0000"/>
                </a:solidFill>
              </a:rPr>
              <a:t>   </a:t>
            </a:r>
            <a:r>
              <a:rPr lang="zh-CN" altLang="zh-CN" sz="2800" smtClean="0">
                <a:solidFill>
                  <a:srgbClr val="FF0000"/>
                </a:solidFill>
              </a:rPr>
              <a:t>rt </a:t>
            </a:r>
            <a:r>
              <a:rPr lang="en-US" altLang="zh-CN" sz="2800" smtClean="0">
                <a:solidFill>
                  <a:srgbClr val="FF0000"/>
                </a:solidFill>
              </a:rPr>
              <a:t>   </a:t>
            </a:r>
            <a:r>
              <a:rPr lang="zh-CN" altLang="zh-CN" sz="2800" smtClean="0">
                <a:solidFill>
                  <a:srgbClr val="FF0000"/>
                </a:solidFill>
              </a:rPr>
              <a:t>rd </a:t>
            </a:r>
            <a:r>
              <a:rPr lang="en-US" altLang="zh-CN" sz="2800" smtClean="0">
                <a:solidFill>
                  <a:srgbClr val="FF0000"/>
                </a:solidFill>
              </a:rPr>
              <a:t>  </a:t>
            </a:r>
            <a:r>
              <a:rPr lang="zh-CN" altLang="zh-CN" sz="2800" smtClean="0">
                <a:solidFill>
                  <a:srgbClr val="FF0000"/>
                </a:solidFill>
              </a:rPr>
              <a:t>shamt </a:t>
            </a:r>
            <a:r>
              <a:rPr lang="en-US" altLang="zh-CN" sz="2800" smtClean="0">
                <a:solidFill>
                  <a:srgbClr val="FF0000"/>
                </a:solidFill>
              </a:rPr>
              <a:t> </a:t>
            </a:r>
            <a:r>
              <a:rPr lang="zh-CN" altLang="zh-CN" sz="2800" smtClean="0">
                <a:solidFill>
                  <a:srgbClr val="FF0000"/>
                </a:solidFill>
              </a:rPr>
              <a:t>funct</a:t>
            </a:r>
            <a:r>
              <a:rPr lang="zh-CN" altLang="zh-CN" sz="2800" smtClean="0"/>
              <a:t/>
            </a:r>
            <a:br>
              <a:rPr lang="zh-CN" altLang="zh-CN" sz="2800" smtClean="0"/>
            </a:br>
            <a:r>
              <a:rPr lang="zh-CN" altLang="zh-CN" sz="2800" smtClean="0"/>
              <a:t>I</a:t>
            </a:r>
            <a:r>
              <a:rPr lang="zh-CN" sz="2800" smtClean="0"/>
              <a:t>型（立即数）指令：</a:t>
            </a:r>
            <a:br>
              <a:rPr lang="zh-CN" sz="2800" smtClean="0"/>
            </a:br>
            <a:r>
              <a:rPr lang="en-US" altLang="zh-CN" sz="2800" smtClean="0"/>
              <a:t>   </a:t>
            </a:r>
            <a:r>
              <a:rPr lang="zh-CN" altLang="zh-CN" sz="2800" smtClean="0"/>
              <a:t>6</a:t>
            </a:r>
            <a:r>
              <a:rPr lang="zh-CN" sz="2800" smtClean="0"/>
              <a:t>位 </a:t>
            </a:r>
            <a:r>
              <a:rPr lang="zh-CN" altLang="zh-CN" sz="2800" smtClean="0"/>
              <a:t>5</a:t>
            </a:r>
            <a:r>
              <a:rPr lang="zh-CN" sz="2800" smtClean="0"/>
              <a:t>位 </a:t>
            </a:r>
            <a:r>
              <a:rPr lang="zh-CN" altLang="zh-CN" sz="2800" smtClean="0"/>
              <a:t>5</a:t>
            </a:r>
            <a:r>
              <a:rPr lang="zh-CN" sz="2800" smtClean="0"/>
              <a:t>位 </a:t>
            </a:r>
            <a:r>
              <a:rPr lang="en-US" altLang="zh-CN" sz="2800" smtClean="0"/>
              <a:t>    </a:t>
            </a:r>
            <a:r>
              <a:rPr lang="zh-CN" altLang="zh-CN" sz="2800" smtClean="0"/>
              <a:t>16</a:t>
            </a:r>
            <a:r>
              <a:rPr lang="zh-CN" sz="2800" smtClean="0"/>
              <a:t>位</a:t>
            </a:r>
            <a:endParaRPr lang="en-US" altLang="zh-CN" sz="2800" smtClean="0"/>
          </a:p>
          <a:p>
            <a:pPr marL="0" indent="0">
              <a:buFont typeface="Wingdings" pitchFamily="2" charset="2"/>
              <a:buNone/>
            </a:pPr>
            <a:r>
              <a:rPr lang="en-US" altLang="zh-CN" sz="2800" smtClean="0">
                <a:solidFill>
                  <a:srgbClr val="FF0000"/>
                </a:solidFill>
              </a:rPr>
              <a:t>  </a:t>
            </a:r>
            <a:r>
              <a:rPr lang="zh-CN" sz="2800" smtClean="0">
                <a:solidFill>
                  <a:srgbClr val="FF0000"/>
                </a:solidFill>
              </a:rPr>
              <a:t> </a:t>
            </a:r>
            <a:r>
              <a:rPr lang="zh-CN" altLang="zh-CN" sz="2800" smtClean="0">
                <a:solidFill>
                  <a:srgbClr val="FF0000"/>
                </a:solidFill>
              </a:rPr>
              <a:t>op</a:t>
            </a:r>
            <a:r>
              <a:rPr lang="en-US" altLang="zh-CN" sz="2800" smtClean="0">
                <a:solidFill>
                  <a:srgbClr val="FF0000"/>
                </a:solidFill>
              </a:rPr>
              <a:t>   </a:t>
            </a:r>
            <a:r>
              <a:rPr lang="zh-CN" altLang="zh-CN" sz="2800" smtClean="0">
                <a:solidFill>
                  <a:srgbClr val="FF0000"/>
                </a:solidFill>
              </a:rPr>
              <a:t>rs </a:t>
            </a:r>
            <a:r>
              <a:rPr lang="en-US" altLang="zh-CN" sz="2800" smtClean="0">
                <a:solidFill>
                  <a:srgbClr val="FF0000"/>
                </a:solidFill>
              </a:rPr>
              <a:t>   </a:t>
            </a:r>
            <a:r>
              <a:rPr lang="zh-CN" altLang="zh-CN" sz="2800" smtClean="0">
                <a:solidFill>
                  <a:srgbClr val="FF0000"/>
                </a:solidFill>
              </a:rPr>
              <a:t>rt </a:t>
            </a:r>
            <a:r>
              <a:rPr lang="en-US" altLang="zh-CN" sz="2800" smtClean="0">
                <a:solidFill>
                  <a:srgbClr val="FF0000"/>
                </a:solidFill>
              </a:rPr>
              <a:t>   </a:t>
            </a:r>
            <a:r>
              <a:rPr lang="zh-CN" sz="2800" smtClean="0">
                <a:solidFill>
                  <a:srgbClr val="FF0000"/>
                </a:solidFill>
              </a:rPr>
              <a:t>常数或地址</a:t>
            </a:r>
          </a:p>
          <a:p>
            <a:pPr marL="0" indent="0" eaLnBrk="1" hangingPunct="1">
              <a:buFont typeface="Wingdings" pitchFamily="2" charset="2"/>
              <a:buNone/>
            </a:pPr>
            <a:endParaRPr lang="en-US" altLang="zh-CN" sz="2800" smtClean="0"/>
          </a:p>
        </p:txBody>
      </p:sp>
      <p:sp>
        <p:nvSpPr>
          <p:cNvPr id="2" name="日期占位符 1"/>
          <p:cNvSpPr>
            <a:spLocks noGrp="1"/>
          </p:cNvSpPr>
          <p:nvPr>
            <p:ph type="dt" sz="half" idx="10"/>
          </p:nvPr>
        </p:nvSpPr>
        <p:spPr/>
        <p:txBody>
          <a:bodyPr/>
          <a:lstStyle/>
          <a:p>
            <a:pPr>
              <a:defRPr/>
            </a:pPr>
            <a:fld id="{38D58197-64BF-4FED-8A04-D7F350053020}"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78B077-E157-43D0-9421-AEF792522795}" type="slidenum">
              <a:rPr lang="en-US" altLang="zh-CN" smtClean="0"/>
              <a:pPr eaLnBrk="1" hangingPunct="1"/>
              <a:t>24</a:t>
            </a:fld>
            <a:endParaRPr lang="en-US" altLang="zh-CN" smtClean="0"/>
          </a:p>
        </p:txBody>
      </p:sp>
      <p:sp>
        <p:nvSpPr>
          <p:cNvPr id="26627" name="Rectangle 2"/>
          <p:cNvSpPr>
            <a:spLocks noGrp="1" noChangeArrowheads="1"/>
          </p:cNvSpPr>
          <p:nvPr>
            <p:ph type="title"/>
          </p:nvPr>
        </p:nvSpPr>
        <p:spPr>
          <a:xfrm>
            <a:off x="457200" y="332656"/>
            <a:ext cx="4300537" cy="796950"/>
          </a:xfrm>
        </p:spPr>
        <p:txBody>
          <a:bodyPr/>
          <a:lstStyle/>
          <a:p>
            <a:pPr eaLnBrk="1" hangingPunct="1"/>
            <a:r>
              <a:rPr lang="zh-CN" altLang="zh-CN" sz="3600" smtClean="0"/>
              <a:t>4.2.5 </a:t>
            </a:r>
            <a:r>
              <a:rPr lang="zh-CN" sz="3600" smtClean="0"/>
              <a:t>指令格式</a:t>
            </a:r>
            <a:r>
              <a:rPr lang="zh-CN" sz="3600" smtClean="0"/>
              <a:t>举例</a:t>
            </a:r>
            <a:endParaRPr lang="zh-CN" altLang="en-US" sz="350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40768"/>
            <a:ext cx="7560840" cy="5256584"/>
          </a:xfrm>
          <a:prstGeom prst="rect">
            <a:avLst/>
          </a:prstGeom>
        </p:spPr>
      </p:pic>
      <p:sp>
        <p:nvSpPr>
          <p:cNvPr id="3" name="日期占位符 2"/>
          <p:cNvSpPr>
            <a:spLocks noGrp="1"/>
          </p:cNvSpPr>
          <p:nvPr>
            <p:ph type="dt" sz="half" idx="10"/>
          </p:nvPr>
        </p:nvSpPr>
        <p:spPr/>
        <p:txBody>
          <a:bodyPr/>
          <a:lstStyle/>
          <a:p>
            <a:pPr>
              <a:defRPr/>
            </a:pPr>
            <a:fld id="{7EA27F0B-5C5D-46BA-9CEE-343F503E25F4}"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3E7BA16-F18E-49AD-9E92-41DD21D32457}" type="slidenum">
              <a:rPr lang="en-US" altLang="zh-CN" smtClean="0"/>
              <a:pPr eaLnBrk="1" hangingPunct="1"/>
              <a:t>25</a:t>
            </a:fld>
            <a:endParaRPr lang="en-US" altLang="zh-CN" smtClean="0"/>
          </a:p>
        </p:txBody>
      </p:sp>
      <p:sp>
        <p:nvSpPr>
          <p:cNvPr id="27651" name="Rectangle 2"/>
          <p:cNvSpPr>
            <a:spLocks noGrp="1" noChangeArrowheads="1"/>
          </p:cNvSpPr>
          <p:nvPr>
            <p:ph type="title"/>
          </p:nvPr>
        </p:nvSpPr>
        <p:spPr>
          <a:xfrm>
            <a:off x="465651" y="332656"/>
            <a:ext cx="3875088" cy="724942"/>
          </a:xfrm>
        </p:spPr>
        <p:txBody>
          <a:bodyPr/>
          <a:lstStyle/>
          <a:p>
            <a:pPr eaLnBrk="1" hangingPunct="1"/>
            <a:r>
              <a:rPr lang="zh-CN" altLang="zh-CN" sz="3200" smtClean="0"/>
              <a:t>4.2.5 </a:t>
            </a:r>
            <a:r>
              <a:rPr lang="zh-CN" sz="3200" smtClean="0"/>
              <a:t>指令格式举例</a:t>
            </a:r>
            <a:endParaRPr lang="zh-CN" altLang="en-US" smtClean="0"/>
          </a:p>
        </p:txBody>
      </p:sp>
      <p:sp>
        <p:nvSpPr>
          <p:cNvPr id="27652" name="Rectangle 3"/>
          <p:cNvSpPr>
            <a:spLocks noGrp="1" noChangeArrowheads="1"/>
          </p:cNvSpPr>
          <p:nvPr>
            <p:ph type="body" idx="1"/>
          </p:nvPr>
        </p:nvSpPr>
        <p:spPr>
          <a:xfrm>
            <a:off x="469054" y="1412776"/>
            <a:ext cx="7848600" cy="1439862"/>
          </a:xfrm>
        </p:spPr>
        <p:txBody>
          <a:bodyPr/>
          <a:lstStyle/>
          <a:p>
            <a:pPr marL="0" indent="0" eaLnBrk="1" hangingPunct="1">
              <a:buFont typeface="Wingdings" pitchFamily="2" charset="2"/>
              <a:buNone/>
            </a:pPr>
            <a:r>
              <a:rPr lang="en-US" altLang="zh-CN" sz="2800" smtClean="0"/>
              <a:t>4</a:t>
            </a:r>
            <a:r>
              <a:rPr lang="zh-CN" altLang="en-US" sz="2800" smtClean="0"/>
              <a:t>、</a:t>
            </a:r>
            <a:r>
              <a:rPr lang="en-US" altLang="zh-CN" sz="2800" smtClean="0"/>
              <a:t>Pentium</a:t>
            </a:r>
            <a:r>
              <a:rPr lang="zh-CN" altLang="en-US" sz="2800" smtClean="0"/>
              <a:t>指令格式</a:t>
            </a:r>
            <a:endParaRPr lang="en-US" altLang="zh-CN" sz="2800" smtClean="0"/>
          </a:p>
          <a:p>
            <a:pPr marL="0" indent="0" eaLnBrk="1" hangingPunct="1">
              <a:buFont typeface="Wingdings" pitchFamily="2" charset="2"/>
              <a:buNone/>
            </a:pPr>
            <a:r>
              <a:rPr lang="zh-CN" altLang="en-US" sz="2800" smtClean="0"/>
              <a:t>指令长度可变，最短</a:t>
            </a:r>
            <a:r>
              <a:rPr lang="en-US" altLang="zh-CN" sz="2800" smtClean="0"/>
              <a:t>1</a:t>
            </a:r>
            <a:r>
              <a:rPr lang="zh-CN" altLang="en-US" sz="2800" smtClean="0"/>
              <a:t>个字节，最长</a:t>
            </a:r>
            <a:r>
              <a:rPr lang="en-US" altLang="zh-CN" sz="2800" smtClean="0"/>
              <a:t>12</a:t>
            </a:r>
            <a:r>
              <a:rPr lang="zh-CN" altLang="en-US" sz="2800" smtClean="0"/>
              <a:t>个字节，典型的</a:t>
            </a:r>
            <a:r>
              <a:rPr lang="en-US" altLang="zh-CN" sz="2800" smtClean="0"/>
              <a:t>CISC</a:t>
            </a:r>
            <a:r>
              <a:rPr lang="zh-CN" altLang="en-US" sz="2800" smtClean="0"/>
              <a:t>指令系统</a:t>
            </a:r>
            <a:endParaRPr lang="en-US" altLang="zh-CN" sz="2800" smtClean="0"/>
          </a:p>
        </p:txBody>
      </p:sp>
      <p:grpSp>
        <p:nvGrpSpPr>
          <p:cNvPr id="27653" name="Group 9"/>
          <p:cNvGrpSpPr>
            <a:grpSpLocks/>
          </p:cNvGrpSpPr>
          <p:nvPr/>
        </p:nvGrpSpPr>
        <p:grpSpPr bwMode="auto">
          <a:xfrm>
            <a:off x="652463" y="3089275"/>
            <a:ext cx="7620000" cy="466725"/>
            <a:chOff x="720" y="2448"/>
            <a:chExt cx="4800" cy="294"/>
          </a:xfrm>
        </p:grpSpPr>
        <p:sp>
          <p:nvSpPr>
            <p:cNvPr id="27655" name="Text Box 10"/>
            <p:cNvSpPr txBox="1">
              <a:spLocks noChangeArrowheads="1"/>
            </p:cNvSpPr>
            <p:nvPr/>
          </p:nvSpPr>
          <p:spPr bwMode="auto">
            <a:xfrm>
              <a:off x="720" y="2448"/>
              <a:ext cx="4800"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操作码   </a:t>
              </a:r>
              <a:r>
                <a:rPr kumimoji="1" lang="en-US" altLang="zh-CN" sz="2400">
                  <a:latin typeface="Times New Roman" pitchFamily="18" charset="0"/>
                </a:rPr>
                <a:t>Mod  Reg</a:t>
              </a:r>
              <a:r>
                <a:rPr kumimoji="1" lang="zh-CN" altLang="en-US" sz="2400">
                  <a:latin typeface="Times New Roman" pitchFamily="18" charset="0"/>
                </a:rPr>
                <a:t>或操作码 </a:t>
              </a:r>
              <a:r>
                <a:rPr kumimoji="1" lang="en-US" altLang="zh-CN" sz="2400">
                  <a:latin typeface="Times New Roman" pitchFamily="18" charset="0"/>
                </a:rPr>
                <a:t>R/M S  I  B </a:t>
              </a:r>
              <a:r>
                <a:rPr kumimoji="1" lang="zh-CN" altLang="en-US" sz="2400">
                  <a:latin typeface="Times New Roman" pitchFamily="18" charset="0"/>
                </a:rPr>
                <a:t>位移量     立即数</a:t>
              </a:r>
            </a:p>
          </p:txBody>
        </p:sp>
        <p:sp>
          <p:nvSpPr>
            <p:cNvPr id="27656" name="Line 11"/>
            <p:cNvSpPr>
              <a:spLocks noChangeShapeType="1"/>
            </p:cNvSpPr>
            <p:nvPr/>
          </p:nvSpPr>
          <p:spPr bwMode="auto">
            <a:xfrm>
              <a:off x="1392" y="244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57" name="Line 12"/>
            <p:cNvSpPr>
              <a:spLocks noChangeShapeType="1"/>
            </p:cNvSpPr>
            <p:nvPr/>
          </p:nvSpPr>
          <p:spPr bwMode="auto">
            <a:xfrm>
              <a:off x="1920" y="244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58" name="Line 13"/>
            <p:cNvSpPr>
              <a:spLocks noChangeShapeType="1"/>
            </p:cNvSpPr>
            <p:nvPr/>
          </p:nvSpPr>
          <p:spPr bwMode="auto">
            <a:xfrm>
              <a:off x="3024" y="244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59" name="Line 14"/>
            <p:cNvSpPr>
              <a:spLocks noChangeShapeType="1"/>
            </p:cNvSpPr>
            <p:nvPr/>
          </p:nvSpPr>
          <p:spPr bwMode="auto">
            <a:xfrm>
              <a:off x="3456" y="244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0" name="Line 15"/>
            <p:cNvSpPr>
              <a:spLocks noChangeShapeType="1"/>
            </p:cNvSpPr>
            <p:nvPr/>
          </p:nvSpPr>
          <p:spPr bwMode="auto">
            <a:xfrm>
              <a:off x="3600" y="244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1" name="Line 16"/>
            <p:cNvSpPr>
              <a:spLocks noChangeShapeType="1"/>
            </p:cNvSpPr>
            <p:nvPr/>
          </p:nvSpPr>
          <p:spPr bwMode="auto">
            <a:xfrm>
              <a:off x="3792" y="244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2" name="Line 17"/>
            <p:cNvSpPr>
              <a:spLocks noChangeShapeType="1"/>
            </p:cNvSpPr>
            <p:nvPr/>
          </p:nvSpPr>
          <p:spPr bwMode="auto">
            <a:xfrm>
              <a:off x="3984" y="244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3" name="Line 18"/>
            <p:cNvSpPr>
              <a:spLocks noChangeShapeType="1"/>
            </p:cNvSpPr>
            <p:nvPr/>
          </p:nvSpPr>
          <p:spPr bwMode="auto">
            <a:xfrm>
              <a:off x="4656" y="244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7654" name="Rectangle 3"/>
          <p:cNvSpPr txBox="1">
            <a:spLocks noChangeArrowheads="1"/>
          </p:cNvSpPr>
          <p:nvPr/>
        </p:nvSpPr>
        <p:spPr bwMode="auto">
          <a:xfrm>
            <a:off x="539552" y="3789040"/>
            <a:ext cx="8168009"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800"/>
              <a:t>Mod-R/M</a:t>
            </a:r>
            <a:r>
              <a:rPr lang="zh-CN" altLang="en-US" sz="2800"/>
              <a:t>字段规定了存储器操作数的寻址方式</a:t>
            </a:r>
            <a:endParaRPr lang="en-US" altLang="zh-CN" sz="2800"/>
          </a:p>
          <a:p>
            <a:pPr eaLnBrk="1" hangingPunct="1">
              <a:spcBef>
                <a:spcPct val="20000"/>
              </a:spcBef>
              <a:buClr>
                <a:schemeClr val="tx2"/>
              </a:buClr>
              <a:buSzPct val="70000"/>
              <a:buFont typeface="Wingdings" pitchFamily="2" charset="2"/>
              <a:buNone/>
            </a:pPr>
            <a:r>
              <a:rPr lang="en-US" altLang="zh-CN" sz="2800"/>
              <a:t>SIB</a:t>
            </a:r>
            <a:r>
              <a:rPr lang="zh-CN" altLang="en-US" sz="2800"/>
              <a:t>字段由比例系数</a:t>
            </a:r>
            <a:r>
              <a:rPr lang="en-US" altLang="zh-CN" sz="2800"/>
              <a:t>S</a:t>
            </a:r>
            <a:r>
              <a:rPr lang="zh-CN" altLang="en-US" sz="2800"/>
              <a:t>、变址寄存器号</a:t>
            </a:r>
            <a:r>
              <a:rPr lang="en-US" altLang="zh-CN" sz="2800"/>
              <a:t>I</a:t>
            </a:r>
            <a:r>
              <a:rPr lang="zh-CN" altLang="en-US" sz="2800"/>
              <a:t>、基址寄存器号</a:t>
            </a:r>
            <a:r>
              <a:rPr lang="en-US" altLang="zh-CN" sz="2800"/>
              <a:t>B</a:t>
            </a:r>
            <a:r>
              <a:rPr lang="zh-CN" altLang="en-US" sz="2800"/>
              <a:t>组成，可以和</a:t>
            </a:r>
            <a:r>
              <a:rPr lang="en-US" altLang="zh-CN" sz="2800"/>
              <a:t>Mod-R/M</a:t>
            </a:r>
            <a:r>
              <a:rPr lang="zh-CN" altLang="en-US" sz="2800"/>
              <a:t>字段一起，对操作数来源进行完整说明。</a:t>
            </a:r>
            <a:r>
              <a:rPr lang="en-US" altLang="zh-CN" sz="2800"/>
              <a:t> Pentium</a:t>
            </a:r>
            <a:r>
              <a:rPr lang="zh-CN" altLang="en-US" sz="2800"/>
              <a:t>采用</a:t>
            </a:r>
            <a:r>
              <a:rPr lang="en-US" altLang="zh-CN" sz="2800"/>
              <a:t>RS</a:t>
            </a:r>
            <a:r>
              <a:rPr lang="zh-CN" altLang="en-US" sz="2800"/>
              <a:t>型指令，指令格式中只能有一个存储器操作数。</a:t>
            </a:r>
            <a:endParaRPr lang="en-US" altLang="zh-CN" sz="2800"/>
          </a:p>
        </p:txBody>
      </p:sp>
      <p:sp>
        <p:nvSpPr>
          <p:cNvPr id="2" name="日期占位符 1"/>
          <p:cNvSpPr>
            <a:spLocks noGrp="1"/>
          </p:cNvSpPr>
          <p:nvPr>
            <p:ph type="dt" sz="half" idx="10"/>
          </p:nvPr>
        </p:nvSpPr>
        <p:spPr/>
        <p:txBody>
          <a:bodyPr/>
          <a:lstStyle/>
          <a:p>
            <a:pPr>
              <a:defRPr/>
            </a:pPr>
            <a:fld id="{458BD2C2-6E11-429C-9AE3-88DC7249EBB5}"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CC0A601-35DF-4D12-B69C-C9105BFB2F77}" type="slidenum">
              <a:rPr lang="en-US" altLang="zh-CN" smtClean="0"/>
              <a:pPr eaLnBrk="1" hangingPunct="1"/>
              <a:t>26</a:t>
            </a:fld>
            <a:endParaRPr lang="en-US" altLang="zh-CN" smtClean="0"/>
          </a:p>
        </p:txBody>
      </p:sp>
      <p:sp>
        <p:nvSpPr>
          <p:cNvPr id="28675" name="Rectangle 3"/>
          <p:cNvSpPr>
            <a:spLocks noGrp="1" noChangeArrowheads="1"/>
          </p:cNvSpPr>
          <p:nvPr>
            <p:ph type="body" idx="1"/>
          </p:nvPr>
        </p:nvSpPr>
        <p:spPr>
          <a:xfrm>
            <a:off x="250825" y="1628775"/>
            <a:ext cx="8229600" cy="1008063"/>
          </a:xfrm>
        </p:spPr>
        <p:txBody>
          <a:bodyPr/>
          <a:lstStyle/>
          <a:p>
            <a:pPr marL="0" indent="0" algn="just" eaLnBrk="1" hangingPunct="1">
              <a:buFont typeface="Wingdings" pitchFamily="2" charset="2"/>
              <a:buNone/>
            </a:pPr>
            <a:r>
              <a:rPr lang="en-US" altLang="zh-CN" sz="2800" smtClean="0">
                <a:latin typeface="宋体" pitchFamily="2" charset="-122"/>
              </a:rPr>
              <a:t>【</a:t>
            </a:r>
            <a:r>
              <a:rPr lang="zh-CN" altLang="en-US" sz="2800" smtClean="0">
                <a:latin typeface="宋体" pitchFamily="2" charset="-122"/>
              </a:rPr>
              <a:t>例</a:t>
            </a:r>
            <a:r>
              <a:rPr lang="en-US" altLang="zh-CN" sz="2800" smtClean="0">
                <a:latin typeface="宋体" pitchFamily="2" charset="-122"/>
              </a:rPr>
              <a:t>4.3】</a:t>
            </a:r>
            <a:r>
              <a:rPr lang="zh-CN" altLang="en-US" sz="2800" smtClean="0">
                <a:latin typeface="宋体" pitchFamily="2" charset="-122"/>
              </a:rPr>
              <a:t>指令格式如下所示，</a:t>
            </a:r>
            <a:r>
              <a:rPr lang="en-US" altLang="zh-CN" sz="2800" smtClean="0">
                <a:latin typeface="宋体" pitchFamily="2" charset="-122"/>
              </a:rPr>
              <a:t>OP</a:t>
            </a:r>
            <a:r>
              <a:rPr lang="zh-CN" altLang="en-US" sz="2800" smtClean="0">
                <a:latin typeface="宋体" pitchFamily="2" charset="-122"/>
              </a:rPr>
              <a:t>为操作码字段，试分析指令格式特点。</a:t>
            </a:r>
            <a:endParaRPr lang="en-US" altLang="zh-CN" sz="2800" smtClean="0">
              <a:latin typeface="宋体" pitchFamily="2" charset="-122"/>
            </a:endParaRPr>
          </a:p>
          <a:p>
            <a:pPr marL="0" indent="0" algn="just" eaLnBrk="1" hangingPunct="1">
              <a:buFont typeface="Wingdings" pitchFamily="2" charset="2"/>
              <a:buNone/>
            </a:pPr>
            <a:endParaRPr lang="zh-CN" altLang="en-US" sz="2800" smtClean="0">
              <a:latin typeface="宋体" pitchFamily="2" charset="-122"/>
            </a:endParaRPr>
          </a:p>
        </p:txBody>
      </p:sp>
      <p:grpSp>
        <p:nvGrpSpPr>
          <p:cNvPr id="28676" name="组合 3"/>
          <p:cNvGrpSpPr>
            <a:grpSpLocks/>
          </p:cNvGrpSpPr>
          <p:nvPr/>
        </p:nvGrpSpPr>
        <p:grpSpPr bwMode="auto">
          <a:xfrm>
            <a:off x="1187450" y="2833688"/>
            <a:ext cx="6480175" cy="1355725"/>
            <a:chOff x="1187624" y="4005064"/>
            <a:chExt cx="6480720" cy="1355975"/>
          </a:xfrm>
        </p:grpSpPr>
        <p:sp>
          <p:nvSpPr>
            <p:cNvPr id="28679" name="Line 11"/>
            <p:cNvSpPr>
              <a:spLocks noChangeShapeType="1"/>
            </p:cNvSpPr>
            <p:nvPr/>
          </p:nvSpPr>
          <p:spPr bwMode="auto">
            <a:xfrm>
              <a:off x="2411760" y="4437112"/>
              <a:ext cx="0" cy="4619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0" name="Line 12"/>
            <p:cNvSpPr>
              <a:spLocks noChangeShapeType="1"/>
            </p:cNvSpPr>
            <p:nvPr/>
          </p:nvSpPr>
          <p:spPr bwMode="auto">
            <a:xfrm>
              <a:off x="3563888" y="4448675"/>
              <a:ext cx="0" cy="450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Text Box 13"/>
            <p:cNvSpPr txBox="1">
              <a:spLocks noChangeArrowheads="1"/>
            </p:cNvSpPr>
            <p:nvPr/>
          </p:nvSpPr>
          <p:spPr bwMode="auto">
            <a:xfrm>
              <a:off x="1325749" y="4436944"/>
              <a:ext cx="6120327" cy="462047"/>
            </a:xfrm>
            <a:prstGeom prst="rect">
              <a:avLst/>
            </a:prstGeom>
            <a:noFill/>
            <a:ln w="9525">
              <a:solidFill>
                <a:schemeClr val="tx1"/>
              </a:solidFill>
              <a:miter lim="800000"/>
              <a:headEnd/>
              <a:tailEnd/>
            </a:ln>
            <a:effectLst/>
          </p:spPr>
          <p:txBody>
            <a:bodyPr>
              <a:spAutoFit/>
            </a:bodyPr>
            <a:lstStyle/>
            <a:p>
              <a:pPr>
                <a:spcBef>
                  <a:spcPct val="50000"/>
                </a:spcBef>
                <a:defRPr/>
              </a:pPr>
              <a:r>
                <a:rPr kumimoji="1" lang="zh-CN" altLang="en-US" sz="2400">
                  <a:effectLst>
                    <a:outerShdw blurRad="38100" dist="38100" dir="2700000" algn="tl">
                      <a:srgbClr val="C0C0C0"/>
                    </a:outerShdw>
                  </a:effectLst>
                  <a:latin typeface="宋体" pitchFamily="2" charset="-122"/>
                </a:rPr>
                <a:t>  </a:t>
              </a:r>
              <a:r>
                <a:rPr kumimoji="1" lang="en-US" altLang="zh-CN" sz="2400">
                  <a:effectLst>
                    <a:outerShdw blurRad="38100" dist="38100" dir="2700000" algn="tl">
                      <a:srgbClr val="C0C0C0"/>
                    </a:outerShdw>
                  </a:effectLst>
                  <a:latin typeface="宋体" pitchFamily="2" charset="-122"/>
                </a:rPr>
                <a:t>OP     ---    </a:t>
              </a:r>
              <a:r>
                <a:rPr kumimoji="1" lang="zh-CN" altLang="en-US" sz="2400">
                  <a:effectLst>
                    <a:outerShdw blurRad="38100" dist="38100" dir="2700000" algn="tl">
                      <a:srgbClr val="C0C0C0"/>
                    </a:outerShdw>
                  </a:effectLst>
                  <a:latin typeface="宋体" pitchFamily="2" charset="-122"/>
                </a:rPr>
                <a:t>源寄存器    变址寄存器</a:t>
              </a:r>
            </a:p>
          </p:txBody>
        </p:sp>
        <p:sp>
          <p:nvSpPr>
            <p:cNvPr id="28682" name="Line 12"/>
            <p:cNvSpPr>
              <a:spLocks noChangeShapeType="1"/>
            </p:cNvSpPr>
            <p:nvPr/>
          </p:nvSpPr>
          <p:spPr bwMode="auto">
            <a:xfrm>
              <a:off x="5364088" y="4437112"/>
              <a:ext cx="0" cy="450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Text Box 13"/>
            <p:cNvSpPr txBox="1">
              <a:spLocks noChangeArrowheads="1"/>
            </p:cNvSpPr>
            <p:nvPr/>
          </p:nvSpPr>
          <p:spPr bwMode="auto">
            <a:xfrm>
              <a:off x="1325749" y="4898991"/>
              <a:ext cx="6120327" cy="462048"/>
            </a:xfrm>
            <a:prstGeom prst="rect">
              <a:avLst/>
            </a:prstGeom>
            <a:noFill/>
            <a:ln w="9525">
              <a:solidFill>
                <a:schemeClr val="tx1"/>
              </a:solidFill>
              <a:miter lim="800000"/>
              <a:headEnd/>
              <a:tailEnd/>
            </a:ln>
            <a:effectLst/>
          </p:spPr>
          <p:txBody>
            <a:bodyPr>
              <a:spAutoFit/>
            </a:bodyPr>
            <a:lstStyle/>
            <a:p>
              <a:pPr>
                <a:spcBef>
                  <a:spcPct val="50000"/>
                </a:spcBef>
                <a:defRPr/>
              </a:pPr>
              <a:r>
                <a:rPr kumimoji="1" lang="en-US" altLang="zh-CN" sz="2400">
                  <a:effectLst>
                    <a:outerShdw blurRad="38100" dist="38100" dir="2700000" algn="tl">
                      <a:srgbClr val="C0C0C0"/>
                    </a:outerShdw>
                  </a:effectLst>
                  <a:latin typeface="宋体" pitchFamily="2" charset="-122"/>
                </a:rPr>
                <a:t>		</a:t>
              </a:r>
              <a:r>
                <a:rPr kumimoji="1" lang="zh-CN" altLang="en-US" sz="2400">
                  <a:effectLst>
                    <a:outerShdw blurRad="38100" dist="38100" dir="2700000" algn="tl">
                      <a:srgbClr val="C0C0C0"/>
                    </a:outerShdw>
                  </a:effectLst>
                  <a:latin typeface="宋体" pitchFamily="2" charset="-122"/>
                </a:rPr>
                <a:t>位移量（</a:t>
              </a:r>
              <a:r>
                <a:rPr kumimoji="1" lang="en-US" altLang="zh-CN" sz="2400">
                  <a:effectLst>
                    <a:outerShdw blurRad="38100" dist="38100" dir="2700000" algn="tl">
                      <a:srgbClr val="C0C0C0"/>
                    </a:outerShdw>
                  </a:effectLst>
                  <a:latin typeface="宋体" pitchFamily="2" charset="-122"/>
                </a:rPr>
                <a:t>16</a:t>
              </a:r>
              <a:r>
                <a:rPr kumimoji="1" lang="zh-CN" altLang="en-US" sz="2400">
                  <a:effectLst>
                    <a:outerShdw blurRad="38100" dist="38100" dir="2700000" algn="tl">
                      <a:srgbClr val="C0C0C0"/>
                    </a:outerShdw>
                  </a:effectLst>
                  <a:latin typeface="宋体" pitchFamily="2" charset="-122"/>
                </a:rPr>
                <a:t>位）</a:t>
              </a:r>
            </a:p>
          </p:txBody>
        </p:sp>
        <p:sp>
          <p:nvSpPr>
            <p:cNvPr id="28684" name="TextBox 2"/>
            <p:cNvSpPr txBox="1">
              <a:spLocks noChangeArrowheads="1"/>
            </p:cNvSpPr>
            <p:nvPr/>
          </p:nvSpPr>
          <p:spPr bwMode="auto">
            <a:xfrm>
              <a:off x="1187624" y="4005064"/>
              <a:ext cx="510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15</a:t>
              </a:r>
              <a:endParaRPr lang="zh-CN" altLang="en-US"/>
            </a:p>
          </p:txBody>
        </p:sp>
        <p:sp>
          <p:nvSpPr>
            <p:cNvPr id="28685" name="TextBox 24"/>
            <p:cNvSpPr txBox="1">
              <a:spLocks noChangeArrowheads="1"/>
            </p:cNvSpPr>
            <p:nvPr/>
          </p:nvSpPr>
          <p:spPr bwMode="auto">
            <a:xfrm>
              <a:off x="2045094" y="4005064"/>
              <a:ext cx="510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10</a:t>
              </a:r>
              <a:endParaRPr lang="zh-CN" altLang="en-US"/>
            </a:p>
          </p:txBody>
        </p:sp>
        <p:sp>
          <p:nvSpPr>
            <p:cNvPr id="28686" name="TextBox 25"/>
            <p:cNvSpPr txBox="1">
              <a:spLocks noChangeArrowheads="1"/>
            </p:cNvSpPr>
            <p:nvPr/>
          </p:nvSpPr>
          <p:spPr bwMode="auto">
            <a:xfrm>
              <a:off x="3485254" y="4005064"/>
              <a:ext cx="510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7</a:t>
              </a:r>
              <a:endParaRPr lang="zh-CN" altLang="en-US"/>
            </a:p>
          </p:txBody>
        </p:sp>
        <p:sp>
          <p:nvSpPr>
            <p:cNvPr id="28687" name="TextBox 26"/>
            <p:cNvSpPr txBox="1">
              <a:spLocks noChangeArrowheads="1"/>
            </p:cNvSpPr>
            <p:nvPr/>
          </p:nvSpPr>
          <p:spPr bwMode="auto">
            <a:xfrm>
              <a:off x="5069430" y="4005064"/>
              <a:ext cx="510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4</a:t>
              </a:r>
              <a:endParaRPr lang="zh-CN" altLang="en-US"/>
            </a:p>
          </p:txBody>
        </p:sp>
        <p:sp>
          <p:nvSpPr>
            <p:cNvPr id="28688" name="TextBox 27"/>
            <p:cNvSpPr txBox="1">
              <a:spLocks noChangeArrowheads="1"/>
            </p:cNvSpPr>
            <p:nvPr/>
          </p:nvSpPr>
          <p:spPr bwMode="auto">
            <a:xfrm>
              <a:off x="5357462" y="4005064"/>
              <a:ext cx="510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3</a:t>
              </a:r>
              <a:endParaRPr lang="zh-CN" altLang="en-US"/>
            </a:p>
          </p:txBody>
        </p:sp>
        <p:sp>
          <p:nvSpPr>
            <p:cNvPr id="28689" name="TextBox 28"/>
            <p:cNvSpPr txBox="1">
              <a:spLocks noChangeArrowheads="1"/>
            </p:cNvSpPr>
            <p:nvPr/>
          </p:nvSpPr>
          <p:spPr bwMode="auto">
            <a:xfrm>
              <a:off x="7157662" y="4005064"/>
              <a:ext cx="510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0</a:t>
              </a:r>
              <a:endParaRPr lang="zh-CN" altLang="en-US"/>
            </a:p>
          </p:txBody>
        </p:sp>
      </p:grpSp>
      <p:sp>
        <p:nvSpPr>
          <p:cNvPr id="28677" name="Rectangle 3"/>
          <p:cNvSpPr txBox="1">
            <a:spLocks noChangeArrowheads="1"/>
          </p:cNvSpPr>
          <p:nvPr/>
        </p:nvSpPr>
        <p:spPr bwMode="auto">
          <a:xfrm>
            <a:off x="269875" y="4365625"/>
            <a:ext cx="862330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20000"/>
              </a:spcBef>
              <a:buClr>
                <a:schemeClr val="tx2"/>
              </a:buClr>
              <a:buSzPct val="70000"/>
              <a:buFont typeface="Wingdings" pitchFamily="2" charset="2"/>
              <a:buNone/>
            </a:pPr>
            <a:r>
              <a:rPr lang="zh-CN" altLang="en-US" sz="2000">
                <a:latin typeface="宋体" pitchFamily="2" charset="-122"/>
              </a:rPr>
              <a:t>解</a:t>
            </a:r>
            <a:r>
              <a:rPr lang="zh-CN" altLang="en-US" sz="2000">
                <a:latin typeface="宋体" pitchFamily="2" charset="-122"/>
                <a:sym typeface="Wingdings" pitchFamily="2" charset="2"/>
              </a:rPr>
              <a:t>：</a:t>
            </a:r>
            <a:endParaRPr lang="en-US" altLang="zh-CN" sz="2000">
              <a:latin typeface="宋体" pitchFamily="2" charset="-122"/>
              <a:sym typeface="Wingdings" pitchFamily="2" charset="2"/>
            </a:endParaRPr>
          </a:p>
          <a:p>
            <a:pPr algn="just" eaLnBrk="1" hangingPunct="1">
              <a:spcBef>
                <a:spcPct val="20000"/>
              </a:spcBef>
              <a:buClr>
                <a:schemeClr val="tx2"/>
              </a:buClr>
              <a:buSzPct val="70000"/>
              <a:buFont typeface="Wingdings" pitchFamily="2" charset="2"/>
              <a:buNone/>
            </a:pPr>
            <a:r>
              <a:rPr lang="zh-CN" altLang="en-US" sz="2000">
                <a:latin typeface="宋体" pitchFamily="2" charset="-122"/>
                <a:sym typeface="Wingdings" pitchFamily="2" charset="2"/>
              </a:rPr>
              <a:t>（</a:t>
            </a:r>
            <a:r>
              <a:rPr lang="en-US" altLang="zh-CN" sz="2000">
                <a:latin typeface="宋体" pitchFamily="2" charset="-122"/>
                <a:sym typeface="Wingdings" pitchFamily="2" charset="2"/>
              </a:rPr>
              <a:t>1</a:t>
            </a:r>
            <a:r>
              <a:rPr lang="zh-CN" altLang="en-US" sz="2000">
                <a:latin typeface="宋体" pitchFamily="2" charset="-122"/>
                <a:sym typeface="Wingdings" pitchFamily="2" charset="2"/>
              </a:rPr>
              <a:t>）这是一条双字长二地址指令，用于访问存储器。</a:t>
            </a:r>
            <a:endParaRPr lang="en-US" altLang="zh-CN" sz="2000">
              <a:latin typeface="宋体" pitchFamily="2" charset="-122"/>
              <a:sym typeface="Wingdings" pitchFamily="2" charset="2"/>
            </a:endParaRPr>
          </a:p>
          <a:p>
            <a:pPr algn="just" eaLnBrk="1" hangingPunct="1">
              <a:spcBef>
                <a:spcPct val="20000"/>
              </a:spcBef>
              <a:buClr>
                <a:schemeClr val="tx2"/>
              </a:buClr>
              <a:buSzPct val="70000"/>
              <a:buFont typeface="Wingdings" pitchFamily="2" charset="2"/>
              <a:buNone/>
            </a:pPr>
            <a:r>
              <a:rPr lang="zh-CN" altLang="en-US" sz="2000">
                <a:latin typeface="宋体" pitchFamily="2" charset="-122"/>
                <a:sym typeface="Wingdings" pitchFamily="2" charset="2"/>
              </a:rPr>
              <a:t>（</a:t>
            </a:r>
            <a:r>
              <a:rPr lang="en-US" altLang="zh-CN" sz="2000">
                <a:latin typeface="宋体" pitchFamily="2" charset="-122"/>
                <a:sym typeface="Wingdings" pitchFamily="2" charset="2"/>
              </a:rPr>
              <a:t>2</a:t>
            </a:r>
            <a:r>
              <a:rPr lang="zh-CN" altLang="en-US" sz="2000">
                <a:latin typeface="宋体" pitchFamily="2" charset="-122"/>
                <a:sym typeface="Wingdings" pitchFamily="2" charset="2"/>
              </a:rPr>
              <a:t>）操作码字段</a:t>
            </a:r>
            <a:r>
              <a:rPr lang="en-US" altLang="zh-CN" sz="2000">
                <a:latin typeface="宋体" pitchFamily="2" charset="-122"/>
                <a:sym typeface="Wingdings" pitchFamily="2" charset="2"/>
              </a:rPr>
              <a:t>OP</a:t>
            </a:r>
            <a:r>
              <a:rPr lang="zh-CN" altLang="en-US" sz="2000">
                <a:latin typeface="宋体" pitchFamily="2" charset="-122"/>
                <a:sym typeface="Wingdings" pitchFamily="2" charset="2"/>
              </a:rPr>
              <a:t>为</a:t>
            </a:r>
            <a:r>
              <a:rPr lang="en-US" altLang="zh-CN" sz="2000">
                <a:latin typeface="宋体" pitchFamily="2" charset="-122"/>
                <a:sym typeface="Wingdings" pitchFamily="2" charset="2"/>
              </a:rPr>
              <a:t>6</a:t>
            </a:r>
            <a:r>
              <a:rPr lang="zh-CN" altLang="en-US" sz="2000">
                <a:latin typeface="宋体" pitchFamily="2" charset="-122"/>
                <a:sym typeface="Wingdings" pitchFamily="2" charset="2"/>
              </a:rPr>
              <a:t>位，可以指定</a:t>
            </a:r>
            <a:r>
              <a:rPr lang="en-US" altLang="zh-CN" sz="2000">
                <a:latin typeface="宋体" pitchFamily="2" charset="-122"/>
                <a:sym typeface="Wingdings" pitchFamily="2" charset="2"/>
              </a:rPr>
              <a:t>2</a:t>
            </a:r>
            <a:r>
              <a:rPr lang="en-US" altLang="zh-CN" sz="2000" baseline="30000">
                <a:latin typeface="宋体" pitchFamily="2" charset="-122"/>
                <a:sym typeface="Wingdings" pitchFamily="2" charset="2"/>
              </a:rPr>
              <a:t>6</a:t>
            </a:r>
            <a:r>
              <a:rPr lang="en-US" altLang="zh-CN" sz="2000">
                <a:latin typeface="宋体" pitchFamily="2" charset="-122"/>
                <a:sym typeface="Wingdings" pitchFamily="2" charset="2"/>
              </a:rPr>
              <a:t>=64</a:t>
            </a:r>
            <a:r>
              <a:rPr lang="zh-CN" altLang="en-US" sz="2000">
                <a:latin typeface="宋体" pitchFamily="2" charset="-122"/>
                <a:sym typeface="Wingdings" pitchFamily="2" charset="2"/>
              </a:rPr>
              <a:t>种操作。</a:t>
            </a:r>
            <a:endParaRPr lang="en-US" altLang="zh-CN" sz="2000">
              <a:latin typeface="宋体" pitchFamily="2" charset="-122"/>
              <a:sym typeface="Wingdings" pitchFamily="2" charset="2"/>
            </a:endParaRPr>
          </a:p>
          <a:p>
            <a:pPr algn="just" eaLnBrk="1" hangingPunct="1">
              <a:spcBef>
                <a:spcPct val="20000"/>
              </a:spcBef>
              <a:buClr>
                <a:schemeClr val="tx2"/>
              </a:buClr>
              <a:buSzPct val="70000"/>
              <a:buFont typeface="Wingdings" pitchFamily="2" charset="2"/>
              <a:buNone/>
            </a:pPr>
            <a:r>
              <a:rPr lang="zh-CN" altLang="en-US" sz="2000">
                <a:latin typeface="宋体" pitchFamily="2" charset="-122"/>
                <a:sym typeface="Wingdings" pitchFamily="2" charset="2"/>
              </a:rPr>
              <a:t>（</a:t>
            </a:r>
            <a:r>
              <a:rPr lang="en-US" altLang="zh-CN" sz="2000">
                <a:latin typeface="宋体" pitchFamily="2" charset="-122"/>
                <a:sym typeface="Wingdings" pitchFamily="2" charset="2"/>
              </a:rPr>
              <a:t>3</a:t>
            </a:r>
            <a:r>
              <a:rPr lang="zh-CN" altLang="en-US" sz="2000">
                <a:latin typeface="宋体" pitchFamily="2" charset="-122"/>
                <a:sym typeface="Wingdings" pitchFamily="2" charset="2"/>
              </a:rPr>
              <a:t>）一个源操作数在源寄存器（共</a:t>
            </a:r>
            <a:r>
              <a:rPr lang="en-US" altLang="zh-CN" sz="2000">
                <a:latin typeface="宋体" pitchFamily="2" charset="-122"/>
                <a:sym typeface="Wingdings" pitchFamily="2" charset="2"/>
              </a:rPr>
              <a:t>16</a:t>
            </a:r>
            <a:r>
              <a:rPr lang="zh-CN" altLang="en-US" sz="2000">
                <a:latin typeface="宋体" pitchFamily="2" charset="-122"/>
                <a:sym typeface="Wingdings" pitchFamily="2" charset="2"/>
              </a:rPr>
              <a:t>个），另一个操作数在存储器（变址寄存器和位移量决定），所以是</a:t>
            </a:r>
            <a:r>
              <a:rPr lang="en-US" altLang="zh-CN" sz="2000">
                <a:latin typeface="宋体" pitchFamily="2" charset="-122"/>
                <a:sym typeface="Wingdings" pitchFamily="2" charset="2"/>
              </a:rPr>
              <a:t>RS</a:t>
            </a:r>
            <a:r>
              <a:rPr lang="zh-CN" altLang="en-US" sz="2000">
                <a:latin typeface="宋体" pitchFamily="2" charset="-122"/>
                <a:sym typeface="Wingdings" pitchFamily="2" charset="2"/>
              </a:rPr>
              <a:t>型指令。</a:t>
            </a:r>
            <a:endParaRPr lang="zh-CN" altLang="en-US" sz="2000">
              <a:latin typeface="宋体" pitchFamily="2" charset="-122"/>
            </a:endParaRPr>
          </a:p>
        </p:txBody>
      </p:sp>
      <p:sp>
        <p:nvSpPr>
          <p:cNvPr id="28678" name="Rectangle 2"/>
          <p:cNvSpPr>
            <a:spLocks noGrp="1" noChangeArrowheads="1"/>
          </p:cNvSpPr>
          <p:nvPr>
            <p:ph type="title"/>
          </p:nvPr>
        </p:nvSpPr>
        <p:spPr/>
        <p:txBody>
          <a:bodyPr/>
          <a:lstStyle/>
          <a:p>
            <a:pPr eaLnBrk="1" hangingPunct="1"/>
            <a:r>
              <a:rPr lang="zh-CN" altLang="zh-CN" sz="3200" smtClean="0"/>
              <a:t>4.2.5 </a:t>
            </a:r>
            <a:r>
              <a:rPr lang="zh-CN" sz="3200" smtClean="0"/>
              <a:t>指令格式举例</a:t>
            </a:r>
            <a:endParaRPr lang="zh-CN" altLang="en-US" smtClean="0"/>
          </a:p>
        </p:txBody>
      </p:sp>
      <p:sp>
        <p:nvSpPr>
          <p:cNvPr id="2" name="日期占位符 1"/>
          <p:cNvSpPr>
            <a:spLocks noGrp="1"/>
          </p:cNvSpPr>
          <p:nvPr>
            <p:ph type="dt" sz="half" idx="10"/>
          </p:nvPr>
        </p:nvSpPr>
        <p:spPr/>
        <p:txBody>
          <a:bodyPr/>
          <a:lstStyle/>
          <a:p>
            <a:pPr>
              <a:defRPr/>
            </a:pPr>
            <a:fld id="{A2B37423-896F-4231-B44F-B395FCFA7CBC}"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B20AA1-4717-45C5-821D-C8D94231929A}" type="slidenum">
              <a:rPr lang="en-US" altLang="zh-CN" smtClean="0"/>
              <a:pPr eaLnBrk="1" hangingPunct="1"/>
              <a:t>27</a:t>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smtClean="0">
                <a:cs typeface="Times New Roman" pitchFamily="18" charset="0"/>
              </a:rPr>
              <a:t>4.3 </a:t>
            </a:r>
            <a:r>
              <a:rPr lang="zh-CN" altLang="en-US" smtClean="0"/>
              <a:t>操作数类型</a:t>
            </a:r>
          </a:p>
        </p:txBody>
      </p:sp>
      <p:sp>
        <p:nvSpPr>
          <p:cNvPr id="29700"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4.3.1 </a:t>
            </a:r>
            <a:r>
              <a:rPr lang="zh-CN" altLang="en-US" sz="2600" smtClean="0"/>
              <a:t>一般的数据类型</a:t>
            </a:r>
            <a:endParaRPr lang="en-US" altLang="zh-CN" sz="2600" smtClean="0"/>
          </a:p>
          <a:p>
            <a:pPr eaLnBrk="1" hangingPunct="1">
              <a:buFont typeface="Wingdings" pitchFamily="2" charset="2"/>
              <a:buNone/>
            </a:pPr>
            <a:r>
              <a:rPr lang="en-US" altLang="zh-CN" sz="2600" smtClean="0"/>
              <a:t>4.3.2 Pentium</a:t>
            </a:r>
            <a:r>
              <a:rPr lang="zh-CN" altLang="en-US" sz="2600" smtClean="0"/>
              <a:t>数据类型</a:t>
            </a:r>
            <a:endParaRPr lang="en-US" altLang="zh-CN" sz="2600" smtClean="0"/>
          </a:p>
          <a:p>
            <a:pPr eaLnBrk="1" hangingPunct="1">
              <a:buFont typeface="Wingdings" pitchFamily="2" charset="2"/>
              <a:buNone/>
            </a:pPr>
            <a:r>
              <a:rPr lang="en-US" altLang="zh-CN" sz="2600" smtClean="0"/>
              <a:t>4.3.3 Power PC</a:t>
            </a:r>
            <a:r>
              <a:rPr lang="zh-CN" altLang="en-US" sz="2600" smtClean="0"/>
              <a:t>数据类型</a:t>
            </a:r>
            <a:br>
              <a:rPr lang="zh-CN" altLang="en-US" sz="2600" smtClean="0"/>
            </a:br>
            <a:endParaRPr lang="en-US" altLang="zh-CN" sz="2200" smtClean="0"/>
          </a:p>
        </p:txBody>
      </p:sp>
      <p:sp>
        <p:nvSpPr>
          <p:cNvPr id="2" name="日期占位符 1"/>
          <p:cNvSpPr>
            <a:spLocks noGrp="1"/>
          </p:cNvSpPr>
          <p:nvPr>
            <p:ph type="dt" sz="half" idx="10"/>
          </p:nvPr>
        </p:nvSpPr>
        <p:spPr/>
        <p:txBody>
          <a:bodyPr/>
          <a:lstStyle/>
          <a:p>
            <a:pPr>
              <a:defRPr/>
            </a:pPr>
            <a:fld id="{3BE5AA52-50AB-46AD-80D4-D88A6C66EF6B}"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87E7DED-9310-4F1B-8BC1-EA14999D834F}" type="slidenum">
              <a:rPr lang="en-US" altLang="zh-CN" smtClean="0"/>
              <a:pPr eaLnBrk="1" hangingPunct="1"/>
              <a:t>28</a:t>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smtClean="0"/>
              <a:t>4.3.1 </a:t>
            </a:r>
            <a:r>
              <a:rPr lang="zh-CN" altLang="en-US" smtClean="0"/>
              <a:t>一般的数据类型</a:t>
            </a:r>
          </a:p>
        </p:txBody>
      </p:sp>
      <p:sp>
        <p:nvSpPr>
          <p:cNvPr id="26628" name="Rectangle 3"/>
          <p:cNvSpPr>
            <a:spLocks noGrp="1" noChangeArrowheads="1"/>
          </p:cNvSpPr>
          <p:nvPr>
            <p:ph type="body" idx="1"/>
          </p:nvPr>
        </p:nvSpPr>
        <p:spPr>
          <a:xfrm>
            <a:off x="457200" y="1844674"/>
            <a:ext cx="8686800" cy="4248621"/>
          </a:xfrm>
        </p:spPr>
        <p:txBody>
          <a:bodyPr/>
          <a:lstStyle/>
          <a:p>
            <a:pPr marL="0" lvl="1" indent="0" eaLnBrk="1" hangingPunct="1">
              <a:buFont typeface="Wingdings" pitchFamily="2" charset="2"/>
              <a:buNone/>
              <a:defRPr/>
            </a:pPr>
            <a:r>
              <a:rPr lang="zh-CN" altLang="en-US" sz="2800" smtClean="0"/>
              <a:t>数据通常分为以下四类</a:t>
            </a:r>
            <a:endParaRPr lang="en-US" altLang="zh-CN" sz="2800" smtClean="0"/>
          </a:p>
          <a:p>
            <a:pPr marL="457200" lvl="1" indent="-457200" eaLnBrk="1" hangingPunct="1">
              <a:buClrTx/>
              <a:buFont typeface="Wingdings" pitchFamily="2" charset="2"/>
              <a:buChar char="n"/>
              <a:defRPr/>
            </a:pPr>
            <a:r>
              <a:rPr lang="zh-CN" altLang="en-US" sz="2800" b="1" smtClean="0"/>
              <a:t>地址数据</a:t>
            </a:r>
            <a:r>
              <a:rPr lang="en-US" altLang="zh-CN" sz="2800" smtClean="0"/>
              <a:t>:</a:t>
            </a:r>
            <a:r>
              <a:rPr lang="zh-CN" altLang="en-US" sz="2800" smtClean="0"/>
              <a:t>地址实际上也是一种形式的数据。</a:t>
            </a:r>
          </a:p>
          <a:p>
            <a:pPr marL="457200" lvl="1" indent="-457200" eaLnBrk="1" hangingPunct="1">
              <a:buClrTx/>
              <a:buFont typeface="Wingdings" pitchFamily="2" charset="2"/>
              <a:buChar char="n"/>
              <a:defRPr/>
            </a:pPr>
            <a:r>
              <a:rPr lang="zh-CN" altLang="en-US" sz="2800" b="1" smtClean="0"/>
              <a:t>数值数据</a:t>
            </a:r>
            <a:r>
              <a:rPr lang="en-US" altLang="zh-CN" sz="2800" smtClean="0"/>
              <a:t>:</a:t>
            </a:r>
            <a:r>
              <a:rPr lang="zh-CN" altLang="en-US" sz="2800" smtClean="0"/>
              <a:t>计算机中普遍使用的三种类型的</a:t>
            </a:r>
            <a:r>
              <a:rPr lang="zh-CN" altLang="en-US" sz="2800" smtClean="0"/>
              <a:t>数值数据（定点数、浮点数、压缩十进制数）。</a:t>
            </a:r>
            <a:endParaRPr lang="zh-CN" altLang="en-US" sz="2800" smtClean="0"/>
          </a:p>
          <a:p>
            <a:pPr marL="457200" lvl="1" indent="-457200" eaLnBrk="1" hangingPunct="1">
              <a:buClrTx/>
              <a:buFont typeface="Wingdings" pitchFamily="2" charset="2"/>
              <a:buChar char="n"/>
              <a:defRPr/>
            </a:pPr>
            <a:r>
              <a:rPr lang="zh-CN" altLang="en-US" sz="2800" b="1" smtClean="0"/>
              <a:t>字符数据</a:t>
            </a:r>
            <a:r>
              <a:rPr lang="en-US" altLang="zh-CN" sz="2800" smtClean="0"/>
              <a:t>:</a:t>
            </a:r>
            <a:r>
              <a:rPr lang="zh-CN" altLang="en-US" sz="2800" smtClean="0"/>
              <a:t>文本数据或字符串，目前广泛使用</a:t>
            </a:r>
            <a:r>
              <a:rPr lang="en-US" altLang="zh-CN" sz="2800" smtClean="0"/>
              <a:t>ASCII</a:t>
            </a:r>
            <a:r>
              <a:rPr lang="zh-CN" altLang="en-US" sz="2800" smtClean="0"/>
              <a:t>码。</a:t>
            </a:r>
          </a:p>
          <a:p>
            <a:pPr marL="457200" lvl="1" indent="-457200" eaLnBrk="1" hangingPunct="1">
              <a:buClrTx/>
              <a:buFont typeface="Wingdings" pitchFamily="2" charset="2"/>
              <a:buChar char="n"/>
              <a:defRPr/>
            </a:pPr>
            <a:r>
              <a:rPr lang="zh-CN" altLang="en-US" sz="2800" b="1" smtClean="0"/>
              <a:t>逻辑数据</a:t>
            </a:r>
            <a:r>
              <a:rPr lang="en-US" altLang="zh-CN" sz="2800" smtClean="0"/>
              <a:t>:</a:t>
            </a:r>
            <a:r>
              <a:rPr lang="zh-CN" altLang="en-US" sz="2800" smtClean="0"/>
              <a:t>一个单元中有几位二进制</a:t>
            </a:r>
            <a:r>
              <a:rPr lang="en-US" altLang="zh-CN" sz="2800" smtClean="0"/>
              <a:t>bit</a:t>
            </a:r>
            <a:r>
              <a:rPr lang="zh-CN" altLang="en-US" sz="2800" smtClean="0"/>
              <a:t>项组成，每个</a:t>
            </a:r>
            <a:r>
              <a:rPr lang="en-US" altLang="zh-CN" sz="2800" smtClean="0"/>
              <a:t>bit</a:t>
            </a:r>
            <a:r>
              <a:rPr lang="zh-CN" altLang="en-US" sz="2800" smtClean="0"/>
              <a:t>的值可以是</a:t>
            </a:r>
            <a:r>
              <a:rPr lang="en-US" altLang="zh-CN" sz="2800" smtClean="0"/>
              <a:t>1</a:t>
            </a:r>
            <a:r>
              <a:rPr lang="zh-CN" altLang="en-US" sz="2800" smtClean="0"/>
              <a:t>或</a:t>
            </a:r>
            <a:r>
              <a:rPr lang="en-US" altLang="zh-CN" sz="2800" smtClean="0"/>
              <a:t>0</a:t>
            </a:r>
            <a:r>
              <a:rPr lang="zh-CN" altLang="en-US" sz="2800" smtClean="0"/>
              <a:t>。当数据以这种方式看待时，称为逻辑性数据。</a:t>
            </a:r>
          </a:p>
        </p:txBody>
      </p:sp>
      <p:sp>
        <p:nvSpPr>
          <p:cNvPr id="2" name="日期占位符 1"/>
          <p:cNvSpPr>
            <a:spLocks noGrp="1"/>
          </p:cNvSpPr>
          <p:nvPr>
            <p:ph type="dt" sz="half" idx="10"/>
          </p:nvPr>
        </p:nvSpPr>
        <p:spPr/>
        <p:txBody>
          <a:bodyPr/>
          <a:lstStyle/>
          <a:p>
            <a:pPr>
              <a:defRPr/>
            </a:pPr>
            <a:fld id="{D2EEF93A-B97E-4C8A-91E2-CE0842DC6FF3}"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9AD7A12-D7DB-4CD2-AA9A-A27731976E9F}" type="slidenum">
              <a:rPr lang="en-US" altLang="zh-CN" smtClean="0"/>
              <a:pPr eaLnBrk="1" hangingPunct="1"/>
              <a:t>29</a:t>
            </a:fld>
            <a:endParaRPr lang="en-US" altLang="zh-CN" smtClean="0"/>
          </a:p>
        </p:txBody>
      </p:sp>
      <p:sp>
        <p:nvSpPr>
          <p:cNvPr id="31747" name="Rectangle 2"/>
          <p:cNvSpPr>
            <a:spLocks noGrp="1" noChangeArrowheads="1"/>
          </p:cNvSpPr>
          <p:nvPr>
            <p:ph type="title"/>
          </p:nvPr>
        </p:nvSpPr>
        <p:spPr>
          <a:xfrm>
            <a:off x="467544" y="548680"/>
            <a:ext cx="5472608" cy="868958"/>
          </a:xfrm>
        </p:spPr>
        <p:txBody>
          <a:bodyPr/>
          <a:lstStyle/>
          <a:p>
            <a:pPr eaLnBrk="1" hangingPunct="1"/>
            <a:r>
              <a:rPr lang="en-US" altLang="zh-CN" smtClean="0"/>
              <a:t>4.3.2 Pentium</a:t>
            </a:r>
            <a:r>
              <a:rPr lang="zh-CN" altLang="en-US" smtClean="0"/>
              <a:t>数据类型</a:t>
            </a:r>
          </a:p>
        </p:txBody>
      </p:sp>
      <p:sp>
        <p:nvSpPr>
          <p:cNvPr id="31748" name="Rectangle 3"/>
          <p:cNvSpPr>
            <a:spLocks noGrp="1" noChangeArrowheads="1"/>
          </p:cNvSpPr>
          <p:nvPr>
            <p:ph type="body" idx="1"/>
          </p:nvPr>
        </p:nvSpPr>
        <p:spPr>
          <a:xfrm>
            <a:off x="395536" y="1916832"/>
            <a:ext cx="8229600" cy="3797300"/>
          </a:xfrm>
        </p:spPr>
        <p:txBody>
          <a:bodyPr/>
          <a:lstStyle/>
          <a:p>
            <a:pPr marL="0" lvl="1" indent="0" eaLnBrk="1" hangingPunct="1">
              <a:buFont typeface="Wingdings" pitchFamily="2" charset="2"/>
              <a:buNone/>
            </a:pPr>
            <a:r>
              <a:rPr lang="zh-CN" altLang="en-US" smtClean="0"/>
              <a:t>（</a:t>
            </a:r>
            <a:r>
              <a:rPr lang="en-US" altLang="zh-CN" smtClean="0"/>
              <a:t>1</a:t>
            </a:r>
            <a:r>
              <a:rPr lang="zh-CN" altLang="en-US" smtClean="0"/>
              <a:t>）常规：字节、字（</a:t>
            </a:r>
            <a:r>
              <a:rPr lang="en-US" altLang="zh-CN" smtClean="0"/>
              <a:t>16</a:t>
            </a:r>
            <a:r>
              <a:rPr lang="zh-CN" altLang="en-US" smtClean="0"/>
              <a:t>位）、双字和四字</a:t>
            </a:r>
            <a:br>
              <a:rPr lang="zh-CN" altLang="en-US" smtClean="0"/>
            </a:br>
            <a:r>
              <a:rPr lang="zh-CN" altLang="en-US" smtClean="0"/>
              <a:t>（</a:t>
            </a:r>
            <a:r>
              <a:rPr lang="en-US" altLang="zh-CN" smtClean="0"/>
              <a:t>2</a:t>
            </a:r>
            <a:r>
              <a:rPr lang="zh-CN" altLang="en-US" smtClean="0"/>
              <a:t>）整数：字节、字、双字和四字的有符号二进制值</a:t>
            </a:r>
            <a:br>
              <a:rPr lang="zh-CN" altLang="en-US" smtClean="0"/>
            </a:br>
            <a:r>
              <a:rPr lang="zh-CN" altLang="en-US" smtClean="0"/>
              <a:t>（</a:t>
            </a:r>
            <a:r>
              <a:rPr lang="en-US" altLang="zh-CN" smtClean="0"/>
              <a:t>3</a:t>
            </a:r>
            <a:r>
              <a:rPr lang="zh-CN" altLang="en-US" smtClean="0"/>
              <a:t>）序数：字节、字、双字和四字的无符号整数</a:t>
            </a:r>
            <a:br>
              <a:rPr lang="zh-CN" altLang="en-US" smtClean="0"/>
            </a:br>
            <a:r>
              <a:rPr lang="zh-CN" altLang="en-US" smtClean="0"/>
              <a:t>（</a:t>
            </a:r>
            <a:r>
              <a:rPr lang="en-US" altLang="zh-CN" smtClean="0"/>
              <a:t>4</a:t>
            </a:r>
            <a:r>
              <a:rPr lang="zh-CN" altLang="en-US" smtClean="0"/>
              <a:t>）未压缩的</a:t>
            </a:r>
            <a:r>
              <a:rPr lang="en-US" altLang="zh-CN" smtClean="0"/>
              <a:t>BCD</a:t>
            </a:r>
            <a:r>
              <a:rPr lang="zh-CN" altLang="en-US" smtClean="0"/>
              <a:t>：一字节表示一个</a:t>
            </a:r>
            <a:r>
              <a:rPr lang="en-US" altLang="zh-CN" smtClean="0"/>
              <a:t>BCD</a:t>
            </a:r>
            <a:r>
              <a:rPr lang="zh-CN" altLang="en-US" smtClean="0"/>
              <a:t>数字</a:t>
            </a:r>
            <a:r>
              <a:rPr lang="en-US" altLang="zh-CN" smtClean="0"/>
              <a:t/>
            </a:r>
            <a:br>
              <a:rPr lang="en-US" altLang="zh-CN" smtClean="0"/>
            </a:br>
            <a:r>
              <a:rPr lang="zh-CN" altLang="en-US" smtClean="0"/>
              <a:t>（</a:t>
            </a:r>
            <a:r>
              <a:rPr lang="en-US" altLang="zh-CN" smtClean="0"/>
              <a:t>5</a:t>
            </a:r>
            <a:r>
              <a:rPr lang="zh-CN" altLang="en-US" smtClean="0"/>
              <a:t>）压缩的</a:t>
            </a:r>
            <a:r>
              <a:rPr lang="en-US" altLang="zh-CN" smtClean="0"/>
              <a:t>BCD</a:t>
            </a:r>
            <a:r>
              <a:rPr lang="zh-CN" altLang="en-US" smtClean="0"/>
              <a:t>：每字节表示两个</a:t>
            </a:r>
            <a:r>
              <a:rPr lang="en-US" altLang="zh-CN" smtClean="0"/>
              <a:t>BCD</a:t>
            </a:r>
            <a:r>
              <a:rPr lang="zh-CN" altLang="en-US" smtClean="0"/>
              <a:t>数字</a:t>
            </a:r>
            <a:r>
              <a:rPr lang="en-US" altLang="zh-CN" smtClean="0"/>
              <a:t/>
            </a:r>
            <a:br>
              <a:rPr lang="en-US" altLang="zh-CN" smtClean="0"/>
            </a:br>
            <a:r>
              <a:rPr lang="zh-CN" altLang="en-US" smtClean="0"/>
              <a:t>（</a:t>
            </a:r>
            <a:r>
              <a:rPr lang="en-US" altLang="zh-CN" smtClean="0"/>
              <a:t>6</a:t>
            </a:r>
            <a:r>
              <a:rPr lang="zh-CN" altLang="en-US" smtClean="0"/>
              <a:t>）近指针：表示段内偏移的</a:t>
            </a:r>
            <a:r>
              <a:rPr lang="en-US" altLang="zh-CN" smtClean="0"/>
              <a:t>32</a:t>
            </a:r>
            <a:r>
              <a:rPr lang="zh-CN" altLang="en-US" smtClean="0"/>
              <a:t>位有效地址</a:t>
            </a:r>
            <a:br>
              <a:rPr lang="zh-CN" altLang="en-US" smtClean="0"/>
            </a:br>
            <a:r>
              <a:rPr lang="zh-CN" altLang="en-US" smtClean="0"/>
              <a:t>（</a:t>
            </a:r>
            <a:r>
              <a:rPr lang="en-US" altLang="zh-CN" smtClean="0"/>
              <a:t>7</a:t>
            </a:r>
            <a:r>
              <a:rPr lang="zh-CN" altLang="en-US" smtClean="0"/>
              <a:t>）位串：一个连续的位序列</a:t>
            </a:r>
            <a:br>
              <a:rPr lang="zh-CN" altLang="en-US" smtClean="0"/>
            </a:br>
            <a:r>
              <a:rPr lang="zh-CN" altLang="en-US" smtClean="0"/>
              <a:t>（</a:t>
            </a:r>
            <a:r>
              <a:rPr lang="en-US" altLang="zh-CN" smtClean="0"/>
              <a:t>8</a:t>
            </a:r>
            <a:r>
              <a:rPr lang="zh-CN" altLang="en-US" smtClean="0"/>
              <a:t>）字符串：一个连续的字节、字或双字序列</a:t>
            </a:r>
            <a:br>
              <a:rPr lang="zh-CN" altLang="en-US" smtClean="0"/>
            </a:br>
            <a:r>
              <a:rPr lang="zh-CN" altLang="en-US" smtClean="0"/>
              <a:t>（</a:t>
            </a:r>
            <a:r>
              <a:rPr lang="en-US" altLang="zh-CN" smtClean="0"/>
              <a:t>9</a:t>
            </a:r>
            <a:r>
              <a:rPr lang="zh-CN" altLang="en-US" smtClean="0"/>
              <a:t>）浮点数：单精度、双精度、扩展双精度（</a:t>
            </a:r>
            <a:r>
              <a:rPr lang="en-US" altLang="zh-CN" smtClean="0"/>
              <a:t>80</a:t>
            </a:r>
            <a:r>
              <a:rPr lang="zh-CN" altLang="en-US" smtClean="0"/>
              <a:t>位）</a:t>
            </a:r>
          </a:p>
        </p:txBody>
      </p:sp>
      <p:sp>
        <p:nvSpPr>
          <p:cNvPr id="2" name="日期占位符 1"/>
          <p:cNvSpPr>
            <a:spLocks noGrp="1"/>
          </p:cNvSpPr>
          <p:nvPr>
            <p:ph type="dt" sz="half" idx="10"/>
          </p:nvPr>
        </p:nvSpPr>
        <p:spPr/>
        <p:txBody>
          <a:bodyPr/>
          <a:lstStyle/>
          <a:p>
            <a:pPr>
              <a:defRPr/>
            </a:pPr>
            <a:fld id="{4A8541DF-F8B7-4AEA-93AA-FDA03714B860}" type="datetime13">
              <a:rPr lang="zh-CN" altLang="en-US" smtClean="0"/>
              <a:t>下午12时0分50秒</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7A1B83-F7CC-4FF2-A337-CC497AEF2FED}"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en-US" altLang="zh-CN" smtClean="0"/>
              <a:t>4.1.1 </a:t>
            </a:r>
            <a:r>
              <a:rPr lang="zh-CN" smtClean="0"/>
              <a:t>指令系统的发展</a:t>
            </a:r>
            <a:endParaRPr lang="zh-CN" altLang="en-US" smtClean="0"/>
          </a:p>
        </p:txBody>
      </p:sp>
      <p:sp>
        <p:nvSpPr>
          <p:cNvPr id="5124" name="Rectangle 3"/>
          <p:cNvSpPr>
            <a:spLocks noGrp="1" noChangeArrowheads="1"/>
          </p:cNvSpPr>
          <p:nvPr>
            <p:ph type="body" idx="1"/>
          </p:nvPr>
        </p:nvSpPr>
        <p:spPr>
          <a:xfrm>
            <a:off x="457200" y="1719263"/>
            <a:ext cx="7859713" cy="4411662"/>
          </a:xfrm>
        </p:spPr>
        <p:txBody>
          <a:bodyPr/>
          <a:lstStyle/>
          <a:p>
            <a:pPr eaLnBrk="1" hangingPunct="1">
              <a:lnSpc>
                <a:spcPct val="90000"/>
              </a:lnSpc>
              <a:buFont typeface="Wingdings" pitchFamily="2" charset="2"/>
              <a:buNone/>
            </a:pPr>
            <a:r>
              <a:rPr lang="zh-CN" altLang="en-US" sz="2100" smtClean="0"/>
              <a:t>指令系统基本概念</a:t>
            </a:r>
          </a:p>
          <a:p>
            <a:pPr eaLnBrk="1" hangingPunct="1">
              <a:lnSpc>
                <a:spcPct val="90000"/>
              </a:lnSpc>
            </a:pPr>
            <a:r>
              <a:rPr lang="zh-CN" altLang="en-US" sz="2100" smtClean="0"/>
              <a:t>指令：就是要计算机执行某种操作的命令。从计算机组成的层次结构来说，计算机的指令有微指令、机器指令和宏指令之分。微指令是微程序级的命令，它属于硬件；</a:t>
            </a:r>
          </a:p>
          <a:p>
            <a:pPr eaLnBrk="1" hangingPunct="1">
              <a:lnSpc>
                <a:spcPct val="90000"/>
              </a:lnSpc>
            </a:pPr>
            <a:r>
              <a:rPr lang="zh-CN" altLang="en-US" sz="2100" smtClean="0"/>
              <a:t>宏指令：由若干条机器指令组成的软件指令，它属于软件；</a:t>
            </a:r>
          </a:p>
          <a:p>
            <a:pPr eaLnBrk="1" hangingPunct="1">
              <a:lnSpc>
                <a:spcPct val="90000"/>
              </a:lnSpc>
            </a:pPr>
            <a:r>
              <a:rPr lang="zh-CN" altLang="en-US" sz="2100" smtClean="0"/>
              <a:t>机器指令：介于微指令与宏指令之间，通常简称为指令，每一条指令可完成一个独立的算术运算或逻辑运算操作。</a:t>
            </a:r>
          </a:p>
          <a:p>
            <a:pPr eaLnBrk="1" hangingPunct="1">
              <a:lnSpc>
                <a:spcPct val="90000"/>
              </a:lnSpc>
            </a:pPr>
            <a:r>
              <a:rPr lang="zh-CN" altLang="en-US" sz="2100" b="1" smtClean="0"/>
              <a:t>本章所讨论的指令，是机器指令。</a:t>
            </a:r>
          </a:p>
          <a:p>
            <a:pPr eaLnBrk="1" hangingPunct="1">
              <a:lnSpc>
                <a:spcPct val="90000"/>
              </a:lnSpc>
            </a:pPr>
            <a:r>
              <a:rPr lang="zh-CN" altLang="en-US" sz="2100" smtClean="0"/>
              <a:t>一台计算机中所有机器指令的集合，称为这台计算机的指令系统。</a:t>
            </a:r>
          </a:p>
          <a:p>
            <a:pPr lvl="1" eaLnBrk="1" hangingPunct="1">
              <a:lnSpc>
                <a:spcPct val="90000"/>
              </a:lnSpc>
            </a:pPr>
            <a:r>
              <a:rPr lang="zh-CN" altLang="en-US" sz="2000" smtClean="0"/>
              <a:t>指令系统是表征一台计算机性能的重要因素，它的格式与功能不仅直接影响到机器的硬件结构，而且也直接影响到系统软件，影响到机器的适用范围</a:t>
            </a:r>
          </a:p>
        </p:txBody>
      </p:sp>
      <p:sp>
        <p:nvSpPr>
          <p:cNvPr id="2" name="日期占位符 1"/>
          <p:cNvSpPr>
            <a:spLocks noGrp="1"/>
          </p:cNvSpPr>
          <p:nvPr>
            <p:ph type="dt" sz="half" idx="10"/>
          </p:nvPr>
        </p:nvSpPr>
        <p:spPr/>
        <p:txBody>
          <a:bodyPr/>
          <a:lstStyle/>
          <a:p>
            <a:pPr>
              <a:defRPr/>
            </a:pPr>
            <a:fld id="{D0F973A4-3988-4A2A-AC85-4BFABF21DB7A}"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44E805-BD80-4572-AA3B-882645224D35}" type="slidenum">
              <a:rPr lang="en-US" altLang="zh-CN" smtClean="0"/>
              <a:pPr eaLnBrk="1" hangingPunct="1"/>
              <a:t>30</a:t>
            </a:fld>
            <a:endParaRPr lang="en-US" altLang="zh-CN" smtClean="0"/>
          </a:p>
        </p:txBody>
      </p:sp>
      <p:sp>
        <p:nvSpPr>
          <p:cNvPr id="32771" name="Rectangle 2"/>
          <p:cNvSpPr>
            <a:spLocks noGrp="1" noChangeArrowheads="1"/>
          </p:cNvSpPr>
          <p:nvPr>
            <p:ph type="title"/>
          </p:nvPr>
        </p:nvSpPr>
        <p:spPr>
          <a:xfrm>
            <a:off x="468313" y="476250"/>
            <a:ext cx="6057900" cy="725488"/>
          </a:xfrm>
        </p:spPr>
        <p:txBody>
          <a:bodyPr/>
          <a:lstStyle/>
          <a:p>
            <a:pPr eaLnBrk="1" hangingPunct="1"/>
            <a:r>
              <a:rPr lang="en-US" altLang="zh-CN" smtClean="0"/>
              <a:t>4.3.3 Power PC</a:t>
            </a:r>
            <a:r>
              <a:rPr lang="zh-CN" altLang="en-US" smtClean="0"/>
              <a:t>数据类型</a:t>
            </a:r>
          </a:p>
        </p:txBody>
      </p:sp>
      <p:sp>
        <p:nvSpPr>
          <p:cNvPr id="28676" name="Rectangle 3"/>
          <p:cNvSpPr>
            <a:spLocks noGrp="1" noChangeArrowheads="1"/>
          </p:cNvSpPr>
          <p:nvPr>
            <p:ph type="body" idx="1"/>
          </p:nvPr>
        </p:nvSpPr>
        <p:spPr>
          <a:xfrm>
            <a:off x="468313" y="1484313"/>
            <a:ext cx="8229600" cy="4878387"/>
          </a:xfrm>
        </p:spPr>
        <p:txBody>
          <a:bodyPr/>
          <a:lstStyle/>
          <a:p>
            <a:pPr marL="0" lvl="1" indent="457200" eaLnBrk="1" hangingPunct="1">
              <a:buFont typeface="Wingdings" pitchFamily="2" charset="2"/>
              <a:buNone/>
              <a:defRPr/>
            </a:pPr>
            <a:r>
              <a:rPr lang="en-US" altLang="zh-CN" smtClean="0"/>
              <a:t>PowerPC </a:t>
            </a:r>
            <a:r>
              <a:rPr lang="zh-CN" altLang="en-US" smtClean="0"/>
              <a:t>机是精简指令系统计算机，能处理</a:t>
            </a:r>
            <a:r>
              <a:rPr lang="en-US" altLang="zh-CN" smtClean="0"/>
              <a:t>8</a:t>
            </a:r>
            <a:r>
              <a:rPr lang="zh-CN" altLang="en-US" smtClean="0"/>
              <a:t>位、</a:t>
            </a:r>
            <a:r>
              <a:rPr lang="en-US" altLang="zh-CN" smtClean="0"/>
              <a:t>16</a:t>
            </a:r>
            <a:r>
              <a:rPr lang="zh-CN" altLang="en-US" smtClean="0"/>
              <a:t>位、</a:t>
            </a:r>
            <a:r>
              <a:rPr lang="en-US" altLang="zh-CN" smtClean="0"/>
              <a:t>32</a:t>
            </a:r>
            <a:r>
              <a:rPr lang="zh-CN" altLang="en-US" smtClean="0"/>
              <a:t>位（字）和</a:t>
            </a:r>
            <a:r>
              <a:rPr lang="en-US" altLang="zh-CN" smtClean="0"/>
              <a:t>64</a:t>
            </a:r>
            <a:r>
              <a:rPr lang="zh-CN" altLang="en-US" smtClean="0"/>
              <a:t>位各种字长的数据，处理器能识别如下数据类型：</a:t>
            </a:r>
            <a:endParaRPr lang="en-US" altLang="zh-CN" smtClean="0"/>
          </a:p>
          <a:p>
            <a:pPr marL="0" lvl="1" indent="0" eaLnBrk="1" hangingPunct="1">
              <a:buFont typeface="Wingdings" pitchFamily="2" charset="2"/>
              <a:buNone/>
              <a:defRPr/>
            </a:pPr>
            <a:r>
              <a:rPr lang="zh-CN" altLang="en-US" smtClean="0"/>
              <a:t>（</a:t>
            </a:r>
            <a:r>
              <a:rPr lang="en-US" altLang="zh-CN" smtClean="0"/>
              <a:t>1</a:t>
            </a:r>
            <a:r>
              <a:rPr lang="zh-CN" altLang="en-US" smtClean="0"/>
              <a:t>）无符号字节</a:t>
            </a:r>
            <a:br>
              <a:rPr lang="zh-CN" altLang="en-US" smtClean="0"/>
            </a:br>
            <a:r>
              <a:rPr lang="zh-CN" altLang="en-US" smtClean="0"/>
              <a:t>（</a:t>
            </a:r>
            <a:r>
              <a:rPr lang="en-US" altLang="zh-CN" smtClean="0"/>
              <a:t>2</a:t>
            </a:r>
            <a:r>
              <a:rPr lang="zh-CN" altLang="en-US" smtClean="0"/>
              <a:t>）无符号半字</a:t>
            </a:r>
            <a:br>
              <a:rPr lang="zh-CN" altLang="en-US" smtClean="0"/>
            </a:br>
            <a:r>
              <a:rPr lang="zh-CN" altLang="en-US" smtClean="0"/>
              <a:t>（</a:t>
            </a:r>
            <a:r>
              <a:rPr lang="en-US" altLang="zh-CN" smtClean="0"/>
              <a:t>3</a:t>
            </a:r>
            <a:r>
              <a:rPr lang="zh-CN" altLang="en-US" smtClean="0"/>
              <a:t>）有符号半字</a:t>
            </a:r>
            <a:br>
              <a:rPr lang="zh-CN" altLang="en-US" smtClean="0"/>
            </a:br>
            <a:r>
              <a:rPr lang="zh-CN" altLang="en-US" smtClean="0"/>
              <a:t>（</a:t>
            </a:r>
            <a:r>
              <a:rPr lang="en-US" altLang="zh-CN" smtClean="0"/>
              <a:t>4</a:t>
            </a:r>
            <a:r>
              <a:rPr lang="zh-CN" altLang="en-US" smtClean="0"/>
              <a:t>）无符号字：用于</a:t>
            </a:r>
            <a:r>
              <a:rPr lang="en-US" altLang="zh-CN" smtClean="0"/>
              <a:t>32</a:t>
            </a:r>
            <a:r>
              <a:rPr lang="zh-CN" altLang="en-US" smtClean="0"/>
              <a:t>位逻辑运算或地址指针</a:t>
            </a:r>
            <a:br>
              <a:rPr lang="zh-CN" altLang="en-US" smtClean="0"/>
            </a:br>
            <a:r>
              <a:rPr lang="zh-CN" altLang="en-US" smtClean="0"/>
              <a:t>（</a:t>
            </a:r>
            <a:r>
              <a:rPr lang="en-US" altLang="zh-CN" smtClean="0"/>
              <a:t>5</a:t>
            </a:r>
            <a:r>
              <a:rPr lang="zh-CN" altLang="en-US" smtClean="0"/>
              <a:t>）有符号字</a:t>
            </a:r>
            <a:br>
              <a:rPr lang="zh-CN" altLang="en-US" smtClean="0"/>
            </a:br>
            <a:r>
              <a:rPr lang="zh-CN" altLang="en-US" smtClean="0"/>
              <a:t>（</a:t>
            </a:r>
            <a:r>
              <a:rPr lang="en-US" altLang="zh-CN" smtClean="0"/>
              <a:t>5</a:t>
            </a:r>
            <a:r>
              <a:rPr lang="zh-CN" altLang="en-US" smtClean="0"/>
              <a:t>）无符号双字：用于</a:t>
            </a:r>
            <a:r>
              <a:rPr lang="en-US" altLang="zh-CN" smtClean="0"/>
              <a:t>64</a:t>
            </a:r>
            <a:r>
              <a:rPr lang="zh-CN" altLang="en-US" smtClean="0"/>
              <a:t>位地址指针</a:t>
            </a:r>
            <a:br>
              <a:rPr lang="zh-CN" altLang="en-US" smtClean="0"/>
            </a:br>
            <a:r>
              <a:rPr lang="zh-CN" altLang="en-US" smtClean="0"/>
              <a:t>（</a:t>
            </a:r>
            <a:r>
              <a:rPr lang="en-US" altLang="zh-CN" smtClean="0"/>
              <a:t>6</a:t>
            </a:r>
            <a:r>
              <a:rPr lang="zh-CN" altLang="en-US" smtClean="0"/>
              <a:t>）字节串：可从</a:t>
            </a:r>
            <a:r>
              <a:rPr lang="en-US" altLang="zh-CN" smtClean="0"/>
              <a:t>0</a:t>
            </a:r>
            <a:r>
              <a:rPr lang="zh-CN" altLang="en-US" smtClean="0"/>
              <a:t>到</a:t>
            </a:r>
            <a:r>
              <a:rPr lang="en-US" altLang="zh-CN" smtClean="0"/>
              <a:t>128</a:t>
            </a:r>
            <a:r>
              <a:rPr lang="zh-CN" altLang="en-US" smtClean="0"/>
              <a:t>字节长</a:t>
            </a:r>
            <a:br>
              <a:rPr lang="zh-CN" altLang="en-US" smtClean="0"/>
            </a:br>
            <a:r>
              <a:rPr lang="zh-CN" altLang="en-US" smtClean="0"/>
              <a:t>（</a:t>
            </a:r>
            <a:r>
              <a:rPr lang="en-US" altLang="zh-CN" smtClean="0"/>
              <a:t>7</a:t>
            </a:r>
            <a:r>
              <a:rPr lang="zh-CN" altLang="en-US" smtClean="0"/>
              <a:t>）浮点数：支持</a:t>
            </a:r>
            <a:r>
              <a:rPr lang="en-US" altLang="zh-CN" smtClean="0"/>
              <a:t>IEEE754</a:t>
            </a:r>
            <a:r>
              <a:rPr lang="zh-CN" altLang="en-US" smtClean="0"/>
              <a:t>种定义的单、双精度浮点数</a:t>
            </a:r>
            <a:r>
              <a:rPr lang="zh-CN" altLang="en-US" smtClean="0"/>
              <a:t>类型</a:t>
            </a:r>
            <a:endParaRPr lang="zh-CN" altLang="en-US" smtClean="0"/>
          </a:p>
        </p:txBody>
      </p:sp>
      <p:sp>
        <p:nvSpPr>
          <p:cNvPr id="2" name="日期占位符 1"/>
          <p:cNvSpPr>
            <a:spLocks noGrp="1"/>
          </p:cNvSpPr>
          <p:nvPr>
            <p:ph type="dt" sz="half" idx="10"/>
          </p:nvPr>
        </p:nvSpPr>
        <p:spPr/>
        <p:txBody>
          <a:bodyPr/>
          <a:lstStyle/>
          <a:p>
            <a:pPr>
              <a:defRPr/>
            </a:pPr>
            <a:fld id="{AE4B6161-A304-4272-9EDA-6242A52920F9}" type="datetime13">
              <a:rPr lang="zh-CN" altLang="en-US" smtClean="0"/>
              <a:t>下午12时0分50秒</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CE71C2-D7EF-4918-B879-70802D772F8B}" type="slidenum">
              <a:rPr lang="en-US" altLang="zh-CN" smtClean="0"/>
              <a:pPr eaLnBrk="1" hangingPunct="1"/>
              <a:t>31</a:t>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smtClean="0"/>
              <a:t>4.4 </a:t>
            </a:r>
            <a:r>
              <a:rPr lang="zh-CN" smtClean="0"/>
              <a:t>指令和数据的寻址方式</a:t>
            </a:r>
            <a:endParaRPr lang="zh-CN" altLang="en-US" smtClean="0"/>
          </a:p>
        </p:txBody>
      </p:sp>
      <p:sp>
        <p:nvSpPr>
          <p:cNvPr id="33796" name="Rectangle 3"/>
          <p:cNvSpPr>
            <a:spLocks noGrp="1" noChangeArrowheads="1"/>
          </p:cNvSpPr>
          <p:nvPr>
            <p:ph type="body" idx="1"/>
          </p:nvPr>
        </p:nvSpPr>
        <p:spPr>
          <a:xfrm>
            <a:off x="457200" y="1719263"/>
            <a:ext cx="4978400" cy="1781175"/>
          </a:xfrm>
        </p:spPr>
        <p:txBody>
          <a:bodyPr/>
          <a:lstStyle/>
          <a:p>
            <a:pPr lvl="1" eaLnBrk="1" hangingPunct="1">
              <a:buFont typeface="Wingdings" pitchFamily="2" charset="2"/>
              <a:buNone/>
            </a:pPr>
            <a:r>
              <a:rPr lang="en-US" altLang="zh-CN" sz="2800" smtClean="0"/>
              <a:t>4.4.1 </a:t>
            </a:r>
            <a:r>
              <a:rPr lang="zh-CN" altLang="en-US" sz="2800" smtClean="0"/>
              <a:t>指令的寻址方式</a:t>
            </a:r>
            <a:endParaRPr lang="en-US" altLang="zh-CN" sz="2800" smtClean="0"/>
          </a:p>
          <a:p>
            <a:pPr lvl="1" eaLnBrk="1" hangingPunct="1">
              <a:buFont typeface="Wingdings" pitchFamily="2" charset="2"/>
              <a:buNone/>
            </a:pPr>
            <a:r>
              <a:rPr lang="en-US" altLang="zh-CN" sz="2800" smtClean="0"/>
              <a:t>4.4.2 </a:t>
            </a:r>
            <a:r>
              <a:rPr lang="zh-CN" altLang="en-US" sz="2800" smtClean="0"/>
              <a:t>操作数基本寻址方式</a:t>
            </a:r>
            <a:endParaRPr lang="en-US" altLang="zh-CN" sz="2800" smtClean="0"/>
          </a:p>
          <a:p>
            <a:pPr lvl="1" eaLnBrk="1" hangingPunct="1">
              <a:buFont typeface="Wingdings" pitchFamily="2" charset="2"/>
              <a:buNone/>
            </a:pPr>
            <a:r>
              <a:rPr lang="en-US" altLang="zh-CN" sz="2800" smtClean="0"/>
              <a:t>4.4.3 </a:t>
            </a:r>
            <a:r>
              <a:rPr lang="zh-CN" altLang="en-US" sz="2800" smtClean="0"/>
              <a:t>寻址方式举例</a:t>
            </a:r>
            <a:br>
              <a:rPr lang="zh-CN" altLang="en-US" sz="2800" smtClean="0"/>
            </a:br>
            <a:endParaRPr lang="zh-CN" altLang="en-US" sz="2800" smtClean="0"/>
          </a:p>
        </p:txBody>
      </p:sp>
      <p:sp>
        <p:nvSpPr>
          <p:cNvPr id="2" name="日期占位符 1"/>
          <p:cNvSpPr>
            <a:spLocks noGrp="1"/>
          </p:cNvSpPr>
          <p:nvPr>
            <p:ph type="dt" sz="half" idx="10"/>
          </p:nvPr>
        </p:nvSpPr>
        <p:spPr/>
        <p:txBody>
          <a:bodyPr/>
          <a:lstStyle/>
          <a:p>
            <a:pPr>
              <a:defRPr/>
            </a:pPr>
            <a:fld id="{274E4452-8603-444C-A263-F9116A28511B}" type="datetime13">
              <a:rPr lang="zh-CN" altLang="en-US" smtClean="0"/>
              <a:t>下午12时0分50秒</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6F92085-1357-46A8-BF12-9B3AF5E381CC}" type="slidenum">
              <a:rPr lang="en-US" altLang="zh-CN" smtClean="0"/>
              <a:pPr eaLnBrk="1" hangingPunct="1"/>
              <a:t>32</a:t>
            </a:fld>
            <a:endParaRPr lang="en-US" altLang="zh-CN" smtClean="0"/>
          </a:p>
        </p:txBody>
      </p:sp>
      <p:sp>
        <p:nvSpPr>
          <p:cNvPr id="35846" name="Rectangle 3"/>
          <p:cNvSpPr txBox="1">
            <a:spLocks noChangeArrowheads="1"/>
          </p:cNvSpPr>
          <p:nvPr/>
        </p:nvSpPr>
        <p:spPr bwMode="auto">
          <a:xfrm>
            <a:off x="395535" y="1772816"/>
            <a:ext cx="8280919"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indent="457200" eaLnBrk="1" hangingPunct="1">
              <a:lnSpc>
                <a:spcPct val="150000"/>
              </a:lnSpc>
              <a:spcBef>
                <a:spcPts val="600"/>
              </a:spcBef>
              <a:buClr>
                <a:schemeClr val="accent2"/>
              </a:buClr>
              <a:buSzPct val="70000"/>
              <a:buFont typeface="Wingdings" pitchFamily="2" charset="2"/>
              <a:buNone/>
            </a:pPr>
            <a:r>
              <a:rPr lang="zh-CN" altLang="en-US" sz="2800" smtClean="0"/>
              <a:t>操作数或指令字写入或读出的方式包括</a:t>
            </a:r>
            <a:r>
              <a:rPr lang="zh-CN" altLang="en-US" sz="2800" smtClean="0">
                <a:solidFill>
                  <a:srgbClr val="FF0000"/>
                </a:solidFill>
              </a:rPr>
              <a:t>地址指定方式</a:t>
            </a:r>
            <a:r>
              <a:rPr lang="zh-CN" altLang="en-US" sz="2800" smtClean="0"/>
              <a:t>、</a:t>
            </a:r>
            <a:r>
              <a:rPr lang="zh-CN" altLang="en-US" sz="2800" smtClean="0">
                <a:solidFill>
                  <a:srgbClr val="FF0000"/>
                </a:solidFill>
              </a:rPr>
              <a:t>相联存储方式</a:t>
            </a:r>
            <a:r>
              <a:rPr lang="zh-CN" altLang="en-US" sz="2800" smtClean="0"/>
              <a:t>和</a:t>
            </a:r>
            <a:r>
              <a:rPr lang="zh-CN" altLang="en-US" sz="2800" smtClean="0">
                <a:solidFill>
                  <a:srgbClr val="FF0000"/>
                </a:solidFill>
              </a:rPr>
              <a:t>堆栈存取方式</a:t>
            </a:r>
            <a:r>
              <a:rPr lang="zh-CN" altLang="en-US" sz="2800" smtClean="0"/>
              <a:t>。</a:t>
            </a:r>
            <a:endParaRPr lang="en-US" altLang="zh-CN" sz="2800" smtClean="0"/>
          </a:p>
          <a:p>
            <a:pPr marL="0" lvl="1" indent="457200" eaLnBrk="1" hangingPunct="1">
              <a:lnSpc>
                <a:spcPct val="150000"/>
              </a:lnSpc>
              <a:spcBef>
                <a:spcPts val="600"/>
              </a:spcBef>
              <a:buClr>
                <a:schemeClr val="accent2"/>
              </a:buClr>
              <a:buSzPct val="70000"/>
              <a:buFont typeface="Wingdings" pitchFamily="2" charset="2"/>
              <a:buNone/>
            </a:pPr>
            <a:r>
              <a:rPr lang="zh-CN" altLang="en-US" sz="2800" smtClean="0"/>
              <a:t>几乎所有的计算机，在内存中都采用地址指定方式。</a:t>
            </a:r>
            <a:r>
              <a:rPr lang="zh-CN" altLang="en-US" sz="2800" smtClean="0"/>
              <a:t>当采用地址指定方式形成操作数或指令地址的方式，</a:t>
            </a:r>
            <a:r>
              <a:rPr lang="zh-CN" altLang="en-US" sz="2800" b="1" smtClean="0">
                <a:solidFill>
                  <a:srgbClr val="FF0000"/>
                </a:solidFill>
              </a:rPr>
              <a:t>称为寻址方式</a:t>
            </a:r>
            <a:r>
              <a:rPr lang="zh-CN" altLang="en-US" sz="2800" smtClean="0"/>
              <a:t>。</a:t>
            </a:r>
            <a:endParaRPr lang="en-US" altLang="zh-CN" sz="2800" smtClean="0"/>
          </a:p>
          <a:p>
            <a:pPr marL="0" lvl="1" eaLnBrk="1" hangingPunct="1">
              <a:lnSpc>
                <a:spcPct val="150000"/>
              </a:lnSpc>
              <a:spcBef>
                <a:spcPts val="600"/>
              </a:spcBef>
              <a:buClr>
                <a:schemeClr val="accent2"/>
              </a:buClr>
              <a:buSzPct val="70000"/>
              <a:buFont typeface="Wingdings" pitchFamily="2" charset="2"/>
              <a:buNone/>
            </a:pPr>
            <a:r>
              <a:rPr lang="zh-CN" altLang="en-US" sz="2800" smtClean="0"/>
              <a:t>寻址方式分为两类：指令寻址方式和数据寻址方式</a:t>
            </a:r>
            <a:endParaRPr lang="en-US" altLang="zh-CN" sz="2800" smtClean="0"/>
          </a:p>
          <a:p>
            <a:pPr marL="0" lvl="1" eaLnBrk="1" hangingPunct="1">
              <a:lnSpc>
                <a:spcPct val="150000"/>
              </a:lnSpc>
              <a:spcBef>
                <a:spcPts val="600"/>
              </a:spcBef>
              <a:buClr>
                <a:schemeClr val="accent2"/>
              </a:buClr>
              <a:buSzPct val="70000"/>
              <a:buFont typeface="Wingdings" pitchFamily="2" charset="2"/>
              <a:buNone/>
            </a:pPr>
            <a:endParaRPr lang="en-US" altLang="zh-CN" sz="2800"/>
          </a:p>
        </p:txBody>
      </p:sp>
      <p:sp>
        <p:nvSpPr>
          <p:cNvPr id="4" name="日期占位符 3"/>
          <p:cNvSpPr>
            <a:spLocks noGrp="1"/>
          </p:cNvSpPr>
          <p:nvPr>
            <p:ph type="dt" sz="half" idx="10"/>
          </p:nvPr>
        </p:nvSpPr>
        <p:spPr/>
        <p:txBody>
          <a:bodyPr/>
          <a:lstStyle/>
          <a:p>
            <a:pPr>
              <a:defRPr/>
            </a:pPr>
            <a:fld id="{C18A9A33-9231-4F67-8223-097CB9CE5338}" type="datetime13">
              <a:rPr lang="zh-CN" altLang="en-US" smtClean="0"/>
              <a:t>下午12时0分50秒</a:t>
            </a:fld>
            <a:endParaRPr lang="en-US" altLang="zh-CN"/>
          </a:p>
        </p:txBody>
      </p:sp>
    </p:spTree>
    <p:extLst>
      <p:ext uri="{BB962C8B-B14F-4D97-AF65-F5344CB8AC3E}">
        <p14:creationId xmlns:p14="http://schemas.microsoft.com/office/powerpoint/2010/main" val="526082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13D3B23-AB07-4445-BE41-A16BDABE2005}" type="slidenum">
              <a:rPr lang="en-US" altLang="zh-CN" smtClean="0"/>
              <a:pPr eaLnBrk="1" hangingPunct="1"/>
              <a:t>33</a:t>
            </a:fld>
            <a:endParaRPr lang="en-US" altLang="zh-CN" smtClean="0"/>
          </a:p>
        </p:txBody>
      </p:sp>
      <p:sp>
        <p:nvSpPr>
          <p:cNvPr id="34819" name="Rectangle 2"/>
          <p:cNvSpPr>
            <a:spLocks noGrp="1" noChangeArrowheads="1"/>
          </p:cNvSpPr>
          <p:nvPr>
            <p:ph type="title"/>
          </p:nvPr>
        </p:nvSpPr>
        <p:spPr>
          <a:xfrm>
            <a:off x="468313" y="442913"/>
            <a:ext cx="4905375" cy="757237"/>
          </a:xfrm>
        </p:spPr>
        <p:txBody>
          <a:bodyPr/>
          <a:lstStyle/>
          <a:p>
            <a:pPr eaLnBrk="1" hangingPunct="1"/>
            <a:r>
              <a:rPr lang="en-US" altLang="zh-CN" sz="3600" smtClean="0"/>
              <a:t>4.4.1 </a:t>
            </a:r>
            <a:r>
              <a:rPr lang="zh-CN" sz="3600" smtClean="0"/>
              <a:t>指令的寻址方式</a:t>
            </a:r>
            <a:endParaRPr lang="zh-CN" altLang="en-US" sz="3500" smtClean="0"/>
          </a:p>
        </p:txBody>
      </p:sp>
      <p:sp>
        <p:nvSpPr>
          <p:cNvPr id="34820" name="Rectangle 3"/>
          <p:cNvSpPr>
            <a:spLocks noGrp="1" noChangeArrowheads="1"/>
          </p:cNvSpPr>
          <p:nvPr>
            <p:ph type="body" idx="1"/>
          </p:nvPr>
        </p:nvSpPr>
        <p:spPr>
          <a:xfrm>
            <a:off x="539750" y="1363663"/>
            <a:ext cx="3959225" cy="2016125"/>
          </a:xfrm>
        </p:spPr>
        <p:txBody>
          <a:bodyPr/>
          <a:lstStyle/>
          <a:p>
            <a:pPr lvl="1" eaLnBrk="1" hangingPunct="1"/>
            <a:r>
              <a:rPr lang="zh-CN" altLang="en-US" smtClean="0"/>
              <a:t>顺序方式</a:t>
            </a:r>
          </a:p>
          <a:p>
            <a:pPr lvl="2" eaLnBrk="1" hangingPunct="1"/>
            <a:r>
              <a:rPr lang="en-US" altLang="zh-CN" sz="2600" smtClean="0"/>
              <a:t>PC+1-&gt;PC</a:t>
            </a:r>
          </a:p>
          <a:p>
            <a:pPr lvl="1" eaLnBrk="1" hangingPunct="1"/>
            <a:r>
              <a:rPr lang="zh-CN" altLang="en-US" smtClean="0"/>
              <a:t>跳跃方式</a:t>
            </a:r>
            <a:endParaRPr lang="en-US" altLang="zh-CN" smtClean="0"/>
          </a:p>
          <a:p>
            <a:pPr lvl="2" eaLnBrk="1" hangingPunct="1"/>
            <a:r>
              <a:rPr lang="zh-CN" altLang="en-US" sz="2600" smtClean="0"/>
              <a:t>由转移指令指出</a:t>
            </a:r>
          </a:p>
        </p:txBody>
      </p:sp>
      <p:pic>
        <p:nvPicPr>
          <p:cNvPr id="34821" name="Picture 4" descr="4a1">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3357563"/>
            <a:ext cx="73453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AutoShape 4">
            <a:hlinkClick r:id="" action="ppaction://noaction" highlightClick="1"/>
          </p:cNvPr>
          <p:cNvSpPr>
            <a:spLocks noChangeArrowheads="1"/>
          </p:cNvSpPr>
          <p:nvPr/>
        </p:nvSpPr>
        <p:spPr bwMode="auto">
          <a:xfrm>
            <a:off x="6143625" y="1933575"/>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1F208108-9D2F-4397-899A-3DD0C4904498}"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6F92085-1357-46A8-BF12-9B3AF5E381CC}" type="slidenum">
              <a:rPr lang="en-US" altLang="zh-CN" smtClean="0"/>
              <a:pPr eaLnBrk="1" hangingPunct="1"/>
              <a:t>34</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smtClean="0"/>
              <a:t>4.4.2 </a:t>
            </a:r>
            <a:r>
              <a:rPr lang="zh-CN" smtClean="0"/>
              <a:t>操作数基本寻址方式</a:t>
            </a:r>
            <a:endParaRPr lang="zh-CN" altLang="en-US" smtClean="0"/>
          </a:p>
        </p:txBody>
      </p:sp>
      <p:sp>
        <p:nvSpPr>
          <p:cNvPr id="35846" name="Rectangle 3"/>
          <p:cNvSpPr txBox="1">
            <a:spLocks noChangeArrowheads="1"/>
          </p:cNvSpPr>
          <p:nvPr/>
        </p:nvSpPr>
        <p:spPr bwMode="auto">
          <a:xfrm>
            <a:off x="485439" y="1988840"/>
            <a:ext cx="8208912"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eaLnBrk="1" hangingPunct="1">
              <a:spcBef>
                <a:spcPct val="20000"/>
              </a:spcBef>
              <a:buClr>
                <a:schemeClr val="accent2"/>
              </a:buClr>
              <a:buSzPct val="70000"/>
              <a:buFont typeface="Wingdings" pitchFamily="2" charset="2"/>
              <a:buNone/>
            </a:pPr>
            <a:r>
              <a:rPr lang="zh-CN" altLang="en-US" sz="2800" smtClean="0"/>
              <a:t>在指令指向过程中，操作数的来源一般有三个：</a:t>
            </a:r>
            <a:endParaRPr lang="en-US" altLang="zh-CN" sz="2800" smtClean="0"/>
          </a:p>
          <a:p>
            <a:pPr marL="0" lvl="1" eaLnBrk="1" hangingPunct="1">
              <a:spcBef>
                <a:spcPct val="20000"/>
              </a:spcBef>
              <a:buClr>
                <a:schemeClr val="accent2"/>
              </a:buClr>
              <a:buSzPct val="70000"/>
              <a:buFont typeface="Wingdings" pitchFamily="2" charset="2"/>
              <a:buNone/>
            </a:pPr>
            <a:r>
              <a:rPr lang="zh-CN" altLang="en-US" sz="2800" smtClean="0"/>
              <a:t>（</a:t>
            </a:r>
            <a:r>
              <a:rPr lang="en-US" altLang="zh-CN" sz="2800" smtClean="0"/>
              <a:t>1</a:t>
            </a:r>
            <a:r>
              <a:rPr lang="zh-CN" altLang="en-US" sz="2800" smtClean="0"/>
              <a:t>）指令地址码部分直接给出</a:t>
            </a:r>
            <a:endParaRPr lang="en-US" altLang="zh-CN" sz="2800" smtClean="0"/>
          </a:p>
          <a:p>
            <a:pPr marL="0" lvl="1" eaLnBrk="1" hangingPunct="1">
              <a:spcBef>
                <a:spcPct val="20000"/>
              </a:spcBef>
              <a:buClr>
                <a:schemeClr val="accent2"/>
              </a:buClr>
              <a:buSzPct val="70000"/>
              <a:buFont typeface="Wingdings" pitchFamily="2" charset="2"/>
              <a:buNone/>
            </a:pPr>
            <a:r>
              <a:rPr lang="zh-CN" altLang="en-US" sz="2800" smtClean="0"/>
              <a:t>（</a:t>
            </a:r>
            <a:r>
              <a:rPr lang="en-US" altLang="zh-CN" sz="2800" smtClean="0"/>
              <a:t>2</a:t>
            </a:r>
            <a:r>
              <a:rPr lang="zh-CN" altLang="en-US" sz="2800" smtClean="0"/>
              <a:t>）操作数存放在</a:t>
            </a:r>
            <a:r>
              <a:rPr lang="en-US" altLang="zh-CN" sz="2800" smtClean="0"/>
              <a:t>CPU</a:t>
            </a:r>
            <a:r>
              <a:rPr lang="zh-CN" altLang="en-US" sz="2800" smtClean="0"/>
              <a:t>内的通用寄存器中</a:t>
            </a:r>
            <a:endParaRPr lang="en-US" altLang="zh-CN" sz="2800" smtClean="0"/>
          </a:p>
          <a:p>
            <a:pPr marL="0" lvl="1" eaLnBrk="1" hangingPunct="1">
              <a:spcBef>
                <a:spcPct val="20000"/>
              </a:spcBef>
              <a:buClr>
                <a:schemeClr val="accent2"/>
              </a:buClr>
              <a:buSzPct val="70000"/>
              <a:buFont typeface="Wingdings" pitchFamily="2" charset="2"/>
              <a:buNone/>
            </a:pPr>
            <a:r>
              <a:rPr lang="zh-CN" altLang="en-US" sz="2800" smtClean="0"/>
              <a:t>（</a:t>
            </a:r>
            <a:r>
              <a:rPr lang="en-US" altLang="zh-CN" sz="2800" smtClean="0"/>
              <a:t>3</a:t>
            </a:r>
            <a:r>
              <a:rPr lang="zh-CN" altLang="en-US" sz="2800" smtClean="0"/>
              <a:t>）操作数存放在内存的数据区</a:t>
            </a:r>
            <a:endParaRPr lang="en-US" altLang="zh-CN" sz="2800" smtClean="0"/>
          </a:p>
          <a:p>
            <a:pPr marL="0" lvl="1" eaLnBrk="1" hangingPunct="1">
              <a:spcBef>
                <a:spcPct val="20000"/>
              </a:spcBef>
              <a:buClr>
                <a:schemeClr val="accent2"/>
              </a:buClr>
              <a:buSzPct val="70000"/>
              <a:buFont typeface="Wingdings" pitchFamily="2" charset="2"/>
              <a:buNone/>
            </a:pPr>
            <a:r>
              <a:rPr lang="zh-CN" altLang="en-US" sz="2800" smtClean="0"/>
              <a:t>对于内存寻址，既可以在指令中直接给出操作数实际访存地址（</a:t>
            </a:r>
            <a:r>
              <a:rPr lang="zh-CN" altLang="en-US" sz="2800" b="1" smtClean="0">
                <a:solidFill>
                  <a:srgbClr val="FF0000"/>
                </a:solidFill>
              </a:rPr>
              <a:t>有效地址</a:t>
            </a:r>
            <a:r>
              <a:rPr lang="zh-CN" altLang="en-US" sz="2800" smtClean="0"/>
              <a:t>），也可以在指令的地址字段给出</a:t>
            </a:r>
            <a:r>
              <a:rPr lang="zh-CN" altLang="en-US" sz="2800" b="1" smtClean="0">
                <a:solidFill>
                  <a:srgbClr val="FF0000"/>
                </a:solidFill>
              </a:rPr>
              <a:t>形式地址</a:t>
            </a:r>
            <a:r>
              <a:rPr lang="zh-CN" altLang="en-US" sz="2800" smtClean="0"/>
              <a:t>，在指令执行时，将形式地址依据某种方法变换为有效地址。</a:t>
            </a:r>
            <a:endParaRPr lang="en-US" altLang="zh-CN" sz="2800"/>
          </a:p>
        </p:txBody>
      </p:sp>
      <p:sp>
        <p:nvSpPr>
          <p:cNvPr id="3" name="日期占位符 2"/>
          <p:cNvSpPr>
            <a:spLocks noGrp="1"/>
          </p:cNvSpPr>
          <p:nvPr>
            <p:ph type="dt" sz="half" idx="10"/>
          </p:nvPr>
        </p:nvSpPr>
        <p:spPr/>
        <p:txBody>
          <a:bodyPr/>
          <a:lstStyle/>
          <a:p>
            <a:pPr>
              <a:defRPr/>
            </a:pPr>
            <a:fld id="{0A92A976-D128-4E66-B1B6-F48BC2EB2B0F}" type="datetime13">
              <a:rPr lang="zh-CN" altLang="en-US" smtClean="0"/>
              <a:t>下午12时0分50秒</a:t>
            </a:fld>
            <a:endParaRPr lang="en-US" altLang="zh-CN"/>
          </a:p>
        </p:txBody>
      </p:sp>
    </p:spTree>
    <p:extLst>
      <p:ext uri="{BB962C8B-B14F-4D97-AF65-F5344CB8AC3E}">
        <p14:creationId xmlns:p14="http://schemas.microsoft.com/office/powerpoint/2010/main" val="530694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6F92085-1357-46A8-BF12-9B3AF5E381CC}" type="slidenum">
              <a:rPr lang="en-US" altLang="zh-CN" smtClean="0"/>
              <a:pPr eaLnBrk="1" hangingPunct="1"/>
              <a:t>35</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smtClean="0"/>
              <a:t>4.4.2 </a:t>
            </a:r>
            <a:r>
              <a:rPr lang="zh-CN" smtClean="0"/>
              <a:t>操作数基本寻址方式</a:t>
            </a:r>
            <a:endParaRPr lang="zh-CN" altLang="en-US" smtClean="0"/>
          </a:p>
        </p:txBody>
      </p:sp>
      <p:sp>
        <p:nvSpPr>
          <p:cNvPr id="35844" name="Rectangle 3"/>
          <p:cNvSpPr>
            <a:spLocks noGrp="1" noChangeArrowheads="1"/>
          </p:cNvSpPr>
          <p:nvPr>
            <p:ph type="body" idx="1"/>
          </p:nvPr>
        </p:nvSpPr>
        <p:spPr>
          <a:xfrm>
            <a:off x="684213" y="1700213"/>
            <a:ext cx="8064251" cy="1008062"/>
          </a:xfrm>
        </p:spPr>
        <p:txBody>
          <a:bodyPr/>
          <a:lstStyle/>
          <a:p>
            <a:pPr marL="0" lvl="1" indent="0" eaLnBrk="1" hangingPunct="1">
              <a:buFont typeface="Wingdings" pitchFamily="2" charset="2"/>
              <a:buNone/>
            </a:pPr>
            <a:r>
              <a:rPr lang="zh-CN" altLang="en-US" smtClean="0"/>
              <a:t>形成操作数有效地址的方法，</a:t>
            </a:r>
            <a:r>
              <a:rPr lang="zh-CN" altLang="en-US" smtClean="0"/>
              <a:t>称为</a:t>
            </a:r>
            <a:r>
              <a:rPr lang="zh-CN" altLang="en-US" b="1" smtClean="0">
                <a:solidFill>
                  <a:srgbClr val="FF0000"/>
                </a:solidFill>
              </a:rPr>
              <a:t>操作数的寻址方式</a:t>
            </a:r>
            <a:r>
              <a:rPr lang="zh-CN" altLang="en-US" smtClean="0"/>
              <a:t>。</a:t>
            </a:r>
          </a:p>
          <a:p>
            <a:pPr marL="0" lvl="1" indent="0" eaLnBrk="1" hangingPunct="1">
              <a:buFont typeface="Wingdings" pitchFamily="2" charset="2"/>
              <a:buNone/>
            </a:pPr>
            <a:r>
              <a:rPr lang="zh-CN" smtClean="0"/>
              <a:t>例如，一种单地址指令的结构如下：</a:t>
            </a:r>
            <a:endParaRPr lang="en-US" altLang="zh-CN" smtClean="0"/>
          </a:p>
        </p:txBody>
      </p:sp>
      <p:grpSp>
        <p:nvGrpSpPr>
          <p:cNvPr id="35845" name="组合 4"/>
          <p:cNvGrpSpPr>
            <a:grpSpLocks/>
          </p:cNvGrpSpPr>
          <p:nvPr/>
        </p:nvGrpSpPr>
        <p:grpSpPr bwMode="auto">
          <a:xfrm>
            <a:off x="1812925" y="2806700"/>
            <a:ext cx="5597525" cy="550863"/>
            <a:chOff x="1907704" y="3429000"/>
            <a:chExt cx="4320480" cy="830997"/>
          </a:xfrm>
        </p:grpSpPr>
        <p:sp>
          <p:nvSpPr>
            <p:cNvPr id="35847" name="TextBox 1"/>
            <p:cNvSpPr txBox="1">
              <a:spLocks noChangeArrowheads="1"/>
            </p:cNvSpPr>
            <p:nvPr/>
          </p:nvSpPr>
          <p:spPr bwMode="auto">
            <a:xfrm>
              <a:off x="1907704" y="3429000"/>
              <a:ext cx="4320480"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eaLnBrk="1" hangingPunct="1"/>
              <a:r>
                <a:rPr lang="zh-CN" altLang="zh-CN" sz="2400"/>
                <a:t>操作码OP</a:t>
              </a:r>
              <a:r>
                <a:rPr lang="en-US" altLang="zh-CN" sz="2400"/>
                <a:t>   </a:t>
              </a:r>
              <a:r>
                <a:rPr lang="zh-CN" altLang="zh-CN" sz="2400"/>
                <a:t>变址X</a:t>
              </a:r>
              <a:r>
                <a:rPr lang="en-US" altLang="zh-CN" sz="2400"/>
                <a:t>    </a:t>
              </a:r>
              <a:r>
                <a:rPr lang="zh-CN" altLang="zh-CN" sz="2400"/>
                <a:t>间址I</a:t>
              </a:r>
              <a:r>
                <a:rPr lang="en-US" altLang="zh-CN" sz="2400"/>
                <a:t>    </a:t>
              </a:r>
              <a:r>
                <a:rPr lang="zh-CN" altLang="zh-CN" sz="2400"/>
                <a:t>形式地址A</a:t>
              </a:r>
              <a:endParaRPr lang="en-US" altLang="zh-CN" sz="2400"/>
            </a:p>
          </p:txBody>
        </p:sp>
        <p:cxnSp>
          <p:nvCxnSpPr>
            <p:cNvPr id="35848" name="直接连接符 3"/>
            <p:cNvCxnSpPr>
              <a:cxnSpLocks noChangeShapeType="1"/>
            </p:cNvCxnSpPr>
            <p:nvPr/>
          </p:nvCxnSpPr>
          <p:spPr bwMode="auto">
            <a:xfrm>
              <a:off x="3059832" y="3429000"/>
              <a:ext cx="0" cy="830997"/>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5849" name="直接连接符 7"/>
            <p:cNvCxnSpPr>
              <a:cxnSpLocks noChangeShapeType="1"/>
            </p:cNvCxnSpPr>
            <p:nvPr/>
          </p:nvCxnSpPr>
          <p:spPr bwMode="auto">
            <a:xfrm>
              <a:off x="3923928" y="3429000"/>
              <a:ext cx="0" cy="830997"/>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5850" name="直接连接符 8"/>
            <p:cNvCxnSpPr>
              <a:cxnSpLocks noChangeShapeType="1"/>
            </p:cNvCxnSpPr>
            <p:nvPr/>
          </p:nvCxnSpPr>
          <p:spPr bwMode="auto">
            <a:xfrm>
              <a:off x="4716016" y="3429000"/>
              <a:ext cx="0" cy="830997"/>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grpSp>
      <p:sp>
        <p:nvSpPr>
          <p:cNvPr id="35846" name="Rectangle 3"/>
          <p:cNvSpPr txBox="1">
            <a:spLocks noChangeArrowheads="1"/>
          </p:cNvSpPr>
          <p:nvPr/>
        </p:nvSpPr>
        <p:spPr bwMode="auto">
          <a:xfrm>
            <a:off x="611560" y="3500438"/>
            <a:ext cx="7992887"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eaLnBrk="1" hangingPunct="1">
              <a:spcBef>
                <a:spcPct val="20000"/>
              </a:spcBef>
              <a:buClr>
                <a:schemeClr val="accent2"/>
              </a:buClr>
              <a:buSzPct val="70000"/>
              <a:buFont typeface="Wingdings" pitchFamily="2" charset="2"/>
              <a:buNone/>
            </a:pPr>
            <a:r>
              <a:rPr lang="zh-CN" altLang="en-US" sz="2600"/>
              <a:t>由于指令章操作数字段的地址码是由形式地址和寻址方式特征位等组合形成，因此，一般来说，</a:t>
            </a:r>
            <a:r>
              <a:rPr lang="zh-CN" altLang="en-US" sz="2600" smtClean="0"/>
              <a:t>指令中所</a:t>
            </a:r>
            <a:r>
              <a:rPr lang="zh-CN" altLang="en-US" sz="2600"/>
              <a:t>给出的地址码并不是操作数的</a:t>
            </a:r>
            <a:r>
              <a:rPr lang="zh-CN" altLang="en-US" sz="2600" b="1">
                <a:solidFill>
                  <a:srgbClr val="FF0000"/>
                </a:solidFill>
              </a:rPr>
              <a:t>有效地址</a:t>
            </a:r>
            <a:r>
              <a:rPr lang="zh-CN" altLang="en-US" sz="2600"/>
              <a:t>。</a:t>
            </a:r>
            <a:endParaRPr lang="en-US" altLang="zh-CN" sz="2600"/>
          </a:p>
          <a:p>
            <a:pPr marL="0" lvl="1" eaLnBrk="1" hangingPunct="1">
              <a:spcBef>
                <a:spcPct val="20000"/>
              </a:spcBef>
              <a:buClr>
                <a:schemeClr val="accent2"/>
              </a:buClr>
              <a:buSzPct val="70000"/>
              <a:buFont typeface="Wingdings" pitchFamily="2" charset="2"/>
              <a:buNone/>
            </a:pPr>
            <a:r>
              <a:rPr lang="zh-CN" altLang="en-US" sz="2600" b="1">
                <a:solidFill>
                  <a:srgbClr val="FF0000"/>
                </a:solidFill>
              </a:rPr>
              <a:t>形式地址</a:t>
            </a:r>
            <a:r>
              <a:rPr lang="en-US" altLang="zh-CN" sz="2600" b="1">
                <a:solidFill>
                  <a:srgbClr val="FF0000"/>
                </a:solidFill>
              </a:rPr>
              <a:t>A</a:t>
            </a:r>
            <a:r>
              <a:rPr lang="zh-CN" altLang="en-US" sz="2600" b="1">
                <a:solidFill>
                  <a:srgbClr val="FF0000"/>
                </a:solidFill>
              </a:rPr>
              <a:t>，也称为偏移量</a:t>
            </a:r>
            <a:r>
              <a:rPr lang="zh-CN" altLang="en-US" sz="2600"/>
              <a:t>，他是指令字</a:t>
            </a:r>
            <a:r>
              <a:rPr lang="zh-CN" altLang="en-US" sz="2600" smtClean="0"/>
              <a:t>结构中给定</a:t>
            </a:r>
            <a:r>
              <a:rPr lang="zh-CN" altLang="en-US" sz="2600"/>
              <a:t>的地址量。寻址过程就是把操作数的形式地址变换为操作数的有效地址的过程。</a:t>
            </a:r>
            <a:endParaRPr lang="en-US" altLang="zh-CN" sz="2600"/>
          </a:p>
        </p:txBody>
      </p:sp>
      <p:sp>
        <p:nvSpPr>
          <p:cNvPr id="2" name="日期占位符 1"/>
          <p:cNvSpPr>
            <a:spLocks noGrp="1"/>
          </p:cNvSpPr>
          <p:nvPr>
            <p:ph type="dt" sz="half" idx="10"/>
          </p:nvPr>
        </p:nvSpPr>
        <p:spPr/>
        <p:txBody>
          <a:bodyPr/>
          <a:lstStyle/>
          <a:p>
            <a:pPr>
              <a:defRPr/>
            </a:pPr>
            <a:fld id="{5427A19B-742E-4E02-BC9C-8288A24D73CC}"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E08DF32-E4CC-4612-9CF8-402D2FD424C0}" type="slidenum">
              <a:rPr lang="en-US" altLang="zh-CN" smtClean="0"/>
              <a:pPr eaLnBrk="1" hangingPunct="1"/>
              <a:t>36</a:t>
            </a:fld>
            <a:endParaRPr lang="en-US" altLang="zh-CN" smtClean="0"/>
          </a:p>
        </p:txBody>
      </p:sp>
      <p:pic>
        <p:nvPicPr>
          <p:cNvPr id="36867" name="Picture 2" descr="4a2">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2132856"/>
            <a:ext cx="6173787"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2"/>
          <p:cNvSpPr>
            <a:spLocks noGrp="1" noChangeArrowheads="1"/>
          </p:cNvSpPr>
          <p:nvPr>
            <p:ph type="title"/>
          </p:nvPr>
        </p:nvSpPr>
        <p:spPr>
          <a:xfrm>
            <a:off x="457200" y="549275"/>
            <a:ext cx="6059488" cy="868363"/>
          </a:xfrm>
        </p:spPr>
        <p:txBody>
          <a:bodyPr/>
          <a:lstStyle/>
          <a:p>
            <a:pPr eaLnBrk="1" hangingPunct="1"/>
            <a:r>
              <a:rPr lang="en-US" altLang="zh-CN" smtClean="0"/>
              <a:t>4.4.2 </a:t>
            </a:r>
            <a:r>
              <a:rPr lang="zh-CN" smtClean="0"/>
              <a:t>操作数基本寻址方式</a:t>
            </a:r>
            <a:endParaRPr lang="zh-CN" altLang="en-US" smtClean="0"/>
          </a:p>
        </p:txBody>
      </p:sp>
      <p:sp>
        <p:nvSpPr>
          <p:cNvPr id="36869" name="AutoShape 4">
            <a:hlinkClick r:id="" action="ppaction://noaction" highlightClick="1"/>
          </p:cNvPr>
          <p:cNvSpPr>
            <a:spLocks noChangeArrowheads="1"/>
          </p:cNvSpPr>
          <p:nvPr/>
        </p:nvSpPr>
        <p:spPr bwMode="auto">
          <a:xfrm>
            <a:off x="7596336" y="3321547"/>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394A6FEE-0E56-44AC-91A5-0A19F7142103}"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C64EF4-5CC8-4799-8009-6DF757B1F83D}" type="slidenum">
              <a:rPr lang="en-US" altLang="zh-CN" smtClean="0"/>
              <a:pPr eaLnBrk="1" hangingPunct="1"/>
              <a:t>37</a:t>
            </a:fld>
            <a:endParaRPr lang="en-US" altLang="zh-CN" smtClean="0"/>
          </a:p>
        </p:txBody>
      </p:sp>
      <p:sp>
        <p:nvSpPr>
          <p:cNvPr id="37891" name="Rectangle 2"/>
          <p:cNvSpPr>
            <a:spLocks noGrp="1" noChangeArrowheads="1"/>
          </p:cNvSpPr>
          <p:nvPr>
            <p:ph type="title"/>
          </p:nvPr>
        </p:nvSpPr>
        <p:spPr>
          <a:xfrm>
            <a:off x="457200" y="223838"/>
            <a:ext cx="7543800" cy="1193800"/>
          </a:xfrm>
        </p:spPr>
        <p:txBody>
          <a:bodyPr/>
          <a:lstStyle/>
          <a:p>
            <a:pPr eaLnBrk="1" hangingPunct="1"/>
            <a:r>
              <a:rPr lang="zh-CN" altLang="zh-CN" sz="3600" smtClean="0"/>
              <a:t>4.4.2 </a:t>
            </a:r>
            <a:r>
              <a:rPr lang="zh-CN" sz="3600" smtClean="0"/>
              <a:t>操作数基本寻址方式</a:t>
            </a:r>
            <a:endParaRPr lang="zh-CN" altLang="en-US" sz="3500" smtClean="0"/>
          </a:p>
        </p:txBody>
      </p:sp>
      <p:sp>
        <p:nvSpPr>
          <p:cNvPr id="37892" name="Rectangle 3"/>
          <p:cNvSpPr>
            <a:spLocks noGrp="1" noChangeArrowheads="1"/>
          </p:cNvSpPr>
          <p:nvPr>
            <p:ph type="body" idx="1"/>
          </p:nvPr>
        </p:nvSpPr>
        <p:spPr>
          <a:xfrm>
            <a:off x="457200" y="1719263"/>
            <a:ext cx="8229600" cy="2933700"/>
          </a:xfrm>
        </p:spPr>
        <p:txBody>
          <a:bodyPr/>
          <a:lstStyle/>
          <a:p>
            <a:pPr eaLnBrk="1" hangingPunct="1">
              <a:buFont typeface="Wingdings" pitchFamily="2" charset="2"/>
              <a:buNone/>
            </a:pPr>
            <a:r>
              <a:rPr lang="en-US" altLang="zh-CN" sz="2800" smtClean="0"/>
              <a:t>1</a:t>
            </a:r>
            <a:r>
              <a:rPr lang="zh-CN" altLang="en-US" sz="2800" smtClean="0"/>
              <a:t>、隐含寻址</a:t>
            </a:r>
            <a:endParaRPr lang="en-US" altLang="zh-CN" sz="2800" smtClean="0"/>
          </a:p>
          <a:p>
            <a:pPr eaLnBrk="1" hangingPunct="1"/>
            <a:r>
              <a:rPr lang="zh-CN" altLang="en-US" sz="2800" smtClean="0"/>
              <a:t>指令中隐含着操作数的地址</a:t>
            </a:r>
          </a:p>
          <a:p>
            <a:pPr eaLnBrk="1" hangingPunct="1"/>
            <a:r>
              <a:rPr lang="zh-CN" altLang="en-US" sz="2800" smtClean="0"/>
              <a:t>如某些运算，隐含了累加器</a:t>
            </a:r>
            <a:r>
              <a:rPr lang="en-US" altLang="zh-CN" sz="2800" smtClean="0"/>
              <a:t>AC</a:t>
            </a:r>
            <a:r>
              <a:rPr lang="zh-CN" altLang="en-US" sz="2800" smtClean="0"/>
              <a:t>作为源和目的寄存器</a:t>
            </a:r>
          </a:p>
          <a:p>
            <a:pPr lvl="1" eaLnBrk="1" hangingPunct="1"/>
            <a:r>
              <a:rPr lang="zh-CN" altLang="en-US" sz="2800" smtClean="0"/>
              <a:t>如</a:t>
            </a:r>
            <a:r>
              <a:rPr lang="en-US" altLang="zh-CN" sz="2800" smtClean="0"/>
              <a:t>8086</a:t>
            </a:r>
            <a:r>
              <a:rPr lang="zh-CN" altLang="en-US" sz="2800" smtClean="0"/>
              <a:t>汇编中的</a:t>
            </a:r>
            <a:r>
              <a:rPr lang="en-US" altLang="zh-CN" sz="2800" smtClean="0"/>
              <a:t>STC</a:t>
            </a:r>
            <a:r>
              <a:rPr lang="zh-CN" altLang="en-US" sz="2800" smtClean="0"/>
              <a:t>指令，设置标志寄存器的</a:t>
            </a:r>
            <a:r>
              <a:rPr lang="en-US" altLang="zh-CN" sz="2800" smtClean="0"/>
              <a:t>C</a:t>
            </a:r>
            <a:r>
              <a:rPr lang="zh-CN" altLang="en-US" sz="2800" smtClean="0"/>
              <a:t>为</a:t>
            </a:r>
            <a:r>
              <a:rPr lang="en-US" altLang="zh-CN" sz="2800" smtClean="0"/>
              <a:t>1  </a:t>
            </a:r>
          </a:p>
        </p:txBody>
      </p:sp>
      <p:sp>
        <p:nvSpPr>
          <p:cNvPr id="2" name="日期占位符 1"/>
          <p:cNvSpPr>
            <a:spLocks noGrp="1"/>
          </p:cNvSpPr>
          <p:nvPr>
            <p:ph type="dt" sz="half" idx="10"/>
          </p:nvPr>
        </p:nvSpPr>
        <p:spPr/>
        <p:txBody>
          <a:bodyPr/>
          <a:lstStyle/>
          <a:p>
            <a:pPr>
              <a:defRPr/>
            </a:pPr>
            <a:fld id="{4984E696-4EBA-4B89-93E9-1C19BD306B33}"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6063B5-2317-49D3-AD0C-0B52BA2C2478}" type="slidenum">
              <a:rPr lang="en-US" altLang="zh-CN" smtClean="0"/>
              <a:pPr eaLnBrk="1" hangingPunct="1"/>
              <a:t>38</a:t>
            </a:fld>
            <a:endParaRPr lang="en-US" altLang="zh-CN" smtClean="0"/>
          </a:p>
        </p:txBody>
      </p:sp>
      <p:sp>
        <p:nvSpPr>
          <p:cNvPr id="38915" name="Rectangle 2"/>
          <p:cNvSpPr>
            <a:spLocks noGrp="1" noChangeArrowheads="1"/>
          </p:cNvSpPr>
          <p:nvPr>
            <p:ph type="title"/>
          </p:nvPr>
        </p:nvSpPr>
        <p:spPr>
          <a:xfrm>
            <a:off x="457200" y="223838"/>
            <a:ext cx="7543800" cy="1193800"/>
          </a:xfrm>
        </p:spPr>
        <p:txBody>
          <a:bodyPr/>
          <a:lstStyle/>
          <a:p>
            <a:pPr eaLnBrk="1" hangingPunct="1"/>
            <a:r>
              <a:rPr lang="zh-CN" altLang="zh-CN" sz="3600" smtClean="0"/>
              <a:t>4.4.2 </a:t>
            </a:r>
            <a:r>
              <a:rPr lang="zh-CN" sz="3600" smtClean="0"/>
              <a:t>操作数基本寻址方式</a:t>
            </a:r>
            <a:endParaRPr lang="zh-CN" altLang="en-US" sz="3500" smtClean="0"/>
          </a:p>
        </p:txBody>
      </p:sp>
      <p:sp>
        <p:nvSpPr>
          <p:cNvPr id="38916" name="Rectangle 3"/>
          <p:cNvSpPr>
            <a:spLocks noGrp="1" noChangeArrowheads="1"/>
          </p:cNvSpPr>
          <p:nvPr>
            <p:ph type="body" idx="1"/>
          </p:nvPr>
        </p:nvSpPr>
        <p:spPr>
          <a:xfrm>
            <a:off x="457200" y="1719263"/>
            <a:ext cx="8229600" cy="3365500"/>
          </a:xfrm>
        </p:spPr>
        <p:txBody>
          <a:bodyPr/>
          <a:lstStyle/>
          <a:p>
            <a:pPr eaLnBrk="1" hangingPunct="1">
              <a:buFont typeface="Wingdings" pitchFamily="2" charset="2"/>
              <a:buNone/>
            </a:pPr>
            <a:r>
              <a:rPr lang="en-US" altLang="zh-CN" sz="2800" smtClean="0"/>
              <a:t>2</a:t>
            </a:r>
            <a:r>
              <a:rPr lang="zh-CN" altLang="en-US" sz="2800" smtClean="0"/>
              <a:t>、立即寻址</a:t>
            </a:r>
            <a:endParaRPr lang="en-US" altLang="zh-CN" sz="2800" smtClean="0"/>
          </a:p>
          <a:p>
            <a:pPr eaLnBrk="1" hangingPunct="1"/>
            <a:r>
              <a:rPr lang="zh-CN" altLang="en-US" sz="2800" smtClean="0"/>
              <a:t>立即寻址是一种特殊的寻址方式，指令中在操作码字段后面的部分不是通常意义上的操作数地址，而是操作数本身，也就是说数据就包含在指令中，只要取出指令，就取出了可以立即使用的操作数，因此，这样的操作数被称为立即数。</a:t>
            </a:r>
          </a:p>
          <a:p>
            <a:pPr eaLnBrk="1" hangingPunct="1"/>
            <a:r>
              <a:rPr lang="zh-CN" altLang="en-US" sz="2800" smtClean="0"/>
              <a:t>指令格式：</a:t>
            </a:r>
            <a:r>
              <a:rPr lang="zh-CN" altLang="en-US" sz="2800" b="1" smtClean="0">
                <a:solidFill>
                  <a:srgbClr val="FF0000"/>
                </a:solidFill>
              </a:rPr>
              <a:t>操作码</a:t>
            </a:r>
            <a:r>
              <a:rPr lang="zh-CN" altLang="zh-CN" sz="2800" b="1" smtClean="0">
                <a:solidFill>
                  <a:srgbClr val="FF0000"/>
                </a:solidFill>
              </a:rPr>
              <a:t>OP</a:t>
            </a:r>
            <a:r>
              <a:rPr lang="en-US" altLang="zh-CN" sz="2800" smtClean="0"/>
              <a:t>  </a:t>
            </a:r>
            <a:r>
              <a:rPr lang="en-US" altLang="zh-CN" sz="2800" smtClean="0"/>
              <a:t> </a:t>
            </a:r>
            <a:r>
              <a:rPr lang="zh-CN" altLang="en-US" sz="2800" b="1" smtClean="0"/>
              <a:t>操作数</a:t>
            </a:r>
            <a:r>
              <a:rPr lang="en-US" altLang="zh-CN" sz="2800" b="1" smtClean="0"/>
              <a:t>A</a:t>
            </a:r>
            <a:r>
              <a:rPr lang="en-US" altLang="zh-CN" sz="2800" smtClean="0"/>
              <a:t> </a:t>
            </a:r>
          </a:p>
          <a:p>
            <a:pPr eaLnBrk="1" hangingPunct="1"/>
            <a:endParaRPr lang="en-US" altLang="zh-CN" sz="2800" smtClean="0"/>
          </a:p>
        </p:txBody>
      </p:sp>
      <p:sp>
        <p:nvSpPr>
          <p:cNvPr id="2" name="日期占位符 1"/>
          <p:cNvSpPr>
            <a:spLocks noGrp="1"/>
          </p:cNvSpPr>
          <p:nvPr>
            <p:ph type="dt" sz="half" idx="10"/>
          </p:nvPr>
        </p:nvSpPr>
        <p:spPr/>
        <p:txBody>
          <a:bodyPr/>
          <a:lstStyle/>
          <a:p>
            <a:pPr>
              <a:defRPr/>
            </a:pPr>
            <a:fld id="{04E60706-8D4F-480D-869C-EFA4167B4331}"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61D3D2C-BEA3-4BA3-8174-1A944FEB31FD}" type="slidenum">
              <a:rPr lang="en-US" altLang="zh-CN" smtClean="0"/>
              <a:pPr eaLnBrk="1" hangingPunct="1"/>
              <a:t>39</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sz="3600" smtClean="0"/>
              <a:t>4.4.2 </a:t>
            </a:r>
            <a:r>
              <a:rPr lang="zh-CN" altLang="en-US" sz="3600" smtClean="0"/>
              <a:t>操作数基本寻址方式</a:t>
            </a:r>
            <a:endParaRPr lang="zh-CN" altLang="en-US" sz="3500" smtClean="0"/>
          </a:p>
        </p:txBody>
      </p:sp>
      <p:sp>
        <p:nvSpPr>
          <p:cNvPr id="35844" name="Rectangle 3"/>
          <p:cNvSpPr>
            <a:spLocks noGrp="1" noChangeArrowheads="1"/>
          </p:cNvSpPr>
          <p:nvPr>
            <p:ph type="body" idx="1"/>
          </p:nvPr>
        </p:nvSpPr>
        <p:spPr>
          <a:xfrm>
            <a:off x="457200" y="1719263"/>
            <a:ext cx="8229600" cy="1616075"/>
          </a:xfrm>
        </p:spPr>
        <p:txBody>
          <a:bodyPr/>
          <a:lstStyle/>
          <a:p>
            <a:pPr eaLnBrk="1" hangingPunct="1">
              <a:buFont typeface="Wingdings" pitchFamily="2" charset="2"/>
              <a:buNone/>
              <a:defRPr/>
            </a:pPr>
            <a:r>
              <a:rPr lang="en-US" altLang="zh-CN" sz="2800" smtClean="0">
                <a:cs typeface="Times New Roman" pitchFamily="18" charset="0"/>
              </a:rPr>
              <a:t>3</a:t>
            </a:r>
            <a:r>
              <a:rPr lang="zh-CN" altLang="en-US" sz="2800" smtClean="0"/>
              <a:t>、</a:t>
            </a:r>
            <a:r>
              <a:rPr lang="zh-CN" altLang="en-US" smtClean="0"/>
              <a:t>直接寻址</a:t>
            </a:r>
            <a:endParaRPr lang="en-US" altLang="zh-CN" b="1" smtClean="0"/>
          </a:p>
          <a:p>
            <a:pPr marL="0" indent="0" eaLnBrk="1" hangingPunct="1">
              <a:buFont typeface="Wingdings" pitchFamily="2" charset="2"/>
              <a:buNone/>
              <a:defRPr/>
            </a:pPr>
            <a:r>
              <a:rPr lang="zh-CN" altLang="en-US" smtClean="0"/>
              <a:t>指令中地址码字段给出的地址</a:t>
            </a:r>
            <a:r>
              <a:rPr lang="en-US" altLang="zh-CN" smtClean="0"/>
              <a:t>A</a:t>
            </a:r>
            <a:r>
              <a:rPr lang="zh-CN" altLang="en-US" smtClean="0"/>
              <a:t>就是操作数的有效地址</a:t>
            </a:r>
            <a:r>
              <a:rPr lang="en-US" altLang="zh-CN" smtClean="0"/>
              <a:t>EA(Effective Address)</a:t>
            </a:r>
            <a:r>
              <a:rPr lang="zh-CN" altLang="en-US" smtClean="0"/>
              <a:t>，即</a:t>
            </a:r>
            <a:r>
              <a:rPr lang="en-US" altLang="zh-CN" smtClean="0"/>
              <a:t>EA</a:t>
            </a:r>
            <a:r>
              <a:rPr lang="zh-CN" altLang="en-US" smtClean="0"/>
              <a:t>＝</a:t>
            </a:r>
            <a:r>
              <a:rPr lang="en-US" altLang="zh-CN" smtClean="0"/>
              <a:t>A</a:t>
            </a:r>
            <a:r>
              <a:rPr lang="zh-CN" altLang="en-US" smtClean="0"/>
              <a:t>。</a:t>
            </a:r>
          </a:p>
          <a:p>
            <a:pPr lvl="1" eaLnBrk="1" hangingPunct="1">
              <a:defRPr/>
            </a:pPr>
            <a:endParaRPr lang="en-US" altLang="zh-CN" smtClean="0"/>
          </a:p>
        </p:txBody>
      </p:sp>
      <p:pic>
        <p:nvPicPr>
          <p:cNvPr id="39941" name="Picture 4" descr="jxnr5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789363"/>
            <a:ext cx="5551488"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CF122BED-41A9-4336-A278-0199CFFF11E9}"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51F41A5-6B99-446C-B3EB-C7398FF8A5B6}"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a:xfrm>
            <a:off x="457200" y="223838"/>
            <a:ext cx="7543800" cy="1193800"/>
          </a:xfrm>
        </p:spPr>
        <p:txBody>
          <a:bodyPr/>
          <a:lstStyle/>
          <a:p>
            <a:pPr eaLnBrk="1" hangingPunct="1"/>
            <a:r>
              <a:rPr lang="en-US" altLang="zh-CN" sz="3600" smtClean="0"/>
              <a:t>4.1.1 </a:t>
            </a:r>
            <a:r>
              <a:rPr lang="zh-CN" sz="3600" smtClean="0"/>
              <a:t>指令系统的发展</a:t>
            </a:r>
            <a:endParaRPr lang="zh-CN" altLang="en-US" sz="3500" smtClean="0"/>
          </a:p>
        </p:txBody>
      </p:sp>
      <p:sp>
        <p:nvSpPr>
          <p:cNvPr id="6148" name="Rectangle 3"/>
          <p:cNvSpPr>
            <a:spLocks noGrp="1" noChangeArrowheads="1"/>
          </p:cNvSpPr>
          <p:nvPr>
            <p:ph type="body" idx="1"/>
          </p:nvPr>
        </p:nvSpPr>
        <p:spPr/>
        <p:txBody>
          <a:bodyPr/>
          <a:lstStyle/>
          <a:p>
            <a:pPr eaLnBrk="1" hangingPunct="1">
              <a:buFont typeface="Wingdings" pitchFamily="2" charset="2"/>
              <a:buNone/>
            </a:pPr>
            <a:r>
              <a:rPr lang="zh-CN" altLang="en-US" smtClean="0"/>
              <a:t>发展情况</a:t>
            </a:r>
          </a:p>
          <a:p>
            <a:pPr lvl="1" eaLnBrk="1" hangingPunct="1"/>
            <a:r>
              <a:rPr lang="zh-CN" altLang="en-US" sz="3000" smtClean="0"/>
              <a:t>复杂指令系统计算机，简称</a:t>
            </a:r>
            <a:r>
              <a:rPr lang="en-US" altLang="zh-CN" sz="3000" smtClean="0"/>
              <a:t>CISC</a:t>
            </a:r>
            <a:r>
              <a:rPr lang="zh-CN" altLang="en-US" sz="3000" smtClean="0"/>
              <a:t>。但是如此庞大的指令系统不但使计算机的研制周期变长，难以保证正确性，不易调试维护，而且由于采用了大量使用频率很低的复杂指令而造成硬件资源浪费。</a:t>
            </a:r>
          </a:p>
          <a:p>
            <a:pPr lvl="1" eaLnBrk="1" hangingPunct="1"/>
            <a:r>
              <a:rPr lang="zh-CN" altLang="en-US" sz="3000" smtClean="0"/>
              <a:t>精简指令系统计算机：简称</a:t>
            </a:r>
            <a:r>
              <a:rPr lang="en-US" altLang="zh-CN" sz="3000" smtClean="0"/>
              <a:t>RISC</a:t>
            </a:r>
            <a:r>
              <a:rPr lang="zh-CN" altLang="en-US" sz="3000" smtClean="0"/>
              <a:t>，人们又提出了便于</a:t>
            </a:r>
            <a:r>
              <a:rPr lang="en-US" altLang="zh-CN" sz="3000" smtClean="0"/>
              <a:t>VLSI</a:t>
            </a:r>
            <a:r>
              <a:rPr lang="zh-CN" altLang="en-US" sz="3000" smtClean="0"/>
              <a:t>技术实现的精简指令系统计算机。</a:t>
            </a:r>
            <a:endParaRPr lang="zh-CN" altLang="en-US" smtClean="0"/>
          </a:p>
          <a:p>
            <a:pPr eaLnBrk="1" hangingPunct="1"/>
            <a:endParaRPr lang="en-US" altLang="zh-CN" sz="3100" smtClean="0"/>
          </a:p>
        </p:txBody>
      </p:sp>
      <p:sp>
        <p:nvSpPr>
          <p:cNvPr id="2" name="日期占位符 1"/>
          <p:cNvSpPr>
            <a:spLocks noGrp="1"/>
          </p:cNvSpPr>
          <p:nvPr>
            <p:ph type="dt" sz="half" idx="10"/>
          </p:nvPr>
        </p:nvSpPr>
        <p:spPr/>
        <p:txBody>
          <a:bodyPr/>
          <a:lstStyle/>
          <a:p>
            <a:pPr>
              <a:defRPr/>
            </a:pPr>
            <a:fld id="{B15AA79F-6426-44F5-8511-C6F143E9904A}"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0ECB7C2-ED4F-4CA6-9C59-98BBEEB9A49B}" type="slidenum">
              <a:rPr lang="en-US" altLang="zh-CN" smtClean="0"/>
              <a:pPr eaLnBrk="1" hangingPunct="1"/>
              <a:t>40</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sz="3600" smtClean="0"/>
              <a:t>4.4.2 </a:t>
            </a:r>
            <a:r>
              <a:rPr lang="zh-CN" altLang="en-US" sz="3600" smtClean="0"/>
              <a:t>操作数基本寻址方式</a:t>
            </a:r>
            <a:endParaRPr lang="zh-CN" altLang="en-US" sz="3500" smtClean="0"/>
          </a:p>
        </p:txBody>
      </p:sp>
      <p:sp>
        <p:nvSpPr>
          <p:cNvPr id="40964" name="Rectangle 3"/>
          <p:cNvSpPr>
            <a:spLocks noGrp="1" noChangeArrowheads="1"/>
          </p:cNvSpPr>
          <p:nvPr>
            <p:ph type="body" idx="1"/>
          </p:nvPr>
        </p:nvSpPr>
        <p:spPr>
          <a:xfrm>
            <a:off x="755650" y="1484313"/>
            <a:ext cx="7848600" cy="2449512"/>
          </a:xfrm>
        </p:spPr>
        <p:txBody>
          <a:bodyPr/>
          <a:lstStyle/>
          <a:p>
            <a:pPr marL="0" indent="0" eaLnBrk="1" hangingPunct="1">
              <a:buFont typeface="Wingdings" pitchFamily="2" charset="2"/>
              <a:buNone/>
            </a:pPr>
            <a:r>
              <a:rPr lang="en-US" altLang="zh-CN" sz="2800" smtClean="0">
                <a:cs typeface="Times New Roman" pitchFamily="18" charset="0"/>
              </a:rPr>
              <a:t>4</a:t>
            </a:r>
            <a:r>
              <a:rPr lang="zh-CN" altLang="en-US" sz="2800" smtClean="0"/>
              <a:t>、间接寻址</a:t>
            </a:r>
            <a:endParaRPr lang="en-US" altLang="zh-CN" sz="2800" b="1" smtClean="0"/>
          </a:p>
          <a:p>
            <a:pPr marL="0" indent="0" eaLnBrk="1" hangingPunct="1">
              <a:buFont typeface="Wingdings" pitchFamily="2" charset="2"/>
              <a:buNone/>
            </a:pPr>
            <a:r>
              <a:rPr lang="zh-CN" altLang="en-US" sz="2800" smtClean="0"/>
              <a:t>间接寻址意味着指令的地址码部分给出的地址</a:t>
            </a:r>
            <a:r>
              <a:rPr lang="en-US" altLang="zh-CN" sz="2800" smtClean="0"/>
              <a:t>A</a:t>
            </a:r>
            <a:r>
              <a:rPr lang="zh-CN" altLang="en-US" sz="2800" smtClean="0"/>
              <a:t>不是操作数的地址，而是存放操作数地址的主存单元的地址，简称操作数地址的地址。操作数的有效地址的计算公式为：</a:t>
            </a:r>
            <a:r>
              <a:rPr lang="en-US" altLang="zh-CN" sz="2800" smtClean="0"/>
              <a:t>EA</a:t>
            </a:r>
            <a:r>
              <a:rPr lang="zh-CN" altLang="en-US" sz="2800" smtClean="0"/>
              <a:t>＝</a:t>
            </a:r>
            <a:r>
              <a:rPr lang="en-US" altLang="zh-CN" sz="2800" smtClean="0"/>
              <a:t>(A)</a:t>
            </a:r>
          </a:p>
        </p:txBody>
      </p:sp>
      <p:pic>
        <p:nvPicPr>
          <p:cNvPr id="40965" name="Picture 4" descr="jxnr5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005263"/>
            <a:ext cx="609600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EEF3A5E5-270C-4E93-B6B6-D428DDD50197}"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998A20C-043B-4F99-9069-354AEAE35705}" type="slidenum">
              <a:rPr lang="en-US" altLang="zh-CN" smtClean="0"/>
              <a:pPr eaLnBrk="1" hangingPunct="1"/>
              <a:t>41</a:t>
            </a:fld>
            <a:endParaRPr lang="en-US" altLang="zh-CN" smtClean="0"/>
          </a:p>
        </p:txBody>
      </p:sp>
      <p:sp>
        <p:nvSpPr>
          <p:cNvPr id="41987" name="Rectangle 2"/>
          <p:cNvSpPr>
            <a:spLocks noGrp="1" noChangeArrowheads="1"/>
          </p:cNvSpPr>
          <p:nvPr>
            <p:ph type="title"/>
          </p:nvPr>
        </p:nvSpPr>
        <p:spPr>
          <a:xfrm>
            <a:off x="571500" y="-428625"/>
            <a:ext cx="7543800" cy="1295400"/>
          </a:xfrm>
        </p:spPr>
        <p:txBody>
          <a:bodyPr/>
          <a:lstStyle/>
          <a:p>
            <a:pPr eaLnBrk="1" hangingPunct="1"/>
            <a:r>
              <a:rPr lang="en-US" altLang="zh-CN" smtClean="0"/>
              <a:t>4.4.2 </a:t>
            </a:r>
            <a:r>
              <a:rPr lang="zh-CN" altLang="en-US" smtClean="0"/>
              <a:t>操作数基本寻址方式</a:t>
            </a:r>
          </a:p>
        </p:txBody>
      </p:sp>
      <p:sp>
        <p:nvSpPr>
          <p:cNvPr id="37892" name="Rectangle 3"/>
          <p:cNvSpPr>
            <a:spLocks noGrp="1" noChangeArrowheads="1"/>
          </p:cNvSpPr>
          <p:nvPr>
            <p:ph type="body" idx="1"/>
          </p:nvPr>
        </p:nvSpPr>
        <p:spPr>
          <a:xfrm>
            <a:off x="395288" y="1179513"/>
            <a:ext cx="8229600" cy="5418137"/>
          </a:xfrm>
        </p:spPr>
        <p:txBody>
          <a:bodyPr/>
          <a:lstStyle/>
          <a:p>
            <a:pPr lvl="1" eaLnBrk="1" hangingPunct="1">
              <a:buFont typeface="Wingdings" pitchFamily="2" charset="2"/>
              <a:buNone/>
              <a:defRPr/>
            </a:pPr>
            <a:r>
              <a:rPr lang="en-US" altLang="zh-CN" smtClean="0"/>
              <a:t>5</a:t>
            </a:r>
            <a:r>
              <a:rPr lang="zh-CN" altLang="en-US" smtClean="0"/>
              <a:t>、寄存器寻址</a:t>
            </a:r>
            <a:endParaRPr lang="en-US" altLang="zh-CN" smtClean="0"/>
          </a:p>
          <a:p>
            <a:pPr marL="344487" lvl="1" indent="0" eaLnBrk="1" hangingPunct="1">
              <a:buFont typeface="Wingdings" pitchFamily="2" charset="2"/>
              <a:buNone/>
              <a:defRPr/>
            </a:pPr>
            <a:r>
              <a:rPr lang="zh-CN" altLang="en-US" smtClean="0"/>
              <a:t>在指令的地址码部分给出</a:t>
            </a:r>
            <a:r>
              <a:rPr lang="en-US" altLang="zh-CN" smtClean="0"/>
              <a:t>CPU</a:t>
            </a:r>
            <a:r>
              <a:rPr lang="zh-CN" altLang="en-US" smtClean="0"/>
              <a:t>内某一通用寄存器的编号，指令的操作数存放在相应的寄存器中，即</a:t>
            </a:r>
            <a:r>
              <a:rPr lang="en-US" altLang="zh-CN" smtClean="0"/>
              <a:t>EA=Ri </a:t>
            </a:r>
          </a:p>
          <a:p>
            <a:pPr lvl="1" eaLnBrk="1" hangingPunct="1">
              <a:buFont typeface="Wingdings" pitchFamily="2" charset="2"/>
              <a:buNone/>
              <a:defRPr/>
            </a:pPr>
            <a:endParaRPr lang="en-US" altLang="zh-CN" smtClean="0"/>
          </a:p>
          <a:p>
            <a:pPr lvl="1" eaLnBrk="1" hangingPunct="1">
              <a:buFont typeface="Wingdings" pitchFamily="2" charset="2"/>
              <a:buNone/>
              <a:defRPr/>
            </a:pPr>
            <a:endParaRPr lang="en-US" altLang="zh-CN" smtClean="0"/>
          </a:p>
          <a:p>
            <a:pPr lvl="1" eaLnBrk="1" hangingPunct="1">
              <a:buFont typeface="Wingdings" pitchFamily="2" charset="2"/>
              <a:buNone/>
              <a:defRPr/>
            </a:pPr>
            <a:endParaRPr lang="en-US" altLang="zh-CN" smtClean="0"/>
          </a:p>
          <a:p>
            <a:pPr lvl="1" eaLnBrk="1" hangingPunct="1">
              <a:buFont typeface="Wingdings" pitchFamily="2" charset="2"/>
              <a:buNone/>
              <a:defRPr/>
            </a:pPr>
            <a:r>
              <a:rPr lang="zh-CN" altLang="en-US" smtClean="0"/>
              <a:t>优点：</a:t>
            </a:r>
          </a:p>
          <a:p>
            <a:pPr lvl="1" eaLnBrk="1" hangingPunct="1">
              <a:buFont typeface="Wingdings" pitchFamily="2" charset="2"/>
              <a:buNone/>
              <a:defRPr/>
            </a:pPr>
            <a:r>
              <a:rPr lang="en-US" altLang="zh-CN" smtClean="0"/>
              <a:t>(1)</a:t>
            </a:r>
            <a:r>
              <a:rPr lang="zh-CN" altLang="en-US" smtClean="0"/>
              <a:t>由于寄存器在</a:t>
            </a:r>
            <a:r>
              <a:rPr lang="en-US" altLang="zh-CN" smtClean="0"/>
              <a:t>CPU</a:t>
            </a:r>
            <a:r>
              <a:rPr lang="zh-CN" altLang="en-US" smtClean="0"/>
              <a:t>的内部，指令在执行时从寄存器中取操作数比访问主存要快得多；</a:t>
            </a:r>
          </a:p>
          <a:p>
            <a:pPr lvl="1" eaLnBrk="1" hangingPunct="1">
              <a:buFont typeface="Wingdings" pitchFamily="2" charset="2"/>
              <a:buNone/>
              <a:defRPr/>
            </a:pPr>
            <a:r>
              <a:rPr lang="en-US" altLang="zh-CN" smtClean="0"/>
              <a:t>(2)</a:t>
            </a:r>
            <a:r>
              <a:rPr lang="zh-CN" altLang="en-US" smtClean="0"/>
              <a:t>由于寄存器的数量较少，因此寄存器编号所占位数也较少，从而可以有效减少指令的地址码字段的长度。</a:t>
            </a:r>
          </a:p>
        </p:txBody>
      </p:sp>
      <p:pic>
        <p:nvPicPr>
          <p:cNvPr id="41989" name="Picture 4" descr="jxnr5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555875"/>
            <a:ext cx="525621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610F9AEC-1401-493D-A3D7-B4DFFD40A193}"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28B98DC-632D-4BC8-9D2E-1DB1A1417401}" type="slidenum">
              <a:rPr lang="en-US" altLang="zh-CN" smtClean="0"/>
              <a:pPr eaLnBrk="1" hangingPunct="1"/>
              <a:t>42</a:t>
            </a:fld>
            <a:endParaRPr lang="en-US" altLang="zh-CN" smtClean="0"/>
          </a:p>
        </p:txBody>
      </p:sp>
      <p:sp>
        <p:nvSpPr>
          <p:cNvPr id="43011" name="Rectangle 2"/>
          <p:cNvSpPr>
            <a:spLocks noGrp="1" noChangeArrowheads="1"/>
          </p:cNvSpPr>
          <p:nvPr>
            <p:ph type="title"/>
          </p:nvPr>
        </p:nvSpPr>
        <p:spPr>
          <a:xfrm>
            <a:off x="468313" y="260350"/>
            <a:ext cx="6057900" cy="796925"/>
          </a:xfrm>
        </p:spPr>
        <p:txBody>
          <a:bodyPr/>
          <a:lstStyle/>
          <a:p>
            <a:pPr eaLnBrk="1" hangingPunct="1"/>
            <a:r>
              <a:rPr lang="en-US" altLang="zh-CN" smtClean="0"/>
              <a:t>4.4.2 </a:t>
            </a:r>
            <a:r>
              <a:rPr lang="zh-CN" altLang="en-US" smtClean="0"/>
              <a:t>操作数基本寻址方式</a:t>
            </a:r>
            <a:endParaRPr lang="zh-CN" altLang="en-US" b="0" smtClean="0"/>
          </a:p>
        </p:txBody>
      </p:sp>
      <p:sp>
        <p:nvSpPr>
          <p:cNvPr id="38916" name="Rectangle 3"/>
          <p:cNvSpPr>
            <a:spLocks noGrp="1" noChangeArrowheads="1"/>
          </p:cNvSpPr>
          <p:nvPr>
            <p:ph type="body" idx="1"/>
          </p:nvPr>
        </p:nvSpPr>
        <p:spPr>
          <a:xfrm>
            <a:off x="603250" y="1268413"/>
            <a:ext cx="7848600" cy="2592387"/>
          </a:xfrm>
        </p:spPr>
        <p:txBody>
          <a:bodyPr/>
          <a:lstStyle/>
          <a:p>
            <a:pPr eaLnBrk="1" hangingPunct="1">
              <a:lnSpc>
                <a:spcPct val="90000"/>
              </a:lnSpc>
              <a:buFont typeface="Wingdings" pitchFamily="2" charset="2"/>
              <a:buNone/>
              <a:defRPr/>
            </a:pPr>
            <a:r>
              <a:rPr lang="en-US" altLang="zh-CN" sz="2800" smtClean="0"/>
              <a:t>6</a:t>
            </a:r>
            <a:r>
              <a:rPr lang="zh-CN" altLang="en-US" sz="2800" smtClean="0"/>
              <a:t>、寄存器间接寻址 </a:t>
            </a:r>
            <a:endParaRPr lang="en-US" altLang="zh-CN" sz="2800" smtClean="0"/>
          </a:p>
          <a:p>
            <a:pPr marL="0" indent="0" eaLnBrk="1" hangingPunct="1">
              <a:lnSpc>
                <a:spcPct val="90000"/>
              </a:lnSpc>
              <a:buFont typeface="Wingdings" pitchFamily="2" charset="2"/>
              <a:buNone/>
              <a:defRPr/>
            </a:pPr>
            <a:r>
              <a:rPr lang="zh-CN" altLang="en-US" sz="2800" smtClean="0"/>
              <a:t>为了克服间接寻址中多次访存的缺点，可采用寄存器间接寻址，即将操作数放在主存储器中，而操作数的地址放在某一通用寄存器中，然后在指令的地址码部分给出该通用寄存器的编号，这时有</a:t>
            </a:r>
            <a:r>
              <a:rPr lang="en-US" altLang="zh-CN" sz="2800" smtClean="0"/>
              <a:t>EA=(Ri)</a:t>
            </a:r>
          </a:p>
        </p:txBody>
      </p:sp>
      <p:pic>
        <p:nvPicPr>
          <p:cNvPr id="43013" name="Picture 4" descr="jxnr5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860800"/>
            <a:ext cx="6408738"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D580A227-601A-4DBC-AE01-0ECF0181CA1B}"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D4908D-883B-4941-8C79-494D987FB16D}" type="slidenum">
              <a:rPr lang="en-US" altLang="zh-CN" smtClean="0"/>
              <a:pPr eaLnBrk="1" hangingPunct="1"/>
              <a:t>43</a:t>
            </a:fld>
            <a:endParaRPr lang="en-US" altLang="zh-CN" smtClean="0"/>
          </a:p>
        </p:txBody>
      </p:sp>
      <p:sp>
        <p:nvSpPr>
          <p:cNvPr id="44035" name="Rectangle 2"/>
          <p:cNvSpPr>
            <a:spLocks noGrp="1" noChangeArrowheads="1"/>
          </p:cNvSpPr>
          <p:nvPr>
            <p:ph type="title"/>
          </p:nvPr>
        </p:nvSpPr>
        <p:spPr>
          <a:xfrm>
            <a:off x="457200" y="548680"/>
            <a:ext cx="6347048" cy="868958"/>
          </a:xfrm>
        </p:spPr>
        <p:txBody>
          <a:bodyPr/>
          <a:lstStyle/>
          <a:p>
            <a:pPr eaLnBrk="1" hangingPunct="1"/>
            <a:r>
              <a:rPr lang="en-US" altLang="zh-CN" smtClean="0"/>
              <a:t>4.4.2 </a:t>
            </a:r>
            <a:r>
              <a:rPr lang="zh-CN" altLang="en-US" smtClean="0"/>
              <a:t>操作数基本寻址方式</a:t>
            </a:r>
            <a:endParaRPr lang="zh-CN" altLang="en-US" b="0" smtClean="0"/>
          </a:p>
        </p:txBody>
      </p:sp>
      <p:sp>
        <p:nvSpPr>
          <p:cNvPr id="38916" name="Rectangle 3"/>
          <p:cNvSpPr>
            <a:spLocks noGrp="1" noChangeArrowheads="1"/>
          </p:cNvSpPr>
          <p:nvPr>
            <p:ph type="body" idx="1"/>
          </p:nvPr>
        </p:nvSpPr>
        <p:spPr>
          <a:xfrm>
            <a:off x="684213" y="2133600"/>
            <a:ext cx="7848600" cy="1944688"/>
          </a:xfrm>
        </p:spPr>
        <p:txBody>
          <a:bodyPr/>
          <a:lstStyle/>
          <a:p>
            <a:pPr marL="0" indent="457200" eaLnBrk="1" hangingPunct="1">
              <a:spcBef>
                <a:spcPct val="0"/>
              </a:spcBef>
              <a:buFont typeface="Wingdings" pitchFamily="2" charset="2"/>
              <a:buNone/>
              <a:defRPr/>
            </a:pPr>
            <a:r>
              <a:rPr lang="zh-CN" altLang="en-US" sz="2800" smtClean="0"/>
              <a:t>寄存器间接寻址方式的指令较短，并且在取指后只需一次访存便可得到操作数，因此指令执行速度较前述的间接寻址方式要快，也是目前在计算机中使用较为广泛的一种寻址方式。</a:t>
            </a:r>
          </a:p>
          <a:p>
            <a:pPr marL="0" indent="0" eaLnBrk="1" hangingPunct="1">
              <a:buFont typeface="Wingdings" pitchFamily="2" charset="2"/>
              <a:buNone/>
              <a:defRPr/>
            </a:pPr>
            <a:endParaRPr lang="en-US" altLang="zh-CN" sz="2800" smtClean="0"/>
          </a:p>
        </p:txBody>
      </p:sp>
      <p:sp>
        <p:nvSpPr>
          <p:cNvPr id="2" name="日期占位符 1"/>
          <p:cNvSpPr>
            <a:spLocks noGrp="1"/>
          </p:cNvSpPr>
          <p:nvPr>
            <p:ph type="dt" sz="half" idx="10"/>
          </p:nvPr>
        </p:nvSpPr>
        <p:spPr/>
        <p:txBody>
          <a:bodyPr/>
          <a:lstStyle/>
          <a:p>
            <a:pPr>
              <a:defRPr/>
            </a:pPr>
            <a:fld id="{78203C6E-F420-45B0-BC04-109BDED68390}"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C0D275-FC36-4005-BCCC-86EDA1D21A12}" type="slidenum">
              <a:rPr lang="en-US" altLang="zh-CN" smtClean="0"/>
              <a:pPr eaLnBrk="1" hangingPunct="1"/>
              <a:t>44</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smtClean="0"/>
              <a:t>4.4.2 </a:t>
            </a:r>
            <a:r>
              <a:rPr lang="zh-CN" altLang="en-US" smtClean="0"/>
              <a:t>操作数基本寻址方式</a:t>
            </a:r>
            <a:endParaRPr lang="zh-CN" altLang="en-US" b="0" smtClean="0"/>
          </a:p>
        </p:txBody>
      </p:sp>
      <p:sp>
        <p:nvSpPr>
          <p:cNvPr id="45060" name="Rectangle 3"/>
          <p:cNvSpPr>
            <a:spLocks noGrp="1" noChangeArrowheads="1"/>
          </p:cNvSpPr>
          <p:nvPr>
            <p:ph type="body" idx="1"/>
          </p:nvPr>
        </p:nvSpPr>
        <p:spPr>
          <a:xfrm>
            <a:off x="457200" y="1719263"/>
            <a:ext cx="8229600" cy="1862137"/>
          </a:xfrm>
        </p:spPr>
        <p:txBody>
          <a:bodyPr/>
          <a:lstStyle/>
          <a:p>
            <a:pPr marL="0" lvl="1" indent="0" eaLnBrk="1" hangingPunct="1">
              <a:buFont typeface="Wingdings" pitchFamily="2" charset="2"/>
              <a:buNone/>
            </a:pPr>
            <a:r>
              <a:rPr lang="zh-CN" altLang="zh-CN" smtClean="0"/>
              <a:t>7</a:t>
            </a:r>
            <a:r>
              <a:rPr lang="zh-CN" smtClean="0"/>
              <a:t>、偏移寻址</a:t>
            </a:r>
            <a:endParaRPr lang="en-US" altLang="zh-CN" smtClean="0"/>
          </a:p>
          <a:p>
            <a:pPr marL="0" lvl="1" indent="0" eaLnBrk="1" hangingPunct="1">
              <a:buFont typeface="Wingdings" pitchFamily="2" charset="2"/>
              <a:buNone/>
            </a:pPr>
            <a:r>
              <a:rPr lang="zh-CN" altLang="en-US" smtClean="0"/>
              <a:t>（</a:t>
            </a:r>
            <a:r>
              <a:rPr lang="en-US" altLang="zh-CN" smtClean="0"/>
              <a:t>1</a:t>
            </a:r>
            <a:r>
              <a:rPr lang="zh-CN" altLang="en-US" smtClean="0"/>
              <a:t>）</a:t>
            </a:r>
            <a:r>
              <a:rPr lang="zh-CN" smtClean="0"/>
              <a:t>相对寻址：</a:t>
            </a:r>
            <a:r>
              <a:rPr lang="zh-CN" altLang="en-US" smtClean="0"/>
              <a:t>由程序计数器</a:t>
            </a:r>
            <a:r>
              <a:rPr lang="en-US" altLang="zh-CN" smtClean="0"/>
              <a:t>PC</a:t>
            </a:r>
            <a:r>
              <a:rPr lang="zh-CN" altLang="en-US" smtClean="0"/>
              <a:t>提供基准地址，而指令的地址码部分给出相对的位移量</a:t>
            </a:r>
            <a:r>
              <a:rPr lang="en-US" altLang="zh-CN" smtClean="0"/>
              <a:t>D</a:t>
            </a:r>
            <a:r>
              <a:rPr lang="zh-CN" altLang="en-US" smtClean="0"/>
              <a:t>，两者相加后作为操作数的有效地址，即：</a:t>
            </a:r>
            <a:r>
              <a:rPr lang="en-US" altLang="zh-CN" smtClean="0"/>
              <a:t>EA</a:t>
            </a:r>
            <a:r>
              <a:rPr lang="zh-CN" altLang="en-US" smtClean="0"/>
              <a:t>＝</a:t>
            </a:r>
            <a:r>
              <a:rPr lang="en-US" altLang="zh-CN" smtClean="0"/>
              <a:t>(PC)</a:t>
            </a:r>
            <a:r>
              <a:rPr lang="zh-CN" altLang="en-US" smtClean="0"/>
              <a:t>＋</a:t>
            </a:r>
            <a:r>
              <a:rPr lang="en-US" altLang="zh-CN" smtClean="0"/>
              <a:t>D</a:t>
            </a:r>
            <a:r>
              <a:rPr lang="zh-CN" altLang="en-US" smtClean="0"/>
              <a:t>。</a:t>
            </a:r>
          </a:p>
          <a:p>
            <a:pPr marL="0" lvl="1" indent="0" eaLnBrk="1" hangingPunct="1"/>
            <a:endParaRPr lang="en-US" altLang="zh-CN" smtClean="0"/>
          </a:p>
        </p:txBody>
      </p:sp>
      <p:pic>
        <p:nvPicPr>
          <p:cNvPr id="45061" name="Picture 4" descr="jxnr5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716338"/>
            <a:ext cx="82296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477C5CC0-8869-44DC-A046-41EA98F0E775}"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Text Box 4"/>
          <p:cNvSpPr txBox="1">
            <a:spLocks noChangeArrowheads="1"/>
          </p:cNvSpPr>
          <p:nvPr/>
        </p:nvSpPr>
        <p:spPr bwMode="auto">
          <a:xfrm>
            <a:off x="468313" y="1628775"/>
            <a:ext cx="8135937" cy="146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defRPr/>
            </a:pPr>
            <a:r>
              <a:rPr lang="zh-CN" altLang="en-US" sz="2800"/>
              <a:t>（</a:t>
            </a:r>
            <a:r>
              <a:rPr lang="en-US" altLang="zh-CN" sz="2800"/>
              <a:t>2</a:t>
            </a:r>
            <a:r>
              <a:rPr lang="zh-CN" altLang="en-US" sz="2800"/>
              <a:t>）变址</a:t>
            </a:r>
            <a:r>
              <a:rPr lang="zh-CN" altLang="zh-CN" sz="2800"/>
              <a:t>寻址</a:t>
            </a:r>
            <a:endParaRPr lang="en-US" altLang="zh-CN" sz="2800"/>
          </a:p>
          <a:p>
            <a:pPr>
              <a:spcBef>
                <a:spcPts val="600"/>
              </a:spcBef>
              <a:defRPr/>
            </a:pPr>
            <a:r>
              <a:rPr kumimoji="1" lang="zh-CN" altLang="en-US" sz="2800">
                <a:latin typeface="+mn-ea"/>
              </a:rPr>
              <a:t>指令给出一个寄存器号和一个偏移量，寄存器内容与偏移量之和为有效地址。</a:t>
            </a:r>
          </a:p>
        </p:txBody>
      </p:sp>
      <p:sp>
        <p:nvSpPr>
          <p:cNvPr id="46083" name="Text Box 3"/>
          <p:cNvSpPr txBox="1">
            <a:spLocks noChangeArrowheads="1"/>
          </p:cNvSpPr>
          <p:nvPr/>
        </p:nvSpPr>
        <p:spPr bwMode="auto">
          <a:xfrm>
            <a:off x="3695700" y="4262438"/>
            <a:ext cx="2286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b="1">
                <a:solidFill>
                  <a:srgbClr val="4F20FA"/>
                </a:solidFill>
                <a:latin typeface="黑体" pitchFamily="49" charset="-122"/>
                <a:ea typeface="黑体" pitchFamily="49" charset="-122"/>
              </a:rPr>
              <a:t>变址寄存器号</a:t>
            </a:r>
          </a:p>
        </p:txBody>
      </p:sp>
      <p:sp>
        <p:nvSpPr>
          <p:cNvPr id="46084" name="Text Box 5"/>
          <p:cNvSpPr txBox="1">
            <a:spLocks noChangeArrowheads="1"/>
          </p:cNvSpPr>
          <p:nvPr/>
        </p:nvSpPr>
        <p:spPr bwMode="auto">
          <a:xfrm>
            <a:off x="1323975" y="4872038"/>
            <a:ext cx="327660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3200" b="1">
                <a:latin typeface="黑体" pitchFamily="49" charset="-122"/>
                <a:ea typeface="黑体" pitchFamily="49" charset="-122"/>
              </a:rPr>
              <a:t>EA =(</a:t>
            </a:r>
            <a:r>
              <a:rPr kumimoji="1" lang="en-US" altLang="zh-CN" sz="3200" b="1">
                <a:solidFill>
                  <a:srgbClr val="0000FF"/>
                </a:solidFill>
                <a:latin typeface="黑体" pitchFamily="49" charset="-122"/>
                <a:ea typeface="黑体" pitchFamily="49" charset="-122"/>
              </a:rPr>
              <a:t>(R</a:t>
            </a:r>
            <a:r>
              <a:rPr kumimoji="1" lang="en-US" altLang="zh-CN" sz="2800" b="1">
                <a:solidFill>
                  <a:srgbClr val="0000FF"/>
                </a:solidFill>
                <a:latin typeface="黑体" pitchFamily="49" charset="-122"/>
                <a:ea typeface="黑体" pitchFamily="49" charset="-122"/>
              </a:rPr>
              <a:t>X</a:t>
            </a:r>
            <a:r>
              <a:rPr kumimoji="1" lang="en-US" altLang="zh-CN" sz="3200" b="1">
                <a:solidFill>
                  <a:srgbClr val="0000FF"/>
                </a:solidFill>
                <a:latin typeface="黑体" pitchFamily="49" charset="-122"/>
                <a:ea typeface="黑体" pitchFamily="49" charset="-122"/>
              </a:rPr>
              <a:t>)</a:t>
            </a:r>
            <a:r>
              <a:rPr kumimoji="1" lang="en-US" altLang="zh-CN" sz="3200" b="1">
                <a:latin typeface="黑体" pitchFamily="49" charset="-122"/>
                <a:ea typeface="黑体" pitchFamily="49" charset="-122"/>
              </a:rPr>
              <a:t>+ </a:t>
            </a:r>
            <a:r>
              <a:rPr kumimoji="1" lang="en-US" altLang="zh-CN" sz="3200" b="1">
                <a:solidFill>
                  <a:srgbClr val="EE1ABC"/>
                </a:solidFill>
                <a:latin typeface="黑体" pitchFamily="49" charset="-122"/>
                <a:ea typeface="黑体" pitchFamily="49" charset="-122"/>
              </a:rPr>
              <a:t>D</a:t>
            </a:r>
            <a:r>
              <a:rPr kumimoji="1" lang="en-US" altLang="zh-CN" sz="3200" b="1">
                <a:latin typeface="黑体" pitchFamily="49" charset="-122"/>
                <a:ea typeface="黑体" pitchFamily="49" charset="-122"/>
              </a:rPr>
              <a:t>)</a:t>
            </a:r>
          </a:p>
        </p:txBody>
      </p:sp>
      <p:grpSp>
        <p:nvGrpSpPr>
          <p:cNvPr id="46085" name="Group 8"/>
          <p:cNvGrpSpPr>
            <a:grpSpLocks/>
          </p:cNvGrpSpPr>
          <p:nvPr/>
        </p:nvGrpSpPr>
        <p:grpSpPr bwMode="auto">
          <a:xfrm>
            <a:off x="1333500" y="3500438"/>
            <a:ext cx="4724400" cy="557212"/>
            <a:chOff x="576" y="3792"/>
            <a:chExt cx="2976" cy="351"/>
          </a:xfrm>
        </p:grpSpPr>
        <p:sp>
          <p:nvSpPr>
            <p:cNvPr id="46093" name="Text Box 9"/>
            <p:cNvSpPr txBox="1">
              <a:spLocks noChangeArrowheads="1"/>
            </p:cNvSpPr>
            <p:nvPr/>
          </p:nvSpPr>
          <p:spPr bwMode="auto">
            <a:xfrm>
              <a:off x="576" y="3792"/>
              <a:ext cx="672" cy="327"/>
            </a:xfrm>
            <a:prstGeom prst="rect">
              <a:avLst/>
            </a:prstGeom>
            <a:solidFill>
              <a:srgbClr val="FEFEF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ea typeface="黑体" pitchFamily="49" charset="-122"/>
                </a:rPr>
                <a:t>格式</a:t>
              </a:r>
            </a:p>
          </p:txBody>
        </p:sp>
        <p:grpSp>
          <p:nvGrpSpPr>
            <p:cNvPr id="46094" name="Group 10"/>
            <p:cNvGrpSpPr>
              <a:grpSpLocks/>
            </p:cNvGrpSpPr>
            <p:nvPr/>
          </p:nvGrpSpPr>
          <p:grpSpPr bwMode="auto">
            <a:xfrm>
              <a:off x="1248" y="3792"/>
              <a:ext cx="2304" cy="351"/>
              <a:chOff x="1248" y="3792"/>
              <a:chExt cx="2304" cy="351"/>
            </a:xfrm>
          </p:grpSpPr>
          <p:sp>
            <p:nvSpPr>
              <p:cNvPr id="46095" name="Text Box 11"/>
              <p:cNvSpPr txBox="1">
                <a:spLocks noChangeArrowheads="1"/>
              </p:cNvSpPr>
              <p:nvPr/>
            </p:nvSpPr>
            <p:spPr bwMode="auto">
              <a:xfrm>
                <a:off x="1248" y="3792"/>
                <a:ext cx="2304" cy="351"/>
              </a:xfrm>
              <a:prstGeom prst="rect">
                <a:avLst/>
              </a:prstGeom>
              <a:solidFill>
                <a:srgbClr val="FEFEF6"/>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chemeClr val="accent2"/>
                    </a:solidFill>
                    <a:ea typeface="黑体" pitchFamily="49" charset="-122"/>
                  </a:rPr>
                  <a:t>操作码</a:t>
                </a:r>
                <a:r>
                  <a:rPr kumimoji="1" lang="en-US" altLang="zh-CN" sz="2800" b="1">
                    <a:solidFill>
                      <a:schemeClr val="accent2"/>
                    </a:solidFill>
                    <a:latin typeface="宋体" pitchFamily="2" charset="-122"/>
                    <a:ea typeface="黑体" pitchFamily="49" charset="-122"/>
                  </a:rPr>
                  <a:t>θ  </a:t>
                </a:r>
                <a:r>
                  <a:rPr kumimoji="1" lang="en-US" altLang="zh-CN" sz="2800" b="1">
                    <a:solidFill>
                      <a:schemeClr val="accent2"/>
                    </a:solidFill>
                    <a:latin typeface="黑体" pitchFamily="49" charset="-122"/>
                    <a:ea typeface="黑体" pitchFamily="49" charset="-122"/>
                  </a:rPr>
                  <a:t>R</a:t>
                </a:r>
                <a:r>
                  <a:rPr kumimoji="1" lang="en-US" altLang="zh-CN" b="1">
                    <a:solidFill>
                      <a:schemeClr val="accent2"/>
                    </a:solidFill>
                    <a:latin typeface="黑体" pitchFamily="49" charset="-122"/>
                    <a:ea typeface="黑体" pitchFamily="49" charset="-122"/>
                  </a:rPr>
                  <a:t>X     </a:t>
                </a:r>
                <a:r>
                  <a:rPr kumimoji="1" lang="en-US" altLang="zh-CN" sz="2800" b="1">
                    <a:solidFill>
                      <a:schemeClr val="accent2"/>
                    </a:solidFill>
                    <a:latin typeface="黑体" pitchFamily="49" charset="-122"/>
                    <a:ea typeface="黑体" pitchFamily="49" charset="-122"/>
                  </a:rPr>
                  <a:t>D  </a:t>
                </a:r>
              </a:p>
            </p:txBody>
          </p:sp>
          <p:sp>
            <p:nvSpPr>
              <p:cNvPr id="46096" name="Line 12"/>
              <p:cNvSpPr>
                <a:spLocks noChangeShapeType="1"/>
              </p:cNvSpPr>
              <p:nvPr/>
            </p:nvSpPr>
            <p:spPr bwMode="auto">
              <a:xfrm>
                <a:off x="2256" y="3792"/>
                <a:ext cx="0" cy="33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Line 13"/>
              <p:cNvSpPr>
                <a:spLocks noChangeShapeType="1"/>
              </p:cNvSpPr>
              <p:nvPr/>
            </p:nvSpPr>
            <p:spPr bwMode="auto">
              <a:xfrm>
                <a:off x="2880" y="3792"/>
                <a:ext cx="0" cy="3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6086" name="Line 14"/>
          <p:cNvSpPr>
            <a:spLocks noChangeShapeType="1"/>
          </p:cNvSpPr>
          <p:nvPr/>
        </p:nvSpPr>
        <p:spPr bwMode="auto">
          <a:xfrm>
            <a:off x="4457700" y="4110038"/>
            <a:ext cx="228600" cy="2286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7" name="Line 15"/>
          <p:cNvSpPr>
            <a:spLocks noChangeShapeType="1"/>
          </p:cNvSpPr>
          <p:nvPr/>
        </p:nvSpPr>
        <p:spPr bwMode="auto">
          <a:xfrm>
            <a:off x="5524500" y="4110038"/>
            <a:ext cx="1143000" cy="2286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8" name="Line 16"/>
          <p:cNvSpPr>
            <a:spLocks noChangeShapeType="1"/>
          </p:cNvSpPr>
          <p:nvPr/>
        </p:nvSpPr>
        <p:spPr bwMode="auto">
          <a:xfrm>
            <a:off x="2857500" y="5253038"/>
            <a:ext cx="381000" cy="2286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Text Box 17"/>
          <p:cNvSpPr txBox="1">
            <a:spLocks noChangeArrowheads="1"/>
          </p:cNvSpPr>
          <p:nvPr/>
        </p:nvSpPr>
        <p:spPr bwMode="auto">
          <a:xfrm>
            <a:off x="5981700" y="4262438"/>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b="1">
                <a:solidFill>
                  <a:srgbClr val="4F20FA"/>
                </a:solidFill>
                <a:latin typeface="黑体" pitchFamily="49" charset="-122"/>
                <a:ea typeface="黑体" pitchFamily="49" charset="-122"/>
              </a:rPr>
              <a:t>形式地址</a:t>
            </a:r>
          </a:p>
        </p:txBody>
      </p:sp>
      <p:sp>
        <p:nvSpPr>
          <p:cNvPr id="46090" name="Text Box 18"/>
          <p:cNvSpPr txBox="1">
            <a:spLocks noChangeArrowheads="1"/>
          </p:cNvSpPr>
          <p:nvPr/>
        </p:nvSpPr>
        <p:spPr bwMode="auto">
          <a:xfrm>
            <a:off x="2552700" y="5405438"/>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b="1">
                <a:solidFill>
                  <a:srgbClr val="4F20FA"/>
                </a:solidFill>
                <a:latin typeface="黑体" pitchFamily="49" charset="-122"/>
                <a:ea typeface="黑体" pitchFamily="49" charset="-122"/>
              </a:rPr>
              <a:t>修改量</a:t>
            </a:r>
          </a:p>
        </p:txBody>
      </p:sp>
      <p:sp>
        <p:nvSpPr>
          <p:cNvPr id="46091" name="Line 19"/>
          <p:cNvSpPr>
            <a:spLocks noChangeShapeType="1"/>
          </p:cNvSpPr>
          <p:nvPr/>
        </p:nvSpPr>
        <p:spPr bwMode="auto">
          <a:xfrm>
            <a:off x="3695700" y="5253038"/>
            <a:ext cx="838200" cy="228600"/>
          </a:xfrm>
          <a:prstGeom prst="line">
            <a:avLst/>
          </a:prstGeom>
          <a:noFill/>
          <a:ln w="28575">
            <a:solidFill>
              <a:srgbClr val="EE1AB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2" name="Text Box 20"/>
          <p:cNvSpPr txBox="1">
            <a:spLocks noChangeArrowheads="1"/>
          </p:cNvSpPr>
          <p:nvPr/>
        </p:nvSpPr>
        <p:spPr bwMode="auto">
          <a:xfrm>
            <a:off x="4533900" y="5329238"/>
            <a:ext cx="152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b="1">
                <a:solidFill>
                  <a:srgbClr val="EE1ABC"/>
                </a:solidFill>
                <a:latin typeface="黑体" pitchFamily="49" charset="-122"/>
                <a:ea typeface="黑体" pitchFamily="49" charset="-122"/>
              </a:rPr>
              <a:t>基准地址</a:t>
            </a:r>
          </a:p>
        </p:txBody>
      </p:sp>
      <p:sp>
        <p:nvSpPr>
          <p:cNvPr id="2" name="日期占位符 1"/>
          <p:cNvSpPr>
            <a:spLocks noGrp="1"/>
          </p:cNvSpPr>
          <p:nvPr>
            <p:ph type="dt" sz="half" idx="10"/>
          </p:nvPr>
        </p:nvSpPr>
        <p:spPr/>
        <p:txBody>
          <a:bodyPr/>
          <a:lstStyle/>
          <a:p>
            <a:pPr>
              <a:defRPr/>
            </a:pPr>
            <a:fld id="{9AF4BB13-BF9E-4664-9C9E-DDD9B2564BB0}" type="datetime13">
              <a:rPr lang="zh-CN" altLang="en-US" smtClean="0"/>
              <a:t>下午12时0分50秒</a:t>
            </a:fld>
            <a:endParaRPr lang="en-US" altLang="zh-CN"/>
          </a:p>
        </p:txBody>
      </p:sp>
      <p:sp>
        <p:nvSpPr>
          <p:cNvPr id="3" name="灯片编号占位符 2"/>
          <p:cNvSpPr>
            <a:spLocks noGrp="1"/>
          </p:cNvSpPr>
          <p:nvPr>
            <p:ph type="sldNum" sz="quarter" idx="12"/>
          </p:nvPr>
        </p:nvSpPr>
        <p:spPr/>
        <p:txBody>
          <a:bodyPr/>
          <a:lstStyle/>
          <a:p>
            <a:pPr>
              <a:defRPr/>
            </a:pPr>
            <a:fld id="{DE6D1031-44A0-4F6D-9A62-7060C78FDB21}" type="slidenum">
              <a:rPr lang="en-US" altLang="zh-CN" smtClean="0"/>
              <a:pPr>
                <a:defRPr/>
              </a:pPr>
              <a:t>45</a:t>
            </a:fld>
            <a:endParaRPr lang="en-US" altLang="zh-CN"/>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419100" y="1557338"/>
            <a:ext cx="8229600" cy="232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defRPr/>
            </a:pPr>
            <a:r>
              <a:rPr kumimoji="1" lang="en-US" altLang="zh-CN" sz="2800">
                <a:latin typeface="+mn-ea"/>
                <a:ea typeface="+mn-ea"/>
              </a:rPr>
              <a:t>D</a:t>
            </a:r>
            <a:r>
              <a:rPr kumimoji="1" lang="zh-CN" altLang="zh-CN" sz="2800">
                <a:latin typeface="+mn-ea"/>
                <a:ea typeface="+mn-ea"/>
              </a:rPr>
              <a:t>为存储区首址；</a:t>
            </a:r>
            <a:r>
              <a:rPr kumimoji="1" lang="en-US" altLang="zh-CN" sz="2800">
                <a:latin typeface="+mn-ea"/>
                <a:ea typeface="+mn-ea"/>
              </a:rPr>
              <a:t>(RX)</a:t>
            </a:r>
            <a:r>
              <a:rPr kumimoji="1" lang="zh-CN" altLang="en-US" sz="2800">
                <a:latin typeface="+mn-ea"/>
                <a:ea typeface="+mn-ea"/>
              </a:rPr>
              <a:t>为所访单元距离首址的长度；</a:t>
            </a:r>
            <a:r>
              <a:rPr kumimoji="1" lang="en-US" altLang="zh-CN" sz="2800">
                <a:latin typeface="+mn-ea"/>
                <a:ea typeface="+mn-ea"/>
              </a:rPr>
              <a:t>RX</a:t>
            </a:r>
            <a:r>
              <a:rPr kumimoji="1" lang="zh-CN" altLang="en-US" sz="2800">
                <a:latin typeface="+mn-ea"/>
                <a:ea typeface="+mn-ea"/>
              </a:rPr>
              <a:t>初值为</a:t>
            </a:r>
            <a:r>
              <a:rPr kumimoji="1" lang="en-US" altLang="zh-CN" sz="2800">
                <a:latin typeface="+mn-ea"/>
                <a:ea typeface="+mn-ea"/>
              </a:rPr>
              <a:t>0</a:t>
            </a:r>
            <a:r>
              <a:rPr kumimoji="1" lang="zh-CN" altLang="en-US" sz="2800">
                <a:latin typeface="+mn-ea"/>
                <a:ea typeface="+mn-ea"/>
              </a:rPr>
              <a:t>，每访问一个单元，</a:t>
            </a:r>
            <a:r>
              <a:rPr kumimoji="1" lang="en-US" altLang="zh-CN" sz="2800">
                <a:latin typeface="+mn-ea"/>
                <a:ea typeface="+mn-ea"/>
              </a:rPr>
              <a:t>(RX)+1</a:t>
            </a:r>
            <a:r>
              <a:rPr kumimoji="1" lang="zh-CN" altLang="en-US" sz="2800">
                <a:latin typeface="+mn-ea"/>
                <a:ea typeface="+mn-ea"/>
              </a:rPr>
              <a:t>。便于</a:t>
            </a:r>
            <a:r>
              <a:rPr kumimoji="1" lang="zh-CN" altLang="en-US" sz="2800">
                <a:latin typeface="+mn-ea"/>
              </a:rPr>
              <a:t>访问一组连续区间内的数组元素。</a:t>
            </a:r>
            <a:endParaRPr kumimoji="1" lang="en-US" altLang="zh-CN" sz="2800">
              <a:latin typeface="+mn-ea"/>
              <a:ea typeface="+mn-ea"/>
            </a:endParaRPr>
          </a:p>
          <a:p>
            <a:pPr>
              <a:spcBef>
                <a:spcPts val="600"/>
              </a:spcBef>
              <a:defRPr/>
            </a:pPr>
            <a:r>
              <a:rPr kumimoji="1" lang="zh-CN" altLang="en-US" sz="2800">
                <a:latin typeface="+mn-ea"/>
                <a:ea typeface="+mn-ea"/>
              </a:rPr>
              <a:t>由于</a:t>
            </a:r>
            <a:r>
              <a:rPr kumimoji="1" lang="zh-CN" altLang="en-US" sz="2800">
                <a:latin typeface="+mn-ea"/>
              </a:rPr>
              <a:t>在指令中</a:t>
            </a:r>
            <a:r>
              <a:rPr kumimoji="1" lang="en-US" altLang="zh-CN" sz="2800">
                <a:latin typeface="+mn-ea"/>
                <a:ea typeface="+mn-ea"/>
              </a:rPr>
              <a:t>D</a:t>
            </a:r>
            <a:r>
              <a:rPr kumimoji="1" lang="zh-CN" altLang="en-US" sz="2800">
                <a:latin typeface="+mn-ea"/>
                <a:ea typeface="+mn-ea"/>
              </a:rPr>
              <a:t>的位数有限，若不能提供全字长地址码，会使访存空间受到限制。</a:t>
            </a:r>
          </a:p>
        </p:txBody>
      </p:sp>
      <p:grpSp>
        <p:nvGrpSpPr>
          <p:cNvPr id="47107" name="组合 1"/>
          <p:cNvGrpSpPr>
            <a:grpSpLocks/>
          </p:cNvGrpSpPr>
          <p:nvPr/>
        </p:nvGrpSpPr>
        <p:grpSpPr bwMode="auto">
          <a:xfrm>
            <a:off x="2557463" y="4360863"/>
            <a:ext cx="3581400" cy="1719262"/>
            <a:chOff x="4842970" y="2664051"/>
            <a:chExt cx="3581400" cy="1719263"/>
          </a:xfrm>
        </p:grpSpPr>
        <p:sp>
          <p:nvSpPr>
            <p:cNvPr id="47108" name="Text Box 6"/>
            <p:cNvSpPr txBox="1">
              <a:spLocks noChangeArrowheads="1"/>
            </p:cNvSpPr>
            <p:nvPr/>
          </p:nvSpPr>
          <p:spPr bwMode="auto">
            <a:xfrm>
              <a:off x="4842970" y="2816451"/>
              <a:ext cx="15240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60000"/>
                </a:lnSpc>
                <a:spcBef>
                  <a:spcPct val="50000"/>
                </a:spcBef>
              </a:pPr>
              <a:r>
                <a:rPr kumimoji="1" lang="en-US" altLang="zh-CN" sz="2800">
                  <a:solidFill>
                    <a:srgbClr val="FB491F"/>
                  </a:solidFill>
                  <a:latin typeface="黑体" pitchFamily="49" charset="-122"/>
                  <a:ea typeface="黑体" pitchFamily="49" charset="-122"/>
                </a:rPr>
                <a:t>D=</a:t>
              </a:r>
              <a:r>
                <a:rPr kumimoji="1" lang="zh-CN" altLang="en-US" sz="2800">
                  <a:solidFill>
                    <a:srgbClr val="FB491F"/>
                  </a:solidFill>
                  <a:latin typeface="黑体" pitchFamily="49" charset="-122"/>
                  <a:ea typeface="黑体" pitchFamily="49" charset="-122"/>
                </a:rPr>
                <a:t>首址</a:t>
              </a:r>
              <a:endParaRPr kumimoji="1" lang="zh-CN" altLang="en-US" sz="2800">
                <a:ea typeface="黑体" pitchFamily="49" charset="-122"/>
              </a:endParaRPr>
            </a:p>
          </p:txBody>
        </p:sp>
        <p:grpSp>
          <p:nvGrpSpPr>
            <p:cNvPr id="47109" name="Group 21"/>
            <p:cNvGrpSpPr>
              <a:grpSpLocks/>
            </p:cNvGrpSpPr>
            <p:nvPr/>
          </p:nvGrpSpPr>
          <p:grpSpPr bwMode="auto">
            <a:xfrm>
              <a:off x="6062170" y="2664051"/>
              <a:ext cx="2362200" cy="1676400"/>
              <a:chOff x="4032" y="2160"/>
              <a:chExt cx="1488" cy="1056"/>
            </a:xfrm>
          </p:grpSpPr>
          <p:sp>
            <p:nvSpPr>
              <p:cNvPr id="47114" name="Text Box 22"/>
              <p:cNvSpPr txBox="1">
                <a:spLocks noChangeArrowheads="1"/>
              </p:cNvSpPr>
              <p:nvPr/>
            </p:nvSpPr>
            <p:spPr bwMode="auto">
              <a:xfrm>
                <a:off x="5040" y="2976"/>
                <a:ext cx="48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a:solidFill>
                      <a:srgbClr val="4F20FA"/>
                    </a:solidFill>
                    <a:latin typeface="黑体" pitchFamily="49" charset="-122"/>
                    <a:ea typeface="黑体" pitchFamily="49" charset="-122"/>
                  </a:rPr>
                  <a:t>n-1</a:t>
                </a:r>
              </a:p>
            </p:txBody>
          </p:sp>
          <p:sp>
            <p:nvSpPr>
              <p:cNvPr id="47115" name="Rectangle 23"/>
              <p:cNvSpPr>
                <a:spLocks noChangeArrowheads="1"/>
              </p:cNvSpPr>
              <p:nvPr/>
            </p:nvSpPr>
            <p:spPr bwMode="auto">
              <a:xfrm>
                <a:off x="4032" y="2208"/>
                <a:ext cx="1008" cy="1008"/>
              </a:xfrm>
              <a:prstGeom prst="rect">
                <a:avLst/>
              </a:prstGeom>
              <a:solidFill>
                <a:srgbClr val="EDE435"/>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6" name="Line 24"/>
              <p:cNvSpPr>
                <a:spLocks noChangeShapeType="1"/>
              </p:cNvSpPr>
              <p:nvPr/>
            </p:nvSpPr>
            <p:spPr bwMode="auto">
              <a:xfrm>
                <a:off x="4032" y="3024"/>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7" name="Line 25"/>
              <p:cNvSpPr>
                <a:spLocks noChangeShapeType="1"/>
              </p:cNvSpPr>
              <p:nvPr/>
            </p:nvSpPr>
            <p:spPr bwMode="auto">
              <a:xfrm>
                <a:off x="4032" y="2448"/>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8" name="Text Box 26"/>
              <p:cNvSpPr txBox="1">
                <a:spLocks noChangeArrowheads="1"/>
              </p:cNvSpPr>
              <p:nvPr/>
            </p:nvSpPr>
            <p:spPr bwMode="auto">
              <a:xfrm>
                <a:off x="4413" y="2832"/>
                <a:ext cx="38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a:solidFill>
                      <a:srgbClr val="4F20FA"/>
                    </a:solidFill>
                  </a:rPr>
                  <a:t>...</a:t>
                </a:r>
              </a:p>
            </p:txBody>
          </p:sp>
          <p:sp>
            <p:nvSpPr>
              <p:cNvPr id="47119" name="Text Box 27"/>
              <p:cNvSpPr txBox="1">
                <a:spLocks noChangeArrowheads="1"/>
              </p:cNvSpPr>
              <p:nvPr/>
            </p:nvSpPr>
            <p:spPr bwMode="auto">
              <a:xfrm>
                <a:off x="5040" y="2160"/>
                <a:ext cx="38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a:solidFill>
                      <a:srgbClr val="4F20FA"/>
                    </a:solidFill>
                    <a:latin typeface="黑体" pitchFamily="49" charset="-122"/>
                    <a:ea typeface="黑体" pitchFamily="49" charset="-122"/>
                  </a:rPr>
                  <a:t>0</a:t>
                </a:r>
              </a:p>
            </p:txBody>
          </p:sp>
          <p:sp>
            <p:nvSpPr>
              <p:cNvPr id="47120" name="Line 28"/>
              <p:cNvSpPr>
                <a:spLocks noChangeShapeType="1"/>
              </p:cNvSpPr>
              <p:nvPr/>
            </p:nvSpPr>
            <p:spPr bwMode="auto">
              <a:xfrm>
                <a:off x="4032" y="2640"/>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1" name="Line 29"/>
              <p:cNvSpPr>
                <a:spLocks noChangeShapeType="1"/>
              </p:cNvSpPr>
              <p:nvPr/>
            </p:nvSpPr>
            <p:spPr bwMode="auto">
              <a:xfrm>
                <a:off x="4032" y="2832"/>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2" name="Text Box 30"/>
              <p:cNvSpPr txBox="1">
                <a:spLocks noChangeArrowheads="1"/>
              </p:cNvSpPr>
              <p:nvPr/>
            </p:nvSpPr>
            <p:spPr bwMode="auto">
              <a:xfrm>
                <a:off x="5040" y="2352"/>
                <a:ext cx="38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a:solidFill>
                      <a:srgbClr val="4F20FA"/>
                    </a:solidFill>
                    <a:latin typeface="黑体" pitchFamily="49" charset="-122"/>
                    <a:ea typeface="黑体" pitchFamily="49" charset="-122"/>
                  </a:rPr>
                  <a:t>1</a:t>
                </a:r>
              </a:p>
            </p:txBody>
          </p:sp>
          <p:sp>
            <p:nvSpPr>
              <p:cNvPr id="47123" name="Text Box 31"/>
              <p:cNvSpPr txBox="1">
                <a:spLocks noChangeArrowheads="1"/>
              </p:cNvSpPr>
              <p:nvPr/>
            </p:nvSpPr>
            <p:spPr bwMode="auto">
              <a:xfrm>
                <a:off x="5040" y="2592"/>
                <a:ext cx="38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a:solidFill>
                      <a:srgbClr val="4F20FA"/>
                    </a:solidFill>
                    <a:latin typeface="黑体" pitchFamily="49" charset="-122"/>
                    <a:ea typeface="黑体" pitchFamily="49" charset="-122"/>
                  </a:rPr>
                  <a:t>2</a:t>
                </a:r>
              </a:p>
            </p:txBody>
          </p:sp>
          <p:sp>
            <p:nvSpPr>
              <p:cNvPr id="47124" name="Text Box 32"/>
              <p:cNvSpPr txBox="1">
                <a:spLocks noChangeArrowheads="1"/>
              </p:cNvSpPr>
              <p:nvPr/>
            </p:nvSpPr>
            <p:spPr bwMode="auto">
              <a:xfrm>
                <a:off x="5037" y="2832"/>
                <a:ext cx="3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a:solidFill>
                      <a:srgbClr val="4F20FA"/>
                    </a:solidFill>
                  </a:rPr>
                  <a:t>...</a:t>
                </a:r>
              </a:p>
            </p:txBody>
          </p:sp>
        </p:grpSp>
        <p:sp>
          <p:nvSpPr>
            <p:cNvPr id="47110" name="Text Box 33"/>
            <p:cNvSpPr txBox="1">
              <a:spLocks noChangeArrowheads="1"/>
            </p:cNvSpPr>
            <p:nvPr/>
          </p:nvSpPr>
          <p:spPr bwMode="auto">
            <a:xfrm>
              <a:off x="4842970" y="3121251"/>
              <a:ext cx="10668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60000"/>
                </a:lnSpc>
                <a:spcBef>
                  <a:spcPct val="50000"/>
                </a:spcBef>
              </a:pPr>
              <a:r>
                <a:rPr kumimoji="1" lang="en-US" altLang="zh-CN" sz="2800">
                  <a:solidFill>
                    <a:srgbClr val="FB491F"/>
                  </a:solidFill>
                  <a:latin typeface="黑体" pitchFamily="49" charset="-122"/>
                  <a:ea typeface="黑体" pitchFamily="49" charset="-122"/>
                </a:rPr>
                <a:t>D+1</a:t>
              </a:r>
              <a:endParaRPr kumimoji="1" lang="en-US" altLang="zh-CN" sz="2800">
                <a:ea typeface="黑体" pitchFamily="49" charset="-122"/>
              </a:endParaRPr>
            </a:p>
          </p:txBody>
        </p:sp>
        <p:sp>
          <p:nvSpPr>
            <p:cNvPr id="47111" name="Text Box 34"/>
            <p:cNvSpPr txBox="1">
              <a:spLocks noChangeArrowheads="1"/>
            </p:cNvSpPr>
            <p:nvPr/>
          </p:nvSpPr>
          <p:spPr bwMode="auto">
            <a:xfrm>
              <a:off x="4842970" y="3426051"/>
              <a:ext cx="10668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60000"/>
                </a:lnSpc>
                <a:spcBef>
                  <a:spcPct val="50000"/>
                </a:spcBef>
              </a:pPr>
              <a:r>
                <a:rPr kumimoji="1" lang="en-US" altLang="zh-CN" sz="2800">
                  <a:solidFill>
                    <a:srgbClr val="FB491F"/>
                  </a:solidFill>
                  <a:latin typeface="黑体" pitchFamily="49" charset="-122"/>
                  <a:ea typeface="黑体" pitchFamily="49" charset="-122"/>
                </a:rPr>
                <a:t>D+2</a:t>
              </a:r>
              <a:endParaRPr kumimoji="1" lang="en-US" altLang="zh-CN" sz="2800">
                <a:ea typeface="黑体" pitchFamily="49" charset="-122"/>
              </a:endParaRPr>
            </a:p>
          </p:txBody>
        </p:sp>
        <p:sp>
          <p:nvSpPr>
            <p:cNvPr id="47112" name="Text Box 35"/>
            <p:cNvSpPr txBox="1">
              <a:spLocks noChangeArrowheads="1"/>
            </p:cNvSpPr>
            <p:nvPr/>
          </p:nvSpPr>
          <p:spPr bwMode="auto">
            <a:xfrm>
              <a:off x="4842970" y="4035651"/>
              <a:ext cx="12192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60000"/>
                </a:lnSpc>
                <a:spcBef>
                  <a:spcPct val="50000"/>
                </a:spcBef>
              </a:pPr>
              <a:r>
                <a:rPr kumimoji="1" lang="en-US" altLang="zh-CN" sz="2800">
                  <a:solidFill>
                    <a:srgbClr val="FB491F"/>
                  </a:solidFill>
                  <a:latin typeface="黑体" pitchFamily="49" charset="-122"/>
                  <a:ea typeface="黑体" pitchFamily="49" charset="-122"/>
                </a:rPr>
                <a:t>D+n-1</a:t>
              </a:r>
              <a:endParaRPr kumimoji="1" lang="en-US" altLang="zh-CN" sz="2800">
                <a:ea typeface="黑体" pitchFamily="49" charset="-122"/>
              </a:endParaRPr>
            </a:p>
          </p:txBody>
        </p:sp>
        <p:sp>
          <p:nvSpPr>
            <p:cNvPr id="47113" name="Text Box 36"/>
            <p:cNvSpPr txBox="1">
              <a:spLocks noChangeArrowheads="1"/>
            </p:cNvSpPr>
            <p:nvPr/>
          </p:nvSpPr>
          <p:spPr bwMode="auto">
            <a:xfrm>
              <a:off x="4991005" y="3654651"/>
              <a:ext cx="61555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a:solidFill>
                    <a:srgbClr val="FB491F"/>
                  </a:solidFill>
                </a:rPr>
                <a:t> </a:t>
              </a:r>
              <a:r>
                <a:rPr kumimoji="1" lang="en-US" altLang="zh-CN" sz="2800">
                  <a:solidFill>
                    <a:srgbClr val="FB491F"/>
                  </a:solidFill>
                </a:rPr>
                <a:t>...</a:t>
              </a:r>
            </a:p>
          </p:txBody>
        </p:sp>
      </p:grpSp>
      <p:sp>
        <p:nvSpPr>
          <p:cNvPr id="2" name="日期占位符 1"/>
          <p:cNvSpPr>
            <a:spLocks noGrp="1"/>
          </p:cNvSpPr>
          <p:nvPr>
            <p:ph type="dt" sz="half" idx="10"/>
          </p:nvPr>
        </p:nvSpPr>
        <p:spPr/>
        <p:txBody>
          <a:bodyPr/>
          <a:lstStyle/>
          <a:p>
            <a:pPr>
              <a:defRPr/>
            </a:pPr>
            <a:fld id="{5C4D57BC-87FA-4436-B236-D7E305B4F7F2}" type="datetime13">
              <a:rPr lang="zh-CN" altLang="en-US" smtClean="0"/>
              <a:t>下午12时0分50秒</a:t>
            </a:fld>
            <a:endParaRPr lang="en-US" altLang="zh-CN"/>
          </a:p>
        </p:txBody>
      </p:sp>
      <p:sp>
        <p:nvSpPr>
          <p:cNvPr id="3" name="灯片编号占位符 2"/>
          <p:cNvSpPr>
            <a:spLocks noGrp="1"/>
          </p:cNvSpPr>
          <p:nvPr>
            <p:ph type="sldNum" sz="quarter" idx="12"/>
          </p:nvPr>
        </p:nvSpPr>
        <p:spPr/>
        <p:txBody>
          <a:bodyPr/>
          <a:lstStyle/>
          <a:p>
            <a:pPr>
              <a:defRPr/>
            </a:pPr>
            <a:fld id="{DE6D1031-44A0-4F6D-9A62-7060C78FDB21}" type="slidenum">
              <a:rPr lang="en-US" altLang="zh-CN" smtClean="0"/>
              <a:pPr>
                <a:defRPr/>
              </a:pPr>
              <a:t>46</a:t>
            </a:fld>
            <a:endParaRPr lang="en-US" altLang="zh-CN"/>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Text Box 4"/>
          <p:cNvSpPr txBox="1">
            <a:spLocks noChangeArrowheads="1"/>
          </p:cNvSpPr>
          <p:nvPr/>
        </p:nvSpPr>
        <p:spPr bwMode="auto">
          <a:xfrm>
            <a:off x="473791" y="1772816"/>
            <a:ext cx="8196263" cy="36933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defRPr/>
            </a:pPr>
            <a:r>
              <a:rPr lang="zh-CN" altLang="en-US" sz="3200"/>
              <a:t>（</a:t>
            </a:r>
            <a:r>
              <a:rPr lang="en-US" altLang="zh-CN" sz="3200"/>
              <a:t>3</a:t>
            </a:r>
            <a:r>
              <a:rPr lang="zh-CN" altLang="en-US" sz="3200"/>
              <a:t>）基址</a:t>
            </a:r>
            <a:r>
              <a:rPr lang="zh-CN" altLang="zh-CN" sz="3200" smtClean="0"/>
              <a:t>寻址</a:t>
            </a:r>
            <a:endParaRPr lang="en-US" altLang="zh-CN" sz="3200" smtClean="0"/>
          </a:p>
          <a:p>
            <a:pPr>
              <a:spcBef>
                <a:spcPts val="600"/>
              </a:spcBef>
              <a:defRPr/>
            </a:pPr>
            <a:r>
              <a:rPr lang="zh-CN" altLang="en-US" sz="3200" smtClean="0"/>
              <a:t>被引用的专用寄存器含有一个存储器地址，地址字段含有一个相对于该地址的偏移量（通常是无符号整数）。寄存器可以是显式的，也可以是隐式的。</a:t>
            </a:r>
            <a:endParaRPr lang="en-US" altLang="zh-CN" sz="3200" smtClean="0"/>
          </a:p>
          <a:p>
            <a:pPr>
              <a:spcBef>
                <a:spcPts val="600"/>
              </a:spcBef>
              <a:defRPr/>
            </a:pPr>
            <a:r>
              <a:rPr lang="zh-CN" altLang="en-US" sz="3200" smtClean="0"/>
              <a:t>段寻址方式中，就采用了段基址寄存器，它提供了一个范围很大的存储空间。</a:t>
            </a:r>
            <a:endParaRPr lang="en-US" altLang="zh-CN" sz="3200"/>
          </a:p>
        </p:txBody>
      </p:sp>
      <p:sp>
        <p:nvSpPr>
          <p:cNvPr id="2" name="日期占位符 1"/>
          <p:cNvSpPr>
            <a:spLocks noGrp="1"/>
          </p:cNvSpPr>
          <p:nvPr>
            <p:ph type="dt" sz="half" idx="10"/>
          </p:nvPr>
        </p:nvSpPr>
        <p:spPr/>
        <p:txBody>
          <a:bodyPr/>
          <a:lstStyle/>
          <a:p>
            <a:pPr>
              <a:defRPr/>
            </a:pPr>
            <a:fld id="{13176A50-B8F2-425D-BEEB-1ED683C77E03}" type="datetime13">
              <a:rPr lang="zh-CN" altLang="en-US" smtClean="0"/>
              <a:t>下午12时0分50秒</a:t>
            </a:fld>
            <a:endParaRPr lang="en-US" altLang="zh-CN"/>
          </a:p>
        </p:txBody>
      </p:sp>
      <p:sp>
        <p:nvSpPr>
          <p:cNvPr id="3" name="灯片编号占位符 2"/>
          <p:cNvSpPr>
            <a:spLocks noGrp="1"/>
          </p:cNvSpPr>
          <p:nvPr>
            <p:ph type="sldNum" sz="quarter" idx="12"/>
          </p:nvPr>
        </p:nvSpPr>
        <p:spPr/>
        <p:txBody>
          <a:bodyPr/>
          <a:lstStyle/>
          <a:p>
            <a:pPr>
              <a:defRPr/>
            </a:pPr>
            <a:fld id="{DE6D1031-44A0-4F6D-9A62-7060C78FDB21}" type="slidenum">
              <a:rPr lang="en-US" altLang="zh-CN" smtClean="0"/>
              <a:pPr>
                <a:defRPr/>
              </a:pPr>
              <a:t>47</a:t>
            </a:fld>
            <a:endParaRPr lang="en-US" altLang="zh-CN"/>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67" name="Text Box 43"/>
          <p:cNvSpPr txBox="1">
            <a:spLocks noChangeArrowheads="1"/>
          </p:cNvSpPr>
          <p:nvPr/>
        </p:nvSpPr>
        <p:spPr bwMode="auto">
          <a:xfrm>
            <a:off x="562581" y="1831819"/>
            <a:ext cx="8135938" cy="4708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defRPr/>
            </a:pPr>
            <a:r>
              <a:rPr kumimoji="1" lang="zh-CN" altLang="en-US" sz="2800">
                <a:latin typeface="+mn-ea"/>
                <a:ea typeface="+mn-ea"/>
              </a:rPr>
              <a:t>变址寻址与基址寻址的区别</a:t>
            </a:r>
            <a:endParaRPr kumimoji="1" lang="en-US" altLang="zh-CN" sz="2800">
              <a:latin typeface="+mn-ea"/>
              <a:ea typeface="+mn-ea"/>
            </a:endParaRPr>
          </a:p>
          <a:p>
            <a:pPr>
              <a:spcBef>
                <a:spcPts val="600"/>
              </a:spcBef>
              <a:defRPr/>
            </a:pPr>
            <a:r>
              <a:rPr kumimoji="1" lang="zh-CN" altLang="en-US" sz="2800">
                <a:latin typeface="+mn-ea"/>
                <a:ea typeface="+mn-ea"/>
              </a:rPr>
              <a:t>变址寻址：</a:t>
            </a:r>
            <a:endParaRPr kumimoji="1" lang="en-US" altLang="zh-CN" sz="2800">
              <a:latin typeface="+mn-ea"/>
              <a:ea typeface="+mn-ea"/>
            </a:endParaRPr>
          </a:p>
          <a:p>
            <a:pPr>
              <a:spcBef>
                <a:spcPts val="600"/>
              </a:spcBef>
              <a:defRPr/>
            </a:pPr>
            <a:r>
              <a:rPr kumimoji="1" lang="en-US" altLang="zh-CN" sz="2800">
                <a:latin typeface="+mn-ea"/>
                <a:ea typeface="+mn-ea"/>
              </a:rPr>
              <a:t>	</a:t>
            </a:r>
            <a:r>
              <a:rPr kumimoji="1" lang="zh-CN" altLang="en-US" sz="2800">
                <a:latin typeface="+mn-ea"/>
                <a:ea typeface="+mn-ea"/>
              </a:rPr>
              <a:t>指令提供基准量</a:t>
            </a:r>
            <a:r>
              <a:rPr kumimoji="1" lang="en-US" altLang="zh-CN" sz="2800">
                <a:latin typeface="+mn-ea"/>
                <a:ea typeface="+mn-ea"/>
              </a:rPr>
              <a:t>(</a:t>
            </a:r>
            <a:r>
              <a:rPr kumimoji="1" lang="zh-CN" altLang="en-US" sz="2800">
                <a:latin typeface="+mn-ea"/>
                <a:ea typeface="+mn-ea"/>
              </a:rPr>
              <a:t>不变</a:t>
            </a:r>
            <a:r>
              <a:rPr kumimoji="1" lang="en-US" altLang="zh-CN" sz="2800">
                <a:latin typeface="+mn-ea"/>
                <a:ea typeface="+mn-ea"/>
              </a:rPr>
              <a:t>)</a:t>
            </a:r>
            <a:r>
              <a:rPr kumimoji="1" lang="zh-CN" altLang="en-US" sz="2800" smtClean="0">
                <a:latin typeface="+mn-ea"/>
                <a:ea typeface="+mn-ea"/>
              </a:rPr>
              <a:t>，</a:t>
            </a:r>
            <a:r>
              <a:rPr kumimoji="1" lang="zh-CN" altLang="en-US" sz="2800">
                <a:latin typeface="+mn-ea"/>
                <a:ea typeface="+mn-ea"/>
              </a:rPr>
              <a:t>变</a:t>
            </a:r>
            <a:r>
              <a:rPr kumimoji="1" lang="zh-CN" altLang="en-US" sz="2800" smtClean="0">
                <a:latin typeface="+mn-ea"/>
                <a:ea typeface="+mn-ea"/>
              </a:rPr>
              <a:t>址寄存器</a:t>
            </a:r>
            <a:r>
              <a:rPr kumimoji="1" lang="zh-CN" altLang="zh-CN" sz="2800" smtClean="0">
                <a:latin typeface="+mn-ea"/>
                <a:ea typeface="+mn-ea"/>
              </a:rPr>
              <a:t>提供</a:t>
            </a:r>
            <a:r>
              <a:rPr kumimoji="1" lang="zh-CN" altLang="zh-CN" sz="2800">
                <a:latin typeface="+mn-ea"/>
                <a:ea typeface="+mn-ea"/>
              </a:rPr>
              <a:t>修改量</a:t>
            </a:r>
            <a:r>
              <a:rPr kumimoji="1" lang="en-US" altLang="zh-CN" sz="2800">
                <a:latin typeface="+mn-ea"/>
                <a:ea typeface="+mn-ea"/>
              </a:rPr>
              <a:t>(</a:t>
            </a:r>
            <a:r>
              <a:rPr kumimoji="1" lang="zh-CN" altLang="en-US" sz="2800">
                <a:latin typeface="+mn-ea"/>
                <a:ea typeface="+mn-ea"/>
              </a:rPr>
              <a:t>可变</a:t>
            </a:r>
            <a:r>
              <a:rPr kumimoji="1" lang="en-US" altLang="zh-CN" sz="2800">
                <a:latin typeface="+mn-ea"/>
                <a:ea typeface="+mn-ea"/>
              </a:rPr>
              <a:t>)</a:t>
            </a:r>
            <a:r>
              <a:rPr kumimoji="1" lang="zh-CN" altLang="en-US" sz="2800">
                <a:latin typeface="+mn-ea"/>
                <a:ea typeface="+mn-ea"/>
              </a:rPr>
              <a:t>；适于处理一维数组。</a:t>
            </a:r>
            <a:endParaRPr kumimoji="1" lang="en-US" altLang="zh-CN" sz="2800">
              <a:latin typeface="+mn-ea"/>
              <a:ea typeface="+mn-ea"/>
            </a:endParaRPr>
          </a:p>
          <a:p>
            <a:pPr>
              <a:spcBef>
                <a:spcPts val="600"/>
              </a:spcBef>
              <a:defRPr/>
            </a:pPr>
            <a:r>
              <a:rPr kumimoji="1" lang="zh-CN" altLang="en-US" sz="2800">
                <a:latin typeface="+mn-ea"/>
                <a:ea typeface="+mn-ea"/>
              </a:rPr>
              <a:t>基址寻址：</a:t>
            </a:r>
            <a:endParaRPr kumimoji="1" lang="en-US" altLang="zh-CN" sz="2800">
              <a:latin typeface="+mn-ea"/>
              <a:ea typeface="+mn-ea"/>
            </a:endParaRPr>
          </a:p>
          <a:p>
            <a:pPr>
              <a:spcBef>
                <a:spcPts val="600"/>
              </a:spcBef>
              <a:defRPr/>
            </a:pPr>
            <a:r>
              <a:rPr kumimoji="1" lang="en-US" altLang="zh-CN" sz="2800">
                <a:latin typeface="+mn-ea"/>
                <a:ea typeface="+mn-ea"/>
              </a:rPr>
              <a:t>	</a:t>
            </a:r>
            <a:r>
              <a:rPr kumimoji="1" lang="zh-CN" altLang="en-US" sz="2800" smtClean="0">
                <a:latin typeface="+mn-ea"/>
                <a:ea typeface="+mn-ea"/>
              </a:rPr>
              <a:t>基址寄存器的内容由操作系统决定，在程序执行过程中内容不变，形式地址可变。</a:t>
            </a:r>
            <a:r>
              <a:rPr lang="zh-CN" altLang="en-US" sz="2800"/>
              <a:t>基址寻址方式适合解决动态定位的问题。在多道程序的环境当中，操作系统根据内存空间的情况</a:t>
            </a:r>
            <a:r>
              <a:rPr lang="zh-CN" altLang="en-US" sz="2800"/>
              <a:t>赋值</a:t>
            </a:r>
            <a:r>
              <a:rPr lang="zh-CN" altLang="en-US" sz="2800" smtClean="0"/>
              <a:t>给基址寄存器，</a:t>
            </a:r>
            <a:r>
              <a:rPr lang="zh-CN" altLang="en-US" sz="2800"/>
              <a:t>一旦赋值成功就不可更改，直至用户程序结束</a:t>
            </a:r>
            <a:endParaRPr kumimoji="1" lang="zh-CN" altLang="en-US" sz="2800">
              <a:latin typeface="+mn-ea"/>
              <a:ea typeface="+mn-ea"/>
            </a:endParaRPr>
          </a:p>
        </p:txBody>
      </p:sp>
      <p:sp>
        <p:nvSpPr>
          <p:cNvPr id="2" name="日期占位符 1"/>
          <p:cNvSpPr>
            <a:spLocks noGrp="1"/>
          </p:cNvSpPr>
          <p:nvPr>
            <p:ph type="dt" sz="half" idx="10"/>
          </p:nvPr>
        </p:nvSpPr>
        <p:spPr/>
        <p:txBody>
          <a:bodyPr/>
          <a:lstStyle/>
          <a:p>
            <a:pPr>
              <a:defRPr/>
            </a:pPr>
            <a:fld id="{EF8C9E1F-CCA2-47A8-B718-A28FF605C1E4}" type="datetime13">
              <a:rPr lang="zh-CN" altLang="en-US" smtClean="0"/>
              <a:t>下午12时0分50秒</a:t>
            </a:fld>
            <a:endParaRPr lang="en-US" altLang="zh-CN"/>
          </a:p>
        </p:txBody>
      </p:sp>
      <p:sp>
        <p:nvSpPr>
          <p:cNvPr id="3" name="灯片编号占位符 2"/>
          <p:cNvSpPr>
            <a:spLocks noGrp="1"/>
          </p:cNvSpPr>
          <p:nvPr>
            <p:ph type="sldNum" sz="quarter" idx="12"/>
          </p:nvPr>
        </p:nvSpPr>
        <p:spPr/>
        <p:txBody>
          <a:bodyPr/>
          <a:lstStyle/>
          <a:p>
            <a:pPr>
              <a:defRPr/>
            </a:pPr>
            <a:fld id="{DE6D1031-44A0-4F6D-9A62-7060C78FDB21}" type="slidenum">
              <a:rPr lang="en-US" altLang="zh-CN" smtClean="0"/>
              <a:pPr>
                <a:defRPr/>
              </a:pPr>
              <a:t>48</a:t>
            </a:fld>
            <a:endParaRPr lang="en-US" altLang="zh-CN"/>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8AE8AE-4E22-4CDE-892C-03FE26290767}" type="slidenum">
              <a:rPr lang="en-US" altLang="zh-CN" smtClean="0"/>
              <a:pPr eaLnBrk="1" hangingPunct="1"/>
              <a:t>49</a:t>
            </a:fld>
            <a:endParaRPr lang="en-US" altLang="zh-CN" smtClean="0"/>
          </a:p>
        </p:txBody>
      </p:sp>
      <p:sp>
        <p:nvSpPr>
          <p:cNvPr id="51203" name="Rectangle 2"/>
          <p:cNvSpPr>
            <a:spLocks noGrp="1" noChangeArrowheads="1"/>
          </p:cNvSpPr>
          <p:nvPr>
            <p:ph type="title"/>
          </p:nvPr>
        </p:nvSpPr>
        <p:spPr>
          <a:xfrm>
            <a:off x="457200" y="620688"/>
            <a:ext cx="5770984" cy="796950"/>
          </a:xfrm>
        </p:spPr>
        <p:txBody>
          <a:bodyPr/>
          <a:lstStyle/>
          <a:p>
            <a:pPr eaLnBrk="1" hangingPunct="1"/>
            <a:r>
              <a:rPr lang="en-US" altLang="zh-CN" sz="3600" smtClean="0"/>
              <a:t>4.4.2 </a:t>
            </a:r>
            <a:r>
              <a:rPr lang="zh-CN" altLang="en-US" sz="3600" smtClean="0"/>
              <a:t>操作数基本寻址方式</a:t>
            </a:r>
            <a:endParaRPr lang="zh-CN" altLang="en-US" sz="3500" smtClean="0"/>
          </a:p>
        </p:txBody>
      </p:sp>
      <p:pic>
        <p:nvPicPr>
          <p:cNvPr id="51204" name="Picture 3" descr="4a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163" y="2113650"/>
            <a:ext cx="32448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Box 4"/>
          <p:cNvSpPr txBox="1">
            <a:spLocks noChangeArrowheads="1"/>
          </p:cNvSpPr>
          <p:nvPr/>
        </p:nvSpPr>
        <p:spPr bwMode="auto">
          <a:xfrm>
            <a:off x="684213" y="2113650"/>
            <a:ext cx="3929062"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zh-CN" sz="2800" smtClean="0"/>
              <a:t>8</a:t>
            </a:r>
            <a:r>
              <a:rPr lang="zh-CN" sz="2800" smtClean="0"/>
              <a:t>、段寻址方式</a:t>
            </a:r>
            <a:br>
              <a:rPr lang="zh-CN" sz="2800" smtClean="0"/>
            </a:br>
            <a:r>
              <a:rPr lang="en-US" altLang="zh-CN" sz="2800" smtClean="0"/>
              <a:t>     </a:t>
            </a:r>
            <a:r>
              <a:rPr lang="zh-CN" altLang="en-US" sz="2800" smtClean="0"/>
              <a:t>微型机中采用</a:t>
            </a:r>
            <a:r>
              <a:rPr lang="zh-CN" altLang="en-US" sz="2800" smtClean="0"/>
              <a:t>了段寻址方式。将整个</a:t>
            </a:r>
            <a:r>
              <a:rPr lang="zh-CN" sz="2800" smtClean="0"/>
              <a:t>存储空间划分为多段</a:t>
            </a:r>
            <a:r>
              <a:rPr lang="zh-CN" altLang="en-US" sz="2800" smtClean="0"/>
              <a:t>，由段寄存器的值作为基地址，和</a:t>
            </a:r>
            <a:r>
              <a:rPr lang="en-US" altLang="zh-CN" sz="2800" smtClean="0"/>
              <a:t>16</a:t>
            </a:r>
            <a:r>
              <a:rPr lang="zh-CN" altLang="en-US" sz="2800" smtClean="0"/>
              <a:t>位的偏移量形成</a:t>
            </a:r>
            <a:r>
              <a:rPr lang="en-US" altLang="zh-CN" sz="2800" smtClean="0"/>
              <a:t>20</a:t>
            </a:r>
            <a:r>
              <a:rPr lang="zh-CN" altLang="en-US" sz="2800" smtClean="0"/>
              <a:t>位的物理地址。</a:t>
            </a:r>
            <a:endParaRPr lang="en-US" altLang="zh-CN" sz="2800" smtClean="0"/>
          </a:p>
          <a:p>
            <a:pPr indent="457200" eaLnBrk="1" hangingPunct="1">
              <a:defRPr/>
            </a:pPr>
            <a:r>
              <a:rPr lang="zh-CN" altLang="en-US" sz="2800" smtClean="0"/>
              <a:t>这种寻址方式实质上还是基址寻址。</a:t>
            </a:r>
            <a:endParaRPr lang="en-US" altLang="zh-CN" sz="2800" smtClean="0"/>
          </a:p>
        </p:txBody>
      </p:sp>
      <p:sp>
        <p:nvSpPr>
          <p:cNvPr id="2" name="日期占位符 1"/>
          <p:cNvSpPr>
            <a:spLocks noGrp="1"/>
          </p:cNvSpPr>
          <p:nvPr>
            <p:ph type="dt" sz="half" idx="10"/>
          </p:nvPr>
        </p:nvSpPr>
        <p:spPr/>
        <p:txBody>
          <a:bodyPr/>
          <a:lstStyle/>
          <a:p>
            <a:pPr>
              <a:defRPr/>
            </a:pPr>
            <a:fld id="{FC6FDAD7-9ED2-41E2-936D-6F5BF692B229}"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F0A1618-FF98-4F32-923F-D1B6B291F845}" type="slidenum">
              <a:rPr lang="en-US" altLang="zh-CN" smtClean="0"/>
              <a:pPr eaLnBrk="1" hangingPunct="1"/>
              <a:t>5</a:t>
            </a:fld>
            <a:endParaRPr lang="en-US" altLang="zh-CN" smtClean="0"/>
          </a:p>
        </p:txBody>
      </p:sp>
      <p:sp>
        <p:nvSpPr>
          <p:cNvPr id="7171" name="Rectangle 2"/>
          <p:cNvSpPr>
            <a:spLocks noGrp="1" noChangeArrowheads="1"/>
          </p:cNvSpPr>
          <p:nvPr>
            <p:ph type="title"/>
          </p:nvPr>
        </p:nvSpPr>
        <p:spPr>
          <a:xfrm>
            <a:off x="457200" y="122238"/>
            <a:ext cx="7543800" cy="785812"/>
          </a:xfrm>
        </p:spPr>
        <p:txBody>
          <a:bodyPr/>
          <a:lstStyle/>
          <a:p>
            <a:pPr eaLnBrk="1" hangingPunct="1"/>
            <a:r>
              <a:rPr lang="en-US" altLang="zh-CN" smtClean="0"/>
              <a:t>4.1.2 </a:t>
            </a:r>
            <a:r>
              <a:rPr lang="zh-CN" altLang="en-US" smtClean="0"/>
              <a:t>对指令系统性能的要求</a:t>
            </a:r>
          </a:p>
        </p:txBody>
      </p:sp>
      <p:sp>
        <p:nvSpPr>
          <p:cNvPr id="7172" name="Rectangle 3"/>
          <p:cNvSpPr>
            <a:spLocks noGrp="1" noChangeArrowheads="1"/>
          </p:cNvSpPr>
          <p:nvPr>
            <p:ph type="body" idx="1"/>
          </p:nvPr>
        </p:nvSpPr>
        <p:spPr>
          <a:xfrm>
            <a:off x="457200" y="1052513"/>
            <a:ext cx="8229600" cy="5078412"/>
          </a:xfrm>
        </p:spPr>
        <p:txBody>
          <a:bodyPr/>
          <a:lstStyle/>
          <a:p>
            <a:pPr eaLnBrk="1" hangingPunct="1">
              <a:lnSpc>
                <a:spcPct val="80000"/>
              </a:lnSpc>
            </a:pPr>
            <a:r>
              <a:rPr lang="zh-CN" altLang="en-US" sz="1900" b="1" smtClean="0"/>
              <a:t>完备性：</a:t>
            </a:r>
            <a:r>
              <a:rPr lang="zh-CN" altLang="en-US" sz="1900" smtClean="0"/>
              <a:t>完备性是指用汇编语言编写各种程序时，指令系统直接提供的指令足够使用，而不必用软件来实现。完备性要求指令系统丰富、功能齐全、使用方便。一台计算机中最基本、必不可少的指令是不多的。许多指令可用最基本的指令编程来实现。例如，乘除运算指令、浮点运算指令可直接用硬件来实现，也可用基本指令编写的程序来实现。采用硬件指令的目的是提高程序执行速度，便于用户编写程序。</a:t>
            </a:r>
          </a:p>
          <a:p>
            <a:pPr eaLnBrk="1" hangingPunct="1">
              <a:lnSpc>
                <a:spcPct val="80000"/>
              </a:lnSpc>
            </a:pPr>
            <a:r>
              <a:rPr lang="zh-CN" altLang="en-US" sz="1900" b="1" smtClean="0"/>
              <a:t>有效性：</a:t>
            </a:r>
            <a:r>
              <a:rPr lang="zh-CN" altLang="en-US" sz="1900" smtClean="0"/>
              <a:t>有效性是指利用该指令系统所编写的程序能够高效率地运行。高效率主要表现在程序占据存储空间小、执行速度快。一般来说，一个功能更强、更完善的指令系统，必定有更好的有效性。</a:t>
            </a:r>
          </a:p>
          <a:p>
            <a:pPr eaLnBrk="1" hangingPunct="1">
              <a:lnSpc>
                <a:spcPct val="80000"/>
              </a:lnSpc>
            </a:pPr>
            <a:r>
              <a:rPr lang="zh-CN" altLang="en-US" sz="1900" b="1" smtClean="0"/>
              <a:t>规整性：</a:t>
            </a:r>
            <a:r>
              <a:rPr lang="zh-CN" altLang="en-US" sz="1900" smtClean="0"/>
              <a:t>规整性包括指令系统的对称性、匀齐性、指令格式和数据格式的一致性。对称性是指：在指令系统中所有的寄存器和存储器单元都可同等对待，所有的指令都可使用各种寻址方式；匀齐性是指：一种操作性质的指令可以支持各种数据类型，如算术运算指令可支持字节、字、双字整数的运算，十进制数运算和单、双精度浮点数运算等；指令格式和数据格式的一致性是指：指令长度和数据长度有一定的关系，以方便处理和存取。例如指令长度和数据长度通常是字节长度的整数倍。</a:t>
            </a:r>
          </a:p>
          <a:p>
            <a:pPr eaLnBrk="1" hangingPunct="1">
              <a:lnSpc>
                <a:spcPct val="80000"/>
              </a:lnSpc>
            </a:pPr>
            <a:r>
              <a:rPr lang="zh-CN" altLang="en-US" sz="1900" b="1" smtClean="0"/>
              <a:t>兼容性：</a:t>
            </a:r>
            <a:r>
              <a:rPr lang="zh-CN" altLang="en-US" sz="1900" smtClean="0"/>
              <a:t>系列机各机种之间具有相同的基本结构和共同的基本指令集，因而指令系统是兼容的，即各机种上基本软件可以通用。但由于不同机种推出的时间不同，在结构和性能上有差异，做到所有软件都完全兼容是不可能的，只能做到“向上兼容”，即低档机上运行的软件可以在高档机上运行。</a:t>
            </a:r>
          </a:p>
        </p:txBody>
      </p:sp>
      <p:sp>
        <p:nvSpPr>
          <p:cNvPr id="2" name="日期占位符 1"/>
          <p:cNvSpPr>
            <a:spLocks noGrp="1"/>
          </p:cNvSpPr>
          <p:nvPr>
            <p:ph type="dt" sz="half" idx="10"/>
          </p:nvPr>
        </p:nvSpPr>
        <p:spPr/>
        <p:txBody>
          <a:bodyPr/>
          <a:lstStyle/>
          <a:p>
            <a:pPr>
              <a:defRPr/>
            </a:pPr>
            <a:fld id="{FDAE233B-7360-42CC-9DF9-2F74475E0773}"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517525" y="696913"/>
            <a:ext cx="2301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latin typeface="Times New Roman" pitchFamily="18" charset="0"/>
              </a:rPr>
              <a:t>9</a:t>
            </a:r>
            <a:r>
              <a:rPr lang="zh-CN" altLang="en-US" sz="2800">
                <a:latin typeface="Times New Roman" pitchFamily="18" charset="0"/>
              </a:rPr>
              <a:t>、堆栈寻址</a:t>
            </a:r>
          </a:p>
        </p:txBody>
      </p:sp>
      <p:sp>
        <p:nvSpPr>
          <p:cNvPr id="510980" name="Text Box 4"/>
          <p:cNvSpPr txBox="1">
            <a:spLocks noChangeArrowheads="1"/>
          </p:cNvSpPr>
          <p:nvPr/>
        </p:nvSpPr>
        <p:spPr bwMode="auto">
          <a:xfrm>
            <a:off x="1463675" y="163195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latin typeface="Times New Roman" pitchFamily="18" charset="0"/>
              </a:rPr>
              <a:t>堆栈</a:t>
            </a:r>
          </a:p>
        </p:txBody>
      </p:sp>
      <p:grpSp>
        <p:nvGrpSpPr>
          <p:cNvPr id="510981" name="Group 5"/>
          <p:cNvGrpSpPr>
            <a:grpSpLocks/>
          </p:cNvGrpSpPr>
          <p:nvPr/>
        </p:nvGrpSpPr>
        <p:grpSpPr bwMode="auto">
          <a:xfrm>
            <a:off x="2574925" y="1371600"/>
            <a:ext cx="1724025" cy="1027113"/>
            <a:chOff x="1622" y="864"/>
            <a:chExt cx="1086" cy="647"/>
          </a:xfrm>
        </p:grpSpPr>
        <p:sp>
          <p:nvSpPr>
            <p:cNvPr id="52292" name="Text Box 6"/>
            <p:cNvSpPr txBox="1">
              <a:spLocks noChangeArrowheads="1"/>
            </p:cNvSpPr>
            <p:nvPr/>
          </p:nvSpPr>
          <p:spPr bwMode="auto">
            <a:xfrm>
              <a:off x="1622" y="864"/>
              <a:ext cx="10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latin typeface="Times New Roman" pitchFamily="18" charset="0"/>
                </a:rPr>
                <a:t>寄存器堆栈</a:t>
              </a:r>
            </a:p>
          </p:txBody>
        </p:sp>
        <p:sp>
          <p:nvSpPr>
            <p:cNvPr id="52293" name="Text Box 7"/>
            <p:cNvSpPr txBox="1">
              <a:spLocks noChangeArrowheads="1"/>
            </p:cNvSpPr>
            <p:nvPr/>
          </p:nvSpPr>
          <p:spPr bwMode="auto">
            <a:xfrm>
              <a:off x="1622" y="1220"/>
              <a:ext cx="10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latin typeface="Times New Roman" pitchFamily="18" charset="0"/>
                </a:rPr>
                <a:t>存储器堆栈</a:t>
              </a:r>
            </a:p>
          </p:txBody>
        </p:sp>
      </p:grpSp>
      <p:sp>
        <p:nvSpPr>
          <p:cNvPr id="510986" name="Text Box 10"/>
          <p:cNvSpPr txBox="1">
            <a:spLocks noChangeArrowheads="1"/>
          </p:cNvSpPr>
          <p:nvPr/>
        </p:nvSpPr>
        <p:spPr bwMode="auto">
          <a:xfrm>
            <a:off x="1463675" y="2514600"/>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latin typeface="Times New Roman" pitchFamily="18" charset="0"/>
              </a:rPr>
              <a:t>先进后出（一个入出口）</a:t>
            </a:r>
          </a:p>
        </p:txBody>
      </p:sp>
      <p:sp>
        <p:nvSpPr>
          <p:cNvPr id="510987" name="Text Box 11"/>
          <p:cNvSpPr txBox="1">
            <a:spLocks noChangeArrowheads="1"/>
          </p:cNvSpPr>
          <p:nvPr/>
        </p:nvSpPr>
        <p:spPr bwMode="auto">
          <a:xfrm>
            <a:off x="5029200" y="25146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latin typeface="Times New Roman" pitchFamily="18" charset="0"/>
              </a:rPr>
              <a:t>栈顶地址 由 </a:t>
            </a:r>
            <a:r>
              <a:rPr lang="en-US" altLang="zh-CN" sz="2400">
                <a:latin typeface="Times New Roman" pitchFamily="18" charset="0"/>
              </a:rPr>
              <a:t>SP </a:t>
            </a:r>
            <a:r>
              <a:rPr lang="zh-CN" altLang="en-US" sz="2400">
                <a:latin typeface="Times New Roman" pitchFamily="18" charset="0"/>
              </a:rPr>
              <a:t>指出</a:t>
            </a:r>
          </a:p>
        </p:txBody>
      </p:sp>
      <p:sp>
        <p:nvSpPr>
          <p:cNvPr id="510988" name="Text Box 12"/>
          <p:cNvSpPr txBox="1">
            <a:spLocks noChangeArrowheads="1"/>
          </p:cNvSpPr>
          <p:nvPr/>
        </p:nvSpPr>
        <p:spPr bwMode="auto">
          <a:xfrm>
            <a:off x="3817938" y="3870325"/>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000">
                <a:latin typeface="Times New Roman" pitchFamily="18" charset="0"/>
                <a:cs typeface="Times New Roman" pitchFamily="18" charset="0"/>
              </a:rPr>
              <a:t>–</a:t>
            </a:r>
            <a:r>
              <a:rPr lang="zh-CN" altLang="en-US" sz="2000">
                <a:latin typeface="Times New Roman" pitchFamily="18" charset="0"/>
              </a:rPr>
              <a:t> 1</a:t>
            </a:r>
          </a:p>
        </p:txBody>
      </p:sp>
      <p:sp>
        <p:nvSpPr>
          <p:cNvPr id="510989" name="Text Box 13"/>
          <p:cNvSpPr txBox="1">
            <a:spLocks noChangeArrowheads="1"/>
          </p:cNvSpPr>
          <p:nvPr/>
        </p:nvSpPr>
        <p:spPr bwMode="auto">
          <a:xfrm>
            <a:off x="968375" y="4845050"/>
            <a:ext cx="9271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1FFFH</a:t>
            </a:r>
          </a:p>
        </p:txBody>
      </p:sp>
      <p:sp>
        <p:nvSpPr>
          <p:cNvPr id="510990" name="Text Box 14"/>
          <p:cNvSpPr txBox="1">
            <a:spLocks noChangeArrowheads="1"/>
          </p:cNvSpPr>
          <p:nvPr/>
        </p:nvSpPr>
        <p:spPr bwMode="auto">
          <a:xfrm>
            <a:off x="7491413" y="3870325"/>
            <a:ext cx="519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000">
                <a:latin typeface="Times New Roman" pitchFamily="18" charset="0"/>
              </a:rPr>
              <a:t> +1</a:t>
            </a:r>
          </a:p>
        </p:txBody>
      </p:sp>
      <p:sp>
        <p:nvSpPr>
          <p:cNvPr id="510991" name="Text Box 15"/>
          <p:cNvSpPr txBox="1">
            <a:spLocks noChangeArrowheads="1"/>
          </p:cNvSpPr>
          <p:nvPr/>
        </p:nvSpPr>
        <p:spPr bwMode="auto">
          <a:xfrm>
            <a:off x="4702175" y="5149850"/>
            <a:ext cx="952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2000 </a:t>
            </a:r>
            <a:r>
              <a:rPr lang="en-US" altLang="zh-CN" sz="2000">
                <a:latin typeface="Times New Roman" pitchFamily="18" charset="0"/>
              </a:rPr>
              <a:t>H</a:t>
            </a:r>
          </a:p>
        </p:txBody>
      </p:sp>
      <p:sp>
        <p:nvSpPr>
          <p:cNvPr id="510992" name="AutoShape 16"/>
          <p:cNvSpPr>
            <a:spLocks/>
          </p:cNvSpPr>
          <p:nvPr/>
        </p:nvSpPr>
        <p:spPr bwMode="auto">
          <a:xfrm>
            <a:off x="2362200" y="1511300"/>
            <a:ext cx="152400" cy="76200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993" name="AutoShape 17"/>
          <p:cNvSpPr>
            <a:spLocks noChangeArrowheads="1"/>
          </p:cNvSpPr>
          <p:nvPr/>
        </p:nvSpPr>
        <p:spPr bwMode="auto">
          <a:xfrm rot="-1305426">
            <a:off x="3429000" y="3795713"/>
            <a:ext cx="381000" cy="381000"/>
          </a:xfrm>
          <a:prstGeom prst="curvedLeftArrow">
            <a:avLst>
              <a:gd name="adj1" fmla="val 20000"/>
              <a:gd name="adj2" fmla="val 40000"/>
              <a:gd name="adj3" fmla="val 33333"/>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994" name="AutoShape 18"/>
          <p:cNvSpPr>
            <a:spLocks noChangeArrowheads="1"/>
          </p:cNvSpPr>
          <p:nvPr/>
        </p:nvSpPr>
        <p:spPr bwMode="auto">
          <a:xfrm rot="-1305426">
            <a:off x="7162800" y="3795713"/>
            <a:ext cx="381000" cy="381000"/>
          </a:xfrm>
          <a:prstGeom prst="curvedLeftArrow">
            <a:avLst>
              <a:gd name="adj1" fmla="val 20000"/>
              <a:gd name="adj2" fmla="val 40000"/>
              <a:gd name="adj3" fmla="val 33333"/>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0995" name="Group 19"/>
          <p:cNvGrpSpPr>
            <a:grpSpLocks/>
          </p:cNvGrpSpPr>
          <p:nvPr/>
        </p:nvGrpSpPr>
        <p:grpSpPr bwMode="auto">
          <a:xfrm>
            <a:off x="1463675" y="3124200"/>
            <a:ext cx="3263900" cy="457200"/>
            <a:chOff x="922" y="1968"/>
            <a:chExt cx="2056" cy="288"/>
          </a:xfrm>
        </p:grpSpPr>
        <p:sp>
          <p:nvSpPr>
            <p:cNvPr id="52290" name="Text Box 20"/>
            <p:cNvSpPr txBox="1">
              <a:spLocks noChangeArrowheads="1"/>
            </p:cNvSpPr>
            <p:nvPr/>
          </p:nvSpPr>
          <p:spPr bwMode="auto">
            <a:xfrm>
              <a:off x="922" y="1968"/>
              <a:ext cx="2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latin typeface="Times New Roman" pitchFamily="18" charset="0"/>
                </a:rPr>
                <a:t>进栈  （</a:t>
              </a:r>
              <a:r>
                <a:rPr lang="en-US" altLang="zh-CN" sz="2400">
                  <a:latin typeface="Times New Roman" pitchFamily="18" charset="0"/>
                </a:rPr>
                <a:t>SP）</a:t>
              </a:r>
              <a:r>
                <a:rPr lang="en-US" altLang="zh-CN" sz="2400">
                  <a:latin typeface="Times New Roman" pitchFamily="18" charset="0"/>
                  <a:cs typeface="Times New Roman" pitchFamily="18" charset="0"/>
                </a:rPr>
                <a:t>–  1       SP</a:t>
              </a:r>
              <a:endParaRPr lang="en-US" altLang="zh-CN" sz="2400">
                <a:latin typeface="Times New Roman" pitchFamily="18" charset="0"/>
              </a:endParaRPr>
            </a:p>
          </p:txBody>
        </p:sp>
        <p:sp>
          <p:nvSpPr>
            <p:cNvPr id="52291" name="Line 21"/>
            <p:cNvSpPr>
              <a:spLocks noChangeShapeType="1"/>
            </p:cNvSpPr>
            <p:nvPr/>
          </p:nvSpPr>
          <p:spPr bwMode="auto">
            <a:xfrm>
              <a:off x="2400" y="2112"/>
              <a:ext cx="24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0998" name="Group 22"/>
          <p:cNvGrpSpPr>
            <a:grpSpLocks/>
          </p:cNvGrpSpPr>
          <p:nvPr/>
        </p:nvGrpSpPr>
        <p:grpSpPr bwMode="auto">
          <a:xfrm>
            <a:off x="5029200" y="3124200"/>
            <a:ext cx="3360738" cy="457200"/>
            <a:chOff x="3168" y="1968"/>
            <a:chExt cx="2117" cy="288"/>
          </a:xfrm>
        </p:grpSpPr>
        <p:sp>
          <p:nvSpPr>
            <p:cNvPr id="52288" name="Text Box 23"/>
            <p:cNvSpPr txBox="1">
              <a:spLocks noChangeArrowheads="1"/>
            </p:cNvSpPr>
            <p:nvPr/>
          </p:nvSpPr>
          <p:spPr bwMode="auto">
            <a:xfrm>
              <a:off x="3168" y="1968"/>
              <a:ext cx="21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latin typeface="Times New Roman" pitchFamily="18" charset="0"/>
                </a:rPr>
                <a:t>出栈  （</a:t>
              </a:r>
              <a:r>
                <a:rPr lang="en-US" altLang="zh-CN" sz="2400">
                  <a:latin typeface="Times New Roman" pitchFamily="18" charset="0"/>
                </a:rPr>
                <a:t>SP）</a:t>
              </a:r>
              <a:r>
                <a:rPr lang="en-US" altLang="zh-CN" sz="2400">
                  <a:latin typeface="Times New Roman" pitchFamily="18" charset="0"/>
                  <a:cs typeface="Times New Roman" pitchFamily="18" charset="0"/>
                </a:rPr>
                <a:t>+  1        SP</a:t>
              </a:r>
              <a:endParaRPr lang="en-US" altLang="zh-CN" sz="2400">
                <a:latin typeface="Times New Roman" pitchFamily="18" charset="0"/>
              </a:endParaRPr>
            </a:p>
          </p:txBody>
        </p:sp>
        <p:sp>
          <p:nvSpPr>
            <p:cNvPr id="52289" name="Line 24"/>
            <p:cNvSpPr>
              <a:spLocks noChangeShapeType="1"/>
            </p:cNvSpPr>
            <p:nvPr/>
          </p:nvSpPr>
          <p:spPr bwMode="auto">
            <a:xfrm>
              <a:off x="4704" y="2112"/>
              <a:ext cx="24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1001" name="Group 25"/>
          <p:cNvGrpSpPr>
            <a:grpSpLocks/>
          </p:cNvGrpSpPr>
          <p:nvPr/>
        </p:nvGrpSpPr>
        <p:grpSpPr bwMode="auto">
          <a:xfrm>
            <a:off x="968375" y="3946525"/>
            <a:ext cx="3133725" cy="2530475"/>
            <a:chOff x="610" y="2486"/>
            <a:chExt cx="1974" cy="1594"/>
          </a:xfrm>
        </p:grpSpPr>
        <p:sp>
          <p:nvSpPr>
            <p:cNvPr id="52276" name="Text Box 26"/>
            <p:cNvSpPr txBox="1">
              <a:spLocks noChangeArrowheads="1"/>
            </p:cNvSpPr>
            <p:nvPr/>
          </p:nvSpPr>
          <p:spPr bwMode="auto">
            <a:xfrm>
              <a:off x="2146" y="3244"/>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栈顶</a:t>
              </a:r>
            </a:p>
          </p:txBody>
        </p:sp>
        <p:sp>
          <p:nvSpPr>
            <p:cNvPr id="52277" name="Text Box 27"/>
            <p:cNvSpPr txBox="1">
              <a:spLocks noChangeArrowheads="1"/>
            </p:cNvSpPr>
            <p:nvPr/>
          </p:nvSpPr>
          <p:spPr bwMode="auto">
            <a:xfrm>
              <a:off x="2146" y="3830"/>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栈底</a:t>
              </a:r>
            </a:p>
          </p:txBody>
        </p:sp>
        <p:grpSp>
          <p:nvGrpSpPr>
            <p:cNvPr id="52278" name="Group 28"/>
            <p:cNvGrpSpPr>
              <a:grpSpLocks/>
            </p:cNvGrpSpPr>
            <p:nvPr/>
          </p:nvGrpSpPr>
          <p:grpSpPr bwMode="auto">
            <a:xfrm>
              <a:off x="610" y="2486"/>
              <a:ext cx="1536" cy="1536"/>
              <a:chOff x="610" y="2486"/>
              <a:chExt cx="1536" cy="1536"/>
            </a:xfrm>
          </p:grpSpPr>
          <p:sp>
            <p:nvSpPr>
              <p:cNvPr id="52279" name="Rectangle 29"/>
              <p:cNvSpPr>
                <a:spLocks noChangeArrowheads="1"/>
              </p:cNvSpPr>
              <p:nvPr/>
            </p:nvSpPr>
            <p:spPr bwMode="auto">
              <a:xfrm>
                <a:off x="1186" y="2497"/>
                <a:ext cx="960" cy="1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latin typeface="Times New Roman" pitchFamily="18" charset="0"/>
                  </a:rPr>
                  <a:t>2000 </a:t>
                </a:r>
                <a:r>
                  <a:rPr lang="en-US" altLang="zh-CN" sz="2000">
                    <a:latin typeface="Times New Roman" pitchFamily="18" charset="0"/>
                  </a:rPr>
                  <a:t>H</a:t>
                </a:r>
              </a:p>
            </p:txBody>
          </p:sp>
          <p:sp>
            <p:nvSpPr>
              <p:cNvPr id="52280" name="Rectangle 30"/>
              <p:cNvSpPr>
                <a:spLocks noChangeArrowheads="1"/>
              </p:cNvSpPr>
              <p:nvPr/>
            </p:nvSpPr>
            <p:spPr bwMode="auto">
              <a:xfrm>
                <a:off x="1186" y="3274"/>
                <a:ext cx="960" cy="172"/>
              </a:xfrm>
              <a:prstGeom prst="rect">
                <a:avLst/>
              </a:prstGeom>
              <a:solidFill>
                <a:schemeClr val="tx1">
                  <a:alpha val="50195"/>
                </a:scheme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1" name="Rectangle 31"/>
              <p:cNvSpPr>
                <a:spLocks noChangeArrowheads="1"/>
              </p:cNvSpPr>
              <p:nvPr/>
            </p:nvSpPr>
            <p:spPr bwMode="auto">
              <a:xfrm>
                <a:off x="1186" y="3850"/>
                <a:ext cx="960" cy="1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2" name="Freeform 32"/>
              <p:cNvSpPr>
                <a:spLocks/>
              </p:cNvSpPr>
              <p:nvPr/>
            </p:nvSpPr>
            <p:spPr bwMode="auto">
              <a:xfrm>
                <a:off x="1187" y="2860"/>
                <a:ext cx="1" cy="1156"/>
              </a:xfrm>
              <a:custGeom>
                <a:avLst/>
                <a:gdLst>
                  <a:gd name="T0" fmla="*/ 1 w 1"/>
                  <a:gd name="T1" fmla="*/ 0 h 1156"/>
                  <a:gd name="T2" fmla="*/ 0 w 1"/>
                  <a:gd name="T3" fmla="*/ 1156 h 1156"/>
                  <a:gd name="T4" fmla="*/ 0 60000 65536"/>
                  <a:gd name="T5" fmla="*/ 0 60000 65536"/>
                </a:gdLst>
                <a:ahLst/>
                <a:cxnLst>
                  <a:cxn ang="T4">
                    <a:pos x="T0" y="T1"/>
                  </a:cxn>
                  <a:cxn ang="T5">
                    <a:pos x="T2" y="T3"/>
                  </a:cxn>
                </a:cxnLst>
                <a:rect l="0" t="0" r="r" b="b"/>
                <a:pathLst>
                  <a:path w="1" h="1156">
                    <a:moveTo>
                      <a:pt x="1" y="0"/>
                    </a:moveTo>
                    <a:lnTo>
                      <a:pt x="0" y="1156"/>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83" name="Text Box 33"/>
              <p:cNvSpPr txBox="1">
                <a:spLocks noChangeArrowheads="1"/>
              </p:cNvSpPr>
              <p:nvPr/>
            </p:nvSpPr>
            <p:spPr bwMode="auto">
              <a:xfrm>
                <a:off x="651" y="2486"/>
                <a:ext cx="3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SP</a:t>
                </a:r>
              </a:p>
            </p:txBody>
          </p:sp>
          <p:sp>
            <p:nvSpPr>
              <p:cNvPr id="52284" name="Text Box 34"/>
              <p:cNvSpPr txBox="1">
                <a:spLocks noChangeArrowheads="1"/>
              </p:cNvSpPr>
              <p:nvPr/>
            </p:nvSpPr>
            <p:spPr bwMode="auto">
              <a:xfrm>
                <a:off x="610" y="3244"/>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2000 </a:t>
                </a:r>
                <a:r>
                  <a:rPr lang="en-US" altLang="zh-CN" sz="2000">
                    <a:latin typeface="Times New Roman" pitchFamily="18" charset="0"/>
                  </a:rPr>
                  <a:t>H</a:t>
                </a:r>
              </a:p>
            </p:txBody>
          </p:sp>
          <p:sp>
            <p:nvSpPr>
              <p:cNvPr id="52285" name="Text Box 35"/>
              <p:cNvSpPr txBox="1">
                <a:spLocks noChangeArrowheads="1"/>
              </p:cNvSpPr>
              <p:nvPr/>
            </p:nvSpPr>
            <p:spPr bwMode="auto">
              <a:xfrm>
                <a:off x="1512" y="3532"/>
                <a:ext cx="34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latin typeface="Times New Roman" pitchFamily="18" charset="0"/>
                  </a:rPr>
                  <a:t>…</a:t>
                </a:r>
              </a:p>
            </p:txBody>
          </p:sp>
          <p:sp>
            <p:nvSpPr>
              <p:cNvPr id="52286" name="Freeform 36"/>
              <p:cNvSpPr>
                <a:spLocks/>
              </p:cNvSpPr>
              <p:nvPr/>
            </p:nvSpPr>
            <p:spPr bwMode="auto">
              <a:xfrm>
                <a:off x="2144" y="2860"/>
                <a:ext cx="1" cy="1156"/>
              </a:xfrm>
              <a:custGeom>
                <a:avLst/>
                <a:gdLst>
                  <a:gd name="T0" fmla="*/ 1 w 1"/>
                  <a:gd name="T1" fmla="*/ 0 h 1156"/>
                  <a:gd name="T2" fmla="*/ 0 w 1"/>
                  <a:gd name="T3" fmla="*/ 1156 h 1156"/>
                  <a:gd name="T4" fmla="*/ 0 60000 65536"/>
                  <a:gd name="T5" fmla="*/ 0 60000 65536"/>
                </a:gdLst>
                <a:ahLst/>
                <a:cxnLst>
                  <a:cxn ang="T4">
                    <a:pos x="T0" y="T1"/>
                  </a:cxn>
                  <a:cxn ang="T5">
                    <a:pos x="T2" y="T3"/>
                  </a:cxn>
                </a:cxnLst>
                <a:rect l="0" t="0" r="r" b="b"/>
                <a:pathLst>
                  <a:path w="1" h="1156">
                    <a:moveTo>
                      <a:pt x="1" y="0"/>
                    </a:moveTo>
                    <a:lnTo>
                      <a:pt x="0" y="1156"/>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87" name="Freeform 37"/>
              <p:cNvSpPr>
                <a:spLocks/>
              </p:cNvSpPr>
              <p:nvPr/>
            </p:nvSpPr>
            <p:spPr bwMode="auto">
              <a:xfrm>
                <a:off x="1200" y="3099"/>
                <a:ext cx="942" cy="1"/>
              </a:xfrm>
              <a:custGeom>
                <a:avLst/>
                <a:gdLst>
                  <a:gd name="T0" fmla="*/ 0 w 942"/>
                  <a:gd name="T1" fmla="*/ 0 h 1"/>
                  <a:gd name="T2" fmla="*/ 942 w 942"/>
                  <a:gd name="T3" fmla="*/ 0 h 1"/>
                  <a:gd name="T4" fmla="*/ 0 60000 65536"/>
                  <a:gd name="T5" fmla="*/ 0 60000 65536"/>
                </a:gdLst>
                <a:ahLst/>
                <a:cxnLst>
                  <a:cxn ang="T4">
                    <a:pos x="T0" y="T1"/>
                  </a:cxn>
                  <a:cxn ang="T5">
                    <a:pos x="T2" y="T3"/>
                  </a:cxn>
                </a:cxnLst>
                <a:rect l="0" t="0" r="r" b="b"/>
                <a:pathLst>
                  <a:path w="942" h="1">
                    <a:moveTo>
                      <a:pt x="0" y="0"/>
                    </a:moveTo>
                    <a:lnTo>
                      <a:pt x="942"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11014" name="Group 38"/>
          <p:cNvGrpSpPr>
            <a:grpSpLocks/>
          </p:cNvGrpSpPr>
          <p:nvPr/>
        </p:nvGrpSpPr>
        <p:grpSpPr bwMode="auto">
          <a:xfrm>
            <a:off x="4702175" y="3946525"/>
            <a:ext cx="3133725" cy="2530475"/>
            <a:chOff x="2962" y="2486"/>
            <a:chExt cx="1974" cy="1594"/>
          </a:xfrm>
        </p:grpSpPr>
        <p:sp>
          <p:nvSpPr>
            <p:cNvPr id="52264" name="Text Box 39"/>
            <p:cNvSpPr txBox="1">
              <a:spLocks noChangeArrowheads="1"/>
            </p:cNvSpPr>
            <p:nvPr/>
          </p:nvSpPr>
          <p:spPr bwMode="auto">
            <a:xfrm>
              <a:off x="3881" y="3532"/>
              <a:ext cx="34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latin typeface="Times New Roman" pitchFamily="18" charset="0"/>
                </a:rPr>
                <a:t>…</a:t>
              </a:r>
            </a:p>
          </p:txBody>
        </p:sp>
        <p:grpSp>
          <p:nvGrpSpPr>
            <p:cNvPr id="52265" name="Group 40"/>
            <p:cNvGrpSpPr>
              <a:grpSpLocks/>
            </p:cNvGrpSpPr>
            <p:nvPr/>
          </p:nvGrpSpPr>
          <p:grpSpPr bwMode="auto">
            <a:xfrm>
              <a:off x="2962" y="2486"/>
              <a:ext cx="1974" cy="1594"/>
              <a:chOff x="2962" y="2486"/>
              <a:chExt cx="1974" cy="1594"/>
            </a:xfrm>
          </p:grpSpPr>
          <p:sp>
            <p:nvSpPr>
              <p:cNvPr id="52266" name="Rectangle 41"/>
              <p:cNvSpPr>
                <a:spLocks noChangeArrowheads="1"/>
              </p:cNvSpPr>
              <p:nvPr/>
            </p:nvSpPr>
            <p:spPr bwMode="auto">
              <a:xfrm>
                <a:off x="3538" y="2497"/>
                <a:ext cx="960" cy="1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latin typeface="Times New Roman" pitchFamily="18" charset="0"/>
                  </a:rPr>
                  <a:t>1</a:t>
                </a:r>
                <a:r>
                  <a:rPr lang="en-US" altLang="zh-CN" sz="2000">
                    <a:latin typeface="Times New Roman" pitchFamily="18" charset="0"/>
                  </a:rPr>
                  <a:t>FFF H</a:t>
                </a:r>
              </a:p>
            </p:txBody>
          </p:sp>
          <p:sp>
            <p:nvSpPr>
              <p:cNvPr id="52267" name="Rectangle 42"/>
              <p:cNvSpPr>
                <a:spLocks noChangeArrowheads="1"/>
              </p:cNvSpPr>
              <p:nvPr/>
            </p:nvSpPr>
            <p:spPr bwMode="auto">
              <a:xfrm>
                <a:off x="3538" y="3100"/>
                <a:ext cx="960" cy="172"/>
              </a:xfrm>
              <a:prstGeom prst="rect">
                <a:avLst/>
              </a:prstGeom>
              <a:solidFill>
                <a:schemeClr val="tx1">
                  <a:alpha val="50195"/>
                </a:scheme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8" name="Rectangle 43"/>
              <p:cNvSpPr>
                <a:spLocks noChangeArrowheads="1"/>
              </p:cNvSpPr>
              <p:nvPr/>
            </p:nvSpPr>
            <p:spPr bwMode="auto">
              <a:xfrm>
                <a:off x="3538" y="3850"/>
                <a:ext cx="960" cy="1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9" name="Text Box 44"/>
              <p:cNvSpPr txBox="1">
                <a:spLocks noChangeArrowheads="1"/>
              </p:cNvSpPr>
              <p:nvPr/>
            </p:nvSpPr>
            <p:spPr bwMode="auto">
              <a:xfrm>
                <a:off x="3003" y="2486"/>
                <a:ext cx="3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SP</a:t>
                </a:r>
              </a:p>
            </p:txBody>
          </p:sp>
          <p:sp>
            <p:nvSpPr>
              <p:cNvPr id="52270" name="Text Box 45"/>
              <p:cNvSpPr txBox="1">
                <a:spLocks noChangeArrowheads="1"/>
              </p:cNvSpPr>
              <p:nvPr/>
            </p:nvSpPr>
            <p:spPr bwMode="auto">
              <a:xfrm>
                <a:off x="2962" y="3052"/>
                <a:ext cx="5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000">
                    <a:latin typeface="Times New Roman" pitchFamily="18" charset="0"/>
                  </a:rPr>
                  <a:t>1FFFH</a:t>
                </a:r>
              </a:p>
            </p:txBody>
          </p:sp>
          <p:sp>
            <p:nvSpPr>
              <p:cNvPr id="52271" name="Text Box 46"/>
              <p:cNvSpPr txBox="1">
                <a:spLocks noChangeArrowheads="1"/>
              </p:cNvSpPr>
              <p:nvPr/>
            </p:nvSpPr>
            <p:spPr bwMode="auto">
              <a:xfrm>
                <a:off x="4498" y="3072"/>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栈顶</a:t>
                </a:r>
              </a:p>
            </p:txBody>
          </p:sp>
          <p:sp>
            <p:nvSpPr>
              <p:cNvPr id="52272" name="Text Box 47"/>
              <p:cNvSpPr txBox="1">
                <a:spLocks noChangeArrowheads="1"/>
              </p:cNvSpPr>
              <p:nvPr/>
            </p:nvSpPr>
            <p:spPr bwMode="auto">
              <a:xfrm>
                <a:off x="4498" y="3830"/>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latin typeface="Times New Roman" pitchFamily="18" charset="0"/>
                  </a:rPr>
                  <a:t>栈底</a:t>
                </a:r>
              </a:p>
            </p:txBody>
          </p:sp>
          <p:sp>
            <p:nvSpPr>
              <p:cNvPr id="52273" name="Freeform 48"/>
              <p:cNvSpPr>
                <a:spLocks/>
              </p:cNvSpPr>
              <p:nvPr/>
            </p:nvSpPr>
            <p:spPr bwMode="auto">
              <a:xfrm>
                <a:off x="3536" y="2860"/>
                <a:ext cx="1" cy="1156"/>
              </a:xfrm>
              <a:custGeom>
                <a:avLst/>
                <a:gdLst>
                  <a:gd name="T0" fmla="*/ 1 w 1"/>
                  <a:gd name="T1" fmla="*/ 0 h 1156"/>
                  <a:gd name="T2" fmla="*/ 0 w 1"/>
                  <a:gd name="T3" fmla="*/ 1156 h 1156"/>
                  <a:gd name="T4" fmla="*/ 0 60000 65536"/>
                  <a:gd name="T5" fmla="*/ 0 60000 65536"/>
                </a:gdLst>
                <a:ahLst/>
                <a:cxnLst>
                  <a:cxn ang="T4">
                    <a:pos x="T0" y="T1"/>
                  </a:cxn>
                  <a:cxn ang="T5">
                    <a:pos x="T2" y="T3"/>
                  </a:cxn>
                </a:cxnLst>
                <a:rect l="0" t="0" r="r" b="b"/>
                <a:pathLst>
                  <a:path w="1" h="1156">
                    <a:moveTo>
                      <a:pt x="1" y="0"/>
                    </a:moveTo>
                    <a:lnTo>
                      <a:pt x="0" y="1156"/>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4" name="Freeform 49"/>
              <p:cNvSpPr>
                <a:spLocks/>
              </p:cNvSpPr>
              <p:nvPr/>
            </p:nvSpPr>
            <p:spPr bwMode="auto">
              <a:xfrm>
                <a:off x="4502" y="2860"/>
                <a:ext cx="1" cy="1156"/>
              </a:xfrm>
              <a:custGeom>
                <a:avLst/>
                <a:gdLst>
                  <a:gd name="T0" fmla="*/ 1 w 1"/>
                  <a:gd name="T1" fmla="*/ 0 h 1156"/>
                  <a:gd name="T2" fmla="*/ 0 w 1"/>
                  <a:gd name="T3" fmla="*/ 1156 h 1156"/>
                  <a:gd name="T4" fmla="*/ 0 60000 65536"/>
                  <a:gd name="T5" fmla="*/ 0 60000 65536"/>
                </a:gdLst>
                <a:ahLst/>
                <a:cxnLst>
                  <a:cxn ang="T4">
                    <a:pos x="T0" y="T1"/>
                  </a:cxn>
                  <a:cxn ang="T5">
                    <a:pos x="T2" y="T3"/>
                  </a:cxn>
                </a:cxnLst>
                <a:rect l="0" t="0" r="r" b="b"/>
                <a:pathLst>
                  <a:path w="1" h="1156">
                    <a:moveTo>
                      <a:pt x="1" y="0"/>
                    </a:moveTo>
                    <a:lnTo>
                      <a:pt x="0" y="1156"/>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5" name="Freeform 50"/>
              <p:cNvSpPr>
                <a:spLocks/>
              </p:cNvSpPr>
              <p:nvPr/>
            </p:nvSpPr>
            <p:spPr bwMode="auto">
              <a:xfrm>
                <a:off x="3552" y="3483"/>
                <a:ext cx="942" cy="1"/>
              </a:xfrm>
              <a:custGeom>
                <a:avLst/>
                <a:gdLst>
                  <a:gd name="T0" fmla="*/ 0 w 942"/>
                  <a:gd name="T1" fmla="*/ 0 h 1"/>
                  <a:gd name="T2" fmla="*/ 942 w 942"/>
                  <a:gd name="T3" fmla="*/ 0 h 1"/>
                  <a:gd name="T4" fmla="*/ 0 60000 65536"/>
                  <a:gd name="T5" fmla="*/ 0 60000 65536"/>
                </a:gdLst>
                <a:ahLst/>
                <a:cxnLst>
                  <a:cxn ang="T4">
                    <a:pos x="T0" y="T1"/>
                  </a:cxn>
                  <a:cxn ang="T5">
                    <a:pos x="T2" y="T3"/>
                  </a:cxn>
                </a:cxnLst>
                <a:rect l="0" t="0" r="r" b="b"/>
                <a:pathLst>
                  <a:path w="942" h="1">
                    <a:moveTo>
                      <a:pt x="0" y="0"/>
                    </a:moveTo>
                    <a:lnTo>
                      <a:pt x="942"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11027" name="Group 51"/>
          <p:cNvGrpSpPr>
            <a:grpSpLocks/>
          </p:cNvGrpSpPr>
          <p:nvPr/>
        </p:nvGrpSpPr>
        <p:grpSpPr bwMode="auto">
          <a:xfrm>
            <a:off x="2514600" y="4387850"/>
            <a:ext cx="1143000" cy="396875"/>
            <a:chOff x="1584" y="2764"/>
            <a:chExt cx="720" cy="250"/>
          </a:xfrm>
        </p:grpSpPr>
        <p:sp>
          <p:nvSpPr>
            <p:cNvPr id="52262" name="AutoShape 52"/>
            <p:cNvSpPr>
              <a:spLocks noChangeArrowheads="1"/>
            </p:cNvSpPr>
            <p:nvPr/>
          </p:nvSpPr>
          <p:spPr bwMode="auto">
            <a:xfrm>
              <a:off x="1584" y="2812"/>
              <a:ext cx="144" cy="192"/>
            </a:xfrm>
            <a:prstGeom prst="downArrow">
              <a:avLst>
                <a:gd name="adj1" fmla="val 50000"/>
                <a:gd name="adj2" fmla="val 33333"/>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3" name="Text Box 53"/>
            <p:cNvSpPr txBox="1">
              <a:spLocks noChangeArrowheads="1"/>
            </p:cNvSpPr>
            <p:nvPr/>
          </p:nvSpPr>
          <p:spPr bwMode="auto">
            <a:xfrm>
              <a:off x="1776" y="276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a:latin typeface="Times New Roman" pitchFamily="18" charset="0"/>
                </a:rPr>
                <a:t>进栈</a:t>
              </a:r>
            </a:p>
          </p:txBody>
        </p:sp>
      </p:grpSp>
      <p:grpSp>
        <p:nvGrpSpPr>
          <p:cNvPr id="511030" name="Group 54"/>
          <p:cNvGrpSpPr>
            <a:grpSpLocks/>
          </p:cNvGrpSpPr>
          <p:nvPr/>
        </p:nvGrpSpPr>
        <p:grpSpPr bwMode="auto">
          <a:xfrm>
            <a:off x="6248400" y="4387850"/>
            <a:ext cx="1143000" cy="396875"/>
            <a:chOff x="3936" y="2764"/>
            <a:chExt cx="720" cy="250"/>
          </a:xfrm>
        </p:grpSpPr>
        <p:sp>
          <p:nvSpPr>
            <p:cNvPr id="52260" name="AutoShape 55"/>
            <p:cNvSpPr>
              <a:spLocks noChangeArrowheads="1"/>
            </p:cNvSpPr>
            <p:nvPr/>
          </p:nvSpPr>
          <p:spPr bwMode="auto">
            <a:xfrm rot="10800000">
              <a:off x="3936" y="2812"/>
              <a:ext cx="144" cy="192"/>
            </a:xfrm>
            <a:prstGeom prst="downArrow">
              <a:avLst>
                <a:gd name="adj1" fmla="val 50000"/>
                <a:gd name="adj2" fmla="val 33333"/>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1" name="Text Box 56"/>
            <p:cNvSpPr txBox="1">
              <a:spLocks noChangeArrowheads="1"/>
            </p:cNvSpPr>
            <p:nvPr/>
          </p:nvSpPr>
          <p:spPr bwMode="auto">
            <a:xfrm>
              <a:off x="4128" y="276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a:latin typeface="Times New Roman" pitchFamily="18" charset="0"/>
                </a:rPr>
                <a:t>出栈</a:t>
              </a:r>
            </a:p>
          </p:txBody>
        </p:sp>
      </p:grpSp>
      <p:sp>
        <p:nvSpPr>
          <p:cNvPr id="511033" name="Text Box 57"/>
          <p:cNvSpPr txBox="1">
            <a:spLocks noChangeArrowheads="1"/>
          </p:cNvSpPr>
          <p:nvPr/>
        </p:nvSpPr>
        <p:spPr bwMode="auto">
          <a:xfrm>
            <a:off x="1889125" y="3962400"/>
            <a:ext cx="1524000" cy="307975"/>
          </a:xfrm>
          <a:prstGeom prst="rect">
            <a:avLst/>
          </a:prstGeom>
          <a:solidFill>
            <a:srgbClr val="FFC000"/>
          </a:solidFill>
          <a:ln w="28575">
            <a:solidFill>
              <a:schemeClr val="tx1"/>
            </a:solidFill>
            <a:miter lim="800000"/>
            <a:headEnd/>
            <a:tailEnd/>
          </a:ln>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a:latin typeface="Times New Roman" pitchFamily="18" charset="0"/>
              </a:rPr>
              <a:t>     1</a:t>
            </a:r>
            <a:r>
              <a:rPr lang="en-US" altLang="zh-CN" sz="2000">
                <a:latin typeface="Times New Roman" pitchFamily="18" charset="0"/>
              </a:rPr>
              <a:t>FFF H</a:t>
            </a:r>
            <a:endParaRPr lang="zh-CN" altLang="en-US" sz="2000">
              <a:latin typeface="Times New Roman" pitchFamily="18" charset="0"/>
            </a:endParaRPr>
          </a:p>
        </p:txBody>
      </p:sp>
      <p:grpSp>
        <p:nvGrpSpPr>
          <p:cNvPr id="511034" name="Group 58"/>
          <p:cNvGrpSpPr>
            <a:grpSpLocks/>
          </p:cNvGrpSpPr>
          <p:nvPr/>
        </p:nvGrpSpPr>
        <p:grpSpPr bwMode="auto">
          <a:xfrm>
            <a:off x="1881188" y="4849813"/>
            <a:ext cx="2309812" cy="396875"/>
            <a:chOff x="1185" y="3055"/>
            <a:chExt cx="1455" cy="250"/>
          </a:xfrm>
        </p:grpSpPr>
        <p:sp>
          <p:nvSpPr>
            <p:cNvPr id="52258" name="Rectangle 59"/>
            <p:cNvSpPr>
              <a:spLocks noChangeArrowheads="1"/>
            </p:cNvSpPr>
            <p:nvPr/>
          </p:nvSpPr>
          <p:spPr bwMode="auto">
            <a:xfrm>
              <a:off x="1185" y="3092"/>
              <a:ext cx="960" cy="172"/>
            </a:xfrm>
            <a:prstGeom prst="rect">
              <a:avLst/>
            </a:prstGeom>
            <a:solidFill>
              <a:srgbClr val="FFC000">
                <a:alpha val="50195"/>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9" name="Text Box 60"/>
            <p:cNvSpPr txBox="1">
              <a:spLocks noChangeArrowheads="1"/>
            </p:cNvSpPr>
            <p:nvPr/>
          </p:nvSpPr>
          <p:spPr bwMode="auto">
            <a:xfrm>
              <a:off x="2160" y="3055"/>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a:latin typeface="Times New Roman" pitchFamily="18" charset="0"/>
                </a:rPr>
                <a:t>栈顶</a:t>
              </a:r>
            </a:p>
          </p:txBody>
        </p:sp>
      </p:grpSp>
      <p:grpSp>
        <p:nvGrpSpPr>
          <p:cNvPr id="511037" name="Group 61"/>
          <p:cNvGrpSpPr>
            <a:grpSpLocks/>
          </p:cNvGrpSpPr>
          <p:nvPr/>
        </p:nvGrpSpPr>
        <p:grpSpPr bwMode="auto">
          <a:xfrm>
            <a:off x="1881188" y="5181600"/>
            <a:ext cx="2233612" cy="519113"/>
            <a:chOff x="1185" y="3264"/>
            <a:chExt cx="1407" cy="327"/>
          </a:xfrm>
        </p:grpSpPr>
        <p:sp>
          <p:nvSpPr>
            <p:cNvPr id="52256" name="Text Box 62"/>
            <p:cNvSpPr txBox="1">
              <a:spLocks noChangeArrowheads="1"/>
            </p:cNvSpPr>
            <p:nvPr/>
          </p:nvSpPr>
          <p:spPr bwMode="auto">
            <a:xfrm>
              <a:off x="1185" y="3264"/>
              <a:ext cx="960"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zh-CN" altLang="en-US" sz="2800">
                <a:latin typeface="Times New Roman" pitchFamily="18" charset="0"/>
              </a:endParaRPr>
            </a:p>
          </p:txBody>
        </p:sp>
        <p:sp>
          <p:nvSpPr>
            <p:cNvPr id="52257" name="Text Box 63"/>
            <p:cNvSpPr txBox="1">
              <a:spLocks noChangeArrowheads="1"/>
            </p:cNvSpPr>
            <p:nvPr/>
          </p:nvSpPr>
          <p:spPr bwMode="auto">
            <a:xfrm>
              <a:off x="2208" y="3264"/>
              <a:ext cx="384" cy="327"/>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zh-CN" altLang="en-US" sz="2800">
                <a:latin typeface="Times New Roman" pitchFamily="18" charset="0"/>
              </a:endParaRPr>
            </a:p>
          </p:txBody>
        </p:sp>
      </p:grpSp>
      <p:sp>
        <p:nvSpPr>
          <p:cNvPr id="511040" name="Text Box 64"/>
          <p:cNvSpPr txBox="1">
            <a:spLocks noChangeArrowheads="1"/>
          </p:cNvSpPr>
          <p:nvPr/>
        </p:nvSpPr>
        <p:spPr bwMode="auto">
          <a:xfrm>
            <a:off x="5616575" y="3962400"/>
            <a:ext cx="1524000" cy="307975"/>
          </a:xfrm>
          <a:prstGeom prst="rect">
            <a:avLst/>
          </a:prstGeom>
          <a:solidFill>
            <a:srgbClr val="FFC000"/>
          </a:solidFill>
          <a:ln w="28575">
            <a:solidFill>
              <a:schemeClr val="tx1"/>
            </a:solidFill>
            <a:miter lim="800000"/>
            <a:headEnd/>
            <a:tailEnd/>
          </a:ln>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a:latin typeface="Times New Roman" pitchFamily="18" charset="0"/>
              </a:rPr>
              <a:t>      2000</a:t>
            </a:r>
            <a:r>
              <a:rPr lang="en-US" altLang="zh-CN" sz="2000">
                <a:latin typeface="Times New Roman" pitchFamily="18" charset="0"/>
              </a:rPr>
              <a:t> H</a:t>
            </a:r>
            <a:endParaRPr lang="zh-CN" altLang="en-US" sz="2000">
              <a:latin typeface="Times New Roman" pitchFamily="18" charset="0"/>
            </a:endParaRPr>
          </a:p>
        </p:txBody>
      </p:sp>
      <p:grpSp>
        <p:nvGrpSpPr>
          <p:cNvPr id="511041" name="Group 65"/>
          <p:cNvGrpSpPr>
            <a:grpSpLocks/>
          </p:cNvGrpSpPr>
          <p:nvPr/>
        </p:nvGrpSpPr>
        <p:grpSpPr bwMode="auto">
          <a:xfrm>
            <a:off x="4800600" y="4702175"/>
            <a:ext cx="2957513" cy="519113"/>
            <a:chOff x="3024" y="2962"/>
            <a:chExt cx="1863" cy="327"/>
          </a:xfrm>
        </p:grpSpPr>
        <p:grpSp>
          <p:nvGrpSpPr>
            <p:cNvPr id="52252" name="Group 66"/>
            <p:cNvGrpSpPr>
              <a:grpSpLocks/>
            </p:cNvGrpSpPr>
            <p:nvPr/>
          </p:nvGrpSpPr>
          <p:grpSpPr bwMode="auto">
            <a:xfrm>
              <a:off x="3537" y="2962"/>
              <a:ext cx="1350" cy="327"/>
              <a:chOff x="3537" y="2962"/>
              <a:chExt cx="1350" cy="327"/>
            </a:xfrm>
          </p:grpSpPr>
          <p:sp>
            <p:nvSpPr>
              <p:cNvPr id="52254" name="Text Box 67"/>
              <p:cNvSpPr txBox="1">
                <a:spLocks noChangeArrowheads="1"/>
              </p:cNvSpPr>
              <p:nvPr/>
            </p:nvSpPr>
            <p:spPr bwMode="auto">
              <a:xfrm>
                <a:off x="3537" y="3089"/>
                <a:ext cx="960"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zh-CN" altLang="en-US" sz="2800">
                  <a:latin typeface="Times New Roman" pitchFamily="18" charset="0"/>
                </a:endParaRPr>
              </a:p>
            </p:txBody>
          </p:sp>
          <p:sp>
            <p:nvSpPr>
              <p:cNvPr id="52255" name="Text Box 68"/>
              <p:cNvSpPr txBox="1">
                <a:spLocks noChangeArrowheads="1"/>
              </p:cNvSpPr>
              <p:nvPr/>
            </p:nvSpPr>
            <p:spPr bwMode="auto">
              <a:xfrm>
                <a:off x="4551" y="2962"/>
                <a:ext cx="336" cy="327"/>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zh-CN" altLang="en-US" sz="2800">
                  <a:latin typeface="Times New Roman" pitchFamily="18" charset="0"/>
                </a:endParaRPr>
              </a:p>
            </p:txBody>
          </p:sp>
        </p:grpSp>
        <p:sp>
          <p:nvSpPr>
            <p:cNvPr id="52253" name="Text Box 69"/>
            <p:cNvSpPr txBox="1">
              <a:spLocks noChangeArrowheads="1"/>
            </p:cNvSpPr>
            <p:nvPr/>
          </p:nvSpPr>
          <p:spPr bwMode="auto">
            <a:xfrm>
              <a:off x="3024" y="3089"/>
              <a:ext cx="506" cy="192"/>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zh-CN" altLang="en-US" sz="2800">
                <a:latin typeface="Times New Roman" pitchFamily="18" charset="0"/>
              </a:endParaRPr>
            </a:p>
          </p:txBody>
        </p:sp>
      </p:grpSp>
      <p:grpSp>
        <p:nvGrpSpPr>
          <p:cNvPr id="511046" name="Group 70"/>
          <p:cNvGrpSpPr>
            <a:grpSpLocks/>
          </p:cNvGrpSpPr>
          <p:nvPr/>
        </p:nvGrpSpPr>
        <p:grpSpPr bwMode="auto">
          <a:xfrm>
            <a:off x="5613400" y="5181600"/>
            <a:ext cx="2311400" cy="396875"/>
            <a:chOff x="3536" y="3264"/>
            <a:chExt cx="1456" cy="250"/>
          </a:xfrm>
        </p:grpSpPr>
        <p:sp>
          <p:nvSpPr>
            <p:cNvPr id="52250" name="Rectangle 71"/>
            <p:cNvSpPr>
              <a:spLocks noChangeArrowheads="1"/>
            </p:cNvSpPr>
            <p:nvPr/>
          </p:nvSpPr>
          <p:spPr bwMode="auto">
            <a:xfrm>
              <a:off x="3536" y="3296"/>
              <a:ext cx="960" cy="172"/>
            </a:xfrm>
            <a:prstGeom prst="rect">
              <a:avLst/>
            </a:prstGeom>
            <a:solidFill>
              <a:srgbClr val="FFC000">
                <a:alpha val="50195"/>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1" name="Text Box 72"/>
            <p:cNvSpPr txBox="1">
              <a:spLocks noChangeArrowheads="1"/>
            </p:cNvSpPr>
            <p:nvPr/>
          </p:nvSpPr>
          <p:spPr bwMode="auto">
            <a:xfrm>
              <a:off x="4512" y="326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a:latin typeface="Times New Roman" pitchFamily="18" charset="0"/>
                </a:rPr>
                <a:t>栈顶</a:t>
              </a:r>
            </a:p>
          </p:txBody>
        </p:sp>
      </p:grpSp>
      <p:sp>
        <p:nvSpPr>
          <p:cNvPr id="2" name="日期占位符 1"/>
          <p:cNvSpPr>
            <a:spLocks noGrp="1"/>
          </p:cNvSpPr>
          <p:nvPr>
            <p:ph type="dt" sz="half" idx="10"/>
          </p:nvPr>
        </p:nvSpPr>
        <p:spPr/>
        <p:txBody>
          <a:bodyPr/>
          <a:lstStyle/>
          <a:p>
            <a:pPr>
              <a:defRPr/>
            </a:pPr>
            <a:fld id="{A8F7FCF6-C96C-45A9-8311-DBCE4732C48F}" type="datetime13">
              <a:rPr lang="zh-CN" altLang="en-US" smtClean="0"/>
              <a:t>下午12时0分50秒</a:t>
            </a:fld>
            <a:endParaRPr lang="en-US" altLang="zh-CN"/>
          </a:p>
        </p:txBody>
      </p:sp>
      <p:sp>
        <p:nvSpPr>
          <p:cNvPr id="3" name="灯片编号占位符 2"/>
          <p:cNvSpPr>
            <a:spLocks noGrp="1"/>
          </p:cNvSpPr>
          <p:nvPr>
            <p:ph type="sldNum" sz="quarter" idx="12"/>
          </p:nvPr>
        </p:nvSpPr>
        <p:spPr/>
        <p:txBody>
          <a:bodyPr/>
          <a:lstStyle/>
          <a:p>
            <a:pPr>
              <a:defRPr/>
            </a:pPr>
            <a:fld id="{DE6D1031-44A0-4F6D-9A62-7060C78FDB21}" type="slidenum">
              <a:rPr lang="en-US" altLang="zh-CN" smtClean="0"/>
              <a:pPr>
                <a:defRPr/>
              </a:pPr>
              <a:t>50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blinds(horizontal)">
                                      <p:cBhvr>
                                        <p:cTn id="7" dur="500"/>
                                        <p:tgtEl>
                                          <p:spTgt spid="510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10992"/>
                                        </p:tgtEl>
                                        <p:attrNameLst>
                                          <p:attrName>style.visibility</p:attrName>
                                        </p:attrNameLst>
                                      </p:cBhvr>
                                      <p:to>
                                        <p:strVal val="visible"/>
                                      </p:to>
                                    </p:set>
                                    <p:animEffect transition="in" filter="barn(outHorizontal)">
                                      <p:cBhvr>
                                        <p:cTn id="12" dur="500"/>
                                        <p:tgtEl>
                                          <p:spTgt spid="5109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0981"/>
                                        </p:tgtEl>
                                        <p:attrNameLst>
                                          <p:attrName>style.visibility</p:attrName>
                                        </p:attrNameLst>
                                      </p:cBhvr>
                                      <p:to>
                                        <p:strVal val="visible"/>
                                      </p:to>
                                    </p:set>
                                    <p:animEffect transition="in" filter="blinds(horizontal)">
                                      <p:cBhvr>
                                        <p:cTn id="17" dur="500"/>
                                        <p:tgtEl>
                                          <p:spTgt spid="5109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0986"/>
                                        </p:tgtEl>
                                        <p:attrNameLst>
                                          <p:attrName>style.visibility</p:attrName>
                                        </p:attrNameLst>
                                      </p:cBhvr>
                                      <p:to>
                                        <p:strVal val="visible"/>
                                      </p:to>
                                    </p:set>
                                    <p:animEffect transition="in" filter="blinds(horizontal)">
                                      <p:cBhvr>
                                        <p:cTn id="22" dur="500"/>
                                        <p:tgtEl>
                                          <p:spTgt spid="5109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0987"/>
                                        </p:tgtEl>
                                        <p:attrNameLst>
                                          <p:attrName>style.visibility</p:attrName>
                                        </p:attrNameLst>
                                      </p:cBhvr>
                                      <p:to>
                                        <p:strVal val="visible"/>
                                      </p:to>
                                    </p:set>
                                    <p:animEffect transition="in" filter="blinds(horizontal)">
                                      <p:cBhvr>
                                        <p:cTn id="27" dur="500"/>
                                        <p:tgtEl>
                                          <p:spTgt spid="5109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0995"/>
                                        </p:tgtEl>
                                        <p:attrNameLst>
                                          <p:attrName>style.visibility</p:attrName>
                                        </p:attrNameLst>
                                      </p:cBhvr>
                                      <p:to>
                                        <p:strVal val="visible"/>
                                      </p:to>
                                    </p:set>
                                    <p:animEffect transition="in" filter="blinds(horizontal)">
                                      <p:cBhvr>
                                        <p:cTn id="32" dur="500"/>
                                        <p:tgtEl>
                                          <p:spTgt spid="5109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0998"/>
                                        </p:tgtEl>
                                        <p:attrNameLst>
                                          <p:attrName>style.visibility</p:attrName>
                                        </p:attrNameLst>
                                      </p:cBhvr>
                                      <p:to>
                                        <p:strVal val="visible"/>
                                      </p:to>
                                    </p:set>
                                    <p:animEffect transition="in" filter="blinds(horizontal)">
                                      <p:cBhvr>
                                        <p:cTn id="37" dur="500"/>
                                        <p:tgtEl>
                                          <p:spTgt spid="5109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511001"/>
                                        </p:tgtEl>
                                        <p:attrNameLst>
                                          <p:attrName>style.visibility</p:attrName>
                                        </p:attrNameLst>
                                      </p:cBhvr>
                                      <p:to>
                                        <p:strVal val="visible"/>
                                      </p:to>
                                    </p:set>
                                    <p:animEffect transition="in" filter="barn(outVertical)">
                                      <p:cBhvr>
                                        <p:cTn id="42" dur="500"/>
                                        <p:tgtEl>
                                          <p:spTgt spid="5110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nodeType="clickEffect">
                                  <p:stCondLst>
                                    <p:cond delay="0"/>
                                  </p:stCondLst>
                                  <p:childTnLst>
                                    <p:set>
                                      <p:cBhvr>
                                        <p:cTn id="46" dur="1" fill="hold">
                                          <p:stCondLst>
                                            <p:cond delay="0"/>
                                          </p:stCondLst>
                                        </p:cTn>
                                        <p:tgtEl>
                                          <p:spTgt spid="511027"/>
                                        </p:tgtEl>
                                        <p:attrNameLst>
                                          <p:attrName>style.visibility</p:attrName>
                                        </p:attrNameLst>
                                      </p:cBhvr>
                                      <p:to>
                                        <p:strVal val="visible"/>
                                      </p:to>
                                    </p:set>
                                    <p:animEffect transition="in" filter="barn(outVertical)">
                                      <p:cBhvr>
                                        <p:cTn id="47" dur="500"/>
                                        <p:tgtEl>
                                          <p:spTgt spid="5110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510993"/>
                                        </p:tgtEl>
                                        <p:attrNameLst>
                                          <p:attrName>style.visibility</p:attrName>
                                        </p:attrNameLst>
                                      </p:cBhvr>
                                      <p:to>
                                        <p:strVal val="visible"/>
                                      </p:to>
                                    </p:set>
                                    <p:animEffect transition="in" filter="strips(downRight)">
                                      <p:cBhvr>
                                        <p:cTn id="52" dur="500"/>
                                        <p:tgtEl>
                                          <p:spTgt spid="510993"/>
                                        </p:tgtEl>
                                      </p:cBhvr>
                                    </p:animEffect>
                                  </p:childTnLst>
                                </p:cTn>
                              </p:par>
                            </p:childTnLst>
                          </p:cTn>
                        </p:par>
                        <p:par>
                          <p:cTn id="53" fill="hold" nodeType="afterGroup">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510988"/>
                                        </p:tgtEl>
                                        <p:attrNameLst>
                                          <p:attrName>style.visibility</p:attrName>
                                        </p:attrNameLst>
                                      </p:cBhvr>
                                      <p:to>
                                        <p:strVal val="visible"/>
                                      </p:to>
                                    </p:set>
                                    <p:animEffect transition="in" filter="dissolve">
                                      <p:cBhvr>
                                        <p:cTn id="56" dur="500"/>
                                        <p:tgtEl>
                                          <p:spTgt spid="51098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6" presetClass="entr" presetSubtype="37" fill="hold" grpId="0" nodeType="clickEffect">
                                  <p:stCondLst>
                                    <p:cond delay="0"/>
                                  </p:stCondLst>
                                  <p:childTnLst>
                                    <p:set>
                                      <p:cBhvr>
                                        <p:cTn id="60" dur="1" fill="hold">
                                          <p:stCondLst>
                                            <p:cond delay="0"/>
                                          </p:stCondLst>
                                        </p:cTn>
                                        <p:tgtEl>
                                          <p:spTgt spid="511033"/>
                                        </p:tgtEl>
                                        <p:attrNameLst>
                                          <p:attrName>style.visibility</p:attrName>
                                        </p:attrNameLst>
                                      </p:cBhvr>
                                      <p:to>
                                        <p:strVal val="visible"/>
                                      </p:to>
                                    </p:set>
                                    <p:animEffect transition="in" filter="barn(outVertical)">
                                      <p:cBhvr>
                                        <p:cTn id="61" dur="500"/>
                                        <p:tgtEl>
                                          <p:spTgt spid="51103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10989"/>
                                        </p:tgtEl>
                                        <p:attrNameLst>
                                          <p:attrName>style.visibility</p:attrName>
                                        </p:attrNameLst>
                                      </p:cBhvr>
                                      <p:to>
                                        <p:strVal val="visible"/>
                                      </p:to>
                                    </p:set>
                                    <p:animEffect transition="in" filter="blinds(horizontal)">
                                      <p:cBhvr>
                                        <p:cTn id="66" dur="500"/>
                                        <p:tgtEl>
                                          <p:spTgt spid="51098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6" presetClass="entr" presetSubtype="37" fill="hold" nodeType="clickEffect">
                                  <p:stCondLst>
                                    <p:cond delay="0"/>
                                  </p:stCondLst>
                                  <p:childTnLst>
                                    <p:set>
                                      <p:cBhvr>
                                        <p:cTn id="70" dur="1" fill="hold">
                                          <p:stCondLst>
                                            <p:cond delay="0"/>
                                          </p:stCondLst>
                                        </p:cTn>
                                        <p:tgtEl>
                                          <p:spTgt spid="511037"/>
                                        </p:tgtEl>
                                        <p:attrNameLst>
                                          <p:attrName>style.visibility</p:attrName>
                                        </p:attrNameLst>
                                      </p:cBhvr>
                                      <p:to>
                                        <p:strVal val="visible"/>
                                      </p:to>
                                    </p:set>
                                    <p:animEffect transition="in" filter="barn(outVertical)">
                                      <p:cBhvr>
                                        <p:cTn id="71" dur="500"/>
                                        <p:tgtEl>
                                          <p:spTgt spid="51103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6" presetClass="entr" presetSubtype="37" fill="hold" nodeType="clickEffect">
                                  <p:stCondLst>
                                    <p:cond delay="0"/>
                                  </p:stCondLst>
                                  <p:childTnLst>
                                    <p:set>
                                      <p:cBhvr>
                                        <p:cTn id="75" dur="1" fill="hold">
                                          <p:stCondLst>
                                            <p:cond delay="0"/>
                                          </p:stCondLst>
                                        </p:cTn>
                                        <p:tgtEl>
                                          <p:spTgt spid="511034"/>
                                        </p:tgtEl>
                                        <p:attrNameLst>
                                          <p:attrName>style.visibility</p:attrName>
                                        </p:attrNameLst>
                                      </p:cBhvr>
                                      <p:to>
                                        <p:strVal val="visible"/>
                                      </p:to>
                                    </p:set>
                                    <p:animEffect transition="in" filter="barn(outVertical)">
                                      <p:cBhvr>
                                        <p:cTn id="76" dur="500"/>
                                        <p:tgtEl>
                                          <p:spTgt spid="51103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37" fill="hold" nodeType="clickEffect">
                                  <p:stCondLst>
                                    <p:cond delay="0"/>
                                  </p:stCondLst>
                                  <p:childTnLst>
                                    <p:set>
                                      <p:cBhvr>
                                        <p:cTn id="80" dur="1" fill="hold">
                                          <p:stCondLst>
                                            <p:cond delay="0"/>
                                          </p:stCondLst>
                                        </p:cTn>
                                        <p:tgtEl>
                                          <p:spTgt spid="511014"/>
                                        </p:tgtEl>
                                        <p:attrNameLst>
                                          <p:attrName>style.visibility</p:attrName>
                                        </p:attrNameLst>
                                      </p:cBhvr>
                                      <p:to>
                                        <p:strVal val="visible"/>
                                      </p:to>
                                    </p:set>
                                    <p:animEffect transition="in" filter="barn(outVertical)">
                                      <p:cBhvr>
                                        <p:cTn id="81" dur="500"/>
                                        <p:tgtEl>
                                          <p:spTgt spid="51101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6" presetClass="entr" presetSubtype="37" fill="hold" nodeType="clickEffect">
                                  <p:stCondLst>
                                    <p:cond delay="0"/>
                                  </p:stCondLst>
                                  <p:childTnLst>
                                    <p:set>
                                      <p:cBhvr>
                                        <p:cTn id="85" dur="1" fill="hold">
                                          <p:stCondLst>
                                            <p:cond delay="0"/>
                                          </p:stCondLst>
                                        </p:cTn>
                                        <p:tgtEl>
                                          <p:spTgt spid="511030"/>
                                        </p:tgtEl>
                                        <p:attrNameLst>
                                          <p:attrName>style.visibility</p:attrName>
                                        </p:attrNameLst>
                                      </p:cBhvr>
                                      <p:to>
                                        <p:strVal val="visible"/>
                                      </p:to>
                                    </p:set>
                                    <p:animEffect transition="in" filter="barn(outVertical)">
                                      <p:cBhvr>
                                        <p:cTn id="86" dur="500"/>
                                        <p:tgtEl>
                                          <p:spTgt spid="51103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8" presetClass="entr" presetSubtype="12" fill="hold" grpId="0" nodeType="clickEffect">
                                  <p:stCondLst>
                                    <p:cond delay="0"/>
                                  </p:stCondLst>
                                  <p:childTnLst>
                                    <p:set>
                                      <p:cBhvr>
                                        <p:cTn id="90" dur="1" fill="hold">
                                          <p:stCondLst>
                                            <p:cond delay="0"/>
                                          </p:stCondLst>
                                        </p:cTn>
                                        <p:tgtEl>
                                          <p:spTgt spid="510994"/>
                                        </p:tgtEl>
                                        <p:attrNameLst>
                                          <p:attrName>style.visibility</p:attrName>
                                        </p:attrNameLst>
                                      </p:cBhvr>
                                      <p:to>
                                        <p:strVal val="visible"/>
                                      </p:to>
                                    </p:set>
                                    <p:animEffect transition="in" filter="strips(downLeft)">
                                      <p:cBhvr>
                                        <p:cTn id="91" dur="500"/>
                                        <p:tgtEl>
                                          <p:spTgt spid="510994"/>
                                        </p:tgtEl>
                                      </p:cBhvr>
                                    </p:animEffect>
                                  </p:childTnLst>
                                </p:cTn>
                              </p:par>
                            </p:childTnLst>
                          </p:cTn>
                        </p:par>
                        <p:par>
                          <p:cTn id="92" fill="hold" nodeType="afterGroup">
                            <p:stCondLst>
                              <p:cond delay="500"/>
                            </p:stCondLst>
                            <p:childTnLst>
                              <p:par>
                                <p:cTn id="93" presetID="9" presetClass="entr" presetSubtype="0" fill="hold" grpId="0" nodeType="afterEffect">
                                  <p:stCondLst>
                                    <p:cond delay="0"/>
                                  </p:stCondLst>
                                  <p:childTnLst>
                                    <p:set>
                                      <p:cBhvr>
                                        <p:cTn id="94" dur="1" fill="hold">
                                          <p:stCondLst>
                                            <p:cond delay="0"/>
                                          </p:stCondLst>
                                        </p:cTn>
                                        <p:tgtEl>
                                          <p:spTgt spid="510990"/>
                                        </p:tgtEl>
                                        <p:attrNameLst>
                                          <p:attrName>style.visibility</p:attrName>
                                        </p:attrNameLst>
                                      </p:cBhvr>
                                      <p:to>
                                        <p:strVal val="visible"/>
                                      </p:to>
                                    </p:set>
                                    <p:animEffect transition="in" filter="dissolve">
                                      <p:cBhvr>
                                        <p:cTn id="95" dur="500"/>
                                        <p:tgtEl>
                                          <p:spTgt spid="51099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6" presetClass="entr" presetSubtype="37" fill="hold" grpId="0" nodeType="clickEffect">
                                  <p:stCondLst>
                                    <p:cond delay="0"/>
                                  </p:stCondLst>
                                  <p:childTnLst>
                                    <p:set>
                                      <p:cBhvr>
                                        <p:cTn id="99" dur="1" fill="hold">
                                          <p:stCondLst>
                                            <p:cond delay="0"/>
                                          </p:stCondLst>
                                        </p:cTn>
                                        <p:tgtEl>
                                          <p:spTgt spid="511040"/>
                                        </p:tgtEl>
                                        <p:attrNameLst>
                                          <p:attrName>style.visibility</p:attrName>
                                        </p:attrNameLst>
                                      </p:cBhvr>
                                      <p:to>
                                        <p:strVal val="visible"/>
                                      </p:to>
                                    </p:set>
                                    <p:animEffect transition="in" filter="barn(outVertical)">
                                      <p:cBhvr>
                                        <p:cTn id="100" dur="500"/>
                                        <p:tgtEl>
                                          <p:spTgt spid="51104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510991"/>
                                        </p:tgtEl>
                                        <p:attrNameLst>
                                          <p:attrName>style.visibility</p:attrName>
                                        </p:attrNameLst>
                                      </p:cBhvr>
                                      <p:to>
                                        <p:strVal val="visible"/>
                                      </p:to>
                                    </p:set>
                                    <p:animEffect transition="in" filter="blinds(horizontal)">
                                      <p:cBhvr>
                                        <p:cTn id="105" dur="500"/>
                                        <p:tgtEl>
                                          <p:spTgt spid="51099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6" presetClass="entr" presetSubtype="37" fill="hold" nodeType="clickEffect">
                                  <p:stCondLst>
                                    <p:cond delay="0"/>
                                  </p:stCondLst>
                                  <p:childTnLst>
                                    <p:set>
                                      <p:cBhvr>
                                        <p:cTn id="109" dur="1" fill="hold">
                                          <p:stCondLst>
                                            <p:cond delay="0"/>
                                          </p:stCondLst>
                                        </p:cTn>
                                        <p:tgtEl>
                                          <p:spTgt spid="511041"/>
                                        </p:tgtEl>
                                        <p:attrNameLst>
                                          <p:attrName>style.visibility</p:attrName>
                                        </p:attrNameLst>
                                      </p:cBhvr>
                                      <p:to>
                                        <p:strVal val="visible"/>
                                      </p:to>
                                    </p:set>
                                    <p:animEffect transition="in" filter="barn(outVertical)">
                                      <p:cBhvr>
                                        <p:cTn id="110" dur="500"/>
                                        <p:tgtEl>
                                          <p:spTgt spid="51104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6" presetClass="entr" presetSubtype="37" fill="hold" nodeType="clickEffect">
                                  <p:stCondLst>
                                    <p:cond delay="0"/>
                                  </p:stCondLst>
                                  <p:childTnLst>
                                    <p:set>
                                      <p:cBhvr>
                                        <p:cTn id="114" dur="1" fill="hold">
                                          <p:stCondLst>
                                            <p:cond delay="0"/>
                                          </p:stCondLst>
                                        </p:cTn>
                                        <p:tgtEl>
                                          <p:spTgt spid="511046"/>
                                        </p:tgtEl>
                                        <p:attrNameLst>
                                          <p:attrName>style.visibility</p:attrName>
                                        </p:attrNameLst>
                                      </p:cBhvr>
                                      <p:to>
                                        <p:strVal val="visible"/>
                                      </p:to>
                                    </p:set>
                                    <p:animEffect transition="in" filter="barn(outVertical)">
                                      <p:cBhvr>
                                        <p:cTn id="115" dur="500"/>
                                        <p:tgtEl>
                                          <p:spTgt spid="51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utoUpdateAnimBg="0"/>
      <p:bldP spid="510986" grpId="0" autoUpdateAnimBg="0"/>
      <p:bldP spid="510987" grpId="0" autoUpdateAnimBg="0"/>
      <p:bldP spid="510988" grpId="0" autoUpdateAnimBg="0"/>
      <p:bldP spid="510989" grpId="0" autoUpdateAnimBg="0"/>
      <p:bldP spid="510990" grpId="0" autoUpdateAnimBg="0"/>
      <p:bldP spid="510991" grpId="0" autoUpdateAnimBg="0"/>
      <p:bldP spid="510992" grpId="0" animBg="1"/>
      <p:bldP spid="510993" grpId="0" animBg="1"/>
      <p:bldP spid="510994" grpId="0" animBg="1"/>
      <p:bldP spid="511033" grpId="0" animBg="1" autoUpdateAnimBg="0"/>
      <p:bldP spid="511040"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67" name="Text Box 43"/>
          <p:cNvSpPr txBox="1">
            <a:spLocks noChangeArrowheads="1"/>
          </p:cNvSpPr>
          <p:nvPr/>
        </p:nvSpPr>
        <p:spPr bwMode="auto">
          <a:xfrm>
            <a:off x="576103" y="2132856"/>
            <a:ext cx="8135938" cy="3797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ts val="600"/>
              </a:spcBef>
              <a:defRPr/>
            </a:pPr>
            <a:r>
              <a:rPr lang="en-US" altLang="zh-CN" sz="2800"/>
              <a:t>1</a:t>
            </a:r>
            <a:r>
              <a:rPr lang="zh-CN" altLang="en-US" sz="2800"/>
              <a:t>、</a:t>
            </a:r>
            <a:r>
              <a:rPr lang="zh-CN" altLang="zh-CN" sz="2800"/>
              <a:t>Pentium</a:t>
            </a:r>
            <a:r>
              <a:rPr lang="zh-CN" altLang="zh-CN" sz="2800"/>
              <a:t>的</a:t>
            </a:r>
            <a:r>
              <a:rPr lang="zh-CN" altLang="zh-CN" sz="2800" smtClean="0"/>
              <a:t>寻址方式</a:t>
            </a:r>
            <a:endParaRPr kumimoji="1" lang="en-US" altLang="zh-CN" sz="2800" smtClean="0">
              <a:latin typeface="+mn-ea"/>
              <a:ea typeface="+mn-ea"/>
            </a:endParaRPr>
          </a:p>
          <a:p>
            <a:pPr>
              <a:lnSpc>
                <a:spcPct val="120000"/>
              </a:lnSpc>
              <a:spcBef>
                <a:spcPts val="600"/>
              </a:spcBef>
              <a:defRPr/>
            </a:pPr>
            <a:r>
              <a:rPr kumimoji="1" lang="zh-CN" altLang="en-US" sz="2800" smtClean="0">
                <a:latin typeface="+mn-ea"/>
                <a:ea typeface="+mn-ea"/>
              </a:rPr>
              <a:t>在实地址模式下，逻辑地址形式为段寻址方式：将段寄存器内容左移</a:t>
            </a:r>
            <a:r>
              <a:rPr kumimoji="1" lang="en-US" altLang="zh-CN" sz="2800" smtClean="0">
                <a:latin typeface="+mn-ea"/>
                <a:ea typeface="+mn-ea"/>
              </a:rPr>
              <a:t>4</a:t>
            </a:r>
            <a:r>
              <a:rPr kumimoji="1" lang="zh-CN" altLang="en-US" sz="2800" smtClean="0">
                <a:latin typeface="+mn-ea"/>
                <a:ea typeface="+mn-ea"/>
              </a:rPr>
              <a:t>位，低</a:t>
            </a:r>
            <a:r>
              <a:rPr kumimoji="1" lang="en-US" altLang="zh-CN" sz="2800" smtClean="0">
                <a:latin typeface="+mn-ea"/>
                <a:ea typeface="+mn-ea"/>
              </a:rPr>
              <a:t>4</a:t>
            </a:r>
            <a:r>
              <a:rPr kumimoji="1" lang="zh-CN" altLang="en-US" sz="2800" smtClean="0">
                <a:latin typeface="+mn-ea"/>
                <a:ea typeface="+mn-ea"/>
              </a:rPr>
              <a:t>位补</a:t>
            </a:r>
            <a:r>
              <a:rPr kumimoji="1" lang="en-US" altLang="zh-CN" sz="2800" smtClean="0">
                <a:latin typeface="+mn-ea"/>
                <a:ea typeface="+mn-ea"/>
              </a:rPr>
              <a:t>0</a:t>
            </a:r>
            <a:r>
              <a:rPr kumimoji="1" lang="zh-CN" altLang="en-US" sz="2800" smtClean="0">
                <a:latin typeface="+mn-ea"/>
                <a:ea typeface="+mn-ea"/>
              </a:rPr>
              <a:t>，得到</a:t>
            </a:r>
            <a:r>
              <a:rPr kumimoji="1" lang="en-US" altLang="zh-CN" sz="2800" smtClean="0">
                <a:latin typeface="+mn-ea"/>
                <a:ea typeface="+mn-ea"/>
              </a:rPr>
              <a:t>20</a:t>
            </a:r>
            <a:r>
              <a:rPr kumimoji="1" lang="zh-CN" altLang="en-US" sz="2800" smtClean="0">
                <a:latin typeface="+mn-ea"/>
                <a:ea typeface="+mn-ea"/>
              </a:rPr>
              <a:t>位段基地址，再加上段内偏移，即得到</a:t>
            </a:r>
            <a:r>
              <a:rPr kumimoji="1" lang="en-US" altLang="zh-CN" sz="2800" smtClean="0">
                <a:latin typeface="+mn-ea"/>
                <a:ea typeface="+mn-ea"/>
              </a:rPr>
              <a:t>20</a:t>
            </a:r>
            <a:r>
              <a:rPr kumimoji="1" lang="zh-CN" altLang="en-US" sz="2800" smtClean="0">
                <a:latin typeface="+mn-ea"/>
                <a:ea typeface="+mn-ea"/>
              </a:rPr>
              <a:t>位物理地址。</a:t>
            </a:r>
            <a:endParaRPr kumimoji="1" lang="en-US" altLang="zh-CN" sz="2800" smtClean="0">
              <a:latin typeface="+mn-ea"/>
              <a:ea typeface="+mn-ea"/>
            </a:endParaRPr>
          </a:p>
          <a:p>
            <a:pPr>
              <a:lnSpc>
                <a:spcPct val="120000"/>
              </a:lnSpc>
              <a:spcBef>
                <a:spcPts val="600"/>
              </a:spcBef>
              <a:defRPr/>
            </a:pPr>
            <a:r>
              <a:rPr kumimoji="1" lang="zh-CN" altLang="en-US" sz="2800" smtClean="0">
                <a:latin typeface="+mn-ea"/>
                <a:ea typeface="+mn-ea"/>
              </a:rPr>
              <a:t>在保护模式下，</a:t>
            </a:r>
            <a:r>
              <a:rPr kumimoji="1" lang="en-US" altLang="zh-CN" sz="2800" smtClean="0">
                <a:latin typeface="+mn-ea"/>
                <a:ea typeface="+mn-ea"/>
              </a:rPr>
              <a:t>32</a:t>
            </a:r>
            <a:r>
              <a:rPr kumimoji="1" lang="zh-CN" altLang="en-US" sz="2800" smtClean="0">
                <a:latin typeface="+mn-ea"/>
                <a:ea typeface="+mn-ea"/>
              </a:rPr>
              <a:t>位段基地址加上段内偏移得到</a:t>
            </a:r>
            <a:r>
              <a:rPr kumimoji="1" lang="en-US" altLang="zh-CN" sz="2800" smtClean="0">
                <a:latin typeface="+mn-ea"/>
                <a:ea typeface="+mn-ea"/>
              </a:rPr>
              <a:t>32</a:t>
            </a:r>
            <a:r>
              <a:rPr kumimoji="1" lang="zh-CN" altLang="en-US" sz="2800" smtClean="0">
                <a:latin typeface="+mn-ea"/>
                <a:ea typeface="+mn-ea"/>
              </a:rPr>
              <a:t>位线性地址</a:t>
            </a:r>
            <a:r>
              <a:rPr kumimoji="1" lang="en-US" altLang="zh-CN" sz="2800" smtClean="0">
                <a:latin typeface="+mn-ea"/>
                <a:ea typeface="+mn-ea"/>
              </a:rPr>
              <a:t>LA</a:t>
            </a:r>
            <a:r>
              <a:rPr kumimoji="1" lang="zh-CN" altLang="en-US" sz="2800" smtClean="0">
                <a:latin typeface="+mn-ea"/>
                <a:ea typeface="+mn-ea"/>
              </a:rPr>
              <a:t>。由存储管理部件将其转换为</a:t>
            </a:r>
            <a:r>
              <a:rPr kumimoji="1" lang="en-US" altLang="zh-CN" sz="2800" smtClean="0">
                <a:latin typeface="+mn-ea"/>
                <a:ea typeface="+mn-ea"/>
              </a:rPr>
              <a:t>32</a:t>
            </a:r>
            <a:r>
              <a:rPr kumimoji="1" lang="zh-CN" altLang="en-US" sz="2800" smtClean="0">
                <a:latin typeface="+mn-ea"/>
                <a:ea typeface="+mn-ea"/>
              </a:rPr>
              <a:t>位物理地址。</a:t>
            </a:r>
            <a:endParaRPr kumimoji="1" lang="zh-CN" altLang="en-US" sz="2800">
              <a:latin typeface="+mn-ea"/>
              <a:ea typeface="+mn-ea"/>
            </a:endParaRPr>
          </a:p>
        </p:txBody>
      </p:sp>
      <p:sp>
        <p:nvSpPr>
          <p:cNvPr id="3" name="Rectangle 2"/>
          <p:cNvSpPr txBox="1">
            <a:spLocks noChangeArrowheads="1"/>
          </p:cNvSpPr>
          <p:nvPr/>
        </p:nvSpPr>
        <p:spPr>
          <a:xfrm>
            <a:off x="457200" y="620688"/>
            <a:ext cx="5338936" cy="868958"/>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pPr eaLnBrk="1" hangingPunct="1"/>
            <a:r>
              <a:rPr lang="zh-CN" altLang="zh-CN" sz="4400" smtClean="0"/>
              <a:t>4.4.3 </a:t>
            </a:r>
            <a:r>
              <a:rPr lang="zh-CN" sz="4400" smtClean="0"/>
              <a:t>寻址方式举例</a:t>
            </a:r>
            <a:endParaRPr lang="en-US" altLang="zh-CN" sz="4300" smtClean="0"/>
          </a:p>
        </p:txBody>
      </p:sp>
      <p:sp>
        <p:nvSpPr>
          <p:cNvPr id="2" name="日期占位符 1"/>
          <p:cNvSpPr>
            <a:spLocks noGrp="1"/>
          </p:cNvSpPr>
          <p:nvPr>
            <p:ph type="dt" sz="half" idx="10"/>
          </p:nvPr>
        </p:nvSpPr>
        <p:spPr/>
        <p:txBody>
          <a:bodyPr/>
          <a:lstStyle/>
          <a:p>
            <a:pPr>
              <a:defRPr/>
            </a:pPr>
            <a:fld id="{2D8F67DC-93AC-4D23-98F3-7851FE358418}" type="datetime13">
              <a:rPr lang="zh-CN" altLang="en-US" smtClean="0"/>
              <a:t>下午12时0分50秒</a:t>
            </a:fld>
            <a:endParaRPr lang="en-US" altLang="zh-CN"/>
          </a:p>
        </p:txBody>
      </p:sp>
      <p:sp>
        <p:nvSpPr>
          <p:cNvPr id="5" name="灯片编号占位符 4"/>
          <p:cNvSpPr>
            <a:spLocks noGrp="1"/>
          </p:cNvSpPr>
          <p:nvPr>
            <p:ph type="sldNum" sz="quarter" idx="12"/>
          </p:nvPr>
        </p:nvSpPr>
        <p:spPr/>
        <p:txBody>
          <a:bodyPr/>
          <a:lstStyle/>
          <a:p>
            <a:pPr>
              <a:defRPr/>
            </a:pPr>
            <a:fld id="{DE6D1031-44A0-4F6D-9A62-7060C78FDB21}" type="slidenum">
              <a:rPr lang="en-US" altLang="zh-CN" smtClean="0"/>
              <a:pPr>
                <a:defRPr/>
              </a:pPr>
              <a:t>51</a:t>
            </a:fld>
            <a:endParaRPr lang="en-US" altLang="zh-CN"/>
          </a:p>
        </p:txBody>
      </p:sp>
    </p:spTree>
    <p:extLst>
      <p:ext uri="{BB962C8B-B14F-4D97-AF65-F5344CB8AC3E}">
        <p14:creationId xmlns:p14="http://schemas.microsoft.com/office/powerpoint/2010/main" val="1705672037"/>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4C1FA6-EB9C-4802-930E-234B9819FA84}" type="slidenum">
              <a:rPr lang="en-US" altLang="zh-CN" smtClean="0"/>
              <a:pPr eaLnBrk="1" hangingPunct="1"/>
              <a:t>52</a:t>
            </a:fld>
            <a:endParaRPr lang="en-US" altLang="zh-CN" smtClean="0"/>
          </a:p>
        </p:txBody>
      </p:sp>
      <p:sp>
        <p:nvSpPr>
          <p:cNvPr id="53251" name="Rectangle 2"/>
          <p:cNvSpPr>
            <a:spLocks noGrp="1" noChangeArrowheads="1"/>
          </p:cNvSpPr>
          <p:nvPr>
            <p:ph type="title"/>
          </p:nvPr>
        </p:nvSpPr>
        <p:spPr>
          <a:xfrm>
            <a:off x="457200" y="548680"/>
            <a:ext cx="5338936" cy="868958"/>
          </a:xfrm>
        </p:spPr>
        <p:txBody>
          <a:bodyPr/>
          <a:lstStyle/>
          <a:p>
            <a:pPr eaLnBrk="1" hangingPunct="1"/>
            <a:r>
              <a:rPr lang="zh-CN" altLang="zh-CN" sz="4400" smtClean="0"/>
              <a:t>4.4.3 </a:t>
            </a:r>
            <a:r>
              <a:rPr lang="zh-CN" sz="4400" smtClean="0"/>
              <a:t>寻址方式举例</a:t>
            </a:r>
            <a:endParaRPr lang="en-US" altLang="zh-CN" sz="4300" smtClean="0"/>
          </a:p>
        </p:txBody>
      </p:sp>
      <p:pic>
        <p:nvPicPr>
          <p:cNvPr id="53252" name="Picture 3" descr="4a4">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004" y="1844824"/>
            <a:ext cx="6697663"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AutoShape 4">
            <a:hlinkClick r:id="" action="ppaction://noaction" highlightClick="1"/>
          </p:cNvPr>
          <p:cNvSpPr>
            <a:spLocks noChangeArrowheads="1"/>
          </p:cNvSpPr>
          <p:nvPr/>
        </p:nvSpPr>
        <p:spPr bwMode="auto">
          <a:xfrm>
            <a:off x="7812360" y="3501479"/>
            <a:ext cx="1223963" cy="719137"/>
          </a:xfrm>
          <a:prstGeom prst="actionButtonInformatio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隶书" pitchFamily="49" charset="-122"/>
                <a:ea typeface="隶书" pitchFamily="49" charset="-122"/>
                <a:hlinkClick r:id="rId2" action="ppaction://hlinkfile"/>
              </a:rPr>
              <a:t>CAI</a:t>
            </a:r>
            <a:endParaRPr lang="en-US" altLang="zh-CN" sz="2400">
              <a:latin typeface="隶书" pitchFamily="49" charset="-122"/>
              <a:ea typeface="隶书" pitchFamily="49" charset="-122"/>
            </a:endParaRPr>
          </a:p>
        </p:txBody>
      </p:sp>
      <p:sp>
        <p:nvSpPr>
          <p:cNvPr id="2" name="日期占位符 1"/>
          <p:cNvSpPr>
            <a:spLocks noGrp="1"/>
          </p:cNvSpPr>
          <p:nvPr>
            <p:ph type="dt" sz="half" idx="10"/>
          </p:nvPr>
        </p:nvSpPr>
        <p:spPr/>
        <p:txBody>
          <a:bodyPr/>
          <a:lstStyle/>
          <a:p>
            <a:pPr>
              <a:defRPr/>
            </a:pPr>
            <a:fld id="{E8D5D872-867D-4165-A450-FAB690B183ED}"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22B6CC9-26F9-4864-B15A-C4EE31705638}" type="slidenum">
              <a:rPr lang="en-US" altLang="zh-CN" smtClean="0"/>
              <a:pPr eaLnBrk="1" hangingPunct="1"/>
              <a:t>53</a:t>
            </a:fld>
            <a:endParaRPr lang="en-US" altLang="zh-CN" smtClean="0"/>
          </a:p>
        </p:txBody>
      </p:sp>
      <p:sp>
        <p:nvSpPr>
          <p:cNvPr id="54275" name="Rectangle 2"/>
          <p:cNvSpPr>
            <a:spLocks noGrp="1" noChangeArrowheads="1"/>
          </p:cNvSpPr>
          <p:nvPr>
            <p:ph type="title"/>
          </p:nvPr>
        </p:nvSpPr>
        <p:spPr>
          <a:xfrm>
            <a:off x="179388" y="260350"/>
            <a:ext cx="5267325" cy="796925"/>
          </a:xfrm>
        </p:spPr>
        <p:txBody>
          <a:bodyPr/>
          <a:lstStyle/>
          <a:p>
            <a:pPr eaLnBrk="1" hangingPunct="1"/>
            <a:r>
              <a:rPr lang="zh-CN" altLang="zh-CN" sz="4400" smtClean="0"/>
              <a:t>4.4.3 </a:t>
            </a:r>
            <a:r>
              <a:rPr lang="zh-CN" sz="4400" smtClean="0"/>
              <a:t>寻址方式举例</a:t>
            </a:r>
            <a:endParaRPr lang="zh-CN" altLang="en-US" sz="4300" smtClean="0"/>
          </a:p>
        </p:txBody>
      </p:sp>
      <p:graphicFrame>
        <p:nvGraphicFramePr>
          <p:cNvPr id="2" name="Group 3"/>
          <p:cNvGraphicFramePr>
            <a:graphicFrameLocks noGrp="1"/>
          </p:cNvGraphicFramePr>
          <p:nvPr>
            <p:ph sz="half" idx="2"/>
          </p:nvPr>
        </p:nvGraphicFramePr>
        <p:xfrm>
          <a:off x="250825" y="1658938"/>
          <a:ext cx="8713788" cy="4572000"/>
        </p:xfrm>
        <a:graphic>
          <a:graphicData uri="http://schemas.openxmlformats.org/drawingml/2006/table">
            <a:tbl>
              <a:tblPr/>
              <a:tblGrid>
                <a:gridCol w="3312680"/>
                <a:gridCol w="2592532"/>
                <a:gridCol w="2808576"/>
              </a:tblGrid>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方式</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算法</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说明</a:t>
                      </a: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立即寻址</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操作数</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寄存器寻址</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EA=R</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偏移量寻址</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EA=A</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基址寻址</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EA=(B)</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B</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为基址寄存器</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基址</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偏移量</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EA=(B)+A</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比例变址</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偏移</a:t>
                      </a: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量</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EA=(I)×S+A</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I</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为变址寄存器</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基址</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带变址</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偏移</a:t>
                      </a: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量</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EA=(B)+(I)+A</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基址</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比例变址</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偏移量</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EA=(B)+(I)×S+A</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S</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为比例因子</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463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相对寻址</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EA=(</a:t>
                      </a: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PC)+A</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1449" marR="9144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54322" name="矩形 4"/>
          <p:cNvSpPr>
            <a:spLocks noChangeArrowheads="1"/>
          </p:cNvSpPr>
          <p:nvPr/>
        </p:nvSpPr>
        <p:spPr bwMode="auto">
          <a:xfrm>
            <a:off x="250825" y="1052513"/>
            <a:ext cx="2944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400" b="1"/>
              <a:t>Pentium</a:t>
            </a:r>
            <a:r>
              <a:rPr lang="zh-CN" sz="2400" b="1"/>
              <a:t>的寻址方式</a:t>
            </a:r>
            <a:endParaRPr lang="zh-CN" altLang="en-US" sz="2400" b="1"/>
          </a:p>
        </p:txBody>
      </p:sp>
      <p:sp>
        <p:nvSpPr>
          <p:cNvPr id="3" name="日期占位符 2"/>
          <p:cNvSpPr>
            <a:spLocks noGrp="1"/>
          </p:cNvSpPr>
          <p:nvPr>
            <p:ph type="dt" sz="half" idx="10"/>
          </p:nvPr>
        </p:nvSpPr>
        <p:spPr/>
        <p:txBody>
          <a:bodyPr/>
          <a:lstStyle/>
          <a:p>
            <a:pPr>
              <a:defRPr/>
            </a:pPr>
            <a:fld id="{215D9BA0-56A9-4652-B63D-6DBA8402F5CE}"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D6969C-9A14-4952-B54C-DB4BA6A6A483}" type="slidenum">
              <a:rPr lang="en-US" altLang="zh-CN" smtClean="0"/>
              <a:pPr eaLnBrk="1" hangingPunct="1"/>
              <a:t>54</a:t>
            </a:fld>
            <a:endParaRPr lang="en-US" altLang="zh-CN" smtClean="0"/>
          </a:p>
        </p:txBody>
      </p:sp>
      <p:sp>
        <p:nvSpPr>
          <p:cNvPr id="55299" name="Rectangle 2"/>
          <p:cNvSpPr>
            <a:spLocks noGrp="1" noChangeArrowheads="1"/>
          </p:cNvSpPr>
          <p:nvPr>
            <p:ph type="title"/>
          </p:nvPr>
        </p:nvSpPr>
        <p:spPr>
          <a:xfrm>
            <a:off x="179388" y="260350"/>
            <a:ext cx="5267325" cy="796925"/>
          </a:xfrm>
        </p:spPr>
        <p:txBody>
          <a:bodyPr/>
          <a:lstStyle/>
          <a:p>
            <a:pPr eaLnBrk="1" hangingPunct="1"/>
            <a:r>
              <a:rPr lang="zh-CN" altLang="zh-CN" sz="4400" smtClean="0"/>
              <a:t>4.4.3 </a:t>
            </a:r>
            <a:r>
              <a:rPr lang="zh-CN" sz="4400" smtClean="0"/>
              <a:t>寻址方式举例</a:t>
            </a:r>
            <a:endParaRPr lang="zh-CN" altLang="en-US" sz="4300" smtClean="0"/>
          </a:p>
        </p:txBody>
      </p:sp>
      <p:graphicFrame>
        <p:nvGraphicFramePr>
          <p:cNvPr id="2" name="Group 3"/>
          <p:cNvGraphicFramePr>
            <a:graphicFrameLocks noGrp="1"/>
          </p:cNvGraphicFramePr>
          <p:nvPr>
            <p:ph sz="half" idx="2"/>
          </p:nvPr>
        </p:nvGraphicFramePr>
        <p:xfrm>
          <a:off x="684213" y="1989138"/>
          <a:ext cx="7056438" cy="4114800"/>
        </p:xfrm>
        <a:graphic>
          <a:graphicData uri="http://schemas.openxmlformats.org/drawingml/2006/table">
            <a:tbl>
              <a:tblPr/>
              <a:tblGrid>
                <a:gridCol w="2304143"/>
                <a:gridCol w="2304143"/>
                <a:gridCol w="2448152"/>
              </a:tblGrid>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指令</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方式</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算法</a:t>
                      </a: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取数</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存数寻址</a:t>
                      </a: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间接寻址</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EA=(BR)+D</a:t>
                      </a: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间接变址寻址</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EA=(BR)+(IR)</a:t>
                      </a: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转移寻址</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绝对寻址</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EA=I</a:t>
                      </a: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相对寻址</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EA=(PC)+I</a:t>
                      </a: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间接寻址</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EA=(L/CR)</a:t>
                      </a: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定点计算</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寄存器寻址</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EA=GPR</a:t>
                      </a: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立即寻址</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操作数</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=I</a:t>
                      </a: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463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浮点计算</a:t>
                      </a: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寄存器寻址</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EA=FPR</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91436" marR="9143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55342" name="矩形 4"/>
          <p:cNvSpPr>
            <a:spLocks noChangeArrowheads="1"/>
          </p:cNvSpPr>
          <p:nvPr/>
        </p:nvSpPr>
        <p:spPr bwMode="auto">
          <a:xfrm>
            <a:off x="539750" y="1284288"/>
            <a:ext cx="3254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t>2</a:t>
            </a:r>
            <a:r>
              <a:rPr lang="zh-CN" altLang="en-US" sz="2400"/>
              <a:t>、</a:t>
            </a:r>
            <a:r>
              <a:rPr lang="en-US" altLang="zh-CN" sz="2400"/>
              <a:t>PowerPC</a:t>
            </a:r>
            <a:r>
              <a:rPr lang="zh-CN" altLang="en-US" sz="2400"/>
              <a:t>寻址方式</a:t>
            </a:r>
          </a:p>
        </p:txBody>
      </p:sp>
      <p:sp>
        <p:nvSpPr>
          <p:cNvPr id="3" name="日期占位符 2"/>
          <p:cNvSpPr>
            <a:spLocks noGrp="1"/>
          </p:cNvSpPr>
          <p:nvPr>
            <p:ph type="dt" sz="half" idx="10"/>
          </p:nvPr>
        </p:nvSpPr>
        <p:spPr/>
        <p:txBody>
          <a:bodyPr/>
          <a:lstStyle/>
          <a:p>
            <a:pPr>
              <a:defRPr/>
            </a:pPr>
            <a:fld id="{8E78B2AC-F576-4393-8115-60383910A31C}"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BB55EC1-5CB1-48F6-8183-1AFBF347C4E7}" type="slidenum">
              <a:rPr lang="en-US" altLang="zh-CN" smtClean="0"/>
              <a:pPr eaLnBrk="1" hangingPunct="1"/>
              <a:t>55</a:t>
            </a:fld>
            <a:endParaRPr lang="en-US" altLang="zh-CN" smtClean="0"/>
          </a:p>
        </p:txBody>
      </p:sp>
      <p:sp>
        <p:nvSpPr>
          <p:cNvPr id="56323" name="Rectangle 2"/>
          <p:cNvSpPr>
            <a:spLocks noGrp="1" noChangeArrowheads="1"/>
          </p:cNvSpPr>
          <p:nvPr>
            <p:ph type="title"/>
          </p:nvPr>
        </p:nvSpPr>
        <p:spPr>
          <a:xfrm>
            <a:off x="468313" y="333375"/>
            <a:ext cx="5122862" cy="868363"/>
          </a:xfrm>
        </p:spPr>
        <p:txBody>
          <a:bodyPr/>
          <a:lstStyle/>
          <a:p>
            <a:pPr eaLnBrk="1" hangingPunct="1"/>
            <a:r>
              <a:rPr lang="zh-CN" altLang="zh-CN" smtClean="0"/>
              <a:t>4.4.3 </a:t>
            </a:r>
            <a:r>
              <a:rPr lang="zh-CN" smtClean="0"/>
              <a:t>寻址方式举例</a:t>
            </a:r>
            <a:endParaRPr lang="en-US" altLang="zh-CN" smtClean="0"/>
          </a:p>
        </p:txBody>
      </p:sp>
      <p:sp>
        <p:nvSpPr>
          <p:cNvPr id="56324" name="Rectangle 3"/>
          <p:cNvSpPr>
            <a:spLocks noGrp="1" noChangeArrowheads="1"/>
          </p:cNvSpPr>
          <p:nvPr>
            <p:ph type="body" idx="1"/>
          </p:nvPr>
        </p:nvSpPr>
        <p:spPr>
          <a:xfrm>
            <a:off x="457200" y="1719263"/>
            <a:ext cx="8229600" cy="4781550"/>
          </a:xfrm>
        </p:spPr>
        <p:txBody>
          <a:bodyPr/>
          <a:lstStyle/>
          <a:p>
            <a:pPr eaLnBrk="1" hangingPunct="1">
              <a:lnSpc>
                <a:spcPct val="90000"/>
              </a:lnSpc>
              <a:buFont typeface="Wingdings" pitchFamily="2" charset="2"/>
              <a:buNone/>
            </a:pPr>
            <a:r>
              <a:rPr lang="zh-CN" altLang="zh-CN" sz="2400" smtClean="0"/>
              <a:t>[</a:t>
            </a:r>
            <a:r>
              <a:rPr lang="zh-CN" sz="2400" smtClean="0"/>
              <a:t>例</a:t>
            </a:r>
            <a:r>
              <a:rPr lang="zh-CN" altLang="zh-CN" sz="2400" smtClean="0"/>
              <a:t>4</a:t>
            </a:r>
            <a:r>
              <a:rPr lang="en-US" altLang="zh-CN" sz="2400" smtClean="0"/>
              <a:t>.5</a:t>
            </a:r>
            <a:r>
              <a:rPr lang="zh-CN" altLang="zh-CN" sz="2400" smtClean="0"/>
              <a:t>] </a:t>
            </a:r>
            <a:r>
              <a:rPr lang="zh-CN" sz="2400" smtClean="0"/>
              <a:t>一种二地址</a:t>
            </a:r>
            <a:r>
              <a:rPr lang="zh-CN" altLang="zh-CN" sz="2400" smtClean="0"/>
              <a:t>RS</a:t>
            </a:r>
            <a:r>
              <a:rPr lang="zh-CN" sz="2400" smtClean="0"/>
              <a:t>型指令的结构如下：</a:t>
            </a:r>
            <a:br>
              <a:rPr lang="zh-CN" sz="2400" smtClean="0"/>
            </a:br>
            <a:r>
              <a:rPr lang="zh-CN" altLang="zh-CN" sz="2400" smtClean="0"/>
              <a:t>6</a:t>
            </a:r>
            <a:r>
              <a:rPr lang="zh-CN" sz="2400" smtClean="0"/>
              <a:t>位 </a:t>
            </a:r>
            <a:r>
              <a:rPr lang="en-US" altLang="zh-CN" sz="2400" smtClean="0"/>
              <a:t>  </a:t>
            </a:r>
            <a:r>
              <a:rPr lang="zh-CN" altLang="zh-CN" sz="2400" smtClean="0"/>
              <a:t>4</a:t>
            </a:r>
            <a:r>
              <a:rPr lang="zh-CN" sz="2400" smtClean="0"/>
              <a:t>位 </a:t>
            </a:r>
            <a:r>
              <a:rPr lang="en-US" altLang="zh-CN" sz="2400" smtClean="0"/>
              <a:t>                      </a:t>
            </a:r>
            <a:r>
              <a:rPr lang="zh-CN" altLang="zh-CN" sz="2400" smtClean="0"/>
              <a:t>1</a:t>
            </a:r>
            <a:r>
              <a:rPr lang="zh-CN" sz="2400" smtClean="0"/>
              <a:t>位 </a:t>
            </a:r>
            <a:r>
              <a:rPr lang="zh-CN" altLang="zh-CN" sz="2400" smtClean="0"/>
              <a:t>2</a:t>
            </a:r>
            <a:r>
              <a:rPr lang="zh-CN" sz="2400" smtClean="0"/>
              <a:t>位 </a:t>
            </a:r>
            <a:r>
              <a:rPr lang="zh-CN" altLang="zh-CN" sz="2400" smtClean="0"/>
              <a:t>16</a:t>
            </a:r>
            <a:r>
              <a:rPr lang="zh-CN" sz="2400" smtClean="0"/>
              <a:t>位 </a:t>
            </a:r>
            <a:endParaRPr lang="en-US" altLang="zh-CN" sz="2400" smtClean="0"/>
          </a:p>
          <a:p>
            <a:pPr eaLnBrk="1" hangingPunct="1">
              <a:lnSpc>
                <a:spcPct val="90000"/>
              </a:lnSpc>
              <a:buFont typeface="Wingdings" pitchFamily="2" charset="2"/>
              <a:buNone/>
            </a:pPr>
            <a:r>
              <a:rPr lang="en-US" altLang="zh-CN" sz="2400" smtClean="0"/>
              <a:t>    </a:t>
            </a:r>
            <a:r>
              <a:rPr lang="zh-CN" altLang="zh-CN" sz="2400" smtClean="0">
                <a:solidFill>
                  <a:srgbClr val="FF0000"/>
                </a:solidFill>
              </a:rPr>
              <a:t>OP </a:t>
            </a:r>
            <a:r>
              <a:rPr lang="en-US" altLang="zh-CN" sz="2400" smtClean="0">
                <a:solidFill>
                  <a:srgbClr val="FF0000"/>
                </a:solidFill>
              </a:rPr>
              <a:t>  </a:t>
            </a:r>
            <a:r>
              <a:rPr lang="zh-CN" sz="2400" smtClean="0">
                <a:solidFill>
                  <a:srgbClr val="FF0000"/>
                </a:solidFill>
              </a:rPr>
              <a:t>通用寄存器</a:t>
            </a:r>
            <a:r>
              <a:rPr lang="en-US" altLang="zh-CN" sz="2400" smtClean="0">
                <a:solidFill>
                  <a:srgbClr val="FF0000"/>
                </a:solidFill>
              </a:rPr>
              <a:t>           </a:t>
            </a:r>
            <a:r>
              <a:rPr lang="zh-CN" sz="2400" smtClean="0">
                <a:solidFill>
                  <a:srgbClr val="FF0000"/>
                </a:solidFill>
              </a:rPr>
              <a:t> </a:t>
            </a:r>
            <a:r>
              <a:rPr lang="zh-CN" altLang="zh-CN" sz="2400" smtClean="0">
                <a:solidFill>
                  <a:srgbClr val="FF0000"/>
                </a:solidFill>
              </a:rPr>
              <a:t>I </a:t>
            </a:r>
            <a:r>
              <a:rPr lang="en-US" altLang="zh-CN" sz="2400" smtClean="0">
                <a:solidFill>
                  <a:srgbClr val="FF0000"/>
                </a:solidFill>
              </a:rPr>
              <a:t>    </a:t>
            </a:r>
            <a:r>
              <a:rPr lang="zh-CN" altLang="zh-CN" sz="2400" smtClean="0">
                <a:solidFill>
                  <a:srgbClr val="FF0000"/>
                </a:solidFill>
              </a:rPr>
              <a:t>X </a:t>
            </a:r>
            <a:r>
              <a:rPr lang="en-US" altLang="zh-CN" sz="2400" smtClean="0">
                <a:solidFill>
                  <a:srgbClr val="FF0000"/>
                </a:solidFill>
              </a:rPr>
              <a:t>   </a:t>
            </a:r>
            <a:r>
              <a:rPr lang="zh-CN" sz="2400" smtClean="0">
                <a:solidFill>
                  <a:srgbClr val="FF0000"/>
                </a:solidFill>
              </a:rPr>
              <a:t>偏移量</a:t>
            </a:r>
            <a:r>
              <a:rPr lang="zh-CN" altLang="zh-CN" sz="2400" smtClean="0">
                <a:solidFill>
                  <a:srgbClr val="FF0000"/>
                </a:solidFill>
              </a:rPr>
              <a:t>D</a:t>
            </a:r>
            <a:r>
              <a:rPr lang="zh-CN" altLang="zh-CN" sz="2400" smtClean="0"/>
              <a:t/>
            </a:r>
            <a:br>
              <a:rPr lang="zh-CN" altLang="zh-CN" sz="2400" smtClean="0"/>
            </a:br>
            <a:r>
              <a:rPr lang="zh-CN" sz="2400" smtClean="0"/>
              <a:t>　其中</a:t>
            </a:r>
            <a:r>
              <a:rPr lang="zh-CN" altLang="zh-CN" sz="2400" smtClean="0"/>
              <a:t>I</a:t>
            </a:r>
            <a:r>
              <a:rPr lang="zh-CN" sz="2400" smtClean="0"/>
              <a:t>为间接寻址标志位，</a:t>
            </a:r>
            <a:r>
              <a:rPr lang="zh-CN" altLang="zh-CN" sz="2400" smtClean="0"/>
              <a:t>X</a:t>
            </a:r>
            <a:r>
              <a:rPr lang="zh-CN" sz="2400" smtClean="0"/>
              <a:t>为寻址模式字段，</a:t>
            </a:r>
            <a:r>
              <a:rPr lang="zh-CN" altLang="zh-CN" sz="2400" smtClean="0"/>
              <a:t>D</a:t>
            </a:r>
            <a:r>
              <a:rPr lang="zh-CN" sz="2400" smtClean="0"/>
              <a:t>为偏移量字段。通过</a:t>
            </a:r>
            <a:r>
              <a:rPr lang="zh-CN" altLang="zh-CN" sz="2400" smtClean="0"/>
              <a:t>I</a:t>
            </a:r>
            <a:r>
              <a:rPr lang="zh-CN" sz="2400" smtClean="0"/>
              <a:t>，</a:t>
            </a:r>
            <a:r>
              <a:rPr lang="zh-CN" altLang="zh-CN" sz="2400" smtClean="0"/>
              <a:t>X</a:t>
            </a:r>
            <a:r>
              <a:rPr lang="zh-CN" sz="2400" smtClean="0"/>
              <a:t>，</a:t>
            </a:r>
            <a:r>
              <a:rPr lang="zh-CN" altLang="zh-CN" sz="2400" smtClean="0"/>
              <a:t>D</a:t>
            </a:r>
            <a:r>
              <a:rPr lang="zh-CN" sz="2400" smtClean="0"/>
              <a:t>的组合，可构成如下寻址方式：</a:t>
            </a:r>
            <a:endParaRPr lang="en-US" altLang="zh-CN" sz="2400" smtClean="0"/>
          </a:p>
          <a:p>
            <a:pPr eaLnBrk="1" hangingPunct="1">
              <a:lnSpc>
                <a:spcPct val="90000"/>
              </a:lnSpc>
              <a:buFont typeface="Wingdings" pitchFamily="2" charset="2"/>
              <a:buNone/>
            </a:pPr>
            <a:r>
              <a:rPr lang="zh-CN" sz="2400" smtClean="0"/>
              <a:t/>
            </a:r>
            <a:br>
              <a:rPr lang="zh-CN" sz="2400" smtClean="0"/>
            </a:br>
            <a:r>
              <a:rPr lang="zh-CN" sz="2400" smtClean="0"/>
              <a:t/>
            </a:r>
            <a:br>
              <a:rPr lang="zh-CN" sz="2400" smtClean="0"/>
            </a:br>
            <a:r>
              <a:rPr lang="zh-CN" sz="2400" smtClean="0"/>
              <a:t>　</a:t>
            </a:r>
            <a:endParaRPr lang="en-US" altLang="zh-CN" sz="2400" smtClean="0"/>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zh-CN" sz="2400" smtClean="0"/>
              <a:t>请写出</a:t>
            </a:r>
            <a:r>
              <a:rPr lang="zh-CN" altLang="zh-CN" sz="2400" smtClean="0"/>
              <a:t>6</a:t>
            </a:r>
            <a:r>
              <a:rPr lang="zh-CN" sz="2400" smtClean="0"/>
              <a:t>种寻址方式的名称。</a:t>
            </a:r>
            <a:br>
              <a:rPr lang="zh-CN" sz="2400" smtClean="0"/>
            </a:br>
            <a:endParaRPr lang="en-US" altLang="zh-CN" sz="2100" smtClean="0"/>
          </a:p>
        </p:txBody>
      </p:sp>
      <p:pic>
        <p:nvPicPr>
          <p:cNvPr id="563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3500438"/>
            <a:ext cx="542925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70C3C49F-C408-470A-8DFD-16DAB40D1BBC}"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8254AD-EA38-48C9-883B-B0B7AFD2F562}" type="slidenum">
              <a:rPr lang="en-US" altLang="zh-CN" smtClean="0"/>
              <a:pPr eaLnBrk="1" hangingPunct="1"/>
              <a:t>56</a:t>
            </a:fld>
            <a:endParaRPr lang="en-US" altLang="zh-CN" smtClean="0"/>
          </a:p>
        </p:txBody>
      </p:sp>
      <p:sp>
        <p:nvSpPr>
          <p:cNvPr id="57347" name="Rectangle 3"/>
          <p:cNvSpPr>
            <a:spLocks noGrp="1" noChangeArrowheads="1"/>
          </p:cNvSpPr>
          <p:nvPr>
            <p:ph type="body" idx="1"/>
          </p:nvPr>
        </p:nvSpPr>
        <p:spPr>
          <a:xfrm>
            <a:off x="900113" y="1341438"/>
            <a:ext cx="4257675" cy="3887787"/>
          </a:xfrm>
        </p:spPr>
        <p:txBody>
          <a:bodyPr/>
          <a:lstStyle/>
          <a:p>
            <a:pPr marL="0" indent="0" eaLnBrk="1" hangingPunct="1">
              <a:buFont typeface="Wingdings" pitchFamily="2" charset="2"/>
              <a:buNone/>
            </a:pPr>
            <a:r>
              <a:rPr lang="zh-CN" altLang="en-US" sz="2800" smtClean="0"/>
              <a:t>解：</a:t>
            </a:r>
            <a:endParaRPr lang="en-US" altLang="zh-CN" sz="2800" smtClean="0"/>
          </a:p>
          <a:p>
            <a:pPr marL="0" indent="0" eaLnBrk="1" hangingPunct="1">
              <a:buFont typeface="Wingdings" pitchFamily="2" charset="2"/>
              <a:buNone/>
            </a:pPr>
            <a:r>
              <a:rPr lang="zh-CN" altLang="en-US" sz="2800" smtClean="0"/>
              <a:t>（</a:t>
            </a:r>
            <a:r>
              <a:rPr lang="en-US" altLang="zh-CN" sz="2800" smtClean="0"/>
              <a:t>1</a:t>
            </a:r>
            <a:r>
              <a:rPr lang="zh-CN" altLang="en-US" sz="2800" smtClean="0"/>
              <a:t>）直接寻址</a:t>
            </a:r>
            <a:endParaRPr lang="en-US" altLang="zh-CN" sz="2800" smtClean="0"/>
          </a:p>
          <a:p>
            <a:pPr marL="0" indent="0" eaLnBrk="1" hangingPunct="1">
              <a:buFont typeface="Wingdings" pitchFamily="2" charset="2"/>
              <a:buNone/>
            </a:pPr>
            <a:r>
              <a:rPr lang="zh-CN" altLang="en-US" sz="2800" smtClean="0"/>
              <a:t>（</a:t>
            </a:r>
            <a:r>
              <a:rPr lang="en-US" altLang="zh-CN" sz="2800" smtClean="0"/>
              <a:t>2</a:t>
            </a:r>
            <a:r>
              <a:rPr lang="zh-CN" altLang="en-US" sz="2800" smtClean="0"/>
              <a:t>）相对寻址</a:t>
            </a:r>
            <a:endParaRPr lang="en-US" altLang="zh-CN" sz="2800" smtClean="0"/>
          </a:p>
          <a:p>
            <a:pPr marL="0" indent="0" eaLnBrk="1" hangingPunct="1">
              <a:buFont typeface="Wingdings" pitchFamily="2" charset="2"/>
              <a:buNone/>
            </a:pPr>
            <a:r>
              <a:rPr lang="zh-CN" altLang="en-US" sz="2800" smtClean="0"/>
              <a:t>（</a:t>
            </a:r>
            <a:r>
              <a:rPr lang="en-US" altLang="zh-CN" sz="2800" smtClean="0"/>
              <a:t>3</a:t>
            </a:r>
            <a:r>
              <a:rPr lang="zh-CN" altLang="en-US" sz="2800" smtClean="0"/>
              <a:t>）变址寻址</a:t>
            </a:r>
            <a:endParaRPr lang="en-US" altLang="zh-CN" sz="2800" smtClean="0"/>
          </a:p>
          <a:p>
            <a:pPr marL="0" indent="0" eaLnBrk="1" hangingPunct="1">
              <a:buFont typeface="Wingdings" pitchFamily="2" charset="2"/>
              <a:buNone/>
            </a:pPr>
            <a:r>
              <a:rPr lang="zh-CN" altLang="en-US" sz="2800" smtClean="0"/>
              <a:t>（</a:t>
            </a:r>
            <a:r>
              <a:rPr lang="en-US" altLang="zh-CN" sz="2800" smtClean="0"/>
              <a:t>4</a:t>
            </a:r>
            <a:r>
              <a:rPr lang="zh-CN" altLang="en-US" sz="2800" smtClean="0"/>
              <a:t>）寄存器间接寻址</a:t>
            </a:r>
            <a:endParaRPr lang="en-US" altLang="zh-CN" sz="2800" smtClean="0"/>
          </a:p>
          <a:p>
            <a:pPr marL="0" indent="0" eaLnBrk="1" hangingPunct="1">
              <a:buFont typeface="Wingdings" pitchFamily="2" charset="2"/>
              <a:buNone/>
            </a:pPr>
            <a:r>
              <a:rPr lang="zh-CN" altLang="en-US" sz="2800" smtClean="0"/>
              <a:t>（</a:t>
            </a:r>
            <a:r>
              <a:rPr lang="en-US" altLang="zh-CN" sz="2800" smtClean="0"/>
              <a:t>5</a:t>
            </a:r>
            <a:r>
              <a:rPr lang="zh-CN" altLang="en-US" sz="2800" smtClean="0"/>
              <a:t>）间接寻址</a:t>
            </a:r>
            <a:endParaRPr lang="en-US" altLang="zh-CN" sz="2800" smtClean="0"/>
          </a:p>
          <a:p>
            <a:pPr marL="0" indent="0" eaLnBrk="1" hangingPunct="1">
              <a:buFont typeface="Wingdings" pitchFamily="2" charset="2"/>
              <a:buNone/>
            </a:pPr>
            <a:r>
              <a:rPr lang="zh-CN" altLang="en-US" sz="2800" smtClean="0"/>
              <a:t>（</a:t>
            </a:r>
            <a:r>
              <a:rPr lang="en-US" altLang="zh-CN" sz="2800" smtClean="0"/>
              <a:t>6</a:t>
            </a:r>
            <a:r>
              <a:rPr lang="zh-CN" altLang="en-US" sz="2800" smtClean="0"/>
              <a:t>）基址寻址</a:t>
            </a:r>
          </a:p>
        </p:txBody>
      </p:sp>
      <p:sp>
        <p:nvSpPr>
          <p:cNvPr id="2" name="日期占位符 1"/>
          <p:cNvSpPr>
            <a:spLocks noGrp="1"/>
          </p:cNvSpPr>
          <p:nvPr>
            <p:ph type="dt" sz="half" idx="10"/>
          </p:nvPr>
        </p:nvSpPr>
        <p:spPr/>
        <p:txBody>
          <a:bodyPr/>
          <a:lstStyle/>
          <a:p>
            <a:pPr>
              <a:defRPr/>
            </a:pPr>
            <a:fld id="{26271710-CE87-4A9A-8FB7-767D49778FF8}"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088DD4-0845-40F6-9FB3-42AE6C01088F}" type="slidenum">
              <a:rPr lang="en-US" altLang="zh-CN" smtClean="0"/>
              <a:pPr eaLnBrk="1" hangingPunct="1"/>
              <a:t>57</a:t>
            </a:fld>
            <a:endParaRPr lang="en-US" altLang="zh-CN" smtClean="0"/>
          </a:p>
        </p:txBody>
      </p:sp>
      <p:sp>
        <p:nvSpPr>
          <p:cNvPr id="58371" name="Rectangle 2"/>
          <p:cNvSpPr>
            <a:spLocks noGrp="1" noChangeArrowheads="1"/>
          </p:cNvSpPr>
          <p:nvPr>
            <p:ph type="title"/>
          </p:nvPr>
        </p:nvSpPr>
        <p:spPr>
          <a:xfrm>
            <a:off x="457200" y="223838"/>
            <a:ext cx="7543800" cy="1193800"/>
          </a:xfrm>
        </p:spPr>
        <p:txBody>
          <a:bodyPr/>
          <a:lstStyle/>
          <a:p>
            <a:pPr eaLnBrk="1" hangingPunct="1"/>
            <a:r>
              <a:rPr lang="en-US" altLang="zh-CN" sz="3500" smtClean="0">
                <a:cs typeface="Times New Roman" pitchFamily="18" charset="0"/>
              </a:rPr>
              <a:t>4.5 </a:t>
            </a:r>
            <a:r>
              <a:rPr lang="zh-CN" altLang="en-US" sz="3500" smtClean="0"/>
              <a:t>典型指令</a:t>
            </a:r>
          </a:p>
        </p:txBody>
      </p:sp>
      <p:sp>
        <p:nvSpPr>
          <p:cNvPr id="58372" name="Rectangle 3"/>
          <p:cNvSpPr>
            <a:spLocks noGrp="1" noChangeArrowheads="1"/>
          </p:cNvSpPr>
          <p:nvPr>
            <p:ph type="body" idx="1"/>
          </p:nvPr>
        </p:nvSpPr>
        <p:spPr>
          <a:xfrm>
            <a:off x="457200" y="1484313"/>
            <a:ext cx="4114800" cy="1439862"/>
          </a:xfrm>
        </p:spPr>
        <p:txBody>
          <a:bodyPr/>
          <a:lstStyle/>
          <a:p>
            <a:pPr marL="0" indent="0" eaLnBrk="1" hangingPunct="1">
              <a:buFont typeface="Wingdings" pitchFamily="2" charset="2"/>
              <a:buNone/>
            </a:pPr>
            <a:r>
              <a:rPr lang="en-US" altLang="zh-CN" sz="2600" smtClean="0"/>
              <a:t>4.5.1 </a:t>
            </a:r>
            <a:r>
              <a:rPr lang="zh-CN" altLang="en-US" sz="2600" smtClean="0"/>
              <a:t>指令的分类</a:t>
            </a:r>
            <a:br>
              <a:rPr lang="zh-CN" altLang="en-US" sz="2600" smtClean="0"/>
            </a:br>
            <a:r>
              <a:rPr lang="en-US" altLang="zh-CN" sz="2600" smtClean="0"/>
              <a:t>4.5.2 </a:t>
            </a:r>
            <a:r>
              <a:rPr lang="zh-CN" altLang="en-US" sz="2600" smtClean="0"/>
              <a:t>基本指令系统的操作</a:t>
            </a:r>
            <a:br>
              <a:rPr lang="zh-CN" altLang="en-US" sz="2600" smtClean="0"/>
            </a:br>
            <a:r>
              <a:rPr lang="en-US" altLang="zh-CN" sz="2600" smtClean="0"/>
              <a:t>4.5.3 </a:t>
            </a:r>
            <a:r>
              <a:rPr lang="zh-CN" altLang="en-US" sz="2600" smtClean="0"/>
              <a:t>精简指令系统</a:t>
            </a:r>
            <a:br>
              <a:rPr lang="zh-CN" altLang="en-US" sz="2600" smtClean="0"/>
            </a:br>
            <a:endParaRPr lang="zh-CN" altLang="en-US" sz="2200" smtClean="0"/>
          </a:p>
        </p:txBody>
      </p:sp>
      <p:sp>
        <p:nvSpPr>
          <p:cNvPr id="2" name="日期占位符 1"/>
          <p:cNvSpPr>
            <a:spLocks noGrp="1"/>
          </p:cNvSpPr>
          <p:nvPr>
            <p:ph type="dt" sz="half" idx="10"/>
          </p:nvPr>
        </p:nvSpPr>
        <p:spPr/>
        <p:txBody>
          <a:bodyPr/>
          <a:lstStyle/>
          <a:p>
            <a:pPr>
              <a:defRPr/>
            </a:pPr>
            <a:fld id="{FBA64D13-2382-4BFE-AE19-73D21C4F745E}"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41E00E-37F1-49A2-B24A-FED7610D5E38}" type="slidenum">
              <a:rPr lang="en-US" altLang="zh-CN" smtClean="0"/>
              <a:pPr eaLnBrk="1" hangingPunct="1"/>
              <a:t>58</a:t>
            </a:fld>
            <a:endParaRPr lang="en-US" altLang="zh-CN" smtClean="0"/>
          </a:p>
        </p:txBody>
      </p:sp>
      <p:sp>
        <p:nvSpPr>
          <p:cNvPr id="59395" name="Rectangle 2"/>
          <p:cNvSpPr>
            <a:spLocks noGrp="1" noChangeArrowheads="1"/>
          </p:cNvSpPr>
          <p:nvPr>
            <p:ph type="title"/>
          </p:nvPr>
        </p:nvSpPr>
        <p:spPr>
          <a:xfrm>
            <a:off x="323850" y="549275"/>
            <a:ext cx="4041775" cy="796925"/>
          </a:xfrm>
        </p:spPr>
        <p:txBody>
          <a:bodyPr/>
          <a:lstStyle/>
          <a:p>
            <a:pPr eaLnBrk="1" hangingPunct="1"/>
            <a:r>
              <a:rPr lang="en-US" altLang="zh-CN" sz="3600" smtClean="0"/>
              <a:t>4.5.1 </a:t>
            </a:r>
            <a:r>
              <a:rPr lang="zh-CN" sz="3600" smtClean="0"/>
              <a:t>指令的分类</a:t>
            </a:r>
            <a:endParaRPr lang="zh-CN" altLang="en-US" sz="3500" smtClean="0"/>
          </a:p>
        </p:txBody>
      </p:sp>
      <p:sp>
        <p:nvSpPr>
          <p:cNvPr id="59396" name="Rectangle 3"/>
          <p:cNvSpPr>
            <a:spLocks noGrp="1" noChangeArrowheads="1"/>
          </p:cNvSpPr>
          <p:nvPr>
            <p:ph type="body" idx="1"/>
          </p:nvPr>
        </p:nvSpPr>
        <p:spPr>
          <a:xfrm>
            <a:off x="467544" y="1628800"/>
            <a:ext cx="8208912" cy="4464496"/>
          </a:xfrm>
        </p:spPr>
        <p:txBody>
          <a:bodyPr/>
          <a:lstStyle/>
          <a:p>
            <a:pPr marL="0" lvl="1" eaLnBrk="1" hangingPunct="1">
              <a:lnSpc>
                <a:spcPct val="90000"/>
              </a:lnSpc>
              <a:buClrTx/>
              <a:buFont typeface="Wingdings" pitchFamily="2" charset="2"/>
              <a:buChar char="n"/>
            </a:pPr>
            <a:r>
              <a:rPr lang="zh-CN" altLang="en-US" sz="2400" smtClean="0"/>
              <a:t>数据传送类指令</a:t>
            </a:r>
          </a:p>
          <a:p>
            <a:pPr marL="611188" lvl="4" eaLnBrk="1" hangingPunct="1">
              <a:lnSpc>
                <a:spcPct val="90000"/>
              </a:lnSpc>
              <a:buClrTx/>
            </a:pPr>
            <a:r>
              <a:rPr lang="zh-CN" altLang="en-US" sz="2400" smtClean="0"/>
              <a:t>一般传送指令：   </a:t>
            </a:r>
            <a:r>
              <a:rPr lang="en-US" altLang="zh-CN" sz="2400" smtClean="0"/>
              <a:t>MOV   AX</a:t>
            </a:r>
            <a:r>
              <a:rPr lang="zh-CN" altLang="en-US" sz="2400" smtClean="0"/>
              <a:t>，</a:t>
            </a:r>
            <a:r>
              <a:rPr lang="en-US" altLang="zh-CN" sz="2400" smtClean="0"/>
              <a:t>BX</a:t>
            </a:r>
          </a:p>
          <a:p>
            <a:pPr marL="611188" lvl="4" eaLnBrk="1" hangingPunct="1">
              <a:lnSpc>
                <a:spcPct val="90000"/>
              </a:lnSpc>
              <a:buClrTx/>
            </a:pPr>
            <a:r>
              <a:rPr lang="zh-CN" altLang="en-US" sz="2400" smtClean="0"/>
              <a:t>数据交换指令：   </a:t>
            </a:r>
            <a:r>
              <a:rPr lang="en-US" altLang="zh-CN" sz="2400" smtClean="0"/>
              <a:t>XCHG</a:t>
            </a:r>
          </a:p>
          <a:p>
            <a:pPr marL="611188" lvl="4" eaLnBrk="1" hangingPunct="1">
              <a:lnSpc>
                <a:spcPct val="90000"/>
              </a:lnSpc>
              <a:buClrTx/>
            </a:pPr>
            <a:r>
              <a:rPr lang="zh-CN" altLang="en-US" sz="2400" smtClean="0"/>
              <a:t>堆栈操作指令：   </a:t>
            </a:r>
            <a:r>
              <a:rPr lang="en-US" altLang="zh-CN" sz="2400" smtClean="0"/>
              <a:t>PUSH</a:t>
            </a:r>
            <a:r>
              <a:rPr lang="zh-CN" altLang="en-US" sz="2400" smtClean="0"/>
              <a:t>，</a:t>
            </a:r>
            <a:r>
              <a:rPr lang="en-US" altLang="zh-CN" sz="2400" smtClean="0"/>
              <a:t>POP</a:t>
            </a:r>
          </a:p>
          <a:p>
            <a:pPr marL="0" lvl="1" eaLnBrk="1" hangingPunct="1">
              <a:lnSpc>
                <a:spcPct val="90000"/>
              </a:lnSpc>
              <a:buClrTx/>
              <a:buFont typeface="Wingdings" pitchFamily="2" charset="2"/>
              <a:buChar char="n"/>
            </a:pPr>
            <a:r>
              <a:rPr lang="zh-CN" altLang="en-US" sz="2400" smtClean="0"/>
              <a:t>运算类指令</a:t>
            </a:r>
          </a:p>
          <a:p>
            <a:pPr marL="611188" lvl="4" eaLnBrk="1" hangingPunct="1">
              <a:lnSpc>
                <a:spcPct val="90000"/>
              </a:lnSpc>
              <a:buClrTx/>
            </a:pPr>
            <a:r>
              <a:rPr lang="zh-CN" altLang="en-US" sz="2400" smtClean="0"/>
              <a:t>算术运算指令： 加、减、乘、除以及加</a:t>
            </a:r>
            <a:r>
              <a:rPr lang="en-US" altLang="zh-CN" sz="2400" smtClean="0"/>
              <a:t>1</a:t>
            </a:r>
            <a:r>
              <a:rPr lang="zh-CN" altLang="en-US" sz="2400" smtClean="0"/>
              <a:t>、减</a:t>
            </a:r>
            <a:r>
              <a:rPr lang="en-US" altLang="zh-CN" sz="2400" smtClean="0"/>
              <a:t>1</a:t>
            </a:r>
            <a:r>
              <a:rPr lang="zh-CN" altLang="en-US" sz="2400" smtClean="0"/>
              <a:t>、比较</a:t>
            </a:r>
          </a:p>
          <a:p>
            <a:pPr marL="611188" lvl="4" eaLnBrk="1" hangingPunct="1">
              <a:lnSpc>
                <a:spcPct val="90000"/>
              </a:lnSpc>
              <a:buClrTx/>
            </a:pPr>
            <a:r>
              <a:rPr lang="zh-CN" altLang="en-US" sz="2400" smtClean="0"/>
              <a:t>逻辑运算指令：  逻辑加、逻辑乘、逻辑移位等</a:t>
            </a:r>
          </a:p>
          <a:p>
            <a:pPr marL="611188" lvl="4" eaLnBrk="1" hangingPunct="1">
              <a:lnSpc>
                <a:spcPct val="90000"/>
              </a:lnSpc>
              <a:buClrTx/>
            </a:pPr>
            <a:r>
              <a:rPr lang="zh-CN" altLang="en-US" sz="2400" smtClean="0"/>
              <a:t>移位指令   </a:t>
            </a:r>
          </a:p>
          <a:p>
            <a:pPr marL="0" lvl="1" eaLnBrk="1" hangingPunct="1">
              <a:lnSpc>
                <a:spcPct val="90000"/>
              </a:lnSpc>
              <a:buClrTx/>
              <a:buFont typeface="Wingdings" pitchFamily="2" charset="2"/>
              <a:buChar char="n"/>
            </a:pPr>
            <a:r>
              <a:rPr lang="zh-CN" altLang="en-US" sz="2400" smtClean="0"/>
              <a:t>程序控制类指令   </a:t>
            </a:r>
          </a:p>
          <a:p>
            <a:pPr marL="611188" lvl="4" eaLnBrk="1" hangingPunct="1">
              <a:lnSpc>
                <a:spcPct val="90000"/>
              </a:lnSpc>
              <a:buClrTx/>
            </a:pPr>
            <a:r>
              <a:rPr lang="zh-CN" altLang="en-US" sz="2400" smtClean="0"/>
              <a:t>程序控制类指令用于控制程序的执行方向，并使程序具有测试、分析与判断的能力</a:t>
            </a:r>
            <a:r>
              <a:rPr lang="zh-CN" altLang="en-US" sz="2400" smtClean="0"/>
              <a:t>。</a:t>
            </a:r>
            <a:endParaRPr lang="zh-CN" altLang="en-US" sz="2400" smtClean="0"/>
          </a:p>
        </p:txBody>
      </p:sp>
      <p:sp>
        <p:nvSpPr>
          <p:cNvPr id="2" name="日期占位符 1"/>
          <p:cNvSpPr>
            <a:spLocks noGrp="1"/>
          </p:cNvSpPr>
          <p:nvPr>
            <p:ph type="dt" sz="half" idx="10"/>
          </p:nvPr>
        </p:nvSpPr>
        <p:spPr/>
        <p:txBody>
          <a:bodyPr/>
          <a:lstStyle/>
          <a:p>
            <a:pPr>
              <a:defRPr/>
            </a:pPr>
            <a:fld id="{4986E0BC-92F9-4D5C-9B9B-73EFA37C0669}"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41E00E-37F1-49A2-B24A-FED7610D5E38}" type="slidenum">
              <a:rPr lang="en-US" altLang="zh-CN" smtClean="0"/>
              <a:pPr eaLnBrk="1" hangingPunct="1"/>
              <a:t>59</a:t>
            </a:fld>
            <a:endParaRPr lang="en-US" altLang="zh-CN" smtClean="0"/>
          </a:p>
        </p:txBody>
      </p:sp>
      <p:sp>
        <p:nvSpPr>
          <p:cNvPr id="59395" name="Rectangle 2"/>
          <p:cNvSpPr>
            <a:spLocks noGrp="1" noChangeArrowheads="1"/>
          </p:cNvSpPr>
          <p:nvPr>
            <p:ph type="title"/>
          </p:nvPr>
        </p:nvSpPr>
        <p:spPr>
          <a:xfrm>
            <a:off x="323850" y="549275"/>
            <a:ext cx="4041775" cy="796925"/>
          </a:xfrm>
        </p:spPr>
        <p:txBody>
          <a:bodyPr/>
          <a:lstStyle/>
          <a:p>
            <a:pPr eaLnBrk="1" hangingPunct="1"/>
            <a:r>
              <a:rPr lang="en-US" altLang="zh-CN" sz="3600" smtClean="0"/>
              <a:t>4.5.1 </a:t>
            </a:r>
            <a:r>
              <a:rPr lang="zh-CN" sz="3600" smtClean="0"/>
              <a:t>指令的分类</a:t>
            </a:r>
            <a:endParaRPr lang="zh-CN" altLang="en-US" sz="3500" smtClean="0"/>
          </a:p>
        </p:txBody>
      </p:sp>
      <p:sp>
        <p:nvSpPr>
          <p:cNvPr id="59396" name="Rectangle 3"/>
          <p:cNvSpPr>
            <a:spLocks noGrp="1" noChangeArrowheads="1"/>
          </p:cNvSpPr>
          <p:nvPr>
            <p:ph type="body" idx="1"/>
          </p:nvPr>
        </p:nvSpPr>
        <p:spPr>
          <a:xfrm>
            <a:off x="395536" y="1700808"/>
            <a:ext cx="8578850" cy="4968551"/>
          </a:xfrm>
        </p:spPr>
        <p:txBody>
          <a:bodyPr/>
          <a:lstStyle/>
          <a:p>
            <a:pPr marL="0" lvl="1" eaLnBrk="1" hangingPunct="1">
              <a:lnSpc>
                <a:spcPct val="90000"/>
              </a:lnSpc>
              <a:buClrTx/>
              <a:buFont typeface="Wingdings" pitchFamily="2" charset="2"/>
              <a:buChar char="n"/>
            </a:pPr>
            <a:r>
              <a:rPr lang="zh-CN" altLang="en-US" sz="2400" smtClean="0"/>
              <a:t>输入</a:t>
            </a:r>
            <a:r>
              <a:rPr lang="zh-CN" altLang="en-US" sz="2400" smtClean="0"/>
              <a:t>和输出</a:t>
            </a:r>
            <a:r>
              <a:rPr lang="zh-CN" altLang="en-US" sz="2400" smtClean="0"/>
              <a:t>指令</a:t>
            </a:r>
            <a:endParaRPr lang="en-US" altLang="zh-CN" sz="2400" smtClean="0"/>
          </a:p>
          <a:p>
            <a:pPr marL="0" lvl="1" indent="0" eaLnBrk="1" hangingPunct="1">
              <a:lnSpc>
                <a:spcPct val="90000"/>
              </a:lnSpc>
              <a:buClrTx/>
              <a:buNone/>
            </a:pPr>
            <a:r>
              <a:rPr lang="zh-CN" altLang="en-US" sz="2400" smtClean="0"/>
              <a:t>输入输出指令主要用来启动外围设备，检查测试外设的工作状态，并实现外部设备和</a:t>
            </a:r>
            <a:r>
              <a:rPr lang="en-US" altLang="zh-CN" sz="2400" smtClean="0"/>
              <a:t>CPU</a:t>
            </a:r>
            <a:r>
              <a:rPr lang="zh-CN" altLang="en-US" sz="2400" smtClean="0"/>
              <a:t>之间，或外部设备和外部设备之间的信息传送。</a:t>
            </a:r>
            <a:endParaRPr lang="en-US" altLang="zh-CN" sz="2400" smtClean="0"/>
          </a:p>
          <a:p>
            <a:pPr marL="0" lvl="1" indent="0" eaLnBrk="1" hangingPunct="1">
              <a:lnSpc>
                <a:spcPct val="90000"/>
              </a:lnSpc>
              <a:buClrTx/>
              <a:buNone/>
            </a:pPr>
            <a:r>
              <a:rPr lang="zh-CN" altLang="en-US" sz="2400" smtClean="0"/>
              <a:t>如果外部设备的寄存器和存储单元统一编址，则不需要专门的输入输出指令。即可以使用取数、存数指令来代替输入输出指令。</a:t>
            </a:r>
            <a:endParaRPr lang="en-US" altLang="zh-CN" sz="2400" smtClean="0"/>
          </a:p>
          <a:p>
            <a:pPr marL="0" lvl="1" indent="0" eaLnBrk="1" hangingPunct="1">
              <a:lnSpc>
                <a:spcPct val="90000"/>
              </a:lnSpc>
              <a:buClrTx/>
              <a:buNone/>
            </a:pPr>
            <a:r>
              <a:rPr lang="zh-CN" altLang="en-US" sz="2400" smtClean="0"/>
              <a:t>如果</a:t>
            </a:r>
            <a:r>
              <a:rPr lang="zh-CN" altLang="en-US" sz="2400"/>
              <a:t>外部设备</a:t>
            </a:r>
            <a:r>
              <a:rPr lang="zh-CN" altLang="en-US" sz="2400"/>
              <a:t>的</a:t>
            </a:r>
            <a:r>
              <a:rPr lang="zh-CN" altLang="en-US" sz="2400" smtClean="0"/>
              <a:t>寄存器独立编址，则需要专门的输入输出指令。</a:t>
            </a:r>
            <a:endParaRPr lang="en-US" altLang="zh-CN" sz="2400" smtClean="0"/>
          </a:p>
          <a:p>
            <a:pPr marL="0" lvl="1" indent="0" eaLnBrk="1" hangingPunct="1">
              <a:lnSpc>
                <a:spcPct val="90000"/>
              </a:lnSpc>
              <a:buClrTx/>
              <a:buNone/>
            </a:pPr>
            <a:r>
              <a:rPr lang="zh-CN" altLang="en-US" sz="2400" smtClean="0"/>
              <a:t>如：</a:t>
            </a:r>
            <a:r>
              <a:rPr lang="en-US" altLang="zh-CN" sz="2400" smtClean="0"/>
              <a:t>8086CPU</a:t>
            </a:r>
            <a:r>
              <a:rPr lang="zh-CN" altLang="en-US" sz="2400" smtClean="0"/>
              <a:t>的输入输出指令</a:t>
            </a:r>
            <a:endParaRPr lang="en-US" altLang="zh-CN" sz="2400" smtClean="0"/>
          </a:p>
          <a:p>
            <a:pPr marL="0" lvl="1" indent="0" eaLnBrk="1" hangingPunct="1">
              <a:lnSpc>
                <a:spcPct val="90000"/>
              </a:lnSpc>
              <a:buClrTx/>
              <a:buNone/>
            </a:pPr>
            <a:r>
              <a:rPr lang="en-US" altLang="zh-CN" sz="2400"/>
              <a:t>	</a:t>
            </a:r>
            <a:r>
              <a:rPr lang="en-US" altLang="zh-CN" sz="2400" smtClean="0"/>
              <a:t>IN  AL , n 	; </a:t>
            </a:r>
            <a:r>
              <a:rPr lang="zh-CN" altLang="en-US" sz="2400" smtClean="0"/>
              <a:t>（</a:t>
            </a:r>
            <a:r>
              <a:rPr lang="en-US" altLang="zh-CN" sz="2400" smtClean="0"/>
              <a:t>n</a:t>
            </a:r>
            <a:r>
              <a:rPr lang="zh-CN" altLang="en-US" sz="2400" smtClean="0"/>
              <a:t>）</a:t>
            </a:r>
            <a:r>
              <a:rPr lang="en-US" altLang="zh-CN" sz="2400" smtClean="0"/>
              <a:t>-&gt; AL            </a:t>
            </a:r>
            <a:r>
              <a:rPr lang="zh-CN" altLang="en-US" sz="2400" smtClean="0"/>
              <a:t>直接端口寻址 </a:t>
            </a:r>
            <a:endParaRPr lang="en-US" altLang="zh-CN" sz="2400" smtClean="0"/>
          </a:p>
          <a:p>
            <a:pPr marL="0" lvl="1" indent="0" eaLnBrk="1" hangingPunct="1">
              <a:lnSpc>
                <a:spcPct val="90000"/>
              </a:lnSpc>
              <a:buClrTx/>
              <a:buNone/>
            </a:pPr>
            <a:r>
              <a:rPr lang="en-US" altLang="zh-CN" sz="2400"/>
              <a:t>	</a:t>
            </a:r>
            <a:r>
              <a:rPr lang="en-US" altLang="zh-CN" sz="2400" smtClean="0"/>
              <a:t>IN  AL , DX    ; </a:t>
            </a:r>
            <a:r>
              <a:rPr lang="zh-CN" altLang="en-US" sz="2400" smtClean="0"/>
              <a:t>（（</a:t>
            </a:r>
            <a:r>
              <a:rPr lang="en-US" altLang="zh-CN" sz="2400" smtClean="0"/>
              <a:t>DX</a:t>
            </a:r>
            <a:r>
              <a:rPr lang="zh-CN" altLang="en-US" sz="2400" smtClean="0"/>
              <a:t>））</a:t>
            </a:r>
            <a:r>
              <a:rPr lang="en-US" altLang="zh-CN" sz="2400" smtClean="0"/>
              <a:t>-&gt;AL   </a:t>
            </a:r>
            <a:r>
              <a:rPr lang="zh-CN" altLang="en-US" sz="2400" smtClean="0"/>
              <a:t>间接端口寻址</a:t>
            </a:r>
            <a:endParaRPr lang="en-US" altLang="zh-CN" sz="2400" smtClean="0"/>
          </a:p>
          <a:p>
            <a:pPr marL="0" lvl="1" indent="0" eaLnBrk="1" hangingPunct="1">
              <a:lnSpc>
                <a:spcPct val="90000"/>
              </a:lnSpc>
              <a:buClrTx/>
              <a:buNone/>
            </a:pPr>
            <a:r>
              <a:rPr lang="en-US" altLang="zh-CN" sz="2400"/>
              <a:t>	</a:t>
            </a:r>
            <a:r>
              <a:rPr lang="en-US" altLang="zh-CN" sz="2400" smtClean="0"/>
              <a:t>OUT  n</a:t>
            </a:r>
            <a:r>
              <a:rPr lang="zh-CN" altLang="en-US" sz="2400" smtClean="0"/>
              <a:t>，</a:t>
            </a:r>
            <a:r>
              <a:rPr lang="en-US" altLang="zh-CN" sz="2400" smtClean="0"/>
              <a:t>AL</a:t>
            </a:r>
          </a:p>
          <a:p>
            <a:pPr marL="0" lvl="1" indent="0" eaLnBrk="1" hangingPunct="1">
              <a:lnSpc>
                <a:spcPct val="90000"/>
              </a:lnSpc>
              <a:buClrTx/>
              <a:buNone/>
            </a:pPr>
            <a:r>
              <a:rPr lang="en-US" altLang="zh-CN" sz="2400"/>
              <a:t>	</a:t>
            </a:r>
            <a:r>
              <a:rPr lang="en-US" altLang="zh-CN" sz="2400" smtClean="0"/>
              <a:t>OUT  DX</a:t>
            </a:r>
            <a:r>
              <a:rPr lang="zh-CN" altLang="en-US" sz="2400" smtClean="0"/>
              <a:t>，</a:t>
            </a:r>
            <a:r>
              <a:rPr lang="en-US" altLang="zh-CN" sz="2400" smtClean="0"/>
              <a:t>AL</a:t>
            </a:r>
            <a:endParaRPr lang="zh-CN" altLang="en-US" sz="2400" smtClean="0"/>
          </a:p>
        </p:txBody>
      </p:sp>
      <p:sp>
        <p:nvSpPr>
          <p:cNvPr id="2" name="日期占位符 1"/>
          <p:cNvSpPr>
            <a:spLocks noGrp="1"/>
          </p:cNvSpPr>
          <p:nvPr>
            <p:ph type="dt" sz="half" idx="10"/>
          </p:nvPr>
        </p:nvSpPr>
        <p:spPr/>
        <p:txBody>
          <a:bodyPr/>
          <a:lstStyle/>
          <a:p>
            <a:pPr>
              <a:defRPr/>
            </a:pPr>
            <a:fld id="{890E9564-8762-458F-ADC5-3EEDA596EBA9}" type="datetime13">
              <a:rPr lang="zh-CN" altLang="en-US" smtClean="0"/>
              <a:t>下午12时0分50秒</a:t>
            </a:fld>
            <a:endParaRPr lang="en-US" altLang="zh-CN"/>
          </a:p>
        </p:txBody>
      </p:sp>
    </p:spTree>
    <p:extLst>
      <p:ext uri="{BB962C8B-B14F-4D97-AF65-F5344CB8AC3E}">
        <p14:creationId xmlns:p14="http://schemas.microsoft.com/office/powerpoint/2010/main" val="4047326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BBDE4CD-BAE4-4F76-8142-800AA2E3B63C}" type="slidenum">
              <a:rPr lang="en-US" altLang="zh-CN" smtClean="0"/>
              <a:pPr eaLnBrk="1" hangingPunct="1"/>
              <a:t>6</a:t>
            </a:fld>
            <a:endParaRPr lang="en-US" altLang="zh-CN" smtClean="0"/>
          </a:p>
        </p:txBody>
      </p:sp>
      <p:sp>
        <p:nvSpPr>
          <p:cNvPr id="8195" name="Rectangle 2"/>
          <p:cNvSpPr>
            <a:spLocks noGrp="1" noChangeArrowheads="1"/>
          </p:cNvSpPr>
          <p:nvPr>
            <p:ph type="title"/>
          </p:nvPr>
        </p:nvSpPr>
        <p:spPr>
          <a:xfrm>
            <a:off x="457200" y="223838"/>
            <a:ext cx="7543800" cy="1193800"/>
          </a:xfrm>
        </p:spPr>
        <p:txBody>
          <a:bodyPr/>
          <a:lstStyle/>
          <a:p>
            <a:pPr eaLnBrk="1" hangingPunct="1"/>
            <a:r>
              <a:rPr lang="en-US" altLang="zh-CN" sz="3600" smtClean="0"/>
              <a:t>4.1.3 </a:t>
            </a:r>
            <a:r>
              <a:rPr lang="zh-CN" altLang="en-US" sz="3600" smtClean="0"/>
              <a:t>低级语言与硬件结构的关系</a:t>
            </a:r>
            <a:endParaRPr lang="zh-CN" altLang="en-US" sz="3500" smtClean="0"/>
          </a:p>
        </p:txBody>
      </p:sp>
      <p:sp>
        <p:nvSpPr>
          <p:cNvPr id="8196" name="Rectangle 3"/>
          <p:cNvSpPr>
            <a:spLocks noGrp="1" noChangeArrowheads="1"/>
          </p:cNvSpPr>
          <p:nvPr>
            <p:ph type="body" idx="1"/>
          </p:nvPr>
        </p:nvSpPr>
        <p:spPr>
          <a:xfrm>
            <a:off x="539750" y="1412875"/>
            <a:ext cx="4068763" cy="504825"/>
          </a:xfrm>
        </p:spPr>
        <p:txBody>
          <a:bodyPr/>
          <a:lstStyle/>
          <a:p>
            <a:pPr eaLnBrk="1" hangingPunct="1">
              <a:buFont typeface="Wingdings" pitchFamily="2" charset="2"/>
              <a:buNone/>
            </a:pPr>
            <a:r>
              <a:rPr lang="zh-CN" altLang="en-US" sz="2600" smtClean="0"/>
              <a:t>低级语言与高级语言关系</a:t>
            </a:r>
          </a:p>
        </p:txBody>
      </p:sp>
      <p:grpSp>
        <p:nvGrpSpPr>
          <p:cNvPr id="8197" name="Group 4"/>
          <p:cNvGrpSpPr>
            <a:grpSpLocks/>
          </p:cNvGrpSpPr>
          <p:nvPr/>
        </p:nvGrpSpPr>
        <p:grpSpPr bwMode="auto">
          <a:xfrm>
            <a:off x="684213" y="1989138"/>
            <a:ext cx="7848600" cy="4491037"/>
            <a:chOff x="-3" y="-3"/>
            <a:chExt cx="3239" cy="6772"/>
          </a:xfrm>
        </p:grpSpPr>
        <p:grpSp>
          <p:nvGrpSpPr>
            <p:cNvPr id="8198" name="Group 5"/>
            <p:cNvGrpSpPr>
              <a:grpSpLocks/>
            </p:cNvGrpSpPr>
            <p:nvPr/>
          </p:nvGrpSpPr>
          <p:grpSpPr bwMode="auto">
            <a:xfrm>
              <a:off x="0" y="0"/>
              <a:ext cx="3233" cy="6766"/>
              <a:chOff x="0" y="0"/>
              <a:chExt cx="3233" cy="6766"/>
            </a:xfrm>
          </p:grpSpPr>
          <p:grpSp>
            <p:nvGrpSpPr>
              <p:cNvPr id="8200" name="Group 6"/>
              <p:cNvGrpSpPr>
                <a:grpSpLocks/>
              </p:cNvGrpSpPr>
              <p:nvPr/>
            </p:nvGrpSpPr>
            <p:grpSpPr bwMode="auto">
              <a:xfrm>
                <a:off x="0" y="0"/>
                <a:ext cx="294" cy="1038"/>
                <a:chOff x="0" y="0"/>
                <a:chExt cx="294" cy="1038"/>
              </a:xfrm>
            </p:grpSpPr>
            <p:sp>
              <p:nvSpPr>
                <p:cNvPr id="8282" name="Rectangle 7"/>
                <p:cNvSpPr>
                  <a:spLocks noChangeArrowheads="1"/>
                </p:cNvSpPr>
                <p:nvPr/>
              </p:nvSpPr>
              <p:spPr bwMode="auto">
                <a:xfrm>
                  <a:off x="43" y="0"/>
                  <a:ext cx="208"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en-US" altLang="zh-CN" sz="1000">
                      <a:latin typeface="Times New Roman" pitchFamily="18" charset="0"/>
                    </a:rPr>
                    <a:t> </a:t>
                  </a:r>
                </a:p>
                <a:p>
                  <a:pPr algn="just" eaLnBrk="0" hangingPunct="0"/>
                  <a:endParaRPr kumimoji="1" lang="en-US" altLang="zh-CN" sz="2400">
                    <a:latin typeface="Times New Roman" pitchFamily="18" charset="0"/>
                  </a:endParaRPr>
                </a:p>
              </p:txBody>
            </p:sp>
            <p:sp>
              <p:nvSpPr>
                <p:cNvPr id="8283" name="Rectangle 8"/>
                <p:cNvSpPr>
                  <a:spLocks noChangeArrowheads="1"/>
                </p:cNvSpPr>
                <p:nvPr/>
              </p:nvSpPr>
              <p:spPr bwMode="auto">
                <a:xfrm>
                  <a:off x="0" y="0"/>
                  <a:ext cx="294" cy="10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01" name="Group 9"/>
              <p:cNvGrpSpPr>
                <a:grpSpLocks/>
              </p:cNvGrpSpPr>
              <p:nvPr/>
            </p:nvGrpSpPr>
            <p:grpSpPr bwMode="auto">
              <a:xfrm>
                <a:off x="294" y="0"/>
                <a:ext cx="1239" cy="1038"/>
                <a:chOff x="294" y="0"/>
                <a:chExt cx="1239" cy="1038"/>
              </a:xfrm>
            </p:grpSpPr>
            <p:sp>
              <p:nvSpPr>
                <p:cNvPr id="8280" name="Rectangle 10"/>
                <p:cNvSpPr>
                  <a:spLocks noChangeArrowheads="1"/>
                </p:cNvSpPr>
                <p:nvPr/>
              </p:nvSpPr>
              <p:spPr bwMode="auto">
                <a:xfrm>
                  <a:off x="337" y="0"/>
                  <a:ext cx="1153"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　比较内容</a:t>
                  </a:r>
                  <a:endParaRPr kumimoji="1" lang="zh-CN" altLang="en-US" sz="2400">
                    <a:latin typeface="Times New Roman" pitchFamily="18" charset="0"/>
                  </a:endParaRPr>
                </a:p>
              </p:txBody>
            </p:sp>
            <p:sp>
              <p:nvSpPr>
                <p:cNvPr id="8281" name="Rectangle 11"/>
                <p:cNvSpPr>
                  <a:spLocks noChangeArrowheads="1"/>
                </p:cNvSpPr>
                <p:nvPr/>
              </p:nvSpPr>
              <p:spPr bwMode="auto">
                <a:xfrm>
                  <a:off x="294" y="0"/>
                  <a:ext cx="1239" cy="10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02" name="Group 12"/>
              <p:cNvGrpSpPr>
                <a:grpSpLocks/>
              </p:cNvGrpSpPr>
              <p:nvPr/>
            </p:nvGrpSpPr>
            <p:grpSpPr bwMode="auto">
              <a:xfrm>
                <a:off x="1533" y="0"/>
                <a:ext cx="850" cy="1038"/>
                <a:chOff x="1533" y="0"/>
                <a:chExt cx="850" cy="1038"/>
              </a:xfrm>
            </p:grpSpPr>
            <p:sp>
              <p:nvSpPr>
                <p:cNvPr id="8278" name="Rectangle 13"/>
                <p:cNvSpPr>
                  <a:spLocks noChangeArrowheads="1"/>
                </p:cNvSpPr>
                <p:nvPr/>
              </p:nvSpPr>
              <p:spPr bwMode="auto">
                <a:xfrm>
                  <a:off x="1576" y="0"/>
                  <a:ext cx="764"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高级语言</a:t>
                  </a:r>
                  <a:endParaRPr kumimoji="1" lang="zh-CN" altLang="en-US" sz="2400">
                    <a:latin typeface="Times New Roman" pitchFamily="18" charset="0"/>
                  </a:endParaRPr>
                </a:p>
              </p:txBody>
            </p:sp>
            <p:sp>
              <p:nvSpPr>
                <p:cNvPr id="8279" name="Rectangle 14"/>
                <p:cNvSpPr>
                  <a:spLocks noChangeArrowheads="1"/>
                </p:cNvSpPr>
                <p:nvPr/>
              </p:nvSpPr>
              <p:spPr bwMode="auto">
                <a:xfrm>
                  <a:off x="1533" y="0"/>
                  <a:ext cx="850" cy="10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03" name="Group 15"/>
              <p:cNvGrpSpPr>
                <a:grpSpLocks/>
              </p:cNvGrpSpPr>
              <p:nvPr/>
            </p:nvGrpSpPr>
            <p:grpSpPr bwMode="auto">
              <a:xfrm>
                <a:off x="2383" y="0"/>
                <a:ext cx="850" cy="1038"/>
                <a:chOff x="2383" y="0"/>
                <a:chExt cx="850" cy="1038"/>
              </a:xfrm>
            </p:grpSpPr>
            <p:sp>
              <p:nvSpPr>
                <p:cNvPr id="8276" name="Rectangle 16"/>
                <p:cNvSpPr>
                  <a:spLocks noChangeArrowheads="1"/>
                </p:cNvSpPr>
                <p:nvPr/>
              </p:nvSpPr>
              <p:spPr bwMode="auto">
                <a:xfrm>
                  <a:off x="2426" y="0"/>
                  <a:ext cx="764"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低级语言</a:t>
                  </a:r>
                  <a:endParaRPr kumimoji="1" lang="zh-CN" altLang="en-US" sz="2400">
                    <a:latin typeface="Times New Roman" pitchFamily="18" charset="0"/>
                  </a:endParaRPr>
                </a:p>
              </p:txBody>
            </p:sp>
            <p:sp>
              <p:nvSpPr>
                <p:cNvPr id="8277" name="Rectangle 17"/>
                <p:cNvSpPr>
                  <a:spLocks noChangeArrowheads="1"/>
                </p:cNvSpPr>
                <p:nvPr/>
              </p:nvSpPr>
              <p:spPr bwMode="auto">
                <a:xfrm>
                  <a:off x="2383" y="0"/>
                  <a:ext cx="850" cy="10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04" name="Group 18"/>
              <p:cNvGrpSpPr>
                <a:grpSpLocks/>
              </p:cNvGrpSpPr>
              <p:nvPr/>
            </p:nvGrpSpPr>
            <p:grpSpPr bwMode="auto">
              <a:xfrm>
                <a:off x="0" y="1038"/>
                <a:ext cx="294" cy="1538"/>
                <a:chOff x="0" y="1038"/>
                <a:chExt cx="294" cy="1538"/>
              </a:xfrm>
            </p:grpSpPr>
            <p:sp>
              <p:nvSpPr>
                <p:cNvPr id="8274" name="Rectangle 19"/>
                <p:cNvSpPr>
                  <a:spLocks noChangeArrowheads="1"/>
                </p:cNvSpPr>
                <p:nvPr/>
              </p:nvSpPr>
              <p:spPr bwMode="auto">
                <a:xfrm>
                  <a:off x="43" y="1038"/>
                  <a:ext cx="208"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　</a:t>
                  </a:r>
                  <a:r>
                    <a:rPr kumimoji="1" lang="en-US" altLang="zh-CN" sz="2600">
                      <a:latin typeface="Times New Roman" pitchFamily="18" charset="0"/>
                    </a:rPr>
                    <a:t>1</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8275" name="Rectangle 20"/>
                <p:cNvSpPr>
                  <a:spLocks noChangeArrowheads="1"/>
                </p:cNvSpPr>
                <p:nvPr/>
              </p:nvSpPr>
              <p:spPr bwMode="auto">
                <a:xfrm>
                  <a:off x="0" y="1038"/>
                  <a:ext cx="294" cy="15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05" name="Group 21"/>
              <p:cNvGrpSpPr>
                <a:grpSpLocks/>
              </p:cNvGrpSpPr>
              <p:nvPr/>
            </p:nvGrpSpPr>
            <p:grpSpPr bwMode="auto">
              <a:xfrm>
                <a:off x="294" y="1038"/>
                <a:ext cx="1239" cy="1538"/>
                <a:chOff x="294" y="1038"/>
                <a:chExt cx="1239" cy="1538"/>
              </a:xfrm>
            </p:grpSpPr>
            <p:sp>
              <p:nvSpPr>
                <p:cNvPr id="8272" name="Rectangle 22"/>
                <p:cNvSpPr>
                  <a:spLocks noChangeArrowheads="1"/>
                </p:cNvSpPr>
                <p:nvPr/>
              </p:nvSpPr>
              <p:spPr bwMode="auto">
                <a:xfrm>
                  <a:off x="337" y="1038"/>
                  <a:ext cx="1153"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1600">
                      <a:latin typeface="Times New Roman" pitchFamily="18" charset="0"/>
                    </a:rPr>
                    <a:t>对程序员的训练要求</a:t>
                  </a:r>
                </a:p>
                <a:p>
                  <a:pPr algn="just"/>
                  <a:r>
                    <a:rPr kumimoji="1" lang="en-US" altLang="zh-CN" sz="1600">
                      <a:latin typeface="Times New Roman" pitchFamily="18" charset="0"/>
                    </a:rPr>
                    <a:t>(1)</a:t>
                  </a:r>
                  <a:r>
                    <a:rPr kumimoji="1" lang="zh-CN" altLang="en-US" sz="1600">
                      <a:latin typeface="Times New Roman" pitchFamily="18" charset="0"/>
                    </a:rPr>
                    <a:t>通用算法</a:t>
                  </a:r>
                </a:p>
                <a:p>
                  <a:pPr algn="just" eaLnBrk="0" hangingPunct="0"/>
                  <a:r>
                    <a:rPr kumimoji="1" lang="en-US" altLang="zh-CN" sz="1600">
                      <a:latin typeface="Times New Roman" pitchFamily="18" charset="0"/>
                    </a:rPr>
                    <a:t>(2)</a:t>
                  </a:r>
                  <a:r>
                    <a:rPr kumimoji="1" lang="zh-CN" altLang="en-US" sz="1600">
                      <a:latin typeface="Times New Roman" pitchFamily="18" charset="0"/>
                    </a:rPr>
                    <a:t>语言规则</a:t>
                  </a:r>
                </a:p>
                <a:p>
                  <a:pPr algn="just" eaLnBrk="0" hangingPunct="0"/>
                  <a:r>
                    <a:rPr kumimoji="1" lang="en-US" altLang="zh-CN" sz="1600">
                      <a:latin typeface="Times New Roman" pitchFamily="18" charset="0"/>
                    </a:rPr>
                    <a:t>(3)</a:t>
                  </a:r>
                  <a:r>
                    <a:rPr kumimoji="1" lang="zh-CN" altLang="en-US" sz="1600">
                      <a:latin typeface="Times New Roman" pitchFamily="18" charset="0"/>
                    </a:rPr>
                    <a:t>硬件知识</a:t>
                  </a:r>
                </a:p>
              </p:txBody>
            </p:sp>
            <p:sp>
              <p:nvSpPr>
                <p:cNvPr id="8273" name="Rectangle 23"/>
                <p:cNvSpPr>
                  <a:spLocks noChangeArrowheads="1"/>
                </p:cNvSpPr>
                <p:nvPr/>
              </p:nvSpPr>
              <p:spPr bwMode="auto">
                <a:xfrm>
                  <a:off x="294" y="1038"/>
                  <a:ext cx="1239" cy="15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06" name="Group 24"/>
              <p:cNvGrpSpPr>
                <a:grpSpLocks/>
              </p:cNvGrpSpPr>
              <p:nvPr/>
            </p:nvGrpSpPr>
            <p:grpSpPr bwMode="auto">
              <a:xfrm>
                <a:off x="1533" y="1038"/>
                <a:ext cx="850" cy="1538"/>
                <a:chOff x="1533" y="1038"/>
                <a:chExt cx="850" cy="1538"/>
              </a:xfrm>
            </p:grpSpPr>
            <p:sp>
              <p:nvSpPr>
                <p:cNvPr id="8270" name="Rectangle 25"/>
                <p:cNvSpPr>
                  <a:spLocks noChangeArrowheads="1"/>
                </p:cNvSpPr>
                <p:nvPr/>
              </p:nvSpPr>
              <p:spPr bwMode="auto">
                <a:xfrm>
                  <a:off x="1576" y="1038"/>
                  <a:ext cx="764"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en-US" altLang="zh-CN" sz="2000">
                      <a:latin typeface="Times New Roman" pitchFamily="18" charset="0"/>
                    </a:rPr>
                    <a:t> </a:t>
                  </a:r>
                </a:p>
                <a:p>
                  <a:pPr algn="just" eaLnBrk="0" hangingPunct="0"/>
                  <a:r>
                    <a:rPr kumimoji="1" lang="zh-CN" altLang="en-US" sz="2000">
                      <a:latin typeface="Times New Roman" pitchFamily="18" charset="0"/>
                    </a:rPr>
                    <a:t>有</a:t>
                  </a:r>
                </a:p>
                <a:p>
                  <a:pPr algn="just" eaLnBrk="0" hangingPunct="0"/>
                  <a:r>
                    <a:rPr kumimoji="1" lang="zh-CN" altLang="en-US" sz="2000">
                      <a:latin typeface="Times New Roman" pitchFamily="18" charset="0"/>
                    </a:rPr>
                    <a:t>较少</a:t>
                  </a:r>
                </a:p>
                <a:p>
                  <a:pPr algn="just" eaLnBrk="0" hangingPunct="0"/>
                  <a:r>
                    <a:rPr kumimoji="1" lang="zh-CN" altLang="en-US" sz="2000">
                      <a:latin typeface="Times New Roman" pitchFamily="18" charset="0"/>
                    </a:rPr>
                    <a:t>不要</a:t>
                  </a:r>
                </a:p>
                <a:p>
                  <a:pPr algn="just" eaLnBrk="0" hangingPunct="0"/>
                  <a:endParaRPr kumimoji="1" lang="en-US" altLang="zh-CN" sz="2000">
                    <a:latin typeface="Times New Roman" pitchFamily="18" charset="0"/>
                  </a:endParaRPr>
                </a:p>
              </p:txBody>
            </p:sp>
            <p:sp>
              <p:nvSpPr>
                <p:cNvPr id="8271" name="Rectangle 26"/>
                <p:cNvSpPr>
                  <a:spLocks noChangeArrowheads="1"/>
                </p:cNvSpPr>
                <p:nvPr/>
              </p:nvSpPr>
              <p:spPr bwMode="auto">
                <a:xfrm>
                  <a:off x="1533" y="1038"/>
                  <a:ext cx="850" cy="15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07" name="Group 27"/>
              <p:cNvGrpSpPr>
                <a:grpSpLocks/>
              </p:cNvGrpSpPr>
              <p:nvPr/>
            </p:nvGrpSpPr>
            <p:grpSpPr bwMode="auto">
              <a:xfrm>
                <a:off x="2383" y="1038"/>
                <a:ext cx="850" cy="1538"/>
                <a:chOff x="2383" y="1038"/>
                <a:chExt cx="850" cy="1538"/>
              </a:xfrm>
            </p:grpSpPr>
            <p:sp>
              <p:nvSpPr>
                <p:cNvPr id="8268" name="Rectangle 28"/>
                <p:cNvSpPr>
                  <a:spLocks noChangeArrowheads="1"/>
                </p:cNvSpPr>
                <p:nvPr/>
              </p:nvSpPr>
              <p:spPr bwMode="auto">
                <a:xfrm>
                  <a:off x="2426" y="1038"/>
                  <a:ext cx="764" cy="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en-US" altLang="zh-CN" sz="2000">
                      <a:latin typeface="Times New Roman" pitchFamily="18" charset="0"/>
                    </a:rPr>
                    <a:t> </a:t>
                  </a:r>
                  <a:r>
                    <a:rPr kumimoji="1" lang="zh-CN" altLang="en-US" sz="2000">
                      <a:latin typeface="Times New Roman" pitchFamily="18" charset="0"/>
                    </a:rPr>
                    <a:t>有</a:t>
                  </a:r>
                </a:p>
                <a:p>
                  <a:pPr algn="just" eaLnBrk="0" hangingPunct="0"/>
                  <a:r>
                    <a:rPr kumimoji="1" lang="zh-CN" altLang="en-US" sz="2000">
                      <a:latin typeface="Times New Roman" pitchFamily="18" charset="0"/>
                    </a:rPr>
                    <a:t>较多</a:t>
                  </a:r>
                </a:p>
                <a:p>
                  <a:pPr algn="just" eaLnBrk="0" hangingPunct="0"/>
                  <a:r>
                    <a:rPr kumimoji="1" lang="zh-CN" altLang="en-US" sz="2000">
                      <a:latin typeface="Times New Roman" pitchFamily="18" charset="0"/>
                    </a:rPr>
                    <a:t>要</a:t>
                  </a:r>
                </a:p>
              </p:txBody>
            </p:sp>
            <p:sp>
              <p:nvSpPr>
                <p:cNvPr id="8269" name="Rectangle 29"/>
                <p:cNvSpPr>
                  <a:spLocks noChangeArrowheads="1"/>
                </p:cNvSpPr>
                <p:nvPr/>
              </p:nvSpPr>
              <p:spPr bwMode="auto">
                <a:xfrm>
                  <a:off x="2383" y="1038"/>
                  <a:ext cx="850" cy="15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08" name="Group 30"/>
              <p:cNvGrpSpPr>
                <a:grpSpLocks/>
              </p:cNvGrpSpPr>
              <p:nvPr/>
            </p:nvGrpSpPr>
            <p:grpSpPr bwMode="auto">
              <a:xfrm>
                <a:off x="0" y="2576"/>
                <a:ext cx="294" cy="788"/>
                <a:chOff x="0" y="2576"/>
                <a:chExt cx="294" cy="788"/>
              </a:xfrm>
            </p:grpSpPr>
            <p:sp>
              <p:nvSpPr>
                <p:cNvPr id="8266" name="Rectangle 31"/>
                <p:cNvSpPr>
                  <a:spLocks noChangeArrowheads="1"/>
                </p:cNvSpPr>
                <p:nvPr/>
              </p:nvSpPr>
              <p:spPr bwMode="auto">
                <a:xfrm>
                  <a:off x="43" y="2576"/>
                  <a:ext cx="20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　</a:t>
                  </a:r>
                  <a:r>
                    <a:rPr kumimoji="1" lang="en-US" altLang="zh-CN" sz="2600">
                      <a:latin typeface="Times New Roman" pitchFamily="18" charset="0"/>
                    </a:rPr>
                    <a:t>2</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8267" name="Rectangle 32"/>
                <p:cNvSpPr>
                  <a:spLocks noChangeArrowheads="1"/>
                </p:cNvSpPr>
                <p:nvPr/>
              </p:nvSpPr>
              <p:spPr bwMode="auto">
                <a:xfrm>
                  <a:off x="0" y="2576"/>
                  <a:ext cx="294"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09" name="Group 33"/>
              <p:cNvGrpSpPr>
                <a:grpSpLocks/>
              </p:cNvGrpSpPr>
              <p:nvPr/>
            </p:nvGrpSpPr>
            <p:grpSpPr bwMode="auto">
              <a:xfrm>
                <a:off x="294" y="2576"/>
                <a:ext cx="1239" cy="788"/>
                <a:chOff x="294" y="2576"/>
                <a:chExt cx="1239" cy="788"/>
              </a:xfrm>
            </p:grpSpPr>
            <p:sp>
              <p:nvSpPr>
                <p:cNvPr id="8264" name="Rectangle 34"/>
                <p:cNvSpPr>
                  <a:spLocks noChangeArrowheads="1"/>
                </p:cNvSpPr>
                <p:nvPr/>
              </p:nvSpPr>
              <p:spPr bwMode="auto">
                <a:xfrm>
                  <a:off x="337" y="2576"/>
                  <a:ext cx="1153"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000">
                      <a:latin typeface="Times New Roman" pitchFamily="18" charset="0"/>
                    </a:rPr>
                    <a:t>对机器独立的程度</a:t>
                  </a:r>
                </a:p>
              </p:txBody>
            </p:sp>
            <p:sp>
              <p:nvSpPr>
                <p:cNvPr id="8265" name="Rectangle 35"/>
                <p:cNvSpPr>
                  <a:spLocks noChangeArrowheads="1"/>
                </p:cNvSpPr>
                <p:nvPr/>
              </p:nvSpPr>
              <p:spPr bwMode="auto">
                <a:xfrm>
                  <a:off x="294" y="2576"/>
                  <a:ext cx="1239"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10" name="Group 36"/>
              <p:cNvGrpSpPr>
                <a:grpSpLocks/>
              </p:cNvGrpSpPr>
              <p:nvPr/>
            </p:nvGrpSpPr>
            <p:grpSpPr bwMode="auto">
              <a:xfrm>
                <a:off x="1533" y="2576"/>
                <a:ext cx="850" cy="788"/>
                <a:chOff x="1533" y="2576"/>
                <a:chExt cx="850" cy="788"/>
              </a:xfrm>
            </p:grpSpPr>
            <p:sp>
              <p:nvSpPr>
                <p:cNvPr id="8262" name="Rectangle 37"/>
                <p:cNvSpPr>
                  <a:spLocks noChangeArrowheads="1"/>
                </p:cNvSpPr>
                <p:nvPr/>
              </p:nvSpPr>
              <p:spPr bwMode="auto">
                <a:xfrm>
                  <a:off x="1576" y="2576"/>
                  <a:ext cx="764"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独立</a:t>
                  </a:r>
                  <a:endParaRPr kumimoji="1" lang="zh-CN" altLang="en-US" sz="2400">
                    <a:latin typeface="Times New Roman" pitchFamily="18" charset="0"/>
                  </a:endParaRPr>
                </a:p>
              </p:txBody>
            </p:sp>
            <p:sp>
              <p:nvSpPr>
                <p:cNvPr id="8263" name="Rectangle 38"/>
                <p:cNvSpPr>
                  <a:spLocks noChangeArrowheads="1"/>
                </p:cNvSpPr>
                <p:nvPr/>
              </p:nvSpPr>
              <p:spPr bwMode="auto">
                <a:xfrm>
                  <a:off x="1533" y="2576"/>
                  <a:ext cx="850"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11" name="Group 39"/>
              <p:cNvGrpSpPr>
                <a:grpSpLocks/>
              </p:cNvGrpSpPr>
              <p:nvPr/>
            </p:nvGrpSpPr>
            <p:grpSpPr bwMode="auto">
              <a:xfrm>
                <a:off x="2383" y="2576"/>
                <a:ext cx="850" cy="788"/>
                <a:chOff x="2383" y="2576"/>
                <a:chExt cx="850" cy="788"/>
              </a:xfrm>
            </p:grpSpPr>
            <p:sp>
              <p:nvSpPr>
                <p:cNvPr id="8260" name="Rectangle 40"/>
                <p:cNvSpPr>
                  <a:spLocks noChangeArrowheads="1"/>
                </p:cNvSpPr>
                <p:nvPr/>
              </p:nvSpPr>
              <p:spPr bwMode="auto">
                <a:xfrm>
                  <a:off x="2426" y="2576"/>
                  <a:ext cx="764"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不独立</a:t>
                  </a:r>
                  <a:endParaRPr kumimoji="1" lang="zh-CN" altLang="en-US" sz="2400">
                    <a:latin typeface="Times New Roman" pitchFamily="18" charset="0"/>
                  </a:endParaRPr>
                </a:p>
              </p:txBody>
            </p:sp>
            <p:sp>
              <p:nvSpPr>
                <p:cNvPr id="8261" name="Rectangle 41"/>
                <p:cNvSpPr>
                  <a:spLocks noChangeArrowheads="1"/>
                </p:cNvSpPr>
                <p:nvPr/>
              </p:nvSpPr>
              <p:spPr bwMode="auto">
                <a:xfrm>
                  <a:off x="2383" y="2576"/>
                  <a:ext cx="850"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12" name="Group 42"/>
              <p:cNvGrpSpPr>
                <a:grpSpLocks/>
              </p:cNvGrpSpPr>
              <p:nvPr/>
            </p:nvGrpSpPr>
            <p:grpSpPr bwMode="auto">
              <a:xfrm>
                <a:off x="0" y="3364"/>
                <a:ext cx="294" cy="788"/>
                <a:chOff x="0" y="3364"/>
                <a:chExt cx="294" cy="788"/>
              </a:xfrm>
            </p:grpSpPr>
            <p:sp>
              <p:nvSpPr>
                <p:cNvPr id="8258" name="Rectangle 43"/>
                <p:cNvSpPr>
                  <a:spLocks noChangeArrowheads="1"/>
                </p:cNvSpPr>
                <p:nvPr/>
              </p:nvSpPr>
              <p:spPr bwMode="auto">
                <a:xfrm>
                  <a:off x="43" y="3364"/>
                  <a:ext cx="20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　</a:t>
                  </a:r>
                  <a:r>
                    <a:rPr kumimoji="1" lang="en-US" altLang="zh-CN" sz="2600">
                      <a:latin typeface="Times New Roman" pitchFamily="18" charset="0"/>
                    </a:rPr>
                    <a:t>3</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8259" name="Rectangle 44"/>
                <p:cNvSpPr>
                  <a:spLocks noChangeArrowheads="1"/>
                </p:cNvSpPr>
                <p:nvPr/>
              </p:nvSpPr>
              <p:spPr bwMode="auto">
                <a:xfrm>
                  <a:off x="0" y="3364"/>
                  <a:ext cx="294"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13" name="Group 45"/>
              <p:cNvGrpSpPr>
                <a:grpSpLocks/>
              </p:cNvGrpSpPr>
              <p:nvPr/>
            </p:nvGrpSpPr>
            <p:grpSpPr bwMode="auto">
              <a:xfrm>
                <a:off x="294" y="3364"/>
                <a:ext cx="1239" cy="788"/>
                <a:chOff x="294" y="3364"/>
                <a:chExt cx="1239" cy="788"/>
              </a:xfrm>
            </p:grpSpPr>
            <p:sp>
              <p:nvSpPr>
                <p:cNvPr id="8256" name="Rectangle 46"/>
                <p:cNvSpPr>
                  <a:spLocks noChangeArrowheads="1"/>
                </p:cNvSpPr>
                <p:nvPr/>
              </p:nvSpPr>
              <p:spPr bwMode="auto">
                <a:xfrm>
                  <a:off x="337" y="3364"/>
                  <a:ext cx="1153"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a:latin typeface="Times New Roman" pitchFamily="18" charset="0"/>
                    </a:rPr>
                    <a:t>编制程序的难易程度</a:t>
                  </a:r>
                </a:p>
              </p:txBody>
            </p:sp>
            <p:sp>
              <p:nvSpPr>
                <p:cNvPr id="8257" name="Rectangle 47"/>
                <p:cNvSpPr>
                  <a:spLocks noChangeArrowheads="1"/>
                </p:cNvSpPr>
                <p:nvPr/>
              </p:nvSpPr>
              <p:spPr bwMode="auto">
                <a:xfrm>
                  <a:off x="294" y="3364"/>
                  <a:ext cx="1239"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14" name="Group 48"/>
              <p:cNvGrpSpPr>
                <a:grpSpLocks/>
              </p:cNvGrpSpPr>
              <p:nvPr/>
            </p:nvGrpSpPr>
            <p:grpSpPr bwMode="auto">
              <a:xfrm>
                <a:off x="1533" y="3364"/>
                <a:ext cx="850" cy="788"/>
                <a:chOff x="1533" y="3364"/>
                <a:chExt cx="850" cy="788"/>
              </a:xfrm>
            </p:grpSpPr>
            <p:sp>
              <p:nvSpPr>
                <p:cNvPr id="8254" name="Rectangle 49"/>
                <p:cNvSpPr>
                  <a:spLocks noChangeArrowheads="1"/>
                </p:cNvSpPr>
                <p:nvPr/>
              </p:nvSpPr>
              <p:spPr bwMode="auto">
                <a:xfrm>
                  <a:off x="1576" y="3364"/>
                  <a:ext cx="764"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易</a:t>
                  </a:r>
                  <a:endParaRPr kumimoji="1" lang="zh-CN" altLang="en-US" sz="2400">
                    <a:latin typeface="Times New Roman" pitchFamily="18" charset="0"/>
                  </a:endParaRPr>
                </a:p>
              </p:txBody>
            </p:sp>
            <p:sp>
              <p:nvSpPr>
                <p:cNvPr id="8255" name="Rectangle 50"/>
                <p:cNvSpPr>
                  <a:spLocks noChangeArrowheads="1"/>
                </p:cNvSpPr>
                <p:nvPr/>
              </p:nvSpPr>
              <p:spPr bwMode="auto">
                <a:xfrm>
                  <a:off x="1533" y="3364"/>
                  <a:ext cx="850"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15" name="Group 51"/>
              <p:cNvGrpSpPr>
                <a:grpSpLocks/>
              </p:cNvGrpSpPr>
              <p:nvPr/>
            </p:nvGrpSpPr>
            <p:grpSpPr bwMode="auto">
              <a:xfrm>
                <a:off x="2383" y="3364"/>
                <a:ext cx="850" cy="788"/>
                <a:chOff x="2383" y="3364"/>
                <a:chExt cx="850" cy="788"/>
              </a:xfrm>
            </p:grpSpPr>
            <p:sp>
              <p:nvSpPr>
                <p:cNvPr id="8252" name="Rectangle 52"/>
                <p:cNvSpPr>
                  <a:spLocks noChangeArrowheads="1"/>
                </p:cNvSpPr>
                <p:nvPr/>
              </p:nvSpPr>
              <p:spPr bwMode="auto">
                <a:xfrm>
                  <a:off x="2426" y="3364"/>
                  <a:ext cx="764"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难</a:t>
                  </a:r>
                  <a:endParaRPr kumimoji="1" lang="zh-CN" altLang="en-US" sz="2400">
                    <a:latin typeface="Times New Roman" pitchFamily="18" charset="0"/>
                  </a:endParaRPr>
                </a:p>
              </p:txBody>
            </p:sp>
            <p:sp>
              <p:nvSpPr>
                <p:cNvPr id="8253" name="Rectangle 53"/>
                <p:cNvSpPr>
                  <a:spLocks noChangeArrowheads="1"/>
                </p:cNvSpPr>
                <p:nvPr/>
              </p:nvSpPr>
              <p:spPr bwMode="auto">
                <a:xfrm>
                  <a:off x="2383" y="3364"/>
                  <a:ext cx="850"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16" name="Group 54"/>
              <p:cNvGrpSpPr>
                <a:grpSpLocks/>
              </p:cNvGrpSpPr>
              <p:nvPr/>
            </p:nvGrpSpPr>
            <p:grpSpPr bwMode="auto">
              <a:xfrm>
                <a:off x="0" y="4152"/>
                <a:ext cx="294" cy="788"/>
                <a:chOff x="0" y="4152"/>
                <a:chExt cx="294" cy="788"/>
              </a:xfrm>
            </p:grpSpPr>
            <p:sp>
              <p:nvSpPr>
                <p:cNvPr id="8250" name="Rectangle 55"/>
                <p:cNvSpPr>
                  <a:spLocks noChangeArrowheads="1"/>
                </p:cNvSpPr>
                <p:nvPr/>
              </p:nvSpPr>
              <p:spPr bwMode="auto">
                <a:xfrm>
                  <a:off x="43" y="4152"/>
                  <a:ext cx="20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　</a:t>
                  </a:r>
                  <a:r>
                    <a:rPr kumimoji="1" lang="en-US" altLang="zh-CN" sz="2600">
                      <a:latin typeface="Times New Roman" pitchFamily="18" charset="0"/>
                    </a:rPr>
                    <a:t>4</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8251" name="Rectangle 56"/>
                <p:cNvSpPr>
                  <a:spLocks noChangeArrowheads="1"/>
                </p:cNvSpPr>
                <p:nvPr/>
              </p:nvSpPr>
              <p:spPr bwMode="auto">
                <a:xfrm>
                  <a:off x="0" y="4152"/>
                  <a:ext cx="294"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17" name="Group 57"/>
              <p:cNvGrpSpPr>
                <a:grpSpLocks/>
              </p:cNvGrpSpPr>
              <p:nvPr/>
            </p:nvGrpSpPr>
            <p:grpSpPr bwMode="auto">
              <a:xfrm>
                <a:off x="294" y="4152"/>
                <a:ext cx="1239" cy="788"/>
                <a:chOff x="294" y="4152"/>
                <a:chExt cx="1239" cy="788"/>
              </a:xfrm>
            </p:grpSpPr>
            <p:sp>
              <p:nvSpPr>
                <p:cNvPr id="8248" name="Rectangle 58"/>
                <p:cNvSpPr>
                  <a:spLocks noChangeArrowheads="1"/>
                </p:cNvSpPr>
                <p:nvPr/>
              </p:nvSpPr>
              <p:spPr bwMode="auto">
                <a:xfrm>
                  <a:off x="337" y="4152"/>
                  <a:ext cx="1153"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000">
                      <a:latin typeface="Times New Roman" pitchFamily="18" charset="0"/>
                    </a:rPr>
                    <a:t>编制程序所需时间</a:t>
                  </a:r>
                </a:p>
              </p:txBody>
            </p:sp>
            <p:sp>
              <p:nvSpPr>
                <p:cNvPr id="8249" name="Rectangle 59"/>
                <p:cNvSpPr>
                  <a:spLocks noChangeArrowheads="1"/>
                </p:cNvSpPr>
                <p:nvPr/>
              </p:nvSpPr>
              <p:spPr bwMode="auto">
                <a:xfrm>
                  <a:off x="294" y="4152"/>
                  <a:ext cx="1239"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18" name="Group 60"/>
              <p:cNvGrpSpPr>
                <a:grpSpLocks/>
              </p:cNvGrpSpPr>
              <p:nvPr/>
            </p:nvGrpSpPr>
            <p:grpSpPr bwMode="auto">
              <a:xfrm>
                <a:off x="1533" y="4152"/>
                <a:ext cx="850" cy="788"/>
                <a:chOff x="1533" y="4152"/>
                <a:chExt cx="850" cy="788"/>
              </a:xfrm>
            </p:grpSpPr>
            <p:sp>
              <p:nvSpPr>
                <p:cNvPr id="8246" name="Rectangle 61"/>
                <p:cNvSpPr>
                  <a:spLocks noChangeArrowheads="1"/>
                </p:cNvSpPr>
                <p:nvPr/>
              </p:nvSpPr>
              <p:spPr bwMode="auto">
                <a:xfrm>
                  <a:off x="1576" y="4152"/>
                  <a:ext cx="764"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短</a:t>
                  </a:r>
                  <a:endParaRPr kumimoji="1" lang="zh-CN" altLang="en-US" sz="2400">
                    <a:latin typeface="Times New Roman" pitchFamily="18" charset="0"/>
                  </a:endParaRPr>
                </a:p>
              </p:txBody>
            </p:sp>
            <p:sp>
              <p:nvSpPr>
                <p:cNvPr id="8247" name="Rectangle 62"/>
                <p:cNvSpPr>
                  <a:spLocks noChangeArrowheads="1"/>
                </p:cNvSpPr>
                <p:nvPr/>
              </p:nvSpPr>
              <p:spPr bwMode="auto">
                <a:xfrm>
                  <a:off x="1533" y="4152"/>
                  <a:ext cx="850"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19" name="Group 63"/>
              <p:cNvGrpSpPr>
                <a:grpSpLocks/>
              </p:cNvGrpSpPr>
              <p:nvPr/>
            </p:nvGrpSpPr>
            <p:grpSpPr bwMode="auto">
              <a:xfrm>
                <a:off x="2383" y="4152"/>
                <a:ext cx="850" cy="788"/>
                <a:chOff x="2383" y="4152"/>
                <a:chExt cx="850" cy="788"/>
              </a:xfrm>
            </p:grpSpPr>
            <p:sp>
              <p:nvSpPr>
                <p:cNvPr id="8244" name="Rectangle 64"/>
                <p:cNvSpPr>
                  <a:spLocks noChangeArrowheads="1"/>
                </p:cNvSpPr>
                <p:nvPr/>
              </p:nvSpPr>
              <p:spPr bwMode="auto">
                <a:xfrm>
                  <a:off x="2426" y="4152"/>
                  <a:ext cx="764"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较长</a:t>
                  </a:r>
                  <a:endParaRPr kumimoji="1" lang="zh-CN" altLang="en-US" sz="2400">
                    <a:latin typeface="Times New Roman" pitchFamily="18" charset="0"/>
                  </a:endParaRPr>
                </a:p>
              </p:txBody>
            </p:sp>
            <p:sp>
              <p:nvSpPr>
                <p:cNvPr id="8245" name="Rectangle 65"/>
                <p:cNvSpPr>
                  <a:spLocks noChangeArrowheads="1"/>
                </p:cNvSpPr>
                <p:nvPr/>
              </p:nvSpPr>
              <p:spPr bwMode="auto">
                <a:xfrm>
                  <a:off x="2383" y="4152"/>
                  <a:ext cx="850"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20" name="Group 66"/>
              <p:cNvGrpSpPr>
                <a:grpSpLocks/>
              </p:cNvGrpSpPr>
              <p:nvPr/>
            </p:nvGrpSpPr>
            <p:grpSpPr bwMode="auto">
              <a:xfrm>
                <a:off x="0" y="4940"/>
                <a:ext cx="294" cy="788"/>
                <a:chOff x="0" y="4940"/>
                <a:chExt cx="294" cy="788"/>
              </a:xfrm>
            </p:grpSpPr>
            <p:sp>
              <p:nvSpPr>
                <p:cNvPr id="8242" name="Rectangle 67"/>
                <p:cNvSpPr>
                  <a:spLocks noChangeArrowheads="1"/>
                </p:cNvSpPr>
                <p:nvPr/>
              </p:nvSpPr>
              <p:spPr bwMode="auto">
                <a:xfrm>
                  <a:off x="43" y="4940"/>
                  <a:ext cx="20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　</a:t>
                  </a:r>
                  <a:r>
                    <a:rPr kumimoji="1" lang="en-US" altLang="zh-CN" sz="2600">
                      <a:latin typeface="Times New Roman" pitchFamily="18" charset="0"/>
                    </a:rPr>
                    <a:t>5</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8243" name="Rectangle 68"/>
                <p:cNvSpPr>
                  <a:spLocks noChangeArrowheads="1"/>
                </p:cNvSpPr>
                <p:nvPr/>
              </p:nvSpPr>
              <p:spPr bwMode="auto">
                <a:xfrm>
                  <a:off x="0" y="4940"/>
                  <a:ext cx="294"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21" name="Group 69"/>
              <p:cNvGrpSpPr>
                <a:grpSpLocks/>
              </p:cNvGrpSpPr>
              <p:nvPr/>
            </p:nvGrpSpPr>
            <p:grpSpPr bwMode="auto">
              <a:xfrm>
                <a:off x="294" y="4940"/>
                <a:ext cx="1239" cy="788"/>
                <a:chOff x="294" y="4940"/>
                <a:chExt cx="1239" cy="788"/>
              </a:xfrm>
            </p:grpSpPr>
            <p:sp>
              <p:nvSpPr>
                <p:cNvPr id="8240" name="Rectangle 70"/>
                <p:cNvSpPr>
                  <a:spLocks noChangeArrowheads="1"/>
                </p:cNvSpPr>
                <p:nvPr/>
              </p:nvSpPr>
              <p:spPr bwMode="auto">
                <a:xfrm>
                  <a:off x="337" y="4940"/>
                  <a:ext cx="1153"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000">
                      <a:latin typeface="Times New Roman" pitchFamily="18" charset="0"/>
                    </a:rPr>
                    <a:t>程序执行时间</a:t>
                  </a:r>
                </a:p>
              </p:txBody>
            </p:sp>
            <p:sp>
              <p:nvSpPr>
                <p:cNvPr id="8241" name="Rectangle 71"/>
                <p:cNvSpPr>
                  <a:spLocks noChangeArrowheads="1"/>
                </p:cNvSpPr>
                <p:nvPr/>
              </p:nvSpPr>
              <p:spPr bwMode="auto">
                <a:xfrm>
                  <a:off x="294" y="4940"/>
                  <a:ext cx="1239"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22" name="Group 72"/>
              <p:cNvGrpSpPr>
                <a:grpSpLocks/>
              </p:cNvGrpSpPr>
              <p:nvPr/>
            </p:nvGrpSpPr>
            <p:grpSpPr bwMode="auto">
              <a:xfrm>
                <a:off x="1533" y="4940"/>
                <a:ext cx="850" cy="788"/>
                <a:chOff x="1533" y="4940"/>
                <a:chExt cx="850" cy="788"/>
              </a:xfrm>
            </p:grpSpPr>
            <p:sp>
              <p:nvSpPr>
                <p:cNvPr id="8238" name="Rectangle 73"/>
                <p:cNvSpPr>
                  <a:spLocks noChangeArrowheads="1"/>
                </p:cNvSpPr>
                <p:nvPr/>
              </p:nvSpPr>
              <p:spPr bwMode="auto">
                <a:xfrm>
                  <a:off x="1576" y="4940"/>
                  <a:ext cx="764"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较长</a:t>
                  </a:r>
                  <a:endParaRPr kumimoji="1" lang="zh-CN" altLang="en-US" sz="2400">
                    <a:latin typeface="Times New Roman" pitchFamily="18" charset="0"/>
                  </a:endParaRPr>
                </a:p>
              </p:txBody>
            </p:sp>
            <p:sp>
              <p:nvSpPr>
                <p:cNvPr id="8239" name="Rectangle 74"/>
                <p:cNvSpPr>
                  <a:spLocks noChangeArrowheads="1"/>
                </p:cNvSpPr>
                <p:nvPr/>
              </p:nvSpPr>
              <p:spPr bwMode="auto">
                <a:xfrm>
                  <a:off x="1533" y="4940"/>
                  <a:ext cx="850"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23" name="Group 75"/>
              <p:cNvGrpSpPr>
                <a:grpSpLocks/>
              </p:cNvGrpSpPr>
              <p:nvPr/>
            </p:nvGrpSpPr>
            <p:grpSpPr bwMode="auto">
              <a:xfrm>
                <a:off x="2383" y="4940"/>
                <a:ext cx="850" cy="788"/>
                <a:chOff x="2383" y="4940"/>
                <a:chExt cx="850" cy="788"/>
              </a:xfrm>
            </p:grpSpPr>
            <p:sp>
              <p:nvSpPr>
                <p:cNvPr id="8236" name="Rectangle 76"/>
                <p:cNvSpPr>
                  <a:spLocks noChangeArrowheads="1"/>
                </p:cNvSpPr>
                <p:nvPr/>
              </p:nvSpPr>
              <p:spPr bwMode="auto">
                <a:xfrm>
                  <a:off x="2426" y="4940"/>
                  <a:ext cx="764"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短</a:t>
                  </a:r>
                  <a:endParaRPr kumimoji="1" lang="zh-CN" altLang="en-US" sz="2400">
                    <a:latin typeface="Times New Roman" pitchFamily="18" charset="0"/>
                  </a:endParaRPr>
                </a:p>
              </p:txBody>
            </p:sp>
            <p:sp>
              <p:nvSpPr>
                <p:cNvPr id="8237" name="Rectangle 77"/>
                <p:cNvSpPr>
                  <a:spLocks noChangeArrowheads="1"/>
                </p:cNvSpPr>
                <p:nvPr/>
              </p:nvSpPr>
              <p:spPr bwMode="auto">
                <a:xfrm>
                  <a:off x="2383" y="4940"/>
                  <a:ext cx="850" cy="7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24" name="Group 78"/>
              <p:cNvGrpSpPr>
                <a:grpSpLocks/>
              </p:cNvGrpSpPr>
              <p:nvPr/>
            </p:nvGrpSpPr>
            <p:grpSpPr bwMode="auto">
              <a:xfrm>
                <a:off x="0" y="5728"/>
                <a:ext cx="294" cy="1038"/>
                <a:chOff x="0" y="5728"/>
                <a:chExt cx="294" cy="1038"/>
              </a:xfrm>
            </p:grpSpPr>
            <p:sp>
              <p:nvSpPr>
                <p:cNvPr id="8234" name="Rectangle 79"/>
                <p:cNvSpPr>
                  <a:spLocks noChangeArrowheads="1"/>
                </p:cNvSpPr>
                <p:nvPr/>
              </p:nvSpPr>
              <p:spPr bwMode="auto">
                <a:xfrm>
                  <a:off x="43" y="5728"/>
                  <a:ext cx="208"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　</a:t>
                  </a:r>
                  <a:r>
                    <a:rPr kumimoji="1" lang="en-US" altLang="zh-CN" sz="2600">
                      <a:latin typeface="Times New Roman" pitchFamily="18" charset="0"/>
                    </a:rPr>
                    <a:t>6</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8235" name="Rectangle 80"/>
                <p:cNvSpPr>
                  <a:spLocks noChangeArrowheads="1"/>
                </p:cNvSpPr>
                <p:nvPr/>
              </p:nvSpPr>
              <p:spPr bwMode="auto">
                <a:xfrm>
                  <a:off x="0" y="5728"/>
                  <a:ext cx="294" cy="10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25" name="Group 81"/>
              <p:cNvGrpSpPr>
                <a:grpSpLocks/>
              </p:cNvGrpSpPr>
              <p:nvPr/>
            </p:nvGrpSpPr>
            <p:grpSpPr bwMode="auto">
              <a:xfrm>
                <a:off x="294" y="5728"/>
                <a:ext cx="1239" cy="1038"/>
                <a:chOff x="294" y="5728"/>
                <a:chExt cx="1239" cy="1038"/>
              </a:xfrm>
            </p:grpSpPr>
            <p:sp>
              <p:nvSpPr>
                <p:cNvPr id="8232" name="Rectangle 82"/>
                <p:cNvSpPr>
                  <a:spLocks noChangeArrowheads="1"/>
                </p:cNvSpPr>
                <p:nvPr/>
              </p:nvSpPr>
              <p:spPr bwMode="auto">
                <a:xfrm>
                  <a:off x="337" y="5728"/>
                  <a:ext cx="1153"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000">
                      <a:latin typeface="Times New Roman" pitchFamily="18" charset="0"/>
                    </a:rPr>
                    <a:t>编译过程中对计算机资源的要求</a:t>
                  </a:r>
                </a:p>
              </p:txBody>
            </p:sp>
            <p:sp>
              <p:nvSpPr>
                <p:cNvPr id="8233" name="Rectangle 83"/>
                <p:cNvSpPr>
                  <a:spLocks noChangeArrowheads="1"/>
                </p:cNvSpPr>
                <p:nvPr/>
              </p:nvSpPr>
              <p:spPr bwMode="auto">
                <a:xfrm>
                  <a:off x="294" y="5728"/>
                  <a:ext cx="1239" cy="10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26" name="Group 84"/>
              <p:cNvGrpSpPr>
                <a:grpSpLocks/>
              </p:cNvGrpSpPr>
              <p:nvPr/>
            </p:nvGrpSpPr>
            <p:grpSpPr bwMode="auto">
              <a:xfrm>
                <a:off x="1533" y="5728"/>
                <a:ext cx="850" cy="1038"/>
                <a:chOff x="1533" y="5728"/>
                <a:chExt cx="850" cy="1038"/>
              </a:xfrm>
            </p:grpSpPr>
            <p:sp>
              <p:nvSpPr>
                <p:cNvPr id="8230" name="Rectangle 85"/>
                <p:cNvSpPr>
                  <a:spLocks noChangeArrowheads="1"/>
                </p:cNvSpPr>
                <p:nvPr/>
              </p:nvSpPr>
              <p:spPr bwMode="auto">
                <a:xfrm>
                  <a:off x="1576" y="5728"/>
                  <a:ext cx="764"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600">
                      <a:latin typeface="Times New Roman" pitchFamily="18" charset="0"/>
                    </a:rPr>
                    <a:t>多</a:t>
                  </a:r>
                  <a:endParaRPr kumimoji="1" lang="zh-CN" altLang="en-US" sz="2400">
                    <a:latin typeface="Times New Roman" pitchFamily="18" charset="0"/>
                  </a:endParaRPr>
                </a:p>
              </p:txBody>
            </p:sp>
            <p:sp>
              <p:nvSpPr>
                <p:cNvPr id="8231" name="Rectangle 86"/>
                <p:cNvSpPr>
                  <a:spLocks noChangeArrowheads="1"/>
                </p:cNvSpPr>
                <p:nvPr/>
              </p:nvSpPr>
              <p:spPr bwMode="auto">
                <a:xfrm>
                  <a:off x="1533" y="5728"/>
                  <a:ext cx="850" cy="10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227" name="Group 87"/>
              <p:cNvGrpSpPr>
                <a:grpSpLocks/>
              </p:cNvGrpSpPr>
              <p:nvPr/>
            </p:nvGrpSpPr>
            <p:grpSpPr bwMode="auto">
              <a:xfrm>
                <a:off x="2383" y="5728"/>
                <a:ext cx="850" cy="1038"/>
                <a:chOff x="2383" y="5728"/>
                <a:chExt cx="850" cy="1038"/>
              </a:xfrm>
            </p:grpSpPr>
            <p:sp>
              <p:nvSpPr>
                <p:cNvPr id="8228" name="Rectangle 88"/>
                <p:cNvSpPr>
                  <a:spLocks noChangeArrowheads="1"/>
                </p:cNvSpPr>
                <p:nvPr/>
              </p:nvSpPr>
              <p:spPr bwMode="auto">
                <a:xfrm>
                  <a:off x="2426" y="5728"/>
                  <a:ext cx="764"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a:r>
                    <a:rPr kumimoji="1" lang="zh-CN" altLang="en-US" sz="2000">
                      <a:latin typeface="Times New Roman" pitchFamily="18" charset="0"/>
                    </a:rPr>
                    <a:t>少</a:t>
                  </a:r>
                </a:p>
              </p:txBody>
            </p:sp>
            <p:sp>
              <p:nvSpPr>
                <p:cNvPr id="8229" name="Rectangle 89"/>
                <p:cNvSpPr>
                  <a:spLocks noChangeArrowheads="1"/>
                </p:cNvSpPr>
                <p:nvPr/>
              </p:nvSpPr>
              <p:spPr bwMode="auto">
                <a:xfrm>
                  <a:off x="2383" y="5728"/>
                  <a:ext cx="850" cy="10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8199" name="Rectangle 90"/>
            <p:cNvSpPr>
              <a:spLocks noChangeArrowheads="1"/>
            </p:cNvSpPr>
            <p:nvPr/>
          </p:nvSpPr>
          <p:spPr bwMode="auto">
            <a:xfrm>
              <a:off x="-3" y="-3"/>
              <a:ext cx="3239" cy="677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317A22C8-4070-4F86-8382-3073D9512AD5}"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41E00E-37F1-49A2-B24A-FED7610D5E38}" type="slidenum">
              <a:rPr lang="en-US" altLang="zh-CN" smtClean="0"/>
              <a:pPr eaLnBrk="1" hangingPunct="1"/>
              <a:t>60</a:t>
            </a:fld>
            <a:endParaRPr lang="en-US" altLang="zh-CN" smtClean="0"/>
          </a:p>
        </p:txBody>
      </p:sp>
      <p:sp>
        <p:nvSpPr>
          <p:cNvPr id="59395" name="Rectangle 2"/>
          <p:cNvSpPr>
            <a:spLocks noGrp="1" noChangeArrowheads="1"/>
          </p:cNvSpPr>
          <p:nvPr>
            <p:ph type="title"/>
          </p:nvPr>
        </p:nvSpPr>
        <p:spPr>
          <a:xfrm>
            <a:off x="323850" y="549275"/>
            <a:ext cx="4041775" cy="796925"/>
          </a:xfrm>
        </p:spPr>
        <p:txBody>
          <a:bodyPr/>
          <a:lstStyle/>
          <a:p>
            <a:pPr eaLnBrk="1" hangingPunct="1"/>
            <a:r>
              <a:rPr lang="en-US" altLang="zh-CN" sz="3600" smtClean="0"/>
              <a:t>4.5.1 </a:t>
            </a:r>
            <a:r>
              <a:rPr lang="zh-CN" sz="3600" smtClean="0"/>
              <a:t>指令的分类</a:t>
            </a:r>
            <a:endParaRPr lang="zh-CN" altLang="en-US" sz="3500" smtClean="0"/>
          </a:p>
        </p:txBody>
      </p:sp>
      <p:sp>
        <p:nvSpPr>
          <p:cNvPr id="59396" name="Rectangle 3"/>
          <p:cNvSpPr>
            <a:spLocks noGrp="1" noChangeArrowheads="1"/>
          </p:cNvSpPr>
          <p:nvPr>
            <p:ph type="body" idx="1"/>
          </p:nvPr>
        </p:nvSpPr>
        <p:spPr>
          <a:xfrm>
            <a:off x="395536" y="1628800"/>
            <a:ext cx="8578850" cy="4464496"/>
          </a:xfrm>
        </p:spPr>
        <p:txBody>
          <a:bodyPr/>
          <a:lstStyle/>
          <a:p>
            <a:pPr marL="0" lvl="1" eaLnBrk="1" hangingPunct="1">
              <a:lnSpc>
                <a:spcPct val="120000"/>
              </a:lnSpc>
              <a:buClrTx/>
              <a:buFont typeface="Wingdings" pitchFamily="2" charset="2"/>
              <a:buChar char="n"/>
            </a:pPr>
            <a:r>
              <a:rPr lang="zh-CN" altLang="en-US" sz="2400" smtClean="0"/>
              <a:t>字符串</a:t>
            </a:r>
            <a:r>
              <a:rPr lang="zh-CN" altLang="en-US" sz="2400" smtClean="0"/>
              <a:t>处理</a:t>
            </a:r>
            <a:r>
              <a:rPr lang="zh-CN" altLang="en-US" sz="2400" smtClean="0"/>
              <a:t>指令</a:t>
            </a:r>
            <a:endParaRPr lang="en-US" altLang="zh-CN" sz="2400" smtClean="0"/>
          </a:p>
          <a:p>
            <a:pPr marL="295275" lvl="2" indent="0" eaLnBrk="1" hangingPunct="1">
              <a:lnSpc>
                <a:spcPct val="120000"/>
              </a:lnSpc>
              <a:buClrTx/>
              <a:buNone/>
            </a:pPr>
            <a:r>
              <a:rPr lang="zh-CN" altLang="en-US" sz="2400" smtClean="0"/>
              <a:t>包括字符串传送、字符串转换、字符串比较、字符串查找、字符串抽取、字符串替换等。</a:t>
            </a:r>
            <a:endParaRPr lang="en-US" altLang="zh-CN" sz="2400" smtClean="0"/>
          </a:p>
          <a:p>
            <a:pPr marL="342900" lvl="1" indent="-342900" eaLnBrk="1" hangingPunct="1">
              <a:lnSpc>
                <a:spcPct val="120000"/>
              </a:lnSpc>
              <a:buClrTx/>
              <a:buFont typeface="Wingdings" pitchFamily="2" charset="2"/>
              <a:buChar char="n"/>
            </a:pPr>
            <a:r>
              <a:rPr lang="zh-CN" altLang="en-US" sz="2400" smtClean="0"/>
              <a:t>特权指令</a:t>
            </a:r>
            <a:endParaRPr lang="en-US" altLang="zh-CN" sz="2400" smtClean="0"/>
          </a:p>
          <a:p>
            <a:pPr marL="295275" lvl="2" indent="0" eaLnBrk="1" hangingPunct="1">
              <a:lnSpc>
                <a:spcPct val="120000"/>
              </a:lnSpc>
              <a:buClrTx/>
              <a:buNone/>
            </a:pPr>
            <a:r>
              <a:rPr lang="zh-CN" altLang="en-US" sz="2400" smtClean="0"/>
              <a:t>只用于操作系统或其他系统软件，一般不直接提供给用户使用。</a:t>
            </a:r>
            <a:endParaRPr lang="en-US" altLang="zh-CN" sz="2400"/>
          </a:p>
          <a:p>
            <a:pPr marL="342900" lvl="1" indent="-342900" eaLnBrk="1" hangingPunct="1">
              <a:lnSpc>
                <a:spcPct val="120000"/>
              </a:lnSpc>
              <a:buClrTx/>
              <a:buFont typeface="Wingdings" pitchFamily="2" charset="2"/>
              <a:buChar char="n"/>
            </a:pPr>
            <a:r>
              <a:rPr lang="zh-CN" altLang="en-US" sz="2400" smtClean="0"/>
              <a:t>其他指令</a:t>
            </a:r>
            <a:endParaRPr lang="en-US" altLang="zh-CN" sz="2400" smtClean="0"/>
          </a:p>
          <a:p>
            <a:pPr marL="295275" lvl="2" indent="0" eaLnBrk="1" hangingPunct="1">
              <a:lnSpc>
                <a:spcPct val="120000"/>
              </a:lnSpc>
              <a:buClrTx/>
              <a:buNone/>
            </a:pPr>
            <a:r>
              <a:rPr lang="zh-CN" altLang="en-US" sz="2400"/>
              <a:t>状态</a:t>
            </a:r>
            <a:r>
              <a:rPr lang="zh-CN" altLang="en-US" sz="2400" smtClean="0"/>
              <a:t>寄存器置位、复位指令、测试指令、暂停指令、空操作指令，以及其他一些系统控制用的特殊指令。</a:t>
            </a:r>
            <a:endParaRPr lang="zh-CN" altLang="en-US" sz="2400"/>
          </a:p>
        </p:txBody>
      </p:sp>
      <p:sp>
        <p:nvSpPr>
          <p:cNvPr id="3" name="日期占位符 2"/>
          <p:cNvSpPr>
            <a:spLocks noGrp="1"/>
          </p:cNvSpPr>
          <p:nvPr>
            <p:ph type="dt" sz="half" idx="10"/>
          </p:nvPr>
        </p:nvSpPr>
        <p:spPr/>
        <p:txBody>
          <a:bodyPr/>
          <a:lstStyle/>
          <a:p>
            <a:pPr>
              <a:defRPr/>
            </a:pPr>
            <a:fld id="{EBBB19E9-9890-47AD-978D-DD9CD0402A72}" type="datetime13">
              <a:rPr lang="zh-CN" altLang="en-US" smtClean="0"/>
              <a:t>下午12时0分50秒</a:t>
            </a:fld>
            <a:endParaRPr lang="en-US" altLang="zh-CN"/>
          </a:p>
        </p:txBody>
      </p:sp>
    </p:spTree>
    <p:extLst>
      <p:ext uri="{BB962C8B-B14F-4D97-AF65-F5344CB8AC3E}">
        <p14:creationId xmlns:p14="http://schemas.microsoft.com/office/powerpoint/2010/main" val="42719995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22F7DD2-2AED-46FF-9535-270D4D084BFB}" type="slidenum">
              <a:rPr lang="en-US" altLang="zh-CN" smtClean="0"/>
              <a:pPr eaLnBrk="1" hangingPunct="1"/>
              <a:t>61</a:t>
            </a:fld>
            <a:endParaRPr lang="en-US" altLang="zh-CN" smtClean="0"/>
          </a:p>
        </p:txBody>
      </p:sp>
      <p:sp>
        <p:nvSpPr>
          <p:cNvPr id="52227" name="Rectangle 2"/>
          <p:cNvSpPr>
            <a:spLocks noGrp="1" noChangeArrowheads="1"/>
          </p:cNvSpPr>
          <p:nvPr>
            <p:ph type="title"/>
          </p:nvPr>
        </p:nvSpPr>
        <p:spPr>
          <a:xfrm>
            <a:off x="457200" y="620688"/>
            <a:ext cx="5626968" cy="796950"/>
          </a:xfrm>
        </p:spPr>
        <p:txBody>
          <a:bodyPr/>
          <a:lstStyle/>
          <a:p>
            <a:pPr eaLnBrk="1" hangingPunct="1"/>
            <a:r>
              <a:rPr lang="en-US" altLang="zh-CN" sz="3600" smtClean="0"/>
              <a:t>4.5.2 </a:t>
            </a:r>
            <a:r>
              <a:rPr lang="zh-CN" sz="3600" smtClean="0"/>
              <a:t>基本指令系统的</a:t>
            </a:r>
            <a:r>
              <a:rPr lang="zh-CN" sz="3600" smtClean="0"/>
              <a:t>操作</a:t>
            </a:r>
            <a:endParaRPr lang="zh-CN" altLang="en-US" sz="3500" smtClean="0"/>
          </a:p>
        </p:txBody>
      </p:sp>
      <p:sp>
        <p:nvSpPr>
          <p:cNvPr id="52228" name="Rectangle 3"/>
          <p:cNvSpPr>
            <a:spLocks noGrp="1" noChangeArrowheads="1"/>
          </p:cNvSpPr>
          <p:nvPr>
            <p:ph type="body" idx="1"/>
          </p:nvPr>
        </p:nvSpPr>
        <p:spPr>
          <a:xfrm>
            <a:off x="395536" y="1844824"/>
            <a:ext cx="8229600" cy="4411662"/>
          </a:xfrm>
        </p:spPr>
        <p:txBody>
          <a:bodyPr/>
          <a:lstStyle/>
          <a:p>
            <a:pPr marL="0" lvl="1" indent="0" eaLnBrk="1" hangingPunct="1">
              <a:lnSpc>
                <a:spcPct val="120000"/>
              </a:lnSpc>
              <a:buNone/>
            </a:pPr>
            <a:r>
              <a:rPr lang="en-US" altLang="zh-CN" sz="2800" b="1" smtClean="0">
                <a:solidFill>
                  <a:srgbClr val="FF0000"/>
                </a:solidFill>
              </a:rPr>
              <a:t>20%</a:t>
            </a:r>
            <a:r>
              <a:rPr lang="zh-CN" altLang="en-US" sz="2800" b="1" smtClean="0">
                <a:solidFill>
                  <a:srgbClr val="FF0000"/>
                </a:solidFill>
              </a:rPr>
              <a:t>和</a:t>
            </a:r>
            <a:r>
              <a:rPr lang="en-US" altLang="zh-CN" sz="2800" b="1" smtClean="0">
                <a:solidFill>
                  <a:srgbClr val="FF0000"/>
                </a:solidFill>
              </a:rPr>
              <a:t>80%</a:t>
            </a:r>
            <a:r>
              <a:rPr lang="zh-CN" altLang="en-US" sz="2800" b="1" smtClean="0">
                <a:solidFill>
                  <a:srgbClr val="FF0000"/>
                </a:solidFill>
              </a:rPr>
              <a:t>规律：</a:t>
            </a:r>
            <a:r>
              <a:rPr lang="en-US" altLang="zh-CN" sz="2800" smtClean="0"/>
              <a:t>CISC</a:t>
            </a:r>
            <a:r>
              <a:rPr lang="zh-CN" altLang="en-US" sz="2800" smtClean="0"/>
              <a:t>中大约有</a:t>
            </a:r>
            <a:r>
              <a:rPr lang="en-US" altLang="zh-CN" sz="2800" smtClean="0"/>
              <a:t>20%</a:t>
            </a:r>
            <a:r>
              <a:rPr lang="zh-CN" altLang="en-US" sz="2800" smtClean="0"/>
              <a:t>的指令使用频率高，占据了</a:t>
            </a:r>
            <a:r>
              <a:rPr lang="en-US" altLang="zh-CN" sz="2800" smtClean="0"/>
              <a:t>80%</a:t>
            </a:r>
            <a:r>
              <a:rPr lang="zh-CN" altLang="en-US" sz="2800" smtClean="0"/>
              <a:t>的处理机时间，而有</a:t>
            </a:r>
            <a:r>
              <a:rPr lang="en-US" altLang="zh-CN" sz="2800" smtClean="0"/>
              <a:t>80%</a:t>
            </a:r>
            <a:r>
              <a:rPr lang="zh-CN" altLang="en-US" sz="2800" smtClean="0"/>
              <a:t>的不常用指令只占用处理机的</a:t>
            </a:r>
            <a:r>
              <a:rPr lang="en-US" altLang="zh-CN" sz="2800" smtClean="0"/>
              <a:t>20%</a:t>
            </a:r>
            <a:r>
              <a:rPr lang="zh-CN" altLang="en-US" sz="2800" smtClean="0"/>
              <a:t>时间。</a:t>
            </a:r>
          </a:p>
          <a:p>
            <a:pPr marL="0" lvl="1" indent="457200" eaLnBrk="1" hangingPunct="1">
              <a:lnSpc>
                <a:spcPct val="120000"/>
              </a:lnSpc>
              <a:buNone/>
            </a:pPr>
            <a:r>
              <a:rPr lang="en-US" altLang="zh-CN" sz="2800" smtClean="0"/>
              <a:t>CISC</a:t>
            </a:r>
            <a:r>
              <a:rPr lang="zh-CN" altLang="en-US" sz="2800" smtClean="0"/>
              <a:t>中，通过增强指令系统的功能，简化了软件，增加了硬件的复杂程度。然而指令复杂了，指令的执行时间必然加长，从而使整个系统的执行时间反而增加，因而在计算机体系结构设计中，软硬件的功能分配必须</a:t>
            </a:r>
            <a:r>
              <a:rPr lang="zh-CN" altLang="en-US" sz="2800" smtClean="0"/>
              <a:t>恰当。</a:t>
            </a:r>
            <a:endParaRPr lang="zh-CN" altLang="en-US" sz="2800" smtClean="0"/>
          </a:p>
        </p:txBody>
      </p:sp>
      <p:sp>
        <p:nvSpPr>
          <p:cNvPr id="2" name="日期占位符 1"/>
          <p:cNvSpPr>
            <a:spLocks noGrp="1"/>
          </p:cNvSpPr>
          <p:nvPr>
            <p:ph type="dt" sz="half" idx="10"/>
          </p:nvPr>
        </p:nvSpPr>
        <p:spPr/>
        <p:txBody>
          <a:bodyPr/>
          <a:lstStyle/>
          <a:p>
            <a:pPr>
              <a:defRPr/>
            </a:pPr>
            <a:fld id="{E81D0190-F515-4E43-8160-8BADC37DC49B}" type="datetime13">
              <a:rPr lang="zh-CN" altLang="en-US" smtClean="0"/>
              <a:t>下午12时0分50秒</a:t>
            </a:fld>
            <a:endParaRPr lang="en-US" altLang="zh-CN"/>
          </a:p>
        </p:txBody>
      </p:sp>
    </p:spTree>
    <p:extLst>
      <p:ext uri="{BB962C8B-B14F-4D97-AF65-F5344CB8AC3E}">
        <p14:creationId xmlns:p14="http://schemas.microsoft.com/office/powerpoint/2010/main" val="5535303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41E00E-37F1-49A2-B24A-FED7610D5E38}" type="slidenum">
              <a:rPr lang="en-US" altLang="zh-CN" smtClean="0"/>
              <a:pPr eaLnBrk="1" hangingPunct="1"/>
              <a:t>62</a:t>
            </a:fld>
            <a:endParaRPr lang="en-US" altLang="zh-CN" smtClean="0"/>
          </a:p>
        </p:txBody>
      </p:sp>
      <p:sp>
        <p:nvSpPr>
          <p:cNvPr id="59395" name="Rectangle 2"/>
          <p:cNvSpPr>
            <a:spLocks noGrp="1" noChangeArrowheads="1"/>
          </p:cNvSpPr>
          <p:nvPr>
            <p:ph type="title"/>
          </p:nvPr>
        </p:nvSpPr>
        <p:spPr>
          <a:xfrm>
            <a:off x="323850" y="549275"/>
            <a:ext cx="5760318" cy="796925"/>
          </a:xfrm>
        </p:spPr>
        <p:txBody>
          <a:bodyPr/>
          <a:lstStyle/>
          <a:p>
            <a:pPr eaLnBrk="1" hangingPunct="1"/>
            <a:r>
              <a:rPr lang="en-US" altLang="zh-CN" sz="3600" smtClean="0"/>
              <a:t>4.5.2 </a:t>
            </a:r>
            <a:r>
              <a:rPr lang="zh-CN" altLang="en-US" sz="3600" smtClean="0"/>
              <a:t>基本指令系统的操作</a:t>
            </a:r>
            <a:endParaRPr lang="zh-CN" altLang="en-US" sz="350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2776"/>
            <a:ext cx="345638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700808"/>
            <a:ext cx="3384376"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54A3C31D-7763-47B7-8B70-722623D1ED84}" type="datetime13">
              <a:rPr lang="zh-CN" altLang="en-US" smtClean="0"/>
              <a:t>下午12时0分50秒</a:t>
            </a:fld>
            <a:endParaRPr lang="en-US" altLang="zh-CN"/>
          </a:p>
        </p:txBody>
      </p:sp>
    </p:spTree>
    <p:extLst>
      <p:ext uri="{BB962C8B-B14F-4D97-AF65-F5344CB8AC3E}">
        <p14:creationId xmlns:p14="http://schemas.microsoft.com/office/powerpoint/2010/main" val="27674864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Text Box 3"/>
          <p:cNvSpPr txBox="1">
            <a:spLocks noChangeArrowheads="1"/>
          </p:cNvSpPr>
          <p:nvPr/>
        </p:nvSpPr>
        <p:spPr bwMode="auto">
          <a:xfrm>
            <a:off x="539750" y="1052736"/>
            <a:ext cx="46482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a:latin typeface="Times New Roman" pitchFamily="18" charset="0"/>
              </a:rPr>
              <a:t>一、</a:t>
            </a:r>
            <a:r>
              <a:rPr lang="en-US" altLang="zh-CN" sz="2800">
                <a:latin typeface="Times New Roman" pitchFamily="18" charset="0"/>
              </a:rPr>
              <a:t>RISC </a:t>
            </a:r>
            <a:r>
              <a:rPr lang="zh-CN" altLang="en-US" sz="2800">
                <a:latin typeface="Times New Roman" pitchFamily="18" charset="0"/>
              </a:rPr>
              <a:t>的产生和发展 </a:t>
            </a:r>
          </a:p>
        </p:txBody>
      </p:sp>
      <p:sp>
        <p:nvSpPr>
          <p:cNvPr id="60426" name="Rectangle 2"/>
          <p:cNvSpPr>
            <a:spLocks noGrp="1" noChangeArrowheads="1"/>
          </p:cNvSpPr>
          <p:nvPr>
            <p:ph type="title"/>
          </p:nvPr>
        </p:nvSpPr>
        <p:spPr>
          <a:xfrm>
            <a:off x="468313" y="188913"/>
            <a:ext cx="4905375" cy="796925"/>
          </a:xfrm>
        </p:spPr>
        <p:txBody>
          <a:bodyPr/>
          <a:lstStyle/>
          <a:p>
            <a:pPr eaLnBrk="1" hangingPunct="1"/>
            <a:r>
              <a:rPr lang="en-US" altLang="zh-CN" sz="3600" smtClean="0"/>
              <a:t>4.5.3 </a:t>
            </a:r>
            <a:r>
              <a:rPr lang="zh-CN" sz="3600" smtClean="0"/>
              <a:t>精简指令系统</a:t>
            </a:r>
            <a:r>
              <a:rPr lang="zh-CN" altLang="en-US" sz="3500" smtClean="0"/>
              <a:t>	</a:t>
            </a:r>
          </a:p>
        </p:txBody>
      </p:sp>
      <p:sp>
        <p:nvSpPr>
          <p:cNvPr id="2" name="TextBox 1"/>
          <p:cNvSpPr txBox="1"/>
          <p:nvPr/>
        </p:nvSpPr>
        <p:spPr>
          <a:xfrm>
            <a:off x="542567" y="1727953"/>
            <a:ext cx="7848872" cy="4401205"/>
          </a:xfrm>
          <a:prstGeom prst="rect">
            <a:avLst/>
          </a:prstGeom>
          <a:noFill/>
        </p:spPr>
        <p:txBody>
          <a:bodyPr wrap="square" rtlCol="0">
            <a:spAutoFit/>
          </a:bodyPr>
          <a:lstStyle/>
          <a:p>
            <a:pPr indent="457200"/>
            <a:r>
              <a:rPr lang="zh-CN" altLang="en-US" sz="2800">
                <a:latin typeface="+mn-ea"/>
                <a:ea typeface="+mn-ea"/>
              </a:rPr>
              <a:t>一开始的处理器都是 </a:t>
            </a:r>
            <a:r>
              <a:rPr lang="en-US" altLang="zh-CN" sz="2800">
                <a:latin typeface="+mn-ea"/>
                <a:ea typeface="+mn-ea"/>
              </a:rPr>
              <a:t>CISC </a:t>
            </a:r>
            <a:r>
              <a:rPr lang="zh-CN" altLang="en-US" sz="2800">
                <a:latin typeface="+mn-ea"/>
                <a:ea typeface="+mn-ea"/>
              </a:rPr>
              <a:t>架构，随着时间演进，有越来越多的指令集加入。由于当时编译器的技术并不纯熟，程序都会直接以机器码或是汇编语言写成，为了减少程序设计师的设计时间，逐渐开发出单一指令，复杂操作的程序码，设计师只需写下简单的指令，再交由 </a:t>
            </a:r>
            <a:r>
              <a:rPr lang="en-US" altLang="zh-CN" sz="2800">
                <a:latin typeface="+mn-ea"/>
                <a:ea typeface="+mn-ea"/>
              </a:rPr>
              <a:t>CPU </a:t>
            </a:r>
            <a:r>
              <a:rPr lang="zh-CN" altLang="en-US" sz="2800">
                <a:latin typeface="+mn-ea"/>
                <a:ea typeface="+mn-ea"/>
              </a:rPr>
              <a:t>去</a:t>
            </a:r>
            <a:r>
              <a:rPr lang="zh-CN" altLang="en-US" sz="2800">
                <a:latin typeface="+mn-ea"/>
                <a:ea typeface="+mn-ea"/>
              </a:rPr>
              <a:t>执行</a:t>
            </a:r>
            <a:r>
              <a:rPr lang="zh-CN" altLang="en-US" sz="2800" smtClean="0">
                <a:latin typeface="+mn-ea"/>
                <a:ea typeface="+mn-ea"/>
              </a:rPr>
              <a:t>。</a:t>
            </a:r>
            <a:endParaRPr lang="en-US" altLang="zh-CN" sz="2800" smtClean="0">
              <a:latin typeface="+mn-ea"/>
              <a:ea typeface="+mn-ea"/>
            </a:endParaRPr>
          </a:p>
          <a:p>
            <a:pPr indent="457200"/>
            <a:r>
              <a:rPr lang="en-US" altLang="zh-CN" sz="2800">
                <a:latin typeface="+mn-ea"/>
                <a:ea typeface="+mn-ea"/>
              </a:rPr>
              <a:t>1979 </a:t>
            </a:r>
            <a:r>
              <a:rPr lang="zh-CN" altLang="en-US" sz="2800">
                <a:latin typeface="+mn-ea"/>
                <a:ea typeface="+mn-ea"/>
              </a:rPr>
              <a:t>年美国加州大学柏克莱分校的 </a:t>
            </a:r>
            <a:r>
              <a:rPr lang="en-US" altLang="zh-CN" sz="2800">
                <a:latin typeface="+mn-ea"/>
                <a:ea typeface="+mn-ea"/>
              </a:rPr>
              <a:t>David Patterson </a:t>
            </a:r>
            <a:r>
              <a:rPr lang="zh-CN" altLang="en-US" sz="2800">
                <a:latin typeface="+mn-ea"/>
                <a:ea typeface="+mn-ea"/>
              </a:rPr>
              <a:t>教授提出了 </a:t>
            </a:r>
            <a:r>
              <a:rPr lang="en-US" altLang="zh-CN" sz="2800">
                <a:latin typeface="+mn-ea"/>
                <a:ea typeface="+mn-ea"/>
              </a:rPr>
              <a:t>RISC </a:t>
            </a:r>
            <a:r>
              <a:rPr lang="zh-CN" altLang="en-US" sz="2800">
                <a:latin typeface="+mn-ea"/>
                <a:ea typeface="+mn-ea"/>
              </a:rPr>
              <a:t>的想法，主张硬件应该专心加速常用的指令，较为复杂的指令则利用常用的指令去组合。</a:t>
            </a:r>
          </a:p>
        </p:txBody>
      </p:sp>
      <p:sp>
        <p:nvSpPr>
          <p:cNvPr id="3" name="日期占位符 2"/>
          <p:cNvSpPr>
            <a:spLocks noGrp="1"/>
          </p:cNvSpPr>
          <p:nvPr>
            <p:ph type="dt" sz="half" idx="10"/>
          </p:nvPr>
        </p:nvSpPr>
        <p:spPr/>
        <p:txBody>
          <a:bodyPr/>
          <a:lstStyle/>
          <a:p>
            <a:pPr>
              <a:defRPr/>
            </a:pPr>
            <a:fld id="{A0FE0B3D-4283-4356-8BB5-EB6A3C1AB308}" type="datetime13">
              <a:rPr lang="zh-CN" altLang="en-US" smtClean="0"/>
              <a:t>下午12时0分50秒</a:t>
            </a:fld>
            <a:endParaRPr lang="en-US" altLang="zh-CN"/>
          </a:p>
        </p:txBody>
      </p:sp>
      <p:sp>
        <p:nvSpPr>
          <p:cNvPr id="4" name="灯片编号占位符 3"/>
          <p:cNvSpPr>
            <a:spLocks noGrp="1"/>
          </p:cNvSpPr>
          <p:nvPr>
            <p:ph type="sldNum" sz="quarter" idx="12"/>
          </p:nvPr>
        </p:nvSpPr>
        <p:spPr/>
        <p:txBody>
          <a:bodyPr/>
          <a:lstStyle/>
          <a:p>
            <a:pPr>
              <a:defRPr/>
            </a:pPr>
            <a:fld id="{3548093C-9B4A-4755-83C1-40C3C2641BB6}" type="slidenum">
              <a:rPr lang="en-US" altLang="zh-CN" smtClean="0"/>
              <a:pPr>
                <a:defRPr/>
              </a:pPr>
              <a:t>63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9171"/>
                                        </p:tgtEl>
                                        <p:attrNameLst>
                                          <p:attrName>style.visibility</p:attrName>
                                        </p:attrNameLst>
                                      </p:cBhvr>
                                      <p:to>
                                        <p:strVal val="visible"/>
                                      </p:to>
                                    </p:set>
                                    <p:animEffect transition="in" filter="blinds(horizontal)">
                                      <p:cBhvr>
                                        <p:cTn id="7" dur="500"/>
                                        <p:tgtEl>
                                          <p:spTgt spid="519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685800" y="430213"/>
            <a:ext cx="36576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a:latin typeface="Times New Roman" pitchFamily="18" charset="0"/>
              </a:rPr>
              <a:t>二、</a:t>
            </a:r>
            <a:r>
              <a:rPr lang="en-US" altLang="zh-CN" sz="2800">
                <a:latin typeface="Times New Roman" pitchFamily="18" charset="0"/>
              </a:rPr>
              <a:t>RISC </a:t>
            </a:r>
            <a:r>
              <a:rPr lang="zh-CN" altLang="en-US" sz="2800">
                <a:latin typeface="Times New Roman" pitchFamily="18" charset="0"/>
              </a:rPr>
              <a:t>的主要特征 </a:t>
            </a:r>
          </a:p>
        </p:txBody>
      </p:sp>
      <p:sp>
        <p:nvSpPr>
          <p:cNvPr id="520195" name="Text Box 3"/>
          <p:cNvSpPr txBox="1">
            <a:spLocks noChangeArrowheads="1"/>
          </p:cNvSpPr>
          <p:nvPr/>
        </p:nvSpPr>
        <p:spPr bwMode="auto">
          <a:xfrm>
            <a:off x="685800" y="1371600"/>
            <a:ext cx="6705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3200">
                <a:latin typeface="Times New Roman" pitchFamily="18" charset="0"/>
                <a:cs typeface="Times New Roman" pitchFamily="18" charset="0"/>
              </a:rPr>
              <a:t>  </a:t>
            </a:r>
            <a:r>
              <a:rPr lang="zh-CN" altLang="en-US" sz="2800">
                <a:latin typeface="Times New Roman" pitchFamily="18" charset="0"/>
              </a:rPr>
              <a:t>选用使用频度较高的一些简单指令，</a:t>
            </a:r>
          </a:p>
          <a:p>
            <a:pPr eaLnBrk="1" hangingPunct="1"/>
            <a:r>
              <a:rPr lang="zh-CN" altLang="en-US" sz="2800">
                <a:latin typeface="Times New Roman" pitchFamily="18" charset="0"/>
              </a:rPr>
              <a:t>      复杂指令的功能由简单指令来组合</a:t>
            </a:r>
          </a:p>
        </p:txBody>
      </p:sp>
      <p:sp>
        <p:nvSpPr>
          <p:cNvPr id="520196" name="Text Box 4"/>
          <p:cNvSpPr txBox="1">
            <a:spLocks noChangeArrowheads="1"/>
          </p:cNvSpPr>
          <p:nvPr/>
        </p:nvSpPr>
        <p:spPr bwMode="auto">
          <a:xfrm>
            <a:off x="685800" y="2519363"/>
            <a:ext cx="845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cs typeface="Times New Roman" pitchFamily="18" charset="0"/>
              </a:rPr>
              <a:t>   </a:t>
            </a:r>
            <a:r>
              <a:rPr lang="zh-CN" altLang="en-US" sz="2800">
                <a:latin typeface="Times New Roman" pitchFamily="18" charset="0"/>
              </a:rPr>
              <a:t>指令 长度固定、指令格式种类少、寻址方式少</a:t>
            </a:r>
            <a:endParaRPr lang="zh-CN" altLang="en-US" sz="3200">
              <a:latin typeface="Times New Roman" pitchFamily="18" charset="0"/>
            </a:endParaRPr>
          </a:p>
        </p:txBody>
      </p:sp>
      <p:sp>
        <p:nvSpPr>
          <p:cNvPr id="520197" name="Text Box 5"/>
          <p:cNvSpPr txBox="1">
            <a:spLocks noChangeArrowheads="1"/>
          </p:cNvSpPr>
          <p:nvPr/>
        </p:nvSpPr>
        <p:spPr bwMode="auto">
          <a:xfrm>
            <a:off x="685800" y="3192463"/>
            <a:ext cx="556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cs typeface="Times New Roman" pitchFamily="18" charset="0"/>
              </a:rPr>
              <a:t>   </a:t>
            </a:r>
            <a:r>
              <a:rPr lang="zh-CN" altLang="en-US" sz="2800">
                <a:latin typeface="Times New Roman" pitchFamily="18" charset="0"/>
              </a:rPr>
              <a:t>只有 </a:t>
            </a:r>
            <a:r>
              <a:rPr lang="en-US" altLang="zh-CN" sz="2800">
                <a:latin typeface="Times New Roman" pitchFamily="18" charset="0"/>
              </a:rPr>
              <a:t>LOAD / STORE </a:t>
            </a:r>
            <a:r>
              <a:rPr lang="zh-CN" altLang="en-US" sz="2800">
                <a:latin typeface="Times New Roman" pitchFamily="18" charset="0"/>
              </a:rPr>
              <a:t>指令访存</a:t>
            </a:r>
            <a:endParaRPr lang="zh-CN" altLang="en-US" sz="3200">
              <a:latin typeface="Times New Roman" pitchFamily="18" charset="0"/>
            </a:endParaRPr>
          </a:p>
        </p:txBody>
      </p:sp>
      <p:sp>
        <p:nvSpPr>
          <p:cNvPr id="520198" name="Text Box 6"/>
          <p:cNvSpPr txBox="1">
            <a:spLocks noChangeArrowheads="1"/>
          </p:cNvSpPr>
          <p:nvPr/>
        </p:nvSpPr>
        <p:spPr bwMode="auto">
          <a:xfrm>
            <a:off x="684213" y="4540250"/>
            <a:ext cx="806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cs typeface="Times New Roman" pitchFamily="18" charset="0"/>
              </a:rPr>
              <a:t>   采用</a:t>
            </a:r>
            <a:r>
              <a:rPr lang="zh-CN" altLang="en-US" sz="2800">
                <a:latin typeface="Times New Roman" pitchFamily="18" charset="0"/>
              </a:rPr>
              <a:t>流水技术 ，一个时钟周期 内完成一条指令</a:t>
            </a:r>
            <a:endParaRPr lang="zh-CN" altLang="en-US" sz="3200">
              <a:latin typeface="Times New Roman" pitchFamily="18" charset="0"/>
            </a:endParaRPr>
          </a:p>
        </p:txBody>
      </p:sp>
      <p:sp>
        <p:nvSpPr>
          <p:cNvPr id="520199" name="Text Box 7"/>
          <p:cNvSpPr txBox="1">
            <a:spLocks noChangeArrowheads="1"/>
          </p:cNvSpPr>
          <p:nvPr/>
        </p:nvSpPr>
        <p:spPr bwMode="auto">
          <a:xfrm>
            <a:off x="684213" y="5213350"/>
            <a:ext cx="489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cs typeface="Times New Roman" pitchFamily="18" charset="0"/>
              </a:rPr>
              <a:t>   采用</a:t>
            </a:r>
            <a:r>
              <a:rPr lang="zh-CN" altLang="en-US" sz="2800">
                <a:latin typeface="Times New Roman" pitchFamily="18" charset="0"/>
              </a:rPr>
              <a:t>组合逻辑实现控制器</a:t>
            </a:r>
            <a:r>
              <a:rPr lang="zh-CN" altLang="en-US" sz="2800">
                <a:latin typeface="Times New Roman" pitchFamily="18" charset="0"/>
                <a:cs typeface="Times New Roman" pitchFamily="18" charset="0"/>
              </a:rPr>
              <a:t> </a:t>
            </a:r>
            <a:endParaRPr lang="zh-CN" altLang="en-US" sz="3200">
              <a:latin typeface="Times New Roman" pitchFamily="18" charset="0"/>
              <a:cs typeface="Times New Roman" pitchFamily="18" charset="0"/>
            </a:endParaRPr>
          </a:p>
        </p:txBody>
      </p:sp>
      <p:sp>
        <p:nvSpPr>
          <p:cNvPr id="520200" name="Text Box 8"/>
          <p:cNvSpPr txBox="1">
            <a:spLocks noChangeArrowheads="1"/>
          </p:cNvSpPr>
          <p:nvPr/>
        </p:nvSpPr>
        <p:spPr bwMode="auto">
          <a:xfrm>
            <a:off x="684213" y="3865563"/>
            <a:ext cx="6334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CPU </a:t>
            </a:r>
            <a:r>
              <a:rPr lang="zh-CN" altLang="en-US" sz="2800">
                <a:latin typeface="Times New Roman" pitchFamily="18" charset="0"/>
                <a:cs typeface="Times New Roman" pitchFamily="18" charset="0"/>
              </a:rPr>
              <a:t>中有</a:t>
            </a:r>
            <a:r>
              <a:rPr lang="zh-CN" altLang="en-US" sz="2800">
                <a:latin typeface="Times New Roman" pitchFamily="18" charset="0"/>
              </a:rPr>
              <a:t>多个通用 寄存器</a:t>
            </a:r>
            <a:r>
              <a:rPr lang="zh-CN" altLang="en-US" sz="2800">
                <a:latin typeface="Times New Roman" pitchFamily="18" charset="0"/>
                <a:cs typeface="Times New Roman" pitchFamily="18" charset="0"/>
              </a:rPr>
              <a:t> </a:t>
            </a:r>
            <a:endParaRPr lang="zh-CN" altLang="en-US" sz="3200">
              <a:latin typeface="Times New Roman" pitchFamily="18" charset="0"/>
              <a:cs typeface="Times New Roman" pitchFamily="18" charset="0"/>
            </a:endParaRPr>
          </a:p>
        </p:txBody>
      </p:sp>
      <p:sp>
        <p:nvSpPr>
          <p:cNvPr id="520201" name="Text Box 9"/>
          <p:cNvSpPr txBox="1">
            <a:spLocks noChangeArrowheads="1"/>
          </p:cNvSpPr>
          <p:nvPr/>
        </p:nvSpPr>
        <p:spPr bwMode="auto">
          <a:xfrm>
            <a:off x="685800" y="5888038"/>
            <a:ext cx="40306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cs typeface="Times New Roman" pitchFamily="18" charset="0"/>
              </a:rPr>
              <a:t>   </a:t>
            </a:r>
            <a:r>
              <a:rPr lang="zh-CN" altLang="en-US" sz="2800">
                <a:latin typeface="Times New Roman" pitchFamily="18" charset="0"/>
              </a:rPr>
              <a:t>采用优化的编译程序</a:t>
            </a:r>
            <a:r>
              <a:rPr lang="zh-CN" altLang="en-US" sz="2800">
                <a:latin typeface="Times New Roman" pitchFamily="18" charset="0"/>
                <a:cs typeface="Times New Roman" pitchFamily="18" charset="0"/>
              </a:rPr>
              <a:t> </a:t>
            </a:r>
            <a:endParaRPr lang="zh-CN" altLang="en-US" sz="3200">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pPr>
              <a:defRPr/>
            </a:pPr>
            <a:fld id="{9C0283F5-1A13-496C-AD78-1A367450AC02}" type="datetime13">
              <a:rPr lang="zh-CN" altLang="en-US" smtClean="0"/>
              <a:t>下午12时0分50秒</a:t>
            </a:fld>
            <a:endParaRPr lang="en-US" altLang="zh-CN"/>
          </a:p>
        </p:txBody>
      </p:sp>
      <p:sp>
        <p:nvSpPr>
          <p:cNvPr id="3" name="灯片编号占位符 2"/>
          <p:cNvSpPr>
            <a:spLocks noGrp="1"/>
          </p:cNvSpPr>
          <p:nvPr>
            <p:ph type="sldNum" sz="quarter" idx="12"/>
          </p:nvPr>
        </p:nvSpPr>
        <p:spPr/>
        <p:txBody>
          <a:bodyPr/>
          <a:lstStyle/>
          <a:p>
            <a:pPr>
              <a:defRPr/>
            </a:pPr>
            <a:fld id="{3548093C-9B4A-4755-83C1-40C3C2641BB6}" type="slidenum">
              <a:rPr lang="en-US" altLang="zh-CN" smtClean="0"/>
              <a:pPr>
                <a:defRPr/>
              </a:pPr>
              <a:t>64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0195"/>
                                        </p:tgtEl>
                                        <p:attrNameLst>
                                          <p:attrName>style.visibility</p:attrName>
                                        </p:attrNameLst>
                                      </p:cBhvr>
                                      <p:to>
                                        <p:strVal val="visible"/>
                                      </p:to>
                                    </p:set>
                                    <p:animEffect transition="in" filter="blinds(horizontal)">
                                      <p:cBhvr>
                                        <p:cTn id="7" dur="500"/>
                                        <p:tgtEl>
                                          <p:spTgt spid="520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0196"/>
                                        </p:tgtEl>
                                        <p:attrNameLst>
                                          <p:attrName>style.visibility</p:attrName>
                                        </p:attrNameLst>
                                      </p:cBhvr>
                                      <p:to>
                                        <p:strVal val="visible"/>
                                      </p:to>
                                    </p:set>
                                    <p:animEffect transition="in" filter="blinds(horizontal)">
                                      <p:cBhvr>
                                        <p:cTn id="12" dur="500"/>
                                        <p:tgtEl>
                                          <p:spTgt spid="520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0197"/>
                                        </p:tgtEl>
                                        <p:attrNameLst>
                                          <p:attrName>style.visibility</p:attrName>
                                        </p:attrNameLst>
                                      </p:cBhvr>
                                      <p:to>
                                        <p:strVal val="visible"/>
                                      </p:to>
                                    </p:set>
                                    <p:animEffect transition="in" filter="blinds(horizontal)">
                                      <p:cBhvr>
                                        <p:cTn id="17" dur="500"/>
                                        <p:tgtEl>
                                          <p:spTgt spid="520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0200"/>
                                        </p:tgtEl>
                                        <p:attrNameLst>
                                          <p:attrName>style.visibility</p:attrName>
                                        </p:attrNameLst>
                                      </p:cBhvr>
                                      <p:to>
                                        <p:strVal val="visible"/>
                                      </p:to>
                                    </p:set>
                                    <p:animEffect transition="in" filter="blinds(horizontal)">
                                      <p:cBhvr>
                                        <p:cTn id="22" dur="500"/>
                                        <p:tgtEl>
                                          <p:spTgt spid="5202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0198"/>
                                        </p:tgtEl>
                                        <p:attrNameLst>
                                          <p:attrName>style.visibility</p:attrName>
                                        </p:attrNameLst>
                                      </p:cBhvr>
                                      <p:to>
                                        <p:strVal val="visible"/>
                                      </p:to>
                                    </p:set>
                                    <p:animEffect transition="in" filter="blinds(horizontal)">
                                      <p:cBhvr>
                                        <p:cTn id="27" dur="500"/>
                                        <p:tgtEl>
                                          <p:spTgt spid="5201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0199"/>
                                        </p:tgtEl>
                                        <p:attrNameLst>
                                          <p:attrName>style.visibility</p:attrName>
                                        </p:attrNameLst>
                                      </p:cBhvr>
                                      <p:to>
                                        <p:strVal val="visible"/>
                                      </p:to>
                                    </p:set>
                                    <p:animEffect transition="in" filter="blinds(horizontal)">
                                      <p:cBhvr>
                                        <p:cTn id="32" dur="500"/>
                                        <p:tgtEl>
                                          <p:spTgt spid="5201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0201"/>
                                        </p:tgtEl>
                                        <p:attrNameLst>
                                          <p:attrName>style.visibility</p:attrName>
                                        </p:attrNameLst>
                                      </p:cBhvr>
                                      <p:to>
                                        <p:strVal val="visible"/>
                                      </p:to>
                                    </p:set>
                                    <p:animEffect transition="in" filter="blinds(horizontal)">
                                      <p:cBhvr>
                                        <p:cTn id="37" dur="500"/>
                                        <p:tgtEl>
                                          <p:spTgt spid="520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autoUpdateAnimBg="0"/>
      <p:bldP spid="520196" grpId="0" autoUpdateAnimBg="0"/>
      <p:bldP spid="520197" grpId="0" autoUpdateAnimBg="0"/>
      <p:bldP spid="520198" grpId="0" autoUpdateAnimBg="0"/>
      <p:bldP spid="520199" grpId="0" autoUpdateAnimBg="0"/>
      <p:bldP spid="520200" grpId="0" autoUpdateAnimBg="0"/>
      <p:bldP spid="52020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539750" y="687388"/>
            <a:ext cx="395446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a:latin typeface="Times New Roman" pitchFamily="18" charset="0"/>
              </a:rPr>
              <a:t>三、</a:t>
            </a:r>
            <a:r>
              <a:rPr lang="en-US" altLang="zh-CN" sz="2800">
                <a:latin typeface="Times New Roman" pitchFamily="18" charset="0"/>
              </a:rPr>
              <a:t>CISC </a:t>
            </a:r>
            <a:r>
              <a:rPr lang="zh-CN" altLang="en-US" sz="2800">
                <a:latin typeface="Times New Roman" pitchFamily="18" charset="0"/>
              </a:rPr>
              <a:t>的主要特征 </a:t>
            </a:r>
          </a:p>
        </p:txBody>
      </p:sp>
      <p:sp>
        <p:nvSpPr>
          <p:cNvPr id="521219" name="Text Box 3"/>
          <p:cNvSpPr txBox="1">
            <a:spLocks noChangeArrowheads="1"/>
          </p:cNvSpPr>
          <p:nvPr/>
        </p:nvSpPr>
        <p:spPr bwMode="auto">
          <a:xfrm>
            <a:off x="685800" y="1481138"/>
            <a:ext cx="8134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3200">
                <a:latin typeface="Times New Roman" pitchFamily="18" charset="0"/>
                <a:cs typeface="Times New Roman" pitchFamily="18" charset="0"/>
              </a:rPr>
              <a:t>  </a:t>
            </a:r>
            <a:r>
              <a:rPr lang="zh-CN" altLang="en-US" sz="2800">
                <a:latin typeface="Times New Roman" pitchFamily="18" charset="0"/>
              </a:rPr>
              <a:t>系统指令复杂庞大，各种指令使用频度相差大</a:t>
            </a:r>
          </a:p>
        </p:txBody>
      </p:sp>
      <p:sp>
        <p:nvSpPr>
          <p:cNvPr id="521220" name="Text Box 4"/>
          <p:cNvSpPr txBox="1">
            <a:spLocks noChangeArrowheads="1"/>
          </p:cNvSpPr>
          <p:nvPr/>
        </p:nvSpPr>
        <p:spPr bwMode="auto">
          <a:xfrm>
            <a:off x="685800" y="2265363"/>
            <a:ext cx="845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cs typeface="Times New Roman" pitchFamily="18" charset="0"/>
              </a:rPr>
              <a:t>   </a:t>
            </a:r>
            <a:r>
              <a:rPr lang="zh-CN" altLang="en-US" sz="2800">
                <a:latin typeface="Times New Roman" pitchFamily="18" charset="0"/>
              </a:rPr>
              <a:t>指令 长度不固定、指令格式种类多、寻址方式多</a:t>
            </a:r>
            <a:endParaRPr lang="zh-CN" altLang="en-US" sz="3200">
              <a:latin typeface="Times New Roman" pitchFamily="18" charset="0"/>
            </a:endParaRPr>
          </a:p>
        </p:txBody>
      </p:sp>
      <p:sp>
        <p:nvSpPr>
          <p:cNvPr id="521221" name="Text Box 5"/>
          <p:cNvSpPr txBox="1">
            <a:spLocks noChangeArrowheads="1"/>
          </p:cNvSpPr>
          <p:nvPr/>
        </p:nvSpPr>
        <p:spPr bwMode="auto">
          <a:xfrm>
            <a:off x="685800" y="2989263"/>
            <a:ext cx="3808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rPr>
              <a:t>   访存 指令不受限制</a:t>
            </a:r>
          </a:p>
        </p:txBody>
      </p:sp>
      <p:sp>
        <p:nvSpPr>
          <p:cNvPr id="521222" name="Text Box 6"/>
          <p:cNvSpPr txBox="1">
            <a:spLocks noChangeArrowheads="1"/>
          </p:cNvSpPr>
          <p:nvPr/>
        </p:nvSpPr>
        <p:spPr bwMode="auto">
          <a:xfrm>
            <a:off x="684213" y="4438650"/>
            <a:ext cx="6983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cs typeface="Times New Roman" pitchFamily="18" charset="0"/>
              </a:rPr>
              <a:t>   大</a:t>
            </a:r>
            <a:r>
              <a:rPr lang="zh-CN" altLang="en-US" sz="2800">
                <a:latin typeface="Times New Roman" pitchFamily="18" charset="0"/>
              </a:rPr>
              <a:t>多数指令需要 多个时钟周期 执行完毕</a:t>
            </a:r>
            <a:endParaRPr lang="zh-CN" altLang="en-US" sz="3200">
              <a:latin typeface="Times New Roman" pitchFamily="18" charset="0"/>
            </a:endParaRPr>
          </a:p>
        </p:txBody>
      </p:sp>
      <p:sp>
        <p:nvSpPr>
          <p:cNvPr id="521223" name="Text Box 7"/>
          <p:cNvSpPr txBox="1">
            <a:spLocks noChangeArrowheads="1"/>
          </p:cNvSpPr>
          <p:nvPr/>
        </p:nvSpPr>
        <p:spPr bwMode="auto">
          <a:xfrm>
            <a:off x="684213" y="5162550"/>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cs typeface="Times New Roman" pitchFamily="18" charset="0"/>
              </a:rPr>
              <a:t>   采用</a:t>
            </a:r>
            <a:r>
              <a:rPr lang="zh-CN" altLang="en-US" sz="2800">
                <a:latin typeface="Times New Roman" pitchFamily="18" charset="0"/>
              </a:rPr>
              <a:t>微程序控制器</a:t>
            </a:r>
            <a:r>
              <a:rPr lang="zh-CN" altLang="en-US" sz="2800">
                <a:latin typeface="Times New Roman" pitchFamily="18" charset="0"/>
                <a:cs typeface="Times New Roman" pitchFamily="18" charset="0"/>
              </a:rPr>
              <a:t> </a:t>
            </a:r>
            <a:endParaRPr lang="zh-CN" altLang="en-US" sz="3200">
              <a:latin typeface="Times New Roman" pitchFamily="18" charset="0"/>
              <a:cs typeface="Times New Roman" pitchFamily="18" charset="0"/>
            </a:endParaRPr>
          </a:p>
        </p:txBody>
      </p:sp>
      <p:sp>
        <p:nvSpPr>
          <p:cNvPr id="521224" name="Text Box 8"/>
          <p:cNvSpPr txBox="1">
            <a:spLocks noChangeArrowheads="1"/>
          </p:cNvSpPr>
          <p:nvPr/>
        </p:nvSpPr>
        <p:spPr bwMode="auto">
          <a:xfrm>
            <a:off x="684213" y="3714750"/>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CPU</a:t>
            </a:r>
            <a:r>
              <a:rPr lang="zh-CN" altLang="en-US" sz="2800">
                <a:latin typeface="Times New Roman" pitchFamily="18" charset="0"/>
                <a:cs typeface="Times New Roman" pitchFamily="18" charset="0"/>
              </a:rPr>
              <a:t>中设有</a:t>
            </a:r>
            <a:r>
              <a:rPr lang="zh-CN" altLang="en-US" sz="2800">
                <a:latin typeface="Times New Roman" pitchFamily="18" charset="0"/>
              </a:rPr>
              <a:t>专用寄存器</a:t>
            </a:r>
            <a:r>
              <a:rPr lang="zh-CN" altLang="en-US" sz="2800">
                <a:latin typeface="Times New Roman" pitchFamily="18" charset="0"/>
                <a:cs typeface="Times New Roman" pitchFamily="18" charset="0"/>
              </a:rPr>
              <a:t> </a:t>
            </a:r>
            <a:endParaRPr lang="zh-CN" altLang="en-US" sz="3200">
              <a:latin typeface="Times New Roman" pitchFamily="18" charset="0"/>
              <a:cs typeface="Times New Roman" pitchFamily="18" charset="0"/>
            </a:endParaRPr>
          </a:p>
        </p:txBody>
      </p:sp>
      <p:sp>
        <p:nvSpPr>
          <p:cNvPr id="521225" name="Text Box 9"/>
          <p:cNvSpPr txBox="1">
            <a:spLocks noChangeArrowheads="1"/>
          </p:cNvSpPr>
          <p:nvPr/>
        </p:nvSpPr>
        <p:spPr bwMode="auto">
          <a:xfrm>
            <a:off x="685800" y="5888038"/>
            <a:ext cx="6694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800">
                <a:latin typeface="Times New Roman" pitchFamily="18" charset="0"/>
                <a:cs typeface="Times New Roman" pitchFamily="18" charset="0"/>
              </a:rPr>
              <a:t>   难以</a:t>
            </a:r>
            <a:r>
              <a:rPr lang="zh-CN" altLang="en-US" sz="2800">
                <a:latin typeface="Times New Roman" pitchFamily="18" charset="0"/>
              </a:rPr>
              <a:t>用优化编译 生成高效的目的代码 </a:t>
            </a:r>
            <a:r>
              <a:rPr lang="zh-CN" altLang="en-US" sz="2800">
                <a:latin typeface="Times New Roman" pitchFamily="18" charset="0"/>
                <a:cs typeface="Times New Roman" pitchFamily="18" charset="0"/>
              </a:rPr>
              <a:t> </a:t>
            </a:r>
            <a:endParaRPr lang="zh-CN" altLang="en-US" sz="3200">
              <a:latin typeface="Times New Roman" pitchFamily="18" charset="0"/>
              <a:cs typeface="Times New Roman" pitchFamily="18" charset="0"/>
            </a:endParaRPr>
          </a:p>
        </p:txBody>
      </p:sp>
      <p:sp>
        <p:nvSpPr>
          <p:cNvPr id="2" name="日期占位符 1"/>
          <p:cNvSpPr>
            <a:spLocks noGrp="1"/>
          </p:cNvSpPr>
          <p:nvPr>
            <p:ph type="dt" sz="half" idx="10"/>
          </p:nvPr>
        </p:nvSpPr>
        <p:spPr/>
        <p:txBody>
          <a:bodyPr/>
          <a:lstStyle/>
          <a:p>
            <a:pPr>
              <a:defRPr/>
            </a:pPr>
            <a:fld id="{185B74B8-EF32-4EC1-82B3-4FABD2A062AB}" type="datetime13">
              <a:rPr lang="zh-CN" altLang="en-US" smtClean="0"/>
              <a:t>下午12时0分50秒</a:t>
            </a:fld>
            <a:endParaRPr lang="en-US" altLang="zh-CN"/>
          </a:p>
        </p:txBody>
      </p:sp>
      <p:sp>
        <p:nvSpPr>
          <p:cNvPr id="3" name="灯片编号占位符 2"/>
          <p:cNvSpPr>
            <a:spLocks noGrp="1"/>
          </p:cNvSpPr>
          <p:nvPr>
            <p:ph type="sldNum" sz="quarter" idx="12"/>
          </p:nvPr>
        </p:nvSpPr>
        <p:spPr/>
        <p:txBody>
          <a:bodyPr/>
          <a:lstStyle/>
          <a:p>
            <a:pPr>
              <a:defRPr/>
            </a:pPr>
            <a:fld id="{3548093C-9B4A-4755-83C1-40C3C2641BB6}" type="slidenum">
              <a:rPr lang="en-US" altLang="zh-CN" smtClean="0"/>
              <a:pPr>
                <a:defRPr/>
              </a:pPr>
              <a:t>65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1219"/>
                                        </p:tgtEl>
                                        <p:attrNameLst>
                                          <p:attrName>style.visibility</p:attrName>
                                        </p:attrNameLst>
                                      </p:cBhvr>
                                      <p:to>
                                        <p:strVal val="visible"/>
                                      </p:to>
                                    </p:set>
                                    <p:animEffect transition="in" filter="blinds(horizontal)">
                                      <p:cBhvr>
                                        <p:cTn id="7" dur="500"/>
                                        <p:tgtEl>
                                          <p:spTgt spid="521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20"/>
                                        </p:tgtEl>
                                        <p:attrNameLst>
                                          <p:attrName>style.visibility</p:attrName>
                                        </p:attrNameLst>
                                      </p:cBhvr>
                                      <p:to>
                                        <p:strVal val="visible"/>
                                      </p:to>
                                    </p:set>
                                    <p:animEffect transition="in" filter="blinds(horizontal)">
                                      <p:cBhvr>
                                        <p:cTn id="12" dur="500"/>
                                        <p:tgtEl>
                                          <p:spTgt spid="521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1221"/>
                                        </p:tgtEl>
                                        <p:attrNameLst>
                                          <p:attrName>style.visibility</p:attrName>
                                        </p:attrNameLst>
                                      </p:cBhvr>
                                      <p:to>
                                        <p:strVal val="visible"/>
                                      </p:to>
                                    </p:set>
                                    <p:animEffect transition="in" filter="blinds(horizontal)">
                                      <p:cBhvr>
                                        <p:cTn id="17" dur="500"/>
                                        <p:tgtEl>
                                          <p:spTgt spid="5212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1224"/>
                                        </p:tgtEl>
                                        <p:attrNameLst>
                                          <p:attrName>style.visibility</p:attrName>
                                        </p:attrNameLst>
                                      </p:cBhvr>
                                      <p:to>
                                        <p:strVal val="visible"/>
                                      </p:to>
                                    </p:set>
                                    <p:animEffect transition="in" filter="blinds(horizontal)">
                                      <p:cBhvr>
                                        <p:cTn id="22" dur="500"/>
                                        <p:tgtEl>
                                          <p:spTgt spid="5212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1222"/>
                                        </p:tgtEl>
                                        <p:attrNameLst>
                                          <p:attrName>style.visibility</p:attrName>
                                        </p:attrNameLst>
                                      </p:cBhvr>
                                      <p:to>
                                        <p:strVal val="visible"/>
                                      </p:to>
                                    </p:set>
                                    <p:animEffect transition="in" filter="blinds(horizontal)">
                                      <p:cBhvr>
                                        <p:cTn id="27" dur="500"/>
                                        <p:tgtEl>
                                          <p:spTgt spid="5212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1223"/>
                                        </p:tgtEl>
                                        <p:attrNameLst>
                                          <p:attrName>style.visibility</p:attrName>
                                        </p:attrNameLst>
                                      </p:cBhvr>
                                      <p:to>
                                        <p:strVal val="visible"/>
                                      </p:to>
                                    </p:set>
                                    <p:animEffect transition="in" filter="blinds(horizontal)">
                                      <p:cBhvr>
                                        <p:cTn id="32" dur="500"/>
                                        <p:tgtEl>
                                          <p:spTgt spid="5212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1225"/>
                                        </p:tgtEl>
                                        <p:attrNameLst>
                                          <p:attrName>style.visibility</p:attrName>
                                        </p:attrNameLst>
                                      </p:cBhvr>
                                      <p:to>
                                        <p:strVal val="visible"/>
                                      </p:to>
                                    </p:set>
                                    <p:animEffect transition="in" filter="blinds(horizontal)">
                                      <p:cBhvr>
                                        <p:cTn id="37" dur="500"/>
                                        <p:tgtEl>
                                          <p:spTgt spid="52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utoUpdateAnimBg="0"/>
      <p:bldP spid="521220" grpId="0" autoUpdateAnimBg="0"/>
      <p:bldP spid="521221" grpId="0" autoUpdateAnimBg="0"/>
      <p:bldP spid="521222" grpId="0" autoUpdateAnimBg="0"/>
      <p:bldP spid="521223" grpId="0" autoUpdateAnimBg="0"/>
      <p:bldP spid="521224" grpId="0" autoUpdateAnimBg="0"/>
      <p:bldP spid="52122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415924" y="1556792"/>
            <a:ext cx="58848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a:latin typeface="Times New Roman" pitchFamily="18" charset="0"/>
              </a:rPr>
              <a:t>四</a:t>
            </a:r>
            <a:r>
              <a:rPr lang="zh-CN" altLang="en-US" sz="2800" smtClean="0">
                <a:latin typeface="Times New Roman" pitchFamily="18" charset="0"/>
              </a:rPr>
              <a:t>、典型</a:t>
            </a:r>
            <a:r>
              <a:rPr lang="en-US" altLang="zh-CN" sz="2800" smtClean="0">
                <a:latin typeface="Times New Roman" pitchFamily="18" charset="0"/>
              </a:rPr>
              <a:t>RISC</a:t>
            </a:r>
            <a:r>
              <a:rPr lang="zh-CN" altLang="en-US" sz="2800" smtClean="0">
                <a:latin typeface="Times New Roman" pitchFamily="18" charset="0"/>
              </a:rPr>
              <a:t>指令系统的基本特征</a:t>
            </a:r>
            <a:endParaRPr lang="zh-CN" altLang="en-US" sz="2800">
              <a:latin typeface="Times New Roman"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528018655"/>
              </p:ext>
            </p:extLst>
          </p:nvPr>
        </p:nvGraphicFramePr>
        <p:xfrm>
          <a:off x="430303" y="2348880"/>
          <a:ext cx="7992888" cy="2966720"/>
        </p:xfrm>
        <a:graphic>
          <a:graphicData uri="http://schemas.openxmlformats.org/drawingml/2006/table">
            <a:tbl>
              <a:tblPr firstRow="1" bandRow="1">
                <a:tableStyleId>{5940675A-B579-460E-94D1-54222C63F5DA}</a:tableStyleId>
              </a:tblPr>
              <a:tblGrid>
                <a:gridCol w="1583496"/>
                <a:gridCol w="980260"/>
                <a:gridCol w="1206474"/>
                <a:gridCol w="1281878"/>
                <a:gridCol w="1734306"/>
                <a:gridCol w="1206474"/>
              </a:tblGrid>
              <a:tr h="370840">
                <a:tc>
                  <a:txBody>
                    <a:bodyPr/>
                    <a:lstStyle/>
                    <a:p>
                      <a:r>
                        <a:rPr lang="zh-CN" altLang="en-US" smtClean="0"/>
                        <a:t>型号</a:t>
                      </a:r>
                      <a:endParaRPr lang="zh-CN" altLang="en-US"/>
                    </a:p>
                  </a:txBody>
                  <a:tcPr/>
                </a:tc>
                <a:tc>
                  <a:txBody>
                    <a:bodyPr/>
                    <a:lstStyle/>
                    <a:p>
                      <a:r>
                        <a:rPr lang="zh-CN" altLang="en-US" smtClean="0"/>
                        <a:t>指令数</a:t>
                      </a:r>
                      <a:endParaRPr lang="zh-CN" altLang="en-US"/>
                    </a:p>
                  </a:txBody>
                  <a:tcPr/>
                </a:tc>
                <a:tc>
                  <a:txBody>
                    <a:bodyPr/>
                    <a:lstStyle/>
                    <a:p>
                      <a:r>
                        <a:rPr lang="zh-CN" altLang="en-US" smtClean="0"/>
                        <a:t>寻址方式</a:t>
                      </a:r>
                      <a:endParaRPr lang="zh-CN" altLang="en-US"/>
                    </a:p>
                  </a:txBody>
                  <a:tcPr/>
                </a:tc>
                <a:tc>
                  <a:txBody>
                    <a:bodyPr/>
                    <a:lstStyle/>
                    <a:p>
                      <a:r>
                        <a:rPr lang="zh-CN" altLang="en-US" smtClean="0"/>
                        <a:t>指令格式</a:t>
                      </a:r>
                      <a:endParaRPr lang="zh-CN" altLang="en-US"/>
                    </a:p>
                  </a:txBody>
                  <a:tcPr/>
                </a:tc>
                <a:tc>
                  <a:txBody>
                    <a:bodyPr/>
                    <a:lstStyle/>
                    <a:p>
                      <a:r>
                        <a:rPr lang="zh-CN" altLang="en-US" smtClean="0"/>
                        <a:t>通用寄存器数</a:t>
                      </a:r>
                      <a:endParaRPr lang="zh-CN" altLang="en-US"/>
                    </a:p>
                  </a:txBody>
                  <a:tcPr/>
                </a:tc>
                <a:tc>
                  <a:txBody>
                    <a:bodyPr/>
                    <a:lstStyle/>
                    <a:p>
                      <a:r>
                        <a:rPr lang="zh-CN" altLang="en-US" smtClean="0"/>
                        <a:t>主频</a:t>
                      </a:r>
                      <a:r>
                        <a:rPr lang="en-US" altLang="zh-CN" smtClean="0"/>
                        <a:t>/MHz</a:t>
                      </a:r>
                      <a:endParaRPr lang="zh-CN" altLang="en-US"/>
                    </a:p>
                  </a:txBody>
                  <a:tcPr/>
                </a:tc>
              </a:tr>
              <a:tr h="370840">
                <a:tc>
                  <a:txBody>
                    <a:bodyPr/>
                    <a:lstStyle/>
                    <a:p>
                      <a:r>
                        <a:rPr lang="en-US" altLang="zh-CN" smtClean="0"/>
                        <a:t>RISC-</a:t>
                      </a:r>
                      <a:endParaRPr lang="zh-CN" altLang="en-US"/>
                    </a:p>
                  </a:txBody>
                  <a:tcPr/>
                </a:tc>
                <a:tc>
                  <a:txBody>
                    <a:bodyPr/>
                    <a:lstStyle/>
                    <a:p>
                      <a:r>
                        <a:rPr lang="en-US" altLang="zh-CN" smtClean="0"/>
                        <a:t>31</a:t>
                      </a:r>
                      <a:endParaRPr lang="zh-CN" altLang="en-US"/>
                    </a:p>
                  </a:txBody>
                  <a:tcPr/>
                </a:tc>
                <a:tc>
                  <a:txBody>
                    <a:bodyPr/>
                    <a:lstStyle/>
                    <a:p>
                      <a:r>
                        <a:rPr lang="en-US" altLang="zh-CN" smtClean="0"/>
                        <a:t>2</a:t>
                      </a:r>
                      <a:endParaRPr lang="zh-CN" altLang="en-US"/>
                    </a:p>
                  </a:txBody>
                  <a:tcPr/>
                </a:tc>
                <a:tc>
                  <a:txBody>
                    <a:bodyPr/>
                    <a:lstStyle/>
                    <a:p>
                      <a:r>
                        <a:rPr lang="en-US" altLang="zh-CN" smtClean="0"/>
                        <a:t>2</a:t>
                      </a:r>
                      <a:endParaRPr lang="zh-CN" altLang="en-US"/>
                    </a:p>
                  </a:txBody>
                  <a:tcPr/>
                </a:tc>
                <a:tc>
                  <a:txBody>
                    <a:bodyPr/>
                    <a:lstStyle/>
                    <a:p>
                      <a:r>
                        <a:rPr lang="en-US" altLang="zh-CN" smtClean="0"/>
                        <a:t>78</a:t>
                      </a:r>
                      <a:endParaRPr lang="zh-CN" altLang="en-US"/>
                    </a:p>
                  </a:txBody>
                  <a:tcPr/>
                </a:tc>
                <a:tc>
                  <a:txBody>
                    <a:bodyPr/>
                    <a:lstStyle/>
                    <a:p>
                      <a:r>
                        <a:rPr lang="en-US" altLang="zh-CN" smtClean="0"/>
                        <a:t>8</a:t>
                      </a:r>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RISC-</a:t>
                      </a:r>
                      <a:endParaRPr lang="zh-CN" altLang="en-US" smtClean="0"/>
                    </a:p>
                  </a:txBody>
                  <a:tcPr/>
                </a:tc>
                <a:tc>
                  <a:txBody>
                    <a:bodyPr/>
                    <a:lstStyle/>
                    <a:p>
                      <a:r>
                        <a:rPr lang="en-US" altLang="zh-CN" smtClean="0"/>
                        <a:t>39</a:t>
                      </a:r>
                      <a:endParaRPr lang="zh-CN" altLang="en-US"/>
                    </a:p>
                  </a:txBody>
                  <a:tcPr/>
                </a:tc>
                <a:tc>
                  <a:txBody>
                    <a:bodyPr/>
                    <a:lstStyle/>
                    <a:p>
                      <a:r>
                        <a:rPr lang="en-US" altLang="zh-CN" smtClean="0"/>
                        <a:t>2</a:t>
                      </a:r>
                      <a:endParaRPr lang="zh-CN" altLang="en-US"/>
                    </a:p>
                  </a:txBody>
                  <a:tcPr/>
                </a:tc>
                <a:tc>
                  <a:txBody>
                    <a:bodyPr/>
                    <a:lstStyle/>
                    <a:p>
                      <a:r>
                        <a:rPr lang="en-US" altLang="zh-CN" smtClean="0"/>
                        <a:t>2</a:t>
                      </a:r>
                      <a:endParaRPr lang="zh-CN" altLang="en-US"/>
                    </a:p>
                  </a:txBody>
                  <a:tcPr/>
                </a:tc>
                <a:tc>
                  <a:txBody>
                    <a:bodyPr/>
                    <a:lstStyle/>
                    <a:p>
                      <a:r>
                        <a:rPr lang="en-US" altLang="zh-CN" smtClean="0"/>
                        <a:t>138</a:t>
                      </a:r>
                      <a:endParaRPr lang="zh-CN" altLang="en-US"/>
                    </a:p>
                  </a:txBody>
                  <a:tcPr/>
                </a:tc>
                <a:tc>
                  <a:txBody>
                    <a:bodyPr/>
                    <a:lstStyle/>
                    <a:p>
                      <a:r>
                        <a:rPr lang="en-US" altLang="zh-CN" smtClean="0"/>
                        <a:t>12</a:t>
                      </a:r>
                      <a:endParaRPr lang="zh-CN" altLang="en-US"/>
                    </a:p>
                  </a:txBody>
                  <a:tcPr/>
                </a:tc>
              </a:tr>
              <a:tr h="370840">
                <a:tc>
                  <a:txBody>
                    <a:bodyPr/>
                    <a:lstStyle/>
                    <a:p>
                      <a:r>
                        <a:rPr lang="en-US" altLang="zh-CN" smtClean="0"/>
                        <a:t>MIPS</a:t>
                      </a:r>
                      <a:endParaRPr lang="zh-CN" altLang="en-US"/>
                    </a:p>
                  </a:txBody>
                  <a:tcPr/>
                </a:tc>
                <a:tc>
                  <a:txBody>
                    <a:bodyPr/>
                    <a:lstStyle/>
                    <a:p>
                      <a:r>
                        <a:rPr lang="en-US" altLang="zh-CN" smtClean="0"/>
                        <a:t>55</a:t>
                      </a:r>
                      <a:endParaRPr lang="zh-CN" altLang="en-US"/>
                    </a:p>
                  </a:txBody>
                  <a:tcPr/>
                </a:tc>
                <a:tc>
                  <a:txBody>
                    <a:bodyPr/>
                    <a:lstStyle/>
                    <a:p>
                      <a:r>
                        <a:rPr lang="en-US" altLang="zh-CN" smtClean="0"/>
                        <a:t>3</a:t>
                      </a:r>
                      <a:endParaRPr lang="zh-CN" altLang="en-US"/>
                    </a:p>
                  </a:txBody>
                  <a:tcPr/>
                </a:tc>
                <a:tc>
                  <a:txBody>
                    <a:bodyPr/>
                    <a:lstStyle/>
                    <a:p>
                      <a:r>
                        <a:rPr lang="en-US" altLang="zh-CN" smtClean="0"/>
                        <a:t>4</a:t>
                      </a:r>
                      <a:endParaRPr lang="zh-CN" altLang="en-US"/>
                    </a:p>
                  </a:txBody>
                  <a:tcPr/>
                </a:tc>
                <a:tc>
                  <a:txBody>
                    <a:bodyPr/>
                    <a:lstStyle/>
                    <a:p>
                      <a:r>
                        <a:rPr lang="en-US" altLang="zh-CN" smtClean="0"/>
                        <a:t>16</a:t>
                      </a:r>
                      <a:endParaRPr lang="zh-CN" altLang="en-US"/>
                    </a:p>
                  </a:txBody>
                  <a:tcPr/>
                </a:tc>
                <a:tc>
                  <a:txBody>
                    <a:bodyPr/>
                    <a:lstStyle/>
                    <a:p>
                      <a:r>
                        <a:rPr lang="en-US" altLang="zh-CN" smtClean="0"/>
                        <a:t>4</a:t>
                      </a:r>
                      <a:endParaRPr lang="zh-CN" altLang="en-US"/>
                    </a:p>
                  </a:txBody>
                  <a:tcPr/>
                </a:tc>
              </a:tr>
              <a:tr h="370840">
                <a:tc>
                  <a:txBody>
                    <a:bodyPr/>
                    <a:lstStyle/>
                    <a:p>
                      <a:r>
                        <a:rPr lang="en-US" altLang="zh-CN" smtClean="0"/>
                        <a:t>SPARC</a:t>
                      </a:r>
                      <a:endParaRPr lang="zh-CN" altLang="en-US"/>
                    </a:p>
                  </a:txBody>
                  <a:tcPr/>
                </a:tc>
                <a:tc>
                  <a:txBody>
                    <a:bodyPr/>
                    <a:lstStyle/>
                    <a:p>
                      <a:r>
                        <a:rPr lang="en-US" altLang="zh-CN" smtClean="0"/>
                        <a:t>75</a:t>
                      </a:r>
                      <a:endParaRPr lang="zh-CN" altLang="en-US"/>
                    </a:p>
                  </a:txBody>
                  <a:tcPr/>
                </a:tc>
                <a:tc>
                  <a:txBody>
                    <a:bodyPr/>
                    <a:lstStyle/>
                    <a:p>
                      <a:r>
                        <a:rPr lang="en-US" altLang="zh-CN" smtClean="0"/>
                        <a:t>4</a:t>
                      </a:r>
                      <a:endParaRPr lang="zh-CN" altLang="en-US"/>
                    </a:p>
                  </a:txBody>
                  <a:tcPr/>
                </a:tc>
                <a:tc>
                  <a:txBody>
                    <a:bodyPr/>
                    <a:lstStyle/>
                    <a:p>
                      <a:r>
                        <a:rPr lang="en-US" altLang="zh-CN" smtClean="0"/>
                        <a:t>3</a:t>
                      </a:r>
                      <a:endParaRPr lang="zh-CN" altLang="en-US"/>
                    </a:p>
                  </a:txBody>
                  <a:tcPr/>
                </a:tc>
                <a:tc>
                  <a:txBody>
                    <a:bodyPr/>
                    <a:lstStyle/>
                    <a:p>
                      <a:r>
                        <a:rPr lang="en-US" altLang="zh-CN" smtClean="0"/>
                        <a:t>120</a:t>
                      </a:r>
                      <a:r>
                        <a:rPr lang="zh-CN" altLang="en-US" smtClean="0">
                          <a:latin typeface="黑体"/>
                          <a:ea typeface="黑体"/>
                        </a:rPr>
                        <a:t>～</a:t>
                      </a:r>
                      <a:r>
                        <a:rPr lang="en-US" altLang="zh-CN" smtClean="0"/>
                        <a:t>136</a:t>
                      </a:r>
                      <a:endParaRPr lang="zh-CN" altLang="en-US"/>
                    </a:p>
                  </a:txBody>
                  <a:tcPr/>
                </a:tc>
                <a:tc>
                  <a:txBody>
                    <a:bodyPr/>
                    <a:lstStyle/>
                    <a:p>
                      <a:r>
                        <a:rPr lang="en-US" altLang="zh-CN" smtClean="0"/>
                        <a:t>25</a:t>
                      </a:r>
                      <a:r>
                        <a:rPr lang="zh-CN" altLang="en-US" smtClean="0">
                          <a:latin typeface="黑体"/>
                          <a:ea typeface="黑体"/>
                        </a:rPr>
                        <a:t>～</a:t>
                      </a:r>
                      <a:r>
                        <a:rPr lang="en-US" altLang="zh-CN" smtClean="0"/>
                        <a:t>33</a:t>
                      </a:r>
                      <a:endParaRPr lang="zh-CN" altLang="en-US"/>
                    </a:p>
                  </a:txBody>
                  <a:tcPr/>
                </a:tc>
              </a:tr>
              <a:tr h="370840">
                <a:tc>
                  <a:txBody>
                    <a:bodyPr/>
                    <a:lstStyle/>
                    <a:p>
                      <a:r>
                        <a:rPr lang="en-US" altLang="zh-CN" smtClean="0"/>
                        <a:t>MIPSR3000</a:t>
                      </a:r>
                      <a:endParaRPr lang="zh-CN" altLang="en-US"/>
                    </a:p>
                  </a:txBody>
                  <a:tcPr/>
                </a:tc>
                <a:tc>
                  <a:txBody>
                    <a:bodyPr/>
                    <a:lstStyle/>
                    <a:p>
                      <a:r>
                        <a:rPr lang="en-US" altLang="zh-CN" smtClean="0"/>
                        <a:t>91</a:t>
                      </a:r>
                      <a:endParaRPr lang="zh-CN" altLang="en-US"/>
                    </a:p>
                  </a:txBody>
                  <a:tcPr/>
                </a:tc>
                <a:tc>
                  <a:txBody>
                    <a:bodyPr/>
                    <a:lstStyle/>
                    <a:p>
                      <a:r>
                        <a:rPr lang="en-US" altLang="zh-CN" smtClean="0"/>
                        <a:t>3</a:t>
                      </a:r>
                      <a:endParaRPr lang="zh-CN" altLang="en-US"/>
                    </a:p>
                  </a:txBody>
                  <a:tcPr/>
                </a:tc>
                <a:tc>
                  <a:txBody>
                    <a:bodyPr/>
                    <a:lstStyle/>
                    <a:p>
                      <a:r>
                        <a:rPr lang="en-US" altLang="zh-CN" smtClean="0"/>
                        <a:t>3</a:t>
                      </a:r>
                      <a:endParaRPr lang="zh-CN" altLang="en-US"/>
                    </a:p>
                  </a:txBody>
                  <a:tcPr/>
                </a:tc>
                <a:tc>
                  <a:txBody>
                    <a:bodyPr/>
                    <a:lstStyle/>
                    <a:p>
                      <a:r>
                        <a:rPr lang="en-US" altLang="zh-CN" smtClean="0"/>
                        <a:t>32</a:t>
                      </a:r>
                      <a:endParaRPr lang="zh-CN" altLang="en-US"/>
                    </a:p>
                  </a:txBody>
                  <a:tcPr/>
                </a:tc>
                <a:tc>
                  <a:txBody>
                    <a:bodyPr/>
                    <a:lstStyle/>
                    <a:p>
                      <a:r>
                        <a:rPr lang="en-US" altLang="zh-CN" smtClean="0"/>
                        <a:t>25</a:t>
                      </a:r>
                      <a:endParaRPr lang="zh-CN" altLang="en-US"/>
                    </a:p>
                  </a:txBody>
                  <a:tcPr/>
                </a:tc>
              </a:tr>
              <a:tr h="370840">
                <a:tc>
                  <a:txBody>
                    <a:bodyPr/>
                    <a:lstStyle/>
                    <a:p>
                      <a:r>
                        <a:rPr lang="en-US" altLang="zh-CN" smtClean="0"/>
                        <a:t>i860</a:t>
                      </a:r>
                      <a:endParaRPr lang="zh-CN" altLang="en-US"/>
                    </a:p>
                  </a:txBody>
                  <a:tcPr/>
                </a:tc>
                <a:tc>
                  <a:txBody>
                    <a:bodyPr/>
                    <a:lstStyle/>
                    <a:p>
                      <a:r>
                        <a:rPr lang="en-US" altLang="zh-CN" smtClean="0"/>
                        <a:t>65</a:t>
                      </a:r>
                      <a:endParaRPr lang="zh-CN" altLang="en-US"/>
                    </a:p>
                  </a:txBody>
                  <a:tcPr/>
                </a:tc>
                <a:tc>
                  <a:txBody>
                    <a:bodyPr/>
                    <a:lstStyle/>
                    <a:p>
                      <a:r>
                        <a:rPr lang="en-US" altLang="zh-CN" smtClean="0"/>
                        <a:t>3</a:t>
                      </a:r>
                      <a:endParaRPr lang="zh-CN" altLang="en-US"/>
                    </a:p>
                  </a:txBody>
                  <a:tcPr/>
                </a:tc>
                <a:tc>
                  <a:txBody>
                    <a:bodyPr/>
                    <a:lstStyle/>
                    <a:p>
                      <a:r>
                        <a:rPr lang="en-US" altLang="zh-CN" smtClean="0"/>
                        <a:t>4</a:t>
                      </a:r>
                      <a:endParaRPr lang="zh-CN" altLang="en-US"/>
                    </a:p>
                  </a:txBody>
                  <a:tcPr/>
                </a:tc>
                <a:tc>
                  <a:txBody>
                    <a:bodyPr/>
                    <a:lstStyle/>
                    <a:p>
                      <a:r>
                        <a:rPr lang="en-US" altLang="zh-CN" smtClean="0"/>
                        <a:t>32</a:t>
                      </a:r>
                      <a:endParaRPr lang="zh-CN" altLang="en-US"/>
                    </a:p>
                  </a:txBody>
                  <a:tcPr/>
                </a:tc>
                <a:tc>
                  <a:txBody>
                    <a:bodyPr/>
                    <a:lstStyle/>
                    <a:p>
                      <a:r>
                        <a:rPr lang="en-US" altLang="zh-CN" smtClean="0"/>
                        <a:t>50</a:t>
                      </a:r>
                      <a:endParaRPr lang="zh-CN" altLang="en-US"/>
                    </a:p>
                  </a:txBody>
                  <a:tcPr/>
                </a:tc>
              </a:tr>
              <a:tr h="370840">
                <a:tc>
                  <a:txBody>
                    <a:bodyPr/>
                    <a:lstStyle/>
                    <a:p>
                      <a:r>
                        <a:rPr lang="en-US" altLang="zh-CN" smtClean="0"/>
                        <a:t>Power</a:t>
                      </a:r>
                      <a:r>
                        <a:rPr lang="en-US" altLang="zh-CN" baseline="0" smtClean="0"/>
                        <a:t> PC</a:t>
                      </a:r>
                      <a:endParaRPr lang="zh-CN" altLang="en-US"/>
                    </a:p>
                  </a:txBody>
                  <a:tcPr/>
                </a:tc>
                <a:tc>
                  <a:txBody>
                    <a:bodyPr/>
                    <a:lstStyle/>
                    <a:p>
                      <a:r>
                        <a:rPr lang="en-US" altLang="zh-CN" smtClean="0"/>
                        <a:t>64</a:t>
                      </a:r>
                      <a:endParaRPr lang="zh-CN" altLang="en-US"/>
                    </a:p>
                  </a:txBody>
                  <a:tcPr/>
                </a:tc>
                <a:tc>
                  <a:txBody>
                    <a:bodyPr/>
                    <a:lstStyle/>
                    <a:p>
                      <a:r>
                        <a:rPr lang="en-US" altLang="zh-CN" smtClean="0"/>
                        <a:t>6</a:t>
                      </a:r>
                      <a:endParaRPr lang="zh-CN" altLang="en-US"/>
                    </a:p>
                  </a:txBody>
                  <a:tcPr/>
                </a:tc>
                <a:tc>
                  <a:txBody>
                    <a:bodyPr/>
                    <a:lstStyle/>
                    <a:p>
                      <a:r>
                        <a:rPr lang="en-US" altLang="zh-CN" smtClean="0"/>
                        <a:t>5</a:t>
                      </a:r>
                      <a:endParaRPr lang="zh-CN" altLang="en-US"/>
                    </a:p>
                  </a:txBody>
                  <a:tcPr/>
                </a:tc>
                <a:tc>
                  <a:txBody>
                    <a:bodyPr/>
                    <a:lstStyle/>
                    <a:p>
                      <a:r>
                        <a:rPr lang="en-US" altLang="zh-CN" smtClean="0"/>
                        <a:t>32</a:t>
                      </a:r>
                      <a:endParaRPr lang="zh-CN" altLang="en-US"/>
                    </a:p>
                  </a:txBody>
                  <a:tcPr/>
                </a:tc>
                <a:tc>
                  <a:txBody>
                    <a:bodyPr/>
                    <a:lstStyle/>
                    <a:p>
                      <a:endParaRPr lang="zh-CN" altLang="en-US"/>
                    </a:p>
                  </a:txBody>
                  <a:tcPr/>
                </a:tc>
              </a:tr>
            </a:tbl>
          </a:graphicData>
        </a:graphic>
      </p:graphicFrame>
      <p:sp>
        <p:nvSpPr>
          <p:cNvPr id="3" name="日期占位符 2"/>
          <p:cNvSpPr>
            <a:spLocks noGrp="1"/>
          </p:cNvSpPr>
          <p:nvPr>
            <p:ph type="dt" sz="half" idx="10"/>
          </p:nvPr>
        </p:nvSpPr>
        <p:spPr/>
        <p:txBody>
          <a:bodyPr/>
          <a:lstStyle/>
          <a:p>
            <a:pPr>
              <a:defRPr/>
            </a:pPr>
            <a:fld id="{A969737B-F6E9-4C24-BFEE-FD89EF31AFBF}" type="datetime13">
              <a:rPr lang="zh-CN" altLang="en-US" smtClean="0"/>
              <a:t>下午12时0分50秒</a:t>
            </a:fld>
            <a:endParaRPr lang="en-US" altLang="zh-CN"/>
          </a:p>
        </p:txBody>
      </p:sp>
      <p:sp>
        <p:nvSpPr>
          <p:cNvPr id="4" name="灯片编号占位符 3"/>
          <p:cNvSpPr>
            <a:spLocks noGrp="1"/>
          </p:cNvSpPr>
          <p:nvPr>
            <p:ph type="sldNum" sz="quarter" idx="12"/>
          </p:nvPr>
        </p:nvSpPr>
        <p:spPr/>
        <p:txBody>
          <a:bodyPr/>
          <a:lstStyle/>
          <a:p>
            <a:pPr>
              <a:defRPr/>
            </a:pPr>
            <a:fld id="{3548093C-9B4A-4755-83C1-40C3C2641BB6}"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CF7219-6370-4F4D-A168-03D903BC3B9A}" type="slidenum">
              <a:rPr lang="en-US" altLang="zh-CN" smtClean="0"/>
              <a:pPr eaLnBrk="1" hangingPunct="1"/>
              <a:t>67</a:t>
            </a:fld>
            <a:endParaRPr lang="en-US" altLang="zh-CN" smtClean="0"/>
          </a:p>
        </p:txBody>
      </p:sp>
      <p:sp>
        <p:nvSpPr>
          <p:cNvPr id="64515" name="Rectangle 2"/>
          <p:cNvSpPr>
            <a:spLocks noGrp="1" noChangeArrowheads="1"/>
          </p:cNvSpPr>
          <p:nvPr>
            <p:ph type="title"/>
          </p:nvPr>
        </p:nvSpPr>
        <p:spPr>
          <a:xfrm>
            <a:off x="484188" y="404813"/>
            <a:ext cx="7543800" cy="858837"/>
          </a:xfrm>
        </p:spPr>
        <p:txBody>
          <a:bodyPr/>
          <a:lstStyle/>
          <a:p>
            <a:pPr eaLnBrk="1" hangingPunct="1"/>
            <a:r>
              <a:rPr lang="zh-CN" altLang="en-US" smtClean="0"/>
              <a:t>本 章 小 结</a:t>
            </a:r>
          </a:p>
        </p:txBody>
      </p:sp>
      <p:sp>
        <p:nvSpPr>
          <p:cNvPr id="64516" name="Rectangle 3"/>
          <p:cNvSpPr>
            <a:spLocks noGrp="1" noChangeArrowheads="1"/>
          </p:cNvSpPr>
          <p:nvPr>
            <p:ph type="body" idx="1"/>
          </p:nvPr>
        </p:nvSpPr>
        <p:spPr>
          <a:xfrm>
            <a:off x="382588" y="1557338"/>
            <a:ext cx="7632700" cy="4248150"/>
          </a:xfrm>
          <a:noFill/>
        </p:spPr>
        <p:txBody>
          <a:bodyPr/>
          <a:lstStyle/>
          <a:p>
            <a:pPr eaLnBrk="1" hangingPunct="1">
              <a:lnSpc>
                <a:spcPct val="80000"/>
              </a:lnSpc>
              <a:buFont typeface="Wingdings" pitchFamily="2" charset="2"/>
              <a:buNone/>
            </a:pPr>
            <a:r>
              <a:rPr lang="en-US" altLang="zh-CN" sz="3700" smtClean="0"/>
              <a:t>           </a:t>
            </a:r>
            <a:r>
              <a:rPr lang="zh-CN" altLang="en-US" sz="3700" smtClean="0"/>
              <a:t>一台计算机中所有机器指令的集合，称为这台计算机的指令系统。指令系统是表征一台计算机性能的重要因素，它的格式与功能不仅直接影响到机器的硬件结构，而且也影响到系统软件。指令格式是指令字用二进制代码表示的结构形式，通常由操作码字段和地址码字段组成。</a:t>
            </a:r>
          </a:p>
        </p:txBody>
      </p:sp>
      <p:sp>
        <p:nvSpPr>
          <p:cNvPr id="64517"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2" name="日期占位符 1"/>
          <p:cNvSpPr>
            <a:spLocks noGrp="1"/>
          </p:cNvSpPr>
          <p:nvPr>
            <p:ph type="dt" sz="half" idx="10"/>
          </p:nvPr>
        </p:nvSpPr>
        <p:spPr/>
        <p:txBody>
          <a:bodyPr/>
          <a:lstStyle/>
          <a:p>
            <a:pPr>
              <a:defRPr/>
            </a:pPr>
            <a:fld id="{58676DDA-4F4F-4148-8B61-704B720CB1F5}"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8FD6AE-F94D-4E35-8C5F-878D857FB4A6}" type="slidenum">
              <a:rPr lang="en-US" altLang="zh-CN" smtClean="0"/>
              <a:pPr eaLnBrk="1" hangingPunct="1"/>
              <a:t>68</a:t>
            </a:fld>
            <a:endParaRPr lang="en-US" altLang="zh-CN" smtClean="0"/>
          </a:p>
        </p:txBody>
      </p:sp>
      <p:sp>
        <p:nvSpPr>
          <p:cNvPr id="65539" name="Rectangle 2"/>
          <p:cNvSpPr>
            <a:spLocks noGrp="1" noChangeArrowheads="1"/>
          </p:cNvSpPr>
          <p:nvPr>
            <p:ph type="title"/>
          </p:nvPr>
        </p:nvSpPr>
        <p:spPr>
          <a:xfrm>
            <a:off x="468313" y="908050"/>
            <a:ext cx="3322637" cy="725488"/>
          </a:xfrm>
        </p:spPr>
        <p:txBody>
          <a:bodyPr/>
          <a:lstStyle/>
          <a:p>
            <a:pPr eaLnBrk="1" hangingPunct="1"/>
            <a:r>
              <a:rPr lang="zh-CN" altLang="en-US" smtClean="0"/>
              <a:t>本 章 小 结</a:t>
            </a:r>
          </a:p>
        </p:txBody>
      </p:sp>
      <p:sp>
        <p:nvSpPr>
          <p:cNvPr id="65540" name="Rectangle 3"/>
          <p:cNvSpPr>
            <a:spLocks noGrp="1" noChangeArrowheads="1"/>
          </p:cNvSpPr>
          <p:nvPr>
            <p:ph type="body" idx="1"/>
          </p:nvPr>
        </p:nvSpPr>
        <p:spPr>
          <a:xfrm>
            <a:off x="468313" y="2205038"/>
            <a:ext cx="8229600" cy="2428875"/>
          </a:xfrm>
        </p:spPr>
        <p:txBody>
          <a:bodyPr/>
          <a:lstStyle/>
          <a:p>
            <a:pPr marL="0" indent="0" eaLnBrk="1" hangingPunct="1">
              <a:buFont typeface="Wingdings" pitchFamily="2" charset="2"/>
              <a:buNone/>
            </a:pPr>
            <a:r>
              <a:rPr lang="en-US" altLang="zh-CN" sz="2800" smtClean="0"/>
              <a:t>	</a:t>
            </a:r>
            <a:r>
              <a:rPr lang="zh-CN" altLang="en-US" sz="2800" smtClean="0"/>
              <a:t>操作码字段表征指令的操作特性与功能，而地址码字段指示操作数的地址。目前多采用二地址、单地址、零地址混合方式的指令格式。指令字长度分为：单字长、半字长、双字长三种形式。高档微机采用</a:t>
            </a:r>
            <a:r>
              <a:rPr lang="en-US" altLang="zh-CN" sz="2800" smtClean="0"/>
              <a:t>32</a:t>
            </a:r>
            <a:r>
              <a:rPr lang="zh-CN" altLang="en-US" sz="2800" smtClean="0"/>
              <a:t>位长度的单字长形式。</a:t>
            </a:r>
          </a:p>
        </p:txBody>
      </p:sp>
      <p:sp>
        <p:nvSpPr>
          <p:cNvPr id="65541"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2" name="日期占位符 1"/>
          <p:cNvSpPr>
            <a:spLocks noGrp="1"/>
          </p:cNvSpPr>
          <p:nvPr>
            <p:ph type="dt" sz="half" idx="10"/>
          </p:nvPr>
        </p:nvSpPr>
        <p:spPr/>
        <p:txBody>
          <a:bodyPr/>
          <a:lstStyle/>
          <a:p>
            <a:pPr>
              <a:defRPr/>
            </a:pPr>
            <a:fld id="{B8B264AE-8FED-4CE6-9BD9-1D339EFD71F2}"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169DAB-930C-4CA2-B47C-13926F2CC74C}" type="slidenum">
              <a:rPr lang="en-US" altLang="zh-CN" smtClean="0"/>
              <a:pPr eaLnBrk="1" hangingPunct="1"/>
              <a:t>69</a:t>
            </a:fld>
            <a:endParaRPr lang="en-US" altLang="zh-CN" smtClean="0"/>
          </a:p>
        </p:txBody>
      </p:sp>
      <p:sp>
        <p:nvSpPr>
          <p:cNvPr id="66563" name="Rectangle 2"/>
          <p:cNvSpPr>
            <a:spLocks noGrp="1" noChangeArrowheads="1"/>
          </p:cNvSpPr>
          <p:nvPr>
            <p:ph type="title"/>
          </p:nvPr>
        </p:nvSpPr>
        <p:spPr>
          <a:xfrm>
            <a:off x="457200" y="549275"/>
            <a:ext cx="3035300" cy="868363"/>
          </a:xfrm>
        </p:spPr>
        <p:txBody>
          <a:bodyPr/>
          <a:lstStyle/>
          <a:p>
            <a:pPr eaLnBrk="1" hangingPunct="1"/>
            <a:r>
              <a:rPr lang="zh-CN" altLang="en-US" smtClean="0"/>
              <a:t>本 章 小 结</a:t>
            </a:r>
          </a:p>
        </p:txBody>
      </p:sp>
      <p:sp>
        <p:nvSpPr>
          <p:cNvPr id="66564" name="Rectangle 3"/>
          <p:cNvSpPr>
            <a:spLocks noGrp="1" noChangeArrowheads="1"/>
          </p:cNvSpPr>
          <p:nvPr>
            <p:ph type="body" idx="1"/>
          </p:nvPr>
        </p:nvSpPr>
        <p:spPr>
          <a:xfrm>
            <a:off x="468313" y="1844675"/>
            <a:ext cx="8229600" cy="4014788"/>
          </a:xfrm>
        </p:spPr>
        <p:txBody>
          <a:bodyPr/>
          <a:lstStyle/>
          <a:p>
            <a:pPr marL="0" indent="0" eaLnBrk="1" hangingPunct="1">
              <a:buFont typeface="Wingdings" pitchFamily="2" charset="2"/>
              <a:buNone/>
            </a:pPr>
            <a:r>
              <a:rPr lang="en-US" altLang="zh-CN" sz="2800" smtClean="0"/>
              <a:t>	</a:t>
            </a:r>
            <a:r>
              <a:rPr lang="zh-CN" altLang="en-US" sz="2800" smtClean="0"/>
              <a:t>形成指令地址的方式，称为指令寻址方式。有顺序寻址和跳跃寻址两种，由指令计数器来跟踪。形成操作数地址的方式，称为数据寻址方式。操作数可放在专用寄存器、通用寄存器、内存和指令中。数据寻址方式有隐含寻址、立即寻址、直接寻址、间接寻址、寄存器寻址、寄存器间接寻址、相对寻址、基值寻址、变址寻址、段寻址等多种。按操作数的物理位置不同，有</a:t>
            </a:r>
            <a:r>
              <a:rPr lang="en-US" altLang="zh-CN" sz="2800" smtClean="0"/>
              <a:t>RR</a:t>
            </a:r>
            <a:r>
              <a:rPr lang="zh-CN" altLang="en-US" sz="2800" smtClean="0"/>
              <a:t>型和</a:t>
            </a:r>
            <a:r>
              <a:rPr lang="en-US" altLang="zh-CN" sz="2800" smtClean="0"/>
              <a:t>RS</a:t>
            </a:r>
            <a:r>
              <a:rPr lang="zh-CN" altLang="en-US" sz="2800" smtClean="0"/>
              <a:t>型。前者比后者执行的速度快。</a:t>
            </a:r>
          </a:p>
        </p:txBody>
      </p:sp>
      <p:sp>
        <p:nvSpPr>
          <p:cNvPr id="66565"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2" name="日期占位符 1"/>
          <p:cNvSpPr>
            <a:spLocks noGrp="1"/>
          </p:cNvSpPr>
          <p:nvPr>
            <p:ph type="dt" sz="half" idx="10"/>
          </p:nvPr>
        </p:nvSpPr>
        <p:spPr/>
        <p:txBody>
          <a:bodyPr/>
          <a:lstStyle/>
          <a:p>
            <a:pPr>
              <a:defRPr/>
            </a:pPr>
            <a:fld id="{03CEC167-39C1-4243-81CA-2FE9DC9A269C}"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6E8134B-BE54-4B13-BD42-DC7FDBEEA458}"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a:xfrm>
            <a:off x="457200" y="223838"/>
            <a:ext cx="7543800" cy="1193800"/>
          </a:xfrm>
        </p:spPr>
        <p:txBody>
          <a:bodyPr/>
          <a:lstStyle/>
          <a:p>
            <a:pPr eaLnBrk="1" hangingPunct="1"/>
            <a:r>
              <a:rPr lang="en-US" altLang="zh-CN" sz="3600" smtClean="0"/>
              <a:t>4.1.3 </a:t>
            </a:r>
            <a:r>
              <a:rPr lang="zh-CN" altLang="en-US" sz="3600" smtClean="0"/>
              <a:t>低级语言与硬件结构的关系</a:t>
            </a:r>
            <a:endParaRPr lang="zh-CN" altLang="en-US" sz="3500" smtClean="0"/>
          </a:p>
        </p:txBody>
      </p:sp>
      <p:sp>
        <p:nvSpPr>
          <p:cNvPr id="9220" name="Rectangle 3"/>
          <p:cNvSpPr txBox="1">
            <a:spLocks noChangeArrowheads="1"/>
          </p:cNvSpPr>
          <p:nvPr/>
        </p:nvSpPr>
        <p:spPr bwMode="auto">
          <a:xfrm>
            <a:off x="539750" y="1700213"/>
            <a:ext cx="80010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zh-CN" altLang="en-US" sz="2800"/>
              <a:t>机器语言程序员看到的计算机的属性就是指令系统体系结构，简称</a:t>
            </a:r>
            <a:r>
              <a:rPr lang="en-US" altLang="zh-CN" sz="2800"/>
              <a:t>ISA</a:t>
            </a:r>
            <a:r>
              <a:rPr lang="zh-CN" altLang="en-US" sz="2800"/>
              <a:t>，是与程序设计有关的计算机架构。</a:t>
            </a:r>
            <a:endParaRPr lang="en-US" altLang="zh-CN" sz="2800"/>
          </a:p>
          <a:p>
            <a:pPr eaLnBrk="1" hangingPunct="1">
              <a:spcBef>
                <a:spcPct val="20000"/>
              </a:spcBef>
              <a:buClr>
                <a:schemeClr val="tx2"/>
              </a:buClr>
              <a:buSzPct val="70000"/>
              <a:buFont typeface="Wingdings" pitchFamily="2" charset="2"/>
              <a:buNone/>
            </a:pPr>
            <a:r>
              <a:rPr lang="zh-CN" altLang="en-US" sz="2800"/>
              <a:t>指令系统体系结构主要包括：寄存器组织，存储器的组织和寻址方式，</a:t>
            </a:r>
            <a:r>
              <a:rPr lang="en-US" altLang="zh-CN" sz="2800"/>
              <a:t>I/O</a:t>
            </a:r>
            <a:r>
              <a:rPr lang="zh-CN" altLang="en-US" sz="2800"/>
              <a:t>系统结构，数据类型及其表示，指令系统，中断机制，机器工作状态的定义及切换，以及保护机制等。</a:t>
            </a:r>
            <a:endParaRPr lang="en-US" altLang="zh-CN" sz="2800"/>
          </a:p>
        </p:txBody>
      </p:sp>
      <p:sp>
        <p:nvSpPr>
          <p:cNvPr id="2" name="日期占位符 1"/>
          <p:cNvSpPr>
            <a:spLocks noGrp="1"/>
          </p:cNvSpPr>
          <p:nvPr>
            <p:ph type="dt" sz="half" idx="10"/>
          </p:nvPr>
        </p:nvSpPr>
        <p:spPr/>
        <p:txBody>
          <a:bodyPr/>
          <a:lstStyle/>
          <a:p>
            <a:pPr>
              <a:defRPr/>
            </a:pPr>
            <a:fld id="{14E1AB21-47B2-4C7B-B5F6-9633EFDE36E1}"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4B8BCA8-C3F5-4CA4-AA73-DC1D5F04D908}" type="slidenum">
              <a:rPr lang="en-US" altLang="zh-CN" smtClean="0"/>
              <a:pPr eaLnBrk="1" hangingPunct="1"/>
              <a:t>70</a:t>
            </a:fld>
            <a:endParaRPr lang="en-US" altLang="zh-CN" smtClean="0"/>
          </a:p>
        </p:txBody>
      </p:sp>
      <p:sp>
        <p:nvSpPr>
          <p:cNvPr id="67587" name="Rectangle 2"/>
          <p:cNvSpPr>
            <a:spLocks noGrp="1" noChangeArrowheads="1"/>
          </p:cNvSpPr>
          <p:nvPr>
            <p:ph type="title"/>
          </p:nvPr>
        </p:nvSpPr>
        <p:spPr/>
        <p:txBody>
          <a:bodyPr/>
          <a:lstStyle/>
          <a:p>
            <a:pPr eaLnBrk="1" hangingPunct="1"/>
            <a:r>
              <a:rPr lang="zh-CN" altLang="en-US" smtClean="0"/>
              <a:t>本 章 小 结</a:t>
            </a:r>
          </a:p>
        </p:txBody>
      </p:sp>
      <p:sp>
        <p:nvSpPr>
          <p:cNvPr id="67588" name="Rectangle 3"/>
          <p:cNvSpPr>
            <a:spLocks noGrp="1" noChangeArrowheads="1"/>
          </p:cNvSpPr>
          <p:nvPr>
            <p:ph type="body" idx="1"/>
          </p:nvPr>
        </p:nvSpPr>
        <p:spPr>
          <a:xfrm>
            <a:off x="457200" y="1719263"/>
            <a:ext cx="8229600" cy="4013200"/>
          </a:xfrm>
        </p:spPr>
        <p:txBody>
          <a:bodyPr/>
          <a:lstStyle/>
          <a:p>
            <a:pPr marL="0" indent="0" eaLnBrk="1" hangingPunct="1">
              <a:buFont typeface="Wingdings" pitchFamily="2" charset="2"/>
              <a:buNone/>
            </a:pPr>
            <a:r>
              <a:rPr lang="en-US" altLang="zh-CN" sz="2800" smtClean="0"/>
              <a:t>	</a:t>
            </a:r>
            <a:r>
              <a:rPr lang="zh-CN" altLang="en-US" sz="2800" smtClean="0"/>
              <a:t>按结构不同，分为寄存器堆栈和存储器堆栈。不同机器有不同的指令系统。一个较完善的指令系统应当包含数据传送类指令、算术运算类指令、逻辑运算类指令、程序控制类指令、</a:t>
            </a:r>
            <a:r>
              <a:rPr lang="en-US" altLang="zh-CN" sz="2800" smtClean="0"/>
              <a:t>I/O</a:t>
            </a:r>
            <a:r>
              <a:rPr lang="zh-CN" altLang="en-US" sz="2800" smtClean="0"/>
              <a:t>类指令、字符串类指令、系统控制类指令。</a:t>
            </a:r>
            <a:r>
              <a:rPr lang="en-US" altLang="zh-CN" sz="2800" smtClean="0"/>
              <a:t>RISC</a:t>
            </a:r>
            <a:r>
              <a:rPr lang="zh-CN" altLang="en-US" sz="2800" smtClean="0"/>
              <a:t>指令系统是目前计算机发展的主流，也是</a:t>
            </a:r>
            <a:r>
              <a:rPr lang="en-US" altLang="zh-CN" sz="2800" smtClean="0"/>
              <a:t>CISC</a:t>
            </a:r>
            <a:r>
              <a:rPr lang="zh-CN" altLang="en-US" sz="2800" smtClean="0"/>
              <a:t>指令系统的改进，它的最大特点是：①指令条数少；②指令长度固定，指令格式和寻址方式种类少；③只有取数</a:t>
            </a:r>
            <a:r>
              <a:rPr lang="en-US" altLang="zh-CN" sz="2800" smtClean="0"/>
              <a:t>/</a:t>
            </a:r>
            <a:r>
              <a:rPr lang="zh-CN" altLang="en-US" sz="2800" smtClean="0"/>
              <a:t>存数指令访问存储器，其余指令的操作均在寄存器之间进行。</a:t>
            </a:r>
          </a:p>
          <a:p>
            <a:pPr marL="0" indent="0" eaLnBrk="1" hangingPunct="1"/>
            <a:endParaRPr lang="en-US" altLang="zh-CN" sz="2800" smtClean="0"/>
          </a:p>
        </p:txBody>
      </p:sp>
      <p:sp>
        <p:nvSpPr>
          <p:cNvPr id="67589" name="AutoShape 4">
            <a:hlinkClick r:id="" action="ppaction://hlinkshowjump?jump=endshow" highlightClick="1"/>
          </p:cNvPr>
          <p:cNvSpPr>
            <a:spLocks noChangeArrowheads="1"/>
          </p:cNvSpPr>
          <p:nvPr/>
        </p:nvSpPr>
        <p:spPr bwMode="auto">
          <a:xfrm>
            <a:off x="7812088" y="6092825"/>
            <a:ext cx="431800" cy="431800"/>
          </a:xfrm>
          <a:prstGeom prst="actionButtonHome">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1400">
                <a:ea typeface="隶书" pitchFamily="49" charset="-122"/>
              </a:rPr>
              <a:t>返回</a:t>
            </a:r>
          </a:p>
        </p:txBody>
      </p:sp>
      <p:sp>
        <p:nvSpPr>
          <p:cNvPr id="2" name="日期占位符 1"/>
          <p:cNvSpPr>
            <a:spLocks noGrp="1"/>
          </p:cNvSpPr>
          <p:nvPr>
            <p:ph type="dt" sz="half" idx="10"/>
          </p:nvPr>
        </p:nvSpPr>
        <p:spPr/>
        <p:txBody>
          <a:bodyPr/>
          <a:lstStyle/>
          <a:p>
            <a:pPr>
              <a:defRPr/>
            </a:pPr>
            <a:fld id="{085E6178-78DA-49C9-9B76-D867986D4750}"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CF7219-6370-4F4D-A168-03D903BC3B9A}" type="slidenum">
              <a:rPr lang="en-US" altLang="zh-CN" smtClean="0"/>
              <a:pPr eaLnBrk="1" hangingPunct="1"/>
              <a:t>71</a:t>
            </a:fld>
            <a:endParaRPr lang="en-US" altLang="zh-CN" smtClean="0"/>
          </a:p>
        </p:txBody>
      </p:sp>
      <p:sp>
        <p:nvSpPr>
          <p:cNvPr id="64515" name="Rectangle 2"/>
          <p:cNvSpPr>
            <a:spLocks noGrp="1" noChangeArrowheads="1"/>
          </p:cNvSpPr>
          <p:nvPr>
            <p:ph type="title"/>
          </p:nvPr>
        </p:nvSpPr>
        <p:spPr>
          <a:xfrm>
            <a:off x="484188" y="548680"/>
            <a:ext cx="2503636" cy="714970"/>
          </a:xfrm>
        </p:spPr>
        <p:txBody>
          <a:bodyPr/>
          <a:lstStyle/>
          <a:p>
            <a:pPr eaLnBrk="1" hangingPunct="1"/>
            <a:r>
              <a:rPr lang="zh-CN" altLang="en-US" smtClean="0"/>
              <a:t>复习提纲</a:t>
            </a:r>
            <a:endParaRPr lang="zh-CN" altLang="en-US" smtClean="0"/>
          </a:p>
        </p:txBody>
      </p:sp>
      <p:sp>
        <p:nvSpPr>
          <p:cNvPr id="64516" name="Rectangle 3"/>
          <p:cNvSpPr>
            <a:spLocks noGrp="1" noChangeArrowheads="1"/>
          </p:cNvSpPr>
          <p:nvPr>
            <p:ph type="body" idx="1"/>
          </p:nvPr>
        </p:nvSpPr>
        <p:spPr>
          <a:xfrm>
            <a:off x="428689" y="1916832"/>
            <a:ext cx="7632700" cy="3023790"/>
          </a:xfrm>
          <a:noFill/>
        </p:spPr>
        <p:txBody>
          <a:bodyPr/>
          <a:lstStyle/>
          <a:p>
            <a:pPr eaLnBrk="1" hangingPunct="1">
              <a:lnSpc>
                <a:spcPct val="80000"/>
              </a:lnSpc>
              <a:buFont typeface="Wingdings" pitchFamily="2" charset="2"/>
              <a:buNone/>
            </a:pPr>
            <a:r>
              <a:rPr lang="en-US" altLang="zh-CN" sz="3700" smtClean="0"/>
              <a:t>1.</a:t>
            </a:r>
            <a:r>
              <a:rPr lang="zh-CN" altLang="en-US" sz="3700" smtClean="0"/>
              <a:t>指令系统和指令的概念</a:t>
            </a:r>
            <a:endParaRPr lang="en-US" altLang="zh-CN" sz="3700" smtClean="0"/>
          </a:p>
          <a:p>
            <a:pPr eaLnBrk="1" hangingPunct="1">
              <a:lnSpc>
                <a:spcPct val="80000"/>
              </a:lnSpc>
              <a:buFont typeface="Wingdings" pitchFamily="2" charset="2"/>
              <a:buNone/>
            </a:pPr>
            <a:r>
              <a:rPr lang="en-US" altLang="zh-CN" sz="3700" smtClean="0"/>
              <a:t>2.</a:t>
            </a:r>
            <a:r>
              <a:rPr lang="zh-CN" altLang="en-US" sz="3700" smtClean="0"/>
              <a:t>指令的格式特点的分析</a:t>
            </a:r>
            <a:endParaRPr lang="en-US" altLang="zh-CN" sz="3700" smtClean="0"/>
          </a:p>
          <a:p>
            <a:pPr eaLnBrk="1" hangingPunct="1">
              <a:lnSpc>
                <a:spcPct val="80000"/>
              </a:lnSpc>
              <a:buFont typeface="Wingdings" pitchFamily="2" charset="2"/>
              <a:buNone/>
            </a:pPr>
            <a:r>
              <a:rPr lang="en-US" altLang="zh-CN" sz="3700" smtClean="0"/>
              <a:t>3.</a:t>
            </a:r>
            <a:r>
              <a:rPr lang="zh-CN" altLang="en-US" sz="3700" smtClean="0"/>
              <a:t>指令和数据的寻址方式（重点）</a:t>
            </a:r>
            <a:endParaRPr lang="en-US" altLang="zh-CN" sz="3700" smtClean="0"/>
          </a:p>
          <a:p>
            <a:pPr eaLnBrk="1" hangingPunct="1">
              <a:lnSpc>
                <a:spcPct val="80000"/>
              </a:lnSpc>
              <a:buFont typeface="Wingdings" pitchFamily="2" charset="2"/>
              <a:buNone/>
            </a:pPr>
            <a:r>
              <a:rPr lang="en-US" altLang="zh-CN" sz="3700" smtClean="0"/>
              <a:t>4.</a:t>
            </a:r>
            <a:r>
              <a:rPr lang="zh-CN" altLang="en-US" sz="3700" smtClean="0"/>
              <a:t>形式地址和有效地址的概念和计算</a:t>
            </a:r>
            <a:endParaRPr lang="en-US" altLang="zh-CN" sz="3700" smtClean="0"/>
          </a:p>
          <a:p>
            <a:pPr eaLnBrk="1" hangingPunct="1">
              <a:lnSpc>
                <a:spcPct val="80000"/>
              </a:lnSpc>
              <a:buFont typeface="Wingdings" pitchFamily="2" charset="2"/>
              <a:buNone/>
            </a:pPr>
            <a:r>
              <a:rPr lang="en-US" altLang="zh-CN" sz="3700" smtClean="0"/>
              <a:t>5.CISC</a:t>
            </a:r>
            <a:r>
              <a:rPr lang="zh-CN" altLang="en-US" sz="3700" smtClean="0"/>
              <a:t>和</a:t>
            </a:r>
            <a:r>
              <a:rPr lang="en-US" altLang="zh-CN" sz="3700" smtClean="0"/>
              <a:t>RISC</a:t>
            </a:r>
            <a:r>
              <a:rPr lang="zh-CN" altLang="en-US" sz="3700" smtClean="0"/>
              <a:t>的概念和特点</a:t>
            </a:r>
            <a:endParaRPr lang="zh-CN" altLang="en-US" sz="3700" smtClean="0"/>
          </a:p>
        </p:txBody>
      </p:sp>
      <p:sp>
        <p:nvSpPr>
          <p:cNvPr id="2" name="日期占位符 1"/>
          <p:cNvSpPr>
            <a:spLocks noGrp="1"/>
          </p:cNvSpPr>
          <p:nvPr>
            <p:ph type="dt" sz="half" idx="10"/>
          </p:nvPr>
        </p:nvSpPr>
        <p:spPr/>
        <p:txBody>
          <a:bodyPr/>
          <a:lstStyle/>
          <a:p>
            <a:pPr>
              <a:defRPr/>
            </a:pPr>
            <a:fld id="{FD7BDA10-1FC5-49CB-B82F-9FC2041A4DC6}" type="datetime13">
              <a:rPr lang="zh-CN" altLang="en-US" smtClean="0"/>
              <a:t>下午12时0分50秒</a:t>
            </a:fld>
            <a:endParaRPr lang="en-US" altLang="zh-CN"/>
          </a:p>
        </p:txBody>
      </p:sp>
    </p:spTree>
    <p:extLst>
      <p:ext uri="{BB962C8B-B14F-4D97-AF65-F5344CB8AC3E}">
        <p14:creationId xmlns:p14="http://schemas.microsoft.com/office/powerpoint/2010/main" val="3088877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D55E7CB-B690-4292-9C00-AB8B2D209814}" type="slidenum">
              <a:rPr lang="en-US" altLang="zh-CN" smtClean="0"/>
              <a:pPr eaLnBrk="1" hangingPunct="1"/>
              <a:t>8</a:t>
            </a:fld>
            <a:endParaRPr lang="en-US" altLang="zh-CN" smtClean="0"/>
          </a:p>
        </p:txBody>
      </p:sp>
      <p:sp>
        <p:nvSpPr>
          <p:cNvPr id="10243" name="Rectangle 2"/>
          <p:cNvSpPr>
            <a:spLocks noGrp="1" noChangeArrowheads="1"/>
          </p:cNvSpPr>
          <p:nvPr>
            <p:ph type="title"/>
          </p:nvPr>
        </p:nvSpPr>
        <p:spPr>
          <a:xfrm>
            <a:off x="457200" y="223838"/>
            <a:ext cx="7543800" cy="828675"/>
          </a:xfrm>
        </p:spPr>
        <p:txBody>
          <a:bodyPr/>
          <a:lstStyle/>
          <a:p>
            <a:pPr eaLnBrk="1" hangingPunct="1"/>
            <a:r>
              <a:rPr lang="en-US" altLang="zh-CN" sz="3500" smtClean="0">
                <a:cs typeface="Times New Roman" pitchFamily="18" charset="0"/>
              </a:rPr>
              <a:t>4.2 </a:t>
            </a:r>
            <a:r>
              <a:rPr lang="zh-CN" altLang="en-US" sz="3500" smtClean="0"/>
              <a:t>指令格式</a:t>
            </a:r>
          </a:p>
        </p:txBody>
      </p:sp>
      <p:sp>
        <p:nvSpPr>
          <p:cNvPr id="10244" name="Rectangle 3"/>
          <p:cNvSpPr>
            <a:spLocks noGrp="1" noChangeArrowheads="1"/>
          </p:cNvSpPr>
          <p:nvPr>
            <p:ph type="body" idx="1"/>
          </p:nvPr>
        </p:nvSpPr>
        <p:spPr>
          <a:xfrm>
            <a:off x="467544" y="1340768"/>
            <a:ext cx="8229600" cy="2592388"/>
          </a:xfrm>
        </p:spPr>
        <p:txBody>
          <a:bodyPr/>
          <a:lstStyle/>
          <a:p>
            <a:pPr eaLnBrk="1" hangingPunct="1">
              <a:lnSpc>
                <a:spcPct val="90000"/>
              </a:lnSpc>
              <a:buFont typeface="Wingdings" pitchFamily="2" charset="2"/>
              <a:buNone/>
            </a:pPr>
            <a:r>
              <a:rPr lang="en-US" altLang="zh-CN" smtClean="0"/>
              <a:t>4.2.1 </a:t>
            </a:r>
            <a:r>
              <a:rPr lang="zh-CN" altLang="en-US" smtClean="0"/>
              <a:t>操作码</a:t>
            </a:r>
            <a:endParaRPr lang="en-US" altLang="zh-CN" smtClean="0"/>
          </a:p>
          <a:p>
            <a:pPr eaLnBrk="1" hangingPunct="1">
              <a:lnSpc>
                <a:spcPct val="90000"/>
              </a:lnSpc>
              <a:buFont typeface="Wingdings" pitchFamily="2" charset="2"/>
              <a:buNone/>
            </a:pPr>
            <a:r>
              <a:rPr lang="en-US" altLang="zh-CN" smtClean="0"/>
              <a:t>4.2.2 </a:t>
            </a:r>
            <a:r>
              <a:rPr lang="zh-CN" altLang="en-US" smtClean="0"/>
              <a:t>地址码</a:t>
            </a:r>
            <a:endParaRPr lang="en-US" altLang="zh-CN" smtClean="0"/>
          </a:p>
          <a:p>
            <a:pPr eaLnBrk="1" hangingPunct="1">
              <a:lnSpc>
                <a:spcPct val="90000"/>
              </a:lnSpc>
              <a:buFont typeface="Wingdings" pitchFamily="2" charset="2"/>
              <a:buNone/>
            </a:pPr>
            <a:r>
              <a:rPr lang="en-US" altLang="zh-CN" smtClean="0"/>
              <a:t>4.2.3 </a:t>
            </a:r>
            <a:r>
              <a:rPr lang="zh-CN" altLang="en-US" smtClean="0"/>
              <a:t>指令字长度</a:t>
            </a:r>
            <a:endParaRPr lang="en-US" altLang="zh-CN" smtClean="0"/>
          </a:p>
          <a:p>
            <a:pPr eaLnBrk="1" hangingPunct="1">
              <a:lnSpc>
                <a:spcPct val="90000"/>
              </a:lnSpc>
              <a:buFont typeface="Wingdings" pitchFamily="2" charset="2"/>
              <a:buNone/>
            </a:pPr>
            <a:r>
              <a:rPr lang="en-US" altLang="zh-CN" smtClean="0"/>
              <a:t>4.2.4 </a:t>
            </a:r>
            <a:r>
              <a:rPr lang="zh-CN" altLang="en-US" smtClean="0"/>
              <a:t>指令助记符</a:t>
            </a:r>
            <a:endParaRPr lang="en-US" altLang="zh-CN" smtClean="0"/>
          </a:p>
          <a:p>
            <a:pPr eaLnBrk="1" hangingPunct="1">
              <a:lnSpc>
                <a:spcPct val="90000"/>
              </a:lnSpc>
              <a:buFont typeface="Wingdings" pitchFamily="2" charset="2"/>
              <a:buNone/>
            </a:pPr>
            <a:r>
              <a:rPr lang="en-US" altLang="zh-CN" smtClean="0"/>
              <a:t>4.2.5 </a:t>
            </a:r>
            <a:r>
              <a:rPr lang="zh-CN" altLang="en-US" smtClean="0"/>
              <a:t>指令格式</a:t>
            </a:r>
            <a:r>
              <a:rPr lang="zh-CN" altLang="en-US" smtClean="0"/>
              <a:t>举例</a:t>
            </a:r>
            <a:endParaRPr lang="zh-CN" altLang="en-US" sz="2200" smtClean="0"/>
          </a:p>
          <a:p>
            <a:pPr eaLnBrk="1" hangingPunct="1">
              <a:lnSpc>
                <a:spcPct val="90000"/>
              </a:lnSpc>
            </a:pPr>
            <a:endParaRPr lang="en-US" altLang="zh-CN" smtClean="0"/>
          </a:p>
        </p:txBody>
      </p:sp>
      <p:sp>
        <p:nvSpPr>
          <p:cNvPr id="2" name="日期占位符 1"/>
          <p:cNvSpPr>
            <a:spLocks noGrp="1"/>
          </p:cNvSpPr>
          <p:nvPr>
            <p:ph type="dt" sz="half" idx="10"/>
          </p:nvPr>
        </p:nvSpPr>
        <p:spPr/>
        <p:txBody>
          <a:bodyPr/>
          <a:lstStyle/>
          <a:p>
            <a:pPr>
              <a:defRPr/>
            </a:pPr>
            <a:fld id="{1BD6214C-424B-4308-A2BB-A40CAED11C3A}"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3C6FA4-E1BD-4911-B29E-3E54D11D5E62}" type="slidenum">
              <a:rPr lang="en-US" altLang="zh-CN" smtClean="0"/>
              <a:pPr eaLnBrk="1" hangingPunct="1"/>
              <a:t>9</a:t>
            </a:fld>
            <a:endParaRPr lang="en-US" altLang="zh-CN" smtClean="0"/>
          </a:p>
        </p:txBody>
      </p:sp>
      <p:sp>
        <p:nvSpPr>
          <p:cNvPr id="11267" name="Rectangle 2"/>
          <p:cNvSpPr>
            <a:spLocks noGrp="1" noChangeArrowheads="1"/>
          </p:cNvSpPr>
          <p:nvPr>
            <p:ph type="title"/>
          </p:nvPr>
        </p:nvSpPr>
        <p:spPr>
          <a:xfrm>
            <a:off x="468313" y="404813"/>
            <a:ext cx="3024187" cy="828675"/>
          </a:xfrm>
        </p:spPr>
        <p:txBody>
          <a:bodyPr/>
          <a:lstStyle/>
          <a:p>
            <a:pPr eaLnBrk="1" hangingPunct="1"/>
            <a:r>
              <a:rPr lang="en-US" altLang="zh-CN" sz="3500" smtClean="0">
                <a:cs typeface="Times New Roman" pitchFamily="18" charset="0"/>
              </a:rPr>
              <a:t>4.2 </a:t>
            </a:r>
            <a:r>
              <a:rPr lang="zh-CN" altLang="en-US" sz="3500" smtClean="0"/>
              <a:t>指令格式</a:t>
            </a:r>
          </a:p>
        </p:txBody>
      </p:sp>
      <p:grpSp>
        <p:nvGrpSpPr>
          <p:cNvPr id="11268" name="Group 4"/>
          <p:cNvGrpSpPr>
            <a:grpSpLocks/>
          </p:cNvGrpSpPr>
          <p:nvPr/>
        </p:nvGrpSpPr>
        <p:grpSpPr bwMode="auto">
          <a:xfrm>
            <a:off x="1374775" y="5562600"/>
            <a:ext cx="7010400" cy="685800"/>
            <a:chOff x="1056" y="1728"/>
            <a:chExt cx="4416" cy="432"/>
          </a:xfrm>
        </p:grpSpPr>
        <p:sp>
          <p:nvSpPr>
            <p:cNvPr id="11270" name="Rectangle 5"/>
            <p:cNvSpPr>
              <a:spLocks noChangeArrowheads="1"/>
            </p:cNvSpPr>
            <p:nvPr/>
          </p:nvSpPr>
          <p:spPr bwMode="auto">
            <a:xfrm>
              <a:off x="1056" y="1728"/>
              <a:ext cx="4416" cy="4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1271" name="Line 6"/>
            <p:cNvSpPr>
              <a:spLocks noChangeShapeType="1"/>
            </p:cNvSpPr>
            <p:nvPr/>
          </p:nvSpPr>
          <p:spPr bwMode="auto">
            <a:xfrm>
              <a:off x="3120" y="172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72" name="Rectangle 7"/>
            <p:cNvSpPr>
              <a:spLocks noChangeArrowheads="1"/>
            </p:cNvSpPr>
            <p:nvPr/>
          </p:nvSpPr>
          <p:spPr bwMode="auto">
            <a:xfrm>
              <a:off x="1488" y="1776"/>
              <a:ext cx="1200" cy="288"/>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800" b="1">
                  <a:solidFill>
                    <a:srgbClr val="3333FF"/>
                  </a:solidFill>
                  <a:latin typeface="Times New Roman" pitchFamily="18" charset="0"/>
                </a:rPr>
                <a:t>操作码字段</a:t>
              </a:r>
            </a:p>
          </p:txBody>
        </p:sp>
        <p:sp>
          <p:nvSpPr>
            <p:cNvPr id="11273" name="Rectangle 8"/>
            <p:cNvSpPr>
              <a:spLocks noChangeArrowheads="1"/>
            </p:cNvSpPr>
            <p:nvPr/>
          </p:nvSpPr>
          <p:spPr bwMode="auto">
            <a:xfrm>
              <a:off x="3648" y="1776"/>
              <a:ext cx="1200" cy="288"/>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800" b="1">
                  <a:solidFill>
                    <a:srgbClr val="3333FF"/>
                  </a:solidFill>
                  <a:latin typeface="Times New Roman" pitchFamily="18" charset="0"/>
                </a:rPr>
                <a:t>地址码字段</a:t>
              </a:r>
            </a:p>
          </p:txBody>
        </p:sp>
      </p:grpSp>
      <p:sp>
        <p:nvSpPr>
          <p:cNvPr id="11269" name="Rectangle 3"/>
          <p:cNvSpPr txBox="1">
            <a:spLocks noChangeArrowheads="1"/>
          </p:cNvSpPr>
          <p:nvPr/>
        </p:nvSpPr>
        <p:spPr bwMode="auto">
          <a:xfrm>
            <a:off x="323850" y="1628775"/>
            <a:ext cx="82296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indent="45720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eaLnBrk="1" hangingPunct="1">
              <a:lnSpc>
                <a:spcPct val="120000"/>
              </a:lnSpc>
              <a:spcBef>
                <a:spcPts val="600"/>
              </a:spcBef>
              <a:buClr>
                <a:schemeClr val="accent2"/>
              </a:buClr>
              <a:buSzPct val="70000"/>
              <a:buFont typeface="Wingdings" pitchFamily="2" charset="2"/>
              <a:buNone/>
            </a:pPr>
            <a:r>
              <a:rPr lang="zh-CN" altLang="en-US" sz="2800"/>
              <a:t>机器指令是用机器字来表示的。表示一条指令的机器字，就称为指令字，通常简称指令。</a:t>
            </a:r>
            <a:endParaRPr lang="en-US" altLang="zh-CN" sz="2800"/>
          </a:p>
          <a:p>
            <a:pPr marL="0" lvl="1" eaLnBrk="1" hangingPunct="1">
              <a:lnSpc>
                <a:spcPct val="120000"/>
              </a:lnSpc>
              <a:spcBef>
                <a:spcPts val="600"/>
              </a:spcBef>
              <a:buClr>
                <a:schemeClr val="accent2"/>
              </a:buClr>
              <a:buSzPct val="70000"/>
              <a:buFont typeface="Wingdings" pitchFamily="2" charset="2"/>
              <a:buNone/>
            </a:pPr>
            <a:r>
              <a:rPr lang="zh-CN" altLang="en-US" sz="2800"/>
              <a:t>指令格式则是指令字用二进制代码表示的结构形式，通常又操作码字段和地址码字段组成。操作码字段表征指令的操作特性与功能，而地址码字段通常指定参与操作的操作数的地址。因此，一条指令的结构可用如下形式来表示：</a:t>
            </a:r>
            <a:endParaRPr lang="en-US" altLang="zh-CN" sz="2800"/>
          </a:p>
        </p:txBody>
      </p:sp>
      <p:sp>
        <p:nvSpPr>
          <p:cNvPr id="2" name="日期占位符 1"/>
          <p:cNvSpPr>
            <a:spLocks noGrp="1"/>
          </p:cNvSpPr>
          <p:nvPr>
            <p:ph type="dt" sz="half" idx="10"/>
          </p:nvPr>
        </p:nvSpPr>
        <p:spPr/>
        <p:txBody>
          <a:bodyPr/>
          <a:lstStyle/>
          <a:p>
            <a:pPr>
              <a:defRPr/>
            </a:pPr>
            <a:fld id="{AA6D3D48-7FDE-4980-8FC9-2031EEE0948B}" type="datetime13">
              <a:rPr lang="zh-CN" altLang="en-US" smtClean="0"/>
              <a:t>下午12时0分50秒</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1113</TotalTime>
  <Words>4392</Words>
  <Application>Microsoft Office PowerPoint</Application>
  <PresentationFormat>全屏显示(4:3)</PresentationFormat>
  <Paragraphs>759</Paragraphs>
  <Slides>71</Slides>
  <Notes>5</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Network</vt:lpstr>
      <vt:lpstr>第四章  指令系统</vt:lpstr>
      <vt:lpstr>4.1 指令系统的发展与性能要求</vt:lpstr>
      <vt:lpstr>4.1.1 指令系统的发展</vt:lpstr>
      <vt:lpstr>4.1.1 指令系统的发展</vt:lpstr>
      <vt:lpstr>4.1.2 对指令系统性能的要求</vt:lpstr>
      <vt:lpstr>4.1.3 低级语言与硬件结构的关系</vt:lpstr>
      <vt:lpstr>4.1.3 低级语言与硬件结构的关系</vt:lpstr>
      <vt:lpstr>4.2 指令格式</vt:lpstr>
      <vt:lpstr>4.2 指令格式</vt:lpstr>
      <vt:lpstr>4.2.1 操作码</vt:lpstr>
      <vt:lpstr>4.2.2 地址码</vt:lpstr>
      <vt:lpstr>4.2.2 地址码</vt:lpstr>
      <vt:lpstr>4.2.2 地址码</vt:lpstr>
      <vt:lpstr>4.2.2 地址码</vt:lpstr>
      <vt:lpstr>4.2.2 地址码</vt:lpstr>
      <vt:lpstr>4.2.2 地址码</vt:lpstr>
      <vt:lpstr>4.2.3 指令字长度</vt:lpstr>
      <vt:lpstr>4.2.3 指令字长度</vt:lpstr>
      <vt:lpstr>4.2.3 指令字长度</vt:lpstr>
      <vt:lpstr>PowerPoint 演示文稿</vt:lpstr>
      <vt:lpstr>4.2.4 指令助记符</vt:lpstr>
      <vt:lpstr>4.2.5 指令格式举例</vt:lpstr>
      <vt:lpstr>4.2.5 指令格式举例</vt:lpstr>
      <vt:lpstr>4.2.5 指令格式举例</vt:lpstr>
      <vt:lpstr>4.2.5 指令格式举例</vt:lpstr>
      <vt:lpstr>4.2.5 指令格式举例</vt:lpstr>
      <vt:lpstr>4.3 操作数类型</vt:lpstr>
      <vt:lpstr>4.3.1 一般的数据类型</vt:lpstr>
      <vt:lpstr>4.3.2 Pentium数据类型</vt:lpstr>
      <vt:lpstr>4.3.3 Power PC数据类型</vt:lpstr>
      <vt:lpstr>4.4 指令和数据的寻址方式</vt:lpstr>
      <vt:lpstr>PowerPoint 演示文稿</vt:lpstr>
      <vt:lpstr>4.4.1 指令的寻址方式</vt:lpstr>
      <vt:lpstr>4.4.2 操作数基本寻址方式</vt:lpstr>
      <vt:lpstr>4.4.2 操作数基本寻址方式</vt:lpstr>
      <vt:lpstr>4.4.2 操作数基本寻址方式</vt:lpstr>
      <vt:lpstr>4.4.2 操作数基本寻址方式</vt:lpstr>
      <vt:lpstr>4.4.2 操作数基本寻址方式</vt:lpstr>
      <vt:lpstr>4.4.2 操作数基本寻址方式</vt:lpstr>
      <vt:lpstr>4.4.2 操作数基本寻址方式</vt:lpstr>
      <vt:lpstr>4.4.2 操作数基本寻址方式</vt:lpstr>
      <vt:lpstr>4.4.2 操作数基本寻址方式</vt:lpstr>
      <vt:lpstr>4.4.2 操作数基本寻址方式</vt:lpstr>
      <vt:lpstr>4.4.2 操作数基本寻址方式</vt:lpstr>
      <vt:lpstr>PowerPoint 演示文稿</vt:lpstr>
      <vt:lpstr>PowerPoint 演示文稿</vt:lpstr>
      <vt:lpstr>PowerPoint 演示文稿</vt:lpstr>
      <vt:lpstr>PowerPoint 演示文稿</vt:lpstr>
      <vt:lpstr>4.4.2 操作数基本寻址方式</vt:lpstr>
      <vt:lpstr>PowerPoint 演示文稿</vt:lpstr>
      <vt:lpstr>PowerPoint 演示文稿</vt:lpstr>
      <vt:lpstr>4.4.3 寻址方式举例</vt:lpstr>
      <vt:lpstr>4.4.3 寻址方式举例</vt:lpstr>
      <vt:lpstr>4.4.3 寻址方式举例</vt:lpstr>
      <vt:lpstr>4.4.3 寻址方式举例</vt:lpstr>
      <vt:lpstr>PowerPoint 演示文稿</vt:lpstr>
      <vt:lpstr>4.5 典型指令</vt:lpstr>
      <vt:lpstr>4.5.1 指令的分类</vt:lpstr>
      <vt:lpstr>4.5.1 指令的分类</vt:lpstr>
      <vt:lpstr>4.5.1 指令的分类</vt:lpstr>
      <vt:lpstr>4.5.2 基本指令系统的操作</vt:lpstr>
      <vt:lpstr>4.5.2 基本指令系统的操作</vt:lpstr>
      <vt:lpstr>4.5.3 精简指令系统 </vt:lpstr>
      <vt:lpstr>PowerPoint 演示文稿</vt:lpstr>
      <vt:lpstr>PowerPoint 演示文稿</vt:lpstr>
      <vt:lpstr>PowerPoint 演示文稿</vt:lpstr>
      <vt:lpstr>本 章 小 结</vt:lpstr>
      <vt:lpstr>本 章 小 结</vt:lpstr>
      <vt:lpstr>本 章 小 结</vt:lpstr>
      <vt:lpstr>本 章 小 结</vt:lpstr>
      <vt:lpstr>复习提纲</vt:lpstr>
    </vt:vector>
  </TitlesOfParts>
  <Company>Ningbo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指令系统</dc:title>
  <dc:creator>杨旭东</dc:creator>
  <cp:lastModifiedBy>Windows 用户</cp:lastModifiedBy>
  <cp:revision>238</cp:revision>
  <dcterms:created xsi:type="dcterms:W3CDTF">2008-05-19T20:46:08Z</dcterms:created>
  <dcterms:modified xsi:type="dcterms:W3CDTF">2021-03-28T04:01:13Z</dcterms:modified>
</cp:coreProperties>
</file>