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317335-8276-484C-A574-271C3BF55AE0}">
  <a:tblStyle styleId="{9F317335-8276-484C-A574-271C3BF55A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6349eb8df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349eb8df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349eb8dfd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349eb8df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349eb8df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349eb8df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349eb8df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349eb8df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349eb8df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349eb8df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349eb8dfd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349eb8dfd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34d63a89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34d63a89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349eb8df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349eb8df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6349eb8df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349eb8df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349eb8df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349eb8df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34d63a89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34d63a89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1.jpg"/><Relationship Id="rId6" Type="http://schemas.openxmlformats.org/officeDocument/2006/relationships/image" Target="../media/image2.jpg"/><Relationship Id="rId7" Type="http://schemas.openxmlformats.org/officeDocument/2006/relationships/image" Target="../media/image6.jpg"/><Relationship Id="rId8"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with buying a used car </a:t>
            </a:r>
            <a:endParaRPr/>
          </a:p>
        </p:txBody>
      </p:sp>
      <p:sp>
        <p:nvSpPr>
          <p:cNvPr id="135" name="Google Shape;135;p13"/>
          <p:cNvSpPr txBox="1"/>
          <p:nvPr>
            <p:ph idx="1" type="subTitle"/>
          </p:nvPr>
        </p:nvSpPr>
        <p:spPr>
          <a:xfrm>
            <a:off x="5083950" y="3667750"/>
            <a:ext cx="3470700" cy="12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Colby Lewis</a:t>
            </a:r>
            <a:endParaRPr/>
          </a:p>
          <a:p>
            <a:pPr indent="0" lvl="0" marL="0" rtl="0" algn="l">
              <a:spcBef>
                <a:spcPts val="0"/>
              </a:spcBef>
              <a:spcAft>
                <a:spcPts val="0"/>
              </a:spcAft>
              <a:buNone/>
            </a:pPr>
            <a:r>
              <a:rPr lang="en"/>
              <a:t>Tony Nguyen</a:t>
            </a:r>
            <a:endParaRPr/>
          </a:p>
          <a:p>
            <a:pPr indent="0" lvl="0" marL="0" rtl="0" algn="l">
              <a:spcBef>
                <a:spcPts val="0"/>
              </a:spcBef>
              <a:spcAft>
                <a:spcPts val="0"/>
              </a:spcAft>
              <a:buNone/>
            </a:pPr>
            <a:r>
              <a:rPr lang="en"/>
              <a:t>Josue Cerritos</a:t>
            </a:r>
            <a:endParaRPr/>
          </a:p>
          <a:p>
            <a:pPr indent="0" lvl="0" marL="0" rtl="0" algn="l">
              <a:spcBef>
                <a:spcPts val="0"/>
              </a:spcBef>
              <a:spcAft>
                <a:spcPts val="0"/>
              </a:spcAft>
              <a:buNone/>
            </a:pPr>
            <a:r>
              <a:rPr lang="en"/>
              <a:t>Hoang Vo</a:t>
            </a:r>
            <a:endParaRPr/>
          </a:p>
          <a:p>
            <a:pPr indent="0" lvl="0" marL="0" rtl="0" algn="l">
              <a:spcBef>
                <a:spcPts val="0"/>
              </a:spcBef>
              <a:spcAft>
                <a:spcPts val="0"/>
              </a:spcAft>
              <a:buNone/>
            </a:pPr>
            <a:r>
              <a:rPr lang="en"/>
              <a:t>Kent Nguyen</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found</a:t>
            </a:r>
            <a:endParaRPr/>
          </a:p>
        </p:txBody>
      </p:sp>
      <p:sp>
        <p:nvSpPr>
          <p:cNvPr id="195" name="Google Shape;195;p22"/>
          <p:cNvSpPr txBox="1"/>
          <p:nvPr>
            <p:ph idx="1" type="body"/>
          </p:nvPr>
        </p:nvSpPr>
        <p:spPr>
          <a:xfrm>
            <a:off x="1297500" y="1178425"/>
            <a:ext cx="7038900" cy="33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Majority of people preferred car dealers than a regular person.</a:t>
            </a:r>
            <a:endParaRPr sz="1400"/>
          </a:p>
          <a:p>
            <a:pPr indent="0" lvl="0" marL="0" rtl="0" algn="l">
              <a:spcBef>
                <a:spcPts val="1600"/>
              </a:spcBef>
              <a:spcAft>
                <a:spcPts val="0"/>
              </a:spcAft>
              <a:buNone/>
            </a:pPr>
            <a:r>
              <a:rPr lang="en" sz="1400"/>
              <a:t>People who often bought from a dealer often experienced no problems in the process of buying a used car.</a:t>
            </a:r>
            <a:endParaRPr sz="1400"/>
          </a:p>
          <a:p>
            <a:pPr indent="0" lvl="0" marL="0" rtl="0" algn="l">
              <a:spcBef>
                <a:spcPts val="1600"/>
              </a:spcBef>
              <a:spcAft>
                <a:spcPts val="0"/>
              </a:spcAft>
              <a:buNone/>
            </a:pPr>
            <a:r>
              <a:rPr lang="en" sz="1400"/>
              <a:t>Generally took a day or within a few hours for people to complete the transaction.</a:t>
            </a:r>
            <a:endParaRPr sz="1400"/>
          </a:p>
          <a:p>
            <a:pPr indent="0" lvl="0" marL="0" rtl="0" algn="l">
              <a:spcBef>
                <a:spcPts val="1600"/>
              </a:spcBef>
              <a:spcAft>
                <a:spcPts val="0"/>
              </a:spcAft>
              <a:buNone/>
            </a:pPr>
            <a:r>
              <a:rPr lang="en" sz="1400"/>
              <a:t>People usually did price negotiation for their limit in finance, especially if the cars are just for basic need, not for show. 7 out of 10 interviewed people tried to get the right car at lower prices. Special case of an international student bought his car with cash.</a:t>
            </a:r>
            <a:endParaRPr sz="1400"/>
          </a:p>
          <a:p>
            <a:pPr indent="0" lvl="0" marL="0" rtl="0" algn="l">
              <a:spcBef>
                <a:spcPts val="1600"/>
              </a:spcBef>
              <a:spcAft>
                <a:spcPts val="0"/>
              </a:spcAft>
              <a:buNone/>
            </a:pPr>
            <a:r>
              <a:rPr lang="en" sz="1400"/>
              <a:t>Some negotiations took up to days.</a:t>
            </a:r>
            <a:endParaRPr sz="1400"/>
          </a:p>
          <a:p>
            <a:pPr indent="0" lvl="0" marL="0" rtl="0" algn="l">
              <a:spcBef>
                <a:spcPts val="1600"/>
              </a:spcBef>
              <a:spcAft>
                <a:spcPts val="0"/>
              </a:spcAft>
              <a:buNone/>
            </a:pPr>
            <a:r>
              <a:rPr lang="en" sz="1400"/>
              <a:t>Few people  experienced issues with the paper process and cosigning.</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found(continued)</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case mentioned that buyers can depend on Car Mechanic to inspect quality of cars before buying.</a:t>
            </a:r>
            <a:endParaRPr/>
          </a:p>
          <a:p>
            <a:pPr indent="0" lvl="0" marL="0" rtl="0" algn="l">
              <a:spcBef>
                <a:spcPts val="1600"/>
              </a:spcBef>
              <a:spcAft>
                <a:spcPts val="0"/>
              </a:spcAft>
              <a:buNone/>
            </a:pPr>
            <a:r>
              <a:rPr lang="en"/>
              <a:t>Those who bought from a person experienced frequent car repairs needed shortly after purchase. (Tires, alternator, transmission, etc)</a:t>
            </a:r>
            <a:endParaRPr/>
          </a:p>
          <a:p>
            <a:pPr indent="0" lvl="0" marL="0" rtl="0" algn="l">
              <a:spcBef>
                <a:spcPts val="1600"/>
              </a:spcBef>
              <a:spcAft>
                <a:spcPts val="0"/>
              </a:spcAft>
              <a:buNone/>
            </a:pPr>
            <a:r>
              <a:rPr lang="en"/>
              <a:t>Many of those who are in their mid to late 20’s tend to Cosign with a partner or a parent</a:t>
            </a:r>
            <a:endParaRPr/>
          </a:p>
          <a:p>
            <a:pPr indent="0" lvl="0" marL="0" rtl="0" algn="l">
              <a:spcBef>
                <a:spcPts val="1600"/>
              </a:spcBef>
              <a:spcAft>
                <a:spcPts val="0"/>
              </a:spcAft>
              <a:buNone/>
            </a:pPr>
            <a:r>
              <a:rPr lang="en"/>
              <a:t>Immigrant families usually tell their kids to shop around for an affordable car online first before </a:t>
            </a:r>
            <a:r>
              <a:rPr lang="en"/>
              <a:t>negotiating</a:t>
            </a:r>
            <a:r>
              <a:rPr lang="en"/>
              <a:t> at the dealership.</a:t>
            </a:r>
            <a:endParaRPr/>
          </a:p>
          <a:p>
            <a:pPr indent="0" lvl="0" marL="0" rtl="0" algn="l">
              <a:spcBef>
                <a:spcPts val="1600"/>
              </a:spcBef>
              <a:spcAft>
                <a:spcPts val="0"/>
              </a:spcAft>
              <a:buNone/>
            </a:pPr>
            <a:r>
              <a:rPr lang="en"/>
              <a:t>People usually check the car’s report history and tend to stay away from cars which were involved in accidents.</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plan to do next</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Mechanics (maybe)</a:t>
            </a:r>
            <a:endParaRPr/>
          </a:p>
          <a:p>
            <a:pPr indent="0" lvl="0" marL="0" rtl="0" algn="l">
              <a:spcBef>
                <a:spcPts val="1600"/>
              </a:spcBef>
              <a:spcAft>
                <a:spcPts val="0"/>
              </a:spcAft>
              <a:buNone/>
            </a:pPr>
            <a:r>
              <a:rPr lang="en"/>
              <a:t>Brainstorm some possible ways to reduce the difficulty of dealing with the paperwork for the process</a:t>
            </a:r>
            <a:endParaRPr/>
          </a:p>
          <a:p>
            <a:pPr indent="0" lvl="0" marL="0" rtl="0" algn="l">
              <a:spcBef>
                <a:spcPts val="1600"/>
              </a:spcBef>
              <a:spcAft>
                <a:spcPts val="0"/>
              </a:spcAft>
              <a:buNone/>
            </a:pPr>
            <a:r>
              <a:rPr lang="en"/>
              <a:t>Figure out a way to help people find a car that they love</a:t>
            </a:r>
            <a:endParaRPr/>
          </a:p>
          <a:p>
            <a:pPr indent="0" lvl="0" marL="0" rtl="0" algn="l">
              <a:spcBef>
                <a:spcPts val="1600"/>
              </a:spcBef>
              <a:spcAft>
                <a:spcPts val="0"/>
              </a:spcAft>
              <a:buNone/>
            </a:pPr>
            <a:r>
              <a:rPr lang="en"/>
              <a:t>Finding out convenient websites that help users find good prices and reliable local dealers</a:t>
            </a:r>
            <a:endParaRPr/>
          </a:p>
          <a:p>
            <a:pPr indent="0" lvl="0" marL="0" rtl="0" algn="l">
              <a:spcBef>
                <a:spcPts val="1600"/>
              </a:spcBef>
              <a:spcAft>
                <a:spcPts val="1600"/>
              </a:spcAft>
              <a:buNone/>
            </a:pPr>
            <a:r>
              <a:rPr lang="en"/>
              <a:t>Plan out the schedule for the rest of this project and set deadlines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we are trying to solve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rPr lang="en" sz="1800"/>
              <a:t>We are trying to identify common issues people face  while trying to buy a used car. </a:t>
            </a:r>
            <a:endParaRPr sz="1800"/>
          </a:p>
          <a:p>
            <a:pPr indent="0" lvl="0" marL="0" rtl="0" algn="l">
              <a:spcBef>
                <a:spcPts val="1600"/>
              </a:spcBef>
              <a:spcAft>
                <a:spcPts val="1600"/>
              </a:spcAft>
              <a:buNone/>
            </a:pPr>
            <a:r>
              <a:rPr lang="en" sz="1800"/>
              <a:t>Rather the problem is: Long annoying paperwork,  not knowing what car to buy, the buying process being too long and overwhelming, etc.</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segment matrix</a:t>
            </a:r>
            <a:endParaRPr/>
          </a:p>
        </p:txBody>
      </p:sp>
      <p:graphicFrame>
        <p:nvGraphicFramePr>
          <p:cNvPr id="147" name="Google Shape;147;p15"/>
          <p:cNvGraphicFramePr/>
          <p:nvPr/>
        </p:nvGraphicFramePr>
        <p:xfrm>
          <a:off x="908050" y="1219325"/>
          <a:ext cx="3000000" cy="3000000"/>
        </p:xfrm>
        <a:graphic>
          <a:graphicData uri="http://schemas.openxmlformats.org/drawingml/2006/table">
            <a:tbl>
              <a:tblPr>
                <a:noFill/>
                <a:tableStyleId>{9F317335-8276-484C-A574-271C3BF55AE0}</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lt1"/>
                          </a:solidFill>
                        </a:rPr>
                        <a:t>Industry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Mall and Grocery shoppers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Car Dealerships</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End Users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Parents, college students, economy people with bulk shopping, families</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Car Sellers, Car flippers, Car Selling Websites</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Application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-basic shopping activities. -big transportation.</a:t>
                      </a:r>
                      <a:endParaRPr>
                        <a:solidFill>
                          <a:schemeClr val="lt1"/>
                        </a:solidFill>
                      </a:endParaRPr>
                    </a:p>
                    <a:p>
                      <a:pPr indent="0" lvl="0" marL="0" rtl="0" algn="l">
                        <a:spcBef>
                          <a:spcPts val="0"/>
                        </a:spcBef>
                        <a:spcAft>
                          <a:spcPts val="0"/>
                        </a:spcAft>
                        <a:buNone/>
                      </a:pPr>
                      <a:r>
                        <a:rPr lang="en">
                          <a:solidFill>
                            <a:schemeClr val="lt1"/>
                          </a:solidFill>
                        </a:rPr>
                        <a:t>-weather issues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 Product being sold</a:t>
                      </a:r>
                      <a:endParaRPr>
                        <a:solidFill>
                          <a:schemeClr val="lt1"/>
                        </a:solidFill>
                      </a:endParaRPr>
                    </a:p>
                    <a:p>
                      <a:pPr indent="0" lvl="0" marL="0" rtl="0" algn="l">
                        <a:spcBef>
                          <a:spcPts val="0"/>
                        </a:spcBef>
                        <a:spcAft>
                          <a:spcPts val="0"/>
                        </a:spcAft>
                        <a:buNone/>
                      </a:pPr>
                      <a:r>
                        <a:rPr lang="en">
                          <a:solidFill>
                            <a:schemeClr val="lt1"/>
                          </a:solidFill>
                        </a:rPr>
                        <a:t>-Offering services to help on the research</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Benefits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-saving time</a:t>
                      </a:r>
                      <a:endParaRPr>
                        <a:solidFill>
                          <a:schemeClr val="lt1"/>
                        </a:solidFill>
                      </a:endParaRPr>
                    </a:p>
                    <a:p>
                      <a:pPr indent="0" lvl="0" marL="0" rtl="0" algn="l">
                        <a:spcBef>
                          <a:spcPts val="0"/>
                        </a:spcBef>
                        <a:spcAft>
                          <a:spcPts val="0"/>
                        </a:spcAft>
                        <a:buNone/>
                      </a:pPr>
                      <a:r>
                        <a:rPr lang="en">
                          <a:solidFill>
                            <a:schemeClr val="lt1"/>
                          </a:solidFill>
                        </a:rPr>
                        <a:t>-saving money</a:t>
                      </a:r>
                      <a:endParaRPr>
                        <a:solidFill>
                          <a:schemeClr val="lt1"/>
                        </a:solidFill>
                      </a:endParaRPr>
                    </a:p>
                    <a:p>
                      <a:pPr indent="0" lvl="0" marL="0" rtl="0" algn="l">
                        <a:spcBef>
                          <a:spcPts val="0"/>
                        </a:spcBef>
                        <a:spcAft>
                          <a:spcPts val="0"/>
                        </a:spcAft>
                        <a:buNone/>
                      </a:pPr>
                      <a:r>
                        <a:rPr lang="en">
                          <a:solidFill>
                            <a:schemeClr val="lt1"/>
                          </a:solidFill>
                        </a:rPr>
                        <a:t>-safety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-Attracting more customers</a:t>
                      </a:r>
                      <a:endParaRPr>
                        <a:solidFill>
                          <a:schemeClr val="lt1"/>
                        </a:solidFill>
                      </a:endParaRPr>
                    </a:p>
                    <a:p>
                      <a:pPr indent="0" lvl="0" marL="0" rtl="0" algn="l">
                        <a:spcBef>
                          <a:spcPts val="0"/>
                        </a:spcBef>
                        <a:spcAft>
                          <a:spcPts val="0"/>
                        </a:spcAft>
                        <a:buNone/>
                      </a:pPr>
                      <a:r>
                        <a:rPr lang="en">
                          <a:solidFill>
                            <a:schemeClr val="lt1"/>
                          </a:solidFill>
                        </a:rPr>
                        <a:t>-Increase Revenue</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Partners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-grocery security</a:t>
                      </a:r>
                      <a:endParaRPr>
                        <a:solidFill>
                          <a:schemeClr val="lt1"/>
                        </a:solidFill>
                      </a:endParaRPr>
                    </a:p>
                    <a:p>
                      <a:pPr indent="0" lvl="0" marL="0" rtl="0" algn="l">
                        <a:spcBef>
                          <a:spcPts val="0"/>
                        </a:spcBef>
                        <a:spcAft>
                          <a:spcPts val="0"/>
                        </a:spcAft>
                        <a:buNone/>
                      </a:pPr>
                      <a:r>
                        <a:rPr lang="en">
                          <a:solidFill>
                            <a:schemeClr val="lt1"/>
                          </a:solidFill>
                        </a:rPr>
                        <a:t>-shop workers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-dealerships</a:t>
                      </a:r>
                      <a:endParaRPr>
                        <a:solidFill>
                          <a:schemeClr val="lt1"/>
                        </a:solidFill>
                      </a:endParaRPr>
                    </a:p>
                    <a:p>
                      <a:pPr indent="0" lvl="0" marL="0" rtl="0" algn="l">
                        <a:spcBef>
                          <a:spcPts val="0"/>
                        </a:spcBef>
                        <a:spcAft>
                          <a:spcPts val="0"/>
                        </a:spcAft>
                        <a:buNone/>
                      </a:pPr>
                      <a:r>
                        <a:rPr lang="en">
                          <a:solidFill>
                            <a:schemeClr val="lt1"/>
                          </a:solidFill>
                        </a:rPr>
                        <a:t>-Used Car Lots</a:t>
                      </a:r>
                      <a:endParaRPr>
                        <a:solidFill>
                          <a:schemeClr val="lt1"/>
                        </a:solidFill>
                      </a:endParaRPr>
                    </a:p>
                    <a:p>
                      <a:pPr indent="0" lvl="0" marL="0" rtl="0" algn="l">
                        <a:spcBef>
                          <a:spcPts val="0"/>
                        </a:spcBef>
                        <a:spcAft>
                          <a:spcPts val="0"/>
                        </a:spcAft>
                        <a:buNone/>
                      </a:pPr>
                      <a:r>
                        <a:rPr lang="en">
                          <a:solidFill>
                            <a:schemeClr val="lt1"/>
                          </a:solidFill>
                        </a:rPr>
                        <a:t>-Random Online Seller</a:t>
                      </a:r>
                      <a:endParaRPr>
                        <a:solidFill>
                          <a:schemeClr val="lt1"/>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segment matrix</a:t>
            </a:r>
            <a:endParaRPr/>
          </a:p>
        </p:txBody>
      </p:sp>
      <p:graphicFrame>
        <p:nvGraphicFramePr>
          <p:cNvPr id="153" name="Google Shape;153;p16"/>
          <p:cNvGraphicFramePr/>
          <p:nvPr/>
        </p:nvGraphicFramePr>
        <p:xfrm>
          <a:off x="1030250" y="1307850"/>
          <a:ext cx="3000000" cy="3000000"/>
        </p:xfrm>
        <a:graphic>
          <a:graphicData uri="http://schemas.openxmlformats.org/drawingml/2006/table">
            <a:tbl>
              <a:tblPr>
                <a:noFill/>
                <a:tableStyleId>{9F317335-8276-484C-A574-271C3BF55AE0}</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lt1"/>
                          </a:solidFill>
                        </a:rPr>
                        <a:t>Industry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Large Business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Services</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End Users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-Employees </a:t>
                      </a:r>
                      <a:endParaRPr>
                        <a:solidFill>
                          <a:schemeClr val="lt1"/>
                        </a:solidFill>
                      </a:endParaRPr>
                    </a:p>
                    <a:p>
                      <a:pPr indent="0" lvl="0" marL="0" rtl="0" algn="l">
                        <a:spcBef>
                          <a:spcPts val="0"/>
                        </a:spcBef>
                        <a:spcAft>
                          <a:spcPts val="0"/>
                        </a:spcAft>
                        <a:buNone/>
                      </a:pPr>
                      <a:r>
                        <a:rPr lang="en">
                          <a:solidFill>
                            <a:schemeClr val="lt1"/>
                          </a:solidFill>
                        </a:rPr>
                        <a:t>-Delivery Drivers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-Employees (taxies, deliveries)</a:t>
                      </a:r>
                      <a:endParaRPr>
                        <a:solidFill>
                          <a:schemeClr val="lt1"/>
                        </a:solidFill>
                      </a:endParaRPr>
                    </a:p>
                    <a:p>
                      <a:pPr indent="0" lvl="0" marL="0" rtl="0" algn="l">
                        <a:spcBef>
                          <a:spcPts val="0"/>
                        </a:spcBef>
                        <a:spcAft>
                          <a:spcPts val="0"/>
                        </a:spcAft>
                        <a:buNone/>
                      </a:pPr>
                      <a:r>
                        <a:rPr lang="en">
                          <a:solidFill>
                            <a:schemeClr val="lt1"/>
                          </a:solidFill>
                        </a:rPr>
                        <a:t>-Families</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Application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-Allowing for transportation of products</a:t>
                      </a:r>
                      <a:endParaRPr>
                        <a:solidFill>
                          <a:schemeClr val="lt1"/>
                        </a:solidFill>
                      </a:endParaRPr>
                    </a:p>
                    <a:p>
                      <a:pPr indent="0" lvl="0" marL="0" rtl="0" algn="l">
                        <a:spcBef>
                          <a:spcPts val="0"/>
                        </a:spcBef>
                        <a:spcAft>
                          <a:spcPts val="0"/>
                        </a:spcAft>
                        <a:buNone/>
                      </a:pPr>
                      <a:r>
                        <a:rPr lang="en">
                          <a:solidFill>
                            <a:schemeClr val="lt1"/>
                          </a:solidFill>
                        </a:rPr>
                        <a:t>-Commuting for meetings</a:t>
                      </a:r>
                      <a:endParaRPr>
                        <a:solidFill>
                          <a:schemeClr val="lt1"/>
                        </a:solidFill>
                      </a:endParaRPr>
                    </a:p>
                    <a:p>
                      <a:pPr indent="0" lvl="0" marL="0" rtl="0" algn="l">
                        <a:spcBef>
                          <a:spcPts val="0"/>
                        </a:spcBef>
                        <a:spcAft>
                          <a:spcPts val="0"/>
                        </a:spcAft>
                        <a:buNone/>
                      </a:pPr>
                      <a:r>
                        <a:rPr lang="en">
                          <a:solidFill>
                            <a:schemeClr val="lt1"/>
                          </a:solidFill>
                        </a:rPr>
                        <a:t>- Offer services at designated locations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-Allowing for transportation</a:t>
                      </a:r>
                      <a:endParaRPr>
                        <a:solidFill>
                          <a:schemeClr val="lt1"/>
                        </a:solidFill>
                      </a:endParaRPr>
                    </a:p>
                    <a:p>
                      <a:pPr indent="0" lvl="0" marL="0" rtl="0" algn="l">
                        <a:spcBef>
                          <a:spcPts val="0"/>
                        </a:spcBef>
                        <a:spcAft>
                          <a:spcPts val="0"/>
                        </a:spcAft>
                        <a:buNone/>
                      </a:pPr>
                      <a:r>
                        <a:rPr lang="en">
                          <a:solidFill>
                            <a:schemeClr val="lt1"/>
                          </a:solidFill>
                        </a:rPr>
                        <a:t>-Commuting</a:t>
                      </a:r>
                      <a:endParaRPr>
                        <a:solidFill>
                          <a:schemeClr val="lt1"/>
                        </a:solidFill>
                      </a:endParaRPr>
                    </a:p>
                    <a:p>
                      <a:pPr indent="0" lvl="0" marL="0" rtl="0" algn="l">
                        <a:spcBef>
                          <a:spcPts val="0"/>
                        </a:spcBef>
                        <a:spcAft>
                          <a:spcPts val="0"/>
                        </a:spcAft>
                        <a:buNone/>
                      </a:pPr>
                      <a:r>
                        <a:rPr lang="en">
                          <a:solidFill>
                            <a:schemeClr val="lt1"/>
                          </a:solidFill>
                        </a:rPr>
                        <a:t>-Offer services</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Benefits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-reduce cost for transportation</a:t>
                      </a:r>
                      <a:endParaRPr>
                        <a:solidFill>
                          <a:schemeClr val="lt1"/>
                        </a:solidFill>
                      </a:endParaRPr>
                    </a:p>
                    <a:p>
                      <a:pPr indent="0" lvl="0" marL="0" rtl="0" algn="l">
                        <a:spcBef>
                          <a:spcPts val="0"/>
                        </a:spcBef>
                        <a:spcAft>
                          <a:spcPts val="0"/>
                        </a:spcAft>
                        <a:buNone/>
                      </a:pPr>
                      <a:r>
                        <a:rPr lang="en">
                          <a:solidFill>
                            <a:schemeClr val="lt1"/>
                          </a:solidFill>
                        </a:rPr>
                        <a:t>-increase productivity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-Earning</a:t>
                      </a:r>
                      <a:endParaRPr>
                        <a:solidFill>
                          <a:schemeClr val="lt1"/>
                        </a:solidFill>
                      </a:endParaRPr>
                    </a:p>
                    <a:p>
                      <a:pPr indent="0" lvl="0" marL="0" rtl="0" algn="l">
                        <a:spcBef>
                          <a:spcPts val="0"/>
                        </a:spcBef>
                        <a:spcAft>
                          <a:spcPts val="0"/>
                        </a:spcAft>
                        <a:buNone/>
                      </a:pPr>
                      <a:r>
                        <a:rPr lang="en">
                          <a:solidFill>
                            <a:schemeClr val="lt1"/>
                          </a:solidFill>
                        </a:rPr>
                        <a:t>-Family business/activities</a:t>
                      </a:r>
                      <a:endParaRPr>
                        <a:solidFill>
                          <a:schemeClr val="lt1"/>
                        </a:solidFill>
                      </a:endParaRPr>
                    </a:p>
                    <a:p>
                      <a:pPr indent="0" lvl="0" marL="0" rtl="0" algn="l">
                        <a:spcBef>
                          <a:spcPts val="0"/>
                        </a:spcBef>
                        <a:spcAft>
                          <a:spcPts val="0"/>
                        </a:spcAft>
                        <a:buNone/>
                      </a:pPr>
                      <a:r>
                        <a:rPr lang="en">
                          <a:solidFill>
                            <a:schemeClr val="lt1"/>
                          </a:solidFill>
                        </a:rPr>
                        <a:t>-Customer satisfaction</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Partners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-Large Companies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-Communication system (phones, Uber, Lift,...)</a:t>
                      </a:r>
                      <a:endParaRPr>
                        <a:solidFill>
                          <a:schemeClr val="lt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segment matrix</a:t>
            </a:r>
            <a:endParaRPr/>
          </a:p>
        </p:txBody>
      </p:sp>
      <p:graphicFrame>
        <p:nvGraphicFramePr>
          <p:cNvPr id="159" name="Google Shape;159;p17"/>
          <p:cNvGraphicFramePr/>
          <p:nvPr/>
        </p:nvGraphicFramePr>
        <p:xfrm>
          <a:off x="1030250" y="1307850"/>
          <a:ext cx="3000000" cy="3000000"/>
        </p:xfrm>
        <a:graphic>
          <a:graphicData uri="http://schemas.openxmlformats.org/drawingml/2006/table">
            <a:tbl>
              <a:tblPr>
                <a:noFill/>
                <a:tableStyleId>{9F317335-8276-484C-A574-271C3BF55AE0}</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lt1"/>
                          </a:solidFill>
                        </a:rPr>
                        <a:t>Industry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School System</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Agriculture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End Users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-Bus Drivers</a:t>
                      </a:r>
                      <a:endParaRPr>
                        <a:solidFill>
                          <a:schemeClr val="lt1"/>
                        </a:solidFill>
                      </a:endParaRPr>
                    </a:p>
                    <a:p>
                      <a:pPr indent="0" lvl="0" marL="0" rtl="0" algn="l">
                        <a:spcBef>
                          <a:spcPts val="0"/>
                        </a:spcBef>
                        <a:spcAft>
                          <a:spcPts val="0"/>
                        </a:spcAft>
                        <a:buNone/>
                      </a:pPr>
                      <a:r>
                        <a:rPr lang="en">
                          <a:solidFill>
                            <a:schemeClr val="lt1"/>
                          </a:solidFill>
                        </a:rPr>
                        <a:t>-Workers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-Farmers</a:t>
                      </a:r>
                      <a:endParaRPr>
                        <a:solidFill>
                          <a:schemeClr val="lt1"/>
                        </a:solidFill>
                      </a:endParaRPr>
                    </a:p>
                    <a:p>
                      <a:pPr indent="0" lvl="0" marL="0" rtl="0" algn="l">
                        <a:spcBef>
                          <a:spcPts val="0"/>
                        </a:spcBef>
                        <a:spcAft>
                          <a:spcPts val="0"/>
                        </a:spcAft>
                        <a:buNone/>
                      </a:pPr>
                      <a:r>
                        <a:rPr lang="en">
                          <a:solidFill>
                            <a:schemeClr val="lt1"/>
                          </a:solidFill>
                        </a:rPr>
                        <a:t>-wednesday sellers at UH</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Application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-Transportation for students</a:t>
                      </a:r>
                      <a:endParaRPr>
                        <a:solidFill>
                          <a:schemeClr val="lt1"/>
                        </a:solidFill>
                      </a:endParaRPr>
                    </a:p>
                    <a:p>
                      <a:pPr indent="0" lvl="0" marL="0" rtl="0" algn="l">
                        <a:spcBef>
                          <a:spcPts val="0"/>
                        </a:spcBef>
                        <a:spcAft>
                          <a:spcPts val="0"/>
                        </a:spcAft>
                        <a:buNone/>
                      </a:pPr>
                      <a:r>
                        <a:rPr lang="en">
                          <a:solidFill>
                            <a:schemeClr val="lt1"/>
                          </a:solidFill>
                        </a:rPr>
                        <a:t>-Move equipment from school to school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-Transportation of agriculture products</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Benefits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-Secure transportation for the students</a:t>
                      </a:r>
                      <a:endParaRPr>
                        <a:solidFill>
                          <a:schemeClr val="lt1"/>
                        </a:solidFill>
                      </a:endParaRPr>
                    </a:p>
                    <a:p>
                      <a:pPr indent="0" lvl="0" marL="0" rtl="0" algn="l">
                        <a:spcBef>
                          <a:spcPts val="0"/>
                        </a:spcBef>
                        <a:spcAft>
                          <a:spcPts val="0"/>
                        </a:spcAft>
                        <a:buNone/>
                      </a:pPr>
                      <a:r>
                        <a:rPr lang="en">
                          <a:solidFill>
                            <a:schemeClr val="lt1"/>
                          </a:solidFill>
                        </a:rPr>
                        <a:t>-ease of transport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-Flexible businesses</a:t>
                      </a:r>
                      <a:endParaRPr>
                        <a:solidFill>
                          <a:schemeClr val="lt1"/>
                        </a:solidFill>
                      </a:endParaRPr>
                    </a:p>
                    <a:p>
                      <a:pPr indent="0" lvl="0" marL="0" rtl="0" algn="l">
                        <a:spcBef>
                          <a:spcPts val="0"/>
                        </a:spcBef>
                        <a:spcAft>
                          <a:spcPts val="0"/>
                        </a:spcAft>
                        <a:buNone/>
                      </a:pPr>
                      <a:r>
                        <a:rPr lang="en">
                          <a:solidFill>
                            <a:schemeClr val="lt1"/>
                          </a:solidFill>
                        </a:rPr>
                        <a:t>-Community</a:t>
                      </a:r>
                      <a:endParaRPr>
                        <a:solidFill>
                          <a:schemeClr val="lt1"/>
                        </a:solidFill>
                      </a:endParaRPr>
                    </a:p>
                    <a:p>
                      <a:pPr indent="0" lvl="0" marL="0" rtl="0" algn="l">
                        <a:spcBef>
                          <a:spcPts val="0"/>
                        </a:spcBef>
                        <a:spcAft>
                          <a:spcPts val="0"/>
                        </a:spcAft>
                        <a:buNone/>
                      </a:pPr>
                      <a:r>
                        <a:rPr lang="en">
                          <a:solidFill>
                            <a:schemeClr val="lt1"/>
                          </a:solidFill>
                        </a:rPr>
                        <a:t>-variety of products</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Partners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-School District</a:t>
                      </a:r>
                      <a:endParaRPr>
                        <a:solidFill>
                          <a:schemeClr val="lt1"/>
                        </a:solidFill>
                      </a:endParaRPr>
                    </a:p>
                    <a:p>
                      <a:pPr indent="0" lvl="0" marL="0" rtl="0" algn="l">
                        <a:spcBef>
                          <a:spcPts val="0"/>
                        </a:spcBef>
                        <a:spcAft>
                          <a:spcPts val="0"/>
                        </a:spcAft>
                        <a:buNone/>
                      </a:pPr>
                      <a:r>
                        <a:rPr lang="en">
                          <a:solidFill>
                            <a:schemeClr val="lt1"/>
                          </a:solidFill>
                        </a:rPr>
                        <a:t>-Bus services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-school district</a:t>
                      </a:r>
                      <a:endParaRPr>
                        <a:solidFill>
                          <a:schemeClr val="lt1"/>
                        </a:solidFill>
                      </a:endParaRPr>
                    </a:p>
                    <a:p>
                      <a:pPr indent="0" lvl="0" marL="0" rtl="0" algn="l">
                        <a:spcBef>
                          <a:spcPts val="0"/>
                        </a:spcBef>
                        <a:spcAft>
                          <a:spcPts val="0"/>
                        </a:spcAft>
                        <a:buNone/>
                      </a:pPr>
                      <a:r>
                        <a:rPr lang="en">
                          <a:solidFill>
                            <a:schemeClr val="lt1"/>
                          </a:solidFill>
                        </a:rPr>
                        <a:t>-small grocery stores/ marts</a:t>
                      </a:r>
                      <a:endParaRPr>
                        <a:solidFill>
                          <a:schemeClr val="lt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8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thought before the interviews</a:t>
            </a:r>
            <a:endParaRPr/>
          </a:p>
        </p:txBody>
      </p:sp>
      <p:sp>
        <p:nvSpPr>
          <p:cNvPr id="165" name="Google Shape;165;p18"/>
          <p:cNvSpPr txBox="1"/>
          <p:nvPr>
            <p:ph idx="1" type="body"/>
          </p:nvPr>
        </p:nvSpPr>
        <p:spPr>
          <a:xfrm>
            <a:off x="1220850" y="916175"/>
            <a:ext cx="7547700" cy="41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-People need to buy cars for basic shopping activities; during shopping, people relax to find their needed items at right prices. This segment is popular because the common earning cares about saving, budget, and essential daily activities which would be very exhausted without cars.</a:t>
            </a:r>
            <a:endParaRPr sz="1200"/>
          </a:p>
          <a:p>
            <a:pPr indent="0" lvl="0" marL="0" rtl="0" algn="l">
              <a:spcBef>
                <a:spcPts val="1600"/>
              </a:spcBef>
              <a:spcAft>
                <a:spcPts val="0"/>
              </a:spcAft>
              <a:buNone/>
            </a:pPr>
            <a:r>
              <a:rPr lang="en" sz="1200"/>
              <a:t>    +customers: parents, independent students, single people of common  salaries</a:t>
            </a:r>
            <a:endParaRPr sz="1200"/>
          </a:p>
          <a:p>
            <a:pPr indent="0" lvl="0" marL="0" rtl="0" algn="l">
              <a:spcBef>
                <a:spcPts val="1600"/>
              </a:spcBef>
              <a:spcAft>
                <a:spcPts val="0"/>
              </a:spcAft>
              <a:buNone/>
            </a:pPr>
            <a:r>
              <a:rPr lang="en" sz="1200"/>
              <a:t>   +Benefits: time saving, energy saving, avoid hash weather, bulk shopping…</a:t>
            </a:r>
            <a:endParaRPr sz="1200"/>
          </a:p>
          <a:p>
            <a:pPr indent="0" lvl="0" marL="0" rtl="0" algn="l">
              <a:spcBef>
                <a:spcPts val="1600"/>
              </a:spcBef>
              <a:spcAft>
                <a:spcPts val="0"/>
              </a:spcAft>
              <a:buNone/>
            </a:pPr>
            <a:r>
              <a:rPr lang="en" sz="1200"/>
              <a:t>  -Car dealers are where local people often come to find cars ( inspect the cars in person)-&gt; places with many common customers.  </a:t>
            </a:r>
            <a:endParaRPr sz="1200"/>
          </a:p>
          <a:p>
            <a:pPr indent="0" lvl="0" marL="0" rtl="0" algn="l">
              <a:spcBef>
                <a:spcPts val="1600"/>
              </a:spcBef>
              <a:spcAft>
                <a:spcPts val="0"/>
              </a:spcAft>
              <a:buNone/>
            </a:pPr>
            <a:r>
              <a:rPr lang="en" sz="1200"/>
              <a:t> +Customers: local people</a:t>
            </a:r>
            <a:endParaRPr sz="1200"/>
          </a:p>
          <a:p>
            <a:pPr indent="0" lvl="0" marL="0" rtl="0" algn="l">
              <a:spcBef>
                <a:spcPts val="1600"/>
              </a:spcBef>
              <a:spcAft>
                <a:spcPts val="0"/>
              </a:spcAft>
              <a:buNone/>
            </a:pPr>
            <a:r>
              <a:rPr lang="en" sz="1200"/>
              <a:t> +Car dealers offer benefits of geography and introduction of middle men, insurance, car services, but can charge same layers of price -&gt; leading to issues. </a:t>
            </a:r>
            <a:endParaRPr sz="1200"/>
          </a:p>
          <a:p>
            <a:pPr indent="0" lvl="0" marL="0" rtl="0" algn="l">
              <a:spcBef>
                <a:spcPts val="1600"/>
              </a:spcBef>
              <a:spcAft>
                <a:spcPts val="0"/>
              </a:spcAft>
              <a:buNone/>
            </a:pPr>
            <a:r>
              <a:rPr lang="en" sz="1200"/>
              <a:t>*We believed that their would some sort of consistency in the answer that people gave out</a:t>
            </a:r>
            <a:endParaRPr sz="1200"/>
          </a:p>
          <a:p>
            <a:pPr indent="0" lvl="0" marL="0" rtl="0" algn="l">
              <a:spcBef>
                <a:spcPts val="1600"/>
              </a:spcBef>
              <a:spcAft>
                <a:spcPts val="0"/>
              </a:spcAft>
              <a:buNone/>
            </a:pPr>
            <a:r>
              <a:rPr lang="en" sz="1200"/>
              <a:t>*We believed people would be more annoyed by the paperwork process than there actually was.</a:t>
            </a:r>
            <a:endParaRPr sz="12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did</a:t>
            </a:r>
            <a:endParaRPr/>
          </a:p>
        </p:txBody>
      </p:sp>
      <p:sp>
        <p:nvSpPr>
          <p:cNvPr id="171" name="Google Shape;171;p19"/>
          <p:cNvSpPr txBox="1"/>
          <p:nvPr>
            <p:ph idx="1" type="body"/>
          </p:nvPr>
        </p:nvSpPr>
        <p:spPr>
          <a:xfrm>
            <a:off x="1297500" y="1242100"/>
            <a:ext cx="7038900" cy="34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people that we interviewed:  60 </a:t>
            </a:r>
            <a:endParaRPr/>
          </a:p>
          <a:p>
            <a:pPr indent="0" lvl="0" marL="0" rtl="0" algn="l">
              <a:spcBef>
                <a:spcPts val="1600"/>
              </a:spcBef>
              <a:spcAft>
                <a:spcPts val="0"/>
              </a:spcAft>
              <a:buNone/>
            </a:pPr>
            <a:r>
              <a:rPr lang="en"/>
              <a:t>Locations:</a:t>
            </a:r>
            <a:endParaRPr/>
          </a:p>
          <a:p>
            <a:pPr indent="0" lvl="0" marL="0" rtl="0" algn="l">
              <a:spcBef>
                <a:spcPts val="1600"/>
              </a:spcBef>
              <a:spcAft>
                <a:spcPts val="0"/>
              </a:spcAft>
              <a:buNone/>
            </a:pPr>
            <a:r>
              <a:rPr lang="en"/>
              <a:t>  -</a:t>
            </a:r>
            <a:r>
              <a:rPr lang="en"/>
              <a:t>At grocery stores, food </a:t>
            </a:r>
            <a:r>
              <a:rPr lang="en"/>
              <a:t>marts</a:t>
            </a:r>
            <a:r>
              <a:rPr lang="en"/>
              <a:t>, malls: interview  people who carefully check labels during shopping; people who waited for their orders; people who were cheerful-looking  in home decoration section in Malls; shopping people who went around car utility section in Walmart.</a:t>
            </a:r>
            <a:endParaRPr/>
          </a:p>
          <a:p>
            <a:pPr indent="0" lvl="0" marL="0" rtl="0" algn="l">
              <a:spcBef>
                <a:spcPts val="1600"/>
              </a:spcBef>
              <a:spcAft>
                <a:spcPts val="0"/>
              </a:spcAft>
              <a:buNone/>
            </a:pPr>
            <a:r>
              <a:rPr lang="en"/>
              <a:t>-At car mechanic, car wash: approached customers who drove using old cars, while waiting for their cars to be fixed or washed. </a:t>
            </a:r>
            <a:endParaRPr/>
          </a:p>
          <a:p>
            <a:pPr indent="0" lvl="0" marL="0" rtl="0" algn="l">
              <a:spcBef>
                <a:spcPts val="1600"/>
              </a:spcBef>
              <a:spcAft>
                <a:spcPts val="0"/>
              </a:spcAft>
              <a:buNone/>
            </a:pPr>
            <a:r>
              <a:rPr lang="en"/>
              <a:t>-At Pharmacies and car parts shops: targeted people who were english speakers and that were young or had a family as they tend to be more willing to speak</a:t>
            </a:r>
            <a:endParaRPr/>
          </a:p>
          <a:p>
            <a:pPr indent="0" lvl="0" marL="0" rtl="0" algn="l">
              <a:spcBef>
                <a:spcPts val="1600"/>
              </a:spcBef>
              <a:spcAft>
                <a:spcPts val="0"/>
              </a:spcAft>
              <a:buNone/>
            </a:pPr>
            <a:r>
              <a:rPr lang="en"/>
              <a:t>-At a sport event: gather a group of people and have them answer the questions by sharing their experiences.</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did(continued)</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Obstacles:</a:t>
            </a:r>
            <a:endParaRPr/>
          </a:p>
          <a:p>
            <a:pPr indent="0" lvl="0" marL="0" rtl="0" algn="l">
              <a:spcBef>
                <a:spcPts val="1600"/>
              </a:spcBef>
              <a:spcAft>
                <a:spcPts val="0"/>
              </a:spcAft>
              <a:buNone/>
            </a:pPr>
            <a:r>
              <a:rPr lang="en"/>
              <a:t>-In grocery shopping and malls, people were not usually relaxing. They were busy and hurried. Sometimes, there was  barrier of languages. Hence, we needed to locate people whom we could communicate: checking english labels, waiting for orders of food, ingredients,  and drink, finding decorations, checking items in car section.</a:t>
            </a:r>
            <a:endParaRPr/>
          </a:p>
          <a:p>
            <a:pPr indent="0" lvl="0" marL="0" rtl="0" algn="l">
              <a:spcBef>
                <a:spcPts val="1600"/>
              </a:spcBef>
              <a:spcAft>
                <a:spcPts val="0"/>
              </a:spcAft>
              <a:buNone/>
            </a:pPr>
            <a:r>
              <a:rPr lang="en"/>
              <a:t>-People often ignored interviews by strangers. We wore red t-shirts of UH and introduced our identities to get people to help us.</a:t>
            </a:r>
            <a:endParaRPr/>
          </a:p>
          <a:p>
            <a:pPr indent="0" lvl="0" marL="0" rtl="0" algn="l">
              <a:spcBef>
                <a:spcPts val="1600"/>
              </a:spcBef>
              <a:spcAft>
                <a:spcPts val="1600"/>
              </a:spcAft>
              <a:buNone/>
            </a:pPr>
            <a:r>
              <a:rPr lang="en"/>
              <a:t>-Those who were </a:t>
            </a:r>
            <a:r>
              <a:rPr lang="en"/>
              <a:t>non-</a:t>
            </a:r>
            <a:r>
              <a:rPr lang="en"/>
              <a:t>native english speakers tend to be more wary of anyone that attempted to ask them anysort of question, making it difficult to get their responses.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did(continued)</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Pictures:</a:t>
            </a:r>
            <a:endParaRPr/>
          </a:p>
        </p:txBody>
      </p:sp>
      <p:pic>
        <p:nvPicPr>
          <p:cNvPr id="184" name="Google Shape;184;p21"/>
          <p:cNvPicPr preferRelativeResize="0"/>
          <p:nvPr/>
        </p:nvPicPr>
        <p:blipFill>
          <a:blip r:embed="rId3">
            <a:alphaModFix/>
          </a:blip>
          <a:stretch>
            <a:fillRect/>
          </a:stretch>
        </p:blipFill>
        <p:spPr>
          <a:xfrm>
            <a:off x="5899176" y="3327000"/>
            <a:ext cx="1535596" cy="1151750"/>
          </a:xfrm>
          <a:prstGeom prst="rect">
            <a:avLst/>
          </a:prstGeom>
          <a:noFill/>
          <a:ln>
            <a:noFill/>
          </a:ln>
        </p:spPr>
      </p:pic>
      <p:pic>
        <p:nvPicPr>
          <p:cNvPr id="185" name="Google Shape;185;p21"/>
          <p:cNvPicPr preferRelativeResize="0"/>
          <p:nvPr/>
        </p:nvPicPr>
        <p:blipFill>
          <a:blip r:embed="rId4">
            <a:alphaModFix/>
          </a:blip>
          <a:stretch>
            <a:fillRect/>
          </a:stretch>
        </p:blipFill>
        <p:spPr>
          <a:xfrm>
            <a:off x="2199054" y="3302675"/>
            <a:ext cx="1535667" cy="1151750"/>
          </a:xfrm>
          <a:prstGeom prst="rect">
            <a:avLst/>
          </a:prstGeom>
          <a:noFill/>
          <a:ln>
            <a:noFill/>
          </a:ln>
        </p:spPr>
      </p:pic>
      <p:pic>
        <p:nvPicPr>
          <p:cNvPr id="186" name="Google Shape;186;p21"/>
          <p:cNvPicPr preferRelativeResize="0"/>
          <p:nvPr/>
        </p:nvPicPr>
        <p:blipFill>
          <a:blip r:embed="rId5">
            <a:alphaModFix/>
          </a:blip>
          <a:stretch>
            <a:fillRect/>
          </a:stretch>
        </p:blipFill>
        <p:spPr>
          <a:xfrm>
            <a:off x="2198971" y="2035750"/>
            <a:ext cx="1535734" cy="1151800"/>
          </a:xfrm>
          <a:prstGeom prst="rect">
            <a:avLst/>
          </a:prstGeom>
          <a:noFill/>
          <a:ln>
            <a:noFill/>
          </a:ln>
        </p:spPr>
      </p:pic>
      <p:pic>
        <p:nvPicPr>
          <p:cNvPr id="187" name="Google Shape;187;p21"/>
          <p:cNvPicPr preferRelativeResize="0"/>
          <p:nvPr/>
        </p:nvPicPr>
        <p:blipFill>
          <a:blip r:embed="rId6">
            <a:alphaModFix/>
          </a:blip>
          <a:stretch>
            <a:fillRect/>
          </a:stretch>
        </p:blipFill>
        <p:spPr>
          <a:xfrm>
            <a:off x="5899187" y="2035825"/>
            <a:ext cx="1535749" cy="1151808"/>
          </a:xfrm>
          <a:prstGeom prst="rect">
            <a:avLst/>
          </a:prstGeom>
          <a:noFill/>
          <a:ln>
            <a:noFill/>
          </a:ln>
        </p:spPr>
      </p:pic>
      <p:pic>
        <p:nvPicPr>
          <p:cNvPr id="188" name="Google Shape;188;p21"/>
          <p:cNvPicPr preferRelativeResize="0"/>
          <p:nvPr/>
        </p:nvPicPr>
        <p:blipFill>
          <a:blip r:embed="rId7">
            <a:alphaModFix/>
          </a:blip>
          <a:stretch>
            <a:fillRect/>
          </a:stretch>
        </p:blipFill>
        <p:spPr>
          <a:xfrm>
            <a:off x="3959012" y="2035762"/>
            <a:ext cx="1535698" cy="1151800"/>
          </a:xfrm>
          <a:prstGeom prst="rect">
            <a:avLst/>
          </a:prstGeom>
          <a:noFill/>
          <a:ln>
            <a:noFill/>
          </a:ln>
        </p:spPr>
      </p:pic>
      <p:pic>
        <p:nvPicPr>
          <p:cNvPr id="189" name="Google Shape;189;p21"/>
          <p:cNvPicPr preferRelativeResize="0"/>
          <p:nvPr/>
        </p:nvPicPr>
        <p:blipFill>
          <a:blip r:embed="rId8">
            <a:alphaModFix/>
          </a:blip>
          <a:stretch>
            <a:fillRect/>
          </a:stretch>
        </p:blipFill>
        <p:spPr>
          <a:xfrm>
            <a:off x="3991475" y="3326988"/>
            <a:ext cx="1535677" cy="115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