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757B74-F587-494D-8F5C-7222A2400D76}">
  <a:tblStyle styleId="{36757B74-F587-494D-8F5C-7222A2400D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1a49335fbec817d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a49335fbec817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Concentrate on whether people would actually know how to use the application and would actually find it </a:t>
            </a:r>
            <a:r>
              <a:rPr lang="en"/>
              <a:t>useful</a:t>
            </a:r>
            <a:r>
              <a:rPr lang="en"/>
              <a:t>. Changes concentrated on forming actual assumption and only have five of them.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1a49335fbec817d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a49335fbec817d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concentrate on displaying the product in the 3D view and be able to sample it. We decided to add on the ability to be able to drive the vehicle around.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1a49335fbec817d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1a49335fbec817d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concentrate on our idea that made it stand out compared to our competitors.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1a49335fbec817d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a49335fbec817d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initial version of the Value Canvas, we have changed customer profile from ‘Local used car saleman’ to ‘Local used car dealerships’ because the </a:t>
            </a:r>
            <a:r>
              <a:rPr lang="en"/>
              <a:t>salesperson</a:t>
            </a:r>
            <a:r>
              <a:rPr lang="en"/>
              <a:t> is n</a:t>
            </a:r>
            <a:r>
              <a:rPr lang="en"/>
              <a:t>ot our customer. Instead of going with broad and not clear bullet points (such as writing ‘appealing services’ and ‘convenient’) like the initial version, we added ‘attract customers’ to column ‘Jobs to be done’ and modified new bullet points for column ‘Pains’ and ‘Gains’.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1a49335fbec817d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1a49335fbec817d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t>
            </a:r>
            <a:r>
              <a:rPr lang="en"/>
              <a:t>ent into more details to</a:t>
            </a:r>
            <a:r>
              <a:rPr lang="en"/>
              <a:t> show how we benefit the dealer buy giving a potential customer the ability to try out car, which increases notoriety and can help increasing revenue.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1a49335fbec817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a49335fbec817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42857"/>
              </a:lnSpc>
              <a:spcBef>
                <a:spcPts val="500"/>
              </a:spcBef>
              <a:spcAft>
                <a:spcPts val="0"/>
              </a:spcAft>
              <a:buNone/>
            </a:pPr>
            <a:r>
              <a:rPr lang="en" sz="1050">
                <a:solidFill>
                  <a:srgbClr val="3C4043"/>
                </a:solidFill>
                <a:highlight>
                  <a:srgbClr val="FFFFFF"/>
                </a:highlight>
                <a:latin typeface="Roboto"/>
                <a:ea typeface="Roboto"/>
                <a:cs typeface="Roboto"/>
                <a:sym typeface="Roboto"/>
              </a:rPr>
              <a:t>We need to find a way to simplify the car buying process for the seller so they can make more profit, and to help make the car buying process simpler for everyone.</a:t>
            </a:r>
            <a:endParaRPr sz="1050">
              <a:solidFill>
                <a:srgbClr val="3C4043"/>
              </a:solidFill>
              <a:highlight>
                <a:srgbClr val="FFFFFF"/>
              </a:highlight>
              <a:latin typeface="Roboto"/>
              <a:ea typeface="Roboto"/>
              <a:cs typeface="Roboto"/>
              <a:sym typeface="Roboto"/>
            </a:endParaRPr>
          </a:p>
          <a:p>
            <a:pPr indent="0" lvl="0" marL="0" marR="114300" rtl="0" algn="l">
              <a:lnSpc>
                <a:spcPct val="142857"/>
              </a:lnSpc>
              <a:spcBef>
                <a:spcPts val="50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a49335fbec817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a49335fbec817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Concentrating on different industries that have a need for dealing with transportation or the vehicles that they use. With the car dealers to help sells cars, to help get the vehicles they need to function. Changed some the segments to possibly target by being more specific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cd21b557b1fa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cd21b557b1fa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Continuation of the previous slide, our product can be tailored to the needs of different market segments.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a49335fbec817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a49335fbec817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a:t>
            </a:r>
            <a:r>
              <a:rPr lang="en"/>
              <a:t> </a:t>
            </a:r>
            <a:r>
              <a:rPr lang="en"/>
              <a:t>enough</a:t>
            </a:r>
            <a:r>
              <a:rPr lang="en"/>
              <a:t> to be able to work with to have an </a:t>
            </a:r>
            <a:r>
              <a:rPr lang="en"/>
              <a:t>efficient way to get feedback and be able to act on it.</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1a49335fbec817d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a49335fbec817d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Changed to listing fee per year for dealerships to keep their car being listed until they’re sold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1a49335fbec817d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1a49335fbec817d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only showing the name of the person as our original slides, we included the name of </a:t>
            </a:r>
            <a:r>
              <a:rPr lang="en"/>
              <a:t>Ricardo’s</a:t>
            </a:r>
            <a:r>
              <a:rPr lang="en"/>
              <a:t> dealership and his </a:t>
            </a:r>
            <a:r>
              <a:rPr lang="en"/>
              <a:t>picture</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5142deb2b727e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5142deb2b727e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a Persona chart of Ricardo’s fears, priorities, type of cars he focuses on selling, what auction he gets his inventory from, and the approximated cars he sells monthly. In this slide we added the auctions, cars sold monthly, and types of cars with a few added details in the fears and priorities related to his day-to-day job.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1a49335fbec817d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a49335fbec817d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focusing on only the features of our product as the initial </a:t>
            </a:r>
            <a:r>
              <a:rPr lang="en"/>
              <a:t>version</a:t>
            </a:r>
            <a:r>
              <a:rPr lang="en"/>
              <a:t>, we changed to the benefits of our product and our competitors, as well as concentrated on how we are able to take advantage of the AR </a:t>
            </a:r>
            <a:r>
              <a:rPr lang="en"/>
              <a:t>functionality</a:t>
            </a:r>
            <a:r>
              <a:rPr lang="en"/>
              <a:t> of all phones.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8th Wall (Final)</a:t>
            </a:r>
            <a:endParaRPr/>
          </a:p>
        </p:txBody>
      </p:sp>
      <p:sp>
        <p:nvSpPr>
          <p:cNvPr id="135" name="Google Shape;135;p13"/>
          <p:cNvSpPr txBox="1"/>
          <p:nvPr>
            <p:ph idx="1" type="subTitle"/>
          </p:nvPr>
        </p:nvSpPr>
        <p:spPr>
          <a:xfrm>
            <a:off x="4310550" y="2892703"/>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Colby Lewis</a:t>
            </a:r>
            <a:endParaRPr/>
          </a:p>
          <a:p>
            <a:pPr indent="0" lvl="0" marL="0" rtl="0" algn="l">
              <a:spcBef>
                <a:spcPts val="0"/>
              </a:spcBef>
              <a:spcAft>
                <a:spcPts val="0"/>
              </a:spcAft>
              <a:buNone/>
            </a:pPr>
            <a:r>
              <a:rPr lang="en"/>
              <a:t>Tony Nguyen</a:t>
            </a:r>
            <a:endParaRPr/>
          </a:p>
          <a:p>
            <a:pPr indent="0" lvl="0" marL="0" rtl="0" algn="l">
              <a:spcBef>
                <a:spcPts val="0"/>
              </a:spcBef>
              <a:spcAft>
                <a:spcPts val="0"/>
              </a:spcAft>
              <a:buNone/>
            </a:pPr>
            <a:r>
              <a:rPr lang="en"/>
              <a:t>Josue Cerritos</a:t>
            </a:r>
            <a:endParaRPr/>
          </a:p>
          <a:p>
            <a:pPr indent="0" lvl="0" marL="0" rtl="0" algn="l">
              <a:spcBef>
                <a:spcPts val="0"/>
              </a:spcBef>
              <a:spcAft>
                <a:spcPts val="0"/>
              </a:spcAft>
              <a:buNone/>
            </a:pPr>
            <a:r>
              <a:rPr lang="en"/>
              <a:t>Hoang Vo</a:t>
            </a:r>
            <a:endParaRPr/>
          </a:p>
          <a:p>
            <a:pPr indent="0" lvl="0" marL="0" rtl="0" algn="l">
              <a:spcBef>
                <a:spcPts val="0"/>
              </a:spcBef>
              <a:spcAft>
                <a:spcPts val="0"/>
              </a:spcAft>
              <a:buNone/>
            </a:pPr>
            <a:r>
              <a:rPr lang="en"/>
              <a:t>Kent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People </a:t>
            </a:r>
            <a:r>
              <a:rPr lang="en" sz="1800"/>
              <a:t>won't</a:t>
            </a:r>
            <a:r>
              <a:rPr lang="en" sz="1800"/>
              <a:t> have a hard time trying to understand how to use the app</a:t>
            </a:r>
            <a:endParaRPr sz="1800"/>
          </a:p>
          <a:p>
            <a:pPr indent="-342900" lvl="0" marL="457200" rtl="0" algn="l">
              <a:spcBef>
                <a:spcPts val="0"/>
              </a:spcBef>
              <a:spcAft>
                <a:spcPts val="0"/>
              </a:spcAft>
              <a:buSzPts val="1800"/>
              <a:buChar char="●"/>
            </a:pPr>
            <a:r>
              <a:rPr lang="en" sz="1800"/>
              <a:t>Customers would be willing to upload their product on our app</a:t>
            </a:r>
            <a:endParaRPr sz="1800"/>
          </a:p>
          <a:p>
            <a:pPr indent="-342900" lvl="0" marL="457200" rtl="0" algn="l">
              <a:spcBef>
                <a:spcPts val="0"/>
              </a:spcBef>
              <a:spcAft>
                <a:spcPts val="0"/>
              </a:spcAft>
              <a:buSzPts val="1800"/>
              <a:buChar char="●"/>
            </a:pPr>
            <a:r>
              <a:rPr lang="en" sz="1800"/>
              <a:t>People would rather use their phone instead of their computer to search for cars</a:t>
            </a:r>
            <a:endParaRPr sz="1800"/>
          </a:p>
          <a:p>
            <a:pPr indent="-342900" lvl="0" marL="457200" rtl="0" algn="l">
              <a:spcBef>
                <a:spcPts val="0"/>
              </a:spcBef>
              <a:spcAft>
                <a:spcPts val="0"/>
              </a:spcAft>
              <a:buSzPts val="1800"/>
              <a:buChar char="●"/>
            </a:pPr>
            <a:r>
              <a:rPr lang="en" sz="1800"/>
              <a:t>People would research before going to the dealer</a:t>
            </a:r>
            <a:endParaRPr sz="1800"/>
          </a:p>
          <a:p>
            <a:pPr indent="-342900" lvl="0" marL="457200" rtl="0" algn="l">
              <a:spcBef>
                <a:spcPts val="0"/>
              </a:spcBef>
              <a:spcAft>
                <a:spcPts val="0"/>
              </a:spcAft>
              <a:buSzPts val="1800"/>
              <a:buChar char="●"/>
            </a:pPr>
            <a:r>
              <a:rPr lang="en" sz="1800"/>
              <a:t>Communication between the dealer and the buyer </a:t>
            </a:r>
            <a:r>
              <a:rPr lang="en" sz="1800"/>
              <a:t>should not</a:t>
            </a:r>
            <a:r>
              <a:rPr lang="en" sz="1800"/>
              <a:t> be complicated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MVBP</a:t>
            </a:r>
            <a:endParaRPr/>
          </a:p>
        </p:txBody>
      </p:sp>
      <p:sp>
        <p:nvSpPr>
          <p:cNvPr id="198" name="Google Shape;198;p23"/>
          <p:cNvSpPr txBox="1"/>
          <p:nvPr>
            <p:ph idx="1" type="body"/>
          </p:nvPr>
        </p:nvSpPr>
        <p:spPr>
          <a:xfrm>
            <a:off x="1297500" y="1784139"/>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Minimal features to have:</a:t>
            </a:r>
            <a:endParaRPr sz="1800"/>
          </a:p>
          <a:p>
            <a:pPr indent="-342900" lvl="0" marL="457200" rtl="0" algn="l">
              <a:spcBef>
                <a:spcPts val="1600"/>
              </a:spcBef>
              <a:spcAft>
                <a:spcPts val="0"/>
              </a:spcAft>
              <a:buSzPts val="1800"/>
              <a:buChar char="●"/>
            </a:pPr>
            <a:r>
              <a:rPr lang="en" sz="1800"/>
              <a:t>AR drivable car model to show off the vehicle</a:t>
            </a:r>
            <a:endParaRPr sz="1800"/>
          </a:p>
          <a:p>
            <a:pPr indent="-342900" lvl="0" marL="457200" rtl="0" algn="l">
              <a:spcBef>
                <a:spcPts val="0"/>
              </a:spcBef>
              <a:spcAft>
                <a:spcPts val="0"/>
              </a:spcAft>
              <a:buSzPts val="1800"/>
              <a:buChar char="●"/>
            </a:pPr>
            <a:r>
              <a:rPr lang="en" sz="1800"/>
              <a:t>Information text boxes for all the information on the vehicle</a:t>
            </a:r>
            <a:endParaRPr sz="1800"/>
          </a:p>
          <a:p>
            <a:pPr indent="-342900" lvl="0" marL="457200" rtl="0" algn="l">
              <a:spcBef>
                <a:spcPts val="0"/>
              </a:spcBef>
              <a:spcAft>
                <a:spcPts val="0"/>
              </a:spcAft>
              <a:buSzPts val="1800"/>
              <a:buChar char="●"/>
            </a:pPr>
            <a:r>
              <a:rPr lang="en" sz="1800"/>
              <a:t>Full 360° of the outside and interior to display the vehicle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MVBP (Count.)</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Reasonings</a:t>
            </a:r>
            <a:endParaRPr sz="1800"/>
          </a:p>
          <a:p>
            <a:pPr indent="-342900" lvl="0" marL="457200" rtl="0" algn="l">
              <a:spcBef>
                <a:spcPts val="1600"/>
              </a:spcBef>
              <a:spcAft>
                <a:spcPts val="0"/>
              </a:spcAft>
              <a:buSzPts val="1800"/>
              <a:buChar char="●"/>
            </a:pPr>
            <a:r>
              <a:rPr lang="en" sz="1800"/>
              <a:t>To allow the customer to be able to test drive the car before purchase</a:t>
            </a:r>
            <a:endParaRPr sz="1800"/>
          </a:p>
          <a:p>
            <a:pPr indent="-342900" lvl="0" marL="457200" rtl="0" algn="l">
              <a:spcBef>
                <a:spcPts val="0"/>
              </a:spcBef>
              <a:spcAft>
                <a:spcPts val="0"/>
              </a:spcAft>
              <a:buSzPts val="1800"/>
              <a:buChar char="●"/>
            </a:pPr>
            <a:r>
              <a:rPr lang="en" sz="1800"/>
              <a:t>The seller would have to pay to list a vehicle on the app depending on duration of upload</a:t>
            </a:r>
            <a:endParaRPr sz="1800"/>
          </a:p>
          <a:p>
            <a:pPr indent="-342900" lvl="0" marL="457200" rtl="0" algn="l">
              <a:spcBef>
                <a:spcPts val="0"/>
              </a:spcBef>
              <a:spcAft>
                <a:spcPts val="0"/>
              </a:spcAft>
              <a:buSzPts val="1800"/>
              <a:buChar char="●"/>
            </a:pPr>
            <a:r>
              <a:rPr lang="en" sz="1800"/>
              <a:t>Getting feedback from both the seller and customer in order tl make the whole process simpler for both sides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Canvas</a:t>
            </a:r>
            <a:endParaRPr/>
          </a:p>
        </p:txBody>
      </p:sp>
      <p:graphicFrame>
        <p:nvGraphicFramePr>
          <p:cNvPr id="210" name="Google Shape;210;p25"/>
          <p:cNvGraphicFramePr/>
          <p:nvPr/>
        </p:nvGraphicFramePr>
        <p:xfrm>
          <a:off x="1052950" y="1307850"/>
          <a:ext cx="3000000" cy="3000000"/>
        </p:xfrm>
        <a:graphic>
          <a:graphicData uri="http://schemas.openxmlformats.org/drawingml/2006/table">
            <a:tbl>
              <a:tblPr>
                <a:noFill/>
                <a:tableStyleId>{36757B74-F587-494D-8F5C-7222A2400D76}</a:tableStyleId>
              </a:tblPr>
              <a:tblGrid>
                <a:gridCol w="2413000"/>
                <a:gridCol w="2413000"/>
                <a:gridCol w="2413000"/>
              </a:tblGrid>
              <a:tr h="381000">
                <a:tc gridSpan="3">
                  <a:txBody>
                    <a:bodyPr/>
                    <a:lstStyle/>
                    <a:p>
                      <a:pPr indent="0" lvl="0" marL="0" rtl="0" algn="l">
                        <a:spcBef>
                          <a:spcPts val="0"/>
                        </a:spcBef>
                        <a:spcAft>
                          <a:spcPts val="0"/>
                        </a:spcAft>
                        <a:buNone/>
                      </a:pPr>
                      <a:r>
                        <a:rPr lang="en" sz="1800">
                          <a:solidFill>
                            <a:srgbClr val="FFFFFF"/>
                          </a:solidFill>
                        </a:rPr>
                        <a:t>Customer Profile: Local used car dealerships</a:t>
                      </a:r>
                      <a:endParaRPr sz="1800">
                        <a:solidFill>
                          <a:srgbClr val="FFFFFF"/>
                        </a:solidFill>
                      </a:endParaRPr>
                    </a:p>
                  </a:txBody>
                  <a:tcPr marT="91425" marB="91425" marR="91425" marL="91425"/>
                </a:tc>
                <a:tc hMerge="1"/>
                <a:tc hMerge="1"/>
              </a:tr>
              <a:tr h="381000">
                <a:tc>
                  <a:txBody>
                    <a:bodyPr/>
                    <a:lstStyle/>
                    <a:p>
                      <a:pPr indent="0" lvl="0" marL="0" rtl="0" algn="l">
                        <a:spcBef>
                          <a:spcPts val="0"/>
                        </a:spcBef>
                        <a:spcAft>
                          <a:spcPts val="0"/>
                        </a:spcAft>
                        <a:buNone/>
                      </a:pPr>
                      <a:r>
                        <a:rPr lang="en" sz="1800">
                          <a:solidFill>
                            <a:srgbClr val="FFFFFF"/>
                          </a:solidFill>
                        </a:rPr>
                        <a:t>Jobs to be done: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Sell cars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Maintain customer satisfaction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Attract customers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solidFill>
                            <a:srgbClr val="FFFFFF"/>
                          </a:solidFill>
                        </a:rPr>
                        <a:t>Pains: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Lost on sales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High competition with other dealerships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Pilled up inventories</a:t>
                      </a:r>
                      <a:endParaRPr sz="1800">
                        <a:solidFill>
                          <a:srgbClr val="FFFFFF"/>
                        </a:solidFill>
                      </a:endParaRPr>
                    </a:p>
                    <a:p>
                      <a:pPr indent="0" lvl="0" marL="0" rtl="0" algn="l">
                        <a:spcBef>
                          <a:spcPts val="0"/>
                        </a:spcBef>
                        <a:spcAft>
                          <a:spcPts val="0"/>
                        </a:spcAft>
                        <a:buNone/>
                      </a:pPr>
                      <a:r>
                        <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Gains: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Attracts m</a:t>
                      </a:r>
                      <a:r>
                        <a:rPr lang="en" sz="1800">
                          <a:solidFill>
                            <a:srgbClr val="FFFFFF"/>
                          </a:solidFill>
                        </a:rPr>
                        <a:t>ore</a:t>
                      </a:r>
                      <a:r>
                        <a:rPr lang="en" sz="1800">
                          <a:solidFill>
                            <a:srgbClr val="FFFFFF"/>
                          </a:solidFill>
                        </a:rPr>
                        <a:t> customers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Sell more vehicles</a:t>
                      </a:r>
                      <a:endParaRPr sz="1800">
                        <a:solidFill>
                          <a:srgbClr val="FFFFFF"/>
                        </a:solidFill>
                      </a:endParaRPr>
                    </a:p>
                    <a:p>
                      <a:pPr indent="0" lvl="0" marL="0" rtl="0" algn="l">
                        <a:spcBef>
                          <a:spcPts val="0"/>
                        </a:spcBef>
                        <a:spcAft>
                          <a:spcPts val="0"/>
                        </a:spcAft>
                        <a:buNone/>
                      </a:pPr>
                      <a:r>
                        <a:t/>
                      </a:r>
                      <a:endParaRPr sz="1800">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Map</a:t>
            </a:r>
            <a:endParaRPr/>
          </a:p>
        </p:txBody>
      </p:sp>
      <p:graphicFrame>
        <p:nvGraphicFramePr>
          <p:cNvPr id="216" name="Google Shape;216;p26"/>
          <p:cNvGraphicFramePr/>
          <p:nvPr/>
        </p:nvGraphicFramePr>
        <p:xfrm>
          <a:off x="1134663" y="1307850"/>
          <a:ext cx="3000000" cy="3000000"/>
        </p:xfrm>
        <a:graphic>
          <a:graphicData uri="http://schemas.openxmlformats.org/drawingml/2006/table">
            <a:tbl>
              <a:tblPr>
                <a:noFill/>
                <a:tableStyleId>{36757B74-F587-494D-8F5C-7222A2400D76}</a:tableStyleId>
              </a:tblPr>
              <a:tblGrid>
                <a:gridCol w="2314225"/>
                <a:gridCol w="2545275"/>
                <a:gridCol w="2384525"/>
              </a:tblGrid>
              <a:tr h="547525">
                <a:tc gridSpan="3">
                  <a:txBody>
                    <a:bodyPr/>
                    <a:lstStyle/>
                    <a:p>
                      <a:pPr indent="0" lvl="0" marL="0" rtl="0" algn="l">
                        <a:spcBef>
                          <a:spcPts val="0"/>
                        </a:spcBef>
                        <a:spcAft>
                          <a:spcPts val="0"/>
                        </a:spcAft>
                        <a:buNone/>
                      </a:pPr>
                      <a:r>
                        <a:rPr lang="en" sz="1800">
                          <a:solidFill>
                            <a:srgbClr val="FFFFFF"/>
                          </a:solidFill>
                        </a:rPr>
                        <a:t>Customer Profile: Local used car dealerships</a:t>
                      </a:r>
                      <a:endParaRPr sz="1800">
                        <a:solidFill>
                          <a:srgbClr val="FFFFFF"/>
                        </a:solidFill>
                      </a:endParaRPr>
                    </a:p>
                  </a:txBody>
                  <a:tcPr marT="91425" marB="91425" marR="91425" marL="91425"/>
                </a:tc>
                <a:tc hMerge="1"/>
                <a:tc hMerge="1"/>
              </a:tr>
              <a:tr h="3120075">
                <a:tc>
                  <a:txBody>
                    <a:bodyPr/>
                    <a:lstStyle/>
                    <a:p>
                      <a:pPr indent="0" lvl="0" marL="0" rtl="0" algn="l">
                        <a:spcBef>
                          <a:spcPts val="0"/>
                        </a:spcBef>
                        <a:spcAft>
                          <a:spcPts val="0"/>
                        </a:spcAft>
                        <a:buNone/>
                      </a:pPr>
                      <a:r>
                        <a:rPr lang="en" sz="1800">
                          <a:solidFill>
                            <a:srgbClr val="FFFFFF"/>
                          </a:solidFill>
                        </a:rPr>
                        <a:t>Products/Services: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8th Wall AR</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Communication with the dealerships</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Pain relievers: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Give a clearer idea of how the car would look in real life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Expose more products to potential buyers</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Gain creators: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chemeClr val="lt1"/>
                          </a:solidFill>
                        </a:rPr>
                        <a:t>View the car from any dealership anywhere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Interactive with the car via AR</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a:t>
            </a:r>
            <a:endParaRPr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We are trying to figure out a way to make it easier for used car vendors to introduce and sell their cars to their customers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48625" y="283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a:t>
            </a:r>
            <a:endParaRPr/>
          </a:p>
        </p:txBody>
      </p:sp>
      <p:graphicFrame>
        <p:nvGraphicFramePr>
          <p:cNvPr id="147" name="Google Shape;147;p15"/>
          <p:cNvGraphicFramePr/>
          <p:nvPr/>
        </p:nvGraphicFramePr>
        <p:xfrm>
          <a:off x="647275" y="720675"/>
          <a:ext cx="3000000" cy="3000000"/>
        </p:xfrm>
        <a:graphic>
          <a:graphicData uri="http://schemas.openxmlformats.org/drawingml/2006/table">
            <a:tbl>
              <a:tblPr>
                <a:noFill/>
                <a:tableStyleId>{36757B74-F587-494D-8F5C-7222A2400D76}</a:tableStyleId>
              </a:tblPr>
              <a:tblGrid>
                <a:gridCol w="1931825"/>
                <a:gridCol w="2298350"/>
                <a:gridCol w="1846300"/>
                <a:gridCol w="2017350"/>
              </a:tblGrid>
              <a:tr h="405275">
                <a:tc>
                  <a:txBody>
                    <a:bodyPr/>
                    <a:lstStyle/>
                    <a:p>
                      <a:pPr indent="0" lvl="0" marL="0" rtl="0" algn="l">
                        <a:spcBef>
                          <a:spcPts val="0"/>
                        </a:spcBef>
                        <a:spcAft>
                          <a:spcPts val="0"/>
                        </a:spcAft>
                        <a:buNone/>
                      </a:pPr>
                      <a:r>
                        <a:rPr lang="en">
                          <a:solidFill>
                            <a:srgbClr val="FFFFFF"/>
                          </a:solidFill>
                        </a:rPr>
                        <a:t>Industry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Used Car dealerships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Agriculture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Military</a:t>
                      </a:r>
                      <a:endParaRPr>
                        <a:solidFill>
                          <a:srgbClr val="FFFFFF"/>
                        </a:solidFill>
                      </a:endParaRPr>
                    </a:p>
                  </a:txBody>
                  <a:tcPr marT="91425" marB="91425" marR="91425" marL="91425"/>
                </a:tc>
              </a:tr>
              <a:tr h="609025">
                <a:tc>
                  <a:txBody>
                    <a:bodyPr/>
                    <a:lstStyle/>
                    <a:p>
                      <a:pPr indent="0" lvl="0" marL="0" rtl="0" algn="l">
                        <a:spcBef>
                          <a:spcPts val="0"/>
                        </a:spcBef>
                        <a:spcAft>
                          <a:spcPts val="0"/>
                        </a:spcAft>
                        <a:buNone/>
                      </a:pPr>
                      <a:r>
                        <a:rPr lang="en">
                          <a:solidFill>
                            <a:srgbClr val="FFFFFF"/>
                          </a:solidFill>
                        </a:rPr>
                        <a:t>End User</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Owners of the dealerships</a:t>
                      </a:r>
                      <a:endParaRPr>
                        <a:solidFill>
                          <a:srgbClr val="FFFFFF"/>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Farmers</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Government</a:t>
                      </a:r>
                      <a:endParaRPr>
                        <a:solidFill>
                          <a:srgbClr val="FFFFFF"/>
                        </a:solidFill>
                      </a:endParaRPr>
                    </a:p>
                  </a:txBody>
                  <a:tcPr marT="91425" marB="91425" marR="91425" marL="91425"/>
                </a:tc>
              </a:tr>
              <a:tr h="922000">
                <a:tc>
                  <a:txBody>
                    <a:bodyPr/>
                    <a:lstStyle/>
                    <a:p>
                      <a:pPr indent="0" lvl="0" marL="0" rtl="0" algn="l">
                        <a:spcBef>
                          <a:spcPts val="0"/>
                        </a:spcBef>
                        <a:spcAft>
                          <a:spcPts val="0"/>
                        </a:spcAft>
                        <a:buNone/>
                      </a:pPr>
                      <a:r>
                        <a:rPr lang="en">
                          <a:solidFill>
                            <a:srgbClr val="FFFFFF"/>
                          </a:solidFill>
                        </a:rPr>
                        <a:t>Application</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Selling Inventory</a:t>
                      </a:r>
                      <a:endParaRPr>
                        <a:solidFill>
                          <a:srgbClr val="FFFFFF"/>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Transportation of agriculture products</a:t>
                      </a:r>
                      <a:endParaRPr>
                        <a:solidFill>
                          <a:schemeClr val="lt1"/>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Transportation of soldiers</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Benefits</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More eyes on the product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Help sell cars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Increase Revenue</a:t>
                      </a:r>
                      <a:endParaRPr>
                        <a:solidFill>
                          <a:srgbClr val="FFFFFF"/>
                        </a:solidFill>
                      </a:endParaRPr>
                    </a:p>
                  </a:txBody>
                  <a:tcPr marT="91425" marB="91425" marR="91425" marL="91425"/>
                </a:tc>
                <a:tc>
                  <a:txBody>
                    <a:bodyPr/>
                    <a:lstStyle/>
                    <a:p>
                      <a:pPr indent="-317500" lvl="0" marL="457200" rtl="0" algn="l">
                        <a:spcBef>
                          <a:spcPts val="0"/>
                        </a:spcBef>
                        <a:spcAft>
                          <a:spcPts val="0"/>
                        </a:spcAft>
                        <a:buClr>
                          <a:schemeClr val="lt1"/>
                        </a:buClr>
                        <a:buSzPts val="1400"/>
                        <a:buChar char="-"/>
                      </a:pPr>
                      <a:r>
                        <a:rPr lang="en">
                          <a:solidFill>
                            <a:schemeClr val="lt1"/>
                          </a:solidFill>
                        </a:rPr>
                        <a:t>Flexible businesses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Community</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variety of products</a:t>
                      </a:r>
                      <a:endParaRPr>
                        <a:solidFill>
                          <a:schemeClr val="lt1"/>
                        </a:solidFill>
                      </a:endParaRPr>
                    </a:p>
                    <a:p>
                      <a:pPr indent="0" lvl="0" marL="457200" rtl="0" algn="l">
                        <a:spcBef>
                          <a:spcPts val="0"/>
                        </a:spcBef>
                        <a:spcAft>
                          <a:spcPts val="0"/>
                        </a:spcAft>
                        <a:buNone/>
                      </a:pPr>
                      <a:r>
                        <a:t/>
                      </a:r>
                      <a:endParaRPr>
                        <a:solidFill>
                          <a:schemeClr val="lt1"/>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Visually estimate storage and soldier capacity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a:t>
                      </a:r>
                      <a:r>
                        <a:rPr lang="en">
                          <a:solidFill>
                            <a:srgbClr val="FFFFFF"/>
                          </a:solidFill>
                        </a:rPr>
                        <a:t>ransportation</a:t>
                      </a:r>
                      <a:r>
                        <a:rPr lang="en">
                          <a:solidFill>
                            <a:srgbClr val="FFFFFF"/>
                          </a:solidFill>
                        </a:rPr>
                        <a:t> for goods and </a:t>
                      </a:r>
                      <a:r>
                        <a:rPr lang="en">
                          <a:solidFill>
                            <a:srgbClr val="FFFFFF"/>
                          </a:solidFill>
                        </a:rPr>
                        <a:t>soldiers</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Partners</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Privately Owned Used Car Dealer</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Brand Dealerships</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Local farmers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Large Farming Companies</a:t>
                      </a:r>
                      <a:endParaRPr>
                        <a:solidFill>
                          <a:srgbClr val="FFFFFF"/>
                        </a:solidFill>
                      </a:endParaRPr>
                    </a:p>
                  </a:txBody>
                  <a:tcPr marT="91425" marB="91425" marR="91425" marL="91425"/>
                </a:tc>
                <a:tc>
                  <a:txBody>
                    <a:bodyPr/>
                    <a:lstStyle/>
                    <a:p>
                      <a:pPr indent="-317500" lvl="0" marL="457200" rtl="0" algn="l">
                        <a:spcBef>
                          <a:spcPts val="0"/>
                        </a:spcBef>
                        <a:spcAft>
                          <a:spcPts val="0"/>
                        </a:spcAft>
                        <a:buClr>
                          <a:srgbClr val="FFFFFF"/>
                        </a:buClr>
                        <a:buSzPts val="1400"/>
                        <a:buChar char="-"/>
                      </a:pPr>
                      <a:r>
                        <a:rPr lang="en">
                          <a:solidFill>
                            <a:srgbClr val="FFFFFF"/>
                          </a:solidFill>
                        </a:rPr>
                        <a:t>Government officials</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 (Count.)</a:t>
            </a:r>
            <a:endParaRPr/>
          </a:p>
        </p:txBody>
      </p:sp>
      <p:graphicFrame>
        <p:nvGraphicFramePr>
          <p:cNvPr id="153" name="Google Shape;153;p16"/>
          <p:cNvGraphicFramePr/>
          <p:nvPr/>
        </p:nvGraphicFramePr>
        <p:xfrm>
          <a:off x="557100" y="1251725"/>
          <a:ext cx="3000000" cy="3000000"/>
        </p:xfrm>
        <a:graphic>
          <a:graphicData uri="http://schemas.openxmlformats.org/drawingml/2006/table">
            <a:tbl>
              <a:tblPr>
                <a:noFill/>
                <a:tableStyleId>{36757B74-F587-494D-8F5C-7222A2400D76}</a:tableStyleId>
              </a:tblPr>
              <a:tblGrid>
                <a:gridCol w="1295100"/>
                <a:gridCol w="1981325"/>
                <a:gridCol w="2858650"/>
                <a:gridCol w="2165300"/>
              </a:tblGrid>
              <a:tr h="405275">
                <a:tc>
                  <a:txBody>
                    <a:bodyPr/>
                    <a:lstStyle/>
                    <a:p>
                      <a:pPr indent="0" lvl="0" marL="0" rtl="0" algn="l">
                        <a:spcBef>
                          <a:spcPts val="0"/>
                        </a:spcBef>
                        <a:spcAft>
                          <a:spcPts val="0"/>
                        </a:spcAft>
                        <a:buNone/>
                      </a:pPr>
                      <a:r>
                        <a:rPr lang="en">
                          <a:solidFill>
                            <a:srgbClr val="FFFFFF"/>
                          </a:solidFill>
                        </a:rPr>
                        <a:t>Industry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Industrial industry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Transportation</a:t>
                      </a:r>
                      <a:r>
                        <a:rPr lang="en">
                          <a:solidFill>
                            <a:srgbClr val="FFFFFF"/>
                          </a:solidFill>
                        </a:rPr>
                        <a:t> Services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Regular people</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End User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Construction Employees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Employees (taxies, deliveries)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Average middle class individual</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Application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Trying out new worker vehicles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Compare different companies offers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Looking for new vehicles to add to the fleet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Offer transportation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Shopping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Transportation </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Benefits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Make informed purchasing decisions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Lowering the time to buy needed equipment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Ability to try out before buying</a:t>
                      </a:r>
                      <a:endParaRPr>
                        <a:solidFill>
                          <a:srgbClr val="FFFFFF"/>
                        </a:solidFill>
                      </a:endParaRPr>
                    </a:p>
                  </a:txBody>
                  <a:tcPr marT="91425" marB="91425" marR="91425" marL="91425"/>
                </a:tc>
              </a:tr>
              <a:tr h="405275">
                <a:tc>
                  <a:txBody>
                    <a:bodyPr/>
                    <a:lstStyle/>
                    <a:p>
                      <a:pPr indent="0" lvl="0" marL="0" rtl="0" algn="l">
                        <a:spcBef>
                          <a:spcPts val="0"/>
                        </a:spcBef>
                        <a:spcAft>
                          <a:spcPts val="0"/>
                        </a:spcAft>
                        <a:buNone/>
                      </a:pPr>
                      <a:r>
                        <a:rPr lang="en">
                          <a:solidFill>
                            <a:srgbClr val="FFFFFF"/>
                          </a:solidFill>
                        </a:rPr>
                        <a:t>Partners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Construction Companies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Transportation Companies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Beachhead Segment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Used Car Dealerships: </a:t>
            </a:r>
            <a:endParaRPr sz="1800"/>
          </a:p>
          <a:p>
            <a:pPr indent="-342900" lvl="0" marL="457200" rtl="0" algn="l">
              <a:spcBef>
                <a:spcPts val="1600"/>
              </a:spcBef>
              <a:spcAft>
                <a:spcPts val="0"/>
              </a:spcAft>
              <a:buSzPts val="1800"/>
              <a:buChar char="-"/>
            </a:pPr>
            <a:r>
              <a:rPr lang="en" sz="1800"/>
              <a:t>Concentrate on selling their inventory</a:t>
            </a:r>
            <a:endParaRPr sz="1800"/>
          </a:p>
          <a:p>
            <a:pPr indent="-342900" lvl="0" marL="457200" rtl="0" algn="l">
              <a:spcBef>
                <a:spcPts val="0"/>
              </a:spcBef>
              <a:spcAft>
                <a:spcPts val="0"/>
              </a:spcAft>
              <a:buSzPts val="1800"/>
              <a:buChar char="-"/>
            </a:pPr>
            <a:r>
              <a:rPr lang="en" sz="1800"/>
              <a:t>Be able to create a product that works for this segment which can later be used to go into different fields</a:t>
            </a:r>
            <a:endParaRPr sz="1800"/>
          </a:p>
          <a:p>
            <a:pPr indent="-342900" lvl="0" marL="457200" rtl="0" algn="l">
              <a:spcBef>
                <a:spcPts val="0"/>
              </a:spcBef>
              <a:spcAft>
                <a:spcPts val="0"/>
              </a:spcAft>
              <a:buSzPts val="1800"/>
              <a:buChar char="-"/>
            </a:pPr>
            <a:r>
              <a:rPr lang="en" sz="1800"/>
              <a:t>Small enough to be able to work with</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Size</a:t>
            </a:r>
            <a:endParaRPr/>
          </a:p>
        </p:txBody>
      </p:sp>
      <p:sp>
        <p:nvSpPr>
          <p:cNvPr id="165" name="Google Shape;165;p18"/>
          <p:cNvSpPr txBox="1"/>
          <p:nvPr/>
        </p:nvSpPr>
        <p:spPr>
          <a:xfrm>
            <a:off x="1197450" y="161162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FFFFFF"/>
                </a:solidFill>
                <a:latin typeface="Lato"/>
                <a:ea typeface="Lato"/>
                <a:cs typeface="Lato"/>
                <a:sym typeface="Lato"/>
              </a:rPr>
              <a:t>Source IBISWorld</a:t>
            </a:r>
            <a:endParaRPr sz="1300">
              <a:solidFill>
                <a:srgbClr val="FFFFFF"/>
              </a:solidFill>
              <a:latin typeface="Lato"/>
              <a:ea typeface="Lato"/>
              <a:cs typeface="Lato"/>
              <a:sym typeface="Lato"/>
            </a:endParaRPr>
          </a:p>
        </p:txBody>
      </p:sp>
      <p:graphicFrame>
        <p:nvGraphicFramePr>
          <p:cNvPr id="166" name="Google Shape;166;p18"/>
          <p:cNvGraphicFramePr/>
          <p:nvPr/>
        </p:nvGraphicFramePr>
        <p:xfrm>
          <a:off x="1197450" y="2000775"/>
          <a:ext cx="3000000" cy="3000000"/>
        </p:xfrm>
        <a:graphic>
          <a:graphicData uri="http://schemas.openxmlformats.org/drawingml/2006/table">
            <a:tbl>
              <a:tblPr>
                <a:noFill/>
                <a:tableStyleId>{36757B74-F587-494D-8F5C-7222A2400D76}</a:tableStyleId>
              </a:tblPr>
              <a:tblGrid>
                <a:gridCol w="3619500"/>
                <a:gridCol w="3419400"/>
              </a:tblGrid>
              <a:tr h="381000">
                <a:tc>
                  <a:txBody>
                    <a:bodyPr/>
                    <a:lstStyle/>
                    <a:p>
                      <a:pPr indent="0" lvl="0" marL="0" rtl="0" algn="l">
                        <a:spcBef>
                          <a:spcPts val="0"/>
                        </a:spcBef>
                        <a:spcAft>
                          <a:spcPts val="0"/>
                        </a:spcAft>
                        <a:buNone/>
                      </a:pPr>
                      <a:r>
                        <a:rPr lang="en">
                          <a:solidFill>
                            <a:srgbClr val="FFFFFF"/>
                          </a:solidFill>
                        </a:rPr>
                        <a:t>Number of privately owned Used car dealerships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140239</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Possible Willing Clients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10%=14024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Listing fee per year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$1000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Market Size in Revenue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$14,024,000</a:t>
                      </a:r>
                      <a:endParaRPr>
                        <a:solidFill>
                          <a:srgbClr val="FFFFFF"/>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a:t>
            </a:r>
            <a:endParaRPr/>
          </a:p>
        </p:txBody>
      </p:sp>
      <p:pic>
        <p:nvPicPr>
          <p:cNvPr id="172" name="Google Shape;172;p19"/>
          <p:cNvPicPr preferRelativeResize="0"/>
          <p:nvPr/>
        </p:nvPicPr>
        <p:blipFill>
          <a:blip r:embed="rId3">
            <a:alphaModFix/>
          </a:blip>
          <a:stretch>
            <a:fillRect/>
          </a:stretch>
        </p:blipFill>
        <p:spPr>
          <a:xfrm>
            <a:off x="1131225" y="999300"/>
            <a:ext cx="3169975" cy="3445850"/>
          </a:xfrm>
          <a:prstGeom prst="rect">
            <a:avLst/>
          </a:prstGeom>
          <a:noFill/>
          <a:ln>
            <a:noFill/>
          </a:ln>
        </p:spPr>
      </p:pic>
      <p:graphicFrame>
        <p:nvGraphicFramePr>
          <p:cNvPr id="173" name="Google Shape;173;p19"/>
          <p:cNvGraphicFramePr/>
          <p:nvPr/>
        </p:nvGraphicFramePr>
        <p:xfrm>
          <a:off x="4816950" y="1951613"/>
          <a:ext cx="3000000" cy="3000000"/>
        </p:xfrm>
        <a:graphic>
          <a:graphicData uri="http://schemas.openxmlformats.org/drawingml/2006/table">
            <a:tbl>
              <a:tblPr>
                <a:noFill/>
                <a:tableStyleId>{36757B74-F587-494D-8F5C-7222A2400D76}</a:tableStyleId>
              </a:tblPr>
              <a:tblGrid>
                <a:gridCol w="3685725"/>
              </a:tblGrid>
              <a:tr h="372300">
                <a:tc>
                  <a:txBody>
                    <a:bodyPr/>
                    <a:lstStyle/>
                    <a:p>
                      <a:pPr indent="0" lvl="0" marL="0" rtl="0" algn="l">
                        <a:spcBef>
                          <a:spcPts val="0"/>
                        </a:spcBef>
                        <a:spcAft>
                          <a:spcPts val="0"/>
                        </a:spcAft>
                        <a:buNone/>
                      </a:pPr>
                      <a:r>
                        <a:rPr lang="en">
                          <a:solidFill>
                            <a:srgbClr val="FFFFFF"/>
                          </a:solidFill>
                        </a:rPr>
                        <a:t>Ricardo</a:t>
                      </a:r>
                      <a:endParaRPr>
                        <a:solidFill>
                          <a:srgbClr val="FFFFFF"/>
                        </a:solidFill>
                      </a:endParaRPr>
                    </a:p>
                  </a:txBody>
                  <a:tcPr marT="91425" marB="91425" marR="91425" marL="91425"/>
                </a:tc>
              </a:tr>
              <a:tr h="372300">
                <a:tc>
                  <a:txBody>
                    <a:bodyPr/>
                    <a:lstStyle/>
                    <a:p>
                      <a:pPr indent="0" lvl="0" marL="0" rtl="0" algn="l">
                        <a:spcBef>
                          <a:spcPts val="0"/>
                        </a:spcBef>
                        <a:spcAft>
                          <a:spcPts val="0"/>
                        </a:spcAft>
                        <a:buNone/>
                      </a:pPr>
                      <a:r>
                        <a:rPr lang="en">
                          <a:solidFill>
                            <a:srgbClr val="FFFFFF"/>
                          </a:solidFill>
                        </a:rPr>
                        <a:t>TX Enterprises</a:t>
                      </a:r>
                      <a:r>
                        <a:rPr lang="en" sz="1100">
                          <a:solidFill>
                            <a:srgbClr val="FFFFFF"/>
                          </a:solidFill>
                        </a:rPr>
                        <a:t> </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 (Cont.)</a:t>
            </a:r>
            <a:endParaRPr/>
          </a:p>
        </p:txBody>
      </p:sp>
      <p:graphicFrame>
        <p:nvGraphicFramePr>
          <p:cNvPr id="179" name="Google Shape;179;p20"/>
          <p:cNvGraphicFramePr/>
          <p:nvPr/>
        </p:nvGraphicFramePr>
        <p:xfrm>
          <a:off x="664213" y="1540700"/>
          <a:ext cx="3000000" cy="3000000"/>
        </p:xfrm>
        <a:graphic>
          <a:graphicData uri="http://schemas.openxmlformats.org/drawingml/2006/table">
            <a:tbl>
              <a:tblPr>
                <a:noFill/>
                <a:tableStyleId>{36757B74-F587-494D-8F5C-7222A2400D76}</a:tableStyleId>
              </a:tblPr>
              <a:tblGrid>
                <a:gridCol w="1223975"/>
                <a:gridCol w="1223975"/>
                <a:gridCol w="1223975"/>
                <a:gridCol w="1223975"/>
                <a:gridCol w="1459850"/>
                <a:gridCol w="1459850"/>
              </a:tblGrid>
              <a:tr h="4445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Fears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Priorities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Types of Cars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Auctions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Cars Sold Monthly</a:t>
                      </a:r>
                      <a:endParaRPr>
                        <a:solidFill>
                          <a:srgbClr val="FFFFFF"/>
                        </a:solidFill>
                      </a:endParaRPr>
                    </a:p>
                  </a:txBody>
                  <a:tcPr marT="91425" marB="91425" marR="91425" marL="91425"/>
                </a:tc>
              </a:tr>
              <a:tr h="905575">
                <a:tc>
                  <a:txBody>
                    <a:bodyPr/>
                    <a:lstStyle/>
                    <a:p>
                      <a:pPr indent="-228600" lvl="0" marL="457200" rtl="0" algn="l">
                        <a:spcBef>
                          <a:spcPts val="0"/>
                        </a:spcBef>
                        <a:spcAft>
                          <a:spcPts val="0"/>
                        </a:spcAft>
                        <a:buNone/>
                      </a:pPr>
                      <a:r>
                        <a:rPr lang="en">
                          <a:solidFill>
                            <a:srgbClr val="FFFFFF"/>
                          </a:solidFill>
                        </a:rPr>
                        <a:t>Ricardo</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rgbClr val="FFFFFF"/>
                          </a:solidFill>
                        </a:rPr>
                        <a:t>customers know nothing about cars</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lt1"/>
                          </a:solidFill>
                        </a:rPr>
                        <a:t>customers hate cars with crashing history.</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rgbClr val="FFFFFF"/>
                          </a:solidFill>
                        </a:rPr>
                        <a:t>Lots of people asking questions</a:t>
                      </a:r>
                      <a:endParaRPr sz="1000">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rgbClr val="FFFFFF"/>
                          </a:solidFill>
                        </a:rPr>
                        <a:t>Good, clean, and new-looking cars for pictures</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rPr lang="en" sz="1000">
                          <a:solidFill>
                            <a:schemeClr val="lt1"/>
                          </a:solidFill>
                        </a:rPr>
                        <a:t>Details that can make the cars nice enough</a:t>
                      </a:r>
                      <a:endParaRPr sz="1000">
                        <a:solidFill>
                          <a:schemeClr val="lt1"/>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spcBef>
                          <a:spcPts val="0"/>
                        </a:spcBef>
                        <a:spcAft>
                          <a:spcPts val="0"/>
                        </a:spcAft>
                        <a:buNone/>
                      </a:pPr>
                      <a:r>
                        <a:rPr lang="en" sz="1000">
                          <a:solidFill>
                            <a:srgbClr val="FFFFFF"/>
                          </a:solidFill>
                        </a:rPr>
                        <a:t>Trying to answer customer complaints and questions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Honda</a:t>
                      </a:r>
                      <a:r>
                        <a:rPr lang="en" sz="1100">
                          <a:solidFill>
                            <a:srgbClr val="FFFFFF"/>
                          </a:solidFill>
                        </a:rPr>
                        <a:t> Civics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Houston Auto Auction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sz="1100">
                          <a:solidFill>
                            <a:srgbClr val="FFFFFF"/>
                          </a:solidFill>
                        </a:rPr>
                        <a:t>Approximately twenty cars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(not in the returned cars)</a:t>
                      </a:r>
                      <a:endParaRPr sz="1100">
                        <a:solidFill>
                          <a:srgbClr val="FFFFFF"/>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Competition</a:t>
            </a:r>
            <a:endParaRPr/>
          </a:p>
        </p:txBody>
      </p:sp>
      <p:graphicFrame>
        <p:nvGraphicFramePr>
          <p:cNvPr id="185" name="Google Shape;185;p21"/>
          <p:cNvGraphicFramePr/>
          <p:nvPr/>
        </p:nvGraphicFramePr>
        <p:xfrm>
          <a:off x="216750" y="2331713"/>
          <a:ext cx="3000000" cy="3000000"/>
        </p:xfrm>
        <a:graphic>
          <a:graphicData uri="http://schemas.openxmlformats.org/drawingml/2006/table">
            <a:tbl>
              <a:tblPr>
                <a:noFill/>
                <a:tableStyleId>{36757B74-F587-494D-8F5C-7222A2400D76}</a:tableStyleId>
              </a:tblPr>
              <a:tblGrid>
                <a:gridCol w="1408125"/>
                <a:gridCol w="1408125"/>
                <a:gridCol w="1408125"/>
                <a:gridCol w="1408125"/>
                <a:gridCol w="1408125"/>
                <a:gridCol w="1408125"/>
              </a:tblGrid>
              <a:tr h="381000">
                <a:tc>
                  <a:txBody>
                    <a:bodyPr/>
                    <a:lstStyle/>
                    <a:p>
                      <a:pPr indent="0" lvl="0" marL="0" rtl="0" algn="l">
                        <a:spcBef>
                          <a:spcPts val="0"/>
                        </a:spcBef>
                        <a:spcAft>
                          <a:spcPts val="0"/>
                        </a:spcAft>
                        <a:buNone/>
                      </a:pPr>
                      <a:r>
                        <a:rPr lang="en">
                          <a:solidFill>
                            <a:srgbClr val="FFFFFF"/>
                          </a:solidFill>
                        </a:rPr>
                        <a:t>Mobile friendly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a:solidFill>
                          <a:srgbClr val="00FF00"/>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Full car details</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a:solidFill>
                          <a:srgbClr val="00FF00"/>
                        </a:solidFill>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Listing fee</a:t>
                      </a:r>
                      <a:endParaRPr>
                        <a:solidFill>
                          <a:srgbClr val="FFFFFF"/>
                        </a:solidFill>
                      </a:endParaRPr>
                    </a:p>
                  </a:txBody>
                  <a:tcPr marT="91425" marB="91425" marR="91425" marL="91425"/>
                </a:tc>
                <a:tc>
                  <a:txBody>
                    <a:bodyPr/>
                    <a:lstStyle/>
                    <a:p>
                      <a:pPr indent="0" lvl="0" marL="0" rtl="0" algn="ctr">
                        <a:spcBef>
                          <a:spcPts val="0"/>
                        </a:spcBef>
                        <a:spcAft>
                          <a:spcPts val="0"/>
                        </a:spcAft>
                        <a:buNone/>
                      </a:pPr>
                      <a:r>
                        <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r>
              <a:tr h="396200">
                <a:tc>
                  <a:txBody>
                    <a:bodyPr/>
                    <a:lstStyle/>
                    <a:p>
                      <a:pPr indent="0" lvl="0" marL="0" rtl="0" algn="l">
                        <a:spcBef>
                          <a:spcPts val="0"/>
                        </a:spcBef>
                        <a:spcAft>
                          <a:spcPts val="0"/>
                        </a:spcAft>
                        <a:buNone/>
                      </a:pPr>
                      <a:r>
                        <a:rPr lang="en" sz="1100">
                          <a:solidFill>
                            <a:srgbClr val="FFFFFF"/>
                          </a:solidFill>
                        </a:rPr>
                        <a:t>Direct communication to the seller</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a:t>
                      </a:r>
                      <a:endParaRPr sz="1350">
                        <a:solidFill>
                          <a:srgbClr val="00FF00"/>
                        </a:solidFill>
                        <a:latin typeface="Verdana"/>
                        <a:ea typeface="Verdana"/>
                        <a:cs typeface="Verdana"/>
                        <a:sym typeface="Verdana"/>
                      </a:endParaRPr>
                    </a:p>
                  </a:txBody>
                  <a:tcPr marT="91425" marB="91425" marR="91425" marL="91425"/>
                </a:tc>
              </a:tr>
              <a:tr h="396200">
                <a:tc>
                  <a:txBody>
                    <a:bodyPr/>
                    <a:lstStyle/>
                    <a:p>
                      <a:pPr indent="0" lvl="0" marL="0" rtl="0" algn="l">
                        <a:spcBef>
                          <a:spcPts val="0"/>
                        </a:spcBef>
                        <a:spcAft>
                          <a:spcPts val="0"/>
                        </a:spcAft>
                        <a:buNone/>
                      </a:pPr>
                      <a:r>
                        <a:rPr lang="en">
                          <a:solidFill>
                            <a:srgbClr val="FFFFFF"/>
                          </a:solidFill>
                        </a:rPr>
                        <a:t>AR view</a:t>
                      </a:r>
                      <a:endParaRPr>
                        <a:solidFill>
                          <a:srgbClr val="FFFFFF"/>
                        </a:solidFill>
                      </a:endParaRPr>
                    </a:p>
                  </a:txBody>
                  <a:tcPr marT="91425" marB="91425" marR="91425" marL="91425"/>
                </a:tc>
                <a:tc>
                  <a:txBody>
                    <a:bodyPr/>
                    <a:lstStyle/>
                    <a:p>
                      <a:pPr indent="0" lvl="0" marL="0" rtl="0" algn="ctr">
                        <a:spcBef>
                          <a:spcPts val="0"/>
                        </a:spcBef>
                        <a:spcAft>
                          <a:spcPts val="0"/>
                        </a:spcAft>
                        <a:buNone/>
                      </a:pPr>
                      <a:r>
                        <a:t/>
                      </a:r>
                      <a:endParaRPr>
                        <a:solidFill>
                          <a:srgbClr val="00FF00"/>
                        </a:solidFill>
                      </a:endParaRPr>
                    </a:p>
                  </a:txBody>
                  <a:tcPr marT="91425" marB="91425" marR="91425" marL="91425"/>
                </a:tc>
                <a:tc>
                  <a:txBody>
                    <a:bodyPr/>
                    <a:lstStyle/>
                    <a:p>
                      <a:pPr indent="0" lvl="0" marL="0" rtl="0" algn="ctr">
                        <a:spcBef>
                          <a:spcPts val="0"/>
                        </a:spcBef>
                        <a:spcAft>
                          <a:spcPts val="0"/>
                        </a:spcAft>
                        <a:buNone/>
                      </a:pPr>
                      <a:r>
                        <a:t/>
                      </a:r>
                      <a:endParaRPr>
                        <a:solidFill>
                          <a:srgbClr val="00FF00"/>
                        </a:solidFill>
                      </a:endParaRPr>
                    </a:p>
                  </a:txBody>
                  <a:tcPr marT="91425" marB="91425" marR="91425" marL="91425"/>
                </a:tc>
                <a:tc>
                  <a:txBody>
                    <a:bodyPr/>
                    <a:lstStyle/>
                    <a:p>
                      <a:pPr indent="0" lvl="0" marL="0" rtl="0" algn="ctr">
                        <a:spcBef>
                          <a:spcPts val="0"/>
                        </a:spcBef>
                        <a:spcAft>
                          <a:spcPts val="0"/>
                        </a:spcAft>
                        <a:buNone/>
                      </a:pPr>
                      <a:r>
                        <a:t/>
                      </a:r>
                      <a:endParaRPr>
                        <a:solidFill>
                          <a:srgbClr val="00FF00"/>
                        </a:solidFill>
                      </a:endParaRPr>
                    </a:p>
                  </a:txBody>
                  <a:tcPr marT="91425" marB="91425" marR="91425" marL="91425"/>
                </a:tc>
                <a:tc>
                  <a:txBody>
                    <a:bodyPr/>
                    <a:lstStyle/>
                    <a:p>
                      <a:pPr indent="0" lvl="0" marL="0" rtl="0" algn="ctr">
                        <a:spcBef>
                          <a:spcPts val="0"/>
                        </a:spcBef>
                        <a:spcAft>
                          <a:spcPts val="0"/>
                        </a:spcAft>
                        <a:buNone/>
                      </a:pPr>
                      <a:r>
                        <a:t/>
                      </a:r>
                      <a:endParaRPr sz="1350">
                        <a:solidFill>
                          <a:srgbClr val="00FF00"/>
                        </a:solidFill>
                        <a:latin typeface="Verdana"/>
                        <a:ea typeface="Verdana"/>
                        <a:cs typeface="Verdana"/>
                        <a:sym typeface="Verdana"/>
                      </a:endParaRPr>
                    </a:p>
                  </a:txBody>
                  <a:tcPr marT="91425" marB="91425" marR="91425" marL="91425"/>
                </a:tc>
                <a:tc>
                  <a:txBody>
                    <a:bodyPr/>
                    <a:lstStyle/>
                    <a:p>
                      <a:pPr indent="0" lvl="0" marL="0" rtl="0" algn="ctr">
                        <a:spcBef>
                          <a:spcPts val="0"/>
                        </a:spcBef>
                        <a:spcAft>
                          <a:spcPts val="0"/>
                        </a:spcAft>
                        <a:buNone/>
                      </a:pPr>
                      <a:r>
                        <a:rPr lang="en" sz="1350">
                          <a:solidFill>
                            <a:srgbClr val="00FF00"/>
                          </a:solidFill>
                          <a:latin typeface="Verdana"/>
                          <a:ea typeface="Verdana"/>
                          <a:cs typeface="Verdana"/>
                          <a:sym typeface="Verdana"/>
                        </a:rPr>
                        <a:t>√ </a:t>
                      </a:r>
                      <a:endParaRPr>
                        <a:solidFill>
                          <a:srgbClr val="00FF00"/>
                        </a:solidFill>
                      </a:endParaRPr>
                    </a:p>
                  </a:txBody>
                  <a:tcPr marT="91425" marB="91425" marR="91425" marL="91425"/>
                </a:tc>
              </a:tr>
            </a:tbl>
          </a:graphicData>
        </a:graphic>
      </p:graphicFrame>
      <p:graphicFrame>
        <p:nvGraphicFramePr>
          <p:cNvPr id="186" name="Google Shape;186;p21"/>
          <p:cNvGraphicFramePr/>
          <p:nvPr/>
        </p:nvGraphicFramePr>
        <p:xfrm>
          <a:off x="1626625" y="1935525"/>
          <a:ext cx="3000000" cy="3000000"/>
        </p:xfrm>
        <a:graphic>
          <a:graphicData uri="http://schemas.openxmlformats.org/drawingml/2006/table">
            <a:tbl>
              <a:tblPr>
                <a:noFill/>
                <a:tableStyleId>{36757B74-F587-494D-8F5C-7222A2400D76}</a:tableStyleId>
              </a:tblPr>
              <a:tblGrid>
                <a:gridCol w="1406375"/>
                <a:gridCol w="1408125"/>
                <a:gridCol w="1408125"/>
                <a:gridCol w="1408125"/>
                <a:gridCol w="1408125"/>
              </a:tblGrid>
              <a:tr h="396200">
                <a:tc>
                  <a:txBody>
                    <a:bodyPr/>
                    <a:lstStyle/>
                    <a:p>
                      <a:pPr indent="0" lvl="0" marL="0" rtl="0" algn="ctr">
                        <a:spcBef>
                          <a:spcPts val="0"/>
                        </a:spcBef>
                        <a:spcAft>
                          <a:spcPts val="0"/>
                        </a:spcAft>
                        <a:buNone/>
                      </a:pPr>
                      <a:r>
                        <a:rPr lang="en">
                          <a:solidFill>
                            <a:srgbClr val="FFFFFF"/>
                          </a:solidFill>
                        </a:rPr>
                        <a:t>Craigslist</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eBay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AutoTrader</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Facebook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Our product</a:t>
                      </a:r>
                      <a:endParaRPr>
                        <a:solidFill>
                          <a:srgbClr val="FFFFFF"/>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