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583" r:id="rId3"/>
    <p:sldId id="559" r:id="rId4"/>
    <p:sldId id="528" r:id="rId5"/>
    <p:sldId id="572" r:id="rId6"/>
    <p:sldId id="557" r:id="rId7"/>
    <p:sldId id="585" r:id="rId8"/>
    <p:sldId id="530" r:id="rId9"/>
    <p:sldId id="600" r:id="rId10"/>
    <p:sldId id="574" r:id="rId11"/>
    <p:sldId id="598" r:id="rId12"/>
    <p:sldId id="531" r:id="rId13"/>
    <p:sldId id="596" r:id="rId14"/>
    <p:sldId id="532" r:id="rId15"/>
    <p:sldId id="535" r:id="rId16"/>
    <p:sldId id="573" r:id="rId17"/>
    <p:sldId id="543" r:id="rId18"/>
    <p:sldId id="561" r:id="rId19"/>
    <p:sldId id="545" r:id="rId20"/>
    <p:sldId id="567" r:id="rId21"/>
    <p:sldId id="568" r:id="rId22"/>
    <p:sldId id="578" r:id="rId23"/>
    <p:sldId id="579" r:id="rId24"/>
    <p:sldId id="586" r:id="rId25"/>
    <p:sldId id="587" r:id="rId26"/>
    <p:sldId id="601" r:id="rId27"/>
    <p:sldId id="588" r:id="rId28"/>
    <p:sldId id="589" r:id="rId29"/>
    <p:sldId id="599" r:id="rId30"/>
    <p:sldId id="592" r:id="rId31"/>
    <p:sldId id="593" r:id="rId32"/>
    <p:sldId id="594" r:id="rId33"/>
    <p:sldId id="595" r:id="rId34"/>
    <p:sldId id="546" r:id="rId35"/>
    <p:sldId id="577" r:id="rId36"/>
    <p:sldId id="547" r:id="rId37"/>
    <p:sldId id="548" r:id="rId38"/>
    <p:sldId id="549" r:id="rId39"/>
    <p:sldId id="550" r:id="rId40"/>
    <p:sldId id="575" r:id="rId41"/>
    <p:sldId id="564" r:id="rId42"/>
    <p:sldId id="563" r:id="rId43"/>
    <p:sldId id="551" r:id="rId44"/>
    <p:sldId id="580" r:id="rId45"/>
    <p:sldId id="553" r:id="rId46"/>
    <p:sldId id="554" r:id="rId47"/>
    <p:sldId id="555" r:id="rId48"/>
    <p:sldId id="556" r:id="rId49"/>
    <p:sldId id="493" r:id="rId50"/>
    <p:sldId id="494" r:id="rId51"/>
    <p:sldId id="257"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3" autoAdjust="0"/>
    <p:restoredTop sz="94660"/>
  </p:normalViewPr>
  <p:slideViewPr>
    <p:cSldViewPr>
      <p:cViewPr varScale="1">
        <p:scale>
          <a:sx n="85" d="100"/>
          <a:sy n="85" d="100"/>
        </p:scale>
        <p:origin x="-94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2014/5/5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en-US" altLang="zh-CN" sz="8000" b="1" dirty="0" smtClean="0">
                <a:solidFill>
                  <a:srgbClr val="000066"/>
                </a:solidFill>
                <a:latin typeface="楷体" pitchFamily="49" charset="-122"/>
                <a:ea typeface="楷体" pitchFamily="49" charset="-122"/>
              </a:rPr>
              <a:t>Java</a:t>
            </a:r>
            <a:r>
              <a:rPr lang="zh-CN" altLang="en-US" sz="8000" b="1" dirty="0">
                <a:solidFill>
                  <a:srgbClr val="000066"/>
                </a:solidFill>
                <a:latin typeface="楷体" pitchFamily="49" charset="-122"/>
                <a:ea typeface="楷体" pitchFamily="49" charset="-122"/>
              </a:rPr>
              <a:t>集合</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1" y="1025299"/>
            <a:ext cx="4552271" cy="5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411" y="1268760"/>
            <a:ext cx="4422313"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56412"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269250"/>
            <a:ext cx="288032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集合与数组间转换操作</a:t>
            </a:r>
            <a:endParaRPr lang="zh-CN" altLang="en-US" sz="2000" dirty="0"/>
          </a:p>
        </p:txBody>
      </p:sp>
      <p:sp>
        <p:nvSpPr>
          <p:cNvPr id="14" name="标题 1"/>
          <p:cNvSpPr>
            <a:spLocks noGrp="1"/>
          </p:cNvSpPr>
          <p:nvPr>
            <p:ph type="title"/>
          </p:nvPr>
        </p:nvSpPr>
        <p:spPr>
          <a:xfrm>
            <a:off x="2195736" y="65594"/>
            <a:ext cx="5328592" cy="771118"/>
          </a:xfrm>
        </p:spPr>
        <p:txBody>
          <a:bodyPr>
            <a:normAutofit/>
          </a:bodyPr>
          <a:lstStyle/>
          <a:p>
            <a:r>
              <a:rPr lang="en-US" altLang="zh-CN" b="1" dirty="0" smtClean="0">
                <a:solidFill>
                  <a:srgbClr val="FFFF00"/>
                </a:solidFill>
                <a:latin typeface="+mn-lt"/>
                <a:ea typeface="宋体" pitchFamily="2" charset="-122"/>
                <a:cs typeface="Times New Roman" pitchFamily="18" charset="0"/>
              </a:rPr>
              <a:t>Collection </a:t>
            </a:r>
            <a:r>
              <a:rPr lang="zh-CN" altLang="en-US" b="1" dirty="0" smtClean="0">
                <a:solidFill>
                  <a:srgbClr val="FFFF00"/>
                </a:solidFill>
                <a:latin typeface="+mn-lt"/>
                <a:ea typeface="宋体" pitchFamily="2" charset="-122"/>
                <a:cs typeface="Times New Roman" pitchFamily="18" charset="0"/>
              </a:rPr>
              <a:t>接口方法</a:t>
            </a:r>
            <a:endParaRPr lang="zh-CN" altLang="en-US" b="1" dirty="0">
              <a:solidFill>
                <a:srgbClr val="FFFF00"/>
              </a:solidFill>
              <a:latin typeface="+mn-lt"/>
              <a:ea typeface="宋体" pitchFamily="2" charset="-122"/>
              <a:cs typeface="Times New Roman" pitchFamily="18" charset="0"/>
            </a:endParaRPr>
          </a:p>
        </p:txBody>
      </p:sp>
    </p:spTree>
    <p:extLst>
      <p:ext uri="{BB962C8B-B14F-4D97-AF65-F5344CB8AC3E}">
        <p14:creationId xmlns:p14="http://schemas.microsoft.com/office/powerpoint/2010/main" val="215143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132856"/>
            <a:ext cx="4572000" cy="1200329"/>
          </a:xfrm>
          <a:prstGeom prst="rect">
            <a:avLst/>
          </a:prstGeom>
        </p:spPr>
        <p:txBody>
          <a:bodyPr>
            <a:spAutoFit/>
          </a:bodyPr>
          <a:lstStyle/>
          <a:p>
            <a:r>
              <a:rPr lang="en-US" altLang="zh-CN" u="sng" dirty="0"/>
              <a:t>Iterator </a:t>
            </a:r>
            <a:r>
              <a:rPr lang="en-US" altLang="zh-CN" u="sng" dirty="0" err="1"/>
              <a:t>iterator</a:t>
            </a:r>
            <a:r>
              <a:rPr lang="en-US" altLang="zh-CN" u="sng" dirty="0"/>
              <a:t> = </a:t>
            </a:r>
            <a:r>
              <a:rPr lang="en-US" altLang="zh-CN" u="sng" dirty="0" err="1"/>
              <a:t>coll.iterator</a:t>
            </a:r>
            <a:r>
              <a:rPr lang="en-US" altLang="zh-CN" u="sng" dirty="0"/>
              <a:t>();</a:t>
            </a:r>
          </a:p>
          <a:p>
            <a:r>
              <a:rPr lang="en-US" altLang="zh-CN" b="1" dirty="0"/>
              <a:t>while(</a:t>
            </a:r>
            <a:r>
              <a:rPr lang="en-US" altLang="zh-CN" b="1" dirty="0" err="1"/>
              <a:t>iterator.hasNext</a:t>
            </a:r>
            <a:r>
              <a:rPr lang="en-US" altLang="zh-CN" b="1" dirty="0"/>
              <a:t>()){</a:t>
            </a:r>
          </a:p>
          <a:p>
            <a:r>
              <a:rPr lang="en-US" altLang="zh-CN" dirty="0" err="1"/>
              <a:t>System.</a:t>
            </a:r>
            <a:r>
              <a:rPr lang="en-US" altLang="zh-CN" i="1" dirty="0" err="1"/>
              <a:t>out.println</a:t>
            </a:r>
            <a:r>
              <a:rPr lang="en-US" altLang="zh-CN" i="1" dirty="0"/>
              <a:t>(</a:t>
            </a:r>
            <a:r>
              <a:rPr lang="en-US" altLang="zh-CN" i="1" dirty="0" err="1"/>
              <a:t>iterator.next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53277511"/>
              </p:ext>
            </p:extLst>
          </p:nvPr>
        </p:nvGraphicFramePr>
        <p:xfrm>
          <a:off x="6228184" y="1916832"/>
          <a:ext cx="1373560" cy="3328144"/>
        </p:xfrm>
        <a:graphic>
          <a:graphicData uri="http://schemas.openxmlformats.org/drawingml/2006/table">
            <a:tbl>
              <a:tblPr firstRow="1" bandRow="1">
                <a:tableStyleId>{5940675A-B579-460E-94D1-54222C63F5DA}</a:tableStyleId>
              </a:tblPr>
              <a:tblGrid>
                <a:gridCol w="1373560"/>
              </a:tblGrid>
              <a:tr h="832036">
                <a:tc>
                  <a:txBody>
                    <a:bodyPr/>
                    <a:lstStyle/>
                    <a:p>
                      <a:r>
                        <a:rPr lang="en-US" altLang="zh-CN" dirty="0" smtClean="0"/>
                        <a:t>123</a:t>
                      </a:r>
                      <a:endParaRPr lang="zh-CN" altLang="en-US" dirty="0"/>
                    </a:p>
                  </a:txBody>
                  <a:tcPr/>
                </a:tc>
              </a:tr>
              <a:tr h="832036">
                <a:tc>
                  <a:txBody>
                    <a:bodyPr/>
                    <a:lstStyle/>
                    <a:p>
                      <a:r>
                        <a:rPr lang="en-US" altLang="zh-CN" dirty="0" smtClean="0"/>
                        <a:t>new Date()</a:t>
                      </a:r>
                      <a:endParaRPr lang="zh-CN" altLang="en-US" dirty="0"/>
                    </a:p>
                  </a:txBody>
                  <a:tcPr/>
                </a:tc>
              </a:tr>
              <a:tr h="832036">
                <a:tc>
                  <a:txBody>
                    <a:bodyPr/>
                    <a:lstStyle/>
                    <a:p>
                      <a:r>
                        <a:rPr lang="en-US" altLang="zh-CN" dirty="0" err="1" smtClean="0"/>
                        <a:t>abc</a:t>
                      </a:r>
                      <a:endParaRPr lang="zh-CN" altLang="en-US" dirty="0"/>
                    </a:p>
                  </a:txBody>
                  <a:tcPr/>
                </a:tc>
              </a:tr>
              <a:tr h="832036">
                <a:tc>
                  <a:txBody>
                    <a:bodyPr/>
                    <a:lstStyle/>
                    <a:p>
                      <a:r>
                        <a:rPr lang="en-US" altLang="zh-CN" dirty="0" smtClean="0"/>
                        <a:t>new</a:t>
                      </a:r>
                      <a:r>
                        <a:rPr lang="en-US" altLang="zh-CN" baseline="0" dirty="0" smtClean="0"/>
                        <a:t> Person()</a:t>
                      </a:r>
                      <a:endParaRPr lang="zh-CN" altLang="en-US" dirty="0"/>
                    </a:p>
                  </a:txBody>
                  <a:tcPr/>
                </a:tc>
              </a:tr>
            </a:tbl>
          </a:graphicData>
        </a:graphic>
      </p:graphicFrame>
      <p:cxnSp>
        <p:nvCxnSpPr>
          <p:cNvPr id="7" name="直接箭头连接符 6"/>
          <p:cNvCxnSpPr/>
          <p:nvPr/>
        </p:nvCxnSpPr>
        <p:spPr>
          <a:xfrm>
            <a:off x="5183560" y="1484784"/>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5574" y="1003793"/>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sp>
        <p:nvSpPr>
          <p:cNvPr id="9" name="矩形 8"/>
          <p:cNvSpPr/>
          <p:nvPr/>
        </p:nvSpPr>
        <p:spPr>
          <a:xfrm>
            <a:off x="4683722" y="2133527"/>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5183560" y="4797152"/>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1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a:t>
            </a:r>
            <a:r>
              <a:rPr lang="zh-CN" altLang="en-US" sz="2400">
                <a:ea typeface="宋体" pitchFamily="2" charset="-122"/>
                <a:cs typeface="Times New Roman" pitchFamily="18" charset="0"/>
              </a:rPr>
              <a:t>的</a:t>
            </a:r>
            <a:r>
              <a:rPr lang="zh-CN" altLang="en-US" sz="240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26973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00314331"/>
              </p:ext>
            </p:extLst>
          </p:nvPr>
        </p:nvGraphicFramePr>
        <p:xfrm>
          <a:off x="6732240" y="1700808"/>
          <a:ext cx="1319808" cy="4048224"/>
        </p:xfrm>
        <a:graphic>
          <a:graphicData uri="http://schemas.openxmlformats.org/drawingml/2006/table">
            <a:tbl>
              <a:tblPr firstRow="1" bandRow="1">
                <a:tableStyleId>{5C22544A-7EE6-4342-B048-85BDC9FD1C3A}</a:tableStyleId>
              </a:tblPr>
              <a:tblGrid>
                <a:gridCol w="1319808"/>
              </a:tblGrid>
              <a:tr h="674704">
                <a:tc>
                  <a:txBody>
                    <a:bodyPr/>
                    <a:lstStyle/>
                    <a:p>
                      <a:r>
                        <a:rPr lang="en-US" altLang="zh-CN" dirty="0" smtClean="0"/>
                        <a:t>123</a:t>
                      </a:r>
                      <a:endParaRPr lang="zh-CN" altLang="en-US" dirty="0"/>
                    </a:p>
                  </a:txBody>
                  <a:tcPr/>
                </a:tc>
              </a:tr>
              <a:tr h="674704">
                <a:tc>
                  <a:txBody>
                    <a:bodyPr/>
                    <a:lstStyle/>
                    <a:p>
                      <a:r>
                        <a:rPr lang="en-US" altLang="zh-CN" dirty="0" smtClean="0"/>
                        <a:t>AA</a:t>
                      </a:r>
                      <a:endParaRPr lang="zh-CN" altLang="en-US" dirty="0"/>
                    </a:p>
                  </a:txBody>
                  <a:tcPr/>
                </a:tc>
              </a:tr>
              <a:tr h="674704">
                <a:tc>
                  <a:txBody>
                    <a:bodyPr/>
                    <a:lstStyle/>
                    <a:p>
                      <a:r>
                        <a:rPr lang="en-US" altLang="zh-CN" dirty="0" smtClean="0"/>
                        <a:t>new</a:t>
                      </a:r>
                      <a:r>
                        <a:rPr lang="en-US" altLang="zh-CN" baseline="0" dirty="0" smtClean="0"/>
                        <a:t> Date()</a:t>
                      </a:r>
                      <a:endParaRPr lang="zh-CN" altLang="en-US" dirty="0"/>
                    </a:p>
                  </a:txBody>
                  <a:tcPr/>
                </a:tc>
              </a:tr>
              <a:tr h="674704">
                <a:tc>
                  <a:txBody>
                    <a:bodyPr/>
                    <a:lstStyle/>
                    <a:p>
                      <a:r>
                        <a:rPr lang="en-US" altLang="zh-CN" dirty="0" smtClean="0"/>
                        <a:t>1</a:t>
                      </a:r>
                      <a:endParaRPr lang="zh-CN" altLang="en-US" dirty="0"/>
                    </a:p>
                  </a:txBody>
                  <a:tcPr/>
                </a:tc>
              </a:tr>
              <a:tr h="674704">
                <a:tc>
                  <a:txBody>
                    <a:bodyPr/>
                    <a:lstStyle/>
                    <a:p>
                      <a:r>
                        <a:rPr lang="en-US" altLang="zh-CN" dirty="0" smtClean="0"/>
                        <a:t>2</a:t>
                      </a:r>
                      <a:endParaRPr lang="zh-CN" altLang="en-US" dirty="0"/>
                    </a:p>
                  </a:txBody>
                  <a:tcPr/>
                </a:tc>
              </a:tr>
              <a:tr h="674704">
                <a:tc>
                  <a:txBody>
                    <a:bodyPr/>
                    <a:lstStyle/>
                    <a:p>
                      <a:r>
                        <a:rPr lang="en-US" altLang="zh-CN" dirty="0" smtClean="0"/>
                        <a:t>new</a:t>
                      </a:r>
                      <a:r>
                        <a:rPr lang="en-US" altLang="zh-CN" baseline="0" dirty="0" smtClean="0"/>
                        <a:t> Customer()</a:t>
                      </a:r>
                      <a:endParaRPr lang="zh-CN" altLang="en-US" dirty="0"/>
                    </a:p>
                  </a:txBody>
                  <a:tcPr/>
                </a:tc>
              </a:tr>
            </a:tbl>
          </a:graphicData>
        </a:graphic>
      </p:graphicFrame>
      <p:sp>
        <p:nvSpPr>
          <p:cNvPr id="5" name="矩形 4"/>
          <p:cNvSpPr/>
          <p:nvPr/>
        </p:nvSpPr>
        <p:spPr>
          <a:xfrm>
            <a:off x="543262" y="2708920"/>
            <a:ext cx="4532794" cy="1569660"/>
          </a:xfrm>
          <a:prstGeom prst="rect">
            <a:avLst/>
          </a:prstGeom>
        </p:spPr>
        <p:txBody>
          <a:bodyPr wrap="square">
            <a:spAutoFit/>
          </a:bodyPr>
          <a:lstStyle/>
          <a:p>
            <a:r>
              <a:rPr lang="en-US" altLang="zh-CN" sz="2400" u="sng" dirty="0"/>
              <a:t>Iterator </a:t>
            </a:r>
            <a:r>
              <a:rPr lang="en-US" altLang="zh-CN" sz="2400" u="sng" dirty="0" err="1"/>
              <a:t>iterator</a:t>
            </a:r>
            <a:r>
              <a:rPr lang="en-US" altLang="zh-CN" sz="2400" u="sng" dirty="0"/>
              <a:t> = </a:t>
            </a:r>
            <a:r>
              <a:rPr lang="en-US" altLang="zh-CN" sz="2400" u="sng" dirty="0" err="1"/>
              <a:t>coll.iterator</a:t>
            </a:r>
            <a:r>
              <a:rPr lang="en-US" altLang="zh-CN" sz="2400" u="sng" dirty="0"/>
              <a:t>();</a:t>
            </a:r>
          </a:p>
          <a:p>
            <a:r>
              <a:rPr lang="en-US" altLang="zh-CN" sz="2400" b="1" dirty="0"/>
              <a:t>while(</a:t>
            </a:r>
            <a:r>
              <a:rPr lang="en-US" altLang="zh-CN" sz="2400" b="1" dirty="0" err="1"/>
              <a:t>iterator.hasNext</a:t>
            </a:r>
            <a:r>
              <a:rPr lang="en-US" altLang="zh-CN" sz="2400" b="1" dirty="0"/>
              <a:t>()){</a:t>
            </a:r>
          </a:p>
          <a:p>
            <a:r>
              <a:rPr lang="en-US" altLang="zh-CN" sz="2400" dirty="0" err="1"/>
              <a:t>System.</a:t>
            </a:r>
            <a:r>
              <a:rPr lang="en-US" altLang="zh-CN" sz="2400" i="1" dirty="0" err="1"/>
              <a:t>out.println</a:t>
            </a:r>
            <a:r>
              <a:rPr lang="en-US" altLang="zh-CN" sz="2400" i="1" dirty="0"/>
              <a:t>(</a:t>
            </a:r>
            <a:r>
              <a:rPr lang="en-US" altLang="zh-CN" sz="2400" i="1" dirty="0" err="1"/>
              <a:t>iterator.next</a:t>
            </a:r>
            <a:r>
              <a:rPr lang="en-US" altLang="zh-CN" sz="2400" i="1" dirty="0"/>
              <a:t>());</a:t>
            </a:r>
          </a:p>
          <a:p>
            <a:r>
              <a:rPr lang="en-US" altLang="zh-CN" sz="2400" dirty="0"/>
              <a:t>}</a:t>
            </a:r>
            <a:endParaRPr lang="zh-CN" altLang="en-US" sz="2400" dirty="0"/>
          </a:p>
        </p:txBody>
      </p:sp>
      <p:cxnSp>
        <p:nvCxnSpPr>
          <p:cNvPr id="7" name="直接箭头连接符 6"/>
          <p:cNvCxnSpPr/>
          <p:nvPr/>
        </p:nvCxnSpPr>
        <p:spPr>
          <a:xfrm>
            <a:off x="5480652" y="1998622"/>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7984" y="836712"/>
            <a:ext cx="1548172" cy="369332"/>
          </a:xfrm>
          <a:prstGeom prst="rect">
            <a:avLst/>
          </a:prstGeom>
          <a:noFill/>
        </p:spPr>
        <p:txBody>
          <a:bodyPr wrap="square" rtlCol="0">
            <a:spAutoFit/>
          </a:bodyPr>
          <a:lstStyle/>
          <a:p>
            <a:r>
              <a:rPr lang="en-US" altLang="zh-CN" dirty="0" smtClean="0"/>
              <a:t>iterator</a:t>
            </a:r>
            <a:endParaRPr lang="zh-CN" altLang="en-US" dirty="0"/>
          </a:p>
        </p:txBody>
      </p:sp>
      <p:sp>
        <p:nvSpPr>
          <p:cNvPr id="9" name="矩形 8"/>
          <p:cNvSpPr/>
          <p:nvPr/>
        </p:nvSpPr>
        <p:spPr>
          <a:xfrm>
            <a:off x="4267776" y="1206044"/>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cxnSp>
        <p:nvCxnSpPr>
          <p:cNvPr id="11" name="直接箭头连接符 10"/>
          <p:cNvCxnSpPr/>
          <p:nvPr/>
        </p:nvCxnSpPr>
        <p:spPr>
          <a:xfrm>
            <a:off x="4644008" y="5548064"/>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071654" y="1813956"/>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6136364" y="1390710"/>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0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p14="http://schemas.microsoft.com/office/powerpoint/2010/main" val="205863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988" y="620688"/>
            <a:ext cx="6597926" cy="857256"/>
          </a:xfrm>
        </p:spPr>
        <p:txBody>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foreach</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要遍历的元素名称</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Tree>
    <p:extLst>
      <p:ext uri="{BB962C8B-B14F-4D97-AF65-F5344CB8AC3E}">
        <p14:creationId xmlns:p14="http://schemas.microsoft.com/office/powerpoint/2010/main" val="68828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fontScale="85000" lnSpcReduction="20000"/>
          </a:bodyPr>
          <a:lstStyle/>
          <a:p>
            <a:r>
              <a:rPr lang="en-US" altLang="zh-CN" dirty="0"/>
              <a:t>public class </a:t>
            </a:r>
            <a:r>
              <a:rPr lang="en-US" altLang="zh-CN" dirty="0" err="1"/>
              <a:t>TestFor</a:t>
            </a:r>
            <a:r>
              <a:rPr lang="en-US" altLang="zh-CN" dirty="0"/>
              <a:t> {</a:t>
            </a:r>
          </a:p>
          <a:p>
            <a:r>
              <a:rPr lang="en-US" altLang="zh-CN" dirty="0" smtClean="0"/>
              <a:t>      public </a:t>
            </a:r>
            <a:r>
              <a:rPr lang="en-US" altLang="zh-CN" dirty="0"/>
              <a:t>static void main(String[] </a:t>
            </a:r>
            <a:r>
              <a:rPr lang="en-US" altLang="zh-CN" dirty="0" err="1"/>
              <a:t>args</a:t>
            </a:r>
            <a:r>
              <a:rPr lang="en-US" altLang="zh-CN" dirty="0"/>
              <a:t>){</a:t>
            </a:r>
          </a:p>
          <a:p>
            <a:r>
              <a:rPr lang="en-US" altLang="zh-CN" dirty="0" smtClean="0"/>
              <a:t>             String</a:t>
            </a:r>
            <a:r>
              <a:rPr lang="en-US" altLang="zh-CN" dirty="0"/>
              <a:t>[] </a:t>
            </a:r>
            <a:r>
              <a:rPr lang="en-US" altLang="zh-CN" dirty="0" err="1"/>
              <a:t>str</a:t>
            </a:r>
            <a:r>
              <a:rPr lang="en-US" altLang="zh-CN" dirty="0"/>
              <a:t> = new String[5];</a:t>
            </a:r>
          </a:p>
          <a:p>
            <a:r>
              <a:rPr lang="en-US" altLang="zh-CN" dirty="0" smtClean="0"/>
              <a:t>             for(String </a:t>
            </a:r>
            <a:r>
              <a:rPr lang="en-US" altLang="zh-CN" dirty="0" err="1"/>
              <a:t>myStr</a:t>
            </a:r>
            <a:r>
              <a:rPr lang="en-US" altLang="zh-CN" dirty="0"/>
              <a:t> : </a:t>
            </a:r>
            <a:r>
              <a:rPr lang="en-US" altLang="zh-CN" dirty="0" err="1"/>
              <a:t>str</a:t>
            </a:r>
            <a:r>
              <a:rPr lang="en-US" altLang="zh-CN" dirty="0"/>
              <a:t>){</a:t>
            </a:r>
          </a:p>
          <a:p>
            <a:r>
              <a:rPr lang="en-US" altLang="zh-CN" dirty="0" smtClean="0"/>
              <a:t>                    </a:t>
            </a:r>
            <a:r>
              <a:rPr lang="en-US" altLang="zh-CN" dirty="0" err="1" smtClean="0"/>
              <a:t>myStr</a:t>
            </a:r>
            <a:r>
              <a:rPr lang="en-US" altLang="zh-CN" dirty="0" smtClean="0"/>
              <a:t> </a:t>
            </a:r>
            <a:r>
              <a:rPr lang="en-US" altLang="zh-CN" dirty="0"/>
              <a:t>= "</a:t>
            </a:r>
            <a:r>
              <a:rPr lang="en-US" altLang="zh-CN" dirty="0" err="1"/>
              <a:t>atguigu</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myStr</a:t>
            </a:r>
            <a:r>
              <a:rPr lang="en-US" altLang="zh-CN" i="1" dirty="0"/>
              <a:t>);</a:t>
            </a:r>
          </a:p>
          <a:p>
            <a:r>
              <a:rPr lang="en-US" altLang="zh-CN" dirty="0" smtClean="0"/>
              <a:t>              }</a:t>
            </a:r>
            <a:endParaRPr lang="en-US" altLang="zh-CN" dirty="0"/>
          </a:p>
          <a:p>
            <a:r>
              <a:rPr lang="en-US" altLang="zh-CN" dirty="0" smtClean="0"/>
              <a:t>             for(</a:t>
            </a:r>
            <a:r>
              <a:rPr lang="en-US" altLang="zh-CN" dirty="0" err="1" smtClean="0"/>
              <a:t>int</a:t>
            </a:r>
            <a:r>
              <a:rPr lang="en-US" altLang="zh-CN" dirty="0" smtClean="0"/>
              <a:t> </a:t>
            </a:r>
            <a:r>
              <a:rPr lang="en-US" altLang="zh-CN" dirty="0" err="1"/>
              <a:t>i</a:t>
            </a:r>
            <a:r>
              <a:rPr lang="en-US" altLang="zh-CN" dirty="0"/>
              <a:t> = 0;i &lt; </a:t>
            </a:r>
            <a:r>
              <a:rPr lang="en-US" altLang="zh-CN" dirty="0" err="1"/>
              <a:t>str.length;i</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str</a:t>
            </a:r>
            <a:r>
              <a:rPr lang="en-US" altLang="zh-CN" i="1" dirty="0" smtClean="0"/>
              <a:t>[</a:t>
            </a:r>
            <a:r>
              <a:rPr lang="en-US" altLang="zh-CN" i="1" dirty="0" err="1" smtClean="0"/>
              <a:t>i</a:t>
            </a:r>
            <a:r>
              <a:rPr lang="en-US" altLang="zh-CN" i="1" dirty="0"/>
              <a:t>]);</a:t>
            </a:r>
          </a:p>
          <a:p>
            <a:r>
              <a:rPr lang="en-US" altLang="zh-CN" dirty="0" smtClean="0"/>
              <a:t>             }</a:t>
            </a:r>
            <a:endParaRPr lang="en-US" altLang="zh-CN" dirty="0"/>
          </a:p>
          <a:p>
            <a:r>
              <a:rPr lang="en-US" altLang="zh-CN" dirty="0" smtClean="0"/>
              <a:t>       }</a:t>
            </a:r>
            <a:endParaRPr lang="en-US" altLang="zh-CN" dirty="0"/>
          </a:p>
          <a:p>
            <a:r>
              <a:rPr lang="en-US" altLang="zh-CN" dirty="0"/>
              <a:t>}</a:t>
            </a:r>
            <a:endParaRPr lang="zh-CN" altLang="en-US" dirty="0"/>
          </a:p>
        </p:txBody>
      </p:sp>
      <p:sp>
        <p:nvSpPr>
          <p:cNvPr id="4" name="TextBox 3"/>
          <p:cNvSpPr txBox="1"/>
          <p:nvPr/>
        </p:nvSpPr>
        <p:spPr>
          <a:xfrm>
            <a:off x="539552" y="980728"/>
            <a:ext cx="4608512" cy="523220"/>
          </a:xfrm>
          <a:prstGeom prst="rect">
            <a:avLst/>
          </a:prstGeom>
          <a:noFill/>
        </p:spPr>
        <p:txBody>
          <a:bodyPr wrap="square" rtlCol="0">
            <a:spAutoFit/>
          </a:bodyPr>
          <a:lstStyle/>
          <a:p>
            <a:r>
              <a:rPr lang="zh-CN" altLang="en-US" sz="2800" dirty="0" smtClean="0">
                <a:ea typeface="宋体" pitchFamily="2" charset="-122"/>
              </a:rPr>
              <a:t>练习：判断输出结果为何？</a:t>
            </a:r>
            <a:endParaRPr lang="zh-CN" altLang="en-US" sz="2800" dirty="0">
              <a:ea typeface="宋体" pitchFamily="2" charset="-122"/>
            </a:endParaRPr>
          </a:p>
        </p:txBody>
      </p:sp>
    </p:spTree>
    <p:extLst>
      <p:ext uri="{BB962C8B-B14F-4D97-AF65-F5344CB8AC3E}">
        <p14:creationId xmlns:p14="http://schemas.microsoft.com/office/powerpoint/2010/main" val="128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9713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set(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Object </a:t>
            </a:r>
            <a:r>
              <a:rPr lang="en-US" altLang="zh-CN" b="1" dirty="0" err="1" smtClean="0">
                <a:solidFill>
                  <a:srgbClr val="C00000"/>
                </a:solidFill>
                <a:ea typeface="宋体" pitchFamily="2" charset="-122"/>
                <a:cs typeface="Times New Roman" pitchFamily="18" charset="0"/>
              </a:rPr>
              <a:t>ele</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6137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1965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72099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55238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接口（了解）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val="280451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20441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29505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err="1"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smtClean="0">
                <a:solidFill>
                  <a:srgbClr val="C00000"/>
                </a:solidFill>
                <a:ea typeface="宋体" pitchFamily="2" charset="-122"/>
                <a:cs typeface="Times New Roman" pitchFamily="18" charset="0"/>
              </a:rPr>
              <a:t>HashSet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err="1" smtClean="0">
                <a:ea typeface="宋体" pitchFamily="2" charset="-122"/>
                <a:cs typeface="Times New Roman" pitchFamily="18" charset="0"/>
              </a:rPr>
              <a:t>HashSet</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集合中存入一个元素时，</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会调用该对象的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方法来得到该对象的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值，然后根据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值决定该对象在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smtClean="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491072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4088" y="908719"/>
            <a:ext cx="3254712" cy="1477328"/>
          </a:xfrm>
          <a:prstGeom prst="rect">
            <a:avLst/>
          </a:prstGeom>
        </p:spPr>
        <p:txBody>
          <a:bodyPr wrap="square">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(123);</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String("AA"));</a:t>
            </a:r>
          </a:p>
          <a:p>
            <a:r>
              <a:rPr lang="en-US" altLang="zh-CN" u="sng" dirty="0" err="1" smtClean="0"/>
              <a:t>set.add</a:t>
            </a:r>
            <a:r>
              <a:rPr lang="en-US" altLang="zh-CN" u="sng" dirty="0"/>
              <a:t>("BB</a:t>
            </a:r>
            <a:r>
              <a:rPr lang="en-US" altLang="zh-CN" u="sng" dirty="0" smtClean="0"/>
              <a:t>");</a:t>
            </a:r>
            <a:endParaRPr lang="en-US" altLang="zh-CN" u="sng" dirty="0"/>
          </a:p>
        </p:txBody>
      </p:sp>
      <p:graphicFrame>
        <p:nvGraphicFramePr>
          <p:cNvPr id="5" name="表格 4"/>
          <p:cNvGraphicFramePr>
            <a:graphicFrameLocks noGrp="1"/>
          </p:cNvGraphicFramePr>
          <p:nvPr>
            <p:extLst>
              <p:ext uri="{D42A27DB-BD31-4B8C-83A1-F6EECF244321}">
                <p14:modId xmlns:p14="http://schemas.microsoft.com/office/powerpoint/2010/main" val="4215036282"/>
              </p:ext>
            </p:extLst>
          </p:nvPr>
        </p:nvGraphicFramePr>
        <p:xfrm>
          <a:off x="899592" y="1268760"/>
          <a:ext cx="1247800" cy="5056336"/>
        </p:xfrm>
        <a:graphic>
          <a:graphicData uri="http://schemas.openxmlformats.org/drawingml/2006/table">
            <a:tbl>
              <a:tblPr firstRow="1" bandRow="1">
                <a:tableStyleId>{5940675A-B579-460E-94D1-54222C63F5DA}</a:tableStyleId>
              </a:tblPr>
              <a:tblGrid>
                <a:gridCol w="1247800"/>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31130685"/>
              </p:ext>
            </p:extLst>
          </p:nvPr>
        </p:nvGraphicFramePr>
        <p:xfrm>
          <a:off x="2386355" y="321297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r>
                        <a:rPr lang="en-US" altLang="zh-CN" dirty="0" smtClean="0"/>
                        <a:t>null</a:t>
                      </a:r>
                      <a:endParaRPr lang="zh-CN" altLang="en-US" dirty="0"/>
                    </a:p>
                  </a:txBody>
                  <a:tcPr/>
                </a:tc>
                <a:tc>
                  <a:txBody>
                    <a:bodyPr/>
                    <a:lstStyle/>
                    <a:p>
                      <a:r>
                        <a:rPr lang="en-US" altLang="zh-CN" dirty="0" smtClean="0"/>
                        <a:t>123</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03015291"/>
              </p:ext>
            </p:extLst>
          </p:nvPr>
        </p:nvGraphicFramePr>
        <p:xfrm>
          <a:off x="2267744" y="5733256"/>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456</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a:off x="2771800" y="3573016"/>
            <a:ext cx="1872208" cy="23762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1217731729"/>
              </p:ext>
            </p:extLst>
          </p:nvPr>
        </p:nvGraphicFramePr>
        <p:xfrm>
          <a:off x="2327920" y="1866215"/>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cxnSp>
        <p:nvCxnSpPr>
          <p:cNvPr id="12" name="直接箭头连接符 11"/>
          <p:cNvCxnSpPr/>
          <p:nvPr/>
        </p:nvCxnSpPr>
        <p:spPr>
          <a:xfrm flipH="1" flipV="1">
            <a:off x="2627784" y="2132856"/>
            <a:ext cx="1944216" cy="381642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02215847"/>
              </p:ext>
            </p:extLst>
          </p:nvPr>
        </p:nvGraphicFramePr>
        <p:xfrm>
          <a:off x="2219908" y="4501232"/>
          <a:ext cx="2759967" cy="519832"/>
        </p:xfrm>
        <a:graphic>
          <a:graphicData uri="http://schemas.openxmlformats.org/drawingml/2006/table">
            <a:tbl>
              <a:tblPr firstRow="1" bandRow="1">
                <a:tableStyleId>{5C22544A-7EE6-4342-B048-85BDC9FD1C3A}</a:tableStyleId>
              </a:tblPr>
              <a:tblGrid>
                <a:gridCol w="919989"/>
                <a:gridCol w="919989"/>
                <a:gridCol w="919989"/>
              </a:tblGrid>
              <a:tr h="519832">
                <a:tc>
                  <a:txBody>
                    <a:bodyPr/>
                    <a:lstStyle/>
                    <a:p>
                      <a:endParaRPr lang="zh-CN" altLang="en-US" dirty="0"/>
                    </a:p>
                  </a:txBody>
                  <a:tcPr/>
                </a:tc>
                <a:tc>
                  <a:txBody>
                    <a:bodyPr/>
                    <a:lstStyle/>
                    <a:p>
                      <a:r>
                        <a:rPr lang="en-US" altLang="zh-CN" dirty="0" smtClean="0"/>
                        <a:t>BB</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5" name="直接箭头连接符 14"/>
          <p:cNvCxnSpPr/>
          <p:nvPr/>
        </p:nvCxnSpPr>
        <p:spPr>
          <a:xfrm flipH="1">
            <a:off x="2771800" y="2276872"/>
            <a:ext cx="1872208" cy="23042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738480" y="5157192"/>
            <a:ext cx="2880320" cy="923330"/>
          </a:xfrm>
          <a:prstGeom prst="rect">
            <a:avLst/>
          </a:prstGeom>
        </p:spPr>
        <p:txBody>
          <a:bodyPr wrap="square">
            <a:spAutoFit/>
          </a:bodyPr>
          <a:lstStyle/>
          <a:p>
            <a:r>
              <a:rPr lang="en-US" altLang="zh-CN" dirty="0" err="1"/>
              <a:t>LinkedHashSet</a:t>
            </a:r>
            <a:r>
              <a:rPr lang="en-US" altLang="zh-CN" dirty="0"/>
              <a:t>:</a:t>
            </a:r>
            <a:r>
              <a:rPr lang="zh-CN" altLang="en-US" dirty="0"/>
              <a:t>使用链表维护了一个添加进集合中的顺序。</a:t>
            </a:r>
            <a:endParaRPr lang="zh-CN" altLang="en-US" dirty="0"/>
          </a:p>
        </p:txBody>
      </p:sp>
    </p:spTree>
    <p:extLst>
      <p:ext uri="{BB962C8B-B14F-4D97-AF65-F5344CB8AC3E}">
        <p14:creationId xmlns:p14="http://schemas.microsoft.com/office/powerpoint/2010/main" val="69357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itchFamily="2" charset="-122"/>
                <a:cs typeface="Times New Roman" pitchFamily="18" charset="0"/>
              </a:rPr>
              <a:t>hashCode</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err="1" smtClean="0">
                <a:solidFill>
                  <a:srgbClr val="FF0000"/>
                </a:solidFill>
                <a:ea typeface="宋体" pitchFamily="2" charset="-122"/>
                <a:cs typeface="Times New Roman" pitchFamily="18" charset="0"/>
              </a:rPr>
              <a:t>hashCode</a:t>
            </a:r>
            <a:r>
              <a:rPr lang="en-US" altLang="zh-CN" sz="2400" b="1" dirty="0" smtClean="0">
                <a:solidFill>
                  <a:srgbClr val="FF0000"/>
                </a:solidFill>
                <a:ea typeface="宋体" pitchFamily="2" charset="-122"/>
                <a:cs typeface="Times New Roman" pitchFamily="18" charset="0"/>
              </a:rPr>
              <a:t>(Object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p14="http://schemas.microsoft.com/office/powerpoint/2010/main" val="294473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根据元素的 </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56602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7984" y="836712"/>
            <a:ext cx="4572000" cy="1754326"/>
          </a:xfrm>
          <a:prstGeom prst="rect">
            <a:avLst/>
          </a:prstGeom>
        </p:spPr>
        <p:txBody>
          <a:bodyPr>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(456);</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Customer("</a:t>
            </a:r>
            <a:r>
              <a:rPr lang="zh-CN" altLang="en-US" b="1" u="sng" dirty="0"/>
              <a:t>刘德华</a:t>
            </a:r>
            <a:r>
              <a:rPr lang="en-US" altLang="zh-CN" b="1" u="sng" dirty="0"/>
              <a:t>",1001));</a:t>
            </a:r>
          </a:p>
          <a:p>
            <a:r>
              <a:rPr lang="en-US" altLang="zh-CN" u="sng" dirty="0" err="1"/>
              <a:t>set.add</a:t>
            </a:r>
            <a:r>
              <a:rPr lang="en-US" altLang="zh-CN" u="sng" dirty="0"/>
              <a:t>(123</a:t>
            </a:r>
            <a:r>
              <a:rPr lang="en-US" altLang="zh-CN" u="sng" dirty="0" smtClean="0"/>
              <a:t>);</a:t>
            </a:r>
            <a:endParaRPr lang="en-US" altLang="zh-CN" u="sng" dirty="0"/>
          </a:p>
        </p:txBody>
      </p:sp>
      <p:graphicFrame>
        <p:nvGraphicFramePr>
          <p:cNvPr id="5" name="表格 4"/>
          <p:cNvGraphicFramePr>
            <a:graphicFrameLocks noGrp="1"/>
          </p:cNvGraphicFramePr>
          <p:nvPr>
            <p:extLst>
              <p:ext uri="{D42A27DB-BD31-4B8C-83A1-F6EECF244321}">
                <p14:modId xmlns:p14="http://schemas.microsoft.com/office/powerpoint/2010/main" val="1334976650"/>
              </p:ext>
            </p:extLst>
          </p:nvPr>
        </p:nvGraphicFramePr>
        <p:xfrm>
          <a:off x="683568" y="1340768"/>
          <a:ext cx="1391816" cy="5056336"/>
        </p:xfrm>
        <a:graphic>
          <a:graphicData uri="http://schemas.openxmlformats.org/drawingml/2006/table">
            <a:tbl>
              <a:tblPr firstRow="1" bandRow="1">
                <a:tableStyleId>{5940675A-B579-460E-94D1-54222C63F5DA}</a:tableStyleId>
              </a:tblPr>
              <a:tblGrid>
                <a:gridCol w="1391816"/>
              </a:tblGrid>
              <a:tr h="632042">
                <a:tc>
                  <a:txBody>
                    <a:bodyPr/>
                    <a:lstStyle/>
                    <a:p>
                      <a:endParaRPr lang="zh-CN" altLang="en-US" dirty="0"/>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a:p>
                  </a:txBody>
                  <a:tcPr/>
                </a:tc>
              </a:tr>
              <a:tr h="632042">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37274043"/>
              </p:ext>
            </p:extLst>
          </p:nvPr>
        </p:nvGraphicFramePr>
        <p:xfrm>
          <a:off x="2123729" y="4005064"/>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7167233"/>
              </p:ext>
            </p:extLst>
          </p:nvPr>
        </p:nvGraphicFramePr>
        <p:xfrm>
          <a:off x="2123728" y="213285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456</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flipV="1">
            <a:off x="2483768" y="2420888"/>
            <a:ext cx="1296144" cy="18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3753981810"/>
              </p:ext>
            </p:extLst>
          </p:nvPr>
        </p:nvGraphicFramePr>
        <p:xfrm>
          <a:off x="2159732" y="5229200"/>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zh-CN" altLang="en-US" dirty="0" smtClean="0"/>
                        <a:t>刘</a:t>
                      </a:r>
                      <a:endParaRPr lang="zh-CN" altLang="en-US" dirty="0"/>
                    </a:p>
                  </a:txBody>
                  <a:tcPr/>
                </a:tc>
                <a:tc>
                  <a:txBody>
                    <a:bodyPr/>
                    <a:lstStyle/>
                    <a:p>
                      <a:endParaRPr lang="zh-CN" altLang="en-US" dirty="0"/>
                    </a:p>
                  </a:txBody>
                  <a:tcPr/>
                </a:tc>
              </a:tr>
            </a:tbl>
          </a:graphicData>
        </a:graphic>
      </p:graphicFrame>
      <p:cxnSp>
        <p:nvCxnSpPr>
          <p:cNvPr id="12" name="直接箭头连接符 11"/>
          <p:cNvCxnSpPr/>
          <p:nvPr/>
        </p:nvCxnSpPr>
        <p:spPr>
          <a:xfrm flipH="1">
            <a:off x="2483768" y="2420888"/>
            <a:ext cx="1296144" cy="288032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478429818"/>
              </p:ext>
            </p:extLst>
          </p:nvPr>
        </p:nvGraphicFramePr>
        <p:xfrm>
          <a:off x="2159732" y="1420326"/>
          <a:ext cx="1944216" cy="432048"/>
        </p:xfrm>
        <a:graphic>
          <a:graphicData uri="http://schemas.openxmlformats.org/drawingml/2006/table">
            <a:tbl>
              <a:tblPr firstRow="1" bandRow="1">
                <a:tableStyleId>{5C22544A-7EE6-4342-B048-85BDC9FD1C3A}</a:tableStyleId>
              </a:tblPr>
              <a:tblGrid>
                <a:gridCol w="648072"/>
                <a:gridCol w="648072"/>
                <a:gridCol w="648072"/>
              </a:tblGrid>
              <a:tr h="432048">
                <a:tc>
                  <a:txBody>
                    <a:bodyPr/>
                    <a:lstStyle/>
                    <a:p>
                      <a:endParaRPr lang="zh-CN" altLang="en-US" dirty="0"/>
                    </a:p>
                  </a:txBody>
                  <a:tcPr/>
                </a:tc>
                <a:tc>
                  <a:txBody>
                    <a:bodyPr/>
                    <a:lstStyle/>
                    <a:p>
                      <a:r>
                        <a:rPr lang="en-US" altLang="zh-CN" dirty="0" smtClean="0"/>
                        <a:t>123</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5" name="直接箭头连接符 14"/>
          <p:cNvCxnSpPr/>
          <p:nvPr/>
        </p:nvCxnSpPr>
        <p:spPr>
          <a:xfrm flipH="1" flipV="1">
            <a:off x="2483768" y="1700808"/>
            <a:ext cx="1296144" cy="3672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148064" y="3861048"/>
            <a:ext cx="3384376" cy="369332"/>
          </a:xfrm>
          <a:prstGeom prst="rect">
            <a:avLst/>
          </a:prstGeom>
          <a:noFill/>
        </p:spPr>
        <p:txBody>
          <a:bodyPr wrap="square" rtlCol="0">
            <a:spAutoFit/>
          </a:bodyPr>
          <a:lstStyle/>
          <a:p>
            <a:r>
              <a:rPr lang="en-US" altLang="zh-CN" dirty="0" err="1" smtClean="0"/>
              <a:t>LinkedHashSet</a:t>
            </a:r>
            <a:endParaRPr lang="zh-CN" altLang="en-US" dirty="0"/>
          </a:p>
        </p:txBody>
      </p:sp>
    </p:spTree>
    <p:extLst>
      <p:ext uri="{BB962C8B-B14F-4D97-AF65-F5344CB8AC3E}">
        <p14:creationId xmlns:p14="http://schemas.microsoft.com/office/powerpoint/2010/main" val="94686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本章内容</a:t>
            </a:r>
            <a:endParaRPr lang="zh-CN" altLang="en-US" sz="3600" b="1" dirty="0">
              <a:latin typeface="宋体" pitchFamily="2" charset="-122"/>
              <a:ea typeface="宋体" pitchFamily="2" charset="-122"/>
            </a:endParaRPr>
          </a:p>
        </p:txBody>
      </p:sp>
      <p:sp>
        <p:nvSpPr>
          <p:cNvPr id="5" name="TextBox 4"/>
          <p:cNvSpPr txBox="1"/>
          <p:nvPr/>
        </p:nvSpPr>
        <p:spPr>
          <a:xfrm>
            <a:off x="755576" y="1556792"/>
            <a:ext cx="7911712" cy="4796185"/>
          </a:xfrm>
          <a:prstGeom prst="rect">
            <a:avLst/>
          </a:prstGeom>
          <a:noFill/>
        </p:spPr>
        <p:txBody>
          <a:bodyPr wrap="square" rtlCol="0">
            <a:spAutoFit/>
          </a:bodyPr>
          <a:lstStyle/>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Java</a:t>
            </a:r>
            <a:r>
              <a:rPr lang="zh-CN" altLang="en-US" sz="2800" dirty="0" smtClean="0">
                <a:ea typeface="宋体" pitchFamily="2" charset="-122"/>
                <a:cs typeface="Times New Roman" pitchFamily="18" charset="0"/>
              </a:rPr>
              <a:t>集合框架</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接口</a:t>
            </a:r>
            <a:r>
              <a:rPr lang="en-US" altLang="zh-CN" sz="2800" dirty="0" smtClean="0">
                <a:ea typeface="宋体" pitchFamily="2" charset="-122"/>
                <a:cs typeface="Times New Roman" pitchFamily="18" charset="0"/>
              </a:rPr>
              <a:t>API</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Iterator</a:t>
            </a:r>
            <a:r>
              <a:rPr lang="zh-CN" altLang="en-US" sz="2800" dirty="0" smtClean="0">
                <a:ea typeface="宋体" pitchFamily="2" charset="-122"/>
                <a:cs typeface="Times New Roman" pitchFamily="18" charset="0"/>
              </a:rPr>
              <a:t>迭代器接口</a:t>
            </a:r>
            <a:endParaRPr lang="en-US" altLang="zh-CN" sz="2800" dirty="0" smtClean="0">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zh-CN" altLang="en-US" sz="2800" dirty="0" smtClean="0">
                <a:ea typeface="宋体" pitchFamily="2" charset="-122"/>
                <a:cs typeface="Times New Roman" pitchFamily="18" charset="0"/>
              </a:rPr>
              <a:t>子接口之一：</a:t>
            </a:r>
            <a:r>
              <a:rPr lang="en-US" altLang="zh-CN" sz="2800" dirty="0" smtClean="0">
                <a:ea typeface="宋体" pitchFamily="2" charset="-122"/>
                <a:cs typeface="Times New Roman" pitchFamily="18" charset="0"/>
              </a:rPr>
              <a:t>Set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HashSet</a:t>
            </a:r>
            <a:r>
              <a:rPr lang="en-US" altLang="zh-CN" sz="2800" dirty="0">
                <a:solidFill>
                  <a:srgbClr val="C00000"/>
                </a:solidFill>
                <a:ea typeface="宋体" pitchFamily="2" charset="-122"/>
                <a:cs typeface="Times New Roman" pitchFamily="18" charset="0"/>
              </a:rPr>
              <a:t> </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LinkedHashSet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TreeSet</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子</a:t>
            </a:r>
            <a:r>
              <a:rPr lang="zh-CN" altLang="en-US" sz="2800" dirty="0" smtClean="0">
                <a:ea typeface="宋体" pitchFamily="2" charset="-122"/>
                <a:cs typeface="Times New Roman" pitchFamily="18" charset="0"/>
              </a:rPr>
              <a:t>接口之二： </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ArrayList</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LinkedList</a:t>
            </a:r>
            <a:r>
              <a:rPr lang="en-US" altLang="zh-CN" sz="2800" dirty="0" smtClean="0">
                <a:solidFill>
                  <a:srgbClr val="C00000"/>
                </a:solidFill>
                <a:ea typeface="宋体" pitchFamily="2" charset="-122"/>
                <a:cs typeface="Times New Roman" pitchFamily="18" charset="0"/>
              </a:rPr>
              <a:t>  Vector</a:t>
            </a: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接口</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800" dirty="0" err="1" smtClean="0">
                <a:solidFill>
                  <a:srgbClr val="C00000"/>
                </a:solidFill>
                <a:ea typeface="宋体" pitchFamily="2" charset="-122"/>
                <a:cs typeface="Times New Roman" pitchFamily="18" charset="0"/>
              </a:rPr>
              <a:t>HashMap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TreeMap</a:t>
            </a:r>
            <a:r>
              <a:rPr lang="en-US" altLang="zh-CN" sz="2800" dirty="0" smtClean="0">
                <a:solidFill>
                  <a:srgbClr val="C00000"/>
                </a:solidFill>
                <a:ea typeface="宋体" pitchFamily="2" charset="-122"/>
                <a:cs typeface="Times New Roman" pitchFamily="18" charset="0"/>
              </a:rPr>
              <a:t>  </a:t>
            </a:r>
            <a:r>
              <a:rPr lang="en-US" altLang="zh-CN" sz="2800" dirty="0" err="1" smtClean="0">
                <a:solidFill>
                  <a:srgbClr val="C00000"/>
                </a:solidFill>
                <a:ea typeface="宋体" pitchFamily="2" charset="-122"/>
                <a:cs typeface="Times New Roman" pitchFamily="18" charset="0"/>
              </a:rPr>
              <a:t>Hashtable</a:t>
            </a:r>
            <a:endParaRPr lang="en-US" altLang="zh-CN" sz="2800" dirty="0" smtClean="0">
              <a:solidFill>
                <a:srgbClr val="C00000"/>
              </a:solidFill>
              <a:ea typeface="宋体" pitchFamily="2" charset="-122"/>
              <a:cs typeface="Times New Roman" pitchFamily="18" charset="0"/>
            </a:endParaRPr>
          </a:p>
          <a:p>
            <a:pPr marL="285750" indent="-285750">
              <a:lnSpc>
                <a:spcPts val="3800"/>
              </a:lnSpc>
              <a:buFont typeface="Wingdings" pitchFamily="2" charset="2"/>
              <a:buChar char="l"/>
            </a:pPr>
            <a:r>
              <a:rPr lang="en-US" altLang="zh-CN" sz="2800" dirty="0" smtClean="0">
                <a:ea typeface="宋体" pitchFamily="2" charset="-122"/>
                <a:cs typeface="Times New Roman" pitchFamily="18" charset="0"/>
              </a:rPr>
              <a:t>Collection</a:t>
            </a:r>
            <a:r>
              <a:rPr lang="en-US" altLang="zh-CN" sz="2800" dirty="0">
                <a:ea typeface="宋体" pitchFamily="2" charset="-122"/>
                <a:cs typeface="Times New Roman" pitchFamily="18" charset="0"/>
              </a:rPr>
              <a:t>s</a:t>
            </a:r>
            <a:r>
              <a:rPr lang="zh-CN" altLang="en-US" sz="2800" dirty="0" smtClean="0">
                <a:ea typeface="宋体" pitchFamily="2" charset="-122"/>
                <a:cs typeface="Times New Roman" pitchFamily="18" charset="0"/>
              </a:rPr>
              <a:t>工具类</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2528283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664146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p14="http://schemas.microsoft.com/office/powerpoint/2010/main" val="100687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中添加元素时，只有第一个元素无须比较</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方法，后面添加的所有元素都会调用</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方法进行比较。</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p14="http://schemas.microsoft.com/office/powerpoint/2010/main" val="2705345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682016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a:t>
            </a:r>
            <a:r>
              <a:rPr lang="zh-CN" altLang="en-US" b="1" dirty="0" smtClean="0">
                <a:solidFill>
                  <a:srgbClr val="FF0000"/>
                </a:solidFill>
                <a:ea typeface="宋体" pitchFamily="2" charset="-122"/>
                <a:cs typeface="Times New Roman" pitchFamily="18" charset="0"/>
              </a:rPr>
              <a:t>不允许重复</a:t>
            </a:r>
            <a:r>
              <a:rPr lang="zh-CN" altLang="en-US" dirty="0" smtClean="0">
                <a:ea typeface="宋体" pitchFamily="2" charset="-122"/>
                <a:cs typeface="Times New Roman" pitchFamily="18" charset="0"/>
              </a:rPr>
              <a:t>，即同一个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常用</a:t>
            </a:r>
            <a:r>
              <a:rPr lang="en-US" altLang="zh-CN" dirty="0" smtClean="0">
                <a:ea typeface="宋体" pitchFamily="2" charset="-122"/>
                <a:cs typeface="Times New Roman" pitchFamily="18" charset="0"/>
              </a:rPr>
              <a:t>String</a:t>
            </a:r>
            <a:r>
              <a:rPr lang="zh-CN" altLang="en-US" dirty="0" smtClean="0">
                <a:ea typeface="宋体" pitchFamily="2" charset="-122"/>
                <a:cs typeface="Times New Roman" pitchFamily="18" charset="0"/>
              </a:rPr>
              <a:t>类作为</a:t>
            </a: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的“键”。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
        <p:nvSpPr>
          <p:cNvPr id="4" name="矩形 3"/>
          <p:cNvSpPr/>
          <p:nvPr/>
        </p:nvSpPr>
        <p:spPr>
          <a:xfrm>
            <a:off x="6876256" y="620688"/>
            <a:ext cx="1080120" cy="461665"/>
          </a:xfrm>
          <a:prstGeom prst="rect">
            <a:avLst/>
          </a:prstGeom>
        </p:spPr>
        <p:txBody>
          <a:bodyPr wrap="square">
            <a:spAutoFit/>
          </a:bodyPr>
          <a:lstStyle/>
          <a:p>
            <a:r>
              <a:rPr lang="en-US" altLang="zh-CN" sz="2400" b="1" dirty="0">
                <a:solidFill>
                  <a:srgbClr val="0000FF"/>
                </a:solidFill>
                <a:ea typeface="宋体" pitchFamily="2" charset="-122"/>
                <a:cs typeface="Times New Roman" pitchFamily="18" charset="0"/>
              </a:rPr>
              <a:t>y=f(x)</a:t>
            </a:r>
            <a:endParaRPr lang="zh-CN" altLang="en-US" sz="2400" dirty="0">
              <a:solidFill>
                <a:srgbClr val="0000FF"/>
              </a:solidFill>
            </a:endParaRPr>
          </a:p>
        </p:txBody>
      </p:sp>
      <p:sp>
        <p:nvSpPr>
          <p:cNvPr id="5" name="TextBox 4"/>
          <p:cNvSpPr txBox="1"/>
          <p:nvPr/>
        </p:nvSpPr>
        <p:spPr>
          <a:xfrm>
            <a:off x="6156176" y="995535"/>
            <a:ext cx="2520280" cy="369332"/>
          </a:xfrm>
          <a:prstGeom prst="rect">
            <a:avLst/>
          </a:prstGeom>
          <a:noFill/>
        </p:spPr>
        <p:txBody>
          <a:bodyPr wrap="square" rtlCol="0">
            <a:spAutoFit/>
          </a:bodyPr>
          <a:lstStyle/>
          <a:p>
            <a:r>
              <a:rPr lang="en-US" altLang="zh-CN" dirty="0" smtClean="0"/>
              <a:t>(x1,y1)  (x2,y2),…</a:t>
            </a:r>
            <a:endParaRPr lang="zh-CN" altLang="en-US" dirty="0"/>
          </a:p>
        </p:txBody>
      </p:sp>
    </p:spTree>
    <p:extLst>
      <p:ext uri="{BB962C8B-B14F-4D97-AF65-F5344CB8AC3E}">
        <p14:creationId xmlns:p14="http://schemas.microsoft.com/office/powerpoint/2010/main" val="21554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2711078"/>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2711080"/>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2711080"/>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437112"/>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437112"/>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941994" y="1134825"/>
            <a:ext cx="506214"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732176" y="990936"/>
            <a:ext cx="506216"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510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284985"/>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284983"/>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284985"/>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p:cNvCxnSpPr>
          <p:nvPr/>
        </p:nvCxnSpPr>
        <p:spPr>
          <a:xfrm flipV="1">
            <a:off x="4518248" y="2204864"/>
            <a:ext cx="0" cy="506216"/>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25288" y="5877272"/>
            <a:ext cx="2392552" cy="400110"/>
          </a:xfrm>
          <a:prstGeom prst="rect">
            <a:avLst/>
          </a:prstGeom>
          <a:noFill/>
        </p:spPr>
        <p:txBody>
          <a:bodyPr wrap="square" rtlCol="0">
            <a:spAutoFit/>
          </a:bodyPr>
          <a:lstStyle/>
          <a:p>
            <a:r>
              <a:rPr lang="en-US" altLang="zh-CN" sz="2000" b="1" u="sng" dirty="0" smtClean="0">
                <a:ea typeface="宋体" pitchFamily="2" charset="-122"/>
              </a:rPr>
              <a:t>Map</a:t>
            </a:r>
            <a:r>
              <a:rPr lang="zh-CN" altLang="en-US" sz="2000" b="1" u="sng" dirty="0" smtClean="0">
                <a:ea typeface="宋体" pitchFamily="2" charset="-122"/>
              </a:rPr>
              <a:t>体系的继承树</a:t>
            </a:r>
            <a:endParaRPr lang="zh-CN" altLang="en-US" sz="2000" b="1" u="sng" dirty="0">
              <a:ea typeface="宋体" pitchFamily="2" charset="-122"/>
            </a:endParaRPr>
          </a:p>
        </p:txBody>
      </p:sp>
    </p:spTree>
    <p:extLst>
      <p:ext uri="{BB962C8B-B14F-4D97-AF65-F5344CB8AC3E}">
        <p14:creationId xmlns:p14="http://schemas.microsoft.com/office/powerpoint/2010/main" val="452389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22122085"/>
              </p:ext>
            </p:extLst>
          </p:nvPr>
        </p:nvGraphicFramePr>
        <p:xfrm>
          <a:off x="1428728"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AA</a:t>
                      </a:r>
                      <a:endParaRPr lang="zh-CN" altLang="en-US" dirty="0"/>
                    </a:p>
                  </a:txBody>
                  <a:tcPr/>
                </a:tc>
              </a:tr>
              <a:tr h="839397">
                <a:tc>
                  <a:txBody>
                    <a:bodyPr/>
                    <a:lstStyle/>
                    <a:p>
                      <a:r>
                        <a:rPr lang="en-US" altLang="zh-CN" dirty="0" smtClean="0"/>
                        <a:t>BB</a:t>
                      </a:r>
                      <a:endParaRPr lang="zh-CN" altLang="en-US" dirty="0"/>
                    </a:p>
                  </a:txBody>
                  <a:tcPr/>
                </a:tc>
              </a:tr>
              <a:tr h="839397">
                <a:tc>
                  <a:txBody>
                    <a:bodyPr/>
                    <a:lstStyle/>
                    <a:p>
                      <a:r>
                        <a:rPr lang="en-US" altLang="zh-CN" dirty="0" smtClean="0"/>
                        <a:t>CC</a:t>
                      </a:r>
                      <a:endParaRPr lang="zh-CN" altLang="en-US" dirty="0"/>
                    </a:p>
                  </a:txBody>
                  <a:tcPr/>
                </a:tc>
              </a:tr>
              <a:tr h="839397">
                <a:tc>
                  <a:txBody>
                    <a:bodyPr/>
                    <a:lstStyle/>
                    <a:p>
                      <a:r>
                        <a:rPr lang="en-US" altLang="zh-CN" dirty="0" smtClean="0"/>
                        <a:t>DD</a:t>
                      </a:r>
                      <a:endParaRPr lang="zh-CN" altLang="en-US" dirty="0"/>
                    </a:p>
                  </a:txBody>
                  <a:tcPr/>
                </a:tc>
              </a:tr>
            </a:tbl>
          </a:graphicData>
        </a:graphic>
      </p:graphicFrame>
      <p:graphicFrame>
        <p:nvGraphicFramePr>
          <p:cNvPr id="5" name="表格 4"/>
          <p:cNvGraphicFramePr>
            <a:graphicFrameLocks noGrp="1"/>
          </p:cNvGraphicFramePr>
          <p:nvPr/>
        </p:nvGraphicFramePr>
        <p:xfrm>
          <a:off x="5143504"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90</a:t>
                      </a:r>
                      <a:endParaRPr lang="zh-CN" altLang="en-US" dirty="0"/>
                    </a:p>
                  </a:txBody>
                  <a:tcPr/>
                </a:tc>
              </a:tr>
              <a:tr h="839397">
                <a:tc>
                  <a:txBody>
                    <a:bodyPr/>
                    <a:lstStyle/>
                    <a:p>
                      <a:r>
                        <a:rPr lang="en-US" altLang="zh-CN" dirty="0" smtClean="0"/>
                        <a:t>90</a:t>
                      </a:r>
                      <a:endParaRPr lang="zh-CN" altLang="en-US" dirty="0"/>
                    </a:p>
                  </a:txBody>
                  <a:tcPr/>
                </a:tc>
              </a:tr>
              <a:tr h="839397">
                <a:tc>
                  <a:txBody>
                    <a:bodyPr/>
                    <a:lstStyle/>
                    <a:p>
                      <a:r>
                        <a:rPr lang="en-US" altLang="zh-CN" dirty="0" smtClean="0"/>
                        <a:t>56</a:t>
                      </a:r>
                      <a:endParaRPr lang="zh-CN" altLang="en-US" dirty="0"/>
                    </a:p>
                  </a:txBody>
                  <a:tcPr/>
                </a:tc>
              </a:tr>
              <a:tr h="839397">
                <a:tc>
                  <a:txBody>
                    <a:bodyPr/>
                    <a:lstStyle/>
                    <a:p>
                      <a:r>
                        <a:rPr lang="en-US" altLang="zh-CN" dirty="0" smtClean="0"/>
                        <a:t>78</a:t>
                      </a:r>
                      <a:endParaRPr lang="zh-CN" altLang="en-US" dirty="0"/>
                    </a:p>
                  </a:txBody>
                  <a:tcPr/>
                </a:tc>
              </a:tr>
            </a:tbl>
          </a:graphicData>
        </a:graphic>
      </p:graphicFrame>
      <p:cxnSp>
        <p:nvCxnSpPr>
          <p:cNvPr id="7" name="直接箭头连接符 6"/>
          <p:cNvCxnSpPr/>
          <p:nvPr/>
        </p:nvCxnSpPr>
        <p:spPr>
          <a:xfrm flipV="1">
            <a:off x="3000364" y="1643050"/>
            <a:ext cx="207170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71802" y="2714620"/>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43240" y="350043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43240" y="435769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7224" y="1428736"/>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2285992"/>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57224" y="3143248"/>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77174" y="4000504"/>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36802" y="928670"/>
            <a:ext cx="157163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068221" y="5572140"/>
            <a:ext cx="1071570" cy="369332"/>
          </a:xfrm>
          <a:prstGeom prst="rect">
            <a:avLst/>
          </a:prstGeom>
          <a:noFill/>
        </p:spPr>
        <p:txBody>
          <a:bodyPr wrap="square" rtlCol="0">
            <a:spAutoFit/>
          </a:bodyPr>
          <a:lstStyle/>
          <a:p>
            <a:r>
              <a:rPr lang="en-US" altLang="zh-CN" dirty="0" err="1"/>
              <a:t>Key</a:t>
            </a:r>
            <a:r>
              <a:rPr lang="en-US" altLang="zh-CN" dirty="0" err="1" smtClean="0"/>
              <a:t>Set</a:t>
            </a:r>
            <a:endParaRPr lang="zh-CN" altLang="en-US" dirty="0"/>
          </a:p>
        </p:txBody>
      </p:sp>
      <p:sp>
        <p:nvSpPr>
          <p:cNvPr id="2" name="矩形 1"/>
          <p:cNvSpPr/>
          <p:nvPr/>
        </p:nvSpPr>
        <p:spPr>
          <a:xfrm>
            <a:off x="5000628" y="928670"/>
            <a:ext cx="228601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07851" y="5716192"/>
            <a:ext cx="1071570" cy="369332"/>
          </a:xfrm>
          <a:prstGeom prst="rect">
            <a:avLst/>
          </a:prstGeom>
          <a:noFill/>
        </p:spPr>
        <p:txBody>
          <a:bodyPr wrap="square" rtlCol="0">
            <a:spAutoFit/>
          </a:bodyPr>
          <a:lstStyle/>
          <a:p>
            <a:r>
              <a:rPr lang="en-US" altLang="zh-CN" dirty="0" smtClean="0"/>
              <a:t>Values</a:t>
            </a:r>
            <a:endParaRPr lang="zh-CN" altLang="en-US" dirty="0"/>
          </a:p>
        </p:txBody>
      </p:sp>
      <p:cxnSp>
        <p:nvCxnSpPr>
          <p:cNvPr id="9" name="曲线连接符 8"/>
          <p:cNvCxnSpPr>
            <a:endCxn id="15" idx="3"/>
          </p:cNvCxnSpPr>
          <p:nvPr/>
        </p:nvCxnSpPr>
        <p:spPr>
          <a:xfrm rot="16200000" flipV="1">
            <a:off x="7049721" y="1879973"/>
            <a:ext cx="857256" cy="8120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endCxn id="16" idx="3"/>
          </p:cNvCxnSpPr>
          <p:nvPr/>
        </p:nvCxnSpPr>
        <p:spPr>
          <a:xfrm rot="10800000">
            <a:off x="7072330" y="2714620"/>
            <a:ext cx="812038" cy="71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17" idx="3"/>
          </p:cNvCxnSpPr>
          <p:nvPr/>
        </p:nvCxnSpPr>
        <p:spPr>
          <a:xfrm rot="10800000" flipV="1">
            <a:off x="7072330" y="2786058"/>
            <a:ext cx="812038" cy="785818"/>
          </a:xfrm>
          <a:prstGeom prst="curvedConnector3">
            <a:avLst>
              <a:gd name="adj1" fmla="val 362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8" idx="3"/>
          </p:cNvCxnSpPr>
          <p:nvPr/>
        </p:nvCxnSpPr>
        <p:spPr>
          <a:xfrm rot="5400000">
            <a:off x="6666787" y="3211551"/>
            <a:ext cx="1643074" cy="7920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84368" y="2494637"/>
            <a:ext cx="1008112" cy="646331"/>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Entry</a:t>
            </a:r>
            <a:endParaRPr lang="zh-CN" altLang="en-US" dirty="0"/>
          </a:p>
        </p:txBody>
      </p:sp>
      <p:sp>
        <p:nvSpPr>
          <p:cNvPr id="3" name="TextBox 2"/>
          <p:cNvSpPr txBox="1"/>
          <p:nvPr/>
        </p:nvSpPr>
        <p:spPr>
          <a:xfrm>
            <a:off x="1181073" y="5454582"/>
            <a:ext cx="1260140" cy="523220"/>
          </a:xfrm>
          <a:prstGeom prst="rect">
            <a:avLst/>
          </a:prstGeom>
          <a:noFill/>
        </p:spPr>
        <p:txBody>
          <a:bodyPr wrap="square" rtlCol="0">
            <a:spAutoFit/>
          </a:bodyPr>
          <a:lstStyle/>
          <a:p>
            <a:r>
              <a:rPr lang="en-US" altLang="zh-CN" sz="2800" b="1" dirty="0" smtClean="0"/>
              <a:t>Set</a:t>
            </a:r>
          </a:p>
        </p:txBody>
      </p:sp>
      <p:sp>
        <p:nvSpPr>
          <p:cNvPr id="8" name="TextBox 7"/>
          <p:cNvSpPr txBox="1"/>
          <p:nvPr/>
        </p:nvSpPr>
        <p:spPr>
          <a:xfrm>
            <a:off x="6679421" y="5562304"/>
            <a:ext cx="1800200" cy="523220"/>
          </a:xfrm>
          <a:prstGeom prst="rect">
            <a:avLst/>
          </a:prstGeom>
          <a:noFill/>
        </p:spPr>
        <p:txBody>
          <a:bodyPr wrap="square" rtlCol="0">
            <a:spAutoFit/>
          </a:bodyPr>
          <a:lstStyle/>
          <a:p>
            <a:r>
              <a:rPr lang="en-US" altLang="zh-CN" sz="2800" b="1" dirty="0" smtClean="0"/>
              <a:t>Collection</a:t>
            </a:r>
            <a:endParaRPr lang="zh-CN" altLang="en-US" sz="2800" b="1" dirty="0"/>
          </a:p>
        </p:txBody>
      </p:sp>
      <p:sp>
        <p:nvSpPr>
          <p:cNvPr id="11" name="TextBox 10"/>
          <p:cNvSpPr txBox="1"/>
          <p:nvPr/>
        </p:nvSpPr>
        <p:spPr>
          <a:xfrm>
            <a:off x="8100392" y="3356992"/>
            <a:ext cx="792088" cy="461665"/>
          </a:xfrm>
          <a:prstGeom prst="rect">
            <a:avLst/>
          </a:prstGeom>
          <a:noFill/>
        </p:spPr>
        <p:txBody>
          <a:bodyPr wrap="square" rtlCol="0">
            <a:spAutoFit/>
          </a:bodyPr>
          <a:lstStyle/>
          <a:p>
            <a:r>
              <a:rPr lang="en-US" altLang="zh-CN" sz="2400" b="1" dirty="0" smtClean="0"/>
              <a:t>Set</a:t>
            </a:r>
            <a:endParaRPr lang="zh-CN" altLang="en-US" sz="2400" b="1" dirty="0"/>
          </a:p>
        </p:txBody>
      </p:sp>
    </p:spTree>
    <p:extLst>
      <p:ext uri="{BB962C8B-B14F-4D97-AF65-F5344CB8AC3E}">
        <p14:creationId xmlns:p14="http://schemas.microsoft.com/office/powerpoint/2010/main" val="3243059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254810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985066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326728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467544" y="1700808"/>
            <a:ext cx="8229600" cy="3888432"/>
          </a:xfrm>
        </p:spPr>
        <p:txBody>
          <a:bodyPr>
            <a:normAutofit/>
          </a:bodyPr>
          <a:lstStyle/>
          <a:p>
            <a:pPr>
              <a:buFont typeface="Wingdings" pitchFamily="2" charset="2"/>
              <a:buChar char="l"/>
            </a:pPr>
            <a:r>
              <a:rPr lang="zh-CN" altLang="en-US" sz="2400" dirty="0" smtClean="0">
                <a:ea typeface="宋体" pitchFamily="2" charset="-122"/>
                <a:cs typeface="Times New Roman" pitchFamily="18" charset="0"/>
              </a:rPr>
              <a:t>一方面，</a:t>
            </a:r>
            <a:r>
              <a:rPr lang="zh-CN" altLang="en-US" sz="2400" dirty="0">
                <a:ea typeface="宋体" pitchFamily="2" charset="-122"/>
                <a:cs typeface="Times New Roman" pitchFamily="18" charset="0"/>
              </a:rPr>
              <a:t> 面向对象语言对事物的体现都是以对象的形式</a:t>
            </a:r>
            <a:r>
              <a:rPr lang="zh-CN" altLang="en-US" sz="2400" dirty="0" smtClean="0">
                <a:ea typeface="宋体" pitchFamily="2" charset="-122"/>
                <a:cs typeface="Times New Roman" pitchFamily="18" charset="0"/>
              </a:rPr>
              <a:t>，为了</a:t>
            </a:r>
            <a:r>
              <a:rPr lang="zh-CN" altLang="en-US" sz="2400" dirty="0">
                <a:ea typeface="宋体" pitchFamily="2" charset="-122"/>
                <a:cs typeface="Times New Roman" pitchFamily="18" charset="0"/>
              </a:rPr>
              <a:t>方便对多个对象的操作，</a:t>
            </a:r>
            <a:r>
              <a:rPr lang="zh-CN" altLang="en-US" sz="2400" dirty="0" smtClean="0">
                <a:ea typeface="宋体" pitchFamily="2" charset="-122"/>
                <a:cs typeface="Times New Roman" pitchFamily="18" charset="0"/>
              </a:rPr>
              <a:t>就要对</a:t>
            </a:r>
            <a:r>
              <a:rPr lang="zh-CN" altLang="en-US" sz="2400" dirty="0">
                <a:ea typeface="宋体" pitchFamily="2" charset="-122"/>
                <a:cs typeface="Times New Roman" pitchFamily="18" charset="0"/>
              </a:rPr>
              <a:t>对象进行</a:t>
            </a:r>
            <a:r>
              <a:rPr lang="zh-CN" altLang="en-US" sz="2400" dirty="0" smtClean="0">
                <a:ea typeface="宋体" pitchFamily="2" charset="-122"/>
                <a:cs typeface="Times New Roman" pitchFamily="18" charset="0"/>
              </a:rPr>
              <a:t>存储。另一方面，使用</a:t>
            </a:r>
            <a:r>
              <a:rPr lang="en-US" altLang="zh-CN" sz="2400" dirty="0" smtClean="0">
                <a:ea typeface="宋体" pitchFamily="2" charset="-122"/>
                <a:cs typeface="Times New Roman" pitchFamily="18" charset="0"/>
              </a:rPr>
              <a:t>Array</a:t>
            </a:r>
            <a:r>
              <a:rPr lang="zh-CN" altLang="en-US" sz="2400" dirty="0" smtClean="0">
                <a:ea typeface="宋体" pitchFamily="2" charset="-122"/>
                <a:cs typeface="Times New Roman" pitchFamily="18" charset="0"/>
              </a:rPr>
              <a:t>存储对象方面具有一些弊端，而</a:t>
            </a: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集合就像一种容器，可以动态地把多个对象的引用放入容器中。</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集合类可以用于存储数量不等的多个</a:t>
            </a:r>
            <a:r>
              <a:rPr lang="zh-CN" altLang="en-US" sz="2400" b="1" dirty="0" smtClean="0">
                <a:solidFill>
                  <a:srgbClr val="C00000"/>
                </a:solidFill>
                <a:ea typeface="宋体" pitchFamily="2" charset="-122"/>
                <a:cs typeface="Times New Roman" pitchFamily="18" charset="0"/>
              </a:rPr>
              <a:t>对象</a:t>
            </a:r>
            <a:r>
              <a:rPr lang="zh-CN" altLang="en-US" sz="2400" dirty="0" smtClean="0">
                <a:ea typeface="宋体" pitchFamily="2" charset="-122"/>
                <a:cs typeface="Times New Roman" pitchFamily="18" charset="0"/>
              </a:rPr>
              <a:t>，还可用于保存具有映射关系的关联数组。</a:t>
            </a:r>
            <a:endParaRPr lang="en-US" altLang="zh-CN" sz="2400" dirty="0" smtClean="0">
              <a:ea typeface="宋体" pitchFamily="2" charset="-122"/>
              <a:cs typeface="Times New Roman" pitchFamily="18" charset="0"/>
            </a:endParaRPr>
          </a:p>
          <a:p>
            <a:pPr marL="0" indent="0">
              <a:buNone/>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209854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val="3099776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方法或者</a:t>
            </a:r>
            <a:r>
              <a:rPr lang="en-US" altLang="zh-CN" dirty="0" smtClean="0">
                <a:ea typeface="宋体" pitchFamily="2" charset="-122"/>
                <a:cs typeface="Times New Roman" pitchFamily="18" charset="0"/>
              </a:rPr>
              <a:t>compare()</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val="4280322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p14="http://schemas.microsoft.com/office/powerpoint/2010/main" val="1024081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20591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248847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等集合的工具类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itchFamily="2" charset="-122"/>
              </a:rPr>
              <a:t>操作数组的工具类：</a:t>
            </a:r>
            <a:r>
              <a:rPr lang="en-US" altLang="zh-CN" sz="2400" b="1" dirty="0" smtClean="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42889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a:t>
            </a:r>
            <a:r>
              <a:rPr lang="zh-CN" altLang="en-US" sz="2400" dirty="0">
                <a:ea typeface="宋体" pitchFamily="2" charset="-122"/>
                <a:cs typeface="Times New Roman" pitchFamily="18" charset="0"/>
              </a:rPr>
              <a:t>返回</a:t>
            </a:r>
            <a:r>
              <a:rPr lang="zh-CN" altLang="en-US" sz="2400" dirty="0" smtClean="0">
                <a:ea typeface="宋体" pitchFamily="2" charset="-122"/>
                <a:cs typeface="Times New Roman" pitchFamily="18" charset="0"/>
              </a:rPr>
              <a:t>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3804773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p14="http://schemas.microsoft.com/office/powerpoint/2010/main" val="1750784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val="3392548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306849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395536" y="1412776"/>
            <a:ext cx="8280920" cy="4392488"/>
          </a:xfrm>
        </p:spPr>
        <p:txBody>
          <a:bodyPr>
            <a:normAutofit/>
          </a:bodyPr>
          <a:lstStyle/>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Java </a:t>
            </a:r>
            <a:r>
              <a:rPr lang="zh-CN" altLang="en-US" dirty="0" smtClean="0">
                <a:ea typeface="宋体" pitchFamily="2" charset="-122"/>
                <a:cs typeface="Times New Roman" pitchFamily="18" charset="0"/>
              </a:rPr>
              <a:t>集合可分为 </a:t>
            </a:r>
            <a:r>
              <a:rPr lang="en-US" altLang="zh-CN" dirty="0" smtClean="0">
                <a:ea typeface="宋体" pitchFamily="2" charset="-122"/>
                <a:cs typeface="Times New Roman" pitchFamily="18" charset="0"/>
              </a:rPr>
              <a:t>Collection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两种体系</a:t>
            </a:r>
            <a:endParaRPr lang="en-US" altLang="zh-CN" dirty="0" smtClean="0">
              <a:ea typeface="宋体" pitchFamily="2" charset="-122"/>
              <a:cs typeface="Times New Roman" pitchFamily="18" charset="0"/>
            </a:endParaRP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endParaRPr lang="en-US" altLang="zh-CN" b="1"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a:t>
            </a:r>
            <a:r>
              <a:rPr lang="zh-CN" altLang="en-US" sz="2400" dirty="0" smtClean="0">
                <a:ea typeface="宋体" pitchFamily="2" charset="-122"/>
                <a:cs typeface="Times New Roman" pitchFamily="18" charset="0"/>
              </a:rPr>
              <a:t>无序、不可重复的集合 </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类似高中的“</a:t>
            </a:r>
            <a:r>
              <a:rPr lang="zh-CN" altLang="en-US" dirty="0">
                <a:solidFill>
                  <a:srgbClr val="FF0000"/>
                </a:solidFill>
                <a:ea typeface="宋体" pitchFamily="2" charset="-122"/>
                <a:cs typeface="Times New Roman" pitchFamily="18" charset="0"/>
              </a:rPr>
              <a:t>集合</a:t>
            </a:r>
            <a:r>
              <a:rPr lang="zh-CN" altLang="en-US" dirty="0" smtClean="0">
                <a:solidFill>
                  <a:srgbClr val="FF0000"/>
                </a:solidFill>
                <a:ea typeface="宋体" pitchFamily="2" charset="-122"/>
                <a:cs typeface="Times New Roman" pitchFamily="18" charset="0"/>
              </a:rPr>
              <a:t>”</a:t>
            </a:r>
            <a:endParaRPr lang="en-US" altLang="zh-CN"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  </a:t>
            </a:r>
            <a:r>
              <a:rPr lang="en-US" altLang="zh-CN" sz="2400" dirty="0" smtClean="0">
                <a:ea typeface="宋体" pitchFamily="2" charset="-122"/>
                <a:cs typeface="Times New Roman" pitchFamily="18" charset="0"/>
              </a:rPr>
              <a:t>---</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动态</a:t>
            </a:r>
            <a:r>
              <a:rPr lang="en-US" altLang="zh-CN" dirty="0" smtClean="0">
                <a:solidFill>
                  <a:srgbClr val="FF0000"/>
                </a:solidFill>
                <a:ea typeface="宋体" pitchFamily="2" charset="-122"/>
                <a:cs typeface="Times New Roman" pitchFamily="18" charset="0"/>
              </a:rPr>
              <a:t>”</a:t>
            </a:r>
            <a:r>
              <a:rPr lang="zh-CN" altLang="en-US" dirty="0" smtClean="0">
                <a:solidFill>
                  <a:srgbClr val="FF0000"/>
                </a:solidFill>
                <a:ea typeface="宋体" pitchFamily="2" charset="-122"/>
                <a:cs typeface="Times New Roman" pitchFamily="18" charset="0"/>
              </a:rPr>
              <a:t>数组</a:t>
            </a:r>
            <a:endParaRPr lang="en-US" altLang="zh-CN" dirty="0">
              <a:solidFill>
                <a:srgbClr val="FF0000"/>
              </a:solidFill>
              <a:ea typeface="宋体" pitchFamily="2" charset="-122"/>
              <a:cs typeface="Times New Roman" pitchFamily="18" charset="0"/>
            </a:endParaRPr>
          </a:p>
          <a:p>
            <a:pPr marL="741600" lvl="3">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 Map</a:t>
            </a:r>
            <a:r>
              <a:rPr lang="zh-CN" altLang="en-US" sz="2400" b="1" dirty="0" smtClean="0">
                <a:solidFill>
                  <a:srgbClr val="FF0000"/>
                </a:solidFill>
                <a:ea typeface="宋体" pitchFamily="2" charset="-122"/>
                <a:cs typeface="Times New Roman" pitchFamily="18" charset="0"/>
              </a:rPr>
              <a:t>接口：</a:t>
            </a:r>
            <a:r>
              <a:rPr lang="zh-CN" altLang="en-US" sz="2400" dirty="0" smtClean="0">
                <a:ea typeface="宋体" pitchFamily="2" charset="-122"/>
                <a:cs typeface="Times New Roman" pitchFamily="18" charset="0"/>
              </a:rPr>
              <a:t>具有映射关系“</a:t>
            </a:r>
            <a:r>
              <a:rPr lang="en-US" altLang="zh-CN" sz="2400" dirty="0" smtClean="0">
                <a:ea typeface="宋体" pitchFamily="2" charset="-122"/>
                <a:cs typeface="Times New Roman" pitchFamily="18" charset="0"/>
              </a:rPr>
              <a:t>key-value</a:t>
            </a:r>
            <a:r>
              <a:rPr lang="zh-CN" altLang="en-US" sz="2400" dirty="0" smtClean="0">
                <a:ea typeface="宋体" pitchFamily="2" charset="-122"/>
                <a:cs typeface="Times New Roman" pitchFamily="18" charset="0"/>
              </a:rPr>
              <a:t>对”的集合 </a:t>
            </a:r>
            <a:r>
              <a:rPr lang="en-US" altLang="zh-CN" sz="2000" dirty="0" smtClean="0">
                <a:solidFill>
                  <a:srgbClr val="FF0000"/>
                </a:solidFill>
                <a:ea typeface="宋体" pitchFamily="2" charset="-122"/>
                <a:cs typeface="Times New Roman" pitchFamily="18" charset="0"/>
              </a:rPr>
              <a:t>---</a:t>
            </a:r>
            <a:r>
              <a:rPr lang="zh-CN" altLang="en-US" sz="2000" dirty="0" smtClean="0">
                <a:solidFill>
                  <a:srgbClr val="FF0000"/>
                </a:solidFill>
                <a:ea typeface="宋体" pitchFamily="2" charset="-122"/>
                <a:cs typeface="Times New Roman" pitchFamily="18" charset="0"/>
              </a:rPr>
              <a:t>类似于高中的“函数” </a:t>
            </a:r>
            <a:r>
              <a:rPr lang="en-US" altLang="zh-CN" sz="2000" dirty="0" smtClean="0">
                <a:solidFill>
                  <a:srgbClr val="FF0000"/>
                </a:solidFill>
                <a:ea typeface="宋体" pitchFamily="2" charset="-122"/>
                <a:cs typeface="Times New Roman" pitchFamily="18" charset="0"/>
              </a:rPr>
              <a:t>y = f(x)   (x1,y1) (x2,y2)</a:t>
            </a:r>
            <a:endParaRPr lang="en-US" altLang="zh-CN" sz="2400" dirty="0" smtClean="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315159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76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48478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Collection</a:t>
            </a:r>
            <a:endParaRPr lang="zh-CN" altLang="en-US" sz="2400" b="1" dirty="0">
              <a:solidFill>
                <a:schemeClr val="tx1"/>
              </a:solidFill>
            </a:endParaRPr>
          </a:p>
        </p:txBody>
      </p:sp>
      <p:sp>
        <p:nvSpPr>
          <p:cNvPr id="23" name="圆角矩形 22"/>
          <p:cNvSpPr/>
          <p:nvPr/>
        </p:nvSpPr>
        <p:spPr>
          <a:xfrm>
            <a:off x="3108602" y="238488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List</a:t>
            </a:r>
            <a:endParaRPr lang="zh-CN" altLang="en-US" sz="2400" b="1" dirty="0">
              <a:solidFill>
                <a:schemeClr val="tx1"/>
              </a:solidFill>
            </a:endParaRPr>
          </a:p>
        </p:txBody>
      </p:sp>
      <p:sp>
        <p:nvSpPr>
          <p:cNvPr id="24" name="圆角矩形 23"/>
          <p:cNvSpPr/>
          <p:nvPr/>
        </p:nvSpPr>
        <p:spPr>
          <a:xfrm>
            <a:off x="7236295" y="238488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Set</a:t>
            </a:r>
            <a:endParaRPr lang="zh-CN" altLang="en-US" sz="2400" b="1" dirty="0">
              <a:solidFill>
                <a:schemeClr val="tx1"/>
              </a:solidFill>
            </a:endParaRPr>
          </a:p>
        </p:txBody>
      </p:sp>
      <p:sp>
        <p:nvSpPr>
          <p:cNvPr id="27" name="圆角矩形 26"/>
          <p:cNvSpPr/>
          <p:nvPr/>
        </p:nvSpPr>
        <p:spPr>
          <a:xfrm>
            <a:off x="802051" y="3365399"/>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Vector</a:t>
            </a:r>
            <a:endParaRPr lang="zh-CN" altLang="en-US" sz="2400" b="1" dirty="0">
              <a:solidFill>
                <a:schemeClr val="tx1"/>
              </a:solidFill>
            </a:endParaRPr>
          </a:p>
        </p:txBody>
      </p:sp>
      <p:sp>
        <p:nvSpPr>
          <p:cNvPr id="28" name="圆角矩形 27"/>
          <p:cNvSpPr/>
          <p:nvPr/>
        </p:nvSpPr>
        <p:spPr>
          <a:xfrm>
            <a:off x="2077254" y="3354975"/>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ArrayList</a:t>
            </a:r>
            <a:endParaRPr lang="zh-CN" altLang="en-US" sz="2000" b="1" dirty="0">
              <a:solidFill>
                <a:schemeClr val="tx1"/>
              </a:solidFill>
            </a:endParaRPr>
          </a:p>
        </p:txBody>
      </p:sp>
      <p:sp>
        <p:nvSpPr>
          <p:cNvPr id="29" name="圆角矩形 28"/>
          <p:cNvSpPr/>
          <p:nvPr/>
        </p:nvSpPr>
        <p:spPr>
          <a:xfrm>
            <a:off x="3779912" y="3364627"/>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LinkedList</a:t>
            </a:r>
            <a:endParaRPr lang="zh-CN" altLang="en-US" sz="2400" b="1" dirty="0">
              <a:solidFill>
                <a:schemeClr val="tx1"/>
              </a:solidFill>
            </a:endParaRPr>
          </a:p>
        </p:txBody>
      </p:sp>
      <p:sp>
        <p:nvSpPr>
          <p:cNvPr id="30" name="圆角矩形 29"/>
          <p:cNvSpPr/>
          <p:nvPr/>
        </p:nvSpPr>
        <p:spPr>
          <a:xfrm>
            <a:off x="5724129" y="3284984"/>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HashSet</a:t>
            </a:r>
            <a:endParaRPr lang="zh-CN" altLang="en-US" sz="2400" b="1" dirty="0">
              <a:solidFill>
                <a:schemeClr val="tx1"/>
              </a:solidFill>
            </a:endParaRPr>
          </a:p>
        </p:txBody>
      </p:sp>
      <p:sp>
        <p:nvSpPr>
          <p:cNvPr id="31" name="圆角矩形 30"/>
          <p:cNvSpPr/>
          <p:nvPr/>
        </p:nvSpPr>
        <p:spPr>
          <a:xfrm>
            <a:off x="7524328" y="3284984"/>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860032" y="4229870"/>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LinkedHashSet</a:t>
            </a:r>
            <a:endParaRPr lang="zh-CN" altLang="en-US" sz="2400" b="1" dirty="0">
              <a:solidFill>
                <a:schemeClr val="tx1"/>
              </a:solidFill>
            </a:endParaRPr>
          </a:p>
        </p:txBody>
      </p:sp>
      <p:sp>
        <p:nvSpPr>
          <p:cNvPr id="33" name="圆角矩形 32"/>
          <p:cNvSpPr/>
          <p:nvPr/>
        </p:nvSpPr>
        <p:spPr>
          <a:xfrm>
            <a:off x="755576" y="5157192"/>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Comparable</a:t>
            </a:r>
            <a:endParaRPr lang="zh-CN" altLang="en-US" b="1" dirty="0">
              <a:solidFill>
                <a:schemeClr val="tx1"/>
              </a:solidFill>
            </a:endParaRPr>
          </a:p>
        </p:txBody>
      </p:sp>
      <p:sp>
        <p:nvSpPr>
          <p:cNvPr id="34" name="圆角矩形 33"/>
          <p:cNvSpPr/>
          <p:nvPr/>
        </p:nvSpPr>
        <p:spPr>
          <a:xfrm>
            <a:off x="2411760" y="5157192"/>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Comparator</a:t>
            </a:r>
            <a:endParaRPr lang="zh-CN" altLang="en-US" b="1" dirty="0">
              <a:solidFill>
                <a:schemeClr val="tx1"/>
              </a:solidFill>
            </a:endParaRPr>
          </a:p>
        </p:txBody>
      </p:sp>
      <p:sp>
        <p:nvSpPr>
          <p:cNvPr id="41" name="圆角矩形 40"/>
          <p:cNvSpPr/>
          <p:nvPr/>
        </p:nvSpPr>
        <p:spPr>
          <a:xfrm>
            <a:off x="6285012" y="5240777"/>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Collections</a:t>
            </a:r>
            <a:endParaRPr lang="zh-CN" altLang="en-US" b="1" dirty="0">
              <a:solidFill>
                <a:schemeClr val="tx1"/>
              </a:solidFill>
            </a:endParaRPr>
          </a:p>
        </p:txBody>
      </p:sp>
      <p:sp>
        <p:nvSpPr>
          <p:cNvPr id="42" name="圆角矩形 41"/>
          <p:cNvSpPr/>
          <p:nvPr/>
        </p:nvSpPr>
        <p:spPr>
          <a:xfrm>
            <a:off x="658664" y="1536635"/>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Iterator</a:t>
            </a:r>
            <a:endParaRPr lang="zh-CN" altLang="en-US" sz="2400" b="1" dirty="0">
              <a:solidFill>
                <a:schemeClr val="tx1"/>
              </a:solidFill>
            </a:endParaRPr>
          </a:p>
        </p:txBody>
      </p:sp>
      <p:sp>
        <p:nvSpPr>
          <p:cNvPr id="45" name="圆角矩形 44"/>
          <p:cNvSpPr/>
          <p:nvPr/>
        </p:nvSpPr>
        <p:spPr>
          <a:xfrm>
            <a:off x="539552" y="2348881"/>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5400000" flipH="1" flipV="1">
            <a:off x="4148034" y="1429079"/>
            <a:ext cx="360040" cy="15515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072" y="922611"/>
            <a:ext cx="360040" cy="256450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5400000" flipH="1" flipV="1">
            <a:off x="2197498" y="2010628"/>
            <a:ext cx="512464" cy="2197078"/>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5400000" flipH="1" flipV="1">
            <a:off x="2863392" y="2666098"/>
            <a:ext cx="502040" cy="875714"/>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91313" y="2613891"/>
            <a:ext cx="511692" cy="989779"/>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5400000" flipH="1" flipV="1">
            <a:off x="6809454" y="2426093"/>
            <a:ext cx="432050" cy="1285732"/>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04348" y="2816931"/>
            <a:ext cx="432050" cy="50405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970105" y="3853092"/>
            <a:ext cx="412508" cy="37677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801" y="1754814"/>
            <a:ext cx="2276717" cy="248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130260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6" name="矩形 85"/>
          <p:cNvSpPr/>
          <p:nvPr/>
        </p:nvSpPr>
        <p:spPr>
          <a:xfrm>
            <a:off x="467544" y="494116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7" name="矩形 86"/>
          <p:cNvSpPr/>
          <p:nvPr/>
        </p:nvSpPr>
        <p:spPr>
          <a:xfrm>
            <a:off x="6012160" y="505262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rgbClr val="00B0F0"/>
              </a:solidFill>
            </a:endParaRPr>
          </a:p>
        </p:txBody>
      </p:sp>
      <p:sp>
        <p:nvSpPr>
          <p:cNvPr id="1046" name="TextBox 1045"/>
          <p:cNvSpPr txBox="1"/>
          <p:nvPr/>
        </p:nvSpPr>
        <p:spPr>
          <a:xfrm>
            <a:off x="802051" y="1086581"/>
            <a:ext cx="1116751" cy="400110"/>
          </a:xfrm>
          <a:prstGeom prst="rect">
            <a:avLst/>
          </a:prstGeom>
          <a:noFill/>
        </p:spPr>
        <p:txBody>
          <a:bodyPr wrap="square" rtlCol="0">
            <a:spAutoFit/>
          </a:bodyPr>
          <a:lstStyle/>
          <a:p>
            <a:r>
              <a:rPr lang="zh-CN" altLang="en-US" sz="2000" b="1" dirty="0">
                <a:ea typeface="宋体" pitchFamily="2" charset="-122"/>
              </a:rPr>
              <a:t>迭代器</a:t>
            </a:r>
          </a:p>
        </p:txBody>
      </p:sp>
      <p:sp>
        <p:nvSpPr>
          <p:cNvPr id="1047" name="TextBox 1046"/>
          <p:cNvSpPr txBox="1"/>
          <p:nvPr/>
        </p:nvSpPr>
        <p:spPr>
          <a:xfrm>
            <a:off x="1498893" y="5640343"/>
            <a:ext cx="1609709" cy="369332"/>
          </a:xfrm>
          <a:prstGeom prst="rect">
            <a:avLst/>
          </a:prstGeom>
          <a:noFill/>
        </p:spPr>
        <p:txBody>
          <a:bodyPr wrap="square" rtlCol="0">
            <a:spAutoFit/>
          </a:bodyPr>
          <a:lstStyle/>
          <a:p>
            <a:r>
              <a:rPr lang="zh-CN" altLang="en-US" b="1" dirty="0" smtClean="0">
                <a:ea typeface="宋体" pitchFamily="2" charset="-122"/>
              </a:rPr>
              <a:t>对象排序接口</a:t>
            </a:r>
            <a:endParaRPr lang="zh-CN" altLang="en-US" b="1" dirty="0">
              <a:ea typeface="宋体" pitchFamily="2" charset="-122"/>
            </a:endParaRPr>
          </a:p>
        </p:txBody>
      </p:sp>
      <p:sp>
        <p:nvSpPr>
          <p:cNvPr id="1048" name="TextBox 1047"/>
          <p:cNvSpPr txBox="1"/>
          <p:nvPr/>
        </p:nvSpPr>
        <p:spPr>
          <a:xfrm>
            <a:off x="6357021" y="5795972"/>
            <a:ext cx="1368152" cy="369332"/>
          </a:xfrm>
          <a:prstGeom prst="rect">
            <a:avLst/>
          </a:prstGeom>
          <a:noFill/>
        </p:spPr>
        <p:txBody>
          <a:bodyPr wrap="square" rtlCol="0">
            <a:spAutoFit/>
          </a:bodyPr>
          <a:lstStyle/>
          <a:p>
            <a:r>
              <a:rPr lang="zh-CN" altLang="en-US" b="1" dirty="0" smtClean="0">
                <a:ea typeface="宋体" pitchFamily="2" charset="-122"/>
              </a:rPr>
              <a:t>容器工具类</a:t>
            </a:r>
            <a:endParaRPr lang="zh-CN" altLang="en-US" b="1" dirty="0">
              <a:ea typeface="宋体" pitchFamily="2" charset="-122"/>
            </a:endParaRPr>
          </a:p>
        </p:txBody>
      </p:sp>
      <p:sp>
        <p:nvSpPr>
          <p:cNvPr id="1049" name="TextBox 1048"/>
          <p:cNvSpPr txBox="1"/>
          <p:nvPr/>
        </p:nvSpPr>
        <p:spPr>
          <a:xfrm>
            <a:off x="3057160" y="712443"/>
            <a:ext cx="4863214"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Collection</a:t>
            </a:r>
            <a:r>
              <a:rPr lang="zh-CN" altLang="en-US" sz="3200" b="1" dirty="0">
                <a:ea typeface="宋体" pitchFamily="2" charset="-122"/>
                <a:cs typeface="Times New Roman" pitchFamily="18" charset="0"/>
              </a:rPr>
              <a:t>接口</a:t>
            </a:r>
            <a:r>
              <a:rPr lang="zh-CN" altLang="en-US" sz="3200" b="1" dirty="0" smtClean="0">
                <a:ea typeface="宋体" pitchFamily="2" charset="-122"/>
                <a:cs typeface="Times New Roman" pitchFamily="18" charset="0"/>
              </a:rPr>
              <a:t>继承树</a:t>
            </a:r>
            <a:endParaRPr lang="zh-CN" altLang="en-US" sz="3200" b="1" dirty="0">
              <a:ea typeface="宋体" pitchFamily="2" charset="-122"/>
              <a:cs typeface="Times New Roman" pitchFamily="18" charset="0"/>
            </a:endParaRPr>
          </a:p>
        </p:txBody>
      </p:sp>
      <p:sp>
        <p:nvSpPr>
          <p:cNvPr id="1050" name="TextBox 1049"/>
          <p:cNvSpPr txBox="1"/>
          <p:nvPr/>
        </p:nvSpPr>
        <p:spPr>
          <a:xfrm>
            <a:off x="2427345" y="1358774"/>
            <a:ext cx="745613" cy="400110"/>
          </a:xfrm>
          <a:prstGeom prst="rect">
            <a:avLst/>
          </a:prstGeom>
          <a:noFill/>
        </p:spPr>
        <p:txBody>
          <a:bodyPr wrap="square" rtlCol="0">
            <a:spAutoFit/>
          </a:bodyPr>
          <a:lstStyle/>
          <a:p>
            <a:r>
              <a:rPr lang="zh-CN" altLang="en-US" sz="2000" b="1" dirty="0" smtClean="0">
                <a:ea typeface="宋体" pitchFamily="2" charset="-122"/>
              </a:rPr>
              <a:t>获取</a:t>
            </a:r>
            <a:endParaRPr lang="zh-CN" altLang="en-US" sz="2000" b="1" dirty="0">
              <a:ea typeface="宋体" pitchFamily="2" charset="-122"/>
            </a:endParaRPr>
          </a:p>
        </p:txBody>
      </p:sp>
      <p:sp>
        <p:nvSpPr>
          <p:cNvPr id="44" name="Text Box 10"/>
          <p:cNvSpPr txBox="1">
            <a:spLocks noChangeArrowheads="1"/>
          </p:cNvSpPr>
          <p:nvPr/>
        </p:nvSpPr>
        <p:spPr bwMode="auto">
          <a:xfrm>
            <a:off x="4762500" y="6138011"/>
            <a:ext cx="4381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553682" y="4301053"/>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172400" y="3853091"/>
            <a:ext cx="29354" cy="447962"/>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88733" y="202268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6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接口继承树</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3072197"/>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3072199"/>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3072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798231"/>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798231"/>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761435" y="1315385"/>
            <a:ext cx="867333"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551617" y="1171496"/>
            <a:ext cx="867335"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871318"/>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646104"/>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646102"/>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646104"/>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518248" y="2204864"/>
            <a:ext cx="0" cy="86733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88224" y="1556792"/>
            <a:ext cx="2376264" cy="646331"/>
          </a:xfrm>
          <a:prstGeom prst="rect">
            <a:avLst/>
          </a:prstGeom>
          <a:noFill/>
        </p:spPr>
        <p:txBody>
          <a:bodyPr wrap="square" rtlCol="0">
            <a:spAutoFit/>
          </a:bodyPr>
          <a:lstStyle/>
          <a:p>
            <a:r>
              <a:rPr lang="en-US" altLang="zh-CN" dirty="0" smtClean="0"/>
              <a:t>y = f(x);</a:t>
            </a:r>
          </a:p>
          <a:p>
            <a:r>
              <a:rPr lang="en-US" altLang="zh-CN" dirty="0" smtClean="0"/>
              <a:t>y =  x*2 + 3;</a:t>
            </a:r>
            <a:endParaRPr lang="zh-CN" altLang="en-US" dirty="0"/>
          </a:p>
        </p:txBody>
      </p:sp>
    </p:spTree>
    <p:extLst>
      <p:ext uri="{BB962C8B-B14F-4D97-AF65-F5344CB8AC3E}">
        <p14:creationId xmlns:p14="http://schemas.microsoft.com/office/powerpoint/2010/main" val="351691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88867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772816"/>
            <a:ext cx="2880320" cy="1200329"/>
          </a:xfrm>
          <a:prstGeom prst="rect">
            <a:avLst/>
          </a:prstGeom>
        </p:spPr>
        <p:txBody>
          <a:bodyPr wrap="square">
            <a:spAutoFit/>
          </a:bodyPr>
          <a:lstStyle/>
          <a:p>
            <a:r>
              <a:rPr lang="en-US" altLang="zh-CN" u="sng" dirty="0"/>
              <a:t>Iterator </a:t>
            </a:r>
            <a:r>
              <a:rPr lang="en-US" altLang="zh-CN" u="sng" dirty="0" err="1"/>
              <a:t>i</a:t>
            </a:r>
            <a:r>
              <a:rPr lang="en-US" altLang="zh-CN" u="sng" dirty="0"/>
              <a:t> = </a:t>
            </a:r>
            <a:r>
              <a:rPr lang="en-US" altLang="zh-CN" u="sng" dirty="0" err="1"/>
              <a:t>coll.iterator</a:t>
            </a:r>
            <a:r>
              <a:rPr lang="en-US" altLang="zh-CN" u="sng" dirty="0"/>
              <a:t>();</a:t>
            </a:r>
          </a:p>
          <a:p>
            <a:r>
              <a:rPr lang="en-US" altLang="zh-CN" b="1" dirty="0"/>
              <a:t>while(</a:t>
            </a:r>
            <a:r>
              <a:rPr lang="en-US" altLang="zh-CN" b="1" dirty="0" err="1"/>
              <a:t>i.hasNext</a:t>
            </a:r>
            <a:r>
              <a:rPr lang="en-US" altLang="zh-CN" b="1" dirty="0"/>
              <a:t>()){</a:t>
            </a:r>
          </a:p>
          <a:p>
            <a:r>
              <a:rPr lang="en-US" altLang="zh-CN" dirty="0" err="1"/>
              <a:t>System.</a:t>
            </a:r>
            <a:r>
              <a:rPr lang="en-US" altLang="zh-CN" i="1" dirty="0" err="1"/>
              <a:t>out.println</a:t>
            </a:r>
            <a:r>
              <a:rPr lang="en-US" altLang="zh-CN" i="1" dirty="0"/>
              <a:t>(</a:t>
            </a:r>
            <a:r>
              <a:rPr lang="en-US" altLang="zh-CN" i="1" dirty="0" err="1"/>
              <a:t>i.next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480943625"/>
              </p:ext>
            </p:extLst>
          </p:nvPr>
        </p:nvGraphicFramePr>
        <p:xfrm>
          <a:off x="5724128" y="1741984"/>
          <a:ext cx="2327920" cy="3976215"/>
        </p:xfrm>
        <a:graphic>
          <a:graphicData uri="http://schemas.openxmlformats.org/drawingml/2006/table">
            <a:tbl>
              <a:tblPr firstRow="1" bandRow="1">
                <a:tableStyleId>{5940675A-B579-460E-94D1-54222C63F5DA}</a:tableStyleId>
              </a:tblPr>
              <a:tblGrid>
                <a:gridCol w="2327920"/>
              </a:tblGrid>
              <a:tr h="795243">
                <a:tc>
                  <a:txBody>
                    <a:bodyPr/>
                    <a:lstStyle/>
                    <a:p>
                      <a:r>
                        <a:rPr lang="en-US" altLang="zh-CN" dirty="0" smtClean="0"/>
                        <a:t>123</a:t>
                      </a:r>
                      <a:endParaRPr lang="zh-CN" altLang="en-US" dirty="0"/>
                    </a:p>
                  </a:txBody>
                  <a:tcPr/>
                </a:tc>
              </a:tr>
              <a:tr h="795243">
                <a:tc>
                  <a:txBody>
                    <a:bodyPr/>
                    <a:lstStyle/>
                    <a:p>
                      <a:r>
                        <a:rPr lang="en-US" altLang="zh-CN" dirty="0" smtClean="0"/>
                        <a:t>AA</a:t>
                      </a:r>
                      <a:endParaRPr lang="zh-CN" altLang="en-US" dirty="0"/>
                    </a:p>
                  </a:txBody>
                  <a:tcPr/>
                </a:tc>
              </a:tr>
              <a:tr h="795243">
                <a:tc>
                  <a:txBody>
                    <a:bodyPr/>
                    <a:lstStyle/>
                    <a:p>
                      <a:r>
                        <a:rPr lang="en-US" altLang="zh-CN" dirty="0" smtClean="0"/>
                        <a:t>BB</a:t>
                      </a:r>
                      <a:endParaRPr lang="zh-CN" altLang="en-US" dirty="0"/>
                    </a:p>
                  </a:txBody>
                  <a:tcPr/>
                </a:tc>
              </a:tr>
              <a:tr h="795243">
                <a:tc>
                  <a:txBody>
                    <a:bodyPr/>
                    <a:lstStyle/>
                    <a:p>
                      <a:r>
                        <a:rPr lang="en-US" altLang="zh-CN" dirty="0" smtClean="0"/>
                        <a:t>456</a:t>
                      </a:r>
                      <a:endParaRPr lang="zh-CN" altLang="en-US" dirty="0"/>
                    </a:p>
                  </a:txBody>
                  <a:tcPr/>
                </a:tc>
              </a:tr>
              <a:tr h="795243">
                <a:tc>
                  <a:txBody>
                    <a:bodyPr/>
                    <a:lstStyle/>
                    <a:p>
                      <a:r>
                        <a:rPr lang="en-US" altLang="zh-CN" dirty="0" smtClean="0"/>
                        <a:t>new Person()</a:t>
                      </a:r>
                      <a:endParaRPr lang="zh-CN" altLang="en-US" dirty="0"/>
                    </a:p>
                  </a:txBody>
                  <a:tcPr/>
                </a:tc>
              </a:tr>
            </a:tbl>
          </a:graphicData>
        </a:graphic>
      </p:graphicFrame>
      <p:cxnSp>
        <p:nvCxnSpPr>
          <p:cNvPr id="7" name="直接箭头连接符 6"/>
          <p:cNvCxnSpPr/>
          <p:nvPr/>
        </p:nvCxnSpPr>
        <p:spPr>
          <a:xfrm>
            <a:off x="4499992" y="1196752"/>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67944" y="796933"/>
            <a:ext cx="1224631" cy="369332"/>
          </a:xfrm>
          <a:prstGeom prst="rect">
            <a:avLst/>
          </a:prstGeom>
        </p:spPr>
        <p:txBody>
          <a:bodyPr wrap="none">
            <a:spAutoFit/>
          </a:bodyPr>
          <a:lstStyle/>
          <a:p>
            <a:r>
              <a:rPr lang="en-US" altLang="zh-CN" b="1" dirty="0" err="1"/>
              <a:t>i.hasNext</a:t>
            </a:r>
            <a:r>
              <a:rPr lang="en-US" altLang="zh-CN" b="1" dirty="0"/>
              <a:t>()</a:t>
            </a:r>
            <a:endParaRPr lang="zh-CN" altLang="en-US" dirty="0"/>
          </a:p>
        </p:txBody>
      </p:sp>
      <p:sp>
        <p:nvSpPr>
          <p:cNvPr id="9" name="矩形 8"/>
          <p:cNvSpPr/>
          <p:nvPr/>
        </p:nvSpPr>
        <p:spPr>
          <a:xfrm>
            <a:off x="4680259" y="1772816"/>
            <a:ext cx="837858" cy="369332"/>
          </a:xfrm>
          <a:prstGeom prst="rect">
            <a:avLst/>
          </a:prstGeom>
        </p:spPr>
        <p:txBody>
          <a:bodyPr wrap="none">
            <a:spAutoFit/>
          </a:bodyPr>
          <a:lstStyle/>
          <a:p>
            <a:r>
              <a:rPr lang="en-US" altLang="zh-CN" i="1" dirty="0" err="1"/>
              <a:t>i.next</a:t>
            </a:r>
            <a:r>
              <a:rPr lang="en-US" altLang="zh-CN" i="1" dirty="0"/>
              <a:t>()</a:t>
            </a:r>
            <a:endParaRPr lang="zh-CN" altLang="en-US" dirty="0"/>
          </a:p>
        </p:txBody>
      </p:sp>
      <p:cxnSp>
        <p:nvCxnSpPr>
          <p:cNvPr id="10" name="直接箭头连接符 9"/>
          <p:cNvCxnSpPr/>
          <p:nvPr/>
        </p:nvCxnSpPr>
        <p:spPr>
          <a:xfrm>
            <a:off x="4499992" y="214214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23124" y="278092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89298" y="5229200"/>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051398"/>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8817</TotalTime>
  <Words>3329</Words>
  <Application>Microsoft Office PowerPoint</Application>
  <PresentationFormat>全屏显示(4:3)</PresentationFormat>
  <Paragraphs>416</Paragraphs>
  <Slides>51</Slides>
  <Notes>2</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PPT模板</vt:lpstr>
      <vt:lpstr>第7章 Java集合</vt:lpstr>
      <vt:lpstr>PowerPoint 演示文稿</vt:lpstr>
      <vt:lpstr>PowerPoint 演示文稿</vt:lpstr>
      <vt:lpstr>Java 集合概述</vt:lpstr>
      <vt:lpstr>Java 集合概述</vt:lpstr>
      <vt:lpstr>PowerPoint 演示文稿</vt:lpstr>
      <vt:lpstr>Map接口继承树</vt:lpstr>
      <vt:lpstr>Collection 接口</vt:lpstr>
      <vt:lpstr>PowerPoint 演示文稿</vt:lpstr>
      <vt:lpstr>Collection 接口方法</vt:lpstr>
      <vt:lpstr>PowerPoint 演示文稿</vt:lpstr>
      <vt:lpstr>使用 Iterator 接口遍历集合元素</vt:lpstr>
      <vt:lpstr>PowerPoint 演示文稿</vt:lpstr>
      <vt:lpstr>PowerPoint 演示文稿</vt:lpstr>
      <vt:lpstr>使用 foreach 循环遍历集合元素</vt:lpstr>
      <vt:lpstr>PowerPoint 演示文稿</vt:lpstr>
      <vt:lpstr>List接口</vt:lpstr>
      <vt:lpstr>List接口</vt:lpstr>
      <vt:lpstr>List实现类之一：ArrayList</vt:lpstr>
      <vt:lpstr>PowerPoint 演示文稿</vt:lpstr>
      <vt:lpstr>PowerPoint 演示文稿</vt:lpstr>
      <vt:lpstr>ListIterator接口（了解）</vt:lpstr>
      <vt:lpstr>Iterator和ListIterator主要区别(了解)</vt:lpstr>
      <vt:lpstr>Set 接口</vt:lpstr>
      <vt:lpstr>Set实现类之一：HashSet</vt:lpstr>
      <vt:lpstr>PowerPoint 演示文稿</vt:lpstr>
      <vt:lpstr>hashCode() 方法</vt:lpstr>
      <vt:lpstr>Set实现类之二：LinkedHashSet</vt:lpstr>
      <vt:lpstr>PowerPoint 演示文稿</vt:lpstr>
      <vt:lpstr>Set实现类之三：TreeSet</vt:lpstr>
      <vt:lpstr>排  序——自然排序</vt:lpstr>
      <vt:lpstr>排  序——自然排序</vt:lpstr>
      <vt:lpstr>排  序——定制排序</vt:lpstr>
      <vt:lpstr>Map接口</vt:lpstr>
      <vt:lpstr>Map接口</vt:lpstr>
      <vt:lpstr>PowerPoint 演示文稿</vt:lpstr>
      <vt:lpstr>Map 常用方法</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操作集合的工具类：Collections</vt:lpstr>
      <vt:lpstr>查找、替换</vt:lpstr>
      <vt:lpstr>同步控制</vt:lpstr>
      <vt:lpstr>Enumeration</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650</cp:revision>
  <dcterms:created xsi:type="dcterms:W3CDTF">2012-08-05T14:09:30Z</dcterms:created>
  <dcterms:modified xsi:type="dcterms:W3CDTF">2014-05-05T08:34:55Z</dcterms:modified>
</cp:coreProperties>
</file>