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8" r:id="rId2"/>
    <p:sldId id="668" r:id="rId3"/>
    <p:sldId id="528" r:id="rId4"/>
    <p:sldId id="529" r:id="rId5"/>
    <p:sldId id="530" r:id="rId6"/>
    <p:sldId id="605" r:id="rId7"/>
    <p:sldId id="531" r:id="rId8"/>
    <p:sldId id="532" r:id="rId9"/>
    <p:sldId id="533" r:id="rId10"/>
    <p:sldId id="601" r:id="rId11"/>
    <p:sldId id="535" r:id="rId12"/>
    <p:sldId id="703" r:id="rId13"/>
    <p:sldId id="536" r:id="rId14"/>
    <p:sldId id="537" r:id="rId15"/>
    <p:sldId id="538" r:id="rId16"/>
    <p:sldId id="606" r:id="rId17"/>
    <p:sldId id="607" r:id="rId18"/>
    <p:sldId id="608" r:id="rId19"/>
    <p:sldId id="539" r:id="rId20"/>
    <p:sldId id="543" r:id="rId21"/>
    <p:sldId id="610" r:id="rId22"/>
    <p:sldId id="544" r:id="rId23"/>
    <p:sldId id="611" r:id="rId24"/>
    <p:sldId id="612" r:id="rId25"/>
    <p:sldId id="645" r:id="rId26"/>
    <p:sldId id="704" r:id="rId27"/>
    <p:sldId id="705" r:id="rId28"/>
    <p:sldId id="706" r:id="rId29"/>
    <p:sldId id="707" r:id="rId30"/>
    <p:sldId id="646" r:id="rId31"/>
    <p:sldId id="695" r:id="rId32"/>
    <p:sldId id="696" r:id="rId33"/>
    <p:sldId id="697" r:id="rId34"/>
    <p:sldId id="688" r:id="rId35"/>
    <p:sldId id="689" r:id="rId36"/>
    <p:sldId id="687" r:id="rId37"/>
    <p:sldId id="647" r:id="rId38"/>
    <p:sldId id="681" r:id="rId39"/>
    <p:sldId id="683" r:id="rId40"/>
    <p:sldId id="684" r:id="rId41"/>
    <p:sldId id="649" r:id="rId42"/>
    <p:sldId id="675" r:id="rId43"/>
    <p:sldId id="660" r:id="rId44"/>
    <p:sldId id="651" r:id="rId45"/>
    <p:sldId id="545" r:id="rId46"/>
    <p:sldId id="546" r:id="rId47"/>
    <p:sldId id="547" r:id="rId48"/>
    <p:sldId id="613" r:id="rId49"/>
    <p:sldId id="548" r:id="rId50"/>
    <p:sldId id="665" r:id="rId51"/>
    <p:sldId id="549" r:id="rId52"/>
    <p:sldId id="614" r:id="rId53"/>
    <p:sldId id="551" r:id="rId54"/>
    <p:sldId id="655" r:id="rId55"/>
    <p:sldId id="552" r:id="rId56"/>
    <p:sldId id="708" r:id="rId57"/>
    <p:sldId id="709" r:id="rId58"/>
    <p:sldId id="710" r:id="rId59"/>
    <p:sldId id="711" r:id="rId60"/>
    <p:sldId id="712" r:id="rId61"/>
    <p:sldId id="553" r:id="rId62"/>
    <p:sldId id="663" r:id="rId63"/>
    <p:sldId id="554" r:id="rId64"/>
    <p:sldId id="615" r:id="rId65"/>
    <p:sldId id="713" r:id="rId66"/>
    <p:sldId id="694" r:id="rId67"/>
    <p:sldId id="555" r:id="rId68"/>
    <p:sldId id="667" r:id="rId69"/>
    <p:sldId id="557" r:id="rId70"/>
    <p:sldId id="558" r:id="rId71"/>
    <p:sldId id="661" r:id="rId72"/>
    <p:sldId id="559" r:id="rId73"/>
    <p:sldId id="669" r:id="rId74"/>
    <p:sldId id="627" r:id="rId75"/>
    <p:sldId id="561" r:id="rId76"/>
    <p:sldId id="562" r:id="rId77"/>
    <p:sldId id="662" r:id="rId78"/>
    <p:sldId id="563" r:id="rId79"/>
    <p:sldId id="641" r:id="rId80"/>
    <p:sldId id="564" r:id="rId81"/>
    <p:sldId id="616" r:id="rId82"/>
    <p:sldId id="565" r:id="rId83"/>
    <p:sldId id="677" r:id="rId84"/>
    <p:sldId id="566" r:id="rId85"/>
    <p:sldId id="567" r:id="rId86"/>
    <p:sldId id="568" r:id="rId87"/>
    <p:sldId id="569" r:id="rId88"/>
    <p:sldId id="672" r:id="rId89"/>
    <p:sldId id="570" r:id="rId90"/>
    <p:sldId id="571" r:id="rId91"/>
    <p:sldId id="572" r:id="rId92"/>
    <p:sldId id="653" r:id="rId93"/>
    <p:sldId id="617" r:id="rId94"/>
    <p:sldId id="573" r:id="rId95"/>
    <p:sldId id="574" r:id="rId96"/>
    <p:sldId id="670" r:id="rId97"/>
    <p:sldId id="618" r:id="rId98"/>
    <p:sldId id="671" r:id="rId99"/>
    <p:sldId id="257" r:id="rId10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85" d="100"/>
          <a:sy n="85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2014/4/19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charset="-122"/>
              </a:rPr>
              <a:t>表达式：就是具有一定语法规则的语句。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圆角矩形 2"/>
          <p:cNvSpPr>
            <a:spLocks noChangeArrowheads="1"/>
          </p:cNvSpPr>
          <p:nvPr/>
        </p:nvSpPr>
        <p:spPr bwMode="auto">
          <a:xfrm>
            <a:off x="323850" y="982663"/>
            <a:ext cx="4176713" cy="503237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38163" y="979488"/>
            <a:ext cx="360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（补充）程序的执行过程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77800" y="1916113"/>
            <a:ext cx="2593975" cy="439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113" y="1916113"/>
            <a:ext cx="2736850" cy="1296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9350" y="1916113"/>
            <a:ext cx="2736850" cy="439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850" y="2165350"/>
            <a:ext cx="1152525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323850" y="2165350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程  序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19250" y="2397125"/>
            <a:ext cx="17287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48038" y="2165350"/>
            <a:ext cx="1079500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3438" y="2174875"/>
            <a:ext cx="1081087" cy="749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1" name="TextBox 11"/>
          <p:cNvSpPr txBox="1">
            <a:spLocks noChangeArrowheads="1"/>
          </p:cNvSpPr>
          <p:nvPr/>
        </p:nvSpPr>
        <p:spPr bwMode="auto">
          <a:xfrm>
            <a:off x="3348038" y="2174875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/>
              <a:t>代码</a:t>
            </a:r>
          </a:p>
        </p:txBody>
      </p:sp>
      <p:sp>
        <p:nvSpPr>
          <p:cNvPr id="12302" name="TextBox 12"/>
          <p:cNvSpPr txBox="1">
            <a:spLocks noChangeArrowheads="1"/>
          </p:cNvSpPr>
          <p:nvPr/>
        </p:nvSpPr>
        <p:spPr bwMode="auto">
          <a:xfrm>
            <a:off x="4716463" y="2144713"/>
            <a:ext cx="107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/>
              <a:t>操作系统代码</a:t>
            </a:r>
          </a:p>
        </p:txBody>
      </p:sp>
      <p:sp>
        <p:nvSpPr>
          <p:cNvPr id="12303" name="TextBox 13"/>
          <p:cNvSpPr txBox="1">
            <a:spLocks noChangeArrowheads="1"/>
          </p:cNvSpPr>
          <p:nvPr/>
        </p:nvSpPr>
        <p:spPr bwMode="auto">
          <a:xfrm>
            <a:off x="5982936" y="2088644"/>
            <a:ext cx="576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内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存</a:t>
            </a:r>
            <a:endParaRPr lang="zh-CN" altLang="en-US" b="1" dirty="0"/>
          </a:p>
        </p:txBody>
      </p:sp>
      <p:sp>
        <p:nvSpPr>
          <p:cNvPr id="12304" name="TextBox 14"/>
          <p:cNvSpPr txBox="1">
            <a:spLocks noChangeArrowheads="1"/>
          </p:cNvSpPr>
          <p:nvPr/>
        </p:nvSpPr>
        <p:spPr bwMode="auto">
          <a:xfrm>
            <a:off x="1352550" y="3717925"/>
            <a:ext cx="55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硬  盘</a:t>
            </a:r>
          </a:p>
        </p:txBody>
      </p:sp>
      <p:sp>
        <p:nvSpPr>
          <p:cNvPr id="19" name="矩形 18"/>
          <p:cNvSpPr/>
          <p:nvPr/>
        </p:nvSpPr>
        <p:spPr>
          <a:xfrm>
            <a:off x="6445250" y="2246313"/>
            <a:ext cx="2338388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11913" y="3284538"/>
            <a:ext cx="2338387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45250" y="4335463"/>
            <a:ext cx="2338388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16688" y="5261138"/>
            <a:ext cx="2338387" cy="861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9" name="TextBox 19"/>
          <p:cNvSpPr txBox="1">
            <a:spLocks noChangeArrowheads="1"/>
          </p:cNvSpPr>
          <p:nvPr/>
        </p:nvSpPr>
        <p:spPr bwMode="auto">
          <a:xfrm>
            <a:off x="6877050" y="2397125"/>
            <a:ext cx="2233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12310" name="TextBox 20"/>
          <p:cNvSpPr txBox="1">
            <a:spLocks noChangeArrowheads="1"/>
          </p:cNvSpPr>
          <p:nvPr/>
        </p:nvSpPr>
        <p:spPr bwMode="auto">
          <a:xfrm>
            <a:off x="6877050" y="3386138"/>
            <a:ext cx="2233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堆（</a:t>
            </a:r>
            <a:r>
              <a:rPr lang="en-US" altLang="zh-CN"/>
              <a:t>heap</a:t>
            </a:r>
            <a:r>
              <a:rPr lang="zh-CN" altLang="en-US"/>
              <a:t>）</a:t>
            </a:r>
          </a:p>
        </p:txBody>
      </p:sp>
      <p:sp>
        <p:nvSpPr>
          <p:cNvPr id="12311" name="TextBox 21"/>
          <p:cNvSpPr txBox="1">
            <a:spLocks noChangeArrowheads="1"/>
          </p:cNvSpPr>
          <p:nvPr/>
        </p:nvSpPr>
        <p:spPr bwMode="auto">
          <a:xfrm>
            <a:off x="7004050" y="4479925"/>
            <a:ext cx="116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静态域</a:t>
            </a:r>
          </a:p>
        </p:txBody>
      </p:sp>
      <p:sp>
        <p:nvSpPr>
          <p:cNvPr id="12312" name="TextBox 22"/>
          <p:cNvSpPr txBox="1">
            <a:spLocks noChangeArrowheads="1"/>
          </p:cNvSpPr>
          <p:nvPr/>
        </p:nvSpPr>
        <p:spPr bwMode="auto">
          <a:xfrm>
            <a:off x="7037387" y="5291991"/>
            <a:ext cx="1296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常量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(</a:t>
            </a:r>
            <a:r>
              <a:rPr lang="zh-CN" altLang="en-US" dirty="0"/>
              <a:t>方法区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314" name="TextBox 13312"/>
          <p:cNvSpPr txBox="1">
            <a:spLocks noChangeArrowheads="1"/>
          </p:cNvSpPr>
          <p:nvPr/>
        </p:nvSpPr>
        <p:spPr bwMode="auto">
          <a:xfrm>
            <a:off x="3382541" y="3441194"/>
            <a:ext cx="1837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局部变量、对象声明的引用</a:t>
            </a:r>
            <a:endParaRPr lang="zh-CN" altLang="en-US" sz="2000" dirty="0"/>
          </a:p>
        </p:txBody>
      </p:sp>
      <p:sp>
        <p:nvSpPr>
          <p:cNvPr id="12315" name="TextBox 13317"/>
          <p:cNvSpPr txBox="1">
            <a:spLocks noChangeArrowheads="1"/>
          </p:cNvSpPr>
          <p:nvPr/>
        </p:nvSpPr>
        <p:spPr bwMode="auto">
          <a:xfrm>
            <a:off x="3563939" y="5261138"/>
            <a:ext cx="1337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静态变量</a:t>
            </a:r>
            <a:endParaRPr lang="en-US" altLang="zh-CN" sz="2000" dirty="0"/>
          </a:p>
        </p:txBody>
      </p:sp>
      <p:sp>
        <p:nvSpPr>
          <p:cNvPr id="13319" name="矩形 13318"/>
          <p:cNvSpPr/>
          <p:nvPr/>
        </p:nvSpPr>
        <p:spPr>
          <a:xfrm>
            <a:off x="3382540" y="3432175"/>
            <a:ext cx="1874391" cy="73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21" name="矩形 13320"/>
          <p:cNvSpPr/>
          <p:nvPr/>
        </p:nvSpPr>
        <p:spPr>
          <a:xfrm>
            <a:off x="3527425" y="5259610"/>
            <a:ext cx="1368425" cy="40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323" name="直接箭头连接符 13322"/>
          <p:cNvCxnSpPr/>
          <p:nvPr/>
        </p:nvCxnSpPr>
        <p:spPr>
          <a:xfrm flipV="1">
            <a:off x="5256213" y="2852738"/>
            <a:ext cx="1260475" cy="9953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5" name="直接箭头连接符 13324"/>
          <p:cNvCxnSpPr/>
          <p:nvPr/>
        </p:nvCxnSpPr>
        <p:spPr>
          <a:xfrm flipV="1">
            <a:off x="5470525" y="3848100"/>
            <a:ext cx="1046163" cy="631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7" name="直接箭头连接符 13326"/>
          <p:cNvCxnSpPr/>
          <p:nvPr/>
        </p:nvCxnSpPr>
        <p:spPr>
          <a:xfrm flipV="1">
            <a:off x="4895850" y="4818063"/>
            <a:ext cx="1516063" cy="7000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5" name="曲线连接符 13344"/>
          <p:cNvCxnSpPr/>
          <p:nvPr/>
        </p:nvCxnSpPr>
        <p:spPr>
          <a:xfrm rot="5400000" flipH="1" flipV="1">
            <a:off x="4598988" y="1276350"/>
            <a:ext cx="12700" cy="1765300"/>
          </a:xfrm>
          <a:prstGeom prst="curvedConnector4">
            <a:avLst>
              <a:gd name="adj1" fmla="val 4650000"/>
              <a:gd name="adj2" fmla="val 100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3" name="TextBox 13348"/>
          <p:cNvSpPr txBox="1">
            <a:spLocks noChangeArrowheads="1"/>
          </p:cNvSpPr>
          <p:nvPr/>
        </p:nvSpPr>
        <p:spPr bwMode="auto">
          <a:xfrm>
            <a:off x="4595813" y="884238"/>
            <a:ext cx="1584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2.</a:t>
            </a:r>
            <a:r>
              <a:rPr lang="zh-CN" altLang="en-US" sz="1800">
                <a:solidFill>
                  <a:srgbClr val="FF0000"/>
                </a:solidFill>
              </a:rPr>
              <a:t>找到</a:t>
            </a:r>
            <a:r>
              <a:rPr lang="en-US" altLang="zh-CN" sz="1800">
                <a:solidFill>
                  <a:srgbClr val="FF0000"/>
                </a:solidFill>
              </a:rPr>
              <a:t>main</a:t>
            </a:r>
            <a:r>
              <a:rPr lang="zh-CN" altLang="en-US" sz="1800">
                <a:solidFill>
                  <a:srgbClr val="FF0000"/>
                </a:solidFill>
              </a:rPr>
              <a:t>方法开始执行</a:t>
            </a:r>
          </a:p>
        </p:txBody>
      </p:sp>
      <p:cxnSp>
        <p:nvCxnSpPr>
          <p:cNvPr id="13354" name="曲线连接符 13353"/>
          <p:cNvCxnSpPr>
            <a:endCxn id="6" idx="0"/>
          </p:cNvCxnSpPr>
          <p:nvPr/>
        </p:nvCxnSpPr>
        <p:spPr>
          <a:xfrm flipV="1">
            <a:off x="5724525" y="1916113"/>
            <a:ext cx="1873250" cy="458787"/>
          </a:xfrm>
          <a:prstGeom prst="curvedConnector4">
            <a:avLst>
              <a:gd name="adj1" fmla="val 13462"/>
              <a:gd name="adj2" fmla="val 20797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5" name="TextBox 13355"/>
          <p:cNvSpPr txBox="1">
            <a:spLocks noChangeArrowheads="1"/>
          </p:cNvSpPr>
          <p:nvPr/>
        </p:nvSpPr>
        <p:spPr bwMode="auto">
          <a:xfrm>
            <a:off x="6877050" y="979488"/>
            <a:ext cx="208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3.</a:t>
            </a:r>
            <a:r>
              <a:rPr lang="zh-CN" altLang="en-US" sz="2000">
                <a:solidFill>
                  <a:srgbClr val="FF0000"/>
                </a:solidFill>
              </a:rPr>
              <a:t>执行过程中的内存管理</a:t>
            </a:r>
          </a:p>
        </p:txBody>
      </p:sp>
      <p:sp>
        <p:nvSpPr>
          <p:cNvPr id="12326" name="TextBox 13356"/>
          <p:cNvSpPr txBox="1">
            <a:spLocks noChangeArrowheads="1"/>
          </p:cNvSpPr>
          <p:nvPr/>
        </p:nvSpPr>
        <p:spPr bwMode="auto">
          <a:xfrm>
            <a:off x="1352550" y="2549525"/>
            <a:ext cx="199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1.load</a:t>
            </a:r>
            <a:r>
              <a:rPr lang="zh-CN" altLang="en-US" sz="2000" dirty="0">
                <a:solidFill>
                  <a:srgbClr val="FF0000"/>
                </a:solidFill>
              </a:rPr>
              <a:t>到内存区</a:t>
            </a:r>
          </a:p>
        </p:txBody>
      </p:sp>
      <p:sp>
        <p:nvSpPr>
          <p:cNvPr id="2" name="矩形 1"/>
          <p:cNvSpPr/>
          <p:nvPr/>
        </p:nvSpPr>
        <p:spPr>
          <a:xfrm>
            <a:off x="3536980" y="590921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字符串常量</a:t>
            </a:r>
          </a:p>
        </p:txBody>
      </p:sp>
      <p:sp>
        <p:nvSpPr>
          <p:cNvPr id="40" name="矩形 39"/>
          <p:cNvSpPr/>
          <p:nvPr/>
        </p:nvSpPr>
        <p:spPr>
          <a:xfrm>
            <a:off x="3563888" y="5907682"/>
            <a:ext cx="1368425" cy="40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26" idx="1"/>
          </p:cNvCxnSpPr>
          <p:nvPr/>
        </p:nvCxnSpPr>
        <p:spPr>
          <a:xfrm flipV="1">
            <a:off x="5004048" y="5692063"/>
            <a:ext cx="1512640" cy="417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3311"/>
          <p:cNvSpPr txBox="1">
            <a:spLocks noChangeArrowheads="1"/>
          </p:cNvSpPr>
          <p:nvPr/>
        </p:nvSpPr>
        <p:spPr bwMode="auto">
          <a:xfrm>
            <a:off x="3038684" y="4335464"/>
            <a:ext cx="2615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new</a:t>
            </a:r>
            <a:r>
              <a:rPr lang="zh-CN" altLang="en-US" sz="2000" dirty="0"/>
              <a:t>出来</a:t>
            </a:r>
            <a:r>
              <a:rPr lang="zh-CN" altLang="en-US" sz="2000" dirty="0" smtClean="0"/>
              <a:t>的类或数组的实例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含成员变量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3041997" y="4335464"/>
            <a:ext cx="2412206" cy="75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变量的分类-按数据类型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0" y="3765569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476644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基本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4991119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引用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187719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635375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4930775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2755919"/>
            <a:ext cx="353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4845069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4902219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/>
              <a:t>补充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r>
              <a:rPr lang="zh-CN" altLang="en-US" dirty="0"/>
              <a:t>的分类</a:t>
            </a:r>
            <a:r>
              <a:rPr lang="zh-CN" altLang="en-US" dirty="0" smtClean="0"/>
              <a:t>-按声明的位置的不同</a:t>
            </a:r>
            <a:endParaRPr lang="zh-CN" altLang="en-US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形参（方法签名中定义的变量）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2757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6931774" cy="79434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整数类型：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各整数类型有固定的表数范围和字段长度，不受具体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的影响，以保证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程序的可移植性。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的整型常量默认为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型，声明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型常量须后加‘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295933"/>
              </p:ext>
            </p:extLst>
          </p:nvPr>
        </p:nvGraphicFramePr>
        <p:xfrm>
          <a:off x="857224" y="3573463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=8bit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7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浮点类型：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8289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与整数类型类似，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的影响。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浮点型常量有两种表示形式：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十进制数形式：如：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       512.0f        .512   (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必须有小数点）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科学计数法形式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5.12e2      512E2     100E-2</a:t>
            </a: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802711"/>
              </p:ext>
            </p:extLst>
          </p:nvPr>
        </p:nvGraphicFramePr>
        <p:xfrm>
          <a:off x="754063" y="455771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字符类型：</a:t>
            </a:r>
            <a:r>
              <a:rPr lang="en-US" altLang="zh-CN" sz="3200" b="1" dirty="0" smtClean="0">
                <a:latin typeface="+mn-lt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”(2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字符型常量的三种表现形式：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字符常量是用单引号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‘ ’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的字符。例如：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c1 = 'a';   char c2 = 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'; char c3 =  '9';</a:t>
            </a:r>
          </a:p>
          <a:p>
            <a:pPr lvl="1">
              <a:buFont typeface="Wingdings" pitchFamily="2" charset="2"/>
              <a:buChar char="Ø"/>
            </a:pPr>
            <a:r>
              <a:rPr lang="az-Cyrl-AZ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中还允许使用转义字符‘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c3 = ‘\n’;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'\n'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表示换行符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值来表示字符型常量：‘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。其中，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XXXX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代表一个十六进制整数。如：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\u000a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1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码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二进制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表示。每一个二进制位（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bit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）有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两种状态，因此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8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种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个符号，从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0000000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11111111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码：上个世纪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字符的编码，比如空格“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SPACE”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00100000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），大写的字母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65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01000001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个符号（包括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位，最前面的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位统一规定为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不能表示所有字符。</a:t>
            </a: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130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在法语编码中代表了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é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itchFamily="2" charset="-122"/>
                <a:cs typeface="Times New Roman" pitchFamily="18" charset="0"/>
              </a:rPr>
              <a:t>Gimel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(ג)</a:t>
            </a:r>
          </a:p>
        </p:txBody>
      </p:sp>
    </p:spTree>
    <p:extLst>
      <p:ext uri="{BB962C8B-B14F-4D97-AF65-F5344CB8AC3E}">
        <p14:creationId xmlns:p14="http://schemas.microsoft.com/office/powerpoint/2010/main" val="369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编码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没有乱码的问题。</a:t>
            </a:r>
            <a:endParaRPr lang="en-US" altLang="zh-CN" sz="22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的缺点：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只是一个符号集，它只规定了符号的二进制代码，却没有规定这个二进制代码应该如何存储：无法区别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：计算机无法区分三个字节表示一个符号还是分别表示三个符号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UTF-8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的实现方式。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1-6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个字节表示一个符号，根据不同的符号而变化字节长度。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的编码规则：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对于单字节的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编码，该字节的最高位为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码）。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对于多字节的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编码，如果编码包含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，第一个字节的第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n+1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"10"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位用来对字符进行编码。     </a:t>
            </a:r>
          </a:p>
        </p:txBody>
      </p:sp>
    </p:spTree>
    <p:extLst>
      <p:ext uri="{BB962C8B-B14F-4D97-AF65-F5344CB8AC3E}">
        <p14:creationId xmlns:p14="http://schemas.microsoft.com/office/powerpoint/2010/main" val="5769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布尔类型：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34849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oolean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类型适于逻辑运算，一般用于程序流程控制：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条件控制语句；            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do-while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类型数据只允许取值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不可以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的整数替代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，这点和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语言不同。</a:t>
            </a:r>
          </a:p>
        </p:txBody>
      </p:sp>
    </p:spTree>
    <p:extLst>
      <p:ext uri="{BB962C8B-B14F-4D97-AF65-F5344CB8AC3E}">
        <p14:creationId xmlns:p14="http://schemas.microsoft.com/office/powerpoint/2010/main" val="72033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58" y="620688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基本数据类型转换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byte,short,char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当把任何基本类型的值和字符串值进行连接运算时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(+)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64829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6950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2571744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125086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byte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122440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short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90688" y="3306757"/>
            <a:ext cx="5762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278764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10514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判断对错</a:t>
            </a:r>
            <a:r>
              <a:rPr lang="zh-CN" altLang="en-US" dirty="0" smtClean="0"/>
              <a:t>：</a:t>
            </a:r>
            <a:r>
              <a:rPr lang="zh-CN" altLang="en-US" dirty="0"/>
              <a:t>错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对错：对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(str2</a:t>
            </a:r>
            <a:r>
              <a:rPr lang="en-US" altLang="zh-CN" dirty="0"/>
              <a:t>);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3.5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 //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7Hello!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Hello!34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98Hello!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Hello!a1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强制类型转换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精度降低或溢出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格外要注意。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 a = “43”;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(a);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3" y="979488"/>
            <a:ext cx="3097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+mn-lt"/>
              </a:rPr>
              <a:t>补充</a:t>
            </a:r>
            <a:r>
              <a:rPr lang="zh-CN" altLang="en-US" sz="2800" b="1" dirty="0">
                <a:latin typeface="+mn-lt"/>
              </a:rPr>
              <a:t>：</a:t>
            </a:r>
            <a:r>
              <a:rPr lang="en-US" altLang="zh-CN" sz="2800" b="1" dirty="0">
                <a:latin typeface="+mn-lt"/>
              </a:rPr>
              <a:t> String</a:t>
            </a:r>
            <a:r>
              <a:rPr lang="zh-CN" altLang="en-US" sz="2800" b="1" dirty="0">
                <a:latin typeface="+mn-lt"/>
              </a:rPr>
              <a:t>类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536403"/>
            <a:ext cx="8139112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值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可以赋值给任何引用类型（类、接口、数组）的变量，用以表示这个引用类型变量中保存的地址为空。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类属于引用类型，可用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赋值。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类是一个典型的不可变类，</a:t>
            </a:r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对象创建出来就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</a:t>
            </a:r>
            <a:r>
              <a:rPr lang="zh-CN" altLang="en-US" dirty="0">
                <a:latin typeface="+mn-lt"/>
              </a:rPr>
              <a:t>不可能被改变。创建出的字符串将存放在数据区，保证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</a:t>
            </a:r>
            <a:r>
              <a:rPr lang="zh-CN" altLang="en-US" dirty="0">
                <a:latin typeface="+mn-lt"/>
              </a:rPr>
              <a:t>每个字符串常量只有一个，不会产生多个副本。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String s0 = “hello”;</a:t>
            </a:r>
          </a:p>
          <a:p>
            <a:pPr eaLnBrk="1" hangingPunct="1"/>
            <a:r>
              <a:rPr lang="en-US" altLang="zh-CN" dirty="0">
                <a:latin typeface="+mn-lt"/>
              </a:rPr>
              <a:t>      String s1 = “hello”;</a:t>
            </a:r>
          </a:p>
          <a:p>
            <a:pPr eaLnBrk="1" hangingPunct="1"/>
            <a:r>
              <a:rPr lang="en-US" altLang="zh-CN" dirty="0">
                <a:latin typeface="+mn-lt"/>
              </a:rPr>
              <a:t>      String s2 = “he” + “</a:t>
            </a:r>
            <a:r>
              <a:rPr lang="en-US" altLang="zh-CN" dirty="0" err="1">
                <a:latin typeface="+mn-lt"/>
              </a:rPr>
              <a:t>llo</a:t>
            </a:r>
            <a:r>
              <a:rPr lang="en-US" altLang="zh-CN" dirty="0">
                <a:latin typeface="+mn-lt"/>
              </a:rPr>
              <a:t>”;</a:t>
            </a:r>
          </a:p>
          <a:p>
            <a:pPr eaLnBrk="1" hangingPunct="1"/>
            <a:r>
              <a:rPr lang="en-US" altLang="zh-CN" dirty="0">
                <a:latin typeface="+mn-lt"/>
              </a:rPr>
              <a:t>   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(s0 ==s1);</a:t>
            </a:r>
          </a:p>
          <a:p>
            <a:pPr eaLnBrk="1" hangingPunct="1"/>
            <a:r>
              <a:rPr lang="en-US" altLang="zh-CN" dirty="0">
                <a:latin typeface="+mn-lt"/>
              </a:rPr>
              <a:t>   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(s0 ==s2);</a:t>
            </a:r>
            <a:endParaRPr lang="zh-CN" altLang="en-US" dirty="0">
              <a:latin typeface="+mn-lt"/>
            </a:endParaRP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5861050" y="4799013"/>
            <a:ext cx="2376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</a:rPr>
              <a:t>输出：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 smtClean="0">
                <a:latin typeface="+mn-lt"/>
              </a:rPr>
              <a:t>true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 smtClean="0">
                <a:latin typeface="+mn-lt"/>
              </a:rPr>
              <a:t>true</a:t>
            </a:r>
            <a:endParaRPr lang="zh-CN" altLang="en-US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050" y="4799013"/>
            <a:ext cx="1447254" cy="1200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728196" y="5805264"/>
            <a:ext cx="324793" cy="598189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988" y="6120167"/>
            <a:ext cx="589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s3 = new String(“hello”);</a:t>
            </a:r>
            <a:r>
              <a:rPr lang="zh-CN" altLang="en-US" sz="22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又如何理解呢？</a:t>
            </a:r>
            <a:endParaRPr lang="zh-CN" altLang="en-US" sz="22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139952" y="770587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2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</a:p>
          <a:p>
            <a:pPr eaLnBrk="1" hangingPunct="1"/>
            <a:r>
              <a:rPr lang="en-US" altLang="zh-CN" dirty="0"/>
              <a:t>      s = s-2;                  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b + 4;</a:t>
            </a:r>
            <a:r>
              <a:rPr lang="zh-CN" altLang="en-US" dirty="0"/>
              <a:t>        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yes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</a:p>
          <a:p>
            <a:pPr eaLnBrk="1" hangingPunct="1"/>
            <a:r>
              <a:rPr lang="en-US" altLang="zh-CN" dirty="0"/>
              <a:t>      double d = .314;</a:t>
            </a:r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yes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</a:p>
          <a:p>
            <a:pPr eaLnBrk="1" hangingPunct="1"/>
            <a:r>
              <a:rPr lang="en-US" altLang="zh-CN" dirty="0"/>
              <a:t>       short s = 3;</a:t>
            </a:r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判断是否能通过编译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0" y="4509120"/>
            <a:ext cx="3439950" cy="2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对于整数，有四种表示方式：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二进制：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0,1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开头。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八进制：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0-7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以数字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开头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十六进制：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及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开头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表示。此处的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不区分大小写。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0x21AF +1= 0X21B0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90985"/>
              </p:ext>
            </p:extLst>
          </p:nvPr>
        </p:nvGraphicFramePr>
        <p:xfrm>
          <a:off x="827584" y="1916832"/>
          <a:ext cx="7440496" cy="95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  <a:gridCol w="465031"/>
              </a:tblGrid>
              <a:tr h="4759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4759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5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15149"/>
              </p:ext>
            </p:extLst>
          </p:nvPr>
        </p:nvGraphicFramePr>
        <p:xfrm>
          <a:off x="755576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7647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 b = 13;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11560" y="1772816"/>
            <a:ext cx="36004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636912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符号位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372200" y="1772816"/>
            <a:ext cx="21602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8184" y="2348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2^0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2348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2^1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508104" y="1767188"/>
            <a:ext cx="21602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9912" y="23802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2^3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067944" y="1798546"/>
            <a:ext cx="21602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92280" y="19168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十进制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2267"/>
              </p:ext>
            </p:extLst>
          </p:nvPr>
        </p:nvGraphicFramePr>
        <p:xfrm>
          <a:off x="791580" y="278299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547664" y="836712"/>
            <a:ext cx="0" cy="5184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53990" y="269216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127</a:t>
            </a:r>
            <a:r>
              <a:rPr lang="zh-CN" altLang="en-US" dirty="0"/>
              <a:t>底层的存储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24490" y="5766448"/>
            <a:ext cx="155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-13</a:t>
            </a:r>
            <a:r>
              <a:rPr lang="zh-CN" altLang="en-US" dirty="0" smtClean="0"/>
              <a:t>的补码：</a:t>
            </a:r>
            <a:r>
              <a:rPr lang="en-US" altLang="zh-CN" dirty="0" smtClean="0"/>
              <a:t>-13</a:t>
            </a:r>
            <a:r>
              <a:rPr lang="zh-CN" altLang="en-US" dirty="0" smtClean="0"/>
              <a:t>在底层的存储格式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01770" y="188640"/>
            <a:ext cx="653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对于正数：原码、反码、补码三码合一；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03848" y="1798546"/>
            <a:ext cx="72008" cy="18169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83005"/>
              </p:ext>
            </p:extLst>
          </p:nvPr>
        </p:nvGraphicFramePr>
        <p:xfrm>
          <a:off x="765103" y="3789040"/>
          <a:ext cx="60960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92280" y="3912602"/>
            <a:ext cx="147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-13</a:t>
            </a:r>
            <a:r>
              <a:rPr lang="zh-CN" altLang="en-US" dirty="0" smtClean="0"/>
              <a:t>的原码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485383" y="4281934"/>
            <a:ext cx="72008" cy="4543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3962" y="431879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反码：原码各个位除符号位外取反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1463"/>
              </p:ext>
            </p:extLst>
          </p:nvPr>
        </p:nvGraphicFramePr>
        <p:xfrm>
          <a:off x="791580" y="46930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01127" y="4683119"/>
            <a:ext cx="147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-13</a:t>
            </a:r>
            <a:r>
              <a:rPr lang="zh-CN" altLang="en-US" dirty="0" smtClean="0"/>
              <a:t>的反码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557391" y="5229200"/>
            <a:ext cx="78505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23928" y="53732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补码：反码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54452"/>
              </p:ext>
            </p:extLst>
          </p:nvPr>
        </p:nvGraphicFramePr>
        <p:xfrm>
          <a:off x="791580" y="58358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6881"/>
              </p:ext>
            </p:extLst>
          </p:nvPr>
        </p:nvGraphicFramePr>
        <p:xfrm>
          <a:off x="539552" y="1628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9087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如下的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值为？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是一个负数的补码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35896" y="2131115"/>
            <a:ext cx="0" cy="3617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5386"/>
              </p:ext>
            </p:extLst>
          </p:nvPr>
        </p:nvGraphicFramePr>
        <p:xfrm>
          <a:off x="492224" y="25232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76256" y="231848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是一个负数的反码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21361"/>
              </p:ext>
            </p:extLst>
          </p:nvPr>
        </p:nvGraphicFramePr>
        <p:xfrm>
          <a:off x="467544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635896" y="2964816"/>
            <a:ext cx="0" cy="392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4248" y="333181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是一个负数的原码：</a:t>
            </a:r>
            <a:r>
              <a:rPr lang="en-US" altLang="zh-CN" dirty="0" smtClean="0"/>
              <a:t>-15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187624" y="1278052"/>
            <a:ext cx="144016" cy="3231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9087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-15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73190"/>
              </p:ext>
            </p:extLst>
          </p:nvPr>
        </p:nvGraphicFramePr>
        <p:xfrm>
          <a:off x="467544" y="60212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56592"/>
                <a:gridCol w="767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32240" y="60212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-128</a:t>
            </a:r>
            <a:r>
              <a:rPr lang="zh-CN" altLang="en-US" dirty="0" smtClean="0"/>
              <a:t>的补码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58600"/>
              </p:ext>
            </p:extLst>
          </p:nvPr>
        </p:nvGraphicFramePr>
        <p:xfrm>
          <a:off x="467544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32240" y="4509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-127</a:t>
            </a:r>
            <a:r>
              <a:rPr lang="zh-CN" altLang="en-US" dirty="0" smtClean="0"/>
              <a:t>的补码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3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142967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1556792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71800" y="234888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4591" y="1429671"/>
            <a:ext cx="461665" cy="3727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75856" y="326479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779912" y="407707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83968" y="483315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23175" y="566124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20272" y="1429671"/>
            <a:ext cx="0" cy="919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36296" y="1753707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68344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1101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7170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十进制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二进制：除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取余数的逆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标识符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2.3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  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基本数据类型转换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2.4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运算符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2.6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2"/>
          <a:stretch/>
        </p:blipFill>
        <p:spPr>
          <a:xfrm>
            <a:off x="85493" y="980728"/>
            <a:ext cx="9023011" cy="5652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950061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原码、反码、补码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48880"/>
            <a:ext cx="8568952" cy="39719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所有数字在计算机底层都以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二进制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形式存在。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计算机以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补码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的形式保存所有的整数。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正数的原码、反码、补码都相同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负数的补码是其反码加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原码：直接将一个数值换成二进制数。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反码：是对原码按位取反，只是最高位（符号位）确定为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整数常量默认是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类型，当用二进制定义整数时，其第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位是符号位；当是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long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类型时，二进制默认占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位，第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17720"/>
              </p:ext>
            </p:extLst>
          </p:nvPr>
        </p:nvGraphicFramePr>
        <p:xfrm>
          <a:off x="1403648" y="1412776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91683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1*2^4+1*2^3+1*2^2+1*2^0=29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1203"/>
              </p:ext>
            </p:extLst>
          </p:nvPr>
        </p:nvGraphicFramePr>
        <p:xfrm>
          <a:off x="1403648" y="2746606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8184" y="2742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127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979712" y="980728"/>
            <a:ext cx="0" cy="5688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8410" y="27408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正数的原码、反码、补码合一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01437"/>
              </p:ext>
            </p:extLst>
          </p:nvPr>
        </p:nvGraphicFramePr>
        <p:xfrm>
          <a:off x="1403648" y="4005064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72200" y="40770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-29</a:t>
            </a:r>
            <a:r>
              <a:rPr lang="zh-CN" altLang="en-US" dirty="0" smtClean="0"/>
              <a:t>的原码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25888"/>
              </p:ext>
            </p:extLst>
          </p:nvPr>
        </p:nvGraphicFramePr>
        <p:xfrm>
          <a:off x="1403648" y="4869160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46863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-29</a:t>
            </a:r>
            <a:r>
              <a:rPr lang="zh-CN" altLang="en-US" dirty="0" smtClean="0"/>
              <a:t>的反码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07533"/>
              </p:ext>
            </p:extLst>
          </p:nvPr>
        </p:nvGraphicFramePr>
        <p:xfrm>
          <a:off x="1379984" y="5661248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77508" y="5733256"/>
            <a:ext cx="23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-29</a:t>
            </a:r>
            <a:r>
              <a:rPr lang="zh-CN" altLang="en-US" dirty="0" smtClean="0"/>
              <a:t>的补码：反码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11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979712" y="980728"/>
            <a:ext cx="0" cy="5688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90567"/>
              </p:ext>
            </p:extLst>
          </p:nvPr>
        </p:nvGraphicFramePr>
        <p:xfrm>
          <a:off x="1379984" y="5661248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72200" y="56705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补码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25918"/>
              </p:ext>
            </p:extLst>
          </p:nvPr>
        </p:nvGraphicFramePr>
        <p:xfrm>
          <a:off x="1403648" y="4725144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72200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反码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5549"/>
              </p:ext>
            </p:extLst>
          </p:nvPr>
        </p:nvGraphicFramePr>
        <p:xfrm>
          <a:off x="1403648" y="3825044"/>
          <a:ext cx="477619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  <a:gridCol w="59702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44208" y="38250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原码：是</a:t>
            </a:r>
            <a:r>
              <a:rPr lang="en-US" altLang="zh-CN" dirty="0" smtClean="0"/>
              <a:t>-21</a:t>
            </a:r>
            <a:r>
              <a:rPr lang="zh-CN" altLang="en-US" dirty="0" smtClean="0"/>
              <a:t>的原码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07904" y="5229200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707904" y="4286709"/>
            <a:ext cx="0" cy="3664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5936" y="5301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936" y="428670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除符号位外，取反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92996"/>
              </p:ext>
            </p:extLst>
          </p:nvPr>
        </p:nvGraphicFramePr>
        <p:xfrm>
          <a:off x="1779580" y="1412776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07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2060848"/>
            <a:ext cx="936104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42088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6399" y="2348880"/>
            <a:ext cx="461665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11760" y="2924944"/>
            <a:ext cx="936104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17891" y="3573016"/>
            <a:ext cx="936104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79812" y="4293096"/>
            <a:ext cx="936104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10497" y="5085184"/>
            <a:ext cx="936104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292080" y="2276872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5652120" y="2672916"/>
            <a:ext cx="504056" cy="25202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72200" y="26009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1101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1052736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十进制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二进制：除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取余数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62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79427"/>
              </p:ext>
            </p:extLst>
          </p:nvPr>
        </p:nvGraphicFramePr>
        <p:xfrm>
          <a:off x="179512" y="1628800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6336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95536" y="1196752"/>
            <a:ext cx="648072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9087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符号位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：正数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：负数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9672" y="21328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可以表示为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的原码、反码、补码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56098"/>
              </p:ext>
            </p:extLst>
          </p:nvPr>
        </p:nvGraphicFramePr>
        <p:xfrm>
          <a:off x="179504" y="2708920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76746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-23</a:t>
            </a:r>
            <a:r>
              <a:rPr lang="zh-CN" altLang="en-US" dirty="0" smtClean="0"/>
              <a:t>的原码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88905" y="5729953"/>
            <a:ext cx="34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-23</a:t>
            </a:r>
            <a:r>
              <a:rPr lang="zh-CN" altLang="en-US" dirty="0" smtClean="0">
                <a:solidFill>
                  <a:srgbClr val="FF0000"/>
                </a:solidFill>
              </a:rPr>
              <a:t>的补码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-23</a:t>
            </a:r>
            <a:r>
              <a:rPr lang="zh-CN" altLang="en-US" dirty="0" smtClean="0"/>
              <a:t>的反码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8304" y="4433557"/>
            <a:ext cx="40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-23</a:t>
            </a:r>
            <a:r>
              <a:rPr lang="zh-CN" altLang="en-US" dirty="0" smtClean="0"/>
              <a:t>的反码：由</a:t>
            </a:r>
            <a:r>
              <a:rPr lang="en-US" altLang="zh-CN" dirty="0" smtClean="0"/>
              <a:t>-23</a:t>
            </a:r>
            <a:r>
              <a:rPr lang="zh-CN" altLang="en-US" dirty="0" smtClean="0"/>
              <a:t>的原码，除符号位外，各个位取反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43652"/>
              </p:ext>
            </p:extLst>
          </p:nvPr>
        </p:nvGraphicFramePr>
        <p:xfrm>
          <a:off x="179504" y="3801307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47218"/>
              </p:ext>
            </p:extLst>
          </p:nvPr>
        </p:nvGraphicFramePr>
        <p:xfrm>
          <a:off x="179512" y="5083372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67544" y="764704"/>
            <a:ext cx="0" cy="5184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40152" y="2132856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0152" y="3212976"/>
            <a:ext cx="0" cy="5133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932040" y="4392780"/>
            <a:ext cx="0" cy="5133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3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09107"/>
              </p:ext>
            </p:extLst>
          </p:nvPr>
        </p:nvGraphicFramePr>
        <p:xfrm>
          <a:off x="179512" y="5083372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932040" y="450912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4795"/>
              </p:ext>
            </p:extLst>
          </p:nvPr>
        </p:nvGraphicFramePr>
        <p:xfrm>
          <a:off x="179504" y="4077072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67544" y="764704"/>
            <a:ext cx="0" cy="5184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32040" y="350100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17220"/>
              </p:ext>
            </p:extLst>
          </p:nvPr>
        </p:nvGraphicFramePr>
        <p:xfrm>
          <a:off x="179512" y="2994792"/>
          <a:ext cx="8568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  <a:gridCol w="2677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2080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5010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除符号位外各个位取反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0352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-39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40842" y="55799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409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14864"/>
              </p:ext>
            </p:extLst>
          </p:nvPr>
        </p:nvGraphicFramePr>
        <p:xfrm>
          <a:off x="179512" y="3212976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2622"/>
              </p:ext>
            </p:extLst>
          </p:nvPr>
        </p:nvGraphicFramePr>
        <p:xfrm>
          <a:off x="4860032" y="3212976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779912" y="3429000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①各位取</a:t>
            </a:r>
            <a:r>
              <a:rPr lang="zh-CN" altLang="en-US" dirty="0"/>
              <a:t>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8610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r>
              <a:rPr lang="zh-CN" altLang="en-US" dirty="0" smtClean="0"/>
              <a:t>的二进制码：</a:t>
            </a:r>
            <a:r>
              <a:rPr lang="en-US" altLang="zh-CN" dirty="0" smtClean="0"/>
              <a:t>2^0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56100"/>
              </p:ext>
            </p:extLst>
          </p:nvPr>
        </p:nvGraphicFramePr>
        <p:xfrm>
          <a:off x="4860032" y="4581128"/>
          <a:ext cx="3408040" cy="4478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  <a:gridCol w="426005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491880" y="3861048"/>
            <a:ext cx="1296144" cy="72008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5157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r>
              <a:rPr lang="zh-CN" altLang="en-US" dirty="0" smtClean="0"/>
              <a:t>的二进制码（反码）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00192" y="3861048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0212" y="404571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7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29924"/>
              </p:ext>
            </p:extLst>
          </p:nvPr>
        </p:nvGraphicFramePr>
        <p:xfrm>
          <a:off x="467544" y="1484784"/>
          <a:ext cx="8208896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的原码：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64972"/>
              </p:ext>
            </p:extLst>
          </p:nvPr>
        </p:nvGraphicFramePr>
        <p:xfrm>
          <a:off x="460576" y="2358172"/>
          <a:ext cx="8208896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的反码：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36261"/>
              </p:ext>
            </p:extLst>
          </p:nvPr>
        </p:nvGraphicFramePr>
        <p:xfrm>
          <a:off x="467544" y="3212976"/>
          <a:ext cx="8208896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409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-5</a:t>
            </a:r>
            <a:r>
              <a:rPr lang="zh-CN" altLang="en-US" dirty="0" smtClean="0"/>
              <a:t>的补码：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94097"/>
              </p:ext>
            </p:extLst>
          </p:nvPr>
        </p:nvGraphicFramePr>
        <p:xfrm>
          <a:off x="467560" y="4149080"/>
          <a:ext cx="8208896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409" y="36450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-5</a:t>
            </a:r>
            <a:r>
              <a:rPr lang="zh-CN" altLang="en-US" dirty="0" smtClean="0"/>
              <a:t>的原码：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00307"/>
              </p:ext>
            </p:extLst>
          </p:nvPr>
        </p:nvGraphicFramePr>
        <p:xfrm>
          <a:off x="467544" y="5013176"/>
          <a:ext cx="8303523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79032"/>
                <a:gridCol w="328651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1409" y="45811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-5</a:t>
            </a:r>
            <a:r>
              <a:rPr lang="zh-CN" altLang="en-US" dirty="0" smtClean="0"/>
              <a:t>的反码：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936" y="28206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的补码：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4208"/>
              </p:ext>
            </p:extLst>
          </p:nvPr>
        </p:nvGraphicFramePr>
        <p:xfrm>
          <a:off x="471409" y="5814556"/>
          <a:ext cx="8303523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"/>
                <a:gridCol w="256528"/>
                <a:gridCol w="279032"/>
                <a:gridCol w="328651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  <a:gridCol w="25652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3563888" y="1988840"/>
            <a:ext cx="72008" cy="2961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195736" y="4581128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5576" y="1165394"/>
            <a:ext cx="0" cy="5503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9512" y="3773361"/>
            <a:ext cx="8856984" cy="19848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19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51299"/>
              </p:ext>
            </p:extLst>
          </p:nvPr>
        </p:nvGraphicFramePr>
        <p:xfrm>
          <a:off x="971600" y="2924944"/>
          <a:ext cx="6552728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①数据在计算机底层是以二进制来存储的。而且就是按照数据的补码来存储的</a:t>
            </a:r>
            <a:endParaRPr lang="en-US" altLang="zh-CN" dirty="0" smtClean="0"/>
          </a:p>
          <a:p>
            <a:r>
              <a:rPr lang="zh-CN" altLang="en-US" dirty="0" smtClean="0"/>
              <a:t>②数据分为：原码、反码、补码</a:t>
            </a:r>
            <a:endParaRPr lang="en-US" altLang="zh-CN" dirty="0" smtClean="0"/>
          </a:p>
          <a:p>
            <a:r>
              <a:rPr lang="zh-CN" altLang="en-US" dirty="0" smtClean="0"/>
              <a:t>③对于正数来讲：</a:t>
            </a:r>
            <a:r>
              <a:rPr lang="zh-CN" altLang="en-US" dirty="0"/>
              <a:t>原码、反码、</a:t>
            </a:r>
            <a:r>
              <a:rPr lang="zh-CN" altLang="en-US" dirty="0" smtClean="0"/>
              <a:t>补码都是相同的。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对于负数来讲：其补码可以看做是其相反数的各个位去反后，再</a:t>
            </a:r>
            <a:r>
              <a:rPr lang="en-US" altLang="zh-CN" dirty="0" smtClean="0"/>
              <a:t>+1</a:t>
            </a:r>
            <a:r>
              <a:rPr lang="zh-CN" altLang="en-US" dirty="0" smtClean="0"/>
              <a:t>得到。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763688" y="2492896"/>
            <a:ext cx="0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符号位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8004" y="3645024"/>
            <a:ext cx="33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1*2^4 + 1* 2^3 + 1*2^1 = 26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14676"/>
              </p:ext>
            </p:extLst>
          </p:nvPr>
        </p:nvGraphicFramePr>
        <p:xfrm>
          <a:off x="1043608" y="4437112"/>
          <a:ext cx="6552728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  <a:gridCol w="819091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1680" y="5089431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1*2^6 + 1* 2^5 +…..+1*2^0 = 127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2391"/>
              </p:ext>
            </p:extLst>
          </p:nvPr>
        </p:nvGraphicFramePr>
        <p:xfrm>
          <a:off x="1038831" y="5661248"/>
          <a:ext cx="655750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88"/>
                <a:gridCol w="819688"/>
                <a:gridCol w="819688"/>
                <a:gridCol w="819688"/>
                <a:gridCol w="819688"/>
                <a:gridCol w="819688"/>
                <a:gridCol w="819688"/>
                <a:gridCol w="819688"/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40352" y="5661248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-26</a:t>
            </a:r>
            <a:r>
              <a:rPr lang="zh-CN" altLang="en-US" dirty="0" smtClean="0"/>
              <a:t>的反码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99729"/>
              </p:ext>
            </p:extLst>
          </p:nvPr>
        </p:nvGraphicFramePr>
        <p:xfrm>
          <a:off x="1043608" y="6237312"/>
          <a:ext cx="655750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88"/>
                <a:gridCol w="819688"/>
                <a:gridCol w="819688"/>
                <a:gridCol w="819688"/>
                <a:gridCol w="819688"/>
                <a:gridCol w="819688"/>
                <a:gridCol w="819688"/>
                <a:gridCol w="819688"/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1675" y="6234991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-26</a:t>
            </a:r>
            <a:r>
              <a:rPr lang="zh-CN" altLang="en-US" dirty="0" smtClean="0"/>
              <a:t>的补码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34781" y="45018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5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64627"/>
              </p:ext>
            </p:extLst>
          </p:nvPr>
        </p:nvGraphicFramePr>
        <p:xfrm>
          <a:off x="755576" y="1556792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74036"/>
              </p:ext>
            </p:extLst>
          </p:nvPr>
        </p:nvGraphicFramePr>
        <p:xfrm>
          <a:off x="683568" y="3645024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1720" y="98072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在底层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127</a:t>
            </a:r>
            <a:r>
              <a:rPr lang="zh-CN" altLang="en-US" dirty="0" smtClean="0"/>
              <a:t>存储如下</a:t>
            </a:r>
            <a:r>
              <a:rPr lang="zh-CN" altLang="en-US" dirty="0" smtClean="0">
                <a:sym typeface="Wingdings" pitchFamily="2" charset="2"/>
              </a:rPr>
              <a:t>：  （原码、反码、补码一样）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7809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负数的补码：其相反数的原码，各个位取反，再加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70384"/>
              </p:ext>
            </p:extLst>
          </p:nvPr>
        </p:nvGraphicFramePr>
        <p:xfrm>
          <a:off x="649324" y="4653136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642"/>
              </p:ext>
            </p:extLst>
          </p:nvPr>
        </p:nvGraphicFramePr>
        <p:xfrm>
          <a:off x="661900" y="5589240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16216" y="36450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-127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127</a:t>
            </a:r>
            <a:r>
              <a:rPr lang="zh-CN" altLang="en-US" dirty="0" smtClean="0"/>
              <a:t>的原码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860032" y="515719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4068" y="5157192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各个位取反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5505" y="4221088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66420"/>
              </p:ext>
            </p:extLst>
          </p:nvPr>
        </p:nvGraphicFramePr>
        <p:xfrm>
          <a:off x="694438" y="3076710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696"/>
              </p:ext>
            </p:extLst>
          </p:nvPr>
        </p:nvGraphicFramePr>
        <p:xfrm>
          <a:off x="680991" y="2331671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  <a:gridCol w="696035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6216" y="22395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3240360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2.1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关键字的定义和特点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定义：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语言赋予了特殊含义，用做专门用途的字符串（单词）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特点：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关键字中所有字母都为小写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27358"/>
              </p:ext>
            </p:extLst>
          </p:nvPr>
        </p:nvGraphicFramePr>
        <p:xfrm>
          <a:off x="251520" y="2420888"/>
          <a:ext cx="8499475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8625"/>
                <a:gridCol w="1700213"/>
                <a:gridCol w="1698625"/>
                <a:gridCol w="1698625"/>
                <a:gridCol w="1703387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68662"/>
              </p:ext>
            </p:extLst>
          </p:nvPr>
        </p:nvGraphicFramePr>
        <p:xfrm>
          <a:off x="1043608" y="2636912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25272" y="17177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r>
              <a:rPr lang="zh-CN" altLang="en-US" dirty="0" smtClean="0"/>
              <a:t>的补码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22810"/>
              </p:ext>
            </p:extLst>
          </p:nvPr>
        </p:nvGraphicFramePr>
        <p:xfrm>
          <a:off x="971600" y="171775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88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475"/>
              </p:ext>
            </p:extLst>
          </p:nvPr>
        </p:nvGraphicFramePr>
        <p:xfrm>
          <a:off x="971600" y="169617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4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进制间转化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进制的基本转换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 二进制互转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十进制转成二进制  除以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取余数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 十六进制互转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十六进制互转</a:t>
            </a:r>
          </a:p>
          <a:p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八进制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</a:t>
            </a: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1817"/>
              </p:ext>
            </p:extLst>
          </p:nvPr>
        </p:nvGraphicFramePr>
        <p:xfrm>
          <a:off x="251520" y="1412776"/>
          <a:ext cx="8460896" cy="375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64403"/>
                <a:gridCol w="229564"/>
                <a:gridCol w="299242"/>
                <a:gridCol w="264403"/>
                <a:gridCol w="26440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13285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 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十进制：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*</a:t>
            </a:r>
            <a:r>
              <a:rPr lang="en-US" altLang="zh-CN" dirty="0" smtClean="0">
                <a:sym typeface="Wingdings" pitchFamily="2" charset="2"/>
              </a:rPr>
              <a:t>2^0 + 1*2^1 + 1*2^3 = 11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3273" y="34290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580" y="34557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436096" y="3627022"/>
            <a:ext cx="0" cy="1228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35696" y="40432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58407" y="3627022"/>
            <a:ext cx="461665" cy="2754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10110000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3728" y="46574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12295" y="5229200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19700" y="5805264"/>
            <a:ext cx="1008112" cy="396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64037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十进制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二进制：</a:t>
            </a:r>
            <a:r>
              <a:rPr lang="en-US" altLang="zh-CN" dirty="0" smtClean="0"/>
              <a:t>00001101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2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43997"/>
              </p:ext>
            </p:extLst>
          </p:nvPr>
        </p:nvGraphicFramePr>
        <p:xfrm>
          <a:off x="467544" y="1484784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766834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100392" y="2132856"/>
            <a:ext cx="7200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4919" y="3140968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948264" y="206084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08304" y="2132856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2280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22818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228184" y="2348880"/>
            <a:ext cx="36004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43997"/>
              </p:ext>
            </p:extLst>
          </p:nvPr>
        </p:nvGraphicFramePr>
        <p:xfrm>
          <a:off x="467528" y="4149080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7380312" y="476681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884368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6834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408204" y="4797152"/>
            <a:ext cx="972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48264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8822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9832" y="50728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0XE9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24264" y="21642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0351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9063" y="21328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八进制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0048" y="507284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十六</a:t>
            </a:r>
            <a:r>
              <a:rPr lang="zh-CN" altLang="en-US" dirty="0" smtClean="0">
                <a:sym typeface="Wingdings" pitchFamily="2" charset="2"/>
              </a:rPr>
              <a:t>进制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69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0357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八进制：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27022" y="1804956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52109"/>
              </p:ext>
            </p:extLst>
          </p:nvPr>
        </p:nvGraphicFramePr>
        <p:xfrm>
          <a:off x="1673806" y="2743637"/>
          <a:ext cx="959769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331640" y="1854116"/>
            <a:ext cx="335723" cy="2078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58814"/>
              </p:ext>
            </p:extLst>
          </p:nvPr>
        </p:nvGraphicFramePr>
        <p:xfrm>
          <a:off x="1522457" y="394173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1187624" y="1804956"/>
            <a:ext cx="144016" cy="33522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63760"/>
              </p:ext>
            </p:extLst>
          </p:nvPr>
        </p:nvGraphicFramePr>
        <p:xfrm>
          <a:off x="1187624" y="522920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05962"/>
              </p:ext>
            </p:extLst>
          </p:nvPr>
        </p:nvGraphicFramePr>
        <p:xfrm>
          <a:off x="907604" y="5877272"/>
          <a:ext cx="4632174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9275" y="5445224"/>
            <a:ext cx="1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二进制：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90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十六进制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16694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0x3AF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71438" y="1855404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23053"/>
              </p:ext>
            </p:extLst>
          </p:nvPr>
        </p:nvGraphicFramePr>
        <p:xfrm>
          <a:off x="5868144" y="2782216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67449"/>
              </p:ext>
            </p:extLst>
          </p:nvPr>
        </p:nvGraphicFramePr>
        <p:xfrm>
          <a:off x="5076056" y="352510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5004048" y="2038782"/>
            <a:ext cx="407731" cy="13182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1960" y="2038782"/>
            <a:ext cx="648072" cy="1678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4287"/>
              </p:ext>
            </p:extLst>
          </p:nvPr>
        </p:nvGraphicFramePr>
        <p:xfrm>
          <a:off x="3468216" y="378904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51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2.4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三元运算符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算术运算符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5148"/>
              </p:ext>
            </p:extLst>
          </p:nvPr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算术运算符的注意问题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7992888" cy="46085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5%-2=1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对于除号“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x=3510;x=x/1000*1000;  x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+”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System.out.println("5+5="+5+5); //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打印结果是？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以下二者的区别：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/>
              <a:t>('*' + '\t' +'*');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out.println</a:t>
            </a:r>
            <a:r>
              <a:rPr lang="en-US" altLang="zh-CN" sz="2000" i="1" dirty="0"/>
              <a:t>("*" + '\t' +'*');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：算术运算</a:t>
            </a:r>
            <a:r>
              <a:rPr lang="zh-CN" altLang="en-US" b="1" dirty="0"/>
              <a:t>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= 10,i2 = 20;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}</a:t>
            </a:r>
          </a:p>
          <a:p>
            <a:pPr eaLnBrk="1" hangingPunct="1"/>
            <a:r>
              <a:rPr lang="en-US" altLang="zh-CN" sz="2000" dirty="0"/>
              <a:t>}</a:t>
            </a:r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i1=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i1=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i2=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     i2=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9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符号：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”两侧数据类型不一致时，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连续赋值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扩展赋值运算符：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+=,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=, *=, /=, %=</a:t>
            </a: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思考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short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 = 3; 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s=s+2;  </a:t>
            </a:r>
            <a:r>
              <a:rPr lang="zh-CN" altLang="en-US" sz="1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endParaRPr lang="en-US" altLang="zh-CN" sz="19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s+=2;    </a:t>
            </a:r>
            <a:r>
              <a:rPr lang="zh-CN" altLang="en-US" sz="1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endParaRPr lang="en-US" altLang="zh-CN" sz="19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有</a:t>
            </a:r>
            <a:r>
              <a:rPr lang="zh-CN" altLang="en-US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什么区别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？ 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6602"/>
              </p:ext>
            </p:extLst>
          </p:nvPr>
        </p:nvGraphicFramePr>
        <p:xfrm>
          <a:off x="250825" y="908720"/>
          <a:ext cx="8639175" cy="55471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/>
                <a:gridCol w="1727200"/>
                <a:gridCol w="1727200"/>
                <a:gridCol w="1700213"/>
                <a:gridCol w="1757362"/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062" y="1484784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思考</a:t>
            </a:r>
            <a:r>
              <a:rPr lang="en-US" altLang="zh-CN" sz="2400" b="1" dirty="0" smtClean="0">
                <a:ea typeface="宋体" pitchFamily="2" charset="-122"/>
              </a:rPr>
              <a:t>2</a:t>
            </a:r>
            <a:r>
              <a:rPr lang="zh-CN" altLang="en-US" sz="2400" b="1" dirty="0" smtClean="0">
                <a:ea typeface="宋体" pitchFamily="2" charset="-122"/>
              </a:rPr>
              <a:t>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boolean b1 = false;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        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的区别。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if(b1=true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       else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zh-CN" altLang="en-US" sz="2400" b="1" dirty="0" smtClean="0">
                <a:ea typeface="宋体" pitchFamily="2" charset="-122"/>
              </a:rPr>
              <a:t>思考</a:t>
            </a:r>
            <a:r>
              <a:rPr lang="en-US" altLang="zh-CN" sz="2400" b="1" dirty="0" smtClean="0">
                <a:ea typeface="宋体" pitchFamily="2" charset="-122"/>
              </a:rPr>
              <a:t>3</a:t>
            </a:r>
            <a:r>
              <a:rPr lang="zh-CN" altLang="en-US" sz="2400" b="1" dirty="0" smtClean="0">
                <a:ea typeface="宋体" pitchFamily="2" charset="-122"/>
              </a:rPr>
              <a:t>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比较运算符的结果都是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80997"/>
              </p:ext>
            </p:extLst>
          </p:nvPr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4==3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4!=3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4&lt;=3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4&gt;=3      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String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0175"/>
              </p:ext>
            </p:extLst>
          </p:nvPr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a&amp;&amp;b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a||b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逻辑非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&amp;&amp;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^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逻辑异或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中不可以写成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3&lt;x&lt;6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，应该写成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x&gt;3 &amp; x&lt;6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双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的区别同理，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表示：当左边为真，右边不参与运算。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^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|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时，结果为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：请写出每题的输出结果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位运算是直接对二进制进行运算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99526"/>
              </p:ext>
            </p:extLst>
          </p:nvPr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/>
                <a:gridCol w="2089150"/>
                <a:gridCol w="4176712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&lt;&lt; 2 = 12 --&gt; 3*2*2=12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 1 = 1 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无符号右移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&gt;&gt;&gt; 1 = 1 --&gt;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&amp; 3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| 3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异或运算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^ 3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反码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~6 =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3943" y="3009600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3501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65" y="1355324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2320" y="12687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2320" y="1804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31&lt;&lt;3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428164" y="105273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8264" y="1844824"/>
            <a:ext cx="55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64" y="2420888"/>
            <a:ext cx="598466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96336" y="242088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248=31*2*2*2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23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31&lt;&lt;28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3009600"/>
            <a:ext cx="544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0000 0000 0000 0000 0000 0000 0000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9200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24228" y="46314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63022" y="5182226"/>
            <a:ext cx="11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31&gt;&gt;2=7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2514" y="5805264"/>
            <a:ext cx="89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31&gt;&gt;&gt;2</a:t>
            </a:r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5" y="4650362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22"/>
          <p:cNvCxnSpPr/>
          <p:nvPr/>
        </p:nvCxnSpPr>
        <p:spPr>
          <a:xfrm flipH="1">
            <a:off x="6394929" y="365431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51822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5993655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1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71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6395"/>
            <a:ext cx="630281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4328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-31</a:t>
            </a:r>
            <a:endParaRPr lang="zh-CN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30281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842370" y="9807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08304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-31&gt;&gt;2=-8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321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4543"/>
            <a:ext cx="630281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22238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37702" y="22066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-31&gt;&gt;&gt;2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234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48891"/>
              </p:ext>
            </p:extLst>
          </p:nvPr>
        </p:nvGraphicFramePr>
        <p:xfrm>
          <a:off x="971600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5902"/>
              </p:ext>
            </p:extLst>
          </p:nvPr>
        </p:nvGraphicFramePr>
        <p:xfrm>
          <a:off x="971600" y="20608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6296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2564904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10053"/>
              </p:ext>
            </p:extLst>
          </p:nvPr>
        </p:nvGraphicFramePr>
        <p:xfrm>
          <a:off x="9716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904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4234"/>
              </p:ext>
            </p:extLst>
          </p:nvPr>
        </p:nvGraphicFramePr>
        <p:xfrm>
          <a:off x="971600" y="38502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64281"/>
              </p:ext>
            </p:extLst>
          </p:nvPr>
        </p:nvGraphicFramePr>
        <p:xfrm>
          <a:off x="971600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36296" y="3778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6296" y="4570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4570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|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51520" y="5074384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77482"/>
              </p:ext>
            </p:extLst>
          </p:nvPr>
        </p:nvGraphicFramePr>
        <p:xfrm>
          <a:off x="971600" y="52904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904" y="53012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563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26870"/>
              </p:ext>
            </p:extLst>
          </p:nvPr>
        </p:nvGraphicFramePr>
        <p:xfrm>
          <a:off x="971600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98408"/>
              </p:ext>
            </p:extLst>
          </p:nvPr>
        </p:nvGraphicFramePr>
        <p:xfrm>
          <a:off x="971600" y="20608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6296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2564904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07043"/>
              </p:ext>
            </p:extLst>
          </p:nvPr>
        </p:nvGraphicFramePr>
        <p:xfrm>
          <a:off x="9716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4" y="4149080"/>
            <a:ext cx="742082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03986" y="41397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4" y="4869160"/>
            <a:ext cx="7420824" cy="3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78378" y="486916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~12=-13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3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692696"/>
            <a:ext cx="3384376" cy="85494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保留字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保留字：现有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版本尚未使用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但以后版本可能会作为关键字使用。自己命名标记符时要避免使用这些保留字 </a:t>
            </a:r>
            <a:br>
              <a:rPr lang="zh-CN" altLang="en-US" dirty="0" smtClean="0">
                <a:ea typeface="宋体" pitchFamily="2" charset="-122"/>
                <a:cs typeface="Times New Roman" pitchFamily="18" charset="0"/>
              </a:rPr>
            </a:b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byValue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cast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future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generic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inner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operator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outer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rest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goto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err="1" smtClean="0">
                <a:ea typeface="宋体" pitchFamily="2" charset="-122"/>
                <a:cs typeface="Times New Roman" pitchFamily="18" charset="0"/>
              </a:rPr>
              <a:t>const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89878"/>
              </p:ext>
            </p:extLst>
          </p:nvPr>
        </p:nvGraphicFramePr>
        <p:xfrm>
          <a:off x="971600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78989"/>
              </p:ext>
            </p:extLst>
          </p:nvPr>
        </p:nvGraphicFramePr>
        <p:xfrm>
          <a:off x="971600" y="20608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6296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0608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2564904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80191"/>
              </p:ext>
            </p:extLst>
          </p:nvPr>
        </p:nvGraphicFramePr>
        <p:xfrm>
          <a:off x="9716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78989"/>
              </p:ext>
            </p:extLst>
          </p:nvPr>
        </p:nvGraphicFramePr>
        <p:xfrm>
          <a:off x="9716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1520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1047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51520" y="4077072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89878"/>
              </p:ext>
            </p:extLst>
          </p:nvPr>
        </p:nvGraphicFramePr>
        <p:xfrm>
          <a:off x="971600" y="4365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16016" y="50851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 ^ 5 ^ 12 ==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927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9095"/>
              </p:ext>
            </p:extLst>
          </p:nvPr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位运算符的细节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1^0=1 , 0^1=1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56811"/>
              </p:ext>
            </p:extLst>
          </p:nvPr>
        </p:nvGraphicFramePr>
        <p:xfrm>
          <a:off x="1187624" y="14127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29024"/>
              </p:ext>
            </p:extLst>
          </p:nvPr>
        </p:nvGraphicFramePr>
        <p:xfrm>
          <a:off x="1187624" y="2204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2924944"/>
            <a:ext cx="7416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1093"/>
              </p:ext>
            </p:extLst>
          </p:nvPr>
        </p:nvGraphicFramePr>
        <p:xfrm>
          <a:off x="1187624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70587" y="54380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8947" y="23895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4060" y="3212976"/>
            <a:ext cx="65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^m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622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23310"/>
              </p:ext>
            </p:extLst>
          </p:nvPr>
        </p:nvGraphicFramePr>
        <p:xfrm>
          <a:off x="1187624" y="3859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 flipV="1">
            <a:off x="312622" y="4522150"/>
            <a:ext cx="7738373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1843"/>
              </p:ext>
            </p:extLst>
          </p:nvPr>
        </p:nvGraphicFramePr>
        <p:xfrm>
          <a:off x="1259632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4213" y="38229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75147" y="5445224"/>
            <a:ext cx="11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n^m</a:t>
            </a:r>
            <a:r>
              <a:rPr lang="en-US" altLang="zh-CN" dirty="0" smtClean="0"/>
              <a:t>)^m</a:t>
            </a:r>
            <a:endParaRPr lang="zh-CN" altLang="en-US" dirty="0"/>
          </a:p>
        </p:txBody>
      </p:sp>
      <p:sp>
        <p:nvSpPr>
          <p:cNvPr id="20" name="等于号 19"/>
          <p:cNvSpPr/>
          <p:nvPr/>
        </p:nvSpPr>
        <p:spPr>
          <a:xfrm>
            <a:off x="8028384" y="5413866"/>
            <a:ext cx="542203" cy="432048"/>
          </a:xfrm>
          <a:prstGeom prst="mathEqua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6.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)?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和表达式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三</a:t>
            </a:r>
            <a:r>
              <a:rPr lang="zh-CN" altLang="en-US" b="1" dirty="0">
                <a:ea typeface="宋体" pitchFamily="2" charset="-122"/>
              </a:rPr>
              <a:t>元运算符与</a:t>
            </a:r>
            <a:r>
              <a:rPr lang="en-US" altLang="zh-CN" b="1" dirty="0">
                <a:ea typeface="宋体" pitchFamily="2" charset="-122"/>
              </a:rPr>
              <a:t>if-else</a:t>
            </a:r>
            <a:r>
              <a:rPr lang="zh-CN" altLang="en-US" b="1" dirty="0">
                <a:ea typeface="宋体" pitchFamily="2" charset="-122"/>
              </a:rPr>
              <a:t>的联系与区别：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1</a:t>
            </a:r>
            <a:r>
              <a:rPr lang="zh-CN" altLang="en-US" sz="2000" dirty="0">
                <a:ea typeface="宋体" pitchFamily="2" charset="-122"/>
              </a:rPr>
              <a:t>）三元运算符可简化</a:t>
            </a:r>
            <a:r>
              <a:rPr lang="en-US" altLang="zh-CN" sz="2000" dirty="0">
                <a:ea typeface="宋体" pitchFamily="2" charset="-122"/>
              </a:rPr>
              <a:t>if-else</a:t>
            </a:r>
            <a:r>
              <a:rPr lang="zh-CN" altLang="en-US" sz="2000" dirty="0">
                <a:ea typeface="宋体" pitchFamily="2" charset="-122"/>
              </a:rPr>
              <a:t>语句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2</a:t>
            </a:r>
            <a:r>
              <a:rPr lang="zh-CN" altLang="en-US" sz="2000" dirty="0">
                <a:ea typeface="宋体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3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en-US" altLang="zh-CN" sz="2000" dirty="0">
                <a:ea typeface="宋体" pitchFamily="2" charset="-122"/>
              </a:rPr>
              <a:t>if</a:t>
            </a:r>
            <a:r>
              <a:rPr lang="zh-CN" altLang="en-US" sz="2000" dirty="0">
                <a:ea typeface="宋体" pitchFamily="2" charset="-122"/>
              </a:rPr>
              <a:t>后的代码块可有多个语句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练习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 获取两个数中的较大数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获取三个数中的较大数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393700" y="1700213"/>
            <a:ext cx="3746500" cy="45386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538163" y="2114550"/>
            <a:ext cx="3457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●运算符有不同的优先级，所谓优先级就是表达式运算中的运算顺序。如右表，上一行运算符总优先于下一行。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● 只有单目运算符、三元运算符、赋值运算符是从右向左运算的。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3612"/>
              </p:ext>
            </p:extLst>
          </p:nvPr>
        </p:nvGraphicFramePr>
        <p:xfrm>
          <a:off x="4427984" y="692696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.    ()    {}    ;    ,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8473707" y="1441450"/>
            <a:ext cx="562789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3692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0255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30083"/>
              </p:ext>
            </p:extLst>
          </p:nvPr>
        </p:nvGraphicFramePr>
        <p:xfrm>
          <a:off x="899592" y="14127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6296" y="14534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2852936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97429"/>
              </p:ext>
            </p:extLst>
          </p:nvPr>
        </p:nvGraphicFramePr>
        <p:xfrm>
          <a:off x="875928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21328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53624"/>
              </p:ext>
            </p:extLst>
          </p:nvPr>
        </p:nvGraphicFramePr>
        <p:xfrm>
          <a:off x="869691" y="31409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36296" y="2132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38610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60&amp; 15 = 12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67256"/>
              </p:ext>
            </p:extLst>
          </p:nvPr>
        </p:nvGraphicFramePr>
        <p:xfrm>
          <a:off x="4188296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97429"/>
              </p:ext>
            </p:extLst>
          </p:nvPr>
        </p:nvGraphicFramePr>
        <p:xfrm>
          <a:off x="1137199" y="5157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1561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899592" y="5877272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106"/>
              </p:ext>
            </p:extLst>
          </p:nvPr>
        </p:nvGraphicFramePr>
        <p:xfrm>
          <a:off x="1140296" y="60932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51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8417"/>
              </p:ext>
            </p:extLst>
          </p:nvPr>
        </p:nvGraphicFramePr>
        <p:xfrm>
          <a:off x="1524000" y="1397000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26945"/>
              </p:ext>
            </p:extLst>
          </p:nvPr>
        </p:nvGraphicFramePr>
        <p:xfrm>
          <a:off x="1547664" y="2204864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40352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=13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21642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=5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2780928"/>
            <a:ext cx="8352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1642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96504"/>
              </p:ext>
            </p:extLst>
          </p:nvPr>
        </p:nvGraphicFramePr>
        <p:xfrm>
          <a:off x="1524000" y="2996952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0352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3454" y="32942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 m ^ n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18455"/>
              </p:ext>
            </p:extLst>
          </p:nvPr>
        </p:nvGraphicFramePr>
        <p:xfrm>
          <a:off x="1547664" y="3933056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53454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m ^ 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07707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23528" y="4581128"/>
            <a:ext cx="820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14310"/>
              </p:ext>
            </p:extLst>
          </p:nvPr>
        </p:nvGraphicFramePr>
        <p:xfrm>
          <a:off x="1535832" y="4725144"/>
          <a:ext cx="57843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8"/>
                <a:gridCol w="723038"/>
                <a:gridCol w="723038"/>
                <a:gridCol w="723038"/>
                <a:gridCol w="659904"/>
                <a:gridCol w="786172"/>
                <a:gridCol w="723038"/>
                <a:gridCol w="723038"/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9010" y="404583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196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2.5 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从上到下逐行地执行，中间没有任何判断和跳转。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条件，选择性地执行某段代码。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if…else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两种分支语句。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循环条件，重复性的执行某段代码。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do…while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三种循环语句。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foreach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循环，方便的遍历集合、数组元素。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2.5 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500" b="1" dirty="0"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  if(true){</a:t>
            </a: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2249313"/>
            <a:ext cx="3602038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764704"/>
            <a:ext cx="2420322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2.2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标识符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标识符：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等要素命名时使用的字符序列称为标识符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定义合法标识符规则：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标识符不能包含空格。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注意：在起名字时，为了提高阅读性，要尽量有意义，“见名知意”。</a:t>
            </a:r>
          </a:p>
        </p:txBody>
      </p:sp>
    </p:spTree>
    <p:extLst>
      <p:ext uri="{BB962C8B-B14F-4D97-AF65-F5344CB8AC3E}">
        <p14:creationId xmlns:p14="http://schemas.microsoft.com/office/powerpoint/2010/main" val="6924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628800"/>
            <a:ext cx="8352928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age = 75;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不可能！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是个妖怪！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人家芳龄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 + age +"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马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马乎乎啦！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从键盘输入小明的期末成绩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成绩为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分时，奖励一辆</a:t>
            </a:r>
            <a:r>
              <a:rPr lang="en-US" altLang="zh-CN" dirty="0" smtClean="0">
                <a:ea typeface="宋体" pitchFamily="2" charset="-122"/>
              </a:rPr>
              <a:t>BMW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成绩为（</a:t>
            </a:r>
            <a:r>
              <a:rPr lang="en-US" altLang="zh-CN" dirty="0">
                <a:ea typeface="宋体" pitchFamily="2" charset="-122"/>
              </a:rPr>
              <a:t>80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99]</a:t>
            </a:r>
            <a:r>
              <a:rPr lang="zh-CN" altLang="en-US" dirty="0">
                <a:ea typeface="宋体" pitchFamily="2" charset="-122"/>
              </a:rPr>
              <a:t>时，奖励一个台</a:t>
            </a:r>
            <a:r>
              <a:rPr lang="en-US" altLang="zh-CN" dirty="0" smtClean="0">
                <a:ea typeface="宋体" pitchFamily="2" charset="-122"/>
              </a:rPr>
              <a:t>iphone5s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当成绩为</a:t>
            </a:r>
            <a:r>
              <a:rPr lang="en-US" altLang="zh-CN" dirty="0" smtClean="0">
                <a:ea typeface="宋体" pitchFamily="2" charset="-122"/>
              </a:rPr>
              <a:t>[60,80]</a:t>
            </a:r>
            <a:r>
              <a:rPr lang="zh-CN" altLang="en-US" dirty="0" smtClean="0">
                <a:ea typeface="宋体" pitchFamily="2" charset="-122"/>
              </a:rPr>
              <a:t>时，奖励一本参考书；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其它时，什么奖励也没有。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352035" cy="2016125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编写程序：由键盘输入三个整数分别存入变量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，对它们进行排序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if-else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if-else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并且从小到大输出。</a:t>
            </a:r>
          </a:p>
        </p:txBody>
      </p:sp>
    </p:spTree>
    <p:extLst>
      <p:ext uri="{BB962C8B-B14F-4D97-AF65-F5344CB8AC3E}">
        <p14:creationId xmlns:p14="http://schemas.microsoft.com/office/powerpoint/2010/main" val="1580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64704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544616"/>
          </a:xfrm>
          <a:noFill/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1)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对下列代码，若有输出，指出输出结果。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</a:p>
          <a:p>
            <a:pPr marL="0" indent="0">
              <a:buNone/>
            </a:pPr>
            <a:r>
              <a:rPr lang="en-US" altLang="zh-CN" sz="3200" dirty="0" smtClean="0"/>
              <a:t>       if </a:t>
            </a:r>
            <a:r>
              <a:rPr lang="en-US" altLang="zh-CN" sz="3200" dirty="0"/>
              <a:t>(y &gt; 2) </a:t>
            </a:r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 smtClean="0"/>
              <a:t>(x </a:t>
            </a:r>
            <a:r>
              <a:rPr lang="en-US" altLang="zh-CN" sz="3200" dirty="0"/>
              <a:t>+ y</a:t>
            </a:r>
            <a:r>
              <a:rPr lang="en-US" altLang="zh-CN" sz="3200" dirty="0" smtClean="0"/>
              <a:t>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 smtClean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</a:t>
            </a:r>
          </a:p>
          <a:p>
            <a:pPr marL="0" indent="0"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("x is " + x</a:t>
            </a:r>
            <a:r>
              <a:rPr lang="en-US" altLang="zh-CN" sz="3200" dirty="0" smtClean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2)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b = true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 if(b ==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false) 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如果写成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if(b=false)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能编译通过吗？如果能，结果是？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("a");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("b");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if(!b)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("c");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("d");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大家都知道，男大当婚，女大当嫁。那么女方家长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要嫁女儿，当然要提出一定的条件：高：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180cm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以上；富：财富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千万以上；帅：是。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这三个条件同时满足，则：“我一定要嫁给他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!!!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如果三个条件有为真的情况，则：“嫁吧，比上不足，比下有余。”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如果三个条件都不满足，则：“不嫁！”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4915034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身高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(cm)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scanner.nextInt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财富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</a:t>
            </a:r>
            <a:r>
              <a:rPr lang="zh-CN" altLang="en-US" dirty="0" smtClean="0">
                <a:ea typeface="新宋体" panose="02010609030101010101" pitchFamily="49" charset="-122"/>
                <a:sym typeface="Wingdings" panose="05000000000000000000" pitchFamily="2" charset="2"/>
              </a:rPr>
              <a:t>千万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scanner.nextDouble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帅否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(true/false)</a:t>
            </a:r>
            <a:r>
              <a:rPr lang="en-US" altLang="zh-CN" dirty="0" smtClean="0">
                <a:ea typeface="新宋体" panose="02010609030101010101" pitchFamily="49" charset="-122"/>
              </a:rPr>
              <a:t>)   (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/</a:t>
            </a:r>
            <a:r>
              <a:rPr lang="zh-CN" altLang="en-US" dirty="0" smtClean="0">
                <a:ea typeface="新宋体" panose="02010609030101010101" pitchFamily="49" charset="-122"/>
              </a:rPr>
              <a:t>否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scanner.nextBoolean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scanner.next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str.equals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”)  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switch(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… 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32336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switch 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16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season = “summer”;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switch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(season)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“spring”: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春暖花开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“summer”: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夏日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炎炎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“autumn”: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秋高气爽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“winter”: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冬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雪皑皑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季节输入有误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}}}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中表达式的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返回值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必须是下述几种类型之一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，且所有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可任选的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，当没有匹配的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语句用来在执行完一个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分支后使程序跳出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；如果没有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，程序会顺序执行到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结尾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例  题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把小写类型的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型转为大写。只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a, b, c, d, e.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其它的输出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“other”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对学生成绩大于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分的，输出“合格”。低于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分的，输出“不合格”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根据用于指定月份，打印该月份所属的季节。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3,4,5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春季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6,7,8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夏季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9,10,11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秋季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12, 1, 2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冬季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编写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程序：从键盘上输入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2014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”和“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day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”，要求通过程序输出输入的日期为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2014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的第几天。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中的名称命名规范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1"/>
            <a:ext cx="8370823" cy="35433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中的名称命名规范：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类名、接口名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变量名、方法名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常量名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：所有字母都大写。多单词时每个单词用下划线连接：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XXX_YYY_ZZZ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64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语句改写下列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	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	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x+=16;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x+=34;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</a:t>
            </a:r>
            <a:r>
              <a:rPr lang="zh-CN" altLang="en-US" dirty="0">
                <a:latin typeface="+mn-lt"/>
              </a:rPr>
              <a:t>且</a:t>
            </a:r>
            <a:r>
              <a:rPr lang="zh-CN" altLang="en-US" dirty="0" smtClean="0">
                <a:latin typeface="+mn-lt"/>
              </a:rPr>
              <a:t>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3709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编写程序：从键盘上读入一个学生成绩，存放在变量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中，根据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score&gt;=90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70=&lt;score&lt;90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B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60=&lt;score&lt;70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score&lt;60  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从键盘分别输入年、月、日，判断这一天是当年的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第几天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注：判断一年是否是闰年的标准：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1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整除，但不可被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2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400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06489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循环语句功能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某些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条件满足的情况下，反复执行特定代码的功能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循环语句的四个组成部分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初始化部分（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init_statement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循环条件部分（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test_exp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循环体部分（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body_statement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迭代部分（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alter_statement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循环语句分类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do/while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 </a:t>
            </a:r>
          </a:p>
        </p:txBody>
      </p:sp>
    </p:spTree>
    <p:extLst>
      <p:ext uri="{BB962C8B-B14F-4D97-AF65-F5344CB8AC3E}">
        <p14:creationId xmlns:p14="http://schemas.microsoft.com/office/powerpoint/2010/main" val="15734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⑤⑦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ForLoop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for(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=1;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&lt;=100;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	  result +=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}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编写程序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FooBizBaz.java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循环到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150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并在每行打印一个值，另外在每个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biz”,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的倍数行上打印输出“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baz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6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….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105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920880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之间所有奇数的和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之间所有是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倍数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的整数的个数及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总和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（体会设置计数器的思想）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输出所有的水仙花数，所谓水仙花数是指一个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位数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，其各个位上数字立方和等于其本身。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153 = 1*1*1 + 3*3*3 + 5*5*5</a:t>
            </a:r>
          </a:p>
          <a:p>
            <a:pPr marL="0" indent="0">
              <a:buNone/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229600" cy="45079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变量的概念：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内存中的一个存储区域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中每个变量必须先声明，后使用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该区域的数据可以在同一类型范围内不断变化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使用变量注意：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变量的作用域：一对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 }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之间有效	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定义变量的格式：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数据类型    变量名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=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变量是通过使用变量名来访问这块区域的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值</a:t>
            </a:r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12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itchFamily="2" charset="-122"/>
                <a:cs typeface="Times New Roman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396117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43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循环语句练习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编写程序一：求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之间所有偶数的和。用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语句分别完成。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时结束程序。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补充：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最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简单无限循环格式：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while(true) , for(;;),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无限循环存在的原因是并不知道循环多少次，需要根据某些条件，来控制循环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PositiveNegative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//while(true)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Scanner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Scanner(System.in);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统计正数的个数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b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统计负数的个数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for(;;){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请输入一个整数：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z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scanner.nextInt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if(z&gt;0)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a++;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 if(z&lt;0)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正数的个数为：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"+a);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负数的个数为：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"+b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);  } 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89498" y="764704"/>
            <a:ext cx="2485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嵌套循环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实质上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m*n=</a:t>
            </a:r>
            <a:r>
              <a:rPr lang="en-US" altLang="zh-CN" dirty="0" err="1">
                <a:latin typeface="+mn-lt"/>
                <a:ea typeface="宋体" pitchFamily="2" charset="-122"/>
                <a:cs typeface="Times New Roman" pitchFamily="18" charset="0"/>
              </a:rPr>
              <a:t>mn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例题：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）九九乘法表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            2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r>
              <a:rPr lang="en-US" altLang="zh-CN" sz="2400" b="1" dirty="0" smtClean="0">
                <a:ea typeface="宋体" pitchFamily="2" charset="-122"/>
              </a:rPr>
              <a:t>1—100</a:t>
            </a:r>
            <a:r>
              <a:rPr lang="zh-CN" altLang="en-US" sz="2400" b="1" dirty="0" smtClean="0">
                <a:ea typeface="宋体" pitchFamily="2" charset="-122"/>
              </a:rPr>
              <a:t>之间的所有质数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某个语句块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执行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语句用法举例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541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20688"/>
            <a:ext cx="5344145" cy="83844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方法执行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到一个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语句时，这个方法将被结束。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不同的是，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直接结束整个方法，不管这个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处于多少层循环之内</a:t>
            </a:r>
          </a:p>
        </p:txBody>
      </p:sp>
    </p:spTree>
    <p:extLst>
      <p:ext uri="{BB962C8B-B14F-4D97-AF65-F5344CB8AC3E}">
        <p14:creationId xmlns:p14="http://schemas.microsoft.com/office/powerpoint/2010/main" val="639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53650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二者功能类似，但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之后不能有其他的语句，因为程序永远不会执行其后的语句。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标号语句必须紧接在循环的头部。标号语句不能用在非循环语句的前面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11060</TotalTime>
  <Words>7294</Words>
  <Application>Microsoft Office PowerPoint</Application>
  <PresentationFormat>全屏显示(4:3)</PresentationFormat>
  <Paragraphs>2320</Paragraphs>
  <Slides>99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0" baseType="lpstr">
      <vt:lpstr>PPT模板</vt:lpstr>
      <vt:lpstr>第2章 Java基本语法1</vt:lpstr>
      <vt:lpstr>PowerPoint 演示文稿</vt:lpstr>
      <vt:lpstr>本章内容</vt:lpstr>
      <vt:lpstr>2.1  关键字</vt:lpstr>
      <vt:lpstr>PowerPoint 演示文稿</vt:lpstr>
      <vt:lpstr>保留字</vt:lpstr>
      <vt:lpstr>2.2  标识符</vt:lpstr>
      <vt:lpstr>Java中的名称命名规范</vt:lpstr>
      <vt:lpstr>2.3  变  量</vt:lpstr>
      <vt:lpstr>PowerPoint 演示文稿</vt:lpstr>
      <vt:lpstr>变量的分类-按数据类型</vt:lpstr>
      <vt:lpstr>PowerPoint 演示文稿</vt:lpstr>
      <vt:lpstr>整数类型：byte、short、int、long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演示文稿</vt:lpstr>
      <vt:lpstr>强制类型转换</vt:lpstr>
      <vt:lpstr>PowerPoint 演示文稿</vt:lpstr>
      <vt:lpstr>PowerPoint 演示文稿</vt:lpstr>
      <vt:lpstr>进  制</vt:lpstr>
      <vt:lpstr>PowerPoint 演示文稿</vt:lpstr>
      <vt:lpstr>PowerPoint 演示文稿</vt:lpstr>
      <vt:lpstr>PowerPoint 演示文稿</vt:lpstr>
      <vt:lpstr>PowerPoint 演示文稿</vt:lpstr>
      <vt:lpstr>原码、反码、补码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进制间转化</vt:lpstr>
      <vt:lpstr>PowerPoint 演示文稿</vt:lpstr>
      <vt:lpstr>PowerPoint 演示文稿</vt:lpstr>
      <vt:lpstr>PowerPoint 演示文稿</vt:lpstr>
      <vt:lpstr>2.4  运算符</vt:lpstr>
      <vt:lpstr>1.算术运算符</vt:lpstr>
      <vt:lpstr>算术运算符的注意问题</vt:lpstr>
      <vt:lpstr>PowerPoint 演示文稿</vt:lpstr>
      <vt:lpstr>2.赋值运算符</vt:lpstr>
      <vt:lpstr>2.赋值运算符</vt:lpstr>
      <vt:lpstr>3.比较运算符</vt:lpstr>
      <vt:lpstr>PowerPoint 演示文稿</vt:lpstr>
      <vt:lpstr>4.逻辑运算符</vt:lpstr>
      <vt:lpstr>PowerPoint 演示文稿</vt:lpstr>
      <vt:lpstr>5.位运算符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5.位运算符</vt:lpstr>
      <vt:lpstr>PowerPoint 演示文稿</vt:lpstr>
      <vt:lpstr>6.三元运算符</vt:lpstr>
      <vt:lpstr>PowerPoint 演示文稿</vt:lpstr>
      <vt:lpstr>PowerPoint 演示文稿</vt:lpstr>
      <vt:lpstr>PowerPoint 演示文稿</vt:lpstr>
      <vt:lpstr>2.5  程序流程控制</vt:lpstr>
      <vt:lpstr>2.5  程序流程控制</vt:lpstr>
      <vt:lpstr>分支语句1： if-else语句</vt:lpstr>
      <vt:lpstr>if-else语句应用举例</vt:lpstr>
      <vt:lpstr>if语句例题1</vt:lpstr>
      <vt:lpstr>if语句例题2</vt:lpstr>
      <vt:lpstr>if语句练习1</vt:lpstr>
      <vt:lpstr>if语句练习2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PowerPoint 演示文稿</vt:lpstr>
      <vt:lpstr>switch语句练习2</vt:lpstr>
      <vt:lpstr>switch语句练习3</vt:lpstr>
      <vt:lpstr>循环结构</vt:lpstr>
      <vt:lpstr>for 循环语句</vt:lpstr>
      <vt:lpstr>PowerPoint 演示文稿</vt:lpstr>
      <vt:lpstr>for语句例题</vt:lpstr>
      <vt:lpstr>for语句练习</vt:lpstr>
      <vt:lpstr>while 循环语句</vt:lpstr>
      <vt:lpstr>do-while 循环语句</vt:lpstr>
      <vt:lpstr>循环语句练习</vt:lpstr>
      <vt:lpstr>PowerPoint 演示文稿</vt:lpstr>
      <vt:lpstr>PowerPoint 演示文稿</vt:lpstr>
      <vt:lpstr>特殊流程控制语句1</vt:lpstr>
      <vt:lpstr>特殊流程控制语句1</vt:lpstr>
      <vt:lpstr>特殊流程控制语句2</vt:lpstr>
      <vt:lpstr>特殊流程控制语句3</vt:lpstr>
      <vt:lpstr>特殊流程控制语句说明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1173</cp:revision>
  <dcterms:created xsi:type="dcterms:W3CDTF">2012-08-05T14:09:30Z</dcterms:created>
  <dcterms:modified xsi:type="dcterms:W3CDTF">2014-04-19T06:49:24Z</dcterms:modified>
</cp:coreProperties>
</file>