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577" r:id="rId3"/>
    <p:sldId id="624" r:id="rId4"/>
    <p:sldId id="625" r:id="rId5"/>
    <p:sldId id="578" r:id="rId6"/>
    <p:sldId id="579" r:id="rId7"/>
    <p:sldId id="621" r:id="rId8"/>
    <p:sldId id="622" r:id="rId9"/>
    <p:sldId id="580" r:id="rId10"/>
    <p:sldId id="581" r:id="rId11"/>
    <p:sldId id="623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618" r:id="rId24"/>
    <p:sldId id="615" r:id="rId25"/>
    <p:sldId id="594" r:id="rId26"/>
    <p:sldId id="595" r:id="rId27"/>
    <p:sldId id="626" r:id="rId28"/>
    <p:sldId id="627" r:id="rId29"/>
    <p:sldId id="598" r:id="rId30"/>
    <p:sldId id="596" r:id="rId31"/>
    <p:sldId id="597" r:id="rId32"/>
    <p:sldId id="599" r:id="rId33"/>
    <p:sldId id="600" r:id="rId34"/>
    <p:sldId id="601" r:id="rId35"/>
    <p:sldId id="602" r:id="rId36"/>
    <p:sldId id="603" r:id="rId37"/>
    <p:sldId id="628" r:id="rId38"/>
    <p:sldId id="619" r:id="rId39"/>
    <p:sldId id="620" r:id="rId40"/>
    <p:sldId id="604" r:id="rId41"/>
    <p:sldId id="605" r:id="rId42"/>
    <p:sldId id="606" r:id="rId43"/>
    <p:sldId id="607" r:id="rId44"/>
    <p:sldId id="608" r:id="rId45"/>
    <p:sldId id="609" r:id="rId46"/>
    <p:sldId id="612" r:id="rId47"/>
    <p:sldId id="610" r:id="rId48"/>
    <p:sldId id="25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2014/4/22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2348880"/>
            <a:ext cx="1043756" cy="33843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1528415"/>
            <a:ext cx="5688632" cy="46008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5373216"/>
            <a:ext cx="10437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53732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md:</a:t>
            </a:r>
            <a:r>
              <a:rPr lang="en-US" altLang="zh-CN" dirty="0"/>
              <a:t>0x5435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51330"/>
              </p:ext>
            </p:extLst>
          </p:nvPr>
        </p:nvGraphicFramePr>
        <p:xfrm>
          <a:off x="4067944" y="2355812"/>
          <a:ext cx="671736" cy="2431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3995936" y="2348880"/>
            <a:ext cx="72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904" y="20761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0x5435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943348" y="2348880"/>
            <a:ext cx="2088592" cy="31683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5936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heap:</a:t>
            </a:r>
            <a:r>
              <a:rPr lang="zh-CN" altLang="en-US" dirty="0" smtClean="0"/>
              <a:t>存放程序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出来的“东西”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5877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r>
              <a:rPr lang="zh-CN" altLang="en-US" dirty="0" smtClean="0"/>
              <a:t>：存放声明的引用，局部变量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04609"/>
              </p:ext>
            </p:extLst>
          </p:nvPr>
        </p:nvGraphicFramePr>
        <p:xfrm>
          <a:off x="5532040" y="1712129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32040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0x9876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2" idx="2"/>
          </p:cNvCxnSpPr>
          <p:nvPr/>
        </p:nvCxnSpPr>
        <p:spPr>
          <a:xfrm>
            <a:off x="4211960" y="2445435"/>
            <a:ext cx="504056" cy="263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59668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0x9876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716016" y="1772816"/>
            <a:ext cx="756084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14027"/>
              </p:ext>
            </p:extLst>
          </p:nvPr>
        </p:nvGraphicFramePr>
        <p:xfrm>
          <a:off x="5472100" y="2985967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5765"/>
              </p:ext>
            </p:extLst>
          </p:nvPr>
        </p:nvGraphicFramePr>
        <p:xfrm>
          <a:off x="5472100" y="4275936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06515"/>
              </p:ext>
            </p:extLst>
          </p:nvPr>
        </p:nvGraphicFramePr>
        <p:xfrm>
          <a:off x="6828184" y="4922267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3" y="999777"/>
            <a:ext cx="29908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27"/>
          <p:cNvCxnSpPr/>
          <p:nvPr/>
        </p:nvCxnSpPr>
        <p:spPr>
          <a:xfrm>
            <a:off x="4211960" y="2996952"/>
            <a:ext cx="360040" cy="24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11960" y="3638856"/>
            <a:ext cx="360040" cy="24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211960" y="4293096"/>
            <a:ext cx="360040" cy="24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16016" y="2996952"/>
            <a:ext cx="756084" cy="123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75040" y="3700372"/>
            <a:ext cx="756084" cy="592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96517" y="4568907"/>
            <a:ext cx="2231667" cy="45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0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69934" y="914529"/>
            <a:ext cx="6174432" cy="531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9020" y="23867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score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[10];</a:t>
            </a:r>
          </a:p>
          <a:p>
            <a:r>
              <a:rPr lang="en-US" altLang="zh-CN" dirty="0"/>
              <a:t>score[1] = 88;</a:t>
            </a:r>
          </a:p>
          <a:p>
            <a:r>
              <a:rPr lang="en-US" altLang="zh-CN" dirty="0"/>
              <a:t>score[3] = 56;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24136" cy="5099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629654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60195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 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39552" y="5834881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978" y="583488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0x2332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72837" y="1381418"/>
            <a:ext cx="135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[10];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2317"/>
              </p:ext>
            </p:extLst>
          </p:nvPr>
        </p:nvGraphicFramePr>
        <p:xfrm>
          <a:off x="3707904" y="1566084"/>
          <a:ext cx="815752" cy="4622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3563888" y="1566084"/>
            <a:ext cx="144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3808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0x2332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63688" y="1566085"/>
            <a:ext cx="1944216" cy="42687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35896" y="2132856"/>
            <a:ext cx="50405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008" y="21328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88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3635896" y="2996952"/>
            <a:ext cx="50405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9992" y="29969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20020" y="1270501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String[]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new String[3];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[2] = "AA";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39552" y="530120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str:0x1234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98445"/>
              </p:ext>
            </p:extLst>
          </p:nvPr>
        </p:nvGraphicFramePr>
        <p:xfrm>
          <a:off x="6530081" y="2512006"/>
          <a:ext cx="743744" cy="1599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/>
              </a:tblGrid>
              <a:tr h="533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33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33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6429247" y="2317522"/>
            <a:ext cx="88294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2160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763688" y="2502188"/>
            <a:ext cx="4709706" cy="2983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29247" y="3638637"/>
            <a:ext cx="951065" cy="355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40897" y="36386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861863" y="5485874"/>
            <a:ext cx="195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score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[3];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59964"/>
              </p:ext>
            </p:extLst>
          </p:nvPr>
        </p:nvGraphicFramePr>
        <p:xfrm>
          <a:off x="6217677" y="5003033"/>
          <a:ext cx="599728" cy="123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4133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133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133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6012160" y="5013176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20072" y="461626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0x4444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59632" y="5928955"/>
            <a:ext cx="792088" cy="164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79086" y="6204213"/>
            <a:ext cx="11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0x4444</a:t>
            </a:r>
            <a:endParaRPr lang="zh-CN" altLang="en-US" dirty="0"/>
          </a:p>
        </p:txBody>
      </p:sp>
      <p:sp>
        <p:nvSpPr>
          <p:cNvPr id="53" name="乘号 52"/>
          <p:cNvSpPr/>
          <p:nvPr/>
        </p:nvSpPr>
        <p:spPr>
          <a:xfrm>
            <a:off x="2195736" y="3746649"/>
            <a:ext cx="648072" cy="762471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1835696" y="5013176"/>
            <a:ext cx="4392488" cy="11910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8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43595"/>
            <a:ext cx="6143668" cy="84071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9512" y="2348880"/>
            <a:ext cx="6713537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Arial Unicode MS" pitchFamily="34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s = new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for (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  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73051" y="1484313"/>
            <a:ext cx="68405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400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数组对象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基本数据类型一维数组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4517" name="AutoShape 8"/>
          <p:cNvSpPr>
            <a:spLocks/>
          </p:cNvSpPr>
          <p:nvPr/>
        </p:nvSpPr>
        <p:spPr bwMode="auto">
          <a:xfrm>
            <a:off x="6228184" y="5551488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5426075" y="54752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6340897" y="263683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10797" y="3341688"/>
            <a:ext cx="533400" cy="2524125"/>
            <a:chOff x="3905" y="2105"/>
            <a:chExt cx="336" cy="1590"/>
          </a:xfrm>
        </p:grpSpPr>
        <p:sp>
          <p:nvSpPr>
            <p:cNvPr id="64527" name="Line 5"/>
            <p:cNvSpPr>
              <a:spLocks noChangeShapeType="1"/>
            </p:cNvSpPr>
            <p:nvPr/>
          </p:nvSpPr>
          <p:spPr bwMode="auto">
            <a:xfrm>
              <a:off x="3905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8" name="Line 6"/>
            <p:cNvSpPr>
              <a:spLocks noChangeShapeType="1"/>
            </p:cNvSpPr>
            <p:nvPr/>
          </p:nvSpPr>
          <p:spPr bwMode="auto">
            <a:xfrm>
              <a:off x="4241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9" name="Text Box 11"/>
            <p:cNvSpPr txBox="1">
              <a:spLocks noChangeArrowheads="1"/>
            </p:cNvSpPr>
            <p:nvPr/>
          </p:nvSpPr>
          <p:spPr bwMode="auto">
            <a:xfrm>
              <a:off x="3905" y="3497"/>
              <a:ext cx="33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endParaRPr lang="zh-CN" altLang="zh-CN" sz="200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6239297" y="550386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4522" name="Oval 13"/>
          <p:cNvSpPr>
            <a:spLocks noChangeArrowheads="1"/>
          </p:cNvSpPr>
          <p:nvPr/>
        </p:nvSpPr>
        <p:spPr bwMode="auto">
          <a:xfrm>
            <a:off x="7488659" y="2997200"/>
            <a:ext cx="1547813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8115722" y="393382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4524" name="AutoShape 15"/>
          <p:cNvSpPr>
            <a:spLocks noChangeArrowheads="1"/>
          </p:cNvSpPr>
          <p:nvPr/>
        </p:nvSpPr>
        <p:spPr bwMode="auto">
          <a:xfrm>
            <a:off x="2987217" y="336160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5" name="Text Box 16"/>
          <p:cNvSpPr txBox="1">
            <a:spLocks noChangeArrowheads="1"/>
          </p:cNvSpPr>
          <p:nvPr/>
        </p:nvSpPr>
        <p:spPr bwMode="auto">
          <a:xfrm>
            <a:off x="2702719" y="6132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4526" name="AutoShape 17"/>
          <p:cNvSpPr>
            <a:spLocks noChangeArrowheads="1"/>
          </p:cNvSpPr>
          <p:nvPr/>
        </p:nvSpPr>
        <p:spPr bwMode="auto">
          <a:xfrm>
            <a:off x="3140873" y="615691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4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5880" y="1376645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60373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65707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037312" y="59375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AutoShape 6"/>
          <p:cNvSpPr>
            <a:spLocks/>
          </p:cNvSpPr>
          <p:nvPr/>
        </p:nvSpPr>
        <p:spPr bwMode="auto">
          <a:xfrm>
            <a:off x="5656312" y="5632732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818112" y="5556532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580112" y="288953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037312" y="562479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580112" y="5632732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799312" y="3270532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485112" y="3880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6570712" y="3880132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027912" y="349913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485112" y="4069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485112" y="4261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485112" y="4450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485112" y="4642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485112" y="4831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485112" y="5023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485112" y="5212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485112" y="5404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485112" y="55565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8399512" y="4184932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93580" y="61296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1398380" y="612962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107497" y="1845086"/>
            <a:ext cx="491329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s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s=new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基本数据类型数组如果没有赋初值，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//Java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自动给他们赋默认值。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(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	  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3074780" y="306896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5" name="Rectangle 29"/>
          <p:cNvSpPr>
            <a:spLocks noGrp="1" noChangeArrowheads="1"/>
          </p:cNvSpPr>
          <p:nvPr>
            <p:ph type="title"/>
          </p:nvPr>
        </p:nvSpPr>
        <p:spPr>
          <a:xfrm>
            <a:off x="1574873" y="644672"/>
            <a:ext cx="6516447" cy="696132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993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62134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67468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213475" y="5540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AutoShape 5"/>
          <p:cNvSpPr>
            <a:spLocks/>
          </p:cNvSpPr>
          <p:nvPr/>
        </p:nvSpPr>
        <p:spPr bwMode="auto">
          <a:xfrm>
            <a:off x="5832475" y="5235575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51577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873750" y="23495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213475" y="523557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56275" y="5235575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975475" y="2873375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661275" y="3482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6746875" y="3482975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204075" y="31019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661275" y="3671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661275" y="3863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7661275" y="4052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661275" y="4244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661275" y="4433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7661275" y="4625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661275" y="4814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661275" y="5006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661275" y="51593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8575675" y="378777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6060" y="2276475"/>
            <a:ext cx="7812088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s = new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	for (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4355976" y="438005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1547813" y="594360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914508" y="592933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58750" y="1552565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>
          <a:xfrm>
            <a:off x="2026691" y="620688"/>
            <a:ext cx="5904334" cy="77391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96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2376" y="568648"/>
            <a:ext cx="4304644" cy="79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8595" y="1340768"/>
            <a:ext cx="59170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的数组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34872" y="1844824"/>
            <a:ext cx="86016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day;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month;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year;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day = d;    month = m;    year = 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void display(){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(year 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 "-" + month + "-" +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day);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57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32" y="2348110"/>
            <a:ext cx="71278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67357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2691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735763" y="5829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4" name="AutoShape 6"/>
          <p:cNvSpPr>
            <a:spLocks/>
          </p:cNvSpPr>
          <p:nvPr/>
        </p:nvSpPr>
        <p:spPr bwMode="auto">
          <a:xfrm>
            <a:off x="6354763" y="55245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508625" y="5441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278563" y="27813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735763" y="552450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735763" y="553474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431088" y="2930525"/>
            <a:ext cx="1584325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070725" y="51181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95288" y="1630908"/>
            <a:ext cx="5763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00113" y="6088063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376384" y="6139567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346767" y="316830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5" name="Rectangle 17"/>
          <p:cNvSpPr>
            <a:spLocks noGrp="1" noChangeArrowheads="1"/>
          </p:cNvSpPr>
          <p:nvPr>
            <p:ph type="title"/>
          </p:nvPr>
        </p:nvSpPr>
        <p:spPr>
          <a:xfrm>
            <a:off x="2499941" y="692696"/>
            <a:ext cx="4570784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64392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9726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439272" y="55689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6058272" y="526415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220072" y="5187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982072" y="252095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439272" y="526415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059016" y="526415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164760" y="2749550"/>
            <a:ext cx="180975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814047" y="3648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6972672" y="3716338"/>
            <a:ext cx="839788" cy="1776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325097" y="31416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7814047" y="3836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7814047" y="4029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7814047" y="4217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14047" y="4410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814047" y="4598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814047" y="4791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7814047" y="4979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7814047" y="5172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814047" y="53244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2022" y="548005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896877" y="6080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341095" y="612815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50825" y="1461531"/>
            <a:ext cx="6635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xfrm>
            <a:off x="2756757" y="692696"/>
            <a:ext cx="3898043" cy="79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9383" y="2152829"/>
            <a:ext cx="6846592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94186" y="333715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4012" y="1446414"/>
            <a:ext cx="716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创建数组对象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5038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0372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503863" y="5832676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2" name="AutoShape 6"/>
          <p:cNvSpPr>
            <a:spLocks/>
          </p:cNvSpPr>
          <p:nvPr/>
        </p:nvSpPr>
        <p:spPr bwMode="auto">
          <a:xfrm>
            <a:off x="5122863" y="5527876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84663" y="5451676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46663" y="278467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503863" y="5527876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548643" y="5544009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6265863" y="3013276"/>
            <a:ext cx="2819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951663" y="3775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6037263" y="3775276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51663" y="3165676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951663" y="3964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951663" y="4156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6951663" y="4345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951663" y="4537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951663" y="4726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6951663" y="4918276"/>
            <a:ext cx="609600" cy="3746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  <a:p>
            <a:pPr algn="ctr"/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951663" y="5107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951663" y="5299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951663" y="54516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94463" y="5756476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8018463" y="3506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8018463" y="36990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8018463" y="3887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1990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7561263" y="3546676"/>
            <a:ext cx="457200" cy="304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8018463" y="4232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018463" y="44213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8018463" y="4613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1991</a:t>
            </a: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7561263" y="4080076"/>
            <a:ext cx="4572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8018463" y="4954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018463" y="51468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8018463" y="5335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1992</a:t>
            </a: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7561263" y="4232476"/>
            <a:ext cx="457200" cy="685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428728" y="5978743"/>
            <a:ext cx="33575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循环执行三次后内存状态</a:t>
            </a: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2547376" y="772526"/>
            <a:ext cx="4678582" cy="6738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28287" y="2121442"/>
            <a:ext cx="6877017" cy="382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1250682" y="601150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2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556792"/>
            <a:ext cx="12961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75856" y="1052736"/>
            <a:ext cx="5760640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6206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myDate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1914"/>
              </p:ext>
            </p:extLst>
          </p:nvPr>
        </p:nvGraphicFramePr>
        <p:xfrm>
          <a:off x="3675529" y="1916832"/>
          <a:ext cx="1031776" cy="2968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1691680" y="1988840"/>
            <a:ext cx="1944216" cy="40010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3568" y="580526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716016" y="1844824"/>
            <a:ext cx="90010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104"/>
              </p:ext>
            </p:extLst>
          </p:nvPr>
        </p:nvGraphicFramePr>
        <p:xfrm>
          <a:off x="6072336" y="1237402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06450"/>
              </p:ext>
            </p:extLst>
          </p:nvPr>
        </p:nvGraphicFramePr>
        <p:xfrm>
          <a:off x="5868144" y="2487084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73025"/>
              </p:ext>
            </p:extLst>
          </p:nvPr>
        </p:nvGraphicFramePr>
        <p:xfrm>
          <a:off x="5712296" y="3789040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59858"/>
              </p:ext>
            </p:extLst>
          </p:nvPr>
        </p:nvGraphicFramePr>
        <p:xfrm>
          <a:off x="5712296" y="5069409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4644008" y="2924944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8" idx="1"/>
          </p:cNvCxnSpPr>
          <p:nvPr/>
        </p:nvCxnSpPr>
        <p:spPr>
          <a:xfrm>
            <a:off x="4716016" y="3897052"/>
            <a:ext cx="996280" cy="4759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44008" y="4725144"/>
            <a:ext cx="972108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005684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2.6 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数组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773238"/>
            <a:ext cx="87090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数组是多个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相同类型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数据的组合，实现对这些数据的统一管理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数组中的元素可以是任何数据类型，包括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引用数据类型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数组属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引用类型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，数组型数据是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(object)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，数组中的每个元素相当于该对象的成员变量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41038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4704"/>
            <a:ext cx="6044158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数组元素的默认初始化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23" y="1772816"/>
            <a:ext cx="870687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数组是引用类型，它的元素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相当于类的成员变量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，因此数组一经分配空间，其中的每个元素也被按照成员变量同样的方式被隐式初始化。例如：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argv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a[]=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[5]; 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(a[3]);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//a[3]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的默认值为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3012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对于基本数据类型而言，默认初始化值各有不同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对于引用数据类型而言，默认初始化值为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6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数组元素的引用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85" y="1628800"/>
            <a:ext cx="8723204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定义并用运算符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为之分配空间后，才可以引用数组中的每个元素；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数组元素的引用方式：数组名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数组元素下标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数组元素下标可以是整型常量或整型表达式。如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a[3] , b[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 , c[6*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数组元素下标从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开始；长度为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的数组合法下标取值范围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—&gt;n-1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a[]=new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[3];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可引用的数组元素为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a[0]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a[2]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每个数组都有一个属性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指明它的长度，例如：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a.length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指明数组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的长度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元素个数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数组一旦初始化，其长度是不可变的</a:t>
            </a:r>
          </a:p>
        </p:txBody>
      </p:sp>
    </p:spTree>
    <p:extLst>
      <p:ext uri="{BB962C8B-B14F-4D97-AF65-F5344CB8AC3E}">
        <p14:creationId xmlns:p14="http://schemas.microsoft.com/office/powerpoint/2010/main" val="19894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2545311" cy="5835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 useBgFill="1"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26" y="1484784"/>
            <a:ext cx="8856662" cy="5165546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Pritimive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，在类中定义一个有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个元素的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类型的数组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作为其成员变量。数组元素未赋值。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Pritimive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，输出其成员变量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的三个元素值。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练习目的：检验基本数据类型数组创建时的自动赋值。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给对象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赋值为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true,true,true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，并输出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的三个元素值。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en-US" sz="1600" dirty="0" smtClean="0"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，包含三个属性：学号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number(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，年级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state(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，成绩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score(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 创建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个学生对象，学号为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，年级和成绩都由随机数确定，打印出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年级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）的学生信息。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提示：生成随机数：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Math.random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，返回值类型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double;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四舍五入取整：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Math.round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(double d)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，返回值类型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82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24744"/>
            <a:ext cx="129614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1124744"/>
            <a:ext cx="6408712" cy="5121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43464" y="1628800"/>
            <a:ext cx="317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Student[] </a:t>
            </a:r>
            <a:r>
              <a:rPr lang="en-US" altLang="zh-CN" dirty="0" err="1"/>
              <a:t>stu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smtClean="0"/>
              <a:t>Student[5];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001725"/>
            <a:ext cx="228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/>
              <a:t>stu</a:t>
            </a:r>
            <a:r>
              <a:rPr lang="en-US" altLang="zh-CN" u="sng" dirty="0"/>
              <a:t>[</a:t>
            </a:r>
            <a:r>
              <a:rPr lang="en-US" altLang="zh-CN" u="sng" dirty="0" err="1"/>
              <a:t>i</a:t>
            </a:r>
            <a:r>
              <a:rPr lang="en-US" altLang="zh-CN" u="sng" dirty="0"/>
              <a:t>] = new Student();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587727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58772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stu:0x1234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0104"/>
              </p:ext>
            </p:extLst>
          </p:nvPr>
        </p:nvGraphicFramePr>
        <p:xfrm>
          <a:off x="3347864" y="2001725"/>
          <a:ext cx="887760" cy="2968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203848" y="1998132"/>
            <a:ext cx="144016" cy="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99792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63688" y="2001725"/>
            <a:ext cx="1512168" cy="38755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5733256"/>
            <a:ext cx="379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heap:</a:t>
            </a:r>
          </a:p>
          <a:p>
            <a:r>
              <a:rPr lang="en-US" altLang="zh-CN" dirty="0" smtClean="0"/>
              <a:t>new </a:t>
            </a:r>
            <a:r>
              <a:rPr lang="zh-CN" altLang="en-US" dirty="0" smtClean="0"/>
              <a:t>出来的东西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5868143" y="2636912"/>
            <a:ext cx="1140985" cy="10487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68144" y="2636912"/>
            <a:ext cx="136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state:5</a:t>
            </a:r>
          </a:p>
          <a:p>
            <a:r>
              <a:rPr lang="en-US" altLang="zh-CN" dirty="0" smtClean="0"/>
              <a:t>score:78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5724128" y="2564904"/>
            <a:ext cx="144015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2080" y="23710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0x3344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491880" y="2001725"/>
            <a:ext cx="360040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5936" y="20017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tu</a:t>
            </a:r>
            <a:r>
              <a:rPr lang="en-US" altLang="zh-CN" dirty="0" smtClean="0"/>
              <a:t>[0]=0x3344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39952" y="2555723"/>
            <a:ext cx="1728192" cy="92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2564904"/>
            <a:ext cx="50405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53925" y="3251884"/>
            <a:ext cx="50405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419872" y="3772436"/>
            <a:ext cx="50405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2924944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11961" y="3431904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141840" y="4035670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098632" y="4756178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68144" y="3939498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15955" y="4522187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800002" y="5224023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770602" y="5733256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乘号 41"/>
          <p:cNvSpPr/>
          <p:nvPr/>
        </p:nvSpPr>
        <p:spPr>
          <a:xfrm>
            <a:off x="4716016" y="5224023"/>
            <a:ext cx="324035" cy="509233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2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1152128" cy="460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1196752"/>
            <a:ext cx="6840760" cy="3816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537321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d:0x9988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83768" y="4005064"/>
            <a:ext cx="122413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27784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t:0x8877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0626" y="3501008"/>
            <a:ext cx="165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</a:t>
            </a:r>
            <a:r>
              <a:rPr lang="en-US" altLang="zh-CN" b="1" dirty="0" err="1"/>
              <a:t>Pritimive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68748"/>
              </p:ext>
            </p:extLst>
          </p:nvPr>
        </p:nvGraphicFramePr>
        <p:xfrm>
          <a:off x="5292080" y="2621137"/>
          <a:ext cx="743744" cy="13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/>
              </a:tblGrid>
              <a:tr h="4613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4613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4613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652120" y="2060848"/>
            <a:ext cx="169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</a:t>
            </a:r>
            <a:r>
              <a:rPr lang="en-US" altLang="zh-CN" b="1" dirty="0" err="1"/>
              <a:t>boolean</a:t>
            </a:r>
            <a:r>
              <a:rPr lang="en-US" altLang="zh-CN" b="1" dirty="0"/>
              <a:t>[3]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1475656" y="4005064"/>
            <a:ext cx="1008112" cy="1552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3685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0x9988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07904" y="2636912"/>
            <a:ext cx="1584176" cy="1552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9992" y="22455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0x8877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5472100" y="2636912"/>
            <a:ext cx="39604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54098" y="3125289"/>
            <a:ext cx="39604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90863" y="3582308"/>
            <a:ext cx="39604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176" y="26369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61045" y="30846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61045" y="35890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4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692696"/>
            <a:ext cx="4211960" cy="59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024" y="1337028"/>
            <a:ext cx="460851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096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键盘读入学生成绩，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找出最高分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，并输出学生成绩等级。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-20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’B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-30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’C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其余                            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’D’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indent="-609600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提示：先读入学生人数，根据人数创建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数组，存放学生成绩。</a:t>
            </a:r>
          </a:p>
          <a:p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20688"/>
            <a:ext cx="3960813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多维数组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70275"/>
              </p:ext>
            </p:extLst>
          </p:nvPr>
        </p:nvGraphicFramePr>
        <p:xfrm>
          <a:off x="395536" y="1412776"/>
          <a:ext cx="8496944" cy="4968552"/>
        </p:xfrm>
        <a:graphic>
          <a:graphicData uri="http://schemas.openxmlformats.org/drawingml/2006/table">
            <a:tbl>
              <a:tblPr/>
              <a:tblGrid>
                <a:gridCol w="8496944"/>
              </a:tblGrid>
              <a:tr h="429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二维数组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：数组中的数组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[3][2];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64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定义了名称为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一维数组的名称分别为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给第一个一维数组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脚标位赋值为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写法是：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[0][1] = 78;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每个一维数组都是默认初始化值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注意：区别于格式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可以对这个三个一维数组分别进行初始化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[3];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[1];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注：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[][3];  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非法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2120" y="1196752"/>
            <a:ext cx="2934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String[][] names;</a:t>
            </a:r>
          </a:p>
          <a:p>
            <a:r>
              <a:rPr lang="en-US" altLang="zh-CN" dirty="0" smtClean="0"/>
              <a:t>names </a:t>
            </a:r>
            <a:r>
              <a:rPr lang="en-US" altLang="zh-CN" dirty="0"/>
              <a:t>= </a:t>
            </a:r>
            <a:r>
              <a:rPr lang="en-US" altLang="zh-CN" b="1" dirty="0"/>
              <a:t>new </a:t>
            </a:r>
            <a:r>
              <a:rPr lang="en-US" altLang="zh-CN" b="1" dirty="0" smtClean="0"/>
              <a:t>String[2][];</a:t>
            </a:r>
          </a:p>
          <a:p>
            <a:r>
              <a:rPr lang="en-US" altLang="zh-CN" b="1" dirty="0" smtClean="0"/>
              <a:t>names[0] = new String[5];</a:t>
            </a:r>
          </a:p>
          <a:p>
            <a:r>
              <a:rPr lang="en-US" altLang="zh-CN" b="1" dirty="0" smtClean="0"/>
              <a:t>names[1] = new String[3];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07326"/>
              </p:ext>
            </p:extLst>
          </p:nvPr>
        </p:nvGraphicFramePr>
        <p:xfrm>
          <a:off x="1187624" y="162004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22915"/>
              </p:ext>
            </p:extLst>
          </p:nvPr>
        </p:nvGraphicFramePr>
        <p:xfrm>
          <a:off x="1115616" y="2348880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316"/>
              </p:ext>
            </p:extLst>
          </p:nvPr>
        </p:nvGraphicFramePr>
        <p:xfrm>
          <a:off x="1187624" y="321297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71909"/>
              </p:ext>
            </p:extLst>
          </p:nvPr>
        </p:nvGraphicFramePr>
        <p:xfrm>
          <a:off x="1187624" y="393305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35855"/>
              </p:ext>
            </p:extLst>
          </p:nvPr>
        </p:nvGraphicFramePr>
        <p:xfrm>
          <a:off x="1187624" y="465313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35855"/>
              </p:ext>
            </p:extLst>
          </p:nvPr>
        </p:nvGraphicFramePr>
        <p:xfrm>
          <a:off x="1115616" y="5445224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5734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names[0]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17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names[5]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07326"/>
              </p:ext>
            </p:extLst>
          </p:nvPr>
        </p:nvGraphicFramePr>
        <p:xfrm>
          <a:off x="5343128" y="2420888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12910"/>
              </p:ext>
            </p:extLst>
          </p:nvPr>
        </p:nvGraphicFramePr>
        <p:xfrm>
          <a:off x="5364088" y="3140968"/>
          <a:ext cx="2111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3611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11560" y="8735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String[][] names;</a:t>
            </a:r>
          </a:p>
          <a:p>
            <a:r>
              <a:rPr lang="en-US" altLang="zh-CN" dirty="0"/>
              <a:t>names = </a:t>
            </a:r>
            <a:r>
              <a:rPr lang="en-US" altLang="zh-CN" b="1" dirty="0"/>
              <a:t>new String[6][5];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6452" y="2996952"/>
            <a:ext cx="461665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7884368" y="2852936"/>
            <a:ext cx="144016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633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names[0][3]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95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268760"/>
            <a:ext cx="864096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4165" y="1268760"/>
            <a:ext cx="6264696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195" y="4636294"/>
            <a:ext cx="2502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[][] </a:t>
            </a:r>
            <a:r>
              <a:rPr lang="en-US" altLang="zh-CN" b="1" dirty="0" err="1"/>
              <a:t>i</a:t>
            </a:r>
            <a:r>
              <a:rPr lang="en-US" altLang="zh-CN" b="1" dirty="0"/>
              <a:t>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[3</a:t>
            </a:r>
            <a:r>
              <a:rPr lang="en-US" altLang="zh-CN" b="1" dirty="0" smtClean="0"/>
              <a:t>][];</a:t>
            </a:r>
          </a:p>
          <a:p>
            <a:r>
              <a:rPr lang="en-US" altLang="zh-CN" b="1" u="sng" dirty="0" err="1" smtClean="0"/>
              <a:t>i</a:t>
            </a:r>
            <a:r>
              <a:rPr lang="en-US" altLang="zh-CN" b="1" u="sng" dirty="0" smtClean="0"/>
              <a:t>[0] = new 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[3];</a:t>
            </a:r>
          </a:p>
          <a:p>
            <a:r>
              <a:rPr lang="en-US" altLang="zh-CN" b="1" u="sng" dirty="0" err="1" smtClean="0"/>
              <a:t>i</a:t>
            </a:r>
            <a:r>
              <a:rPr lang="en-US" altLang="zh-CN" b="1" u="sng" dirty="0" smtClean="0"/>
              <a:t>[1] = new 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[2];</a:t>
            </a:r>
          </a:p>
          <a:p>
            <a:r>
              <a:rPr lang="en-US" altLang="zh-CN" b="1" u="sng" dirty="0" err="1" smtClean="0"/>
              <a:t>i</a:t>
            </a:r>
            <a:r>
              <a:rPr lang="en-US" altLang="zh-CN" b="1" u="sng" dirty="0" smtClean="0"/>
              <a:t>[2] = new 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[4];</a:t>
            </a:r>
            <a:endParaRPr lang="en-US" altLang="zh-CN" b="1" u="sng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[1][0] = 90;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[2][1] = 100;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i:0x4455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80613"/>
              </p:ext>
            </p:extLst>
          </p:nvPr>
        </p:nvGraphicFramePr>
        <p:xfrm>
          <a:off x="2699792" y="2383308"/>
          <a:ext cx="815752" cy="1914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6380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380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380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627784" y="2204864"/>
            <a:ext cx="72008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3768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0x4455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691680" y="2420888"/>
            <a:ext cx="972108" cy="3600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5119"/>
              </p:ext>
            </p:extLst>
          </p:nvPr>
        </p:nvGraphicFramePr>
        <p:xfrm>
          <a:off x="5868144" y="1584908"/>
          <a:ext cx="1103784" cy="145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/>
              </a:tblGrid>
              <a:tr h="4853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53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53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5724128" y="1484784"/>
            <a:ext cx="144016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95410" y="1300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0x6677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915816" y="2420888"/>
            <a:ext cx="32403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4171" y="2420888"/>
            <a:ext cx="130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0x6677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344171" y="1669450"/>
            <a:ext cx="2531359" cy="75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31765"/>
              </p:ext>
            </p:extLst>
          </p:nvPr>
        </p:nvGraphicFramePr>
        <p:xfrm>
          <a:off x="4609850" y="3068960"/>
          <a:ext cx="923764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4"/>
              </a:tblGrid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69781"/>
              </p:ext>
            </p:extLst>
          </p:nvPr>
        </p:nvGraphicFramePr>
        <p:xfrm>
          <a:off x="4028056" y="4245962"/>
          <a:ext cx="959768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连接符 27"/>
          <p:cNvCxnSpPr/>
          <p:nvPr/>
        </p:nvCxnSpPr>
        <p:spPr>
          <a:xfrm>
            <a:off x="2699792" y="3140968"/>
            <a:ext cx="644379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771800" y="3825044"/>
            <a:ext cx="468052" cy="108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44171" y="3140968"/>
            <a:ext cx="126567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344171" y="3933056"/>
            <a:ext cx="507749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09850" y="2996952"/>
            <a:ext cx="32219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6056" y="2996952"/>
            <a:ext cx="79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995936" y="4797152"/>
            <a:ext cx="61391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7701" y="479715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333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4228"/>
              </p:ext>
            </p:extLst>
          </p:nvPr>
        </p:nvGraphicFramePr>
        <p:xfrm>
          <a:off x="376189" y="980728"/>
          <a:ext cx="8355013" cy="3221320"/>
        </p:xfrm>
        <a:graphic>
          <a:graphicData uri="http://schemas.openxmlformats.org/drawingml/2006/table">
            <a:tbl>
              <a:tblPr/>
              <a:tblGrid>
                <a:gridCol w="8355013"/>
              </a:tblGrid>
              <a:tr h="41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（静态初始化）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[][]{{3,8,2},{2,7},{9,0,1,6}};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1DB"/>
                    </a:solidFill>
                  </a:tcPr>
                </a:tc>
              </a:tr>
              <a:tr h="210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定义一个名称为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的二维数组，二维数组中有三个一维数组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每一个一维数组中具体元素也都已初始化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第一个一维数组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{3,8,2};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第二个一维数组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{2,7};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{9,0,1,6};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第三个一维数组的长度表示方式：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[2].length;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9F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注意特殊写法情况：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[]; 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是一维数组，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是二维数组。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中多维数组</a:t>
                      </a: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不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必都是规则矩阵形式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5988825"/>
              </p:ext>
            </p:extLst>
          </p:nvPr>
        </p:nvGraphicFramePr>
        <p:xfrm>
          <a:off x="4211960" y="4419560"/>
          <a:ext cx="4608510" cy="1889760"/>
        </p:xfrm>
        <a:graphic>
          <a:graphicData uri="http://schemas.openxmlformats.org/drawingml/2006/table">
            <a:tbl>
              <a:tblPr/>
              <a:tblGrid>
                <a:gridCol w="921702"/>
                <a:gridCol w="921702"/>
                <a:gridCol w="921702"/>
                <a:gridCol w="921702"/>
                <a:gridCol w="921702"/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j         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189" y="478076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练习</a:t>
            </a:r>
            <a:r>
              <a:rPr lang="en-US" altLang="zh-CN" sz="2400" b="1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2</a:t>
            </a:r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获取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  <a:sym typeface="Calibri" pitchFamily="34" charset="0"/>
              </a:rPr>
              <a:t>arr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数组中所有元素的和。使用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for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的嵌套循环即可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。</a:t>
            </a:r>
            <a:endParaRPr lang="zh-CN" altLang="en-US" sz="2400" dirty="0">
              <a:ea typeface="Arial Unicode MS" pitchFamily="34" charset="-122"/>
              <a:cs typeface="Arial Unicode MS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24744"/>
            <a:ext cx="1152128" cy="5328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24744"/>
            <a:ext cx="6480720" cy="33843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4869160"/>
            <a:ext cx="2952328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96136" y="4869160"/>
            <a:ext cx="2880320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7524" y="59399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63093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8467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6926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内存的基本结构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524" y="6232956"/>
            <a:ext cx="16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存放局部变量，对象的引用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8695" y="37625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出来的东西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627784" y="5301208"/>
            <a:ext cx="1512168" cy="823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17322" y="51571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常量池</a:t>
            </a:r>
          </a:p>
        </p:txBody>
      </p:sp>
    </p:spTree>
    <p:extLst>
      <p:ext uri="{BB962C8B-B14F-4D97-AF65-F5344CB8AC3E}">
        <p14:creationId xmlns:p14="http://schemas.microsoft.com/office/powerpoint/2010/main" val="203330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34489"/>
              </p:ext>
            </p:extLst>
          </p:nvPr>
        </p:nvGraphicFramePr>
        <p:xfrm>
          <a:off x="467544" y="1556792"/>
          <a:ext cx="3480048" cy="268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1740024"/>
              </a:tblGrid>
              <a:tr h="893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933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933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06202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i</a:t>
            </a:r>
            <a:r>
              <a:rPr lang="en-US" altLang="zh-CN" sz="2000" b="1" dirty="0" err="1" smtClean="0"/>
              <a:t>nt</a:t>
            </a:r>
            <a:r>
              <a:rPr lang="en-US" altLang="zh-CN" sz="2000" b="1" dirty="0" smtClean="0"/>
              <a:t>[][]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new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[3][2];</a:t>
            </a:r>
            <a:endParaRPr lang="zh-CN" altLang="en-US" sz="20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0201"/>
              </p:ext>
            </p:extLst>
          </p:nvPr>
        </p:nvGraphicFramePr>
        <p:xfrm>
          <a:off x="4283968" y="1700808"/>
          <a:ext cx="2327920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60"/>
                <a:gridCol w="1163960"/>
              </a:tblGrid>
              <a:tr h="447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0587"/>
              </p:ext>
            </p:extLst>
          </p:nvPr>
        </p:nvGraphicFramePr>
        <p:xfrm>
          <a:off x="4355977" y="2276872"/>
          <a:ext cx="33843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96323"/>
              </p:ext>
            </p:extLst>
          </p:nvPr>
        </p:nvGraphicFramePr>
        <p:xfrm>
          <a:off x="4355976" y="2996952"/>
          <a:ext cx="41764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76256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[0]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7265" y="2226315"/>
            <a:ext cx="7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1701" y="2996952"/>
            <a:ext cx="7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[2]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9087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[0][1] = 12;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652120" y="1246694"/>
            <a:ext cx="216024" cy="4541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48064" y="393305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[][]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[3][];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[0]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[1]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[2]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521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203848" y="1289649"/>
            <a:ext cx="5688632" cy="4721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nt</a:t>
            </a:r>
            <a:r>
              <a:rPr lang="en-US" altLang="zh-CN" b="1" dirty="0" smtClean="0">
                <a:solidFill>
                  <a:srgbClr val="C00000"/>
                </a:solidFill>
              </a:rPr>
              <a:t>[][] x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[3][];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x[0]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[3];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x[1]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[2];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x[2]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[4];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x[1][0] = 12;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320" y="2911406"/>
            <a:ext cx="1152128" cy="2880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83568" y="537321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5373216"/>
            <a:ext cx="11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x:0x1234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7944" y="2132856"/>
            <a:ext cx="8640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7944" y="2741142"/>
            <a:ext cx="8640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72809" y="3284984"/>
            <a:ext cx="8640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923928" y="2132856"/>
            <a:ext cx="144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9872" y="16288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1" idx="3"/>
          </p:cNvCxnSpPr>
          <p:nvPr/>
        </p:nvCxnSpPr>
        <p:spPr>
          <a:xfrm flipV="1">
            <a:off x="1809448" y="2132856"/>
            <a:ext cx="2186488" cy="3425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355976" y="2276872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60841" y="2893858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60841" y="3465004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23146" y="4941777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93704" y="4941777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81736" y="3703772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5940152" y="1813466"/>
            <a:ext cx="108012" cy="111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36096" y="12896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0x1432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96845" y="20515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0x1432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2" idx="3"/>
          </p:cNvCxnSpPr>
          <p:nvPr/>
        </p:nvCxnSpPr>
        <p:spPr>
          <a:xfrm flipV="1">
            <a:off x="4932040" y="2051556"/>
            <a:ext cx="1062118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169768" y="4940222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70850" y="4939412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48164" y="1904896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311178" y="3703773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94786" y="1904895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4228" y="1904896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6185577" y="3622679"/>
            <a:ext cx="112021" cy="562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887750" y="4883121"/>
            <a:ext cx="112021" cy="562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0092" y="3385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0x1452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7672" y="45419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0x1652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70878" y="28172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0x1452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98830" y="36294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0x1652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endCxn id="40" idx="1"/>
          </p:cNvCxnSpPr>
          <p:nvPr/>
        </p:nvCxnSpPr>
        <p:spPr>
          <a:xfrm>
            <a:off x="5038890" y="3186536"/>
            <a:ext cx="1272288" cy="7254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47041" y="3812645"/>
            <a:ext cx="1493111" cy="13373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90169" y="3838032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36196" y="4054056"/>
            <a:ext cx="44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8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声明：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[];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以下选项允许通过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 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 //no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//yes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x;//no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d)    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y;//no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x[0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];//yes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f)    x = y; //no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x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x[]   </a:t>
            </a: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二维数组：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[][] y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y[]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y[][]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4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使用二维数组打印一个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10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行杨辉三角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3 3  1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4 6  4  1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5 10 10 5 1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....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第一行有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个元素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第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行有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个元素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每一行的第一个元素和最后一个元素都是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从第三行开始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对于非第一个元素和最后一个元素的元素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][j]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[i-1][j-1] +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[i-1][j];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8952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数组中涉及的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算法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求数组元素的最大值、最小值、平均数、总和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等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数组的复制、反转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数组元素的排序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76464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5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18722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型的一维数组，包含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个元素，分别赋一些随机整数，然后求出所有元素的最大值，最小值，平均值，和值，并输出出来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6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5436" cy="4032250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使用简单数组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创建一个名为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TestArray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两个变量，他们是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类型的数组。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使用大括号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{}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初始化为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个素数：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2,3,5,7,11,13,17,19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的内容。</a:t>
            </a:r>
          </a:p>
          <a:p>
            <a:pPr marL="3600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变量等于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，修改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中的偶索引元素，使其等于索引值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array[0]=0,array[2]=2)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。打印出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15719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思考：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是什么关系？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拓展：</a:t>
            </a:r>
            <a:r>
              <a:rPr lang="zh-CN" altLang="en-US" sz="2000" dirty="0" smtClean="0">
                <a:ea typeface="宋体" pitchFamily="2" charset="-122"/>
              </a:rPr>
              <a:t>修改题目，实现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对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数组的复制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2488" y="821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array1, array2;</a:t>
            </a:r>
          </a:p>
          <a:p>
            <a:r>
              <a:rPr lang="en-US" altLang="zh-CN" dirty="0"/>
              <a:t>array1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[] { 2, 3, 5, 7, 11, 13, 17, 19 </a:t>
            </a:r>
            <a:r>
              <a:rPr lang="en-US" altLang="zh-CN" b="1" dirty="0" smtClean="0"/>
              <a:t>};</a:t>
            </a:r>
          </a:p>
          <a:p>
            <a:r>
              <a:rPr lang="en-US" altLang="zh-CN" dirty="0"/>
              <a:t>array2 = array1;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772816"/>
            <a:ext cx="1224136" cy="460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1904058"/>
            <a:ext cx="6624736" cy="4477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58772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array1:0x5566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4973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array2:0x5566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8612"/>
              </p:ext>
            </p:extLst>
          </p:nvPr>
        </p:nvGraphicFramePr>
        <p:xfrm>
          <a:off x="3491880" y="3059863"/>
          <a:ext cx="815752" cy="3184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15816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0x5566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3455876" y="3006244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907704" y="3140968"/>
            <a:ext cx="1548172" cy="2920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</p:cNvCxnSpPr>
          <p:nvPr/>
        </p:nvCxnSpPr>
        <p:spPr>
          <a:xfrm flipV="1">
            <a:off x="1439652" y="3140968"/>
            <a:ext cx="2016224" cy="235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455876" y="3006244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55876" y="3824404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69296" y="4601453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55876" y="5364586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1920" y="30062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1920" y="38244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60145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1920" y="54273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696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1008112" cy="540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80728"/>
            <a:ext cx="6696744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6544" y="1052736"/>
            <a:ext cx="435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array1;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[] array2;</a:t>
            </a:r>
          </a:p>
          <a:p>
            <a:r>
              <a:rPr lang="en-US" altLang="zh-CN" dirty="0"/>
              <a:t>array1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[] { 2, 3, 5, 7, 11, 13, 17, 19 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474" y="1976066"/>
            <a:ext cx="165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array2 = array1;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2386663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array2.length;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i</a:t>
            </a:r>
            <a:r>
              <a:rPr lang="en-US" altLang="zh-CN" b="1" dirty="0"/>
              <a:t> % 2 == 0) {</a:t>
            </a:r>
          </a:p>
          <a:p>
            <a:r>
              <a:rPr lang="en-US" altLang="zh-CN" dirty="0"/>
              <a:t>array2[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594928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array1:0x1234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04728"/>
              </p:ext>
            </p:extLst>
          </p:nvPr>
        </p:nvGraphicFramePr>
        <p:xfrm>
          <a:off x="2915816" y="1605271"/>
          <a:ext cx="671736" cy="304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403648" y="1628800"/>
            <a:ext cx="1440160" cy="432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5536" y="544522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54452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array2:</a:t>
            </a:r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187624" y="1628800"/>
            <a:ext cx="1656184" cy="3816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87824" y="1628800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7824" y="2319955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996045" y="3135691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04429" y="3848658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790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2715" y="23453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29091" y="31385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92715" y="3826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038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1008112" cy="540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63036"/>
            <a:ext cx="6696744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6544" y="1052736"/>
            <a:ext cx="435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array1;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[] array2;</a:t>
            </a:r>
          </a:p>
          <a:p>
            <a:r>
              <a:rPr lang="en-US" altLang="zh-CN" dirty="0"/>
              <a:t>array1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[] { 2, 3, 5, 7, 11, 13, 17, 19 };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96544" y="345726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array2.length;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i</a:t>
            </a:r>
            <a:r>
              <a:rPr lang="en-US" altLang="zh-CN" b="1" dirty="0"/>
              <a:t> % 2 == 0) {</a:t>
            </a:r>
          </a:p>
          <a:p>
            <a:r>
              <a:rPr lang="en-US" altLang="zh-CN" dirty="0"/>
              <a:t>array2[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594928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array1:0x1234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4737"/>
              </p:ext>
            </p:extLst>
          </p:nvPr>
        </p:nvGraphicFramePr>
        <p:xfrm>
          <a:off x="2915816" y="1605271"/>
          <a:ext cx="671736" cy="304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403648" y="1628800"/>
            <a:ext cx="1440160" cy="432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5536" y="544522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54452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array2:0x2233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96544" y="2067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array2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[array1.length];</a:t>
            </a:r>
          </a:p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array2.length;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dirty="0"/>
              <a:t>array2[</a:t>
            </a:r>
            <a:r>
              <a:rPr lang="en-US" altLang="zh-CN" dirty="0" err="1"/>
              <a:t>i</a:t>
            </a:r>
            <a:r>
              <a:rPr lang="en-US" altLang="zh-CN" dirty="0"/>
              <a:t>] = array1[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4737"/>
              </p:ext>
            </p:extLst>
          </p:nvPr>
        </p:nvGraphicFramePr>
        <p:xfrm>
          <a:off x="4204392" y="1514401"/>
          <a:ext cx="671736" cy="304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>
            <a:stCxn id="17" idx="0"/>
          </p:cNvCxnSpPr>
          <p:nvPr/>
        </p:nvCxnSpPr>
        <p:spPr>
          <a:xfrm flipV="1">
            <a:off x="1187624" y="1514401"/>
            <a:ext cx="3024336" cy="3930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11960" y="1514401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1960" y="2326154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06207" y="3030072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06207" y="3789040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9992" y="14971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22872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94239" y="3030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4239" y="381073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5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24744"/>
            <a:ext cx="1152128" cy="5328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0373" y="1124744"/>
            <a:ext cx="6480720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524" y="161399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524" y="1983323"/>
            <a:ext cx="16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存放局部变量，对象的引用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8695" y="37625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出来的东西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81165" y="5814556"/>
            <a:ext cx="228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/>
              <a:t>int</a:t>
            </a:r>
            <a:r>
              <a:rPr lang="en-US" altLang="zh-CN" sz="1600" b="1" dirty="0"/>
              <a:t>[] scores = new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[4</a:t>
            </a:r>
            <a:r>
              <a:rPr lang="en-US" altLang="zh-CN" sz="1600" b="1" dirty="0" smtClean="0"/>
              <a:t>];</a:t>
            </a:r>
            <a:endParaRPr lang="zh-CN" altLang="en-US" sz="1600" dirty="0"/>
          </a:p>
          <a:p>
            <a:r>
              <a:rPr lang="en-US" altLang="zh-CN" sz="1600" dirty="0"/>
              <a:t>scores[0] = 89;</a:t>
            </a:r>
          </a:p>
          <a:p>
            <a:r>
              <a:rPr lang="en-US" altLang="zh-CN" sz="1600" dirty="0"/>
              <a:t>scores[3] = 90;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77534" y="60334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scores:0x2233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47480"/>
              </p:ext>
            </p:extLst>
          </p:nvPr>
        </p:nvGraphicFramePr>
        <p:xfrm>
          <a:off x="2843808" y="4013716"/>
          <a:ext cx="743744" cy="1815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/>
              </a:tblGrid>
              <a:tr h="4539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39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39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39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2699792" y="3861048"/>
            <a:ext cx="144016" cy="129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39752" y="34893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0x2233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403648" y="3990950"/>
            <a:ext cx="1440160" cy="2042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51820" y="4131836"/>
            <a:ext cx="108012" cy="129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89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2951820" y="5445224"/>
            <a:ext cx="108012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3848" y="5445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20817" y="2189275"/>
            <a:ext cx="3014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String[] </a:t>
            </a:r>
            <a:r>
              <a:rPr lang="en-US" altLang="zh-CN" dirty="0" err="1"/>
              <a:t>strs</a:t>
            </a:r>
            <a:r>
              <a:rPr lang="en-US" altLang="zh-CN" dirty="0"/>
              <a:t> = </a:t>
            </a:r>
            <a:r>
              <a:rPr lang="en-US" altLang="zh-CN" b="1" dirty="0"/>
              <a:t>new String[4];</a:t>
            </a:r>
          </a:p>
          <a:p>
            <a:r>
              <a:rPr lang="en-US" altLang="zh-CN" dirty="0" err="1"/>
              <a:t>strs</a:t>
            </a:r>
            <a:r>
              <a:rPr lang="en-US" altLang="zh-CN" dirty="0"/>
              <a:t>[0] = "AA";</a:t>
            </a:r>
          </a:p>
          <a:p>
            <a:r>
              <a:rPr lang="en-US" altLang="zh-CN" dirty="0" err="1"/>
              <a:t>strs</a:t>
            </a:r>
            <a:r>
              <a:rPr lang="en-US" altLang="zh-CN" dirty="0"/>
              <a:t>[1] = "BB";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524" y="544522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strs:0x2244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96065"/>
              </p:ext>
            </p:extLst>
          </p:nvPr>
        </p:nvGraphicFramePr>
        <p:xfrm>
          <a:off x="5142314" y="3321671"/>
          <a:ext cx="671736" cy="209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5230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230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230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230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024165" y="30126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0x2244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860032" y="3140968"/>
            <a:ext cx="307133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403648" y="3382004"/>
            <a:ext cx="3763517" cy="21352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48301" y="3382004"/>
            <a:ext cx="361166" cy="2920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24128" y="3382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AA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5167165" y="3925999"/>
            <a:ext cx="556963" cy="1510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4128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BB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85406" y="1336992"/>
            <a:ext cx="445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String[] </a:t>
            </a:r>
            <a:r>
              <a:rPr lang="en-US" altLang="zh-CN" dirty="0" smtClean="0"/>
              <a:t>strs1 </a:t>
            </a:r>
            <a:r>
              <a:rPr lang="en-US" altLang="zh-CN" dirty="0"/>
              <a:t>= </a:t>
            </a:r>
            <a:r>
              <a:rPr lang="en-US" altLang="zh-CN" b="1" dirty="0"/>
              <a:t>new String</a:t>
            </a:r>
            <a:r>
              <a:rPr lang="en-US" altLang="zh-CN" b="1" dirty="0" smtClean="0"/>
              <a:t>[]{“AA”,”BB”};</a:t>
            </a:r>
            <a:endParaRPr lang="en-US" altLang="zh-C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7524" y="486916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str1:0x3344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94429"/>
              </p:ext>
            </p:extLst>
          </p:nvPr>
        </p:nvGraphicFramePr>
        <p:xfrm>
          <a:off x="3011996" y="1763766"/>
          <a:ext cx="599728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2951820" y="1613991"/>
            <a:ext cx="108012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39752" y="1336992"/>
            <a:ext cx="94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0x3344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03648" y="1798657"/>
            <a:ext cx="1656184" cy="30705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03848" y="1798657"/>
            <a:ext cx="252028" cy="390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158498" y="2280809"/>
            <a:ext cx="252028" cy="390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63888" y="17167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AA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10327" y="23834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327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96752"/>
            <a:ext cx="1008112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980728"/>
            <a:ext cx="6120680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11560" y="5733256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9595"/>
              </p:ext>
            </p:extLst>
          </p:nvPr>
        </p:nvGraphicFramePr>
        <p:xfrm>
          <a:off x="2987824" y="1440892"/>
          <a:ext cx="887760" cy="397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57712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rray1:0x3232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19672" y="1484784"/>
            <a:ext cx="1368152" cy="44331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776" y="11967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0x3232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03748" y="598615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rray2 = array1</a:t>
            </a:r>
            <a:r>
              <a:rPr lang="zh-CN" altLang="en-US" dirty="0" smtClean="0">
                <a:ea typeface="宋体" pitchFamily="2" charset="-122"/>
              </a:rPr>
              <a:t>：表示将</a:t>
            </a:r>
            <a:r>
              <a:rPr lang="en-US" altLang="zh-CN" dirty="0" smtClean="0">
                <a:ea typeface="宋体" pitchFamily="2" charset="-122"/>
              </a:rPr>
              <a:t>array1</a:t>
            </a:r>
            <a:r>
              <a:rPr lang="zh-CN" altLang="en-US" dirty="0" smtClean="0">
                <a:ea typeface="宋体" pitchFamily="2" charset="-122"/>
              </a:rPr>
              <a:t>的地址值赋给了</a:t>
            </a:r>
            <a:r>
              <a:rPr lang="en-US" altLang="zh-CN" dirty="0" smtClean="0">
                <a:ea typeface="宋体" pitchFamily="2" charset="-122"/>
              </a:rPr>
              <a:t>array2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1560" y="515719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515719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rray2:0x3232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403648" y="1484784"/>
            <a:ext cx="1584176" cy="36724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556792"/>
            <a:ext cx="1296144" cy="460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1124744"/>
            <a:ext cx="6480720" cy="5040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73325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rray1:0x2311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5733256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6614"/>
              </p:ext>
            </p:extLst>
          </p:nvPr>
        </p:nvGraphicFramePr>
        <p:xfrm>
          <a:off x="3635896" y="1556792"/>
          <a:ext cx="887760" cy="39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4008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0x2311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763688" y="1556792"/>
            <a:ext cx="1872208" cy="4176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array2=0x2331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763688" y="1563598"/>
            <a:ext cx="4608512" cy="38502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67544" y="522920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28459"/>
              </p:ext>
            </p:extLst>
          </p:nvPr>
        </p:nvGraphicFramePr>
        <p:xfrm>
          <a:off x="6372200" y="1572563"/>
          <a:ext cx="887760" cy="39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08304" y="15635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561" y="620688"/>
            <a:ext cx="3528392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84004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插入排序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直接插入排序、</a:t>
            </a:r>
            <a:r>
              <a:rPr lang="zh-CN" altLang="zh-CN" sz="2400" dirty="0">
                <a:ea typeface="宋体" pitchFamily="2" charset="-122"/>
              </a:rPr>
              <a:t>折半插入排序</a:t>
            </a:r>
            <a:r>
              <a:rPr lang="zh-CN" altLang="zh-CN" sz="2400" dirty="0" smtClean="0">
                <a:ea typeface="宋体" pitchFamily="2" charset="-122"/>
              </a:rPr>
              <a:t>、</a:t>
            </a:r>
            <a:r>
              <a:rPr lang="en-US" altLang="zh-CN" sz="2400" dirty="0" smtClean="0">
                <a:ea typeface="宋体" pitchFamily="2" charset="-122"/>
              </a:rPr>
              <a:t>Shell</a:t>
            </a:r>
            <a:r>
              <a:rPr lang="zh-CN" altLang="zh-CN" sz="2400" dirty="0" smtClean="0">
                <a:ea typeface="宋体" pitchFamily="2" charset="-122"/>
              </a:rPr>
              <a:t>排序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交换排序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冒泡排序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快速排序（或分区交换排序）</a:t>
            </a: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选择排序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简单选择排序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堆</a:t>
            </a:r>
            <a:r>
              <a:rPr lang="zh-CN" altLang="en-US" sz="2400" dirty="0">
                <a:ea typeface="宋体" pitchFamily="2" charset="-122"/>
              </a:rPr>
              <a:t>排序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归并排序</a:t>
            </a:r>
            <a:endParaRPr lang="en-US" altLang="zh-CN" sz="28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基数排序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8384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itchFamily="2" charset="-122"/>
                <a:ea typeface="宋体" pitchFamily="2" charset="-122"/>
              </a:rPr>
              <a:t>排序方法的选择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43" y="1772816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n≤50)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，可采用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直接插入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直接选择排序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记录规模较小时，直接插入排序较好；否则因为直接选择移动的记录数少于直接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应选直接选择排序为宜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若文件初始状态基本有序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指正序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，则应选用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冒泡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或随机的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3)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较大，则应采用时间复杂度为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nlgn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的排序方法：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堆排序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归并排序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8384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冒泡排序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排序思想</a:t>
            </a:r>
            <a:r>
              <a:rPr lang="zh-CN" altLang="zh-CN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相邻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两元素进行比较，如有需要则进行交换，每完成一次循环就将最大元素排在最后（如从小到大排序），下一次循环是将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其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它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数进行类似操作。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695" y="620688"/>
            <a:ext cx="3600400" cy="86409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sort()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方法提供了数组元素排序功能：</a:t>
            </a:r>
          </a:p>
          <a:p>
            <a:pPr marL="457200" indent="-457200" algn="just">
              <a:buFont typeface="Wingdings" pitchFamily="2" charset="2"/>
              <a:buNone/>
            </a:pP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import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.*;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Sort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number = {5,900,1,5,77,30,64,700};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for(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number.length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(number[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algn="just"/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29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982" y="761509"/>
            <a:ext cx="6445825" cy="86409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操作数组的工具类：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Arrays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类包含了用来操作数组（比如排序和搜索）的各种方法。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拥有一组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equals()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比较两个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是否相等。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拥有相同元素个数，且所有对应元素两两相等。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fill()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将值填入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sort()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用来对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进行排序。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</a:rPr>
              <a:t>binarySearch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在排好序的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中寻找元素。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        </a:t>
            </a:r>
            <a:r>
              <a:rPr lang="zh-CN" altLang="en-US" sz="2800" dirty="0" smtClean="0">
                <a:ea typeface="宋体" pitchFamily="2" charset="-122"/>
              </a:rPr>
              <a:t>另：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</a:rPr>
              <a:t>System.arraycopy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的复制。</a:t>
            </a:r>
            <a:r>
              <a:rPr lang="en-US" altLang="zh-CN" sz="2800" dirty="0">
                <a:ea typeface="宋体" pitchFamily="2" charset="-122"/>
              </a:rPr>
              <a:t>   </a:t>
            </a:r>
            <a:endParaRPr lang="zh-CN" altLang="zh-CN" sz="2800" dirty="0">
              <a:ea typeface="宋体" pitchFamily="2" charset="-122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843808" y="764704"/>
            <a:ext cx="4138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数组</a:t>
            </a:r>
            <a:r>
              <a:rPr lang="zh-CN" altLang="en-US" sz="3600" b="1" dirty="0"/>
              <a:t>操作常见问题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67856"/>
              </p:ext>
            </p:extLst>
          </p:nvPr>
        </p:nvGraphicFramePr>
        <p:xfrm>
          <a:off x="538163" y="2060575"/>
          <a:ext cx="8212137" cy="4035425"/>
        </p:xfrm>
        <a:graphic>
          <a:graphicData uri="http://schemas.openxmlformats.org/drawingml/2006/table">
            <a:tbl>
              <a:tblPr/>
              <a:tblGrid>
                <a:gridCol w="8212137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数组脚标越界异常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ArrayIndexOutOfBoundsException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访问到了数组中的不存在的脚标时发生。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空指针异常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NullPointerException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引用没有指向实体，却在操作实体中的元素时。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12305" name="矩形 5"/>
          <p:cNvSpPr>
            <a:spLocks noChangeArrowheads="1"/>
          </p:cNvSpPr>
          <p:nvPr/>
        </p:nvSpPr>
        <p:spPr bwMode="auto">
          <a:xfrm>
            <a:off x="6228184" y="1555750"/>
            <a:ext cx="2593975" cy="3603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编译时，不报错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！！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64704"/>
            <a:ext cx="3861569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13788" cy="36724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一维数组的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声明方式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type[]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   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a1;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double  b[];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c;  //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对象数组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语言中声明数组时不能指定其长度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数组中元素的数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 例如：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a[5];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非法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3861569" cy="98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一维数组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初始化</a:t>
            </a:r>
            <a:endParaRPr lang="zh-CN" altLang="en-US" b="1" dirty="0" smtClean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3788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动态初始化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数组声明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且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数组元素分配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空间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赋值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的操作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分开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进行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[] </a:t>
            </a: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arr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 = new </a:t>
            </a: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[3];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[0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3;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[1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9;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[2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8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;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静态初始化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定义数组的同时就为数组元素分配空间并赋值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a[] =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[]{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3, 9, 8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 a = {3,9,8};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endParaRPr lang="en-US" altLang="zh-CN" sz="8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4879" y="1916832"/>
            <a:ext cx="489654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dates[];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dates[0] = </a:t>
            </a:r>
            <a:r>
              <a:rPr lang="en-US" altLang="zh-CN" sz="22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7, 1964);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dates[1]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(1, 1, 2000);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dates[2]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12, 1964);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80103" y="4437112"/>
            <a:ext cx="463003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dates[] =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7, 1964),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(1, 1, 2000),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(22, 12, 1964)</a:t>
            </a:r>
          </a:p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124744"/>
            <a:ext cx="1152128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768" y="1196752"/>
            <a:ext cx="6192688" cy="35283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5085184"/>
            <a:ext cx="2592288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0112" y="5085184"/>
            <a:ext cx="2880320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59492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(stack)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 </a:t>
            </a:r>
            <a:r>
              <a:rPr lang="en-US" altLang="zh-CN" dirty="0" smtClean="0"/>
              <a:t>(heap)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63186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987824" y="5445224"/>
            <a:ext cx="1368152" cy="68872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7864" y="59492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6196" y="631861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静态域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35996" y="7554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0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63788" y="1492364"/>
            <a:ext cx="936104" cy="48004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884619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 scores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[3];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cores[0] = 78;</a:t>
            </a:r>
          </a:p>
          <a:p>
            <a:r>
              <a:rPr lang="en-US" altLang="zh-CN" dirty="0" smtClean="0"/>
              <a:t>scores[1] </a:t>
            </a:r>
            <a:r>
              <a:rPr lang="en-US" altLang="zh-CN" dirty="0"/>
              <a:t>= </a:t>
            </a:r>
            <a:r>
              <a:rPr lang="en-US" altLang="zh-CN" dirty="0" smtClean="0"/>
              <a:t>88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scores[2] </a:t>
            </a:r>
            <a:r>
              <a:rPr lang="en-US" altLang="zh-CN" dirty="0"/>
              <a:t>= </a:t>
            </a:r>
            <a:r>
              <a:rPr lang="en-US" altLang="zh-CN" dirty="0" smtClean="0"/>
              <a:t>98;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5338" y="2319541"/>
            <a:ext cx="296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String[] names= new String[3];</a:t>
            </a:r>
          </a:p>
          <a:p>
            <a:r>
              <a:rPr lang="en-US" altLang="zh-CN" dirty="0" smtClean="0"/>
              <a:t>names[0] = “</a:t>
            </a:r>
            <a:r>
              <a:rPr lang="zh-CN" altLang="en-US" dirty="0" smtClean="0"/>
              <a:t>商文通</a:t>
            </a:r>
            <a:r>
              <a:rPr lang="en-US" altLang="zh-CN" dirty="0" smtClean="0"/>
              <a:t>”;</a:t>
            </a:r>
          </a:p>
          <a:p>
            <a:r>
              <a:rPr lang="en-US" altLang="zh-CN" dirty="0" smtClean="0"/>
              <a:t>names[1] =</a:t>
            </a:r>
            <a:r>
              <a:rPr lang="zh-CN" altLang="en-US" dirty="0" smtClean="0"/>
              <a:t>“汤化峰”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139952" y="1484784"/>
            <a:ext cx="4824536" cy="4176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9781" y="585057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scores:</a:t>
            </a:r>
            <a:r>
              <a:rPr lang="en-US" altLang="zh-CN" dirty="0"/>
              <a:t>0x23AB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6292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1280"/>
              </p:ext>
            </p:extLst>
          </p:nvPr>
        </p:nvGraphicFramePr>
        <p:xfrm>
          <a:off x="4788024" y="2062769"/>
          <a:ext cx="599728" cy="1743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4716016" y="1988840"/>
            <a:ext cx="72008" cy="96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0x23AB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203848" y="2084948"/>
            <a:ext cx="1584176" cy="38736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60032" y="2132856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88024" y="2781206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29779" y="3284984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64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48064" y="26809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88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52205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663788" y="5773906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5736" y="5292536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names:0x1234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658"/>
              </p:ext>
            </p:extLst>
          </p:nvPr>
        </p:nvGraphicFramePr>
        <p:xfrm>
          <a:off x="6252356" y="3429000"/>
          <a:ext cx="599728" cy="1743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6084168" y="3284984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29252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599892" y="3429000"/>
            <a:ext cx="2700300" cy="2048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480212" y="3429000"/>
            <a:ext cx="396044" cy="463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0272" y="34696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商文通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76256" y="408376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汤化峰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480212" y="4083769"/>
            <a:ext cx="198022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95736" y="5013176"/>
            <a:ext cx="1944216" cy="945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59732" y="5574271"/>
            <a:ext cx="1944216" cy="945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4114872" cy="180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000" dirty="0" err="1"/>
              <a:t>i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[] </a:t>
            </a:r>
            <a:r>
              <a:rPr lang="en-US" altLang="zh-CN" sz="2000" dirty="0" err="1" smtClean="0"/>
              <a:t>myInt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[5];</a:t>
            </a:r>
          </a:p>
          <a:p>
            <a:pPr marL="0" indent="0"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0;i &lt; </a:t>
            </a:r>
            <a:r>
              <a:rPr lang="en-US" altLang="zh-CN" sz="2000" dirty="0" err="1" smtClean="0"/>
              <a:t>myInt.length;i</a:t>
            </a:r>
            <a:r>
              <a:rPr lang="en-US" altLang="zh-CN" sz="2000" dirty="0" smtClean="0"/>
              <a:t>++){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myInt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myInt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2*i+1;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sysout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myInt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06488" y="2204864"/>
            <a:ext cx="1296144" cy="4176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1920" y="1700808"/>
            <a:ext cx="4896544" cy="37444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3813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554859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r>
              <a:rPr lang="zh-CN" altLang="en-US" dirty="0"/>
              <a:t> </a:t>
            </a:r>
            <a:r>
              <a:rPr lang="en-US" altLang="zh-CN" dirty="0" smtClean="0"/>
              <a:t>heap: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出来的东西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06488" y="591792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6488" y="5917922"/>
            <a:ext cx="15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myInt:</a:t>
            </a:r>
            <a:r>
              <a:rPr lang="en-US" altLang="zh-CN" dirty="0"/>
              <a:t>0x1234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632564"/>
              </p:ext>
            </p:extLst>
          </p:nvPr>
        </p:nvGraphicFramePr>
        <p:xfrm>
          <a:off x="5230942" y="2420888"/>
          <a:ext cx="678632" cy="296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632"/>
              </a:tblGrid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5076056" y="2348880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8360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202632" y="2492896"/>
            <a:ext cx="3017440" cy="35283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60267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7540</TotalTime>
  <Words>2913</Words>
  <Application>Microsoft Office PowerPoint</Application>
  <PresentationFormat>全屏显示(4:3)</PresentationFormat>
  <Paragraphs>753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PPT模板</vt:lpstr>
      <vt:lpstr>第2章 Java基本语法2</vt:lpstr>
      <vt:lpstr>2.6 数组</vt:lpstr>
      <vt:lpstr>PowerPoint 演示文稿</vt:lpstr>
      <vt:lpstr>PowerPoint 演示文稿</vt:lpstr>
      <vt:lpstr>一维数组声明</vt:lpstr>
      <vt:lpstr>一维数组初始化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创建基本数据类型数组 (1)</vt:lpstr>
      <vt:lpstr>创建基本数据类型数组 (2)</vt:lpstr>
      <vt:lpstr>创建基本数据类型数组 (3)</vt:lpstr>
      <vt:lpstr>创建对象数组 (1)</vt:lpstr>
      <vt:lpstr>创建对象数组 (2)</vt:lpstr>
      <vt:lpstr>创建对象数组 (3)</vt:lpstr>
      <vt:lpstr>创建对象数组 (4)</vt:lpstr>
      <vt:lpstr>PowerPoint 演示文稿</vt:lpstr>
      <vt:lpstr>数组元素的默认初始化</vt:lpstr>
      <vt:lpstr>数组元素的引用</vt:lpstr>
      <vt:lpstr>练习1</vt:lpstr>
      <vt:lpstr>PowerPoint 演示文稿</vt:lpstr>
      <vt:lpstr>PowerPoint 演示文稿</vt:lpstr>
      <vt:lpstr>PowerPoint 演示文稿</vt:lpstr>
      <vt:lpstr>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练习3</vt:lpstr>
      <vt:lpstr>练习4</vt:lpstr>
      <vt:lpstr>PowerPoint 演示文稿</vt:lpstr>
      <vt:lpstr>练习5</vt:lpstr>
      <vt:lpstr>练习 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数组排序</vt:lpstr>
      <vt:lpstr>PowerPoint 演示文稿</vt:lpstr>
      <vt:lpstr>PowerPoint 演示文稿</vt:lpstr>
      <vt:lpstr>数组排序</vt:lpstr>
      <vt:lpstr>操作数组的工具类：Arrays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947</cp:revision>
  <dcterms:created xsi:type="dcterms:W3CDTF">2012-08-05T14:09:30Z</dcterms:created>
  <dcterms:modified xsi:type="dcterms:W3CDTF">2014-04-22T00:45:05Z</dcterms:modified>
</cp:coreProperties>
</file>