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8" r:id="rId2"/>
    <p:sldId id="597" r:id="rId3"/>
    <p:sldId id="528" r:id="rId4"/>
    <p:sldId id="529" r:id="rId5"/>
    <p:sldId id="530" r:id="rId6"/>
    <p:sldId id="553" r:id="rId7"/>
    <p:sldId id="554" r:id="rId8"/>
    <p:sldId id="555" r:id="rId9"/>
    <p:sldId id="577" r:id="rId10"/>
    <p:sldId id="595" r:id="rId11"/>
    <p:sldId id="532" r:id="rId12"/>
    <p:sldId id="557" r:id="rId13"/>
    <p:sldId id="558" r:id="rId14"/>
    <p:sldId id="559" r:id="rId15"/>
    <p:sldId id="599" r:id="rId16"/>
    <p:sldId id="592" r:id="rId17"/>
    <p:sldId id="531" r:id="rId18"/>
    <p:sldId id="556" r:id="rId19"/>
    <p:sldId id="538" r:id="rId20"/>
    <p:sldId id="562" r:id="rId21"/>
    <p:sldId id="578" r:id="rId22"/>
    <p:sldId id="533" r:id="rId23"/>
    <p:sldId id="600" r:id="rId24"/>
    <p:sldId id="563" r:id="rId25"/>
    <p:sldId id="545" r:id="rId26"/>
    <p:sldId id="570" r:id="rId27"/>
    <p:sldId id="571" r:id="rId28"/>
    <p:sldId id="564" r:id="rId29"/>
    <p:sldId id="565" r:id="rId30"/>
    <p:sldId id="566" r:id="rId31"/>
    <p:sldId id="569" r:id="rId32"/>
    <p:sldId id="568" r:id="rId33"/>
    <p:sldId id="546" r:id="rId34"/>
    <p:sldId id="582" r:id="rId35"/>
    <p:sldId id="583" r:id="rId36"/>
    <p:sldId id="579" r:id="rId37"/>
    <p:sldId id="580" r:id="rId38"/>
    <p:sldId id="593" r:id="rId39"/>
    <p:sldId id="594" r:id="rId40"/>
    <p:sldId id="548" r:id="rId41"/>
    <p:sldId id="549" r:id="rId42"/>
    <p:sldId id="550" r:id="rId43"/>
    <p:sldId id="581" r:id="rId44"/>
    <p:sldId id="584" r:id="rId45"/>
    <p:sldId id="572" r:id="rId46"/>
    <p:sldId id="575" r:id="rId47"/>
    <p:sldId id="573" r:id="rId48"/>
    <p:sldId id="574" r:id="rId49"/>
    <p:sldId id="576" r:id="rId50"/>
    <p:sldId id="490" r:id="rId51"/>
    <p:sldId id="587" r:id="rId52"/>
    <p:sldId id="588" r:id="rId53"/>
    <p:sldId id="589" r:id="rId54"/>
    <p:sldId id="257" r:id="rId5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>
      <p:cViewPr varScale="1">
        <p:scale>
          <a:sx n="85" d="100"/>
          <a:sy n="85" d="100"/>
        </p:scale>
        <p:origin x="-9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2014/7/1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63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20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D:\API\JDK_API_1.6_zh_&#20013;&#25991;.CHM::/java/lang/Runnable.html" TargetMode="External"/><Relationship Id="rId2" Type="http://schemas.openxmlformats.org/officeDocument/2006/relationships/hyperlink" Target="mk:@MSITStore:D:\API\JDK_API_1.6_zh_&#20013;&#25991;.CHM::/java/lang/Object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4331" y="1988840"/>
            <a:ext cx="7632848" cy="1851025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11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章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多</a:t>
            </a:r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线程</a:t>
            </a:r>
            <a:endParaRPr lang="zh-CN" altLang="zh-CN" sz="8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13047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讲师：宋红康   </a:t>
            </a:r>
            <a:endParaRPr lang="en-US" altLang="zh-CN" sz="4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新浪微博：</a:t>
            </a:r>
            <a:r>
              <a:rPr lang="zh-CN" altLang="en-US" sz="36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尚</a:t>
            </a:r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硅谷</a:t>
            </a:r>
            <a:r>
              <a:rPr lang="en-US" altLang="zh-CN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宋红康</a:t>
            </a:r>
            <a:endParaRPr lang="zh-CN" altLang="en-US" sz="36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1124744"/>
            <a:ext cx="1152128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r>
              <a:rPr lang="en-US" altLang="zh-CN" dirty="0" smtClean="0"/>
              <a:t>ain()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539552" y="1412776"/>
            <a:ext cx="72008" cy="48245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195736" y="3068960"/>
            <a:ext cx="144016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095836" y="3212976"/>
            <a:ext cx="1080120" cy="2916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</a:t>
            </a:r>
            <a:r>
              <a:rPr lang="zh-CN" altLang="en-US" dirty="0" smtClean="0"/>
              <a:t>线程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267744" y="3068960"/>
            <a:ext cx="424847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868144" y="3212976"/>
            <a:ext cx="1080120" cy="1692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子线程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391980" y="3212976"/>
            <a:ext cx="0" cy="30243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7236296" y="3212976"/>
            <a:ext cx="0" cy="187220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2531894" y="6448600"/>
            <a:ext cx="183620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267744" y="5517232"/>
            <a:ext cx="0" cy="108012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2411760" y="5301208"/>
            <a:ext cx="4824536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51920" y="27809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tart()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56176" y="270327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tart()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151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692696"/>
            <a:ext cx="5212694" cy="853822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72816"/>
            <a:ext cx="8568952" cy="338437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构造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方法</a:t>
            </a:r>
            <a:endParaRPr lang="zh-CN" altLang="en-US" sz="3200" b="1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创建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新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Thread(String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threadname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创建线程并指定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线程实例名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Thread(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Runnable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target)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指定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创建线程的目标对象，它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实现了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Runnable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接口中的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run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Thread(Runnable target, String name)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创建新的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对象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47097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2" grpId="0" autoUpdateAnimBg="0"/>
      <p:bldP spid="414723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7704" y="764704"/>
            <a:ext cx="6076790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创建线程的两种方式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341297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继承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 1)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定义子类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继承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类。</a:t>
            </a:r>
          </a:p>
          <a:p>
            <a:pPr marL="0" indent="0">
              <a:buNone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) 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子类中重写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类中的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run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方法。</a:t>
            </a:r>
          </a:p>
          <a:p>
            <a:pPr marL="0" indent="0">
              <a:buNone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3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) 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创建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子类对象，即创建了线程对象。</a:t>
            </a:r>
          </a:p>
          <a:p>
            <a:pPr marL="0" indent="0">
              <a:buNone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4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) 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调用线程对象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start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方法：启动线程，调用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run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48787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2.  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实现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Runnable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接口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定义子类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，实现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Runnable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接口。</a:t>
            </a: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子类中重写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Runnable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接口中的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run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方法。</a:t>
            </a: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）通过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类含参构造器创建线程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对象。</a:t>
            </a: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将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Runnable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接口的子类对象作为实际参数传递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给</a:t>
            </a:r>
            <a:endParaRPr lang="en-US" altLang="zh-CN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Thread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类的构造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中。</a:t>
            </a: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5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）调用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start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方法：开启线程，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调用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    Runnable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子类接口的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run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marL="0" indent="0">
              <a:buNone/>
            </a:pP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79712" y="620688"/>
            <a:ext cx="6076790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创建线程的两种方式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6336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4442" y="752137"/>
            <a:ext cx="7631139" cy="840156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继承方式和实现方式的联系与</a:t>
            </a:r>
            <a:r>
              <a:rPr lang="zh-CN" altLang="en-US" b="1" dirty="0" smtClean="0">
                <a:latin typeface="+mn-lt"/>
                <a:ea typeface="宋体" pitchFamily="2" charset="-122"/>
              </a:rPr>
              <a:t>区别</a:t>
            </a:r>
            <a:endParaRPr lang="zh-CN" altLang="en-US" dirty="0">
              <a:latin typeface="+mn-lt"/>
              <a:ea typeface="宋体" pitchFamily="2" charset="-122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67544" y="1592293"/>
            <a:ext cx="82089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C00000"/>
                </a:solidFill>
                <a:latin typeface="+mn-lt"/>
              </a:rPr>
              <a:t>public class 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Thread </a:t>
            </a:r>
            <a:r>
              <a:rPr lang="en-US" altLang="zh-CN" sz="2400" dirty="0" smtClean="0">
                <a:solidFill>
                  <a:srgbClr val="C00000"/>
                </a:solidFill>
                <a:latin typeface="+mn-lt"/>
              </a:rPr>
              <a:t>extends </a:t>
            </a:r>
            <a:r>
              <a:rPr lang="en-US" altLang="zh-CN" sz="2400" dirty="0">
                <a:solidFill>
                  <a:srgbClr val="C00000"/>
                </a:solidFill>
                <a:latin typeface="+mn-lt"/>
                <a:hlinkClick r:id="rId2" action="ppaction://hlinkfile" tooltip="java.lang 中的类"/>
              </a:rPr>
              <a:t>Object</a:t>
            </a:r>
            <a:r>
              <a:rPr lang="en-US" altLang="zh-CN" sz="2400" dirty="0">
                <a:solidFill>
                  <a:srgbClr val="C00000"/>
                </a:solidFill>
                <a:latin typeface="+mn-lt"/>
              </a:rPr>
              <a:t> implements </a:t>
            </a:r>
            <a:r>
              <a:rPr lang="en-US" altLang="zh-CN" sz="2400" dirty="0">
                <a:solidFill>
                  <a:srgbClr val="C00000"/>
                </a:solidFill>
                <a:latin typeface="+mn-lt"/>
                <a:hlinkClick r:id="rId3" action="ppaction://hlinkfile" tooltip="java.lang 中的接口"/>
              </a:rPr>
              <a:t>Runnable</a:t>
            </a:r>
            <a:endParaRPr lang="en-US" altLang="zh-CN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TextBox 16"/>
          <p:cNvSpPr txBox="1">
            <a:spLocks noChangeArrowheads="1"/>
          </p:cNvSpPr>
          <p:nvPr/>
        </p:nvSpPr>
        <p:spPr bwMode="auto">
          <a:xfrm>
            <a:off x="468720" y="2221114"/>
            <a:ext cx="1873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n-lt"/>
              </a:rPr>
              <a:t>【</a:t>
            </a:r>
            <a:r>
              <a:rPr lang="zh-CN" altLang="en-US" sz="2800" b="1" dirty="0">
                <a:latin typeface="+mn-lt"/>
              </a:rPr>
              <a:t>区别</a:t>
            </a:r>
            <a:r>
              <a:rPr lang="en-US" altLang="zh-CN" sz="2800" b="1" dirty="0">
                <a:latin typeface="+mn-lt"/>
              </a:rPr>
              <a:t>】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8" name="TextBox 18"/>
          <p:cNvSpPr txBox="1">
            <a:spLocks noChangeArrowheads="1"/>
          </p:cNvSpPr>
          <p:nvPr/>
        </p:nvSpPr>
        <p:spPr bwMode="auto">
          <a:xfrm>
            <a:off x="683568" y="2852737"/>
            <a:ext cx="71310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+mn-lt"/>
                <a:cs typeface="Times New Roman" pitchFamily="18" charset="0"/>
              </a:rPr>
              <a:t>继承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Thread:       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线程代码存放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Thread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子类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run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方法中。</a:t>
            </a:r>
          </a:p>
          <a:p>
            <a:pPr eaLnBrk="1" hangingPunct="1"/>
            <a:r>
              <a:rPr lang="zh-CN" altLang="en-US" sz="2400" dirty="0">
                <a:latin typeface="+mn-lt"/>
                <a:cs typeface="Times New Roman" pitchFamily="18" charset="0"/>
              </a:rPr>
              <a:t>实现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Runnable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：线程代码存在接口的子类的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run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方法。</a:t>
            </a:r>
          </a:p>
        </p:txBody>
      </p:sp>
      <p:sp>
        <p:nvSpPr>
          <p:cNvPr id="9" name="TextBox 19"/>
          <p:cNvSpPr txBox="1">
            <a:spLocks noChangeArrowheads="1"/>
          </p:cNvSpPr>
          <p:nvPr/>
        </p:nvSpPr>
        <p:spPr bwMode="auto">
          <a:xfrm>
            <a:off x="467544" y="3919865"/>
            <a:ext cx="3423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n-lt"/>
              </a:rPr>
              <a:t>【</a:t>
            </a:r>
            <a:r>
              <a:rPr lang="zh-CN" altLang="en-US" sz="2800" b="1" dirty="0">
                <a:latin typeface="+mn-lt"/>
              </a:rPr>
              <a:t>实现方法的好处</a:t>
            </a:r>
            <a:r>
              <a:rPr lang="en-US" altLang="zh-CN" sz="2800" b="1" dirty="0">
                <a:latin typeface="+mn-lt"/>
              </a:rPr>
              <a:t>】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683568" y="4554538"/>
            <a:ext cx="79928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+mn-lt"/>
              </a:rPr>
              <a:t>1</a:t>
            </a:r>
            <a:r>
              <a:rPr lang="zh-CN" altLang="en-US" sz="2400" dirty="0">
                <a:latin typeface="+mn-lt"/>
              </a:rPr>
              <a:t>）避免了单继承的局限性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2</a:t>
            </a:r>
            <a:r>
              <a:rPr lang="zh-CN" altLang="en-US" sz="2400" dirty="0">
                <a:latin typeface="+mn-lt"/>
              </a:rPr>
              <a:t>）多个线程可以共享同一个</a:t>
            </a:r>
            <a:r>
              <a:rPr lang="zh-CN" altLang="en-US" sz="2400" dirty="0" smtClean="0">
                <a:latin typeface="+mn-lt"/>
              </a:rPr>
              <a:t>接口实现类</a:t>
            </a:r>
            <a:r>
              <a:rPr lang="zh-CN" altLang="en-US" sz="2400" dirty="0">
                <a:latin typeface="+mn-lt"/>
              </a:rPr>
              <a:t>的对象，非常</a:t>
            </a:r>
            <a:r>
              <a:rPr lang="zh-CN" altLang="en-US" sz="2400" dirty="0" smtClean="0">
                <a:latin typeface="+mn-lt"/>
              </a:rPr>
              <a:t>适合</a:t>
            </a:r>
            <a:r>
              <a:rPr lang="zh-CN" altLang="en-US" sz="2400" dirty="0">
                <a:latin typeface="+mn-lt"/>
              </a:rPr>
              <a:t>多个相同线程来处理同一份资源。</a:t>
            </a:r>
          </a:p>
        </p:txBody>
      </p:sp>
    </p:spTree>
    <p:extLst>
      <p:ext uri="{BB962C8B-B14F-4D97-AF65-F5344CB8AC3E}">
        <p14:creationId xmlns:p14="http://schemas.microsoft.com/office/powerpoint/2010/main" val="324043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  <p:bldP spid="1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904" y="93080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练  习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218" y="2193251"/>
            <a:ext cx="734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a typeface="宋体" panose="02010600030101010101" pitchFamily="2" charset="-122"/>
              </a:rPr>
              <a:t>创建两个子线程，让其中一个输出</a:t>
            </a:r>
            <a:r>
              <a:rPr lang="en-US" altLang="zh-CN" sz="2800" dirty="0">
                <a:ea typeface="宋体" panose="02010600030101010101" pitchFamily="2" charset="-122"/>
              </a:rPr>
              <a:t>1-100</a:t>
            </a:r>
            <a:r>
              <a:rPr lang="zh-CN" altLang="en-US" sz="2800" dirty="0">
                <a:ea typeface="宋体" panose="02010600030101010101" pitchFamily="2" charset="-122"/>
              </a:rPr>
              <a:t>之间的偶数，另一个输出</a:t>
            </a:r>
            <a:r>
              <a:rPr lang="en-US" altLang="zh-CN" sz="2800" dirty="0">
                <a:ea typeface="宋体" panose="02010600030101010101" pitchFamily="2" charset="-122"/>
              </a:rPr>
              <a:t>1-100</a:t>
            </a:r>
            <a:r>
              <a:rPr lang="zh-CN" altLang="en-US" sz="2800" dirty="0">
                <a:ea typeface="宋体" panose="02010600030101010101" pitchFamily="2" charset="-122"/>
              </a:rPr>
              <a:t>之间的奇数。</a:t>
            </a:r>
          </a:p>
        </p:txBody>
      </p:sp>
    </p:spTree>
    <p:extLst>
      <p:ext uri="{BB962C8B-B14F-4D97-AF65-F5344CB8AC3E}">
        <p14:creationId xmlns:p14="http://schemas.microsoft.com/office/powerpoint/2010/main" val="348379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92696"/>
            <a:ext cx="5516096" cy="853822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类的有关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916832"/>
            <a:ext cx="7814672" cy="29523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start(): 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启动线程，并执行对象的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run()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run(): 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线程在被调度时执行的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操作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getName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():  </a:t>
            </a:r>
            <a:r>
              <a:rPr lang="zh-CN" altLang="zh-CN" sz="2800" dirty="0" smtClean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线程的</a:t>
            </a:r>
            <a:r>
              <a:rPr lang="zh-CN" altLang="zh-CN" sz="2800" dirty="0" smtClean="0">
                <a:ea typeface="宋体" pitchFamily="2" charset="-122"/>
                <a:cs typeface="Times New Roman" pitchFamily="18" charset="0"/>
              </a:rPr>
              <a:t>名称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oid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setName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name)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设置该线程名称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currentThread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():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返回当前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线程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574138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8" grpId="0" autoUpdateAnimBg="0"/>
      <p:bldP spid="352259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469337" y="692696"/>
            <a:ext cx="4891126" cy="781814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线程的调度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1689119"/>
            <a:ext cx="8229600" cy="3883021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调度策略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时间片</a:t>
            </a:r>
          </a:p>
          <a:p>
            <a:pPr lvl="1"/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抢占式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高优先级的线程抢占</a:t>
            </a:r>
            <a:r>
              <a:rPr lang="en-US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CPU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l"/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的调度方法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同优先级线程组成先进先出队列（先到先服务），使用时间片策略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对高优先级，使用优先调度的抢占式策略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81400" y="2438400"/>
            <a:ext cx="381000" cy="533400"/>
            <a:chOff x="2256" y="1536"/>
            <a:chExt cx="240" cy="336"/>
          </a:xfrm>
        </p:grpSpPr>
        <p:sp>
          <p:nvSpPr>
            <p:cNvPr id="338949" name="Line 5"/>
            <p:cNvSpPr>
              <a:spLocks noChangeShapeType="1"/>
            </p:cNvSpPr>
            <p:nvPr/>
          </p:nvSpPr>
          <p:spPr bwMode="auto">
            <a:xfrm>
              <a:off x="2256" y="1536"/>
              <a:ext cx="24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8950" name="Line 6"/>
            <p:cNvSpPr>
              <a:spLocks noChangeShapeType="1"/>
            </p:cNvSpPr>
            <p:nvPr/>
          </p:nvSpPr>
          <p:spPr bwMode="auto">
            <a:xfrm>
              <a:off x="2496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962400" y="2438400"/>
            <a:ext cx="381000" cy="533400"/>
            <a:chOff x="2496" y="1536"/>
            <a:chExt cx="240" cy="336"/>
          </a:xfrm>
        </p:grpSpPr>
        <p:sp>
          <p:nvSpPr>
            <p:cNvPr id="338952" name="Line 8"/>
            <p:cNvSpPr>
              <a:spLocks noChangeShapeType="1"/>
            </p:cNvSpPr>
            <p:nvPr/>
          </p:nvSpPr>
          <p:spPr bwMode="auto">
            <a:xfrm>
              <a:off x="2496" y="1872"/>
              <a:ext cx="24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8953" name="Line 9"/>
            <p:cNvSpPr>
              <a:spLocks noChangeShapeType="1"/>
            </p:cNvSpPr>
            <p:nvPr/>
          </p:nvSpPr>
          <p:spPr bwMode="auto">
            <a:xfrm>
              <a:off x="2736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343400" y="2438400"/>
            <a:ext cx="381000" cy="533400"/>
            <a:chOff x="2736" y="1536"/>
            <a:chExt cx="240" cy="336"/>
          </a:xfrm>
        </p:grpSpPr>
        <p:sp>
          <p:nvSpPr>
            <p:cNvPr id="338955" name="Line 11"/>
            <p:cNvSpPr>
              <a:spLocks noChangeShapeType="1"/>
            </p:cNvSpPr>
            <p:nvPr/>
          </p:nvSpPr>
          <p:spPr bwMode="auto">
            <a:xfrm>
              <a:off x="2736" y="1536"/>
              <a:ext cx="24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8956" name="Line 12"/>
            <p:cNvSpPr>
              <a:spLocks noChangeShapeType="1"/>
            </p:cNvSpPr>
            <p:nvPr/>
          </p:nvSpPr>
          <p:spPr bwMode="auto">
            <a:xfrm>
              <a:off x="2976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338957" name="Line 13"/>
          <p:cNvSpPr>
            <a:spLocks noChangeShapeType="1"/>
          </p:cNvSpPr>
          <p:nvPr/>
        </p:nvSpPr>
        <p:spPr bwMode="auto">
          <a:xfrm>
            <a:off x="6324600" y="2971800"/>
            <a:ext cx="3810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181600" y="2438400"/>
            <a:ext cx="381000" cy="533400"/>
            <a:chOff x="3264" y="1536"/>
            <a:chExt cx="240" cy="336"/>
          </a:xfrm>
        </p:grpSpPr>
        <p:sp>
          <p:nvSpPr>
            <p:cNvPr id="338959" name="Line 15"/>
            <p:cNvSpPr>
              <a:spLocks noChangeShapeType="1"/>
            </p:cNvSpPr>
            <p:nvPr/>
          </p:nvSpPr>
          <p:spPr bwMode="auto">
            <a:xfrm>
              <a:off x="3264" y="1536"/>
              <a:ext cx="24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8960" name="Line 16"/>
            <p:cNvSpPr>
              <a:spLocks noChangeShapeType="1"/>
            </p:cNvSpPr>
            <p:nvPr/>
          </p:nvSpPr>
          <p:spPr bwMode="auto">
            <a:xfrm>
              <a:off x="3504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562600" y="2438400"/>
            <a:ext cx="381000" cy="533400"/>
            <a:chOff x="3504" y="1536"/>
            <a:chExt cx="240" cy="336"/>
          </a:xfrm>
        </p:grpSpPr>
        <p:sp>
          <p:nvSpPr>
            <p:cNvPr id="338962" name="Line 18"/>
            <p:cNvSpPr>
              <a:spLocks noChangeShapeType="1"/>
            </p:cNvSpPr>
            <p:nvPr/>
          </p:nvSpPr>
          <p:spPr bwMode="auto">
            <a:xfrm>
              <a:off x="3504" y="1872"/>
              <a:ext cx="24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8963" name="Line 19"/>
            <p:cNvSpPr>
              <a:spLocks noChangeShapeType="1"/>
            </p:cNvSpPr>
            <p:nvPr/>
          </p:nvSpPr>
          <p:spPr bwMode="auto">
            <a:xfrm>
              <a:off x="3744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943600" y="2438400"/>
            <a:ext cx="381000" cy="533400"/>
            <a:chOff x="3744" y="1536"/>
            <a:chExt cx="240" cy="336"/>
          </a:xfrm>
        </p:grpSpPr>
        <p:sp>
          <p:nvSpPr>
            <p:cNvPr id="338965" name="Line 21"/>
            <p:cNvSpPr>
              <a:spLocks noChangeShapeType="1"/>
            </p:cNvSpPr>
            <p:nvPr/>
          </p:nvSpPr>
          <p:spPr bwMode="auto">
            <a:xfrm>
              <a:off x="3744" y="1536"/>
              <a:ext cx="24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8966" name="Line 22"/>
            <p:cNvSpPr>
              <a:spLocks noChangeShapeType="1"/>
            </p:cNvSpPr>
            <p:nvPr/>
          </p:nvSpPr>
          <p:spPr bwMode="auto">
            <a:xfrm>
              <a:off x="3984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4724400" y="2438400"/>
            <a:ext cx="381000" cy="533400"/>
            <a:chOff x="2976" y="1536"/>
            <a:chExt cx="240" cy="336"/>
          </a:xfrm>
        </p:grpSpPr>
        <p:sp>
          <p:nvSpPr>
            <p:cNvPr id="338968" name="Line 24"/>
            <p:cNvSpPr>
              <a:spLocks noChangeShapeType="1"/>
            </p:cNvSpPr>
            <p:nvPr/>
          </p:nvSpPr>
          <p:spPr bwMode="auto">
            <a:xfrm>
              <a:off x="2976" y="1872"/>
              <a:ext cx="24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8969" name="Line 25"/>
            <p:cNvSpPr>
              <a:spLocks noChangeShapeType="1"/>
            </p:cNvSpPr>
            <p:nvPr/>
          </p:nvSpPr>
          <p:spPr bwMode="auto">
            <a:xfrm>
              <a:off x="3216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3019080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000"/>
                            </p:stCondLst>
                            <p:childTnLst>
                              <p:par>
                                <p:cTn id="6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6" grpId="0" autoUpdateAnimBg="0"/>
      <p:bldP spid="33895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620688"/>
            <a:ext cx="5212694" cy="853822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线程的优先级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250710" cy="403244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线程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的优先级控制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MAX_PRIORITY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10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    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MIN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_PRIORITY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 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NORM_PRIORITY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 lvl="1">
              <a:buFont typeface="Wingdings" pitchFamily="2" charset="2"/>
              <a:buChar char="u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涉及的方法：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getPriority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zh-CN" dirty="0" smtClean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zh-CN" dirty="0">
                <a:ea typeface="宋体" pitchFamily="2" charset="-122"/>
                <a:cs typeface="Times New Roman" pitchFamily="18" charset="0"/>
              </a:rPr>
              <a:t>线程优先值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 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setPriority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newPriority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zh-CN" dirty="0" smtClean="0">
                <a:ea typeface="宋体" pitchFamily="2" charset="-122"/>
                <a:cs typeface="Times New Roman" pitchFamily="18" charset="0"/>
              </a:rPr>
              <a:t>改变</a:t>
            </a:r>
            <a:r>
              <a:rPr lang="zh-CN" altLang="zh-CN" dirty="0">
                <a:ea typeface="宋体" pitchFamily="2" charset="-122"/>
                <a:cs typeface="Times New Roman" pitchFamily="18" charset="0"/>
              </a:rPr>
              <a:t>线程的优先级</a:t>
            </a:r>
            <a:endParaRPr lang="zh-CN" altLang="en-US" dirty="0">
              <a:solidFill>
                <a:srgbClr val="FF99CC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线程创建时继承父线程的优先级</a:t>
            </a:r>
            <a:endParaRPr lang="zh-CN" altLang="zh-CN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065256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2" grpId="0" autoUpdateAnimBg="0"/>
      <p:bldP spid="414723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548680"/>
            <a:ext cx="6004782" cy="853822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类的有关方法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678768" cy="502460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 </a:t>
            </a:r>
            <a:r>
              <a:rPr lang="en-US" altLang="zh-CN" sz="26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void  yield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6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线程让步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暂停当前正在执行的线程，把执行机会让给优先级相同或更高的线程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若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队列中没有同优先级的线程，忽略此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join()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当某个程序执行流中调用其他线程的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join()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方法时，调用线程将被阻塞，直到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join()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方法加入的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join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线程执行完为止   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低优先级的线程也可以获得执行 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6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  void  sleep(long </a:t>
            </a:r>
            <a:r>
              <a:rPr lang="en-US" altLang="zh-CN" sz="2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millis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指定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时间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毫秒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令当前活动线程在指定时间段内放弃对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CPU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控制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使其他线程有机会被执行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时间到后重排队。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抛出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InterruptedException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异常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2600" b="1" dirty="0">
                <a:ea typeface="宋体" pitchFamily="2" charset="-122"/>
                <a:cs typeface="Times New Roman" pitchFamily="18" charset="0"/>
              </a:rPr>
              <a:t>stop():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强制线程生命期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结束</a:t>
            </a:r>
            <a:endParaRPr lang="en-US" altLang="zh-CN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2600" b="1" dirty="0" err="1" smtClean="0"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600" b="1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1" dirty="0" err="1">
                <a:ea typeface="宋体" pitchFamily="2" charset="-122"/>
                <a:cs typeface="Times New Roman" pitchFamily="18" charset="0"/>
              </a:rPr>
              <a:t>isAlive</a:t>
            </a:r>
            <a:r>
              <a:rPr lang="en-US" altLang="zh-CN" sz="2600" b="1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600" b="1" dirty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返回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boolean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，判断线程是否还活着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906493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6" grpId="0" autoUpdateAnimBg="0"/>
      <p:bldP spid="354307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621799" cy="9501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008" y="89909"/>
            <a:ext cx="3816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>
                <a:solidFill>
                  <a:srgbClr val="FFFF00"/>
                </a:solidFill>
                <a:ea typeface="宋体" pitchFamily="2" charset="-122"/>
                <a:cs typeface="Times New Roman" pitchFamily="18" charset="0"/>
              </a:rPr>
              <a:t>JavaSE</a:t>
            </a:r>
            <a:r>
              <a:rPr lang="zh-CN" altLang="en-US" sz="3600" b="1" dirty="0" smtClean="0">
                <a:solidFill>
                  <a:srgbClr val="FFFF00"/>
                </a:solidFill>
                <a:ea typeface="宋体" pitchFamily="2" charset="-122"/>
                <a:cs typeface="Times New Roman" pitchFamily="18" charset="0"/>
              </a:rPr>
              <a:t>知识图解</a:t>
            </a:r>
            <a:endParaRPr lang="zh-CN" altLang="en-US" sz="3600" b="1" dirty="0">
              <a:solidFill>
                <a:srgbClr val="FFFF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1424608"/>
            <a:ext cx="145536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704257" y="2420888"/>
            <a:ext cx="89982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723289" y="2420888"/>
            <a:ext cx="9361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755193" y="2420888"/>
            <a:ext cx="85290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7837449" y="2420888"/>
            <a:ext cx="73501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212976"/>
            <a:ext cx="1800562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954801" y="4027903"/>
            <a:ext cx="91796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3990539"/>
            <a:ext cx="705802" cy="5746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012941"/>
            <a:ext cx="52485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3990539"/>
            <a:ext cx="669388" cy="5522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4891710" y="4020432"/>
            <a:ext cx="54438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5553867" y="4037286"/>
            <a:ext cx="5337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7982531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258452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759743" y="5877272"/>
            <a:ext cx="39123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842785" y="5877272"/>
            <a:ext cx="81054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80346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3910353" y="5863217"/>
            <a:ext cx="102851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110738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273302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35496" y="5877272"/>
            <a:ext cx="135412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1459523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发展历程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1477000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环境搭建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144542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基础程序设计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629519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数据类型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706881" y="2442374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流程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控制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766372" y="2438184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运算符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873723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数组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719589" y="3288443"/>
            <a:ext cx="1448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面向对象</a:t>
            </a:r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编程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075855" y="3980384"/>
            <a:ext cx="61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类和对象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870137" y="407465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属性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553867" y="4098558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方法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43309" y="4106435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设计模式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22690" y="4077072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接口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366877" y="3996353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三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大特性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应用程序开发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51903" y="590687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JDBC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166540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集合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982360" y="5901292"/>
            <a:ext cx="102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异常处理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110756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类库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854296" y="5970766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多线程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783449" y="5909963"/>
            <a:ext cx="452847" cy="346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IO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270996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反射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954801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网络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0219" y="5926560"/>
            <a:ext cx="1232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连接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Oracle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648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新特性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628800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628800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03" idx="2"/>
          </p:cNvCxnSpPr>
          <p:nvPr/>
        </p:nvCxnSpPr>
        <p:spPr>
          <a:xfrm>
            <a:off x="6304482" y="1844824"/>
            <a:ext cx="0" cy="57606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154173" y="2132854"/>
            <a:ext cx="1422293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340486" y="2132855"/>
            <a:ext cx="1864470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827273" y="2686303"/>
            <a:ext cx="3462300" cy="1364771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413760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stCxn id="108" idx="2"/>
            <a:endCxn id="114" idx="0"/>
          </p:cNvCxnSpPr>
          <p:nvPr/>
        </p:nvCxnSpPr>
        <p:spPr>
          <a:xfrm rot="5400000">
            <a:off x="5938705" y="3527040"/>
            <a:ext cx="392262" cy="62823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39928" y="2854046"/>
            <a:ext cx="382879" cy="196483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618723" y="3190204"/>
            <a:ext cx="375408" cy="1285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32744" y="2774331"/>
            <a:ext cx="345515" cy="20869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43476" y="3350499"/>
            <a:ext cx="367917" cy="95696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735471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3987208" y="3903591"/>
            <a:ext cx="583178" cy="3364185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405926" y="4322309"/>
            <a:ext cx="583178" cy="252674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08189" y="4810516"/>
            <a:ext cx="569123" cy="153627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90730" y="5307113"/>
            <a:ext cx="583178" cy="55714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812884" y="5442099"/>
            <a:ext cx="583178" cy="28716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66537" y="5088446"/>
            <a:ext cx="583178" cy="9944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458315" y="4796668"/>
            <a:ext cx="624087" cy="161893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841822" y="4413161"/>
            <a:ext cx="583178" cy="23450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389619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702746" y="4581128"/>
            <a:ext cx="1171955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168578" y="2132856"/>
            <a:ext cx="22763" cy="2880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Eclipse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3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263691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84836" y="335699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269065" y="3898802"/>
            <a:ext cx="113458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683568" y="4504306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23528" y="5146607"/>
            <a:ext cx="100938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2656926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泛型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83568" y="342900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枚举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69065" y="3954542"/>
            <a:ext cx="1206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装箱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拆箱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74709" y="4427942"/>
            <a:ext cx="656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可变参数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69066" y="5193354"/>
            <a:ext cx="112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Annota</a:t>
            </a:r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tion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2826203"/>
            <a:ext cx="783230" cy="181038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598277"/>
            <a:ext cx="783230" cy="1038310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</p:cNvCxnSpPr>
          <p:nvPr/>
        </p:nvCxnSpPr>
        <p:spPr>
          <a:xfrm rot="10800000">
            <a:off x="1340500" y="4149662"/>
            <a:ext cx="757625" cy="47508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</p:cNvCxnSpPr>
          <p:nvPr/>
        </p:nvCxnSpPr>
        <p:spPr>
          <a:xfrm rot="10800000" flipV="1">
            <a:off x="1312265" y="4636586"/>
            <a:ext cx="811465" cy="83743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 flipV="1">
            <a:off x="1389620" y="4624749"/>
            <a:ext cx="708504" cy="73788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1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7358" y="902380"/>
            <a:ext cx="6025307" cy="85010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使用</a:t>
            </a:r>
            <a:r>
              <a:rPr lang="zh-CN" altLang="en-US" b="1" dirty="0" smtClean="0">
                <a:latin typeface="+mn-lt"/>
                <a:ea typeface="宋体" pitchFamily="2" charset="-122"/>
              </a:rPr>
              <a:t>多线程的优点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752486"/>
            <a:ext cx="828092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a typeface="宋体" pitchFamily="2" charset="-122"/>
              </a:rPr>
              <a:t>背景：</a:t>
            </a:r>
            <a:r>
              <a:rPr lang="zh-CN" altLang="en-US" sz="2400" dirty="0" smtClean="0">
                <a:ea typeface="宋体" pitchFamily="2" charset="-122"/>
              </a:rPr>
              <a:t>只使用单个线程完成多个任务（调用多个方法），肯定比用多个线程来完成用的时间更短，为何仍需多线程呢？</a:t>
            </a:r>
            <a:endParaRPr lang="en-US" altLang="zh-CN" sz="2400" dirty="0" smtClean="0">
              <a:ea typeface="宋体" pitchFamily="2" charset="-122"/>
            </a:endParaRPr>
          </a:p>
          <a:p>
            <a:endParaRPr lang="en-US" altLang="zh-CN" sz="2800" dirty="0" smtClean="0">
              <a:ea typeface="宋体" pitchFamily="2" charset="-122"/>
            </a:endParaRPr>
          </a:p>
          <a:p>
            <a:r>
              <a:rPr lang="zh-CN" altLang="en-US" sz="2800" dirty="0">
                <a:ea typeface="宋体" pitchFamily="2" charset="-122"/>
              </a:rPr>
              <a:t>多</a:t>
            </a:r>
            <a:r>
              <a:rPr lang="zh-CN" altLang="en-US" sz="2800" dirty="0" smtClean="0">
                <a:ea typeface="宋体" pitchFamily="2" charset="-122"/>
              </a:rPr>
              <a:t>线程程序的优点：</a:t>
            </a:r>
            <a:endParaRPr lang="en-US" altLang="zh-CN" sz="2800" dirty="0" smtClean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>
                <a:ea typeface="宋体" pitchFamily="2" charset="-122"/>
              </a:rPr>
              <a:t>提高应用程序的响应。对图形化界面更有意义，可增强用户体验。</a:t>
            </a:r>
            <a:endParaRPr lang="en-US" altLang="zh-CN" sz="2800" dirty="0" smtClean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>
                <a:ea typeface="宋体" pitchFamily="2" charset="-122"/>
              </a:rPr>
              <a:t>提高计算机系统</a:t>
            </a:r>
            <a:r>
              <a:rPr lang="en-US" altLang="zh-CN" sz="2800" dirty="0" smtClean="0">
                <a:ea typeface="宋体" pitchFamily="2" charset="-122"/>
              </a:rPr>
              <a:t>CPU</a:t>
            </a:r>
            <a:r>
              <a:rPr lang="zh-CN" altLang="en-US" sz="2800" dirty="0" smtClean="0">
                <a:ea typeface="宋体" pitchFamily="2" charset="-122"/>
              </a:rPr>
              <a:t>的利用率</a:t>
            </a:r>
            <a:endParaRPr lang="en-US" altLang="zh-CN" sz="2800" dirty="0" smtClean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>
                <a:ea typeface="宋体" pitchFamily="2" charset="-122"/>
              </a:rPr>
              <a:t>改善程序结构。将既长又复杂的进程分为多个线程，独立运行，利于理解和修改</a:t>
            </a:r>
            <a:endParaRPr lang="zh-CN" altLang="en-US" sz="28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5974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620688"/>
            <a:ext cx="4657155" cy="92211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补充：线程的分类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628800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中的线程分为两类：一种是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守护线程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，一种是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用户线程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它们在几乎每个方面都是相同的，唯一的区别是判断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何时离开。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守护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线程是用来服务用户线程的，通过在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start()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方法前调用</a:t>
            </a:r>
            <a:r>
              <a:rPr lang="en-US" altLang="zh-CN" sz="28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thread.setDaemon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(true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可以把一个用户线程变成一个守护线程。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垃圾回收就是一个典型的守护线程。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若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中都是守护线程，当前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将退出。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837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92696"/>
            <a:ext cx="5500726" cy="648072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三、线程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的生命周期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844824"/>
            <a:ext cx="8750206" cy="454342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zh-CN" sz="2400" dirty="0">
                <a:ea typeface="宋体" pitchFamily="2" charset="-122"/>
                <a:cs typeface="Times New Roman" pitchFamily="18" charset="0"/>
              </a:rPr>
              <a:t>要想实现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多</a:t>
            </a:r>
            <a:r>
              <a:rPr lang="zh-CN" altLang="zh-CN" sz="2400" dirty="0">
                <a:ea typeface="宋体" pitchFamily="2" charset="-122"/>
                <a:cs typeface="Times New Roman" pitchFamily="18" charset="0"/>
              </a:rPr>
              <a:t>线程，必须在主线程中创建新的线程对象。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zh-CN" sz="2400" dirty="0">
                <a:ea typeface="宋体" pitchFamily="2" charset="-122"/>
                <a:cs typeface="Times New Roman" pitchFamily="18" charset="0"/>
              </a:rPr>
              <a:t>语言使用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zh-CN" sz="2400" dirty="0">
                <a:ea typeface="宋体" pitchFamily="2" charset="-122"/>
                <a:cs typeface="Times New Roman" pitchFamily="18" charset="0"/>
              </a:rPr>
              <a:t>类及其子类的对象来表示线程，在它的一个完整的生命周期中通常要经历如下的</a:t>
            </a:r>
            <a:r>
              <a:rPr lang="zh-CN" altLang="zh-CN" sz="2400" b="1" dirty="0">
                <a:ea typeface="宋体" pitchFamily="2" charset="-122"/>
                <a:cs typeface="Times New Roman" pitchFamily="18" charset="0"/>
              </a:rPr>
              <a:t>五种状态</a:t>
            </a:r>
            <a:r>
              <a:rPr lang="zh-CN" altLang="zh-CN" sz="2400" dirty="0">
                <a:ea typeface="宋体" pitchFamily="2" charset="-122"/>
                <a:cs typeface="Times New Roman" pitchFamily="18" charset="0"/>
              </a:rPr>
              <a:t>：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新建： 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当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一个Thread类或其子类的对象被声明并创建时，新生的线程对象处于新建状态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就绪：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处于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新建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状态的线程</a:t>
            </a:r>
            <a:r>
              <a:rPr lang="zh-CN" altLang="zh-CN" sz="2000" dirty="0" smtClean="0">
                <a:ea typeface="宋体" pitchFamily="2" charset="-122"/>
                <a:cs typeface="Times New Roman" pitchFamily="18" charset="0"/>
              </a:rPr>
              <a:t>被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start()</a:t>
            </a:r>
            <a:r>
              <a:rPr lang="zh-CN" altLang="zh-CN" sz="2000" dirty="0" smtClean="0">
                <a:ea typeface="宋体" pitchFamily="2" charset="-122"/>
                <a:cs typeface="Times New Roman" pitchFamily="18" charset="0"/>
              </a:rPr>
              <a:t>后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，将进入线程队列等待CPU时间片，此时它已具备了运行的条件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运行：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当就绪的线程被调度并获得处理器资源时,便进入运行状态， run()方法定义了线程的操作和功能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阻塞：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在某种特殊情况下，被人为挂起或执行输入输出操作时，</a:t>
            </a:r>
            <a:r>
              <a:rPr lang="zh-CN" altLang="zh-CN" sz="2000" dirty="0" smtClean="0">
                <a:ea typeface="宋体" pitchFamily="2" charset="-122"/>
                <a:cs typeface="Times New Roman" pitchFamily="18" charset="0"/>
              </a:rPr>
              <a:t>让出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zh-CN" sz="2000" dirty="0" smtClean="0">
                <a:ea typeface="宋体" pitchFamily="2" charset="-122"/>
                <a:cs typeface="Times New Roman" pitchFamily="18" charset="0"/>
              </a:rPr>
              <a:t>CPU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zh-CN" sz="2000" dirty="0" smtClean="0">
                <a:ea typeface="宋体" pitchFamily="2" charset="-122"/>
                <a:cs typeface="Times New Roman" pitchFamily="18" charset="0"/>
              </a:rPr>
              <a:t>并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临时中止自己的执行，进入阻塞状态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死亡：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线程完成了它的全部工作或线程被提前强制性地中止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1453426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JDK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中用</a:t>
            </a: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Thread.State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枚举表示了线程的几种状态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17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357301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新建</a:t>
            </a:r>
          </a:p>
        </p:txBody>
      </p:sp>
      <p:sp>
        <p:nvSpPr>
          <p:cNvPr id="5" name="矩形 4"/>
          <p:cNvSpPr/>
          <p:nvPr/>
        </p:nvSpPr>
        <p:spPr>
          <a:xfrm>
            <a:off x="2627784" y="357301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就绪</a:t>
            </a:r>
          </a:p>
        </p:txBody>
      </p:sp>
      <p:sp>
        <p:nvSpPr>
          <p:cNvPr id="6" name="矩形 5"/>
          <p:cNvSpPr/>
          <p:nvPr/>
        </p:nvSpPr>
        <p:spPr>
          <a:xfrm>
            <a:off x="5436096" y="3551540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运行</a:t>
            </a:r>
          </a:p>
        </p:txBody>
      </p:sp>
      <p:sp>
        <p:nvSpPr>
          <p:cNvPr id="7" name="矩形 6"/>
          <p:cNvSpPr/>
          <p:nvPr/>
        </p:nvSpPr>
        <p:spPr>
          <a:xfrm>
            <a:off x="7668344" y="3541215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死亡</a:t>
            </a:r>
          </a:p>
        </p:txBody>
      </p:sp>
      <p:sp>
        <p:nvSpPr>
          <p:cNvPr id="8" name="矩形 7"/>
          <p:cNvSpPr/>
          <p:nvPr/>
        </p:nvSpPr>
        <p:spPr>
          <a:xfrm>
            <a:off x="3923928" y="1340768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阻塞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35896" y="573254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线程的生命周期</a:t>
            </a:r>
            <a:endParaRPr lang="zh-CN" altLang="en-US" u="sng" dirty="0"/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1619672" y="3861048"/>
            <a:ext cx="100811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91680" y="336687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tart()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779912" y="3736206"/>
            <a:ext cx="165618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79912" y="321297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获得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执行权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3779912" y="4005064"/>
            <a:ext cx="165618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5896" y="414908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失去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执行权、</a:t>
            </a:r>
            <a:r>
              <a:rPr lang="en-US" altLang="zh-CN" dirty="0" smtClean="0"/>
              <a:t>yield()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6" idx="3"/>
            <a:endCxn id="7" idx="1"/>
          </p:cNvCxnSpPr>
          <p:nvPr/>
        </p:nvCxnSpPr>
        <p:spPr>
          <a:xfrm flipV="1">
            <a:off x="6588224" y="3829247"/>
            <a:ext cx="1080120" cy="1032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88224" y="4293096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正常执行完</a:t>
            </a:r>
            <a:r>
              <a:rPr lang="en-US" altLang="zh-CN" dirty="0" smtClean="0"/>
              <a:t>run()</a:t>
            </a:r>
          </a:p>
          <a:p>
            <a:r>
              <a:rPr lang="en-US" altLang="zh-CN" dirty="0" smtClean="0"/>
              <a:t>Error/Exception</a:t>
            </a:r>
            <a:r>
              <a:rPr lang="zh-CN" altLang="en-US" dirty="0" smtClean="0"/>
              <a:t>未处理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top()</a:t>
            </a:r>
            <a:endParaRPr lang="zh-CN" altLang="en-US" dirty="0"/>
          </a:p>
        </p:txBody>
      </p:sp>
      <p:cxnSp>
        <p:nvCxnSpPr>
          <p:cNvPr id="23" name="曲线连接符 22"/>
          <p:cNvCxnSpPr>
            <a:stCxn id="6" idx="0"/>
            <a:endCxn id="8" idx="3"/>
          </p:cNvCxnSpPr>
          <p:nvPr/>
        </p:nvCxnSpPr>
        <p:spPr>
          <a:xfrm rot="16200000" flipV="1">
            <a:off x="4582738" y="2122118"/>
            <a:ext cx="1922740" cy="936104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8" idx="1"/>
            <a:endCxn id="5" idx="0"/>
          </p:cNvCxnSpPr>
          <p:nvPr/>
        </p:nvCxnSpPr>
        <p:spPr>
          <a:xfrm rot="10800000" flipV="1">
            <a:off x="3203848" y="1628800"/>
            <a:ext cx="720080" cy="1944216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24128" y="1628800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leep()</a:t>
            </a:r>
          </a:p>
          <a:p>
            <a:r>
              <a:rPr lang="zh-CN" altLang="en-US" dirty="0"/>
              <a:t>等待</a:t>
            </a:r>
            <a:r>
              <a:rPr lang="zh-CN" altLang="en-US" dirty="0" smtClean="0"/>
              <a:t>同步锁</a:t>
            </a:r>
            <a:endParaRPr lang="en-US" altLang="zh-CN" dirty="0" smtClean="0"/>
          </a:p>
          <a:p>
            <a:r>
              <a:rPr lang="en-US" altLang="zh-CN" dirty="0"/>
              <a:t>w</a:t>
            </a:r>
            <a:r>
              <a:rPr lang="en-US" altLang="zh-CN" dirty="0" smtClean="0"/>
              <a:t>ait()/join()</a:t>
            </a:r>
          </a:p>
          <a:p>
            <a:r>
              <a:rPr lang="en-US" altLang="zh-CN" dirty="0"/>
              <a:t>s</a:t>
            </a:r>
            <a:r>
              <a:rPr lang="en-US" altLang="zh-CN" dirty="0" smtClean="0"/>
              <a:t>uspend()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763688" y="1772815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leep()</a:t>
            </a:r>
            <a:r>
              <a:rPr lang="zh-CN" altLang="en-US" dirty="0" smtClean="0"/>
              <a:t>时间到</a:t>
            </a:r>
            <a:endParaRPr lang="en-US" altLang="zh-CN" dirty="0" smtClean="0"/>
          </a:p>
          <a:p>
            <a:r>
              <a:rPr lang="zh-CN" altLang="en-US" dirty="0"/>
              <a:t>获取</a:t>
            </a:r>
            <a:r>
              <a:rPr lang="zh-CN" altLang="en-US" dirty="0" smtClean="0"/>
              <a:t>同步锁</a:t>
            </a:r>
            <a:endParaRPr lang="en-US" altLang="zh-CN" dirty="0" smtClean="0"/>
          </a:p>
          <a:p>
            <a:r>
              <a:rPr lang="en-US" altLang="zh-CN" dirty="0" smtClean="0"/>
              <a:t>notify()/</a:t>
            </a:r>
            <a:r>
              <a:rPr lang="en-US" altLang="zh-CN" dirty="0" err="1" smtClean="0"/>
              <a:t>notifyAll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resume()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791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3995738" y="2132013"/>
            <a:ext cx="1008062" cy="576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82625" y="4221163"/>
            <a:ext cx="1008063" cy="576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627313" y="4221163"/>
            <a:ext cx="1008062" cy="576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508625" y="4221163"/>
            <a:ext cx="1008063" cy="576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7597775" y="4221163"/>
            <a:ext cx="1008063" cy="576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297" name="TextBox 18"/>
          <p:cNvSpPr txBox="1">
            <a:spLocks noChangeArrowheads="1"/>
          </p:cNvSpPr>
          <p:nvPr/>
        </p:nvSpPr>
        <p:spPr bwMode="auto">
          <a:xfrm>
            <a:off x="754063" y="4294188"/>
            <a:ext cx="9366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新  建</a:t>
            </a:r>
          </a:p>
        </p:txBody>
      </p:sp>
      <p:sp>
        <p:nvSpPr>
          <p:cNvPr id="12298" name="TextBox 19"/>
          <p:cNvSpPr txBox="1">
            <a:spLocks noChangeArrowheads="1"/>
          </p:cNvSpPr>
          <p:nvPr/>
        </p:nvSpPr>
        <p:spPr bwMode="auto">
          <a:xfrm>
            <a:off x="2698750" y="4294188"/>
            <a:ext cx="9366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就  绪</a:t>
            </a:r>
          </a:p>
        </p:txBody>
      </p:sp>
      <p:sp>
        <p:nvSpPr>
          <p:cNvPr id="12299" name="TextBox 20"/>
          <p:cNvSpPr txBox="1">
            <a:spLocks noChangeArrowheads="1"/>
          </p:cNvSpPr>
          <p:nvPr/>
        </p:nvSpPr>
        <p:spPr bwMode="auto">
          <a:xfrm>
            <a:off x="5580063" y="4294188"/>
            <a:ext cx="9366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运  行</a:t>
            </a:r>
          </a:p>
        </p:txBody>
      </p:sp>
      <p:sp>
        <p:nvSpPr>
          <p:cNvPr id="12300" name="TextBox 21"/>
          <p:cNvSpPr txBox="1">
            <a:spLocks noChangeArrowheads="1"/>
          </p:cNvSpPr>
          <p:nvPr/>
        </p:nvSpPr>
        <p:spPr bwMode="auto">
          <a:xfrm>
            <a:off x="7669213" y="4294188"/>
            <a:ext cx="9366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死  亡</a:t>
            </a:r>
          </a:p>
        </p:txBody>
      </p:sp>
      <p:sp>
        <p:nvSpPr>
          <p:cNvPr id="12301" name="TextBox 22"/>
          <p:cNvSpPr txBox="1">
            <a:spLocks noChangeArrowheads="1"/>
          </p:cNvSpPr>
          <p:nvPr/>
        </p:nvSpPr>
        <p:spPr bwMode="auto">
          <a:xfrm>
            <a:off x="4067175" y="2205038"/>
            <a:ext cx="9366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阻  塞</a:t>
            </a:r>
          </a:p>
        </p:txBody>
      </p:sp>
      <p:cxnSp>
        <p:nvCxnSpPr>
          <p:cNvPr id="25" name="直接箭头连接符 24"/>
          <p:cNvCxnSpPr>
            <a:stCxn id="12297" idx="3"/>
            <a:endCxn id="16" idx="1"/>
          </p:cNvCxnSpPr>
          <p:nvPr/>
        </p:nvCxnSpPr>
        <p:spPr>
          <a:xfrm>
            <a:off x="1690688" y="4508500"/>
            <a:ext cx="936625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635375" y="4364038"/>
            <a:ext cx="1873250" cy="158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299" idx="3"/>
            <a:endCxn id="18" idx="1"/>
          </p:cNvCxnSpPr>
          <p:nvPr/>
        </p:nvCxnSpPr>
        <p:spPr>
          <a:xfrm>
            <a:off x="6516688" y="4508500"/>
            <a:ext cx="1081087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3635375" y="4581525"/>
            <a:ext cx="187325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形状 36"/>
          <p:cNvCxnSpPr/>
          <p:nvPr/>
        </p:nvCxnSpPr>
        <p:spPr>
          <a:xfrm rot="10800000" flipV="1">
            <a:off x="3130550" y="2420938"/>
            <a:ext cx="865188" cy="1800225"/>
          </a:xfrm>
          <a:prstGeom prst="curvedConnector2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形状 39"/>
          <p:cNvCxnSpPr>
            <a:stCxn id="17" idx="0"/>
            <a:endCxn id="12301" idx="3"/>
          </p:cNvCxnSpPr>
          <p:nvPr/>
        </p:nvCxnSpPr>
        <p:spPr>
          <a:xfrm rot="16200000" flipV="1">
            <a:off x="4608512" y="2816226"/>
            <a:ext cx="1800225" cy="1009650"/>
          </a:xfrm>
          <a:prstGeom prst="curvedConnector2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7" name="TextBox 40"/>
          <p:cNvSpPr txBox="1">
            <a:spLocks noChangeArrowheads="1"/>
          </p:cNvSpPr>
          <p:nvPr/>
        </p:nvSpPr>
        <p:spPr bwMode="auto">
          <a:xfrm>
            <a:off x="1690688" y="4076700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start( )</a:t>
            </a:r>
            <a:endParaRPr lang="zh-CN" altLang="en-US"/>
          </a:p>
        </p:txBody>
      </p:sp>
      <p:sp>
        <p:nvSpPr>
          <p:cNvPr id="9238" name="TextBox 41"/>
          <p:cNvSpPr txBox="1">
            <a:spLocks noChangeArrowheads="1"/>
          </p:cNvSpPr>
          <p:nvPr/>
        </p:nvSpPr>
        <p:spPr bwMode="auto">
          <a:xfrm>
            <a:off x="3779838" y="3995738"/>
            <a:ext cx="1657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得到</a:t>
            </a:r>
            <a:r>
              <a:rPr lang="en-US" altLang="zh-CN"/>
              <a:t>cpu</a:t>
            </a:r>
            <a:r>
              <a:rPr lang="zh-CN" altLang="en-US"/>
              <a:t>资源</a:t>
            </a:r>
          </a:p>
        </p:txBody>
      </p:sp>
      <p:sp>
        <p:nvSpPr>
          <p:cNvPr id="9239" name="TextBox 42"/>
          <p:cNvSpPr txBox="1">
            <a:spLocks noChangeArrowheads="1"/>
          </p:cNvSpPr>
          <p:nvPr/>
        </p:nvSpPr>
        <p:spPr bwMode="auto">
          <a:xfrm>
            <a:off x="3490913" y="4725988"/>
            <a:ext cx="2449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yield( )</a:t>
            </a:r>
            <a:r>
              <a:rPr lang="zh-CN" altLang="en-US"/>
              <a:t>或失去</a:t>
            </a:r>
            <a:r>
              <a:rPr lang="en-US" altLang="zh-CN"/>
              <a:t>cpu</a:t>
            </a:r>
            <a:r>
              <a:rPr lang="zh-CN" altLang="en-US"/>
              <a:t>资源</a:t>
            </a:r>
          </a:p>
        </p:txBody>
      </p:sp>
      <p:sp>
        <p:nvSpPr>
          <p:cNvPr id="9240" name="TextBox 43"/>
          <p:cNvSpPr txBox="1">
            <a:spLocks noChangeArrowheads="1"/>
          </p:cNvSpPr>
          <p:nvPr/>
        </p:nvSpPr>
        <p:spPr bwMode="auto">
          <a:xfrm>
            <a:off x="6516688" y="4581525"/>
            <a:ext cx="24828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stop( )</a:t>
            </a:r>
          </a:p>
          <a:p>
            <a:pPr eaLnBrk="1" hangingPunct="1"/>
            <a:r>
              <a:rPr lang="en-US" altLang="zh-CN" dirty="0"/>
              <a:t>Error</a:t>
            </a:r>
            <a:r>
              <a:rPr lang="zh-CN" altLang="en-US" dirty="0"/>
              <a:t>或</a:t>
            </a:r>
            <a:r>
              <a:rPr lang="en-US" altLang="zh-CN" dirty="0"/>
              <a:t>Exception</a:t>
            </a:r>
          </a:p>
          <a:p>
            <a:pPr eaLnBrk="1" hangingPunct="1"/>
            <a:r>
              <a:rPr lang="en-US" altLang="zh-CN" dirty="0"/>
              <a:t>run( </a:t>
            </a:r>
            <a:r>
              <a:rPr lang="en-US" altLang="zh-CN" dirty="0" smtClean="0"/>
              <a:t>)</a:t>
            </a:r>
            <a:r>
              <a:rPr lang="zh-CN" altLang="en-US" dirty="0" smtClean="0"/>
              <a:t>执行</a:t>
            </a:r>
            <a:r>
              <a:rPr lang="zh-CN" altLang="en-US" dirty="0"/>
              <a:t>完成</a:t>
            </a:r>
          </a:p>
        </p:txBody>
      </p:sp>
      <p:sp>
        <p:nvSpPr>
          <p:cNvPr id="9241" name="TextBox 44"/>
          <p:cNvSpPr txBox="1">
            <a:spLocks noChangeArrowheads="1"/>
          </p:cNvSpPr>
          <p:nvPr/>
        </p:nvSpPr>
        <p:spPr bwMode="auto">
          <a:xfrm>
            <a:off x="5795963" y="2311400"/>
            <a:ext cx="19462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sleep( 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eaLnBrk="1" hangingPunct="1"/>
            <a:r>
              <a:rPr lang="zh-CN" altLang="en-US" dirty="0"/>
              <a:t>等待同步锁</a:t>
            </a:r>
            <a:endParaRPr lang="en-US" altLang="zh-CN" dirty="0"/>
          </a:p>
          <a:p>
            <a:pPr eaLnBrk="1" hangingPunct="1"/>
            <a:r>
              <a:rPr lang="en-US" altLang="zh-CN" dirty="0"/>
              <a:t>w</a:t>
            </a:r>
            <a:r>
              <a:rPr lang="en-US" altLang="zh-CN" dirty="0" smtClean="0"/>
              <a:t>ait()/join()</a:t>
            </a:r>
          </a:p>
          <a:p>
            <a:pPr eaLnBrk="1" hangingPunct="1"/>
            <a:r>
              <a:rPr lang="en-US" altLang="zh-CN" dirty="0" smtClean="0"/>
              <a:t>suspend</a:t>
            </a:r>
            <a:r>
              <a:rPr lang="en-US" altLang="zh-CN" dirty="0"/>
              <a:t>( )</a:t>
            </a:r>
            <a:endParaRPr lang="zh-CN" altLang="en-US" dirty="0"/>
          </a:p>
        </p:txBody>
      </p:sp>
      <p:sp>
        <p:nvSpPr>
          <p:cNvPr id="9242" name="TextBox 45"/>
          <p:cNvSpPr txBox="1">
            <a:spLocks noChangeArrowheads="1"/>
          </p:cNvSpPr>
          <p:nvPr/>
        </p:nvSpPr>
        <p:spPr bwMode="auto">
          <a:xfrm>
            <a:off x="1906779" y="2276475"/>
            <a:ext cx="187305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sleep( )</a:t>
            </a:r>
            <a:r>
              <a:rPr lang="zh-CN" altLang="en-US" dirty="0"/>
              <a:t>时间</a:t>
            </a:r>
            <a:r>
              <a:rPr lang="zh-CN" altLang="en-US" dirty="0" smtClean="0"/>
              <a:t>到</a:t>
            </a:r>
            <a:endParaRPr lang="en-US" altLang="zh-CN" dirty="0"/>
          </a:p>
          <a:p>
            <a:pPr eaLnBrk="1" hangingPunct="1"/>
            <a:r>
              <a:rPr lang="zh-CN" altLang="en-US" dirty="0"/>
              <a:t>获得同步锁</a:t>
            </a:r>
            <a:endParaRPr lang="en-US" altLang="zh-CN" dirty="0"/>
          </a:p>
          <a:p>
            <a:pPr eaLnBrk="1" hangingPunct="1"/>
            <a:r>
              <a:rPr lang="en-US" altLang="zh-CN" dirty="0"/>
              <a:t>n</a:t>
            </a:r>
            <a:r>
              <a:rPr lang="en-US" altLang="zh-CN" dirty="0" smtClean="0"/>
              <a:t>otify()/</a:t>
            </a:r>
            <a:r>
              <a:rPr lang="en-US" altLang="zh-CN" dirty="0" err="1" smtClean="0"/>
              <a:t>notifyAll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 eaLnBrk="1" hangingPunct="1"/>
            <a:r>
              <a:rPr lang="en-US" altLang="zh-CN" dirty="0"/>
              <a:t>resume( )</a:t>
            </a:r>
            <a:endParaRPr lang="zh-CN" altLang="en-US" dirty="0"/>
          </a:p>
        </p:txBody>
      </p:sp>
      <p:sp>
        <p:nvSpPr>
          <p:cNvPr id="12314" name="TextBox 27"/>
          <p:cNvSpPr txBox="1">
            <a:spLocks noChangeArrowheads="1"/>
          </p:cNvSpPr>
          <p:nvPr/>
        </p:nvSpPr>
        <p:spPr bwMode="auto">
          <a:xfrm>
            <a:off x="3318477" y="5529927"/>
            <a:ext cx="2378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u="sng" dirty="0">
                <a:latin typeface="楷体" pitchFamily="49" charset="-122"/>
                <a:ea typeface="楷体" pitchFamily="49" charset="-122"/>
              </a:rPr>
              <a:t>线程状态转换图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92696"/>
            <a:ext cx="5500726" cy="648072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三、线程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的生命周期</a:t>
            </a:r>
          </a:p>
        </p:txBody>
      </p:sp>
    </p:spTree>
    <p:extLst>
      <p:ext uri="{BB962C8B-B14F-4D97-AF65-F5344CB8AC3E}">
        <p14:creationId xmlns:p14="http://schemas.microsoft.com/office/powerpoint/2010/main" val="382685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7" grpId="0"/>
      <p:bldP spid="9238" grpId="0"/>
      <p:bldP spid="9239" grpId="0"/>
      <p:bldP spid="9240" grpId="0"/>
      <p:bldP spid="9241" grpId="0"/>
      <p:bldP spid="92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62754" y="764704"/>
            <a:ext cx="5011470" cy="853822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四、线程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的同步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630525"/>
            <a:ext cx="7858180" cy="2014499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问题的提出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多个线程执行的不确定性引起执行结果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的不稳定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多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个线程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账本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共享，会造成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操作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的不完整性，会破坏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数据。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91880" y="3789040"/>
            <a:ext cx="23762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3000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2843808" y="4509120"/>
            <a:ext cx="864096" cy="14401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5724128" y="4509120"/>
            <a:ext cx="936104" cy="14401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59632" y="511654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你：取</a:t>
            </a:r>
            <a:r>
              <a:rPr lang="en-US" altLang="zh-CN" dirty="0" smtClean="0"/>
              <a:t>2000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275856" y="4653136"/>
            <a:ext cx="792088" cy="129614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95682" y="483963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老婆：取</a:t>
            </a:r>
            <a:r>
              <a:rPr lang="en-US" altLang="zh-CN" dirty="0" smtClean="0"/>
              <a:t>2000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508104" y="4653136"/>
            <a:ext cx="864096" cy="136815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54443" y="3416677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-1000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272589"/>
      </p:ext>
    </p:extLst>
  </p:cSld>
  <p:clrMapOvr>
    <a:masterClrMapping/>
  </p:clrMapOvr>
  <p:transition spd="slow" advTm="24100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6" grpId="0" autoUpdateAnimBg="0"/>
      <p:bldP spid="369667" grpId="0" build="p" bldLvl="3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555323" y="979488"/>
            <a:ext cx="17295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 smtClean="0"/>
              <a:t>例  题</a:t>
            </a:r>
            <a:endParaRPr lang="zh-CN" altLang="en-US" sz="3200" b="1" dirty="0"/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555323" y="1988840"/>
            <a:ext cx="79208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 smtClean="0"/>
              <a:t>模拟</a:t>
            </a:r>
            <a:r>
              <a:rPr lang="zh-CN" altLang="en-US" sz="3200" b="1" dirty="0"/>
              <a:t>火车站售票程序，开启三个窗口售票。</a:t>
            </a:r>
          </a:p>
        </p:txBody>
      </p:sp>
    </p:spTree>
    <p:extLst>
      <p:ext uri="{BB962C8B-B14F-4D97-AF65-F5344CB8AC3E}">
        <p14:creationId xmlns:p14="http://schemas.microsoft.com/office/powerpoint/2010/main" val="19321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0" y="917912"/>
            <a:ext cx="9144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numCol="2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class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Ticket implements Runnable{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private 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tick = 100;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public void run(){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while(true){</a:t>
            </a:r>
            <a:endParaRPr lang="en-US" altLang="zh-CN" sz="2000" u="sng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   if(tick&gt;0){</a:t>
            </a:r>
          </a:p>
          <a:p>
            <a:pPr>
              <a:defRPr/>
            </a:pP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</a:rPr>
              <a:t>System.</a:t>
            </a:r>
            <a:r>
              <a:rPr lang="en-US" altLang="zh-CN" sz="2000" i="1" dirty="0" err="1">
                <a:solidFill>
                  <a:srgbClr val="C00000"/>
                </a:solidFill>
                <a:ea typeface="宋体" pitchFamily="2" charset="-122"/>
              </a:rPr>
              <a:t>out.println</a:t>
            </a:r>
            <a:r>
              <a:rPr lang="en-US" altLang="zh-CN" sz="2000" i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000" i="1" dirty="0" err="1">
                <a:solidFill>
                  <a:srgbClr val="C00000"/>
                </a:solidFill>
                <a:ea typeface="宋体" pitchFamily="2" charset="-122"/>
              </a:rPr>
              <a:t>Thread.currentThread</a:t>
            </a:r>
            <a:r>
              <a:rPr lang="en-US" altLang="zh-CN" sz="2000" i="1" dirty="0">
                <a:solidFill>
                  <a:srgbClr val="C00000"/>
                </a:solidFill>
                <a:ea typeface="宋体" pitchFamily="2" charset="-122"/>
              </a:rPr>
              <a:t>().</a:t>
            </a:r>
            <a:r>
              <a:rPr lang="en-US" altLang="zh-CN" sz="2000" i="1" dirty="0" err="1">
                <a:solidFill>
                  <a:srgbClr val="C00000"/>
                </a:solidFill>
                <a:ea typeface="宋体" pitchFamily="2" charset="-122"/>
              </a:rPr>
              <a:t>getName</a:t>
            </a:r>
            <a:r>
              <a:rPr lang="en-US" altLang="zh-CN" sz="2000" i="1" dirty="0">
                <a:solidFill>
                  <a:srgbClr val="C00000"/>
                </a:solidFill>
                <a:ea typeface="宋体" pitchFamily="2" charset="-122"/>
              </a:rPr>
              <a:t>()+“</a:t>
            </a:r>
            <a:r>
              <a:rPr lang="zh-CN" altLang="en-US" sz="2000" dirty="0">
                <a:solidFill>
                  <a:srgbClr val="C00000"/>
                </a:solidFill>
                <a:ea typeface="宋体" pitchFamily="2" charset="-122"/>
              </a:rPr>
              <a:t>售出车票，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tick</a:t>
            </a:r>
            <a:r>
              <a:rPr lang="zh-CN" altLang="en-US" sz="2000" dirty="0">
                <a:solidFill>
                  <a:srgbClr val="C00000"/>
                </a:solidFill>
                <a:ea typeface="宋体" pitchFamily="2" charset="-122"/>
              </a:rPr>
              <a:t>号为：</a:t>
            </a:r>
            <a:r>
              <a:rPr lang="en-US" altLang="zh-CN" sz="2000" i="1" dirty="0">
                <a:solidFill>
                  <a:srgbClr val="C00000"/>
                </a:solidFill>
                <a:ea typeface="宋体" pitchFamily="2" charset="-122"/>
              </a:rPr>
              <a:t>"+ tick--);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    }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  else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       break;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}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}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}</a:t>
            </a:r>
          </a:p>
          <a:p>
            <a:pPr>
              <a:defRPr/>
            </a:pPr>
            <a:endParaRPr lang="zh-CN" altLang="en-US" sz="2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endParaRPr lang="en-US" altLang="zh-CN" sz="2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endParaRPr lang="en-US" altLang="zh-CN" sz="2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endParaRPr lang="en-US" altLang="zh-CN" sz="2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endParaRPr lang="en-US" altLang="zh-CN" sz="2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class 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TicketDemo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{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public static void main(String[]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</a:rPr>
              <a:t>args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) {</a:t>
            </a:r>
          </a:p>
          <a:p>
            <a:pPr>
              <a:defRPr/>
            </a:pPr>
            <a:endParaRPr lang="zh-CN" altLang="en-US" sz="2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Ticket t = new Ticket();</a:t>
            </a:r>
          </a:p>
          <a:p>
            <a:pPr>
              <a:defRPr/>
            </a:pPr>
            <a:endParaRPr lang="zh-CN" altLang="en-US" sz="2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Thread t1 = new Thread(t);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Thread t2 = new Thread(t);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Thread t3 = new Thread(t);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t1.setName("t1</a:t>
            </a:r>
            <a:r>
              <a:rPr lang="zh-CN" altLang="en-US" sz="2000" dirty="0">
                <a:solidFill>
                  <a:srgbClr val="C00000"/>
                </a:solidFill>
                <a:ea typeface="宋体" pitchFamily="2" charset="-122"/>
              </a:rPr>
              <a:t>窗口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");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t2.setName("t2</a:t>
            </a:r>
            <a:r>
              <a:rPr lang="zh-CN" altLang="en-US" sz="2000" dirty="0">
                <a:solidFill>
                  <a:srgbClr val="C00000"/>
                </a:solidFill>
                <a:ea typeface="宋体" pitchFamily="2" charset="-122"/>
              </a:rPr>
              <a:t>窗口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");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t3.setName("t3</a:t>
            </a:r>
            <a:r>
              <a:rPr lang="zh-CN" altLang="en-US" sz="2000" dirty="0">
                <a:solidFill>
                  <a:srgbClr val="C00000"/>
                </a:solidFill>
                <a:ea typeface="宋体" pitchFamily="2" charset="-122"/>
              </a:rPr>
              <a:t>窗口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");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t1.start();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t2.start();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t3.start();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}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}</a:t>
            </a:r>
          </a:p>
          <a:p>
            <a:pPr>
              <a:defRPr/>
            </a:pPr>
            <a:endParaRPr lang="zh-CN" altLang="en-US" sz="2000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944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圆角矩形 61"/>
          <p:cNvSpPr/>
          <p:nvPr/>
        </p:nvSpPr>
        <p:spPr>
          <a:xfrm>
            <a:off x="322263" y="908050"/>
            <a:ext cx="1439862" cy="4318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914650" y="3789363"/>
            <a:ext cx="6051550" cy="19446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14650" y="1268413"/>
            <a:ext cx="6051550" cy="20970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3635375" y="835025"/>
            <a:ext cx="1225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run</a:t>
            </a:r>
            <a:r>
              <a:rPr lang="zh-CN" altLang="en-US" b="1"/>
              <a:t>方法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490913" y="2212975"/>
            <a:ext cx="1296987" cy="6492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7" name="TextBox 6"/>
          <p:cNvSpPr txBox="1">
            <a:spLocks noChangeArrowheads="1"/>
          </p:cNvSpPr>
          <p:nvPr/>
        </p:nvSpPr>
        <p:spPr bwMode="auto">
          <a:xfrm>
            <a:off x="3635375" y="1854200"/>
            <a:ext cx="1296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tick</a:t>
            </a:r>
            <a:endParaRPr lang="zh-CN" altLang="en-US" b="1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330325" y="1854200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8" name="TextBox 11"/>
          <p:cNvSpPr txBox="1">
            <a:spLocks noChangeArrowheads="1"/>
          </p:cNvSpPr>
          <p:nvPr/>
        </p:nvSpPr>
        <p:spPr bwMode="auto">
          <a:xfrm>
            <a:off x="609600" y="1636713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t1</a:t>
            </a:r>
            <a:endParaRPr lang="zh-CN" altLang="en-US" b="1"/>
          </a:p>
        </p:txBody>
      </p:sp>
      <p:sp>
        <p:nvSpPr>
          <p:cNvPr id="12299" name="TextBox 12"/>
          <p:cNvSpPr txBox="1">
            <a:spLocks noChangeArrowheads="1"/>
          </p:cNvSpPr>
          <p:nvPr/>
        </p:nvSpPr>
        <p:spPr bwMode="auto">
          <a:xfrm>
            <a:off x="609600" y="2212975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t2</a:t>
            </a:r>
            <a:endParaRPr lang="zh-CN" altLang="en-US" b="1"/>
          </a:p>
        </p:txBody>
      </p:sp>
      <p:sp>
        <p:nvSpPr>
          <p:cNvPr id="12300" name="TextBox 13"/>
          <p:cNvSpPr txBox="1">
            <a:spLocks noChangeArrowheads="1"/>
          </p:cNvSpPr>
          <p:nvPr/>
        </p:nvSpPr>
        <p:spPr bwMode="auto">
          <a:xfrm>
            <a:off x="609600" y="278923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t3</a:t>
            </a:r>
            <a:endParaRPr lang="zh-CN" altLang="en-US" b="1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330325" y="2430463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330325" y="3006725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5724525" y="1709738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8" name="TextBox 20"/>
          <p:cNvSpPr txBox="1">
            <a:spLocks noChangeArrowheads="1"/>
          </p:cNvSpPr>
          <p:nvPr/>
        </p:nvSpPr>
        <p:spPr bwMode="auto">
          <a:xfrm>
            <a:off x="6013450" y="1258888"/>
            <a:ext cx="2881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#</a:t>
            </a:r>
            <a:endParaRPr lang="zh-CN" altLang="en-US" b="1"/>
          </a:p>
        </p:txBody>
      </p:sp>
      <p:sp>
        <p:nvSpPr>
          <p:cNvPr id="13329" name="TextBox 21"/>
          <p:cNvSpPr txBox="1">
            <a:spLocks noChangeArrowheads="1"/>
          </p:cNvSpPr>
          <p:nvPr/>
        </p:nvSpPr>
        <p:spPr bwMode="auto">
          <a:xfrm>
            <a:off x="6013450" y="2141538"/>
            <a:ext cx="2881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#</a:t>
            </a:r>
            <a:endParaRPr lang="zh-CN" altLang="en-US" b="1"/>
          </a:p>
        </p:txBody>
      </p:sp>
      <p:sp>
        <p:nvSpPr>
          <p:cNvPr id="13330" name="TextBox 22"/>
          <p:cNvSpPr txBox="1">
            <a:spLocks noChangeArrowheads="1"/>
          </p:cNvSpPr>
          <p:nvPr/>
        </p:nvSpPr>
        <p:spPr bwMode="auto">
          <a:xfrm>
            <a:off x="6013450" y="2852738"/>
            <a:ext cx="2881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#</a:t>
            </a:r>
            <a:endParaRPr lang="zh-CN" altLang="en-US" b="1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5724525" y="2501900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5724525" y="3294063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914650" y="1854200"/>
            <a:ext cx="504825" cy="431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059113" y="2430463"/>
            <a:ext cx="360362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2987675" y="2717800"/>
            <a:ext cx="431800" cy="2889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4932363" y="1781175"/>
            <a:ext cx="576262" cy="5048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932363" y="2501900"/>
            <a:ext cx="504825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860925" y="2862263"/>
            <a:ext cx="576263" cy="36036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9" name="TextBox 40"/>
          <p:cNvSpPr txBox="1">
            <a:spLocks noChangeArrowheads="1"/>
          </p:cNvSpPr>
          <p:nvPr/>
        </p:nvSpPr>
        <p:spPr bwMode="auto">
          <a:xfrm>
            <a:off x="3635375" y="3500438"/>
            <a:ext cx="1225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run</a:t>
            </a:r>
            <a:r>
              <a:rPr lang="zh-CN" altLang="en-US" b="1"/>
              <a:t>方法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3490913" y="4591050"/>
            <a:ext cx="1296987" cy="6477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341" name="TextBox 42"/>
          <p:cNvSpPr txBox="1">
            <a:spLocks noChangeArrowheads="1"/>
          </p:cNvSpPr>
          <p:nvPr/>
        </p:nvSpPr>
        <p:spPr bwMode="auto">
          <a:xfrm>
            <a:off x="3635375" y="4230688"/>
            <a:ext cx="1296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tick</a:t>
            </a:r>
            <a:endParaRPr lang="zh-CN" altLang="en-US" b="1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1330325" y="4230688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3" name="TextBox 44"/>
          <p:cNvSpPr txBox="1">
            <a:spLocks noChangeArrowheads="1"/>
          </p:cNvSpPr>
          <p:nvPr/>
        </p:nvSpPr>
        <p:spPr bwMode="auto">
          <a:xfrm>
            <a:off x="609600" y="4014788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t1</a:t>
            </a:r>
            <a:endParaRPr lang="zh-CN" altLang="en-US" b="1"/>
          </a:p>
        </p:txBody>
      </p:sp>
      <p:sp>
        <p:nvSpPr>
          <p:cNvPr id="13344" name="TextBox 45"/>
          <p:cNvSpPr txBox="1">
            <a:spLocks noChangeArrowheads="1"/>
          </p:cNvSpPr>
          <p:nvPr/>
        </p:nvSpPr>
        <p:spPr bwMode="auto">
          <a:xfrm>
            <a:off x="609600" y="4591050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t2</a:t>
            </a:r>
            <a:endParaRPr lang="zh-CN" altLang="en-US" b="1"/>
          </a:p>
        </p:txBody>
      </p:sp>
      <p:sp>
        <p:nvSpPr>
          <p:cNvPr id="13345" name="TextBox 46"/>
          <p:cNvSpPr txBox="1">
            <a:spLocks noChangeArrowheads="1"/>
          </p:cNvSpPr>
          <p:nvPr/>
        </p:nvSpPr>
        <p:spPr bwMode="auto">
          <a:xfrm>
            <a:off x="609600" y="5167313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t3</a:t>
            </a:r>
            <a:endParaRPr lang="zh-CN" altLang="en-US" b="1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1330325" y="4806950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1330325" y="5383213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914650" y="4230688"/>
            <a:ext cx="504825" cy="431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3059113" y="4806950"/>
            <a:ext cx="360362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2987675" y="5094288"/>
            <a:ext cx="431800" cy="2889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57" name="TextBox 61"/>
          <p:cNvSpPr txBox="1">
            <a:spLocks noChangeArrowheads="1"/>
          </p:cNvSpPr>
          <p:nvPr/>
        </p:nvSpPr>
        <p:spPr bwMode="auto">
          <a:xfrm>
            <a:off x="3924300" y="4725988"/>
            <a:ext cx="719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0</a:t>
            </a:r>
            <a:endParaRPr lang="zh-CN" altLang="en-US" b="1"/>
          </a:p>
        </p:txBody>
      </p:sp>
      <p:sp>
        <p:nvSpPr>
          <p:cNvPr id="15399" name="TextBox 70"/>
          <p:cNvSpPr txBox="1">
            <a:spLocks noChangeArrowheads="1"/>
          </p:cNvSpPr>
          <p:nvPr/>
        </p:nvSpPr>
        <p:spPr bwMode="auto">
          <a:xfrm>
            <a:off x="466725" y="908050"/>
            <a:ext cx="201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理想状态</a:t>
            </a:r>
          </a:p>
        </p:txBody>
      </p:sp>
      <p:sp>
        <p:nvSpPr>
          <p:cNvPr id="15400" name="TextBox 75"/>
          <p:cNvSpPr txBox="1">
            <a:spLocks noChangeArrowheads="1"/>
          </p:cNvSpPr>
          <p:nvPr/>
        </p:nvSpPr>
        <p:spPr bwMode="auto">
          <a:xfrm>
            <a:off x="3490913" y="2276475"/>
            <a:ext cx="12969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100,99,…3,2,1</a:t>
            </a:r>
            <a:endParaRPr lang="zh-CN" altLang="en-US" b="1"/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5724525" y="4086225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5724525" y="4878388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5724525" y="5670550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4932363" y="4159250"/>
            <a:ext cx="576262" cy="5032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4932363" y="4878388"/>
            <a:ext cx="504825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汇总连接 70"/>
          <p:cNvSpPr/>
          <p:nvPr/>
        </p:nvSpPr>
        <p:spPr>
          <a:xfrm>
            <a:off x="6156325" y="3789363"/>
            <a:ext cx="2162175" cy="1944687"/>
          </a:xfrm>
          <a:prstGeom prst="flowChartSummingJunction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4860925" y="5238750"/>
            <a:ext cx="576263" cy="36036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右弧形箭头 73"/>
          <p:cNvSpPr/>
          <p:nvPr/>
        </p:nvSpPr>
        <p:spPr>
          <a:xfrm>
            <a:off x="4427538" y="5373688"/>
            <a:ext cx="360362" cy="720725"/>
          </a:xfrm>
          <a:prstGeom prst="curvedLef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TextBox 68"/>
          <p:cNvSpPr txBox="1">
            <a:spLocks noChangeArrowheads="1"/>
          </p:cNvSpPr>
          <p:nvPr/>
        </p:nvSpPr>
        <p:spPr bwMode="auto">
          <a:xfrm>
            <a:off x="3995738" y="5949950"/>
            <a:ext cx="1081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break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364163" y="6022975"/>
            <a:ext cx="3779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注：</a:t>
            </a:r>
            <a:r>
              <a:rPr lang="en-US" altLang="zh-CN"/>
              <a:t>#</a:t>
            </a:r>
            <a:r>
              <a:rPr lang="zh-CN" altLang="en-US"/>
              <a:t>表示</a:t>
            </a:r>
            <a:r>
              <a:rPr lang="en-US" altLang="zh-CN"/>
              <a:t>100—1</a:t>
            </a:r>
            <a:r>
              <a:rPr lang="zh-CN" altLang="en-US"/>
              <a:t>之间的相应票号</a:t>
            </a:r>
          </a:p>
        </p:txBody>
      </p:sp>
    </p:spTree>
    <p:extLst>
      <p:ext uri="{BB962C8B-B14F-4D97-AF65-F5344CB8AC3E}">
        <p14:creationId xmlns:p14="http://schemas.microsoft.com/office/powerpoint/2010/main" val="356833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6" dur="10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8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2298" grpId="0"/>
      <p:bldP spid="12299" grpId="0"/>
      <p:bldP spid="12300" grpId="0"/>
      <p:bldP spid="13328" grpId="0"/>
      <p:bldP spid="13329" grpId="0"/>
      <p:bldP spid="13330" grpId="0"/>
      <p:bldP spid="13339" grpId="0"/>
      <p:bldP spid="42" grpId="0" animBg="1"/>
      <p:bldP spid="13341" grpId="0"/>
      <p:bldP spid="13343" grpId="0"/>
      <p:bldP spid="13344" grpId="0"/>
      <p:bldP spid="13345" grpId="0"/>
      <p:bldP spid="13357" grpId="0"/>
      <p:bldP spid="71" grpId="0" animBg="1"/>
      <p:bldP spid="74" grpId="0" animBg="1"/>
      <p:bldP spid="75" grpId="0"/>
      <p:bldP spid="5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圆角矩形 42"/>
          <p:cNvSpPr/>
          <p:nvPr/>
        </p:nvSpPr>
        <p:spPr>
          <a:xfrm>
            <a:off x="322263" y="908050"/>
            <a:ext cx="1439862" cy="4318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95513" y="1555750"/>
            <a:ext cx="6699250" cy="3673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771775" y="4076700"/>
            <a:ext cx="1295400" cy="6492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3059113" y="3716338"/>
            <a:ext cx="1296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tick</a:t>
            </a:r>
            <a:endParaRPr lang="zh-CN" altLang="en-US" b="1"/>
          </a:p>
        </p:txBody>
      </p:sp>
      <p:cxnSp>
        <p:nvCxnSpPr>
          <p:cNvPr id="7" name="直接箭头连接符 6"/>
          <p:cNvCxnSpPr/>
          <p:nvPr/>
        </p:nvCxnSpPr>
        <p:spPr>
          <a:xfrm>
            <a:off x="609600" y="3716338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7"/>
          <p:cNvSpPr txBox="1">
            <a:spLocks noChangeArrowheads="1"/>
          </p:cNvSpPr>
          <p:nvPr/>
        </p:nvSpPr>
        <p:spPr bwMode="auto">
          <a:xfrm>
            <a:off x="177800" y="350043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t1</a:t>
            </a:r>
            <a:endParaRPr lang="zh-CN" altLang="en-US" b="1"/>
          </a:p>
        </p:txBody>
      </p:sp>
      <p:sp>
        <p:nvSpPr>
          <p:cNvPr id="15368" name="TextBox 8"/>
          <p:cNvSpPr txBox="1">
            <a:spLocks noChangeArrowheads="1"/>
          </p:cNvSpPr>
          <p:nvPr/>
        </p:nvSpPr>
        <p:spPr bwMode="auto">
          <a:xfrm>
            <a:off x="177800" y="4076700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t2</a:t>
            </a:r>
            <a:endParaRPr lang="zh-CN" altLang="en-US" b="1"/>
          </a:p>
        </p:txBody>
      </p:sp>
      <p:sp>
        <p:nvSpPr>
          <p:cNvPr id="15369" name="TextBox 9"/>
          <p:cNvSpPr txBox="1">
            <a:spLocks noChangeArrowheads="1"/>
          </p:cNvSpPr>
          <p:nvPr/>
        </p:nvSpPr>
        <p:spPr bwMode="auto">
          <a:xfrm>
            <a:off x="177800" y="4652963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t3</a:t>
            </a:r>
            <a:endParaRPr lang="zh-CN" altLang="en-US" b="1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09600" y="4294188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09600" y="4870450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787900" y="1916113"/>
            <a:ext cx="649288" cy="15843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60925" y="2708275"/>
            <a:ext cx="719138" cy="165735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860925" y="3789363"/>
            <a:ext cx="576263" cy="129698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195513" y="3716338"/>
            <a:ext cx="503237" cy="43338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338388" y="4294188"/>
            <a:ext cx="360362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266950" y="4581525"/>
            <a:ext cx="431800" cy="2889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211638" y="3644900"/>
            <a:ext cx="576262" cy="5048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211638" y="4365625"/>
            <a:ext cx="504825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140200" y="4725988"/>
            <a:ext cx="576263" cy="36036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5" name="TextBox 24"/>
          <p:cNvSpPr txBox="1">
            <a:spLocks noChangeArrowheads="1"/>
          </p:cNvSpPr>
          <p:nvPr/>
        </p:nvSpPr>
        <p:spPr bwMode="auto">
          <a:xfrm>
            <a:off x="466725" y="908050"/>
            <a:ext cx="1223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极端状态</a:t>
            </a:r>
          </a:p>
        </p:txBody>
      </p:sp>
      <p:sp>
        <p:nvSpPr>
          <p:cNvPr id="15382" name="TextBox 25"/>
          <p:cNvSpPr txBox="1">
            <a:spLocks noChangeArrowheads="1"/>
          </p:cNvSpPr>
          <p:nvPr/>
        </p:nvSpPr>
        <p:spPr bwMode="auto">
          <a:xfrm>
            <a:off x="3275013" y="4221163"/>
            <a:ext cx="576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1</a:t>
            </a:r>
            <a:endParaRPr lang="zh-CN" altLang="en-US" b="1"/>
          </a:p>
        </p:txBody>
      </p:sp>
      <p:sp>
        <p:nvSpPr>
          <p:cNvPr id="15383" name="TextBox 27"/>
          <p:cNvSpPr txBox="1">
            <a:spLocks noChangeArrowheads="1"/>
          </p:cNvSpPr>
          <p:nvPr/>
        </p:nvSpPr>
        <p:spPr bwMode="auto">
          <a:xfrm>
            <a:off x="3348038" y="1123950"/>
            <a:ext cx="1223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run</a:t>
            </a:r>
            <a:r>
              <a:rPr lang="zh-CN" altLang="en-US" b="1"/>
              <a:t>方法</a:t>
            </a:r>
          </a:p>
        </p:txBody>
      </p:sp>
      <p:sp>
        <p:nvSpPr>
          <p:cNvPr id="15384" name="矩形 29"/>
          <p:cNvSpPr>
            <a:spLocks noChangeArrowheads="1"/>
          </p:cNvSpPr>
          <p:nvPr/>
        </p:nvSpPr>
        <p:spPr bwMode="auto">
          <a:xfrm>
            <a:off x="2266950" y="34290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①</a:t>
            </a:r>
          </a:p>
        </p:txBody>
      </p:sp>
      <p:sp>
        <p:nvSpPr>
          <p:cNvPr id="15385" name="矩形 30"/>
          <p:cNvSpPr>
            <a:spLocks noChangeArrowheads="1"/>
          </p:cNvSpPr>
          <p:nvPr/>
        </p:nvSpPr>
        <p:spPr bwMode="auto">
          <a:xfrm>
            <a:off x="4732338" y="269875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②</a:t>
            </a:r>
          </a:p>
        </p:txBody>
      </p:sp>
      <p:sp>
        <p:nvSpPr>
          <p:cNvPr id="15386" name="矩形 31"/>
          <p:cNvSpPr>
            <a:spLocks noChangeArrowheads="1"/>
          </p:cNvSpPr>
          <p:nvPr/>
        </p:nvSpPr>
        <p:spPr bwMode="auto">
          <a:xfrm>
            <a:off x="4643438" y="38608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④</a:t>
            </a:r>
          </a:p>
        </p:txBody>
      </p:sp>
      <p:sp>
        <p:nvSpPr>
          <p:cNvPr id="15387" name="矩形 32"/>
          <p:cNvSpPr>
            <a:spLocks noChangeArrowheads="1"/>
          </p:cNvSpPr>
          <p:nvPr/>
        </p:nvSpPr>
        <p:spPr bwMode="auto">
          <a:xfrm>
            <a:off x="2122488" y="40767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③</a:t>
            </a:r>
          </a:p>
        </p:txBody>
      </p:sp>
      <p:sp>
        <p:nvSpPr>
          <p:cNvPr id="15388" name="矩形 35"/>
          <p:cNvSpPr>
            <a:spLocks noChangeArrowheads="1"/>
          </p:cNvSpPr>
          <p:nvPr/>
        </p:nvSpPr>
        <p:spPr bwMode="auto">
          <a:xfrm>
            <a:off x="2122488" y="4510088"/>
            <a:ext cx="414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⑤</a:t>
            </a:r>
          </a:p>
        </p:txBody>
      </p:sp>
      <p:sp>
        <p:nvSpPr>
          <p:cNvPr id="15389" name="矩形 40"/>
          <p:cNvSpPr>
            <a:spLocks noChangeArrowheads="1"/>
          </p:cNvSpPr>
          <p:nvPr/>
        </p:nvSpPr>
        <p:spPr bwMode="auto">
          <a:xfrm>
            <a:off x="4787900" y="4510088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⑥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4716463" y="1844675"/>
            <a:ext cx="936625" cy="4321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91" name="TextBox 42"/>
          <p:cNvSpPr txBox="1">
            <a:spLocks noChangeArrowheads="1"/>
          </p:cNvSpPr>
          <p:nvPr/>
        </p:nvSpPr>
        <p:spPr bwMode="auto">
          <a:xfrm>
            <a:off x="4716463" y="5662613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被挂起</a:t>
            </a:r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5724525" y="3860800"/>
            <a:ext cx="2952750" cy="79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5724525" y="2924175"/>
            <a:ext cx="295275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724525" y="1987550"/>
            <a:ext cx="295275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95" name="矩形 46"/>
          <p:cNvSpPr>
            <a:spLocks noChangeArrowheads="1"/>
          </p:cNvSpPr>
          <p:nvPr/>
        </p:nvSpPr>
        <p:spPr bwMode="auto">
          <a:xfrm>
            <a:off x="5813425" y="16287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⑦</a:t>
            </a:r>
          </a:p>
        </p:txBody>
      </p:sp>
      <p:sp>
        <p:nvSpPr>
          <p:cNvPr id="15396" name="矩形 47"/>
          <p:cNvSpPr>
            <a:spLocks noChangeArrowheads="1"/>
          </p:cNvSpPr>
          <p:nvPr/>
        </p:nvSpPr>
        <p:spPr bwMode="auto">
          <a:xfrm>
            <a:off x="5795963" y="2554288"/>
            <a:ext cx="496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⑧</a:t>
            </a:r>
          </a:p>
        </p:txBody>
      </p:sp>
      <p:sp>
        <p:nvSpPr>
          <p:cNvPr id="15397" name="矩形 48"/>
          <p:cNvSpPr>
            <a:spLocks noChangeArrowheads="1"/>
          </p:cNvSpPr>
          <p:nvPr/>
        </p:nvSpPr>
        <p:spPr bwMode="auto">
          <a:xfrm>
            <a:off x="5795963" y="34194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⑨</a:t>
            </a:r>
          </a:p>
        </p:txBody>
      </p:sp>
      <p:sp>
        <p:nvSpPr>
          <p:cNvPr id="15398" name="TextBox 49"/>
          <p:cNvSpPr txBox="1">
            <a:spLocks noChangeArrowheads="1"/>
          </p:cNvSpPr>
          <p:nvPr/>
        </p:nvSpPr>
        <p:spPr bwMode="auto">
          <a:xfrm>
            <a:off x="6084888" y="1619250"/>
            <a:ext cx="28813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1</a:t>
            </a:r>
            <a:endParaRPr lang="zh-CN" altLang="en-US" b="1"/>
          </a:p>
        </p:txBody>
      </p:sp>
      <p:sp>
        <p:nvSpPr>
          <p:cNvPr id="15399" name="TextBox 50"/>
          <p:cNvSpPr txBox="1">
            <a:spLocks noChangeArrowheads="1"/>
          </p:cNvSpPr>
          <p:nvPr/>
        </p:nvSpPr>
        <p:spPr bwMode="auto">
          <a:xfrm>
            <a:off x="6084888" y="2555875"/>
            <a:ext cx="28813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</a:t>
            </a:r>
            <a:r>
              <a:rPr lang="en-US" altLang="zh-CN" b="1">
                <a:solidFill>
                  <a:srgbClr val="FF0000"/>
                </a:solidFill>
              </a:rPr>
              <a:t>0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5400" name="TextBox 51"/>
          <p:cNvSpPr txBox="1">
            <a:spLocks noChangeArrowheads="1"/>
          </p:cNvSpPr>
          <p:nvPr/>
        </p:nvSpPr>
        <p:spPr bwMode="auto">
          <a:xfrm>
            <a:off x="6084888" y="3419475"/>
            <a:ext cx="3059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</a:t>
            </a:r>
            <a:r>
              <a:rPr lang="en-US" altLang="zh-CN" b="1">
                <a:solidFill>
                  <a:srgbClr val="FF0000"/>
                </a:solidFill>
              </a:rPr>
              <a:t>-1</a:t>
            </a:r>
            <a:r>
              <a:rPr lang="en-US" altLang="zh-CN" b="1"/>
              <a:t> 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56198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5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5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5" dur="10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5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5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0" dur="10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5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5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1" dur="10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6" dur="10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7" dur="10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7" dur="10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365" grpId="0"/>
      <p:bldP spid="15367" grpId="0"/>
      <p:bldP spid="15368" grpId="0"/>
      <p:bldP spid="15369" grpId="0"/>
      <p:bldP spid="15382" grpId="0"/>
      <p:bldP spid="15383" grpId="0"/>
      <p:bldP spid="15384" grpId="0"/>
      <p:bldP spid="15385" grpId="0"/>
      <p:bldP spid="15386" grpId="0"/>
      <p:bldP spid="15387" grpId="0"/>
      <p:bldP spid="15388" grpId="0"/>
      <p:bldP spid="15389" grpId="0"/>
      <p:bldP spid="42" grpId="0" animBg="1"/>
      <p:bldP spid="15391" grpId="0"/>
      <p:bldP spid="15395" grpId="0"/>
      <p:bldP spid="15396" grpId="0"/>
      <p:bldP spid="15397" grpId="0"/>
      <p:bldP spid="15398" grpId="0"/>
      <p:bldP spid="15399" grpId="0"/>
      <p:bldP spid="154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692696"/>
            <a:ext cx="4221662" cy="853822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课程内容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42" y="1500174"/>
            <a:ext cx="8229600" cy="488115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程序、进程、线程的概念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8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中多线程</a:t>
            </a:r>
            <a:r>
              <a:rPr lang="zh-CN" altLang="en-US" sz="28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的创建和使用</a:t>
            </a:r>
            <a:endParaRPr lang="en-US" altLang="zh-CN" sz="2800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继承 </a:t>
            </a:r>
            <a:r>
              <a:rPr lang="en-US" altLang="en-US" dirty="0" smtClean="0">
                <a:ea typeface="宋体" pitchFamily="2" charset="-122"/>
                <a:cs typeface="Times New Roman" pitchFamily="18" charset="0"/>
              </a:rPr>
              <a:t>Thread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类与实现 </a:t>
            </a:r>
            <a:r>
              <a:rPr lang="en-US" altLang="en-US" dirty="0" err="1" smtClean="0">
                <a:ea typeface="宋体" pitchFamily="2" charset="-122"/>
                <a:cs typeface="Times New Roman" pitchFamily="18" charset="0"/>
              </a:rPr>
              <a:t>Runnable</a:t>
            </a:r>
            <a:r>
              <a:rPr lang="en-US" altLang="en-US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接口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类的主要方法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线程的调度与设置优先级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线程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的生命周期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线程的同步</a:t>
            </a:r>
            <a:endParaRPr lang="zh-CN" altLang="en-US" sz="28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线程的通信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4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66725" y="979488"/>
            <a:ext cx="8210550" cy="28098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/>
          </a:p>
        </p:txBody>
      </p:sp>
      <p:sp>
        <p:nvSpPr>
          <p:cNvPr id="17412" name="TextBox 2"/>
          <p:cNvSpPr txBox="1">
            <a:spLocks noChangeArrowheads="1"/>
          </p:cNvSpPr>
          <p:nvPr/>
        </p:nvSpPr>
        <p:spPr bwMode="auto">
          <a:xfrm>
            <a:off x="251520" y="3900488"/>
            <a:ext cx="889248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/>
              <a:t>1</a:t>
            </a:r>
            <a:r>
              <a:rPr lang="en-US" altLang="zh-CN" sz="2000" b="1" dirty="0"/>
              <a:t>. </a:t>
            </a:r>
            <a:r>
              <a:rPr lang="zh-CN" altLang="zh-CN" sz="2000" dirty="0"/>
              <a:t>多线程出现了安全问题</a:t>
            </a:r>
          </a:p>
          <a:p>
            <a:pPr eaLnBrk="1" hangingPunct="1"/>
            <a:r>
              <a:rPr lang="en-US" altLang="zh-CN" sz="2000" dirty="0"/>
              <a:t>      </a:t>
            </a:r>
          </a:p>
          <a:p>
            <a:pPr eaLnBrk="1" hangingPunct="1"/>
            <a:endParaRPr lang="zh-CN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zh-CN" altLang="en-US" sz="2000" dirty="0"/>
          </a:p>
        </p:txBody>
      </p:sp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682625" y="908050"/>
            <a:ext cx="799465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tick = 100;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public void run(){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while(true){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if(tick&gt;0){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try{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Thread.sleep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(10);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}catch(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InterruptedException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e){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e.printStackTrace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();}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Thread.currentThread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().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getName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()+“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售出车票，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tick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号为：      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"+tick--);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 }  }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9551" y="4593322"/>
            <a:ext cx="84249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000" dirty="0"/>
              <a:t>当多条语句在操作同一个线程共享数据时，一个线程对多条语句只执行了一部分，还没有执行完，另一个线程参与进来执行。导致共享数据的错误。</a:t>
            </a:r>
            <a:endParaRPr lang="zh-CN" altLang="en-US" sz="2000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1520" y="4221163"/>
            <a:ext cx="1873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/>
              <a:t>2</a:t>
            </a:r>
            <a:r>
              <a:rPr lang="en-US" altLang="zh-CN" sz="2000" b="1" dirty="0"/>
              <a:t>. </a:t>
            </a:r>
            <a:r>
              <a:rPr lang="zh-CN" altLang="zh-CN" sz="2000" b="1" dirty="0"/>
              <a:t>问题的原因：</a:t>
            </a:r>
            <a:endParaRPr lang="en-US" altLang="zh-CN" sz="2000" b="1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51520" y="5261198"/>
            <a:ext cx="2162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/>
              <a:t>3</a:t>
            </a:r>
            <a:r>
              <a:rPr lang="en-US" altLang="zh-CN" sz="2000" b="1" dirty="0"/>
              <a:t>. </a:t>
            </a:r>
            <a:r>
              <a:rPr lang="zh-CN" altLang="zh-CN" sz="2000" b="1" dirty="0"/>
              <a:t>解决办法</a:t>
            </a:r>
            <a:r>
              <a:rPr lang="en-US" altLang="zh-CN" sz="2000" b="1" dirty="0"/>
              <a:t>: 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11560" y="5589240"/>
            <a:ext cx="8352928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000" dirty="0"/>
              <a:t>对多条操作共享数据的语句，只能让一个线程都执行完，在执行过程中，其他线程不可以参与执行。</a:t>
            </a:r>
          </a:p>
          <a:p>
            <a:pPr eaLnBrk="1" hangingPunct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5060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Box 7"/>
          <p:cNvSpPr txBox="1">
            <a:spLocks noChangeArrowheads="1"/>
          </p:cNvSpPr>
          <p:nvPr/>
        </p:nvSpPr>
        <p:spPr bwMode="auto">
          <a:xfrm>
            <a:off x="2267744" y="740847"/>
            <a:ext cx="56886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+mn-lt"/>
              </a:rPr>
              <a:t>Synchronized</a:t>
            </a:r>
            <a:r>
              <a:rPr lang="zh-CN" altLang="en-US" sz="3600" b="1" dirty="0">
                <a:latin typeface="+mn-lt"/>
              </a:rPr>
              <a:t>的使用</a:t>
            </a:r>
            <a:r>
              <a:rPr lang="zh-CN" altLang="en-US" sz="3600" b="1" dirty="0" smtClean="0">
                <a:latin typeface="+mn-lt"/>
              </a:rPr>
              <a:t>方法</a:t>
            </a:r>
            <a:endParaRPr lang="zh-CN" altLang="en-US" sz="3600" b="1" dirty="0">
              <a:latin typeface="+mn-lt"/>
            </a:endParaRPr>
          </a:p>
        </p:txBody>
      </p:sp>
      <p:sp>
        <p:nvSpPr>
          <p:cNvPr id="14340" name="TextBox 13"/>
          <p:cNvSpPr txBox="1">
            <a:spLocks noChangeArrowheads="1"/>
          </p:cNvSpPr>
          <p:nvPr/>
        </p:nvSpPr>
        <p:spPr bwMode="auto">
          <a:xfrm>
            <a:off x="466725" y="2451125"/>
            <a:ext cx="8139113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synchronized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</a:rPr>
              <a:t>对象）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{</a:t>
            </a:r>
          </a:p>
          <a:p>
            <a:pPr eaLnBrk="1" hangingPunct="1"/>
            <a:r>
              <a:rPr lang="en-US" sz="2400" b="1" dirty="0">
                <a:solidFill>
                  <a:srgbClr val="C00000"/>
                </a:solidFill>
                <a:latin typeface="+mn-lt"/>
              </a:rPr>
              <a:t>         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// 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</a:rPr>
              <a:t>需要被同步的代码；</a:t>
            </a:r>
            <a:endParaRPr lang="en-US" sz="2400" b="1" dirty="0">
              <a:solidFill>
                <a:srgbClr val="C00000"/>
              </a:solidFill>
              <a:latin typeface="+mn-lt"/>
            </a:endParaRPr>
          </a:p>
          <a:p>
            <a:pPr eaLnBrk="1" hangingPunct="1"/>
            <a:r>
              <a:rPr lang="en-US" sz="2400" b="1" dirty="0">
                <a:solidFill>
                  <a:srgbClr val="C00000"/>
                </a:solidFill>
                <a:latin typeface="+mn-lt"/>
              </a:rPr>
              <a:t>   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}</a:t>
            </a:r>
          </a:p>
          <a:p>
            <a:pPr eaLnBrk="1" hangingPunct="1"/>
            <a:endParaRPr lang="en-US" sz="2400" b="1" dirty="0">
              <a:latin typeface="+mn-lt"/>
            </a:endParaRPr>
          </a:p>
          <a:p>
            <a:pPr marL="457200" indent="-457200" eaLnBrk="1" hangingPunct="1">
              <a:buAutoNum type="arabicPeriod" startAt="2"/>
            </a:pPr>
            <a:r>
              <a:rPr lang="en-US" altLang="zh-CN" sz="2400" b="1" dirty="0" smtClean="0">
                <a:latin typeface="+mn-lt"/>
              </a:rPr>
              <a:t>synchronized</a:t>
            </a:r>
            <a:r>
              <a:rPr lang="zh-CN" altLang="en-US" sz="2400" b="1" dirty="0">
                <a:latin typeface="+mn-lt"/>
              </a:rPr>
              <a:t>还可以放在方法声明中，表示整个</a:t>
            </a:r>
            <a:r>
              <a:rPr lang="zh-CN" altLang="en-US" sz="2400" b="1" dirty="0" smtClean="0">
                <a:latin typeface="+mn-lt"/>
              </a:rPr>
              <a:t>方法</a:t>
            </a:r>
            <a:endParaRPr lang="en-US" altLang="zh-CN" sz="2400" b="1" dirty="0" smtClean="0">
              <a:latin typeface="+mn-lt"/>
            </a:endParaRPr>
          </a:p>
          <a:p>
            <a:pPr eaLnBrk="1" hangingPunct="1"/>
            <a:r>
              <a:rPr lang="en-US" altLang="zh-CN" sz="2400" b="1" dirty="0">
                <a:latin typeface="+mn-lt"/>
              </a:rPr>
              <a:t> </a:t>
            </a:r>
            <a:r>
              <a:rPr lang="en-US" altLang="zh-CN" sz="2400" b="1" dirty="0" smtClean="0">
                <a:latin typeface="+mn-lt"/>
              </a:rPr>
              <a:t>     </a:t>
            </a:r>
            <a:r>
              <a:rPr lang="zh-CN" altLang="en-US" sz="2400" b="1" dirty="0" smtClean="0">
                <a:latin typeface="+mn-lt"/>
              </a:rPr>
              <a:t>为</a:t>
            </a:r>
            <a:r>
              <a:rPr lang="zh-CN" altLang="en-US" sz="2400" b="1" dirty="0">
                <a:latin typeface="+mn-lt"/>
              </a:rPr>
              <a:t>同步方法。</a:t>
            </a:r>
            <a:endParaRPr lang="en-US" sz="2400" b="1" dirty="0">
              <a:latin typeface="+mn-lt"/>
            </a:endParaRPr>
          </a:p>
          <a:p>
            <a:pPr eaLnBrk="1" hangingPunct="1"/>
            <a:r>
              <a:rPr lang="zh-CN" altLang="en-US" sz="2400" b="1" dirty="0">
                <a:latin typeface="+mn-lt"/>
              </a:rPr>
              <a:t>例如：</a:t>
            </a:r>
            <a:endParaRPr lang="en-US" sz="2400" b="1" dirty="0">
              <a:latin typeface="+mn-lt"/>
            </a:endParaRPr>
          </a:p>
          <a:p>
            <a:pPr eaLnBrk="1" hangingPunct="1"/>
            <a:r>
              <a:rPr lang="en-US" sz="2400" b="1" dirty="0">
                <a:solidFill>
                  <a:srgbClr val="C00000"/>
                </a:solidFill>
                <a:latin typeface="+mn-lt"/>
              </a:rPr>
              <a:t>   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public synchronized void show (String name){ </a:t>
            </a:r>
          </a:p>
          <a:p>
            <a:pPr eaLnBrk="1" hangingPunct="1"/>
            <a:r>
              <a:rPr lang="en-US" sz="2400" b="1" dirty="0">
                <a:solidFill>
                  <a:srgbClr val="C00000"/>
                </a:solidFill>
                <a:latin typeface="+mn-lt"/>
              </a:rPr>
              <a:t>           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….</a:t>
            </a:r>
          </a:p>
          <a:p>
            <a:pPr eaLnBrk="1" hangingPunct="1"/>
            <a:r>
              <a:rPr lang="en-US" sz="2400" b="1" dirty="0">
                <a:solidFill>
                  <a:srgbClr val="C00000"/>
                </a:solidFill>
                <a:latin typeface="+mn-lt"/>
              </a:rPr>
              <a:t>  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}</a:t>
            </a:r>
            <a:endParaRPr lang="zh-CN" altLang="en-US" sz="2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724" y="1517883"/>
            <a:ext cx="8139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zh-CN" sz="2400" b="1" dirty="0">
                <a:ea typeface="宋体" pitchFamily="2" charset="-122"/>
                <a:cs typeface="Times New Roman" pitchFamily="18" charset="0"/>
              </a:rPr>
              <a:t>对于多线程的安全问题提供了专业的解决方式</a:t>
            </a:r>
            <a:r>
              <a:rPr lang="zh-CN" altLang="zh-CN" sz="2400" b="1" dirty="0" smtClean="0"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   </a:t>
            </a:r>
            <a:r>
              <a:rPr lang="zh-CN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同步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机制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92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78025" y="1771650"/>
            <a:ext cx="6556375" cy="26654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2122488" y="1916113"/>
            <a:ext cx="6196012" cy="237648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2122488" y="2419350"/>
            <a:ext cx="504825" cy="15128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4787900" y="1260475"/>
            <a:ext cx="1225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run</a:t>
            </a:r>
            <a:r>
              <a:rPr lang="zh-CN" altLang="en-US" b="1"/>
              <a:t>方法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059113" y="2860675"/>
            <a:ext cx="1296987" cy="6492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415" name="TextBox 6"/>
          <p:cNvSpPr txBox="1">
            <a:spLocks noChangeArrowheads="1"/>
          </p:cNvSpPr>
          <p:nvPr/>
        </p:nvSpPr>
        <p:spPr bwMode="auto">
          <a:xfrm>
            <a:off x="3203575" y="2501900"/>
            <a:ext cx="1296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tick</a:t>
            </a:r>
            <a:endParaRPr lang="zh-CN" altLang="en-US" b="1"/>
          </a:p>
        </p:txBody>
      </p:sp>
      <p:sp>
        <p:nvSpPr>
          <p:cNvPr id="17416" name="TextBox 8"/>
          <p:cNvSpPr txBox="1">
            <a:spLocks noChangeArrowheads="1"/>
          </p:cNvSpPr>
          <p:nvPr/>
        </p:nvSpPr>
        <p:spPr bwMode="auto">
          <a:xfrm>
            <a:off x="177800" y="2284413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t1</a:t>
            </a:r>
            <a:endParaRPr lang="zh-CN" altLang="en-US" b="1"/>
          </a:p>
        </p:txBody>
      </p:sp>
      <p:sp>
        <p:nvSpPr>
          <p:cNvPr id="17417" name="TextBox 9"/>
          <p:cNvSpPr txBox="1">
            <a:spLocks noChangeArrowheads="1"/>
          </p:cNvSpPr>
          <p:nvPr/>
        </p:nvSpPr>
        <p:spPr bwMode="auto">
          <a:xfrm>
            <a:off x="177800" y="2860675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t2</a:t>
            </a:r>
            <a:endParaRPr lang="zh-CN" altLang="en-US" b="1"/>
          </a:p>
        </p:txBody>
      </p:sp>
      <p:sp>
        <p:nvSpPr>
          <p:cNvPr id="17418" name="TextBox 10"/>
          <p:cNvSpPr txBox="1">
            <a:spLocks noChangeArrowheads="1"/>
          </p:cNvSpPr>
          <p:nvPr/>
        </p:nvSpPr>
        <p:spPr bwMode="auto">
          <a:xfrm>
            <a:off x="177800" y="343693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t3</a:t>
            </a:r>
            <a:endParaRPr lang="zh-CN" altLang="en-US" b="1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82625" y="3068638"/>
            <a:ext cx="1152525" cy="95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219700" y="2419350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1" name="TextBox 15"/>
          <p:cNvSpPr txBox="1">
            <a:spLocks noChangeArrowheads="1"/>
          </p:cNvSpPr>
          <p:nvPr/>
        </p:nvSpPr>
        <p:spPr bwMode="auto">
          <a:xfrm>
            <a:off x="5364163" y="1916113"/>
            <a:ext cx="2881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#</a:t>
            </a:r>
            <a:endParaRPr lang="zh-CN" altLang="en-US" b="1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627313" y="2636838"/>
            <a:ext cx="360362" cy="29686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4500563" y="2428875"/>
            <a:ext cx="576262" cy="5048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3" name="TextBox 25"/>
          <p:cNvSpPr txBox="1">
            <a:spLocks noChangeArrowheads="1"/>
          </p:cNvSpPr>
          <p:nvPr/>
        </p:nvSpPr>
        <p:spPr bwMode="auto">
          <a:xfrm>
            <a:off x="3779838" y="642306"/>
            <a:ext cx="37804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/>
              <a:t>分析同步原理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682625" y="2492375"/>
            <a:ext cx="1152525" cy="95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682625" y="3706813"/>
            <a:ext cx="1152525" cy="95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4" name="TextBox 35"/>
          <p:cNvSpPr txBox="1">
            <a:spLocks noChangeArrowheads="1"/>
          </p:cNvSpPr>
          <p:nvPr/>
        </p:nvSpPr>
        <p:spPr bwMode="auto">
          <a:xfrm>
            <a:off x="2482850" y="1843088"/>
            <a:ext cx="1728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synchronized</a:t>
            </a:r>
            <a:endParaRPr lang="zh-CN" altLang="en-US" b="1"/>
          </a:p>
        </p:txBody>
      </p:sp>
      <p:sp>
        <p:nvSpPr>
          <p:cNvPr id="17435" name="TextBox 37"/>
          <p:cNvSpPr txBox="1">
            <a:spLocks noChangeArrowheads="1"/>
          </p:cNvSpPr>
          <p:nvPr/>
        </p:nvSpPr>
        <p:spPr bwMode="auto">
          <a:xfrm>
            <a:off x="2771775" y="3932238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obj</a:t>
            </a:r>
            <a:endParaRPr lang="zh-CN" altLang="en-US" b="1"/>
          </a:p>
        </p:txBody>
      </p:sp>
      <p:cxnSp>
        <p:nvCxnSpPr>
          <p:cNvPr id="42" name="形状 41"/>
          <p:cNvCxnSpPr/>
          <p:nvPr/>
        </p:nvCxnSpPr>
        <p:spPr>
          <a:xfrm rot="10800000">
            <a:off x="2411413" y="3963988"/>
            <a:ext cx="360362" cy="184150"/>
          </a:xfrm>
          <a:prstGeom prst="curvedConnector3">
            <a:avLst>
              <a:gd name="adj1" fmla="val 95019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2122488" y="4797425"/>
            <a:ext cx="504825" cy="151288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8067675" y="2420938"/>
            <a:ext cx="8270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9" name="矩形 49"/>
          <p:cNvSpPr>
            <a:spLocks noChangeArrowheads="1"/>
          </p:cNvSpPr>
          <p:nvPr/>
        </p:nvSpPr>
        <p:spPr bwMode="auto">
          <a:xfrm>
            <a:off x="1401763" y="2122488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①</a:t>
            </a:r>
          </a:p>
        </p:txBody>
      </p:sp>
      <p:sp>
        <p:nvSpPr>
          <p:cNvPr id="17440" name="矩形 50"/>
          <p:cNvSpPr>
            <a:spLocks noChangeArrowheads="1"/>
          </p:cNvSpPr>
          <p:nvPr/>
        </p:nvSpPr>
        <p:spPr bwMode="auto">
          <a:xfrm>
            <a:off x="2122488" y="198755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②</a:t>
            </a:r>
          </a:p>
        </p:txBody>
      </p:sp>
      <p:sp>
        <p:nvSpPr>
          <p:cNvPr id="17441" name="矩形 51"/>
          <p:cNvSpPr>
            <a:spLocks noChangeArrowheads="1"/>
          </p:cNvSpPr>
          <p:nvPr/>
        </p:nvSpPr>
        <p:spPr bwMode="auto">
          <a:xfrm>
            <a:off x="3779838" y="2347913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③</a:t>
            </a:r>
          </a:p>
        </p:txBody>
      </p:sp>
      <p:sp>
        <p:nvSpPr>
          <p:cNvPr id="17442" name="矩形 53"/>
          <p:cNvSpPr>
            <a:spLocks noChangeArrowheads="1"/>
          </p:cNvSpPr>
          <p:nvPr/>
        </p:nvSpPr>
        <p:spPr bwMode="auto">
          <a:xfrm>
            <a:off x="6173788" y="1690688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④</a:t>
            </a: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8821738" y="2635250"/>
            <a:ext cx="0" cy="25225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 flipV="1">
            <a:off x="2698750" y="3787775"/>
            <a:ext cx="5978525" cy="137001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45" name="TextBox 70"/>
          <p:cNvSpPr txBox="1">
            <a:spLocks noChangeArrowheads="1"/>
          </p:cNvSpPr>
          <p:nvPr/>
        </p:nvSpPr>
        <p:spPr bwMode="auto">
          <a:xfrm>
            <a:off x="3203575" y="2924175"/>
            <a:ext cx="1079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100,99…3,2,…</a:t>
            </a:r>
            <a:endParaRPr lang="zh-CN" altLang="en-US"/>
          </a:p>
        </p:txBody>
      </p:sp>
      <p:sp>
        <p:nvSpPr>
          <p:cNvPr id="17446" name="矩形 71"/>
          <p:cNvSpPr>
            <a:spLocks noChangeArrowheads="1"/>
          </p:cNvSpPr>
          <p:nvPr/>
        </p:nvSpPr>
        <p:spPr bwMode="auto">
          <a:xfrm>
            <a:off x="7165975" y="4510088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⑤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48263" y="5878513"/>
            <a:ext cx="3673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注：</a:t>
            </a:r>
            <a:r>
              <a:rPr lang="en-US" altLang="zh-CN" dirty="0"/>
              <a:t>#</a:t>
            </a:r>
            <a:r>
              <a:rPr lang="zh-CN" altLang="en-US" dirty="0"/>
              <a:t>表示</a:t>
            </a:r>
            <a:r>
              <a:rPr lang="en-US" altLang="zh-CN" dirty="0"/>
              <a:t>100—1</a:t>
            </a:r>
            <a:r>
              <a:rPr lang="zh-CN" altLang="en-US" dirty="0"/>
              <a:t>之间的相应票号</a:t>
            </a:r>
          </a:p>
        </p:txBody>
      </p:sp>
    </p:spTree>
    <p:extLst>
      <p:ext uri="{BB962C8B-B14F-4D97-AF65-F5344CB8AC3E}">
        <p14:creationId xmlns:p14="http://schemas.microsoft.com/office/powerpoint/2010/main" val="297359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22222E-6 L 0.004 -0.3412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706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 -0.3412 L 0.004 -0.00787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 animBg="1"/>
      <p:bldP spid="37" grpId="0" animBg="1"/>
      <p:bldP spid="17413" grpId="0"/>
      <p:bldP spid="6" grpId="0" animBg="1"/>
      <p:bldP spid="17415" grpId="0"/>
      <p:bldP spid="17416" grpId="0"/>
      <p:bldP spid="17417" grpId="0"/>
      <p:bldP spid="17418" grpId="0"/>
      <p:bldP spid="17421" grpId="0"/>
      <p:bldP spid="17434" grpId="0"/>
      <p:bldP spid="17435" grpId="0"/>
      <p:bldP spid="46" grpId="0" animBg="1"/>
      <p:bldP spid="46" grpId="1" animBg="1"/>
      <p:bldP spid="46" grpId="2" animBg="1"/>
      <p:bldP spid="17439" grpId="0"/>
      <p:bldP spid="17440" grpId="0"/>
      <p:bldP spid="17441" grpId="0"/>
      <p:bldP spid="17442" grpId="0"/>
      <p:bldP spid="17445" grpId="0"/>
      <p:bldP spid="174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1556792"/>
            <a:ext cx="8391876" cy="480549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语言中，引入了对象互斥锁的概念，来保证共享数据操作的完整性。</a:t>
            </a: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每个对象都对应于一个可称为“互斥锁”的标记，这个标记用来保证在任一时刻，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只能有一个线程访问该对象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关键字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synchronized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来与对象的互斥锁联系。当某个对象用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synchronized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修饰时，表明该对象在任一时刻只能由一个线程访问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同步的局限性：导致程序的执行效率要降低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同步方法（非静态的）的锁为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this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同步方法（静态的）的锁为当前类本身。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title"/>
          </p:nvPr>
        </p:nvSpPr>
        <p:spPr>
          <a:xfrm>
            <a:off x="3275856" y="764704"/>
            <a:ext cx="2952328" cy="72008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互斥锁</a:t>
            </a:r>
          </a:p>
        </p:txBody>
      </p:sp>
    </p:spTree>
    <p:extLst>
      <p:ext uri="{BB962C8B-B14F-4D97-AF65-F5344CB8AC3E}">
        <p14:creationId xmlns:p14="http://schemas.microsoft.com/office/powerpoint/2010/main" val="12366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548680"/>
            <a:ext cx="5630683" cy="907167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单例设计模式之懒汉式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225689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cs typeface="Times New Roman" pitchFamily="18" charset="0"/>
              </a:rPr>
              <a:t>class Singleton {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private static Singleton instance = null;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private Singleton(){}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public static Singleton </a:t>
            </a:r>
            <a:r>
              <a:rPr lang="en-US" altLang="zh-CN" sz="2000" b="1" dirty="0" err="1">
                <a:cs typeface="Times New Roman" pitchFamily="18" charset="0"/>
              </a:rPr>
              <a:t>getInstance</a:t>
            </a:r>
            <a:r>
              <a:rPr lang="en-US" altLang="zh-CN" sz="2000" b="1" dirty="0">
                <a:cs typeface="Times New Roman" pitchFamily="18" charset="0"/>
              </a:rPr>
              <a:t>(){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	</a:t>
            </a:r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if(instance==null){</a:t>
            </a:r>
            <a:endParaRPr lang="zh-CN" altLang="zh-CN" sz="2000" dirty="0">
              <a:solidFill>
                <a:srgbClr val="C00000"/>
              </a:solidFill>
              <a:cs typeface="Times New Roman" pitchFamily="18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			synchronized(</a:t>
            </a:r>
            <a:r>
              <a:rPr lang="en-US" altLang="zh-CN" sz="2000" b="1" dirty="0" err="1">
                <a:solidFill>
                  <a:srgbClr val="C00000"/>
                </a:solidFill>
                <a:cs typeface="Times New Roman" pitchFamily="18" charset="0"/>
              </a:rPr>
              <a:t>Singleton.class</a:t>
            </a:r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){</a:t>
            </a:r>
            <a:endParaRPr lang="zh-CN" altLang="zh-CN" sz="2000" dirty="0">
              <a:solidFill>
                <a:srgbClr val="C00000"/>
              </a:solidFill>
              <a:cs typeface="Times New Roman" pitchFamily="18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				if(instance == null){</a:t>
            </a:r>
            <a:endParaRPr lang="zh-CN" altLang="zh-CN" sz="2000" dirty="0">
              <a:solidFill>
                <a:srgbClr val="C00000"/>
              </a:solidFill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				instance=new Singleton();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			</a:t>
            </a:r>
            <a:r>
              <a:rPr lang="en-US" altLang="zh-CN" sz="2000" b="1" dirty="0" smtClean="0">
                <a:cs typeface="Times New Roman" pitchFamily="18" charset="0"/>
              </a:rPr>
              <a:t>}</a:t>
            </a:r>
            <a:r>
              <a:rPr lang="en-US" altLang="zh-CN" sz="2000" dirty="0">
                <a:cs typeface="Times New Roman" pitchFamily="18" charset="0"/>
              </a:rPr>
              <a:t>	</a:t>
            </a:r>
            <a:r>
              <a:rPr lang="en-US" altLang="zh-CN" sz="2000" b="1" dirty="0" smtClean="0">
                <a:cs typeface="Times New Roman" pitchFamily="18" charset="0"/>
              </a:rPr>
              <a:t>}</a:t>
            </a:r>
            <a:r>
              <a:rPr lang="en-US" altLang="zh-CN" sz="2000" dirty="0">
                <a:cs typeface="Times New Roman" pitchFamily="18" charset="0"/>
              </a:rPr>
              <a:t>	</a:t>
            </a:r>
            <a:r>
              <a:rPr lang="en-US" altLang="zh-CN" sz="2000" b="1" dirty="0" smtClean="0">
                <a:cs typeface="Times New Roman" pitchFamily="18" charset="0"/>
              </a:rPr>
              <a:t>}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	return instance;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</a:t>
            </a:r>
            <a:r>
              <a:rPr lang="en-US" altLang="zh-CN" sz="2000" b="1" dirty="0" smtClean="0">
                <a:cs typeface="Times New Roman" pitchFamily="18" charset="0"/>
              </a:rPr>
              <a:t>}</a:t>
            </a:r>
            <a:r>
              <a:rPr lang="en-US" altLang="zh-CN" sz="2000" dirty="0">
                <a:cs typeface="Times New Roman" pitchFamily="18" charset="0"/>
              </a:rPr>
              <a:t> 	</a:t>
            </a:r>
            <a:r>
              <a:rPr lang="en-US" altLang="zh-CN" sz="2000" b="1" dirty="0" smtClean="0">
                <a:cs typeface="Times New Roman" pitchFamily="18" charset="0"/>
              </a:rPr>
              <a:t>}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public class </a:t>
            </a:r>
            <a:r>
              <a:rPr lang="en-US" altLang="zh-CN" sz="2000" b="1" dirty="0" err="1">
                <a:cs typeface="Times New Roman" pitchFamily="18" charset="0"/>
              </a:rPr>
              <a:t>TestSingleton</a:t>
            </a:r>
            <a:r>
              <a:rPr lang="en-US" altLang="zh-CN" sz="2000" b="1" dirty="0">
                <a:cs typeface="Times New Roman" pitchFamily="18" charset="0"/>
              </a:rPr>
              <a:t>{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public static void main(String[] </a:t>
            </a:r>
            <a:r>
              <a:rPr lang="en-US" altLang="zh-CN" sz="2000" b="1" dirty="0" err="1">
                <a:cs typeface="Times New Roman" pitchFamily="18" charset="0"/>
              </a:rPr>
              <a:t>args</a:t>
            </a:r>
            <a:r>
              <a:rPr lang="en-US" altLang="zh-CN" sz="2000" b="1" dirty="0">
                <a:cs typeface="Times New Roman" pitchFamily="18" charset="0"/>
              </a:rPr>
              <a:t>){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	Singleton s1=</a:t>
            </a:r>
            <a:r>
              <a:rPr lang="en-US" altLang="zh-CN" sz="2000" b="1" dirty="0" err="1">
                <a:cs typeface="Times New Roman" pitchFamily="18" charset="0"/>
              </a:rPr>
              <a:t>Singleton.getInstance</a:t>
            </a:r>
            <a:r>
              <a:rPr lang="en-US" altLang="zh-CN" sz="2000" b="1" dirty="0">
                <a:cs typeface="Times New Roman" pitchFamily="18" charset="0"/>
              </a:rPr>
              <a:t>();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	Singleton s2=</a:t>
            </a:r>
            <a:r>
              <a:rPr lang="en-US" altLang="zh-CN" sz="2000" b="1" dirty="0" err="1">
                <a:cs typeface="Times New Roman" pitchFamily="18" charset="0"/>
              </a:rPr>
              <a:t>Singleton.getInstance</a:t>
            </a:r>
            <a:r>
              <a:rPr lang="en-US" altLang="zh-CN" sz="2000" b="1" dirty="0">
                <a:cs typeface="Times New Roman" pitchFamily="18" charset="0"/>
              </a:rPr>
              <a:t>();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	</a:t>
            </a:r>
            <a:r>
              <a:rPr lang="en-US" altLang="zh-CN" sz="2000" b="1" dirty="0" err="1">
                <a:cs typeface="Times New Roman" pitchFamily="18" charset="0"/>
              </a:rPr>
              <a:t>System.out.println</a:t>
            </a:r>
            <a:r>
              <a:rPr lang="en-US" altLang="zh-CN" sz="2000" b="1" dirty="0">
                <a:cs typeface="Times New Roman" pitchFamily="18" charset="0"/>
              </a:rPr>
              <a:t>(s1==s2);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</a:t>
            </a:r>
            <a:r>
              <a:rPr lang="en-US" altLang="zh-CN" sz="2000" b="1" dirty="0" smtClean="0">
                <a:cs typeface="Times New Roman" pitchFamily="18" charset="0"/>
              </a:rPr>
              <a:t>}</a:t>
            </a:r>
            <a:r>
              <a:rPr lang="en-US" altLang="zh-CN" sz="2000" dirty="0">
                <a:cs typeface="Times New Roman" pitchFamily="18" charset="0"/>
              </a:rPr>
              <a:t>	</a:t>
            </a:r>
            <a:r>
              <a:rPr lang="en-US" altLang="zh-CN" sz="2000" b="1" dirty="0" smtClean="0">
                <a:cs typeface="Times New Roman" pitchFamily="18" charset="0"/>
              </a:rPr>
              <a:t>}</a:t>
            </a:r>
            <a:endParaRPr lang="zh-CN" altLang="zh-CN" sz="2000" dirty="0">
              <a:cs typeface="Times New Roman" pitchFamily="18" charset="0"/>
            </a:endParaRPr>
          </a:p>
          <a:p>
            <a:endParaRPr lang="zh-CN" altLang="en-US" sz="20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3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3848" y="692696"/>
            <a:ext cx="3052454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练 习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1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银行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有一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个账户。</a:t>
            </a:r>
            <a:endParaRPr lang="zh-CN" altLang="en-US" b="1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有两个储户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分别向同一个账户存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3000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元，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每次存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1000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存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次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。每次存完打印账户余额。</a:t>
            </a:r>
            <a:endParaRPr lang="zh-CN" altLang="en-US" b="1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问题：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该程序是否有安全问题，如果有，如何解决？</a:t>
            </a:r>
          </a:p>
          <a:p>
            <a:pPr marL="0" indent="0">
              <a:buNone/>
            </a:pP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【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提示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】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，明确哪些代码是多线程运行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代码，须写入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run()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明确什么是共享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数据。</a:t>
            </a: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，明确多线程运行代码中哪些语句是操作共享数据的。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3440" y="6021288"/>
            <a:ext cx="824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</a:rPr>
              <a:t>拓展问题：可否实现两个储户交替存钱的操作。需要使用线程通信！</a:t>
            </a:r>
            <a:endParaRPr lang="zh-CN" altLang="en-US" sz="2000" b="1" dirty="0">
              <a:solidFill>
                <a:srgbClr val="0000FF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9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764704"/>
            <a:ext cx="5428718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小结：释放锁的操作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当前线程的同步方法、同步代码块执行结束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当前线程在同步代码块、同步方法中遇到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break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return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终止了该代码块、该方法的继续执行。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当前线程在同步代码块、同步方法中出现了未处理的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Error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Exception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，导致异常结束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当前线程在同步代码块、同步方法中执行了线程对象的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wait()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方法，当前线程暂停，并释放锁。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07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7704" y="692696"/>
            <a:ext cx="5788758" cy="84015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小结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：不会释放锁的操作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线程执行同步代码块或同步方法时，程序调用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Thread.sleep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Thread.yield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方法暂停当前线程的执行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endParaRPr lang="en-US" altLang="zh-CN" sz="16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线程执行同步代码块时，其他线程调用了该线程的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suspend()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方法将该线程挂起，该线程不会释放锁（同步监视器）。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应尽量避免使用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suspend()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resume()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来控制线程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5472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692696"/>
            <a:ext cx="5140686" cy="853822"/>
          </a:xfrm>
        </p:spPr>
        <p:txBody>
          <a:bodyPr/>
          <a:lstStyle/>
          <a:p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线程的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死锁问题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340968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死锁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不同的线程分别占用对方需要的同步资源不放弃，都在等待对方放弃自己需要的同步资源，就形成了线程的死锁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解决方法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专门的算法、原则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尽量减少同步资源的定义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00192" y="5870178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DeadLock.java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69817829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2" grpId="0" autoUpdateAnimBg="0"/>
      <p:bldP spid="389123" grpId="0" build="p" bldLvl="2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56357"/>
            <a:ext cx="50405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public class </a:t>
            </a:r>
            <a:r>
              <a:rPr lang="en-US" altLang="zh-CN" sz="2400" b="1" dirty="0" err="1">
                <a:solidFill>
                  <a:srgbClr val="C00000"/>
                </a:solidFill>
              </a:rPr>
              <a:t>TestDeadLock</a:t>
            </a:r>
            <a:r>
              <a:rPr lang="en-US" altLang="zh-CN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{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static </a:t>
            </a:r>
            <a:r>
              <a:rPr lang="en-US" altLang="zh-CN" sz="2400" b="1" dirty="0" err="1">
                <a:solidFill>
                  <a:srgbClr val="C00000"/>
                </a:solidFill>
              </a:rPr>
              <a:t>StringBuffer</a:t>
            </a:r>
            <a:r>
              <a:rPr lang="en-US" altLang="zh-CN" sz="2400" b="1" dirty="0">
                <a:solidFill>
                  <a:srgbClr val="C00000"/>
                </a:solidFill>
              </a:rPr>
              <a:t> s1 = new </a:t>
            </a:r>
            <a:r>
              <a:rPr lang="en-US" altLang="zh-CN" sz="2400" b="1" dirty="0" err="1">
                <a:solidFill>
                  <a:srgbClr val="C00000"/>
                </a:solidFill>
              </a:rPr>
              <a:t>StringBuffer</a:t>
            </a:r>
            <a:r>
              <a:rPr lang="en-US" altLang="zh-CN" sz="2400" b="1" dirty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static </a:t>
            </a:r>
            <a:r>
              <a:rPr lang="en-US" altLang="zh-CN" sz="2400" b="1" dirty="0" err="1">
                <a:solidFill>
                  <a:srgbClr val="C00000"/>
                </a:solidFill>
              </a:rPr>
              <a:t>StringBuffer</a:t>
            </a:r>
            <a:r>
              <a:rPr lang="en-US" altLang="zh-CN" sz="2400" b="1" dirty="0">
                <a:solidFill>
                  <a:srgbClr val="C00000"/>
                </a:solidFill>
              </a:rPr>
              <a:t> s2 = new </a:t>
            </a:r>
            <a:r>
              <a:rPr lang="en-US" altLang="zh-CN" sz="2400" b="1" dirty="0" err="1">
                <a:solidFill>
                  <a:srgbClr val="C00000"/>
                </a:solidFill>
              </a:rPr>
              <a:t>StringBuffer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();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public static void main(String[] </a:t>
            </a:r>
            <a:r>
              <a:rPr lang="en-US" altLang="zh-CN" sz="2400" b="1" dirty="0" err="1">
                <a:solidFill>
                  <a:srgbClr val="C00000"/>
                </a:solidFill>
              </a:rPr>
              <a:t>args</a:t>
            </a:r>
            <a:r>
              <a:rPr lang="en-US" altLang="zh-CN" sz="2400" b="1" dirty="0">
                <a:solidFill>
                  <a:srgbClr val="C00000"/>
                </a:solidFill>
              </a:rPr>
              <a:t>) {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new </a:t>
            </a:r>
            <a:r>
              <a:rPr lang="en-US" altLang="zh-CN" sz="2400" b="1" dirty="0">
                <a:solidFill>
                  <a:srgbClr val="C00000"/>
                </a:solidFill>
              </a:rPr>
              <a:t>Thread()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public void run()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synchronized (s1)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s2.append("A");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synchronized (s2)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s2.append("B");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</a:rPr>
              <a:t>System.</a:t>
            </a:r>
            <a:r>
              <a:rPr lang="en-US" altLang="zh-CN" sz="2400" b="1" i="1" dirty="0" err="1">
                <a:solidFill>
                  <a:srgbClr val="C00000"/>
                </a:solidFill>
              </a:rPr>
              <a:t>out.print</a:t>
            </a:r>
            <a:r>
              <a:rPr lang="en-US" altLang="zh-CN" sz="2400" b="1" i="1" dirty="0">
                <a:solidFill>
                  <a:srgbClr val="C00000"/>
                </a:solidFill>
              </a:rPr>
              <a:t>(s1);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</a:rPr>
              <a:t>System.</a:t>
            </a:r>
            <a:r>
              <a:rPr lang="en-US" altLang="zh-CN" sz="2400" b="1" i="1" dirty="0" err="1">
                <a:solidFill>
                  <a:srgbClr val="C00000"/>
                </a:solidFill>
              </a:rPr>
              <a:t>out.print</a:t>
            </a:r>
            <a:r>
              <a:rPr lang="en-US" altLang="zh-CN" sz="2400" b="1" i="1" dirty="0">
                <a:solidFill>
                  <a:srgbClr val="C00000"/>
                </a:solidFill>
              </a:rPr>
              <a:t>(s2);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}}}}.</a:t>
            </a:r>
            <a:r>
              <a:rPr lang="en-US" altLang="zh-CN" sz="2400" b="1" dirty="0">
                <a:solidFill>
                  <a:srgbClr val="C00000"/>
                </a:solidFill>
              </a:rPr>
              <a:t>start();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6096" y="1340768"/>
            <a:ext cx="36278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new Thread()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public void run()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synchronized (s2)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s2.append("C");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synchronized (s1)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s1.append("D");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</a:rPr>
              <a:t>System.</a:t>
            </a:r>
            <a:r>
              <a:rPr lang="en-US" altLang="zh-CN" sz="2400" b="1" i="1" dirty="0" err="1">
                <a:solidFill>
                  <a:srgbClr val="C00000"/>
                </a:solidFill>
              </a:rPr>
              <a:t>out.print</a:t>
            </a:r>
            <a:r>
              <a:rPr lang="en-US" altLang="zh-CN" sz="2400" b="1" i="1" dirty="0">
                <a:solidFill>
                  <a:srgbClr val="C00000"/>
                </a:solidFill>
              </a:rPr>
              <a:t>(s2);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</a:rPr>
              <a:t>System.</a:t>
            </a:r>
            <a:r>
              <a:rPr lang="en-US" altLang="zh-CN" sz="2400" b="1" i="1" dirty="0" err="1">
                <a:solidFill>
                  <a:srgbClr val="C00000"/>
                </a:solidFill>
              </a:rPr>
              <a:t>out.print</a:t>
            </a:r>
            <a:r>
              <a:rPr lang="en-US" altLang="zh-CN" sz="2400" b="1" i="1" dirty="0">
                <a:solidFill>
                  <a:srgbClr val="C00000"/>
                </a:solidFill>
              </a:rPr>
              <a:t>(s1);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}}}}.</a:t>
            </a:r>
            <a:r>
              <a:rPr lang="en-US" altLang="zh-CN" sz="2400" b="1" dirty="0">
                <a:solidFill>
                  <a:srgbClr val="C00000"/>
                </a:solidFill>
              </a:rPr>
              <a:t>start();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}}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75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92696"/>
            <a:ext cx="7056784" cy="86409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一、基本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概念：程序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-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进程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-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线程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571612"/>
            <a:ext cx="8572560" cy="471490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程序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(program)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是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为完成特定任务、用某种语言编写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的一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组指令的集合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。即指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一段静态的代码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，静态对象。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进程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(process)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是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程序的一次执行过程，或是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正在运行的一个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程序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。动态过程：有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它自身的产生、存在和消亡的过程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如：运行中的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QQ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，运行中的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MP3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播放器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程序是静态的，进程是动态的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线程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(thread)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，进程可进一步细化为线程，是一个程序内部的一条执行路径。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若一个程序可同一时间执行多个线程，就是支持多线程的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83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692696"/>
            <a:ext cx="5012610" cy="78181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五、线程通信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00808"/>
            <a:ext cx="8496944" cy="471490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wait() 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与 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notify() 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8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notifyAll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wait()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：令当前线程挂起并放弃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CPU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同步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资源，使别的线程可访问并修改共享资源，而当前线程排队等候再次对资源的访问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notify()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：唤醒正在排队等待同步资源的线程中优先级最高者结束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等待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ea typeface="宋体" pitchFamily="2" charset="-122"/>
                <a:cs typeface="Times New Roman" pitchFamily="18" charset="0"/>
              </a:rPr>
              <a:t>notifyAll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()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：唤醒正在排队等待资源的所有线程结束等待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.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Java.lang.Object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提供的这三个方法只有在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synchronized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方法或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synchronized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代码块中才能使用，否则会报</a:t>
            </a:r>
            <a:r>
              <a:rPr lang="en-US" altLang="zh-CN" sz="2400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java.lang.IllegalMonitorStateException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异常</a:t>
            </a:r>
          </a:p>
        </p:txBody>
      </p:sp>
    </p:spTree>
    <p:extLst>
      <p:ext uri="{BB962C8B-B14F-4D97-AF65-F5344CB8AC3E}">
        <p14:creationId xmlns:p14="http://schemas.microsoft.com/office/powerpoint/2010/main" val="4237788034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6" grpId="0" autoUpdateAnimBg="0"/>
      <p:bldP spid="374787" grpId="0" build="p" bldLvl="3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692696"/>
            <a:ext cx="4940032" cy="781814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wait()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方法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686188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当前线程中调用方法：  对象名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.wait()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使当前线程进入等待（某对象）状态 ，直到另一线程对该对象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发出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notify (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notifyAll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为止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调用方法的必要条件：当前线程必须具有对该对象的监控权（加锁）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调用此方法后，当前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线程将释放对象监控权  ，然后进入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等待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在当前线程被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notify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后，要重新获得监控权，然后从断点处继续代码的执行。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98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692696"/>
            <a:ext cx="4508554" cy="853822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notify()/</a:t>
            </a:r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notifyAll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714488"/>
            <a:ext cx="8072494" cy="2714644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当前线程中调用方法：  对象名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.notify()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功能：唤醒等待该对象监控权的一个线程。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调用方法的必要条件：当前线程必须具有对该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对象的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监控权（加锁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6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764704"/>
            <a:ext cx="4204582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例 题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060848"/>
            <a:ext cx="8229600" cy="9647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使用两个线程打印 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1-100. 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线程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1, 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线程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2 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交替打印</a:t>
            </a:r>
          </a:p>
        </p:txBody>
      </p:sp>
    </p:spTree>
    <p:extLst>
      <p:ext uri="{BB962C8B-B14F-4D97-AF65-F5344CB8AC3E}">
        <p14:creationId xmlns:p14="http://schemas.microsoft.com/office/powerpoint/2010/main" val="13189988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908720"/>
            <a:ext cx="8712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class Communication implements Runnable{</a:t>
            </a:r>
          </a:p>
          <a:p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 = 1;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public void run()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while (true)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synchronized (this)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notify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();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if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 &lt;= 100) {</a:t>
            </a:r>
          </a:p>
          <a:p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System.</a:t>
            </a:r>
            <a:r>
              <a:rPr lang="en-US" altLang="zh-CN" sz="2400" i="1" dirty="0" err="1">
                <a:solidFill>
                  <a:srgbClr val="C00000"/>
                </a:solidFill>
                <a:ea typeface="宋体" pitchFamily="2" charset="-122"/>
              </a:rPr>
              <a:t>out.println</a:t>
            </a:r>
            <a:r>
              <a:rPr lang="en-US" altLang="zh-CN" sz="2400" i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i="1" dirty="0" err="1">
                <a:solidFill>
                  <a:srgbClr val="C00000"/>
                </a:solidFill>
                <a:ea typeface="宋体" pitchFamily="2" charset="-122"/>
              </a:rPr>
              <a:t>Thread.currentThread</a:t>
            </a:r>
            <a:r>
              <a:rPr lang="en-US" altLang="zh-CN" sz="2400" i="1" dirty="0">
                <a:solidFill>
                  <a:srgbClr val="C00000"/>
                </a:solidFill>
                <a:ea typeface="宋体" pitchFamily="2" charset="-122"/>
              </a:rPr>
              <a:t>().</a:t>
            </a:r>
            <a:r>
              <a:rPr lang="en-US" altLang="zh-CN" sz="2400" i="1" dirty="0" err="1">
                <a:solidFill>
                  <a:srgbClr val="C00000"/>
                </a:solidFill>
                <a:ea typeface="宋体" pitchFamily="2" charset="-122"/>
              </a:rPr>
              <a:t>getName</a:t>
            </a:r>
            <a:r>
              <a:rPr lang="en-US" altLang="zh-CN" sz="2400" i="1" dirty="0">
                <a:solidFill>
                  <a:srgbClr val="C00000"/>
                </a:solidFill>
                <a:ea typeface="宋体" pitchFamily="2" charset="-122"/>
              </a:rPr>
              <a:t>() + ":"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+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++);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}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else   break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try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wait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();}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catch 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InterruptedException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 e) {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}}}}}</a:t>
            </a:r>
            <a:endParaRPr lang="zh-CN" altLang="en-US" sz="2400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68500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生产者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dirty="0" err="1" smtClean="0">
                <a:ea typeface="宋体" pitchFamily="2" charset="-122"/>
              </a:rPr>
              <a:t>Productor</a:t>
            </a:r>
            <a:r>
              <a:rPr lang="en-US" altLang="zh-CN" dirty="0" smtClean="0">
                <a:ea typeface="宋体" pitchFamily="2" charset="-122"/>
              </a:rPr>
              <a:t>)</a:t>
            </a:r>
            <a:r>
              <a:rPr lang="zh-CN" altLang="en-US" dirty="0" smtClean="0">
                <a:ea typeface="宋体" pitchFamily="2" charset="-122"/>
              </a:rPr>
              <a:t>将产品交给店员</a:t>
            </a:r>
            <a:r>
              <a:rPr lang="en-US" altLang="zh-CN" dirty="0" smtClean="0">
                <a:ea typeface="宋体" pitchFamily="2" charset="-122"/>
              </a:rPr>
              <a:t>(Clerk)</a:t>
            </a:r>
            <a:r>
              <a:rPr lang="zh-CN" altLang="en-US" dirty="0" smtClean="0">
                <a:ea typeface="宋体" pitchFamily="2" charset="-122"/>
              </a:rPr>
              <a:t>，而消费者</a:t>
            </a:r>
            <a:r>
              <a:rPr lang="en-US" altLang="zh-CN" dirty="0" smtClean="0">
                <a:ea typeface="宋体" pitchFamily="2" charset="-122"/>
              </a:rPr>
              <a:t>(Customer)</a:t>
            </a:r>
            <a:r>
              <a:rPr lang="zh-CN" altLang="en-US" dirty="0" smtClean="0">
                <a:ea typeface="宋体" pitchFamily="2" charset="-122"/>
              </a:rPr>
              <a:t>从店员处取走产品，店员一次只能持有固定数量的产品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zh-CN" altLang="en-US" dirty="0" smtClean="0">
                <a:ea typeface="宋体" pitchFamily="2" charset="-122"/>
              </a:rPr>
              <a:t>比如</a:t>
            </a:r>
            <a:r>
              <a:rPr lang="en-US" altLang="zh-CN" dirty="0" smtClean="0">
                <a:ea typeface="宋体" pitchFamily="2" charset="-122"/>
              </a:rPr>
              <a:t>:20</a:t>
            </a:r>
            <a:r>
              <a:rPr lang="zh-CN" altLang="en-US" dirty="0" smtClean="0">
                <a:ea typeface="宋体" pitchFamily="2" charset="-122"/>
              </a:rPr>
              <a:t>），如果生产者试图生产更多的产品，店员会叫生产者停一下，如果店中有空位放产品了再通知生产者继续生产；如果店中没有产品了，店员会告诉消费者等一下，如果店中有产品了再通知消费者来取走产品。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这里可能出现两个问题：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</a:rPr>
              <a:t>生产者比消费者快时，消费者会漏掉一些数据没有取到。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</a:rPr>
              <a:t>消费者比生产者快时，消费者会取相同的数据。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908720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经典例题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：生产者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消费者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16703683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268760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public class </a:t>
            </a:r>
            <a:r>
              <a:rPr lang="en-US" altLang="zh-CN" sz="2400" b="1" dirty="0" err="1"/>
              <a:t>TestProduct</a:t>
            </a:r>
            <a:r>
              <a:rPr lang="en-US" altLang="zh-CN" sz="2400" b="1" dirty="0"/>
              <a:t> {</a:t>
            </a:r>
          </a:p>
          <a:p>
            <a:r>
              <a:rPr lang="en-US" altLang="zh-CN" sz="2400" b="1" dirty="0"/>
              <a:t>public static void main(String[] </a:t>
            </a:r>
            <a:r>
              <a:rPr lang="en-US" altLang="zh-CN" sz="2400" b="1" dirty="0" err="1"/>
              <a:t>args</a:t>
            </a:r>
            <a:r>
              <a:rPr lang="en-US" altLang="zh-CN" sz="2400" b="1" dirty="0"/>
              <a:t>) {</a:t>
            </a:r>
          </a:p>
          <a:p>
            <a:r>
              <a:rPr lang="en-US" altLang="zh-CN" sz="2400" b="1" dirty="0"/>
              <a:t>Clerk </a:t>
            </a:r>
            <a:r>
              <a:rPr lang="en-US" altLang="zh-CN" sz="2400" b="1" dirty="0" err="1"/>
              <a:t>clerk</a:t>
            </a:r>
            <a:r>
              <a:rPr lang="en-US" altLang="zh-CN" sz="2400" b="1" dirty="0"/>
              <a:t> = new Clerk();</a:t>
            </a:r>
          </a:p>
          <a:p>
            <a:r>
              <a:rPr lang="en-US" altLang="zh-CN" sz="2400" b="1" dirty="0"/>
              <a:t>Thread </a:t>
            </a:r>
            <a:r>
              <a:rPr lang="en-US" altLang="zh-CN" sz="2400" b="1" dirty="0" err="1"/>
              <a:t>productorThread</a:t>
            </a:r>
            <a:r>
              <a:rPr lang="en-US" altLang="zh-CN" sz="2400" b="1" dirty="0"/>
              <a:t> = new Thread(new </a:t>
            </a:r>
            <a:r>
              <a:rPr lang="en-US" altLang="zh-CN" sz="2400" b="1" dirty="0" err="1"/>
              <a:t>Productor</a:t>
            </a:r>
            <a:r>
              <a:rPr lang="en-US" altLang="zh-CN" sz="2400" b="1" dirty="0"/>
              <a:t>(clerk));</a:t>
            </a:r>
          </a:p>
          <a:p>
            <a:r>
              <a:rPr lang="en-US" altLang="zh-CN" sz="2400" b="1" dirty="0"/>
              <a:t>Thread </a:t>
            </a:r>
            <a:r>
              <a:rPr lang="en-US" altLang="zh-CN" sz="2400" b="1" dirty="0" err="1"/>
              <a:t>consumerThread</a:t>
            </a:r>
            <a:r>
              <a:rPr lang="en-US" altLang="zh-CN" sz="2400" b="1" dirty="0"/>
              <a:t> = new Thread(new Consumer(clerk));</a:t>
            </a:r>
          </a:p>
          <a:p>
            <a:r>
              <a:rPr lang="en-US" altLang="zh-CN" sz="2400" b="1" dirty="0" err="1"/>
              <a:t>productorThread.start</a:t>
            </a:r>
            <a:r>
              <a:rPr lang="en-US" altLang="zh-CN" sz="2400" b="1" dirty="0"/>
              <a:t>();</a:t>
            </a:r>
          </a:p>
          <a:p>
            <a:r>
              <a:rPr lang="en-US" altLang="zh-CN" sz="2400" b="1" dirty="0" err="1"/>
              <a:t>consumerThread.start</a:t>
            </a:r>
            <a:r>
              <a:rPr lang="en-US" altLang="zh-CN" sz="2400" b="1" dirty="0"/>
              <a:t>();</a:t>
            </a:r>
          </a:p>
          <a:p>
            <a:r>
              <a:rPr lang="en-US" altLang="zh-CN" sz="2400" b="1" dirty="0"/>
              <a:t>}</a:t>
            </a:r>
          </a:p>
          <a:p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234511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908720"/>
            <a:ext cx="48965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ea typeface="宋体" pitchFamily="2" charset="-122"/>
              </a:rPr>
              <a:t>class Clerk</a:t>
            </a:r>
            <a:r>
              <a:rPr lang="en-US" altLang="zh-CN" sz="2000" b="1" dirty="0" smtClean="0">
                <a:ea typeface="宋体" pitchFamily="2" charset="-122"/>
              </a:rPr>
              <a:t>{ 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//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</a:rPr>
              <a:t>售货员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>
                <a:ea typeface="宋体" pitchFamily="2" charset="-122"/>
              </a:rPr>
              <a:t>private </a:t>
            </a:r>
            <a:r>
              <a:rPr lang="en-US" altLang="zh-CN" sz="2000" b="1" dirty="0" err="1">
                <a:ea typeface="宋体" pitchFamily="2" charset="-122"/>
              </a:rPr>
              <a:t>int</a:t>
            </a:r>
            <a:r>
              <a:rPr lang="en-US" altLang="zh-CN" sz="2000" b="1" dirty="0">
                <a:ea typeface="宋体" pitchFamily="2" charset="-122"/>
              </a:rPr>
              <a:t> product = 0;</a:t>
            </a:r>
          </a:p>
          <a:p>
            <a:r>
              <a:rPr lang="en-US" altLang="zh-CN" sz="2000" b="1" dirty="0">
                <a:ea typeface="宋体" pitchFamily="2" charset="-122"/>
              </a:rPr>
              <a:t>public synchronized void </a:t>
            </a:r>
            <a:r>
              <a:rPr lang="en-US" altLang="zh-CN" sz="2000" b="1" dirty="0" err="1">
                <a:ea typeface="宋体" pitchFamily="2" charset="-122"/>
              </a:rPr>
              <a:t>addProduct</a:t>
            </a:r>
            <a:r>
              <a:rPr lang="en-US" altLang="zh-CN" sz="2000" b="1" dirty="0">
                <a:ea typeface="宋体" pitchFamily="2" charset="-122"/>
              </a:rPr>
              <a:t>(){</a:t>
            </a:r>
          </a:p>
          <a:p>
            <a:r>
              <a:rPr lang="en-US" altLang="zh-CN" sz="2000" b="1" dirty="0">
                <a:ea typeface="宋体" pitchFamily="2" charset="-122"/>
              </a:rPr>
              <a:t>if(product </a:t>
            </a:r>
            <a:r>
              <a:rPr lang="en-US" altLang="zh-CN" sz="2000" b="1" dirty="0" smtClean="0">
                <a:ea typeface="宋体" pitchFamily="2" charset="-122"/>
              </a:rPr>
              <a:t>&gt;= </a:t>
            </a:r>
            <a:r>
              <a:rPr lang="en-US" altLang="zh-CN" sz="2000" b="1" dirty="0">
                <a:ea typeface="宋体" pitchFamily="2" charset="-122"/>
              </a:rPr>
              <a:t>20){</a:t>
            </a:r>
          </a:p>
          <a:p>
            <a:r>
              <a:rPr lang="en-US" altLang="zh-CN" sz="2000" b="1" dirty="0">
                <a:ea typeface="宋体" pitchFamily="2" charset="-122"/>
              </a:rPr>
              <a:t>try {</a:t>
            </a:r>
          </a:p>
          <a:p>
            <a:r>
              <a:rPr lang="en-US" altLang="zh-CN" sz="2000" b="1" dirty="0">
                <a:ea typeface="宋体" pitchFamily="2" charset="-122"/>
              </a:rPr>
              <a:t>wait();</a:t>
            </a:r>
          </a:p>
          <a:p>
            <a:r>
              <a:rPr lang="en-US" altLang="zh-CN" sz="2000" b="1" dirty="0">
                <a:ea typeface="宋体" pitchFamily="2" charset="-122"/>
              </a:rPr>
              <a:t>} catch (</a:t>
            </a:r>
            <a:r>
              <a:rPr lang="en-US" altLang="zh-CN" sz="2000" b="1" dirty="0" err="1">
                <a:ea typeface="宋体" pitchFamily="2" charset="-122"/>
              </a:rPr>
              <a:t>InterruptedException</a:t>
            </a:r>
            <a:r>
              <a:rPr lang="en-US" altLang="zh-CN" sz="2000" b="1" dirty="0">
                <a:ea typeface="宋体" pitchFamily="2" charset="-122"/>
              </a:rPr>
              <a:t> e) {</a:t>
            </a:r>
          </a:p>
          <a:p>
            <a:r>
              <a:rPr lang="en-US" altLang="zh-CN" sz="2000" b="1" dirty="0" err="1">
                <a:ea typeface="宋体" pitchFamily="2" charset="-122"/>
              </a:rPr>
              <a:t>e.printStackTrace</a:t>
            </a:r>
            <a:r>
              <a:rPr lang="en-US" altLang="zh-CN" sz="2000" b="1" dirty="0">
                <a:ea typeface="宋体" pitchFamily="2" charset="-122"/>
              </a:rPr>
              <a:t>();</a:t>
            </a:r>
          </a:p>
          <a:p>
            <a:r>
              <a:rPr lang="en-US" altLang="zh-CN" sz="2000" b="1" dirty="0">
                <a:ea typeface="宋体" pitchFamily="2" charset="-122"/>
              </a:rPr>
              <a:t>}</a:t>
            </a:r>
          </a:p>
          <a:p>
            <a:r>
              <a:rPr lang="en-US" altLang="zh-CN" sz="2000" b="1" dirty="0">
                <a:ea typeface="宋体" pitchFamily="2" charset="-122"/>
              </a:rPr>
              <a:t>}else{</a:t>
            </a:r>
          </a:p>
          <a:p>
            <a:r>
              <a:rPr lang="en-US" altLang="zh-CN" sz="2000" b="1" dirty="0">
                <a:ea typeface="宋体" pitchFamily="2" charset="-122"/>
              </a:rPr>
              <a:t>product++;</a:t>
            </a:r>
          </a:p>
          <a:p>
            <a:r>
              <a:rPr lang="en-US" altLang="zh-CN" sz="2000" b="1" dirty="0" err="1">
                <a:ea typeface="宋体" pitchFamily="2" charset="-122"/>
              </a:rPr>
              <a:t>System.out.println</a:t>
            </a:r>
            <a:r>
              <a:rPr lang="en-US" altLang="zh-CN" sz="2000" b="1" dirty="0">
                <a:ea typeface="宋体" pitchFamily="2" charset="-122"/>
              </a:rPr>
              <a:t>("</a:t>
            </a:r>
            <a:r>
              <a:rPr lang="zh-CN" altLang="en-US" sz="2000" b="1" dirty="0">
                <a:ea typeface="宋体" pitchFamily="2" charset="-122"/>
              </a:rPr>
              <a:t>生产者生产了第</a:t>
            </a:r>
            <a:r>
              <a:rPr lang="en-US" altLang="zh-CN" sz="2000" b="1" dirty="0">
                <a:ea typeface="宋体" pitchFamily="2" charset="-122"/>
              </a:rPr>
              <a:t>"+product+"</a:t>
            </a:r>
            <a:r>
              <a:rPr lang="zh-CN" altLang="en-US" sz="2000" b="1" dirty="0">
                <a:ea typeface="宋体" pitchFamily="2" charset="-122"/>
              </a:rPr>
              <a:t>个产品</a:t>
            </a:r>
            <a:r>
              <a:rPr lang="en-US" altLang="zh-CN" sz="2000" b="1" dirty="0">
                <a:ea typeface="宋体" pitchFamily="2" charset="-122"/>
              </a:rPr>
              <a:t>");</a:t>
            </a:r>
          </a:p>
          <a:p>
            <a:r>
              <a:rPr lang="en-US" altLang="zh-CN" sz="2000" b="1" dirty="0" err="1">
                <a:ea typeface="宋体" pitchFamily="2" charset="-122"/>
              </a:rPr>
              <a:t>notifyAll</a:t>
            </a:r>
            <a:r>
              <a:rPr lang="en-US" altLang="zh-CN" sz="2000" b="1" dirty="0">
                <a:ea typeface="宋体" pitchFamily="2" charset="-122"/>
              </a:rPr>
              <a:t>();</a:t>
            </a:r>
          </a:p>
          <a:p>
            <a:r>
              <a:rPr lang="en-US" altLang="zh-CN" sz="2000" b="1" dirty="0" smtClean="0">
                <a:ea typeface="宋体" pitchFamily="2" charset="-122"/>
              </a:rPr>
              <a:t>}}</a:t>
            </a:r>
            <a:endParaRPr lang="en-US" altLang="zh-CN" sz="2000" b="1" dirty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5889" y="1052736"/>
            <a:ext cx="42839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public synchronized void </a:t>
            </a:r>
            <a:r>
              <a:rPr lang="en-US" altLang="zh-CN" sz="2000" b="1" dirty="0" err="1"/>
              <a:t>getProduct</a:t>
            </a:r>
            <a:r>
              <a:rPr lang="en-US" altLang="zh-CN" sz="2000" b="1" dirty="0"/>
              <a:t>(){</a:t>
            </a:r>
          </a:p>
          <a:p>
            <a:r>
              <a:rPr lang="en-US" altLang="zh-CN" sz="2000" b="1" dirty="0"/>
              <a:t>if(</a:t>
            </a:r>
            <a:r>
              <a:rPr lang="en-US" altLang="zh-CN" sz="2000" b="1" dirty="0" err="1"/>
              <a:t>this.product</a:t>
            </a:r>
            <a:r>
              <a:rPr lang="en-US" altLang="zh-CN" sz="2000" b="1" dirty="0"/>
              <a:t> &lt;= 0){</a:t>
            </a:r>
          </a:p>
          <a:p>
            <a:r>
              <a:rPr lang="en-US" altLang="zh-CN" sz="2000" b="1" dirty="0"/>
              <a:t>try {</a:t>
            </a:r>
          </a:p>
          <a:p>
            <a:r>
              <a:rPr lang="en-US" altLang="zh-CN" sz="2000" b="1" dirty="0"/>
              <a:t>wait();</a:t>
            </a:r>
          </a:p>
          <a:p>
            <a:r>
              <a:rPr lang="en-US" altLang="zh-CN" sz="2000" b="1" dirty="0"/>
              <a:t>} catch (</a:t>
            </a:r>
            <a:r>
              <a:rPr lang="en-US" altLang="zh-CN" sz="2000" b="1" dirty="0" err="1"/>
              <a:t>InterruptedException</a:t>
            </a:r>
            <a:r>
              <a:rPr lang="en-US" altLang="zh-CN" sz="2000" b="1" dirty="0"/>
              <a:t> e) {</a:t>
            </a:r>
          </a:p>
          <a:p>
            <a:r>
              <a:rPr lang="en-US" altLang="zh-CN" sz="2000" b="1" dirty="0" err="1" smtClean="0"/>
              <a:t>e.printStackTrace</a:t>
            </a:r>
            <a:r>
              <a:rPr lang="en-US" altLang="zh-CN" sz="2000" b="1" dirty="0"/>
              <a:t>();</a:t>
            </a:r>
          </a:p>
          <a:p>
            <a:r>
              <a:rPr lang="en-US" altLang="zh-CN" sz="2000" b="1" dirty="0" smtClean="0"/>
              <a:t>}}</a:t>
            </a:r>
            <a:r>
              <a:rPr lang="en-US" altLang="zh-CN" sz="2000" b="1" dirty="0"/>
              <a:t>else{</a:t>
            </a:r>
          </a:p>
          <a:p>
            <a:r>
              <a:rPr lang="en-US" altLang="zh-CN" sz="2000" b="1" dirty="0" err="1" smtClean="0"/>
              <a:t>System.out.println</a:t>
            </a:r>
            <a:r>
              <a:rPr lang="en-US" altLang="zh-CN" sz="2000" b="1" dirty="0"/>
              <a:t>("</a:t>
            </a:r>
            <a:r>
              <a:rPr lang="zh-CN" altLang="en-US" sz="2000" b="1" dirty="0"/>
              <a:t>消费者取走了第</a:t>
            </a:r>
            <a:r>
              <a:rPr lang="en-US" altLang="zh-CN" sz="2000" b="1" dirty="0"/>
              <a:t>"+product+"</a:t>
            </a:r>
            <a:r>
              <a:rPr lang="zh-CN" altLang="en-US" sz="2000" b="1" dirty="0"/>
              <a:t>个产品</a:t>
            </a:r>
            <a:r>
              <a:rPr lang="en-US" altLang="zh-CN" sz="2000" b="1" dirty="0" smtClean="0"/>
              <a:t>");</a:t>
            </a:r>
          </a:p>
          <a:p>
            <a:r>
              <a:rPr lang="en-US" altLang="zh-CN" sz="2000" b="1" dirty="0"/>
              <a:t>product-</a:t>
            </a:r>
            <a:r>
              <a:rPr lang="en-US" altLang="zh-CN" sz="2000" b="1" dirty="0" smtClean="0"/>
              <a:t>-;</a:t>
            </a:r>
            <a:endParaRPr lang="en-US" altLang="zh-CN" sz="2000" b="1" dirty="0"/>
          </a:p>
          <a:p>
            <a:r>
              <a:rPr lang="en-US" altLang="zh-CN" sz="2000" b="1" dirty="0" err="1"/>
              <a:t>notifyAll</a:t>
            </a:r>
            <a:r>
              <a:rPr lang="en-US" altLang="zh-CN" sz="2000" b="1" dirty="0"/>
              <a:t>();</a:t>
            </a:r>
          </a:p>
          <a:p>
            <a:r>
              <a:rPr lang="en-US" altLang="zh-CN" sz="2000" b="1" dirty="0" smtClean="0"/>
              <a:t>}}}</a:t>
            </a:r>
            <a:endParaRPr lang="zh-CN" altLang="en-US" sz="2000" b="1" dirty="0"/>
          </a:p>
          <a:p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548724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052736"/>
            <a:ext cx="82809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class </a:t>
            </a:r>
            <a:r>
              <a:rPr lang="en-US" altLang="zh-CN" sz="2400" b="1" dirty="0" err="1">
                <a:ea typeface="宋体" pitchFamily="2" charset="-122"/>
              </a:rPr>
              <a:t>Productor</a:t>
            </a:r>
            <a:r>
              <a:rPr lang="en-US" altLang="zh-CN" sz="2400" b="1" dirty="0">
                <a:ea typeface="宋体" pitchFamily="2" charset="-122"/>
              </a:rPr>
              <a:t> implements Runnable</a:t>
            </a:r>
            <a:r>
              <a:rPr lang="en-US" altLang="zh-CN" sz="2400" b="1" dirty="0" smtClean="0">
                <a:ea typeface="宋体" pitchFamily="2" charset="-122"/>
              </a:rPr>
              <a:t>{ 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//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</a:rPr>
              <a:t>生产者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b="1" dirty="0">
                <a:ea typeface="宋体" pitchFamily="2" charset="-122"/>
              </a:rPr>
              <a:t>Clerk </a:t>
            </a:r>
            <a:r>
              <a:rPr lang="en-US" altLang="zh-CN" sz="2400" b="1" dirty="0" err="1">
                <a:ea typeface="宋体" pitchFamily="2" charset="-122"/>
              </a:rPr>
              <a:t>clerk</a:t>
            </a:r>
            <a:r>
              <a:rPr lang="en-US" altLang="zh-CN" sz="2400" b="1" dirty="0">
                <a:ea typeface="宋体" pitchFamily="2" charset="-122"/>
              </a:rPr>
              <a:t>;</a:t>
            </a:r>
          </a:p>
          <a:p>
            <a:r>
              <a:rPr lang="en-US" altLang="zh-CN" sz="2400" b="1" dirty="0">
                <a:ea typeface="宋体" pitchFamily="2" charset="-122"/>
              </a:rPr>
              <a:t>public </a:t>
            </a:r>
            <a:r>
              <a:rPr lang="en-US" altLang="zh-CN" sz="2400" b="1" dirty="0" err="1">
                <a:ea typeface="宋体" pitchFamily="2" charset="-122"/>
              </a:rPr>
              <a:t>Productor</a:t>
            </a:r>
            <a:r>
              <a:rPr lang="en-US" altLang="zh-CN" sz="2400" b="1" dirty="0">
                <a:ea typeface="宋体" pitchFamily="2" charset="-122"/>
              </a:rPr>
              <a:t>(Clerk clerk){</a:t>
            </a:r>
          </a:p>
          <a:p>
            <a:r>
              <a:rPr lang="en-US" altLang="zh-CN" sz="2400" b="1" dirty="0" err="1">
                <a:ea typeface="宋体" pitchFamily="2" charset="-122"/>
              </a:rPr>
              <a:t>this.clerk</a:t>
            </a:r>
            <a:r>
              <a:rPr lang="en-US" altLang="zh-CN" sz="2400" b="1" dirty="0">
                <a:ea typeface="宋体" pitchFamily="2" charset="-122"/>
              </a:rPr>
              <a:t> = clerk;</a:t>
            </a:r>
          </a:p>
          <a:p>
            <a:r>
              <a:rPr lang="en-US" altLang="zh-CN" sz="2400" b="1" dirty="0">
                <a:ea typeface="宋体" pitchFamily="2" charset="-122"/>
              </a:rPr>
              <a:t>}</a:t>
            </a:r>
          </a:p>
          <a:p>
            <a:r>
              <a:rPr lang="en-US" altLang="zh-CN" sz="2400" b="1" dirty="0">
                <a:ea typeface="宋体" pitchFamily="2" charset="-122"/>
              </a:rPr>
              <a:t>public void run(){</a:t>
            </a:r>
          </a:p>
          <a:p>
            <a:r>
              <a:rPr lang="en-US" altLang="zh-CN" sz="2400" b="1" dirty="0" err="1">
                <a:ea typeface="宋体" pitchFamily="2" charset="-122"/>
              </a:rPr>
              <a:t>System.out.println</a:t>
            </a:r>
            <a:r>
              <a:rPr lang="en-US" altLang="zh-CN" sz="2400" b="1" dirty="0">
                <a:ea typeface="宋体" pitchFamily="2" charset="-122"/>
              </a:rPr>
              <a:t>("</a:t>
            </a:r>
            <a:r>
              <a:rPr lang="zh-CN" altLang="en-US" sz="2400" b="1" dirty="0">
                <a:ea typeface="宋体" pitchFamily="2" charset="-122"/>
              </a:rPr>
              <a:t>生产者开始生产产品</a:t>
            </a:r>
            <a:r>
              <a:rPr lang="en-US" altLang="zh-CN" sz="2400" b="1" dirty="0">
                <a:ea typeface="宋体" pitchFamily="2" charset="-122"/>
              </a:rPr>
              <a:t>");</a:t>
            </a:r>
          </a:p>
          <a:p>
            <a:r>
              <a:rPr lang="en-US" altLang="zh-CN" sz="2400" b="1" dirty="0">
                <a:ea typeface="宋体" pitchFamily="2" charset="-122"/>
              </a:rPr>
              <a:t>while(true){</a:t>
            </a:r>
          </a:p>
          <a:p>
            <a:r>
              <a:rPr lang="en-US" altLang="zh-CN" sz="2400" b="1" dirty="0">
                <a:ea typeface="宋体" pitchFamily="2" charset="-122"/>
              </a:rPr>
              <a:t>try {</a:t>
            </a:r>
          </a:p>
          <a:p>
            <a:r>
              <a:rPr lang="en-US" altLang="zh-CN" sz="2400" b="1" dirty="0" err="1">
                <a:ea typeface="宋体" pitchFamily="2" charset="-122"/>
              </a:rPr>
              <a:t>Thread.sleep</a:t>
            </a:r>
            <a:r>
              <a:rPr lang="en-US" altLang="zh-CN" sz="2400" b="1" dirty="0">
                <a:ea typeface="宋体" pitchFamily="2" charset="-122"/>
              </a:rPr>
              <a:t>((</a:t>
            </a:r>
            <a:r>
              <a:rPr lang="en-US" altLang="zh-CN" sz="2400" b="1" dirty="0" err="1">
                <a:ea typeface="宋体" pitchFamily="2" charset="-122"/>
              </a:rPr>
              <a:t>int</a:t>
            </a:r>
            <a:r>
              <a:rPr lang="en-US" altLang="zh-CN" sz="2400" b="1" dirty="0">
                <a:ea typeface="宋体" pitchFamily="2" charset="-122"/>
              </a:rPr>
              <a:t>)</a:t>
            </a:r>
            <a:r>
              <a:rPr lang="en-US" altLang="zh-CN" sz="2400" b="1" dirty="0" err="1">
                <a:ea typeface="宋体" pitchFamily="2" charset="-122"/>
              </a:rPr>
              <a:t>Math.random</a:t>
            </a:r>
            <a:r>
              <a:rPr lang="en-US" altLang="zh-CN" sz="2400" b="1" dirty="0">
                <a:ea typeface="宋体" pitchFamily="2" charset="-122"/>
              </a:rPr>
              <a:t>()*1000);</a:t>
            </a:r>
          </a:p>
          <a:p>
            <a:r>
              <a:rPr lang="en-US" altLang="zh-CN" sz="2400" b="1" dirty="0">
                <a:ea typeface="宋体" pitchFamily="2" charset="-122"/>
              </a:rPr>
              <a:t>} catch (</a:t>
            </a:r>
            <a:r>
              <a:rPr lang="en-US" altLang="zh-CN" sz="2400" b="1" dirty="0" err="1">
                <a:ea typeface="宋体" pitchFamily="2" charset="-122"/>
              </a:rPr>
              <a:t>InterruptedException</a:t>
            </a:r>
            <a:r>
              <a:rPr lang="en-US" altLang="zh-CN" sz="2400" b="1" dirty="0">
                <a:ea typeface="宋体" pitchFamily="2" charset="-122"/>
              </a:rPr>
              <a:t> e) {</a:t>
            </a:r>
          </a:p>
          <a:p>
            <a:r>
              <a:rPr lang="en-US" altLang="zh-CN" sz="2400" b="1" dirty="0">
                <a:ea typeface="宋体" pitchFamily="2" charset="-122"/>
              </a:rPr>
              <a:t>}</a:t>
            </a:r>
          </a:p>
          <a:p>
            <a:r>
              <a:rPr lang="en-US" altLang="zh-CN" sz="2400" b="1" dirty="0" err="1">
                <a:ea typeface="宋体" pitchFamily="2" charset="-122"/>
              </a:rPr>
              <a:t>clerk.addProduct</a:t>
            </a:r>
            <a:r>
              <a:rPr lang="en-US" altLang="zh-CN" sz="2400" b="1" dirty="0">
                <a:ea typeface="宋体" pitchFamily="2" charset="-122"/>
              </a:rPr>
              <a:t>();</a:t>
            </a:r>
          </a:p>
          <a:p>
            <a:r>
              <a:rPr lang="en-US" altLang="zh-CN" sz="2400" b="1" dirty="0" smtClean="0">
                <a:ea typeface="宋体" pitchFamily="2" charset="-122"/>
              </a:rPr>
              <a:t>} }</a:t>
            </a:r>
            <a:r>
              <a:rPr lang="en-US" altLang="zh-CN" sz="2400" b="1" dirty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</a:rPr>
              <a:t> }</a:t>
            </a:r>
            <a:endParaRPr lang="zh-CN" altLang="en-US" sz="24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8959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052736"/>
            <a:ext cx="7920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class Consumer implements Runnable</a:t>
            </a:r>
            <a:r>
              <a:rPr lang="en-US" altLang="zh-CN" sz="2400" b="1" dirty="0" smtClean="0">
                <a:ea typeface="宋体" pitchFamily="2" charset="-122"/>
              </a:rPr>
              <a:t>{ 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//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</a:rPr>
              <a:t>消费者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b="1" dirty="0">
                <a:ea typeface="宋体" pitchFamily="2" charset="-122"/>
              </a:rPr>
              <a:t>Clerk </a:t>
            </a:r>
            <a:r>
              <a:rPr lang="en-US" altLang="zh-CN" sz="2400" b="1" dirty="0" err="1">
                <a:ea typeface="宋体" pitchFamily="2" charset="-122"/>
              </a:rPr>
              <a:t>clerk</a:t>
            </a:r>
            <a:r>
              <a:rPr lang="en-US" altLang="zh-CN" sz="2400" b="1" dirty="0">
                <a:ea typeface="宋体" pitchFamily="2" charset="-122"/>
              </a:rPr>
              <a:t>;</a:t>
            </a:r>
          </a:p>
          <a:p>
            <a:r>
              <a:rPr lang="en-US" altLang="zh-CN" sz="2400" b="1" dirty="0">
                <a:ea typeface="宋体" pitchFamily="2" charset="-122"/>
              </a:rPr>
              <a:t>public Consumer(Clerk clerk){</a:t>
            </a:r>
          </a:p>
          <a:p>
            <a:r>
              <a:rPr lang="en-US" altLang="zh-CN" sz="2400" b="1" dirty="0" err="1">
                <a:ea typeface="宋体" pitchFamily="2" charset="-122"/>
              </a:rPr>
              <a:t>this.clerk</a:t>
            </a:r>
            <a:r>
              <a:rPr lang="en-US" altLang="zh-CN" sz="2400" b="1" dirty="0">
                <a:ea typeface="宋体" pitchFamily="2" charset="-122"/>
              </a:rPr>
              <a:t> = clerk;</a:t>
            </a:r>
          </a:p>
          <a:p>
            <a:r>
              <a:rPr lang="en-US" altLang="zh-CN" sz="2400" b="1" dirty="0">
                <a:ea typeface="宋体" pitchFamily="2" charset="-122"/>
              </a:rPr>
              <a:t>}</a:t>
            </a:r>
          </a:p>
          <a:p>
            <a:r>
              <a:rPr lang="en-US" altLang="zh-CN" sz="2400" b="1" dirty="0">
                <a:ea typeface="宋体" pitchFamily="2" charset="-122"/>
              </a:rPr>
              <a:t>public void run(){</a:t>
            </a:r>
          </a:p>
          <a:p>
            <a:r>
              <a:rPr lang="en-US" altLang="zh-CN" sz="2400" b="1" dirty="0" err="1">
                <a:ea typeface="宋体" pitchFamily="2" charset="-122"/>
              </a:rPr>
              <a:t>System.out.println</a:t>
            </a:r>
            <a:r>
              <a:rPr lang="en-US" altLang="zh-CN" sz="2400" b="1" dirty="0">
                <a:ea typeface="宋体" pitchFamily="2" charset="-122"/>
              </a:rPr>
              <a:t>("</a:t>
            </a:r>
            <a:r>
              <a:rPr lang="zh-CN" altLang="en-US" sz="2400" b="1" dirty="0">
                <a:ea typeface="宋体" pitchFamily="2" charset="-122"/>
              </a:rPr>
              <a:t>消费者开始取走产品</a:t>
            </a:r>
            <a:r>
              <a:rPr lang="en-US" altLang="zh-CN" sz="2400" b="1" dirty="0">
                <a:ea typeface="宋体" pitchFamily="2" charset="-122"/>
              </a:rPr>
              <a:t>");</a:t>
            </a:r>
          </a:p>
          <a:p>
            <a:r>
              <a:rPr lang="en-US" altLang="zh-CN" sz="2400" b="1" dirty="0">
                <a:ea typeface="宋体" pitchFamily="2" charset="-122"/>
              </a:rPr>
              <a:t>while(true){</a:t>
            </a:r>
          </a:p>
          <a:p>
            <a:r>
              <a:rPr lang="en-US" altLang="zh-CN" sz="2400" b="1" dirty="0">
                <a:ea typeface="宋体" pitchFamily="2" charset="-122"/>
              </a:rPr>
              <a:t>try {</a:t>
            </a:r>
          </a:p>
          <a:p>
            <a:r>
              <a:rPr lang="en-US" altLang="zh-CN" sz="2400" b="1" dirty="0" err="1">
                <a:ea typeface="宋体" pitchFamily="2" charset="-122"/>
              </a:rPr>
              <a:t>Thread.sleep</a:t>
            </a:r>
            <a:r>
              <a:rPr lang="en-US" altLang="zh-CN" sz="2400" b="1" dirty="0">
                <a:ea typeface="宋体" pitchFamily="2" charset="-122"/>
              </a:rPr>
              <a:t>((</a:t>
            </a:r>
            <a:r>
              <a:rPr lang="en-US" altLang="zh-CN" sz="2400" b="1" dirty="0" err="1">
                <a:ea typeface="宋体" pitchFamily="2" charset="-122"/>
              </a:rPr>
              <a:t>int</a:t>
            </a:r>
            <a:r>
              <a:rPr lang="en-US" altLang="zh-CN" sz="2400" b="1" dirty="0">
                <a:ea typeface="宋体" pitchFamily="2" charset="-122"/>
              </a:rPr>
              <a:t>)</a:t>
            </a:r>
            <a:r>
              <a:rPr lang="en-US" altLang="zh-CN" sz="2400" b="1" dirty="0" err="1">
                <a:ea typeface="宋体" pitchFamily="2" charset="-122"/>
              </a:rPr>
              <a:t>Math.random</a:t>
            </a:r>
            <a:r>
              <a:rPr lang="en-US" altLang="zh-CN" sz="2400" b="1" dirty="0">
                <a:ea typeface="宋体" pitchFamily="2" charset="-122"/>
              </a:rPr>
              <a:t>()*1000);</a:t>
            </a:r>
          </a:p>
          <a:p>
            <a:r>
              <a:rPr lang="en-US" altLang="zh-CN" sz="2400" b="1" dirty="0">
                <a:ea typeface="宋体" pitchFamily="2" charset="-122"/>
              </a:rPr>
              <a:t>} catch (</a:t>
            </a:r>
            <a:r>
              <a:rPr lang="en-US" altLang="zh-CN" sz="2400" b="1" dirty="0" err="1">
                <a:ea typeface="宋体" pitchFamily="2" charset="-122"/>
              </a:rPr>
              <a:t>InterruptedException</a:t>
            </a:r>
            <a:r>
              <a:rPr lang="en-US" altLang="zh-CN" sz="2400" b="1" dirty="0">
                <a:ea typeface="宋体" pitchFamily="2" charset="-122"/>
              </a:rPr>
              <a:t> e) {</a:t>
            </a:r>
          </a:p>
          <a:p>
            <a:r>
              <a:rPr lang="en-US" altLang="zh-CN" sz="2400" b="1" dirty="0">
                <a:ea typeface="宋体" pitchFamily="2" charset="-122"/>
              </a:rPr>
              <a:t>}</a:t>
            </a:r>
          </a:p>
          <a:p>
            <a:r>
              <a:rPr lang="en-US" altLang="zh-CN" sz="2400" b="1" dirty="0" err="1">
                <a:ea typeface="宋体" pitchFamily="2" charset="-122"/>
              </a:rPr>
              <a:t>clerk.getProduct</a:t>
            </a:r>
            <a:r>
              <a:rPr lang="en-US" altLang="zh-CN" sz="2400" b="1" dirty="0">
                <a:ea typeface="宋体" pitchFamily="2" charset="-122"/>
              </a:rPr>
              <a:t>();</a:t>
            </a:r>
          </a:p>
          <a:p>
            <a:r>
              <a:rPr lang="en-US" altLang="zh-CN" sz="2400" b="1" dirty="0" smtClean="0">
                <a:ea typeface="宋体" pitchFamily="2" charset="-122"/>
              </a:rPr>
              <a:t> }</a:t>
            </a:r>
            <a:r>
              <a:rPr lang="en-US" altLang="zh-CN" sz="2400" b="1" dirty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</a:rPr>
              <a:t> }</a:t>
            </a:r>
            <a:r>
              <a:rPr lang="en-US" altLang="zh-CN" sz="2400" b="1" dirty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</a:rPr>
              <a:t> }</a:t>
            </a:r>
            <a:endParaRPr lang="zh-CN" altLang="en-US" sz="24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015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96264" y="764704"/>
            <a:ext cx="5876136" cy="853822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进程与多线程</a:t>
            </a:r>
            <a:endParaRPr lang="zh-CN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37923" name="Freeform 3"/>
          <p:cNvSpPr>
            <a:spLocks/>
          </p:cNvSpPr>
          <p:nvPr/>
        </p:nvSpPr>
        <p:spPr bwMode="auto">
          <a:xfrm>
            <a:off x="2971800" y="2876562"/>
            <a:ext cx="152400" cy="1828800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312" y="288"/>
              </a:cxn>
              <a:cxn ang="0">
                <a:pos x="120" y="576"/>
              </a:cxn>
              <a:cxn ang="0">
                <a:pos x="312" y="864"/>
              </a:cxn>
              <a:cxn ang="0">
                <a:pos x="120" y="1200"/>
              </a:cxn>
              <a:cxn ang="0">
                <a:pos x="312" y="1488"/>
              </a:cxn>
              <a:cxn ang="0">
                <a:pos x="120" y="1776"/>
              </a:cxn>
              <a:cxn ang="0">
                <a:pos x="312" y="2016"/>
              </a:cxn>
              <a:cxn ang="0">
                <a:pos x="120" y="2208"/>
              </a:cxn>
            </a:cxnLst>
            <a:rect l="0" t="0" r="r" b="b"/>
            <a:pathLst>
              <a:path w="312" h="2400">
                <a:moveTo>
                  <a:pt x="120" y="0"/>
                </a:moveTo>
                <a:cubicBezTo>
                  <a:pt x="216" y="96"/>
                  <a:pt x="312" y="192"/>
                  <a:pt x="312" y="288"/>
                </a:cubicBezTo>
                <a:cubicBezTo>
                  <a:pt x="312" y="384"/>
                  <a:pt x="120" y="480"/>
                  <a:pt x="120" y="576"/>
                </a:cubicBezTo>
                <a:cubicBezTo>
                  <a:pt x="120" y="672"/>
                  <a:pt x="312" y="760"/>
                  <a:pt x="312" y="864"/>
                </a:cubicBezTo>
                <a:cubicBezTo>
                  <a:pt x="312" y="968"/>
                  <a:pt x="120" y="1096"/>
                  <a:pt x="120" y="1200"/>
                </a:cubicBezTo>
                <a:cubicBezTo>
                  <a:pt x="120" y="1304"/>
                  <a:pt x="312" y="1392"/>
                  <a:pt x="312" y="1488"/>
                </a:cubicBezTo>
                <a:cubicBezTo>
                  <a:pt x="312" y="1584"/>
                  <a:pt x="120" y="1688"/>
                  <a:pt x="120" y="1776"/>
                </a:cubicBezTo>
                <a:cubicBezTo>
                  <a:pt x="120" y="1864"/>
                  <a:pt x="312" y="1944"/>
                  <a:pt x="312" y="2016"/>
                </a:cubicBezTo>
                <a:cubicBezTo>
                  <a:pt x="312" y="2088"/>
                  <a:pt x="0" y="2400"/>
                  <a:pt x="120" y="2208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00400" y="3333767"/>
            <a:ext cx="1905000" cy="369888"/>
            <a:chOff x="2016" y="2400"/>
            <a:chExt cx="1200" cy="233"/>
          </a:xfrm>
        </p:grpSpPr>
        <p:sp>
          <p:nvSpPr>
            <p:cNvPr id="337925" name="Text Box 5"/>
            <p:cNvSpPr txBox="1">
              <a:spLocks noChangeArrowheads="1"/>
            </p:cNvSpPr>
            <p:nvPr/>
          </p:nvSpPr>
          <p:spPr bwMode="auto">
            <a:xfrm>
              <a:off x="2448" y="2400"/>
              <a:ext cx="768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u="none">
                  <a:ea typeface="宋体" pitchFamily="2" charset="-122"/>
                  <a:cs typeface="Times New Roman" pitchFamily="18" charset="0"/>
                </a:rPr>
                <a:t>单线程</a:t>
              </a:r>
            </a:p>
          </p:txBody>
        </p:sp>
        <p:sp>
          <p:nvSpPr>
            <p:cNvPr id="337926" name="Line 6"/>
            <p:cNvSpPr>
              <a:spLocks noChangeShapeType="1"/>
            </p:cNvSpPr>
            <p:nvPr/>
          </p:nvSpPr>
          <p:spPr bwMode="auto">
            <a:xfrm flipH="1">
              <a:off x="2016" y="2544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943600" y="2952762"/>
            <a:ext cx="914400" cy="1828800"/>
            <a:chOff x="3744" y="2160"/>
            <a:chExt cx="576" cy="1152"/>
          </a:xfrm>
        </p:grpSpPr>
        <p:sp>
          <p:nvSpPr>
            <p:cNvPr id="337928" name="Freeform 8"/>
            <p:cNvSpPr>
              <a:spLocks/>
            </p:cNvSpPr>
            <p:nvPr/>
          </p:nvSpPr>
          <p:spPr bwMode="auto">
            <a:xfrm>
              <a:off x="3744" y="2160"/>
              <a:ext cx="96" cy="1152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312" y="288"/>
                </a:cxn>
                <a:cxn ang="0">
                  <a:pos x="120" y="576"/>
                </a:cxn>
                <a:cxn ang="0">
                  <a:pos x="312" y="864"/>
                </a:cxn>
                <a:cxn ang="0">
                  <a:pos x="120" y="1200"/>
                </a:cxn>
                <a:cxn ang="0">
                  <a:pos x="312" y="1488"/>
                </a:cxn>
                <a:cxn ang="0">
                  <a:pos x="120" y="1776"/>
                </a:cxn>
                <a:cxn ang="0">
                  <a:pos x="312" y="2016"/>
                </a:cxn>
                <a:cxn ang="0">
                  <a:pos x="120" y="2208"/>
                </a:cxn>
              </a:cxnLst>
              <a:rect l="0" t="0" r="r" b="b"/>
              <a:pathLst>
                <a:path w="312" h="2400">
                  <a:moveTo>
                    <a:pt x="120" y="0"/>
                  </a:moveTo>
                  <a:cubicBezTo>
                    <a:pt x="216" y="96"/>
                    <a:pt x="312" y="192"/>
                    <a:pt x="312" y="288"/>
                  </a:cubicBezTo>
                  <a:cubicBezTo>
                    <a:pt x="312" y="384"/>
                    <a:pt x="120" y="480"/>
                    <a:pt x="120" y="576"/>
                  </a:cubicBezTo>
                  <a:cubicBezTo>
                    <a:pt x="120" y="672"/>
                    <a:pt x="312" y="760"/>
                    <a:pt x="312" y="864"/>
                  </a:cubicBezTo>
                  <a:cubicBezTo>
                    <a:pt x="312" y="968"/>
                    <a:pt x="120" y="1096"/>
                    <a:pt x="120" y="1200"/>
                  </a:cubicBezTo>
                  <a:cubicBezTo>
                    <a:pt x="120" y="1304"/>
                    <a:pt x="312" y="1392"/>
                    <a:pt x="312" y="1488"/>
                  </a:cubicBezTo>
                  <a:cubicBezTo>
                    <a:pt x="312" y="1584"/>
                    <a:pt x="120" y="1688"/>
                    <a:pt x="120" y="1776"/>
                  </a:cubicBezTo>
                  <a:cubicBezTo>
                    <a:pt x="120" y="1864"/>
                    <a:pt x="312" y="1944"/>
                    <a:pt x="312" y="2016"/>
                  </a:cubicBezTo>
                  <a:cubicBezTo>
                    <a:pt x="312" y="2088"/>
                    <a:pt x="0" y="2400"/>
                    <a:pt x="120" y="2208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7929" name="Freeform 9"/>
            <p:cNvSpPr>
              <a:spLocks/>
            </p:cNvSpPr>
            <p:nvPr/>
          </p:nvSpPr>
          <p:spPr bwMode="auto">
            <a:xfrm>
              <a:off x="3984" y="2160"/>
              <a:ext cx="96" cy="1152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312" y="288"/>
                </a:cxn>
                <a:cxn ang="0">
                  <a:pos x="120" y="576"/>
                </a:cxn>
                <a:cxn ang="0">
                  <a:pos x="312" y="864"/>
                </a:cxn>
                <a:cxn ang="0">
                  <a:pos x="120" y="1200"/>
                </a:cxn>
                <a:cxn ang="0">
                  <a:pos x="312" y="1488"/>
                </a:cxn>
                <a:cxn ang="0">
                  <a:pos x="120" y="1776"/>
                </a:cxn>
                <a:cxn ang="0">
                  <a:pos x="312" y="2016"/>
                </a:cxn>
                <a:cxn ang="0">
                  <a:pos x="120" y="2208"/>
                </a:cxn>
              </a:cxnLst>
              <a:rect l="0" t="0" r="r" b="b"/>
              <a:pathLst>
                <a:path w="312" h="2400">
                  <a:moveTo>
                    <a:pt x="120" y="0"/>
                  </a:moveTo>
                  <a:cubicBezTo>
                    <a:pt x="216" y="96"/>
                    <a:pt x="312" y="192"/>
                    <a:pt x="312" y="288"/>
                  </a:cubicBezTo>
                  <a:cubicBezTo>
                    <a:pt x="312" y="384"/>
                    <a:pt x="120" y="480"/>
                    <a:pt x="120" y="576"/>
                  </a:cubicBezTo>
                  <a:cubicBezTo>
                    <a:pt x="120" y="672"/>
                    <a:pt x="312" y="760"/>
                    <a:pt x="312" y="864"/>
                  </a:cubicBezTo>
                  <a:cubicBezTo>
                    <a:pt x="312" y="968"/>
                    <a:pt x="120" y="1096"/>
                    <a:pt x="120" y="1200"/>
                  </a:cubicBezTo>
                  <a:cubicBezTo>
                    <a:pt x="120" y="1304"/>
                    <a:pt x="312" y="1392"/>
                    <a:pt x="312" y="1488"/>
                  </a:cubicBezTo>
                  <a:cubicBezTo>
                    <a:pt x="312" y="1584"/>
                    <a:pt x="120" y="1688"/>
                    <a:pt x="120" y="1776"/>
                  </a:cubicBezTo>
                  <a:cubicBezTo>
                    <a:pt x="120" y="1864"/>
                    <a:pt x="312" y="1944"/>
                    <a:pt x="312" y="2016"/>
                  </a:cubicBezTo>
                  <a:cubicBezTo>
                    <a:pt x="312" y="2088"/>
                    <a:pt x="0" y="2400"/>
                    <a:pt x="120" y="2208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7930" name="Freeform 10"/>
            <p:cNvSpPr>
              <a:spLocks/>
            </p:cNvSpPr>
            <p:nvPr/>
          </p:nvSpPr>
          <p:spPr bwMode="auto">
            <a:xfrm>
              <a:off x="4224" y="2160"/>
              <a:ext cx="96" cy="1152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312" y="288"/>
                </a:cxn>
                <a:cxn ang="0">
                  <a:pos x="120" y="576"/>
                </a:cxn>
                <a:cxn ang="0">
                  <a:pos x="312" y="864"/>
                </a:cxn>
                <a:cxn ang="0">
                  <a:pos x="120" y="1200"/>
                </a:cxn>
                <a:cxn ang="0">
                  <a:pos x="312" y="1488"/>
                </a:cxn>
                <a:cxn ang="0">
                  <a:pos x="120" y="1776"/>
                </a:cxn>
                <a:cxn ang="0">
                  <a:pos x="312" y="2016"/>
                </a:cxn>
                <a:cxn ang="0">
                  <a:pos x="120" y="2208"/>
                </a:cxn>
              </a:cxnLst>
              <a:rect l="0" t="0" r="r" b="b"/>
              <a:pathLst>
                <a:path w="312" h="2400">
                  <a:moveTo>
                    <a:pt x="120" y="0"/>
                  </a:moveTo>
                  <a:cubicBezTo>
                    <a:pt x="216" y="96"/>
                    <a:pt x="312" y="192"/>
                    <a:pt x="312" y="288"/>
                  </a:cubicBezTo>
                  <a:cubicBezTo>
                    <a:pt x="312" y="384"/>
                    <a:pt x="120" y="480"/>
                    <a:pt x="120" y="576"/>
                  </a:cubicBezTo>
                  <a:cubicBezTo>
                    <a:pt x="120" y="672"/>
                    <a:pt x="312" y="760"/>
                    <a:pt x="312" y="864"/>
                  </a:cubicBezTo>
                  <a:cubicBezTo>
                    <a:pt x="312" y="968"/>
                    <a:pt x="120" y="1096"/>
                    <a:pt x="120" y="1200"/>
                  </a:cubicBezTo>
                  <a:cubicBezTo>
                    <a:pt x="120" y="1304"/>
                    <a:pt x="312" y="1392"/>
                    <a:pt x="312" y="1488"/>
                  </a:cubicBezTo>
                  <a:cubicBezTo>
                    <a:pt x="312" y="1584"/>
                    <a:pt x="120" y="1688"/>
                    <a:pt x="120" y="1776"/>
                  </a:cubicBezTo>
                  <a:cubicBezTo>
                    <a:pt x="120" y="1864"/>
                    <a:pt x="312" y="1944"/>
                    <a:pt x="312" y="2016"/>
                  </a:cubicBezTo>
                  <a:cubicBezTo>
                    <a:pt x="312" y="2088"/>
                    <a:pt x="0" y="2400"/>
                    <a:pt x="120" y="2208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934200" y="3486167"/>
            <a:ext cx="1828800" cy="369888"/>
            <a:chOff x="4368" y="2496"/>
            <a:chExt cx="1152" cy="233"/>
          </a:xfrm>
        </p:grpSpPr>
        <p:sp>
          <p:nvSpPr>
            <p:cNvPr id="337932" name="Text Box 12"/>
            <p:cNvSpPr txBox="1">
              <a:spLocks noChangeArrowheads="1"/>
            </p:cNvSpPr>
            <p:nvPr/>
          </p:nvSpPr>
          <p:spPr bwMode="auto">
            <a:xfrm>
              <a:off x="4752" y="2496"/>
              <a:ext cx="768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u="none">
                  <a:ea typeface="宋体" pitchFamily="2" charset="-122"/>
                  <a:cs typeface="Times New Roman" pitchFamily="18" charset="0"/>
                </a:rPr>
                <a:t>多线程</a:t>
              </a:r>
            </a:p>
          </p:txBody>
        </p:sp>
        <p:sp>
          <p:nvSpPr>
            <p:cNvPr id="337933" name="Line 13"/>
            <p:cNvSpPr>
              <a:spLocks noChangeShapeType="1"/>
            </p:cNvSpPr>
            <p:nvPr/>
          </p:nvSpPr>
          <p:spPr bwMode="auto">
            <a:xfrm flipH="1">
              <a:off x="4368" y="2640"/>
              <a:ext cx="432" cy="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143000" y="1809762"/>
            <a:ext cx="3276600" cy="3048000"/>
            <a:chOff x="720" y="1440"/>
            <a:chExt cx="2064" cy="1920"/>
          </a:xfrm>
        </p:grpSpPr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720" y="1920"/>
              <a:ext cx="1632" cy="1440"/>
              <a:chOff x="720" y="1920"/>
              <a:chExt cx="1632" cy="1440"/>
            </a:xfrm>
          </p:grpSpPr>
          <p:sp>
            <p:nvSpPr>
              <p:cNvPr id="337936" name="Oval 16"/>
              <p:cNvSpPr>
                <a:spLocks noChangeArrowheads="1"/>
              </p:cNvSpPr>
              <p:nvPr/>
            </p:nvSpPr>
            <p:spPr bwMode="auto">
              <a:xfrm>
                <a:off x="1440" y="1920"/>
                <a:ext cx="912" cy="1440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sz="2000"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37937" name="Text Box 17"/>
              <p:cNvSpPr txBox="1">
                <a:spLocks noChangeArrowheads="1"/>
              </p:cNvSpPr>
              <p:nvPr/>
            </p:nvSpPr>
            <p:spPr bwMode="auto">
              <a:xfrm>
                <a:off x="720" y="2448"/>
                <a:ext cx="624" cy="25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u="none">
                    <a:ea typeface="宋体" pitchFamily="2" charset="-122"/>
                    <a:cs typeface="Times New Roman" pitchFamily="18" charset="0"/>
                  </a:rPr>
                  <a:t>进程</a:t>
                </a:r>
              </a:p>
            </p:txBody>
          </p:sp>
          <p:sp>
            <p:nvSpPr>
              <p:cNvPr id="337938" name="AutoShape 18"/>
              <p:cNvSpPr>
                <a:spLocks/>
              </p:cNvSpPr>
              <p:nvPr/>
            </p:nvSpPr>
            <p:spPr bwMode="auto">
              <a:xfrm>
                <a:off x="1248" y="2064"/>
                <a:ext cx="144" cy="1104"/>
              </a:xfrm>
              <a:prstGeom prst="leftBrace">
                <a:avLst>
                  <a:gd name="adj1" fmla="val 63889"/>
                  <a:gd name="adj2" fmla="val 50000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sz="2000">
                  <a:ea typeface="宋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337939" name="Text Box 19"/>
            <p:cNvSpPr txBox="1">
              <a:spLocks noChangeArrowheads="1"/>
            </p:cNvSpPr>
            <p:nvPr/>
          </p:nvSpPr>
          <p:spPr bwMode="auto">
            <a:xfrm>
              <a:off x="1488" y="1440"/>
              <a:ext cx="1296" cy="2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u="none" dirty="0">
                  <a:ea typeface="宋体" pitchFamily="2" charset="-122"/>
                  <a:cs typeface="Times New Roman" pitchFamily="18" charset="0"/>
                </a:rPr>
                <a:t>传统进程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410200" y="1809762"/>
            <a:ext cx="2362200" cy="3124200"/>
            <a:chOff x="3408" y="1440"/>
            <a:chExt cx="1488" cy="1968"/>
          </a:xfrm>
        </p:grpSpPr>
        <p:sp>
          <p:nvSpPr>
            <p:cNvPr id="337941" name="Oval 21"/>
            <p:cNvSpPr>
              <a:spLocks noChangeArrowheads="1"/>
            </p:cNvSpPr>
            <p:nvPr/>
          </p:nvSpPr>
          <p:spPr bwMode="auto">
            <a:xfrm>
              <a:off x="3408" y="1968"/>
              <a:ext cx="1296" cy="144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000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7942" name="Text Box 22"/>
            <p:cNvSpPr txBox="1">
              <a:spLocks noChangeArrowheads="1"/>
            </p:cNvSpPr>
            <p:nvPr/>
          </p:nvSpPr>
          <p:spPr bwMode="auto">
            <a:xfrm>
              <a:off x="3552" y="1440"/>
              <a:ext cx="1344" cy="2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u="none" dirty="0">
                  <a:ea typeface="宋体" pitchFamily="2" charset="-122"/>
                  <a:cs typeface="Times New Roman" pitchFamily="18" charset="0"/>
                </a:rPr>
                <a:t>多线程进程</a:t>
              </a:r>
            </a:p>
          </p:txBody>
        </p:sp>
      </p:grpSp>
      <p:sp>
        <p:nvSpPr>
          <p:cNvPr id="337945" name="Rectangle 25"/>
          <p:cNvSpPr>
            <a:spLocks noChangeArrowheads="1"/>
          </p:cNvSpPr>
          <p:nvPr/>
        </p:nvSpPr>
        <p:spPr bwMode="auto">
          <a:xfrm>
            <a:off x="1142976" y="5715016"/>
            <a:ext cx="67866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u="none" dirty="0">
                <a:ea typeface="宋体" pitchFamily="2" charset="-122"/>
                <a:cs typeface="Times New Roman" pitchFamily="18" charset="0"/>
              </a:rPr>
              <a:t>每个</a:t>
            </a:r>
            <a:r>
              <a:rPr lang="en-US" altLang="zh-CN" sz="2400" u="none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u="none" dirty="0">
                <a:ea typeface="宋体" pitchFamily="2" charset="-122"/>
                <a:cs typeface="Times New Roman" pitchFamily="18" charset="0"/>
              </a:rPr>
              <a:t>程序都有一个隐含的主</a:t>
            </a:r>
            <a:r>
              <a:rPr lang="zh-CN" altLang="en-US" sz="2400" u="none" dirty="0" smtClean="0">
                <a:ea typeface="宋体" pitchFamily="2" charset="-122"/>
                <a:cs typeface="Times New Roman" pitchFamily="18" charset="0"/>
              </a:rPr>
              <a:t>线程：</a:t>
            </a:r>
            <a:r>
              <a:rPr lang="en-US" altLang="zh-CN" sz="2400" u="none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u="none" dirty="0">
                <a:ea typeface="宋体" pitchFamily="2" charset="-122"/>
                <a:cs typeface="Times New Roman" pitchFamily="18" charset="0"/>
              </a:rPr>
              <a:t>main </a:t>
            </a:r>
            <a:r>
              <a:rPr lang="zh-CN" altLang="en-US" sz="2400" u="none" dirty="0">
                <a:ea typeface="宋体" pitchFamily="2" charset="-122"/>
                <a:cs typeface="Times New Roman" pitchFamily="18" charset="0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785790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7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7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animBg="1"/>
      <p:bldP spid="33794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5976" y="69269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</a:rPr>
              <a:t>练 习 </a:t>
            </a:r>
            <a:r>
              <a:rPr lang="en-US" altLang="zh-CN" sz="3600" b="1" dirty="0" smtClean="0">
                <a:ea typeface="宋体" pitchFamily="2" charset="-122"/>
              </a:rPr>
              <a:t>2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250744"/>
            <a:ext cx="8496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模拟银行取钱的问题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定义一个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Account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）该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Account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类封装了账户编号（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）和余额（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double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）两个属性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）设置相应属性的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getter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setter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）提供无参和有两个参数的构造器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）系统根据账号判断与用户是否匹配，需提供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hashCode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equals()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方法的重写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提供一个取钱的线程类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）提供了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Account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account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属性和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double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类的取款额的属性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）提供带线程名的构造方法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run()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方法中提供取钱的操作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在主类中创建线程进行测试。考虑线程安全问题。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599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908720"/>
            <a:ext cx="417646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public class Account {</a:t>
            </a:r>
          </a:p>
          <a:p>
            <a:r>
              <a:rPr lang="en-US" altLang="zh-CN" b="1" dirty="0"/>
              <a:t>private String </a:t>
            </a:r>
            <a:r>
              <a:rPr lang="en-US" altLang="zh-CN" b="1" dirty="0" err="1"/>
              <a:t>accountId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private double balance</a:t>
            </a:r>
            <a:r>
              <a:rPr lang="en-US" altLang="zh-CN" b="1" dirty="0" smtClean="0"/>
              <a:t>;</a:t>
            </a:r>
            <a:endParaRPr lang="zh-CN" altLang="en-US" dirty="0"/>
          </a:p>
          <a:p>
            <a:r>
              <a:rPr lang="en-US" altLang="zh-CN" b="1" dirty="0"/>
              <a:t>public Account</a:t>
            </a:r>
            <a:r>
              <a:rPr lang="en-US" altLang="zh-CN" b="1" dirty="0" smtClean="0"/>
              <a:t>(){</a:t>
            </a:r>
            <a:endParaRPr lang="zh-CN" altLang="en-US" dirty="0"/>
          </a:p>
          <a:p>
            <a:r>
              <a:rPr lang="en-US" altLang="zh-CN" dirty="0"/>
              <a:t>}</a:t>
            </a:r>
          </a:p>
          <a:p>
            <a:r>
              <a:rPr lang="en-US" altLang="zh-CN" b="1" dirty="0"/>
              <a:t>public Account(String </a:t>
            </a:r>
            <a:r>
              <a:rPr lang="en-US" altLang="zh-CN" b="1" dirty="0" err="1"/>
              <a:t>accountId,double</a:t>
            </a:r>
            <a:r>
              <a:rPr lang="en-US" altLang="zh-CN" b="1" dirty="0"/>
              <a:t> balance){</a:t>
            </a:r>
          </a:p>
          <a:p>
            <a:r>
              <a:rPr lang="en-US" altLang="zh-CN" b="1" dirty="0" err="1"/>
              <a:t>this.accountId</a:t>
            </a:r>
            <a:r>
              <a:rPr lang="en-US" altLang="zh-CN" b="1" dirty="0"/>
              <a:t> = </a:t>
            </a:r>
            <a:r>
              <a:rPr lang="en-US" altLang="zh-CN" b="1" dirty="0" err="1"/>
              <a:t>accountId</a:t>
            </a:r>
            <a:r>
              <a:rPr lang="en-US" altLang="zh-CN" b="1" dirty="0"/>
              <a:t>;</a:t>
            </a:r>
          </a:p>
          <a:p>
            <a:r>
              <a:rPr lang="en-US" altLang="zh-CN" b="1" dirty="0" err="1"/>
              <a:t>this.balance</a:t>
            </a:r>
            <a:r>
              <a:rPr lang="en-US" altLang="zh-CN" b="1" dirty="0"/>
              <a:t> = balance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b="1" dirty="0"/>
              <a:t>public String </a:t>
            </a:r>
            <a:r>
              <a:rPr lang="en-US" altLang="zh-CN" b="1" dirty="0" err="1"/>
              <a:t>getAccountId</a:t>
            </a:r>
            <a:r>
              <a:rPr lang="en-US" altLang="zh-CN" b="1" dirty="0"/>
              <a:t>() {</a:t>
            </a:r>
          </a:p>
          <a:p>
            <a:r>
              <a:rPr lang="en-US" altLang="zh-CN" b="1" dirty="0"/>
              <a:t>return </a:t>
            </a:r>
            <a:r>
              <a:rPr lang="en-US" altLang="zh-CN" b="1" dirty="0" err="1"/>
              <a:t>accountId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b="1" dirty="0"/>
              <a:t>public void </a:t>
            </a:r>
            <a:r>
              <a:rPr lang="en-US" altLang="zh-CN" b="1" dirty="0" err="1"/>
              <a:t>setAccountId</a:t>
            </a:r>
            <a:r>
              <a:rPr lang="en-US" altLang="zh-CN" b="1" dirty="0"/>
              <a:t>(String </a:t>
            </a:r>
            <a:r>
              <a:rPr lang="en-US" altLang="zh-CN" b="1" dirty="0" err="1"/>
              <a:t>accountId</a:t>
            </a:r>
            <a:r>
              <a:rPr lang="en-US" altLang="zh-CN" b="1" dirty="0"/>
              <a:t>) {</a:t>
            </a:r>
          </a:p>
          <a:p>
            <a:r>
              <a:rPr lang="en-US" altLang="zh-CN" b="1" dirty="0" err="1"/>
              <a:t>this.accountId</a:t>
            </a:r>
            <a:r>
              <a:rPr lang="en-US" altLang="zh-CN" b="1" dirty="0"/>
              <a:t> = </a:t>
            </a:r>
            <a:r>
              <a:rPr lang="en-US" altLang="zh-CN" b="1" dirty="0" err="1"/>
              <a:t>accountId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b="1" dirty="0"/>
              <a:t>public double </a:t>
            </a:r>
            <a:r>
              <a:rPr lang="en-US" altLang="zh-CN" b="1" dirty="0" err="1"/>
              <a:t>getBalance</a:t>
            </a:r>
            <a:r>
              <a:rPr lang="en-US" altLang="zh-CN" b="1" dirty="0"/>
              <a:t>() {</a:t>
            </a:r>
          </a:p>
          <a:p>
            <a:r>
              <a:rPr lang="en-US" altLang="zh-CN" b="1" dirty="0"/>
              <a:t>return balance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b="1" dirty="0"/>
              <a:t>public void </a:t>
            </a:r>
            <a:r>
              <a:rPr lang="en-US" altLang="zh-CN" b="1" dirty="0" err="1"/>
              <a:t>setBalance</a:t>
            </a:r>
            <a:r>
              <a:rPr lang="en-US" altLang="zh-CN" b="1" dirty="0"/>
              <a:t>(double balance) {</a:t>
            </a:r>
          </a:p>
          <a:p>
            <a:r>
              <a:rPr lang="en-US" altLang="zh-CN" b="1" dirty="0" err="1"/>
              <a:t>this.balance</a:t>
            </a:r>
            <a:r>
              <a:rPr lang="en-US" altLang="zh-CN" b="1" dirty="0"/>
              <a:t> = balance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}</a:t>
            </a:r>
          </a:p>
          <a:p>
            <a:r>
              <a:rPr lang="en-US" altLang="zh-CN" b="1" dirty="0"/>
              <a:t>public String </a:t>
            </a:r>
            <a:r>
              <a:rPr lang="en-US" altLang="zh-CN" b="1" dirty="0" err="1"/>
              <a:t>toString</a:t>
            </a:r>
            <a:r>
              <a:rPr lang="en-US" altLang="zh-CN" b="1" dirty="0"/>
              <a:t>() {</a:t>
            </a:r>
          </a:p>
          <a:p>
            <a:r>
              <a:rPr lang="en-US" altLang="zh-CN" b="1" dirty="0"/>
              <a:t>return "Account [</a:t>
            </a:r>
            <a:r>
              <a:rPr lang="en-US" altLang="zh-CN" b="1" dirty="0" err="1"/>
              <a:t>accountId</a:t>
            </a:r>
            <a:r>
              <a:rPr lang="en-US" altLang="zh-CN" b="1" dirty="0"/>
              <a:t>=" + </a:t>
            </a:r>
            <a:r>
              <a:rPr lang="en-US" altLang="zh-CN" b="1" dirty="0" err="1"/>
              <a:t>accountId</a:t>
            </a:r>
            <a:r>
              <a:rPr lang="en-US" altLang="zh-CN" b="1" dirty="0"/>
              <a:t> + ", balance=" + balance + "]";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1960" y="38563"/>
            <a:ext cx="490734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</a:rPr>
              <a:t>public </a:t>
            </a:r>
            <a:r>
              <a:rPr lang="en-US" altLang="zh-CN" b="1" dirty="0" err="1">
                <a:solidFill>
                  <a:srgbClr val="FFFF00"/>
                </a:solidFill>
              </a:rPr>
              <a:t>int</a:t>
            </a:r>
            <a:r>
              <a:rPr lang="en-US" altLang="zh-CN" b="1" dirty="0">
                <a:solidFill>
                  <a:srgbClr val="FFFF00"/>
                </a:solidFill>
              </a:rPr>
              <a:t> </a:t>
            </a:r>
            <a:r>
              <a:rPr lang="en-US" altLang="zh-CN" b="1" dirty="0" err="1">
                <a:solidFill>
                  <a:srgbClr val="FFFF00"/>
                </a:solidFill>
              </a:rPr>
              <a:t>hashCode</a:t>
            </a:r>
            <a:r>
              <a:rPr lang="en-US" altLang="zh-CN" b="1" dirty="0">
                <a:solidFill>
                  <a:srgbClr val="FFFF00"/>
                </a:solidFill>
              </a:rPr>
              <a:t>() {</a:t>
            </a:r>
          </a:p>
          <a:p>
            <a:r>
              <a:rPr lang="en-US" altLang="zh-CN" b="1" dirty="0">
                <a:solidFill>
                  <a:srgbClr val="FFFF00"/>
                </a:solidFill>
              </a:rPr>
              <a:t>final </a:t>
            </a:r>
            <a:r>
              <a:rPr lang="en-US" altLang="zh-CN" b="1" dirty="0" err="1">
                <a:solidFill>
                  <a:srgbClr val="FFFF00"/>
                </a:solidFill>
              </a:rPr>
              <a:t>int</a:t>
            </a:r>
            <a:r>
              <a:rPr lang="en-US" altLang="zh-CN" b="1" dirty="0">
                <a:solidFill>
                  <a:srgbClr val="FFFF00"/>
                </a:solidFill>
              </a:rPr>
              <a:t> prime = 31;</a:t>
            </a:r>
          </a:p>
          <a:p>
            <a:r>
              <a:rPr lang="en-US" altLang="zh-CN" b="1" dirty="0" err="1">
                <a:solidFill>
                  <a:srgbClr val="FFFF00"/>
                </a:solidFill>
              </a:rPr>
              <a:t>int</a:t>
            </a:r>
            <a:r>
              <a:rPr lang="en-US" altLang="zh-CN" b="1" dirty="0">
                <a:solidFill>
                  <a:srgbClr val="FFFF00"/>
                </a:solidFill>
              </a:rPr>
              <a:t> result = 1;</a:t>
            </a:r>
          </a:p>
          <a:p>
            <a:r>
              <a:rPr lang="en-US" altLang="zh-CN" dirty="0"/>
              <a:t>result = prime * result</a:t>
            </a:r>
          </a:p>
          <a:p>
            <a:r>
              <a:rPr lang="en-US" altLang="zh-CN" dirty="0"/>
              <a:t>+ ((</a:t>
            </a:r>
            <a:r>
              <a:rPr lang="en-US" altLang="zh-CN" dirty="0" err="1"/>
              <a:t>accountId</a:t>
            </a:r>
            <a:r>
              <a:rPr lang="en-US" altLang="zh-CN" dirty="0"/>
              <a:t> == </a:t>
            </a:r>
            <a:r>
              <a:rPr lang="en-US" altLang="zh-CN" b="1" dirty="0"/>
              <a:t>null) ? 0 : </a:t>
            </a:r>
            <a:r>
              <a:rPr lang="en-US" altLang="zh-CN" b="1" dirty="0" err="1"/>
              <a:t>accountId.hashCode</a:t>
            </a:r>
            <a:r>
              <a:rPr lang="en-US" altLang="zh-CN" b="1" dirty="0"/>
              <a:t>());</a:t>
            </a:r>
          </a:p>
          <a:p>
            <a:r>
              <a:rPr lang="en-US" altLang="zh-CN" b="1" dirty="0"/>
              <a:t>long temp;</a:t>
            </a:r>
          </a:p>
          <a:p>
            <a:r>
              <a:rPr lang="en-US" altLang="zh-CN" dirty="0"/>
              <a:t>temp = </a:t>
            </a:r>
            <a:r>
              <a:rPr lang="en-US" altLang="zh-CN" dirty="0" err="1"/>
              <a:t>Double.</a:t>
            </a:r>
            <a:r>
              <a:rPr lang="en-US" altLang="zh-CN" i="1" dirty="0" err="1"/>
              <a:t>doubleToLongBits</a:t>
            </a:r>
            <a:r>
              <a:rPr lang="en-US" altLang="zh-CN" i="1" dirty="0"/>
              <a:t>(balance);</a:t>
            </a:r>
          </a:p>
          <a:p>
            <a:r>
              <a:rPr lang="en-US" altLang="zh-CN" dirty="0"/>
              <a:t>result = prime * result + (</a:t>
            </a:r>
            <a:r>
              <a:rPr lang="en-US" altLang="zh-CN" b="1" dirty="0" err="1"/>
              <a:t>int</a:t>
            </a:r>
            <a:r>
              <a:rPr lang="en-US" altLang="zh-CN" b="1" dirty="0"/>
              <a:t>) (temp ^ (temp &gt;&gt;&gt; 32</a:t>
            </a:r>
            <a:r>
              <a:rPr lang="en-US" altLang="zh-CN" b="1" dirty="0" smtClean="0"/>
              <a:t>)); return </a:t>
            </a:r>
            <a:r>
              <a:rPr lang="en-US" altLang="zh-CN" b="1" dirty="0"/>
              <a:t>result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b="1" dirty="0" smtClean="0"/>
              <a:t>public </a:t>
            </a:r>
            <a:r>
              <a:rPr lang="en-US" altLang="zh-CN" b="1" dirty="0" err="1"/>
              <a:t>boolean</a:t>
            </a:r>
            <a:r>
              <a:rPr lang="en-US" altLang="zh-CN" b="1" dirty="0"/>
              <a:t> equals(Object </a:t>
            </a:r>
            <a:r>
              <a:rPr lang="en-US" altLang="zh-CN" b="1" dirty="0" err="1"/>
              <a:t>obj</a:t>
            </a:r>
            <a:r>
              <a:rPr lang="en-US" altLang="zh-CN" b="1" dirty="0"/>
              <a:t>) {</a:t>
            </a:r>
          </a:p>
          <a:p>
            <a:r>
              <a:rPr lang="en-US" altLang="zh-CN" b="1" dirty="0"/>
              <a:t>if (this == </a:t>
            </a:r>
            <a:r>
              <a:rPr lang="en-US" altLang="zh-CN" b="1" dirty="0" err="1" smtClean="0"/>
              <a:t>obj</a:t>
            </a:r>
            <a:r>
              <a:rPr lang="en-US" altLang="zh-CN" b="1" dirty="0" smtClean="0"/>
              <a:t>) return </a:t>
            </a:r>
            <a:r>
              <a:rPr lang="en-US" altLang="zh-CN" b="1" dirty="0"/>
              <a:t>true;</a:t>
            </a:r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obj</a:t>
            </a:r>
            <a:r>
              <a:rPr lang="en-US" altLang="zh-CN" b="1" dirty="0"/>
              <a:t> == null)</a:t>
            </a:r>
          </a:p>
          <a:p>
            <a:r>
              <a:rPr lang="en-US" altLang="zh-CN" b="1" dirty="0"/>
              <a:t>return false;</a:t>
            </a:r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getClass</a:t>
            </a:r>
            <a:r>
              <a:rPr lang="en-US" altLang="zh-CN" b="1" dirty="0"/>
              <a:t>() != </a:t>
            </a:r>
            <a:r>
              <a:rPr lang="en-US" altLang="zh-CN" b="1" dirty="0" err="1"/>
              <a:t>obj.getClass</a:t>
            </a:r>
            <a:r>
              <a:rPr lang="en-US" altLang="zh-CN" b="1" dirty="0"/>
              <a:t>())</a:t>
            </a:r>
          </a:p>
          <a:p>
            <a:r>
              <a:rPr lang="en-US" altLang="zh-CN" b="1" dirty="0"/>
              <a:t>return false;</a:t>
            </a:r>
          </a:p>
          <a:p>
            <a:r>
              <a:rPr lang="en-US" altLang="zh-CN" dirty="0"/>
              <a:t>Account other = (Account) </a:t>
            </a:r>
            <a:r>
              <a:rPr lang="en-US" altLang="zh-CN" dirty="0" err="1"/>
              <a:t>obj</a:t>
            </a:r>
            <a:r>
              <a:rPr lang="en-US" altLang="zh-CN" dirty="0"/>
              <a:t>;</a:t>
            </a:r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accountId</a:t>
            </a:r>
            <a:r>
              <a:rPr lang="en-US" altLang="zh-CN" b="1" dirty="0"/>
              <a:t> == null) {</a:t>
            </a:r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other.accountId</a:t>
            </a:r>
            <a:r>
              <a:rPr lang="en-US" altLang="zh-CN" b="1" dirty="0"/>
              <a:t> != </a:t>
            </a:r>
            <a:r>
              <a:rPr lang="en-US" altLang="zh-CN" b="1" dirty="0" smtClean="0"/>
              <a:t>null) return </a:t>
            </a:r>
            <a:r>
              <a:rPr lang="en-US" altLang="zh-CN" b="1" dirty="0"/>
              <a:t>false;</a:t>
            </a:r>
          </a:p>
          <a:p>
            <a:r>
              <a:rPr lang="en-US" altLang="zh-CN" dirty="0"/>
              <a:t>} </a:t>
            </a:r>
            <a:r>
              <a:rPr lang="en-US" altLang="zh-CN" b="1" dirty="0"/>
              <a:t>else if (!</a:t>
            </a:r>
            <a:r>
              <a:rPr lang="en-US" altLang="zh-CN" b="1" dirty="0" err="1"/>
              <a:t>accountId.equals</a:t>
            </a:r>
            <a:r>
              <a:rPr lang="en-US" altLang="zh-CN" b="1" dirty="0"/>
              <a:t>(</a:t>
            </a:r>
            <a:r>
              <a:rPr lang="en-US" altLang="zh-CN" b="1" dirty="0" err="1"/>
              <a:t>other.accountId</a:t>
            </a:r>
            <a:r>
              <a:rPr lang="en-US" altLang="zh-CN" b="1" dirty="0"/>
              <a:t>))</a:t>
            </a:r>
          </a:p>
          <a:p>
            <a:r>
              <a:rPr lang="en-US" altLang="zh-CN" b="1" dirty="0"/>
              <a:t>return false;</a:t>
            </a:r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Double.</a:t>
            </a:r>
            <a:r>
              <a:rPr lang="en-US" altLang="zh-CN" b="1" i="1" dirty="0" err="1"/>
              <a:t>doubleToLongBits</a:t>
            </a:r>
            <a:r>
              <a:rPr lang="en-US" altLang="zh-CN" b="1" i="1" dirty="0"/>
              <a:t>(balance) != Double</a:t>
            </a:r>
          </a:p>
          <a:p>
            <a:r>
              <a:rPr lang="en-US" altLang="zh-CN" dirty="0"/>
              <a:t>.</a:t>
            </a:r>
            <a:r>
              <a:rPr lang="en-US" altLang="zh-CN" i="1" dirty="0" err="1"/>
              <a:t>doubleToLongBits</a:t>
            </a:r>
            <a:r>
              <a:rPr lang="en-US" altLang="zh-CN" i="1" dirty="0"/>
              <a:t>(</a:t>
            </a:r>
            <a:r>
              <a:rPr lang="en-US" altLang="zh-CN" i="1" dirty="0" err="1"/>
              <a:t>other.balance</a:t>
            </a:r>
            <a:r>
              <a:rPr lang="en-US" altLang="zh-CN" i="1" dirty="0"/>
              <a:t>))</a:t>
            </a:r>
          </a:p>
          <a:p>
            <a:r>
              <a:rPr lang="en-US" altLang="zh-CN" b="1" dirty="0"/>
              <a:t>return false;</a:t>
            </a:r>
          </a:p>
          <a:p>
            <a:r>
              <a:rPr lang="en-US" altLang="zh-CN" b="1" dirty="0"/>
              <a:t>return true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3051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836712"/>
            <a:ext cx="885698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public class </a:t>
            </a:r>
            <a:r>
              <a:rPr lang="en-US" altLang="zh-CN" b="1" dirty="0" err="1"/>
              <a:t>WithDrawThread</a:t>
            </a:r>
            <a:r>
              <a:rPr lang="en-US" altLang="zh-CN" b="1" dirty="0"/>
              <a:t> </a:t>
            </a:r>
            <a:r>
              <a:rPr lang="en-US" altLang="zh-CN" b="1" dirty="0" smtClean="0"/>
              <a:t>extends Thread{</a:t>
            </a:r>
            <a:endParaRPr lang="en-US" altLang="zh-CN" b="1" dirty="0"/>
          </a:p>
          <a:p>
            <a:r>
              <a:rPr lang="en-US" altLang="zh-CN" dirty="0"/>
              <a:t>Account </a:t>
            </a:r>
            <a:r>
              <a:rPr lang="en-US" altLang="zh-CN" dirty="0" err="1"/>
              <a:t>account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要取款的额度</a:t>
            </a:r>
          </a:p>
          <a:p>
            <a:r>
              <a:rPr lang="en-US" altLang="zh-CN" b="1" dirty="0"/>
              <a:t>double </a:t>
            </a:r>
            <a:r>
              <a:rPr lang="en-US" altLang="zh-CN" b="1" dirty="0" err="1"/>
              <a:t>withDraw</a:t>
            </a:r>
            <a:r>
              <a:rPr lang="en-US" altLang="zh-CN" b="1" dirty="0" smtClean="0"/>
              <a:t>;</a:t>
            </a:r>
            <a:endParaRPr lang="zh-CN" altLang="en-US" dirty="0"/>
          </a:p>
          <a:p>
            <a:r>
              <a:rPr lang="en-US" altLang="zh-CN" b="1" dirty="0"/>
              <a:t>public </a:t>
            </a:r>
            <a:r>
              <a:rPr lang="en-US" altLang="zh-CN" b="1" dirty="0" err="1"/>
              <a:t>WithDrawThread</a:t>
            </a:r>
            <a:r>
              <a:rPr lang="en-US" altLang="zh-CN" b="1" dirty="0"/>
              <a:t>(String </a:t>
            </a:r>
            <a:r>
              <a:rPr lang="en-US" altLang="zh-CN" b="1" dirty="0" err="1"/>
              <a:t>name,Account</a:t>
            </a:r>
            <a:r>
              <a:rPr lang="en-US" altLang="zh-CN" b="1" dirty="0"/>
              <a:t> </a:t>
            </a:r>
            <a:r>
              <a:rPr lang="en-US" altLang="zh-CN" b="1" dirty="0" err="1"/>
              <a:t>account,double</a:t>
            </a:r>
            <a:r>
              <a:rPr lang="en-US" altLang="zh-CN" b="1" dirty="0"/>
              <a:t> </a:t>
            </a:r>
            <a:r>
              <a:rPr lang="en-US" altLang="zh-CN" b="1" dirty="0" err="1"/>
              <a:t>amt</a:t>
            </a:r>
            <a:r>
              <a:rPr lang="en-US" altLang="zh-CN" b="1" dirty="0"/>
              <a:t>){</a:t>
            </a:r>
          </a:p>
          <a:p>
            <a:r>
              <a:rPr lang="en-US" altLang="zh-CN" b="1" dirty="0"/>
              <a:t>super(name);</a:t>
            </a:r>
          </a:p>
          <a:p>
            <a:r>
              <a:rPr lang="en-US" altLang="zh-CN" b="1" dirty="0" err="1"/>
              <a:t>this.account</a:t>
            </a:r>
            <a:r>
              <a:rPr lang="en-US" altLang="zh-CN" b="1" dirty="0"/>
              <a:t> = account;</a:t>
            </a:r>
          </a:p>
          <a:p>
            <a:r>
              <a:rPr lang="en-US" altLang="zh-CN" b="1" dirty="0" err="1"/>
              <a:t>this.withDraw</a:t>
            </a:r>
            <a:r>
              <a:rPr lang="en-US" altLang="zh-CN" b="1" dirty="0"/>
              <a:t> = </a:t>
            </a:r>
            <a:r>
              <a:rPr lang="en-US" altLang="zh-CN" b="1" dirty="0" err="1"/>
              <a:t>amt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}</a:t>
            </a:r>
            <a:endParaRPr lang="zh-CN" altLang="en-US" dirty="0"/>
          </a:p>
          <a:p>
            <a:r>
              <a:rPr lang="en-US" altLang="zh-CN" b="1" dirty="0"/>
              <a:t>public void run(){</a:t>
            </a:r>
          </a:p>
          <a:p>
            <a:r>
              <a:rPr lang="en-US" altLang="zh-CN" b="1" dirty="0"/>
              <a:t>synchronized (account) {</a:t>
            </a:r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account.getBalance</a:t>
            </a:r>
            <a:r>
              <a:rPr lang="en-US" altLang="zh-CN" b="1" dirty="0"/>
              <a:t>() &gt; </a:t>
            </a:r>
            <a:r>
              <a:rPr lang="en-US" altLang="zh-CN" b="1" dirty="0" err="1"/>
              <a:t>withDraw</a:t>
            </a:r>
            <a:r>
              <a:rPr lang="en-US" altLang="zh-CN" b="1" dirty="0"/>
              <a:t>) {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</a:t>
            </a:r>
            <a:r>
              <a:rPr lang="en-US" altLang="zh-CN" i="1" dirty="0" err="1"/>
              <a:t>Thread.currentThread</a:t>
            </a:r>
            <a:r>
              <a:rPr lang="en-US" altLang="zh-CN" i="1" dirty="0"/>
              <a:t>().</a:t>
            </a:r>
            <a:r>
              <a:rPr lang="en-US" altLang="zh-CN" i="1" dirty="0" err="1"/>
              <a:t>getName</a:t>
            </a:r>
            <a:r>
              <a:rPr lang="en-US" altLang="zh-CN" i="1" dirty="0"/>
              <a:t>()</a:t>
            </a:r>
          </a:p>
          <a:p>
            <a:r>
              <a:rPr lang="en-US" altLang="zh-CN" dirty="0"/>
              <a:t>+ ":</a:t>
            </a:r>
            <a:r>
              <a:rPr lang="zh-CN" altLang="en-US" dirty="0"/>
              <a:t>取款成功，取现的金额为：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withDraw</a:t>
            </a:r>
            <a:r>
              <a:rPr lang="en-US" altLang="zh-CN" dirty="0"/>
              <a:t>);</a:t>
            </a:r>
          </a:p>
          <a:p>
            <a:r>
              <a:rPr lang="en-US" altLang="zh-CN" b="1" dirty="0"/>
              <a:t>try </a:t>
            </a:r>
            <a:r>
              <a:rPr lang="en-US" altLang="zh-CN" b="1" dirty="0" smtClean="0"/>
              <a:t>{</a:t>
            </a:r>
            <a:r>
              <a:rPr lang="en-US" altLang="zh-CN" dirty="0" err="1" smtClean="0"/>
              <a:t>Thread.</a:t>
            </a:r>
            <a:r>
              <a:rPr lang="en-US" altLang="zh-CN" i="1" dirty="0" err="1" smtClean="0"/>
              <a:t>sleep</a:t>
            </a:r>
            <a:r>
              <a:rPr lang="en-US" altLang="zh-CN" i="1" dirty="0" smtClean="0"/>
              <a:t>(50</a:t>
            </a:r>
            <a:r>
              <a:rPr lang="en-US" altLang="zh-CN" i="1" dirty="0"/>
              <a:t>);</a:t>
            </a:r>
          </a:p>
          <a:p>
            <a:r>
              <a:rPr lang="en-US" altLang="zh-CN" dirty="0"/>
              <a:t>} </a:t>
            </a:r>
            <a:r>
              <a:rPr lang="en-US" altLang="zh-CN" b="1" dirty="0"/>
              <a:t>catch (</a:t>
            </a:r>
            <a:r>
              <a:rPr lang="en-US" altLang="zh-CN" b="1" dirty="0" err="1"/>
              <a:t>InterruptedException</a:t>
            </a:r>
            <a:r>
              <a:rPr lang="en-US" altLang="zh-CN" b="1" dirty="0"/>
              <a:t> e) {</a:t>
            </a:r>
          </a:p>
          <a:p>
            <a:r>
              <a:rPr lang="en-US" altLang="zh-CN" dirty="0" err="1"/>
              <a:t>e.printStackTrace</a:t>
            </a:r>
            <a:r>
              <a:rPr lang="en-US" altLang="zh-CN" dirty="0" smtClean="0"/>
              <a:t>();}</a:t>
            </a:r>
            <a:endParaRPr lang="en-US" altLang="zh-CN" dirty="0"/>
          </a:p>
          <a:p>
            <a:r>
              <a:rPr lang="en-US" altLang="zh-CN" dirty="0" err="1"/>
              <a:t>account.setBalance</a:t>
            </a:r>
            <a:r>
              <a:rPr lang="en-US" altLang="zh-CN" dirty="0"/>
              <a:t>(</a:t>
            </a:r>
            <a:r>
              <a:rPr lang="en-US" altLang="zh-CN" dirty="0" err="1"/>
              <a:t>account.getBalance</a:t>
            </a:r>
            <a:r>
              <a:rPr lang="en-US" altLang="zh-CN" dirty="0"/>
              <a:t>() - </a:t>
            </a:r>
            <a:r>
              <a:rPr lang="en-US" altLang="zh-CN" dirty="0" err="1"/>
              <a:t>withDraw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 </a:t>
            </a:r>
            <a:r>
              <a:rPr lang="en-US" altLang="zh-CN" b="1" dirty="0"/>
              <a:t>else {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</a:t>
            </a:r>
            <a:r>
              <a:rPr lang="zh-CN" altLang="en-US" i="1" dirty="0"/>
              <a:t>取现额度超过账户余额，取款失败</a:t>
            </a:r>
            <a:r>
              <a:rPr lang="en-US" altLang="zh-CN" i="1" dirty="0" smtClean="0"/>
              <a:t>");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</a:t>
            </a:r>
            <a:r>
              <a:rPr lang="zh-CN" altLang="en-US" i="1" dirty="0"/>
              <a:t>现在账户的余额为：</a:t>
            </a:r>
            <a:r>
              <a:rPr lang="en-US" altLang="zh-CN" i="1" dirty="0"/>
              <a:t>"</a:t>
            </a:r>
            <a:r>
              <a:rPr lang="zh-CN" altLang="en-US" i="1" dirty="0"/>
              <a:t> </a:t>
            </a:r>
            <a:r>
              <a:rPr lang="en-US" altLang="zh-CN" i="1" dirty="0"/>
              <a:t>+ </a:t>
            </a:r>
            <a:r>
              <a:rPr lang="en-US" altLang="zh-CN" i="1" dirty="0" err="1"/>
              <a:t>account.getBalance</a:t>
            </a:r>
            <a:r>
              <a:rPr lang="en-US" altLang="zh-CN" i="1" dirty="0"/>
              <a:t>());</a:t>
            </a:r>
          </a:p>
          <a:p>
            <a:r>
              <a:rPr lang="en-US" altLang="zh-CN" dirty="0" smtClean="0"/>
              <a:t>}}}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62535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196752"/>
            <a:ext cx="7992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public class </a:t>
            </a:r>
            <a:r>
              <a:rPr lang="en-US" altLang="zh-CN" sz="2400" b="1" dirty="0" err="1"/>
              <a:t>TestWithDrawThread</a:t>
            </a:r>
            <a:r>
              <a:rPr lang="en-US" altLang="zh-CN" sz="2400" b="1" dirty="0"/>
              <a:t> {</a:t>
            </a:r>
          </a:p>
          <a:p>
            <a:r>
              <a:rPr lang="en-US" altLang="zh-CN" sz="2400" b="1" dirty="0"/>
              <a:t>public static void main(String[] </a:t>
            </a:r>
            <a:r>
              <a:rPr lang="en-US" altLang="zh-CN" sz="2400" b="1" dirty="0" err="1"/>
              <a:t>args</a:t>
            </a:r>
            <a:r>
              <a:rPr lang="en-US" altLang="zh-CN" sz="2400" b="1" dirty="0"/>
              <a:t>) {</a:t>
            </a:r>
          </a:p>
          <a:p>
            <a:r>
              <a:rPr lang="en-US" altLang="zh-CN" sz="2400" dirty="0"/>
              <a:t>Account </a:t>
            </a:r>
            <a:r>
              <a:rPr lang="en-US" altLang="zh-CN" sz="2400" dirty="0" err="1"/>
              <a:t>account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Account("1234567",10000</a:t>
            </a:r>
            <a:r>
              <a:rPr lang="en-US" altLang="zh-CN" sz="2400" b="1" dirty="0" smtClean="0"/>
              <a:t>);</a:t>
            </a:r>
            <a:endParaRPr lang="en-US" altLang="zh-CN" sz="2400" b="1" dirty="0"/>
          </a:p>
          <a:p>
            <a:r>
              <a:rPr lang="en-US" altLang="zh-CN" sz="2400" dirty="0"/>
              <a:t>Thread t1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WithDrawThread</a:t>
            </a:r>
            <a:r>
              <a:rPr lang="en-US" altLang="zh-CN" sz="2400" b="1" dirty="0"/>
              <a:t>("</a:t>
            </a:r>
            <a:r>
              <a:rPr lang="zh-CN" altLang="en-US" sz="2400" b="1" dirty="0"/>
              <a:t>小明</a:t>
            </a:r>
            <a:r>
              <a:rPr lang="en-US" altLang="zh-CN" sz="2400" b="1" dirty="0"/>
              <a:t>",account,8000);</a:t>
            </a:r>
          </a:p>
          <a:p>
            <a:r>
              <a:rPr lang="en-US" altLang="zh-CN" sz="2400" dirty="0"/>
              <a:t>Thread t2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WithDrawThread</a:t>
            </a:r>
            <a:r>
              <a:rPr lang="en-US" altLang="zh-CN" sz="2400" b="1" dirty="0"/>
              <a:t>("</a:t>
            </a:r>
            <a:r>
              <a:rPr lang="zh-CN" altLang="en-US" sz="2400" b="1" dirty="0"/>
              <a:t>小明</a:t>
            </a:r>
            <a:r>
              <a:rPr lang="en-US" altLang="zh-CN" sz="2400" b="1" dirty="0"/>
              <a:t>'s wife",account,2800);</a:t>
            </a:r>
          </a:p>
          <a:p>
            <a:r>
              <a:rPr lang="en-US" altLang="zh-CN" sz="2400" dirty="0"/>
              <a:t>t1.start();</a:t>
            </a:r>
          </a:p>
          <a:p>
            <a:r>
              <a:rPr lang="en-US" altLang="zh-CN" sz="2400" dirty="0"/>
              <a:t>t2.start</a:t>
            </a:r>
            <a:r>
              <a:rPr lang="en-US" altLang="zh-CN" sz="2400" dirty="0" smtClean="0"/>
              <a:t>();</a:t>
            </a:r>
            <a:endParaRPr lang="zh-CN" altLang="en-US" sz="2400" dirty="0"/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463631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692696"/>
            <a:ext cx="5572734" cy="840156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何时需要多线程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355699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程序需要同时执行两个或多个任务。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程序需要实现一些需要等待的任务时，如用户输入、文件读写操作、网络操作、搜索等。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需要一些后台运行的程序时。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096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692696"/>
            <a:ext cx="5688632" cy="93610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二、线程的创建和启动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public class Sample 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public </a:t>
            </a:r>
            <a:r>
              <a:rPr lang="en-US" altLang="zh-CN" dirty="0">
                <a:solidFill>
                  <a:srgbClr val="C00000"/>
                </a:solidFill>
              </a:rPr>
              <a:t>void method1(String </a:t>
            </a:r>
            <a:r>
              <a:rPr lang="en-US" altLang="zh-CN" dirty="0" err="1">
                <a:solidFill>
                  <a:srgbClr val="C00000"/>
                </a:solidFill>
              </a:rPr>
              <a:t>str</a:t>
            </a:r>
            <a:r>
              <a:rPr lang="en-US" altLang="zh-CN" dirty="0">
                <a:solidFill>
                  <a:srgbClr val="C00000"/>
                </a:solidFill>
              </a:rPr>
              <a:t>){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	</a:t>
            </a:r>
            <a:r>
              <a:rPr lang="en-US" altLang="zh-CN" dirty="0" err="1" smtClean="0">
                <a:solidFill>
                  <a:srgbClr val="C00000"/>
                </a:solidFill>
              </a:rPr>
              <a:t>System.</a:t>
            </a:r>
            <a:r>
              <a:rPr lang="en-US" altLang="zh-CN" i="1" dirty="0" err="1" smtClean="0">
                <a:solidFill>
                  <a:srgbClr val="C00000"/>
                </a:solidFill>
              </a:rPr>
              <a:t>out.println</a:t>
            </a:r>
            <a:r>
              <a:rPr lang="en-US" altLang="zh-CN" i="1" dirty="0" smtClean="0">
                <a:solidFill>
                  <a:srgbClr val="C00000"/>
                </a:solidFill>
              </a:rPr>
              <a:t>(</a:t>
            </a:r>
            <a:r>
              <a:rPr lang="en-US" altLang="zh-CN" i="1" dirty="0" err="1" smtClean="0">
                <a:solidFill>
                  <a:srgbClr val="C00000"/>
                </a:solidFill>
              </a:rPr>
              <a:t>str</a:t>
            </a:r>
            <a:r>
              <a:rPr lang="en-US" altLang="zh-CN" i="1" dirty="0">
                <a:solidFill>
                  <a:srgbClr val="C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}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public </a:t>
            </a:r>
            <a:r>
              <a:rPr lang="en-US" altLang="zh-CN" dirty="0">
                <a:solidFill>
                  <a:srgbClr val="C00000"/>
                </a:solidFill>
              </a:rPr>
              <a:t>void method2(String </a:t>
            </a:r>
            <a:r>
              <a:rPr lang="en-US" altLang="zh-CN" dirty="0" err="1">
                <a:solidFill>
                  <a:srgbClr val="C00000"/>
                </a:solidFill>
              </a:rPr>
              <a:t>str</a:t>
            </a:r>
            <a:r>
              <a:rPr lang="en-US" altLang="zh-CN" dirty="0">
                <a:solidFill>
                  <a:srgbClr val="C00000"/>
                </a:solidFill>
              </a:rPr>
              <a:t>){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	method1(</a:t>
            </a:r>
            <a:r>
              <a:rPr lang="en-US" altLang="zh-CN" dirty="0" err="1" smtClean="0">
                <a:solidFill>
                  <a:srgbClr val="C00000"/>
                </a:solidFill>
              </a:rPr>
              <a:t>str</a:t>
            </a:r>
            <a:r>
              <a:rPr lang="en-US" altLang="zh-CN" dirty="0">
                <a:solidFill>
                  <a:srgbClr val="C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}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public </a:t>
            </a:r>
            <a:r>
              <a:rPr lang="en-US" altLang="zh-CN" dirty="0">
                <a:solidFill>
                  <a:srgbClr val="C00000"/>
                </a:solidFill>
              </a:rPr>
              <a:t>static void main(String[] </a:t>
            </a:r>
            <a:r>
              <a:rPr lang="en-US" altLang="zh-CN" dirty="0" err="1">
                <a:solidFill>
                  <a:srgbClr val="C00000"/>
                </a:solidFill>
              </a:rPr>
              <a:t>args</a:t>
            </a:r>
            <a:r>
              <a:rPr lang="en-US" altLang="zh-CN" dirty="0">
                <a:solidFill>
                  <a:srgbClr val="C00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	Sample  </a:t>
            </a:r>
            <a:r>
              <a:rPr lang="en-US" altLang="zh-CN" dirty="0">
                <a:solidFill>
                  <a:srgbClr val="C00000"/>
                </a:solidFill>
              </a:rPr>
              <a:t>s = new Sample();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	s.method2</a:t>
            </a:r>
            <a:r>
              <a:rPr lang="en-US" altLang="zh-CN" dirty="0">
                <a:solidFill>
                  <a:srgbClr val="C00000"/>
                </a:solidFill>
              </a:rPr>
              <a:t>("hello!");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}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}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0152" y="5733256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此程序非多线程！</a:t>
            </a:r>
            <a:endParaRPr lang="zh-CN" altLang="en-US" sz="24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9753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692696"/>
            <a:ext cx="6004782" cy="91216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多线程的创建和启动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语言的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允许程序运行多个线程，它通过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java.lang.Thread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类来实现。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类的特性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每个线程都是通过某个特定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对象的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run()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方法来完成操作的，经常把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run()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方法的主体称为</a:t>
            </a: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线程体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通过该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对象的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start()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方法来调用这个线程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924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426" y="1844824"/>
            <a:ext cx="596989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曲线连接符 6"/>
          <p:cNvCxnSpPr/>
          <p:nvPr/>
        </p:nvCxnSpPr>
        <p:spPr>
          <a:xfrm rot="5400000" flipH="1" flipV="1">
            <a:off x="1374414" y="4329100"/>
            <a:ext cx="2880320" cy="504056"/>
          </a:xfrm>
          <a:prstGeom prst="curvedConnector3">
            <a:avLst>
              <a:gd name="adj1" fmla="val 118628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858690" y="5229200"/>
            <a:ext cx="504056" cy="21602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642666" y="5589240"/>
            <a:ext cx="216024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362746" y="5085184"/>
            <a:ext cx="36004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054416" y="5756412"/>
            <a:ext cx="36004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163036" y="3501008"/>
            <a:ext cx="36004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763688" y="764704"/>
            <a:ext cx="6120680" cy="936104"/>
          </a:xfrm>
        </p:spPr>
        <p:txBody>
          <a:bodyPr/>
          <a:lstStyle/>
          <a:p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mt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子线程的创建和启动过程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1698846"/>
      </p:ext>
    </p:extLst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C0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5997</TotalTime>
  <Words>3870</Words>
  <Application>Microsoft Office PowerPoint</Application>
  <PresentationFormat>全屏显示(4:3)</PresentationFormat>
  <Paragraphs>605</Paragraphs>
  <Slides>54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5" baseType="lpstr">
      <vt:lpstr>PPT模板</vt:lpstr>
      <vt:lpstr>第11章 多线程</vt:lpstr>
      <vt:lpstr>PowerPoint 演示文稿</vt:lpstr>
      <vt:lpstr>课程内容</vt:lpstr>
      <vt:lpstr>一、基本概念：程序 - 进程 - 线程</vt:lpstr>
      <vt:lpstr>进程与多线程</vt:lpstr>
      <vt:lpstr>何时需要多线程</vt:lpstr>
      <vt:lpstr>二、线程的创建和启动</vt:lpstr>
      <vt:lpstr>多线程的创建和启动</vt:lpstr>
      <vt:lpstr>mt子线程的创建和启动过程</vt:lpstr>
      <vt:lpstr>PowerPoint 演示文稿</vt:lpstr>
      <vt:lpstr>Thread类</vt:lpstr>
      <vt:lpstr>创建线程的两种方式</vt:lpstr>
      <vt:lpstr>创建线程的两种方式</vt:lpstr>
      <vt:lpstr>继承方式和实现方式的联系与区别</vt:lpstr>
      <vt:lpstr>PowerPoint 演示文稿</vt:lpstr>
      <vt:lpstr>Thread类的有关方法(1)</vt:lpstr>
      <vt:lpstr>线程的调度</vt:lpstr>
      <vt:lpstr>线程的优先级</vt:lpstr>
      <vt:lpstr>Thread类的有关方法(2)</vt:lpstr>
      <vt:lpstr>使用多线程的优点</vt:lpstr>
      <vt:lpstr>补充：线程的分类</vt:lpstr>
      <vt:lpstr>三、线程的生命周期</vt:lpstr>
      <vt:lpstr>PowerPoint 演示文稿</vt:lpstr>
      <vt:lpstr>三、线程的生命周期</vt:lpstr>
      <vt:lpstr>四、线程的同步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互斥锁</vt:lpstr>
      <vt:lpstr>单例设计模式之懒汉式</vt:lpstr>
      <vt:lpstr>练 习1</vt:lpstr>
      <vt:lpstr>小结：释放锁的操作</vt:lpstr>
      <vt:lpstr>小结：不会释放锁的操作</vt:lpstr>
      <vt:lpstr>线程的死锁问题</vt:lpstr>
      <vt:lpstr>PowerPoint 演示文稿</vt:lpstr>
      <vt:lpstr>五、线程通信</vt:lpstr>
      <vt:lpstr>wait() 方法</vt:lpstr>
      <vt:lpstr>notify()/notifyAll()</vt:lpstr>
      <vt:lpstr>例 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shkstart</cp:lastModifiedBy>
  <cp:revision>609</cp:revision>
  <dcterms:created xsi:type="dcterms:W3CDTF">2012-08-05T14:09:30Z</dcterms:created>
  <dcterms:modified xsi:type="dcterms:W3CDTF">2014-07-01T08:53:09Z</dcterms:modified>
</cp:coreProperties>
</file>