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568" r:id="rId3"/>
    <p:sldId id="528" r:id="rId4"/>
    <p:sldId id="529" r:id="rId5"/>
    <p:sldId id="573" r:id="rId6"/>
    <p:sldId id="540" r:id="rId7"/>
    <p:sldId id="574" r:id="rId8"/>
    <p:sldId id="572" r:id="rId9"/>
    <p:sldId id="571" r:id="rId10"/>
    <p:sldId id="570" r:id="rId11"/>
    <p:sldId id="560" r:id="rId12"/>
    <p:sldId id="551" r:id="rId13"/>
    <p:sldId id="552" r:id="rId14"/>
    <p:sldId id="553" r:id="rId15"/>
    <p:sldId id="532" r:id="rId16"/>
    <p:sldId id="533" r:id="rId17"/>
    <p:sldId id="534" r:id="rId18"/>
    <p:sldId id="541" r:id="rId19"/>
    <p:sldId id="542" r:id="rId20"/>
    <p:sldId id="564" r:id="rId21"/>
    <p:sldId id="565" r:id="rId22"/>
    <p:sldId id="566" r:id="rId23"/>
    <p:sldId id="569" r:id="rId24"/>
    <p:sldId id="535" r:id="rId25"/>
    <p:sldId id="536" r:id="rId26"/>
    <p:sldId id="543" r:id="rId27"/>
    <p:sldId id="561" r:id="rId28"/>
    <p:sldId id="537" r:id="rId29"/>
    <p:sldId id="538" r:id="rId30"/>
    <p:sldId id="486" r:id="rId31"/>
    <p:sldId id="489" r:id="rId32"/>
    <p:sldId id="547" r:id="rId33"/>
    <p:sldId id="554" r:id="rId34"/>
    <p:sldId id="490" r:id="rId35"/>
    <p:sldId id="548" r:id="rId36"/>
    <p:sldId id="549" r:id="rId37"/>
    <p:sldId id="555" r:id="rId38"/>
    <p:sldId id="544" r:id="rId39"/>
    <p:sldId id="545" r:id="rId40"/>
    <p:sldId id="546" r:id="rId41"/>
    <p:sldId id="550" r:id="rId42"/>
    <p:sldId id="25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2014/5/12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math/BigInte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math/BigDecimal.html" TargetMode="External"/><Relationship Id="rId2" Type="http://schemas.openxmlformats.org/officeDocument/2006/relationships/hyperlink" Target="mk:@MSITStore:D:\API\JDK_API_1.6_zh_&#20013;&#25991;.CHM::/java/lang/Strin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484784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常用类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225806"/>
            <a:ext cx="1008112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1196752"/>
            <a:ext cx="6048672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33237" y="5085184"/>
            <a:ext cx="3816424" cy="1556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6338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6523040"/>
            <a:ext cx="148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43808" y="5373216"/>
            <a:ext cx="3024336" cy="11498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1960" y="61653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863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863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>
            <a:off x="1403648" y="6048246"/>
            <a:ext cx="158417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568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47664" y="5557882"/>
            <a:ext cx="1440160" cy="3902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699792" y="11967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String str1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str2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str3 = new String("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str4 = "</a:t>
            </a:r>
            <a:r>
              <a:rPr lang="en-US" altLang="zh-CN" dirty="0" err="1">
                <a:solidFill>
                  <a:schemeClr val="bg1"/>
                </a:solidFill>
              </a:rPr>
              <a:t>javaEEandroid</a:t>
            </a:r>
            <a:r>
              <a:rPr lang="en-US" altLang="zh-CN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str5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 + "android</a:t>
            </a:r>
            <a:r>
              <a:rPr lang="en-US" altLang="zh-CN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str1 = “</a:t>
            </a:r>
            <a:r>
              <a:rPr lang="en-US" altLang="zh-CN" dirty="0" err="1" smtClean="0">
                <a:solidFill>
                  <a:schemeClr val="bg1"/>
                </a:solidFill>
              </a:rPr>
              <a:t>javaEEandroid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03848" y="3356992"/>
            <a:ext cx="1152128" cy="9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19370" y="3244334"/>
            <a:ext cx="22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new String("</a:t>
            </a:r>
            <a:r>
              <a:rPr lang="en-US" altLang="zh-CN" b="1" dirty="0" err="1">
                <a:solidFill>
                  <a:schemeClr val="bg1"/>
                </a:solidFill>
              </a:rPr>
              <a:t>javaEE</a:t>
            </a:r>
            <a:r>
              <a:rPr lang="en-US" altLang="zh-CN" b="1" dirty="0">
                <a:solidFill>
                  <a:schemeClr val="bg1"/>
                </a:solidFill>
              </a:rPr>
              <a:t>");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403648" y="3356992"/>
            <a:ext cx="1800200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str4: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55578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259632" y="4477762"/>
            <a:ext cx="2592288" cy="126478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568" y="38250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str5: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547664" y="4009710"/>
            <a:ext cx="2448272" cy="17328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乘号 36"/>
          <p:cNvSpPr/>
          <p:nvPr/>
        </p:nvSpPr>
        <p:spPr>
          <a:xfrm>
            <a:off x="1835696" y="5863580"/>
            <a:ext cx="360040" cy="369332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187624" y="5753006"/>
            <a:ext cx="2592288" cy="295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8529" y="1628800"/>
            <a:ext cx="1097487" cy="9721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1224136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620688"/>
            <a:ext cx="6048672" cy="3744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4205" y="4900518"/>
            <a:ext cx="590465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2850" y="580526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418043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82851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11560" y="537321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560" y="486916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S2:</a:t>
            </a:r>
            <a:r>
              <a:rPr lang="en-US" altLang="zh-CN" dirty="0" smtClean="0">
                <a:sym typeface="Wingdings" pitchFamily="2" charset="2"/>
              </a:rPr>
              <a:t>0x</a:t>
            </a:r>
            <a:r>
              <a:rPr lang="en-US" altLang="zh-CN" dirty="0" smtClean="0"/>
              <a:t>1234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9937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S3:0x2345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51978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1835696" y="5382508"/>
            <a:ext cx="1368152" cy="2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2850" y="4365104"/>
            <a:ext cx="1116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203" y="44897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S4:</a:t>
            </a:r>
            <a:r>
              <a:rPr lang="en-US" altLang="zh-CN" dirty="0" smtClean="0">
                <a:sym typeface="Wingdings" pitchFamily="2" charset="2"/>
              </a:rPr>
              <a:t>0x</a:t>
            </a:r>
            <a:r>
              <a:rPr lang="en-US" altLang="zh-CN" dirty="0" smtClean="0"/>
              <a:t>1234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808339" y="4549770"/>
            <a:ext cx="14675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5856" y="29604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String s2 = </a:t>
            </a:r>
            <a:r>
              <a:rPr lang="en-US" altLang="zh-CN" b="1" dirty="0" smtClean="0">
                <a:solidFill>
                  <a:schemeClr val="bg1"/>
                </a:solidFill>
              </a:rPr>
              <a:t>“java";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String s4 = </a:t>
            </a:r>
            <a:r>
              <a:rPr lang="en-US" altLang="zh-CN" b="1" dirty="0" smtClean="0">
                <a:solidFill>
                  <a:schemeClr val="bg1"/>
                </a:solidFill>
              </a:rPr>
              <a:t>“java";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String s3 = new String</a:t>
            </a:r>
            <a:r>
              <a:rPr lang="en-US" altLang="zh-CN" b="1" dirty="0" smtClean="0">
                <a:solidFill>
                  <a:schemeClr val="bg1"/>
                </a:solidFill>
              </a:rPr>
              <a:t>(“java");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s4 = “</a:t>
            </a:r>
            <a:r>
              <a:rPr lang="en-US" altLang="zh-CN" b="1" dirty="0" err="1" smtClean="0">
                <a:solidFill>
                  <a:schemeClr val="bg1"/>
                </a:solidFill>
              </a:rPr>
              <a:t>javaandroid</a:t>
            </a:r>
            <a:r>
              <a:rPr lang="en-US" altLang="zh-CN" b="1" dirty="0" smtClean="0">
                <a:solidFill>
                  <a:schemeClr val="bg1"/>
                </a:solidFill>
              </a:rPr>
              <a:t>”;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8529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808339" y="2060848"/>
            <a:ext cx="1810190" cy="293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618529" y="2600908"/>
            <a:ext cx="341403" cy="2412268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18529" y="1844824"/>
            <a:ext cx="1097487" cy="7560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0x1234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10590" y="5401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javaandroid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708974" y="5771148"/>
            <a:ext cx="3403086" cy="3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anObject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anotherString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prefix)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suffix)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regionMatches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firstStart,String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otherStart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length)</a:t>
            </a:r>
          </a:p>
        </p:txBody>
      </p:sp>
    </p:spTree>
    <p:extLst>
      <p:ext uri="{BB962C8B-B14F-4D97-AF65-F5344CB8AC3E}">
        <p14:creationId xmlns:p14="http://schemas.microsoft.com/office/powerpoint/2010/main" val="32722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end)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ubic String replace(char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oldChar,char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trim()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concat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String[] split(String regex)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 {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\t64/5/26\t0939002302\t5433343",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\t68/7/23\t0939100391\t5432343" };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("\t");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为字符串的分割符号。          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for(String token : tokens)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(token + "\t|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");}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6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字符串转换为基本数据类型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Integer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包装类的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static 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：可以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将由“数字”字符组成的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字符串转换为整型。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类似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地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类调相应的类方法可以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将由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“数字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组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成的字符串，转化为相应的基本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数据类型。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基本数据类型转换为字符串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可将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型转换为字符串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相应的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(byte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(long l)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(float f)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可由参数的相应类到字符串的转换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287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字符串与字符数组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用字符数组中的全部字符和部分字符创建字符串对象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类提供了将字符串存放到数组中的方法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getChars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将字符串中的全部字符存放在一个字符数组中的方法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94764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字符串与字节</a:t>
            </a:r>
            <a:r>
              <a:rPr kumimoji="1" lang="zh-CN" altLang="en-US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数组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 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个字节构造一个字符串对象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方法使用平台默认的字符编码，将当前字符串转化为一个字节数组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8431290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模拟一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方法，去除字符串两端的空格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将一个字符串进行反转。将字符串中指定部分进行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反转。比如将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cdef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fedc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获取一个字符串在另一个字符串中出现的次数。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      比如：获取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abkkcadkabkebfkabkskab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获取两个字符串中最大相同子串。比如：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str1 = "abcwerthelloyuiodef“;str2 = "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cvhellobnm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提示：将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短的那个串进行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长度依次递减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串与较长  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的串比较。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对字符串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中字符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进行自然顺序排序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）字符串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变成字符数组。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）对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数组排序，选择，冒泡，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排序后的数组变成字符串。</a:t>
            </a:r>
          </a:p>
        </p:txBody>
      </p:sp>
    </p:spTree>
    <p:extLst>
      <p:ext uri="{BB962C8B-B14F-4D97-AF65-F5344CB8AC3E}">
        <p14:creationId xmlns:p14="http://schemas.microsoft.com/office/powerpoint/2010/main" val="427296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static String </a:t>
            </a:r>
            <a:r>
              <a:rPr lang="en-US" altLang="zh-CN" dirty="0" err="1"/>
              <a:t>MyTrim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 = 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end = </a:t>
            </a:r>
            <a:r>
              <a:rPr lang="en-US" altLang="zh-CN" dirty="0" err="1"/>
              <a:t>str.length</a:t>
            </a:r>
            <a:r>
              <a:rPr lang="en-US" altLang="zh-CN" dirty="0"/>
              <a:t>()-1;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 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(start) ==' '){</a:t>
            </a:r>
          </a:p>
          <a:p>
            <a:pPr marL="0" indent="0">
              <a:buNone/>
            </a:pPr>
            <a:r>
              <a:rPr lang="en-US" altLang="zh-CN" dirty="0"/>
              <a:t>		start++;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(end) == ' '){</a:t>
            </a:r>
          </a:p>
          <a:p>
            <a:pPr marL="0" indent="0">
              <a:buNone/>
            </a:pPr>
            <a:r>
              <a:rPr lang="en-US" altLang="zh-CN" dirty="0"/>
              <a:t>		end --;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str.substring</a:t>
            </a:r>
            <a:r>
              <a:rPr lang="en-US" altLang="zh-CN" dirty="0"/>
              <a:t>(start, end+1);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9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实现字符串指定“区间”的字符之间的反序。且指定的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reverseString</a:t>
            </a:r>
            <a:r>
              <a:rPr lang="en-US" altLang="zh-CN" sz="1800" dirty="0">
                <a:ea typeface="宋体" pitchFamily="2" charset="-122"/>
              </a:rPr>
              <a:t>(String </a:t>
            </a:r>
            <a:r>
              <a:rPr lang="en-US" altLang="zh-CN" sz="1800" dirty="0" err="1">
                <a:ea typeface="宋体" pitchFamily="2" charset="-122"/>
              </a:rPr>
              <a:t>str,int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start,int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char</a:t>
            </a:r>
            <a:r>
              <a:rPr lang="en-US" altLang="zh-CN" sz="1800" dirty="0">
                <a:ea typeface="宋体" pitchFamily="2" charset="-122"/>
              </a:rPr>
              <a:t>[] c = </a:t>
            </a:r>
            <a:r>
              <a:rPr lang="en-US" altLang="zh-CN" sz="1800" dirty="0" err="1">
                <a:ea typeface="宋体" pitchFamily="2" charset="-122"/>
              </a:rPr>
              <a:t>str.toCharArray</a:t>
            </a:r>
            <a:r>
              <a:rPr lang="en-US" altLang="zh-CN" sz="1800" dirty="0">
                <a:ea typeface="宋体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dirty="0" err="1">
                <a:ea typeface="宋体" pitchFamily="2" charset="-122"/>
              </a:rPr>
              <a:t>c,start,end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实现了字符数组中指定区间字符间的反序。且指定的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(char[] c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start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for(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x = </a:t>
            </a:r>
            <a:r>
              <a:rPr lang="en-US" altLang="zh-CN" sz="1800" dirty="0" err="1">
                <a:ea typeface="宋体" pitchFamily="2" charset="-122"/>
              </a:rPr>
              <a:t>start,y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dirty="0" err="1">
                <a:ea typeface="宋体" pitchFamily="2" charset="-122"/>
              </a:rPr>
              <a:t>end;x</a:t>
            </a:r>
            <a:r>
              <a:rPr lang="en-US" altLang="zh-CN" sz="1800" dirty="0">
                <a:ea typeface="宋体" pitchFamily="2" charset="-122"/>
              </a:rPr>
              <a:t>&lt;</a:t>
            </a:r>
            <a:r>
              <a:rPr lang="en-US" altLang="zh-CN" sz="1800" dirty="0" err="1">
                <a:ea typeface="宋体" pitchFamily="2" charset="-122"/>
              </a:rPr>
              <a:t>y;x</a:t>
            </a:r>
            <a:r>
              <a:rPr lang="en-US" altLang="zh-CN" sz="1800" dirty="0">
                <a:ea typeface="宋体" pitchFamily="2" charset="-122"/>
              </a:rPr>
              <a:t>++,y--){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swap(</a:t>
            </a:r>
            <a:r>
              <a:rPr lang="en-US" altLang="zh-CN" sz="1800" dirty="0" err="1">
                <a:ea typeface="宋体" pitchFamily="2" charset="-122"/>
              </a:rPr>
              <a:t>c,x</a:t>
            </a:r>
            <a:r>
              <a:rPr lang="en-US" altLang="zh-CN" sz="1800" dirty="0">
                <a:ea typeface="宋体" pitchFamily="2" charset="-122"/>
              </a:rPr>
              <a:t> ,y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>
                <a:ea typeface="宋体" pitchFamily="2" charset="-122"/>
              </a:rPr>
              <a:t>new String(c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实现指定字符数组中两个元素的交换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void swap(char[] </a:t>
            </a:r>
            <a:r>
              <a:rPr lang="en-US" altLang="zh-CN" sz="1800" dirty="0" err="1">
                <a:ea typeface="宋体" pitchFamily="2" charset="-122"/>
              </a:rPr>
              <a:t>c,int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j){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char temp = 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 = c[j];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c[j] = temp;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}</a:t>
            </a:r>
            <a:endParaRPr lang="zh-CN" altLang="en-US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2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public static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getTime</a:t>
            </a:r>
            <a:r>
              <a:rPr lang="en-US" altLang="zh-CN" sz="2400" dirty="0">
                <a:ea typeface="宋体" pitchFamily="2" charset="-122"/>
              </a:rPr>
              <a:t>(String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,String key){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s;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count = 0;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while</a:t>
            </a:r>
            <a:r>
              <a:rPr lang="en-US" altLang="zh-CN" sz="2400" dirty="0">
                <a:ea typeface="宋体" pitchFamily="2" charset="-122"/>
              </a:rPr>
              <a:t>((s=</a:t>
            </a:r>
            <a:r>
              <a:rPr lang="en-US" altLang="zh-CN" sz="2400" dirty="0" err="1">
                <a:ea typeface="宋体" pitchFamily="2" charset="-122"/>
              </a:rPr>
              <a:t>str.indexOf</a:t>
            </a:r>
            <a:r>
              <a:rPr lang="en-US" altLang="zh-CN" sz="2400" dirty="0">
                <a:ea typeface="宋体" pitchFamily="2" charset="-122"/>
              </a:rPr>
              <a:t>(key))!=-1){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count++;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err="1">
                <a:ea typeface="宋体" pitchFamily="2" charset="-122"/>
              </a:rPr>
              <a:t>str.substring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s+key.length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return </a:t>
            </a:r>
            <a:r>
              <a:rPr lang="en-US" altLang="zh-CN" sz="2400" dirty="0">
                <a:ea typeface="宋体" pitchFamily="2" charset="-122"/>
              </a:rPr>
              <a:t>count;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6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Test4 {</a:t>
            </a:r>
          </a:p>
          <a:p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Test4 t = new Test4();</a:t>
            </a:r>
          </a:p>
          <a:p>
            <a:r>
              <a:rPr lang="en-US" altLang="zh-CN" dirty="0"/>
              <a:t>		String s = </a:t>
            </a:r>
            <a:r>
              <a:rPr lang="en-US" altLang="zh-CN" dirty="0" err="1"/>
              <a:t>t.getSameString</a:t>
            </a:r>
            <a:r>
              <a:rPr lang="en-US" altLang="zh-CN" dirty="0"/>
              <a:t>("</a:t>
            </a:r>
            <a:r>
              <a:rPr lang="en-US" altLang="zh-CN" dirty="0" err="1"/>
              <a:t>abcwertheltlloyuiodef</a:t>
            </a:r>
            <a:r>
              <a:rPr lang="en-US" altLang="zh-CN" dirty="0"/>
              <a:t>", "</a:t>
            </a:r>
            <a:r>
              <a:rPr lang="en-US" altLang="zh-CN" dirty="0" err="1"/>
              <a:t>cvhellobnm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getSameString</a:t>
            </a:r>
            <a:r>
              <a:rPr lang="en-US" altLang="zh-CN" dirty="0"/>
              <a:t>(String str1,String str2){</a:t>
            </a:r>
          </a:p>
          <a:p>
            <a:r>
              <a:rPr lang="en-US" altLang="zh-CN" dirty="0"/>
              <a:t>		String max = (str1.length()&gt;str2.length())? str1 : str2;</a:t>
            </a:r>
          </a:p>
          <a:p>
            <a:r>
              <a:rPr lang="en-US" altLang="zh-CN" dirty="0"/>
              <a:t>		String min = (str1.length()&lt;str2.length())? str1 : str2;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x = 0 ;x &lt;</a:t>
            </a:r>
            <a:r>
              <a:rPr lang="en-US" altLang="zh-CN" dirty="0" err="1"/>
              <a:t>min.length</a:t>
            </a:r>
            <a:r>
              <a:rPr lang="en-US" altLang="zh-CN" dirty="0"/>
              <a:t>();x++){</a:t>
            </a:r>
          </a:p>
          <a:p>
            <a:r>
              <a:rPr lang="en-US" altLang="zh-CN" dirty="0"/>
              <a:t>			for(</a:t>
            </a:r>
            <a:r>
              <a:rPr lang="en-US" altLang="zh-CN" dirty="0" err="1"/>
              <a:t>int</a:t>
            </a:r>
            <a:r>
              <a:rPr lang="en-US" altLang="zh-CN" dirty="0"/>
              <a:t> y = 0,z = </a:t>
            </a:r>
            <a:r>
              <a:rPr lang="en-US" altLang="zh-CN" dirty="0" err="1"/>
              <a:t>min.length</a:t>
            </a:r>
            <a:r>
              <a:rPr lang="en-US" altLang="zh-CN" dirty="0"/>
              <a:t>()-</a:t>
            </a:r>
            <a:r>
              <a:rPr lang="en-US" altLang="zh-CN" dirty="0" err="1"/>
              <a:t>x;z</a:t>
            </a:r>
            <a:r>
              <a:rPr lang="en-US" altLang="zh-CN" dirty="0"/>
              <a:t>&lt;=</a:t>
            </a:r>
            <a:r>
              <a:rPr lang="en-US" altLang="zh-CN" dirty="0" err="1"/>
              <a:t>min.length</a:t>
            </a:r>
            <a:r>
              <a:rPr lang="en-US" altLang="zh-CN" dirty="0"/>
              <a:t>();y++,z++){</a:t>
            </a:r>
          </a:p>
          <a:p>
            <a:r>
              <a:rPr lang="en-US" altLang="zh-CN" dirty="0"/>
              <a:t>				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min.substring</a:t>
            </a:r>
            <a:r>
              <a:rPr lang="en-US" altLang="zh-CN" dirty="0"/>
              <a:t>(y, z);</a:t>
            </a:r>
          </a:p>
          <a:p>
            <a:r>
              <a:rPr lang="en-US" altLang="zh-CN" dirty="0"/>
              <a:t>				if(</a:t>
            </a:r>
            <a:r>
              <a:rPr lang="en-US" altLang="zh-CN" dirty="0" err="1"/>
              <a:t>max.contains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		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smtClean="0"/>
              <a:t>}	}	}</a:t>
            </a:r>
            <a:endParaRPr lang="en-US" altLang="zh-CN" dirty="0"/>
          </a:p>
          <a:p>
            <a:r>
              <a:rPr lang="en-US" altLang="zh-CN" dirty="0"/>
              <a:t>		return null;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0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579296" cy="23328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，可以对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内容进行增删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相同，但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StingBuffer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是可变长度的。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是一个容器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0672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类有三个构造方法：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初始容量为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size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StringBuffer(String </a:t>
            </a:r>
            <a:r>
              <a:rPr kumimoji="1" lang="en-US" altLang="zh-CN" sz="25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将内容初始化为指定字符串内容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0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772" y="692696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3789363"/>
            <a:ext cx="4211638" cy="180498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60800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77037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268760"/>
            <a:ext cx="122413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836712"/>
            <a:ext cx="6408712" cy="34563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4581128"/>
            <a:ext cx="633670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83671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String s1 = “atguigu”;</a:t>
            </a:r>
          </a:p>
          <a:p>
            <a:r>
              <a:rPr lang="en-US" altLang="zh-CN" sz="2000" b="1" dirty="0"/>
              <a:t>s</a:t>
            </a:r>
            <a:r>
              <a:rPr lang="en-US" altLang="zh-CN" sz="2000" b="1" dirty="0" smtClean="0"/>
              <a:t>1 = “atguigujava”;</a:t>
            </a:r>
          </a:p>
          <a:p>
            <a:r>
              <a:rPr lang="en-US" altLang="zh-CN" sz="2000" b="1" dirty="0" smtClean="0"/>
              <a:t>StringBuffer sb = new StringBuffer(“atguigu”);</a:t>
            </a:r>
          </a:p>
          <a:p>
            <a:r>
              <a:rPr lang="en-US" altLang="zh-CN" sz="2000" b="1" dirty="0" smtClean="0"/>
              <a:t>sb.append(“java”); 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2292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55985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2292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atguigujava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259632" y="584591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11" idx="1"/>
          </p:cNvCxnSpPr>
          <p:nvPr/>
        </p:nvCxnSpPr>
        <p:spPr>
          <a:xfrm flipV="1">
            <a:off x="1151620" y="5413866"/>
            <a:ext cx="3276364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552" y="559853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1943708" y="5720482"/>
            <a:ext cx="396044" cy="247382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55876" y="23802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atguigujava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 flipV="1">
            <a:off x="1151620" y="2564904"/>
            <a:ext cx="2304256" cy="284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7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 StringBuffer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append(Object o)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append(char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append(long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n),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(String str)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(int start,int end)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243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sz="2400" b="1" dirty="0" err="1" smtClean="0"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StringBu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ffer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非常类似，均代表可变的字符序列，而且方法也一样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：不可变字符序列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：可变字符序列、效率低、线程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(JDK1.5)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：可变字符序列、效率高、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线程不安全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使用陷阱：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string s="a";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创建了一个字符串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sz="2200" dirty="0" smtClean="0">
                <a:ea typeface="宋体" pitchFamily="2" charset="-122"/>
                <a:cs typeface="Times New Roman" pitchFamily="18" charset="0"/>
              </a:rPr>
            </a:b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 s=s+"b";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实际上原来的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"a"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字符串对象已经丢弃了，现在又产生了一个字符串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s+"b"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（也就是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</a:t>
            </a:r>
            <a:r>
              <a:rPr lang="en-US" sz="2200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itchFamily="2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chemeClr val="accent6"/>
                </a:solidFill>
                <a:ea typeface="宋体" pitchFamily="2" charset="-122"/>
                <a:cs typeface="Times New Roman" pitchFamily="18" charset="0"/>
              </a:rPr>
              <a:t>Math</a:t>
            </a:r>
            <a:r>
              <a:rPr kumimoji="1" lang="zh-CN" altLang="en-US" b="1" dirty="0" smtClean="0">
                <a:solidFill>
                  <a:schemeClr val="accent6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chemeClr val="accent6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BigInteger </a:t>
            </a:r>
            <a:r>
              <a:rPr kumimoji="1" lang="zh-CN" altLang="en-US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类与</a:t>
            </a:r>
            <a:r>
              <a:rPr kumimoji="1"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BigDecimal</a:t>
            </a:r>
            <a:r>
              <a:rPr kumimoji="1" lang="zh-CN" altLang="en-US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B05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65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text = "";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StringBuffer buffer = new StringBuffer("");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04004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者的效率测试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74072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二、日期类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1.java.lang.System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static long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用来返回当前时间与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秒之间以毫秒为单位的时间差。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此方法适于计算时间差。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计算世界时间的主要标准有：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UTC(Universal Time Coordinated)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GMT(Greenwich Mean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CST(Central Standard Time)</a:t>
            </a: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   表示特定的瞬间，精确到毫秒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构造方法：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类的无参数构造方法创建的对象可以获取本地当前时间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Date(long date)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对象表示的毫秒数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(Sun, Mon, Tue, Wed, Thu, Fri, Sat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zzz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是时间标准。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2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import </a:t>
            </a:r>
            <a:r>
              <a:rPr lang="en-US" altLang="zh-CN" sz="2800" dirty="0" err="1" smtClean="0">
                <a:cs typeface="Times New Roman" pitchFamily="18" charset="0"/>
              </a:rPr>
              <a:t>java.util.Date</a:t>
            </a:r>
            <a:r>
              <a:rPr lang="en-US" altLang="zh-CN" sz="2800" dirty="0" smtClean="0">
                <a:cs typeface="Times New Roman" pitchFamily="18" charset="0"/>
              </a:rPr>
              <a:t>;</a:t>
            </a:r>
          </a:p>
          <a:p>
            <a:endParaRPr lang="en-US" altLang="zh-CN" sz="2400" dirty="0" smtClean="0"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public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 = new Date();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System.currentTimeMillis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date1 = new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Date(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(date1.toString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3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7"/>
            <a:ext cx="83884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不易于国际化，大部分被废弃了，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leDateFormat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类是一个不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语言环境有关的方式来格式化和解析日期的具体类。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它允许进行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格式化（日期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文本）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解析（文本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日期）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格式化：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pattern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解析：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Date parse(String source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640" y="1010245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格式化的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formater.format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(date));//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打印输出默认的格式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(formater2.format(date));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实例化一个指定的格式对象</a:t>
            </a:r>
          </a:p>
          <a:p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按指定的格式输出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Date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date2 = formater2.parse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(“2008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星期一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                                                                           08:08:08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将指定的日期解析后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格式化按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指定的格式输出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(date2.toString());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6499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日历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是一个抽象基类，主用用于完成日期字段之间相互操作的功能。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实例的方法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调用它的子类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GregorianCalendar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的实例是系统时间的抽象表示，通过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field)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方法来取得想要的时间信息。比如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YEAR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DAY_OF_WEEK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HOUR_OF_DAY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MINUTE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SECOND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set(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add(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amount)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Date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(Date date)</a:t>
            </a:r>
          </a:p>
        </p:txBody>
      </p:sp>
    </p:spTree>
    <p:extLst>
      <p:ext uri="{BB962C8B-B14F-4D97-AF65-F5344CB8AC3E}">
        <p14:creationId xmlns:p14="http://schemas.microsoft.com/office/powerpoint/2010/main" val="992029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Calendar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从一个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对象中获取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使用给定的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设置此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的时间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(date);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Calendar.DAY_OF_MONTH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8);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当前时间日设置为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Calendar.HOUR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小时后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-2);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当前日期减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个月后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三、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Math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itchFamily="18" charset="0"/>
              </a:rPr>
              <a:t>java.lang.Math提供了一系列静态方法用于科学计算；其方法的参数和返回值类型一般为double型。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abs     绝对值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acos,asin,atan,cos,sin,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tan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三角函数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sqrt     平方根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pow(double a,doble b)     a的b次幂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    自然对数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exp    e为底指数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max(double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min(double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random()      返回0.0到1.0的随机数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long round(double a)     double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型数据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a转换为long型（四舍五入）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toDegrees(double angrad)     弧度—&gt;角度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toRadians(double angdeg)     角度—&gt;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四、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BigInteger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 smtClean="0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类的数字范围较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类的数字范围要大得多，可以支持任意精度的整数。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构造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器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>
                    <a:hlinkClick r:id="rId2" action="ppaction://hlinkfile"/>
                  </a:rPr>
                  <a:t>BigInteger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3" action="ppaction://hlinkfile" tooltip="java.lang 中的类"/>
                  </a:rPr>
                  <a:t>String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 smtClean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4"/>
                <a:stretch>
                  <a:fillRect l="-1067" t="-138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一、字符串相关类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类：构造字符串对象 </a:t>
            </a:r>
            <a:endParaRPr kumimoji="1" lang="en-US" altLang="zh-CN" sz="33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对象：字符串常量对象是用双引号括起的字符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序列。        例如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等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类较常用构造方法</a:t>
            </a: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s1 = new String();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s2 = new String(String original);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s3 = new String(char[] a);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s4 =  new String(char[] </a:t>
            </a:r>
            <a:r>
              <a:rPr kumimoji="1"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a,int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count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”;</a:t>
            </a:r>
            <a:r>
              <a:rPr kumimoji="1"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”);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1143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四、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java.math.BigDecimal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类支持任何精度的定点数。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 action="ppaction://hlinkfile" tooltip="java.lang 中的类"/>
              </a:rPr>
              <a:t>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augend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subtrahend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multiplicand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</a:p>
          <a:p>
            <a:r>
              <a:rPr lang="en-US" altLang="zh-CN" sz="2400" dirty="0" smtClean="0"/>
              <a:t>BigInteger </a:t>
            </a:r>
            <a:r>
              <a:rPr lang="en-US" altLang="zh-CN" sz="2400" dirty="0"/>
              <a:t>bi = new BigInteger("12433241123");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 = new BigDecimal("12435.351");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bd2 = new BigDecimal("11");</a:t>
            </a:r>
          </a:p>
          <a:p>
            <a:r>
              <a:rPr lang="en-US" altLang="zh-CN" sz="2400" dirty="0" smtClean="0"/>
              <a:t>System.out.println(bi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//</a:t>
            </a:r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(bd2,15,BigDecimal.ROUND_HALF_UP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6659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196752"/>
            <a:ext cx="1008112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1196752"/>
            <a:ext cx="6048672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03748" y="5238492"/>
            <a:ext cx="4536504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14847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str2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</a:t>
            </a:r>
            <a:r>
              <a:rPr lang="en-US" altLang="zh-CN" b="1" dirty="0" err="1"/>
              <a:t>JavaEE</a:t>
            </a:r>
            <a:r>
              <a:rPr lang="en-US" altLang="zh-CN" b="1" dirty="0"/>
              <a:t>");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8328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6844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615601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str1:0x1234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71800" y="5485874"/>
            <a:ext cx="122413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800" y="54657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699792" y="5301208"/>
            <a:ext cx="72008" cy="164521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5776" y="50538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691680" y="5485875"/>
            <a:ext cx="1044116" cy="8225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48691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str2:0x1234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45091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str3:0x1222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3032956"/>
            <a:ext cx="1800200" cy="1116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2699792" y="2854713"/>
            <a:ext cx="72008" cy="164521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5776" y="2607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0x1222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691680" y="3019234"/>
            <a:ext cx="1080120" cy="16745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095836" y="3429000"/>
            <a:ext cx="1044116" cy="4275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03848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843808" y="3856510"/>
            <a:ext cx="576064" cy="16092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4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字符串的特性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类，代表不可变的字符序列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字符串是不可变的。一个字符串对象一旦被配置，其内容是不可变的。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84984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判断：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s2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s4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s3 = new String("java");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s3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s4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(s2.equals(s3));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471306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String 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 </a:t>
            </a:r>
            <a:r>
              <a:rPr lang="en-US" altLang="zh-CN" sz="2400" dirty="0">
                <a:ea typeface="宋体" pitchFamily="2" charset="-122"/>
              </a:rPr>
              <a:t>== s6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(s5.equals(s6));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1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9952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str1 = str1 + "Android";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(str1);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412776"/>
            <a:ext cx="122413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9792" y="3717032"/>
            <a:ext cx="5904656" cy="2592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64533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6" y="56453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58052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367644" y="5197842"/>
            <a:ext cx="1836204" cy="7920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55938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>
          <a:xfrm flipV="1">
            <a:off x="1547664" y="5778552"/>
            <a:ext cx="1656184" cy="1846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2285746" y="5382508"/>
            <a:ext cx="270030" cy="396044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2"/>
            <a:ext cx="1224136" cy="4968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196752"/>
            <a:ext cx="5904656" cy="3096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5816" y="5013176"/>
            <a:ext cx="3168352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41084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634997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8024" y="1340768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str2 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</a:t>
            </a:r>
            <a:r>
              <a:rPr lang="en-US" altLang="zh-CN" b="1" dirty="0" err="1"/>
              <a:t>atguigu</a:t>
            </a:r>
            <a:r>
              <a:rPr lang="en-US" altLang="zh-CN" b="1" dirty="0"/>
              <a:t>");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str1:0x1234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atguigu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331640" y="5773906"/>
            <a:ext cx="1944216" cy="1846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3628" y="5589240"/>
            <a:ext cx="2052228" cy="1440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045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str2:0x1234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2744924"/>
            <a:ext cx="1224136" cy="82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5013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str3:0x2233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331640" y="2744924"/>
            <a:ext cx="1944216" cy="245291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91880" y="3068960"/>
            <a:ext cx="864096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2" idx="4"/>
          </p:cNvCxnSpPr>
          <p:nvPr/>
        </p:nvCxnSpPr>
        <p:spPr>
          <a:xfrm flipH="1">
            <a:off x="3491880" y="3356992"/>
            <a:ext cx="432048" cy="23042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31840" y="2636912"/>
            <a:ext cx="144016" cy="108012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26409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0x2233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64088" y="2731914"/>
            <a:ext cx="250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str4 </a:t>
            </a:r>
            <a:r>
              <a:rPr lang="en-US" altLang="zh-CN" dirty="0"/>
              <a:t>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 smtClean="0"/>
              <a:t>str4 </a:t>
            </a:r>
            <a:r>
              <a:rPr lang="en-US" altLang="zh-CN" dirty="0"/>
              <a:t>= </a:t>
            </a:r>
            <a:r>
              <a:rPr lang="en-US" altLang="zh-CN" dirty="0" smtClean="0"/>
              <a:t>str4 </a:t>
            </a:r>
            <a:r>
              <a:rPr lang="en-US" altLang="zh-CN" dirty="0"/>
              <a:t>+ "java";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4509120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str4:0x2234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619672" y="4878452"/>
            <a:ext cx="1656184" cy="8548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976" y="51978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atguigujava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835696" y="4693786"/>
            <a:ext cx="2664296" cy="6887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乘号 39"/>
          <p:cNvSpPr/>
          <p:nvPr/>
        </p:nvSpPr>
        <p:spPr>
          <a:xfrm>
            <a:off x="2249742" y="5013176"/>
            <a:ext cx="378042" cy="576064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5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9992" y="7056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u="sng" dirty="0"/>
              <a:t>str1 = "</a:t>
            </a:r>
            <a:r>
              <a:rPr lang="en-US" altLang="zh-CN" u="sng" dirty="0" err="1"/>
              <a:t>javaEE</a:t>
            </a:r>
            <a:r>
              <a:rPr lang="en-US" altLang="zh-CN" u="sng" dirty="0" smtClean="0"/>
              <a:t>";</a:t>
            </a:r>
          </a:p>
          <a:p>
            <a:r>
              <a:rPr lang="en-US" altLang="zh-CN" dirty="0" smtClean="0"/>
              <a:t>str1 = "</a:t>
            </a:r>
            <a:r>
              <a:rPr lang="en-US" altLang="zh-CN" dirty="0" err="1" smtClean="0"/>
              <a:t>javaEEAndroid</a:t>
            </a:r>
            <a:r>
              <a:rPr lang="en-US" altLang="zh-CN" dirty="0" smtClean="0"/>
              <a:t>";</a:t>
            </a:r>
          </a:p>
          <a:p>
            <a:endParaRPr lang="zh-CN" altLang="en-US" dirty="0"/>
          </a:p>
          <a:p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("</a:t>
            </a:r>
            <a:r>
              <a:rPr lang="en-US" altLang="zh-CN" b="1" dirty="0" err="1"/>
              <a:t>javaEE</a:t>
            </a:r>
            <a:r>
              <a:rPr lang="en-US" altLang="zh-CN" b="1" dirty="0"/>
              <a:t>");</a:t>
            </a:r>
          </a:p>
          <a:p>
            <a:r>
              <a:rPr lang="en-US" altLang="zh-CN" dirty="0" err="1"/>
              <a:t>sb.append</a:t>
            </a:r>
            <a:r>
              <a:rPr lang="en-US" altLang="zh-CN" dirty="0"/>
              <a:t>("android");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sb</a:t>
            </a:r>
            <a:r>
              <a:rPr lang="en-US" altLang="zh-CN" i="1" dirty="0"/>
              <a:t>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132856"/>
            <a:ext cx="864096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2564904"/>
            <a:ext cx="5688632" cy="2736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5589240"/>
            <a:ext cx="331236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5085184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61293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8052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61293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043608" y="5989930"/>
            <a:ext cx="1728192" cy="32403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580526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87624" y="5989930"/>
            <a:ext cx="26642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2051720" y="6055913"/>
            <a:ext cx="288032" cy="364686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7544" y="52698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sb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99992" y="3356992"/>
            <a:ext cx="1584176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99992" y="344870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87624" y="3448708"/>
            <a:ext cx="3474386" cy="20058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08273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5278</TotalTime>
  <Words>2504</Words>
  <Application>Microsoft Office PowerPoint</Application>
  <PresentationFormat>全屏显示(4:3)</PresentationFormat>
  <Paragraphs>468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PPT模板</vt:lpstr>
      <vt:lpstr>第12章  Java常用类</vt:lpstr>
      <vt:lpstr>PowerPoint 演示文稿</vt:lpstr>
      <vt:lpstr>主要内容</vt:lpstr>
      <vt:lpstr>一、字符串相关类</vt:lpstr>
      <vt:lpstr>PowerPoint 演示文稿</vt:lpstr>
      <vt:lpstr>字符串的特性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字符串对象操作</vt:lpstr>
      <vt:lpstr>字符串对象修改</vt:lpstr>
      <vt:lpstr>PowerPoint 演示文稿</vt:lpstr>
      <vt:lpstr>字符串与基本数据的相互转化</vt:lpstr>
      <vt:lpstr>字符串与字符、字节数组(1)</vt:lpstr>
      <vt:lpstr>字符串与字符、字节数组(2)</vt:lpstr>
      <vt:lpstr>练 习</vt:lpstr>
      <vt:lpstr>练 习</vt:lpstr>
      <vt:lpstr>PowerPoint 演示文稿</vt:lpstr>
      <vt:lpstr>PowerPoint 演示文稿</vt:lpstr>
      <vt:lpstr>PowerPoint 演示文稿</vt:lpstr>
      <vt:lpstr>PowerPoint 演示文稿</vt:lpstr>
      <vt:lpstr>StringBuffer类</vt:lpstr>
      <vt:lpstr>StringBuffer类</vt:lpstr>
      <vt:lpstr>StringBuffer类</vt:lpstr>
      <vt:lpstr>PowerPoint 演示文稿</vt:lpstr>
      <vt:lpstr>StringBuffer类的常用方法</vt:lpstr>
      <vt:lpstr>StringBuilder类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531</cp:revision>
  <dcterms:created xsi:type="dcterms:W3CDTF">2012-08-05T14:09:30Z</dcterms:created>
  <dcterms:modified xsi:type="dcterms:W3CDTF">2014-05-12T10:08:11Z</dcterms:modified>
</cp:coreProperties>
</file>