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575" r:id="rId3"/>
    <p:sldId id="528" r:id="rId4"/>
    <p:sldId id="529" r:id="rId5"/>
    <p:sldId id="530" r:id="rId6"/>
    <p:sldId id="540" r:id="rId7"/>
    <p:sldId id="556" r:id="rId8"/>
    <p:sldId id="557" r:id="rId9"/>
    <p:sldId id="552" r:id="rId10"/>
    <p:sldId id="542" r:id="rId11"/>
    <p:sldId id="558" r:id="rId12"/>
    <p:sldId id="576" r:id="rId13"/>
    <p:sldId id="564" r:id="rId14"/>
    <p:sldId id="559" r:id="rId15"/>
    <p:sldId id="560" r:id="rId16"/>
    <p:sldId id="543" r:id="rId17"/>
    <p:sldId id="553" r:id="rId18"/>
    <p:sldId id="544" r:id="rId19"/>
    <p:sldId id="545" r:id="rId20"/>
    <p:sldId id="546" r:id="rId21"/>
    <p:sldId id="547" r:id="rId22"/>
    <p:sldId id="548" r:id="rId23"/>
    <p:sldId id="561" r:id="rId24"/>
    <p:sldId id="549" r:id="rId25"/>
    <p:sldId id="550" r:id="rId26"/>
    <p:sldId id="566" r:id="rId27"/>
    <p:sldId id="551" r:id="rId28"/>
    <p:sldId id="562" r:id="rId29"/>
    <p:sldId id="563" r:id="rId30"/>
    <p:sldId id="535" r:id="rId31"/>
    <p:sldId id="536" r:id="rId32"/>
    <p:sldId id="537" r:id="rId33"/>
    <p:sldId id="538" r:id="rId34"/>
    <p:sldId id="539" r:id="rId35"/>
    <p:sldId id="492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257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2014/5/13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628800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机制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最为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实例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下，可通过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了解：类的加载过程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类的加载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类的连接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初始化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将类的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文件读入内存，并为之创建一个</a:t>
            </a:r>
            <a:r>
              <a:rPr lang="en-US" altLang="zh-CN" dirty="0" err="1" smtClean="0">
                <a:ea typeface="宋体" pitchFamily="2" charset="-122"/>
              </a:rPr>
              <a:t>java.lang.Class</a:t>
            </a:r>
            <a:r>
              <a:rPr lang="zh-CN" altLang="en-US" dirty="0" smtClean="0">
                <a:ea typeface="宋体" pitchFamily="2" charset="-122"/>
              </a:rPr>
              <a:t>对象。此过程由类加载器完成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将类的二进制数据合并到</a:t>
            </a:r>
            <a:r>
              <a:rPr lang="en-US" altLang="zh-CN" sz="2000" dirty="0" smtClean="0">
                <a:ea typeface="宋体" pitchFamily="2" charset="-122"/>
              </a:rPr>
              <a:t>JRE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JVM</a:t>
            </a:r>
            <a:r>
              <a:rPr lang="zh-CN" altLang="en-US" sz="2000" dirty="0" smtClean="0">
                <a:ea typeface="宋体" pitchFamily="2" charset="-122"/>
              </a:rPr>
              <a:t>负责对类进行初始化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3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/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进内存的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器：启动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自定义加载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24863"/>
              </p:ext>
            </p:extLst>
          </p:nvPr>
        </p:nvGraphicFramePr>
        <p:xfrm>
          <a:off x="251520" y="3474779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Visio" r:id="rId3" imgW="2734698" imgH="1942773" progId="Visio.Drawing.11">
                  <p:embed/>
                </p:oleObj>
              </mc:Choice>
              <mc:Fallback>
                <p:oleObj name="Visio" r:id="rId3" imgW="2734698" imgH="19427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74779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 smtClean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</a:t>
            </a:r>
            <a:r>
              <a:rPr lang="zh-CN" altLang="en-US" sz="1600" dirty="0" smtClean="0">
                <a:ea typeface="宋体" pitchFamily="2" charset="-122"/>
              </a:rPr>
              <a:t>类加载</a:t>
            </a:r>
            <a:r>
              <a:rPr lang="zh-CN" altLang="en-US" sz="1600" dirty="0">
                <a:ea typeface="宋体" pitchFamily="2" charset="-122"/>
              </a:rPr>
              <a:t>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</a:t>
            </a:r>
            <a:r>
              <a:rPr lang="zh-CN" altLang="en-US" sz="1600" dirty="0" smtClean="0">
                <a:ea typeface="宋体" pitchFamily="2" charset="-122"/>
              </a:rPr>
              <a:t>用来加载</a:t>
            </a:r>
            <a:r>
              <a:rPr lang="zh-CN" altLang="en-US" sz="1600" dirty="0">
                <a:ea typeface="宋体" pitchFamily="2" charset="-122"/>
              </a:rPr>
              <a:t>核心类</a:t>
            </a:r>
            <a:r>
              <a:rPr lang="zh-CN" altLang="en-US" sz="1600" dirty="0" smtClean="0">
                <a:ea typeface="宋体" pitchFamily="2" charset="-122"/>
              </a:rPr>
              <a:t>库。该加载器无法直接获取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 err="1" smtClean="0">
                <a:ea typeface="宋体" pitchFamily="2" charset="-122"/>
              </a:rPr>
              <a:t>jre</a:t>
            </a:r>
            <a:r>
              <a:rPr lang="en-US" altLang="zh-CN" sz="1600" dirty="0" smtClean="0">
                <a:ea typeface="宋体" pitchFamily="2" charset="-122"/>
              </a:rPr>
              <a:t>/lib/</a:t>
            </a:r>
            <a:r>
              <a:rPr lang="en-US" altLang="zh-CN" sz="1600" dirty="0" err="1" smtClean="0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java.ext.dirs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</a:t>
            </a:r>
            <a:r>
              <a:rPr lang="en-US" altLang="zh-CN" sz="1600" dirty="0" smtClean="0">
                <a:ea typeface="宋体" pitchFamily="2" charset="-122"/>
              </a:rPr>
              <a:t>–</a:t>
            </a:r>
            <a:r>
              <a:rPr lang="en-US" altLang="zh-CN" sz="1600" dirty="0" err="1" smtClean="0">
                <a:ea typeface="宋体" pitchFamily="2" charset="-122"/>
              </a:rPr>
              <a:t>classpath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 smtClean="0">
                <a:ea typeface="宋体" pitchFamily="2" charset="-122"/>
              </a:rPr>
              <a:t>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</a:t>
            </a:r>
            <a:r>
              <a:rPr lang="zh-CN" altLang="en-US" sz="1600" dirty="0" smtClean="0">
                <a:ea typeface="宋体" pitchFamily="2" charset="-122"/>
              </a:rPr>
              <a:t>，是最常用的加载器</a:t>
            </a:r>
            <a:endParaRPr lang="zh-CN" altLang="en-US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1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1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null;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不是！只要在操作的时候明确的调用类中的构造方法，并将参数传递进去之后，才可以实例化操作。步骤如下：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二、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创建类对象并获取类的完整结构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63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name 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Constructor con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p2 = (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Person) 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(p2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所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继承的父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908720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3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727" y="1556792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   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此对象所表示的类或接口实现的接口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类型）的父类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766445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5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84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的全部方法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4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9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get Annotation(Class&lt;T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0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小 结：</a:t>
            </a:r>
            <a:endParaRPr lang="en-US" altLang="zh-CN" sz="3200" b="1" dirty="0" smtClean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 smtClean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</a:t>
            </a:r>
            <a:r>
              <a:rPr lang="zh-CN" altLang="en-US" sz="2800" dirty="0" smtClean="0">
                <a:ea typeface="宋体" pitchFamily="2" charset="-122"/>
              </a:rPr>
              <a:t>要熟悉</a:t>
            </a:r>
            <a:r>
              <a:rPr lang="en-US" altLang="zh-CN" sz="2800" dirty="0" err="1" smtClean="0">
                <a:ea typeface="宋体" pitchFamily="2" charset="-122"/>
              </a:rPr>
              <a:t>java.lang.reflect</a:t>
            </a:r>
            <a:r>
              <a:rPr lang="zh-CN" altLang="en-US" sz="2800" dirty="0" smtClean="0">
                <a:ea typeface="宋体" pitchFamily="2" charset="-122"/>
              </a:rPr>
              <a:t>包的作用，反射机制。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3.</a:t>
            </a:r>
            <a:r>
              <a:rPr lang="zh-CN" altLang="en-US" sz="2800" dirty="0" smtClean="0">
                <a:ea typeface="宋体" pitchFamily="2" charset="-122"/>
              </a:rPr>
              <a:t>如何取得属性、方法、构造器的名称，修饰符等。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24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三、通过反射调用类中的指定方法、指定属性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调用方法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9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三、通过反射调用类中的指定方法、指定属性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1.Object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4.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57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之前为大家讲解过代理机制的操作，属于静态代理，特征是代理类和目标对象的类都是在编译期间确定下来，不利于程序的扩展。同时，每一个代理类只能为一个接口服务，这样一来程序开发中必然产生过多的代理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最好可以通过一个代理类完成全部的代理功能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131840" y="833409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3827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13739"/>
            <a:ext cx="8229600" cy="452282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动态代理是指客户通过代理类来调用其它对象的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方法，并且是在程序运行时根据需要动态创建目标类的代理对象。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动态代理使用场合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调试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代理设计模式的原理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: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使用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一个代理将对象包装起来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,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然后用该代理对象取代原始对象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任何对原始对象的调用都要通过代理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代理对象决定是否以及何时将方法调用转到原始对象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上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1968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8393016" cy="423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</a:rPr>
              <a:t>1.</a:t>
            </a:r>
            <a:r>
              <a:rPr lang="zh-CN" altLang="en-US" b="1" dirty="0" smtClean="0">
                <a:ea typeface="宋体" pitchFamily="2" charset="-122"/>
              </a:rPr>
              <a:t>理解</a:t>
            </a:r>
            <a:r>
              <a:rPr lang="en-US" altLang="zh-CN" b="1" dirty="0" smtClean="0">
                <a:ea typeface="宋体" pitchFamily="2" charset="-122"/>
              </a:rPr>
              <a:t>Class</a:t>
            </a:r>
            <a:r>
              <a:rPr lang="zh-CN" altLang="en-US" b="1" dirty="0" smtClean="0">
                <a:ea typeface="宋体" pitchFamily="2" charset="-122"/>
              </a:rPr>
              <a:t>类并实例化</a:t>
            </a:r>
            <a:r>
              <a:rPr lang="en-US" altLang="zh-CN" b="1" dirty="0">
                <a:ea typeface="宋体" pitchFamily="2" charset="-122"/>
              </a:rPr>
              <a:t>Class</a:t>
            </a:r>
            <a:r>
              <a:rPr lang="zh-CN" altLang="en-US" b="1" dirty="0">
                <a:ea typeface="宋体" pitchFamily="2" charset="-122"/>
              </a:rPr>
              <a:t>类对象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2</a:t>
            </a:r>
            <a:r>
              <a:rPr lang="en-US" altLang="zh-CN" b="1" dirty="0" smtClean="0">
                <a:ea typeface="宋体" pitchFamily="2" charset="-122"/>
              </a:rPr>
              <a:t>.</a:t>
            </a:r>
            <a:r>
              <a:rPr lang="zh-CN" altLang="en-US" b="1" dirty="0" smtClean="0">
                <a:ea typeface="宋体" pitchFamily="2" charset="-122"/>
              </a:rPr>
              <a:t> 运行时创建类对象并获取</a:t>
            </a:r>
            <a:r>
              <a:rPr lang="zh-CN" altLang="en-US" b="1" dirty="0">
                <a:ea typeface="宋体" pitchFamily="2" charset="-122"/>
              </a:rPr>
              <a:t>类的完整结构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3.</a:t>
            </a:r>
            <a:r>
              <a:rPr lang="zh-CN" altLang="en-US" b="1" dirty="0">
                <a:ea typeface="宋体" pitchFamily="2" charset="-122"/>
              </a:rPr>
              <a:t>通过反射调用类的指定方法、指定属性</a:t>
            </a:r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4.</a:t>
            </a:r>
            <a:r>
              <a:rPr lang="zh-CN" altLang="en-US" b="1" dirty="0">
                <a:ea typeface="宋体" pitchFamily="2" charset="-122"/>
              </a:rPr>
              <a:t>动态代理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3355978" cy="99783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42" y="1412776"/>
            <a:ext cx="8229600" cy="42347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Proxy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：专门完成代理的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操作类，是所有动态代理类的父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类。通过此类为一个或多个接口动态地生成实现类。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提供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用于创建动态代理类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和动态代理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对象的静态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static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Class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&lt;?&gt;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getProxyClass(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Class&lt;?&gt;... interfaces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创建一个动态代理类所对应的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static 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Object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newProxyInstance(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Class&lt;?&gt;[] interfaces, InvocationHandler h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直接创建一个动态代理对象</a:t>
            </a:r>
            <a:endParaRPr lang="zh-CN" altLang="en-US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7164288" y="4927489"/>
            <a:ext cx="72008" cy="6806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16216" y="560818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类加载器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23728" y="5215520"/>
            <a:ext cx="720080" cy="6167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583223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得到全部的接口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40014" y="5215520"/>
            <a:ext cx="524074" cy="8167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5878" y="5647568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InvocationHandler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接口的子类实例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2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490772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81"/>
            <a:ext cx="8229600" cy="4907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创建一个实现接口</a:t>
            </a:r>
            <a:r>
              <a:rPr lang="en-US" altLang="zh-CN" sz="3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InvocationHandler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的类，它必须实现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invoke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方法，以完成代理的具体操作。</a:t>
            </a:r>
            <a:endParaRPr lang="zh-CN" altLang="en-US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Object invoke(Object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theProxy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Method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throws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Throwable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try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{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Object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method.invoke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targetObj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 Print out the result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return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catch (Exception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exc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zh-CN" altLang="en-US" sz="1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788024" y="2924944"/>
            <a:ext cx="72008" cy="27363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95936" y="566124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代理的对象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00192" y="2924944"/>
            <a:ext cx="216024" cy="19442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501317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要调用的方法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740352" y="2956302"/>
            <a:ext cx="504056" cy="27049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5845914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方法调用时所需要的参数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7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2925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35280" cy="319695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创建被代理的类以及接口</a:t>
            </a: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39552" y="2628900"/>
            <a:ext cx="3528392" cy="216825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300192" y="2772839"/>
            <a:ext cx="22098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336291" y="2738680"/>
            <a:ext cx="196462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RealSubject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4288843" y="2863276"/>
            <a:ext cx="17526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endParaRPr kumimoji="1" lang="en-US" altLang="zh-CN" sz="24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683568" y="3396734"/>
            <a:ext cx="3240360" cy="46166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say(String </a:t>
            </a:r>
            <a:r>
              <a:rPr kumimoji="1" lang="en-US" altLang="zh-CN" sz="2400" b="1" dirty="0" err="1" smtClean="0">
                <a:ea typeface="宋体" pitchFamily="2" charset="-122"/>
                <a:cs typeface="Times New Roman" pitchFamily="18" charset="0"/>
              </a:rPr>
              <a:t>name,int</a:t>
            </a: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 age)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endCxn id="299013" idx="1"/>
          </p:cNvCxnSpPr>
          <p:nvPr/>
        </p:nvCxnSpPr>
        <p:spPr>
          <a:xfrm flipV="1">
            <a:off x="4067944" y="3191939"/>
            <a:ext cx="2232248" cy="4356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15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705086" cy="78181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651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Proxy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的静态方法</a:t>
            </a: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newProxyInstance(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loader, Class[] interfaces, InvocationHandler h)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接口代理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 target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Create a proxy to wrap the original implementation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proxy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(target);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Get a reference to the proxy through the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Subject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interface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Subject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sub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(Subject)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Proxy.newProxyInstance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Subject.class.getClassLoader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(),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new Class[] {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}, proxy);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1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293676" cy="79433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动态代理步骤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代理调用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RealSubject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实现类的方法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info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sub.say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(“Peter", 24);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System.out.println(info);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7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052736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前面介绍的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InvocationHandler</a:t>
            </a:r>
            <a:r>
              <a:rPr lang="zh-CN" altLang="en-US" sz="2400" dirty="0" smtClean="0">
                <a:ea typeface="宋体" pitchFamily="2" charset="-122"/>
              </a:rPr>
              <a:t>，很难看出这种动态代理的优势，下面介绍一种更实用的动态代理机制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501008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2574032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5013176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443711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351013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56612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6450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51731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285293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4045134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4797152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5373216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5557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通过复制、粘贴的部分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55776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1628800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4067944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3491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25649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471601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99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42279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19077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3099902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3851920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4427984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20272" y="4139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36358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580112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改进后的说明：代码段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和深色代码段分离开了，但代码段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又和一个特定的方法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耦合了！最理想的效果是：代码块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既可以执行方法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，又无须在程序中以硬编码的方式直接调用深色代码的方法</a:t>
            </a:r>
            <a:endParaRPr lang="zh-CN" altLang="en-US" sz="20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35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9512" y="1628800"/>
            <a:ext cx="2736304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973" y="1772816"/>
            <a:ext cx="2533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interface Dog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info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run();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public class Hunting</a:t>
            </a:r>
            <a:r>
              <a:rPr lang="en-US" altLang="zh-CN" sz="2000" b="1" dirty="0" smtClean="0">
                <a:solidFill>
                  <a:srgbClr val="C00000"/>
                </a:solidFill>
                <a:latin typeface="+mj-ea"/>
                <a:ea typeface="+mj-ea"/>
              </a:rPr>
              <a:t>Dog 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implements Dog{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info(){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我是一只猎狗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run(){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我奔跑迅速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}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5505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83568" y="1960255"/>
            <a:ext cx="792088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54575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DogUtil{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method1(){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模拟通用方法一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method2(){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29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549010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60657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MyInvocationHandler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implements InvocationHandler{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需要被代理的对象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private Object target;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setTarget(Object target){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this.target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target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执行动态代理对象的所有方法时，都会被替换成执行如下的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invoke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Object invoke(Object proxy, Method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DogUtil du = new DogUtil();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method1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du.method1();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作为主调来执行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Object result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method.invoke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method2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du.method2();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return result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lnSpcReduction="10000"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Reflection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内部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信息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，并能直接操作任意对象的内部属性及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sz="2600" dirty="0">
              <a:ea typeface="宋体" pitchFamily="2" charset="-122"/>
              <a:cs typeface="Arial Unicode MS" pitchFamily="34" charset="-122"/>
            </a:endParaRP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运行时判断任意一个对象所属的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运行时构造任意一个类的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运行时判断任意一个类所具有的成员变量和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运行时调用任意一个对象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的成员变量和方法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生成动态代理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260978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72347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为指定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生成动态代理对象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static 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(Object target)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 handler =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new MyInvokationHandler();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设置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handler.setTarget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创建、并返回一个动态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代理对象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return Proxy.newProxyInstance(target.getClass().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	, 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getInterfaces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 , handler);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639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404994" cy="3574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672347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Test{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创建一个原始的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HuntingDog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对象，作为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 target = new HuntingDog();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以指定的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来创建动态代理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(Dog)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MyProxyFactory.getProxy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dog.info();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dog.run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526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使用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生成一个动态代理时，往往并不会凭空产生一个动态代理，这样没有太大的意义。通常都是为指定的目标对象生成动态代理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这种动态代理在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中被称为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代理可代替目标对象，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代理包含了目标对象的全部方法。但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代理中的方法与目标对象的方法存在差异：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代理里的方法可以在执行目标方法之前、之后插入一些通用处理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34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040" y="1063769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0674" y="2798285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30674" y="3734910"/>
            <a:ext cx="3384550" cy="576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>
                <a:ea typeface="宋体" pitchFamily="2" charset="-122"/>
                <a:cs typeface="Arial Unicode MS" pitchFamily="34" charset="-122"/>
              </a:rPr>
              <a:t>回调目标对象的方法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30674" y="4814410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88024" y="243792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88024" y="539067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95637" y="2437922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195637" y="575103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95637" y="2437922"/>
            <a:ext cx="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225179" y="2980205"/>
            <a:ext cx="49244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AOP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代理的方法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781470" y="337454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781470" y="4311172"/>
            <a:ext cx="921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71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变量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。。。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正常方式：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</a:t>
            </a:r>
            <a:r>
              <a:rPr lang="zh-CN" altLang="en-US" dirty="0" smtClean="0">
                <a:ea typeface="宋体" pitchFamily="2" charset="-122"/>
              </a:rPr>
              <a:t>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引入需要的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包类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new</a:t>
            </a:r>
            <a:r>
              <a:rPr lang="zh-CN" altLang="en-US" dirty="0" smtClean="0">
                <a:ea typeface="宋体" pitchFamily="2" charset="-122"/>
              </a:rPr>
              <a:t>实例化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取得实例化对象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getClass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得到完整的“包类”名称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一、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一、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对照镜子后可以得到的信息：某个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的属性、方法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和构造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器、某个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类到底实现了哪些接口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。对于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每个类而言，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都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为其保留一个不变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类型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的对象。一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包含了特定某个类的有关信息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96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Class</a:t>
            </a:r>
            <a:r>
              <a:rPr lang="zh-CN" altLang="en-US" sz="3600" b="1" dirty="0" smtClean="0">
                <a:ea typeface="宋体" pitchFamily="2" charset="-122"/>
              </a:rPr>
              <a:t>类的常用方法</a:t>
            </a:r>
            <a:endParaRPr lang="en-US" altLang="zh-CN" sz="3600" b="1" dirty="0" smtClean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085666"/>
              </p:ext>
            </p:extLst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/>
                <a:gridCol w="522887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9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221904" cy="6914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实  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注：</a:t>
            </a:r>
            <a:r>
              <a:rPr lang="en-US" altLang="zh-CN" sz="2000" dirty="0" smtClean="0">
                <a:ea typeface="宋体" pitchFamily="2" charset="-122"/>
              </a:rPr>
              <a:t>test4.Person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test4</a:t>
            </a:r>
            <a:r>
              <a:rPr lang="zh-CN" altLang="en-US" sz="2000" dirty="0" smtClean="0">
                <a:ea typeface="宋体" pitchFamily="2" charset="-122"/>
              </a:rPr>
              <a:t>包下的</a:t>
            </a:r>
            <a:r>
              <a:rPr lang="en-US" altLang="zh-CN" sz="2000" dirty="0" smtClean="0">
                <a:ea typeface="宋体" pitchFamily="2" charset="-122"/>
              </a:rPr>
              <a:t>Person</a:t>
            </a:r>
            <a:r>
              <a:rPr lang="zh-CN" altLang="en-US" sz="2000" dirty="0" smtClean="0">
                <a:ea typeface="宋体" pitchFamily="2" charset="-122"/>
              </a:rPr>
              <a:t>类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4411</TotalTime>
  <Words>3072</Words>
  <Application>Microsoft Office PowerPoint</Application>
  <PresentationFormat>全屏显示(4:3)</PresentationFormat>
  <Paragraphs>428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PPT模板</vt:lpstr>
      <vt:lpstr>Visio</vt:lpstr>
      <vt:lpstr>第13章  Java反射机制</vt:lpstr>
      <vt:lpstr>PowerPoint 演示文稿</vt:lpstr>
      <vt:lpstr>课程内容</vt:lpstr>
      <vt:lpstr>PowerPoint 演示文稿</vt:lpstr>
      <vt:lpstr> Java反射机制研究及应用</vt:lpstr>
      <vt:lpstr>一、Class 类</vt:lpstr>
      <vt:lpstr>一、Class 类</vt:lpstr>
      <vt:lpstr>PowerPoint 演示文稿</vt:lpstr>
      <vt:lpstr>实  例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动态代理步骤</vt:lpstr>
      <vt:lpstr>动态代理步骤</vt:lpstr>
      <vt:lpstr>动态代理步骤</vt:lpstr>
      <vt:lpstr>动态代理步骤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524</cp:revision>
  <dcterms:created xsi:type="dcterms:W3CDTF">2012-08-05T14:09:30Z</dcterms:created>
  <dcterms:modified xsi:type="dcterms:W3CDTF">2014-05-13T03:59:32Z</dcterms:modified>
</cp:coreProperties>
</file>