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596" r:id="rId3"/>
    <p:sldId id="486" r:id="rId4"/>
    <p:sldId id="597" r:id="rId5"/>
    <p:sldId id="598" r:id="rId6"/>
    <p:sldId id="599" r:id="rId7"/>
    <p:sldId id="600" r:id="rId8"/>
    <p:sldId id="601"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2" r:id="rId30"/>
    <p:sldId id="623" r:id="rId31"/>
    <p:sldId id="624" r:id="rId32"/>
    <p:sldId id="625" r:id="rId33"/>
    <p:sldId id="626" r:id="rId34"/>
    <p:sldId id="586" r:id="rId35"/>
    <p:sldId id="587" r:id="rId36"/>
    <p:sldId id="588" r:id="rId37"/>
    <p:sldId id="594" r:id="rId38"/>
    <p:sldId id="589" r:id="rId39"/>
    <p:sldId id="590" r:id="rId40"/>
    <p:sldId id="591" r:id="rId41"/>
    <p:sldId id="553" r:id="rId42"/>
    <p:sldId id="25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0" autoAdjust="0"/>
  </p:normalViewPr>
  <p:slideViewPr>
    <p:cSldViewPr>
      <p:cViewPr varScale="1">
        <p:scale>
          <a:sx n="84" d="100"/>
          <a:sy n="84" d="100"/>
        </p:scale>
        <p:origin x="-9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2014/5/14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ea typeface="宋体" charset="-122"/>
              </a:rPr>
              <a:t>物理层和数据链路层涉及物理介质访问和二进制数据流传输。</a:t>
            </a:r>
            <a:endParaRPr lang="en-US" altLang="zh-CN" dirty="0" smtClean="0">
              <a:ea typeface="宋体" charset="-122"/>
            </a:endParaRPr>
          </a:p>
          <a:p>
            <a:pPr eaLnBrk="1" hangingPunct="1"/>
            <a:r>
              <a:rPr lang="zh-CN" altLang="en-US" dirty="0" smtClean="0">
                <a:ea typeface="宋体" charset="-122"/>
              </a:rPr>
              <a:t>网络层的主要协议有</a:t>
            </a:r>
            <a:r>
              <a:rPr lang="en-US" altLang="zh-CN" dirty="0" smtClean="0">
                <a:ea typeface="宋体" charset="-122"/>
              </a:rPr>
              <a:t>IP</a:t>
            </a:r>
            <a:r>
              <a:rPr lang="zh-CN" altLang="en-US" dirty="0" smtClean="0">
                <a:ea typeface="宋体" charset="-122"/>
              </a:rPr>
              <a:t>（</a:t>
            </a:r>
            <a:r>
              <a:rPr lang="en-US" altLang="zh-CN" dirty="0" smtClean="0">
                <a:ea typeface="宋体" charset="-122"/>
              </a:rPr>
              <a:t>Internet protocol</a:t>
            </a:r>
            <a:r>
              <a:rPr lang="zh-CN" altLang="en-US" dirty="0" smtClean="0">
                <a:ea typeface="宋体" charset="-122"/>
              </a:rPr>
              <a:t>）、</a:t>
            </a:r>
            <a:r>
              <a:rPr lang="en-US" altLang="zh-CN" dirty="0" smtClean="0">
                <a:ea typeface="宋体" charset="-122"/>
              </a:rPr>
              <a:t>ICMP</a:t>
            </a:r>
            <a:r>
              <a:rPr lang="zh-CN" altLang="en-US" dirty="0" smtClean="0">
                <a:ea typeface="宋体" charset="-122"/>
              </a:rPr>
              <a:t>（</a:t>
            </a:r>
            <a:r>
              <a:rPr lang="en-US" altLang="zh-CN" dirty="0" smtClean="0">
                <a:ea typeface="宋体" charset="-122"/>
              </a:rPr>
              <a:t>Internet Control Message Protocol</a:t>
            </a:r>
            <a:r>
              <a:rPr lang="zh-CN" altLang="en-US" dirty="0" smtClean="0">
                <a:ea typeface="宋体" charset="-122"/>
              </a:rPr>
              <a:t>，互联网控制报文协议）、</a:t>
            </a:r>
            <a:r>
              <a:rPr lang="en-US" altLang="zh-CN" dirty="0" smtClean="0">
                <a:ea typeface="宋体" charset="-122"/>
              </a:rPr>
              <a:t>IGMP</a:t>
            </a:r>
            <a:r>
              <a:rPr lang="zh-CN" altLang="en-US" dirty="0" smtClean="0">
                <a:ea typeface="宋体" charset="-122"/>
              </a:rPr>
              <a:t>（</a:t>
            </a:r>
            <a:r>
              <a:rPr lang="en-US" altLang="zh-CN" dirty="0" smtClean="0">
                <a:ea typeface="宋体" charset="-122"/>
              </a:rPr>
              <a:t>Internet Group Management Protocol</a:t>
            </a:r>
            <a:r>
              <a:rPr lang="zh-CN" altLang="en-US" dirty="0" smtClean="0">
                <a:ea typeface="宋体" charset="-122"/>
              </a:rPr>
              <a:t>，互联网组管理协议）、</a:t>
            </a:r>
            <a:r>
              <a:rPr lang="en-US" altLang="zh-CN" dirty="0" smtClean="0">
                <a:ea typeface="宋体" charset="-122"/>
              </a:rPr>
              <a:t>ARP</a:t>
            </a:r>
            <a:r>
              <a:rPr lang="zh-CN" altLang="en-US" dirty="0" smtClean="0">
                <a:ea typeface="宋体" charset="-122"/>
              </a:rPr>
              <a:t>（</a:t>
            </a:r>
            <a:r>
              <a:rPr lang="en-US" altLang="zh-CN" dirty="0" smtClean="0">
                <a:ea typeface="宋体" charset="-122"/>
              </a:rPr>
              <a:t>Address Resolution Protocol</a:t>
            </a:r>
            <a:r>
              <a:rPr lang="zh-CN" altLang="en-US" dirty="0" smtClean="0">
                <a:ea typeface="宋体" charset="-122"/>
              </a:rPr>
              <a:t>，地址解析协议）和</a:t>
            </a:r>
            <a:r>
              <a:rPr lang="en-US" altLang="zh-CN" dirty="0" smtClean="0">
                <a:ea typeface="宋体" charset="-122"/>
              </a:rPr>
              <a:t>RARP</a:t>
            </a:r>
            <a:r>
              <a:rPr lang="zh-CN" altLang="en-US" dirty="0" smtClean="0">
                <a:ea typeface="宋体" charset="-122"/>
              </a:rPr>
              <a:t>（</a:t>
            </a:r>
            <a:r>
              <a:rPr lang="en-US" altLang="zh-CN" dirty="0" smtClean="0">
                <a:ea typeface="宋体" charset="-122"/>
              </a:rPr>
              <a:t>Reverse Address Resolution Protocol</a:t>
            </a:r>
            <a:r>
              <a:rPr lang="zh-CN" altLang="en-US" dirty="0" smtClean="0">
                <a:ea typeface="宋体" charset="-122"/>
              </a:rPr>
              <a:t>，反向地址解析协议）等。涉及寻址和路由选择</a:t>
            </a:r>
            <a:endParaRPr lang="en-US" altLang="zh-CN" dirty="0" smtClean="0">
              <a:ea typeface="宋体" charset="-122"/>
            </a:endParaRPr>
          </a:p>
          <a:p>
            <a:pPr eaLnBrk="1" hangingPunct="1"/>
            <a:r>
              <a:rPr lang="zh-CN" altLang="en-US" dirty="0" smtClean="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smtClean="0">
              <a:ea typeface="宋体" charset="-122"/>
            </a:endParaRPr>
          </a:p>
          <a:p>
            <a:pPr eaLnBrk="1" hangingPunct="1"/>
            <a:r>
              <a:rPr lang="zh-CN" altLang="en-US" smtClean="0">
                <a:ea typeface="宋体" charset="-122"/>
              </a:rPr>
              <a:t>应用层提供应用程序的网络接口。</a:t>
            </a:r>
            <a:endParaRPr lang="zh-CN" altLang="en-US" dirty="0" smtClean="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p14="http://schemas.microsoft.com/office/powerpoint/2010/main" val="282760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192.168.1.10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196752"/>
            <a:ext cx="8208912" cy="2088232"/>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14</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t>
            </a:r>
            <a:r>
              <a:rPr lang="zh-CN" altLang="en-US" sz="8000" b="1" dirty="0" smtClean="0">
                <a:solidFill>
                  <a:srgbClr val="000066"/>
                </a:solidFill>
                <a:latin typeface="楷体" pitchFamily="49" charset="-122"/>
                <a:ea typeface="楷体" pitchFamily="49" charset="-122"/>
              </a:rPr>
              <a:t>网络</a:t>
            </a:r>
            <a:r>
              <a:rPr lang="zh-CN" altLang="en-US" sz="8000" b="1" dirty="0">
                <a:solidFill>
                  <a:srgbClr val="000066"/>
                </a:solidFill>
                <a:latin typeface="楷体" pitchFamily="49" charset="-122"/>
                <a:ea typeface="楷体" pitchFamily="49" charset="-122"/>
              </a:rPr>
              <a:t>编程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pic>
        <p:nvPicPr>
          <p:cNvPr id="5" name="Picture 2" descr="C:\Users\shkstart\Desktop\10785352_112016256000_2.jpg"/>
          <p:cNvPicPr>
            <a:picLocks noChangeAspect="1" noChangeArrowheads="1"/>
          </p:cNvPicPr>
          <p:nvPr/>
        </p:nvPicPr>
        <p:blipFill rotWithShape="1">
          <a:blip r:embed="rId3">
            <a:extLst>
              <a:ext uri="{28A0092B-C50C-407E-A947-70E740481C1C}">
                <a14:useLocalDpi xmlns:a14="http://schemas.microsoft.com/office/drawing/2010/main" val="0"/>
              </a:ext>
            </a:extLst>
          </a:blip>
          <a:srcRect b="4711"/>
          <a:stretch/>
        </p:blipFill>
        <p:spPr bwMode="auto">
          <a:xfrm>
            <a:off x="4716016" y="2996952"/>
            <a:ext cx="4427984" cy="3164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smtClean="0">
                <a:latin typeface="+mn-lt"/>
                <a:ea typeface="宋体" pitchFamily="2" charset="-122"/>
              </a:rPr>
              <a:t>通讯要素</a:t>
            </a:r>
            <a:r>
              <a:rPr lang="en-US" altLang="zh-CN" sz="4000" b="1" dirty="0" smtClean="0">
                <a:latin typeface="+mn-lt"/>
                <a:ea typeface="宋体" pitchFamily="2" charset="-122"/>
              </a:rPr>
              <a:t>1</a:t>
            </a:r>
            <a:r>
              <a:rPr lang="zh-CN" altLang="en-US" sz="4000" b="1" dirty="0" smtClean="0">
                <a:latin typeface="+mn-lt"/>
                <a:ea typeface="宋体" pitchFamily="2" charset="-122"/>
              </a:rPr>
              <a:t>：</a:t>
            </a:r>
            <a:r>
              <a:rPr lang="en-US" altLang="zh-CN" sz="4000" b="1" dirty="0" smtClean="0">
                <a:latin typeface="+mn-lt"/>
                <a:ea typeface="宋体" pitchFamily="2" charset="-122"/>
              </a:rPr>
              <a:t>IP </a:t>
            </a:r>
            <a:r>
              <a:rPr lang="zh-CN" altLang="en-US" sz="4000" b="1" dirty="0" smtClean="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type="body" idx="1"/>
          </p:nvPr>
        </p:nvSpPr>
        <p:spPr>
          <a:xfrm>
            <a:off x="323528" y="1484784"/>
            <a:ext cx="8640960" cy="5040560"/>
          </a:xfrm>
        </p:spPr>
        <p:txBody>
          <a:bodyPr>
            <a:normAutofit fontScale="92500"/>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smtClean="0">
                <a:ea typeface="宋体" pitchFamily="2" charset="-122"/>
                <a:cs typeface="Arial Unicode MS" pitchFamily="34" charset="-122"/>
              </a:rPr>
              <a:t>IP </a:t>
            </a:r>
            <a:r>
              <a:rPr lang="zh-CN" altLang="en-US" b="1" dirty="0" smtClean="0">
                <a:ea typeface="宋体" pitchFamily="2" charset="-122"/>
                <a:cs typeface="Arial Unicode MS" pitchFamily="34" charset="-122"/>
              </a:rPr>
              <a:t>地址：</a:t>
            </a:r>
            <a:r>
              <a:rPr lang="en-US" altLang="zh-CN" dirty="0" err="1" smtClean="0">
                <a:ea typeface="宋体" pitchFamily="2" charset="-122"/>
                <a:cs typeface="Arial Unicode MS" pitchFamily="34" charset="-122"/>
              </a:rPr>
              <a:t>InetAddress</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唯一的标识 </a:t>
            </a:r>
            <a:r>
              <a:rPr lang="en-US" altLang="zh-CN" dirty="0" smtClean="0">
                <a:ea typeface="宋体" pitchFamily="2" charset="-122"/>
                <a:cs typeface="Arial Unicode MS" pitchFamily="34" charset="-122"/>
              </a:rPr>
              <a:t>Internet </a:t>
            </a:r>
            <a:r>
              <a:rPr lang="zh-CN" altLang="en-US" dirty="0" smtClean="0">
                <a:ea typeface="宋体" pitchFamily="2" charset="-122"/>
                <a:cs typeface="Arial Unicode MS" pitchFamily="34" charset="-122"/>
              </a:rPr>
              <a:t>上</a:t>
            </a:r>
            <a:r>
              <a:rPr lang="zh-CN" altLang="en-US" dirty="0">
                <a:ea typeface="宋体" pitchFamily="2" charset="-122"/>
                <a:cs typeface="Arial Unicode MS" pitchFamily="34" charset="-122"/>
              </a:rPr>
              <a:t>的</a:t>
            </a:r>
            <a:r>
              <a:rPr lang="zh-CN" altLang="en-US" dirty="0" smtClean="0">
                <a:ea typeface="宋体" pitchFamily="2" charset="-122"/>
                <a:cs typeface="Arial Unicode MS" pitchFamily="34" charset="-122"/>
              </a:rPr>
              <a:t>计算机</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本地回环地址</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hostAddress</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smtClean="0">
                <a:ea typeface="宋体" pitchFamily="2" charset="-122"/>
                <a:cs typeface="Arial Unicode MS" pitchFamily="34" charset="-122"/>
              </a:rPr>
              <a:t>127.0.0.1      </a:t>
            </a:r>
            <a:r>
              <a:rPr lang="zh-CN" altLang="en-US" dirty="0" smtClean="0">
                <a:ea typeface="宋体" pitchFamily="2" charset="-122"/>
                <a:cs typeface="Arial Unicode MS" pitchFamily="34" charset="-122"/>
              </a:rPr>
              <a:t>主机名</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hostName</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localhost</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smtClean="0">
                <a:ea typeface="宋体" pitchFamily="2" charset="-122"/>
                <a:cs typeface="Arial Unicode MS" pitchFamily="34" charset="-122"/>
              </a:rPr>
              <a:t>端口</a:t>
            </a:r>
            <a:r>
              <a:rPr lang="zh-CN" altLang="en-US" sz="2800" b="1" dirty="0">
                <a:ea typeface="宋体" pitchFamily="2" charset="-122"/>
                <a:cs typeface="Arial Unicode MS" pitchFamily="34" charset="-122"/>
              </a:rPr>
              <a:t>号</a:t>
            </a:r>
            <a:r>
              <a:rPr lang="zh-CN" altLang="en-US" sz="2800" dirty="0">
                <a:ea typeface="宋体" pitchFamily="2" charset="-122"/>
                <a:cs typeface="Arial Unicode MS" pitchFamily="34" charset="-122"/>
              </a:rPr>
              <a:t>标识正在计算机上运行的进程（程序</a:t>
            </a:r>
            <a:r>
              <a:rPr lang="zh-CN" altLang="en-US" sz="2800" dirty="0" smtClean="0">
                <a:ea typeface="宋体" pitchFamily="2" charset="-122"/>
                <a:cs typeface="Arial Unicode MS" pitchFamily="34" charset="-122"/>
              </a:rPr>
              <a:t>）</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smtClean="0">
                <a:ea typeface="宋体" pitchFamily="2" charset="-122"/>
                <a:cs typeface="Arial Unicode MS" pitchFamily="34" charset="-122"/>
              </a:rPr>
              <a:t>不同的进程有不同的端口号</a:t>
            </a:r>
            <a:endParaRPr lang="en-US" altLang="zh-CN" sz="2400" dirty="0" smtClean="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a:t>
            </a:r>
            <a:r>
              <a:rPr lang="zh-CN" altLang="en-US" sz="2400" dirty="0" smtClean="0">
                <a:ea typeface="宋体" pitchFamily="2" charset="-122"/>
                <a:cs typeface="Arial Unicode MS" pitchFamily="34" charset="-122"/>
              </a:rPr>
              <a:t>如</a:t>
            </a:r>
            <a:r>
              <a:rPr lang="en-US" altLang="zh-CN" sz="2400" dirty="0" err="1" smtClean="0">
                <a:ea typeface="宋体" pitchFamily="2" charset="-122"/>
                <a:cs typeface="Arial Unicode MS" pitchFamily="34" charset="-122"/>
              </a:rPr>
              <a:t>MySql</a:t>
            </a:r>
            <a:r>
              <a:rPr lang="zh-CN" altLang="en-US" sz="2400" dirty="0" smtClean="0">
                <a:ea typeface="宋体" pitchFamily="2" charset="-122"/>
                <a:cs typeface="Arial Unicode MS" pitchFamily="34" charset="-122"/>
              </a:rPr>
              <a:t>占用端口</a:t>
            </a:r>
            <a:r>
              <a:rPr lang="en-US" altLang="zh-CN" sz="2400" dirty="0" smtClean="0">
                <a:ea typeface="宋体" pitchFamily="2" charset="-122"/>
                <a:cs typeface="Arial Unicode MS" pitchFamily="34" charset="-122"/>
              </a:rPr>
              <a:t>3306</a:t>
            </a:r>
            <a:r>
              <a:rPr lang="zh-CN" altLang="en-US" sz="2400" dirty="0" smtClean="0">
                <a:ea typeface="宋体" pitchFamily="2" charset="-122"/>
                <a:cs typeface="Arial Unicode MS" pitchFamily="34" charset="-122"/>
              </a:rPr>
              <a:t>，</a:t>
            </a:r>
            <a:r>
              <a:rPr lang="en-US" altLang="zh-CN" sz="2400" dirty="0">
                <a:ea typeface="宋体" pitchFamily="2" charset="-122"/>
                <a:cs typeface="Arial Unicode MS" pitchFamily="34" charset="-122"/>
              </a:rPr>
              <a:t>http</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80</a:t>
            </a:r>
            <a:r>
              <a:rPr lang="zh-CN" altLang="en-US" sz="2400" dirty="0">
                <a:ea typeface="宋体" pitchFamily="2" charset="-122"/>
                <a:cs typeface="Arial Unicode MS" pitchFamily="34" charset="-122"/>
              </a:rPr>
              <a:t>等）。除非我们需要访问这些特定服务，否则，就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zh-CN" altLang="en-US" sz="2400" b="1" dirty="0" smtClean="0">
                <a:solidFill>
                  <a:srgbClr val="0000FF"/>
                </a:solidFill>
                <a:ea typeface="宋体" pitchFamily="2" charset="-122"/>
                <a:cs typeface="Arial Unicode MS" pitchFamily="34" charset="-122"/>
              </a:rPr>
              <a:t>端口</a:t>
            </a:r>
            <a:r>
              <a:rPr lang="zh-CN" altLang="en-US" sz="2400" b="1" dirty="0">
                <a:solidFill>
                  <a:srgbClr val="0000FF"/>
                </a:solidFill>
                <a:ea typeface="宋体" pitchFamily="2" charset="-122"/>
                <a:cs typeface="Arial Unicode MS" pitchFamily="34" charset="-122"/>
              </a:rPr>
              <a:t>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地址的组合得出一个网络套接字</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p:txBody>
      </p:sp>
    </p:spTree>
    <p:extLst>
      <p:ext uri="{BB962C8B-B14F-4D97-AF65-F5344CB8AC3E}">
        <p14:creationId xmlns:p14="http://schemas.microsoft.com/office/powerpoint/2010/main" val="316741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2483768" y="2780928"/>
            <a:ext cx="39604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smtClean="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smtClean="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smtClean="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smtClean="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dirty="0" smtClean="0"/>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80312" y="4269951"/>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3" name="直接连接符 2"/>
          <p:cNvCxnSpPr>
            <a:stCxn id="23" idx="1"/>
          </p:cNvCxnSpPr>
          <p:nvPr/>
        </p:nvCxnSpPr>
        <p:spPr>
          <a:xfrm>
            <a:off x="7218022" y="4116489"/>
            <a:ext cx="68434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5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smtClean="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type="body" idx="1"/>
          </p:nvPr>
        </p:nvSpPr>
        <p:spPr>
          <a:xfrm>
            <a:off x="395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lgn="just">
              <a:buFont typeface="Wingdings" pitchFamily="2" charset="2"/>
              <a:buChar char="Ø"/>
            </a:pPr>
            <a:r>
              <a:rPr lang="zh-CN" altLang="en-US" dirty="0" smtClean="0">
                <a:solidFill>
                  <a:srgbClr val="C00000"/>
                </a:solidFill>
                <a:ea typeface="宋体" pitchFamily="2" charset="-122"/>
                <a:cs typeface="Arial Unicode MS" pitchFamily="34" charset="-122"/>
              </a:rPr>
              <a:t>域名</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www.atguigu.com</a:t>
            </a:r>
            <a:endParaRPr lang="en-US" altLang="zh-CN" dirty="0">
              <a:ea typeface="宋体" pitchFamily="2" charset="-122"/>
              <a:cs typeface="Arial Unicode MS" pitchFamily="34" charset="-122"/>
            </a:endParaRPr>
          </a:p>
          <a:p>
            <a:pPr lvl="1" algn="just">
              <a:buFont typeface="Wingdings" pitchFamily="2" charset="2"/>
              <a:buChar char="Ø"/>
            </a:pPr>
            <a:r>
              <a:rPr lang="en-US" altLang="zh-CN" dirty="0" smtClean="0">
                <a:solidFill>
                  <a:srgbClr val="C00000"/>
                </a:solidFill>
                <a:ea typeface="宋体" pitchFamily="2" charset="-122"/>
                <a:cs typeface="Arial Unicode MS" pitchFamily="34" charset="-122"/>
              </a:rPr>
              <a:t>IP </a:t>
            </a:r>
            <a:r>
              <a:rPr lang="zh-CN" altLang="en-US" dirty="0" smtClean="0">
                <a:solidFill>
                  <a:srgbClr val="C00000"/>
                </a:solidFill>
                <a:ea typeface="宋体" pitchFamily="2" charset="-122"/>
                <a:cs typeface="Arial Unicode MS" pitchFamily="34" charset="-122"/>
              </a:rPr>
              <a:t>地址</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hostAddress</a:t>
            </a:r>
            <a:r>
              <a:rPr lang="en-US" altLang="zh-CN" dirty="0" smtClean="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202.108.35.210</a:t>
            </a:r>
            <a:endParaRPr lang="en-US" altLang="zh-CN" dirty="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a:t>
            </a:r>
            <a:r>
              <a:rPr lang="zh-CN" altLang="en-US" sz="2400" dirty="0" smtClean="0">
                <a:ea typeface="宋体" pitchFamily="2" charset="-122"/>
                <a:cs typeface="Arial Unicode MS" pitchFamily="34" charset="-122"/>
              </a:rPr>
              <a:t>类主要表示</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地址，两个子类：</a:t>
            </a:r>
            <a:r>
              <a:rPr lang="en-US" altLang="zh-CN" sz="2400" dirty="0" smtClean="0">
                <a:ea typeface="宋体" pitchFamily="2" charset="-122"/>
                <a:cs typeface="Arial Unicode MS" pitchFamily="34" charset="-122"/>
              </a:rPr>
              <a:t>Inet4Address</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Inet6Address</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 </a:t>
            </a:r>
            <a:r>
              <a:rPr lang="zh-CN" altLang="en-US" sz="2400" dirty="0" smtClean="0">
                <a:ea typeface="宋体" pitchFamily="2" charset="-122"/>
                <a:cs typeface="Arial Unicode MS" pitchFamily="34" charset="-122"/>
              </a:rPr>
              <a:t>类对象含有一个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主机地址的域名和</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a:t>
            </a:r>
            <a:r>
              <a:rPr lang="en-US" altLang="zh-CN" sz="2400" dirty="0" smtClean="0">
                <a:ea typeface="宋体" pitchFamily="2" charset="-122"/>
                <a:cs typeface="Arial Unicode MS" pitchFamily="34" charset="-122"/>
              </a:rPr>
              <a:t>www.atguigu.com </a:t>
            </a:r>
            <a:r>
              <a:rPr lang="zh-CN" altLang="en-US" sz="2400" dirty="0" smtClean="0">
                <a:ea typeface="宋体" pitchFamily="2" charset="-122"/>
                <a:cs typeface="Arial Unicode MS" pitchFamily="34" charset="-122"/>
              </a:rPr>
              <a:t>和 </a:t>
            </a:r>
            <a:r>
              <a:rPr lang="en-US" altLang="zh-CN" sz="2400" dirty="0" smtClean="0">
                <a:ea typeface="宋体" pitchFamily="2" charset="-122"/>
                <a:cs typeface="Arial Unicode MS" pitchFamily="34" charset="-122"/>
              </a:rPr>
              <a:t>202.108.35.210</a:t>
            </a:r>
            <a:r>
              <a:rPr lang="zh-CN" altLang="en-US" sz="2400" dirty="0" smtClean="0">
                <a:ea typeface="宋体" pitchFamily="2" charset="-122"/>
                <a:cs typeface="Arial Unicode MS" pitchFamily="34" charset="-122"/>
              </a:rPr>
              <a:t>。</a:t>
            </a:r>
          </a:p>
          <a:p>
            <a:pPr>
              <a:buFont typeface="Wingdings" pitchFamily="2" charset="2"/>
              <a:buChar char="l"/>
            </a:pPr>
            <a:r>
              <a:rPr lang="zh-CN" altLang="en-US" sz="2400" dirty="0" smtClean="0">
                <a:ea typeface="宋体" pitchFamily="2" charset="-122"/>
                <a:cs typeface="Arial Unicode MS" pitchFamily="34" charset="-122"/>
              </a:rPr>
              <a:t>域名容易记忆，当在连接网络时输入一个主机的域名后，域名服务器（</a:t>
            </a:r>
            <a:r>
              <a:rPr lang="en-US" altLang="zh-CN" sz="2400" dirty="0" smtClean="0">
                <a:ea typeface="宋体" pitchFamily="2" charset="-122"/>
                <a:cs typeface="Arial Unicode MS" pitchFamily="34" charset="-122"/>
              </a:rPr>
              <a:t>DNS</a:t>
            </a:r>
            <a:r>
              <a:rPr lang="zh-CN" altLang="en-US" sz="2400" dirty="0" smtClean="0">
                <a:ea typeface="宋体" pitchFamily="2" charset="-122"/>
                <a:cs typeface="Arial Unicode MS" pitchFamily="34" charset="-122"/>
              </a:rPr>
              <a:t>）负责将域名转化成</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地址，这样才能和主机建立连接。 </a:t>
            </a:r>
            <a:r>
              <a:rPr lang="en-US" altLang="zh-CN" sz="2400" b="1" dirty="0" smtClean="0">
                <a:solidFill>
                  <a:srgbClr val="0000FF"/>
                </a:solidFill>
                <a:ea typeface="宋体" pitchFamily="2" charset="-122"/>
                <a:cs typeface="Arial Unicode MS" pitchFamily="34" charset="-122"/>
              </a:rPr>
              <a:t>-------</a:t>
            </a:r>
            <a:r>
              <a:rPr lang="zh-CN" altLang="en-US" sz="2400" b="1" dirty="0" smtClean="0">
                <a:solidFill>
                  <a:srgbClr val="0000FF"/>
                </a:solidFill>
                <a:ea typeface="宋体" pitchFamily="2" charset="-122"/>
                <a:cs typeface="Arial Unicode MS" pitchFamily="34" charset="-122"/>
              </a:rPr>
              <a:t>域名解析</a:t>
            </a:r>
            <a:endParaRPr lang="zh-CN" altLang="en-US" sz="24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236722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0328"/>
            <a:ext cx="3211328" cy="29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smtClean="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smtClean="0">
                <a:latin typeface="宋体" pitchFamily="2" charset="-122"/>
                <a:ea typeface="宋体" pitchFamily="2" charset="-122"/>
              </a:rPr>
              <a:t>网络服务器</a:t>
            </a:r>
            <a:endParaRPr lang="zh-CN" altLang="en-US" b="1" dirty="0">
              <a:latin typeface="宋体" pitchFamily="2" charset="-122"/>
              <a:ea typeface="宋体" pitchFamily="2" charset="-122"/>
            </a:endParaRP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a:t>
            </a:r>
            <a:r>
              <a:rPr lang="en-US" altLang="zh-CN" dirty="0" smtClean="0"/>
              <a:t>Windows\System32\drivers\etc\hosts</a:t>
            </a:r>
            <a:endParaRPr lang="zh-CN" altLang="en-US" dirty="0"/>
          </a:p>
        </p:txBody>
      </p:sp>
      <p:sp>
        <p:nvSpPr>
          <p:cNvPr id="22" name="TextBox 21"/>
          <p:cNvSpPr txBox="1"/>
          <p:nvPr/>
        </p:nvSpPr>
        <p:spPr>
          <a:xfrm>
            <a:off x="395536" y="5589240"/>
            <a:ext cx="4060596"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3414" y="4091882"/>
            <a:ext cx="3987813" cy="2289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2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smtClean="0">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457200" y="1412776"/>
            <a:ext cx="8229600" cy="4525963"/>
          </a:xfrm>
        </p:spPr>
        <p:txBody>
          <a:bodyPr>
            <a:normAutofit/>
          </a:bodyPr>
          <a:lstStyle/>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类没有提供公共的构造器，而是提供了如下两个静态方法来获取</a:t>
            </a:r>
            <a:r>
              <a:rPr lang="en-US" altLang="zh-CN" sz="2400" dirty="0" smtClean="0">
                <a:ea typeface="宋体" pitchFamily="2" charset="-122"/>
              </a:rPr>
              <a:t>InetAddress</a:t>
            </a:r>
            <a:r>
              <a:rPr lang="zh-CN" altLang="en-US" sz="2400" dirty="0" smtClean="0">
                <a:ea typeface="宋体" pitchFamily="2" charset="-122"/>
              </a:rPr>
              <a:t>实例</a:t>
            </a: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提供了如下几个常用的方法</a:t>
            </a:r>
            <a:endParaRPr lang="en-US" altLang="zh-CN" sz="2400" dirty="0" smtClean="0">
              <a:ea typeface="宋体" pitchFamily="2" charset="-122"/>
            </a:endParaRPr>
          </a:p>
          <a:p>
            <a:pPr marL="0" indent="0">
              <a:buNone/>
            </a:pPr>
            <a:endParaRPr lang="en-US" altLang="zh-CN" sz="2400" dirty="0" smtClean="0">
              <a:ea typeface="宋体" pitchFamily="2" charset="-122"/>
            </a:endParaRPr>
          </a:p>
          <a:p>
            <a:pPr marL="0" indent="0">
              <a:buNone/>
            </a:pPr>
            <a:r>
              <a:rPr lang="en-US" altLang="zh-CN" sz="2400" dirty="0">
                <a:ea typeface="宋体" pitchFamily="2" charset="-122"/>
              </a:rPr>
              <a:t> </a:t>
            </a:r>
            <a:r>
              <a:rPr lang="en-US" altLang="zh-CN" sz="2400" dirty="0" smtClean="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64" y="2847534"/>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864" y="2233463"/>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33664"/>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487488"/>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000" y="6035427"/>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54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smtClean="0">
                <a:latin typeface="+mn-lt"/>
                <a:ea typeface="宋体" pitchFamily="2" charset="-122"/>
                <a:cs typeface="Arial Unicode MS" pitchFamily="34" charset="-122"/>
              </a:rPr>
              <a:t>InetAdress</a:t>
            </a:r>
            <a:r>
              <a:rPr lang="en-US" altLang="zh-CN" sz="3600" b="1" dirty="0" smtClean="0">
                <a:latin typeface="+mn-lt"/>
                <a:ea typeface="宋体" pitchFamily="2" charset="-122"/>
                <a:cs typeface="Arial Unicode MS" pitchFamily="34" charset="-122"/>
              </a:rPr>
              <a:t> </a:t>
            </a:r>
            <a:r>
              <a:rPr lang="zh-CN" altLang="en-US" sz="3600" b="1" dirty="0" smtClean="0">
                <a:latin typeface="+mn-lt"/>
                <a:ea typeface="宋体" pitchFamily="2" charset="-122"/>
                <a:cs typeface="Arial Unicode MS" pitchFamily="34" charset="-122"/>
              </a:rPr>
              <a:t>代码示例</a:t>
            </a:r>
            <a:endParaRPr lang="zh-CN" altLang="en-US" sz="3600"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1766900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通讯要素</a:t>
            </a:r>
            <a:r>
              <a:rPr lang="en-US" altLang="zh-CN" b="1" dirty="0" smtClean="0">
                <a:latin typeface="+mn-lt"/>
                <a:ea typeface="宋体" pitchFamily="2" charset="-122"/>
              </a:rPr>
              <a:t>2</a:t>
            </a:r>
            <a:r>
              <a:rPr lang="zh-CN" altLang="en-US" b="1" dirty="0" smtClean="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smtClean="0">
                <a:latin typeface="宋体" pitchFamily="2" charset="-122"/>
                <a:ea typeface="宋体" pitchFamily="2" charset="-122"/>
              </a:rPr>
              <a:t>网络通信协议</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smtClean="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smtClean="0">
                <a:latin typeface="宋体" pitchFamily="2" charset="-122"/>
                <a:ea typeface="宋体" pitchFamily="2" charset="-122"/>
              </a:rPr>
              <a:t>通信协议分层的思想</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419639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smtClean="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type="body" idx="1"/>
          </p:nvPr>
        </p:nvSpPr>
        <p:spPr>
          <a:xfrm>
            <a:off x="251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smtClean="0">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smtClean="0">
                <a:solidFill>
                  <a:srgbClr val="0000FF"/>
                </a:solidFill>
                <a:ea typeface="宋体" pitchFamily="2" charset="-122"/>
                <a:cs typeface="Arial Unicode MS" pitchFamily="34" charset="-122"/>
              </a:rPr>
              <a:t>TCP/IP </a:t>
            </a:r>
            <a:r>
              <a:rPr lang="zh-CN" altLang="en-US" sz="2400" b="1" dirty="0" smtClean="0">
                <a:solidFill>
                  <a:srgbClr val="0000FF"/>
                </a:solidFill>
                <a:ea typeface="宋体" pitchFamily="2" charset="-122"/>
                <a:cs typeface="Arial Unicode MS" pitchFamily="34" charset="-122"/>
              </a:rPr>
              <a:t>以</a:t>
            </a:r>
            <a:r>
              <a:rPr lang="zh-CN" altLang="en-US" sz="2400" b="1" dirty="0">
                <a:solidFill>
                  <a:srgbClr val="0000FF"/>
                </a:solidFill>
                <a:ea typeface="宋体" pitchFamily="2" charset="-122"/>
                <a:cs typeface="Arial Unicode MS" pitchFamily="34" charset="-122"/>
              </a:rPr>
              <a:t>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IP(Internet Protocol)</a:t>
            </a:r>
            <a:r>
              <a:rPr lang="zh-CN" altLang="en-US" sz="2400" dirty="0" smtClean="0">
                <a:ea typeface="宋体" pitchFamily="2" charset="-122"/>
                <a:cs typeface="Arial Unicode MS" pitchFamily="34" charset="-122"/>
              </a:rPr>
              <a:t>协议是网络层的主要协议，支持网间互连的数据通信。</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en-US" altLang="zh-CN" sz="2400" dirty="0" smtClean="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a:t>
            </a:r>
            <a:r>
              <a:rPr lang="zh-CN" altLang="en-US" sz="2400" dirty="0" smtClean="0">
                <a:ea typeface="宋体" pitchFamily="2" charset="-122"/>
                <a:cs typeface="Arial Unicode MS" pitchFamily="34" charset="-122"/>
              </a:rPr>
              <a:t>即</a:t>
            </a:r>
            <a:r>
              <a:rPr lang="zh-CN" altLang="en-US" sz="2400" b="1" dirty="0" smtClean="0">
                <a:solidFill>
                  <a:srgbClr val="0000FF"/>
                </a:solidFill>
                <a:ea typeface="宋体" pitchFamily="2" charset="-122"/>
                <a:cs typeface="Arial Unicode MS" pitchFamily="34" charset="-122"/>
              </a:rPr>
              <a:t>物理链路层</a:t>
            </a:r>
            <a:r>
              <a:rPr lang="zh-CN" altLang="en-US" sz="2400" b="1" dirty="0">
                <a:solidFill>
                  <a:srgbClr val="0000FF"/>
                </a:solidFill>
                <a:ea typeface="宋体" pitchFamily="2" charset="-122"/>
                <a:cs typeface="Arial Unicode MS" pitchFamily="34" charset="-122"/>
              </a:rPr>
              <a:t>、</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3255853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2771800" y="887008"/>
            <a:ext cx="4176464" cy="719906"/>
          </a:xfrm>
        </p:spPr>
        <p:txBody>
          <a:bodyPr anchor="ctr">
            <a:normAutofit/>
          </a:bodyPr>
          <a:lstStyle/>
          <a:p>
            <a:r>
              <a:rPr lang="en-US" altLang="zh-CN" sz="4000" b="1" dirty="0" smtClean="0">
                <a:latin typeface="+mn-lt"/>
                <a:ea typeface="宋体" pitchFamily="2" charset="-122"/>
                <a:cs typeface="Arial Unicode MS" pitchFamily="34" charset="-122"/>
              </a:rPr>
              <a:t>TCP </a:t>
            </a:r>
            <a:r>
              <a:rPr lang="zh-CN" altLang="en-US" sz="4000" b="1" dirty="0" smtClean="0">
                <a:latin typeface="+mn-lt"/>
                <a:ea typeface="宋体" pitchFamily="2" charset="-122"/>
                <a:cs typeface="Arial Unicode MS" pitchFamily="34" charset="-122"/>
              </a:rPr>
              <a:t>和 </a:t>
            </a:r>
            <a:r>
              <a:rPr lang="en-US" altLang="zh-CN" sz="4000" b="1" dirty="0" smtClean="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TCP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使用</a:t>
            </a:r>
            <a:r>
              <a:rPr kumimoji="0" lang="en-US" altLang="zh-CN" dirty="0">
                <a:latin typeface="+mn-lt"/>
                <a:cs typeface="Arial Unicode MS" pitchFamily="34" charset="-122"/>
              </a:rPr>
              <a:t>TCP</a:t>
            </a:r>
            <a:r>
              <a:rPr kumimoji="0" lang="zh-CN" altLang="en-US" dirty="0" smtClean="0">
                <a:latin typeface="+mn-lt"/>
                <a:cs typeface="Arial Unicode MS" pitchFamily="34" charset="-122"/>
              </a:rPr>
              <a:t>协议前，须</a:t>
            </a:r>
            <a:r>
              <a:rPr kumimoji="0" lang="zh-CN" altLang="en-US" dirty="0">
                <a:latin typeface="+mn-lt"/>
                <a:cs typeface="Arial Unicode MS" pitchFamily="34" charset="-122"/>
              </a:rPr>
              <a:t>先建立</a:t>
            </a:r>
            <a:r>
              <a:rPr kumimoji="0" lang="en-US" altLang="zh-CN" dirty="0">
                <a:latin typeface="+mn-lt"/>
                <a:cs typeface="Arial Unicode MS" pitchFamily="34" charset="-122"/>
              </a:rPr>
              <a:t>TCP</a:t>
            </a:r>
            <a:r>
              <a:rPr kumimoji="0" lang="zh-CN" altLang="en-US" dirty="0" smtClean="0">
                <a:latin typeface="+mn-lt"/>
                <a:cs typeface="Arial Unicode MS" pitchFamily="34" charset="-122"/>
              </a:rPr>
              <a:t>连接，形成传输数据通道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传输前，采用“</a:t>
            </a:r>
            <a:r>
              <a:rPr kumimoji="0" lang="zh-CN" altLang="en-US" b="1" dirty="0" smtClean="0">
                <a:latin typeface="+mn-lt"/>
                <a:cs typeface="Arial Unicode MS" pitchFamily="34" charset="-122"/>
              </a:rPr>
              <a:t>三次握手</a:t>
            </a:r>
            <a:r>
              <a:rPr kumimoji="0" lang="zh-CN" altLang="en-US" dirty="0" smtClean="0">
                <a:latin typeface="+mn-lt"/>
                <a:cs typeface="Arial Unicode MS" pitchFamily="34" charset="-122"/>
              </a:rPr>
              <a:t>”方式，是可靠的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a:t>
            </a:r>
            <a:r>
              <a:rPr kumimoji="0" lang="zh-CN" altLang="en-US" dirty="0" smtClean="0">
                <a:latin typeface="+mn-lt"/>
                <a:cs typeface="Arial Unicode MS" pitchFamily="34" charset="-122"/>
              </a:rPr>
              <a:t>进程：客户端、服务端</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在连接中可进行大数据量的传输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传输完毕，需释放已建立</a:t>
            </a:r>
            <a:r>
              <a:rPr kumimoji="0" lang="zh-CN" altLang="en-US" dirty="0">
                <a:latin typeface="+mn-lt"/>
                <a:cs typeface="Arial Unicode MS" pitchFamily="34" charset="-122"/>
              </a:rPr>
              <a:t>的</a:t>
            </a:r>
            <a:r>
              <a:rPr kumimoji="0" lang="zh-CN" altLang="en-US" dirty="0" smtClean="0">
                <a:latin typeface="+mn-lt"/>
                <a:cs typeface="Arial Unicode MS" pitchFamily="34" charset="-122"/>
              </a:rPr>
              <a:t>连接，效率低</a:t>
            </a:r>
          </a:p>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UDP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将数据、源、目的封装成数据包，不需要建立连接</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每个数据报的大小限制在</a:t>
            </a:r>
            <a:r>
              <a:rPr kumimoji="0" lang="en-US" altLang="zh-CN" dirty="0" smtClean="0">
                <a:latin typeface="+mn-lt"/>
                <a:cs typeface="Arial Unicode MS" pitchFamily="34" charset="-122"/>
              </a:rPr>
              <a:t>64K</a:t>
            </a:r>
            <a:r>
              <a:rPr kumimoji="0" lang="zh-CN" altLang="en-US" dirty="0" smtClean="0">
                <a:latin typeface="+mn-lt"/>
                <a:cs typeface="Arial Unicode MS" pitchFamily="34" charset="-122"/>
              </a:rPr>
              <a:t>内</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因无需连接，故是不可靠的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extLst>
      <p:ext uri="{BB962C8B-B14F-4D97-AF65-F5344CB8AC3E}">
        <p14:creationId xmlns:p14="http://schemas.microsoft.com/office/powerpoint/2010/main" val="14112708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开发</a:t>
            </a:r>
            <a:r>
              <a:rPr lang="zh-CN" altLang="en-US" sz="2400" dirty="0">
                <a:ea typeface="宋体" pitchFamily="2" charset="-122"/>
                <a:cs typeface="Arial Unicode MS" pitchFamily="34" charset="-122"/>
              </a:rPr>
              <a:t>网络应用程序早已被广泛的采用，以至于成为事实上的标准</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dirty="0" smtClean="0">
                <a:ea typeface="宋体" pitchFamily="2" charset="-122"/>
                <a:cs typeface="Arial Unicode MS" pitchFamily="34" charset="-122"/>
              </a:rPr>
              <a:t>通信的两端都要有</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，是两台机器间通信的端点</a:t>
            </a:r>
            <a:endParaRPr lang="en-US" altLang="zh-CN" sz="2400" dirty="0" smtClean="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smtClean="0">
                <a:ea typeface="宋体" pitchFamily="2" charset="-122"/>
              </a:rPr>
              <a:t>Socket</a:t>
            </a:r>
            <a:r>
              <a:rPr lang="zh-CN" altLang="en-US" sz="2400" dirty="0" smtClean="0">
                <a:ea typeface="宋体" pitchFamily="2" charset="-122"/>
              </a:rPr>
              <a:t>允许程序把网络连接当成一个流，</a:t>
            </a:r>
            <a:r>
              <a:rPr lang="zh-CN" altLang="zh-CN" sz="2400" dirty="0" smtClean="0">
                <a:ea typeface="宋体" pitchFamily="2" charset="-122"/>
              </a:rPr>
              <a:t>数据</a:t>
            </a:r>
            <a:r>
              <a:rPr lang="zh-CN" altLang="zh-CN" sz="2400" dirty="0">
                <a:ea typeface="宋体" pitchFamily="2" charset="-122"/>
              </a:rPr>
              <a:t>在两个Socket间通过IO传输</a:t>
            </a:r>
            <a:r>
              <a:rPr lang="zh-CN" altLang="zh-CN" sz="2400" dirty="0" smtClean="0">
                <a:ea typeface="宋体" pitchFamily="2" charset="-122"/>
              </a:rPr>
              <a:t>。</a:t>
            </a:r>
            <a:endParaRPr lang="en-US" altLang="zh-CN" sz="2400" dirty="0" smtClean="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a:t>
            </a:r>
            <a:r>
              <a:rPr lang="zh-CN" altLang="en-US" dirty="0" smtClean="0">
                <a:latin typeface="宋体" panose="02010600030101010101" pitchFamily="2" charset="-122"/>
                <a:ea typeface="宋体" panose="02010600030101010101" pitchFamily="2" charset="-122"/>
                <a:cs typeface="Arial Unicode MS" pitchFamily="34" charset="-122"/>
              </a:rPr>
              <a:t>通信请求的  </a:t>
            </a:r>
            <a:r>
              <a:rPr lang="en-US" altLang="zh-CN" dirty="0" smtClean="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a:t>
            </a:r>
            <a:r>
              <a:rPr lang="zh-CN" altLang="en-US" b="1" dirty="0" smtClean="0">
                <a:solidFill>
                  <a:srgbClr val="C00000"/>
                </a:solidFill>
                <a:latin typeface="宋体" panose="02010600030101010101" pitchFamily="2" charset="-122"/>
                <a:ea typeface="宋体" panose="02010600030101010101" pitchFamily="2" charset="-122"/>
                <a:cs typeface="Arial Unicode MS" pitchFamily="34" charset="-122"/>
              </a:rPr>
              <a:t>端</a:t>
            </a:r>
            <a:endParaRPr lang="zh-CN" altLang="en-US" b="1" dirty="0">
              <a:solidFill>
                <a:srgbClr val="C00000"/>
              </a:solidFill>
              <a:latin typeface="宋体" panose="02010600030101010101" pitchFamily="2" charset="-122"/>
              <a:ea typeface="宋体" panose="02010600030101010101" pitchFamily="2" charset="-122"/>
              <a:cs typeface="Arial Unicode MS" pitchFamily="34" charset="-122"/>
            </a:endParaRPr>
          </a:p>
        </p:txBody>
      </p:sp>
      <p:sp>
        <p:nvSpPr>
          <p:cNvPr id="4" name="标题 1"/>
          <p:cNvSpPr txBox="1">
            <a:spLocks/>
          </p:cNvSpPr>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smtClean="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p14="http://schemas.microsoft.com/office/powerpoint/2010/main" val="3751524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59743" y="5949691"/>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smtClean="0">
                <a:latin typeface="+mn-lt"/>
                <a:cs typeface="Arial Unicode MS" pitchFamily="34" charset="-122"/>
              </a:rPr>
              <a:t>Java</a:t>
            </a:r>
            <a:r>
              <a:rPr kumimoji="0" lang="zh-CN" altLang="en-US" dirty="0">
                <a:latin typeface="+mn-lt"/>
                <a:cs typeface="Arial Unicode MS" pitchFamily="34" charset="-122"/>
              </a:rPr>
              <a:t>语言的基于套接字编程分为</a:t>
            </a:r>
            <a:r>
              <a:rPr kumimoji="0" lang="zh-CN" altLang="en-US" dirty="0" smtClean="0">
                <a:latin typeface="+mn-lt"/>
                <a:cs typeface="Arial Unicode MS" pitchFamily="34" charset="-122"/>
              </a:rPr>
              <a:t>服务端编程</a:t>
            </a:r>
            <a:r>
              <a:rPr kumimoji="0" lang="zh-CN" altLang="en-US" dirty="0">
                <a:latin typeface="+mn-lt"/>
                <a:cs typeface="Arial Unicode MS" pitchFamily="34" charset="-122"/>
              </a:rPr>
              <a:t>和客户端编程，其通信模型如</a:t>
            </a:r>
            <a:r>
              <a:rPr kumimoji="0" lang="zh-CN" altLang="en-US" dirty="0" smtClean="0">
                <a:latin typeface="+mn-lt"/>
                <a:cs typeface="Arial Unicode MS" pitchFamily="34" charset="-122"/>
              </a:rPr>
              <a:t>图所示：</a:t>
            </a:r>
            <a:endParaRPr kumimoji="0" lang="zh-CN" altLang="en-US" dirty="0">
              <a:latin typeface="+mn-lt"/>
              <a:cs typeface="Arial Unicode MS" pitchFamily="34" charset="-122"/>
            </a:endParaRP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90" y="242088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smtClean="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smtClean="0">
                <a:latin typeface="+mn-lt"/>
                <a:ea typeface="宋体" pitchFamily="2" charset="-122"/>
              </a:rPr>
              <a:t>基于</a:t>
            </a:r>
            <a:r>
              <a:rPr lang="en-US" altLang="zh-CN" sz="4000" b="1" smtClean="0">
                <a:latin typeface="+mn-lt"/>
                <a:ea typeface="宋体" pitchFamily="2" charset="-122"/>
              </a:rPr>
              <a:t>Socket</a:t>
            </a:r>
            <a:r>
              <a:rPr lang="zh-CN" altLang="en-US" sz="4000" b="1" smtClean="0">
                <a:latin typeface="+mn-lt"/>
                <a:ea typeface="宋体" pitchFamily="2" charset="-122"/>
              </a:rPr>
              <a:t>的</a:t>
            </a:r>
            <a:r>
              <a:rPr lang="en-US" altLang="zh-CN" sz="4000" b="1" smtClean="0">
                <a:latin typeface="+mn-lt"/>
                <a:ea typeface="宋体" pitchFamily="2" charset="-122"/>
              </a:rPr>
              <a:t>TCP</a:t>
            </a:r>
            <a:r>
              <a:rPr lang="zh-CN" altLang="en-US" sz="4000" b="1" smtClean="0">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p14="http://schemas.microsoft.com/office/powerpoint/2010/main" val="22466842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547664" y="620688"/>
            <a:ext cx="6280869" cy="1030040"/>
          </a:xfr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val="2315408588"/>
              </p:ext>
            </p:extLst>
          </p:nvPr>
        </p:nvGraphicFramePr>
        <p:xfrm>
          <a:off x="251520" y="1844824"/>
          <a:ext cx="8640960" cy="4638288"/>
        </p:xfrm>
        <a:graphic>
          <a:graphicData uri="http://schemas.openxmlformats.org/drawingml/2006/table">
            <a:tbl>
              <a:tblPr/>
              <a:tblGrid>
                <a:gridCol w="3312368"/>
                <a:gridCol w="5328592"/>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0457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1331640" y="692696"/>
            <a:ext cx="6768355" cy="792088"/>
          </a:xfr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p14="http://schemas.microsoft.com/office/powerpoint/2010/main" val="3616245825"/>
              </p:ext>
            </p:extLst>
          </p:nvPr>
        </p:nvGraphicFramePr>
        <p:xfrm>
          <a:off x="539552" y="1772816"/>
          <a:ext cx="7992888" cy="4685562"/>
        </p:xfrm>
        <a:graphic>
          <a:graphicData uri="http://schemas.openxmlformats.org/drawingml/2006/table">
            <a:tbl>
              <a:tblPr/>
              <a:tblGrid>
                <a:gridCol w="3240360"/>
                <a:gridCol w="4752528"/>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49686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1979712" y="620688"/>
            <a:ext cx="5472608" cy="1030039"/>
          </a:xfrm>
        </p:spPr>
        <p:txBody>
          <a:bodyPr anchor="ctr">
            <a:normAutofit/>
          </a:bodyPr>
          <a:lstStyle/>
          <a:p>
            <a:r>
              <a:rPr lang="zh-CN" altLang="en-US" sz="4000" b="1" dirty="0" smtClean="0">
                <a:latin typeface="+mn-lt"/>
                <a:ea typeface="宋体" pitchFamily="2" charset="-122"/>
              </a:rPr>
              <a:t>基于</a:t>
            </a:r>
            <a:r>
              <a:rPr lang="en-US" altLang="zh-CN" sz="4000" b="1" dirty="0">
                <a:latin typeface="+mn-lt"/>
                <a:ea typeface="宋体" pitchFamily="2" charset="-122"/>
              </a:rPr>
              <a:t>Socket</a:t>
            </a:r>
            <a:r>
              <a:rPr lang="zh-CN" altLang="en-US" sz="4000" b="1" dirty="0" smtClean="0">
                <a:latin typeface="+mn-lt"/>
                <a:ea typeface="宋体" pitchFamily="2" charset="-122"/>
              </a:rPr>
              <a:t>的</a:t>
            </a:r>
            <a:r>
              <a:rPr lang="en-US" altLang="zh-CN" sz="4000" b="1" dirty="0" smtClean="0">
                <a:latin typeface="+mn-lt"/>
                <a:ea typeface="宋体" pitchFamily="2" charset="-122"/>
              </a:rPr>
              <a:t>TCP</a:t>
            </a:r>
            <a:r>
              <a:rPr lang="zh-CN" altLang="en-US" sz="4000" b="1" dirty="0" smtClean="0">
                <a:latin typeface="+mn-lt"/>
                <a:ea typeface="宋体" pitchFamily="2" charset="-122"/>
              </a:rPr>
              <a:t>编程</a:t>
            </a:r>
            <a:endParaRPr lang="zh-CN" altLang="en-US" sz="4000" b="1" dirty="0">
              <a:latin typeface="+mn-lt"/>
              <a:ea typeface="宋体" pitchFamily="2" charset="-122"/>
            </a:endParaRP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smtClean="0">
                <a:solidFill>
                  <a:schemeClr val="hlink"/>
                </a:solidFill>
                <a:latin typeface="+mn-lt"/>
                <a:cs typeface="Arial Unicode MS" pitchFamily="34" charset="-122"/>
              </a:rPr>
              <a:t>：</a:t>
            </a:r>
            <a:endParaRPr kumimoji="0" lang="en-US" altLang="zh-CN" sz="2800" b="1" dirty="0" smtClean="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创建 </a:t>
            </a:r>
            <a:r>
              <a:rPr kumimoji="0" lang="en-US" altLang="zh-CN" sz="2000" b="1" dirty="0" smtClean="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smtClean="0">
                <a:latin typeface="+mn-lt"/>
                <a:cs typeface="Arial Unicode MS" pitchFamily="34" charset="-122"/>
              </a:rPr>
              <a:t>根据指定服务端的 </a:t>
            </a:r>
            <a:r>
              <a:rPr kumimoji="0" lang="en-US" altLang="zh-CN" sz="2000" dirty="0" smtClean="0">
                <a:latin typeface="+mn-lt"/>
                <a:cs typeface="Arial Unicode MS" pitchFamily="34" charset="-122"/>
              </a:rPr>
              <a:t>IP </a:t>
            </a:r>
            <a:r>
              <a:rPr kumimoji="0" lang="zh-CN" altLang="en-US" sz="2000" dirty="0" smtClean="0">
                <a:latin typeface="+mn-lt"/>
                <a:cs typeface="Arial Unicode MS" pitchFamily="34" charset="-122"/>
              </a:rPr>
              <a:t>地址</a:t>
            </a:r>
            <a:r>
              <a:rPr kumimoji="0" lang="zh-CN" altLang="en-US" sz="2000" dirty="0">
                <a:latin typeface="+mn-lt"/>
                <a:cs typeface="Arial Unicode MS" pitchFamily="34" charset="-122"/>
              </a:rPr>
              <a:t>或端口号</a:t>
            </a:r>
            <a:r>
              <a:rPr kumimoji="0" lang="zh-CN" altLang="en-US" sz="2000" dirty="0" smtClean="0">
                <a:latin typeface="+mn-lt"/>
                <a:cs typeface="Arial Unicode MS" pitchFamily="34" charset="-122"/>
              </a:rPr>
              <a:t>构造 </a:t>
            </a:r>
            <a:r>
              <a:rPr kumimoji="0" lang="en-US" altLang="zh-CN" sz="2000" dirty="0" smtClean="0">
                <a:latin typeface="+mn-lt"/>
                <a:cs typeface="Arial Unicode MS" pitchFamily="34" charset="-122"/>
              </a:rPr>
              <a:t>Socket </a:t>
            </a:r>
            <a:r>
              <a:rPr kumimoji="0" lang="zh-CN" altLang="en-US" sz="2000" dirty="0" smtClean="0">
                <a:latin typeface="+mn-lt"/>
                <a:cs typeface="Arial Unicode MS" pitchFamily="34" charset="-122"/>
              </a:rPr>
              <a:t>类</a:t>
            </a:r>
            <a:r>
              <a:rPr kumimoji="0" lang="zh-CN" altLang="en-US" sz="2000" dirty="0">
                <a:latin typeface="+mn-lt"/>
                <a:cs typeface="Arial Unicode MS" pitchFamily="34" charset="-122"/>
              </a:rPr>
              <a:t>对象</a:t>
            </a:r>
            <a:r>
              <a:rPr kumimoji="0" lang="zh-CN" altLang="en-US" sz="2000" dirty="0" smtClean="0">
                <a:latin typeface="+mn-lt"/>
                <a:cs typeface="Arial Unicode MS" pitchFamily="34" charset="-122"/>
              </a:rPr>
              <a:t>。若服务器</a:t>
            </a:r>
            <a:r>
              <a:rPr kumimoji="0" lang="zh-CN" altLang="en-US" sz="2000" dirty="0">
                <a:latin typeface="+mn-lt"/>
                <a:cs typeface="Arial Unicode MS" pitchFamily="34" charset="-122"/>
              </a:rPr>
              <a:t>端响应，则建立客户端到服务器的通信线路</a:t>
            </a:r>
            <a:r>
              <a:rPr kumimoji="0" lang="zh-CN" altLang="en-US" sz="2000" dirty="0" smtClean="0">
                <a:latin typeface="+mn-lt"/>
                <a:cs typeface="Arial Unicode MS" pitchFamily="34" charset="-122"/>
              </a:rPr>
              <a:t>。若连接失败，会出现异常。</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打开</a:t>
            </a:r>
            <a:r>
              <a:rPr kumimoji="0" lang="zh-CN" altLang="en-US" sz="2000" b="1" dirty="0">
                <a:latin typeface="+mn-lt"/>
                <a:cs typeface="Arial Unicode MS" pitchFamily="34" charset="-122"/>
              </a:rPr>
              <a:t>连接</a:t>
            </a:r>
            <a:r>
              <a:rPr kumimoji="0" lang="zh-CN" altLang="en-US" sz="2000" b="1" dirty="0" smtClean="0">
                <a:latin typeface="+mn-lt"/>
                <a:cs typeface="Arial Unicode MS" pitchFamily="34" charset="-122"/>
              </a:rPr>
              <a:t>到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的</a:t>
            </a:r>
            <a:r>
              <a:rPr kumimoji="0" lang="zh-CN" altLang="en-US" sz="2000" b="1" dirty="0">
                <a:latin typeface="+mn-lt"/>
                <a:cs typeface="Arial Unicode MS" pitchFamily="34" charset="-122"/>
              </a:rPr>
              <a:t>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a:t>
            </a:r>
            <a:r>
              <a:rPr kumimoji="0" lang="zh-CN" altLang="en-US" sz="2000" b="1" dirty="0" smtClean="0">
                <a:latin typeface="+mn-lt"/>
                <a:cs typeface="Arial Unicode MS" pitchFamily="34" charset="-122"/>
              </a:rPr>
              <a:t>流： </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getInputStream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获得输入流，</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getOutputStream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获得输出</a:t>
            </a:r>
            <a:r>
              <a:rPr kumimoji="0" lang="zh-CN" altLang="en-US" sz="2000" dirty="0" smtClean="0">
                <a:latin typeface="+mn-lt"/>
                <a:cs typeface="Arial Unicode MS" pitchFamily="34" charset="-122"/>
              </a:rPr>
              <a:t>流，进行数据传输</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按照</a:t>
            </a:r>
            <a:r>
              <a:rPr kumimoji="0" lang="zh-CN" altLang="en-US" sz="2000" b="1" dirty="0">
                <a:latin typeface="+mn-lt"/>
                <a:cs typeface="Arial Unicode MS" pitchFamily="34" charset="-122"/>
              </a:rPr>
              <a:t>一定的协议</a:t>
            </a:r>
            <a:r>
              <a:rPr kumimoji="0" lang="zh-CN" altLang="en-US" sz="2000" b="1" dirty="0" smtClean="0">
                <a:latin typeface="+mn-lt"/>
                <a:cs typeface="Arial Unicode MS" pitchFamily="34" charset="-122"/>
              </a:rPr>
              <a:t>对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进行</a:t>
            </a:r>
            <a:r>
              <a:rPr kumimoji="0" lang="zh-CN" altLang="en-US" sz="2000" b="1" dirty="0">
                <a:latin typeface="+mn-lt"/>
                <a:cs typeface="Arial Unicode MS" pitchFamily="34" charset="-122"/>
              </a:rPr>
              <a:t>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a:t>
            </a:r>
            <a:r>
              <a:rPr kumimoji="0" lang="zh-CN" altLang="en-US" sz="2000" b="1" dirty="0" smtClean="0">
                <a:latin typeface="+mn-lt"/>
                <a:cs typeface="Arial Unicode MS" pitchFamily="34" charset="-122"/>
              </a:rPr>
              <a:t>操作：</a:t>
            </a:r>
            <a:r>
              <a:rPr kumimoji="0" lang="zh-CN" altLang="en-US" sz="2000" dirty="0" smtClean="0">
                <a:latin typeface="+mn-lt"/>
                <a:cs typeface="Arial Unicode MS" pitchFamily="34" charset="-122"/>
              </a:rPr>
              <a:t>通过</a:t>
            </a:r>
            <a:r>
              <a:rPr kumimoji="0" lang="zh-CN" altLang="en-US" sz="2000" dirty="0">
                <a:latin typeface="+mn-lt"/>
                <a:cs typeface="Arial Unicode MS" pitchFamily="34" charset="-122"/>
              </a:rPr>
              <a:t>输入流读取服务器放入线路的信息（但不能读取自己放入线路的信息），通过输出流将信息写入线程</a:t>
            </a:r>
            <a:r>
              <a:rPr kumimoji="0" lang="zh-CN" altLang="en-US" sz="2000" dirty="0" smtClean="0">
                <a:latin typeface="+mn-lt"/>
                <a:cs typeface="Arial Unicode MS" pitchFamily="34" charset="-122"/>
              </a:rPr>
              <a:t>。</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关闭 </a:t>
            </a:r>
            <a:r>
              <a:rPr kumimoji="0" lang="en-US" altLang="zh-CN" sz="2000" b="1" dirty="0" smtClean="0">
                <a:latin typeface="+mn-lt"/>
                <a:cs typeface="Arial Unicode MS" pitchFamily="34" charset="-122"/>
              </a:rPr>
              <a:t>Socket</a:t>
            </a:r>
            <a:r>
              <a:rPr kumimoji="0" lang="zh-CN" altLang="en-US" sz="2000" b="1" dirty="0" smtClean="0">
                <a:latin typeface="+mn-lt"/>
                <a:cs typeface="Arial Unicode MS" pitchFamily="34" charset="-122"/>
              </a:rPr>
              <a:t>：</a:t>
            </a:r>
            <a:r>
              <a:rPr kumimoji="0" lang="zh-CN" altLang="en-US" sz="2000" dirty="0" smtClean="0">
                <a:latin typeface="+mn-lt"/>
                <a:cs typeface="Arial Unicode MS" pitchFamily="34" charset="-122"/>
              </a:rPr>
              <a:t>断开</a:t>
            </a:r>
            <a:r>
              <a:rPr kumimoji="0" lang="zh-CN" altLang="en-US" sz="2000" dirty="0">
                <a:latin typeface="+mn-lt"/>
                <a:cs typeface="Arial Unicode MS" pitchFamily="34" charset="-122"/>
              </a:rPr>
              <a:t>客户端到服务器的连接，释放线路 </a:t>
            </a:r>
          </a:p>
        </p:txBody>
      </p:sp>
    </p:spTree>
    <p:extLst>
      <p:ext uri="{BB962C8B-B14F-4D97-AF65-F5344CB8AC3E}">
        <p14:creationId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smtClean="0">
                <a:latin typeface="+mn-lt"/>
                <a:ea typeface="宋体" pitchFamily="2" charset="-122"/>
                <a:cs typeface="Arial Unicode MS" pitchFamily="34" charset="-122"/>
              </a:rPr>
              <a:t>Socket</a:t>
            </a:r>
            <a:r>
              <a:rPr lang="zh-CN" altLang="en-US" b="1" dirty="0" smtClean="0">
                <a:latin typeface="+mn-lt"/>
                <a:ea typeface="宋体" pitchFamily="2" charset="-122"/>
                <a:cs typeface="Arial Unicode MS" pitchFamily="34" charset="-122"/>
              </a:rPr>
              <a:t>对象</a:t>
            </a:r>
            <a:endParaRPr lang="zh-CN" altLang="en-US" b="1" dirty="0">
              <a:latin typeface="+mn-lt"/>
              <a:ea typeface="宋体" pitchFamily="2" charset="-122"/>
              <a:cs typeface="Arial Unicode MS" pitchFamily="34" charset="-122"/>
            </a:endParaRPr>
          </a:p>
        </p:txBody>
      </p:sp>
      <p:sp>
        <p:nvSpPr>
          <p:cNvPr id="61443" name="Rectangle 3"/>
          <p:cNvSpPr>
            <a:spLocks noGrp="1" noChangeArrowheads="1"/>
          </p:cNvSpPr>
          <p:nvPr>
            <p:ph type="body" idx="1"/>
          </p:nvPr>
        </p:nvSpPr>
        <p:spPr>
          <a:xfrm>
            <a:off x="395536" y="1484784"/>
            <a:ext cx="8424936" cy="4104456"/>
          </a:xfrm>
        </p:spPr>
        <p:txBody>
          <a:bodyPr>
            <a:normAutofit/>
          </a:bodyPr>
          <a:lstStyle/>
          <a:p>
            <a:pPr algn="just">
              <a:buFont typeface="Wingdings" pitchFamily="2" charset="2"/>
              <a:buChar char="l"/>
            </a:pPr>
            <a:r>
              <a:rPr lang="zh-CN" altLang="en-US" sz="2400" dirty="0" smtClean="0">
                <a:ea typeface="宋体" pitchFamily="2" charset="-122"/>
                <a:cs typeface="Arial Unicode MS" pitchFamily="34" charset="-122"/>
              </a:rPr>
              <a:t>客户端</a:t>
            </a:r>
            <a:r>
              <a:rPr lang="zh-CN" altLang="en-US" sz="2400" dirty="0">
                <a:ea typeface="宋体" pitchFamily="2" charset="-122"/>
                <a:cs typeface="Arial Unicode MS" pitchFamily="34" charset="-122"/>
              </a:rPr>
              <a:t>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a:t>
            </a:r>
            <a:r>
              <a:rPr lang="zh-CN" altLang="zh-CN" sz="2000" dirty="0" smtClean="0">
                <a:solidFill>
                  <a:schemeClr val="hlink"/>
                </a:solidFill>
                <a:ea typeface="宋体" pitchFamily="2" charset="-122"/>
                <a:cs typeface="Arial Unicode MS" pitchFamily="34" charset="-122"/>
              </a:rPr>
              <a:t>IOExceptio</a:t>
            </a:r>
            <a:r>
              <a:rPr lang="en-US" altLang="zh-CN" sz="2000" dirty="0" smtClean="0">
                <a:solidFill>
                  <a:schemeClr val="hlink"/>
                </a:solidFill>
                <a:ea typeface="宋体" pitchFamily="2" charset="-122"/>
                <a:cs typeface="Arial Unicode MS" pitchFamily="34" charset="-122"/>
              </a:rPr>
              <a:t>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向</a:t>
            </a:r>
            <a:r>
              <a:rPr lang="zh-CN" altLang="zh-CN" sz="2000" dirty="0">
                <a:ea typeface="宋体" pitchFamily="2" charset="-122"/>
                <a:cs typeface="Arial Unicode MS" pitchFamily="34" charset="-122"/>
              </a:rPr>
              <a:t>服务器(域名是host。端口号为port)发起TCP连接，若成功，则创建Socket对象，否则抛出异常</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lvl="1">
              <a:buFont typeface="Wingdings" pitchFamily="2" charset="2"/>
              <a:buChar char="Ø"/>
            </a:pPr>
            <a:r>
              <a:rPr lang="zh-CN" altLang="zh-CN" sz="2000" dirty="0" smtClean="0">
                <a:solidFill>
                  <a:schemeClr val="hlink"/>
                </a:solidFill>
                <a:ea typeface="宋体" pitchFamily="2" charset="-122"/>
                <a:cs typeface="Arial Unicode MS" pitchFamily="34" charset="-122"/>
              </a:rPr>
              <a:t>Socket</a:t>
            </a:r>
            <a:r>
              <a:rPr lang="zh-CN" altLang="zh-CN" sz="2000" dirty="0">
                <a:solidFill>
                  <a:schemeClr val="hlink"/>
                </a:solidFill>
                <a:ea typeface="宋体" pitchFamily="2" charset="-122"/>
                <a:cs typeface="Arial Unicode MS" pitchFamily="34" charset="-122"/>
              </a:rPr>
              <a:t>(InetAddress address,int port)throws </a:t>
            </a:r>
            <a:r>
              <a:rPr lang="zh-CN" altLang="zh-CN" sz="2000" dirty="0" smtClean="0">
                <a:solidFill>
                  <a:schemeClr val="hlink"/>
                </a:solidFill>
                <a:ea typeface="宋体" pitchFamily="2" charset="-122"/>
                <a:cs typeface="Arial Unicode MS" pitchFamily="34" charset="-122"/>
              </a:rPr>
              <a:t>IOException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根据</a:t>
            </a:r>
            <a:r>
              <a:rPr lang="zh-CN" altLang="zh-CN" sz="2000" dirty="0">
                <a:ea typeface="宋体" pitchFamily="2" charset="-122"/>
                <a:cs typeface="Arial Unicode MS" pitchFamily="34" charset="-122"/>
              </a:rPr>
              <a:t>InetAddress对象所表示的IP地址以及端口号port发起连接</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zh-CN" altLang="zh-CN" sz="2400" b="1" dirty="0" smtClean="0">
                <a:solidFill>
                  <a:srgbClr val="C00000"/>
                </a:solidFill>
              </a:rPr>
              <a:t>.</a:t>
            </a:r>
            <a:r>
              <a:rPr lang="en-US" altLang="zh-CN" sz="2400" b="1" dirty="0" smtClean="0">
                <a:solidFill>
                  <a:srgbClr val="C00000"/>
                </a:solidFill>
              </a:rPr>
              <a:t>40</a:t>
            </a:r>
            <a:r>
              <a:rPr lang="zh-CN" altLang="zh-CN" sz="2400" b="1" dirty="0" smtClean="0">
                <a:solidFill>
                  <a:srgbClr val="C00000"/>
                </a:solidFill>
              </a:rPr>
              <a:t>.1</a:t>
            </a:r>
            <a:r>
              <a:rPr lang="en-US" altLang="zh-CN" sz="2400" b="1" dirty="0" smtClean="0">
                <a:solidFill>
                  <a:srgbClr val="C00000"/>
                </a:solidFill>
              </a:rPr>
              <a:t>65</a:t>
            </a:r>
            <a:r>
              <a:rPr lang="zh-CN" altLang="zh-CN" sz="2400" b="1" dirty="0" smtClean="0">
                <a:solidFill>
                  <a:srgbClr val="C00000"/>
                </a:solidFill>
              </a:rPr>
              <a:t>”</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val="2455058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58080" y="1844824"/>
            <a:ext cx="8534400" cy="4464496"/>
          </a:xfrm>
        </p:spPr>
        <p:txBody>
          <a:bodyPr>
            <a:normAutofit/>
          </a:bodyPr>
          <a:lstStyle/>
          <a:p>
            <a:pPr>
              <a:spcBef>
                <a:spcPts val="0"/>
              </a:spcBef>
              <a:spcAft>
                <a:spcPts val="1800"/>
              </a:spcAft>
              <a:buFont typeface="Wingdings" pitchFamily="2" charset="2"/>
              <a:buChar char="l"/>
            </a:pPr>
            <a:r>
              <a:rPr lang="zh-CN" altLang="en-US" b="1" dirty="0" smtClean="0">
                <a:solidFill>
                  <a:schemeClr val="hlink"/>
                </a:solidFill>
                <a:ea typeface="宋体" pitchFamily="2" charset="-122"/>
                <a:cs typeface="Arial Unicode MS" pitchFamily="34" charset="-122"/>
              </a:rPr>
              <a:t>服务器</a:t>
            </a:r>
            <a:r>
              <a:rPr lang="zh-CN" altLang="en-US" b="1" dirty="0">
                <a:solidFill>
                  <a:schemeClr val="hlink"/>
                </a:solidFill>
                <a:ea typeface="宋体" pitchFamily="2" charset="-122"/>
                <a:cs typeface="Arial Unicode MS" pitchFamily="34" charset="-122"/>
              </a:rPr>
              <a:t>程序的工作过程包含以下四个基本的</a:t>
            </a:r>
            <a:r>
              <a:rPr lang="zh-CN" altLang="en-US" b="1" dirty="0" smtClean="0">
                <a:solidFill>
                  <a:schemeClr val="hlink"/>
                </a:solidFill>
                <a:ea typeface="宋体" pitchFamily="2" charset="-122"/>
                <a:cs typeface="Arial Unicode MS" pitchFamily="34" charset="-122"/>
              </a:rPr>
              <a:t>步骤：</a:t>
            </a:r>
            <a:endParaRPr lang="en-US" altLang="zh-CN" b="1" dirty="0" smtClean="0">
              <a:solidFill>
                <a:schemeClr val="hlink"/>
              </a:solidFill>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err="1" smtClean="0">
                <a:ea typeface="宋体" pitchFamily="2" charset="-122"/>
                <a:cs typeface="Arial Unicode MS" pitchFamily="34" charset="-122"/>
              </a:rPr>
              <a:t>ServerSocket</a:t>
            </a:r>
            <a:r>
              <a:rPr lang="en-US" altLang="zh-CN" b="1" dirty="0" smtClean="0">
                <a:ea typeface="宋体" pitchFamily="2" charset="-122"/>
                <a:cs typeface="Arial Unicode MS" pitchFamily="34" charset="-122"/>
              </a:rPr>
              <a:t>(</a:t>
            </a:r>
            <a:r>
              <a:rPr lang="en-US" altLang="zh-CN" b="1" dirty="0" err="1" smtClean="0">
                <a:ea typeface="宋体" pitchFamily="2" charset="-122"/>
                <a:cs typeface="Arial Unicode MS" pitchFamily="34" charset="-122"/>
              </a:rPr>
              <a:t>int</a:t>
            </a:r>
            <a:r>
              <a:rPr lang="en-US" altLang="zh-CN" b="1" dirty="0" smtClean="0">
                <a:ea typeface="宋体" pitchFamily="2" charset="-122"/>
                <a:cs typeface="Arial Unicode MS" pitchFamily="34" charset="-122"/>
              </a:rPr>
              <a:t> </a:t>
            </a:r>
            <a:r>
              <a:rPr lang="en-US" altLang="zh-CN" b="1" dirty="0">
                <a:ea typeface="宋体" pitchFamily="2" charset="-122"/>
                <a:cs typeface="Arial Unicode MS" pitchFamily="34" charset="-122"/>
              </a:rPr>
              <a:t>port</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创建</a:t>
            </a:r>
            <a:r>
              <a:rPr lang="zh-CN" altLang="en-US" dirty="0">
                <a:ea typeface="宋体" pitchFamily="2" charset="-122"/>
                <a:cs typeface="Arial Unicode MS" pitchFamily="34" charset="-122"/>
              </a:rPr>
              <a:t>一个服务器端套接字，并绑定到指定端口上</a:t>
            </a:r>
            <a:r>
              <a:rPr lang="zh-CN" altLang="en-US" dirty="0" smtClean="0">
                <a:ea typeface="宋体" pitchFamily="2" charset="-122"/>
                <a:cs typeface="Arial Unicode MS" pitchFamily="34" charset="-122"/>
              </a:rPr>
              <a:t>。用于监听客户端的请求。</a:t>
            </a:r>
            <a:endParaRPr lang="en-US" altLang="zh-CN" dirty="0" smtClean="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smtClean="0">
                <a:ea typeface="宋体" pitchFamily="2" charset="-122"/>
                <a:cs typeface="Arial Unicode MS" pitchFamily="34" charset="-122"/>
              </a:rPr>
              <a:t>accept()</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监听</a:t>
            </a:r>
            <a:r>
              <a:rPr lang="zh-CN" altLang="en-US" dirty="0">
                <a:ea typeface="宋体" pitchFamily="2" charset="-122"/>
                <a:cs typeface="Arial Unicode MS" pitchFamily="34" charset="-122"/>
              </a:rPr>
              <a:t>连接请求，如果客户端请求连接，则接受连接，返回通信套接</a:t>
            </a:r>
            <a:r>
              <a:rPr lang="zh-CN" altLang="en-US" dirty="0" smtClean="0">
                <a:ea typeface="宋体" pitchFamily="2" charset="-122"/>
                <a:cs typeface="Arial Unicode MS" pitchFamily="34" charset="-122"/>
              </a:rPr>
              <a:t>字</a:t>
            </a:r>
            <a:r>
              <a:rPr lang="zh-CN" altLang="en-US" dirty="0">
                <a:ea typeface="宋体" pitchFamily="2" charset="-122"/>
                <a:cs typeface="Arial Unicode MS" pitchFamily="34" charset="-122"/>
              </a:rPr>
              <a:t>对象</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该</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类对象的 </a:t>
            </a:r>
            <a:r>
              <a:rPr lang="en-US" altLang="zh-CN" b="1" dirty="0" err="1" smtClean="0">
                <a:ea typeface="宋体" pitchFamily="2" charset="-122"/>
                <a:cs typeface="Arial Unicode MS" pitchFamily="34" charset="-122"/>
              </a:rPr>
              <a:t>getOutputStream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和 </a:t>
            </a:r>
            <a:r>
              <a:rPr lang="en-US" altLang="zh-CN" b="1" dirty="0" err="1" smtClean="0">
                <a:ea typeface="宋体" pitchFamily="2" charset="-122"/>
                <a:cs typeface="Arial Unicode MS" pitchFamily="34" charset="-122"/>
              </a:rPr>
              <a:t>getInputStream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输出流和输入流，开始网络数据的发送和接收。</a:t>
            </a:r>
          </a:p>
          <a:p>
            <a:pPr lvl="1">
              <a:buFont typeface="Wingdings" pitchFamily="2" charset="2"/>
              <a:buChar char="Ø"/>
            </a:pPr>
            <a:r>
              <a:rPr lang="zh-CN" altLang="en-US" b="1" dirty="0" smtClean="0">
                <a:ea typeface="宋体" pitchFamily="2" charset="-122"/>
                <a:cs typeface="Arial Unicode MS" pitchFamily="34" charset="-122"/>
              </a:rPr>
              <a:t>关闭</a:t>
            </a:r>
            <a:r>
              <a:rPr lang="en-US" altLang="zh-CN" b="1" dirty="0" err="1" smtClean="0">
                <a:ea typeface="宋体" pitchFamily="2" charset="-122"/>
                <a:cs typeface="Arial Unicode MS" pitchFamily="34" charset="-122"/>
              </a:rPr>
              <a:t>ServerSocket</a:t>
            </a:r>
            <a:r>
              <a:rPr lang="zh-CN" altLang="en-US" b="1" dirty="0" smtClean="0">
                <a:ea typeface="宋体" pitchFamily="2" charset="-122"/>
                <a:cs typeface="Arial Unicode MS" pitchFamily="34" charset="-122"/>
              </a:rPr>
              <a:t>和</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对象：</a:t>
            </a:r>
            <a:r>
              <a:rPr lang="zh-CN" altLang="en-US" dirty="0" smtClean="0">
                <a:ea typeface="宋体" pitchFamily="2" charset="-122"/>
                <a:cs typeface="Arial Unicode MS" pitchFamily="34" charset="-122"/>
              </a:rPr>
              <a:t>客户端访问结束，关闭</a:t>
            </a:r>
            <a:r>
              <a:rPr lang="zh-CN" altLang="en-US" dirty="0">
                <a:ea typeface="宋体" pitchFamily="2" charset="-122"/>
                <a:cs typeface="Arial Unicode MS" pitchFamily="34" charset="-122"/>
              </a:rPr>
              <a:t>通信套接字</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p:txBody>
      </p:sp>
      <p:sp>
        <p:nvSpPr>
          <p:cNvPr id="4" name="标题 1"/>
          <p:cNvSpPr>
            <a:spLocks noGrp="1"/>
          </p:cNvSpPr>
          <p:nvPr>
            <p:ph type="title" idx="4294967295"/>
          </p:nvPr>
        </p:nvSpPr>
        <p:spPr>
          <a:xfrm>
            <a:off x="2051720" y="692696"/>
            <a:ext cx="5328592" cy="958031"/>
          </a:xfrm>
        </p:spPr>
        <p:txBody>
          <a:bodyPr anchor="ctr">
            <a:normAutofit/>
          </a:bodyPr>
          <a:lstStyle/>
          <a:p>
            <a:r>
              <a:rPr lang="zh-CN" altLang="en-US" sz="4000" b="1" dirty="0" smtClean="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smtClean="0">
                <a:latin typeface="+mn-lt"/>
                <a:ea typeface="宋体" pitchFamily="2" charset="-122"/>
                <a:cs typeface="Arial Unicode MS" pitchFamily="34" charset="-122"/>
              </a:rPr>
              <a:t>的</a:t>
            </a:r>
            <a:r>
              <a:rPr lang="en-US" altLang="zh-CN" sz="4000" b="1" dirty="0" smtClean="0">
                <a:latin typeface="+mn-lt"/>
                <a:ea typeface="宋体" pitchFamily="2" charset="-122"/>
                <a:cs typeface="Arial Unicode MS" pitchFamily="34" charset="-122"/>
              </a:rPr>
              <a:t>TCP</a:t>
            </a:r>
            <a:r>
              <a:rPr lang="zh-CN" altLang="en-US" sz="4000" b="1" dirty="0" smtClean="0">
                <a:latin typeface="+mn-lt"/>
                <a:ea typeface="宋体" pitchFamily="2" charset="-122"/>
                <a:cs typeface="Arial Unicode MS" pitchFamily="34" charset="-122"/>
              </a:rPr>
              <a:t>编程</a:t>
            </a:r>
            <a:endParaRPr lang="zh-CN" altLang="en-US" sz="4000"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3527971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itchFamily="2" charset="-122"/>
                <a:cs typeface="Arial Unicode MS" pitchFamily="34" charset="-122"/>
              </a:rPr>
              <a:t>服务器</a:t>
            </a:r>
            <a:r>
              <a:rPr lang="zh-CN" altLang="en-US" sz="4000" b="1" dirty="0" smtClean="0">
                <a:latin typeface="+mn-lt"/>
                <a:ea typeface="宋体" pitchFamily="2" charset="-122"/>
                <a:cs typeface="Arial Unicode MS" pitchFamily="34" charset="-122"/>
              </a:rPr>
              <a:t>建立 </a:t>
            </a:r>
            <a:r>
              <a:rPr lang="en-US" altLang="zh-CN" sz="4000" b="1" dirty="0" err="1" smtClean="0">
                <a:latin typeface="+mn-lt"/>
                <a:ea typeface="宋体" pitchFamily="2" charset="-122"/>
                <a:cs typeface="Arial Unicode MS" pitchFamily="34" charset="-122"/>
              </a:rPr>
              <a:t>ServerSocket</a:t>
            </a:r>
            <a:r>
              <a:rPr lang="en-US" altLang="zh-CN" sz="4000" b="1" dirty="0" smtClean="0">
                <a:latin typeface="+mn-lt"/>
                <a:ea typeface="宋体" pitchFamily="2" charset="-122"/>
                <a:cs typeface="Arial Unicode MS" pitchFamily="34" charset="-122"/>
              </a:rPr>
              <a:t> </a:t>
            </a:r>
            <a:r>
              <a:rPr lang="zh-CN" altLang="en-US" sz="4000" b="1" dirty="0" smtClean="0">
                <a:latin typeface="+mn-lt"/>
                <a:ea typeface="宋体" pitchFamily="2" charset="-122"/>
                <a:cs typeface="Arial Unicode MS" pitchFamily="34" charset="-122"/>
              </a:rPr>
              <a:t>对象</a:t>
            </a:r>
            <a:endParaRPr lang="zh-CN" altLang="en-US" sz="4000" b="1" dirty="0">
              <a:latin typeface="+mn-lt"/>
              <a:ea typeface="宋体" pitchFamily="2" charset="-122"/>
              <a:cs typeface="Arial Unicode MS" pitchFamily="34" charset="-122"/>
            </a:endParaRPr>
          </a:p>
        </p:txBody>
      </p:sp>
      <p:sp>
        <p:nvSpPr>
          <p:cNvPr id="58371" name="Rectangle 3"/>
          <p:cNvSpPr>
            <a:spLocks noGrp="1" noChangeArrowheads="1"/>
          </p:cNvSpPr>
          <p:nvPr>
            <p:ph type="body" idx="1"/>
          </p:nvPr>
        </p:nvSpPr>
        <p:spPr>
          <a:xfrm>
            <a:off x="251520" y="1700808"/>
            <a:ext cx="8424936" cy="2952328"/>
          </a:xfrm>
        </p:spPr>
        <p:txBody>
          <a:bodyPr>
            <a:normAutofit/>
          </a:bodyPr>
          <a:lstStyle/>
          <a:p>
            <a:pPr>
              <a:buFont typeface="Wingdings" pitchFamily="2" charset="2"/>
              <a:buChar char="l"/>
            </a:pPr>
            <a:r>
              <a:rPr lang="en-US" altLang="zh-CN" sz="2400" dirty="0" err="1" smtClean="0">
                <a:ea typeface="宋体" pitchFamily="2" charset="-122"/>
                <a:cs typeface="Arial Unicode MS" pitchFamily="34" charset="-122"/>
              </a:rPr>
              <a:t>ServerSocket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Socket </a:t>
            </a:r>
            <a:r>
              <a:rPr lang="zh-CN" altLang="en-US" sz="2400" dirty="0" smtClean="0">
                <a:ea typeface="宋体" pitchFamily="2" charset="-122"/>
                <a:cs typeface="Arial Unicode MS" pitchFamily="34" charset="-122"/>
              </a:rPr>
              <a:t>对象</a:t>
            </a:r>
            <a:endParaRPr lang="zh-CN" altLang="en-US"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val="254766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smtClean="0">
                <a:latin typeface="宋体" pitchFamily="2" charset="-122"/>
                <a:ea typeface="宋体" pitchFamily="2" charset="-122"/>
              </a:rPr>
              <a:t>例 题</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556792"/>
            <a:ext cx="8229600" cy="4525963"/>
          </a:xfrm>
        </p:spPr>
        <p:txBody>
          <a:bodyPr/>
          <a:lstStyle/>
          <a:p>
            <a:pPr marL="0" indent="0">
              <a:buNone/>
            </a:pPr>
            <a:r>
              <a:rPr lang="en-US" altLang="zh-CN" dirty="0" smtClean="0">
                <a:latin typeface="宋体" pitchFamily="2" charset="-122"/>
                <a:ea typeface="宋体" pitchFamily="2" charset="-122"/>
              </a:rPr>
              <a:t>1.</a:t>
            </a:r>
            <a:r>
              <a:rPr lang="zh-CN" altLang="en-US" dirty="0">
                <a:latin typeface="宋体" pitchFamily="2" charset="-122"/>
                <a:ea typeface="宋体" pitchFamily="2" charset="-122"/>
              </a:rPr>
              <a:t>客户端发送内容给服务端，服务</a:t>
            </a:r>
            <a:r>
              <a:rPr lang="zh-CN" altLang="en-US" dirty="0" smtClean="0">
                <a:latin typeface="宋体" pitchFamily="2" charset="-122"/>
                <a:ea typeface="宋体" pitchFamily="2" charset="-122"/>
              </a:rPr>
              <a:t>端将内容打印到控制台上。</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客户端发送内容给服务端，服务端给予反馈。</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en-US" altLang="zh-CN" dirty="0" smtClean="0">
                <a:latin typeface="宋体" pitchFamily="2" charset="-122"/>
                <a:ea typeface="宋体" pitchFamily="2" charset="-122"/>
              </a:rPr>
              <a:t>.</a:t>
            </a:r>
            <a:r>
              <a:rPr lang="zh-CN" altLang="en-US" dirty="0">
                <a:latin typeface="宋体" pitchFamily="2" charset="-122"/>
                <a:ea typeface="宋体" pitchFamily="2" charset="-122"/>
              </a:rPr>
              <a:t>从客户端</a:t>
            </a:r>
            <a:r>
              <a:rPr lang="zh-CN" altLang="en-US" dirty="0" smtClean="0">
                <a:latin typeface="宋体" pitchFamily="2" charset="-122"/>
                <a:ea typeface="宋体" pitchFamily="2" charset="-122"/>
              </a:rPr>
              <a:t>发送文件</a:t>
            </a:r>
            <a:r>
              <a:rPr lang="zh-CN" altLang="en-US" dirty="0">
                <a:latin typeface="宋体" pitchFamily="2" charset="-122"/>
                <a:ea typeface="宋体" pitchFamily="2" charset="-122"/>
              </a:rPr>
              <a:t>给服务端</a:t>
            </a:r>
            <a:r>
              <a:rPr lang="zh-CN" altLang="en-US" dirty="0" smtClean="0">
                <a:latin typeface="宋体" pitchFamily="2" charset="-122"/>
                <a:ea typeface="宋体" pitchFamily="2" charset="-122"/>
              </a:rPr>
              <a:t>，服务端保存到本地。并返回“发送成功”给客户端。并关闭相应的连接。</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298618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smtClean="0">
                <a:latin typeface="+mn-lt"/>
                <a:ea typeface="宋体" pitchFamily="2" charset="-122"/>
                <a:cs typeface="Arial Unicode MS" pitchFamily="34" charset="-122"/>
              </a:rPr>
              <a:t>练  习</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899592" y="1988840"/>
            <a:ext cx="7560840" cy="3096344"/>
          </a:xfrm>
        </p:spPr>
        <p:txBody>
          <a:bodyPr>
            <a:normAutofit/>
          </a:bodyPr>
          <a:lstStyle/>
          <a:p>
            <a:pPr marL="0" indent="0">
              <a:buNone/>
            </a:pPr>
            <a:r>
              <a:rPr lang="en-US" altLang="zh-CN" dirty="0" smtClean="0">
                <a:ea typeface="宋体" pitchFamily="2" charset="-122"/>
                <a:cs typeface="Arial Unicode MS" pitchFamily="34" charset="-122"/>
              </a:rPr>
              <a:t>1.</a:t>
            </a:r>
            <a:r>
              <a:rPr lang="zh-CN" altLang="en-US" dirty="0" smtClean="0">
                <a:ea typeface="宋体" pitchFamily="2" charset="-122"/>
                <a:cs typeface="Arial Unicode MS" pitchFamily="34" charset="-122"/>
              </a:rPr>
              <a:t>服务</a:t>
            </a:r>
            <a:r>
              <a:rPr lang="zh-CN" altLang="en-US" dirty="0">
                <a:ea typeface="宋体" pitchFamily="2" charset="-122"/>
                <a:cs typeface="Arial Unicode MS" pitchFamily="34" charset="-122"/>
              </a:rPr>
              <a:t>端</a:t>
            </a:r>
            <a:r>
              <a:rPr lang="zh-CN" altLang="en-US" dirty="0" smtClean="0">
                <a:ea typeface="宋体" pitchFamily="2" charset="-122"/>
                <a:cs typeface="Arial Unicode MS" pitchFamily="34" charset="-122"/>
              </a:rPr>
              <a:t>读取图片</a:t>
            </a:r>
            <a:r>
              <a:rPr lang="zh-CN" altLang="en-US" dirty="0">
                <a:ea typeface="宋体" pitchFamily="2" charset="-122"/>
                <a:cs typeface="Arial Unicode MS" pitchFamily="34" charset="-122"/>
              </a:rPr>
              <a:t>并发送给客户端，客户端保存图片到</a:t>
            </a:r>
            <a:r>
              <a:rPr lang="zh-CN" altLang="en-US" dirty="0" smtClean="0">
                <a:ea typeface="宋体" pitchFamily="2" charset="-122"/>
                <a:cs typeface="Arial Unicode MS" pitchFamily="34" charset="-122"/>
              </a:rPr>
              <a:t>本地</a:t>
            </a:r>
            <a:endParaRPr lang="en-US" altLang="zh-CN" dirty="0" smtClean="0">
              <a:ea typeface="宋体" pitchFamily="2" charset="-122"/>
              <a:cs typeface="Arial Unicode MS" pitchFamily="34" charset="-122"/>
            </a:endParaRPr>
          </a:p>
          <a:p>
            <a:pPr marL="0" indent="0">
              <a:buNone/>
            </a:pPr>
            <a:endParaRPr lang="en-US" altLang="zh-CN" dirty="0" smtClean="0">
              <a:ea typeface="宋体" pitchFamily="2" charset="-122"/>
              <a:cs typeface="Arial Unicode MS" pitchFamily="34" charset="-122"/>
            </a:endParaRPr>
          </a:p>
          <a:p>
            <a:pPr marL="0" indent="0">
              <a:buNone/>
            </a:pPr>
            <a:r>
              <a:rPr lang="en-US" altLang="zh-CN" dirty="0" smtClean="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a:t>
            </a:r>
            <a:r>
              <a:rPr lang="zh-CN" altLang="en-US" dirty="0" smtClean="0">
                <a:ea typeface="宋体" pitchFamily="2" charset="-122"/>
                <a:cs typeface="Arial Unicode MS" pitchFamily="34" charset="-122"/>
              </a:rPr>
              <a:t>服务端会</a:t>
            </a:r>
            <a:r>
              <a:rPr lang="zh-CN" altLang="en-US" dirty="0">
                <a:ea typeface="宋体" pitchFamily="2" charset="-122"/>
                <a:cs typeface="Arial Unicode MS" pitchFamily="34" charset="-122"/>
              </a:rPr>
              <a:t>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val="1224300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smtClean="0">
                <a:latin typeface="+mn-lt"/>
                <a:ea typeface="宋体" pitchFamily="2" charset="-122"/>
              </a:rPr>
              <a:t>客户端</a:t>
            </a:r>
            <a:r>
              <a:rPr lang="en-US" altLang="zh-CN" b="1" dirty="0" smtClean="0">
                <a:latin typeface="+mn-lt"/>
                <a:ea typeface="宋体" pitchFamily="2" charset="-122"/>
              </a:rPr>
              <a:t>—</a:t>
            </a:r>
            <a:r>
              <a:rPr lang="zh-CN" altLang="en-US" b="1" dirty="0" smtClean="0">
                <a:latin typeface="+mn-lt"/>
                <a:ea typeface="宋体" pitchFamily="2" charset="-122"/>
              </a:rPr>
              <a:t>服务端</a:t>
            </a:r>
            <a:endParaRPr lang="zh-CN" altLang="en-US" b="1" dirty="0">
              <a:latin typeface="+mn-lt"/>
              <a:ea typeface="宋体" pitchFamily="2" charset="-122"/>
            </a:endParaRPr>
          </a:p>
        </p:txBody>
      </p:sp>
      <p:sp>
        <p:nvSpPr>
          <p:cNvPr id="3" name="内容占位符 2"/>
          <p:cNvSpPr>
            <a:spLocks noGrp="1"/>
          </p:cNvSpPr>
          <p:nvPr>
            <p:ph idx="1"/>
          </p:nvPr>
        </p:nvSpPr>
        <p:spPr/>
        <p:txBody>
          <a:bodyPr/>
          <a:lstStyle/>
          <a:p>
            <a:pPr>
              <a:buFont typeface="Wingdings" pitchFamily="2" charset="2"/>
              <a:buChar char="l"/>
            </a:pPr>
            <a:r>
              <a:rPr lang="zh-CN" altLang="en-US" sz="3200" dirty="0" smtClean="0">
                <a:ea typeface="宋体" pitchFamily="2" charset="-122"/>
              </a:rPr>
              <a:t>客户端：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zh-CN" altLang="en-US" sz="2800" dirty="0" smtClean="0">
                <a:ea typeface="宋体" pitchFamily="2" charset="-122"/>
              </a:rPr>
              <a:t>浏览器</a:t>
            </a:r>
            <a:endParaRPr lang="en-US" altLang="zh-CN" sz="2800" dirty="0" smtClean="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smtClean="0">
                <a:ea typeface="宋体" pitchFamily="2" charset="-122"/>
              </a:rPr>
              <a:t>服务端：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en-US" altLang="zh-CN" sz="2800" dirty="0" smtClean="0">
                <a:ea typeface="宋体" pitchFamily="2" charset="-122"/>
              </a:rPr>
              <a:t>Tomcat</a:t>
            </a:r>
            <a:r>
              <a:rPr lang="zh-CN" altLang="en-US" sz="2800" dirty="0" smtClean="0">
                <a:ea typeface="宋体" pitchFamily="2" charset="-122"/>
              </a:rPr>
              <a:t>服务器</a:t>
            </a:r>
            <a:endParaRPr lang="zh-CN" altLang="en-US" sz="2800" dirty="0">
              <a:ea typeface="宋体" pitchFamily="2" charset="-122"/>
            </a:endParaRPr>
          </a:p>
        </p:txBody>
      </p:sp>
    </p:spTree>
    <p:extLst>
      <p:ext uri="{BB962C8B-B14F-4D97-AF65-F5344CB8AC3E}">
        <p14:creationId xmlns:p14="http://schemas.microsoft.com/office/powerpoint/2010/main" val="522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主要内容</a:t>
            </a:r>
            <a:endParaRPr lang="zh-CN" altLang="en-US" sz="3600" b="1" dirty="0">
              <a:latin typeface="宋体" pitchFamily="2" charset="-122"/>
              <a:ea typeface="宋体" pitchFamily="2" charset="-122"/>
            </a:endParaRPr>
          </a:p>
        </p:txBody>
      </p:sp>
      <p:sp>
        <p:nvSpPr>
          <p:cNvPr id="3" name="TextBox 2"/>
          <p:cNvSpPr txBox="1"/>
          <p:nvPr/>
        </p:nvSpPr>
        <p:spPr>
          <a:xfrm>
            <a:off x="698639" y="1454866"/>
            <a:ext cx="7920880" cy="4155561"/>
          </a:xfrm>
          <a:prstGeom prst="rect">
            <a:avLst/>
          </a:prstGeom>
          <a:noFill/>
        </p:spPr>
        <p:txBody>
          <a:bodyPr wrap="square" rtlCol="0">
            <a:spAutoFit/>
          </a:bodyPr>
          <a:lstStyle/>
          <a:p>
            <a:pPr marL="457200" indent="-457200">
              <a:lnSpc>
                <a:spcPts val="4000"/>
              </a:lnSpc>
              <a:buFont typeface="Wingdings" pitchFamily="2" charset="2"/>
              <a:buChar char="l"/>
            </a:pPr>
            <a:r>
              <a:rPr lang="zh-CN" altLang="en-US" sz="2800" dirty="0">
                <a:ea typeface="宋体" pitchFamily="2" charset="-122"/>
                <a:cs typeface="Arial Unicode MS" pitchFamily="34" charset="-122"/>
              </a:rPr>
              <a:t>网络编程概述</a:t>
            </a:r>
            <a:endParaRPr lang="en-US" altLang="zh-CN" sz="2800" dirty="0">
              <a:ea typeface="宋体" pitchFamily="2" charset="-122"/>
              <a:cs typeface="Arial Unicode MS" pitchFamily="34" charset="-122"/>
            </a:endParaRPr>
          </a:p>
          <a:p>
            <a:pPr marL="457200" indent="-457200">
              <a:lnSpc>
                <a:spcPts val="4000"/>
              </a:lnSpc>
              <a:buFont typeface="Wingdings" pitchFamily="2" charset="2"/>
              <a:buChar char="l"/>
            </a:pPr>
            <a:r>
              <a:rPr lang="zh-CN" altLang="en-US" sz="2800" dirty="0">
                <a:ea typeface="宋体" pitchFamily="2" charset="-122"/>
                <a:cs typeface="Arial Unicode MS" pitchFamily="34" charset="-122"/>
              </a:rPr>
              <a:t>通讯要素</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en-US" altLang="zh-CN" sz="2800" dirty="0">
                <a:ea typeface="宋体" pitchFamily="2" charset="-122"/>
                <a:cs typeface="Arial Unicode MS" pitchFamily="34" charset="-122"/>
              </a:rPr>
              <a:t>IP</a:t>
            </a:r>
            <a:r>
              <a:rPr lang="zh-CN" altLang="en-US" sz="2800" dirty="0">
                <a:ea typeface="宋体" pitchFamily="2" charset="-122"/>
                <a:cs typeface="Arial Unicode MS" pitchFamily="34" charset="-122"/>
              </a:rPr>
              <a:t>和端口号</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zh-CN" altLang="en-US" sz="2800" dirty="0">
                <a:ea typeface="宋体" pitchFamily="2" charset="-122"/>
                <a:cs typeface="Arial Unicode MS" pitchFamily="34" charset="-122"/>
              </a:rPr>
              <a:t>网络通信协议</a:t>
            </a:r>
            <a:endParaRPr lang="en-US" altLang="zh-CN" sz="2800" dirty="0">
              <a:ea typeface="宋体" pitchFamily="2" charset="-122"/>
            </a:endParaRPr>
          </a:p>
          <a:p>
            <a:pPr lvl="1" indent="-457200">
              <a:lnSpc>
                <a:spcPts val="4000"/>
              </a:lnSpc>
              <a:buFont typeface="Wingdings" pitchFamily="2" charset="2"/>
              <a:buChar char="l"/>
            </a:pPr>
            <a:r>
              <a:rPr lang="en-US" altLang="zh-CN" sz="2800" dirty="0" err="1">
                <a:ea typeface="宋体" pitchFamily="2" charset="-122"/>
                <a:cs typeface="Arial Unicode MS" pitchFamily="34" charset="-122"/>
              </a:rPr>
              <a:t>InetAddress</a:t>
            </a:r>
            <a:r>
              <a:rPr lang="zh-CN" altLang="en-US" sz="2800" dirty="0">
                <a:ea typeface="宋体" pitchFamily="2" charset="-122"/>
                <a:cs typeface="Arial Unicode MS" pitchFamily="34" charset="-122"/>
              </a:rPr>
              <a:t>类</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TCP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UDP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URL</a:t>
            </a:r>
            <a:r>
              <a:rPr lang="zh-CN" altLang="en-US" sz="2800" dirty="0">
                <a:ea typeface="宋体" pitchFamily="2" charset="-122"/>
                <a:cs typeface="Arial Unicode MS" pitchFamily="34" charset="-122"/>
              </a:rPr>
              <a:t>编程</a:t>
            </a:r>
            <a:endParaRPr lang="en-US" altLang="zh-CN" sz="2800" dirty="0">
              <a:ea typeface="宋体" pitchFamily="2" charset="-122"/>
              <a:cs typeface="Arial Unicode MS"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844825"/>
            <a:ext cx="8568952" cy="4320479"/>
          </a:xfrm>
        </p:spPr>
        <p:txBody>
          <a:bodyPr>
            <a:normAutofit/>
          </a:bodyPr>
          <a:lstStyle/>
          <a:p>
            <a:pPr>
              <a:buFont typeface="Wingdings" pitchFamily="2" charset="2"/>
              <a:buChar char="l"/>
            </a:pPr>
            <a:r>
              <a:rPr lang="zh-CN" altLang="en-US" sz="2400" dirty="0" smtClean="0">
                <a:ea typeface="宋体" pitchFamily="2" charset="-122"/>
                <a:cs typeface="Arial Unicode MS" pitchFamily="34" charset="-122"/>
              </a:rPr>
              <a:t>类 </a:t>
            </a:r>
            <a:r>
              <a:rPr lang="en-US" altLang="zh-CN" sz="2400" dirty="0" err="1" smtClean="0">
                <a:ea typeface="宋体" pitchFamily="2" charset="-122"/>
                <a:cs typeface="Arial Unicode MS" pitchFamily="34" charset="-122"/>
              </a:rPr>
              <a:t>DatagramSocket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和 </a:t>
            </a: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实现</a:t>
            </a:r>
            <a:r>
              <a:rPr lang="zh-CN" altLang="en-US" sz="2400" dirty="0">
                <a:ea typeface="宋体" pitchFamily="2" charset="-122"/>
                <a:cs typeface="Arial Unicode MS" pitchFamily="34" charset="-122"/>
              </a:rPr>
              <a:t>了</a:t>
            </a:r>
            <a:r>
              <a:rPr lang="zh-CN" altLang="en-US" sz="2400" dirty="0" smtClean="0">
                <a:ea typeface="宋体" pitchFamily="2" charset="-122"/>
                <a:cs typeface="Arial Unicode MS" pitchFamily="34" charset="-122"/>
              </a:rPr>
              <a:t>基于 </a:t>
            </a:r>
            <a:r>
              <a:rPr lang="en-US" altLang="zh-CN" sz="2400" dirty="0" smtClean="0">
                <a:ea typeface="宋体" pitchFamily="2" charset="-122"/>
                <a:cs typeface="Arial Unicode MS" pitchFamily="34" charset="-122"/>
              </a:rPr>
              <a:t>UDP </a:t>
            </a:r>
            <a:r>
              <a:rPr lang="zh-CN" altLang="en-US" sz="2400" dirty="0" smtClean="0">
                <a:ea typeface="宋体" pitchFamily="2" charset="-122"/>
                <a:cs typeface="Arial Unicode MS" pitchFamily="34" charset="-122"/>
              </a:rPr>
              <a:t>协议</a:t>
            </a:r>
            <a:r>
              <a:rPr lang="zh-CN" altLang="en-US" sz="2400" dirty="0">
                <a:ea typeface="宋体" pitchFamily="2" charset="-122"/>
                <a:cs typeface="Arial Unicode MS" pitchFamily="34" charset="-122"/>
              </a:rPr>
              <a:t>网络程序</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r>
              <a:rPr lang="zh-CN" altLang="en-US" sz="2400" dirty="0" smtClean="0">
                <a:solidFill>
                  <a:srgbClr val="0000FF"/>
                </a:solidFill>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a:t>
            </a:r>
            <a:r>
              <a:rPr lang="zh-CN" altLang="en-US" sz="2400" dirty="0" smtClean="0">
                <a:ea typeface="宋体" pitchFamily="2" charset="-122"/>
                <a:cs typeface="Arial Unicode MS" pitchFamily="34" charset="-122"/>
              </a:rPr>
              <a:t>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UDP</a:t>
            </a:r>
            <a:r>
              <a:rPr lang="zh-CN" altLang="en-US" sz="2400" dirty="0" smtClean="0">
                <a:ea typeface="宋体" pitchFamily="2" charset="-122"/>
                <a:cs typeface="Arial Unicode MS" pitchFamily="34" charset="-122"/>
              </a:rPr>
              <a:t>协议中每个数据报都给出了完整的地址信息，因此无须建立发送方和接收方的连接</a:t>
            </a:r>
            <a:endParaRPr lang="en-US" altLang="zh-CN" sz="2400" dirty="0" smtClean="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23400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smtClean="0">
                <a:ea typeface="宋体" pitchFamily="2" charset="-122"/>
              </a:rPr>
              <a:t>流  程：</a:t>
            </a:r>
            <a:endParaRPr lang="en-US" altLang="zh-CN" sz="2800" dirty="0" smtClean="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a:t>
            </a:r>
            <a:r>
              <a:rPr lang="zh-CN" altLang="zh-CN" sz="2800" dirty="0" smtClean="0">
                <a:ea typeface="宋体" pitchFamily="2" charset="-122"/>
              </a:rPr>
              <a:t>端</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建立</a:t>
            </a:r>
            <a:r>
              <a:rPr lang="zh-CN" altLang="zh-CN" sz="2800" dirty="0" smtClean="0">
                <a:ea typeface="宋体" pitchFamily="2" charset="-122"/>
              </a:rPr>
              <a:t>数据包</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调用Socket的</a:t>
            </a:r>
            <a:r>
              <a:rPr lang="zh-CN" altLang="zh-CN" sz="2800" dirty="0" smtClean="0">
                <a:ea typeface="宋体" pitchFamily="2" charset="-122"/>
              </a:rPr>
              <a:t>发送</a:t>
            </a:r>
            <a:r>
              <a:rPr lang="zh-CN" altLang="en-US" sz="2800" dirty="0" smtClean="0">
                <a:ea typeface="宋体" pitchFamily="2" charset="-122"/>
              </a:rPr>
              <a:t>、</a:t>
            </a:r>
            <a:r>
              <a:rPr lang="zh-CN" altLang="zh-CN" sz="2800" dirty="0" smtClean="0">
                <a:ea typeface="宋体" pitchFamily="2" charset="-122"/>
              </a:rPr>
              <a:t>接收方法</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关闭</a:t>
            </a:r>
            <a:r>
              <a:rPr lang="zh-CN" altLang="zh-CN" sz="2800" dirty="0" smtClean="0">
                <a:ea typeface="宋体" pitchFamily="2" charset="-122"/>
              </a:rPr>
              <a:t>Socket</a:t>
            </a:r>
            <a:endParaRPr lang="zh-CN" altLang="zh-CN" sz="2800" dirty="0">
              <a:ea typeface="宋体" pitchFamily="2" charset="-122"/>
            </a:endParaRPr>
          </a:p>
          <a:p>
            <a:pPr marL="457200" indent="-457200">
              <a:lnSpc>
                <a:spcPct val="150000"/>
              </a:lnSpc>
              <a:buFont typeface="Wingdings" pitchFamily="2" charset="2"/>
              <a:buChar char="l"/>
            </a:pPr>
            <a:r>
              <a:rPr lang="zh-CN" altLang="zh-CN" sz="2800" dirty="0">
                <a:ea typeface="宋体" pitchFamily="2" charset="-122"/>
              </a:rPr>
              <a:t>发送端与接收端是两个独立的运行</a:t>
            </a:r>
            <a:r>
              <a:rPr lang="zh-CN" altLang="zh-CN" sz="2800" dirty="0" smtClean="0">
                <a:ea typeface="宋体" pitchFamily="2" charset="-122"/>
              </a:rPr>
              <a:t>程序</a:t>
            </a:r>
            <a:endParaRPr lang="zh-CN" altLang="zh-CN" sz="2800" dirty="0">
              <a:ea typeface="宋体" pitchFamily="2" charset="-122"/>
            </a:endParaRP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Tree>
    <p:extLst>
      <p:ext uri="{BB962C8B-B14F-4D97-AF65-F5344CB8AC3E}">
        <p14:creationId xmlns:p14="http://schemas.microsoft.com/office/powerpoint/2010/main" val="386956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发送端</a:t>
            </a:r>
            <a:endParaRPr lang="zh-CN" altLang="en-US" sz="3200" b="1" dirty="0">
              <a:latin typeface="宋体" pitchFamily="2" charset="-122"/>
              <a:ea typeface="宋体" pitchFamily="2" charset="-122"/>
            </a:endParaRP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a:t>
            </a:r>
            <a:r>
              <a:rPr lang="zh-CN" altLang="zh-CN" sz="2400" b="1" dirty="0" smtClean="0">
                <a:solidFill>
                  <a:srgbClr val="0000FF"/>
                </a:solidFill>
              </a:rPr>
              <a:t>“hello,</a:t>
            </a:r>
            <a:r>
              <a:rPr lang="en-US" altLang="zh-CN" sz="2400" b="1" dirty="0" smtClean="0">
                <a:solidFill>
                  <a:srgbClr val="0000FF"/>
                </a:solidFill>
              </a:rPr>
              <a:t>atguigu.com</a:t>
            </a:r>
            <a:r>
              <a:rPr lang="zh-CN" altLang="zh-CN" sz="2400" b="1" dirty="0" smtClean="0">
                <a:solidFill>
                  <a:srgbClr val="0000FF"/>
                </a:solidFill>
              </a:rPr>
              <a:t>”</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p14="http://schemas.microsoft.com/office/powerpoint/2010/main" val="71036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a:t>
            </a:r>
            <a:r>
              <a:rPr lang="zh-CN" altLang="en-US" sz="3200" b="1" dirty="0" smtClean="0">
                <a:latin typeface="宋体" pitchFamily="2" charset="-122"/>
                <a:ea typeface="宋体" pitchFamily="2" charset="-122"/>
              </a:rPr>
              <a:t>端</a:t>
            </a:r>
            <a:endParaRPr lang="zh-CN" altLang="en-US" sz="3200" b="1" dirty="0">
              <a:latin typeface="宋体" pitchFamily="2" charset="-122"/>
              <a:ea typeface="宋体" pitchFamily="2" charset="-122"/>
            </a:endParaRP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r>
              <a:rPr lang="zh-CN" altLang="zh-CN" sz="2400" b="1" dirty="0" smtClean="0">
                <a:ea typeface="宋体" pitchFamily="2" charset="-122"/>
              </a:rPr>
              <a:t>。</a:t>
            </a:r>
            <a:endParaRPr lang="en-US" altLang="zh-CN" sz="2400" b="1" dirty="0" smtClean="0">
              <a:ea typeface="宋体" pitchFamily="2" charset="-122"/>
            </a:endParaRPr>
          </a:p>
          <a:p>
            <a:pPr lvl="1"/>
            <a:endParaRPr lang="en-US" altLang="zh-CN" sz="2400" b="1" dirty="0" smtClean="0">
              <a:solidFill>
                <a:srgbClr val="0000FF"/>
              </a:solidFill>
              <a:ea typeface="宋体" pitchFamily="2" charset="-122"/>
            </a:endParaRPr>
          </a:p>
          <a:p>
            <a:pPr lvl="1"/>
            <a:r>
              <a:rPr lang="zh-CN" altLang="zh-CN" sz="2400" b="1" dirty="0" smtClean="0">
                <a:solidFill>
                  <a:srgbClr val="0000FF"/>
                </a:solidFill>
                <a:ea typeface="宋体" pitchFamily="2" charset="-122"/>
              </a:rPr>
              <a:t>DatagramSocket </a:t>
            </a:r>
            <a:r>
              <a:rPr lang="zh-CN" altLang="zh-CN" sz="2400" b="1" dirty="0">
                <a:solidFill>
                  <a:srgbClr val="0000FF"/>
                </a:solidFill>
                <a:ea typeface="宋体" pitchFamily="2" charset="-122"/>
              </a:rPr>
              <a:t>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r>
              <a:rPr lang="zh-CN" altLang="zh-CN" sz="2400" b="1" dirty="0" smtClean="0">
                <a:solidFill>
                  <a:srgbClr val="0000FF"/>
                </a:solidFill>
                <a:ea typeface="宋体" pitchFamily="2" charset="-122"/>
              </a:rPr>
              <a:t>;</a:t>
            </a:r>
            <a:endParaRPr lang="zh-CN" altLang="zh-CN" sz="2400" b="1" dirty="0">
              <a:solidFill>
                <a:srgbClr val="0000FF"/>
              </a:solidFill>
              <a:ea typeface="宋体" pitchFamily="2" charset="-122"/>
            </a:endParaRPr>
          </a:p>
        </p:txBody>
      </p:sp>
    </p:spTree>
    <p:extLst>
      <p:ext uri="{BB962C8B-B14F-4D97-AF65-F5344CB8AC3E}">
        <p14:creationId xmlns:p14="http://schemas.microsoft.com/office/powerpoint/2010/main" val="412110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844825"/>
            <a:ext cx="8496944" cy="3528392"/>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en-US" altLang="zh-CN" sz="2400" b="1" dirty="0" smtClean="0">
                <a:solidFill>
                  <a:srgbClr val="C00000"/>
                </a:solidFill>
                <a:ea typeface="宋体" pitchFamily="2" charset="-122"/>
                <a:cs typeface="Arial Unicode MS" pitchFamily="34" charset="-122"/>
              </a:rPr>
              <a:t>)</a:t>
            </a:r>
            <a:r>
              <a:rPr lang="zh-CN" altLang="en-US" sz="2400" dirty="0" smtClean="0">
                <a:ea typeface="宋体" pitchFamily="2" charset="-122"/>
                <a:cs typeface="Arial Unicode MS" pitchFamily="34" charset="-122"/>
              </a:rPr>
              <a:t>：统一资源定位符，</a:t>
            </a:r>
            <a:r>
              <a:rPr lang="zh-CN" altLang="en-US" sz="2400" dirty="0">
                <a:ea typeface="宋体" pitchFamily="2" charset="-122"/>
                <a:cs typeface="Arial Unicode MS" pitchFamily="34" charset="-122"/>
              </a:rPr>
              <a:t>它</a:t>
            </a:r>
            <a:r>
              <a:rPr lang="zh-CN" altLang="en-US" sz="2400" dirty="0" smtClean="0">
                <a:ea typeface="宋体" pitchFamily="2" charset="-122"/>
                <a:cs typeface="Arial Unicode MS" pitchFamily="34" charset="-122"/>
              </a:rPr>
              <a:t>表示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a:t>
            </a:r>
            <a:r>
              <a:rPr lang="zh-CN" altLang="en-US" sz="2400" dirty="0" smtClean="0">
                <a:ea typeface="宋体" pitchFamily="2" charset="-122"/>
                <a:cs typeface="Arial Unicode MS" pitchFamily="34" charset="-122"/>
              </a:rPr>
              <a:t>通过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我们</a:t>
            </a:r>
            <a:r>
              <a:rPr lang="zh-CN" altLang="en-US" sz="2400" dirty="0">
                <a:ea typeface="宋体" pitchFamily="2" charset="-122"/>
                <a:cs typeface="Arial Unicode MS" pitchFamily="34" charset="-122"/>
              </a:rPr>
              <a:t>可以</a:t>
            </a:r>
            <a:r>
              <a:rPr lang="zh-CN" altLang="en-US" sz="2400" dirty="0" smtClean="0">
                <a:ea typeface="宋体" pitchFamily="2" charset="-122"/>
                <a:cs typeface="Arial Unicode MS" pitchFamily="34" charset="-122"/>
              </a:rPr>
              <a:t>访问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的各种网络资源，比如最常见</a:t>
            </a:r>
            <a:r>
              <a:rPr lang="zh-CN" altLang="en-US" sz="2400" dirty="0" smtClean="0">
                <a:ea typeface="宋体" pitchFamily="2" charset="-122"/>
                <a:cs typeface="Arial Unicode MS" pitchFamily="34" charset="-122"/>
              </a:rPr>
              <a:t>的 </a:t>
            </a:r>
            <a:r>
              <a:rPr lang="en-US" altLang="zh-CN" sz="2400" dirty="0">
                <a:ea typeface="宋体" pitchFamily="2" charset="-122"/>
                <a:cs typeface="Arial Unicode MS" pitchFamily="34" charset="-122"/>
              </a:rPr>
              <a:t>www</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ftp </a:t>
            </a:r>
            <a:r>
              <a:rPr lang="zh-CN" altLang="en-US" sz="2400" dirty="0" smtClean="0">
                <a:ea typeface="宋体" pitchFamily="2" charset="-122"/>
                <a:cs typeface="Arial Unicode MS" pitchFamily="34" charset="-122"/>
              </a:rPr>
              <a:t>站点</a:t>
            </a:r>
            <a:r>
              <a:rPr lang="zh-CN" altLang="en-US" sz="2400" dirty="0">
                <a:ea typeface="宋体" pitchFamily="2" charset="-122"/>
                <a:cs typeface="Arial Unicode MS" pitchFamily="34" charset="-122"/>
              </a:rPr>
              <a:t>。浏览器通过解析给定</a:t>
            </a:r>
            <a:r>
              <a:rPr lang="zh-CN" altLang="en-US" sz="2400" dirty="0" smtClean="0">
                <a:ea typeface="宋体" pitchFamily="2" charset="-122"/>
                <a:cs typeface="Arial Unicode MS" pitchFamily="34" charset="-122"/>
              </a:rPr>
              <a:t>的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可以</a:t>
            </a:r>
            <a:r>
              <a:rPr lang="zh-CN" altLang="en-US" sz="2400" dirty="0">
                <a:ea typeface="宋体" pitchFamily="2" charset="-122"/>
                <a:cs typeface="Arial Unicode MS" pitchFamily="34" charset="-122"/>
              </a:rPr>
              <a:t>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200" dirty="0" smtClean="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smtClean="0">
                <a:ea typeface="宋体" pitchFamily="2" charset="-122"/>
                <a:cs typeface="Arial Unicode MS" pitchFamily="34" charset="-122"/>
              </a:rPr>
              <a:t>&gt;</a:t>
            </a:r>
          </a:p>
          <a:p>
            <a:pPr lvl="1">
              <a:buFont typeface="Wingdings" pitchFamily="2" charset="2"/>
              <a:buChar char="Ø"/>
            </a:pPr>
            <a:r>
              <a:rPr lang="zh-CN" altLang="en-US" sz="2200" dirty="0" smtClean="0">
                <a:ea typeface="宋体" pitchFamily="2" charset="-122"/>
                <a:cs typeface="Arial Unicode MS" pitchFamily="34" charset="-122"/>
              </a:rPr>
              <a:t>例如</a:t>
            </a:r>
            <a:r>
              <a:rPr lang="en-US" altLang="zh-CN" sz="2200" dirty="0" smtClean="0">
                <a:ea typeface="宋体" pitchFamily="2" charset="-122"/>
                <a:cs typeface="Arial Unicode MS" pitchFamily="34" charset="-122"/>
              </a:rPr>
              <a:t>: </a:t>
            </a:r>
            <a:r>
              <a:rPr lang="en-US" altLang="zh-CN" sz="2200" dirty="0" smtClean="0">
                <a:ea typeface="宋体" pitchFamily="2" charset="-122"/>
                <a:cs typeface="Arial Unicode MS" pitchFamily="34" charset="-122"/>
                <a:hlinkClick r:id="rId2"/>
              </a:rPr>
              <a:t>http://192.168.1.100</a:t>
            </a:r>
            <a:r>
              <a:rPr lang="en-US" altLang="zh-CN" sz="2200" dirty="0" smtClean="0">
                <a:ea typeface="宋体" pitchFamily="2" charset="-122"/>
                <a:cs typeface="Arial Unicode MS" pitchFamily="34" charset="-122"/>
              </a:rPr>
              <a:t>:8080/helloworld/index.jsp</a:t>
            </a:r>
            <a:endParaRPr lang="en-US" altLang="zh-CN" sz="2200" dirty="0">
              <a:ea typeface="宋体" pitchFamily="2" charset="-122"/>
              <a:cs typeface="Arial Unicode MS" pitchFamily="34" charset="-122"/>
            </a:endParaRPr>
          </a:p>
        </p:txBody>
      </p:sp>
    </p:spTree>
    <p:extLst>
      <p:ext uri="{BB962C8B-B14F-4D97-AF65-F5344CB8AC3E}">
        <p14:creationId xmlns:p14="http://schemas.microsoft.com/office/powerpoint/2010/main" val="425855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smtClean="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smtClean="0">
                <a:ea typeface="宋体" pitchFamily="2" charset="-122"/>
                <a:cs typeface="Arial Unicode MS" pitchFamily="34" charset="-122"/>
              </a:rPr>
              <a:t>java.net </a:t>
            </a:r>
            <a:r>
              <a:rPr lang="zh-CN" altLang="en-US" sz="2400" dirty="0" smtClean="0">
                <a:ea typeface="宋体" pitchFamily="2" charset="-122"/>
                <a:cs typeface="Arial Unicode MS" pitchFamily="34" charset="-122"/>
              </a:rPr>
              <a:t>中</a:t>
            </a:r>
            <a:r>
              <a:rPr lang="zh-CN" altLang="en-US" sz="2400" dirty="0">
                <a:ea typeface="宋体" pitchFamily="2" charset="-122"/>
                <a:cs typeface="Arial Unicode MS" pitchFamily="34" charset="-122"/>
              </a:rPr>
              <a:t>实现了</a:t>
            </a:r>
            <a:r>
              <a:rPr lang="zh-CN" altLang="en-US" sz="2400" dirty="0" smtClean="0">
                <a:ea typeface="宋体" pitchFamily="2" charset="-122"/>
                <a:cs typeface="Arial Unicode MS" pitchFamily="34" charset="-122"/>
              </a:rPr>
              <a:t>类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a:t>
            </a:r>
            <a:r>
              <a:rPr lang="zh-CN" altLang="en-US" sz="2400" dirty="0" smtClean="0">
                <a:ea typeface="宋体" pitchFamily="2" charset="-122"/>
                <a:cs typeface="Arial Unicode MS" pitchFamily="34" charset="-122"/>
              </a:rPr>
              <a:t>构造</a:t>
            </a:r>
            <a:r>
              <a:rPr lang="zh-CN" altLang="en-US" sz="2400" dirty="0">
                <a:ea typeface="宋体" pitchFamily="2" charset="-122"/>
                <a:cs typeface="Arial Unicode MS" pitchFamily="34" charset="-122"/>
              </a:rPr>
              <a:t>器</a:t>
            </a:r>
            <a:r>
              <a:rPr lang="zh-CN" altLang="en-US" sz="2400" dirty="0" smtClean="0">
                <a:ea typeface="宋体" pitchFamily="2" charset="-122"/>
                <a:cs typeface="Arial Unicode MS" pitchFamily="34" charset="-122"/>
              </a:rPr>
              <a:t>来</a:t>
            </a:r>
            <a:r>
              <a:rPr lang="zh-CN" altLang="en-US" sz="2400" dirty="0">
                <a:ea typeface="宋体" pitchFamily="2" charset="-122"/>
                <a:cs typeface="Arial Unicode MS" pitchFamily="34" charset="-122"/>
              </a:rPr>
              <a:t>初始化一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a:t>
            </a:r>
            <a:r>
              <a:rPr lang="zh-CN" altLang="en-US" dirty="0">
                <a:ea typeface="宋体" pitchFamily="2" charset="-122"/>
                <a:cs typeface="Arial Unicode MS" pitchFamily="34" charset="-122"/>
              </a:rPr>
              <a:t>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 new URL ("</a:t>
            </a:r>
            <a:r>
              <a:rPr lang="en-US" altLang="zh-CN" b="1" dirty="0">
                <a:solidFill>
                  <a:srgbClr val="0000FF"/>
                </a:solidFill>
                <a:ea typeface="宋体" pitchFamily="2" charset="-122"/>
                <a:cs typeface="Arial Unicode MS" pitchFamily="34" charset="-122"/>
              </a:rPr>
              <a:t>http://www. </a:t>
            </a:r>
            <a:r>
              <a:rPr lang="en-US" altLang="zh-CN" b="1" dirty="0" smtClean="0">
                <a:solidFill>
                  <a:srgbClr val="0000FF"/>
                </a:solidFill>
                <a:ea typeface="宋体" pitchFamily="2" charset="-122"/>
                <a:cs typeface="Arial Unicode MS" pitchFamily="34" charset="-122"/>
              </a:rPr>
              <a:t>atguigu.com/"); </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URL(URL context,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：通过基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和相对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构造</a:t>
            </a:r>
            <a:r>
              <a:rPr lang="zh-CN" altLang="en-US" dirty="0">
                <a:ea typeface="宋体" pitchFamily="2" charset="-122"/>
                <a:cs typeface="Arial Unicode MS" pitchFamily="34" charset="-122"/>
              </a:rPr>
              <a:t>一</a:t>
            </a:r>
            <a:r>
              <a:rPr lang="zh-CN" altLang="en-US" dirty="0" smtClean="0">
                <a:ea typeface="宋体" pitchFamily="2" charset="-122"/>
                <a:cs typeface="Arial Unicode MS" pitchFamily="34" charset="-122"/>
              </a:rPr>
              <a:t>个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对象</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downloadUrl</a:t>
            </a:r>
            <a:r>
              <a:rPr lang="en-US" altLang="zh-CN" b="1" dirty="0" smtClean="0">
                <a:solidFill>
                  <a:srgbClr val="0000FF"/>
                </a:solidFill>
                <a:ea typeface="宋体" pitchFamily="2" charset="-122"/>
                <a:cs typeface="Arial Unicode MS" pitchFamily="34" charset="-122"/>
              </a:rPr>
              <a:t> = new URL(</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String file); </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“download. </a:t>
            </a:r>
            <a:r>
              <a:rPr lang="en-US" altLang="zh-CN" b="1" dirty="0">
                <a:solidFill>
                  <a:srgbClr val="0000FF"/>
                </a:solidFill>
                <a:ea typeface="宋体" pitchFamily="2" charset="-122"/>
                <a:cs typeface="Arial Unicode MS" pitchFamily="34" charset="-122"/>
              </a:rPr>
              <a:t>html</a:t>
            </a:r>
            <a:r>
              <a:rPr lang="en-US" altLang="zh-CN" b="1" dirty="0" smtClean="0">
                <a:solidFill>
                  <a:srgbClr val="0000FF"/>
                </a:solidFill>
                <a:ea typeface="宋体" pitchFamily="2" charset="-122"/>
                <a:cs typeface="Arial Unicode MS" pitchFamily="34" charset="-122"/>
              </a:rPr>
              <a:t>");</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smtClean="0">
                <a:ea typeface="宋体" pitchFamily="2" charset="-122"/>
                <a:cs typeface="Arial Unicode MS" pitchFamily="34" charset="-122"/>
              </a:rPr>
              <a:t>例如</a:t>
            </a:r>
            <a:r>
              <a:rPr lang="en-US" altLang="zh-CN" dirty="0" smtClean="0">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URL gamelan = 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80, </a:t>
            </a:r>
            <a:r>
              <a:rPr lang="en-US" altLang="zh-CN" b="1" dirty="0" smtClean="0">
                <a:solidFill>
                  <a:srgbClr val="0000FF"/>
                </a:solidFill>
                <a:ea typeface="宋体" pitchFamily="2" charset="-122"/>
                <a:cs typeface="Arial Unicode MS" pitchFamily="34" charset="-122"/>
              </a:rPr>
              <a:t>“download.html");</a:t>
            </a:r>
            <a:endParaRPr lang="en-US" altLang="zh-CN"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84182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fontScale="92500" lnSpcReduction="10000"/>
          </a:bodyPr>
          <a:lstStyle/>
          <a:p>
            <a:pPr>
              <a:lnSpc>
                <a:spcPct val="120000"/>
              </a:lnSpc>
              <a:buFont typeface="Wingdings" pitchFamily="2" charset="2"/>
              <a:buChar char="l"/>
            </a:pPr>
            <a:r>
              <a:rPr lang="zh-CN" altLang="en-US" sz="2600" dirty="0" smtClean="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a:t>
            </a:r>
            <a:r>
              <a:rPr lang="zh-CN" altLang="en-US" sz="2600" dirty="0" smtClean="0">
                <a:ea typeface="宋体" pitchFamily="2" charset="-122"/>
                <a:cs typeface="Arial Unicode MS" pitchFamily="34" charset="-122"/>
              </a:rPr>
              <a:t>抛出非</a:t>
            </a:r>
            <a:r>
              <a:rPr lang="zh-CN" altLang="en-US" sz="2600" dirty="0">
                <a:ea typeface="宋体" pitchFamily="2" charset="-122"/>
                <a:cs typeface="Arial Unicode MS" pitchFamily="34" charset="-122"/>
              </a:rPr>
              <a:t>运行时</a:t>
            </a:r>
            <a:r>
              <a:rPr lang="zh-CN" altLang="en-US" sz="2600" dirty="0" smtClean="0">
                <a:ea typeface="宋体" pitchFamily="2" charset="-122"/>
                <a:cs typeface="Arial Unicode MS" pitchFamily="34" charset="-122"/>
              </a:rPr>
              <a:t>异常</a:t>
            </a:r>
            <a:r>
              <a:rPr lang="zh-CN" altLang="en-US" sz="2600" dirty="0">
                <a:ea typeface="宋体" pitchFamily="2" charset="-122"/>
                <a:cs typeface="Arial Unicode MS" pitchFamily="34" charset="-122"/>
              </a:rPr>
              <a:t>，</a:t>
            </a:r>
            <a:r>
              <a:rPr lang="zh-CN" altLang="en-US" sz="2600" dirty="0" smtClean="0">
                <a:ea typeface="宋体" pitchFamily="2" charset="-122"/>
                <a:cs typeface="Arial Unicode MS" pitchFamily="34" charset="-122"/>
              </a:rPr>
              <a:t>必须</a:t>
            </a:r>
            <a:r>
              <a:rPr lang="zh-CN" altLang="en-US" sz="2600" dirty="0">
                <a:ea typeface="宋体" pitchFamily="2" charset="-122"/>
                <a:cs typeface="Arial Unicode MS" pitchFamily="34" charset="-122"/>
              </a:rPr>
              <a:t>要对这</a:t>
            </a:r>
            <a:r>
              <a:rPr lang="zh-CN" altLang="en-US" sz="2600" dirty="0" smtClean="0">
                <a:ea typeface="宋体" pitchFamily="2" charset="-122"/>
                <a:cs typeface="Arial Unicode MS" pitchFamily="34" charset="-122"/>
              </a:rPr>
              <a:t>一异常进行</a:t>
            </a:r>
            <a:r>
              <a:rPr lang="zh-CN" altLang="en-US" sz="2600" dirty="0">
                <a:ea typeface="宋体" pitchFamily="2" charset="-122"/>
                <a:cs typeface="Arial Unicode MS" pitchFamily="34" charset="-122"/>
              </a:rPr>
              <a:t>处理，通常是</a:t>
            </a:r>
            <a:r>
              <a:rPr lang="zh-CN" altLang="en-US" sz="2600" dirty="0" smtClean="0">
                <a:ea typeface="宋体" pitchFamily="2" charset="-122"/>
                <a:cs typeface="Arial Unicode MS" pitchFamily="34" charset="-122"/>
              </a:rPr>
              <a:t>用 </a:t>
            </a:r>
            <a:r>
              <a:rPr lang="en-US" altLang="zh-CN" sz="2600" dirty="0" smtClean="0">
                <a:ea typeface="宋体" pitchFamily="2" charset="-122"/>
                <a:cs typeface="Arial Unicode MS" pitchFamily="34" charset="-122"/>
              </a:rPr>
              <a:t>try-catch </a:t>
            </a:r>
            <a:r>
              <a:rPr lang="zh-CN" altLang="en-US" sz="2600" dirty="0" smtClean="0">
                <a:ea typeface="宋体" pitchFamily="2" charset="-122"/>
                <a:cs typeface="Arial Unicode MS" pitchFamily="34" charset="-122"/>
              </a:rPr>
              <a:t>语句</a:t>
            </a:r>
            <a:r>
              <a:rPr lang="zh-CN" altLang="en-US" sz="2600" dirty="0">
                <a:ea typeface="宋体" pitchFamily="2" charset="-122"/>
                <a:cs typeface="Arial Unicode MS" pitchFamily="34" charset="-122"/>
              </a:rPr>
              <a:t>进行捕获。</a:t>
            </a:r>
          </a:p>
          <a:p>
            <a:pPr>
              <a:lnSpc>
                <a:spcPct val="120000"/>
              </a:lnSpc>
              <a:buFont typeface="Wingdings" pitchFamily="2" charset="2"/>
              <a:buChar char="l"/>
            </a:pPr>
            <a:r>
              <a:rPr lang="zh-CN" altLang="en-US" sz="2600" dirty="0" smtClean="0">
                <a:ea typeface="宋体" pitchFamily="2" charset="-122"/>
                <a:cs typeface="Arial Unicode MS" pitchFamily="34" charset="-122"/>
              </a:rPr>
              <a:t>一</a:t>
            </a:r>
            <a:r>
              <a:rPr lang="zh-CN" altLang="en-US" sz="2600" dirty="0">
                <a:ea typeface="宋体" pitchFamily="2" charset="-122"/>
                <a:cs typeface="Arial Unicode MS" pitchFamily="34" charset="-122"/>
              </a:rPr>
              <a:t>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getRef</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在文件中的相对位置</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val="777229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b="1" dirty="0" smtClean="0"/>
              <a:t>(</a:t>
            </a:r>
            <a:r>
              <a:rPr lang="en-US" altLang="zh-CN" dirty="0"/>
              <a:t>"http://localhost:8080/examples/myTest.txt"</a:t>
            </a:r>
            <a:r>
              <a:rPr lang="en-US" altLang="zh-CN" b="1" dirty="0" smtClean="0"/>
              <a:t>);</a:t>
            </a:r>
            <a:endParaRPr lang="en-US" altLang="zh-CN" b="1" dirty="0"/>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2638180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itchFamily="2" charset="2"/>
              <a:buChar char="l"/>
            </a:pPr>
            <a:r>
              <a:rPr lang="en-US" altLang="zh-CN" sz="2200" dirty="0" smtClean="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a:t>
            </a:r>
            <a:r>
              <a:rPr lang="zh-CN" altLang="en-US" sz="2200" dirty="0" smtClean="0">
                <a:solidFill>
                  <a:srgbClr val="C00000"/>
                </a:solidFill>
                <a:ea typeface="宋体" pitchFamily="2" charset="-122"/>
                <a:cs typeface="Arial Unicode MS" pitchFamily="34" charset="-122"/>
              </a:rPr>
              <a:t>方法 </a:t>
            </a:r>
            <a:r>
              <a:rPr lang="en-US" altLang="zh-CN" sz="2200" dirty="0" err="1" smtClean="0">
                <a:solidFill>
                  <a:srgbClr val="C00000"/>
                </a:solidFill>
                <a:ea typeface="宋体" pitchFamily="2" charset="-122"/>
                <a:cs typeface="Arial Unicode MS" pitchFamily="34" charset="-122"/>
              </a:rPr>
              <a:t>openStream</a:t>
            </a:r>
            <a:r>
              <a:rPr lang="en-US" altLang="zh-CN" sz="2200" dirty="0" smtClean="0">
                <a:solidFill>
                  <a:srgbClr val="C00000"/>
                </a:solidFill>
                <a:ea typeface="宋体" pitchFamily="2" charset="-122"/>
                <a:cs typeface="Arial Unicode MS" pitchFamily="34" charset="-122"/>
              </a:rPr>
              <a:t>()</a:t>
            </a:r>
            <a:r>
              <a:rPr lang="zh-CN" altLang="en-US" sz="2200" dirty="0" smtClean="0">
                <a:solidFill>
                  <a:srgbClr val="C00000"/>
                </a:solidFill>
                <a:ea typeface="宋体" pitchFamily="2" charset="-122"/>
                <a:cs typeface="Arial Unicode MS" pitchFamily="34" charset="-122"/>
              </a:rPr>
              <a:t>：能</a:t>
            </a:r>
            <a:r>
              <a:rPr lang="zh-CN" altLang="en-US" sz="2200" dirty="0">
                <a:solidFill>
                  <a:srgbClr val="C00000"/>
                </a:solidFill>
                <a:ea typeface="宋体" pitchFamily="2" charset="-122"/>
                <a:cs typeface="Arial Unicode MS" pitchFamily="34" charset="-122"/>
              </a:rPr>
              <a:t>从网络上读取</a:t>
            </a:r>
            <a:r>
              <a:rPr lang="zh-CN" altLang="en-US" sz="2200" dirty="0" smtClean="0">
                <a:solidFill>
                  <a:srgbClr val="C00000"/>
                </a:solidFill>
                <a:ea typeface="宋体" pitchFamily="2" charset="-122"/>
                <a:cs typeface="Arial Unicode MS" pitchFamily="34" charset="-122"/>
              </a:rPr>
              <a:t>数据</a:t>
            </a:r>
            <a:endParaRPr lang="en-US" altLang="zh-CN" sz="2200" dirty="0" smtClean="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smtClean="0">
                <a:ea typeface="宋体" pitchFamily="2" charset="-122"/>
                <a:cs typeface="Arial Unicode MS" pitchFamily="34" charset="-122"/>
              </a:rPr>
              <a:t>若希望输出数据</a:t>
            </a:r>
            <a:r>
              <a:rPr lang="zh-CN" altLang="en-US" sz="2200" dirty="0">
                <a:ea typeface="宋体" pitchFamily="2" charset="-122"/>
                <a:cs typeface="Arial Unicode MS" pitchFamily="34" charset="-122"/>
              </a:rPr>
              <a:t>，例如向服务器</a:t>
            </a:r>
            <a:r>
              <a:rPr lang="zh-CN" altLang="en-US" sz="2200" dirty="0" smtClean="0">
                <a:ea typeface="宋体" pitchFamily="2" charset="-122"/>
                <a:cs typeface="Arial Unicode MS" pitchFamily="34" charset="-122"/>
              </a:rPr>
              <a:t>端的 </a:t>
            </a:r>
            <a:r>
              <a:rPr lang="en-US" altLang="zh-CN" sz="2200" dirty="0" smtClean="0">
                <a:ea typeface="宋体" pitchFamily="2" charset="-122"/>
                <a:cs typeface="Arial Unicode MS" pitchFamily="34" charset="-122"/>
              </a:rPr>
              <a:t>CGI </a:t>
            </a:r>
            <a:r>
              <a:rPr lang="zh-CN" altLang="en-US" sz="2200" dirty="0" smtClean="0">
                <a:ea typeface="宋体" pitchFamily="2" charset="-122"/>
                <a:cs typeface="Arial Unicode MS" pitchFamily="34" charset="-122"/>
              </a:rPr>
              <a:t>（</a:t>
            </a:r>
            <a:r>
              <a:rPr lang="zh-CN" altLang="en-US" sz="2200" dirty="0">
                <a:ea typeface="宋体" pitchFamily="2" charset="-122"/>
                <a:cs typeface="Arial Unicode MS" pitchFamily="34" charset="-122"/>
              </a:rPr>
              <a:t>公共网关</a:t>
            </a:r>
            <a:r>
              <a:rPr lang="zh-CN" altLang="en-US" sz="2200" dirty="0" smtClean="0">
                <a:ea typeface="宋体" pitchFamily="2" charset="-122"/>
                <a:cs typeface="Arial Unicode MS" pitchFamily="34" charset="-122"/>
              </a:rPr>
              <a:t>接口</a:t>
            </a:r>
            <a:r>
              <a:rPr lang="en-US" altLang="zh-CN" sz="2200" dirty="0" smtClean="0">
                <a:ea typeface="宋体" pitchFamily="2" charset="-122"/>
                <a:cs typeface="Arial Unicode MS" pitchFamily="34" charset="-122"/>
              </a:rPr>
              <a:t>-Common </a:t>
            </a:r>
            <a:r>
              <a:rPr lang="en-US" altLang="zh-CN" sz="2200" dirty="0">
                <a:ea typeface="宋体" pitchFamily="2" charset="-122"/>
                <a:cs typeface="Arial Unicode MS" pitchFamily="34" charset="-122"/>
              </a:rPr>
              <a:t>Gateway </a:t>
            </a:r>
            <a:r>
              <a:rPr lang="en-US" altLang="zh-CN" sz="2200" dirty="0" smtClean="0">
                <a:ea typeface="宋体" pitchFamily="2" charset="-122"/>
                <a:cs typeface="Arial Unicode MS" pitchFamily="34" charset="-122"/>
              </a:rPr>
              <a:t>Interface-</a:t>
            </a:r>
            <a:r>
              <a:rPr lang="zh-CN" altLang="en-US" sz="2200" dirty="0" smtClean="0">
                <a:ea typeface="宋体" pitchFamily="2" charset="-122"/>
                <a:cs typeface="Arial Unicode MS" pitchFamily="34" charset="-122"/>
              </a:rPr>
              <a:t>的</a:t>
            </a:r>
            <a:r>
              <a:rPr lang="zh-CN" altLang="en-US" sz="2200" dirty="0">
                <a:ea typeface="宋体" pitchFamily="2" charset="-122"/>
                <a:cs typeface="Arial Unicode MS" pitchFamily="34" charset="-122"/>
              </a:rPr>
              <a:t>简称</a:t>
            </a:r>
            <a:r>
              <a:rPr lang="zh-CN" altLang="en-US" sz="2200" dirty="0" smtClean="0">
                <a:ea typeface="宋体" pitchFamily="2" charset="-122"/>
                <a:cs typeface="Arial Unicode MS" pitchFamily="34" charset="-122"/>
              </a:rPr>
              <a:t>，是</a:t>
            </a:r>
            <a:r>
              <a:rPr lang="zh-CN" altLang="en-US" sz="2200" dirty="0">
                <a:ea typeface="宋体" pitchFamily="2" charset="-122"/>
                <a:cs typeface="Arial Unicode MS" pitchFamily="34" charset="-122"/>
              </a:rPr>
              <a:t>用户浏览器和服务器端的应用程序进行连接的接口</a:t>
            </a:r>
            <a:r>
              <a:rPr lang="zh-CN" altLang="en-US" sz="2200" dirty="0" smtClean="0">
                <a:ea typeface="宋体" pitchFamily="2" charset="-122"/>
                <a:cs typeface="Arial Unicode MS" pitchFamily="34" charset="-122"/>
              </a:rPr>
              <a:t>）程序</a:t>
            </a:r>
            <a:r>
              <a:rPr lang="zh-CN" altLang="en-US" sz="2200" dirty="0">
                <a:ea typeface="宋体" pitchFamily="2" charset="-122"/>
                <a:cs typeface="Arial Unicode MS" pitchFamily="34" charset="-122"/>
              </a:rPr>
              <a:t>发送一些数据</a:t>
            </a:r>
            <a:r>
              <a:rPr lang="zh-CN" altLang="en-US" sz="2200" dirty="0" smtClean="0">
                <a:ea typeface="宋体" pitchFamily="2" charset="-122"/>
                <a:cs typeface="Arial Unicode MS" pitchFamily="34" charset="-122"/>
              </a:rPr>
              <a:t>，则必须先</a:t>
            </a:r>
            <a:r>
              <a:rPr lang="zh-CN" altLang="en-US" sz="2200" dirty="0">
                <a:ea typeface="宋体" pitchFamily="2" charset="-122"/>
                <a:cs typeface="Arial Unicode MS" pitchFamily="34" charset="-122"/>
              </a:rPr>
              <a:t>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a:t>
            </a:r>
            <a:r>
              <a:rPr lang="zh-CN" altLang="en-US" sz="2200" dirty="0" smtClean="0">
                <a:ea typeface="宋体" pitchFamily="2" charset="-122"/>
                <a:cs typeface="Arial Unicode MS" pitchFamily="34" charset="-122"/>
              </a:rPr>
              <a:t>，此时需要使用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smtClean="0">
                <a:ea typeface="宋体" pitchFamily="2" charset="-122"/>
                <a:cs typeface="Arial Unicode MS" pitchFamily="34" charset="-122"/>
              </a:rPr>
              <a:t>URLConnection</a:t>
            </a:r>
            <a:r>
              <a:rPr lang="zh-CN" altLang="en-US" sz="2200" dirty="0" smtClean="0">
                <a:ea typeface="宋体" pitchFamily="2" charset="-122"/>
                <a:cs typeface="Arial Unicode MS" pitchFamily="34" charset="-122"/>
              </a:rPr>
              <a:t>：表示到</a:t>
            </a:r>
            <a:r>
              <a:rPr lang="en-US" altLang="zh-CN" sz="2200" dirty="0" smtClean="0">
                <a:ea typeface="宋体" pitchFamily="2" charset="-122"/>
                <a:cs typeface="Arial Unicode MS" pitchFamily="34" charset="-122"/>
              </a:rPr>
              <a:t>URL</a:t>
            </a:r>
            <a:r>
              <a:rPr lang="zh-CN" altLang="en-US" sz="2200" dirty="0" smtClean="0">
                <a:ea typeface="宋体" pitchFamily="2" charset="-122"/>
                <a:cs typeface="Arial Unicode MS" pitchFamily="34" charset="-122"/>
              </a:rPr>
              <a:t>所引用的远程对象的连接。</a:t>
            </a:r>
            <a:r>
              <a:rPr lang="zh-CN" altLang="en-US" sz="2200" dirty="0">
                <a:ea typeface="宋体" pitchFamily="2" charset="-122"/>
                <a:cs typeface="Arial Unicode MS" pitchFamily="34" charset="-122"/>
              </a:rPr>
              <a:t>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a:t>
            </a:r>
            <a:r>
              <a:rPr lang="zh-CN" altLang="en-US" sz="2200" dirty="0" smtClean="0">
                <a:ea typeface="宋体" pitchFamily="2" charset="-122"/>
                <a:cs typeface="Arial Unicode MS" pitchFamily="34" charset="-122"/>
              </a:rPr>
              <a:t>个 </a:t>
            </a:r>
            <a:r>
              <a:rPr lang="en-US" altLang="zh-CN" sz="2200" dirty="0" smtClean="0">
                <a:ea typeface="宋体" pitchFamily="2" charset="-122"/>
                <a:cs typeface="Arial Unicode MS" pitchFamily="34" charset="-122"/>
              </a:rPr>
              <a:t>URL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上通过</a:t>
            </a:r>
            <a:r>
              <a:rPr lang="zh-CN" altLang="en-US" sz="2200" dirty="0" smtClean="0">
                <a:ea typeface="宋体" pitchFamily="2" charset="-122"/>
                <a:cs typeface="Arial Unicode MS" pitchFamily="34" charset="-122"/>
              </a:rPr>
              <a:t>方法 </a:t>
            </a:r>
            <a:r>
              <a:rPr lang="en-US" altLang="zh-CN" sz="2200" b="1" dirty="0" err="1" smtClean="0">
                <a:solidFill>
                  <a:srgbClr val="C00000"/>
                </a:solidFill>
                <a:ea typeface="宋体" pitchFamily="2" charset="-122"/>
                <a:cs typeface="Arial Unicode MS" pitchFamily="34" charset="-122"/>
              </a:rPr>
              <a:t>openConnection</a:t>
            </a:r>
            <a:r>
              <a:rPr lang="en-US" altLang="zh-CN" sz="2200" b="1" dirty="0" smtClean="0">
                <a:solidFill>
                  <a:srgbClr val="C00000"/>
                </a:solidFill>
                <a:ea typeface="宋体" pitchFamily="2" charset="-122"/>
                <a:cs typeface="Arial Unicode MS" pitchFamily="34" charset="-122"/>
              </a:rPr>
              <a:t>() </a:t>
            </a:r>
            <a:r>
              <a:rPr lang="zh-CN" altLang="en-US" sz="2200" dirty="0" smtClean="0">
                <a:ea typeface="宋体" pitchFamily="2" charset="-122"/>
                <a:cs typeface="Arial Unicode MS" pitchFamily="34" charset="-122"/>
              </a:rPr>
              <a:t>生成</a:t>
            </a:r>
            <a:r>
              <a:rPr lang="zh-CN" altLang="en-US" sz="2200" dirty="0">
                <a:ea typeface="宋体" pitchFamily="2" charset="-122"/>
                <a:cs typeface="Arial Unicode MS" pitchFamily="34" charset="-122"/>
              </a:rPr>
              <a:t>对应</a:t>
            </a:r>
            <a:r>
              <a:rPr lang="zh-CN" altLang="en-US" sz="2200" dirty="0" smtClean="0">
                <a:ea typeface="宋体" pitchFamily="2" charset="-122"/>
                <a:cs typeface="Arial Unicode MS" pitchFamily="34" charset="-122"/>
              </a:rPr>
              <a:t>的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endParaRPr lang="en-US" altLang="zh-CN" sz="2200" dirty="0" smtClean="0">
              <a:ea typeface="宋体" pitchFamily="2" charset="-122"/>
              <a:cs typeface="Arial Unicode MS" pitchFamily="34" charset="-122"/>
            </a:endParaRPr>
          </a:p>
          <a:p>
            <a:pPr lvl="1">
              <a:lnSpc>
                <a:spcPct val="120000"/>
              </a:lnSpc>
              <a:buFont typeface="Wingdings" pitchFamily="2" charset="2"/>
              <a:buChar char="Ø"/>
            </a:pPr>
            <a:r>
              <a:rPr lang="en-US" altLang="zh-CN" sz="2200" dirty="0" smtClean="0">
                <a:ea typeface="宋体" pitchFamily="2" charset="-122"/>
                <a:cs typeface="Arial Unicode MS" pitchFamily="34" charset="-122"/>
              </a:rPr>
              <a:t>URL </a:t>
            </a:r>
            <a:r>
              <a:rPr lang="en-US" altLang="zh-CN" sz="2200" dirty="0" err="1" smtClean="0">
                <a:ea typeface="宋体" pitchFamily="2" charset="-122"/>
                <a:cs typeface="Arial Unicode MS" pitchFamily="34" charset="-122"/>
              </a:rPr>
              <a:t>netchinaren</a:t>
            </a:r>
            <a:r>
              <a:rPr lang="en-US" altLang="zh-CN" sz="2200" dirty="0" smtClean="0">
                <a:ea typeface="宋体" pitchFamily="2" charset="-122"/>
                <a:cs typeface="Arial Unicode MS" pitchFamily="34" charset="-122"/>
              </a:rPr>
              <a:t> = new URL ("http://www.atguigu.com/index.shtml"); </a:t>
            </a:r>
            <a:endParaRPr lang="en-US" altLang="zh-CN" sz="2200" dirty="0">
              <a:ea typeface="宋体" pitchFamily="2" charset="-122"/>
              <a:cs typeface="Arial Unicode MS" pitchFamily="34" charset="-122"/>
            </a:endParaRPr>
          </a:p>
          <a:p>
            <a:pPr lvl="1">
              <a:lnSpc>
                <a:spcPct val="120000"/>
              </a:lnSpc>
              <a:buFont typeface="Wingdings" pitchFamily="2" charset="2"/>
              <a:buChar char="Ø"/>
            </a:pPr>
            <a:r>
              <a:rPr lang="en-US" altLang="zh-CN" sz="2200" dirty="0" err="1" smtClean="0">
                <a:ea typeface="宋体" pitchFamily="2" charset="-122"/>
                <a:cs typeface="Arial Unicode MS" pitchFamily="34" charset="-122"/>
              </a:rPr>
              <a:t>URLConnectonn</a:t>
            </a:r>
            <a:r>
              <a:rPr lang="en-US" altLang="zh-CN" sz="2200" dirty="0" smtClean="0">
                <a:ea typeface="宋体" pitchFamily="2" charset="-122"/>
                <a:cs typeface="Arial Unicode MS" pitchFamily="34" charset="-122"/>
              </a:rPr>
              <a:t> u = </a:t>
            </a:r>
            <a:r>
              <a:rPr lang="en-US" altLang="zh-CN" sz="2200" dirty="0" err="1" smtClean="0">
                <a:ea typeface="宋体" pitchFamily="2" charset="-122"/>
                <a:cs typeface="Arial Unicode MS" pitchFamily="34" charset="-122"/>
              </a:rPr>
              <a:t>netchinaren.openConnection</a:t>
            </a:r>
            <a:r>
              <a:rPr lang="en-US" altLang="zh-CN" sz="2200" dirty="0" smtClean="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val="2174379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a:t>
            </a:r>
            <a:r>
              <a:rPr lang="zh-CN" altLang="en-US" sz="2400" dirty="0" smtClean="0">
                <a:ea typeface="宋体" pitchFamily="2" charset="-122"/>
                <a:cs typeface="Arial Unicode MS" pitchFamily="34" charset="-122"/>
              </a:rPr>
              <a:t>，即可以</a:t>
            </a:r>
            <a:r>
              <a:rPr lang="zh-CN" altLang="en-US" sz="2400" dirty="0">
                <a:ea typeface="宋体" pitchFamily="2" charset="-122"/>
                <a:cs typeface="Arial Unicode MS" pitchFamily="34" charset="-122"/>
              </a:rPr>
              <a:t>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a:ea typeface="宋体" pitchFamily="2" charset="-122"/>
                <a:cs typeface="Arial Unicode MS" pitchFamily="34" charset="-122"/>
              </a:rPr>
              <a:t>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a:t>
            </a:r>
            <a:r>
              <a:rPr lang="en-US" altLang="zh-CN" dirty="0" smtClean="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smtClean="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675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smtClean="0">
                <a:latin typeface="宋体" pitchFamily="2" charset="-122"/>
                <a:ea typeface="宋体" pitchFamily="2" charset="-122"/>
                <a:cs typeface="Arial Unicode MS" pitchFamily="34" charset="-122"/>
              </a:rPr>
              <a:t>网络编程概述</a:t>
            </a:r>
            <a:endParaRPr lang="zh-CN" altLang="en-US" b="1" dirty="0">
              <a:latin typeface="宋体" pitchFamily="2" charset="-122"/>
              <a:ea typeface="宋体" pitchFamily="2" charset="-122"/>
              <a:cs typeface="Arial Unicode MS" pitchFamily="34" charset="-122"/>
            </a:endParaRPr>
          </a:p>
        </p:txBody>
      </p:sp>
      <p:sp>
        <p:nvSpPr>
          <p:cNvPr id="4100" name="Rectangle 4"/>
          <p:cNvSpPr>
            <a:spLocks noGrp="1" noChangeArrowheads="1"/>
          </p:cNvSpPr>
          <p:nvPr>
            <p:ph type="body" idx="1"/>
          </p:nvPr>
        </p:nvSpPr>
        <p:spPr>
          <a:xfrm>
            <a:off x="323528" y="1916832"/>
            <a:ext cx="8568952" cy="3384376"/>
          </a:xfrm>
        </p:spPr>
        <p:txBody>
          <a:bodyPr>
            <a:noAutofit/>
          </a:bodyPr>
          <a:lstStyle/>
          <a:p>
            <a:pPr marL="381000" indent="-381000"/>
            <a:r>
              <a:rPr lang="en-US" altLang="zh-CN" sz="2800" dirty="0" smtClean="0">
                <a:ea typeface="宋体" pitchFamily="2" charset="-122"/>
                <a:cs typeface="Arial Unicode MS" pitchFamily="34" charset="-122"/>
              </a:rPr>
              <a:t>Java</a:t>
            </a:r>
            <a:r>
              <a:rPr lang="zh-CN" altLang="en-US" sz="2800" dirty="0" smtClean="0">
                <a:ea typeface="宋体" pitchFamily="2" charset="-122"/>
                <a:cs typeface="Arial Unicode MS" pitchFamily="34" charset="-122"/>
              </a:rPr>
              <a:t>是 </a:t>
            </a:r>
            <a:r>
              <a:rPr lang="en-US" altLang="zh-CN" sz="2800" dirty="0" smtClean="0">
                <a:ea typeface="宋体" pitchFamily="2" charset="-122"/>
                <a:cs typeface="Arial Unicode MS" pitchFamily="34" charset="-122"/>
              </a:rPr>
              <a:t>Internet </a:t>
            </a:r>
            <a:r>
              <a:rPr lang="zh-CN" altLang="en-US" sz="2800" dirty="0" smtClean="0">
                <a:ea typeface="宋体" pitchFamily="2" charset="-122"/>
                <a:cs typeface="Arial Unicode MS" pitchFamily="34" charset="-122"/>
              </a:rPr>
              <a:t>上</a:t>
            </a:r>
            <a:r>
              <a:rPr lang="zh-CN" altLang="en-US" sz="2800" dirty="0">
                <a:ea typeface="宋体" pitchFamily="2" charset="-122"/>
                <a:cs typeface="Arial Unicode MS" pitchFamily="34" charset="-122"/>
              </a:rPr>
              <a:t>的语言，它从语言级上提供了对网络应用程序的支持，程序员能够很</a:t>
            </a:r>
            <a:r>
              <a:rPr lang="zh-CN" altLang="en-US" sz="2800" dirty="0" smtClean="0">
                <a:ea typeface="宋体" pitchFamily="2" charset="-122"/>
                <a:cs typeface="Arial Unicode MS" pitchFamily="34" charset="-122"/>
              </a:rPr>
              <a:t>容易开发</a:t>
            </a:r>
            <a:r>
              <a:rPr lang="zh-CN" altLang="en-US" sz="2800" dirty="0">
                <a:ea typeface="宋体" pitchFamily="2" charset="-122"/>
                <a:cs typeface="Arial Unicode MS" pitchFamily="34" charset="-122"/>
              </a:rPr>
              <a:t>常见的网络应用程序。</a:t>
            </a:r>
          </a:p>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提供的网络类库，可以实现无</a:t>
            </a:r>
            <a:r>
              <a:rPr lang="zh-CN" altLang="en-US" sz="2800" dirty="0" smtClean="0">
                <a:ea typeface="宋体" pitchFamily="2" charset="-122"/>
                <a:cs typeface="Arial Unicode MS" pitchFamily="34" charset="-122"/>
              </a:rPr>
              <a:t>痛的</a:t>
            </a:r>
            <a:r>
              <a:rPr lang="zh-CN" altLang="en-US" sz="2800" dirty="0">
                <a:ea typeface="宋体" pitchFamily="2" charset="-122"/>
                <a:cs typeface="Arial Unicode MS" pitchFamily="34" charset="-122"/>
              </a:rPr>
              <a:t>网络连接</a:t>
            </a:r>
            <a:r>
              <a:rPr lang="zh-CN" altLang="en-US" sz="2800" dirty="0" smtClean="0">
                <a:ea typeface="宋体" pitchFamily="2" charset="-122"/>
                <a:cs typeface="Arial Unicode MS" pitchFamily="34" charset="-122"/>
              </a:rPr>
              <a:t>，联网</a:t>
            </a:r>
            <a:r>
              <a:rPr lang="zh-CN" altLang="en-US" sz="2800" dirty="0">
                <a:ea typeface="宋体" pitchFamily="2" charset="-122"/>
                <a:cs typeface="Arial Unicode MS" pitchFamily="34" charset="-122"/>
              </a:rPr>
              <a:t>的底层细节被隐藏</a:t>
            </a:r>
            <a:r>
              <a:rPr lang="zh-CN" altLang="en-US" sz="2800" dirty="0" smtClean="0">
                <a:ea typeface="宋体" pitchFamily="2" charset="-122"/>
                <a:cs typeface="Arial Unicode MS" pitchFamily="34" charset="-122"/>
              </a:rPr>
              <a:t>在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的</a:t>
            </a:r>
            <a:r>
              <a:rPr lang="zh-CN" altLang="en-US" sz="2800" dirty="0">
                <a:ea typeface="宋体" pitchFamily="2" charset="-122"/>
                <a:cs typeface="Arial Unicode MS" pitchFamily="34" charset="-122"/>
              </a:rPr>
              <a:t>本机安装系统里，</a:t>
            </a:r>
            <a:r>
              <a:rPr lang="zh-CN" altLang="en-US" sz="2800" dirty="0" smtClean="0">
                <a:ea typeface="宋体" pitchFamily="2" charset="-122"/>
                <a:cs typeface="Arial Unicode MS" pitchFamily="34" charset="-122"/>
              </a:rPr>
              <a:t>由 </a:t>
            </a:r>
            <a:r>
              <a:rPr lang="en-US" altLang="zh-CN" sz="2800" dirty="0" smtClean="0">
                <a:ea typeface="宋体" pitchFamily="2" charset="-122"/>
                <a:cs typeface="Arial Unicode MS" pitchFamily="34" charset="-122"/>
              </a:rPr>
              <a:t>JVM </a:t>
            </a:r>
            <a:r>
              <a:rPr lang="zh-CN" altLang="en-US" sz="2800" dirty="0" smtClean="0">
                <a:ea typeface="宋体" pitchFamily="2" charset="-122"/>
                <a:cs typeface="Arial Unicode MS" pitchFamily="34" charset="-122"/>
              </a:rPr>
              <a:t>进行</a:t>
            </a:r>
            <a:r>
              <a:rPr lang="zh-CN" altLang="en-US" sz="2800" dirty="0">
                <a:ea typeface="宋体" pitchFamily="2" charset="-122"/>
                <a:cs typeface="Arial Unicode MS" pitchFamily="34" charset="-122"/>
              </a:rPr>
              <a:t>控制。</a:t>
            </a:r>
            <a:r>
              <a:rPr lang="zh-CN" altLang="en-US" sz="2800" dirty="0" smtClean="0">
                <a:ea typeface="宋体" pitchFamily="2" charset="-122"/>
                <a:cs typeface="Arial Unicode MS" pitchFamily="34" charset="-122"/>
              </a:rPr>
              <a:t>并且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实现</a:t>
            </a:r>
            <a:r>
              <a:rPr lang="zh-CN" altLang="en-US" sz="2800" dirty="0">
                <a:ea typeface="宋体" pitchFamily="2" charset="-122"/>
                <a:cs typeface="Arial Unicode MS" pitchFamily="34" charset="-122"/>
              </a:rPr>
              <a:t>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r>
              <a:rPr lang="zh-CN" altLang="en-US" sz="2800"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custDataLst>
      <p:tags r:id="rId1"/>
    </p:custDataLst>
    <p:extLst>
      <p:ext uri="{BB962C8B-B14F-4D97-AF65-F5344CB8AC3E}">
        <p14:creationId xmlns:p14="http://schemas.microsoft.com/office/powerpoint/2010/main" val="3290927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smtClean="0">
                <a:latin typeface="+mn-lt"/>
                <a:ea typeface="宋体" pitchFamily="2" charset="-122"/>
                <a:cs typeface="Arial Unicode MS" pitchFamily="34" charset="-122"/>
              </a:rPr>
              <a:t>小   结 </a:t>
            </a:r>
            <a:endParaRPr lang="zh-CN" altLang="en-US" b="1" dirty="0">
              <a:latin typeface="+mn-lt"/>
              <a:ea typeface="宋体" pitchFamily="2" charset="-122"/>
              <a:cs typeface="Arial Unicode MS" pitchFamily="34" charset="-122"/>
            </a:endParaRPr>
          </a:p>
        </p:txBody>
      </p:sp>
      <p:sp>
        <p:nvSpPr>
          <p:cNvPr id="29699" name="Rectangle 3"/>
          <p:cNvSpPr>
            <a:spLocks noGrp="1" noChangeArrowheads="1"/>
          </p:cNvSpPr>
          <p:nvPr>
            <p:ph type="body" idx="1"/>
          </p:nvPr>
        </p:nvSpPr>
        <p:spPr>
          <a:xfrm>
            <a:off x="179512" y="1556792"/>
            <a:ext cx="8784976" cy="4752528"/>
          </a:xfrm>
        </p:spPr>
        <p:txBody>
          <a:bodyPr>
            <a:noAutofit/>
          </a:bodyPr>
          <a:lstStyle/>
          <a:p>
            <a:pPr>
              <a:buFont typeface="Wingdings" pitchFamily="2" charset="2"/>
              <a:buChar char="l"/>
            </a:pPr>
            <a:r>
              <a:rPr lang="zh-CN" altLang="en-US" sz="1800" dirty="0" smtClean="0">
                <a:ea typeface="宋体" pitchFamily="2" charset="-122"/>
                <a:cs typeface="Arial Unicode MS" pitchFamily="34" charset="-122"/>
              </a:rPr>
              <a:t>位于</a:t>
            </a:r>
            <a:r>
              <a:rPr lang="zh-CN" altLang="en-US" sz="1800" dirty="0">
                <a:ea typeface="宋体" pitchFamily="2" charset="-122"/>
                <a:cs typeface="Arial Unicode MS" pitchFamily="34" charset="-122"/>
              </a:rPr>
              <a:t>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r>
              <a:rPr lang="zh-CN" altLang="en-US" sz="1800" dirty="0" smtClean="0">
                <a:ea typeface="宋体" pitchFamily="2" charset="-122"/>
                <a:cs typeface="Arial Unicode MS" pitchFamily="34" charset="-122"/>
              </a:rPr>
              <a:t>。</a:t>
            </a:r>
            <a:endParaRPr lang="en-US" altLang="zh-CN" sz="1800" dirty="0" smtClean="0">
              <a:ea typeface="宋体" pitchFamily="2" charset="-122"/>
              <a:cs typeface="Arial Unicode MS" pitchFamily="34" charset="-122"/>
            </a:endParaRPr>
          </a:p>
          <a:p>
            <a:pPr>
              <a:buFont typeface="Wingdings" pitchFamily="2" charset="2"/>
              <a:buChar char="l"/>
            </a:pPr>
            <a:r>
              <a:rPr lang="zh-CN" altLang="en-US" sz="1800" dirty="0" smtClean="0">
                <a:solidFill>
                  <a:srgbClr val="C00000"/>
                </a:solidFill>
                <a:ea typeface="宋体" pitchFamily="2" charset="-122"/>
                <a:cs typeface="Arial Unicode MS" pitchFamily="34" charset="-122"/>
              </a:rPr>
              <a:t>客户端</a:t>
            </a:r>
            <a:r>
              <a:rPr lang="zh-CN" altLang="en-US" sz="1800" dirty="0">
                <a:solidFill>
                  <a:srgbClr val="C00000"/>
                </a:solidFill>
                <a:ea typeface="宋体" pitchFamily="2" charset="-122"/>
                <a:cs typeface="Arial Unicode MS" pitchFamily="34" charset="-122"/>
              </a:rPr>
              <a:t>－服务器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a:t>
            </a:r>
            <a:r>
              <a:rPr lang="zh-CN" altLang="en-US" sz="1800" dirty="0" smtClean="0">
                <a:ea typeface="宋体" pitchFamily="2" charset="-122"/>
                <a:cs typeface="Arial Unicode MS" pitchFamily="34" charset="-122"/>
              </a:rPr>
              <a:t>会话。</a:t>
            </a:r>
            <a:endParaRPr lang="zh-CN" altLang="en-US" sz="1800" dirty="0">
              <a:ea typeface="宋体" pitchFamily="2" charset="-122"/>
              <a:cs typeface="Arial Unicode MS" pitchFamily="34" charset="-122"/>
            </a:endParaRPr>
          </a:p>
          <a:p>
            <a:pPr>
              <a:buFont typeface="Wingdings" pitchFamily="2" charset="2"/>
              <a:buChar char="l"/>
            </a:pP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中</a:t>
            </a:r>
            <a:r>
              <a:rPr lang="zh-CN" altLang="en-US" sz="1800" dirty="0">
                <a:ea typeface="宋体" pitchFamily="2" charset="-122"/>
                <a:cs typeface="Arial Unicode MS" pitchFamily="34" charset="-122"/>
              </a:rPr>
              <a:t>有关网络方面的功能都定义</a:t>
            </a:r>
            <a:r>
              <a:rPr lang="zh-CN" altLang="en-US" sz="1800" dirty="0" smtClean="0">
                <a:ea typeface="宋体" pitchFamily="2" charset="-122"/>
                <a:cs typeface="Arial Unicode MS" pitchFamily="34" charset="-122"/>
              </a:rPr>
              <a:t>在</a:t>
            </a:r>
            <a:r>
              <a:rPr lang="en-US" altLang="zh-CN" sz="1800" dirty="0" smtClean="0">
                <a:ea typeface="宋体" pitchFamily="2" charset="-122"/>
                <a:cs typeface="Arial Unicode MS" pitchFamily="34" charset="-122"/>
              </a:rPr>
              <a:t> java.net </a:t>
            </a:r>
            <a:r>
              <a:rPr lang="zh-CN" altLang="en-US" sz="1800" dirty="0" smtClean="0">
                <a:ea typeface="宋体" pitchFamily="2" charset="-122"/>
                <a:cs typeface="Arial Unicode MS" pitchFamily="34" charset="-122"/>
              </a:rPr>
              <a:t>程序包</a:t>
            </a:r>
            <a:r>
              <a:rPr lang="zh-CN" altLang="en-US" sz="1800" dirty="0">
                <a:ea typeface="宋体" pitchFamily="2" charset="-122"/>
                <a:cs typeface="Arial Unicode MS" pitchFamily="34" charset="-122"/>
              </a:rPr>
              <a:t>中。</a:t>
            </a: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用 </a:t>
            </a:r>
            <a:r>
              <a:rPr lang="en-US" altLang="zh-CN" sz="1800" dirty="0" err="1" smtClean="0">
                <a:ea typeface="宋体" pitchFamily="2" charset="-122"/>
                <a:cs typeface="Arial Unicode MS" pitchFamily="34" charset="-122"/>
              </a:rPr>
              <a:t>InetAddress</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对象表示 </a:t>
            </a:r>
            <a:r>
              <a:rPr lang="en-US" altLang="zh-CN" sz="1800" dirty="0" smtClean="0">
                <a:solidFill>
                  <a:srgbClr val="C00000"/>
                </a:solidFill>
                <a:ea typeface="宋体" pitchFamily="2" charset="-122"/>
                <a:cs typeface="Arial Unicode MS" pitchFamily="34" charset="-122"/>
              </a:rPr>
              <a:t>IP </a:t>
            </a:r>
            <a:r>
              <a:rPr lang="zh-CN" altLang="en-US" sz="1800" dirty="0" smtClean="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IP </a:t>
            </a:r>
            <a:r>
              <a:rPr lang="zh-CN" altLang="en-US" sz="1800" dirty="0" smtClean="0">
                <a:ea typeface="宋体" pitchFamily="2" charset="-122"/>
                <a:cs typeface="Arial Unicode MS" pitchFamily="34" charset="-122"/>
              </a:rPr>
              <a:t>地址</a:t>
            </a:r>
            <a:r>
              <a:rPr lang="zh-CN" altLang="en-US" sz="1800" dirty="0">
                <a:ea typeface="宋体" pitchFamily="2" charset="-122"/>
                <a:cs typeface="Arial Unicode MS" pitchFamily="34" charset="-122"/>
              </a:rPr>
              <a:t>(</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Socket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ServerSocket</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实现</a:t>
            </a:r>
            <a:r>
              <a:rPr lang="zh-CN" altLang="en-US" sz="1800" dirty="0">
                <a:ea typeface="宋体" pitchFamily="2" charset="-122"/>
                <a:cs typeface="Arial Unicode MS" pitchFamily="34" charset="-122"/>
              </a:rPr>
              <a:t>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a:t>
            </a:r>
            <a:r>
              <a:rPr lang="zh-CN" altLang="en-US" sz="1800" dirty="0" smtClean="0">
                <a:ea typeface="宋体" pitchFamily="2" charset="-122"/>
                <a:cs typeface="Arial Unicode MS" pitchFamily="34" charset="-122"/>
              </a:rPr>
              <a:t>因为 </a:t>
            </a:r>
            <a:r>
              <a:rPr lang="en-US" altLang="zh-CN" sz="1800" dirty="0" smtClean="0">
                <a:ea typeface="宋体" pitchFamily="2" charset="-122"/>
                <a:cs typeface="Arial Unicode MS" pitchFamily="34" charset="-122"/>
              </a:rPr>
              <a:t>TCP </a:t>
            </a:r>
            <a:r>
              <a:rPr lang="zh-CN" altLang="en-US" sz="1800" dirty="0" smtClean="0">
                <a:ea typeface="宋体" pitchFamily="2" charset="-122"/>
                <a:cs typeface="Arial Unicode MS" pitchFamily="34" charset="-122"/>
              </a:rPr>
              <a:t>协议</a:t>
            </a:r>
            <a:r>
              <a:rPr lang="zh-CN" altLang="en-US" sz="1800" dirty="0">
                <a:ea typeface="宋体" pitchFamily="2" charset="-122"/>
                <a:cs typeface="Arial Unicode MS" pitchFamily="34" charset="-122"/>
              </a:rPr>
              <a:t>可以解决数据在传送过程中的丢失、损坏、重复、乱序以及网络拥挤等问题，它保证数据可靠的传送。</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URLConnection</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提供</a:t>
            </a:r>
            <a:r>
              <a:rPr lang="zh-CN" altLang="en-US" sz="1800" dirty="0">
                <a:ea typeface="宋体" pitchFamily="2" charset="-122"/>
                <a:cs typeface="Arial Unicode MS" pitchFamily="34" charset="-122"/>
              </a:rPr>
              <a:t>了最高级网络应用。</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的</a:t>
            </a:r>
            <a:r>
              <a:rPr lang="zh-CN" altLang="en-US" sz="1800" dirty="0">
                <a:ea typeface="宋体" pitchFamily="2" charset="-122"/>
                <a:cs typeface="Arial Unicode MS" pitchFamily="34" charset="-122"/>
              </a:rPr>
              <a:t>网络资源的位置来同一</a:t>
            </a:r>
            <a:r>
              <a:rPr lang="zh-CN" altLang="en-US" sz="1800" dirty="0" smtClean="0">
                <a:ea typeface="宋体" pitchFamily="2" charset="-122"/>
                <a:cs typeface="Arial Unicode MS" pitchFamily="34" charset="-122"/>
              </a:rPr>
              <a:t>表示 </a:t>
            </a:r>
            <a:r>
              <a:rPr lang="en-US" altLang="zh-CN" sz="1800" dirty="0" smtClean="0">
                <a:ea typeface="宋体" pitchFamily="2" charset="-122"/>
                <a:cs typeface="Arial Unicode MS" pitchFamily="34" charset="-122"/>
              </a:rPr>
              <a:t>Internet </a:t>
            </a:r>
            <a:r>
              <a:rPr lang="zh-CN" altLang="en-US" sz="1800" dirty="0" smtClean="0">
                <a:ea typeface="宋体" pitchFamily="2" charset="-122"/>
                <a:cs typeface="Arial Unicode MS" pitchFamily="34" charset="-122"/>
              </a:rPr>
              <a:t>上</a:t>
            </a:r>
            <a:r>
              <a:rPr lang="zh-CN" altLang="en-US" sz="1800" dirty="0">
                <a:ea typeface="宋体" pitchFamily="2" charset="-122"/>
                <a:cs typeface="Arial Unicode MS" pitchFamily="34" charset="-122"/>
              </a:rPr>
              <a:t>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表示</a:t>
            </a:r>
            <a:r>
              <a:rPr lang="zh-CN" altLang="en-US" sz="1800" dirty="0">
                <a:ea typeface="宋体" pitchFamily="2" charset="-122"/>
                <a:cs typeface="Arial Unicode MS" pitchFamily="34" charset="-122"/>
              </a:rPr>
              <a:t>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val="77000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640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
        <p:nvSpPr>
          <p:cNvPr id="1027" name="Rectangle 3"/>
          <p:cNvSpPr>
            <a:spLocks noGrp="1" noChangeArrowheads="1"/>
          </p:cNvSpPr>
          <p:nvPr>
            <p:ph type="body" idx="1"/>
          </p:nvPr>
        </p:nvSpPr>
        <p:spPr>
          <a:xfrm>
            <a:off x="251520" y="1124744"/>
            <a:ext cx="8712968" cy="5544616"/>
          </a:xfrm>
        </p:spPr>
        <p:txBody>
          <a:bodyPr>
            <a:normAutofit/>
          </a:bodyPr>
          <a:lstStyle/>
          <a:p>
            <a:pPr>
              <a:lnSpc>
                <a:spcPct val="110000"/>
              </a:lnSpc>
              <a:buFont typeface="Wingdings" pitchFamily="2" charset="2"/>
              <a:buChar char="l"/>
            </a:pPr>
            <a:r>
              <a:rPr lang="zh-CN" altLang="en-US" b="1" dirty="0" smtClean="0">
                <a:ea typeface="宋体" pitchFamily="2" charset="-122"/>
                <a:cs typeface="Arial Unicode MS" pitchFamily="34" charset="-122"/>
              </a:rPr>
              <a:t>计算机网络：</a:t>
            </a:r>
            <a:endParaRPr lang="en-US" altLang="zh-CN" b="1" dirty="0" smtClean="0">
              <a:ea typeface="宋体" pitchFamily="2" charset="-122"/>
              <a:cs typeface="Arial Unicode MS" pitchFamily="34" charset="-122"/>
            </a:endParaRPr>
          </a:p>
          <a:p>
            <a:pPr marL="0" indent="0">
              <a:lnSpc>
                <a:spcPct val="110000"/>
              </a:lnSpc>
              <a:buNone/>
            </a:pP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smtClean="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编程的</a:t>
            </a:r>
            <a:r>
              <a:rPr lang="zh-CN" altLang="en-US" b="1" dirty="0" smtClean="0">
                <a:ea typeface="宋体" pitchFamily="2" charset="-122"/>
                <a:cs typeface="Arial Unicode MS" pitchFamily="34" charset="-122"/>
              </a:rPr>
              <a:t>目的：</a:t>
            </a:r>
            <a:endParaRPr lang="en-US" altLang="zh-CN" b="1" dirty="0" smtClean="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en-US" altLang="zh-CN" sz="2000" b="1" dirty="0" smtClean="0">
                <a:solidFill>
                  <a:srgbClr val="0000FF"/>
                </a:solidFill>
                <a:ea typeface="宋体" pitchFamily="2" charset="-122"/>
                <a:cs typeface="Arial Unicode MS" pitchFamily="34" charset="-122"/>
              </a:rPr>
              <a:t>    </a:t>
            </a:r>
            <a:r>
              <a:rPr lang="zh-CN" altLang="en-US" sz="2400" b="1" dirty="0" smtClean="0">
                <a:solidFill>
                  <a:srgbClr val="0000FF"/>
                </a:solidFill>
                <a:ea typeface="宋体" pitchFamily="2" charset="-122"/>
                <a:cs typeface="Arial Unicode MS" pitchFamily="34" charset="-122"/>
              </a:rPr>
              <a:t>直接</a:t>
            </a:r>
            <a:r>
              <a:rPr lang="zh-CN" altLang="en-US" sz="2400" b="1" dirty="0">
                <a:solidFill>
                  <a:srgbClr val="0000FF"/>
                </a:solidFill>
                <a:ea typeface="宋体" pitchFamily="2" charset="-122"/>
                <a:cs typeface="Arial Unicode MS" pitchFamily="34" charset="-122"/>
              </a:rPr>
              <a:t>或间接地通过网络协议与其它计算机进行通讯</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编程中有两个主要的</a:t>
            </a:r>
            <a:r>
              <a:rPr lang="zh-CN" altLang="en-US" b="1" dirty="0" smtClean="0">
                <a:ea typeface="宋体" pitchFamily="2" charset="-122"/>
                <a:cs typeface="Arial Unicode MS" pitchFamily="34" charset="-122"/>
              </a:rPr>
              <a:t>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如何</a:t>
            </a:r>
            <a:r>
              <a:rPr lang="zh-CN" altLang="en-US" b="1" dirty="0">
                <a:solidFill>
                  <a:srgbClr val="0000FF"/>
                </a:solidFill>
                <a:ea typeface="宋体" pitchFamily="2" charset="-122"/>
                <a:cs typeface="Arial Unicode MS" pitchFamily="34" charset="-122"/>
              </a:rPr>
              <a:t>准确地定位网络上一台或多台</a:t>
            </a:r>
            <a:r>
              <a:rPr lang="zh-CN" altLang="en-US" b="1" dirty="0" smtClean="0">
                <a:solidFill>
                  <a:srgbClr val="0000FF"/>
                </a:solidFill>
                <a:ea typeface="宋体" pitchFamily="2" charset="-122"/>
                <a:cs typeface="Arial Unicode MS" pitchFamily="34" charset="-122"/>
              </a:rPr>
              <a:t>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找到</a:t>
            </a:r>
            <a:r>
              <a:rPr lang="zh-CN" altLang="en-US" b="1" dirty="0">
                <a:solidFill>
                  <a:srgbClr val="0000FF"/>
                </a:solidFill>
                <a:ea typeface="宋体" pitchFamily="2" charset="-122"/>
                <a:cs typeface="Arial Unicode MS" pitchFamily="34" charset="-122"/>
              </a:rPr>
              <a:t>主机后如何可靠高效地进行数据传输</a:t>
            </a:r>
            <a:r>
              <a:rPr lang="zh-CN" altLang="en-US"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3188119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t="8704" b="3132"/>
          <a:stretch/>
        </p:blipFill>
        <p:spPr bwMode="auto">
          <a:xfrm>
            <a:off x="2483768" y="836712"/>
            <a:ext cx="6408712" cy="5650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p14="http://schemas.microsoft.com/office/powerpoint/2010/main" val="344809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a:t>
            </a:r>
            <a:r>
              <a:rPr lang="zh-CN" altLang="en-US" sz="2400" b="1" dirty="0" smtClean="0">
                <a:solidFill>
                  <a:srgbClr val="FF0000"/>
                </a:solidFill>
                <a:ea typeface="宋体" pitchFamily="2" charset="-122"/>
                <a:cs typeface="Arial Unicode MS" pitchFamily="34" charset="-122"/>
              </a:rPr>
              <a:t>规则</a:t>
            </a:r>
            <a:r>
              <a:rPr lang="zh-CN" altLang="en-US" sz="2400" dirty="0" smtClean="0">
                <a:ea typeface="宋体" pitchFamily="2" charset="-122"/>
                <a:cs typeface="Arial Unicode MS" pitchFamily="34" charset="-122"/>
              </a:rPr>
              <a:t>（有</a:t>
            </a:r>
            <a:r>
              <a:rPr lang="zh-CN" altLang="en-US" sz="2400" dirty="0">
                <a:ea typeface="宋体" pitchFamily="2" charset="-122"/>
                <a:cs typeface="Arial Unicode MS" pitchFamily="34" charset="-122"/>
              </a:rPr>
              <a:t>两套参考</a:t>
            </a:r>
            <a:r>
              <a:rPr lang="zh-CN" altLang="en-US" sz="2400" dirty="0" smtClean="0">
                <a:ea typeface="宋体" pitchFamily="2" charset="-122"/>
                <a:cs typeface="Arial Unicode MS" pitchFamily="34" charset="-122"/>
              </a:rPr>
              <a:t>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Tree>
    <p:extLst>
      <p:ext uri="{BB962C8B-B14F-4D97-AF65-F5344CB8AC3E}">
        <p14:creationId xmlns:p14="http://schemas.microsoft.com/office/powerpoint/2010/main" val="24350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05438162"/>
              </p:ext>
            </p:extLst>
          </p:nvPr>
        </p:nvGraphicFramePr>
        <p:xfrm>
          <a:off x="971601" y="1853912"/>
          <a:ext cx="7488831" cy="4023360"/>
        </p:xfrm>
        <a:graphic>
          <a:graphicData uri="http://schemas.openxmlformats.org/drawingml/2006/table">
            <a:tbl>
              <a:tblPr firstRow="1" bandRow="1">
                <a:tableStyleId>{5940675A-B579-460E-94D1-54222C63F5DA}</a:tableStyleId>
              </a:tblPr>
              <a:tblGrid>
                <a:gridCol w="2496277"/>
                <a:gridCol w="2496277"/>
                <a:gridCol w="2496277"/>
              </a:tblGrid>
              <a:tr h="783384">
                <a:tc>
                  <a:txBody>
                    <a:bodyPr/>
                    <a:lstStyle/>
                    <a:p>
                      <a:pPr algn="ctr">
                        <a:spcBef>
                          <a:spcPts val="12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OSI</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spcBef>
                          <a:spcPts val="24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参考模型各层对应协议</a:t>
                      </a:r>
                      <a:endParaRPr lang="zh-CN" altLang="en-US" sz="2400" b="1" dirty="0">
                        <a:solidFill>
                          <a:srgbClr val="C00000"/>
                        </a:solidFill>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HTTP</a:t>
                      </a:r>
                      <a:r>
                        <a:rPr lang="zh-CN" altLang="en-US" sz="2400" dirty="0" smtClean="0">
                          <a:latin typeface="+mn-lt"/>
                          <a:ea typeface="宋体" pitchFamily="2" charset="-122"/>
                        </a:rPr>
                        <a:t>、</a:t>
                      </a:r>
                      <a:r>
                        <a:rPr lang="en-US" altLang="zh-CN" sz="2400" dirty="0" smtClean="0">
                          <a:latin typeface="+mn-lt"/>
                          <a:ea typeface="宋体" pitchFamily="2" charset="-122"/>
                        </a:rPr>
                        <a:t>ftp</a:t>
                      </a:r>
                      <a:r>
                        <a:rPr lang="zh-CN" altLang="en-US" sz="2400" dirty="0" smtClean="0">
                          <a:latin typeface="+mn-lt"/>
                          <a:ea typeface="宋体" pitchFamily="2" charset="-122"/>
                        </a:rPr>
                        <a:t>、</a:t>
                      </a:r>
                      <a:r>
                        <a:rPr lang="en-US" altLang="zh-CN" sz="2400" dirty="0" smtClean="0">
                          <a:latin typeface="+mn-lt"/>
                          <a:ea typeface="宋体" pitchFamily="2" charset="-122"/>
                        </a:rPr>
                        <a:t>telnet</a:t>
                      </a:r>
                      <a:r>
                        <a:rPr lang="zh-CN" altLang="en-US" sz="2400" dirty="0" smtClean="0">
                          <a:latin typeface="+mn-lt"/>
                          <a:ea typeface="宋体" pitchFamily="2" charset="-122"/>
                        </a:rPr>
                        <a:t>、</a:t>
                      </a:r>
                      <a:r>
                        <a:rPr lang="en-US" altLang="zh-CN" sz="2400" dirty="0" smtClean="0">
                          <a:latin typeface="+mn-lt"/>
                          <a:ea typeface="宋体" pitchFamily="2" charset="-122"/>
                        </a:rPr>
                        <a:t>DNS…</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TCP</a:t>
                      </a:r>
                      <a:r>
                        <a:rPr lang="zh-CN" altLang="en-US" sz="2400" dirty="0" smtClean="0">
                          <a:latin typeface="+mn-lt"/>
                          <a:ea typeface="宋体" pitchFamily="2" charset="-122"/>
                        </a:rPr>
                        <a:t>、</a:t>
                      </a:r>
                      <a:r>
                        <a:rPr lang="en-US" altLang="zh-CN" sz="2400" dirty="0" smtClean="0">
                          <a:latin typeface="+mn-lt"/>
                          <a:ea typeface="宋体" pitchFamily="2" charset="-122"/>
                        </a:rPr>
                        <a:t>UDP</a:t>
                      </a:r>
                      <a:r>
                        <a:rPr lang="zh-CN" altLang="en-US" sz="2400" dirty="0" smtClean="0">
                          <a:latin typeface="+mn-lt"/>
                          <a:ea typeface="宋体" pitchFamily="2" charset="-122"/>
                        </a:rPr>
                        <a:t>、</a:t>
                      </a:r>
                      <a:r>
                        <a:rPr lang="en-US" altLang="zh-CN" sz="2400" dirty="0" smtClean="0">
                          <a:latin typeface="+mn-lt"/>
                          <a:ea typeface="宋体" pitchFamily="2" charset="-122"/>
                        </a:rPr>
                        <a:t>…</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IP</a:t>
                      </a:r>
                      <a:r>
                        <a:rPr lang="zh-CN" altLang="en-US" sz="2400" dirty="0" smtClean="0">
                          <a:latin typeface="+mn-lt"/>
                          <a:ea typeface="宋体" pitchFamily="2" charset="-122"/>
                        </a:rPr>
                        <a:t>、</a:t>
                      </a:r>
                      <a:r>
                        <a:rPr lang="en-US" altLang="zh-CN" sz="2400" dirty="0" smtClean="0">
                          <a:latin typeface="+mn-lt"/>
                          <a:ea typeface="宋体" pitchFamily="2" charset="-122"/>
                        </a:rPr>
                        <a:t>ICMP</a:t>
                      </a:r>
                      <a:r>
                        <a:rPr lang="zh-CN" altLang="en-US" sz="2400" dirty="0" smtClean="0">
                          <a:latin typeface="+mn-lt"/>
                          <a:ea typeface="宋体" pitchFamily="2" charset="-122"/>
                        </a:rPr>
                        <a:t>、</a:t>
                      </a:r>
                      <a:r>
                        <a:rPr lang="en-US" altLang="zh-CN" sz="2400" dirty="0" smtClean="0">
                          <a:latin typeface="+mn-lt"/>
                          <a:ea typeface="宋体" pitchFamily="2" charset="-122"/>
                        </a:rPr>
                        <a:t>ARP…</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物理</a:t>
                      </a:r>
                      <a:r>
                        <a:rPr lang="en-US" altLang="zh-CN" sz="2400" dirty="0" smtClean="0">
                          <a:latin typeface="+mn-lt"/>
                          <a:ea typeface="宋体" pitchFamily="2" charset="-122"/>
                        </a:rPr>
                        <a:t>+</a:t>
                      </a: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Link</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201485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数据封装</a:t>
            </a:r>
            <a:endParaRPr lang="zh-CN" altLang="en-US" sz="2400" b="1" dirty="0">
              <a:latin typeface="宋体" pitchFamily="2" charset="-122"/>
              <a:ea typeface="宋体" pitchFamily="2" charset="-122"/>
            </a:endParaRP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数据拆封</a:t>
            </a:r>
            <a:endParaRPr lang="zh-CN" altLang="en-US" sz="2400" b="1" dirty="0">
              <a:latin typeface="宋体" pitchFamily="2" charset="-122"/>
              <a:ea typeface="宋体" pitchFamily="2"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98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5167</TotalTime>
  <Words>3446</Words>
  <Application>Microsoft Office PowerPoint</Application>
  <PresentationFormat>全屏显示(4:3)</PresentationFormat>
  <Paragraphs>331</Paragraphs>
  <Slides>42</Slides>
  <Notes>1</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PPT模板</vt:lpstr>
      <vt:lpstr>第14章 网络编程</vt:lpstr>
      <vt:lpstr>PowerPoint 演示文稿</vt:lpstr>
      <vt:lpstr>PowerPoint 演示文稿</vt:lpstr>
      <vt:lpstr>网络编程概述</vt:lpstr>
      <vt:lpstr>网络基础 </vt:lpstr>
      <vt:lpstr>PowerPoint 演示文稿</vt:lpstr>
      <vt:lpstr>网络基础 </vt:lpstr>
      <vt:lpstr>网络通信协议</vt:lpstr>
      <vt:lpstr>PowerPoint 演示文稿</vt:lpstr>
      <vt:lpstr>通讯要素1：IP 和 端口号</vt:lpstr>
      <vt:lpstr>PowerPoint 演示文稿</vt:lpstr>
      <vt:lpstr>InetAddress类 </vt:lpstr>
      <vt:lpstr>PowerPoint 演示文稿</vt:lpstr>
      <vt:lpstr>InetAdress类</vt:lpstr>
      <vt:lpstr>PowerPoint 演示文稿</vt:lpstr>
      <vt:lpstr>通讯要素2：网络通信协议</vt:lpstr>
      <vt:lpstr>TCP/IP协议簇 </vt:lpstr>
      <vt:lpstr>TCP 和 UDP</vt:lpstr>
      <vt:lpstr>PowerPoint 演示文稿</vt:lpstr>
      <vt:lpstr>PowerPoint 演示文稿</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UDP网络通信</vt:lpstr>
      <vt:lpstr>UDP网络通信</vt:lpstr>
      <vt:lpstr>PowerPoint 演示文稿</vt:lpstr>
      <vt:lpstr>PowerPoint 演示文稿</vt:lpstr>
      <vt:lpstr>URL编程</vt:lpstr>
      <vt:lpstr>URL编程</vt:lpstr>
      <vt:lpstr>URL编程</vt:lpstr>
      <vt:lpstr>URL编程</vt:lpstr>
      <vt:lpstr> 针对HTTP协议的URLConnection类</vt:lpstr>
      <vt:lpstr>URLConnection类</vt:lpstr>
      <vt:lpstr>小   结 </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506</cp:revision>
  <dcterms:created xsi:type="dcterms:W3CDTF">2012-08-05T14:09:30Z</dcterms:created>
  <dcterms:modified xsi:type="dcterms:W3CDTF">2014-05-14T07:53:26Z</dcterms:modified>
</cp:coreProperties>
</file>