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566" r:id="rId3"/>
    <p:sldId id="528" r:id="rId4"/>
    <p:sldId id="529" r:id="rId5"/>
    <p:sldId id="567" r:id="rId6"/>
    <p:sldId id="559" r:id="rId7"/>
    <p:sldId id="560" r:id="rId8"/>
    <p:sldId id="534" r:id="rId9"/>
    <p:sldId id="530" r:id="rId10"/>
    <p:sldId id="531" r:id="rId11"/>
    <p:sldId id="532" r:id="rId12"/>
    <p:sldId id="556" r:id="rId13"/>
    <p:sldId id="535" r:id="rId14"/>
    <p:sldId id="536" r:id="rId15"/>
    <p:sldId id="568" r:id="rId16"/>
    <p:sldId id="537" r:id="rId17"/>
    <p:sldId id="540" r:id="rId18"/>
    <p:sldId id="541" r:id="rId19"/>
    <p:sldId id="542" r:id="rId20"/>
    <p:sldId id="557" r:id="rId21"/>
    <p:sldId id="538" r:id="rId22"/>
    <p:sldId id="539" r:id="rId23"/>
    <p:sldId id="561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70" r:id="rId32"/>
    <p:sldId id="551" r:id="rId33"/>
    <p:sldId id="552" r:id="rId34"/>
    <p:sldId id="553" r:id="rId35"/>
    <p:sldId id="562" r:id="rId36"/>
    <p:sldId id="554" r:id="rId37"/>
    <p:sldId id="558" r:id="rId38"/>
    <p:sldId id="486" r:id="rId39"/>
    <p:sldId id="555" r:id="rId40"/>
    <p:sldId id="489" r:id="rId41"/>
    <p:sldId id="25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6445" autoAdjust="0"/>
  </p:normalViewPr>
  <p:slideViewPr>
    <p:cSldViewPr>
      <p:cViewPr varScale="1">
        <p:scale>
          <a:sx n="68" d="100"/>
          <a:sy n="68" d="100"/>
        </p:scale>
        <p:origin x="-16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2014/5/4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9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ea typeface="宋体" charset="-122"/>
              </a:rPr>
              <a:t>需要注意：try是一个独立的代码块，在其中定义的变量只在该变量块中有效。</a:t>
            </a:r>
          </a:p>
          <a:p>
            <a:pPr eaLnBrk="1" hangingPunct="1"/>
            <a:r>
              <a:rPr lang="zh-CN" altLang="zh-CN" dirty="0" smtClean="0">
                <a:ea typeface="宋体" charset="-122"/>
              </a:rPr>
              <a:t>如果在try以外继续使用，需要在try建立引用。在try对其进行初始化。IO，Socket就会遇到。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3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ea typeface="宋体" charset="-122"/>
              </a:rPr>
              <a:t>处理过程：</a:t>
            </a:r>
          </a:p>
          <a:p>
            <a:pPr eaLnBrk="1" hangingPunct="1"/>
            <a:r>
              <a:rPr lang="zh-CN" altLang="zh-CN" dirty="0" smtClean="0">
                <a:ea typeface="宋体" charset="-122"/>
              </a:rPr>
              <a:t>Try中检测到异常会将异常对象传递给catch，catch捕获到异常进行处理。</a:t>
            </a:r>
          </a:p>
          <a:p>
            <a:pPr eaLnBrk="1" hangingPunct="1"/>
            <a:r>
              <a:rPr lang="zh-CN" altLang="zh-CN" smtClean="0">
                <a:ea typeface="宋体" charset="-122"/>
              </a:rPr>
              <a:t>Finally里通常用来关闭资源。比如：数据库资源，IO资源等。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7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7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ea typeface="宋体" charset="-122"/>
              </a:rPr>
              <a:t>定义功能方法时，需要把出现的问题暴露出来让调用者去处理。那么就通过throws在函数上标识。</a:t>
            </a:r>
          </a:p>
          <a:p>
            <a:pPr eaLnBrk="1" hangingPunct="1"/>
            <a:r>
              <a:rPr lang="zh-CN" altLang="zh-CN" dirty="0" smtClean="0">
                <a:ea typeface="宋体" charset="-122"/>
              </a:rPr>
              <a:t>在功能方法内部出现某种情况，程序不能继续运行，需要进行跳转时，就用throw把异常对象抛出。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dirty="0" smtClean="0"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7162" y="1363661"/>
            <a:ext cx="8129614" cy="2713411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异常处理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5103612" cy="80314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643050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=1;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t=new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NullRef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t=null;      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4855578"/>
            <a:ext cx="769620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NullRef.java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NullRef</a:t>
            </a:r>
            <a:endParaRPr lang="en-US" altLang="zh-CN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NullPointerException</a:t>
            </a:r>
            <a:endParaRPr lang="en-US" altLang="zh-CN" sz="2000" b="1" i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	at </a:t>
            </a:r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NullRef.main</a:t>
            </a:r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(NullRef.java:6)</a:t>
            </a: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Exception in thread "main" </a:t>
            </a:r>
          </a:p>
        </p:txBody>
      </p:sp>
    </p:spTree>
    <p:extLst>
      <p:ext uri="{BB962C8B-B14F-4D97-AF65-F5344CB8AC3E}">
        <p14:creationId xmlns:p14="http://schemas.microsoft.com/office/powerpoint/2010/main" val="22953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5580144" cy="721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28736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x;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y;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c=new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y=3/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c.x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  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(“program ends ok!”);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716485"/>
            <a:ext cx="8382000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DivideZero.java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DivideZero</a:t>
            </a:r>
            <a:endParaRPr lang="en-US" altLang="zh-CN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000" b="1" i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 / by zero</a:t>
            </a:r>
          </a:p>
          <a:p>
            <a:pPr lvl="1"/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	at </a:t>
            </a:r>
            <a:r>
              <a:rPr lang="en-US" altLang="zh-CN" sz="2000" b="1" i="1" dirty="0" err="1">
                <a:ea typeface="宋体" pitchFamily="2" charset="-122"/>
                <a:cs typeface="Times New Roman" pitchFamily="18" charset="0"/>
              </a:rPr>
              <a:t>DivideZero.main</a:t>
            </a:r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(DivideZero.java:6)</a:t>
            </a:r>
          </a:p>
          <a:p>
            <a:pPr lvl="1"/>
            <a:r>
              <a:rPr lang="en-US" altLang="zh-CN" sz="2000" b="1" i="1" dirty="0">
                <a:ea typeface="宋体" pitchFamily="2" charset="-122"/>
                <a:cs typeface="Times New Roman" pitchFamily="18" charset="0"/>
              </a:rPr>
              <a:t>Exception in thread "main" </a:t>
            </a:r>
          </a:p>
        </p:txBody>
      </p:sp>
    </p:spTree>
    <p:extLst>
      <p:ext uri="{BB962C8B-B14F-4D97-AF65-F5344CB8AC3E}">
        <p14:creationId xmlns:p14="http://schemas.microsoft.com/office/powerpoint/2010/main" val="39058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580144" cy="721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428736"/>
            <a:ext cx="7543800" cy="32004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Person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Date();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Person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person = (Person)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(person);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4716485"/>
            <a:ext cx="8382000" cy="166199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Person.java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</a:t>
            </a:r>
            <a:endParaRPr lang="en-US" altLang="zh-CN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200" b="1" i="1" dirty="0" err="1" smtClean="0">
                <a:ea typeface="宋体" pitchFamily="2" charset="-122"/>
                <a:cs typeface="Times New Roman" pitchFamily="18" charset="0"/>
              </a:rPr>
              <a:t>java.lang</a:t>
            </a:r>
            <a:r>
              <a:rPr lang="en-US" altLang="zh-CN" sz="2200" b="1" i="1" dirty="0" smtClean="0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200" u="sng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java.lang.ClassCastException</a:t>
            </a:r>
            <a:endParaRPr lang="en-US" altLang="zh-CN" sz="2200" b="1" i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200" b="1" i="1" dirty="0">
                <a:ea typeface="宋体" pitchFamily="2" charset="-122"/>
                <a:cs typeface="Times New Roman" pitchFamily="18" charset="0"/>
              </a:rPr>
              <a:t>	at </a:t>
            </a:r>
            <a:r>
              <a:rPr lang="en-US" altLang="zh-CN" sz="2200" b="1" i="1" dirty="0" err="1" smtClean="0">
                <a:ea typeface="宋体" pitchFamily="2" charset="-122"/>
                <a:cs typeface="Times New Roman" pitchFamily="18" charset="0"/>
              </a:rPr>
              <a:t>Person.main</a:t>
            </a:r>
            <a:r>
              <a:rPr lang="en-US" altLang="zh-CN" sz="2200" b="1" i="1" dirty="0" smtClean="0">
                <a:ea typeface="宋体" pitchFamily="2" charset="-122"/>
                <a:cs typeface="Times New Roman" pitchFamily="18" charset="0"/>
              </a:rPr>
              <a:t>(Person.java:5)</a:t>
            </a:r>
            <a:endParaRPr lang="en-US" altLang="zh-CN" sz="2200" b="1" i="1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200" b="1" i="1" dirty="0">
                <a:ea typeface="宋体" pitchFamily="2" charset="-122"/>
                <a:cs typeface="Times New Roman" pitchFamily="18" charset="0"/>
              </a:rPr>
              <a:t>Exception in thread "main" </a:t>
            </a:r>
          </a:p>
        </p:txBody>
      </p:sp>
    </p:spTree>
    <p:extLst>
      <p:ext uri="{BB962C8B-B14F-4D97-AF65-F5344CB8AC3E}">
        <p14:creationId xmlns:p14="http://schemas.microsoft.com/office/powerpoint/2010/main" val="28047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70117"/>
            <a:ext cx="5363550" cy="86386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异常处理机制（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1520" y="1556792"/>
            <a:ext cx="849694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在编写程序时，经常要在可能出现错误的地方加上检测的代码，如进行</a:t>
            </a:r>
            <a:r>
              <a:rPr lang="en-US" altLang="zh-CN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x/y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运算时，要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检测分母为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，数据为空，输入的不是数据而是字符</a:t>
            </a:r>
            <a:r>
              <a:rPr lang="zh-CN" altLang="en-US" sz="2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等。过多的分支会导致程序的代码加长，可读性差。因此采用异常机制</a:t>
            </a:r>
            <a:r>
              <a:rPr lang="zh-CN" altLang="en-US" sz="2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10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en-US" altLang="zh-CN" sz="9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采用异常处理机制，将异常处理的程序代码集中在一起，与正常的程序代码分开，使得程序简洁，并易于维护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788056" cy="7918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异常处理机制（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568952" cy="486152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3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 smtClean="0">
                <a:ea typeface="宋体" pitchFamily="2" charset="-122"/>
                <a:cs typeface="Times New Roman" pitchFamily="18" charset="0"/>
              </a:rPr>
              <a:t>提供的是异常处理的</a:t>
            </a:r>
            <a:r>
              <a:rPr lang="zh-CN" altLang="en-US" sz="3000" b="1" dirty="0" smtClean="0">
                <a:ea typeface="宋体" pitchFamily="2" charset="-122"/>
                <a:cs typeface="Times New Roman" pitchFamily="18" charset="0"/>
              </a:rPr>
              <a:t>抓抛模型</a:t>
            </a:r>
            <a:r>
              <a:rPr lang="zh-CN" altLang="en-US" sz="30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3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 smtClean="0">
                <a:ea typeface="宋体" pitchFamily="2" charset="-122"/>
                <a:cs typeface="Times New Roman" pitchFamily="18" charset="0"/>
              </a:rPr>
              <a:t>程序的执行过程中如出现异常，会生成一个</a:t>
            </a:r>
            <a:r>
              <a:rPr lang="zh-CN" altLang="en-US" sz="3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异常类对象</a:t>
            </a:r>
            <a:r>
              <a:rPr lang="zh-CN" altLang="en-US" sz="3000" dirty="0" smtClean="0">
                <a:ea typeface="宋体" pitchFamily="2" charset="-122"/>
                <a:cs typeface="Times New Roman" pitchFamily="18" charset="0"/>
              </a:rPr>
              <a:t>，该异常对象将被提交给</a:t>
            </a:r>
            <a:r>
              <a:rPr lang="en-US" altLang="zh-CN" sz="3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 smtClean="0">
                <a:ea typeface="宋体" pitchFamily="2" charset="-122"/>
                <a:cs typeface="Times New Roman" pitchFamily="18" charset="0"/>
              </a:rPr>
              <a:t>运行时系统，这个过程称为</a:t>
            </a:r>
            <a:r>
              <a:rPr lang="zh-CN" altLang="en-US" sz="3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sz="3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(throw)</a:t>
            </a:r>
            <a:r>
              <a:rPr lang="zh-CN" altLang="en-US" sz="3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</a:t>
            </a:r>
            <a:r>
              <a:rPr lang="zh-CN" altLang="en-US" sz="3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30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3000" dirty="0">
                <a:ea typeface="宋体" pitchFamily="2" charset="-122"/>
              </a:rPr>
              <a:t>异常对象的生成</a:t>
            </a:r>
            <a:endParaRPr lang="en-US" altLang="zh-CN" sz="3000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由虚拟机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自动生成</a:t>
            </a:r>
            <a:r>
              <a:rPr lang="zh-CN" altLang="en-US" dirty="0">
                <a:ea typeface="宋体" pitchFamily="2" charset="-122"/>
              </a:rPr>
              <a:t>：程序运行过程中，虚拟机检测到程序发生了问题，如果在当前代码中没有找到相应的处理程序，就会在后台自动创建一个对应异常类的实例对象并抛出</a:t>
            </a:r>
            <a:r>
              <a:rPr lang="en-US" altLang="zh-CN" dirty="0">
                <a:ea typeface="宋体" pitchFamily="2" charset="-122"/>
              </a:rPr>
              <a:t>——</a:t>
            </a:r>
            <a:r>
              <a:rPr lang="zh-CN" altLang="en-US" dirty="0">
                <a:ea typeface="宋体" pitchFamily="2" charset="-122"/>
              </a:rPr>
              <a:t>自动抛出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由开发人员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手动创建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Exception </a:t>
            </a:r>
            <a:r>
              <a:rPr lang="en-US" altLang="zh-CN" dirty="0" err="1">
                <a:ea typeface="宋体" pitchFamily="2" charset="-122"/>
              </a:rPr>
              <a:t>exception</a:t>
            </a:r>
            <a:r>
              <a:rPr lang="en-US" altLang="zh-CN" dirty="0">
                <a:ea typeface="宋体" pitchFamily="2" charset="-122"/>
              </a:rPr>
              <a:t> = new </a:t>
            </a:r>
            <a:r>
              <a:rPr lang="en-US" altLang="zh-CN" dirty="0" err="1">
                <a:ea typeface="宋体" pitchFamily="2" charset="-122"/>
              </a:rPr>
              <a:t>ClassCastException</a:t>
            </a:r>
            <a:r>
              <a:rPr lang="en-US" altLang="zh-CN" dirty="0">
                <a:ea typeface="宋体" pitchFamily="2" charset="-122"/>
              </a:rPr>
              <a:t>();——</a:t>
            </a:r>
            <a:r>
              <a:rPr lang="zh-CN" altLang="en-US" dirty="0">
                <a:ea typeface="宋体" pitchFamily="2" charset="-122"/>
              </a:rPr>
              <a:t>创建好的异常对象不抛出对程序没有任何影响，和创建一个普通对象</a:t>
            </a:r>
            <a:r>
              <a:rPr lang="zh-CN" altLang="en-US" dirty="0" smtClean="0">
                <a:ea typeface="宋体" pitchFamily="2" charset="-122"/>
              </a:rPr>
              <a:t>一样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4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788056" cy="7918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异常处理机制（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136904" cy="450148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如果一个方法内抛出异常，该异常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会被抛给调用者方法中处理。如果异常没有在调用者方法中处理，它继续被抛给这个调用方法的上层方法。这个过程将一直继续下去，直到异常被处理。这一过程称为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捕获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(catch)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如果一个异常回到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方法，并且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也不处理，则程序运行终止。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程序员通常只能处理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，而对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Error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无能为力。</a:t>
            </a:r>
          </a:p>
        </p:txBody>
      </p:sp>
    </p:spTree>
    <p:extLst>
      <p:ext uri="{BB962C8B-B14F-4D97-AF65-F5344CB8AC3E}">
        <p14:creationId xmlns:p14="http://schemas.microsoft.com/office/powerpoint/2010/main" val="39960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52928" cy="5181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异常处理是通过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try-catch-finally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语句实现的。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......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可能产生异常的代码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catch( ExceptionName1 e ){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......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ExceptionName1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catch( ExceptionName2 e ){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...... 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当产生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ExceptionName2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[ finally{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......	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无论是否发生异常，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都无条件执行的语句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}  ]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title"/>
          </p:nvPr>
        </p:nvSpPr>
        <p:spPr>
          <a:xfrm>
            <a:off x="2123728" y="650776"/>
            <a:ext cx="600868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异常处理机制（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204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20688"/>
            <a:ext cx="5364088" cy="7311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812" y="1119774"/>
            <a:ext cx="8534400" cy="3505200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捕获异常的第一步是用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try{…}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语句块选定捕获异常的范围，将可能出现异常的代码放在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语句块中。</a:t>
            </a: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Exceptiontype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e)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语句块中是对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异常对象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进行处理的代码。每个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语句块可以伴随一个或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多个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语句，用于处理可能产生的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不同类型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的异常对象。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48308" y="4293096"/>
            <a:ext cx="8712968" cy="198823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200" dirty="0" smtClean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明确知道产生的是何种异常，可以用该异常类作为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的参数；也可以用其父类作为</a:t>
            </a:r>
            <a:r>
              <a:rPr lang="en-US" altLang="zh-CN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的参数。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008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比如：可以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参数的地方，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就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可以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类作为参数，或者用所有异常的父类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类作为参数。但不能是与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类无关的异常，如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NullPointerException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中的语句将不会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执行）。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4932040" cy="8663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559646" cy="3886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捕获异常的有关信息：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	与其它对象一样，可以访问一个异常对象的成员变量或调用它的方法。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getMessage</a:t>
            </a: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获取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异常信息，返回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字符串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printStackTrace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异常类名和异常信息，以及异常出现在程序中的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位置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。返回值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1559" y="4725144"/>
            <a:ext cx="8143875" cy="1593468"/>
            <a:chOff x="611560" y="4787860"/>
            <a:chExt cx="8143875" cy="159346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445224"/>
              <a:ext cx="814387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下箭头 5"/>
            <p:cNvSpPr/>
            <p:nvPr/>
          </p:nvSpPr>
          <p:spPr>
            <a:xfrm>
              <a:off x="4139952" y="6093296"/>
              <a:ext cx="288032" cy="288032"/>
            </a:xfrm>
            <a:prstGeom prst="down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上箭头 6"/>
            <p:cNvSpPr/>
            <p:nvPr/>
          </p:nvSpPr>
          <p:spPr>
            <a:xfrm>
              <a:off x="5364088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itchFamily="2" charset="-122"/>
                  <a:ea typeface="宋体" pitchFamily="2" charset="-122"/>
                </a:rPr>
                <a:t>异常名称</a:t>
              </a:r>
              <a:endParaRPr lang="zh-CN" altLang="en-US" b="1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7668344" y="5157192"/>
              <a:ext cx="288032" cy="288032"/>
            </a:xfrm>
            <a:prstGeom prst="up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36296" y="478786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itchFamily="2" charset="-122"/>
                  <a:ea typeface="宋体" pitchFamily="2" charset="-122"/>
                </a:rPr>
                <a:t>说明信息</a:t>
              </a:r>
              <a:endParaRPr lang="zh-CN" altLang="en-US" b="1" dirty="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21156" y="6309320"/>
            <a:ext cx="138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堆栈信息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499992" cy="91273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57364"/>
            <a:ext cx="8463884" cy="430794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3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捕获异常的最后一步是通过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语句为异常处理提供一个统一的出口，使得在控制流转到程序的其它部分以前，能够对程序的状态作统一的管理。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不论在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代码块中是否发生了异常事件，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语句是否执行，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语句是否有异常，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语句中是否有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块中的语句都会被执行。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语句是任选的</a:t>
            </a:r>
          </a:p>
        </p:txBody>
      </p:sp>
    </p:spTree>
    <p:extLst>
      <p:ext uri="{BB962C8B-B14F-4D97-AF65-F5344CB8AC3E}">
        <p14:creationId xmlns:p14="http://schemas.microsoft.com/office/powerpoint/2010/main" val="27576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6" y="1700808"/>
            <a:ext cx="8306376" cy="439248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788024" cy="79434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捕获异常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69929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548680"/>
            <a:ext cx="4428016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48" y="980728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Test6_2{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		String friends[]={"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lisa","bily","kessy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       for(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=0;i&lt;5;i++)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(friends[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catch(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ArrayIndexOutOfBoundsException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e)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("index err");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nthis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is the end");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843808" y="4818164"/>
            <a:ext cx="6019800" cy="17543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Test6_2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java6_2</a:t>
            </a:r>
            <a:endParaRPr lang="en-US" altLang="zh-CN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lisa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bily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b="1" i="1" dirty="0" err="1">
                <a:ea typeface="宋体" pitchFamily="2" charset="-122"/>
                <a:cs typeface="Times New Roman" pitchFamily="18" charset="0"/>
              </a:rPr>
              <a:t>kessy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index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</a:rPr>
              <a:t>err</a:t>
            </a:r>
            <a:endParaRPr lang="en-US" altLang="zh-CN" b="1" i="1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this is the end</a:t>
            </a:r>
          </a:p>
        </p:txBody>
      </p:sp>
    </p:spTree>
    <p:extLst>
      <p:ext uri="{BB962C8B-B14F-4D97-AF65-F5344CB8AC3E}">
        <p14:creationId xmlns:p14="http://schemas.microsoft.com/office/powerpoint/2010/main" val="16788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620688"/>
            <a:ext cx="439248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86408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DivideZero1{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x;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y;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DivideZero1 c=new DivideZero1();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y=3/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c.x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catch(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e){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("divide by zero error!");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("program ends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03648" y="5445224"/>
            <a:ext cx="6019800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DivideZero1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DivideZero1</a:t>
            </a:r>
          </a:p>
          <a:p>
            <a:pPr lvl="1"/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divide by zero error!</a:t>
            </a:r>
          </a:p>
          <a:p>
            <a:pPr lvl="1"/>
            <a:r>
              <a:rPr lang="en-US" altLang="zh-CN" b="1" i="1" dirty="0">
                <a:ea typeface="宋体" pitchFamily="2" charset="-122"/>
                <a:cs typeface="Times New Roman" pitchFamily="18" charset="0"/>
              </a:rPr>
              <a:t>program ends ok!</a:t>
            </a:r>
          </a:p>
        </p:txBody>
      </p:sp>
    </p:spTree>
    <p:extLst>
      <p:ext uri="{BB962C8B-B14F-4D97-AF65-F5344CB8AC3E}">
        <p14:creationId xmlns:p14="http://schemas.microsoft.com/office/powerpoint/2010/main" val="12973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64704"/>
            <a:ext cx="4355976" cy="78181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7" y="1643050"/>
            <a:ext cx="8926513" cy="430623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编写一个类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TestException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方法中使用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，要求：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块中，编写被零除的代码。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块中，捕获被零除所产生的异常，并且打印异常信息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块中，打印一条语句。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427984" cy="78181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体  会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86961" cy="30100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捕获和不捕获异常，程序的运行有什么不同。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语句块中可能发生多个不同异常时的处理。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体会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finally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语句块的使用。</a:t>
            </a:r>
          </a:p>
        </p:txBody>
      </p:sp>
    </p:spTree>
    <p:extLst>
      <p:ext uri="{BB962C8B-B14F-4D97-AF65-F5344CB8AC3E}">
        <p14:creationId xmlns:p14="http://schemas.microsoft.com/office/powerpoint/2010/main" val="42638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20688"/>
            <a:ext cx="5868144" cy="857256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不捕获异常时的情况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643050"/>
            <a:ext cx="8429684" cy="42342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前面使用的异常都是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类或是它的子类，这些类的异常的特点是：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		即使没有使用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try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catch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捕获，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自己也能捕获，并且编译通过 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但运行时会发生异常使得程序运行终止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如果抛出的异常是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等类型的非运行时异常，则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必须捕获，否则编译错误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。也就是说，我们必须处理编译时异常，将异常进行捕捉，转化为运行时异常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20688"/>
            <a:ext cx="6156176" cy="8876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err="1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40960" cy="5184576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Test6_3{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public static void main(String[]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  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while(b!= -1) 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  b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3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5544616" cy="792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b="1" dirty="0" err="1" smtClean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异常处理举例</a:t>
            </a:r>
            <a:r>
              <a:rPr lang="en-US" altLang="zh-CN" sz="4000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856984" cy="580526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Test6_3{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b =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while(b!= -1)  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	b =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}catch (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}finally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 It’s ok!");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1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876" y="692696"/>
            <a:ext cx="6876256" cy="115437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4000" b="1" dirty="0" smtClean="0">
                <a:latin typeface="+mn-lt"/>
                <a:ea typeface="宋体" pitchFamily="2" charset="-122"/>
                <a:cs typeface="Times New Roman" pitchFamily="18" charset="0"/>
              </a:rPr>
              <a:t>2 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</a:b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捕获和处理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IOException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23528" y="2000240"/>
            <a:ext cx="8568952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编译、运行应用程序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Test6_3.java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，体会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语言中异常的捕获和处理机制。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相关知识：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类的成员方法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read()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的功能是每次从相应的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本地为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码编码格式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文件中读取一个字节，并转换成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0~255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之间的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型整数返回，到达文件末尾时则返回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-1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01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4824536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声明抛出异常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6792"/>
            <a:ext cx="8964488" cy="511256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声明抛出异常是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中处理异常的第二种方式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如果一个方法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中的语句执行时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可能生成某种异常，但是并不能确定如何处理这种异常，则此方法应</a:t>
            </a:r>
            <a:r>
              <a:rPr lang="zh-CN" altLang="en-US" sz="22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显示地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声明抛出异常，表明该方法将不对这些异常进行处理，而由该方法的</a:t>
            </a:r>
            <a:r>
              <a:rPr lang="zh-CN" altLang="en-US" sz="22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调用者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负责处理。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在方法声明中用</a:t>
            </a:r>
            <a:r>
              <a:rPr lang="en-US" altLang="zh-CN" sz="22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语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句可以声明抛出异常的列表，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throws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后面的异常类型可以是方法中产生的异常类型，也可以是它的父类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声明抛出异常举例：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readFile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file)  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throws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读文件的操作可能产生</a:t>
            </a:r>
            <a:r>
              <a:rPr lang="en-US" altLang="zh-CN" sz="20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类型的异常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(file);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..……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7474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692696"/>
            <a:ext cx="4536504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512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352928" cy="4248472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ea typeface="宋体" pitchFamily="2" charset="-122"/>
              </a:rPr>
              <a:t>         在</a:t>
            </a:r>
            <a:r>
              <a:rPr lang="zh-CN" altLang="en-US" dirty="0">
                <a:ea typeface="宋体" pitchFamily="2" charset="-122"/>
              </a:rPr>
              <a:t>使用计算机语言进行项目开发的过程中，即使程序员把代码写得</a:t>
            </a:r>
            <a:r>
              <a:rPr lang="zh-CN" altLang="en-US" b="1" dirty="0">
                <a:solidFill>
                  <a:srgbClr val="0070C0"/>
                </a:solidFill>
                <a:ea typeface="宋体" pitchFamily="2" charset="-122"/>
              </a:rPr>
              <a:t>尽善尽美</a:t>
            </a:r>
            <a:r>
              <a:rPr lang="zh-CN" altLang="en-US" dirty="0">
                <a:ea typeface="宋体" pitchFamily="2" charset="-122"/>
              </a:rPr>
              <a:t>，在系统的运行过程中仍然会遇到一些问题，因为很多问题不是靠代码能够避免的，比如：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客户输入数据的格式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读取文件是否存在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网络是否始终保持通畅</a:t>
            </a:r>
            <a:r>
              <a:rPr lang="zh-CN" altLang="en-US" dirty="0">
                <a:ea typeface="宋体" pitchFamily="2" charset="-122"/>
              </a:rPr>
              <a:t>等等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548680"/>
            <a:ext cx="5364120" cy="853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声明抛出异常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40960" cy="532859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 java.io.*;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Test6_4{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Test6_4 t = new Test6_4();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try{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t.readFile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}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catch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e){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readFile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throws </a:t>
            </a:r>
            <a:r>
              <a:rPr lang="en-US" altLang="zh-CN" sz="22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in=new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("myfile.txt");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=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while(b!= -1)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((char)b);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b =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in.read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in.close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组合 2051"/>
          <p:cNvGrpSpPr/>
          <p:nvPr/>
        </p:nvGrpSpPr>
        <p:grpSpPr>
          <a:xfrm>
            <a:off x="676063" y="1823393"/>
            <a:ext cx="7926865" cy="4565082"/>
            <a:chOff x="632079" y="1844824"/>
            <a:chExt cx="7926865" cy="45650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950" y="2034530"/>
              <a:ext cx="6038850" cy="211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214736" y="2551652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707904" y="2924944"/>
              <a:ext cx="3573896" cy="396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067944" y="3356992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87824" y="3514260"/>
              <a:ext cx="4680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ea typeface="宋体" pitchFamily="2" charset="-122"/>
                </a:rPr>
                <a:t>有可能找不到</a:t>
              </a:r>
              <a:r>
                <a:rPr lang="en-US" altLang="zh-CN" b="1" dirty="0" err="1" smtClean="0">
                  <a:ea typeface="宋体" pitchFamily="2" charset="-122"/>
                </a:rPr>
                <a:t>filePath</a:t>
              </a:r>
              <a:r>
                <a:rPr lang="zh-CN" altLang="en-US" b="1" dirty="0" smtClean="0">
                  <a:ea typeface="宋体" pitchFamily="2" charset="-122"/>
                </a:rPr>
                <a:t>指定的文件，所以抛出</a:t>
              </a:r>
              <a:r>
                <a:rPr lang="en-US" altLang="zh-CN" b="1" dirty="0" err="1" smtClean="0">
                  <a:ea typeface="宋体" pitchFamily="2" charset="-122"/>
                </a:rPr>
                <a:t>FileNotFoundException</a:t>
              </a:r>
              <a:r>
                <a:rPr lang="zh-CN" altLang="en-US" b="1" dirty="0" smtClean="0">
                  <a:ea typeface="宋体" pitchFamily="2" charset="-122"/>
                </a:rPr>
                <a:t>异常</a:t>
              </a:r>
              <a:endParaRPr lang="en-US" altLang="zh-CN" b="1" dirty="0" smtClean="0">
                <a:ea typeface="宋体" pitchFamily="2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5796136" y="2551652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6656" y="247389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ea typeface="宋体" pitchFamily="2" charset="-122"/>
                </a:rPr>
                <a:t>在方法头部声明抛出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120" y="4725144"/>
              <a:ext cx="4419600" cy="156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214736" y="5506194"/>
              <a:ext cx="3005336" cy="3710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3539750" y="5883306"/>
              <a:ext cx="194431" cy="21602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7704" y="6040574"/>
              <a:ext cx="4925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CN" altLang="en-US" b="1" dirty="0" smtClean="0">
                  <a:ea typeface="宋体" pitchFamily="2" charset="-122"/>
                </a:rPr>
                <a:t>调用了一个声明</a:t>
              </a:r>
              <a:r>
                <a:rPr lang="zh-CN" altLang="en-US" b="1" dirty="0">
                  <a:ea typeface="宋体" pitchFamily="2" charset="-122"/>
                </a:rPr>
                <a:t>抛出非运行时异常的方法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595772" y="5161610"/>
              <a:ext cx="3312368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012160" y="5161610"/>
              <a:ext cx="216024" cy="21602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2680" y="5083854"/>
              <a:ext cx="2376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ea typeface="宋体" pitchFamily="2" charset="-122"/>
                </a:rPr>
                <a:t>继续向上抛，交给调用者处理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86742" y="2066782"/>
              <a:ext cx="1680322" cy="34085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32079" y="1844824"/>
              <a:ext cx="3075826" cy="3654828"/>
            </a:xfrm>
            <a:custGeom>
              <a:avLst/>
              <a:gdLst>
                <a:gd name="connsiteX0" fmla="*/ 3105035 w 3105035"/>
                <a:gd name="connsiteY0" fmla="*/ 326448 h 3719004"/>
                <a:gd name="connsiteX1" fmla="*/ 43783 w 3105035"/>
                <a:gd name="connsiteY1" fmla="*/ 326448 h 3719004"/>
                <a:gd name="connsiteX2" fmla="*/ 1581035 w 3105035"/>
                <a:gd name="connsiteY2" fmla="*/ 3719004 h 371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5035" h="3719004">
                  <a:moveTo>
                    <a:pt x="3105035" y="326448"/>
                  </a:moveTo>
                  <a:cubicBezTo>
                    <a:pt x="1701409" y="43735"/>
                    <a:pt x="297783" y="-238978"/>
                    <a:pt x="43783" y="326448"/>
                  </a:cubicBezTo>
                  <a:cubicBezTo>
                    <a:pt x="-210217" y="891874"/>
                    <a:pt x="685409" y="2305439"/>
                    <a:pt x="1581035" y="37190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2" idx="2"/>
            </p:cNvCxnSpPr>
            <p:nvPr/>
          </p:nvCxnSpPr>
          <p:spPr>
            <a:xfrm flipH="1" flipV="1">
              <a:off x="2169992" y="5269622"/>
              <a:ext cx="28249" cy="230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979712" y="5499652"/>
              <a:ext cx="218529" cy="6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476857" y="2703443"/>
              <a:ext cx="1120569" cy="2438400"/>
            </a:xfrm>
            <a:custGeom>
              <a:avLst/>
              <a:gdLst>
                <a:gd name="connsiteX0" fmla="*/ 723004 w 1120569"/>
                <a:gd name="connsiteY0" fmla="*/ 0 h 2438400"/>
                <a:gd name="connsiteX1" fmla="*/ 7386 w 1120569"/>
                <a:gd name="connsiteY1" fmla="*/ 715618 h 2438400"/>
                <a:gd name="connsiteX2" fmla="*/ 1120569 w 1120569"/>
                <a:gd name="connsiteY2" fmla="*/ 24384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0569" h="2438400">
                  <a:moveTo>
                    <a:pt x="723004" y="0"/>
                  </a:moveTo>
                  <a:cubicBezTo>
                    <a:pt x="332064" y="154609"/>
                    <a:pt x="-58875" y="309218"/>
                    <a:pt x="7386" y="715618"/>
                  </a:cubicBezTo>
                  <a:cubicBezTo>
                    <a:pt x="73647" y="1122018"/>
                    <a:pt x="597108" y="1780209"/>
                    <a:pt x="1120569" y="24384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595772" y="4869160"/>
              <a:ext cx="0" cy="272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直接连接符 2047"/>
            <p:cNvCxnSpPr>
              <a:stCxn id="27" idx="2"/>
            </p:cNvCxnSpPr>
            <p:nvPr/>
          </p:nvCxnSpPr>
          <p:spPr>
            <a:xfrm flipH="1">
              <a:off x="2339752" y="5141843"/>
              <a:ext cx="257674" cy="19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方法体内可能抛出非运行时异常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endParaRPr lang="en-US" altLang="zh-CN" sz="1050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调用</a:t>
            </a:r>
            <a:r>
              <a:rPr lang="zh-CN" altLang="en-US" dirty="0">
                <a:ea typeface="宋体" pitchFamily="2" charset="-122"/>
              </a:rPr>
              <a:t>声明抛出非运行时异常的方法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573" y="548680"/>
            <a:ext cx="5364120" cy="853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声明抛出异常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058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5316" y="692696"/>
            <a:ext cx="6384758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重写方法声明抛出异常的原则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921" y="1412776"/>
            <a:ext cx="7985928" cy="115212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重写方法不能抛出比被重写方法范围更大的异常类型。在多态的情况下，对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方法的调用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异常的捕获按父类声明的异常处理。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5907" y="2595800"/>
            <a:ext cx="8249570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3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3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B1 extends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FileNotFoundException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3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3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class B2 extends A {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void </a:t>
            </a:r>
            <a:r>
              <a:rPr lang="en-US" altLang="zh-CN" sz="23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methodA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throws </a:t>
            </a:r>
            <a:r>
              <a:rPr lang="en-US" altLang="zh-CN" sz="23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</a:t>
            </a: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   </a:t>
            </a:r>
            <a:r>
              <a:rPr lang="en-US" altLang="zh-CN" sz="2300" b="1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300" b="1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报错</a:t>
            </a:r>
            <a:endParaRPr lang="en-US" altLang="zh-CN" sz="2300" b="1" dirty="0">
              <a:solidFill>
                <a:srgbClr val="7030A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……</a:t>
            </a: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3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3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20688"/>
            <a:ext cx="5508136" cy="8645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人工抛出异常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463884" cy="430566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异常类对象除在程序执行过程中出现异常时由系统自动生成并抛出，也可根据需要人工创建并抛出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首先要生成异常类对象，然后通过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throw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语句实现抛出操作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提交给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运行环境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 = new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lvl="3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e;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可以抛出的异常必须是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Throwable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或其子类的实例。下面的语句在编译时将会产生语法错误：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throw new String("want to throw");</a:t>
            </a:r>
          </a:p>
        </p:txBody>
      </p:sp>
    </p:spTree>
    <p:extLst>
      <p:ext uri="{BB962C8B-B14F-4D97-AF65-F5344CB8AC3E}">
        <p14:creationId xmlns:p14="http://schemas.microsoft.com/office/powerpoint/2010/main" val="16013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469862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创建用户自定义异常类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1520" y="1772816"/>
            <a:ext cx="871296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一般地，用户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自定义异常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类都是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RuntimeException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的子类。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自定义异常类通常需要编写几个重载的构造器。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自定义的异常类对象通过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throw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抛出。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自定义异常最重要的是异常类的名字，当异常出现时，可以根据名字判断异常类型。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74576"/>
            <a:ext cx="6469862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创建用户自定义异常类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51520" y="1412776"/>
            <a:ext cx="871296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用户自定义异常类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MyException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，用于描述数据取值范围错误信息。用户自己的异常类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必须继承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现有的异常类。</a:t>
            </a:r>
          </a:p>
          <a:p>
            <a:endParaRPr lang="zh-CN" altLang="en-US" sz="2400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extends Exception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	static final long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1L;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message,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super(message);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id;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getId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return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idnumber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6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0486" y="548680"/>
            <a:ext cx="5868176" cy="8572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使用用户自定义异常类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95536" y="1285860"/>
            <a:ext cx="815312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Test6_5{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num) throws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if (num &lt; 0) 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new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人数为负值，不合理”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3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else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登记人数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num 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void manager()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try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regist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(100);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} catch 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MyException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	      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登记失败，出错种类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e.getId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	 	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本次登记操作结束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Test6_5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 = new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Test6_5();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t.manager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4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3131840" y="750888"/>
            <a:ext cx="48245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异常处理</a:t>
            </a:r>
            <a:r>
              <a:rPr lang="en-US" altLang="zh-CN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个关键字</a:t>
            </a:r>
            <a:endParaRPr lang="zh-CN" altLang="en-US" sz="36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ea typeface="宋体" pitchFamily="2" charset="-122"/>
              </a:rPr>
              <a:t>捕获异常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08004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抛</a:t>
            </a:r>
            <a:r>
              <a:rPr lang="zh-CN" altLang="en-US" sz="2400" b="1" dirty="0" smtClean="0">
                <a:solidFill>
                  <a:schemeClr val="tx1"/>
                </a:solidFill>
                <a:ea typeface="宋体" pitchFamily="2" charset="-122"/>
              </a:rPr>
              <a:t>出异常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0272" y="1772816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ea typeface="宋体" pitchFamily="2" charset="-122"/>
              </a:rPr>
              <a:t>声明异常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07504" y="3068960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try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07504" y="4149080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catch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07504" y="5229200"/>
            <a:ext cx="1368152" cy="8640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finally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19672" y="3068960"/>
            <a:ext cx="2016224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a typeface="宋体" pitchFamily="2" charset="-122"/>
              </a:rPr>
              <a:t>执行可能产生异常的代码</a:t>
            </a:r>
            <a:endParaRPr lang="zh-CN" altLang="en-US" sz="20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19672" y="4240088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a typeface="宋体" pitchFamily="2" charset="-122"/>
              </a:rPr>
              <a:t>捕获异常</a:t>
            </a:r>
            <a:endParaRPr lang="zh-CN" altLang="en-US" sz="20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619672" y="5327476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a typeface="宋体" pitchFamily="2" charset="-122"/>
              </a:rPr>
              <a:t>无论是否发生异常，代码总被执行</a:t>
            </a:r>
            <a:endParaRPr lang="zh-CN" altLang="en-US" sz="20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608004" y="2708920"/>
            <a:ext cx="187220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  <a:cs typeface="Times New Roman" pitchFamily="18" charset="0"/>
              </a:rPr>
              <a:t>throw</a:t>
            </a:r>
            <a:endParaRPr lang="zh-CN" altLang="en-US" sz="22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08004" y="3933056"/>
            <a:ext cx="187220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异常的生成阶段：</a:t>
            </a:r>
            <a:r>
              <a:rPr lang="zh-CN" altLang="en-US" sz="2400" b="1" dirty="0" smtClean="0">
                <a:solidFill>
                  <a:schemeClr val="tx1"/>
                </a:solidFill>
                <a:ea typeface="宋体" pitchFamily="2" charset="-122"/>
              </a:rPr>
              <a:t>手动抛出异常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对象</a:t>
            </a:r>
          </a:p>
        </p:txBody>
      </p:sp>
      <p:sp>
        <p:nvSpPr>
          <p:cNvPr id="16" name="下箭头 15"/>
          <p:cNvSpPr/>
          <p:nvPr/>
        </p:nvSpPr>
        <p:spPr>
          <a:xfrm>
            <a:off x="6996608" y="2695972"/>
            <a:ext cx="2123728" cy="8640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</a:rPr>
              <a:t>throws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20272" y="3933056"/>
            <a:ext cx="1872208" cy="2160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异常的处理方式：</a:t>
            </a:r>
            <a:r>
              <a:rPr lang="zh-CN" altLang="en-US" sz="2400" b="1" dirty="0" smtClean="0">
                <a:solidFill>
                  <a:schemeClr val="tx1"/>
                </a:solidFill>
                <a:ea typeface="宋体" pitchFamily="2" charset="-122"/>
              </a:rPr>
              <a:t>声明方法可能要抛出的各种异常类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60941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例如：上游排污，下游治污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4328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抓抛模型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400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0"/>
            <a:ext cx="3434204" cy="83172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sz="3600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4248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public class </a:t>
            </a:r>
            <a:r>
              <a:rPr lang="en-US" altLang="zh-CN" dirty="0" err="1">
                <a:ea typeface="宋体" pitchFamily="2" charset="-122"/>
              </a:rPr>
              <a:t>ReturnExceptionDemo</a:t>
            </a:r>
            <a:r>
              <a:rPr lang="en-US" altLang="zh-CN" dirty="0">
                <a:ea typeface="宋体" pitchFamily="2" charset="-122"/>
              </a:rPr>
              <a:t> {</a:t>
            </a:r>
          </a:p>
          <a:p>
            <a:r>
              <a:rPr lang="en-US" altLang="zh-CN" dirty="0">
                <a:ea typeface="宋体" pitchFamily="2" charset="-122"/>
              </a:rPr>
              <a:t>	static void </a:t>
            </a:r>
            <a:r>
              <a:rPr lang="en-US" altLang="zh-CN" dirty="0" err="1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try </a:t>
            </a:r>
            <a:r>
              <a:rPr lang="en-US" altLang="zh-CN" dirty="0">
                <a:ea typeface="宋体" pitchFamily="2" charset="-122"/>
              </a:rPr>
              <a:t>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A");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throw </a:t>
            </a:r>
            <a:r>
              <a:rPr lang="en-US" altLang="zh-CN" dirty="0">
                <a:ea typeface="宋体" pitchFamily="2" charset="-122"/>
              </a:rPr>
              <a:t>new </a:t>
            </a:r>
            <a:r>
              <a:rPr lang="en-US" altLang="zh-CN" dirty="0" err="1">
                <a:ea typeface="宋体" pitchFamily="2" charset="-122"/>
              </a:rPr>
              <a:t>RuntimeException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制造异常</a:t>
            </a:r>
            <a:r>
              <a:rPr lang="en-US" altLang="zh-CN" dirty="0">
                <a:ea typeface="宋体" pitchFamily="2" charset="-122"/>
              </a:rPr>
              <a:t>");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} </a:t>
            </a:r>
            <a:r>
              <a:rPr lang="en-US" altLang="zh-CN" dirty="0">
                <a:ea typeface="宋体" pitchFamily="2" charset="-122"/>
              </a:rPr>
              <a:t>finally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用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}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}</a:t>
            </a:r>
          </a:p>
          <a:p>
            <a:r>
              <a:rPr lang="en-US" altLang="zh-CN" dirty="0">
                <a:ea typeface="宋体" pitchFamily="2" charset="-122"/>
              </a:rPr>
              <a:t>static void </a:t>
            </a:r>
            <a:r>
              <a:rPr lang="en-US" altLang="zh-CN" dirty="0" err="1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try </a:t>
            </a:r>
            <a:r>
              <a:rPr lang="en-US" altLang="zh-CN" dirty="0">
                <a:ea typeface="宋体" pitchFamily="2" charset="-122"/>
              </a:rPr>
              <a:t>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进入方法</a:t>
            </a:r>
            <a:r>
              <a:rPr lang="en-US" altLang="zh-CN" dirty="0">
                <a:ea typeface="宋体" pitchFamily="2" charset="-122"/>
              </a:rPr>
              <a:t>B");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return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} </a:t>
            </a:r>
            <a:r>
              <a:rPr lang="en-US" altLang="zh-CN" dirty="0">
                <a:ea typeface="宋体" pitchFamily="2" charset="-122"/>
              </a:rPr>
              <a:t>finally {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("</a:t>
            </a:r>
            <a:r>
              <a:rPr lang="zh-CN" altLang="en-US" dirty="0">
                <a:ea typeface="宋体" pitchFamily="2" charset="-122"/>
              </a:rPr>
              <a:t>调用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zh-CN" altLang="en-US" dirty="0">
                <a:ea typeface="宋体" pitchFamily="2" charset="-122"/>
              </a:rPr>
              <a:t>方法的</a:t>
            </a:r>
            <a:r>
              <a:rPr lang="en-US" altLang="zh-CN" dirty="0">
                <a:ea typeface="宋体" pitchFamily="2" charset="-122"/>
              </a:rPr>
              <a:t>finally");</a:t>
            </a:r>
          </a:p>
          <a:p>
            <a:r>
              <a:rPr lang="en-US" altLang="zh-CN" dirty="0">
                <a:ea typeface="宋体" pitchFamily="2" charset="-122"/>
              </a:rPr>
              <a:t>		}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}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7496" y="2924944"/>
            <a:ext cx="4536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public </a:t>
            </a:r>
            <a:r>
              <a:rPr lang="en-US" altLang="zh-CN" dirty="0">
                <a:ea typeface="宋体" pitchFamily="2" charset="-122"/>
              </a:rPr>
              <a:t>static void main(String[] </a:t>
            </a:r>
            <a:r>
              <a:rPr lang="en-US" altLang="zh-CN" dirty="0" err="1">
                <a:ea typeface="宋体" pitchFamily="2" charset="-122"/>
              </a:rPr>
              <a:t>args</a:t>
            </a:r>
            <a:r>
              <a:rPr lang="en-US" altLang="zh-CN" dirty="0">
                <a:ea typeface="宋体" pitchFamily="2" charset="-122"/>
              </a:rPr>
              <a:t>) {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try </a:t>
            </a:r>
            <a:r>
              <a:rPr lang="en-US" altLang="zh-CN" dirty="0">
                <a:ea typeface="宋体" pitchFamily="2" charset="-122"/>
              </a:rPr>
              <a:t>{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 smtClean="0">
                <a:ea typeface="宋体" pitchFamily="2" charset="-122"/>
              </a:rPr>
              <a:t>methodA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} </a:t>
            </a:r>
            <a:r>
              <a:rPr lang="en-US" altLang="zh-CN" dirty="0">
                <a:ea typeface="宋体" pitchFamily="2" charset="-122"/>
              </a:rPr>
              <a:t>catch (Exception e) {</a:t>
            </a:r>
          </a:p>
          <a:p>
            <a:r>
              <a:rPr lang="en-US" altLang="zh-CN" dirty="0">
                <a:ea typeface="宋体" pitchFamily="2" charset="-122"/>
              </a:rPr>
              <a:t>			</a:t>
            </a:r>
            <a:r>
              <a:rPr lang="en-US" altLang="zh-CN" dirty="0" err="1">
                <a:ea typeface="宋体" pitchFamily="2" charset="-122"/>
              </a:rPr>
              <a:t>System.out.println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e.getMessage</a:t>
            </a:r>
            <a:r>
              <a:rPr lang="en-US" altLang="zh-CN" dirty="0">
                <a:ea typeface="宋体" pitchFamily="2" charset="-122"/>
              </a:rPr>
              <a:t>());</a:t>
            </a:r>
          </a:p>
          <a:p>
            <a:r>
              <a:rPr lang="en-US" altLang="zh-CN" dirty="0">
                <a:ea typeface="宋体" pitchFamily="2" charset="-122"/>
              </a:rPr>
              <a:t>		}</a:t>
            </a:r>
          </a:p>
          <a:p>
            <a:r>
              <a:rPr lang="en-US" altLang="zh-CN" dirty="0">
                <a:ea typeface="宋体" pitchFamily="2" charset="-122"/>
              </a:rPr>
              <a:t>		</a:t>
            </a:r>
            <a:r>
              <a:rPr lang="en-US" altLang="zh-CN" dirty="0" err="1">
                <a:ea typeface="宋体" pitchFamily="2" charset="-122"/>
              </a:rPr>
              <a:t>methodB</a:t>
            </a:r>
            <a:r>
              <a:rPr lang="en-US" altLang="zh-CN" dirty="0">
                <a:ea typeface="宋体" pitchFamily="2" charset="-122"/>
              </a:rPr>
              <a:t>();</a:t>
            </a:r>
          </a:p>
          <a:p>
            <a:r>
              <a:rPr lang="en-US" altLang="zh-CN" dirty="0">
                <a:ea typeface="宋体" pitchFamily="2" charset="-122"/>
              </a:rPr>
              <a:t>	}</a:t>
            </a:r>
          </a:p>
          <a:p>
            <a:r>
              <a:rPr lang="en-US" altLang="zh-CN" dirty="0">
                <a:ea typeface="宋体" pitchFamily="2" charset="-122"/>
              </a:rPr>
              <a:t>}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3520" y="1121836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</a:rPr>
              <a:t>判断程序的输出结果</a:t>
            </a:r>
            <a:endParaRPr lang="zh-CN" altLang="en-US" sz="32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347896" cy="839578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4</a:t>
            </a:r>
            <a:endParaRPr lang="en-US" altLang="zh-CN" sz="36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0059"/>
            <a:ext cx="9144000" cy="49307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编写应用程序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EcmDef.java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，接收命令行的两个参数，要求不能输入负数，计算两数相除。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对数据类型不一致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/>
              <a:t>NumberFormatException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、缺少命令行参数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ArrayIndexOutOfBoundsException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	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0(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ArithmeticException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及输入负数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EcDef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自定义的异常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提示：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在主类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EcmDef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中定义异常方法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ecm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完成两数相除功能。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方法中使用异常处理语句进行异常处理。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在程序中，自定义对应输入负数的异常类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EcDef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运行时接受参数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EcmDef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20 10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400" dirty="0" err="1" smtClean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 smtClean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[0]=“20” </a:t>
            </a:r>
            <a:r>
              <a:rPr lang="en-US" altLang="zh-CN" sz="2400" dirty="0" err="1" smtClean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 smtClean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[1]=“10”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(5)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Interger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parseInt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转换成对应的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值。如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a=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Interger.parseInt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(“314”);	//a=314;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zh-CN" sz="2400" dirty="0" smtClean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784976" cy="504056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异常：在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语言中，将程序执行中发生的不正常情况称为“异常”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开发过程中的语法错误和逻辑错误不是异常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过程中所发生的异常事件可分为两类：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Error: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虚拟机无法解决的严重问题。如：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系统内部错误、资源耗尽等严重情况。一般不编写针对性的代码进行处理。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Exception: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其它因编程错误或偶然的外在因素导致的一般性问题，可以使用针对性的代码进行处理。例如：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空指针访问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试图读取不存在的文件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网络连接中断</a:t>
            </a:r>
          </a:p>
          <a:p>
            <a:pPr algn="just" eaLnBrk="1" hangingPunct="1"/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80920" cy="381642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对于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这些错误，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一般有两种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解决方法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：一是遇到错误就终止程序的运行。另一种方法是由程序员在编写程序时，就考虑到错误的检测、错误消息的提示，以及错误的处理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l"/>
            </a:pP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捕获错误最理想的是在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编译期间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，但有的错误只有在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才会发生。比如：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除数为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，数组下标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越界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分类：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编译时异常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运行时异常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0738" y="684152"/>
            <a:ext cx="4014936" cy="70980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异常类层次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1598712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Throwable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836712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Object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2204864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Error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32240" y="3230096"/>
            <a:ext cx="216024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RuntimeException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2040" y="2378968"/>
            <a:ext cx="1440160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Exception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" name="直接箭头连接符 3"/>
          <p:cNvCxnSpPr>
            <a:stCxn id="9" idx="2"/>
            <a:endCxn id="5" idx="0"/>
          </p:cNvCxnSpPr>
          <p:nvPr/>
        </p:nvCxnSpPr>
        <p:spPr>
          <a:xfrm>
            <a:off x="3851920" y="1268760"/>
            <a:ext cx="0" cy="3299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10" idx="3"/>
          </p:cNvCxnSpPr>
          <p:nvPr/>
        </p:nvCxnSpPr>
        <p:spPr>
          <a:xfrm flipH="1">
            <a:off x="2267744" y="2030760"/>
            <a:ext cx="1584176" cy="3901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1"/>
          </p:cNvCxnSpPr>
          <p:nvPr/>
        </p:nvCxnSpPr>
        <p:spPr>
          <a:xfrm>
            <a:off x="3851920" y="2030760"/>
            <a:ext cx="1080120" cy="5642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1" idx="0"/>
          </p:cNvCxnSpPr>
          <p:nvPr/>
        </p:nvCxnSpPr>
        <p:spPr>
          <a:xfrm>
            <a:off x="5652120" y="2811016"/>
            <a:ext cx="2160240" cy="419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33172" y="3041632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SQLException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79088" y="3662144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IOException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28900" y="4414760"/>
            <a:ext cx="2408860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700" b="1" dirty="0" err="1" smtClean="0">
                <a:solidFill>
                  <a:srgbClr val="C00000"/>
                </a:solidFill>
              </a:rPr>
              <a:t>ClassNotFoundException</a:t>
            </a:r>
            <a:endParaRPr lang="zh-CN" altLang="en-US" sz="1700" b="1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49020" y="5157192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7504" y="3039752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AWTError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35596" y="3662144"/>
            <a:ext cx="1656184" cy="414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C00000"/>
                </a:solidFill>
              </a:rPr>
              <a:t>ThreadDeath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48064" y="3869608"/>
            <a:ext cx="2304256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 smtClean="0">
                <a:solidFill>
                  <a:srgbClr val="C00000"/>
                </a:solidFill>
              </a:rPr>
              <a:t>NullPointerException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436096" y="4414760"/>
            <a:ext cx="2232248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 smtClean="0">
                <a:solidFill>
                  <a:srgbClr val="C00000"/>
                </a:solidFill>
              </a:rPr>
              <a:t>ArithmeticException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652120" y="4949728"/>
            <a:ext cx="2376264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 smtClean="0">
                <a:solidFill>
                  <a:srgbClr val="C00000"/>
                </a:solidFill>
              </a:rPr>
              <a:t>ClassCastException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652120" y="5458720"/>
            <a:ext cx="2844316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 smtClean="0">
                <a:solidFill>
                  <a:srgbClr val="C00000"/>
                </a:solidFill>
              </a:rPr>
              <a:t>ArrayIndexOutOfBoundsException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380312" y="5979976"/>
            <a:ext cx="1656184" cy="4149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直接箭头连接符 30"/>
          <p:cNvCxnSpPr>
            <a:stCxn id="10" idx="2"/>
            <a:endCxn id="29" idx="0"/>
          </p:cNvCxnSpPr>
          <p:nvPr/>
        </p:nvCxnSpPr>
        <p:spPr>
          <a:xfrm flipH="1">
            <a:off x="935596" y="2636912"/>
            <a:ext cx="612068" cy="4028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2"/>
            <a:endCxn id="30" idx="0"/>
          </p:cNvCxnSpPr>
          <p:nvPr/>
        </p:nvCxnSpPr>
        <p:spPr>
          <a:xfrm>
            <a:off x="1547664" y="2636912"/>
            <a:ext cx="216024" cy="10252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23" idx="3"/>
          </p:cNvCxnSpPr>
          <p:nvPr/>
        </p:nvCxnSpPr>
        <p:spPr>
          <a:xfrm flipH="1">
            <a:off x="4389356" y="2811016"/>
            <a:ext cx="1262764" cy="438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3"/>
          </p:cNvCxnSpPr>
          <p:nvPr/>
        </p:nvCxnSpPr>
        <p:spPr>
          <a:xfrm flipH="1">
            <a:off x="4635272" y="2839340"/>
            <a:ext cx="979923" cy="10302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2"/>
            <a:endCxn id="27" idx="3"/>
          </p:cNvCxnSpPr>
          <p:nvPr/>
        </p:nvCxnSpPr>
        <p:spPr>
          <a:xfrm flipH="1">
            <a:off x="4937760" y="2811016"/>
            <a:ext cx="714360" cy="181120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2" idx="2"/>
            <a:endCxn id="28" idx="3"/>
          </p:cNvCxnSpPr>
          <p:nvPr/>
        </p:nvCxnSpPr>
        <p:spPr>
          <a:xfrm flipH="1">
            <a:off x="5105204" y="2811016"/>
            <a:ext cx="546916" cy="25536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1" idx="2"/>
            <a:endCxn id="24" idx="3"/>
          </p:cNvCxnSpPr>
          <p:nvPr/>
        </p:nvCxnSpPr>
        <p:spPr>
          <a:xfrm flipH="1">
            <a:off x="7452320" y="3662144"/>
            <a:ext cx="360040" cy="4149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2"/>
            <a:endCxn id="32" idx="3"/>
          </p:cNvCxnSpPr>
          <p:nvPr/>
        </p:nvCxnSpPr>
        <p:spPr>
          <a:xfrm flipH="1">
            <a:off x="7668344" y="3662144"/>
            <a:ext cx="144016" cy="96008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2"/>
            <a:endCxn id="33" idx="3"/>
          </p:cNvCxnSpPr>
          <p:nvPr/>
        </p:nvCxnSpPr>
        <p:spPr>
          <a:xfrm>
            <a:off x="7812360" y="3662144"/>
            <a:ext cx="216024" cy="14950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2"/>
            <a:endCxn id="34" idx="3"/>
          </p:cNvCxnSpPr>
          <p:nvPr/>
        </p:nvCxnSpPr>
        <p:spPr>
          <a:xfrm>
            <a:off x="7812360" y="3662144"/>
            <a:ext cx="684076" cy="20040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1" idx="2"/>
            <a:endCxn id="35" idx="3"/>
          </p:cNvCxnSpPr>
          <p:nvPr/>
        </p:nvCxnSpPr>
        <p:spPr>
          <a:xfrm>
            <a:off x="7812360" y="3662144"/>
            <a:ext cx="1224136" cy="252529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2528900" y="2636912"/>
            <a:ext cx="2576304" cy="3550528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444208" y="2911760"/>
            <a:ext cx="2664296" cy="877280"/>
          </a:xfrm>
          <a:prstGeom prst="roundRect">
            <a:avLst/>
          </a:prstGeom>
          <a:noFill/>
          <a:ln w="3175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右箭头标注 1"/>
          <p:cNvSpPr/>
          <p:nvPr/>
        </p:nvSpPr>
        <p:spPr>
          <a:xfrm>
            <a:off x="-15082" y="5609572"/>
            <a:ext cx="2513424" cy="52125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9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编译</a:t>
            </a:r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(checked)</a:t>
            </a:r>
            <a:r>
              <a:rPr lang="zh-CN" altLang="en-US" b="1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异常</a:t>
            </a:r>
            <a:endParaRPr lang="zh-CN" altLang="en-US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下箭头标注 2"/>
          <p:cNvSpPr/>
          <p:nvPr/>
        </p:nvSpPr>
        <p:spPr>
          <a:xfrm>
            <a:off x="6552220" y="2030760"/>
            <a:ext cx="2340260" cy="808580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运行</a:t>
            </a:r>
            <a:r>
              <a:rPr lang="en-US" altLang="zh-CN" b="1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(unchecked)</a:t>
            </a:r>
            <a:r>
              <a:rPr lang="zh-CN" altLang="en-US" b="1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异常</a:t>
            </a:r>
            <a:endParaRPr lang="zh-CN" altLang="en-US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84783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运行时异常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是指编译器不要求强制处置的异常。一般是指编程时的逻辑错误，是程序员应该积极避免其出现的异常。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java.lang.RuntimeException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类及它的子类都是运行时异常。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对于这类异常，可以不作处理，因为这类异常很普遍，若全处理可能会对程序的可读性和运行效率产生影响。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异常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是指编译器要求必须处置的异常。即程序在运行时由于外界因素造成的一般性异常。编译器要求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程序必须捕获或声明所有编译时异常。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对于这类异常，如果程序不处理，可能会带来意想不到的结果。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20688"/>
            <a:ext cx="4894312" cy="7818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异常（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7763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20688"/>
            <a:ext cx="5518376" cy="7818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常见异常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960" cy="504056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ava.lang.RuntimeException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>
                <a:cs typeface="Times New Roman" pitchFamily="18" charset="0"/>
              </a:rPr>
              <a:t>ClassCastException</a:t>
            </a:r>
            <a:endParaRPr lang="en-US" altLang="zh-CN" sz="2000" b="1" dirty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 smtClean="0">
                <a:cs typeface="Times New Roman" pitchFamily="18" charset="0"/>
              </a:rPr>
              <a:t>ArrayIndexOutOfBoundsException</a:t>
            </a:r>
            <a:endParaRPr lang="en-US" altLang="zh-CN" sz="2000" b="1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 smtClean="0">
                <a:cs typeface="Times New Roman" pitchFamily="18" charset="0"/>
              </a:rPr>
              <a:t>NullPointerException</a:t>
            </a:r>
            <a:endParaRPr lang="en-US" altLang="zh-CN" sz="2000" b="1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err="1" smtClean="0">
                <a:cs typeface="Times New Roman" pitchFamily="18" charset="0"/>
              </a:rPr>
              <a:t>ArithmeticException</a:t>
            </a:r>
            <a:endParaRPr lang="en-US" altLang="zh-CN" sz="2000" b="1" dirty="0" smtClean="0"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。。。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java.io.IOExeption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 smtClean="0">
                <a:cs typeface="Times New Roman" pitchFamily="18" charset="0"/>
              </a:rPr>
              <a:t>FileNotFoundException</a:t>
            </a:r>
            <a:endParaRPr lang="en-US" altLang="zh-CN" b="1" dirty="0" smtClean="0">
              <a:cs typeface="Times New Roman" pitchFamily="18" charset="0"/>
            </a:endParaRPr>
          </a:p>
          <a:p>
            <a:pPr marL="857250" lvl="2" indent="-457200">
              <a:buFont typeface="Wingdings" pitchFamily="2" charset="2"/>
              <a:buChar char="Ø"/>
            </a:pPr>
            <a:r>
              <a:rPr lang="en-US" altLang="zh-CN" b="1" dirty="0" err="1">
                <a:cs typeface="Times New Roman" pitchFamily="18" charset="0"/>
              </a:rPr>
              <a:t>EOFException</a:t>
            </a:r>
            <a:endParaRPr lang="en-US" altLang="zh-CN" b="1" dirty="0"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ava.lang.ClassNotFoundException</a:t>
            </a:r>
            <a:endParaRPr lang="en-US" altLang="zh-CN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>
                <a:solidFill>
                  <a:srgbClr val="0000FF"/>
                </a:solidFill>
                <a:cs typeface="Times New Roman" pitchFamily="18" charset="0"/>
              </a:rPr>
              <a:t>j</a:t>
            </a: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ava.lang.InterruptedException</a:t>
            </a:r>
            <a:endParaRPr lang="en-US" altLang="zh-CN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java.io.FileNotFoundException</a:t>
            </a:r>
            <a:endParaRPr lang="en-US" altLang="zh-CN" b="1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cs typeface="Times New Roman" pitchFamily="18" charset="0"/>
              </a:rPr>
              <a:t>java.sql.SQLException</a:t>
            </a:r>
            <a:endParaRPr lang="en-US" altLang="zh-CN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548680"/>
            <a:ext cx="5004080" cy="8697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异常举例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7370"/>
            <a:ext cx="7543800" cy="2836948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Test6_1{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	   public 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String friends[]={"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lisa","bily","kessy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"};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	for(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=0;i&lt;5;i++) 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(friends[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]);   </a:t>
            </a: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//friends[4]?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	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nthis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is the end");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42910" y="4108546"/>
            <a:ext cx="7696200" cy="22159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Test6_1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编译正确，运行结果：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Test6_1</a:t>
            </a:r>
            <a:endParaRPr lang="en-US" altLang="zh-CN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lisa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bily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kessy</a:t>
            </a:r>
            <a:endParaRPr lang="en-US" altLang="zh-CN" sz="2000" b="1" i="1" dirty="0">
              <a:solidFill>
                <a:schemeClr val="tx2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 err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sz="2000" b="1" i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ArrayIndexOutOfBoundsException</a:t>
            </a:r>
            <a:endParaRPr lang="en-US" altLang="zh-CN" sz="2000" b="1" i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        at </a:t>
            </a:r>
            <a:r>
              <a:rPr lang="en-US" altLang="zh-CN" sz="2000" b="1" i="1" dirty="0" smtClean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Test6_1.main(Test6_1.java:5</a:t>
            </a:r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2000" b="1" i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Exception in thread "main"</a:t>
            </a:r>
          </a:p>
        </p:txBody>
      </p:sp>
    </p:spTree>
    <p:extLst>
      <p:ext uri="{BB962C8B-B14F-4D97-AF65-F5344CB8AC3E}">
        <p14:creationId xmlns:p14="http://schemas.microsoft.com/office/powerpoint/2010/main" val="11264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4977</TotalTime>
  <Words>2196</Words>
  <Application>Microsoft Office PowerPoint</Application>
  <PresentationFormat>全屏显示(4:3)</PresentationFormat>
  <Paragraphs>465</Paragraphs>
  <Slides>41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PPT模板</vt:lpstr>
      <vt:lpstr>第6章 异常处理</vt:lpstr>
      <vt:lpstr>PowerPoint 演示文稿</vt:lpstr>
      <vt:lpstr>Java异常（1）</vt:lpstr>
      <vt:lpstr>Java异常（2）</vt:lpstr>
      <vt:lpstr>Java异常（3）</vt:lpstr>
      <vt:lpstr>Java异常类层次</vt:lpstr>
      <vt:lpstr>Java异常（4）</vt:lpstr>
      <vt:lpstr>常见异常</vt:lpstr>
      <vt:lpstr>Java异常举例(1)</vt:lpstr>
      <vt:lpstr>Java异常举例(2)</vt:lpstr>
      <vt:lpstr>Java异常举例(3)</vt:lpstr>
      <vt:lpstr>Java异常举例(4)</vt:lpstr>
      <vt:lpstr>异常处理机制（1）</vt:lpstr>
      <vt:lpstr>异常处理机制（2）</vt:lpstr>
      <vt:lpstr>异常处理机制（3）</vt:lpstr>
      <vt:lpstr>异常处理机制（4）</vt:lpstr>
      <vt:lpstr>捕获异常(1)</vt:lpstr>
      <vt:lpstr>捕获异常(2)</vt:lpstr>
      <vt:lpstr>捕获异常(3)</vt:lpstr>
      <vt:lpstr>捕获异常(4)</vt:lpstr>
      <vt:lpstr>异常处理举例(1)</vt:lpstr>
      <vt:lpstr>异常处理举例(2)</vt:lpstr>
      <vt:lpstr>练习1</vt:lpstr>
      <vt:lpstr>体  会</vt:lpstr>
      <vt:lpstr>不捕获异常时的情况</vt:lpstr>
      <vt:lpstr>IOException异常处理举例(1)</vt:lpstr>
      <vt:lpstr>IOException异常处理举例(2)</vt:lpstr>
      <vt:lpstr>练习2   捕获和处理IOException异常 </vt:lpstr>
      <vt:lpstr>声明抛出异常(1)</vt:lpstr>
      <vt:lpstr>声明抛出异常(2)</vt:lpstr>
      <vt:lpstr>声明抛出异常(3)</vt:lpstr>
      <vt:lpstr>重写方法声明抛出异常的原则</vt:lpstr>
      <vt:lpstr>人工抛出异常</vt:lpstr>
      <vt:lpstr>创建用户自定义异常类</vt:lpstr>
      <vt:lpstr>创建用户自定义异常类</vt:lpstr>
      <vt:lpstr>使用用户自定义异常类</vt:lpstr>
      <vt:lpstr>PowerPoint 演示文稿</vt:lpstr>
      <vt:lpstr>练习3</vt:lpstr>
      <vt:lpstr>练习4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536</cp:revision>
  <dcterms:created xsi:type="dcterms:W3CDTF">2012-08-05T14:09:30Z</dcterms:created>
  <dcterms:modified xsi:type="dcterms:W3CDTF">2014-05-04T04:39:52Z</dcterms:modified>
</cp:coreProperties>
</file>