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8" r:id="rId2"/>
    <p:sldId id="608" r:id="rId3"/>
    <p:sldId id="528" r:id="rId4"/>
    <p:sldId id="529" r:id="rId5"/>
    <p:sldId id="530" r:id="rId6"/>
    <p:sldId id="622" r:id="rId7"/>
    <p:sldId id="614" r:id="rId8"/>
    <p:sldId id="531" r:id="rId9"/>
    <p:sldId id="573" r:id="rId10"/>
    <p:sldId id="533" r:id="rId11"/>
    <p:sldId id="597" r:id="rId12"/>
    <p:sldId id="534" r:id="rId13"/>
    <p:sldId id="596" r:id="rId14"/>
    <p:sldId id="536" r:id="rId15"/>
    <p:sldId id="580" r:id="rId16"/>
    <p:sldId id="537" r:id="rId17"/>
    <p:sldId id="538" r:id="rId18"/>
    <p:sldId id="539" r:id="rId19"/>
    <p:sldId id="540" r:id="rId20"/>
    <p:sldId id="541" r:id="rId21"/>
    <p:sldId id="575" r:id="rId22"/>
    <p:sldId id="543" r:id="rId23"/>
    <p:sldId id="544" r:id="rId24"/>
    <p:sldId id="545" r:id="rId25"/>
    <p:sldId id="623" r:id="rId26"/>
    <p:sldId id="546" r:id="rId27"/>
    <p:sldId id="547" r:id="rId28"/>
    <p:sldId id="548" r:id="rId29"/>
    <p:sldId id="604" r:id="rId30"/>
    <p:sldId id="605" r:id="rId31"/>
    <p:sldId id="606" r:id="rId32"/>
    <p:sldId id="576" r:id="rId33"/>
    <p:sldId id="553" r:id="rId34"/>
    <p:sldId id="624" r:id="rId35"/>
    <p:sldId id="619" r:id="rId36"/>
    <p:sldId id="582" r:id="rId37"/>
    <p:sldId id="554" r:id="rId38"/>
    <p:sldId id="555" r:id="rId39"/>
    <p:sldId id="583" r:id="rId40"/>
    <p:sldId id="556" r:id="rId41"/>
    <p:sldId id="557" r:id="rId42"/>
    <p:sldId id="577" r:id="rId43"/>
    <p:sldId id="609" r:id="rId44"/>
    <p:sldId id="610" r:id="rId45"/>
    <p:sldId id="558" r:id="rId46"/>
    <p:sldId id="559" r:id="rId47"/>
    <p:sldId id="560" r:id="rId48"/>
    <p:sldId id="561" r:id="rId49"/>
    <p:sldId id="562" r:id="rId50"/>
    <p:sldId id="584" r:id="rId51"/>
    <p:sldId id="607" r:id="rId52"/>
    <p:sldId id="563" r:id="rId53"/>
    <p:sldId id="578" r:id="rId54"/>
    <p:sldId id="565" r:id="rId55"/>
    <p:sldId id="585" r:id="rId56"/>
    <p:sldId id="586" r:id="rId57"/>
    <p:sldId id="564" r:id="rId58"/>
    <p:sldId id="591" r:id="rId59"/>
    <p:sldId id="589" r:id="rId60"/>
    <p:sldId id="592" r:id="rId61"/>
    <p:sldId id="567" r:id="rId62"/>
    <p:sldId id="568" r:id="rId63"/>
    <p:sldId id="569" r:id="rId64"/>
    <p:sldId id="570" r:id="rId65"/>
    <p:sldId id="587" r:id="rId66"/>
    <p:sldId id="588" r:id="rId67"/>
    <p:sldId id="571" r:id="rId68"/>
    <p:sldId id="579" r:id="rId69"/>
    <p:sldId id="572" r:id="rId70"/>
    <p:sldId id="621" r:id="rId71"/>
    <p:sldId id="625" r:id="rId72"/>
    <p:sldId id="257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6600" autoAdjust="0"/>
  </p:normalViewPr>
  <p:slideViewPr>
    <p:cSldViewPr>
      <p:cViewPr varScale="1">
        <p:scale>
          <a:sx n="82" d="100"/>
          <a:sy n="82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2014/4/28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dirty="0" smtClean="0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9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子类会具备父类中的数据，所以要先明确父类是如何对这些数据初始化的。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1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9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2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88840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高级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特性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EFED"/>
              </a:clrFrom>
              <a:clrTo>
                <a:srgbClr val="EFEF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18242"/>
            <a:ext cx="8064896" cy="398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620688"/>
            <a:ext cx="1944216" cy="67279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303" y="4365104"/>
            <a:ext cx="7129985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作用：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继承的出现提高了代码的复用性。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继承的出现让类与类之间产生了关系，提供了多态的前提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不要仅为了获取其他类中某个功能而去</a:t>
            </a:r>
            <a:r>
              <a:rPr lang="zh-CN" altLang="en-US" sz="2400" dirty="0" smtClean="0">
                <a:ea typeface="宋体" pitchFamily="2" charset="-122"/>
              </a:rPr>
              <a:t>继承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5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852" y="761754"/>
            <a:ext cx="3068781" cy="72303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(5)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484784"/>
            <a:ext cx="821055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子类继承了父类，就继承了父类的方法和属性。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在子类中，可以使用父类中定义的方法和属性，也可以创建新的数据和方法。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中，继承的关键字用的是“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，即子类不是父类的子集，而是对父类的“扩展”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250825" y="3743864"/>
            <a:ext cx="84613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关于继承的规则：</a:t>
            </a:r>
          </a:p>
          <a:p>
            <a:pPr marL="0" lvl="1"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Char char="Ø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不能直接访问父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类中私有的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(private)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的成员变量和方法。</a:t>
            </a: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4797152"/>
            <a:ext cx="5604201" cy="18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753" y="764704"/>
            <a:ext cx="3904647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单继承举例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43107"/>
              </p:ext>
            </p:extLst>
          </p:nvPr>
        </p:nvGraphicFramePr>
        <p:xfrm>
          <a:off x="3429000" y="1905000"/>
          <a:ext cx="2133600" cy="149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+age : 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birthDate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getInfo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56838"/>
              </p:ext>
            </p:extLst>
          </p:nvPr>
        </p:nvGraphicFramePr>
        <p:xfrm>
          <a:off x="3429000" y="3962400"/>
          <a:ext cx="2133600" cy="838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4495800" y="34290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84851"/>
              </p:ext>
            </p:extLst>
          </p:nvPr>
        </p:nvGraphicFramePr>
        <p:xfrm>
          <a:off x="1981200" y="3962400"/>
          <a:ext cx="11430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3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Soldier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04373"/>
              </p:ext>
            </p:extLst>
          </p:nvPr>
        </p:nvGraphicFramePr>
        <p:xfrm>
          <a:off x="5791200" y="3962400"/>
          <a:ext cx="12954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Officer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5410200" y="3429000"/>
            <a:ext cx="6858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2819400" y="3429000"/>
            <a:ext cx="7620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25853"/>
              </p:ext>
            </p:extLst>
          </p:nvPr>
        </p:nvGraphicFramePr>
        <p:xfrm>
          <a:off x="3505200" y="5334000"/>
          <a:ext cx="2133600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Graduate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+major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+register() : void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4495800" y="48006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6438900" y="2201056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superclass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7391400" y="3886200"/>
            <a:ext cx="142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6629400" y="5410200"/>
            <a:ext cx="1831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subsubclass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2913578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(6)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3568" y="1556792"/>
            <a:ext cx="76200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只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支持单继承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，不允许多重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继承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个子类只能有一个父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个父类可以派生出多个子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//ok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</a:t>
            </a:r>
            <a:r>
              <a:rPr lang="en-US" altLang="zh-CN" sz="2100" dirty="0">
                <a:solidFill>
                  <a:srgbClr val="FF0000"/>
                </a:solidFill>
              </a:rPr>
              <a:t>//error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/>
        </p:blipFill>
        <p:spPr>
          <a:xfrm>
            <a:off x="1043608" y="4090880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/>
        </p:blipFill>
        <p:spPr>
          <a:xfrm>
            <a:off x="6516216" y="3597390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58674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多重继承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6124" y="602128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多层继承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6" name="乘号 5"/>
          <p:cNvSpPr/>
          <p:nvPr/>
        </p:nvSpPr>
        <p:spPr>
          <a:xfrm>
            <a:off x="2555776" y="4581128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456384" cy="7098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59813" cy="460851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1.(1)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类，包括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sex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salary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manOrWorman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sex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man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(sex==1)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或者“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women”(sex==0)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employeed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salary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no job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(salary==0)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或者“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job”(salary!=0)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，并包括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printAge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的值。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方法中实例化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的对象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someKid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，用该对象访问其父类的成员变量及方法。</a:t>
            </a:r>
          </a:p>
        </p:txBody>
      </p:sp>
    </p:spTree>
    <p:extLst>
      <p:ext uri="{BB962C8B-B14F-4D97-AF65-F5344CB8AC3E}">
        <p14:creationId xmlns:p14="http://schemas.microsoft.com/office/powerpoint/2010/main" val="28586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413674" cy="78781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6825"/>
            <a:ext cx="8659688" cy="482647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定义一个学生类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，它继承自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91576"/>
              </p:ext>
            </p:extLst>
          </p:nvPr>
        </p:nvGraphicFramePr>
        <p:xfrm>
          <a:off x="467544" y="1844824"/>
          <a:ext cx="3888432" cy="2834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88432"/>
              </a:tblGrid>
              <a:tr h="370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92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#name: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endParaRPr kumimoji="1" lang="en-US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+Person(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name:String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9149"/>
              </p:ext>
            </p:extLst>
          </p:nvPr>
        </p:nvGraphicFramePr>
        <p:xfrm>
          <a:off x="4788024" y="1844824"/>
          <a:ext cx="4104109" cy="3931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4109"/>
              </a:tblGrid>
              <a:tr h="339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39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number:long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int:math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int:english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int:computer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158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+Student(</a:t>
                      </a:r>
                      <a:r>
                        <a:rPr kumimoji="1" lang="en-US" altLang="zh-CN" sz="2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n:String</a:t>
                      </a:r>
                      <a:r>
                        <a:rPr kumimoji="1" lang="en-US" altLang="zh-CN" sz="2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s:char a:int k:long m:int e:int c:int)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+aver():double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+max():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+min():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cxnSp>
        <p:nvCxnSpPr>
          <p:cNvPr id="5" name="肘形连接符 4"/>
          <p:cNvCxnSpPr>
            <a:endCxn id="235557" idx="2"/>
          </p:cNvCxnSpPr>
          <p:nvPr/>
        </p:nvCxnSpPr>
        <p:spPr>
          <a:xfrm rot="10800000">
            <a:off x="2411760" y="4679464"/>
            <a:ext cx="2376264" cy="477728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2880320" cy="64807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1560"/>
            <a:ext cx="8458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3.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根据下图实现类。在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类中创建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类的对象，设置圆柱的底面半径和高，并输出圆柱的体积。</a:t>
            </a: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47592"/>
              </p:ext>
            </p:extLst>
          </p:nvPr>
        </p:nvGraphicFramePr>
        <p:xfrm>
          <a:off x="1763688" y="2132856"/>
          <a:ext cx="5486400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864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  (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-radius :double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Circle():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setRadius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radius)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getRadius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findArea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计算圆的面积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98818"/>
              </p:ext>
            </p:extLst>
          </p:nvPr>
        </p:nvGraphicFramePr>
        <p:xfrm>
          <a:off x="1763688" y="4581128"/>
          <a:ext cx="5544616" cy="2132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/>
              </a:tblGrid>
              <a:tr h="390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  (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圆柱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8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length:double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35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Cylinder():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setLength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length):void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getLength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findVolume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:double 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计算圆柱体积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427984" y="4077072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724" y="764704"/>
            <a:ext cx="5760640" cy="79208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4.2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方法的重写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(override)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40960" cy="47357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：在子类中可以根据需要对从父类中继承来的方法进行改造，也称方法的</a:t>
            </a:r>
            <a:r>
              <a:rPr lang="zh-CN" altLang="en-US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重置、覆盖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在程序执行时，子类的方法将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覆盖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父类的方法。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重写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必须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具有相同的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方法名称、参数列表和返回值类型。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不能使用比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更严格的访问权限。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重写和被重写的方法须同时为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的，或同时为非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子类方法抛出的异常不能大于父类被重写方法的异常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583668" y="908720"/>
            <a:ext cx="504056" cy="50405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548680"/>
            <a:ext cx="4090995" cy="853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sz="2000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2056" y="1166417"/>
            <a:ext cx="8534400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"Name: "+ name + "\n" +"age: "+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      </a:t>
            </a:r>
            <a:r>
              <a:rPr lang="en-US" altLang="zh-CN" sz="17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//</a:t>
            </a:r>
            <a:r>
              <a:rPr lang="zh-CN" altLang="en-US" sz="17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重写</a:t>
            </a:r>
            <a:r>
              <a:rPr lang="zh-CN" altLang="en-US" sz="17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7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	     </a:t>
            </a:r>
            <a:r>
              <a:rPr lang="zh-CN" altLang="en-US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 "Name: "+ name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Student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s1=new Student();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s1.name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="Bob";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s1.age=20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s1.school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="school2";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17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(s1.getInfo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   //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Name:Bob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age:20  school:school2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368893" y="2766617"/>
            <a:ext cx="3632200" cy="266226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Person p1=new Person();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Student s1=new Student();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这是一种“多态性”：同名的方法，用不同的对象来区分调用的是哪一个方法。</a:t>
            </a:r>
          </a:p>
        </p:txBody>
      </p:sp>
    </p:spTree>
    <p:extLst>
      <p:ext uri="{BB962C8B-B14F-4D97-AF65-F5344CB8AC3E}">
        <p14:creationId xmlns:p14="http://schemas.microsoft.com/office/powerpoint/2010/main" val="35147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5758" y="1071546"/>
            <a:ext cx="8958242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Child extends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  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非法，子类中的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method1()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比被覆盖方法的访问权限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弱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UseBoth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Parent p1 = new Parent();</a:t>
            </a:r>
          </a:p>
          <a:p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Child p2 = new Child();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p1.method1();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p2.method1();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38591" y="558962"/>
            <a:ext cx="4090995" cy="92582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sz="2000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40960" cy="3888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如果现在父类的一个方法定义成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访问权限，在子类中将此方法声明为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default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访问权限，那么这样还叫重写吗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？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(NO)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中定义的类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中重新定义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方法，覆盖父类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中定义的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方法，输出“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Kids should study and no job.”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3240360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89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9"/>
          <p:cNvSpPr>
            <a:spLocks noChangeArrowheads="1"/>
          </p:cNvSpPr>
          <p:nvPr/>
        </p:nvSpPr>
        <p:spPr bwMode="auto">
          <a:xfrm>
            <a:off x="539552" y="5084340"/>
            <a:ext cx="8139113" cy="129698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16387" name="圆角矩形 8"/>
          <p:cNvSpPr>
            <a:spLocks noChangeArrowheads="1"/>
          </p:cNvSpPr>
          <p:nvPr/>
        </p:nvSpPr>
        <p:spPr bwMode="auto">
          <a:xfrm>
            <a:off x="609600" y="1484784"/>
            <a:ext cx="8067675" cy="792163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权限修饰符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protected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置于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类的成员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定义前，用来限定对象对该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成员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483768" y="767041"/>
            <a:ext cx="52565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 smtClean="0"/>
              <a:t>4.3 </a:t>
            </a:r>
            <a:r>
              <a:rPr lang="zh-CN" altLang="en-US" sz="3600" b="1" dirty="0" smtClean="0"/>
              <a:t>四种访问权限</a:t>
            </a:r>
            <a:r>
              <a:rPr lang="zh-CN" altLang="en-US" sz="3600" b="1" dirty="0"/>
              <a:t>修饰符</a:t>
            </a: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17490"/>
              </p:ext>
            </p:extLst>
          </p:nvPr>
        </p:nvGraphicFramePr>
        <p:xfrm>
          <a:off x="538163" y="2564904"/>
          <a:ext cx="8283575" cy="2225676"/>
        </p:xfrm>
        <a:graphic>
          <a:graphicData uri="http://schemas.openxmlformats.org/drawingml/2006/table">
            <a:tbl>
              <a:tblPr/>
              <a:tblGrid>
                <a:gridCol w="1657350"/>
                <a:gridCol w="1655762"/>
                <a:gridCol w="1657350"/>
                <a:gridCol w="1657350"/>
                <a:gridCol w="1655763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修饰符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类内部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同一个包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子类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任何地方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611560" y="5166320"/>
            <a:ext cx="8139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/>
              <a:t>对于</a:t>
            </a:r>
            <a:r>
              <a:rPr lang="en-US" altLang="zh-CN" sz="2400" dirty="0"/>
              <a:t>class</a:t>
            </a:r>
            <a:r>
              <a:rPr lang="zh-CN" altLang="en-US" sz="2400" dirty="0"/>
              <a:t>的权限修饰只可以用</a:t>
            </a:r>
            <a:r>
              <a:rPr lang="en-US" altLang="zh-CN" sz="2400" dirty="0"/>
              <a:t>public</a:t>
            </a:r>
            <a:r>
              <a:rPr lang="zh-CN" altLang="en-US" sz="2400" dirty="0"/>
              <a:t>和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 smtClean="0"/>
              <a:t>public</a:t>
            </a:r>
            <a:r>
              <a:rPr lang="zh-CN" altLang="en-US" sz="2100" dirty="0"/>
              <a:t>类可以在任意地方被访问。</a:t>
            </a:r>
            <a:endParaRPr lang="en-US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 smtClean="0"/>
              <a:t>default</a:t>
            </a:r>
            <a:r>
              <a:rPr lang="zh-CN" altLang="en-US" sz="2100" dirty="0"/>
              <a:t>类只可以被同一个包内部的类访问。</a:t>
            </a:r>
          </a:p>
        </p:txBody>
      </p:sp>
    </p:spTree>
    <p:extLst>
      <p:ext uri="{BB962C8B-B14F-4D97-AF65-F5344CB8AC3E}">
        <p14:creationId xmlns:p14="http://schemas.microsoft.com/office/powerpoint/2010/main" val="7238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3888432" cy="72008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访问控制举例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7504" y="1785926"/>
            <a:ext cx="8784976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Parent{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f1 = 1;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f2 = 2;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protected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f3 = 3;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f4 = 4;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private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 fm1()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fm1() f1=" + f1);}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void fm2()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fm2() f2=" + f2);}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protected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 fm3()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fm3() f3=" + f3);}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fm4()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fm4() f4=" + f4);}	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1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92696"/>
            <a:ext cx="3888432" cy="64807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访问控制举例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48009" y="1585787"/>
            <a:ext cx="8248944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class Child extends Parent{       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设父类和子类在同一个包内</a:t>
            </a:r>
          </a:p>
          <a:p>
            <a:pPr>
              <a:lnSpc>
                <a:spcPct val="90000"/>
              </a:lnSpc>
            </a:pPr>
            <a:r>
              <a:rPr lang="zh-CN" altLang="en-US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c1 = 21;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c2 = 22;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void cm1(){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("in cm1() c1=" + c1);}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void cm2(){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("in cm2() c2=" + c2);}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static void main(String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Parent  p = new Parent();	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i = p.f2;	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i = p.f3;		i = p.f4;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	p.fm2(); 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p.fm3();	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p.fm4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();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Child  c = new Child();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c.f2;	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c.f3;	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c.f4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;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c.c1;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//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c.c2;	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c.cm1</a:t>
            </a:r>
            <a:r>
              <a:rPr lang="en-US" altLang="zh-CN" sz="22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      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//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c.cm2();    c.fm2();   c.fm3();   c.fm4()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70325" y="17732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704118"/>
            <a:ext cx="3193232" cy="85267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访问控制分析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31958" y="2514588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f2_default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31958" y="4073513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c2_public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31958" y="2895588"/>
            <a:ext cx="13716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f3_protected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931958" y="3276588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f4_public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931958" y="3692513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c1_private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855758" y="4664063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子类对象可以访问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数据</a:t>
            </a:r>
            <a:endParaRPr lang="zh-CN" altLang="en-US" sz="18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859529" y="4648187"/>
            <a:ext cx="19172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子类的对象可以调用的方法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979958" y="2549513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fm2()_default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979958" y="2930513"/>
            <a:ext cx="16764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fm3()_ protected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979958" y="3311513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fm4()_ public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979958" y="4073513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cm2()_public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979958" y="3692513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cm1()_private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28596" y="1785926"/>
            <a:ext cx="7905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  <a:cs typeface="Times New Roman" pitchFamily="18" charset="0"/>
              </a:rPr>
              <a:t>父类</a:t>
            </a:r>
            <a:r>
              <a:rPr lang="en-US" altLang="zh-CN" sz="2800">
                <a:ea typeface="宋体" pitchFamily="2" charset="-122"/>
                <a:cs typeface="Times New Roman" pitchFamily="18" charset="0"/>
              </a:rPr>
              <a:t>Parent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和子类</a:t>
            </a:r>
            <a:r>
              <a:rPr lang="en-US" altLang="zh-CN" sz="2800">
                <a:ea typeface="宋体" pitchFamily="2" charset="-122"/>
                <a:cs typeface="Times New Roman" pitchFamily="18" charset="0"/>
              </a:rPr>
              <a:t>Child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在同一包中定义时：</a:t>
            </a:r>
          </a:p>
        </p:txBody>
      </p:sp>
    </p:spTree>
    <p:extLst>
      <p:ext uri="{BB962C8B-B14F-4D97-AF65-F5344CB8AC3E}">
        <p14:creationId xmlns:p14="http://schemas.microsoft.com/office/powerpoint/2010/main" val="5659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24744"/>
            <a:ext cx="1296144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49949" y="1210971"/>
            <a:ext cx="6048672" cy="4248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60032" y="1556792"/>
            <a:ext cx="294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class Student extends Person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77820" y="1926124"/>
            <a:ext cx="271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Student </a:t>
            </a:r>
            <a:r>
              <a:rPr lang="en-US" altLang="zh-CN" u="sng" dirty="0"/>
              <a:t>s = </a:t>
            </a:r>
            <a:r>
              <a:rPr lang="en-US" altLang="zh-CN" b="1" u="sng" dirty="0"/>
              <a:t>new Student();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7332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9832" y="2924944"/>
            <a:ext cx="2514453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8316" y="458112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schoolName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id: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3164" y="3466745"/>
            <a:ext cx="177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name:AA</a:t>
            </a:r>
            <a:endParaRPr lang="en-US" altLang="zh-CN" dirty="0" smtClean="0"/>
          </a:p>
          <a:p>
            <a:r>
              <a:rPr lang="en-US" altLang="zh-CN" dirty="0" smtClean="0"/>
              <a:t>age:1</a:t>
            </a:r>
          </a:p>
          <a:p>
            <a:r>
              <a:rPr lang="en-US" altLang="zh-CN" dirty="0" smtClean="0"/>
              <a:t>id: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259632" y="2924944"/>
            <a:ext cx="180020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929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268008" cy="79062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4.4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 smtClean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super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92446" cy="445195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类中使用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来调用父类中的指定操作：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可用于访问父类中定义的属性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可用于调用父类中定义的成员方法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可用于在子类构造方法中调用父类的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器</a:t>
            </a:r>
          </a:p>
          <a:p>
            <a:pPr algn="just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尤其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当子父类出现同名成员时，可以用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进行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区分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的追溯不仅限于直接父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的用法相像，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代表本类对象的引用，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代表父类的内存空间的标识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l"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6494" y="630970"/>
            <a:ext cx="4311654" cy="70979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举例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51520" y="1052736"/>
            <a:ext cx="871296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protected String name="</a:t>
            </a:r>
            <a:r>
              <a:rPr lang="zh-CN" alt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张三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age;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return "Name: " + name + "\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nage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 age;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Student extends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String name = "</a:t>
            </a:r>
            <a:r>
              <a:rPr lang="zh-CN" alt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李四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String school = "New Oriental";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getSchool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(){ return school; }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return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super.getInfo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zh-CN" sz="2000" b="1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+"\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nschool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+school;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TestStudent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Student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new Student();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st.getInfo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4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86808" cy="452121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1.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中定义的类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方法，在该方法中调用父类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方法，然后再输出“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but Kids should study and no job.”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中定义的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类中覆盖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findArea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方法，计算圆柱的表面积。考虑：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findVolume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方法怎样做相应的修改？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类中创建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类的对象，设置圆柱的底面半径和高，并输出圆柱的表面积和体积。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	 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附加题：在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类中创建一个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类的对象，设置圆的半径，计算输出圆的面积。体会父类和子类成员的分别调用。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149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99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217824" cy="8640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调用父类的构造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endParaRPr lang="zh-CN" altLang="en-US" sz="32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496944" cy="453650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子类中所有的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默认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都会访问父类中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空参数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器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父类中没有空参数的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，子类的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必须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this(</a:t>
            </a:r>
            <a:r>
              <a:rPr lang="zh-CN" altLang="en-US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super(</a:t>
            </a:r>
            <a:r>
              <a:rPr lang="zh-CN" altLang="en-US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语句指定调用本类或者父类中相应的构造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，且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必须放在构造器的第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如果子类构造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中既未显式调用父类或本类的构造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，且父类中又没有无参的构造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编译出错</a:t>
            </a:r>
          </a:p>
        </p:txBody>
      </p:sp>
    </p:spTree>
    <p:extLst>
      <p:ext uri="{BB962C8B-B14F-4D97-AF65-F5344CB8AC3E}">
        <p14:creationId xmlns:p14="http://schemas.microsoft.com/office/powerpoint/2010/main" val="29719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836712"/>
            <a:ext cx="3445271" cy="57038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+mn-lt"/>
                <a:ea typeface="宋体" pitchFamily="2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1916970"/>
            <a:ext cx="7488832" cy="362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4.1 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面向对象特征之二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：继承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4.2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方法的重写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(override)</a:t>
            </a: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4.3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四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种访问权限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修饰符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4.4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super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4.5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子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类对象实例化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过程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4.6 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特征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之三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：多态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4.7  Object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类、包装类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9238" y="551406"/>
            <a:ext cx="5059146" cy="83804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举例 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1196752"/>
            <a:ext cx="751183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      public class Person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 	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 	private String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 	private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	private Date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	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 	public Person(String name,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8 	        this.name =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9 	     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 	     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this.birthDate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d;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11            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 	public Person(String name,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13 	        this(name, age, null);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14 	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15 	public Person(String name,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16 	        this(name, 30, d);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17	 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18 	public Person(String name)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19 	        this(name, 30);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20	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21 	// ……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22  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45216"/>
            <a:ext cx="5184576" cy="76756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举例 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17594" y="1412776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 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 	private String school;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Student(String name,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 	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super(name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age)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 	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school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8 	public Student(String name,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9 	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super(name)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11 	}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 	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Student(String s) {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编译出错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: no super(),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系统将调用父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  </a:t>
            </a:r>
            <a:endParaRPr lang="en-US" altLang="zh-CN" sz="20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无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参数的构造方法。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13 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14 	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15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792" y="809936"/>
            <a:ext cx="466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的区别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56773"/>
              </p:ext>
            </p:extLst>
          </p:nvPr>
        </p:nvGraphicFramePr>
        <p:xfrm>
          <a:off x="467544" y="1772816"/>
          <a:ext cx="8280920" cy="4347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28192"/>
                <a:gridCol w="3168352"/>
                <a:gridCol w="2520280"/>
              </a:tblGrid>
              <a:tr h="3412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区别点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09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访问属性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访问本类中的属性，如果本类没有此属性则从父类中继续查找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访问父类中的属性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14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调用方法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访问本类中的方法</a:t>
                      </a:r>
                    </a:p>
                    <a:p>
                      <a:pPr algn="l"/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直接访问父类中的方法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939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调用构造器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调用本类构造器，必须放在构造器的首行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调用父类构造器，必须放在子类构造器的首行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90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特殊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表示当前对象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无此概念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08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递归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08050"/>
            <a:ext cx="86868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14282" y="5446713"/>
            <a:ext cx="8712200" cy="10470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2562" tIns="46038" rIns="182562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思考</a:t>
            </a: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1).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调用语句不能同时在一个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出现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？</a:t>
            </a:r>
            <a:endParaRPr kumimoji="0"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).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调用语句只能作为</a:t>
            </a: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的第一句出现？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5904656" cy="76470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4.5  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子类对象的实例化过程</a:t>
            </a:r>
          </a:p>
        </p:txBody>
      </p:sp>
    </p:spTree>
    <p:extLst>
      <p:ext uri="{BB962C8B-B14F-4D97-AF65-F5344CB8AC3E}">
        <p14:creationId xmlns:p14="http://schemas.microsoft.com/office/powerpoint/2010/main" val="148478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24744"/>
            <a:ext cx="936104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124744"/>
            <a:ext cx="6552728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6016" y="98072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 Creator{ age;}</a:t>
            </a:r>
          </a:p>
          <a:p>
            <a:r>
              <a:rPr lang="en-US" altLang="zh-CN" dirty="0" smtClean="0"/>
              <a:t>class Animal extends Creator{ name}</a:t>
            </a:r>
          </a:p>
          <a:p>
            <a:r>
              <a:rPr lang="en-US" altLang="zh-CN" dirty="0" smtClean="0"/>
              <a:t>class Dog extends Animal{</a:t>
            </a:r>
            <a:r>
              <a:rPr lang="en-US" altLang="zh-CN" dirty="0" err="1" smtClean="0"/>
              <a:t>hostName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8064" y="2060848"/>
            <a:ext cx="200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Dog d = </a:t>
            </a:r>
            <a:r>
              <a:rPr lang="en-US" altLang="zh-CN" b="1" dirty="0"/>
              <a:t>new Dog();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60932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03848" y="2430180"/>
            <a:ext cx="2664296" cy="30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484" y="2736298"/>
            <a:ext cx="123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 Dog();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223628" y="2924944"/>
            <a:ext cx="1980220" cy="335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3583" y="3446420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age:10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name:</a:t>
            </a:r>
            <a:r>
              <a:rPr lang="zh-CN" altLang="en-US" dirty="0" smtClean="0"/>
              <a:t>花花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hostName</a:t>
            </a:r>
            <a:r>
              <a:rPr lang="en-US" altLang="zh-CN" dirty="0" smtClean="0"/>
              <a:t>:</a:t>
            </a:r>
            <a:r>
              <a:rPr lang="zh-CN" altLang="en-US" dirty="0" smtClean="0"/>
              <a:t>小明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3351649" y="3994298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41520" y="4764758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41520" y="3329491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072" y="4941168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Dog()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20072" y="4082502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Animal()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71742" y="3443059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Creator()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3820" y="2636912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43298" y="2647074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987824" y="60932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子类对象实例化的全过程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672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2852936"/>
            <a:ext cx="2520280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30689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OrderA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4" idx="2"/>
          </p:cNvCxnSpPr>
          <p:nvPr/>
        </p:nvCxnSpPr>
        <p:spPr>
          <a:xfrm flipV="1">
            <a:off x="3959932" y="364502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9792" y="4365104"/>
            <a:ext cx="259228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OrderB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0"/>
          </p:cNvCxnSpPr>
          <p:nvPr/>
        </p:nvCxnSpPr>
        <p:spPr>
          <a:xfrm flipV="1">
            <a:off x="3959932" y="220486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699792" y="1556792"/>
            <a:ext cx="252028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92080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31840" y="1700808"/>
            <a:ext cx="10081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43808" y="3248980"/>
            <a:ext cx="432048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35896" y="3248980"/>
            <a:ext cx="504056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99992" y="3248980"/>
            <a:ext cx="576064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19324" y="4761759"/>
            <a:ext cx="432048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11412" y="4761759"/>
            <a:ext cx="504056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75508" y="4761759"/>
            <a:ext cx="576064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43608" y="551723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his(…),super(…); super()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0" idx="0"/>
          </p:cNvCxnSpPr>
          <p:nvPr/>
        </p:nvCxnSpPr>
        <p:spPr>
          <a:xfrm flipV="1">
            <a:off x="4763540" y="3438292"/>
            <a:ext cx="24484" cy="132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1"/>
          </p:cNvCxnSpPr>
          <p:nvPr/>
        </p:nvCxnSpPr>
        <p:spPr>
          <a:xfrm>
            <a:off x="4139952" y="4856415"/>
            <a:ext cx="3355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1"/>
            <a:endCxn id="16" idx="3"/>
          </p:cNvCxnSpPr>
          <p:nvPr/>
        </p:nvCxnSpPr>
        <p:spPr>
          <a:xfrm flipH="1">
            <a:off x="4139952" y="334363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0"/>
            <a:endCxn id="14" idx="2"/>
          </p:cNvCxnSpPr>
          <p:nvPr/>
        </p:nvCxnSpPr>
        <p:spPr>
          <a:xfrm flipH="1" flipV="1">
            <a:off x="3635896" y="2070140"/>
            <a:ext cx="252028" cy="117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156176" y="4293096"/>
            <a:ext cx="504056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948264" y="4293096"/>
            <a:ext cx="2195736" cy="1593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156176" y="63093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b: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164288" y="4509120"/>
            <a:ext cx="1368152" cy="1192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5301208"/>
            <a:ext cx="108012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308304" y="4927925"/>
            <a:ext cx="108012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308304" y="4577064"/>
            <a:ext cx="108012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588224" y="4577064"/>
            <a:ext cx="576064" cy="1804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438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64704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("Creature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无参数的构造器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	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Animal extends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Animal(String name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("Animal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带一个参数的构造器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，该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动物的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name);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Animal(String name ,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this(name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("Animal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带两个参数的构造器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，其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age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age);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Wolf extends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Wolf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(){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灰太狼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", 3);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("Wolf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无参数的构造器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Wolf();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    }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46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312368" cy="72008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51050"/>
            <a:ext cx="8497192" cy="4114800"/>
          </a:xfrm>
        </p:spPr>
        <p:txBody>
          <a:bodyPr/>
          <a:lstStyle/>
          <a:p>
            <a:pPr marL="0"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中定义的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类的构造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，利用构造器参数为对象的所有属性赋初值。</a:t>
            </a:r>
          </a:p>
        </p:txBody>
      </p:sp>
    </p:spTree>
    <p:extLst>
      <p:ext uri="{BB962C8B-B14F-4D97-AF65-F5344CB8AC3E}">
        <p14:creationId xmlns:p14="http://schemas.microsoft.com/office/powerpoint/2010/main" val="15058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237337" cy="938968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4.6 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面向对象特征之三：多态性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640762" cy="44193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多态性，是面向对象中最重要的概念，在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中有两种体现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方法的重载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(overload)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和重写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(overwrite)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的多态性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可以直接应用在抽象类和接口上。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1200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引用变量有两个类型：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编译时类型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运行时类型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。编译时类型由声明该变量时使用的类型决定，运行时类型由实际赋给该变量的对象决定。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若编译时类型和运行时类型不一致，就出现多态（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Polymorphism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866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548680"/>
            <a:ext cx="2327921" cy="85210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518" y="1385902"/>
            <a:ext cx="8640762" cy="504349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对象的多态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的对象可以替代</a:t>
            </a:r>
            <a:r>
              <a:rPr lang="zh-CN" altLang="en-US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的对象使用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一个变量只能有一种确定的数据类型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一个引用类型变量可能指向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引用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多种不同类型的对象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p = new Student();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Object o = new Person();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o = new Student();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  <a:endParaRPr lang="en-US" altLang="zh-CN" sz="2400" dirty="0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子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类可看做是特殊的父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类，所以父类类型的引用可以指向子类的对象：向上转型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upcasting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6264696" cy="72008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4.1 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特征之二：继承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74688" y="1834673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描述和处理</a:t>
            </a:r>
            <a:r>
              <a:rPr lang="zh-CN" altLang="en-US" sz="2800" b="1" dirty="0">
                <a:solidFill>
                  <a:srgbClr val="BD6FB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个人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Person: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027488" y="2974975"/>
            <a:ext cx="46482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endParaRPr lang="en-US" altLang="zh-CN" sz="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{...}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86953"/>
              </p:ext>
            </p:extLst>
          </p:nvPr>
        </p:nvGraphicFramePr>
        <p:xfrm>
          <a:off x="995354" y="3170248"/>
          <a:ext cx="2362200" cy="1973264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496" y="571480"/>
            <a:ext cx="2881312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0838"/>
            <a:ext cx="9144000" cy="39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一个引用类型变量如果声明为父类的类型，但实际引用的是子类对象，那么该变量就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再访问子类中添加的属性和方法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 m = new Student();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m.school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”; 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合法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endParaRPr lang="zh-CN" altLang="en-US" sz="22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 </a:t>
            </a:r>
            <a:endParaRPr lang="en-US" altLang="zh-CN" sz="2200" b="1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”;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,Person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类没有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属性是在编译时确定的，编译时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类型，没有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成员变量，因而编译错误。</a:t>
            </a:r>
          </a:p>
        </p:txBody>
      </p:sp>
    </p:spTree>
    <p:extLst>
      <p:ext uri="{BB962C8B-B14F-4D97-AF65-F5344CB8AC3E}">
        <p14:creationId xmlns:p14="http://schemas.microsoft.com/office/powerpoint/2010/main" val="31503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41" y="692696"/>
            <a:ext cx="8072494" cy="91386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3200" b="1" dirty="0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(Virtual Method Invocation)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536" y="1773238"/>
            <a:ext cx="835292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正常的方法调用</a:t>
            </a:r>
          </a:p>
          <a:p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Person();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Student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多态情况下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编译时类型和运行时类型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编译时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方法。</a:t>
            </a:r>
            <a:r>
              <a:rPr lang="en-US" altLang="zh-CN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动态绑定</a:t>
            </a:r>
          </a:p>
        </p:txBody>
      </p:sp>
    </p:spTree>
    <p:extLst>
      <p:ext uri="{BB962C8B-B14F-4D97-AF65-F5344CB8AC3E}">
        <p14:creationId xmlns:p14="http://schemas.microsoft.com/office/powerpoint/2010/main" val="39583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3851920" y="728853"/>
            <a:ext cx="2952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多态小结</a:t>
            </a:r>
            <a:endParaRPr lang="zh-CN" altLang="en-US" sz="3600" b="1" dirty="0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429964" y="1412776"/>
            <a:ext cx="846251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前提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需要</a:t>
            </a:r>
            <a:r>
              <a:rPr lang="zh-CN" altLang="en-US" sz="2800" dirty="0"/>
              <a:t>存在继承或者实现关系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要有覆盖操作</a:t>
            </a:r>
            <a:endParaRPr lang="en-US" altLang="zh-CN" sz="2800" dirty="0" smtClean="0"/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sz="2800" dirty="0" smtClean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成员方法：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编译</a:t>
            </a:r>
            <a:r>
              <a:rPr lang="zh-CN" altLang="en-US" sz="2800" dirty="0">
                <a:solidFill>
                  <a:srgbClr val="C00000"/>
                </a:solidFill>
              </a:rPr>
              <a:t>时</a:t>
            </a:r>
            <a:r>
              <a:rPr lang="zh-CN" altLang="en-US" sz="2800" dirty="0"/>
              <a:t>：要查看</a:t>
            </a:r>
            <a:r>
              <a:rPr lang="zh-CN" altLang="en-US" sz="2800" dirty="0">
                <a:solidFill>
                  <a:srgbClr val="C00000"/>
                </a:solidFill>
              </a:rPr>
              <a:t>引用变量所属的类</a:t>
            </a:r>
            <a:r>
              <a:rPr lang="zh-CN" altLang="en-US" sz="2800" dirty="0"/>
              <a:t>中是否有所调用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方法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运行</a:t>
            </a:r>
            <a:r>
              <a:rPr lang="zh-CN" altLang="en-US" sz="2800" dirty="0">
                <a:solidFill>
                  <a:srgbClr val="C00000"/>
                </a:solidFill>
              </a:rPr>
              <a:t>时</a:t>
            </a:r>
            <a:r>
              <a:rPr lang="zh-CN" altLang="en-US" sz="2800" dirty="0" smtClean="0"/>
              <a:t>：调用实际</a:t>
            </a:r>
            <a:r>
              <a:rPr lang="zh-CN" altLang="en-US" sz="2800" dirty="0" smtClean="0">
                <a:solidFill>
                  <a:srgbClr val="C00000"/>
                </a:solidFill>
              </a:rPr>
              <a:t>对象</a:t>
            </a:r>
            <a:r>
              <a:rPr lang="zh-CN" altLang="en-US" sz="2800" dirty="0">
                <a:solidFill>
                  <a:srgbClr val="C00000"/>
                </a:solidFill>
              </a:rPr>
              <a:t>所属的类</a:t>
            </a:r>
            <a:r>
              <a:rPr lang="zh-CN" altLang="en-US" sz="2800" dirty="0" smtClean="0"/>
              <a:t>中的重写方法。</a:t>
            </a:r>
            <a:endParaRPr lang="zh-CN" altLang="en-US" sz="2800" dirty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成员</a:t>
            </a:r>
            <a:r>
              <a:rPr lang="zh-CN" altLang="en-US" sz="2800" b="1" dirty="0">
                <a:solidFill>
                  <a:srgbClr val="0000FF"/>
                </a:solidFill>
              </a:rPr>
              <a:t>变量：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不具备多态性，只</a:t>
            </a:r>
            <a:r>
              <a:rPr lang="zh-CN" altLang="en-US" sz="2800" dirty="0"/>
              <a:t>看引用变量所属的类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9906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6470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练习：继承成员变量和继承方法的区别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10;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class Sub extends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20;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556792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TestFieldMethod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Sub s = new Sub();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s.display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Base b = s;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(b == s);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b.display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125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84784"/>
            <a:ext cx="813690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子类继承父类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若子类重写了父类方法，就意味着子类里定义的方法彻底覆盖了父类里的同名方法，系统将不可能把父类里的方法转移到子类中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对于实例变量则不存在这样的现象，即使子类里定义了与父类完全相同的实例变量，这个实例变量依然不可能覆盖父类中定义的实例变量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299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780483"/>
            <a:ext cx="3699889" cy="76814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多态性应用举例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2928" y="1575760"/>
            <a:ext cx="8229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方法声明的形参类型为</a:t>
            </a:r>
            <a:r>
              <a:rPr lang="zh-CN" altLang="en-US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类型，可以使用</a:t>
            </a:r>
            <a:r>
              <a:rPr lang="zh-CN" altLang="en-US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作为实参调用该方法</a:t>
            </a:r>
          </a:p>
          <a:p>
            <a:pPr marL="1371600" lvl="2" indent="-457200">
              <a:spcBef>
                <a:spcPct val="40000"/>
              </a:spcBef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public class Test{ 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void method(Person e) 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//……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static  void main(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(m);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传送给父类类型的参数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e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7"/>
            <a:ext cx="3960440" cy="7921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err="1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b="1" dirty="0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3709" y="1381759"/>
            <a:ext cx="8784531" cy="528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：检验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是否为类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的对象，返回值为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型。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所属的类与类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必须是子类和父类的关系，否则编译错误。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值也为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Graduate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-------------------------------------------------------------------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method1(Person e) 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Student)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Graduate)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9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731738"/>
            <a:ext cx="5365260" cy="600963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Person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protected String name="person";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protected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age=50;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  return "Name: "+ name + "\n" +"age: "+ age;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protected String school="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	          return  "Name: "+ name + "\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Graduate extends Student{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major="IT";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return  "Name: "+ name + "\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school+"\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nmajor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:"+major;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3726760" y="0"/>
            <a:ext cx="3119240" cy="6796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286380" y="1174771"/>
            <a:ext cx="360045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建立</a:t>
            </a:r>
            <a:r>
              <a:rPr lang="en-US" altLang="zh-CN" sz="1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TestInstance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类，在类中定义方法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method1(Person e);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method1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的类型调用相应类的</a:t>
            </a:r>
            <a:r>
              <a:rPr lang="en-US" altLang="zh-CN" sz="1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的类型执行：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类的对象，输出：“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person”;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类的对象，输出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“a person ”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类的对象，输出：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graduated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“a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“a person” </a:t>
            </a:r>
          </a:p>
        </p:txBody>
      </p:sp>
    </p:spTree>
    <p:extLst>
      <p:ext uri="{BB962C8B-B14F-4D97-AF65-F5344CB8AC3E}">
        <p14:creationId xmlns:p14="http://schemas.microsoft.com/office/powerpoint/2010/main" val="31734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548680"/>
            <a:ext cx="5144616" cy="98106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 </a:t>
            </a:r>
            <a:r>
              <a:rPr lang="en-US" altLang="zh-CN" b="1" dirty="0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(Casting 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876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基本数据类型的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Casting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：小的数据类型可以自动转换成大的数据类型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     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long g=20;           double d=12.0f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强制类型转换：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可以把大的数据类型强制转换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(casting)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成小的数据类型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            如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float f=(float)12.0;  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a=(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)1200L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对象的强制类型转换称为造型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从子类到父类的类型转换可以自动进行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从父类到子类的类型转换必须通过造型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强制类型转换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实现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无继承关系的引用类型间的转换是非法的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在造型前可以使用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instanceof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操作符测试一个对象的类型</a:t>
            </a:r>
          </a:p>
        </p:txBody>
      </p:sp>
    </p:spTree>
    <p:extLst>
      <p:ext uri="{BB962C8B-B14F-4D97-AF65-F5344CB8AC3E}">
        <p14:creationId xmlns:p14="http://schemas.microsoft.com/office/powerpoint/2010/main" val="10830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91273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68760"/>
            <a:ext cx="8820472" cy="518457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ConversionTest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double d = 13.4;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long l = (long)d;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(l);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 = 5;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)in;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"Hello";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Integer(5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所以下面代码运行时引发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ClassCastException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异常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530" y="764704"/>
            <a:ext cx="1916630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783225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为描述和处理</a:t>
            </a:r>
            <a:r>
              <a:rPr lang="zh-CN" altLang="en-US" sz="28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学生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Student: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67944" y="2708920"/>
            <a:ext cx="46482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endParaRPr lang="en-US" altLang="zh-CN" sz="1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{...}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16588"/>
              </p:ext>
            </p:extLst>
          </p:nvPr>
        </p:nvGraphicFramePr>
        <p:xfrm>
          <a:off x="971600" y="3068960"/>
          <a:ext cx="2362200" cy="2139316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birthDate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: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9144000" cy="489654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public void method(Person e) {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类中没有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getschool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						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e.getschool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  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编译时错误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endParaRPr lang="zh-CN" altLang="en-US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if(e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Student){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  Student me = (Student)e;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强制转换为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me.getschool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}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public static  void main(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(m);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57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43" y="1844824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较高级的基本数据类型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143" y="4797152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较低级的基本数据类型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自动类型转化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1561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49" y="3370012"/>
            <a:ext cx="181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强制类型转化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39952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20072" y="1700808"/>
            <a:ext cx="309634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父类（如：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Person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0072" y="4941168"/>
            <a:ext cx="316835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子类（如：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Student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96336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2280" y="35416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向上转型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940152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4088" y="3513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向下转型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2396" y="398271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err="1" smtClean="0">
                <a:ea typeface="宋体" pitchFamily="2" charset="-122"/>
              </a:rPr>
              <a:t>instanceof</a:t>
            </a:r>
            <a:r>
              <a:rPr lang="zh-CN" altLang="en-US" dirty="0" smtClean="0">
                <a:ea typeface="宋体" pitchFamily="2" charset="-122"/>
              </a:rPr>
              <a:t>进行判断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585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24346"/>
            <a:ext cx="6156208" cy="7858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4.7  Object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42844" y="1510164"/>
            <a:ext cx="8839200" cy="508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类是所有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类的根父类</a:t>
            </a:r>
          </a:p>
          <a:p>
            <a:pPr marL="457200" indent="-457200" algn="just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如果在类的声明中未使用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关键字指明其父类，则默认父类为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 </a:t>
            </a:r>
          </a:p>
          <a:p>
            <a:pPr marL="914400" lvl="1" indent="-457200" algn="just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等价于：</a:t>
            </a: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...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例：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method(Object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){…}//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可以接收任何类作为其参数</a:t>
            </a:r>
          </a:p>
          <a:p>
            <a:pPr marL="1371600" lvl="2" indent="-457200" algn="just"/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Person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o=new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Person();  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1371600" lvl="2" indent="-457200" algn="just"/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method(o);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738497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类中的主要方法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1589"/>
              </p:ext>
            </p:extLst>
          </p:nvPr>
        </p:nvGraphicFramePr>
        <p:xfrm>
          <a:off x="539552" y="1772816"/>
          <a:ext cx="8280920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37"/>
                <a:gridCol w="4253149"/>
                <a:gridCol w="946586"/>
                <a:gridCol w="2232248"/>
              </a:tblGrid>
              <a:tr h="857256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方法名称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lang="en-US" altLang="zh-CN" sz="2400" baseline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Object()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equals(Object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obj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对象比较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hashCode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取得</a:t>
                      </a:r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Hash</a:t>
                      </a:r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String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toString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对象打印时调用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7386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-6841"/>
            <a:ext cx="6363424" cy="704676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52736"/>
            <a:ext cx="8371656" cy="548324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=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比较值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只要两个变量的值相等，即为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true.</a:t>
            </a:r>
          </a:p>
          <a:p>
            <a:pPr marL="0" indent="0" algn="just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a=5; if(a==6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){…}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引用类型比较引用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是否指向同一个对象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):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只有指向同一个对象时，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才返回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true.</a:t>
            </a: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 p1=new Person();   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Person p2=new Person();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  if (p1==p2){…}</a:t>
            </a:r>
          </a:p>
          <a:p>
            <a:pPr lvl="1"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“==”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进行比较时，符号两边的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数据类型必须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兼容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可自动转换的基本数据类型除外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，否则编译出错；</a:t>
            </a:r>
            <a:endParaRPr lang="zh-CN" altLang="en-US" sz="2800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6003384" cy="698957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14500" cy="4536504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：所有类都继承了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，也就获得了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方法。还可以重写。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只能比较引用类型，其作用与“</a:t>
            </a:r>
            <a:r>
              <a:rPr lang="en-US" altLang="zh-CN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==”</a:t>
            </a:r>
            <a:r>
              <a:rPr lang="zh-CN" altLang="en-US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相同</a:t>
            </a:r>
            <a:r>
              <a:rPr lang="en-US" altLang="zh-CN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比较是否指向同一个对象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格式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:obj1.equals(obj2)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特例：当用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方法进行比较时，对类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及包装类（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Wrapper Class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）来说，是比较类型及内容而不考虑引用的是否是同一个对象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原因：在这些类中重写了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745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836712"/>
            <a:ext cx="88924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 it = 65;</a:t>
            </a:r>
          </a:p>
          <a:p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float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fl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 = 65.0f;</a:t>
            </a:r>
          </a:p>
          <a:p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(“65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65.0f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是否相等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？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”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+ (it ==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fl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)); //true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char ch1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= 'A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'; char ch2 = 12;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("65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'A'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是否相等？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" + (it == 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ch1));//true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(“12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ch2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是否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相等？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" + 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(12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== 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ch2));//true</a:t>
            </a:r>
            <a:endParaRPr lang="en-US" altLang="zh-CN" sz="2600" dirty="0">
              <a:ea typeface="宋体" panose="02010600030101010101" pitchFamily="2" charset="-122"/>
            </a:endParaRPr>
          </a:p>
          <a:p>
            <a:endParaRPr lang="en-US" altLang="zh-CN" sz="105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str1 = new String("hello");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str2 = new String("hello");</a:t>
            </a: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("str1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str2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是否相等？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"+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(str1 == str2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));//false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("str1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是否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equals str2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？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"+(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str1.equals(str2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)));//true</a:t>
            </a:r>
          </a:p>
          <a:p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(“hello”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== new </a:t>
            </a:r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java.sql.Date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()); //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编译不通过</a:t>
            </a:r>
            <a:endParaRPr lang="zh-CN" altLang="en-US" sz="26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5996" y="620687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 习</a:t>
            </a:r>
            <a:endParaRPr lang="zh-CN" altLang="en-US" sz="3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7504" y="2276872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7504" y="3501008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7504" y="5013176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7504" y="5877272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86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Person p1 = new Person();</a:t>
            </a:r>
          </a:p>
          <a:p>
            <a:r>
              <a:rPr lang="en-US" altLang="zh-CN" sz="2400" dirty="0"/>
              <a:t>p1.name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</a:p>
          <a:p>
            <a:endParaRPr lang="zh-CN" altLang="en-US" sz="2400" dirty="0"/>
          </a:p>
          <a:p>
            <a:r>
              <a:rPr lang="en-US" altLang="zh-CN" sz="2400" dirty="0"/>
              <a:t>Person p2 = new Person();</a:t>
            </a:r>
          </a:p>
          <a:p>
            <a:r>
              <a:rPr lang="en-US" altLang="zh-CN" sz="2400" dirty="0"/>
              <a:t>p2.name = "</a:t>
            </a:r>
            <a:r>
              <a:rPr lang="en-US" altLang="zh-CN" sz="2400" dirty="0" err="1"/>
              <a:t>atguigu</a:t>
            </a:r>
            <a:r>
              <a:rPr lang="en-US" altLang="zh-CN" sz="2400" dirty="0" smtClean="0"/>
              <a:t>";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</a:t>
            </a:r>
            <a:r>
              <a:rPr lang="en-US" altLang="zh-CN" sz="2400" dirty="0" smtClean="0"/>
              <a:t>.equals( </a:t>
            </a:r>
            <a:r>
              <a:rPr lang="en-US" altLang="zh-CN" sz="2400" dirty="0"/>
              <a:t>p2.name</a:t>
            </a:r>
            <a:r>
              <a:rPr lang="en-US" altLang="zh-CN" sz="2400" dirty="0" smtClean="0"/>
              <a:t>));//true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400" dirty="0">
                <a:solidFill>
                  <a:srgbClr val="FF0000"/>
                </a:solidFill>
              </a:rPr>
              <a:t>(p1.name == p2.name</a:t>
            </a:r>
            <a:r>
              <a:rPr lang="en-US" altLang="zh-CN" sz="2400" dirty="0" smtClean="0">
                <a:solidFill>
                  <a:srgbClr val="FF0000"/>
                </a:solidFill>
              </a:rPr>
              <a:t>);//true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==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String s1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String s2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(s1==s2</a:t>
            </a:r>
            <a:r>
              <a:rPr lang="en-US" altLang="zh-CN" sz="2400" dirty="0" smtClean="0"/>
              <a:t>);//false</a:t>
            </a:r>
            <a:endParaRPr lang="zh-CN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5996" y="620687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 习</a:t>
            </a:r>
            <a:endParaRPr lang="zh-CN" altLang="en-US" sz="3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196752"/>
            <a:ext cx="1080120" cy="2952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5776" y="908720"/>
            <a:ext cx="6264696" cy="36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5013176"/>
            <a:ext cx="5616624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176" y="433374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57332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342632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65" y="305699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str3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9552" y="3789040"/>
            <a:ext cx="1050533" cy="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9552" y="3429000"/>
            <a:ext cx="1050533" cy="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9552" y="2996952"/>
            <a:ext cx="1050533" cy="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07704" y="5589240"/>
            <a:ext cx="378042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79712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尚硅谷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403648" y="4149080"/>
            <a:ext cx="86409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</p:cNvCxnSpPr>
          <p:nvPr/>
        </p:nvCxnSpPr>
        <p:spPr>
          <a:xfrm>
            <a:off x="1619672" y="3610991"/>
            <a:ext cx="1080120" cy="197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4898" y="611386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缓冲池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59832" y="1619508"/>
            <a:ext cx="1224136" cy="1806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03848" y="19309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尚硅谷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619672" y="2060848"/>
            <a:ext cx="1512168" cy="1180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0313" y="827420"/>
            <a:ext cx="230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str1 = "</a:t>
            </a:r>
            <a:r>
              <a:rPr lang="zh-CN" altLang="en-US" dirty="0"/>
              <a:t>尚硅谷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19672" y="1259468"/>
            <a:ext cx="34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str3 = </a:t>
            </a:r>
            <a:r>
              <a:rPr lang="en-US" altLang="zh-CN" b="1" dirty="0"/>
              <a:t>new String("</a:t>
            </a:r>
            <a:r>
              <a:rPr lang="zh-CN" altLang="en-US" b="1" dirty="0"/>
              <a:t>尚硅谷</a:t>
            </a:r>
            <a:r>
              <a:rPr lang="en-US" altLang="zh-CN" b="1" dirty="0"/>
              <a:t>");</a:t>
            </a:r>
            <a:endParaRPr lang="zh-CN" altLang="en-US" dirty="0"/>
          </a:p>
        </p:txBody>
      </p:sp>
      <p:sp>
        <p:nvSpPr>
          <p:cNvPr id="5" name="乘号 4"/>
          <p:cNvSpPr/>
          <p:nvPr/>
        </p:nvSpPr>
        <p:spPr>
          <a:xfrm>
            <a:off x="1526162" y="4703078"/>
            <a:ext cx="453550" cy="166082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65246" y="5733256"/>
            <a:ext cx="214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尚硅谷</a:t>
            </a:r>
            <a:r>
              <a:rPr lang="en-US" altLang="zh-CN" dirty="0" smtClean="0"/>
              <a:t>atguigu.com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1" idx="3"/>
          </p:cNvCxnSpPr>
          <p:nvPr/>
        </p:nvCxnSpPr>
        <p:spPr>
          <a:xfrm>
            <a:off x="1619672" y="3973706"/>
            <a:ext cx="1872208" cy="175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4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2880320" cy="767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6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2089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编写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Order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类，有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型的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orderId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型的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OrderName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，相应的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getter()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setter()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方法，两个参数的构造器，重写父类的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方法：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equals(Object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并判断测试类中创建的两个对象是否相等。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请根据以下代码自行定义能满足需要的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MyDate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MyDate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类中覆盖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方法，使其判断当两个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MyDate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类型对象的年月日都相同时，结果为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，否则为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。 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 equals(Object o)</a:t>
            </a:r>
          </a:p>
          <a:p>
            <a:endParaRPr lang="en-US" altLang="zh-CN" sz="2600" b="1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03848" y="1268760"/>
            <a:ext cx="280831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584" y="4149080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19872" y="4149080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57332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572441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28184" y="4142849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28184" y="57181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Teacher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16216" y="4574897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51920" y="1700808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195736" y="2204864"/>
            <a:ext cx="180020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463988" y="2204864"/>
            <a:ext cx="144016" cy="265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932040" y="2204864"/>
            <a:ext cx="194421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3928" y="4566109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9632" y="4538893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12160" y="17008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Person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285746" y="3068960"/>
            <a:ext cx="4644516" cy="464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通过类的继承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12360" y="2024844"/>
            <a:ext cx="1224136" cy="1509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1744" y="3465004"/>
            <a:ext cx="137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Farmer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1"/>
          </p:cNvCxnSpPr>
          <p:nvPr/>
        </p:nvCxnSpPr>
        <p:spPr>
          <a:xfrm flipH="1" flipV="1">
            <a:off x="5904148" y="2348880"/>
            <a:ext cx="1908212" cy="43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06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07504" y="1052736"/>
            <a:ext cx="8820472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TestEquals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 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m1 = 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(14, 3, 1976);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m2 = 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(14, 3, 1976);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if ( m1 == m2 )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("m1==m2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} else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("m1!=m2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 //m1 != m2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}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if ( m1.equals(m2) 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("m1 is equal to m2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// m1 is equal to m2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} else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("m1 is not equal to m2");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}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548680"/>
            <a:ext cx="468052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3600" b="1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3600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84302"/>
            <a:ext cx="8763000" cy="5116532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sz="2000" b="1" dirty="0" err="1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方法在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类中定义，其返回值是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类型，返回类名和它的引用地址。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在进行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与其它类型数据的连接操作时，自动调用</a:t>
            </a:r>
            <a:r>
              <a:rPr lang="en-US" altLang="zh-CN" sz="2000" b="1" dirty="0" err="1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Date now=new Date();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(“now=”+now);  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相当于</a:t>
            </a:r>
            <a:endParaRPr lang="en-US" altLang="zh-CN" sz="2000" b="1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(“now=”+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now.toString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());  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可以根据需要在用户自定义类型中重写</a:t>
            </a:r>
            <a:r>
              <a:rPr lang="en-US" altLang="zh-CN" sz="2000" b="1" dirty="0" err="1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	如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类重写了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方法，返回字符串的值。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s1=“hello”;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(s1);//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相当于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(s1.toString());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基本类型数据转换为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类型时，调用了对应包装类的</a:t>
            </a:r>
            <a:r>
              <a:rPr lang="en-US" altLang="zh-CN" sz="2000" b="1" dirty="0" err="1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 a=10;   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(“a=”+a);</a:t>
            </a:r>
          </a:p>
        </p:txBody>
      </p:sp>
    </p:spTree>
    <p:extLst>
      <p:ext uri="{BB962C8B-B14F-4D97-AF65-F5344CB8AC3E}">
        <p14:creationId xmlns:p14="http://schemas.microsoft.com/office/powerpoint/2010/main" val="35757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78421" y="620688"/>
            <a:ext cx="3479579" cy="77447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7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1288"/>
            <a:ext cx="7772400" cy="99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定义两个类，父类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GeometricObject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代表几何形状，子类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代表圆形。</a:t>
            </a:r>
          </a:p>
        </p:txBody>
      </p:sp>
      <p:graphicFrame>
        <p:nvGraphicFramePr>
          <p:cNvPr id="2334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16207"/>
              </p:ext>
            </p:extLst>
          </p:nvPr>
        </p:nvGraphicFramePr>
        <p:xfrm>
          <a:off x="381000" y="2458103"/>
          <a:ext cx="6096000" cy="246888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(String color, double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48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02192"/>
              </p:ext>
            </p:extLst>
          </p:nvPr>
        </p:nvGraphicFramePr>
        <p:xfrm>
          <a:off x="1357290" y="5407680"/>
          <a:ext cx="3429000" cy="950278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3032" name="Line 24"/>
          <p:cNvSpPr>
            <a:spLocks noChangeShapeType="1"/>
          </p:cNvSpPr>
          <p:nvPr/>
        </p:nvSpPr>
        <p:spPr bwMode="auto">
          <a:xfrm flipV="1">
            <a:off x="3048000" y="4948893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934200" y="2458103"/>
            <a:ext cx="2057400" cy="92333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3851920" y="2915302"/>
            <a:ext cx="3006080" cy="873738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-1"/>
            <a:ext cx="7414592" cy="7777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sz="4000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7</a:t>
            </a:r>
          </a:p>
        </p:txBody>
      </p:sp>
      <p:graphicFrame>
        <p:nvGraphicFramePr>
          <p:cNvPr id="2344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56855"/>
              </p:ext>
            </p:extLst>
          </p:nvPr>
        </p:nvGraphicFramePr>
        <p:xfrm>
          <a:off x="533400" y="609600"/>
          <a:ext cx="6096000" cy="1613218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3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909"/>
              </p:ext>
            </p:extLst>
          </p:nvPr>
        </p:nvGraphicFramePr>
        <p:xfrm>
          <a:off x="609600" y="2668588"/>
          <a:ext cx="6096000" cy="341757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private double radius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radius)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radius,String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color,double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double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findArea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：计算圆的面积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boolean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equals(Circle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String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toString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4057" name="Line 25"/>
          <p:cNvSpPr>
            <a:spLocks noChangeShapeType="1"/>
          </p:cNvSpPr>
          <p:nvPr/>
        </p:nvSpPr>
        <p:spPr bwMode="auto">
          <a:xfrm flipV="1">
            <a:off x="3200400" y="2209800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6959252" y="526685"/>
            <a:ext cx="2057400" cy="1200329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radius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2267744" y="1066800"/>
            <a:ext cx="4666456" cy="2506216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978650" y="1905000"/>
            <a:ext cx="2057400" cy="1477328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radius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根据参数构造器确定。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3657600" y="2514600"/>
            <a:ext cx="3200400" cy="14478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877050" y="3741738"/>
            <a:ext cx="2195513" cy="120015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a typeface="宋体" pitchFamily="2" charset="-122"/>
                <a:cs typeface="Times New Roman" pitchFamily="18" charset="0"/>
              </a:rPr>
              <a:t>重写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比较两个圆的半径是否相等，如相等，返回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835775" y="5083175"/>
            <a:ext cx="2057400" cy="650875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重写</a:t>
            </a: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输出圆的半径。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V="1">
            <a:off x="4214810" y="4191000"/>
            <a:ext cx="2643190" cy="138114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V="1">
            <a:off x="3286116" y="5334000"/>
            <a:ext cx="3571884" cy="59533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164178" y="6160763"/>
            <a:ext cx="8713788" cy="650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写一个测试类，创建两个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对象，判断其颜色是否相等；利用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方法判断其半径是否相等；利用</a:t>
            </a: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方法输出其半径。</a:t>
            </a:r>
          </a:p>
        </p:txBody>
      </p:sp>
    </p:spTree>
    <p:extLst>
      <p:ext uri="{BB962C8B-B14F-4D97-AF65-F5344CB8AC3E}">
        <p14:creationId xmlns:p14="http://schemas.microsoft.com/office/powerpoint/2010/main" val="21064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485184" cy="10126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4.7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(Wrapper)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820472" cy="10081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针对八种基本定义相应的引用类型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包装类（封装类）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有了类的特点，就可以调用类中的方法。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00942"/>
              </p:ext>
            </p:extLst>
          </p:nvPr>
        </p:nvGraphicFramePr>
        <p:xfrm>
          <a:off x="1547664" y="2780928"/>
          <a:ext cx="5616624" cy="3535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8312"/>
                <a:gridCol w="2808312"/>
              </a:tblGrid>
              <a:tr h="331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包装类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Integer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Character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0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79468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基本数据类型包装成包装类的实例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装箱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   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还可以通过字符串参数构造包装类对象：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f = new Float(“4.56”);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Long l = new Long(“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asdf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”);  //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NumberFormatException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获得包装类对象中包装的基本类型变量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拆箱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调用包装类的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xxxValue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bObj.booleanValue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之后，支持自动装箱，自动拆箱。但类型必须匹配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99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24744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字符串转换成基本数据类型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(“12”);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通过包装类的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parseXxx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(String s)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静态方法：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(“12.1”);</a:t>
            </a:r>
          </a:p>
          <a:p>
            <a:pPr lvl="1">
              <a:spcBef>
                <a:spcPct val="50000"/>
              </a:spcBef>
            </a:pP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基本数据类型转换成字符串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调用字符串重载的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fstr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String.valueOf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(2.34f);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更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直接的方式：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intStr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 + “”</a:t>
            </a:r>
          </a:p>
        </p:txBody>
      </p:sp>
    </p:spTree>
    <p:extLst>
      <p:ext uri="{BB962C8B-B14F-4D97-AF65-F5344CB8AC3E}">
        <p14:creationId xmlns:p14="http://schemas.microsoft.com/office/powerpoint/2010/main" val="4145225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548680"/>
            <a:ext cx="4788024" cy="925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类用法举例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51520" y="1412776"/>
            <a:ext cx="8715527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装箱：包装类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使得一个基本数据类型的数据变成了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类。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有了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类的特点，可以调用类中的方法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 = “500“,t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是类，有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s1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(314);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s1= “314“ 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将数字转换成字符串。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s2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=“4.56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Double.parseDouble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(s2);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将字符串转换成数字</a:t>
            </a:r>
          </a:p>
        </p:txBody>
      </p:sp>
    </p:spTree>
    <p:extLst>
      <p:ext uri="{BB962C8B-B14F-4D97-AF65-F5344CB8AC3E}">
        <p14:creationId xmlns:p14="http://schemas.microsoft.com/office/powerpoint/2010/main" val="14130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520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包装类的用法举例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拆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箱：将数字包装类中内容变为基本数据类型。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t.intValue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j = 500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intValue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取出包装类中的数据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包装类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在实际开发中用的最多的在于字符串变为基本数据类型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str1 = "30" 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str2 = "30.3" ;	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x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Integer.parseInt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(str1) ;	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float f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(str2) ; 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31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3347896" cy="78181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8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14422"/>
            <a:ext cx="8928992" cy="5166906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kumimoji="0" lang="en-US" altLang="zh-CN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zh-CN" altLang="en-US" dirty="0" smtClean="0">
                <a:ea typeface="宋体" pitchFamily="2" charset="-122"/>
                <a:cs typeface="Times New Roman" pitchFamily="18" charset="0"/>
              </a:rPr>
              <a:t>利用</a:t>
            </a:r>
            <a:r>
              <a:rPr kumimoji="0" lang="en-US" altLang="zh-CN" dirty="0" smtClean="0">
                <a:ea typeface="宋体" pitchFamily="2" charset="-122"/>
                <a:cs typeface="Times New Roman" pitchFamily="18" charset="0"/>
              </a:rPr>
              <a:t>Vector</a:t>
            </a:r>
            <a:r>
              <a:rPr kumimoji="0" lang="zh-CN" altLang="en-US" dirty="0" smtClean="0">
                <a:ea typeface="宋体" pitchFamily="2" charset="-122"/>
                <a:cs typeface="Times New Roman" pitchFamily="18" charset="0"/>
              </a:rPr>
              <a:t>代替数组处理：从键盘读入学生成绩（以负数代表输入结束），找出最高分，并输出学生成绩等级。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提示：数组一旦创建，长度就固定不变，所以在创建数组前就需要知道它的长度。而向量类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java.util.Vector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可以根据需要动态伸缩。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Vector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对象：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Vector v=new Vector();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给向量添加元素：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v.addElement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);   //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必须是对象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取出向量中的元素：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Object  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=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v.elementAt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(0);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kumimoji="0" lang="zh-CN" altLang="en-US" dirty="0" smtClean="0">
                <a:ea typeface="宋体" pitchFamily="2" charset="-122"/>
                <a:cs typeface="Times New Roman" pitchFamily="18" charset="0"/>
              </a:rPr>
              <a:t>注意第一个元素的下标是</a:t>
            </a:r>
            <a:r>
              <a:rPr kumimoji="0" lang="en-US" altLang="zh-CN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dirty="0" smtClean="0">
                <a:ea typeface="宋体" pitchFamily="2" charset="-122"/>
                <a:cs typeface="Times New Roman" pitchFamily="18" charset="0"/>
              </a:rPr>
              <a:t>，返回值是</a:t>
            </a:r>
            <a:r>
              <a:rPr kumimoji="0" lang="en-US" altLang="zh-CN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kumimoji="0" lang="zh-CN" altLang="en-US" dirty="0" smtClean="0">
                <a:ea typeface="宋体" pitchFamily="2" charset="-122"/>
                <a:cs typeface="Times New Roman" pitchFamily="18" charset="0"/>
              </a:rPr>
              <a:t>类型的。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计算向量的长度：</a:t>
            </a:r>
            <a:r>
              <a:rPr kumimoji="0" lang="en-US" altLang="zh-CN" sz="2000" dirty="0" err="1" smtClean="0">
                <a:ea typeface="宋体" pitchFamily="2" charset="-122"/>
                <a:cs typeface="Times New Roman" pitchFamily="18" charset="0"/>
              </a:rPr>
              <a:t>v.size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若与最高分相差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分内：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等；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分内：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等；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   30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分内：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等；其它：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等</a:t>
            </a:r>
            <a:endParaRPr kumimoji="0"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2" eaLnBrk="1" hangingPunct="1"/>
            <a:endParaRPr kumimoji="0" lang="en-US" altLang="zh-CN" sz="18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1860" y="1052736"/>
            <a:ext cx="2268252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2" y="4149080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4365104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50196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67744" y="4137049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11760" y="4353073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39752" y="500762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27984" y="4050360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14366" y="4266384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99992" y="49209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444208" y="4038329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88224" y="4254353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16216" y="490890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55172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学生类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11760" y="55172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教师类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92563" y="541768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工人类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88224" y="549148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农民类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439652" y="2029490"/>
            <a:ext cx="2340260" cy="2557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023828" y="2070140"/>
            <a:ext cx="1329903" cy="252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644008" y="2070140"/>
            <a:ext cx="393799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4840907" y="2070140"/>
            <a:ext cx="2359385" cy="243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815916" y="1412776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60074" y="127747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人类</a:t>
            </a:r>
          </a:p>
        </p:txBody>
      </p:sp>
      <p:sp>
        <p:nvSpPr>
          <p:cNvPr id="5" name="矩形 4"/>
          <p:cNvSpPr/>
          <p:nvPr/>
        </p:nvSpPr>
        <p:spPr>
          <a:xfrm>
            <a:off x="2382118" y="2708920"/>
            <a:ext cx="3958404" cy="50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通过继承的方式实现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608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052736"/>
            <a:ext cx="936104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3728" y="1052736"/>
            <a:ext cx="6696744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4797152"/>
            <a:ext cx="3240360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12160" y="4941168"/>
            <a:ext cx="2376264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63093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160" y="42117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63093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07250" y="61560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静态域</a:t>
            </a:r>
          </a:p>
        </p:txBody>
      </p:sp>
      <p:sp>
        <p:nvSpPr>
          <p:cNvPr id="12" name="矩形 11"/>
          <p:cNvSpPr/>
          <p:nvPr/>
        </p:nvSpPr>
        <p:spPr>
          <a:xfrm>
            <a:off x="2495342" y="5096759"/>
            <a:ext cx="2148666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0225" y="58366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83662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51430" y="5291916"/>
            <a:ext cx="11405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51431" y="5195479"/>
            <a:ext cx="114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atguigu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15616" y="5291916"/>
            <a:ext cx="1635814" cy="729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" y="54765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115616" y="5291916"/>
            <a:ext cx="1644609" cy="40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901" y="40271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5556" y="44278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751430" y="3573016"/>
            <a:ext cx="1316514" cy="63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187624" y="3573016"/>
            <a:ext cx="1572601" cy="10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51431" y="2492896"/>
            <a:ext cx="1316513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187624" y="2492896"/>
            <a:ext cx="1563806" cy="171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12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008" y="7647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 str1 = "AA";</a:t>
            </a:r>
          </a:p>
          <a:p>
            <a:r>
              <a:rPr lang="en-US" altLang="zh-CN" dirty="0"/>
              <a:t>String str2 = "AA";</a:t>
            </a:r>
          </a:p>
          <a:p>
            <a:r>
              <a:rPr lang="en-US" altLang="zh-CN" dirty="0"/>
              <a:t>String str3 = </a:t>
            </a:r>
            <a:r>
              <a:rPr lang="en-US" altLang="zh-CN" b="1" dirty="0"/>
              <a:t>new String("AA");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226369"/>
            <a:ext cx="792088" cy="5010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2060848"/>
            <a:ext cx="64807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7744" y="5373216"/>
            <a:ext cx="324036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39752" y="5517232"/>
            <a:ext cx="1872208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62373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33964" y="50038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641268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03948" y="5615952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57332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str1:0x1111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87851" y="5867980"/>
            <a:ext cx="57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259632" y="5867980"/>
            <a:ext cx="14417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524" y="52466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str2:0x1111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331640" y="5373216"/>
            <a:ext cx="1369708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88602" y="3212976"/>
            <a:ext cx="129536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11960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String()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524" y="4869160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str3:0x2222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5656" y="3212976"/>
            <a:ext cx="151294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275856" y="3573016"/>
            <a:ext cx="82809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14" idx="0"/>
          </p:cNvCxnSpPr>
          <p:nvPr/>
        </p:nvCxnSpPr>
        <p:spPr>
          <a:xfrm flipH="1">
            <a:off x="2975105" y="3753036"/>
            <a:ext cx="647683" cy="2114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5856" y="3573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0x1111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36109" y="20567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Person p1 = </a:t>
            </a:r>
            <a:r>
              <a:rPr lang="en-US" altLang="zh-CN" b="1" dirty="0"/>
              <a:t>new Person("AA",12);</a:t>
            </a:r>
          </a:p>
          <a:p>
            <a:r>
              <a:rPr lang="en-US" altLang="zh-CN" dirty="0"/>
              <a:t>Person p2 = </a:t>
            </a:r>
            <a:r>
              <a:rPr lang="en-US" altLang="zh-CN" b="1" dirty="0"/>
              <a:t>new Person("AA",12);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7524" y="42930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p1: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7524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p2: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325965" y="3705999"/>
            <a:ext cx="1296144" cy="82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867128" y="3263180"/>
            <a:ext cx="1296144" cy="82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27584" y="3757682"/>
            <a:ext cx="449838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827584" y="3181618"/>
            <a:ext cx="5976664" cy="85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5984" y="3770244"/>
            <a:ext cx="159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name:0x1111</a:t>
            </a:r>
          </a:p>
          <a:p>
            <a:r>
              <a:rPr lang="en-US" altLang="zh-CN" dirty="0" smtClean="0"/>
              <a:t>age:10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30008" y="3306639"/>
            <a:ext cx="145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name:0x1111</a:t>
            </a:r>
          </a:p>
          <a:p>
            <a:r>
              <a:rPr lang="en-US" altLang="zh-CN" dirty="0" smtClean="0"/>
              <a:t>age:10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076774" y="3952970"/>
            <a:ext cx="3056222" cy="178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4" idx="0"/>
          </p:cNvCxnSpPr>
          <p:nvPr/>
        </p:nvCxnSpPr>
        <p:spPr>
          <a:xfrm flipH="1">
            <a:off x="2975105" y="3573016"/>
            <a:ext cx="4837255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321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738171"/>
            <a:ext cx="1728192" cy="79263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1557338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通过继承，简化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类的定义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565376" y="2076450"/>
            <a:ext cx="539911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{...}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类继承了父类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的所有属性和方法，并增加了一个属性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中的属性和方法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都可以利用。</a:t>
            </a: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92628"/>
              </p:ext>
            </p:extLst>
          </p:nvPr>
        </p:nvGraphicFramePr>
        <p:xfrm>
          <a:off x="611560" y="2564904"/>
          <a:ext cx="2362200" cy="149352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35615"/>
              </p:ext>
            </p:extLst>
          </p:nvPr>
        </p:nvGraphicFramePr>
        <p:xfrm>
          <a:off x="611560" y="4662502"/>
          <a:ext cx="2362200" cy="8382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1691680" y="4195936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3528" y="1628800"/>
            <a:ext cx="84969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</a:rPr>
              <a:t>为什么要有继承？</a:t>
            </a:r>
            <a:endParaRPr lang="en-US" altLang="zh-CN" sz="2800" b="1" dirty="0" smtClean="0">
              <a:solidFill>
                <a:srgbClr val="C00000"/>
              </a:solidFill>
              <a:latin typeface="+mn-lt"/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</a:rPr>
              <a:t>多</a:t>
            </a:r>
            <a:r>
              <a:rPr lang="zh-CN" altLang="en-US" sz="2400" dirty="0">
                <a:latin typeface="+mn-lt"/>
              </a:rPr>
              <a:t>个类中存在相同属性和行为时，将这些内容抽取到单独一个类中，那么多个类无需再定义这些属性和行为，只要</a:t>
            </a:r>
            <a:r>
              <a:rPr lang="zh-CN" altLang="en-US" sz="2400" dirty="0" smtClean="0">
                <a:latin typeface="+mn-lt"/>
              </a:rPr>
              <a:t>继承那个</a:t>
            </a:r>
            <a:r>
              <a:rPr lang="zh-CN" altLang="en-US" sz="2400" dirty="0">
                <a:latin typeface="+mn-lt"/>
              </a:rPr>
              <a:t>类即可。</a:t>
            </a:r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 smtClean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latin typeface="+mn-lt"/>
              </a:rPr>
              <a:t>此处的多</a:t>
            </a:r>
            <a:r>
              <a:rPr lang="zh-CN" altLang="en-US" sz="2800" dirty="0">
                <a:latin typeface="+mn-lt"/>
              </a:rPr>
              <a:t>个</a:t>
            </a:r>
            <a:r>
              <a:rPr lang="zh-CN" altLang="en-US" sz="2800" dirty="0" smtClean="0">
                <a:latin typeface="+mn-lt"/>
              </a:rPr>
              <a:t>类称为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子类</a:t>
            </a:r>
            <a:r>
              <a:rPr lang="zh-CN" altLang="en-US" sz="2800" dirty="0">
                <a:latin typeface="+mn-lt"/>
              </a:rPr>
              <a:t>，</a:t>
            </a:r>
            <a:r>
              <a:rPr lang="zh-CN" altLang="en-US" sz="2800" dirty="0" smtClean="0">
                <a:latin typeface="+mn-lt"/>
              </a:rPr>
              <a:t>单独的这个</a:t>
            </a:r>
            <a:r>
              <a:rPr lang="zh-CN" altLang="en-US" sz="2800" dirty="0">
                <a:latin typeface="+mn-lt"/>
              </a:rPr>
              <a:t>类称为</a:t>
            </a:r>
            <a:r>
              <a:rPr lang="zh-CN" altLang="en-US" sz="2800" dirty="0">
                <a:solidFill>
                  <a:srgbClr val="0000FF"/>
                </a:solidFill>
                <a:latin typeface="+mn-lt"/>
              </a:rPr>
              <a:t>父</a:t>
            </a:r>
            <a:r>
              <a:rPr lang="zh-CN" altLang="en-US" sz="2800" dirty="0" smtClean="0">
                <a:solidFill>
                  <a:srgbClr val="0000FF"/>
                </a:solidFill>
                <a:latin typeface="+mn-lt"/>
              </a:rPr>
              <a:t>类（基类或超类）</a:t>
            </a:r>
            <a:r>
              <a:rPr lang="zh-CN" altLang="en-US" sz="2800" dirty="0" smtClean="0">
                <a:latin typeface="+mn-lt"/>
              </a:rPr>
              <a:t>。可以理解为</a:t>
            </a:r>
            <a:r>
              <a:rPr lang="en-US" altLang="zh-CN" sz="2800" dirty="0" smtClean="0">
                <a:latin typeface="+mn-lt"/>
              </a:rPr>
              <a:t>:</a:t>
            </a:r>
            <a:r>
              <a:rPr lang="zh-CN" altLang="en-US" sz="2800" dirty="0" smtClean="0">
                <a:latin typeface="+mn-lt"/>
              </a:rPr>
              <a:t>“子类 </a:t>
            </a:r>
            <a:r>
              <a:rPr lang="en-US" altLang="zh-CN" sz="2800" dirty="0" smtClean="0">
                <a:latin typeface="+mn-lt"/>
              </a:rPr>
              <a:t>is a </a:t>
            </a:r>
            <a:r>
              <a:rPr lang="zh-CN" altLang="en-US" sz="2800" dirty="0" smtClean="0">
                <a:latin typeface="+mn-lt"/>
              </a:rPr>
              <a:t>父类”</a:t>
            </a:r>
            <a:endParaRPr lang="zh-CN" altLang="en-US" sz="2800" dirty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800" dirty="0">
                <a:latin typeface="+mn-lt"/>
                <a:ea typeface="宋体" pitchFamily="2" charset="-122"/>
                <a:cs typeface="Times New Roman" pitchFamily="18" charset="0"/>
              </a:rPr>
              <a:t>继承语法规则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altLang="zh-CN" sz="2400" dirty="0" smtClean="0">
                <a:latin typeface="+mn-lt"/>
              </a:rPr>
              <a:t>      class Subclass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extends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Superclass{</a:t>
            </a:r>
            <a:r>
              <a:rPr lang="zh-CN" altLang="en-US" sz="2400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67944" y="831043"/>
            <a:ext cx="223224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58003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9137</TotalTime>
  <Words>4127</Words>
  <Application>Microsoft Office PowerPoint</Application>
  <PresentationFormat>全屏显示(4:3)</PresentationFormat>
  <Paragraphs>937</Paragraphs>
  <Slides>72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PPT模板</vt:lpstr>
      <vt:lpstr>第4章 高级类特性1</vt:lpstr>
      <vt:lpstr>PowerPoint 演示文稿</vt:lpstr>
      <vt:lpstr>本章内容</vt:lpstr>
      <vt:lpstr>4.1  面向对象特征之二：继承</vt:lpstr>
      <vt:lpstr>继  承(1) </vt:lpstr>
      <vt:lpstr>PowerPoint 演示文稿</vt:lpstr>
      <vt:lpstr>PowerPoint 演示文稿</vt:lpstr>
      <vt:lpstr>继  承(2) </vt:lpstr>
      <vt:lpstr>PowerPoint 演示文稿</vt:lpstr>
      <vt:lpstr>继  承(4) </vt:lpstr>
      <vt:lpstr>类的继承 (5)</vt:lpstr>
      <vt:lpstr>单继承举例</vt:lpstr>
      <vt:lpstr>类的继承 (6)</vt:lpstr>
      <vt:lpstr>练习1</vt:lpstr>
      <vt:lpstr>练习1</vt:lpstr>
      <vt:lpstr>练习1</vt:lpstr>
      <vt:lpstr>4.2  方法的重写(override)</vt:lpstr>
      <vt:lpstr>重写方法举例(1)</vt:lpstr>
      <vt:lpstr>重写方法举例(2)</vt:lpstr>
      <vt:lpstr>练习2</vt:lpstr>
      <vt:lpstr>PowerPoint 演示文稿</vt:lpstr>
      <vt:lpstr>访问控制举例</vt:lpstr>
      <vt:lpstr>访问控制举例</vt:lpstr>
      <vt:lpstr>访问控制分析</vt:lpstr>
      <vt:lpstr>PowerPoint 演示文稿</vt:lpstr>
      <vt:lpstr>4.4  关键字super</vt:lpstr>
      <vt:lpstr>关键字super举例</vt:lpstr>
      <vt:lpstr>练习3</vt:lpstr>
      <vt:lpstr>调用父类的构造器</vt:lpstr>
      <vt:lpstr>调用父类构造器举例 </vt:lpstr>
      <vt:lpstr>调用父类构造器举例 </vt:lpstr>
      <vt:lpstr>PowerPoint 演示文稿</vt:lpstr>
      <vt:lpstr>4.5  子类对象的实例化过程</vt:lpstr>
      <vt:lpstr>PowerPoint 演示文稿</vt:lpstr>
      <vt:lpstr>PowerPoint 演示文稿</vt:lpstr>
      <vt:lpstr>PowerPoint 演示文稿</vt:lpstr>
      <vt:lpstr>练习4</vt:lpstr>
      <vt:lpstr>4.6  面向对象特征之三：多态性</vt:lpstr>
      <vt:lpstr>多态性(2)</vt:lpstr>
      <vt:lpstr>多态性(3)</vt:lpstr>
      <vt:lpstr>虚拟方法调用(Virtual Method Invocation)</vt:lpstr>
      <vt:lpstr>PowerPoint 演示文稿</vt:lpstr>
      <vt:lpstr>PowerPoint 演示文稿</vt:lpstr>
      <vt:lpstr>PowerPoint 演示文稿</vt:lpstr>
      <vt:lpstr>多态性应用举例</vt:lpstr>
      <vt:lpstr>instanceof 操作符</vt:lpstr>
      <vt:lpstr>练习5</vt:lpstr>
      <vt:lpstr>对象类型转换 (Casting )</vt:lpstr>
      <vt:lpstr>对象类型转换举例</vt:lpstr>
      <vt:lpstr>对象类型转换举例</vt:lpstr>
      <vt:lpstr>PowerPoint 演示文稿</vt:lpstr>
      <vt:lpstr>4.7  Object 类</vt:lpstr>
      <vt:lpstr>PowerPoint 演示文稿</vt:lpstr>
      <vt:lpstr>==操作符与equals方法</vt:lpstr>
      <vt:lpstr>==操作符与equals方法</vt:lpstr>
      <vt:lpstr>PowerPoint 演示文稿</vt:lpstr>
      <vt:lpstr>PowerPoint 演示文稿</vt:lpstr>
      <vt:lpstr>PowerPoint 演示文稿</vt:lpstr>
      <vt:lpstr>练 习6</vt:lpstr>
      <vt:lpstr>PowerPoint 演示文稿</vt:lpstr>
      <vt:lpstr>toString() 方法</vt:lpstr>
      <vt:lpstr>练习7</vt:lpstr>
      <vt:lpstr>练习7</vt:lpstr>
      <vt:lpstr>4.7  包装类(Wrapper)</vt:lpstr>
      <vt:lpstr>PowerPoint 演示文稿</vt:lpstr>
      <vt:lpstr>PowerPoint 演示文稿</vt:lpstr>
      <vt:lpstr>包装类用法举例</vt:lpstr>
      <vt:lpstr>PowerPoint 演示文稿</vt:lpstr>
      <vt:lpstr>练习8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785</cp:revision>
  <dcterms:created xsi:type="dcterms:W3CDTF">2012-08-05T14:09:30Z</dcterms:created>
  <dcterms:modified xsi:type="dcterms:W3CDTF">2014-04-28T01:51:15Z</dcterms:modified>
</cp:coreProperties>
</file>