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18" r:id="rId4"/>
    <p:sldId id="30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05" r:id="rId16"/>
    <p:sldId id="303" r:id="rId17"/>
    <p:sldId id="280" r:id="rId18"/>
    <p:sldId id="283" r:id="rId19"/>
    <p:sldId id="284" r:id="rId20"/>
    <p:sldId id="285" r:id="rId21"/>
    <p:sldId id="295" r:id="rId22"/>
    <p:sldId id="282" r:id="rId23"/>
    <p:sldId id="294" r:id="rId24"/>
    <p:sldId id="293" r:id="rId25"/>
    <p:sldId id="292" r:id="rId26"/>
    <p:sldId id="323" r:id="rId27"/>
    <p:sldId id="322" r:id="rId28"/>
    <p:sldId id="320" r:id="rId29"/>
    <p:sldId id="319" r:id="rId30"/>
    <p:sldId id="304" r:id="rId31"/>
    <p:sldId id="301" r:id="rId32"/>
    <p:sldId id="300" r:id="rId33"/>
    <p:sldId id="299" r:id="rId34"/>
    <p:sldId id="298" r:id="rId35"/>
    <p:sldId id="297" r:id="rId36"/>
    <p:sldId id="296" r:id="rId37"/>
    <p:sldId id="26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Atomic" initials="BA" lastIdx="1" clrIdx="0">
    <p:extLst>
      <p:ext uri="{19B8F6BF-5375-455C-9EA6-DF929625EA0E}">
        <p15:presenceInfo xmlns:p15="http://schemas.microsoft.com/office/powerpoint/2012/main" userId="d6a100ffafa3ed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9T19:35:45.6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E201-925C-40DD-AEB3-219B55568496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E8C9F-D724-40FB-8725-87D691AB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2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E8C9F-D724-40FB-8725-87D691AB01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9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E8C9F-D724-40FB-8725-87D691AB01D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FFA6-8393-4ABD-9721-37B76742EA0C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E8E0C-EF4F-480F-9E0B-459732DD21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3CFA-704E-456C-9E6F-BD47DAA65F4A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BD0D7-77B2-4325-8812-E99A30B90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6915-23F2-44DA-91FA-8A977D3E087A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181F-6ACC-45CA-A23E-83D1DD92B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1E8A6-83B7-4246-8FD5-2F17C1068AD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47B5-301C-49D8-9157-47B9BBE5A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930F6-E415-4FB3-BE94-8997AF36BEDE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031C0-3089-4237-982B-C9E86AD53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4690E-0669-48E4-8655-D53B7535D1B8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5FB1C-57AA-44BA-801F-339C505D47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0A273-B8BD-41F8-A8C1-4F7E6708DFBA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5856-D3F4-429F-9E0E-F0F26BFD7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91AF2-13DD-4904-B315-DF62A9C0AAB6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F6CCC-444F-4056-80C8-D5CDBF377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292E7-5B37-400A-BFC3-B9171D64429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2ACDF-0865-4CEE-A568-4D926CF8C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EF2-7CEA-4F41-B038-C4BC173261AB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5BBFE-7EF2-40A7-865D-A0ECFC5F1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8280-FB5C-4074-A725-B1585106643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C549-0B42-4605-A422-36635AB91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B1D92E-7CEB-4BF8-B4AB-4B5CA2570B9F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F6CF36-CDDA-4C0E-A078-D32F794BD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dlehq/moodle-mod_newmodul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35555521111111.vsdx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979712" y="2348880"/>
            <a:ext cx="554461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latin typeface="Calibri" pitchFamily="34" charset="0"/>
              </a:rPr>
              <a:t>Moodle</a:t>
            </a:r>
            <a:r>
              <a:rPr lang="zh-CN" altLang="en-US" sz="4800" dirty="0">
                <a:latin typeface="Calibri" pitchFamily="34" charset="0"/>
              </a:rPr>
              <a:t>插件</a:t>
            </a:r>
            <a:r>
              <a:rPr lang="zh-CN" altLang="en-US" sz="4800" dirty="0" smtClean="0">
                <a:latin typeface="Calibri" pitchFamily="34" charset="0"/>
              </a:rPr>
              <a:t>开发及</a:t>
            </a:r>
            <a:r>
              <a:rPr lang="en-US" altLang="zh-CN" sz="4800" dirty="0">
                <a:latin typeface="Calibri" pitchFamily="34" charset="0"/>
              </a:rPr>
              <a:t>WebRTC</a:t>
            </a:r>
            <a:r>
              <a:rPr lang="zh-CN" altLang="en-US" sz="4800" dirty="0">
                <a:latin typeface="Calibri" pitchFamily="34" charset="0"/>
              </a:rPr>
              <a:t>服务器介绍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8061" y="4869160"/>
            <a:ext cx="29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鲍中建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bob8112155@outlook.com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588750"/>
            <a:ext cx="828092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lib</a:t>
            </a:r>
            <a:r>
              <a:rPr lang="zh-CN" altLang="en-US" b="1" dirty="0"/>
              <a:t>：</a:t>
            </a:r>
            <a:r>
              <a:rPr lang="en-US" altLang="zh-CN" dirty="0"/>
              <a:t>Moodle</a:t>
            </a:r>
            <a:r>
              <a:rPr lang="zh-CN" altLang="en-US" dirty="0"/>
              <a:t>的核心代码库</a:t>
            </a:r>
            <a:br>
              <a:rPr lang="zh-CN" altLang="en-US" dirty="0"/>
            </a:br>
            <a:r>
              <a:rPr lang="zh-CN" altLang="en-US" dirty="0"/>
              <a:t>包含的核心系统库函数。当我们开发和定制模块时，我们将使用在此文件夹中定义的类和功能。</a:t>
            </a:r>
            <a:br>
              <a:rPr lang="zh-CN" altLang="en-US" dirty="0"/>
            </a:br>
            <a:r>
              <a:rPr lang="en-US" altLang="zh-CN" b="1" dirty="0"/>
              <a:t>mod</a:t>
            </a:r>
            <a:r>
              <a:rPr lang="zh-CN" altLang="en-US" b="1" dirty="0"/>
              <a:t>：</a:t>
            </a:r>
            <a:r>
              <a:rPr lang="en-US" altLang="zh-CN" dirty="0"/>
              <a:t>Moodle</a:t>
            </a:r>
            <a:r>
              <a:rPr lang="zh-CN" altLang="en-US" dirty="0"/>
              <a:t>的基本模块和扩展模块</a:t>
            </a:r>
            <a:br>
              <a:rPr lang="zh-CN" altLang="en-US" dirty="0"/>
            </a:br>
            <a:r>
              <a:rPr lang="zh-CN" altLang="en-US" dirty="0"/>
              <a:t>包含的活动模块（</a:t>
            </a:r>
            <a:r>
              <a:rPr lang="en-US" altLang="zh-CN" dirty="0"/>
              <a:t>activity modules</a:t>
            </a:r>
            <a:r>
              <a:rPr lang="zh-CN" altLang="en-US" dirty="0"/>
              <a:t>），如</a:t>
            </a:r>
            <a:r>
              <a:rPr lang="en-US" altLang="zh-CN" dirty="0"/>
              <a:t>assignment, quiz, wiki, forum, and lesson</a:t>
            </a:r>
            <a:r>
              <a:rPr lang="zh-CN" altLang="en-US" dirty="0"/>
              <a:t>模块。学习活动是使用</a:t>
            </a:r>
            <a:r>
              <a:rPr lang="en-US" altLang="zh-CN" dirty="0"/>
              <a:t>Moodle</a:t>
            </a:r>
            <a:r>
              <a:rPr lang="zh-CN" altLang="en-US" dirty="0"/>
              <a:t>任何课程的核心功能。活动模块（</a:t>
            </a:r>
            <a:r>
              <a:rPr lang="en-US" altLang="zh-CN" dirty="0"/>
              <a:t>activity modules</a:t>
            </a:r>
            <a:r>
              <a:rPr lang="zh-CN" altLang="en-US" dirty="0"/>
              <a:t>）比块（</a:t>
            </a:r>
            <a:r>
              <a:rPr lang="en-US" altLang="zh-CN" dirty="0"/>
              <a:t>blocks</a:t>
            </a:r>
            <a:r>
              <a:rPr lang="zh-CN" altLang="en-US" dirty="0"/>
              <a:t>）创建更具挑战性和复杂性，因为它们设计到备份，还原，和存储等级等内容。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13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588750"/>
            <a:ext cx="828092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my</a:t>
            </a:r>
            <a:r>
              <a:rPr lang="zh-CN" altLang="en-US" b="1" dirty="0"/>
              <a:t>：</a:t>
            </a:r>
            <a:r>
              <a:rPr lang="zh-CN" altLang="en-US" dirty="0"/>
              <a:t>我的课程</a:t>
            </a:r>
            <a:br>
              <a:rPr lang="zh-CN" altLang="en-US" dirty="0"/>
            </a:br>
            <a:r>
              <a:rPr lang="zh-CN" altLang="en-US" dirty="0"/>
              <a:t>它提供了一个上市的分配给学习者的课程列表，包括即将到来的课程活动的总结。用户也可以添加和删除他或她的门户网站页面上的块。“</a:t>
            </a:r>
            <a:r>
              <a:rPr lang="en-US" altLang="zh-CN" dirty="0"/>
              <a:t>my”</a:t>
            </a:r>
            <a:r>
              <a:rPr lang="zh-CN" altLang="en-US" dirty="0"/>
              <a:t>提供了一个很好的位置，以最小的核心变化到</a:t>
            </a:r>
            <a:r>
              <a:rPr lang="en-US" altLang="zh-CN" dirty="0"/>
              <a:t>Moodle</a:t>
            </a:r>
            <a:r>
              <a:rPr lang="zh-CN" altLang="en-US" dirty="0"/>
              <a:t>显示自定义信息。例如，我们利用“</a:t>
            </a:r>
            <a:r>
              <a:rPr lang="en-US" altLang="zh-CN" dirty="0"/>
              <a:t>my”</a:t>
            </a:r>
            <a:r>
              <a:rPr lang="zh-CN" altLang="en-US" dirty="0"/>
              <a:t>作为一个定制许多项目的面板位置。</a:t>
            </a:r>
            <a:br>
              <a:rPr lang="zh-CN" altLang="en-US" dirty="0"/>
            </a:br>
            <a:r>
              <a:rPr lang="en-US" altLang="zh-CN" b="1" dirty="0"/>
              <a:t>theme</a:t>
            </a:r>
            <a:r>
              <a:rPr lang="zh-CN" altLang="en-US" b="1" dirty="0"/>
              <a:t>：</a:t>
            </a:r>
            <a:r>
              <a:rPr lang="zh-CN" altLang="en-US" dirty="0"/>
              <a:t>站点的主题包，控制站点的样式</a:t>
            </a:r>
            <a:br>
              <a:rPr lang="zh-CN" altLang="en-US" dirty="0"/>
            </a:br>
            <a:r>
              <a:rPr lang="zh-CN" altLang="en-US" dirty="0"/>
              <a:t>包含了所有的内置的</a:t>
            </a:r>
            <a:r>
              <a:rPr lang="en-US" altLang="zh-CN" dirty="0"/>
              <a:t>Moodle</a:t>
            </a:r>
            <a:r>
              <a:rPr lang="zh-CN" altLang="en-US" dirty="0"/>
              <a:t>主题和任何自定义主题。每个主题都有其自己的文件夹。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1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588750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其它还有：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calendar</a:t>
            </a:r>
            <a:r>
              <a:rPr lang="zh-CN" altLang="en-US" dirty="0"/>
              <a:t>：维护及显示日历的代码</a:t>
            </a:r>
            <a:br>
              <a:rPr lang="zh-CN" altLang="en-US" dirty="0"/>
            </a:br>
            <a:r>
              <a:rPr lang="en-US" altLang="zh-CN" dirty="0"/>
              <a:t>doc</a:t>
            </a:r>
            <a:r>
              <a:rPr lang="zh-CN" altLang="en-US" dirty="0"/>
              <a:t>：</a:t>
            </a:r>
            <a:r>
              <a:rPr lang="en-US" altLang="zh-CN" dirty="0"/>
              <a:t>Moodle</a:t>
            </a:r>
            <a:r>
              <a:rPr lang="zh-CN" altLang="en-US" dirty="0"/>
              <a:t>的帮助文档</a:t>
            </a:r>
            <a:br>
              <a:rPr lang="zh-CN" altLang="en-US" dirty="0"/>
            </a:br>
            <a:r>
              <a:rPr lang="en-US" altLang="zh-CN" dirty="0"/>
              <a:t>login</a:t>
            </a:r>
            <a:r>
              <a:rPr lang="zh-CN" altLang="en-US" dirty="0"/>
              <a:t>：登录及账号创建代码</a:t>
            </a:r>
            <a:br>
              <a:rPr lang="zh-CN" altLang="en-US" dirty="0"/>
            </a:br>
            <a:r>
              <a:rPr lang="en-US" altLang="zh-CN" dirty="0"/>
              <a:t>pix</a:t>
            </a:r>
            <a:r>
              <a:rPr lang="zh-CN" altLang="en-US" dirty="0"/>
              <a:t>：站点的图片</a:t>
            </a:r>
            <a:br>
              <a:rPr lang="zh-CN" altLang="en-US" dirty="0"/>
            </a:br>
            <a:r>
              <a:rPr lang="en-US" altLang="zh-CN" dirty="0"/>
              <a:t>user</a:t>
            </a:r>
            <a:r>
              <a:rPr lang="zh-CN" altLang="en-US" dirty="0"/>
              <a:t>：显示和管理用户</a:t>
            </a:r>
            <a:br>
              <a:rPr lang="zh-CN" altLang="en-US" dirty="0"/>
            </a:br>
            <a:r>
              <a:rPr lang="en-US" altLang="zh-CN" dirty="0" err="1" smtClean="0"/>
              <a:t>config.php</a:t>
            </a:r>
            <a:r>
              <a:rPr lang="zh-CN" altLang="en-US" dirty="0"/>
              <a:t>包含基本的系统设置</a:t>
            </a:r>
            <a:r>
              <a:rPr lang="en-US" altLang="zh-CN" dirty="0"/>
              <a:t>,</a:t>
            </a:r>
            <a:r>
              <a:rPr lang="zh-CN" altLang="en-US" dirty="0"/>
              <a:t>一般在第一次</a:t>
            </a:r>
            <a:r>
              <a:rPr lang="zh-CN" altLang="en-US" dirty="0" smtClean="0"/>
              <a:t>安装时</a:t>
            </a:r>
            <a:r>
              <a:rPr lang="zh-CN" altLang="en-US" dirty="0"/>
              <a:t>设置</a:t>
            </a:r>
            <a:br>
              <a:rPr lang="zh-CN" altLang="en-US" dirty="0"/>
            </a:br>
            <a:r>
              <a:rPr lang="en-US" altLang="zh-CN" dirty="0" err="1" smtClean="0"/>
              <a:t>install.php</a:t>
            </a:r>
            <a:r>
              <a:rPr lang="zh-CN" altLang="en-US" dirty="0"/>
              <a:t>安装站点</a:t>
            </a:r>
            <a:br>
              <a:rPr lang="zh-CN" altLang="en-US" dirty="0"/>
            </a:br>
            <a:r>
              <a:rPr lang="en-US" altLang="zh-CN" dirty="0" err="1" smtClean="0"/>
              <a:t>version.php</a:t>
            </a:r>
            <a:r>
              <a:rPr lang="zh-CN" altLang="en-US" dirty="0" smtClean="0"/>
              <a:t>版本控制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index.php</a:t>
            </a:r>
            <a:r>
              <a:rPr lang="zh-CN" altLang="en-US" dirty="0"/>
              <a:t>站点首页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7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119675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/>
              <a:t>Moodle API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绝大多数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都</a:t>
            </a:r>
            <a:r>
              <a:rPr lang="zh-CN" altLang="en-US" dirty="0"/>
              <a:t>放在</a:t>
            </a:r>
            <a:r>
              <a:rPr lang="en-US" altLang="zh-CN" dirty="0"/>
              <a:t>lib</a:t>
            </a:r>
            <a:r>
              <a:rPr lang="zh-CN" altLang="en-US" dirty="0"/>
              <a:t>目录下，该目录下的</a:t>
            </a:r>
            <a:r>
              <a:rPr lang="en-US" altLang="zh-CN" dirty="0"/>
              <a:t>library </a:t>
            </a:r>
            <a:r>
              <a:rPr lang="en-US" altLang="zh-CN" dirty="0" err="1"/>
              <a:t>php</a:t>
            </a:r>
            <a:r>
              <a:rPr lang="zh-CN" altLang="en-US" dirty="0"/>
              <a:t>的命名方式是</a:t>
            </a:r>
            <a:br>
              <a:rPr lang="zh-CN" altLang="en-US" dirty="0"/>
            </a:br>
            <a:r>
              <a:rPr lang="zh-CN" altLang="en-US" dirty="0"/>
              <a:t>    </a:t>
            </a:r>
            <a:r>
              <a:rPr lang="en-US" altLang="zh-CN" dirty="0"/>
              <a:t>[function]</a:t>
            </a:r>
            <a:r>
              <a:rPr lang="en-US" altLang="zh-CN" dirty="0" err="1"/>
              <a:t>lib.php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zh-CN" altLang="en-US" dirty="0"/>
              <a:t>例如</a:t>
            </a:r>
            <a:r>
              <a:rPr lang="en-US" altLang="zh-CN" dirty="0" err="1"/>
              <a:t>textlib.php</a:t>
            </a:r>
            <a:r>
              <a:rPr lang="en-US" altLang="zh-CN" dirty="0"/>
              <a:t> and </a:t>
            </a:r>
            <a:r>
              <a:rPr lang="en-US" altLang="zh-CN" dirty="0" err="1"/>
              <a:t>weblib.php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zh-CN" altLang="en-US" dirty="0" smtClean="0"/>
              <a:t>当</a:t>
            </a:r>
            <a:r>
              <a:rPr lang="zh-CN" altLang="en-US" dirty="0"/>
              <a:t>您通过</a:t>
            </a:r>
            <a:r>
              <a:rPr lang="en-US" altLang="zh-CN" dirty="0" err="1"/>
              <a:t>config.php</a:t>
            </a:r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en-US" altLang="zh-CN" dirty="0" smtClean="0"/>
              <a:t>lib/</a:t>
            </a:r>
            <a:r>
              <a:rPr lang="en-US" altLang="zh-CN" dirty="0" err="1" smtClean="0"/>
              <a:t>setup.php</a:t>
            </a:r>
            <a:r>
              <a:rPr lang="zh-CN" altLang="en-US" dirty="0" smtClean="0"/>
              <a:t>后，几乎</a:t>
            </a:r>
            <a:r>
              <a:rPr lang="zh-CN" altLang="en-US" dirty="0"/>
              <a:t>所有的核心</a:t>
            </a:r>
            <a:r>
              <a:rPr lang="zh-CN" altLang="en-US" dirty="0" smtClean="0"/>
              <a:t>库都包含在其中。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最常用的</a:t>
            </a:r>
            <a:r>
              <a:rPr lang="en-US" altLang="zh-CN" dirty="0"/>
              <a:t>library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en-US" altLang="zh-CN" dirty="0" smtClean="0"/>
              <a:t>	•</a:t>
            </a:r>
            <a:r>
              <a:rPr lang="en-US" altLang="zh-CN" dirty="0"/>
              <a:t>  </a:t>
            </a:r>
            <a:r>
              <a:rPr lang="en-US" altLang="zh-CN" dirty="0" err="1" smtClean="0"/>
              <a:t>moodlelib.php</a:t>
            </a:r>
            <a:r>
              <a:rPr lang="en-US" altLang="zh-CN" dirty="0" smtClean="0"/>
              <a:t>		•</a:t>
            </a:r>
            <a:r>
              <a:rPr lang="en-US" altLang="zh-CN" dirty="0"/>
              <a:t>  </a:t>
            </a:r>
            <a:r>
              <a:rPr lang="en-US" altLang="zh-CN" dirty="0" err="1" smtClean="0"/>
              <a:t>weblib.php</a:t>
            </a:r>
            <a:r>
              <a:rPr lang="en-US" altLang="zh-CN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•</a:t>
            </a:r>
            <a:r>
              <a:rPr lang="en-US" altLang="zh-CN" dirty="0"/>
              <a:t>  </a:t>
            </a:r>
            <a:r>
              <a:rPr lang="en-US" altLang="zh-CN" dirty="0" err="1" smtClean="0"/>
              <a:t>dmllib.php</a:t>
            </a:r>
            <a:r>
              <a:rPr lang="en-US" altLang="zh-CN" dirty="0" smtClean="0"/>
              <a:t>		•</a:t>
            </a:r>
            <a:r>
              <a:rPr lang="en-US" altLang="zh-CN" dirty="0"/>
              <a:t>  </a:t>
            </a:r>
            <a:r>
              <a:rPr lang="en-US" altLang="zh-CN" dirty="0" err="1"/>
              <a:t>accesslib.php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•</a:t>
            </a:r>
            <a:r>
              <a:rPr lang="en-US" altLang="zh-CN" dirty="0"/>
              <a:t>  </a:t>
            </a:r>
            <a:r>
              <a:rPr lang="en-US" altLang="zh-CN" dirty="0" err="1" smtClean="0"/>
              <a:t>grouplib.php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2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83671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/>
              <a:t>Moodle API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Moodle</a:t>
            </a:r>
            <a:r>
              <a:rPr lang="zh-CN" altLang="en-US" dirty="0" smtClean="0"/>
              <a:t>还用</a:t>
            </a:r>
            <a:r>
              <a:rPr lang="zh-CN" altLang="en-US" dirty="0"/>
              <a:t>到一些开源的</a:t>
            </a:r>
            <a:r>
              <a:rPr lang="en-US" altLang="zh-CN" dirty="0"/>
              <a:t>library</a:t>
            </a:r>
            <a:r>
              <a:rPr lang="zh-CN" altLang="en-US" dirty="0"/>
              <a:t>，</a:t>
            </a:r>
            <a:r>
              <a:rPr lang="zh-CN" altLang="en-US" dirty="0" smtClean="0"/>
              <a:t>如：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•  PEAR</a:t>
            </a:r>
            <a:br>
              <a:rPr lang="en-US" altLang="zh-CN" dirty="0"/>
            </a:br>
            <a:r>
              <a:rPr lang="en-US" altLang="zh-CN" dirty="0"/>
              <a:t>•  </a:t>
            </a:r>
            <a:r>
              <a:rPr lang="en-US" altLang="zh-CN" dirty="0" err="1"/>
              <a:t>ADOdb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•  YUI</a:t>
            </a:r>
            <a:br>
              <a:rPr lang="en-US" altLang="zh-CN" dirty="0"/>
            </a:br>
            <a:r>
              <a:rPr lang="en-US" altLang="zh-CN" dirty="0"/>
              <a:t>•  </a:t>
            </a:r>
            <a:r>
              <a:rPr lang="en-US" altLang="zh-CN" dirty="0" smtClean="0"/>
              <a:t>XMLDB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5" y="4500994"/>
            <a:ext cx="7707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对</a:t>
            </a:r>
            <a:r>
              <a:rPr lang="en-US" altLang="zh-CN" sz="3200" b="1" dirty="0" smtClean="0"/>
              <a:t>moodle</a:t>
            </a:r>
            <a:r>
              <a:rPr lang="zh-CN" altLang="en-US" sz="3200" b="1" dirty="0" smtClean="0"/>
              <a:t>的结构和</a:t>
            </a:r>
            <a:r>
              <a:rPr lang="en-US" altLang="zh-CN" sz="3200" b="1" dirty="0" smtClean="0"/>
              <a:t>API</a:t>
            </a:r>
            <a:r>
              <a:rPr lang="zh-CN" altLang="en-US" sz="3200" b="1" dirty="0" smtClean="0"/>
              <a:t>有了一定的了解，我们就可以着手开发</a:t>
            </a:r>
            <a:r>
              <a:rPr lang="en-US" altLang="zh-CN" sz="3200" b="1" dirty="0" smtClean="0"/>
              <a:t>moodle</a:t>
            </a:r>
            <a:r>
              <a:rPr lang="zh-CN" altLang="en-US" sz="3200" b="1" dirty="0" smtClean="0"/>
              <a:t>的插件了。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4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632" y="234888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开发一个</a:t>
            </a:r>
            <a:r>
              <a:rPr lang="en-US" altLang="zh-CN" dirty="0" smtClean="0">
                <a:latin typeface="+mn-ea"/>
                <a:ea typeface="+mn-ea"/>
              </a:rPr>
              <a:t>Moodle</a:t>
            </a:r>
            <a:r>
              <a:rPr lang="zh-CN" altLang="en-US" dirty="0" smtClean="0">
                <a:latin typeface="+mn-ea"/>
                <a:ea typeface="+mn-ea"/>
              </a:rPr>
              <a:t>插件的工作量很大，所以我们要使用空白的模板来进行开发。模板下载地址：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i="1" dirty="0" smtClean="0">
                <a:latin typeface="+mn-ea"/>
                <a:ea typeface="+mn-ea"/>
                <a:hlinkClick r:id="rId3"/>
              </a:rPr>
              <a:t>https://github.com/moodlehq/moodle-mod_newmodule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1640" y="1340768"/>
            <a:ext cx="6840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Moodle</a:t>
            </a:r>
            <a:r>
              <a:rPr lang="zh-CN" altLang="en-US" sz="2400" dirty="0" smtClean="0"/>
              <a:t>中，一个完整的插件模块至少要具备以下内容：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+mn-ea"/>
                <a:ea typeface="+mn-ea"/>
              </a:rPr>
              <a:t>mod_form.php</a:t>
            </a:r>
            <a:endParaRPr lang="en-US" altLang="zh-CN" i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>
                <a:latin typeface="+mn-ea"/>
                <a:ea typeface="+mn-ea"/>
              </a:rPr>
              <a:t>v</a:t>
            </a:r>
            <a:r>
              <a:rPr lang="en-US" altLang="zh-CN" i="1" dirty="0" err="1" smtClean="0">
                <a:latin typeface="+mn-ea"/>
                <a:ea typeface="+mn-ea"/>
              </a:rPr>
              <a:t>ersion.php</a:t>
            </a:r>
            <a:endParaRPr lang="en-US" altLang="zh-CN" i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+mn-ea"/>
                <a:ea typeface="+mn-ea"/>
              </a:rPr>
              <a:t>p</a:t>
            </a:r>
            <a:r>
              <a:rPr lang="en-US" altLang="zh-CN" i="1" dirty="0" smtClean="0">
                <a:latin typeface="+mn-ea"/>
                <a:ea typeface="+mn-ea"/>
              </a:rPr>
              <a:t>ix(</a:t>
            </a:r>
            <a:r>
              <a:rPr lang="zh-CN" altLang="en-US" i="1" dirty="0" smtClean="0">
                <a:latin typeface="+mn-ea"/>
                <a:ea typeface="+mn-ea"/>
              </a:rPr>
              <a:t>文件夹</a:t>
            </a:r>
            <a:r>
              <a:rPr lang="en-US" altLang="zh-CN" i="1" dirty="0" smtClean="0">
                <a:latin typeface="+mn-ea"/>
                <a:ea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+mn-ea"/>
                <a:ea typeface="+mn-ea"/>
              </a:rPr>
              <a:t>db</a:t>
            </a:r>
            <a:r>
              <a:rPr lang="en-US" altLang="zh-CN" i="1" dirty="0" smtClean="0">
                <a:latin typeface="+mn-ea"/>
                <a:ea typeface="+mn-ea"/>
              </a:rPr>
              <a:t>(</a:t>
            </a:r>
            <a:r>
              <a:rPr lang="zh-CN" altLang="en-US" i="1" dirty="0" smtClean="0">
                <a:latin typeface="+mn-ea"/>
                <a:ea typeface="+mn-ea"/>
              </a:rPr>
              <a:t>文件夹</a:t>
            </a:r>
            <a:r>
              <a:rPr lang="en-US" altLang="zh-CN" i="1" dirty="0" smtClean="0">
                <a:latin typeface="+mn-ea"/>
                <a:ea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en-US" altLang="zh-CN" i="1" dirty="0" err="1" smtClean="0">
                <a:latin typeface="+mn-ea"/>
                <a:ea typeface="+mn-ea"/>
              </a:rPr>
              <a:t>ndex.php</a:t>
            </a:r>
            <a:endParaRPr lang="en-US" altLang="zh-CN" i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+mn-ea"/>
                <a:ea typeface="+mn-ea"/>
              </a:rPr>
              <a:t>view.php</a:t>
            </a:r>
            <a:endParaRPr lang="en-US" altLang="zh-CN" i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+mn-ea"/>
                <a:ea typeface="+mn-ea"/>
              </a:rPr>
              <a:t>lib.php</a:t>
            </a:r>
            <a:endParaRPr lang="en-US" altLang="zh-CN" i="1" dirty="0" smtClean="0">
              <a:latin typeface="+mn-ea"/>
              <a:ea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+mn-ea"/>
                <a:ea typeface="+mn-ea"/>
              </a:rPr>
              <a:t>lang</a:t>
            </a:r>
            <a:r>
              <a:rPr lang="en-US" altLang="zh-CN" i="1" dirty="0" smtClean="0">
                <a:latin typeface="+mn-ea"/>
                <a:ea typeface="+mn-ea"/>
              </a:rPr>
              <a:t>(</a:t>
            </a:r>
            <a:r>
              <a:rPr lang="zh-CN" altLang="en-US" i="1" dirty="0" smtClean="0">
                <a:latin typeface="+mn-ea"/>
                <a:ea typeface="+mn-ea"/>
              </a:rPr>
              <a:t>文件夹</a:t>
            </a:r>
            <a:r>
              <a:rPr lang="en-US" altLang="zh-CN" i="1" dirty="0" smtClean="0">
                <a:latin typeface="+mn-ea"/>
                <a:ea typeface="+mn-ea"/>
              </a:rPr>
              <a:t>)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3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052736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插件界面部分：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这是我们使用空白模板要设计的界面部分，只需在相应文件中添加代码即可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mod_form.php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+mn-ea"/>
                <a:ea typeface="+mn-ea"/>
              </a:rPr>
              <a:t>新建或者更新插件需要填写的表单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index.php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>
                <a:latin typeface="+mn-ea"/>
                <a:ea typeface="+mn-ea"/>
              </a:rPr>
              <a:t>在课程页面列出插件实例的页面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view.php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>
                <a:latin typeface="+mn-ea"/>
                <a:ea typeface="+mn-ea"/>
              </a:rPr>
              <a:t>打开一个插件实例显示的界面（即插件主界面）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7624" y="1268760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版本控制部分：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第一次开发要在文件中设置自己的版本号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version.php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+mn-ea"/>
                <a:ea typeface="+mn-ea"/>
              </a:rPr>
              <a:t>定义了这个插件相关的版本信息，用于插件的安装，升级。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6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00" y="588750"/>
            <a:ext cx="691276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库函数部分：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库</a:t>
            </a:r>
            <a:r>
              <a:rPr lang="zh-CN" altLang="en-US" sz="2400" dirty="0" smtClean="0"/>
              <a:t>函数部分若无必要，不必修改即可使用，也可根据自己需要修改必须函数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lib.php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任何这个插件定义的函数都必须放在这个文件里面（为了</a:t>
            </a:r>
            <a:r>
              <a:rPr lang="zh-CN" altLang="en-US" dirty="0"/>
              <a:t>避免冲突，该插件的函数命名必须以</a:t>
            </a:r>
            <a:r>
              <a:rPr lang="en-US" altLang="zh-CN" dirty="0"/>
              <a:t>widget_</a:t>
            </a:r>
            <a:r>
              <a:rPr lang="zh-CN" altLang="en-US" dirty="0"/>
              <a:t>开始，常数必须以</a:t>
            </a:r>
            <a:r>
              <a:rPr lang="en-US" altLang="zh-CN" dirty="0"/>
              <a:t>WIDGET_</a:t>
            </a:r>
            <a:r>
              <a:rPr lang="zh-CN" altLang="en-US" dirty="0" smtClean="0"/>
              <a:t>开始），且插件必须包括以下函数：</a:t>
            </a:r>
            <a:endParaRPr lang="en-US" altLang="zh-CN" dirty="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>
                <a:latin typeface="+mn-ea"/>
                <a:ea typeface="+mn-ea"/>
              </a:rPr>
              <a:t>widget_install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这个函数会在安装插件时执行</a:t>
            </a:r>
            <a:endParaRPr lang="en-US" altLang="zh-CN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>
                <a:latin typeface="+mn-ea"/>
                <a:ea typeface="+mn-ea"/>
              </a:rPr>
              <a:t>widget_add_instance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创建插件实例时执行</a:t>
            </a:r>
            <a:endParaRPr lang="en-US" altLang="zh-CN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>
                <a:latin typeface="+mn-ea"/>
                <a:ea typeface="+mn-ea"/>
              </a:rPr>
              <a:t>widget_update_instance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更新已存插件时执行</a:t>
            </a:r>
            <a:endParaRPr lang="en-US" altLang="zh-CN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>
                <a:latin typeface="+mn-ea"/>
                <a:ea typeface="+mn-ea"/>
              </a:rPr>
              <a:t>widget_delete_instance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删除插件实例时执行</a:t>
            </a:r>
            <a:r>
              <a:rPr lang="en-US" altLang="zh-CN" dirty="0">
                <a:latin typeface="+mn-ea"/>
                <a:ea typeface="+mn-ea"/>
              </a:rPr>
              <a:t>	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02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插件开发以及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35696" y="1628800"/>
            <a:ext cx="43027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 smtClean="0"/>
              <a:t>Moodle</a:t>
            </a:r>
            <a:r>
              <a:rPr lang="zh-CN" altLang="en-US" sz="4000" dirty="0"/>
              <a:t>结构</a:t>
            </a:r>
            <a:endParaRPr lang="en-US" altLang="zh-CN" sz="40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 smtClean="0"/>
              <a:t>Moodle</a:t>
            </a:r>
            <a:r>
              <a:rPr lang="zh-CN" altLang="en-US" sz="4000" dirty="0" smtClean="0"/>
              <a:t>插件开发</a:t>
            </a:r>
            <a:endParaRPr lang="en-US" altLang="zh-CN" sz="40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 smtClean="0"/>
              <a:t>WebRTC</a:t>
            </a:r>
            <a:r>
              <a:rPr lang="zh-CN" altLang="en-US" sz="4000" dirty="0" smtClean="0"/>
              <a:t>服务器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268760"/>
            <a:ext cx="69127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库函数部分：</a:t>
            </a:r>
            <a:endParaRPr lang="en-US" altLang="zh-CN" sz="24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/>
              <a:t>l</a:t>
            </a:r>
            <a:r>
              <a:rPr lang="en-US" altLang="zh-CN" dirty="0" err="1" smtClean="0"/>
              <a:t>ib.php</a:t>
            </a:r>
            <a:endParaRPr lang="en-US" altLang="zh-CN" dirty="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en-US" altLang="zh-CN" dirty="0" err="1">
                <a:latin typeface="+mn-ea"/>
              </a:rPr>
              <a:t>widget_user_outline</a:t>
            </a:r>
            <a:r>
              <a:rPr lang="en-US" altLang="zh-CN" dirty="0" smtClean="0">
                <a:latin typeface="+mn-ea"/>
              </a:rPr>
              <a:t>()----</a:t>
            </a:r>
            <a:r>
              <a:rPr lang="zh-CN" altLang="en-US" dirty="0" smtClean="0">
                <a:latin typeface="+mn-ea"/>
              </a:rPr>
              <a:t>这个函数会返回用户使用插件的摘要信息，用于插件活动报告</a:t>
            </a:r>
            <a:endParaRPr lang="en-US" altLang="zh-CN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en-US" altLang="zh-CN" dirty="0" err="1" smtClean="0">
                <a:latin typeface="+mn-ea"/>
                <a:ea typeface="+mn-ea"/>
              </a:rPr>
              <a:t>widget_user_complete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这个函数会返回用户使用插件的详细信息，用于插件活动报告</a:t>
            </a:r>
            <a:endParaRPr lang="en-US" altLang="zh-CN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en-US" altLang="zh-CN" dirty="0" err="1" smtClean="0">
                <a:latin typeface="+mn-ea"/>
                <a:ea typeface="+mn-ea"/>
              </a:rPr>
              <a:t>widget_get_view_actions</a:t>
            </a:r>
            <a:r>
              <a:rPr lang="en-US" altLang="zh-CN" dirty="0" smtClean="0">
                <a:latin typeface="+mn-ea"/>
                <a:ea typeface="+mn-ea"/>
              </a:rPr>
              <a:t>()----</a:t>
            </a:r>
            <a:r>
              <a:rPr lang="zh-CN" altLang="en-US" dirty="0" smtClean="0">
                <a:latin typeface="+mn-ea"/>
                <a:ea typeface="+mn-ea"/>
              </a:rPr>
              <a:t>列出用户最近参与的插件活动记录，用于用户活动报告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268760"/>
            <a:ext cx="691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库函数部分：</a:t>
            </a:r>
            <a:endParaRPr lang="en-US" altLang="zh-CN" sz="2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lib.php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非必需函数：</a:t>
            </a:r>
            <a:endParaRPr lang="en-US" altLang="zh-CN" dirty="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/>
              <a:t>widget_delete_course</a:t>
            </a:r>
            <a:r>
              <a:rPr lang="en-US" altLang="zh-CN" dirty="0" smtClean="0"/>
              <a:t>()----</a:t>
            </a:r>
            <a:r>
              <a:rPr lang="zh-CN" altLang="en-US" dirty="0" smtClean="0"/>
              <a:t>这个函数会在清除所有该插件实例时用来删除遗留东西</a:t>
            </a:r>
            <a:endParaRPr lang="en-US" altLang="zh-CN" dirty="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 smtClean="0"/>
              <a:t>widget_process_options</a:t>
            </a:r>
            <a:r>
              <a:rPr lang="en-US" altLang="zh-CN" dirty="0" smtClean="0"/>
              <a:t>()----</a:t>
            </a:r>
            <a:r>
              <a:rPr lang="zh-CN" altLang="en-US" dirty="0" smtClean="0"/>
              <a:t>这个函数会预先处理插件设置的表单内容</a:t>
            </a:r>
            <a:endParaRPr lang="en-US" altLang="zh-CN" dirty="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err="1"/>
              <a:t>w</a:t>
            </a:r>
            <a:r>
              <a:rPr lang="en-US" altLang="zh-CN" dirty="0" err="1" smtClean="0"/>
              <a:t>idget_reset_course_from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widget_delete_userdata</a:t>
            </a:r>
            <a:r>
              <a:rPr lang="en-US" altLang="zh-CN" dirty="0" smtClean="0"/>
              <a:t>()----</a:t>
            </a:r>
            <a:r>
              <a:rPr lang="zh-CN" altLang="en-US" dirty="0" smtClean="0"/>
              <a:t>在重置课程时，使用这两个函数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2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2687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p</a:t>
            </a:r>
            <a:r>
              <a:rPr lang="en-US" altLang="zh-CN" sz="2400" b="1" dirty="0" smtClean="0"/>
              <a:t>ix</a:t>
            </a:r>
            <a:r>
              <a:rPr lang="zh-CN" altLang="en-US" sz="2400" b="1" dirty="0" smtClean="0"/>
              <a:t>文件夹：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该文件夹存放了此插件的图标，图片名字为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，且最好有</a:t>
            </a:r>
            <a:r>
              <a:rPr lang="en-US" altLang="zh-CN" dirty="0" smtClean="0"/>
              <a:t>gif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三种格式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052736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err="1" smtClean="0"/>
              <a:t>db</a:t>
            </a:r>
            <a:r>
              <a:rPr lang="zh-CN" altLang="en-US" sz="2400" b="1" dirty="0" smtClean="0"/>
              <a:t>文件夹：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文件已经包含了必要的表结构，也可根据自身需要添加字段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install.xml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moodle</a:t>
            </a:r>
            <a:r>
              <a:rPr lang="zh-CN" altLang="en-US" dirty="0" smtClean="0"/>
              <a:t>安装插件时，需要新增的表的结构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upgrade.php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moodle</a:t>
            </a:r>
            <a:r>
              <a:rPr lang="zh-CN" altLang="en-US" dirty="0" smtClean="0"/>
              <a:t>更新插件时，需要更新的表的结构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access.php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定义了这个插件相关的使用权限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3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12687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err="1" smtClean="0"/>
              <a:t>lang</a:t>
            </a:r>
            <a:r>
              <a:rPr lang="zh-CN" altLang="en-US" sz="2400" b="1" dirty="0" smtClean="0"/>
              <a:t>文件夹：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定义了该插件的翻译档案，最少要有一个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widget.php</a:t>
            </a:r>
            <a:r>
              <a:rPr lang="zh-CN" altLang="en-US" dirty="0" smtClean="0"/>
              <a:t>。</a:t>
            </a:r>
          </a:p>
          <a:p>
            <a:pPr>
              <a:lnSpc>
                <a:spcPct val="200000"/>
              </a:lnSpc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1844824"/>
            <a:ext cx="7043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/>
              <a:t>WebRTC</a:t>
            </a:r>
            <a:r>
              <a:rPr lang="zh-CN" altLang="zh-CN" dirty="0"/>
              <a:t>（</a:t>
            </a:r>
            <a:r>
              <a:rPr lang="en-US" altLang="zh-CN" dirty="0"/>
              <a:t>Web Real-Time Communication</a:t>
            </a:r>
            <a:r>
              <a:rPr lang="zh-CN" altLang="zh-CN" dirty="0"/>
              <a:t>），中文名称为网页实时通信。它支持浏览器间的点对点连接实现音频视频通话，是</a:t>
            </a:r>
            <a:r>
              <a:rPr lang="en-US" altLang="zh-CN" dirty="0"/>
              <a:t>Google</a:t>
            </a:r>
            <a:r>
              <a:rPr lang="zh-CN" altLang="zh-CN" dirty="0"/>
              <a:t>的一项技术。它包含了音频、视频的采集，音频、视频的编码解码，网络传输，以及音频视频展示功能等</a:t>
            </a:r>
            <a:r>
              <a:rPr lang="zh-CN" altLang="zh-CN" dirty="0" smtClean="0"/>
              <a:t>。有效</a:t>
            </a:r>
            <a:r>
              <a:rPr lang="zh-CN" altLang="zh-CN" dirty="0"/>
              <a:t>的简化了</a:t>
            </a:r>
            <a:r>
              <a:rPr lang="en-US" altLang="zh-CN" dirty="0"/>
              <a:t>web</a:t>
            </a:r>
            <a:r>
              <a:rPr lang="zh-CN" altLang="zh-CN" dirty="0"/>
              <a:t>开发者的工作量，使他们不必关注流媒体的处理，而将精力全部投入到</a:t>
            </a:r>
            <a:r>
              <a:rPr lang="en-US" altLang="zh-CN" dirty="0"/>
              <a:t>web</a:t>
            </a:r>
            <a:r>
              <a:rPr lang="zh-CN" altLang="zh-CN" dirty="0"/>
              <a:t>应用的开发上，同时使用</a:t>
            </a:r>
            <a:r>
              <a:rPr lang="en-US" altLang="zh-CN" dirty="0"/>
              <a:t>WebRTC</a:t>
            </a:r>
            <a:r>
              <a:rPr lang="zh-CN" altLang="zh-CN" dirty="0"/>
              <a:t>技术，用户也避免了安装插件的麻烦，这有助于构建良好的</a:t>
            </a:r>
            <a:r>
              <a:rPr lang="en-US" altLang="zh-CN" dirty="0"/>
              <a:t>web</a:t>
            </a:r>
            <a:r>
              <a:rPr lang="zh-CN" altLang="zh-CN" dirty="0"/>
              <a:t>应用</a:t>
            </a:r>
            <a:r>
              <a:rPr lang="zh-CN" altLang="zh-CN" dirty="0" smtClean="0"/>
              <a:t>生态环境。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43808" y="1172237"/>
            <a:ext cx="302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WebRTC</a:t>
            </a:r>
            <a:r>
              <a:rPr lang="zh-CN" altLang="en-US" sz="3600" b="1" dirty="0" smtClean="0"/>
              <a:t>技术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80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1844824"/>
            <a:ext cx="7043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Network Stream------</a:t>
            </a:r>
            <a:r>
              <a:rPr lang="zh-CN" altLang="zh-CN" dirty="0" smtClean="0"/>
              <a:t>用于</a:t>
            </a:r>
            <a:r>
              <a:rPr lang="zh-CN" altLang="zh-CN" dirty="0"/>
              <a:t>用户获取来自麦克风的音频流和来自摄像头的视频流。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RTCPeerConnection------</a:t>
            </a:r>
            <a:r>
              <a:rPr lang="zh-CN" altLang="zh-CN" dirty="0" smtClean="0"/>
              <a:t>用于</a:t>
            </a:r>
            <a:r>
              <a:rPr lang="zh-CN" altLang="zh-CN" dirty="0"/>
              <a:t>构建用户之间的点对点连接，来</a:t>
            </a:r>
            <a:r>
              <a:rPr lang="zh-CN" altLang="zh-CN" dirty="0" smtClean="0"/>
              <a:t>传输媒体流</a:t>
            </a:r>
            <a:r>
              <a:rPr lang="zh-CN" altLang="zh-CN" dirty="0"/>
              <a:t>数据（包括音频和视频）。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Peer-to-peer DataChannel------</a:t>
            </a:r>
            <a:r>
              <a:rPr lang="zh-CN" altLang="zh-CN" dirty="0" smtClean="0"/>
              <a:t>用于</a:t>
            </a:r>
            <a:r>
              <a:rPr lang="zh-CN" altLang="zh-CN" dirty="0"/>
              <a:t>传输用户之间的不属于音频和</a:t>
            </a:r>
            <a:r>
              <a:rPr lang="zh-CN" altLang="zh-CN" dirty="0" smtClean="0"/>
              <a:t>视频数据</a:t>
            </a:r>
            <a:r>
              <a:rPr lang="zh-CN" altLang="zh-CN" dirty="0"/>
              <a:t>的其他数据。</a:t>
            </a:r>
          </a:p>
          <a:p>
            <a:pPr algn="just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43808" y="1172237"/>
            <a:ext cx="302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WebRTC</a:t>
            </a:r>
            <a:r>
              <a:rPr lang="zh-CN" altLang="en-US" sz="3600" b="1" dirty="0" smtClean="0"/>
              <a:t>技术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02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1844824"/>
            <a:ext cx="7043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传统情况下，</a:t>
            </a:r>
            <a:r>
              <a:rPr lang="en-US" altLang="zh-CN" dirty="0"/>
              <a:t>web</a:t>
            </a:r>
            <a:r>
              <a:rPr lang="zh-CN" altLang="zh-CN" dirty="0"/>
              <a:t>应用都是由客户端发送</a:t>
            </a:r>
            <a:r>
              <a:rPr lang="en-US" altLang="zh-CN" dirty="0"/>
              <a:t>http</a:t>
            </a:r>
            <a:r>
              <a:rPr lang="zh-CN" altLang="zh-CN" dirty="0"/>
              <a:t>请求，然后由服务器返回给客户端数据，并在客户端展示，这属于单工通信。同时为了实现实时通信，最初的解决方案是使用</a:t>
            </a:r>
            <a:r>
              <a:rPr lang="en-US" altLang="zh-CN" dirty="0"/>
              <a:t>AJAX</a:t>
            </a:r>
            <a:r>
              <a:rPr lang="zh-CN" altLang="zh-CN" dirty="0"/>
              <a:t>，使用</a:t>
            </a:r>
            <a:r>
              <a:rPr lang="en-US" altLang="zh-CN" dirty="0"/>
              <a:t>AJAX</a:t>
            </a:r>
            <a:r>
              <a:rPr lang="zh-CN" altLang="zh-CN" dirty="0"/>
              <a:t>可以完成双工通信，但是使用</a:t>
            </a:r>
            <a:r>
              <a:rPr lang="en-US" altLang="zh-CN" dirty="0"/>
              <a:t>AJAX</a:t>
            </a:r>
            <a:r>
              <a:rPr lang="zh-CN" altLang="zh-CN" dirty="0"/>
              <a:t>同时也给服务器带来了很大的负担，它会消耗大量分服务器宽带以及服务器资源，容易出现性能瓶颈。在这种时候，</a:t>
            </a:r>
            <a:r>
              <a:rPr lang="en-US" altLang="zh-CN" dirty="0"/>
              <a:t>WebSocket</a:t>
            </a:r>
            <a:r>
              <a:rPr lang="zh-CN" altLang="zh-CN" dirty="0"/>
              <a:t>就应运而出，使用</a:t>
            </a:r>
            <a:r>
              <a:rPr lang="en-US" altLang="zh-CN" dirty="0"/>
              <a:t>WebSocket</a:t>
            </a:r>
            <a:r>
              <a:rPr lang="zh-CN" altLang="zh-CN" dirty="0"/>
              <a:t>可以在客户端与服务器端建立一个</a:t>
            </a:r>
            <a:r>
              <a:rPr lang="en-US" altLang="zh-CN" dirty="0"/>
              <a:t>TCP</a:t>
            </a:r>
            <a:r>
              <a:rPr lang="zh-CN" altLang="zh-CN" dirty="0"/>
              <a:t>长连接，实现双工通信，可以在服务器与客户端相互推送</a:t>
            </a:r>
            <a:r>
              <a:rPr lang="zh-CN" altLang="zh-CN" dirty="0" smtClean="0"/>
              <a:t>消息。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43808" y="1172237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WebSocket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17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2730" y="1844824"/>
            <a:ext cx="6454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/>
              <a:t>       WebRTC</a:t>
            </a:r>
            <a:r>
              <a:rPr lang="zh-CN" altLang="en-US" dirty="0" smtClean="0"/>
              <a:t>服务器用于帮助浏览器之间进行点对点连接，需要使用双工通信协议，</a:t>
            </a:r>
            <a:r>
              <a:rPr lang="zh-CN" altLang="zh-CN" dirty="0" smtClean="0"/>
              <a:t>使用</a:t>
            </a:r>
            <a:r>
              <a:rPr lang="en-US" altLang="zh-CN" dirty="0"/>
              <a:t>Node.js</a:t>
            </a:r>
            <a:r>
              <a:rPr lang="zh-CN" altLang="zh-CN" dirty="0"/>
              <a:t>和</a:t>
            </a:r>
            <a:r>
              <a:rPr lang="en-US" altLang="zh-CN" dirty="0"/>
              <a:t>WebSocket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服务器搭建</a:t>
            </a:r>
            <a:r>
              <a:rPr lang="zh-CN" altLang="zh-CN" dirty="0" smtClean="0"/>
              <a:t>。由</a:t>
            </a:r>
            <a:r>
              <a:rPr lang="en-US" altLang="zh-CN" dirty="0"/>
              <a:t>server.js</a:t>
            </a:r>
            <a:r>
              <a:rPr lang="zh-CN" altLang="zh-CN" dirty="0"/>
              <a:t>和</a:t>
            </a:r>
            <a:r>
              <a:rPr lang="en-US" altLang="zh-CN" dirty="0"/>
              <a:t>OneRTC.js</a:t>
            </a:r>
            <a:r>
              <a:rPr lang="zh-CN" altLang="zh-CN" dirty="0"/>
              <a:t>完成模块的各项工作。其中，</a:t>
            </a:r>
            <a:r>
              <a:rPr lang="en-US" altLang="zh-CN" dirty="0" smtClean="0"/>
              <a:t>server.js</a:t>
            </a:r>
            <a:r>
              <a:rPr lang="zh-CN" altLang="zh-CN" dirty="0" smtClean="0"/>
              <a:t>的</a:t>
            </a:r>
            <a:r>
              <a:rPr lang="zh-CN" altLang="zh-CN" dirty="0"/>
              <a:t>职责是服务器的创建和监听，</a:t>
            </a:r>
            <a:r>
              <a:rPr lang="en-US" altLang="zh-CN" dirty="0" smtClean="0"/>
              <a:t>OneRTC.js</a:t>
            </a:r>
            <a:r>
              <a:rPr lang="zh-CN" altLang="zh-CN" dirty="0" smtClean="0"/>
              <a:t>的</a:t>
            </a:r>
            <a:r>
              <a:rPr lang="zh-CN" altLang="zh-CN" dirty="0"/>
              <a:t>职责是初始化服务器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根据课程划分房间</a:t>
            </a:r>
            <a:r>
              <a:rPr lang="zh-CN" altLang="en-US" dirty="0"/>
              <a:t>并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房间中老师和学生</a:t>
            </a:r>
            <a:r>
              <a:rPr lang="zh-CN" altLang="zh-CN" dirty="0" smtClean="0"/>
              <a:t>，建立</a:t>
            </a:r>
            <a:r>
              <a:rPr lang="zh-CN" altLang="zh-CN" dirty="0"/>
              <a:t>与断开与服务器的连接，交换信令以及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聊天</a:t>
            </a:r>
            <a:r>
              <a:rPr lang="zh-CN" altLang="zh-CN" dirty="0" smtClean="0"/>
              <a:t>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5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2730" y="1844824"/>
            <a:ext cx="7403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/>
              <a:t>流媒体通信</a:t>
            </a:r>
            <a:endParaRPr lang="en-US" altLang="zh-CN" dirty="0" smtClean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流</a:t>
            </a:r>
            <a:r>
              <a:rPr lang="zh-CN" altLang="en-US" dirty="0" smtClean="0"/>
              <a:t>媒体捕获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---</a:t>
            </a:r>
            <a:r>
              <a:rPr lang="en-US" altLang="zh-CN" dirty="0" smtClean="0"/>
              <a:t>getUserMedia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流</a:t>
            </a:r>
            <a:r>
              <a:rPr lang="zh-CN" altLang="en-US" dirty="0" smtClean="0"/>
              <a:t>媒体传输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---</a:t>
            </a:r>
            <a:r>
              <a:rPr lang="en-US" altLang="zh-CN" dirty="0" smtClean="0"/>
              <a:t>RTCPeerConnection</a:t>
            </a:r>
            <a:r>
              <a:rPr lang="zh-CN" altLang="en-US" dirty="0" smtClean="0"/>
              <a:t>（事件处理）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algn="just">
              <a:lnSpc>
                <a:spcPct val="200000"/>
              </a:lnSpc>
            </a:pPr>
            <a:r>
              <a:rPr lang="zh-CN" altLang="en-US" dirty="0" smtClean="0"/>
              <a:t>文件传输</a:t>
            </a:r>
            <a:endParaRPr lang="en-US" altLang="zh-CN" dirty="0" smtClean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文件</a:t>
            </a:r>
            <a:r>
              <a: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传输通道建立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---</a:t>
            </a:r>
            <a:r>
              <a:rPr lang="en-US" altLang="zh-CN" dirty="0" smtClean="0"/>
              <a:t>RTCDataChannel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文件传输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---</a:t>
            </a:r>
            <a:r>
              <a:rPr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解析文件传输信令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{</a:t>
            </a:r>
            <a:r>
              <a:rPr lang="en-US" altLang="zh-CN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ask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,</a:t>
            </a:r>
            <a:r>
              <a:rPr lang="en-US" altLang="zh-CN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accept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,</a:t>
            </a:r>
            <a:r>
              <a:rPr lang="en-US" altLang="zh-CN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refuse</a:t>
            </a:r>
            <a:r>
              <a:rPr lang="en-US" altLang="zh-CN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,</a:t>
            </a:r>
            <a:r>
              <a:rPr lang="en-US" altLang="zh-CN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chunk</a:t>
            </a:r>
            <a:r>
              <a:rPr lang="en-US" altLang="zh-CN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New Tai Lue" panose="020B0502040204020203" pitchFamily="34" charset="0"/>
              </a:rPr>
              <a:t>}</a:t>
            </a:r>
            <a:endParaRPr lang="en-US" altLang="zh-CN" dirty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9512" y="1052736"/>
            <a:ext cx="239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WebRTC</a:t>
            </a:r>
            <a:r>
              <a:rPr lang="zh-CN" altLang="en-US" sz="2800" b="1" dirty="0" smtClean="0"/>
              <a:t>使用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04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56" y="1484784"/>
            <a:ext cx="5760640" cy="343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Moodle</a:t>
            </a:r>
            <a:r>
              <a:rPr lang="zh-CN" altLang="en-US" dirty="0"/>
              <a:t>作为一个主流的开源网络课程管理系统，以其简单而清晰的使用方式和灵活的扩展空间赢得了多数人的青睐。它解决了大部分信息化学习和课程管理的共同问题</a:t>
            </a:r>
            <a:r>
              <a:rPr lang="en-US" altLang="zh-CN" dirty="0"/>
              <a:t>(</a:t>
            </a:r>
            <a:r>
              <a:rPr lang="zh-CN" altLang="en-US" dirty="0"/>
              <a:t>课程设计、发布、组织、作业、测试、统计、评价等</a:t>
            </a:r>
            <a:r>
              <a:rPr lang="en-US" altLang="zh-CN" dirty="0"/>
              <a:t>) ,</a:t>
            </a:r>
            <a:r>
              <a:rPr lang="zh-CN" altLang="en-US" dirty="0"/>
              <a:t>能够不加任何修改就能够进行实际应用。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9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361757"/>
            <a:ext cx="7178722" cy="54962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4717" y="97686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客户端连接</a:t>
            </a:r>
            <a:r>
              <a:rPr lang="en-US" altLang="zh-CN" b="1" dirty="0" smtClean="0"/>
              <a:t>WebRTC</a:t>
            </a:r>
            <a:r>
              <a:rPr lang="zh-CN" altLang="en-US" b="1" dirty="0" smtClean="0"/>
              <a:t>服务器后活动顺序图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56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1196752"/>
            <a:ext cx="73448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err="1" smtClean="0">
                <a:latin typeface="+mj-ea"/>
                <a:ea typeface="+mj-ea"/>
              </a:rPr>
              <a:t>OneRTC</a:t>
            </a:r>
            <a:r>
              <a:rPr lang="zh-CN" altLang="en-US" sz="4000" dirty="0" smtClean="0">
                <a:latin typeface="+mj-ea"/>
                <a:ea typeface="+mj-ea"/>
              </a:rPr>
              <a:t>部分：</a:t>
            </a:r>
            <a:endParaRPr lang="en-US" altLang="zh-CN" sz="4000" dirty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采取事件驱动模式构建，完成以下两个功能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协助建立浏览器点对点连接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聊天室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764704"/>
            <a:ext cx="6912768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事件驱动模式：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endParaRPr lang="en-US" altLang="zh-CN" sz="24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19580"/>
              </p:ext>
            </p:extLst>
          </p:nvPr>
        </p:nvGraphicFramePr>
        <p:xfrm>
          <a:off x="323528" y="1721929"/>
          <a:ext cx="4864615" cy="466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5" imgW="6486409" imgH="5848381" progId="Visio.Drawing.15">
                  <p:embed/>
                </p:oleObj>
              </mc:Choice>
              <mc:Fallback>
                <p:oleObj name="Visio" r:id="rId5" imgW="6486409" imgH="584838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21929"/>
                        <a:ext cx="4864615" cy="4667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76056" y="1721929"/>
            <a:ext cx="36030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SkyRTC.prototype.init</a:t>
            </a:r>
            <a:r>
              <a:rPr lang="en-US" altLang="zh-CN" sz="1400" dirty="0"/>
              <a:t> = function(socket) 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that = this;</a:t>
            </a:r>
            <a:endParaRPr lang="zh-CN" altLang="zh-CN" sz="1400" dirty="0"/>
          </a:p>
          <a:p>
            <a:r>
              <a:rPr lang="en-US" altLang="zh-CN" sz="1400" dirty="0"/>
              <a:t>	socket.id = UUID.v4();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that.addSocket</a:t>
            </a:r>
            <a:r>
              <a:rPr lang="en-US" altLang="zh-CN" sz="1400" dirty="0"/>
              <a:t>(socket);</a:t>
            </a:r>
            <a:endParaRPr lang="zh-CN" altLang="zh-CN" sz="1400" dirty="0"/>
          </a:p>
          <a:p>
            <a:r>
              <a:rPr lang="en-US" altLang="zh-CN" sz="1400" dirty="0"/>
              <a:t>	//</a:t>
            </a:r>
            <a:r>
              <a:rPr lang="zh-CN" altLang="zh-CN" sz="1400" dirty="0"/>
              <a:t>为新连接绑定事件处理器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socket.on</a:t>
            </a:r>
            <a:r>
              <a:rPr lang="en-US" altLang="zh-CN" sz="1400" dirty="0"/>
              <a:t>('message', function(data) 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JSON.parse</a:t>
            </a:r>
            <a:r>
              <a:rPr lang="en-US" altLang="zh-CN" sz="1400" dirty="0"/>
              <a:t>(data);</a:t>
            </a:r>
            <a:endParaRPr lang="zh-CN" altLang="zh-CN" sz="1400" dirty="0"/>
          </a:p>
          <a:p>
            <a:r>
              <a:rPr lang="en-US" altLang="zh-CN" sz="1400" dirty="0"/>
              <a:t>		if (</a:t>
            </a:r>
            <a:r>
              <a:rPr lang="en-US" altLang="zh-CN" sz="1400" dirty="0" err="1"/>
              <a:t>json.eventName</a:t>
            </a:r>
            <a:r>
              <a:rPr lang="en-US" altLang="zh-CN" sz="1400" dirty="0"/>
              <a:t>) {</a:t>
            </a:r>
            <a:endParaRPr lang="zh-CN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that.emit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json.eventName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json.data</a:t>
            </a:r>
            <a:r>
              <a:rPr lang="en-US" altLang="zh-CN" sz="1400" dirty="0"/>
              <a:t>, socket);</a:t>
            </a:r>
            <a:endParaRPr lang="zh-CN" altLang="zh-CN" sz="1400" dirty="0"/>
          </a:p>
          <a:p>
            <a:r>
              <a:rPr lang="en-US" altLang="zh-CN" sz="1400" dirty="0"/>
              <a:t>		} else {</a:t>
            </a:r>
            <a:endParaRPr lang="zh-CN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that.emit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socket_message</a:t>
            </a:r>
            <a:r>
              <a:rPr lang="en-US" altLang="zh-CN" sz="1400" dirty="0"/>
              <a:t>", socket, data);</a:t>
            </a:r>
            <a:endParaRPr lang="zh-CN" altLang="zh-CN" sz="1400" dirty="0"/>
          </a:p>
          <a:p>
            <a:r>
              <a:rPr lang="en-US" altLang="zh-CN" sz="1400" dirty="0"/>
              <a:t>		}</a:t>
            </a:r>
            <a:endParaRPr lang="zh-CN" altLang="zh-CN" sz="1400" dirty="0"/>
          </a:p>
          <a:p>
            <a:r>
              <a:rPr lang="en-US" altLang="zh-CN" sz="1400" dirty="0"/>
              <a:t>});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268760"/>
            <a:ext cx="69127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协助建立点对点连接：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zh-CN" altLang="en-US" dirty="0" smtClean="0">
                <a:latin typeface="+mn-ea"/>
                <a:ea typeface="+mn-ea"/>
              </a:rPr>
              <a:t>在服务器端分房间对每个课程进行管理，每个课程一个房间，当第一个人进入时创建房间，最后一人离开时删除房间，进入房间时会处理以下事件：</a:t>
            </a:r>
            <a:endParaRPr lang="en-US" altLang="zh-CN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事件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</a:t>
            </a:r>
            <a:r>
              <a:rPr lang="en-US" altLang="zh-CN" dirty="0" smtClean="0"/>
              <a:t>ice_candidate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__offer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49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1412776"/>
            <a:ext cx="6696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__join</a:t>
            </a:r>
            <a:r>
              <a:rPr lang="zh-CN" altLang="en-US" dirty="0"/>
              <a:t>事件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用户加入房间时处理，服务器根据用户身份选择将用户加入到教师组或学生组（此服务器支持房间多教师模式），同时向用户发送该用户需要连接的用户信息。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__ice_candidate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此事件进行</a:t>
            </a:r>
            <a:r>
              <a:rPr lang="en-US" altLang="zh-CN" dirty="0" err="1" smtClean="0"/>
              <a:t>ICE_Candidate</a:t>
            </a:r>
            <a:r>
              <a:rPr lang="zh-CN" altLang="en-US" dirty="0" smtClean="0"/>
              <a:t>转发，当接收到用户发送的</a:t>
            </a:r>
            <a:r>
              <a:rPr lang="en-US" altLang="zh-CN" dirty="0" err="1" smtClean="0"/>
              <a:t>ICE_Candidate</a:t>
            </a:r>
            <a:r>
              <a:rPr lang="zh-CN" altLang="en-US" dirty="0" smtClean="0"/>
              <a:t>时，将它转发给目标用户（用户正在进行连接的用户）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32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12776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__offer</a:t>
            </a:r>
            <a:r>
              <a:rPr lang="zh-CN" altLang="en-US" dirty="0" smtClean="0"/>
              <a:t>事件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此事件负责进行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信令的转发，当服务器接收到用户的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信令时，将它转发给目标用户。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__</a:t>
            </a:r>
            <a:r>
              <a:rPr lang="en-US" altLang="zh-CN" dirty="0"/>
              <a:t>answer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此事件负责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信令</a:t>
            </a:r>
            <a:r>
              <a:rPr lang="zh-CN" altLang="en-US" dirty="0"/>
              <a:t>的转发，当服务器接收到用户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信令</a:t>
            </a:r>
            <a:r>
              <a:rPr lang="zh-CN" altLang="en-US" dirty="0"/>
              <a:t>时，将它转发给目标用户。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12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1886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WebRTC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服务器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268760"/>
            <a:ext cx="6912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聊天室：</a:t>
            </a:r>
            <a:endParaRPr lang="en-US" altLang="zh-CN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__chat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该事件负责接收用户发送的消息，并将消息转发给房间中的其他用户。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08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9872" y="2564904"/>
            <a:ext cx="22969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endParaRPr lang="zh-CN" alt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764704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数据库模型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Moodle</a:t>
            </a:r>
            <a:r>
              <a:rPr lang="zh-CN" altLang="en-US" dirty="0"/>
              <a:t>的数据库模型经过几年的发展已经很复杂，为了减少这种复杂关系带来的混乱，它采用了这样的命名方式。如</a:t>
            </a:r>
            <a:r>
              <a:rPr lang="en-US" altLang="zh-CN" dirty="0"/>
              <a:t>: </a:t>
            </a:r>
            <a:r>
              <a:rPr lang="en-US" altLang="zh-CN" dirty="0" err="1"/>
              <a:t>mdl_course_categories</a:t>
            </a:r>
            <a:r>
              <a:rPr lang="zh-CN" altLang="en-US" dirty="0"/>
              <a:t>，其中“</a:t>
            </a:r>
            <a:r>
              <a:rPr lang="en-US" altLang="zh-CN" dirty="0"/>
              <a:t>mdl_”</a:t>
            </a:r>
            <a:r>
              <a:rPr lang="zh-CN" altLang="en-US" dirty="0"/>
              <a:t>是所有系统表格的前缀，</a:t>
            </a:r>
            <a:r>
              <a:rPr lang="en-US" altLang="zh-CN" dirty="0"/>
              <a:t>course</a:t>
            </a:r>
            <a:r>
              <a:rPr lang="zh-CN" altLang="en-US" dirty="0"/>
              <a:t>代表属于</a:t>
            </a:r>
            <a:r>
              <a:rPr lang="en-US" altLang="zh-CN" dirty="0"/>
              <a:t>course</a:t>
            </a:r>
            <a:r>
              <a:rPr lang="zh-CN" altLang="en-US" dirty="0" smtClean="0"/>
              <a:t>的活动模块</a:t>
            </a:r>
            <a:r>
              <a:rPr lang="zh-CN" altLang="en-US" dirty="0"/>
              <a:t>，</a:t>
            </a:r>
            <a:r>
              <a:rPr lang="en-US" altLang="zh-CN" dirty="0" err="1"/>
              <a:t>categroies</a:t>
            </a:r>
            <a:r>
              <a:rPr lang="zh-CN" altLang="en-US" dirty="0"/>
              <a:t>代表</a:t>
            </a:r>
            <a:r>
              <a:rPr lang="zh-CN" altLang="en-US" dirty="0" smtClean="0"/>
              <a:t>课程活动内容分类</a:t>
            </a:r>
            <a:r>
              <a:rPr lang="zh-CN" altLang="en-US" dirty="0"/>
              <a:t>表，这样既可以保证清晰的表述，又可以避免不同模块之间数据表格的重名。可以利用</a:t>
            </a:r>
            <a:r>
              <a:rPr lang="en-US" altLang="zh-CN" dirty="0" smtClean="0"/>
              <a:t>DBDesigner4</a:t>
            </a:r>
            <a:r>
              <a:rPr lang="zh-CN" altLang="en-US" dirty="0" smtClean="0"/>
              <a:t>将</a:t>
            </a:r>
            <a:r>
              <a:rPr lang="en-US" altLang="zh-CN" dirty="0"/>
              <a:t>Moodle</a:t>
            </a:r>
            <a:r>
              <a:rPr lang="zh-CN" altLang="en-US" dirty="0"/>
              <a:t>数据库导出成</a:t>
            </a:r>
            <a:r>
              <a:rPr lang="en-US" altLang="zh-CN" dirty="0"/>
              <a:t>XML</a:t>
            </a:r>
            <a:r>
              <a:rPr lang="zh-CN" altLang="en-US" dirty="0"/>
              <a:t>文件，并进行分析。</a:t>
            </a:r>
            <a:r>
              <a:rPr lang="en-US" altLang="zh-CN" dirty="0"/>
              <a:t>Moodle</a:t>
            </a:r>
            <a:r>
              <a:rPr lang="zh-CN" altLang="en-US" dirty="0"/>
              <a:t>提供了</a:t>
            </a:r>
            <a:r>
              <a:rPr lang="en-US" altLang="zh-CN" dirty="0"/>
              <a:t>ADODB</a:t>
            </a:r>
            <a:r>
              <a:rPr lang="zh-CN" altLang="en-US" dirty="0"/>
              <a:t>数据访问抽象层来进行数据库的访问，所以我们不需要直接编写访问数据库的代码，只要通过抽象层的方法即可。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5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 data</a:t>
            </a:r>
            <a:r>
              <a:rPr lang="zh-CN" altLang="en-US" b="1" dirty="0"/>
              <a:t>（</a:t>
            </a:r>
            <a:r>
              <a:rPr lang="en-US" altLang="zh-CN" b="1" dirty="0"/>
              <a:t>Moodle</a:t>
            </a:r>
            <a:r>
              <a:rPr lang="zh-CN" altLang="en-US" b="1" dirty="0"/>
              <a:t>数据）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Moodle</a:t>
            </a:r>
            <a:r>
              <a:rPr lang="zh-CN" altLang="en-US" dirty="0"/>
              <a:t>数据是用户上传内容的文件存储位置记录，</a:t>
            </a:r>
            <a:r>
              <a:rPr lang="en-US" altLang="zh-CN" dirty="0"/>
              <a:t>Moodle</a:t>
            </a:r>
            <a:r>
              <a:rPr lang="zh-CN" altLang="en-US" dirty="0"/>
              <a:t>数据也存储登录到该系统用户的会话数据</a:t>
            </a:r>
            <a:r>
              <a:rPr lang="en-US" altLang="zh-CN" dirty="0"/>
              <a:t>(sessions 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（如果</a:t>
            </a:r>
            <a:r>
              <a:rPr lang="zh-CN" altLang="en-US" dirty="0"/>
              <a:t>基于文件的会话</a:t>
            </a:r>
            <a:r>
              <a:rPr lang="en-US" altLang="zh-CN" dirty="0"/>
              <a:t>(sessions)</a:t>
            </a:r>
            <a:r>
              <a:rPr lang="zh-CN" altLang="en-US" dirty="0"/>
              <a:t>正在</a:t>
            </a:r>
            <a:r>
              <a:rPr lang="zh-CN" altLang="en-US" dirty="0" smtClean="0"/>
              <a:t>使用）。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Moodle</a:t>
            </a:r>
            <a:r>
              <a:rPr lang="zh-CN" altLang="en-US" dirty="0"/>
              <a:t>数据在文件夹中的组织结构由用户或课程组成。每门课程有一个文件夹，命名为一个整数值。这个整数值即为这门课程的内部数据库的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Moodle 2.0</a:t>
            </a:r>
            <a:r>
              <a:rPr lang="zh-CN" altLang="en-US" dirty="0"/>
              <a:t>使用一种全新的组织模式来组织用户上传的文件，这是基于哈希算法。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0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764704"/>
            <a:ext cx="813690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admin</a:t>
            </a:r>
            <a:r>
              <a:rPr lang="zh-CN" altLang="en-US" b="1" dirty="0"/>
              <a:t>：</a:t>
            </a:r>
            <a:r>
              <a:rPr lang="zh-CN" altLang="en-US" dirty="0"/>
              <a:t>系统管理的代码</a:t>
            </a:r>
            <a:br>
              <a:rPr lang="zh-CN" altLang="en-US" dirty="0"/>
            </a:br>
            <a:r>
              <a:rPr lang="zh-CN" altLang="en-US" dirty="0"/>
              <a:t>包含控制管理用户界面的</a:t>
            </a:r>
            <a:r>
              <a:rPr lang="en-US" altLang="zh-CN" dirty="0"/>
              <a:t>PHP</a:t>
            </a:r>
            <a:r>
              <a:rPr lang="zh-CN" altLang="en-US" dirty="0"/>
              <a:t>文件。其中包括一个</a:t>
            </a:r>
            <a:r>
              <a:rPr lang="en-US" altLang="zh-CN" dirty="0" err="1"/>
              <a:t>cron.php</a:t>
            </a:r>
            <a:r>
              <a:rPr lang="zh-CN" altLang="en-US" dirty="0"/>
              <a:t>：作为批处理进程执行系统维护任务，如消息传递和过程中备份，同时它也用于处理批量</a:t>
            </a:r>
            <a:r>
              <a:rPr lang="zh-CN" altLang="en-US" dirty="0" smtClean="0"/>
              <a:t>操作。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err="1"/>
              <a:t>auth</a:t>
            </a:r>
            <a:r>
              <a:rPr lang="zh-CN" altLang="en-US" b="1" dirty="0"/>
              <a:t>：</a:t>
            </a:r>
            <a:r>
              <a:rPr lang="zh-CN" altLang="en-US" dirty="0"/>
              <a:t>验证用户基本模块及扩展模块</a:t>
            </a:r>
            <a:br>
              <a:rPr lang="zh-CN" altLang="en-US" dirty="0"/>
            </a:br>
            <a:r>
              <a:rPr lang="zh-CN" altLang="en-US" dirty="0"/>
              <a:t>包含所有</a:t>
            </a:r>
            <a:r>
              <a:rPr lang="en-US" altLang="zh-CN" dirty="0"/>
              <a:t>Moodle</a:t>
            </a:r>
            <a:r>
              <a:rPr lang="zh-CN" altLang="en-US" dirty="0"/>
              <a:t>的身份验证模块。“</a:t>
            </a:r>
            <a:r>
              <a:rPr lang="en-US" altLang="zh-CN" dirty="0" err="1"/>
              <a:t>auth</a:t>
            </a:r>
            <a:r>
              <a:rPr lang="en-US" altLang="zh-CN" dirty="0"/>
              <a:t>”</a:t>
            </a:r>
            <a:r>
              <a:rPr lang="zh-CN" altLang="en-US" dirty="0"/>
              <a:t>目录里每一个子目录就是一个身份验证模块。这些认证模块控制创建用户，用户配置文件数据，和用户访问系统权限。</a:t>
            </a:r>
            <a:br>
              <a:rPr lang="zh-CN" altLang="en-US" dirty="0"/>
            </a:b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6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588750"/>
            <a:ext cx="813690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backup</a:t>
            </a:r>
            <a:r>
              <a:rPr lang="zh-CN" altLang="en-US" b="1" dirty="0"/>
              <a:t>：</a:t>
            </a:r>
            <a:r>
              <a:rPr lang="zh-CN" altLang="en-US" dirty="0"/>
              <a:t>课程备份代码</a:t>
            </a:r>
            <a:br>
              <a:rPr lang="zh-CN" altLang="en-US" dirty="0"/>
            </a:br>
            <a:r>
              <a:rPr lang="zh-CN" altLang="en-US" dirty="0"/>
              <a:t>包含课程备份的核心功能：备份，恢复和导入的课程。</a:t>
            </a:r>
            <a:br>
              <a:rPr lang="zh-CN" altLang="en-US" dirty="0"/>
            </a:br>
            <a:r>
              <a:rPr lang="en-US" altLang="zh-CN" b="1" dirty="0"/>
              <a:t>blocks</a:t>
            </a:r>
            <a:r>
              <a:rPr lang="zh-CN" altLang="en-US" b="1" dirty="0"/>
              <a:t>：</a:t>
            </a:r>
            <a:r>
              <a:rPr lang="zh-CN" altLang="en-US" dirty="0"/>
              <a:t>界面板块基本模块及扩展模块</a:t>
            </a:r>
            <a:br>
              <a:rPr lang="zh-CN" altLang="en-US" dirty="0"/>
            </a:br>
            <a:r>
              <a:rPr lang="zh-CN" altLang="en-US" dirty="0"/>
              <a:t>板块用于显示信息框，可以在</a:t>
            </a:r>
            <a:r>
              <a:rPr lang="en-US" altLang="zh-CN" dirty="0"/>
              <a:t>Moodle</a:t>
            </a:r>
            <a:r>
              <a:rPr lang="zh-CN" altLang="en-US" dirty="0"/>
              <a:t>页面的右侧或左侧栏。这是最简单的可扩展的模块设计类型。</a:t>
            </a:r>
            <a:br>
              <a:rPr lang="zh-CN" altLang="en-US" dirty="0"/>
            </a:br>
            <a:r>
              <a:rPr lang="en-US" altLang="zh-CN" b="1" dirty="0" err="1"/>
              <a:t>enrol</a:t>
            </a:r>
            <a:r>
              <a:rPr lang="zh-CN" altLang="en-US" b="1" dirty="0"/>
              <a:t>：</a:t>
            </a:r>
            <a:r>
              <a:rPr lang="zh-CN" altLang="en-US" dirty="0"/>
              <a:t>注册模块</a:t>
            </a:r>
            <a:br>
              <a:rPr lang="zh-CN" altLang="en-US" dirty="0"/>
            </a:br>
            <a:r>
              <a:rPr lang="zh-CN" altLang="en-US" dirty="0"/>
              <a:t>包含所有的</a:t>
            </a:r>
            <a:r>
              <a:rPr lang="en-US" altLang="zh-CN" dirty="0"/>
              <a:t>Moodle</a:t>
            </a:r>
            <a:r>
              <a:rPr lang="zh-CN" altLang="en-US" dirty="0"/>
              <a:t>的注册模块。注册模块控制课程级角色分配（注册）的创建和管理。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9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764704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course</a:t>
            </a:r>
            <a:r>
              <a:rPr lang="zh-CN" altLang="en-US" b="1" dirty="0"/>
              <a:t>：</a:t>
            </a:r>
            <a:r>
              <a:rPr lang="zh-CN" altLang="en-US" dirty="0"/>
              <a:t>显示和管理课程的代码</a:t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/>
              <a:t>Moodle</a:t>
            </a:r>
            <a:r>
              <a:rPr lang="zh-CN" altLang="en-US" dirty="0"/>
              <a:t>重要的组成部分，</a:t>
            </a:r>
            <a:r>
              <a:rPr lang="en-US" altLang="zh-CN" dirty="0"/>
              <a:t>Moodle</a:t>
            </a:r>
            <a:r>
              <a:rPr lang="zh-CN" altLang="en-US" dirty="0"/>
              <a:t>是围绕课程组织的。开发人员最有可能修改或增加课程的格式和报告</a:t>
            </a:r>
            <a:r>
              <a:rPr lang="zh-CN" altLang="en-US" dirty="0" smtClean="0"/>
              <a:t>。另外还可以定制</a:t>
            </a:r>
            <a:r>
              <a:rPr lang="zh-CN" altLang="en-US" dirty="0"/>
              <a:t>课程格式</a:t>
            </a:r>
            <a:r>
              <a:rPr lang="zh-CN" altLang="en-US" dirty="0" smtClean="0"/>
              <a:t>，用于</a:t>
            </a:r>
            <a:r>
              <a:rPr lang="zh-CN" altLang="en-US" dirty="0"/>
              <a:t>改变课程的布局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en-US" altLang="zh-CN" b="1" dirty="0"/>
              <a:t>files</a:t>
            </a:r>
            <a:r>
              <a:rPr lang="zh-CN" altLang="en-US" b="1" dirty="0"/>
              <a:t>：</a:t>
            </a:r>
            <a:r>
              <a:rPr lang="zh-CN" altLang="en-US" dirty="0"/>
              <a:t>显示和管理上传文件的代码</a:t>
            </a:r>
            <a:br>
              <a:rPr lang="zh-CN" altLang="en-US" dirty="0"/>
            </a:br>
            <a:r>
              <a:rPr lang="zh-CN" altLang="en-US" dirty="0"/>
              <a:t>该文件组件控制文件的上传，访问控制，并查看文件。文件管理在</a:t>
            </a:r>
            <a:r>
              <a:rPr lang="en-US" altLang="zh-CN" dirty="0"/>
              <a:t>Moodle2.0</a:t>
            </a:r>
            <a:r>
              <a:rPr lang="zh-CN" altLang="en-US" dirty="0"/>
              <a:t>中改写变化很大。</a:t>
            </a:r>
            <a:r>
              <a:rPr lang="en-US" altLang="zh-CN" dirty="0" smtClean="0"/>
              <a:t>Moodle2.0</a:t>
            </a:r>
            <a:r>
              <a:rPr lang="zh-CN" altLang="en-US" dirty="0"/>
              <a:t>将允许外部文件库中的文件存储和使用，如：</a:t>
            </a:r>
            <a:r>
              <a:rPr lang="en-US" altLang="zh-CN" dirty="0"/>
              <a:t>Alfresco, Box.net, and Google Docs</a:t>
            </a:r>
            <a:r>
              <a:rPr lang="zh-CN" altLang="en-US" dirty="0"/>
              <a:t>等。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2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764704"/>
            <a:ext cx="8136904" cy="54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/>
              <a:t>Moodle</a:t>
            </a:r>
            <a:r>
              <a:rPr lang="zh-CN" altLang="en-US" b="1" dirty="0"/>
              <a:t>主要目录结构</a:t>
            </a:r>
            <a:br>
              <a:rPr lang="zh-CN" altLang="en-US" b="1" dirty="0"/>
            </a:br>
            <a:r>
              <a:rPr lang="en-US" altLang="zh-CN" b="1" dirty="0"/>
              <a:t>filter</a:t>
            </a:r>
            <a:r>
              <a:rPr lang="zh-CN" altLang="en-US" b="1" dirty="0"/>
              <a:t>：</a:t>
            </a:r>
            <a:r>
              <a:rPr lang="zh-CN" altLang="en-US" dirty="0"/>
              <a:t>过滤器</a:t>
            </a:r>
            <a:br>
              <a:rPr lang="zh-CN" altLang="en-US" dirty="0"/>
            </a:br>
            <a:r>
              <a:rPr lang="zh-CN" altLang="en-US" dirty="0" smtClean="0"/>
              <a:t>过滤器系统是关联从数据库到页面创建用户输入的内容。过滤器匹配和修改页面显示之前。它需要考虑到性能的影响，需要认真制定。</a:t>
            </a:r>
            <a:br>
              <a:rPr lang="zh-CN" altLang="en-US" dirty="0" smtClean="0"/>
            </a:br>
            <a:r>
              <a:rPr lang="en-US" altLang="zh-CN" b="1" dirty="0" err="1" smtClean="0"/>
              <a:t>lang</a:t>
            </a:r>
            <a:r>
              <a:rPr lang="zh-CN" altLang="en-US" dirty="0"/>
              <a:t>：语言</a:t>
            </a:r>
            <a:r>
              <a:rPr lang="zh-CN" altLang="en-US" dirty="0" smtClean="0"/>
              <a:t>模块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包含核心系统的语言字符串。语言字符串映射也都存储在</a:t>
            </a:r>
            <a:r>
              <a:rPr lang="en-US" altLang="zh-CN" dirty="0"/>
              <a:t>Moodle</a:t>
            </a:r>
            <a:r>
              <a:rPr lang="zh-CN" altLang="en-US" dirty="0"/>
              <a:t>的数据</a:t>
            </a:r>
            <a:r>
              <a:rPr lang="en-US" altLang="zh-CN" dirty="0" err="1"/>
              <a:t>lang</a:t>
            </a:r>
            <a:r>
              <a:rPr lang="zh-CN" altLang="en-US" dirty="0"/>
              <a:t>文件夹。不同语言的对应文本，每个目录表示一种语言，并且和具体的模块对应。</a:t>
            </a:r>
            <a:br>
              <a:rPr lang="zh-CN" altLang="en-US" dirty="0"/>
            </a:b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8033" y="58854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见下页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63888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Moodle</a:t>
            </a: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结构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52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942</Words>
  <Application>Microsoft Office PowerPoint</Application>
  <PresentationFormat>全屏显示(4:3)</PresentationFormat>
  <Paragraphs>175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 Light</vt:lpstr>
      <vt:lpstr>Arial</vt:lpstr>
      <vt:lpstr>Calibri</vt:lpstr>
      <vt:lpstr>Microsoft New Tai Lue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Bob Atomic</cp:lastModifiedBy>
  <cp:revision>115</cp:revision>
  <dcterms:created xsi:type="dcterms:W3CDTF">2013-10-30T09:04:50Z</dcterms:created>
  <dcterms:modified xsi:type="dcterms:W3CDTF">2015-11-17T15:09:36Z</dcterms:modified>
</cp:coreProperties>
</file>