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93" r:id="rId30"/>
    <p:sldId id="294" r:id="rId31"/>
    <p:sldId id="295" r:id="rId32"/>
    <p:sldId id="287" r:id="rId33"/>
    <p:sldId id="286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43FDD3-6CDA-6147-8D32-8ADD10E9691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4"/>
            <p14:sldId id="285"/>
            <p14:sldId id="293"/>
            <p14:sldId id="294"/>
            <p14:sldId id="295"/>
            <p14:sldId id="287"/>
            <p14:sldId id="286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600200" y="1268700"/>
            <a:ext cx="6762749" cy="1470025"/>
          </a:xfrm>
        </p:spPr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框架介绍及编写</a:t>
            </a:r>
            <a:endParaRPr kumimoji="1"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600200" y="3486706"/>
            <a:ext cx="6762749" cy="1752600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MF1532008-</a:t>
            </a:r>
            <a:r>
              <a:rPr kumimoji="1" lang="zh-CN" altLang="en-US" sz="2400" dirty="0" smtClean="0"/>
              <a:t>曹辉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1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527678"/>
            <a:ext cx="7583487" cy="5652654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 smtClean="0"/>
              <a:t>之前浏览器发出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／</a:t>
            </a:r>
            <a:r>
              <a:rPr lang="en-US" altLang="zh-CN" dirty="0" smtClean="0"/>
              <a:t>{id}</a:t>
            </a:r>
            <a:r>
              <a:rPr lang="zh-CN" altLang="en-US" dirty="0" smtClean="0"/>
              <a:t> 通过路由交至</a:t>
            </a:r>
            <a:r>
              <a:rPr lang="en-US" altLang="zh-CN" dirty="0" smtClean="0"/>
              <a:t>UseController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showProfile</a:t>
            </a:r>
            <a:r>
              <a:rPr lang="zh-CN" altLang="en-US" dirty="0" smtClean="0"/>
              <a:t>方法处理，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页面，整个流程是一个简单的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过程。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所有的控制器都应该扩展基础控制器类</a:t>
            </a:r>
            <a:r>
              <a:rPr lang="zh-CN" altLang="en-US" dirty="0"/>
              <a:t>。</a:t>
            </a:r>
            <a:endParaRPr kumimoji="1" lang="en-US" altLang="zh-CN" dirty="0" smtClean="0"/>
          </a:p>
        </p:txBody>
      </p:sp>
      <p:pic>
        <p:nvPicPr>
          <p:cNvPr id="4" name="图片 3" descr="火狐截图_2015-11-03T07-31-55.989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527678"/>
            <a:ext cx="5834110" cy="34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790" y="520406"/>
            <a:ext cx="7583487" cy="1044388"/>
          </a:xfrm>
        </p:spPr>
        <p:txBody>
          <a:bodyPr/>
          <a:lstStyle/>
          <a:p>
            <a:r>
              <a:rPr kumimoji="1" lang="zh-CN" altLang="en-US" dirty="0" smtClean="0"/>
              <a:t>视图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2247018"/>
            <a:ext cx="7583487" cy="4208930"/>
          </a:xfrm>
        </p:spPr>
        <p:txBody>
          <a:bodyPr/>
          <a:lstStyle/>
          <a:p>
            <a:r>
              <a:rPr lang="zh-CN" altLang="en-US" dirty="0"/>
              <a:t>视图里面包含了你应用程序所提供的 </a:t>
            </a:r>
            <a:r>
              <a:rPr lang="en-US" altLang="zh-CN" dirty="0"/>
              <a:t>HTML </a:t>
            </a:r>
            <a:r>
              <a:rPr lang="zh-CN" altLang="en-US" dirty="0"/>
              <a:t>代码，并且提供一个简单的方式来分离控制器和网页呈现上的逻辑。视图被保存在 </a:t>
            </a:r>
            <a:r>
              <a:rPr lang="en-US" altLang="zh-CN" dirty="0"/>
              <a:t>resources/views </a:t>
            </a:r>
            <a:r>
              <a:rPr lang="zh-CN" altLang="en-US" dirty="0"/>
              <a:t>文件夹内。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14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火狐截图_2015-11-03T07-40-54.839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2" y="1132580"/>
            <a:ext cx="4099542" cy="1361238"/>
          </a:xfrm>
          <a:prstGeom prst="rect">
            <a:avLst/>
          </a:prstGeom>
        </p:spPr>
      </p:pic>
      <p:pic>
        <p:nvPicPr>
          <p:cNvPr id="5" name="图片 4" descr="火狐截图_2015-11-03T07-41-11.166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2" y="3600886"/>
            <a:ext cx="5768026" cy="1471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012" y="513573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一个简单</a:t>
            </a:r>
            <a:r>
              <a:rPr lang="zh-CN" altLang="en-US" sz="2200" dirty="0" smtClean="0">
                <a:solidFill>
                  <a:schemeClr val="bg1"/>
                </a:solidFill>
              </a:rPr>
              <a:t>的视图看起来可能像这样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6007" y="2882467"/>
            <a:ext cx="6622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这个视图可以使用以下的代码传递到用户</a:t>
            </a:r>
            <a:r>
              <a:rPr lang="zh-CN" altLang="en-US" sz="2200" dirty="0" smtClean="0">
                <a:solidFill>
                  <a:schemeClr val="bg1"/>
                </a:solidFill>
              </a:rPr>
              <a:t>的浏览器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0662" y="5344717"/>
            <a:ext cx="793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View </a:t>
            </a:r>
            <a:r>
              <a:rPr lang="zh-CN" altLang="en-US" sz="2200" dirty="0">
                <a:solidFill>
                  <a:schemeClr val="bg1"/>
                </a:solidFill>
              </a:rPr>
              <a:t>方法的第一个参数会对应到 </a:t>
            </a:r>
            <a:r>
              <a:rPr lang="en-US" altLang="zh-CN" sz="2200" dirty="0">
                <a:solidFill>
                  <a:schemeClr val="bg1"/>
                </a:solidFill>
              </a:rPr>
              <a:t>resources/views </a:t>
            </a:r>
            <a:r>
              <a:rPr lang="zh-CN" altLang="en-US" sz="2200" dirty="0">
                <a:solidFill>
                  <a:schemeClr val="bg1"/>
                </a:solidFill>
              </a:rPr>
              <a:t>文件夹内视图文件的名称</a:t>
            </a:r>
            <a:r>
              <a:rPr lang="zh-CN" altLang="en-US" sz="2200" dirty="0" smtClean="0">
                <a:solidFill>
                  <a:schemeClr val="bg1"/>
                </a:solidFill>
              </a:rPr>
              <a:t>；第二个参数是一个能够在视图内</a:t>
            </a:r>
            <a:r>
              <a:rPr lang="zh-CN" altLang="en-US" sz="2200" dirty="0">
                <a:solidFill>
                  <a:schemeClr val="bg1"/>
                </a:solidFill>
              </a:rPr>
              <a:t>取用的数据数组。</a:t>
            </a:r>
          </a:p>
        </p:txBody>
      </p:sp>
    </p:spTree>
    <p:extLst>
      <p:ext uri="{BB962C8B-B14F-4D97-AF65-F5344CB8AC3E}">
        <p14:creationId xmlns:p14="http://schemas.microsoft.com/office/powerpoint/2010/main" val="92470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534498"/>
            <a:ext cx="7583487" cy="4208930"/>
          </a:xfrm>
        </p:spPr>
        <p:txBody>
          <a:bodyPr/>
          <a:lstStyle/>
          <a:p>
            <a:r>
              <a:rPr kumimoji="1" lang="zh-CN" altLang="en-US" dirty="0" smtClean="0"/>
              <a:t>以上便是一个简单的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流程，我们可以先编写一个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页面，里面包含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代码和处理逻辑，然后分配路由，在路由中可以交由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处理，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可以从数据库中获取并处理数据，然后将数据传入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渲染并显示在客户端浏览器上。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当然，</a:t>
            </a:r>
            <a:r>
              <a:rPr kumimoji="1" lang="en-US" altLang="zh-CN" dirty="0" smtClean="0"/>
              <a:t>laravel</a:t>
            </a:r>
            <a:r>
              <a:rPr kumimoji="1" lang="zh-CN" altLang="en-US" dirty="0" smtClean="0"/>
              <a:t>并不是只有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模型，还有依赖注入、</a:t>
            </a:r>
            <a:r>
              <a:rPr kumimoji="1" lang="sv-SE" altLang="zh-CN" dirty="0"/>
              <a:t>Blade </a:t>
            </a:r>
            <a:r>
              <a:rPr kumimoji="1" lang="zh-CN" altLang="sv-SE" dirty="0" smtClean="0"/>
              <a:t>模板</a:t>
            </a:r>
            <a:r>
              <a:rPr kumimoji="1" lang="zh-CN" altLang="en-US" dirty="0" smtClean="0"/>
              <a:t>、</a:t>
            </a:r>
            <a:r>
              <a:rPr lang="en-US" altLang="zh-CN" dirty="0"/>
              <a:t>Eloquent ORM </a:t>
            </a:r>
            <a:r>
              <a:rPr lang="zh-CN" altLang="en-US" dirty="0" smtClean="0"/>
              <a:t>等特性帮助简化开发。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编写一个简单的</a:t>
            </a:r>
            <a:r>
              <a:rPr lang="en-US" altLang="zh-TW" dirty="0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了解了</a:t>
            </a:r>
            <a:r>
              <a:rPr kumimoji="1" lang="en-US" altLang="zh-CN" dirty="0" smtClean="0"/>
              <a:t>laravel</a:t>
            </a:r>
            <a:r>
              <a:rPr kumimoji="1" lang="zh-CN" altLang="en-US" dirty="0" smtClean="0"/>
              <a:t>最基本的功能和使用，下面我们尝试编写一个最最最最最最简单简陋的框架</a:t>
            </a:r>
            <a:r>
              <a:rPr kumimoji="1" lang="en-US" altLang="zh-CN" dirty="0" smtClean="0"/>
              <a:t>⊙﹏⊙</a:t>
            </a:r>
          </a:p>
          <a:p>
            <a:r>
              <a:rPr kumimoji="1" lang="zh-CN" altLang="en-US" dirty="0" smtClean="0"/>
              <a:t>它只实现了最基础的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功能，可以分发路由，将请求转交给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处理，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可以装载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，处理完后可以返回一个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28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821978"/>
            <a:ext cx="7583487" cy="537384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作为一个框架，首先要有自己的目录结构，当然我们这里定义最简单的目录结构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Framework:</a:t>
            </a:r>
            <a:r>
              <a:rPr kumimoji="1" lang="zh-CN" altLang="en-US" dirty="0" smtClean="0"/>
              <a:t>框架存放目录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APPs: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用户的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存放目录，里面有以下子目录</a:t>
            </a:r>
          </a:p>
          <a:p>
            <a:pPr lvl="1"/>
            <a:r>
              <a:rPr kumimoji="1" lang="en-US" altLang="en-US" dirty="0" smtClean="0"/>
              <a:t>Configs: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配置文件存放目录</a:t>
            </a:r>
          </a:p>
          <a:p>
            <a:pPr lvl="1"/>
            <a:r>
              <a:rPr kumimoji="1" lang="en-US" altLang="en-US" dirty="0" smtClean="0"/>
              <a:t>Controllers: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控制器存放目录</a:t>
            </a:r>
          </a:p>
          <a:p>
            <a:pPr lvl="1"/>
            <a:r>
              <a:rPr kumimoji="1" lang="en-US" altLang="en-US" dirty="0" smtClean="0"/>
              <a:t>Models: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模型存放目录</a:t>
            </a:r>
          </a:p>
          <a:p>
            <a:pPr lvl="1"/>
            <a:r>
              <a:rPr kumimoji="1" lang="en-US" altLang="en-US" dirty="0" smtClean="0"/>
              <a:t>Views: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视图存放目录</a:t>
            </a:r>
            <a:endParaRPr kumimoji="1" lang="en-US" altLang="en-US" dirty="0"/>
          </a:p>
          <a:p>
            <a:r>
              <a:rPr kumimoji="1" lang="en-US" altLang="en-US" dirty="0" smtClean="0"/>
              <a:t>Public: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网站根目录</a:t>
            </a:r>
          </a:p>
          <a:p>
            <a:pPr lvl="1"/>
            <a:r>
              <a:rPr kumimoji="1" lang="en-US" altLang="en-US" dirty="0" smtClean="0"/>
              <a:t>Index.php (最重要的入口文件)</a:t>
            </a:r>
          </a:p>
        </p:txBody>
      </p:sp>
    </p:spTree>
    <p:extLst>
      <p:ext uri="{BB962C8B-B14F-4D97-AF65-F5344CB8AC3E}">
        <p14:creationId xmlns:p14="http://schemas.microsoft.com/office/powerpoint/2010/main" val="211103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043" y="1271175"/>
            <a:ext cx="7583487" cy="5280905"/>
          </a:xfrm>
        </p:spPr>
        <p:txBody>
          <a:bodyPr/>
          <a:lstStyle/>
          <a:p>
            <a:r>
              <a:rPr kumimoji="1" lang="zh-CN" altLang="en-US" dirty="0" smtClean="0"/>
              <a:t>这里我们假定</a:t>
            </a:r>
            <a:r>
              <a:rPr kumimoji="1" lang="zh-CN" altLang="en-US" dirty="0"/>
              <a:t>入口文件</a:t>
            </a:r>
            <a:r>
              <a:rPr kumimoji="1" lang="en-US" altLang="zh-CN" dirty="0" smtClean="0"/>
              <a:t>index.php</a:t>
            </a:r>
            <a:r>
              <a:rPr kumimoji="1" lang="zh-CN" altLang="en-US" dirty="0"/>
              <a:t>负责将传递的请求交给对应的控制器，实际上也就是完成路由的功能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为了学习</a:t>
            </a:r>
            <a:r>
              <a:rPr kumimoji="1" lang="zh-CN" altLang="en-US" dirty="0"/>
              <a:t>的需要，可以将路由的功能简化，用户通过</a:t>
            </a:r>
            <a:r>
              <a:rPr kumimoji="1" lang="en-US" altLang="zh-CN" dirty="0"/>
              <a:t>GET</a:t>
            </a:r>
            <a:r>
              <a:rPr kumimoji="1" lang="zh-CN" altLang="en-US" dirty="0"/>
              <a:t>方式将控制器的</a:t>
            </a:r>
            <a:r>
              <a:rPr kumimoji="1" lang="zh-CN" altLang="en-US" dirty="0" smtClean="0"/>
              <a:t>名和方法的名传递过</a:t>
            </a:r>
            <a:r>
              <a:rPr kumimoji="1" lang="zh-CN" altLang="en-US" dirty="0"/>
              <a:t>来，入口文件接收到所有参数之后</a:t>
            </a:r>
            <a:r>
              <a:rPr kumimoji="1" lang="zh-CN" altLang="en-US" dirty="0" smtClean="0"/>
              <a:t>，依次获得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然后实例化这个类，再调用这个类的相应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8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723" y="867415"/>
            <a:ext cx="8224373" cy="47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&lt;?php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/>
              <a:t>controller = empty($_GET</a:t>
            </a:r>
            <a:r>
              <a:rPr lang="en-US" altLang="zh-CN" dirty="0" smtClean="0"/>
              <a:t>[’controller'</a:t>
            </a:r>
            <a:r>
              <a:rPr lang="en-US" altLang="zh-CN" dirty="0"/>
              <a:t>]) ? 'Index' : trim($_GET[</a:t>
            </a:r>
            <a:r>
              <a:rPr lang="en-US" altLang="zh-CN" dirty="0" smtClean="0"/>
              <a:t>'</a:t>
            </a:r>
            <a:r>
              <a:rPr lang="en-US" altLang="zh-CN" dirty="0"/>
              <a:t>controller</a:t>
            </a:r>
            <a:r>
              <a:rPr lang="en-US" altLang="zh-CN" dirty="0" smtClean="0"/>
              <a:t>'</a:t>
            </a:r>
            <a:r>
              <a:rPr lang="en-US" altLang="zh-CN" dirty="0"/>
              <a:t>])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$method</a:t>
            </a:r>
            <a:r>
              <a:rPr lang="en-US" altLang="zh-CN" dirty="0"/>
              <a:t> = empty($_GET[</a:t>
            </a:r>
            <a:r>
              <a:rPr lang="en-US" altLang="zh-CN" dirty="0" smtClean="0"/>
              <a:t>'</a:t>
            </a:r>
            <a:r>
              <a:rPr lang="en-US" altLang="zh-CN" dirty="0"/>
              <a:t>method</a:t>
            </a:r>
            <a:r>
              <a:rPr lang="en-US" altLang="zh-CN" dirty="0" smtClean="0"/>
              <a:t>']</a:t>
            </a:r>
            <a:r>
              <a:rPr lang="en-US" altLang="zh-CN" dirty="0"/>
              <a:t>) ? 'index' : trim($_GET[</a:t>
            </a:r>
            <a:r>
              <a:rPr lang="en-US" altLang="zh-CN" dirty="0" smtClean="0"/>
              <a:t>'</a:t>
            </a:r>
            <a:r>
              <a:rPr lang="en-US" altLang="zh-CN" dirty="0"/>
              <a:t>method</a:t>
            </a:r>
            <a:r>
              <a:rPr lang="en-US" altLang="zh-CN" dirty="0" smtClean="0"/>
              <a:t>'</a:t>
            </a:r>
            <a:r>
              <a:rPr lang="en-US" altLang="zh-CN" dirty="0"/>
              <a:t>]);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/>
              <a:t>controllerBasePath = dirname(__FILE__) . </a:t>
            </a:r>
            <a:r>
              <a:rPr lang="en-US" altLang="zh-CN" dirty="0" smtClean="0"/>
              <a:t>’/controllers</a:t>
            </a:r>
            <a:r>
              <a:rPr lang="en-US" altLang="zh-CN" dirty="0"/>
              <a:t>/'; </a:t>
            </a:r>
          </a:p>
          <a:p>
            <a:pPr marL="0" indent="0">
              <a:buNone/>
            </a:pPr>
            <a:r>
              <a:rPr lang="en-US" altLang="zh-CN" dirty="0"/>
              <a:t>$controllerFilePath = $controllerBasePath . $controller . 'Controller.php';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433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631" y="340769"/>
            <a:ext cx="7867319" cy="61183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if(is_file($</a:t>
            </a:r>
            <a:r>
              <a:rPr lang="en-US" altLang="zh-CN" dirty="0" smtClean="0"/>
              <a:t>controllerFilePath</a:t>
            </a:r>
            <a:r>
              <a:rPr lang="en-US" altLang="zh-CN" dirty="0"/>
              <a:t>)) {    </a:t>
            </a:r>
          </a:p>
          <a:p>
            <a:pPr marL="0" indent="0">
              <a:buNone/>
            </a:pPr>
            <a:r>
              <a:rPr lang="en-US" altLang="zh-CN" dirty="0" smtClean="0"/>
              <a:t>	include</a:t>
            </a:r>
            <a:r>
              <a:rPr lang="en-US" altLang="zh-CN" dirty="0"/>
              <a:t> $controllerFilePath; </a:t>
            </a:r>
          </a:p>
          <a:p>
            <a:pPr marL="0" indent="0">
              <a:buNone/>
            </a:pPr>
            <a:r>
              <a:rPr lang="en-US" altLang="zh-CN" dirty="0" smtClean="0"/>
              <a:t>	$</a:t>
            </a:r>
            <a:r>
              <a:rPr lang="en-US" altLang="zh-CN" dirty="0"/>
              <a:t>controllerName = $controller . 'Controller';     </a:t>
            </a:r>
          </a:p>
          <a:p>
            <a:pPr marL="0" indent="0">
              <a:buNone/>
            </a:pPr>
            <a:r>
              <a:rPr lang="en-US" altLang="zh-CN" dirty="0" smtClean="0"/>
              <a:t>	if</a:t>
            </a:r>
            <a:r>
              <a:rPr lang="en-US" altLang="zh-CN" dirty="0"/>
              <a:t>(class_exists($controllerName)) { 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		$</a:t>
            </a:r>
            <a:r>
              <a:rPr lang="en-US" altLang="zh-CN" dirty="0"/>
              <a:t>controllerHandler = new $controllerName()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	if</a:t>
            </a:r>
            <a:r>
              <a:rPr lang="en-US" altLang="zh-CN" dirty="0"/>
              <a:t>(method_exists($</a:t>
            </a:r>
            <a:r>
              <a:rPr lang="en-US" altLang="zh-CN" dirty="0" smtClean="0"/>
              <a:t>controllerHandler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/>
              <a:t>method</a:t>
            </a:r>
            <a:r>
              <a:rPr lang="en-US" altLang="zh-CN" dirty="0" smtClean="0"/>
              <a:t>)</a:t>
            </a:r>
            <a:r>
              <a:rPr lang="en-US" altLang="zh-CN" dirty="0"/>
              <a:t>) {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$</a:t>
            </a:r>
            <a:r>
              <a:rPr lang="en-US" altLang="zh-CN" dirty="0"/>
              <a:t>controllerHandler-&gt;</a:t>
            </a:r>
            <a:r>
              <a:rPr lang="en-US" altLang="zh-CN" dirty="0" smtClean="0"/>
              <a:t>$</a:t>
            </a:r>
            <a:r>
              <a:rPr lang="en-US" altLang="zh-CN" dirty="0"/>
              <a:t>method </a:t>
            </a:r>
            <a:r>
              <a:rPr lang="en-US" altLang="zh-CN" dirty="0" smtClean="0"/>
              <a:t>(</a:t>
            </a:r>
            <a:r>
              <a:rPr lang="en-US" altLang="zh-CN" dirty="0"/>
              <a:t>);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r>
              <a:rPr lang="en-US" altLang="zh-CN" dirty="0"/>
              <a:t> else 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echo</a:t>
            </a:r>
            <a:r>
              <a:rPr lang="en-US" altLang="zh-CN" dirty="0"/>
              <a:t> </a:t>
            </a:r>
            <a:r>
              <a:rPr lang="en-US" altLang="zh-CN" dirty="0" smtClean="0"/>
              <a:t>‘the</a:t>
            </a:r>
            <a:r>
              <a:rPr lang="en-US" altLang="zh-CN" dirty="0"/>
              <a:t> method does not </a:t>
            </a:r>
            <a:r>
              <a:rPr lang="en-US" altLang="zh-CN" dirty="0" smtClean="0"/>
              <a:t>exists’;</a:t>
            </a:r>
            <a:r>
              <a:rPr lang="zh-CN" altLang="en-US" dirty="0" smtClean="0"/>
              <a:t> </a:t>
            </a:r>
            <a:r>
              <a:rPr lang="en-US" altLang="zh-CN" dirty="0" smtClean="0"/>
              <a:t>}</a:t>
            </a:r>
            <a:r>
              <a:rPr lang="en-US" altLang="zh-CN" dirty="0"/>
              <a:t>   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r>
              <a:rPr lang="en-US" altLang="zh-CN" dirty="0"/>
              <a:t> else {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echo</a:t>
            </a:r>
            <a:r>
              <a:rPr lang="en-US" altLang="zh-CN" dirty="0"/>
              <a:t> </a:t>
            </a:r>
            <a:r>
              <a:rPr lang="en-US" altLang="zh-CN" dirty="0" smtClean="0"/>
              <a:t>‘the</a:t>
            </a:r>
            <a:r>
              <a:rPr lang="en-US" altLang="zh-CN" dirty="0"/>
              <a:t> class does not </a:t>
            </a:r>
            <a:r>
              <a:rPr lang="en-US" altLang="zh-CN" dirty="0" smtClean="0"/>
              <a:t>exists’;</a:t>
            </a:r>
            <a:r>
              <a:rPr lang="zh-CN" altLang="en-US" dirty="0" smtClean="0"/>
              <a:t> </a:t>
            </a:r>
            <a:r>
              <a:rPr lang="en-US" altLang="zh-CN" dirty="0" smtClean="0"/>
              <a:t>}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 else 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echo</a:t>
            </a:r>
            <a:r>
              <a:rPr lang="en-US" altLang="zh-CN" dirty="0"/>
              <a:t> 'controller not exists'; }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3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268338"/>
            <a:ext cx="7583487" cy="3765767"/>
          </a:xfrm>
        </p:spPr>
        <p:txBody>
          <a:bodyPr/>
          <a:lstStyle/>
          <a:p>
            <a:r>
              <a:rPr kumimoji="1" lang="zh-CN" altLang="en-US" dirty="0" smtClean="0"/>
              <a:t>这样，一个简单的路由分发功能也就实现了，当然缺陷很多，我们规定通过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方式来获取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的值，然后去寻找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文件，寻找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类，再实例化，最后调用对应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方法。如果没有相应的参数值，我们就调用默认的‘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’控制器的‘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’方法。</a:t>
            </a:r>
            <a:endParaRPr kumimoji="1" lang="en-US" altLang="zh-CN" dirty="0" smtClean="0"/>
          </a:p>
          <a:p>
            <a:r>
              <a:rPr kumimoji="1" lang="zh-CN" altLang="en-US" dirty="0"/>
              <a:t>当有了控制器之后，一切都变得简单了，</a:t>
            </a:r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模型</a:t>
            </a:r>
            <a:r>
              <a:rPr kumimoji="1" lang="zh-CN" altLang="en-US" dirty="0"/>
              <a:t>，我们可以把它看成是一个普通的类，只是在功</a:t>
            </a:r>
            <a:r>
              <a:rPr kumimoji="1" lang="zh-CN" altLang="en-US" dirty="0" smtClean="0"/>
              <a:t>能上负责业务逻辑</a:t>
            </a:r>
            <a:r>
              <a:rPr kumimoji="1" lang="zh-CN" altLang="en-US" dirty="0"/>
              <a:t>的处</a:t>
            </a:r>
            <a:r>
              <a:rPr kumimoji="1" lang="zh-CN" altLang="en-US" dirty="0" smtClean="0"/>
              <a:t>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40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Laravel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52717"/>
            <a:ext cx="7583487" cy="4208930"/>
          </a:xfrm>
        </p:spPr>
        <p:txBody>
          <a:bodyPr/>
          <a:lstStyle/>
          <a:p>
            <a:r>
              <a:rPr kumimoji="1" lang="zh-CN" altLang="en-US" dirty="0"/>
              <a:t>简洁、优雅的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开发框架</a:t>
            </a:r>
            <a:r>
              <a:rPr kumimoji="1" lang="en-US" altLang="zh-CN" dirty="0"/>
              <a:t>(PHP Web Framework</a:t>
            </a:r>
            <a:r>
              <a:rPr kumimoji="1" lang="en-US" altLang="zh-CN" dirty="0" smtClean="0"/>
              <a:t>)</a:t>
            </a:r>
          </a:p>
          <a:p>
            <a:r>
              <a:rPr lang="en-US" altLang="zh-CN" b="1" dirty="0" smtClean="0"/>
              <a:t>2014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2015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PHP</a:t>
            </a:r>
            <a:r>
              <a:rPr lang="zh-CN" altLang="en-US" b="1" dirty="0"/>
              <a:t>开发框架流行度排名：</a:t>
            </a:r>
            <a:r>
              <a:rPr lang="en-US" altLang="zh-CN" b="1" dirty="0"/>
              <a:t>Laravel</a:t>
            </a:r>
            <a:r>
              <a:rPr lang="zh-CN" altLang="en-US" b="1" dirty="0" smtClean="0"/>
              <a:t>居首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目前最新版本</a:t>
            </a:r>
            <a:r>
              <a:rPr kumimoji="1" lang="en-US" altLang="zh-CN" dirty="0" smtClean="0"/>
              <a:t>5.1.11</a:t>
            </a:r>
          </a:p>
          <a:p>
            <a:r>
              <a:rPr kumimoji="1" lang="en-US" altLang="zh-CN" dirty="0"/>
              <a:t>https://github.com/laravel/laravel</a:t>
            </a:r>
            <a:r>
              <a:rPr kumimoji="1" lang="en-US" altLang="zh-CN" dirty="0" smtClean="0"/>
              <a:t>/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69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852957"/>
            <a:ext cx="7583487" cy="5699123"/>
          </a:xfrm>
        </p:spPr>
        <p:txBody>
          <a:bodyPr/>
          <a:lstStyle/>
          <a:p>
            <a:r>
              <a:rPr kumimoji="1" lang="zh-CN" altLang="en-US" dirty="0" smtClean="0"/>
              <a:t>假设我们已经有一个简单的</a:t>
            </a:r>
            <a:r>
              <a:rPr kumimoji="1" lang="en-US" altLang="zh-CN" dirty="0" smtClean="0"/>
              <a:t>model</a:t>
            </a:r>
            <a:endParaRPr kumimoji="1" lang="en-US" altLang="zh-CN" dirty="0"/>
          </a:p>
          <a:p>
            <a:r>
              <a:rPr kumimoji="1" lang="en-US" altLang="zh-CN" dirty="0" smtClean="0"/>
              <a:t>&lt;?php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class IndexModel{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public function test(){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return ‘Hello World!’;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</a:p>
          <a:p>
            <a:pPr marL="0" indent="0">
              <a:buNone/>
            </a:pPr>
            <a:r>
              <a:rPr kumimoji="1" lang="zh-CN" altLang="en-US" dirty="0" smtClean="0"/>
              <a:t>这个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odel</a:t>
            </a:r>
            <a:r>
              <a:rPr kumimoji="1" lang="zh-CN" altLang="en-US" dirty="0" smtClean="0"/>
              <a:t>只是返回一个</a:t>
            </a:r>
            <a:r>
              <a:rPr kumimoji="1" lang="en-US" altLang="zh-CN" dirty="0" smtClean="0"/>
              <a:t>‘Hello World’,</a:t>
            </a:r>
            <a:r>
              <a:rPr kumimoji="1" lang="zh-CN" altLang="en-US" dirty="0"/>
              <a:t>那么控制器怎么使用这个</a:t>
            </a:r>
            <a:r>
              <a:rPr kumimoji="1" lang="zh-CN" altLang="en-US" dirty="0" smtClean="0"/>
              <a:t>模型，实际上也是首先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这个文件，然后实例化类</a:t>
            </a:r>
            <a:r>
              <a:rPr kumimoji="1" lang="zh-CN" altLang="en-US" dirty="0"/>
              <a:t>，调用相应的</a:t>
            </a:r>
            <a:r>
              <a:rPr kumimoji="1" lang="zh-CN" altLang="en-US" dirty="0" smtClean="0"/>
              <a:t>方法。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2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619581"/>
            <a:ext cx="7816633" cy="57311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&lt;?php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class IndexController {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</a:t>
            </a:r>
            <a:r>
              <a:rPr lang="en-US" altLang="zh-CN" dirty="0"/>
              <a:t> function index() {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	$</a:t>
            </a:r>
            <a:r>
              <a:rPr lang="en-US" altLang="zh-CN" dirty="0"/>
              <a:t>modelPath = dirname(__FILE__) . </a:t>
            </a:r>
            <a:r>
              <a:rPr lang="en-US" altLang="zh-CN" dirty="0" smtClean="0"/>
              <a:t>‘/</a:t>
            </a:r>
            <a:r>
              <a:rPr lang="en-US" altLang="zh-CN" dirty="0"/>
              <a:t>../</a:t>
            </a:r>
            <a:r>
              <a:rPr lang="en-US" altLang="zh-CN" dirty="0" smtClean="0"/>
              <a:t>models</a:t>
            </a:r>
            <a:r>
              <a:rPr lang="en-US" altLang="zh-CN" dirty="0"/>
              <a:t>/</a:t>
            </a:r>
            <a:r>
              <a:rPr lang="en-US" altLang="zh-CN" dirty="0" smtClean="0"/>
              <a:t>IndexModel.php’;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if</a:t>
            </a:r>
            <a:r>
              <a:rPr lang="en-US" altLang="zh-CN" dirty="0"/>
              <a:t>(file_exists($modelPath)) 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include</a:t>
            </a:r>
            <a:r>
              <a:rPr lang="en-US" altLang="zh-CN" dirty="0"/>
              <a:t> $modelPath;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$</a:t>
            </a:r>
            <a:r>
              <a:rPr lang="en-US" altLang="zh-CN" dirty="0"/>
              <a:t>model = new IndexModel()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 </a:t>
            </a:r>
            <a:r>
              <a:rPr lang="en-US" altLang="zh-CN" dirty="0" smtClean="0"/>
              <a:t>		echo</a:t>
            </a:r>
            <a:r>
              <a:rPr lang="en-US" altLang="zh-CN" dirty="0"/>
              <a:t> $model-&gt;test();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r>
              <a:rPr lang="en-US" altLang="zh-CN" dirty="0"/>
              <a:t> else 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echo</a:t>
            </a:r>
            <a:r>
              <a:rPr lang="en-US" altLang="zh-CN" dirty="0"/>
              <a:t> 'model does not exists';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43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588603"/>
            <a:ext cx="7583487" cy="544912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第一步分发路由给</a:t>
            </a:r>
            <a:r>
              <a:rPr kumimoji="1" lang="en-US" altLang="zh-CN" dirty="0" smtClean="0"/>
              <a:t>Controller</a:t>
            </a:r>
          </a:p>
          <a:p>
            <a:r>
              <a:rPr kumimoji="1" lang="zh-CN" altLang="en-US" dirty="0" smtClean="0"/>
              <a:t>第二步调用</a:t>
            </a:r>
            <a:r>
              <a:rPr kumimoji="1" lang="en-US" altLang="zh-CN" dirty="0" smtClean="0"/>
              <a:t>Model</a:t>
            </a:r>
            <a:endParaRPr kumimoji="1" lang="en-US" altLang="zh-CN" dirty="0"/>
          </a:p>
          <a:p>
            <a:r>
              <a:rPr kumimoji="1" lang="zh-CN" altLang="en-US" dirty="0" smtClean="0"/>
              <a:t>下一步就是链接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视图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sz="1800" dirty="0"/>
              <a:t>&lt;html&gt;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/>
              <a:t>head&gt;&lt;/head</a:t>
            </a:r>
            <a:r>
              <a:rPr lang="en-US" altLang="zh-CN" sz="1800" dirty="0" smtClean="0"/>
              <a:t>&gt;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&lt;</a:t>
            </a:r>
            <a:r>
              <a:rPr lang="en-US" altLang="zh-CN" sz="1800" dirty="0"/>
              <a:t>body&gt;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&lt;</a:t>
            </a:r>
            <a:r>
              <a:rPr lang="en-US" altLang="zh-CN" sz="1800" dirty="0"/>
              <a:t>p&gt;&lt;?php if(isset($</a:t>
            </a:r>
            <a:r>
              <a:rPr lang="en-US" altLang="zh-CN" sz="1800" dirty="0" smtClean="0"/>
              <a:t>val)</a:t>
            </a:r>
            <a:r>
              <a:rPr lang="en-US" altLang="zh-CN" sz="1800" dirty="0"/>
              <a:t>) {echo $</a:t>
            </a:r>
            <a:r>
              <a:rPr lang="en-US" altLang="zh-CN" sz="1800" dirty="0" smtClean="0"/>
              <a:t>val;</a:t>
            </a:r>
            <a:r>
              <a:rPr lang="en-US" altLang="zh-CN" sz="1800" dirty="0"/>
              <a:t> } ?&gt;&lt;/p</a:t>
            </a:r>
            <a:r>
              <a:rPr lang="en-US" altLang="zh-CN" sz="1800" dirty="0" smtClean="0"/>
              <a:t>&gt;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&lt;</a:t>
            </a:r>
            <a:r>
              <a:rPr lang="en-US" altLang="zh-CN" sz="1800" dirty="0"/>
              <a:t>/body&gt;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&lt;/html&gt;</a:t>
            </a:r>
            <a:endParaRPr lang="zh-CN" altLang="zh-CN" sz="1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31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747" y="294302"/>
            <a:ext cx="8425722" cy="6428164"/>
          </a:xfrm>
        </p:spPr>
        <p:txBody>
          <a:bodyPr>
            <a:normAutofit lnSpcReduction="10000"/>
          </a:bodyPr>
          <a:lstStyle/>
          <a:p>
            <a:pPr marL="295275" lvl="1" indent="0">
              <a:buNone/>
            </a:pPr>
            <a:r>
              <a:rPr lang="en-US" altLang="zh-CN" sz="1800" dirty="0"/>
              <a:t>&lt;?php 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class IndexController { 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public</a:t>
            </a:r>
            <a:r>
              <a:rPr lang="en-US" altLang="zh-CN" sz="1800" dirty="0"/>
              <a:t> function index() { 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$</a:t>
            </a:r>
            <a:r>
              <a:rPr lang="en-US" altLang="zh-CN" sz="1800" dirty="0"/>
              <a:t>modelPath = dirname(__FILE__) . '/../models/</a:t>
            </a:r>
            <a:r>
              <a:rPr lang="en-US" altLang="zh-CN" sz="1800" dirty="0" smtClean="0"/>
              <a:t>IndexModel.php’;</a:t>
            </a:r>
            <a:endParaRPr lang="en-US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if</a:t>
            </a:r>
            <a:r>
              <a:rPr lang="en-US" altLang="zh-CN" sz="1800" dirty="0"/>
              <a:t>(file_exists($modelPath)) </a:t>
            </a:r>
            <a:r>
              <a:rPr lang="en-US" altLang="zh-CN" sz="1800" dirty="0" smtClean="0"/>
              <a:t>{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include $modelPath; </a:t>
            </a:r>
            <a:endParaRPr lang="zh-CN" altLang="zh-CN" sz="1800" dirty="0" smtClean="0"/>
          </a:p>
          <a:p>
            <a:pPr marL="295275" lvl="1" indent="0">
              <a:buNone/>
            </a:pPr>
            <a:r>
              <a:rPr lang="en-US" altLang="zh-CN" sz="1800" dirty="0" smtClean="0"/>
              <a:t>			$model = new IndexModel();</a:t>
            </a:r>
            <a:endParaRPr lang="en-US" altLang="zh-CN" sz="1800" dirty="0"/>
          </a:p>
          <a:p>
            <a:pPr marL="295275" lvl="1" indent="0">
              <a:buNone/>
            </a:pPr>
            <a:r>
              <a:rPr lang="en-US" altLang="zh-CN" sz="1800" dirty="0" smtClean="0"/>
              <a:t>			$val</a:t>
            </a:r>
            <a:r>
              <a:rPr lang="en-US" altLang="zh-CN" sz="1800" dirty="0"/>
              <a:t> =  $model-&gt;test(); 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 smtClean="0"/>
              <a:t>			$</a:t>
            </a:r>
            <a:r>
              <a:rPr lang="en-US" altLang="zh-CN" sz="1800" dirty="0"/>
              <a:t>viewPath = dirname(__FILE__) . '/../views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view.php</a:t>
            </a:r>
            <a:r>
              <a:rPr lang="en-US" altLang="zh-CN" sz="1800" dirty="0" smtClean="0"/>
              <a:t>’;</a:t>
            </a:r>
            <a:endParaRPr lang="en-US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if</a:t>
            </a:r>
            <a:r>
              <a:rPr lang="en-US" altLang="zh-CN" sz="1800" dirty="0"/>
              <a:t>(file_exists($viewPath)) </a:t>
            </a:r>
            <a:r>
              <a:rPr lang="en-US" altLang="zh-CN" sz="1800" dirty="0" smtClean="0"/>
              <a:t>{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include</a:t>
            </a:r>
            <a:r>
              <a:rPr lang="en-US" altLang="zh-CN" sz="1800" dirty="0"/>
              <a:t> $viewPath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}</a:t>
            </a:r>
            <a:r>
              <a:rPr lang="en-US" altLang="zh-CN" sz="1800" dirty="0"/>
              <a:t> else { 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 smtClean="0"/>
              <a:t>				echo</a:t>
            </a:r>
            <a:r>
              <a:rPr lang="en-US" altLang="zh-CN" sz="1800" dirty="0"/>
              <a:t> 'view does not exists'</a:t>
            </a:r>
            <a:r>
              <a:rPr lang="en-US" altLang="zh-CN" sz="1800" dirty="0" smtClean="0"/>
              <a:t>;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}</a:t>
            </a:r>
            <a:r>
              <a:rPr lang="en-US" altLang="zh-CN" sz="1800" dirty="0"/>
              <a:t> </a:t>
            </a:r>
          </a:p>
          <a:p>
            <a:pPr marL="295275" lvl="1" indent="0">
              <a:buNone/>
            </a:pPr>
            <a:r>
              <a:rPr lang="en-US" altLang="zh-CN" sz="1800" dirty="0" smtClean="0"/>
              <a:t>		}</a:t>
            </a:r>
            <a:r>
              <a:rPr lang="en-US" altLang="zh-CN" sz="1800" dirty="0"/>
              <a:t> else { 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 echo 'model does not exists'; 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}</a:t>
            </a:r>
            <a:r>
              <a:rPr lang="en-US" altLang="zh-CN" sz="1800" dirty="0"/>
              <a:t> 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  <a:r>
              <a:rPr lang="en-US" altLang="zh-CN" sz="1800" dirty="0"/>
              <a:t> </a:t>
            </a:r>
          </a:p>
          <a:p>
            <a:pPr marL="295275" lvl="1" indent="0">
              <a:buNone/>
            </a:pPr>
            <a:r>
              <a:rPr lang="en-US" altLang="zh-CN" sz="1800" dirty="0" smtClean="0"/>
              <a:t>}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917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758988"/>
            <a:ext cx="7785656" cy="549559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这样一个</a:t>
            </a:r>
            <a:r>
              <a:rPr kumimoji="1" lang="en-US" altLang="zh-CN" dirty="0"/>
              <a:t>MVC</a:t>
            </a:r>
            <a:r>
              <a:rPr kumimoji="1" lang="zh-CN" altLang="en-US" dirty="0"/>
              <a:t>的应用就搭起来了，</a:t>
            </a:r>
            <a:r>
              <a:rPr kumimoji="1" lang="zh-CN" altLang="en-US" dirty="0" smtClean="0"/>
              <a:t>虽然比较简陋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但框架的雏形已经有了。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用户向服务器发送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请求，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名和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名都在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里，服务器入口文件</a:t>
            </a:r>
            <a:r>
              <a:rPr kumimoji="1" lang="en-US" altLang="zh-CN" dirty="0" smtClean="0"/>
              <a:t>index.php</a:t>
            </a:r>
            <a:r>
              <a:rPr kumimoji="1" lang="zh-CN" altLang="en-US" dirty="0" smtClean="0"/>
              <a:t>接收到请求，从</a:t>
            </a:r>
            <a:r>
              <a:rPr lang="en-US" altLang="zh-CN" dirty="0"/>
              <a:t>$</a:t>
            </a:r>
            <a:r>
              <a:rPr lang="en-US" altLang="zh-CN" dirty="0" smtClean="0"/>
              <a:t>_GET</a:t>
            </a:r>
            <a:r>
              <a:rPr lang="zh-CN" altLang="en-US" dirty="0" smtClean="0"/>
              <a:t>参数里获取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名和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名，</a:t>
            </a:r>
            <a:r>
              <a:rPr kumimoji="1" lang="zh-CN" altLang="en-US" dirty="0"/>
              <a:t>然后去寻找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文件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这个文件，再寻找</a:t>
            </a:r>
            <a:r>
              <a:rPr kumimoji="1" lang="en-US" altLang="zh-CN" dirty="0" smtClean="0"/>
              <a:t>controller</a:t>
            </a:r>
            <a:r>
              <a:rPr kumimoji="1" lang="zh-CN" altLang="en-US" dirty="0"/>
              <a:t>类</a:t>
            </a:r>
            <a:r>
              <a:rPr kumimoji="1" lang="zh-CN" altLang="en-US" dirty="0" smtClean="0"/>
              <a:t>，实例化之后调用对应</a:t>
            </a:r>
            <a:r>
              <a:rPr kumimoji="1" lang="en-US" altLang="zh-CN" dirty="0"/>
              <a:t>Method</a:t>
            </a:r>
            <a:r>
              <a:rPr kumimoji="1" lang="zh-CN" altLang="en-US" dirty="0" smtClean="0"/>
              <a:t>方法。在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方法里以类似的形式</a:t>
            </a:r>
            <a:r>
              <a:rPr kumimoji="1" lang="en-US" altLang="zh-CN" dirty="0" smtClean="0"/>
              <a:t>include Mod</a:t>
            </a:r>
            <a:r>
              <a:rPr kumimoji="1" lang="en-US" altLang="en-US" dirty="0" smtClean="0"/>
              <a:t>el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文件和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文件，</a:t>
            </a:r>
            <a:r>
              <a:rPr kumimoji="1" lang="zh-CN" altLang="en-US" dirty="0" smtClean="0"/>
              <a:t>再调用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类里的业务逻辑，将处理得到的结果交给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显示。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当然问题还是很多，譬如依旧还存在很多的冗余代码，还有怎样自动导入，怎样拦截请求等，这些留待同学们课后研究。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1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02727"/>
            <a:ext cx="7583487" cy="774827"/>
          </a:xfrm>
        </p:spPr>
        <p:txBody>
          <a:bodyPr/>
          <a:lstStyle/>
          <a:p>
            <a:r>
              <a:rPr kumimoji="1" lang="zh-CN" altLang="en-US" dirty="0" smtClean="0"/>
              <a:t>实习项目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745666"/>
            <a:ext cx="7832121" cy="42089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zh-CN" dirty="0" smtClean="0"/>
              <a:t>客户关系管理系统</a:t>
            </a:r>
            <a:endParaRPr lang="en-US" altLang="zh-CN" dirty="0" smtClean="0"/>
          </a:p>
          <a:p>
            <a:r>
              <a:rPr lang="zh-CN" altLang="en-US" dirty="0" smtClean="0"/>
              <a:t>技术概述：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前端技术：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JS</a:t>
            </a:r>
            <a:r>
              <a:rPr lang="zh-CN" altLang="zh-CN" dirty="0"/>
              <a:t>、</a:t>
            </a:r>
            <a:r>
              <a:rPr lang="en-US" altLang="zh-CN" dirty="0"/>
              <a:t>AJAX</a:t>
            </a:r>
            <a:r>
              <a:rPr lang="zh-CN" altLang="zh-CN" dirty="0"/>
              <a:t>、</a:t>
            </a:r>
            <a:r>
              <a:rPr lang="en-US" altLang="zh-CN" dirty="0"/>
              <a:t>jQuery</a:t>
            </a:r>
            <a:r>
              <a:rPr lang="zh-CN" altLang="zh-CN" dirty="0"/>
              <a:t>、</a:t>
            </a:r>
            <a:r>
              <a:rPr lang="en-US" altLang="zh-CN" dirty="0" smtClean="0"/>
              <a:t>Bootstrap</a:t>
            </a:r>
          </a:p>
          <a:p>
            <a:pPr lvl="1"/>
            <a:r>
              <a:rPr lang="zh-CN" altLang="en-US" dirty="0" smtClean="0"/>
              <a:t>模板语言：</a:t>
            </a:r>
            <a:r>
              <a:rPr lang="en-US" altLang="zh-CN" dirty="0" smtClean="0"/>
              <a:t>FreeMarker</a:t>
            </a:r>
          </a:p>
          <a:p>
            <a:pPr lvl="1"/>
            <a:r>
              <a:rPr lang="zh-CN" altLang="en-US" dirty="0" smtClean="0"/>
              <a:t>后端技术：</a:t>
            </a:r>
            <a:r>
              <a:rPr lang="en-US" altLang="zh-CN" dirty="0"/>
              <a:t>Spring+Hibernate</a:t>
            </a:r>
            <a:r>
              <a:rPr lang="zh-CN" altLang="zh-CN" dirty="0" smtClean="0"/>
              <a:t>开发框架</a:t>
            </a:r>
            <a:r>
              <a:rPr lang="zh-CN" altLang="en-US" dirty="0" smtClean="0"/>
              <a:t>、</a:t>
            </a:r>
            <a:r>
              <a:rPr lang="en-US" altLang="zh-CN" dirty="0"/>
              <a:t>Shiro</a:t>
            </a:r>
            <a:r>
              <a:rPr lang="zh-CN" altLang="zh-CN" dirty="0"/>
              <a:t>权限控制，</a:t>
            </a:r>
            <a:r>
              <a:rPr lang="en-US" altLang="zh-CN" dirty="0"/>
              <a:t>Sonar</a:t>
            </a:r>
            <a:r>
              <a:rPr lang="zh-CN" altLang="zh-CN" dirty="0"/>
              <a:t>代码质量管理，</a:t>
            </a:r>
            <a:r>
              <a:rPr lang="en-US" altLang="zh-CN" dirty="0"/>
              <a:t>SVN</a:t>
            </a:r>
            <a:r>
              <a:rPr lang="zh-CN" altLang="zh-CN" dirty="0"/>
              <a:t>版本</a:t>
            </a:r>
            <a:r>
              <a:rPr lang="zh-CN" altLang="zh-CN" dirty="0" smtClean="0"/>
              <a:t>控制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546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系统专为中小型企业量</a:t>
            </a:r>
            <a:r>
              <a:rPr lang="zh-CN" altLang="en-US" dirty="0" smtClean="0"/>
              <a:t>身</a:t>
            </a:r>
            <a:r>
              <a:rPr lang="zh-CN" altLang="en-US" dirty="0"/>
              <a:t>定制，建立统一的客户关系管理平台，满足用户对客户关系管理的业务需</a:t>
            </a:r>
            <a:r>
              <a:rPr lang="zh-CN" altLang="en-US" dirty="0" smtClean="0"/>
              <a:t>求。 </a:t>
            </a:r>
            <a:endParaRPr lang="en-US" altLang="zh-CN" dirty="0" smtClean="0"/>
          </a:p>
          <a:p>
            <a:r>
              <a:rPr lang="zh-CN" altLang="zh-CN" dirty="0" smtClean="0"/>
              <a:t>系统分为</a:t>
            </a:r>
            <a:r>
              <a:rPr lang="zh-CN" altLang="zh-CN" dirty="0"/>
              <a:t>前后台，前台主要分为</a:t>
            </a:r>
            <a:r>
              <a:rPr lang="en-US" altLang="zh-CN" dirty="0"/>
              <a:t>5</a:t>
            </a:r>
            <a:r>
              <a:rPr lang="zh-CN" altLang="zh-CN" dirty="0"/>
              <a:t>个模块，每个模块都有各自子功能，依次为客户信息管理，包括个人信息、通讯录、日程管理、沟通记录统计、客户联系跟进；销售流程管理，包括线索模块、商机模块、合同模块、售后模块；市场活动管理，包括营业活动统计、图表模块、报表模块；产品管理，包括供应商管理、产品销售统计；个人工作台，包括工作报告、营业目标等功能。</a:t>
            </a:r>
          </a:p>
          <a:p>
            <a:r>
              <a:rPr lang="zh-CN" altLang="zh-CN" dirty="0"/>
              <a:t>后台主要分为</a:t>
            </a:r>
            <a:r>
              <a:rPr lang="en-US" altLang="zh-CN" dirty="0"/>
              <a:t>3</a:t>
            </a:r>
            <a:r>
              <a:rPr lang="zh-CN" altLang="zh-CN" dirty="0"/>
              <a:t>个模块，依次为用户管理，包括帐号管理、角色管理、权限管理；菜单管理；模板管理，包括图表模板、报表模板。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32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分层设计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系统划分为五层，界面层</a:t>
            </a:r>
            <a:r>
              <a:rPr lang="en-US" altLang="zh-CN" dirty="0"/>
              <a:t>(UI Layer)</a:t>
            </a:r>
            <a:r>
              <a:rPr lang="zh-CN" altLang="zh-CN" dirty="0"/>
              <a:t>、业务层</a:t>
            </a:r>
            <a:r>
              <a:rPr lang="en-US" altLang="zh-CN" dirty="0"/>
              <a:t>(Business Layer)</a:t>
            </a:r>
            <a:r>
              <a:rPr lang="zh-CN" altLang="zh-CN" dirty="0"/>
              <a:t>、服务层</a:t>
            </a:r>
            <a:r>
              <a:rPr lang="en-US" altLang="zh-CN" dirty="0"/>
              <a:t>(Service Layer)</a:t>
            </a:r>
            <a:r>
              <a:rPr lang="zh-CN" altLang="zh-CN" dirty="0"/>
              <a:t>、数据访问层</a:t>
            </a:r>
            <a:r>
              <a:rPr lang="en-US" altLang="zh-CN" dirty="0"/>
              <a:t>(Data Access Layer)</a:t>
            </a:r>
            <a:r>
              <a:rPr lang="zh-CN" altLang="zh-CN" dirty="0"/>
              <a:t>以及数据库层</a:t>
            </a:r>
            <a:r>
              <a:rPr lang="en-US" altLang="zh-CN" dirty="0"/>
              <a:t>(DB Layer)</a:t>
            </a:r>
            <a:r>
              <a:rPr lang="zh-CN" altLang="zh-CN" dirty="0"/>
              <a:t>，五层间通过数据模型串联起来。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08" y="3606355"/>
            <a:ext cx="6007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系统采用</a:t>
            </a:r>
            <a:r>
              <a:rPr lang="en-US" altLang="zh-CN" dirty="0"/>
              <a:t>B/S</a:t>
            </a:r>
            <a:r>
              <a:rPr lang="zh-CN" altLang="zh-CN" dirty="0"/>
              <a:t>结构</a:t>
            </a:r>
            <a:r>
              <a:rPr lang="zh-CN" altLang="zh-CN" dirty="0" smtClean="0"/>
              <a:t>，界面层</a:t>
            </a:r>
            <a:r>
              <a:rPr lang="zh-CN" altLang="zh-CN" dirty="0"/>
              <a:t>包括</a:t>
            </a:r>
            <a:r>
              <a:rPr lang="en-US" altLang="zh-CN" dirty="0"/>
              <a:t>Web</a:t>
            </a:r>
            <a:r>
              <a:rPr lang="zh-CN" altLang="zh-CN" dirty="0"/>
              <a:t>页面，服务接口和事件处理放在业务逻辑</a:t>
            </a:r>
            <a:r>
              <a:rPr lang="en-US" altLang="zh-CN" dirty="0"/>
              <a:t>Controller</a:t>
            </a:r>
            <a:r>
              <a:rPr lang="zh-CN" altLang="zh-CN" dirty="0"/>
              <a:t>层中，用户操作相关的对象分布在实体</a:t>
            </a:r>
            <a:r>
              <a:rPr lang="en-US" altLang="zh-CN" dirty="0"/>
              <a:t>Entity</a:t>
            </a:r>
            <a:r>
              <a:rPr lang="zh-CN" altLang="zh-CN" dirty="0"/>
              <a:t>层中，</a:t>
            </a:r>
            <a:r>
              <a:rPr lang="en-US" altLang="zh-CN" dirty="0"/>
              <a:t>Dao</a:t>
            </a:r>
            <a:r>
              <a:rPr lang="zh-CN" altLang="zh-CN" dirty="0"/>
              <a:t>放在数据层中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55" y="2985919"/>
            <a:ext cx="7125905" cy="34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6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kumimoji="1" lang="en-US" altLang="zh-CN" dirty="0"/>
              <a:t>View</a:t>
            </a:r>
            <a:r>
              <a:rPr kumimoji="1" lang="zh-CN" altLang="en-US" dirty="0" smtClean="0"/>
              <a:t>层实现的核心是布局文件</a:t>
            </a:r>
            <a:r>
              <a:rPr lang="en-US" altLang="zh-CN" dirty="0" smtClean="0"/>
              <a:t>layout.ftl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定义</a:t>
            </a:r>
            <a:r>
              <a:rPr lang="zh-CN" altLang="zh-CN" dirty="0"/>
              <a:t>了宏</a:t>
            </a:r>
            <a:r>
              <a:rPr lang="en-US" altLang="zh-CN" dirty="0"/>
              <a:t>layout</a:t>
            </a:r>
            <a:r>
              <a:rPr lang="zh-CN" altLang="zh-CN" dirty="0"/>
              <a:t>。当用户向服务器发送一个请求时，</a:t>
            </a:r>
            <a:r>
              <a:rPr lang="en-US" altLang="zh-CN" dirty="0"/>
              <a:t>controller</a:t>
            </a:r>
            <a:r>
              <a:rPr lang="zh-CN" altLang="zh-CN" dirty="0"/>
              <a:t>接收到这个请求，经过处理后，返回某一个主页面，例如商机一览页面</a:t>
            </a:r>
            <a:r>
              <a:rPr lang="en-US" altLang="zh-CN" dirty="0"/>
              <a:t>list.ftl</a:t>
            </a:r>
            <a:r>
              <a:rPr lang="zh-CN" altLang="zh-CN" dirty="0"/>
              <a:t>，</a:t>
            </a:r>
            <a:r>
              <a:rPr lang="en-US" altLang="zh-CN" dirty="0"/>
              <a:t>list.ftl</a:t>
            </a:r>
            <a:r>
              <a:rPr lang="zh-CN" altLang="zh-CN" dirty="0"/>
              <a:t>中导入了</a:t>
            </a:r>
            <a:r>
              <a:rPr lang="en-US" altLang="zh-CN" dirty="0"/>
              <a:t>layout.ftl</a:t>
            </a:r>
            <a:r>
              <a:rPr lang="zh-CN" altLang="zh-CN" dirty="0" smtClean="0"/>
              <a:t>，声明</a:t>
            </a:r>
            <a:r>
              <a:rPr lang="zh-CN" altLang="zh-CN" dirty="0"/>
              <a:t>了</a:t>
            </a:r>
            <a:r>
              <a:rPr lang="zh-CN" altLang="zh-CN" dirty="0" smtClean="0"/>
              <a:t>宏所</a:t>
            </a:r>
            <a:r>
              <a:rPr lang="zh-CN" altLang="zh-CN" dirty="0"/>
              <a:t>需要的变量</a:t>
            </a:r>
            <a:r>
              <a:rPr lang="en-US" altLang="zh-CN" dirty="0"/>
              <a:t>breadcrumb</a:t>
            </a:r>
            <a:r>
              <a:rPr lang="zh-CN" altLang="zh-CN" dirty="0"/>
              <a:t>、</a:t>
            </a:r>
            <a:r>
              <a:rPr lang="en-US" altLang="zh-CN" dirty="0"/>
              <a:t>addjs</a:t>
            </a:r>
            <a:r>
              <a:rPr lang="zh-CN" altLang="zh-CN" dirty="0"/>
              <a:t>以及</a:t>
            </a:r>
            <a:r>
              <a:rPr lang="en-US" altLang="zh-CN" dirty="0"/>
              <a:t>&lt;#nested&gt;</a:t>
            </a:r>
            <a:r>
              <a:rPr lang="zh-CN" altLang="zh-CN" dirty="0"/>
              <a:t>嵌套的</a:t>
            </a:r>
            <a:r>
              <a:rPr lang="en-US" altLang="zh-CN" dirty="0"/>
              <a:t>HTML</a:t>
            </a:r>
            <a:r>
              <a:rPr lang="zh-CN" altLang="zh-CN" dirty="0"/>
              <a:t>内容</a:t>
            </a:r>
            <a:r>
              <a:rPr lang="zh-CN" altLang="zh-CN" smtClean="0"/>
              <a:t>，当</a:t>
            </a:r>
            <a:r>
              <a:rPr lang="zh-CN" altLang="en-US" smtClean="0"/>
              <a:t>它调</a:t>
            </a:r>
            <a:r>
              <a:rPr lang="zh-CN" altLang="zh-CN" smtClean="0"/>
              <a:t>用</a:t>
            </a:r>
            <a:r>
              <a:rPr lang="zh-CN" altLang="zh-CN" dirty="0"/>
              <a:t>宏</a:t>
            </a:r>
            <a:r>
              <a:rPr lang="en-US" altLang="zh-CN" dirty="0"/>
              <a:t>&lt;@layout&gt;</a:t>
            </a:r>
            <a:r>
              <a:rPr lang="zh-CN" altLang="zh-CN" dirty="0"/>
              <a:t>时，整个页面便以</a:t>
            </a:r>
            <a:r>
              <a:rPr lang="en-US" altLang="zh-CN" dirty="0"/>
              <a:t>layout.ftl</a:t>
            </a:r>
            <a:r>
              <a:rPr lang="zh-CN" altLang="zh-CN" dirty="0"/>
              <a:t>的布局渲染出来。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8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下载安装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Laravel 5.0 </a:t>
            </a:r>
            <a:r>
              <a:rPr lang="zh-CN" altLang="en-US" dirty="0"/>
              <a:t>开始对 </a:t>
            </a:r>
            <a:r>
              <a:rPr lang="en-US" altLang="zh-CN" dirty="0"/>
              <a:t>PHP </a:t>
            </a:r>
            <a:r>
              <a:rPr lang="zh-CN" altLang="en-US" dirty="0"/>
              <a:t>版本的要求是 </a:t>
            </a:r>
            <a:r>
              <a:rPr lang="en-US" altLang="zh-CN" dirty="0"/>
              <a:t>&gt;=5.4</a:t>
            </a:r>
            <a:r>
              <a:rPr lang="zh-CN" altLang="en-US" dirty="0"/>
              <a:t>，</a:t>
            </a:r>
            <a:r>
              <a:rPr lang="en-US" altLang="zh-CN" dirty="0"/>
              <a:t>Laravel 5.1 </a:t>
            </a:r>
            <a:r>
              <a:rPr lang="zh-CN" altLang="en-US" dirty="0"/>
              <a:t>要求 </a:t>
            </a:r>
            <a:r>
              <a:rPr lang="en-US" altLang="zh-CN" dirty="0"/>
              <a:t>PHP </a:t>
            </a:r>
            <a:r>
              <a:rPr lang="zh-CN" altLang="en-US" dirty="0"/>
              <a:t>版本 </a:t>
            </a:r>
            <a:r>
              <a:rPr lang="en-US" altLang="zh-CN" dirty="0"/>
              <a:t>&gt;=5.5.9</a:t>
            </a:r>
            <a:r>
              <a:rPr lang="zh-CN" altLang="en-US" dirty="0"/>
              <a:t>，所以，</a:t>
            </a:r>
            <a:r>
              <a:rPr lang="zh-CN" altLang="en-US" dirty="0" smtClean="0"/>
              <a:t>建议大家尽量安装最新</a:t>
            </a:r>
            <a:r>
              <a:rPr lang="zh-CN" altLang="en-US" dirty="0"/>
              <a:t>版本</a:t>
            </a:r>
            <a:r>
              <a:rPr lang="zh-CN" altLang="en-US" dirty="0" smtClean="0"/>
              <a:t>，目前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最新</a:t>
            </a:r>
            <a:r>
              <a:rPr lang="zh-CN" altLang="en-US" dirty="0"/>
              <a:t>版本是 </a:t>
            </a:r>
            <a:r>
              <a:rPr lang="en-US" altLang="zh-CN" b="1" dirty="0" smtClean="0"/>
              <a:t>5.6.15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://windows.php.net/download</a:t>
            </a:r>
            <a:r>
              <a:rPr lang="en-US" altLang="zh-CN" dirty="0" smtClean="0"/>
              <a:t>/</a:t>
            </a:r>
          </a:p>
          <a:p>
            <a:r>
              <a:rPr kumimoji="1" lang="zh-CN" altLang="en-US" dirty="0" smtClean="0"/>
              <a:t>下载</a:t>
            </a:r>
            <a:r>
              <a:rPr lang="en-US" altLang="zh-CN" b="1" dirty="0"/>
              <a:t>Laravel 5.1</a:t>
            </a:r>
          </a:p>
          <a:p>
            <a:r>
              <a:rPr kumimoji="1" lang="en-US" altLang="zh-CN" dirty="0"/>
              <a:t>http://www.golaravel.com/download</a:t>
            </a:r>
            <a:r>
              <a:rPr kumimoji="1" lang="en-US" altLang="zh-CN" dirty="0" smtClean="0"/>
              <a:t>/</a:t>
            </a:r>
          </a:p>
          <a:p>
            <a:r>
              <a:rPr kumimoji="1" lang="zh-CN" altLang="en-US" dirty="0" smtClean="0"/>
              <a:t>楼上是</a:t>
            </a:r>
            <a:r>
              <a:rPr lang="zh-CN" altLang="en-US" b="1" dirty="0"/>
              <a:t>一键安装</a:t>
            </a:r>
            <a:r>
              <a:rPr lang="zh-CN" altLang="en-US" b="1" dirty="0" smtClean="0"/>
              <a:t>包，</a:t>
            </a:r>
            <a:r>
              <a:rPr lang="zh-CN" altLang="en-US" dirty="0"/>
              <a:t>是在 </a:t>
            </a:r>
            <a:r>
              <a:rPr lang="en-US" altLang="zh-CN" dirty="0"/>
              <a:t>Laravel </a:t>
            </a:r>
            <a:r>
              <a:rPr lang="zh-CN" altLang="en-US" dirty="0"/>
              <a:t>官方 </a:t>
            </a:r>
            <a:r>
              <a:rPr lang="en-US" altLang="zh-CN" dirty="0"/>
              <a:t>GitHub </a:t>
            </a:r>
            <a:r>
              <a:rPr lang="zh-CN" altLang="en-US" dirty="0"/>
              <a:t>仓库源码</a:t>
            </a:r>
            <a:r>
              <a:rPr lang="zh-CN" altLang="en-US" dirty="0" smtClean="0"/>
              <a:t>的基础上安装了依赖库</a:t>
            </a:r>
            <a:endParaRPr lang="en-US" altLang="zh-CN" dirty="0" smtClean="0"/>
          </a:p>
          <a:p>
            <a:r>
              <a:rPr kumimoji="1" lang="zh-CN" altLang="en-US" dirty="0" smtClean="0"/>
              <a:t>中文教程参见</a:t>
            </a:r>
            <a:r>
              <a:rPr kumimoji="1" lang="en-US" altLang="zh-CN" dirty="0"/>
              <a:t>http://www.golaravel.com/laravel/docs/5.1/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30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mtClean="0"/>
              <a:t>View</a:t>
            </a:r>
            <a:r>
              <a:rPr kumimoji="1" lang="zh-CN" altLang="en-US" smtClean="0"/>
              <a:t>层实现</a:t>
            </a:r>
            <a:endParaRPr kumimoji="1" lang="zh-CN" altLang="en-US" dirty="0"/>
          </a:p>
        </p:txBody>
      </p:sp>
      <p:pic>
        <p:nvPicPr>
          <p:cNvPr id="11" name="图片 10" descr="Snip20150524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2" y="1425388"/>
            <a:ext cx="7607968" cy="48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mtClean="0"/>
              <a:t>View</a:t>
            </a:r>
            <a:r>
              <a:rPr kumimoji="1" lang="zh-CN" altLang="en-US" smtClean="0"/>
              <a:t>层实现</a:t>
            </a:r>
            <a:endParaRPr kumimoji="1" lang="zh-CN" altLang="en-US" dirty="0"/>
          </a:p>
        </p:txBody>
      </p:sp>
      <p:pic>
        <p:nvPicPr>
          <p:cNvPr id="5" name="图片 4" descr="Snip20150524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6" y="1425388"/>
            <a:ext cx="6693484" cy="49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</a:t>
            </a:r>
            <a:r>
              <a:rPr kumimoji="1" lang="zh-CN" altLang="en-US" dirty="0"/>
              <a:t>层实现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项目使用了</a:t>
            </a:r>
            <a:r>
              <a:rPr lang="en-US" altLang="zh-CN" dirty="0"/>
              <a:t>SpringMVC</a:t>
            </a:r>
            <a:r>
              <a:rPr lang="zh-CN" altLang="zh-CN" dirty="0"/>
              <a:t>框架，控制器</a:t>
            </a:r>
            <a:r>
              <a:rPr lang="en-US" altLang="zh-CN" dirty="0"/>
              <a:t>Controller </a:t>
            </a:r>
            <a:r>
              <a:rPr lang="zh-CN" altLang="zh-CN" dirty="0"/>
              <a:t>负责处理由</a:t>
            </a:r>
            <a:r>
              <a:rPr lang="en-US" altLang="zh-CN" dirty="0"/>
              <a:t>DispatcherServlet </a:t>
            </a:r>
            <a:r>
              <a:rPr lang="zh-CN" altLang="zh-CN" dirty="0"/>
              <a:t>分发的请求，它把用户请求的数据经过业务处理层处理之后封装成一个</a:t>
            </a:r>
            <a:r>
              <a:rPr lang="en-US" altLang="zh-CN" dirty="0"/>
              <a:t>Model </a:t>
            </a:r>
            <a:r>
              <a:rPr lang="zh-CN" altLang="zh-CN" dirty="0"/>
              <a:t>，然后再把该</a:t>
            </a:r>
            <a:r>
              <a:rPr lang="en-US" altLang="zh-CN" dirty="0"/>
              <a:t>Model </a:t>
            </a:r>
            <a:r>
              <a:rPr lang="zh-CN" altLang="zh-CN" dirty="0"/>
              <a:t>返回给对应的</a:t>
            </a:r>
            <a:r>
              <a:rPr lang="en-US" altLang="zh-CN" dirty="0"/>
              <a:t>View </a:t>
            </a:r>
            <a:r>
              <a:rPr lang="zh-CN" altLang="zh-CN" dirty="0"/>
              <a:t>进行展示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类</a:t>
            </a:r>
            <a:r>
              <a:rPr lang="zh-CN" altLang="zh-CN" dirty="0" smtClean="0"/>
              <a:t>中</a:t>
            </a:r>
            <a:r>
              <a:rPr lang="en-US" altLang="zh-CN" dirty="0"/>
              <a:t>@Controller</a:t>
            </a:r>
            <a:r>
              <a:rPr lang="zh-CN" altLang="zh-CN" dirty="0"/>
              <a:t>标记了这个类是一个</a:t>
            </a:r>
            <a:r>
              <a:rPr lang="en-US" altLang="zh-CN" dirty="0"/>
              <a:t>SpringMVC </a:t>
            </a:r>
            <a:r>
              <a:rPr lang="zh-CN" altLang="zh-CN" dirty="0"/>
              <a:t>的</a:t>
            </a:r>
            <a:r>
              <a:rPr lang="en-US" altLang="zh-CN" dirty="0"/>
              <a:t>Controller </a:t>
            </a:r>
            <a:r>
              <a:rPr lang="zh-CN" altLang="zh-CN" dirty="0"/>
              <a:t>对象，</a:t>
            </a:r>
            <a:r>
              <a:rPr lang="en-US" altLang="zh-CN" dirty="0"/>
              <a:t>@RequestMapping(value = </a:t>
            </a:r>
            <a:r>
              <a:rPr lang="en-US" altLang="zh-CN" dirty="0" smtClean="0"/>
              <a:t>“/</a:t>
            </a:r>
            <a:r>
              <a:rPr lang="en-US" altLang="zh-CN" sz="2400" dirty="0"/>
              <a:t>index</a:t>
            </a:r>
            <a:r>
              <a:rPr lang="en-US" altLang="zh-CN" dirty="0" smtClean="0"/>
              <a:t>"</a:t>
            </a:r>
            <a:r>
              <a:rPr lang="en-US" altLang="zh-CN" dirty="0"/>
              <a:t>)</a:t>
            </a:r>
            <a:r>
              <a:rPr lang="zh-CN" altLang="zh-CN" dirty="0"/>
              <a:t>来映射</a:t>
            </a:r>
            <a:r>
              <a:rPr lang="en-US" altLang="zh-CN" dirty="0"/>
              <a:t>URL</a:t>
            </a:r>
            <a:r>
              <a:rPr lang="zh-CN" altLang="zh-CN" dirty="0"/>
              <a:t>到控制器类，所有访问根路径下</a:t>
            </a:r>
            <a:r>
              <a:rPr lang="en-US" altLang="zh-CN" dirty="0" smtClean="0"/>
              <a:t>/</a:t>
            </a:r>
            <a:r>
              <a:rPr lang="en-US" altLang="zh-CN" sz="2400" dirty="0"/>
              <a:t>index</a:t>
            </a:r>
            <a:r>
              <a:rPr lang="zh-CN" altLang="zh-CN" dirty="0" smtClean="0"/>
              <a:t>的请求都将被</a:t>
            </a:r>
            <a:r>
              <a:rPr lang="en-US" altLang="zh-CN" sz="2400" dirty="0"/>
              <a:t>IndexController</a:t>
            </a:r>
            <a:r>
              <a:rPr lang="zh-CN" altLang="zh-CN" dirty="0" smtClean="0"/>
              <a:t>接收并分发给</a:t>
            </a:r>
            <a:r>
              <a:rPr lang="zh-CN" altLang="zh-CN" dirty="0"/>
              <a:t>具体的方法，</a:t>
            </a:r>
            <a:r>
              <a:rPr lang="en-US" altLang="zh-CN" dirty="0"/>
              <a:t>@Autowired</a:t>
            </a:r>
            <a:r>
              <a:rPr lang="zh-CN" altLang="zh-CN" dirty="0"/>
              <a:t>标注的</a:t>
            </a:r>
            <a:r>
              <a:rPr lang="en-US" altLang="zh-CN" dirty="0"/>
              <a:t>service</a:t>
            </a:r>
            <a:r>
              <a:rPr lang="zh-CN" altLang="zh-CN" dirty="0"/>
              <a:t>对象会在</a:t>
            </a:r>
            <a:r>
              <a:rPr lang="en-US" altLang="zh-CN" dirty="0"/>
              <a:t>Spring</a:t>
            </a:r>
            <a:r>
              <a:rPr lang="zh-CN" altLang="zh-CN" dirty="0"/>
              <a:t>容器启动时找到与其相匹配的</a:t>
            </a:r>
            <a:r>
              <a:rPr lang="en-US" altLang="zh-CN" dirty="0"/>
              <a:t> Bean</a:t>
            </a:r>
            <a:r>
              <a:rPr lang="zh-CN" altLang="zh-CN" dirty="0"/>
              <a:t>，并注入到</a:t>
            </a:r>
            <a:r>
              <a:rPr lang="en-US" altLang="zh-CN" dirty="0"/>
              <a:t>controller</a:t>
            </a:r>
            <a:r>
              <a:rPr lang="zh-CN" altLang="zh-CN" dirty="0"/>
              <a:t>中。</a:t>
            </a:r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22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层实现代码示例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769750"/>
          </a:xfrm>
        </p:spPr>
        <p:txBody>
          <a:bodyPr>
            <a:normAutofit/>
          </a:bodyPr>
          <a:lstStyle/>
          <a:p>
            <a:pPr marL="295275" lvl="1" indent="0">
              <a:buNone/>
            </a:pPr>
            <a:r>
              <a:rPr lang="en-US" altLang="zh-CN" sz="1800" dirty="0"/>
              <a:t>@Controller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@RequestMapping(value = </a:t>
            </a:r>
            <a:r>
              <a:rPr lang="en-US" altLang="zh-CN" sz="1800" dirty="0" smtClean="0"/>
              <a:t>“/index”)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b="1" dirty="0" smtClean="0"/>
              <a:t>public</a:t>
            </a:r>
            <a:r>
              <a:rPr lang="en-US" altLang="zh-CN" sz="1800" dirty="0" smtClean="0"/>
              <a:t> </a:t>
            </a:r>
            <a:r>
              <a:rPr lang="en-US" altLang="zh-CN" sz="1800" b="1" dirty="0"/>
              <a:t>class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IndexController 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@</a:t>
            </a:r>
            <a:r>
              <a:rPr lang="en-US" altLang="zh-CN" sz="1800" dirty="0"/>
              <a:t>Autowired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b="1" dirty="0" smtClean="0"/>
              <a:t>private</a:t>
            </a:r>
            <a:r>
              <a:rPr lang="en-US" altLang="zh-CN" sz="1800" dirty="0" smtClean="0"/>
              <a:t> IndexService indexService;</a:t>
            </a:r>
          </a:p>
          <a:p>
            <a:pPr marL="295275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……</a:t>
            </a:r>
          </a:p>
          <a:p>
            <a:pPr marL="565150" lvl="2" indent="0">
              <a:buNone/>
            </a:pPr>
            <a:r>
              <a:rPr lang="en-US" altLang="zh-CN" sz="1800" dirty="0"/>
              <a:t>	</a:t>
            </a:r>
            <a:r>
              <a:rPr lang="en-US" altLang="zh-CN" dirty="0" smtClean="0"/>
              <a:t>@</a:t>
            </a:r>
            <a:r>
              <a:rPr lang="en-US" altLang="zh-CN" dirty="0"/>
              <a:t>RequiresPermissions</a:t>
            </a:r>
            <a:r>
              <a:rPr lang="en-US" altLang="zh-CN" dirty="0" smtClean="0"/>
              <a:t>(LIST</a:t>
            </a:r>
            <a:r>
              <a:rPr lang="en-US" altLang="zh-CN" dirty="0"/>
              <a:t>)</a:t>
            </a:r>
            <a:endParaRPr lang="zh-CN" altLang="zh-CN" dirty="0"/>
          </a:p>
          <a:p>
            <a:pPr marL="565150" lvl="2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RequestMapping(“/queryList.json”)</a:t>
            </a:r>
            <a:endParaRPr lang="zh-CN" altLang="zh-CN" dirty="0"/>
          </a:p>
          <a:p>
            <a:pPr marL="565150" lvl="2" indent="0">
              <a:buNone/>
            </a:pPr>
            <a:r>
              <a:rPr lang="en-US" altLang="zh-CN" dirty="0" smtClean="0"/>
              <a:t>	@</a:t>
            </a:r>
            <a:r>
              <a:rPr lang="en-US" altLang="zh-CN" dirty="0"/>
              <a:t>ResponseBody</a:t>
            </a:r>
            <a:endParaRPr lang="zh-CN" altLang="zh-CN" dirty="0"/>
          </a:p>
          <a:p>
            <a:pPr marL="565150" lvl="2" indent="0">
              <a:buNone/>
            </a:pPr>
            <a:r>
              <a:rPr lang="en-US" altLang="zh-CN" b="1" dirty="0" smtClean="0"/>
              <a:t>	public</a:t>
            </a:r>
            <a:r>
              <a:rPr lang="en-US" altLang="zh-CN" dirty="0" smtClean="0"/>
              <a:t> </a:t>
            </a:r>
            <a:r>
              <a:rPr lang="en-US" altLang="zh-CN" dirty="0"/>
              <a:t>Map&lt;String, Object&gt; list(HttpServletRequest request) {</a:t>
            </a:r>
          </a:p>
          <a:p>
            <a:pPr marL="56515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……</a:t>
            </a:r>
          </a:p>
          <a:p>
            <a:pPr marL="565150" lvl="2" indent="0">
              <a:buNone/>
            </a:pPr>
            <a:r>
              <a:rPr lang="en-US" altLang="zh-CN" dirty="0" smtClean="0"/>
              <a:t>	}</a:t>
            </a:r>
            <a:r>
              <a:rPr lang="zh-CN" altLang="zh-CN" dirty="0" smtClean="0"/>
              <a:t> </a:t>
            </a:r>
            <a:endParaRPr lang="zh-CN" altLang="zh-CN" sz="1800" dirty="0"/>
          </a:p>
          <a:p>
            <a:pPr marL="295275" lvl="1" indent="0">
              <a:buNone/>
            </a:pPr>
            <a:r>
              <a:rPr lang="en-US" altLang="zh-CN" sz="1800" dirty="0" smtClean="0"/>
              <a:t>}</a:t>
            </a:r>
            <a:r>
              <a:rPr lang="zh-CN" altLang="zh-CN" sz="1800" dirty="0" smtClean="0"/>
              <a:t>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600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层实现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35153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ServiceImpl</a:t>
            </a:r>
            <a:r>
              <a:rPr lang="zh-CN" altLang="zh-CN" dirty="0" smtClean="0"/>
              <a:t>具体实现</a:t>
            </a:r>
            <a:r>
              <a:rPr lang="en-US" altLang="zh-CN" dirty="0" smtClean="0"/>
              <a:t>Service</a:t>
            </a:r>
            <a:r>
              <a:rPr lang="zh-CN" altLang="zh-CN" dirty="0"/>
              <a:t>接口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Service</a:t>
            </a:r>
            <a:r>
              <a:rPr lang="zh-CN" altLang="zh-CN" dirty="0" smtClean="0"/>
              <a:t>向上对</a:t>
            </a:r>
            <a:r>
              <a:rPr lang="en-US" altLang="zh-CN" dirty="0"/>
              <a:t>Controller</a:t>
            </a:r>
            <a:r>
              <a:rPr lang="zh-CN" altLang="zh-CN" dirty="0" smtClean="0"/>
              <a:t>层提供业务处理接</a:t>
            </a:r>
            <a:r>
              <a:rPr lang="zh-CN" altLang="zh-CN" dirty="0"/>
              <a:t>口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ServiceImpl</a:t>
            </a:r>
            <a:r>
              <a:rPr lang="zh-CN" altLang="zh-CN" dirty="0" smtClean="0"/>
              <a:t>向下调</a:t>
            </a:r>
            <a:r>
              <a:rPr lang="zh-CN" altLang="zh-CN" dirty="0"/>
              <a:t>用</a:t>
            </a:r>
            <a:r>
              <a:rPr lang="en-US" altLang="zh-CN" dirty="0"/>
              <a:t>Dao</a:t>
            </a:r>
            <a:r>
              <a:rPr lang="zh-CN" altLang="zh-CN" dirty="0"/>
              <a:t>层接口来完成业务处理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zh-CN" altLang="zh-CN" dirty="0" smtClean="0"/>
              <a:t>从持久层读取数据在业务层进行处理后返回给控制层</a:t>
            </a:r>
            <a:r>
              <a:rPr lang="zh-CN" altLang="zh-CN" dirty="0"/>
              <a:t>，或者控制</a:t>
            </a:r>
            <a:r>
              <a:rPr lang="zh-CN" altLang="zh-CN" dirty="0" smtClean="0"/>
              <a:t>层交给业务层处理数据之后通过调用持久层方法</a:t>
            </a:r>
            <a:r>
              <a:rPr lang="zh-CN" altLang="en-US" dirty="0" smtClean="0"/>
              <a:t>更新</a:t>
            </a:r>
            <a:r>
              <a:rPr lang="zh-CN" altLang="zh-CN" dirty="0" smtClean="0"/>
              <a:t>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ServiceImpl</a:t>
            </a:r>
            <a:r>
              <a:rPr lang="zh-CN" altLang="zh-CN" dirty="0"/>
              <a:t>中</a:t>
            </a:r>
            <a:r>
              <a:rPr lang="en-US" altLang="zh-CN" dirty="0"/>
              <a:t>@Service</a:t>
            </a:r>
            <a:r>
              <a:rPr lang="zh-CN" altLang="zh-CN" dirty="0"/>
              <a:t>标注了这个类是</a:t>
            </a:r>
            <a:r>
              <a:rPr lang="en-US" altLang="zh-CN" dirty="0"/>
              <a:t>SpringMVC</a:t>
            </a:r>
            <a:r>
              <a:rPr lang="zh-CN" altLang="zh-CN" dirty="0"/>
              <a:t>的一个业务层组件，</a:t>
            </a:r>
            <a:r>
              <a:rPr lang="en-US" altLang="zh-CN" dirty="0"/>
              <a:t>@Autowired</a:t>
            </a:r>
            <a:r>
              <a:rPr lang="zh-CN" altLang="zh-CN" dirty="0"/>
              <a:t>标注的</a:t>
            </a:r>
            <a:r>
              <a:rPr lang="en-US" altLang="zh-CN" dirty="0"/>
              <a:t>dao</a:t>
            </a:r>
            <a:r>
              <a:rPr lang="zh-CN" altLang="zh-CN" dirty="0"/>
              <a:t>对象会在</a:t>
            </a:r>
            <a:r>
              <a:rPr lang="en-US" altLang="zh-CN" dirty="0"/>
              <a:t>Spring</a:t>
            </a:r>
            <a:r>
              <a:rPr lang="zh-CN" altLang="zh-CN" dirty="0"/>
              <a:t>容器启动时找到与其相匹配的</a:t>
            </a:r>
            <a:r>
              <a:rPr lang="en-US" altLang="zh-CN" dirty="0"/>
              <a:t> Bean</a:t>
            </a:r>
            <a:r>
              <a:rPr lang="zh-CN" altLang="zh-CN" dirty="0"/>
              <a:t>，并注入到业务层中</a:t>
            </a:r>
            <a:r>
              <a:rPr lang="zh-CN" altLang="zh-CN" dirty="0" smtClean="0"/>
              <a:t>。</a:t>
            </a:r>
            <a:r>
              <a:rPr lang="en-US" altLang="zh-CN" dirty="0"/>
              <a:t>@Transactional</a:t>
            </a:r>
            <a:r>
              <a:rPr lang="zh-CN" altLang="zh-CN" dirty="0"/>
              <a:t>标注这个方法需要事务管理，每当方法开始时都会打开一个事务，当有运行时异常或者</a:t>
            </a:r>
            <a:r>
              <a:rPr lang="en-US" altLang="zh-CN" dirty="0"/>
              <a:t>unchecked</a:t>
            </a:r>
            <a:r>
              <a:rPr lang="zh-CN" altLang="zh-CN" dirty="0" smtClean="0"/>
              <a:t>异常抛出时便会回滚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43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694" y="402553"/>
            <a:ext cx="5896063" cy="681889"/>
          </a:xfrm>
        </p:spPr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 smtClean="0"/>
              <a:t>层实现</a:t>
            </a:r>
            <a:r>
              <a:rPr kumimoji="1" lang="zh-CN" altLang="en-US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556" y="1334165"/>
            <a:ext cx="8095424" cy="521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@Service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public</a:t>
            </a:r>
            <a:r>
              <a:rPr lang="en-US" altLang="zh-CN" sz="2000" dirty="0"/>
              <a:t> </a:t>
            </a:r>
            <a:r>
              <a:rPr lang="en-US" altLang="zh-CN" sz="2000" b="1" dirty="0"/>
              <a:t>class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IndexServiceImpl </a:t>
            </a:r>
            <a:r>
              <a:rPr lang="en-US" altLang="zh-CN" sz="2000" b="1" dirty="0"/>
              <a:t>implements</a:t>
            </a:r>
            <a:r>
              <a:rPr lang="en-US" altLang="zh-CN" sz="2000" dirty="0"/>
              <a:t> Index</a:t>
            </a:r>
            <a:r>
              <a:rPr lang="en-US" altLang="zh-CN" sz="2000" dirty="0" smtClean="0"/>
              <a:t>Service </a:t>
            </a:r>
            <a:r>
              <a:rPr lang="en-US" altLang="zh-CN" sz="2000" dirty="0"/>
              <a:t>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@Autowired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private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Index</a:t>
            </a:r>
            <a:r>
              <a:rPr lang="en-US" altLang="zh-CN" sz="2000" dirty="0" smtClean="0"/>
              <a:t>Dao indexDao;</a:t>
            </a:r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dirty="0" smtClean="0"/>
              <a:t>@</a:t>
            </a:r>
            <a:r>
              <a:rPr lang="en-US" altLang="zh-CN" sz="2000" dirty="0"/>
              <a:t>Transactional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Serializable </a:t>
            </a:r>
            <a:r>
              <a:rPr lang="en-US" altLang="zh-CN" sz="2000" dirty="0" smtClean="0"/>
              <a:t>createIndex(Index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，</a:t>
            </a:r>
            <a:r>
              <a:rPr lang="en-US" altLang="zh-CN" sz="2000" b="1" dirty="0" smtClean="0"/>
              <a:t>long</a:t>
            </a:r>
            <a:r>
              <a:rPr lang="en-US" altLang="zh-CN" sz="2000" dirty="0" smtClean="0"/>
              <a:t> id) {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save(businessop);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zh-CN" altLang="zh-CN" sz="2000" dirty="0" smtClean="0"/>
              <a:t> </a:t>
            </a:r>
            <a:r>
              <a:rPr lang="en-US" altLang="zh-CN" sz="2000" dirty="0" smtClean="0"/>
              <a:t>}</a:t>
            </a:r>
            <a:r>
              <a:rPr lang="zh-CN" altLang="zh-CN" sz="2000" dirty="0" smtClean="0"/>
              <a:t>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844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层实现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2386424"/>
            <a:ext cx="7583487" cy="4208930"/>
          </a:xfrm>
        </p:spPr>
        <p:txBody>
          <a:bodyPr/>
          <a:lstStyle/>
          <a:p>
            <a:r>
              <a:rPr lang="zh-CN" altLang="zh-CN" dirty="0"/>
              <a:t>系统自定义了</a:t>
            </a:r>
            <a:r>
              <a:rPr lang="en-US" altLang="zh-CN" dirty="0"/>
              <a:t>2</a:t>
            </a:r>
            <a:r>
              <a:rPr lang="zh-CN" altLang="zh-CN" dirty="0"/>
              <a:t>个注解用于</a:t>
            </a:r>
            <a:r>
              <a:rPr lang="en-US" altLang="zh-CN" dirty="0"/>
              <a:t>Dao</a:t>
            </a:r>
            <a:r>
              <a:rPr lang="zh-CN" altLang="zh-CN" dirty="0"/>
              <a:t>层，</a:t>
            </a:r>
            <a:r>
              <a:rPr lang="en-US" altLang="zh-CN" dirty="0"/>
              <a:t>@SmartDao</a:t>
            </a:r>
            <a:r>
              <a:rPr lang="zh-CN" altLang="zh-CN" dirty="0"/>
              <a:t>标注这个类是一个持久层类，同时通过切面将</a:t>
            </a:r>
            <a:r>
              <a:rPr lang="en-US" altLang="zh-CN" dirty="0"/>
              <a:t>Dao</a:t>
            </a:r>
            <a:r>
              <a:rPr lang="zh-CN" altLang="zh-CN" dirty="0"/>
              <a:t>类与</a:t>
            </a:r>
            <a:r>
              <a:rPr lang="en-US" altLang="zh-CN" dirty="0"/>
              <a:t>SQL</a:t>
            </a:r>
            <a:r>
              <a:rPr lang="zh-CN" altLang="zh-CN" dirty="0"/>
              <a:t>模板关联起来，省去了连接数据库的重复代码，将</a:t>
            </a:r>
            <a:r>
              <a:rPr lang="en-US" altLang="zh-CN" dirty="0"/>
              <a:t>JAVA</a:t>
            </a:r>
            <a:r>
              <a:rPr lang="zh-CN" altLang="zh-CN" dirty="0"/>
              <a:t>代码与</a:t>
            </a:r>
            <a:r>
              <a:rPr lang="en-US" altLang="zh-CN" dirty="0"/>
              <a:t>SQL</a:t>
            </a:r>
            <a:r>
              <a:rPr lang="zh-CN" altLang="zh-CN" dirty="0"/>
              <a:t>语句完全分离开来，</a:t>
            </a:r>
            <a:r>
              <a:rPr lang="en-US" altLang="zh-CN" dirty="0"/>
              <a:t>@Arguments(</a:t>
            </a:r>
            <a:r>
              <a:rPr lang="en-US" altLang="zh-CN" dirty="0" smtClean="0"/>
              <a:t>{“parameter”}</a:t>
            </a:r>
            <a:r>
              <a:rPr lang="en-US" altLang="zh-CN" dirty="0"/>
              <a:t>)</a:t>
            </a:r>
            <a:r>
              <a:rPr lang="zh-CN" altLang="zh-CN" dirty="0"/>
              <a:t>用于存放</a:t>
            </a:r>
            <a:r>
              <a:rPr lang="en-US" altLang="zh-CN" dirty="0"/>
              <a:t>SQL</a:t>
            </a:r>
            <a:r>
              <a:rPr lang="zh-CN" altLang="zh-CN" dirty="0"/>
              <a:t>模板中来自业务层的参数</a:t>
            </a:r>
            <a:r>
              <a:rPr lang="zh-CN" altLang="zh-CN" dirty="0" smtClean="0"/>
              <a:t>。</a:t>
            </a:r>
            <a:r>
              <a:rPr lang="en-US" altLang="zh-CN" dirty="0" smtClean="0"/>
              <a:t>IndexDao</a:t>
            </a:r>
            <a:r>
              <a:rPr lang="zh-CN" altLang="zh-CN" dirty="0"/>
              <a:t>继承</a:t>
            </a:r>
            <a:r>
              <a:rPr lang="en-US" altLang="zh-CN" dirty="0"/>
              <a:t>BaseDao&lt;T&gt;</a:t>
            </a:r>
            <a:r>
              <a:rPr lang="zh-CN" altLang="zh-CN" dirty="0"/>
              <a:t>，在</a:t>
            </a:r>
            <a:r>
              <a:rPr lang="en-US" altLang="zh-CN" dirty="0"/>
              <a:t>BaseDao&lt;T&gt;</a:t>
            </a:r>
            <a:r>
              <a:rPr lang="zh-CN" altLang="zh-CN" dirty="0"/>
              <a:t>中封装了对实体类的基本操作，例如</a:t>
            </a:r>
            <a:r>
              <a:rPr lang="en-US" altLang="zh-CN" dirty="0"/>
              <a:t>update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、</a:t>
            </a:r>
            <a:r>
              <a:rPr lang="en-US" altLang="zh-CN" dirty="0"/>
              <a:t>get</a:t>
            </a:r>
            <a:r>
              <a:rPr lang="zh-CN" altLang="zh-CN" dirty="0" smtClean="0"/>
              <a:t>等。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4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Dao</a:t>
            </a:r>
            <a:r>
              <a:rPr kumimoji="1" lang="zh-CN" altLang="en-US" dirty="0" smtClean="0"/>
              <a:t>层实现代码示例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@SmartDao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interface</a:t>
            </a:r>
            <a:r>
              <a:rPr lang="en-US" altLang="zh-CN" dirty="0"/>
              <a:t> </a:t>
            </a:r>
            <a:r>
              <a:rPr lang="en-US" altLang="zh-CN" dirty="0" smtClean="0"/>
              <a:t>IndexDao </a:t>
            </a:r>
            <a:r>
              <a:rPr lang="en-US" altLang="zh-CN" b="1" dirty="0"/>
              <a:t>extends</a:t>
            </a:r>
            <a:r>
              <a:rPr lang="en-US" altLang="zh-CN" dirty="0"/>
              <a:t> BaseDao</a:t>
            </a:r>
            <a:r>
              <a:rPr lang="en-US" altLang="zh-CN" dirty="0" smtClean="0"/>
              <a:t>&lt;Index&gt;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@</a:t>
            </a:r>
            <a:r>
              <a:rPr lang="en-US" altLang="zh-CN" dirty="0"/>
              <a:t>Arguments({ </a:t>
            </a:r>
            <a:r>
              <a:rPr lang="en-US" altLang="zh-CN" dirty="0" smtClean="0"/>
              <a:t>“id”}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 smtClean="0"/>
              <a:t>public</a:t>
            </a:r>
            <a:r>
              <a:rPr lang="en-US" altLang="zh-CN" dirty="0" smtClean="0"/>
              <a:t> </a:t>
            </a:r>
            <a:r>
              <a:rPr lang="en-US" altLang="zh-CN" dirty="0"/>
              <a:t>List</a:t>
            </a:r>
            <a:r>
              <a:rPr lang="en-US" altLang="zh-CN" dirty="0" smtClean="0"/>
              <a:t>&lt;Index&gt; queryIndex(</a:t>
            </a:r>
            <a:r>
              <a:rPr lang="en-US" altLang="zh-CN" b="1" dirty="0" smtClean="0"/>
              <a:t>long</a:t>
            </a:r>
            <a:r>
              <a:rPr lang="en-US" altLang="zh-CN" dirty="0" smtClean="0"/>
              <a:t> id)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92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0513" y="2231529"/>
            <a:ext cx="6028833" cy="1253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dirty="0" smtClean="0"/>
              <a:t>O(∩_∩)O</a:t>
            </a:r>
            <a:r>
              <a:rPr kumimoji="1" lang="zh-CN" altLang="en-US" sz="6000" dirty="0" smtClean="0"/>
              <a:t>谢谢</a:t>
            </a:r>
            <a:r>
              <a:rPr kumimoji="1" lang="en-US" altLang="zh-CN" sz="6000" dirty="0" smtClean="0"/>
              <a:t>~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7922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+mn-ea"/>
              </a:rPr>
              <a:t>在 </a:t>
            </a:r>
            <a:r>
              <a:rPr kumimoji="1" lang="en-US" altLang="zh-CN" dirty="0">
                <a:latin typeface="+mn-ea"/>
              </a:rPr>
              <a:t>app/Http/routes.php </a:t>
            </a:r>
            <a:r>
              <a:rPr kumimoji="1" lang="zh-CN" altLang="en-US" dirty="0">
                <a:latin typeface="+mn-ea"/>
              </a:rPr>
              <a:t>中定义应用中的大多数路由，这个文件加载了 </a:t>
            </a:r>
            <a:r>
              <a:rPr kumimoji="1" lang="en-US" altLang="zh-CN" dirty="0" smtClean="0">
                <a:latin typeface="+mn-ea"/>
              </a:rPr>
              <a:t>App</a:t>
            </a:r>
            <a:r>
              <a:rPr kumimoji="1" lang="en-US" altLang="en-US" dirty="0">
                <a:latin typeface="+mn-ea"/>
              </a:rPr>
              <a:t>/</a:t>
            </a:r>
            <a:r>
              <a:rPr kumimoji="1" lang="en-US" altLang="zh-CN" dirty="0" smtClean="0">
                <a:latin typeface="+mn-ea"/>
              </a:rPr>
              <a:t>Providers/RouteServiceProvider </a:t>
            </a:r>
            <a:r>
              <a:rPr kumimoji="1" lang="zh-CN" altLang="en-US" dirty="0">
                <a:latin typeface="+mn-ea"/>
              </a:rPr>
              <a:t>类。 大多数基本的 </a:t>
            </a:r>
            <a:r>
              <a:rPr kumimoji="1" lang="en-US" altLang="zh-CN" dirty="0">
                <a:latin typeface="+mn-ea"/>
              </a:rPr>
              <a:t>Laravel </a:t>
            </a:r>
            <a:r>
              <a:rPr kumimoji="1" lang="zh-CN" altLang="en-US" dirty="0">
                <a:latin typeface="+mn-ea"/>
              </a:rPr>
              <a:t>路由都只接受一个 </a:t>
            </a:r>
            <a:r>
              <a:rPr kumimoji="1" lang="en-US" altLang="zh-CN" dirty="0">
                <a:latin typeface="+mn-ea"/>
              </a:rPr>
              <a:t>URI </a:t>
            </a:r>
            <a:r>
              <a:rPr kumimoji="1" lang="zh-CN" altLang="en-US" dirty="0">
                <a:latin typeface="+mn-ea"/>
              </a:rPr>
              <a:t>和 一个 闭包</a:t>
            </a:r>
            <a:r>
              <a:rPr kumimoji="1" lang="en-US" altLang="zh-CN" dirty="0">
                <a:latin typeface="+mn-ea"/>
              </a:rPr>
              <a:t>(Closure) </a:t>
            </a:r>
            <a:r>
              <a:rPr kumimoji="1" lang="zh-CN" altLang="en-US" dirty="0" smtClean="0">
                <a:latin typeface="+mn-ea"/>
              </a:rPr>
              <a:t>参数</a:t>
            </a:r>
            <a:endParaRPr kumimoji="1"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b="1" dirty="0"/>
              <a:t>基本 </a:t>
            </a:r>
            <a:r>
              <a:rPr lang="en-US" altLang="zh-CN" b="1" dirty="0"/>
              <a:t>GET </a:t>
            </a:r>
            <a:r>
              <a:rPr lang="zh-CN" altLang="en-US" b="1" dirty="0"/>
              <a:t>路</a:t>
            </a:r>
            <a:r>
              <a:rPr lang="zh-CN" altLang="en-US" b="1" dirty="0" smtClean="0"/>
              <a:t>由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 descr="火狐截图_2015-11-03T07-08-05.882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5" y="4108116"/>
            <a:ext cx="3883090" cy="18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7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其他基础路</a:t>
            </a:r>
            <a:r>
              <a:rPr lang="zh-CN" altLang="en-US" b="1" dirty="0" smtClean="0"/>
              <a:t>由</a:t>
            </a:r>
            <a:endParaRPr kumimoji="1" lang="zh-CN" altLang="en-US" dirty="0"/>
          </a:p>
        </p:txBody>
      </p:sp>
      <p:pic>
        <p:nvPicPr>
          <p:cNvPr id="6" name="图片 5" descr="火狐截图_2015-11-03T07-11-01.957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3" y="1828799"/>
            <a:ext cx="5820980" cy="45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8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路由参数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044" y="1828800"/>
            <a:ext cx="7583487" cy="42089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基础路由参数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带默认值的路由参数</a:t>
            </a:r>
            <a:endParaRPr lang="zh-CN" altLang="en-US" b="1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火狐截图_2015-11-03T07-15-12.150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20" y="2385986"/>
            <a:ext cx="3718728" cy="1161122"/>
          </a:xfrm>
          <a:prstGeom prst="rect">
            <a:avLst/>
          </a:prstGeom>
        </p:spPr>
      </p:pic>
      <p:pic>
        <p:nvPicPr>
          <p:cNvPr id="5" name="图片 4" descr="火狐截图_2015-11-03T07-16-37.372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20" y="4216543"/>
            <a:ext cx="6075308" cy="14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8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 </a:t>
            </a:r>
            <a:r>
              <a:rPr kumimoji="1" lang="zh-CN" altLang="en-US" dirty="0"/>
              <a:t>中间件提供一个方便的机制来过滤进入应用程序的 </a:t>
            </a:r>
            <a:r>
              <a:rPr kumimoji="1" lang="en-US" altLang="zh-CN" dirty="0"/>
              <a:t>HTTP </a:t>
            </a:r>
            <a:r>
              <a:rPr kumimoji="1" lang="zh-CN" altLang="en-US" dirty="0"/>
              <a:t>请求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Laravel </a:t>
            </a:r>
            <a:r>
              <a:rPr kumimoji="1" lang="zh-CN" altLang="en-US" dirty="0"/>
              <a:t>默认包含了一个中间件来检验用户身份验证，如果用户没有经过身份验证，中间件会将用户导向登录页面，然而，如果用户通过身份验证，中间件将会允许这个请求进一步继续前进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lang="en-US" altLang="zh-CN" dirty="0"/>
              <a:t>Laravel </a:t>
            </a:r>
            <a:r>
              <a:rPr lang="zh-CN" altLang="en-US" dirty="0"/>
              <a:t>框架已经内置一些中间件，包括维护、身份验证</a:t>
            </a:r>
            <a:r>
              <a:rPr lang="zh-CN" altLang="en-US" dirty="0" smtClean="0"/>
              <a:t>、路由保护</a:t>
            </a:r>
            <a:r>
              <a:rPr lang="zh-CN" altLang="en-US" dirty="0"/>
              <a:t>，等</a:t>
            </a:r>
            <a:r>
              <a:rPr lang="zh-CN" altLang="en-US" dirty="0" smtClean="0"/>
              <a:t>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39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火狐截图_2015-11-03T07-25-45.758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7" y="742917"/>
            <a:ext cx="5440588" cy="28719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754797" y="3996305"/>
            <a:ext cx="728371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chemeClr val="bg1"/>
                </a:solidFill>
              </a:rPr>
              <a:t>如你所见，若</a:t>
            </a:r>
            <a:r>
              <a:rPr kumimoji="1" lang="zh-CN" altLang="en-US" sz="2200" dirty="0" smtClean="0">
                <a:solidFill>
                  <a:schemeClr val="bg1"/>
                </a:solidFill>
              </a:rPr>
              <a:t>是年龄小于</a:t>
            </a:r>
            <a:r>
              <a:rPr kumimoji="1" lang="en-US" altLang="zh-CN" sz="2200" dirty="0" smtClean="0">
                <a:solidFill>
                  <a:schemeClr val="bg1"/>
                </a:solidFill>
              </a:rPr>
              <a:t>200 </a:t>
            </a:r>
            <a:r>
              <a:rPr kumimoji="1" lang="zh-CN" altLang="en-US" sz="2200" dirty="0">
                <a:solidFill>
                  <a:schemeClr val="bg1"/>
                </a:solidFill>
              </a:rPr>
              <a:t>，中间件将会返回 </a:t>
            </a:r>
            <a:r>
              <a:rPr kumimoji="1" lang="en-US" altLang="zh-CN" sz="2200" dirty="0">
                <a:solidFill>
                  <a:schemeClr val="bg1"/>
                </a:solidFill>
              </a:rPr>
              <a:t>HTTP </a:t>
            </a:r>
            <a:r>
              <a:rPr kumimoji="1" lang="zh-CN" altLang="en-US" sz="2200" dirty="0">
                <a:solidFill>
                  <a:schemeClr val="bg1"/>
                </a:solidFill>
              </a:rPr>
              <a:t>重定向给客户端，否则，请求将会进一步传递到应用程序。只需调用带有 </a:t>
            </a:r>
            <a:r>
              <a:rPr kumimoji="1" lang="en-US" altLang="zh-CN" sz="2200" dirty="0">
                <a:solidFill>
                  <a:schemeClr val="bg1"/>
                </a:solidFill>
              </a:rPr>
              <a:t>$request </a:t>
            </a:r>
            <a:r>
              <a:rPr kumimoji="1" lang="zh-CN" altLang="en-US" sz="2200" dirty="0">
                <a:solidFill>
                  <a:schemeClr val="bg1"/>
                </a:solidFill>
              </a:rPr>
              <a:t>的 </a:t>
            </a:r>
            <a:r>
              <a:rPr kumimoji="1" lang="en-US" altLang="zh-CN" sz="2200" dirty="0">
                <a:solidFill>
                  <a:schemeClr val="bg1"/>
                </a:solidFill>
              </a:rPr>
              <a:t>$next </a:t>
            </a:r>
            <a:r>
              <a:rPr kumimoji="1" lang="zh-CN" altLang="en-US" sz="2200" dirty="0">
                <a:solidFill>
                  <a:schemeClr val="bg1"/>
                </a:solidFill>
              </a:rPr>
              <a:t>方法，即可将请求传递到更深层</a:t>
            </a:r>
            <a:r>
              <a:rPr kumimoji="1" lang="zh-CN" altLang="en-US" sz="2200" dirty="0" smtClean="0">
                <a:solidFill>
                  <a:schemeClr val="bg1"/>
                </a:solidFill>
              </a:rPr>
              <a:t>的应用程序</a:t>
            </a:r>
            <a:r>
              <a:rPr kumimoji="1" lang="zh-CN" altLang="zh-CN" sz="2200" dirty="0">
                <a:solidFill>
                  <a:schemeClr val="bg1"/>
                </a:solidFill>
              </a:rPr>
              <a:t>。</a:t>
            </a:r>
            <a:r>
              <a:rPr kumimoji="1" lang="en-US" altLang="zh-CN" sz="2200" dirty="0" smtClean="0">
                <a:solidFill>
                  <a:schemeClr val="bg1"/>
                </a:solidFill>
              </a:rPr>
              <a:t>HTTP </a:t>
            </a:r>
            <a:r>
              <a:rPr kumimoji="1" lang="zh-CN" altLang="en-US" sz="2200" dirty="0">
                <a:solidFill>
                  <a:schemeClr val="bg1"/>
                </a:solidFill>
              </a:rPr>
              <a:t>请求在实际碰触到应用程序之前，最好是可以层层通过许多中间件，每一层都可以对请求进行检查，甚至是完全拒绝请</a:t>
            </a:r>
            <a:r>
              <a:rPr kumimoji="1" lang="zh-CN" altLang="en-US" sz="2200" dirty="0" smtClean="0">
                <a:solidFill>
                  <a:schemeClr val="bg1"/>
                </a:solidFill>
              </a:rPr>
              <a:t>求，避免</a:t>
            </a:r>
            <a:r>
              <a:rPr kumimoji="1" lang="en-US" altLang="zh-CN" sz="2200" dirty="0">
                <a:solidFill>
                  <a:schemeClr val="bg1"/>
                </a:solidFill>
              </a:rPr>
              <a:t>CSRF (</a:t>
            </a:r>
            <a:r>
              <a:rPr kumimoji="1" lang="zh-CN" altLang="en-US" sz="2200" dirty="0">
                <a:solidFill>
                  <a:schemeClr val="bg1"/>
                </a:solidFill>
              </a:rPr>
              <a:t>跨网站请求伪造</a:t>
            </a:r>
            <a:r>
              <a:rPr kumimoji="1" lang="en-US" altLang="zh-CN" sz="2200" dirty="0">
                <a:solidFill>
                  <a:schemeClr val="bg1"/>
                </a:solidFill>
              </a:rPr>
              <a:t>) </a:t>
            </a:r>
            <a:r>
              <a:rPr kumimoji="1" lang="zh-CN" altLang="en-US" sz="2200" dirty="0" smtClean="0">
                <a:solidFill>
                  <a:schemeClr val="bg1"/>
                </a:solidFill>
              </a:rPr>
              <a:t>攻击之类。</a:t>
            </a:r>
            <a:endParaRPr kumimoji="1" lang="zh-CN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5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除了在单一的 </a:t>
            </a:r>
            <a:r>
              <a:rPr lang="en-US" altLang="zh-CN" dirty="0"/>
              <a:t>routes.php </a:t>
            </a:r>
            <a:r>
              <a:rPr lang="zh-CN" altLang="en-US" dirty="0"/>
              <a:t>文件中定义所有的请求处理逻辑之外，你可能希望使用控制器类来组织此行为。控制器可将相关的 </a:t>
            </a:r>
            <a:r>
              <a:rPr lang="en-US" altLang="zh-CN" dirty="0"/>
              <a:t>HTTP </a:t>
            </a:r>
            <a:r>
              <a:rPr lang="zh-CN" altLang="en-US" dirty="0"/>
              <a:t>请求处理逻辑组成一个类。控制器通常存放在 </a:t>
            </a:r>
            <a:r>
              <a:rPr lang="en-US" altLang="zh-CN" dirty="0"/>
              <a:t>app/Http/Controllers </a:t>
            </a:r>
            <a:r>
              <a:rPr lang="zh-CN" altLang="en-US" dirty="0"/>
              <a:t>此</a:t>
            </a:r>
            <a:r>
              <a:rPr lang="zh-CN" altLang="en-US" dirty="0" smtClean="0"/>
              <a:t>目录中。</a:t>
            </a:r>
            <a:endParaRPr lang="en-US" altLang="zh-CN" dirty="0" smtClean="0"/>
          </a:p>
          <a:p>
            <a:r>
              <a:rPr lang="zh-CN" altLang="en-US" dirty="0"/>
              <a:t>通过如下方式引导路由至对应的控制器动作</a:t>
            </a:r>
            <a:endParaRPr kumimoji="1" lang="zh-CN" altLang="en-US" dirty="0"/>
          </a:p>
        </p:txBody>
      </p:sp>
      <p:pic>
        <p:nvPicPr>
          <p:cNvPr id="4" name="图片 3" descr="火狐截图_2015-11-03T07-30-47.008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8" y="4206445"/>
            <a:ext cx="7065478" cy="6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旋转体">
  <a:themeElements>
    <a:clrScheme name="旋转体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旋转体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旋转体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462</TotalTime>
  <Words>1349</Words>
  <Application>Microsoft Macintosh PowerPoint</Application>
  <PresentationFormat>全屏显示(4:3)</PresentationFormat>
  <Paragraphs>189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旋转体</vt:lpstr>
      <vt:lpstr>PHP框架介绍及编写</vt:lpstr>
      <vt:lpstr>Laravel</vt:lpstr>
      <vt:lpstr>下载安装</vt:lpstr>
      <vt:lpstr>路由</vt:lpstr>
      <vt:lpstr>其他基础路由</vt:lpstr>
      <vt:lpstr>路由参数</vt:lpstr>
      <vt:lpstr>中间件</vt:lpstr>
      <vt:lpstr>PowerPoint 演示文稿</vt:lpstr>
      <vt:lpstr>控制器Controller</vt:lpstr>
      <vt:lpstr>PowerPoint 演示文稿</vt:lpstr>
      <vt:lpstr>视图View</vt:lpstr>
      <vt:lpstr>PowerPoint 演示文稿</vt:lpstr>
      <vt:lpstr>PowerPoint 演示文稿</vt:lpstr>
      <vt:lpstr>编写一个简单的framework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实习项目</vt:lpstr>
      <vt:lpstr>项目简介</vt:lpstr>
      <vt:lpstr>分层设计</vt:lpstr>
      <vt:lpstr>接口概述</vt:lpstr>
      <vt:lpstr>View层实现</vt:lpstr>
      <vt:lpstr>PowerPoint 演示文稿</vt:lpstr>
      <vt:lpstr>PowerPoint 演示文稿</vt:lpstr>
      <vt:lpstr>Controller层实现</vt:lpstr>
      <vt:lpstr>Controller层实现代码示例</vt:lpstr>
      <vt:lpstr>Service层实现</vt:lpstr>
      <vt:lpstr>Service层实现代码示例</vt:lpstr>
      <vt:lpstr>Dao层实现</vt:lpstr>
      <vt:lpstr>Dao层实现代码示例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PHP框架介绍及编写</dc:title>
  <dc:creator>HH CC</dc:creator>
  <cp:lastModifiedBy>HH CC</cp:lastModifiedBy>
  <cp:revision>83</cp:revision>
  <dcterms:created xsi:type="dcterms:W3CDTF">2015-11-03T06:12:38Z</dcterms:created>
  <dcterms:modified xsi:type="dcterms:W3CDTF">2015-11-18T04:46:02Z</dcterms:modified>
</cp:coreProperties>
</file>