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w-bc.com/info/regesstepp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w-bc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xtpad.com/download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:8080/secret/money.t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miserable+failure&amp;start=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FI" dirty="0"/>
              <a:t>Web Architecture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Transmission Control Protocol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adds multiplexing, guaranteed message delivery on top of IP</a:t>
            </a:r>
          </a:p>
          <a:p>
            <a:r>
              <a:rPr lang="en-GB" b="1" dirty="0"/>
              <a:t>multiplexing</a:t>
            </a:r>
            <a:r>
              <a:rPr lang="en-GB" dirty="0"/>
              <a:t>: multiple programs using the same IP address</a:t>
            </a:r>
          </a:p>
          <a:p>
            <a:r>
              <a:rPr lang="en-GB" b="1" dirty="0"/>
              <a:t>port:</a:t>
            </a:r>
            <a:r>
              <a:rPr lang="en-GB" dirty="0"/>
              <a:t> a number given to each program or service</a:t>
            </a:r>
          </a:p>
          <a:p>
            <a:r>
              <a:rPr lang="en-GB" dirty="0"/>
              <a:t>port 80: web browser (port 443 for secure browsing)</a:t>
            </a:r>
          </a:p>
          <a:p>
            <a:r>
              <a:rPr lang="en-GB" dirty="0"/>
              <a:t>port 25: email</a:t>
            </a:r>
          </a:p>
          <a:p>
            <a:r>
              <a:rPr lang="en-GB" dirty="0"/>
              <a:t>port 22: </a:t>
            </a:r>
            <a:r>
              <a:rPr lang="en-GB" dirty="0" err="1"/>
              <a:t>ssh</a:t>
            </a:r>
            <a:endParaRPr lang="en-GB" dirty="0"/>
          </a:p>
          <a:p>
            <a:r>
              <a:rPr lang="en-GB" dirty="0"/>
              <a:t>port 5190: AOL Instant Messenger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World Wide Web 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861048"/>
            <a:ext cx="3619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1144" y="1844824"/>
            <a:ext cx="208343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servers and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web server:</a:t>
            </a:r>
            <a:r>
              <a:rPr lang="en-GB" dirty="0"/>
              <a:t> software that listens for web page requests</a:t>
            </a:r>
          </a:p>
          <a:p>
            <a:pPr lvl="1"/>
            <a:r>
              <a:rPr lang="en-GB" dirty="0"/>
              <a:t>Apache</a:t>
            </a:r>
          </a:p>
          <a:p>
            <a:pPr lvl="1"/>
            <a:r>
              <a:rPr lang="en-GB" dirty="0"/>
              <a:t>Microsoft Internet Information Server (IIS) (part of Windows)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servers and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web browser:</a:t>
            </a:r>
            <a:r>
              <a:rPr lang="en-GB" dirty="0"/>
              <a:t> fetches/displays documents from web servers</a:t>
            </a:r>
          </a:p>
          <a:p>
            <a:pPr lvl="1"/>
            <a:r>
              <a:rPr lang="en-GB" dirty="0"/>
              <a:t>Mozilla Firefox</a:t>
            </a:r>
          </a:p>
          <a:p>
            <a:pPr lvl="1"/>
            <a:r>
              <a:rPr lang="en-GB" dirty="0"/>
              <a:t>Microsoft Internet Explorer (IE)</a:t>
            </a:r>
          </a:p>
          <a:p>
            <a:pPr lvl="1"/>
            <a:r>
              <a:rPr lang="en-GB" dirty="0"/>
              <a:t>Apple Safari</a:t>
            </a:r>
          </a:p>
          <a:p>
            <a:pPr lvl="1"/>
            <a:r>
              <a:rPr lang="en-GB" dirty="0"/>
              <a:t>Google Chrome</a:t>
            </a:r>
          </a:p>
          <a:p>
            <a:pPr lvl="1"/>
            <a:r>
              <a:rPr lang="en-GB" dirty="0"/>
              <a:t>Opera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servers that map written names to IP addresses</a:t>
            </a:r>
          </a:p>
          <a:p>
            <a:r>
              <a:rPr lang="en-GB" dirty="0"/>
              <a:t>Example: www.quest.edu.pk → 172.16.179.1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 (URL)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identifier for the location of a document on a web site</a:t>
            </a:r>
          </a:p>
          <a:p>
            <a:r>
              <a:rPr lang="en-GB" dirty="0"/>
              <a:t>a basic URL:</a:t>
            </a:r>
          </a:p>
          <a:p>
            <a:r>
              <a:rPr lang="en-GB" dirty="0">
                <a:hlinkClick r:id="rId2"/>
              </a:rPr>
              <a:t>http://www.aw-bc.com/info/regesstepp/index.html</a:t>
            </a:r>
            <a:endParaRPr lang="en-GB" dirty="0"/>
          </a:p>
          <a:p>
            <a:r>
              <a:rPr lang="en-GB" dirty="0"/>
              <a:t>Protocol   host             path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 (URL)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upon entering this URL into the browser, it would:</a:t>
            </a:r>
          </a:p>
          <a:p>
            <a:r>
              <a:rPr lang="en-GB" dirty="0"/>
              <a:t>ask the DNS server for the IP address of </a:t>
            </a:r>
            <a:r>
              <a:rPr lang="en-GB" dirty="0">
                <a:hlinkClick r:id="rId2"/>
              </a:rPr>
              <a:t>www.aw-bc.com</a:t>
            </a:r>
            <a:endParaRPr lang="en-GB" dirty="0"/>
          </a:p>
          <a:p>
            <a:r>
              <a:rPr lang="en-GB" dirty="0"/>
              <a:t>connect to that IP address at port 80</a:t>
            </a:r>
          </a:p>
          <a:p>
            <a:r>
              <a:rPr lang="en-GB" dirty="0"/>
              <a:t>ask the server to GET /info/</a:t>
            </a:r>
            <a:r>
              <a:rPr lang="en-GB" dirty="0" err="1"/>
              <a:t>regesstepp</a:t>
            </a:r>
            <a:r>
              <a:rPr lang="en-GB" dirty="0"/>
              <a:t>/index.html</a:t>
            </a:r>
          </a:p>
          <a:p>
            <a:r>
              <a:rPr lang="en-GB" dirty="0"/>
              <a:t>display the resulting page on the screen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anchor:</a:t>
            </a:r>
            <a:r>
              <a:rPr lang="en-GB" dirty="0"/>
              <a:t> jumps to a given section of a web page</a:t>
            </a:r>
          </a:p>
          <a:p>
            <a:r>
              <a:rPr lang="en-GB" dirty="0">
                <a:hlinkClick r:id="rId2"/>
              </a:rPr>
              <a:t>http://www.textpad.com/download/index.html#downloads</a:t>
            </a:r>
            <a:endParaRPr lang="en-GB" dirty="0"/>
          </a:p>
          <a:p>
            <a:r>
              <a:rPr lang="en-GB" dirty="0"/>
              <a:t>fetches index.html then jumps down to part of the page </a:t>
            </a:r>
            <a:r>
              <a:rPr lang="en-GB" dirty="0" err="1"/>
              <a:t>labeled</a:t>
            </a:r>
            <a:r>
              <a:rPr lang="en-GB" dirty="0"/>
              <a:t> downloads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port:</a:t>
            </a:r>
            <a:r>
              <a:rPr lang="en-GB" dirty="0"/>
              <a:t> for web servers on ports other than the default 80</a:t>
            </a:r>
          </a:p>
          <a:p>
            <a:r>
              <a:rPr lang="en-GB" dirty="0">
                <a:hlinkClick r:id="rId2"/>
              </a:rPr>
              <a:t>http://www.cs.washington.edu:8080/secret/money.txt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query string:</a:t>
            </a:r>
            <a:r>
              <a:rPr lang="en-GB" dirty="0"/>
              <a:t> a set of parameters passed to a web program</a:t>
            </a:r>
          </a:p>
          <a:p>
            <a:r>
              <a:rPr lang="en-GB" dirty="0">
                <a:hlinkClick r:id="rId2"/>
              </a:rPr>
              <a:t>http://www.google.com/search?q=miserable+failure&amp;start=10</a:t>
            </a:r>
            <a:endParaRPr lang="en-GB" dirty="0"/>
          </a:p>
          <a:p>
            <a:r>
              <a:rPr lang="en-GB" dirty="0"/>
              <a:t>parameter q is set to "</a:t>
            </a:r>
            <a:r>
              <a:rPr lang="en-GB" dirty="0" err="1"/>
              <a:t>miserable+failure</a:t>
            </a:r>
            <a:r>
              <a:rPr lang="en-GB" dirty="0"/>
              <a:t>“</a:t>
            </a:r>
          </a:p>
          <a:p>
            <a:r>
              <a:rPr lang="en-GB" dirty="0"/>
              <a:t>parameter start is set to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16366"/>
            <a:ext cx="9144000" cy="44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Hypertext Transport Protocol (HTTP)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set of commands understood by a web server and sent from a browser</a:t>
            </a:r>
          </a:p>
          <a:p>
            <a:r>
              <a:rPr lang="en-GB" dirty="0"/>
              <a:t>some HTTP commands (your browser sends these internally):</a:t>
            </a:r>
          </a:p>
          <a:p>
            <a:pPr lvl="1"/>
            <a:r>
              <a:rPr lang="en-GB" dirty="0"/>
              <a:t>GET filename : download</a:t>
            </a:r>
          </a:p>
          <a:p>
            <a:pPr lvl="1"/>
            <a:r>
              <a:rPr lang="en-GB" dirty="0"/>
              <a:t>POST filename : send a web form response</a:t>
            </a:r>
          </a:p>
          <a:p>
            <a:pPr lvl="1"/>
            <a:r>
              <a:rPr lang="en-GB" dirty="0"/>
              <a:t>PUT filename : upload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error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when something goes wrong, the web server returns a special "error code" number to the browser, possibly followed by an HTML document</a:t>
            </a:r>
          </a:p>
          <a:p>
            <a:r>
              <a:rPr lang="en-GB" dirty="0"/>
              <a:t>common error codes:</a:t>
            </a:r>
          </a:p>
          <a:p>
            <a:r>
              <a:rPr lang="en-GB" dirty="0"/>
              <a:t>Number Meaning</a:t>
            </a:r>
          </a:p>
          <a:p>
            <a:r>
              <a:rPr lang="en-GB" dirty="0"/>
              <a:t>200 OK</a:t>
            </a:r>
          </a:p>
          <a:p>
            <a:r>
              <a:rPr lang="en-GB" dirty="0"/>
              <a:t>301-303 page has moved (permanently or temporarily)</a:t>
            </a:r>
          </a:p>
          <a:p>
            <a:r>
              <a:rPr lang="en-GB" dirty="0"/>
              <a:t>403 you are forbidden to access this page</a:t>
            </a:r>
          </a:p>
          <a:p>
            <a:r>
              <a:rPr lang="en-GB" dirty="0"/>
              <a:t>404 page not found</a:t>
            </a:r>
          </a:p>
          <a:p>
            <a:r>
              <a:rPr lang="en-GB" dirty="0"/>
              <a:t>500 internal server error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media ("MIME")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sometimes when including resources in a page (style sheet, icon, multimedia object), we specify their type of data</a:t>
            </a:r>
          </a:p>
          <a:p>
            <a:r>
              <a:rPr lang="en-GB" dirty="0"/>
              <a:t>MIME type 	file extension</a:t>
            </a:r>
          </a:p>
          <a:p>
            <a:r>
              <a:rPr lang="en-GB" dirty="0"/>
              <a:t>text/html 	.html</a:t>
            </a:r>
          </a:p>
          <a:p>
            <a:r>
              <a:rPr lang="en-GB" dirty="0"/>
              <a:t>text/plain 	.txt</a:t>
            </a:r>
          </a:p>
          <a:p>
            <a:r>
              <a:rPr lang="en-GB" dirty="0"/>
              <a:t>image/gif 	.gif</a:t>
            </a:r>
          </a:p>
          <a:p>
            <a:r>
              <a:rPr lang="en-GB" dirty="0"/>
              <a:t>image/jpeg 	.jpg</a:t>
            </a:r>
          </a:p>
          <a:p>
            <a:r>
              <a:rPr lang="en-GB" dirty="0"/>
              <a:t>video/</a:t>
            </a:r>
            <a:r>
              <a:rPr lang="en-GB" dirty="0" err="1"/>
              <a:t>quicktime</a:t>
            </a:r>
            <a:r>
              <a:rPr lang="en-GB" dirty="0"/>
              <a:t> .</a:t>
            </a:r>
            <a:r>
              <a:rPr lang="en-GB" dirty="0" err="1"/>
              <a:t>mov</a:t>
            </a:r>
            <a:endParaRPr lang="en-GB" dirty="0"/>
          </a:p>
          <a:p>
            <a:r>
              <a:rPr lang="en-GB" dirty="0"/>
              <a:t>application/octet-stream .exe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languages /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Hypertext </a:t>
            </a:r>
            <a:r>
              <a:rPr lang="en-GB" dirty="0" err="1"/>
              <a:t>Markup</a:t>
            </a:r>
            <a:r>
              <a:rPr lang="en-GB" dirty="0"/>
              <a:t> Language (HTML): </a:t>
            </a:r>
          </a:p>
          <a:p>
            <a:pPr lvl="1"/>
            <a:r>
              <a:rPr lang="en-GB" dirty="0"/>
              <a:t>used for writing web pages</a:t>
            </a:r>
          </a:p>
          <a:p>
            <a:r>
              <a:rPr lang="en-GB" dirty="0"/>
              <a:t>Cascading Style Sheets (CSS): </a:t>
            </a:r>
          </a:p>
          <a:p>
            <a:pPr lvl="1"/>
            <a:r>
              <a:rPr lang="en-GB" dirty="0"/>
              <a:t>stylistic info for web pages</a:t>
            </a:r>
          </a:p>
          <a:p>
            <a:r>
              <a:rPr lang="en-GB" dirty="0"/>
              <a:t>PHP Hypertext Processor (PHP): </a:t>
            </a:r>
          </a:p>
          <a:p>
            <a:pPr lvl="1"/>
            <a:r>
              <a:rPr lang="en-GB" dirty="0"/>
              <a:t>dynamically create pages on a web server</a:t>
            </a:r>
          </a:p>
          <a:p>
            <a:r>
              <a:rPr lang="en-GB" dirty="0"/>
              <a:t>JavaScript: </a:t>
            </a:r>
          </a:p>
          <a:p>
            <a:pPr lvl="1"/>
            <a:r>
              <a:rPr lang="en-GB" dirty="0"/>
              <a:t>interactive and programmable web pages</a:t>
            </a:r>
          </a:p>
          <a:p>
            <a:r>
              <a:rPr lang="en-GB" dirty="0" err="1"/>
              <a:t>eXtensible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 (XML): </a:t>
            </a:r>
          </a:p>
          <a:p>
            <a:pPr lvl="1"/>
            <a:r>
              <a:rPr lang="en-GB" dirty="0"/>
              <a:t>Meta language for organizing data</a:t>
            </a:r>
          </a:p>
          <a:p>
            <a:r>
              <a:rPr lang="en-GB" dirty="0"/>
              <a:t>Structured Query Language (SQL): </a:t>
            </a:r>
          </a:p>
          <a:p>
            <a:pPr lvl="1"/>
            <a:r>
              <a:rPr lang="en-GB" dirty="0"/>
              <a:t>interaction with databases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connection of computer networks using the Internet Protocol (IP)</a:t>
            </a:r>
          </a:p>
          <a:p>
            <a:r>
              <a:rPr lang="en-GB" dirty="0"/>
              <a:t>What's the difference between the Internet and the World Wide Web (WWW)?</a:t>
            </a:r>
          </a:p>
          <a:p>
            <a:r>
              <a:rPr lang="en-GB" dirty="0"/>
              <a:t>The Web is the collection of web sites and pages around the world; the Internet is larger and also includes other services such as email, chat, online games, etc.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4624"/>
            <a:ext cx="308856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began as a US Department of </a:t>
            </a:r>
            <a:r>
              <a:rPr lang="en-GB" dirty="0" err="1"/>
              <a:t>Defense</a:t>
            </a:r>
            <a:r>
              <a:rPr lang="en-GB" dirty="0"/>
              <a:t> network called ARPANET (1960s-70s)</a:t>
            </a:r>
          </a:p>
          <a:p>
            <a:r>
              <a:rPr lang="en-GB" b="1" dirty="0"/>
              <a:t>initial services:</a:t>
            </a:r>
            <a:r>
              <a:rPr lang="en-GB" dirty="0"/>
              <a:t> electronic mail, file transfer</a:t>
            </a:r>
          </a:p>
          <a:p>
            <a:r>
              <a:rPr lang="en-GB" dirty="0"/>
              <a:t>opened to commercial interests in late 80s</a:t>
            </a:r>
          </a:p>
          <a:p>
            <a:r>
              <a:rPr lang="en-GB" dirty="0"/>
              <a:t>WWW created in 1989-91 by Tim Berners-Lee</a:t>
            </a:r>
          </a:p>
          <a:p>
            <a:r>
              <a:rPr lang="en-GB" dirty="0"/>
              <a:t>popular web browsers released: Netscape 1994, IE 1995</a:t>
            </a:r>
          </a:p>
          <a:p>
            <a:r>
              <a:rPr lang="en-GB" dirty="0"/>
              <a:t>Amazon.com opens in 1995; Google January 1996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aspects of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 networks can stand on their own</a:t>
            </a:r>
          </a:p>
          <a:p>
            <a:r>
              <a:rPr lang="en-GB" dirty="0"/>
              <a:t>computers can dynamically join and leave the network</a:t>
            </a:r>
          </a:p>
          <a:p>
            <a:r>
              <a:rPr lang="en-GB" dirty="0"/>
              <a:t>built on open standards; anyone can create a new internet device</a:t>
            </a:r>
          </a:p>
          <a:p>
            <a:r>
              <a:rPr lang="en-GB" dirty="0"/>
              <a:t>lack of centralized control (mostly)</a:t>
            </a:r>
          </a:p>
          <a:p>
            <a:r>
              <a:rPr lang="en-GB" dirty="0"/>
              <a:t>everyone can use it with simple, commonly available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00199"/>
            <a:ext cx="5928716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 uses a layered hardware/ software architecture (also called the "OSI model"):</a:t>
            </a:r>
          </a:p>
          <a:p>
            <a:r>
              <a:rPr lang="en-GB" b="1" dirty="0"/>
              <a:t>physical layer</a:t>
            </a:r>
            <a:r>
              <a:rPr lang="en-GB" dirty="0"/>
              <a:t> : devices such as </a:t>
            </a:r>
            <a:r>
              <a:rPr lang="en-GB" dirty="0" err="1"/>
              <a:t>ethernet</a:t>
            </a:r>
            <a:r>
              <a:rPr lang="en-GB" dirty="0"/>
              <a:t>, coaxial cables, </a:t>
            </a:r>
            <a:r>
              <a:rPr lang="en-GB" dirty="0" err="1"/>
              <a:t>fiber</a:t>
            </a:r>
            <a:r>
              <a:rPr lang="en-GB" dirty="0"/>
              <a:t>-optic lines, modems</a:t>
            </a:r>
          </a:p>
          <a:p>
            <a:r>
              <a:rPr lang="en-GB" b="1" dirty="0"/>
              <a:t>data link layer</a:t>
            </a:r>
            <a:r>
              <a:rPr lang="en-GB" dirty="0"/>
              <a:t> : basic hardware protocols (</a:t>
            </a:r>
            <a:r>
              <a:rPr lang="en-GB" dirty="0" err="1"/>
              <a:t>ethernet</a:t>
            </a:r>
            <a:r>
              <a:rPr lang="en-GB" dirty="0"/>
              <a:t>, </a:t>
            </a:r>
            <a:r>
              <a:rPr lang="en-GB" dirty="0" err="1"/>
              <a:t>wifi,DSL</a:t>
            </a:r>
            <a:r>
              <a:rPr lang="en-GB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 / internet layer : basic software protocol (IP)</a:t>
            </a:r>
          </a:p>
          <a:p>
            <a:r>
              <a:rPr lang="en-GB" dirty="0"/>
              <a:t>transport layer : adds reliability to network layer (TCP, UDP)</a:t>
            </a:r>
          </a:p>
          <a:p>
            <a:r>
              <a:rPr lang="en-GB" dirty="0"/>
              <a:t>application layer : implements specific communication for each kind of program (HTTP, SSH, FTP)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Protocol (IP)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protocol for attempting to send data between two computers</a:t>
            </a:r>
          </a:p>
          <a:p>
            <a:r>
              <a:rPr lang="en-GB" dirty="0"/>
              <a:t>each device has a 32-bit IP address written as four 8-bit numbers (0-255)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3781772"/>
            <a:ext cx="7067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912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Web Architecture</vt:lpstr>
      <vt:lpstr>The Internet</vt:lpstr>
      <vt:lpstr>The Internet</vt:lpstr>
      <vt:lpstr>Brief history</vt:lpstr>
      <vt:lpstr>Key aspects of the internet</vt:lpstr>
      <vt:lpstr>OSI Model</vt:lpstr>
      <vt:lpstr>Layered architecture</vt:lpstr>
      <vt:lpstr>Layered architecture</vt:lpstr>
      <vt:lpstr>Internet Protocol (IP)</vt:lpstr>
      <vt:lpstr>Transmission Control Protocol (TCP)</vt:lpstr>
      <vt:lpstr>The World Wide Web (WWW)</vt:lpstr>
      <vt:lpstr>Web servers and browsers</vt:lpstr>
      <vt:lpstr>Web servers and browsers</vt:lpstr>
      <vt:lpstr>Domain Name System (DNS)</vt:lpstr>
      <vt:lpstr>Uniform Resource Locator (URL)</vt:lpstr>
      <vt:lpstr>Uniform Resource Locator (URL)</vt:lpstr>
      <vt:lpstr>More about URLs</vt:lpstr>
      <vt:lpstr>More about URLs</vt:lpstr>
      <vt:lpstr>More about URLs</vt:lpstr>
      <vt:lpstr>Hypertext Transport Protocol (HTTP)</vt:lpstr>
      <vt:lpstr>HTTP error codes</vt:lpstr>
      <vt:lpstr>Internet media ("MIME") types</vt:lpstr>
      <vt:lpstr>Web languages /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Aqsa Isha</cp:lastModifiedBy>
  <cp:revision>11</cp:revision>
  <dcterms:created xsi:type="dcterms:W3CDTF">2015-08-03T03:09:28Z</dcterms:created>
  <dcterms:modified xsi:type="dcterms:W3CDTF">2025-02-08T06:12:59Z</dcterms:modified>
</cp:coreProperties>
</file>