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3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0776FC-905F-469E-9832-C026082F3BFE}" type="datetimeFigureOut">
              <a:rPr lang="en-GB" smtClean="0"/>
              <a:pPr/>
              <a:t>22/01/2025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D8A0635-90B8-4D4E-8A77-DD598A884F3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0776FC-905F-469E-9832-C026082F3BFE}" type="datetimeFigureOut">
              <a:rPr lang="en-GB" smtClean="0"/>
              <a:pPr/>
              <a:t>22/01/2025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8A0635-90B8-4D4E-8A77-DD598A884F3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HTML Forms</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Text Input Controls</a:t>
            </a:r>
            <a:endParaRPr lang="en-US" dirty="0"/>
          </a:p>
        </p:txBody>
      </p:sp>
      <p:sp>
        <p:nvSpPr>
          <p:cNvPr id="3" name="Content Placeholder 2"/>
          <p:cNvSpPr>
            <a:spLocks noGrp="1"/>
          </p:cNvSpPr>
          <p:nvPr>
            <p:ph idx="1"/>
          </p:nvPr>
        </p:nvSpPr>
        <p:spPr/>
        <p:txBody>
          <a:bodyPr/>
          <a:lstStyle/>
          <a:p>
            <a:r>
              <a:rPr lang="en-US" dirty="0"/>
              <a:t>There are three types of text input used on forms:</a:t>
            </a:r>
          </a:p>
          <a:p>
            <a:r>
              <a:rPr lang="en-US" b="1" dirty="0"/>
              <a:t>Single-line text input controls </a:t>
            </a:r>
            <a:r>
              <a:rPr lang="en-US" dirty="0"/>
              <a:t>– </a:t>
            </a:r>
          </a:p>
          <a:p>
            <a:pPr lvl="1"/>
            <a:r>
              <a:rPr lang="en-US" dirty="0"/>
              <a:t>This control is used for items that require only one line of user input, such as search boxes or names.</a:t>
            </a:r>
          </a:p>
          <a:p>
            <a:pPr lvl="1"/>
            <a:r>
              <a:rPr lang="en-US" dirty="0"/>
              <a:t>They are created using HTML </a:t>
            </a:r>
            <a:r>
              <a:rPr lang="en-US" b="1" dirty="0"/>
              <a:t>&lt;input&gt;</a:t>
            </a:r>
            <a:r>
              <a:rPr lang="en-US" dirty="0"/>
              <a:t> tag.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Text Input Controls</a:t>
            </a:r>
            <a:endParaRPr lang="en-US" dirty="0"/>
          </a:p>
        </p:txBody>
      </p:sp>
      <p:sp>
        <p:nvSpPr>
          <p:cNvPr id="3" name="Content Placeholder 2"/>
          <p:cNvSpPr>
            <a:spLocks noGrp="1"/>
          </p:cNvSpPr>
          <p:nvPr>
            <p:ph idx="1"/>
          </p:nvPr>
        </p:nvSpPr>
        <p:spPr/>
        <p:txBody>
          <a:bodyPr>
            <a:normAutofit/>
          </a:bodyPr>
          <a:lstStyle/>
          <a:p>
            <a:r>
              <a:rPr lang="en-US" b="1" dirty="0"/>
              <a:t>Password input controls </a:t>
            </a:r>
            <a:r>
              <a:rPr lang="en-US" dirty="0"/>
              <a:t>– </a:t>
            </a:r>
          </a:p>
          <a:p>
            <a:pPr lvl="1"/>
            <a:r>
              <a:rPr lang="en-US" dirty="0"/>
              <a:t>This is also a single-line text input but it masks the character as soon as a user enters it. </a:t>
            </a:r>
          </a:p>
          <a:p>
            <a:pPr lvl="1"/>
            <a:r>
              <a:rPr lang="en-US" dirty="0"/>
              <a:t>They are also created using HTML &lt;input&gt; tag.</a:t>
            </a:r>
          </a:p>
          <a:p>
            <a:r>
              <a:rPr lang="en-US" b="1" dirty="0"/>
              <a:t>Multi-line text input controls</a:t>
            </a:r>
            <a:r>
              <a:rPr lang="en-US" dirty="0"/>
              <a:t> – </a:t>
            </a:r>
          </a:p>
          <a:p>
            <a:pPr lvl="1"/>
            <a:r>
              <a:rPr lang="en-US" dirty="0"/>
              <a:t>This is used when the user is required to give details that may be longer than a single sentence.</a:t>
            </a:r>
          </a:p>
          <a:p>
            <a:pPr lvl="1"/>
            <a:r>
              <a:rPr lang="en-US" dirty="0"/>
              <a:t>Multi-line input controls are created using HTML </a:t>
            </a:r>
            <a:r>
              <a:rPr lang="en-US" b="1" dirty="0"/>
              <a:t>&lt;</a:t>
            </a:r>
            <a:r>
              <a:rPr lang="en-US" b="1" dirty="0" err="1"/>
              <a:t>textarea</a:t>
            </a:r>
            <a:r>
              <a:rPr lang="en-US" b="1" dirty="0"/>
              <a:t>&gt;</a:t>
            </a:r>
            <a:r>
              <a:rPr lang="en-US" dirty="0"/>
              <a:t> tag.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lstStyle/>
          <a:p>
            <a:r>
              <a:rPr lang="en-US" dirty="0"/>
              <a:t>This control is used for items that require only one line of user input, such as search boxes or names. </a:t>
            </a:r>
          </a:p>
          <a:p>
            <a:r>
              <a:rPr lang="en-US" dirty="0"/>
              <a:t>They are created using HTML &lt;input&gt; tag.</a:t>
            </a:r>
          </a:p>
          <a:p>
            <a:r>
              <a:rPr lang="en-US" dirty="0"/>
              <a:t>Here is a basic example of a single-line text input used to take first name and last name: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&lt;html&gt;</a:t>
            </a:r>
          </a:p>
          <a:p>
            <a:r>
              <a:rPr lang="en-US" dirty="0"/>
              <a:t>&lt;head&gt;</a:t>
            </a:r>
          </a:p>
          <a:p>
            <a:r>
              <a:rPr lang="en-US" dirty="0"/>
              <a:t>&lt;title&gt;Text Input Control&lt;/title&gt;</a:t>
            </a:r>
          </a:p>
          <a:p>
            <a:r>
              <a:rPr lang="en-US" dirty="0"/>
              <a:t>&lt;/head&gt;</a:t>
            </a:r>
          </a:p>
          <a:p>
            <a:r>
              <a:rPr lang="en-US" dirty="0"/>
              <a:t>&lt;body&gt;</a:t>
            </a:r>
          </a:p>
          <a:p>
            <a:r>
              <a:rPr lang="en-US" dirty="0"/>
              <a:t>&lt;form &gt;</a:t>
            </a:r>
          </a:p>
          <a:p>
            <a:r>
              <a:rPr lang="en-US" dirty="0"/>
              <a:t>First name: &lt;input type="text" name="</a:t>
            </a:r>
            <a:r>
              <a:rPr lang="en-US" dirty="0" err="1"/>
              <a:t>first_name</a:t>
            </a:r>
            <a:r>
              <a:rPr lang="en-US" dirty="0"/>
              <a:t>" /&gt;</a:t>
            </a:r>
          </a:p>
          <a:p>
            <a:r>
              <a:rPr lang="en-US" dirty="0"/>
              <a:t>&lt;</a:t>
            </a:r>
            <a:r>
              <a:rPr lang="en-US" dirty="0" err="1"/>
              <a:t>br</a:t>
            </a:r>
            <a:r>
              <a:rPr lang="en-US" dirty="0"/>
              <a:t>&gt;</a:t>
            </a:r>
          </a:p>
          <a:p>
            <a:r>
              <a:rPr lang="en-US" dirty="0"/>
              <a:t>Last name: &lt;input type="text" name="</a:t>
            </a:r>
            <a:r>
              <a:rPr lang="en-US" dirty="0" err="1"/>
              <a:t>last_name</a:t>
            </a:r>
            <a:r>
              <a:rPr lang="en-US" dirty="0"/>
              <a:t>" /&gt;</a:t>
            </a:r>
          </a:p>
          <a:p>
            <a:r>
              <a:rPr lang="en-US" dirty="0"/>
              <a:t>&lt;/form&gt;</a:t>
            </a:r>
          </a:p>
          <a:p>
            <a:r>
              <a:rPr lang="en-US" dirty="0"/>
              <a:t>&lt;/body&gt;</a:t>
            </a:r>
          </a:p>
          <a:p>
            <a:r>
              <a:rPr lang="en-US" dirty="0"/>
              <a:t>&lt;/html&gt;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1026" name="Picture 2"/>
          <p:cNvPicPr>
            <a:picLocks noChangeAspect="1" noChangeArrowheads="1"/>
          </p:cNvPicPr>
          <p:nvPr/>
        </p:nvPicPr>
        <p:blipFill>
          <a:blip r:embed="rId2"/>
          <a:srcRect/>
          <a:stretch>
            <a:fillRect/>
          </a:stretch>
        </p:blipFill>
        <p:spPr bwMode="auto">
          <a:xfrm>
            <a:off x="714348" y="2214554"/>
            <a:ext cx="8352374" cy="107157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lstStyle/>
          <a:p>
            <a:r>
              <a:rPr lang="en-US" b="1" dirty="0"/>
              <a:t>Attributes</a:t>
            </a:r>
          </a:p>
          <a:p>
            <a:r>
              <a:rPr lang="en-US" dirty="0"/>
              <a:t>Following is the list of attributes for &lt;input&gt; tag for creating text field.</a:t>
            </a:r>
          </a:p>
          <a:p>
            <a:r>
              <a:rPr lang="en-US" b="1" dirty="0"/>
              <a:t>type</a:t>
            </a:r>
          </a:p>
          <a:p>
            <a:pPr lvl="1"/>
            <a:r>
              <a:rPr lang="en-US" dirty="0"/>
              <a:t>Indicates the type of input control and for text input control it will be set to </a:t>
            </a:r>
            <a:r>
              <a:rPr lang="en-US" b="1" dirty="0"/>
              <a:t>text.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lstStyle/>
          <a:p>
            <a:r>
              <a:rPr lang="en-US" b="1" dirty="0"/>
              <a:t>name</a:t>
            </a:r>
          </a:p>
          <a:p>
            <a:pPr lvl="1"/>
            <a:r>
              <a:rPr lang="en-US" dirty="0"/>
              <a:t>Used to give a name to the control which is sent to the server to be recognized and get the value.</a:t>
            </a:r>
          </a:p>
          <a:p>
            <a:r>
              <a:rPr lang="en-US" b="1" dirty="0"/>
              <a:t>value</a:t>
            </a:r>
          </a:p>
          <a:p>
            <a:pPr lvl="1"/>
            <a:r>
              <a:rPr lang="en-US" dirty="0"/>
              <a:t>This can be used to provide an initial value inside the control.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Single-line text input controls</a:t>
            </a:r>
            <a:endParaRPr lang="en-US" dirty="0"/>
          </a:p>
        </p:txBody>
      </p:sp>
      <p:sp>
        <p:nvSpPr>
          <p:cNvPr id="3" name="Content Placeholder 2"/>
          <p:cNvSpPr>
            <a:spLocks noGrp="1"/>
          </p:cNvSpPr>
          <p:nvPr>
            <p:ph idx="1"/>
          </p:nvPr>
        </p:nvSpPr>
        <p:spPr/>
        <p:txBody>
          <a:bodyPr/>
          <a:lstStyle/>
          <a:p>
            <a:r>
              <a:rPr lang="en-US" b="1" dirty="0"/>
              <a:t>size</a:t>
            </a:r>
          </a:p>
          <a:p>
            <a:pPr lvl="1"/>
            <a:r>
              <a:rPr lang="en-US" dirty="0"/>
              <a:t>Allows to specify the width of the text-input control in terms of characters.</a:t>
            </a:r>
          </a:p>
          <a:p>
            <a:r>
              <a:rPr lang="en-US" b="1" dirty="0" err="1"/>
              <a:t>maxlength</a:t>
            </a:r>
            <a:endParaRPr lang="en-US" b="1" dirty="0"/>
          </a:p>
          <a:p>
            <a:pPr lvl="1"/>
            <a:r>
              <a:rPr lang="en-US" dirty="0"/>
              <a:t>Allows to specify the maximum number of characters a user can enter into the text box.</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 input controls</a:t>
            </a:r>
            <a:endParaRPr lang="en-US" dirty="0"/>
          </a:p>
        </p:txBody>
      </p:sp>
      <p:sp>
        <p:nvSpPr>
          <p:cNvPr id="3" name="Content Placeholder 2"/>
          <p:cNvSpPr>
            <a:spLocks noGrp="1"/>
          </p:cNvSpPr>
          <p:nvPr>
            <p:ph idx="1"/>
          </p:nvPr>
        </p:nvSpPr>
        <p:spPr/>
        <p:txBody>
          <a:bodyPr/>
          <a:lstStyle/>
          <a:p>
            <a:r>
              <a:rPr lang="en-US" dirty="0"/>
              <a:t>This is also a single-line text input but it masks the character as soon as a user enters it. </a:t>
            </a:r>
          </a:p>
          <a:p>
            <a:r>
              <a:rPr lang="en-US" dirty="0"/>
              <a:t>They are also created using HTML &lt;input&gt; tag but type attribute is set to </a:t>
            </a:r>
            <a:r>
              <a:rPr lang="en-US" b="1" dirty="0"/>
              <a:t>password.</a:t>
            </a:r>
          </a:p>
          <a:p>
            <a:r>
              <a:rPr lang="en-US" dirty="0"/>
              <a:t>Here is a basic example of a single-line password input used to take user password: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 input controls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&lt;html&gt;</a:t>
            </a:r>
          </a:p>
          <a:p>
            <a:r>
              <a:rPr lang="en-US" dirty="0"/>
              <a:t>&lt;head&gt;</a:t>
            </a:r>
          </a:p>
          <a:p>
            <a:r>
              <a:rPr lang="en-US" dirty="0"/>
              <a:t>&lt;title&gt;Password Input Control&lt;/title&gt;</a:t>
            </a:r>
          </a:p>
          <a:p>
            <a:r>
              <a:rPr lang="en-US" dirty="0"/>
              <a:t>&lt;/head&gt;</a:t>
            </a:r>
          </a:p>
          <a:p>
            <a:r>
              <a:rPr lang="en-US" dirty="0"/>
              <a:t>&lt;body&gt;</a:t>
            </a:r>
          </a:p>
          <a:p>
            <a:r>
              <a:rPr lang="en-US" dirty="0"/>
              <a:t>&lt;form &gt;</a:t>
            </a:r>
          </a:p>
          <a:p>
            <a:r>
              <a:rPr lang="en-US" dirty="0"/>
              <a:t>User ID : &lt;input type="text" name="</a:t>
            </a:r>
            <a:r>
              <a:rPr lang="en-US" dirty="0" err="1"/>
              <a:t>user_id</a:t>
            </a:r>
            <a:r>
              <a:rPr lang="en-US" dirty="0"/>
              <a:t>" /&gt;</a:t>
            </a:r>
          </a:p>
          <a:p>
            <a:r>
              <a:rPr lang="en-US" dirty="0"/>
              <a:t>&lt;</a:t>
            </a:r>
            <a:r>
              <a:rPr lang="en-US" dirty="0" err="1"/>
              <a:t>br</a:t>
            </a:r>
            <a:r>
              <a:rPr lang="en-US" dirty="0"/>
              <a:t>&gt;</a:t>
            </a:r>
          </a:p>
          <a:p>
            <a:r>
              <a:rPr lang="en-US" dirty="0"/>
              <a:t>Password: &lt;input type="password" name="password" /&gt;</a:t>
            </a:r>
          </a:p>
          <a:p>
            <a:r>
              <a:rPr lang="en-US" dirty="0"/>
              <a:t>&lt;/form&gt;</a:t>
            </a:r>
          </a:p>
          <a:p>
            <a:r>
              <a:rPr lang="en-US" dirty="0"/>
              <a:t>&lt;/body&gt;</a:t>
            </a:r>
          </a:p>
          <a:p>
            <a:r>
              <a:rPr lang="en-US" dirty="0"/>
              <a:t>&lt;/html&gt;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Forms</a:t>
            </a:r>
            <a:endParaRPr lang="en-US" dirty="0"/>
          </a:p>
        </p:txBody>
      </p:sp>
      <p:sp>
        <p:nvSpPr>
          <p:cNvPr id="3" name="Content Placeholder 2"/>
          <p:cNvSpPr>
            <a:spLocks noGrp="1"/>
          </p:cNvSpPr>
          <p:nvPr>
            <p:ph idx="1"/>
          </p:nvPr>
        </p:nvSpPr>
        <p:spPr/>
        <p:txBody>
          <a:bodyPr>
            <a:normAutofit/>
          </a:bodyPr>
          <a:lstStyle/>
          <a:p>
            <a:r>
              <a:rPr lang="en-US" dirty="0"/>
              <a:t>HTML Forms are required when you want to collect some data from the site visitor. </a:t>
            </a:r>
          </a:p>
          <a:p>
            <a:r>
              <a:rPr lang="en-US" dirty="0"/>
              <a:t>For example, during user registration you would like to collect information such as name, email address, credit card, etc.</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 input controls</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2050" name="Picture 2"/>
          <p:cNvPicPr>
            <a:picLocks noChangeAspect="1" noChangeArrowheads="1"/>
          </p:cNvPicPr>
          <p:nvPr/>
        </p:nvPicPr>
        <p:blipFill>
          <a:blip r:embed="rId2"/>
          <a:srcRect/>
          <a:stretch>
            <a:fillRect/>
          </a:stretch>
        </p:blipFill>
        <p:spPr bwMode="auto">
          <a:xfrm>
            <a:off x="714348" y="2357430"/>
            <a:ext cx="8186795" cy="107157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 input controls</a:t>
            </a:r>
            <a:endParaRPr lang="en-US" dirty="0"/>
          </a:p>
        </p:txBody>
      </p:sp>
      <p:sp>
        <p:nvSpPr>
          <p:cNvPr id="3" name="Content Placeholder 2"/>
          <p:cNvSpPr>
            <a:spLocks noGrp="1"/>
          </p:cNvSpPr>
          <p:nvPr>
            <p:ph idx="1"/>
          </p:nvPr>
        </p:nvSpPr>
        <p:spPr/>
        <p:txBody>
          <a:bodyPr>
            <a:normAutofit/>
          </a:bodyPr>
          <a:lstStyle/>
          <a:p>
            <a:r>
              <a:rPr lang="en-US" b="1" dirty="0"/>
              <a:t>Attributes</a:t>
            </a:r>
          </a:p>
          <a:p>
            <a:r>
              <a:rPr lang="en-US" b="1" dirty="0"/>
              <a:t>type</a:t>
            </a:r>
          </a:p>
          <a:p>
            <a:pPr lvl="1"/>
            <a:r>
              <a:rPr lang="en-US" dirty="0"/>
              <a:t>Indicates the type of input control and for password input control it will be set to </a:t>
            </a:r>
            <a:r>
              <a:rPr lang="en-US" b="1" dirty="0"/>
              <a:t>password.</a:t>
            </a:r>
          </a:p>
          <a:p>
            <a:r>
              <a:rPr lang="en-US" b="1" dirty="0"/>
              <a:t>name</a:t>
            </a:r>
          </a:p>
          <a:p>
            <a:pPr lvl="1"/>
            <a:r>
              <a:rPr lang="en-US" dirty="0"/>
              <a:t>Used to give a name to the control which is sent to the server to be recognized and get the value.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Password input controls</a:t>
            </a:r>
            <a:endParaRPr lang="en-US" dirty="0"/>
          </a:p>
        </p:txBody>
      </p:sp>
      <p:sp>
        <p:nvSpPr>
          <p:cNvPr id="3" name="Content Placeholder 2"/>
          <p:cNvSpPr>
            <a:spLocks noGrp="1"/>
          </p:cNvSpPr>
          <p:nvPr>
            <p:ph idx="1"/>
          </p:nvPr>
        </p:nvSpPr>
        <p:spPr/>
        <p:txBody>
          <a:bodyPr>
            <a:normAutofit lnSpcReduction="10000"/>
          </a:bodyPr>
          <a:lstStyle/>
          <a:p>
            <a:r>
              <a:rPr lang="en-US" b="1" dirty="0"/>
              <a:t>value</a:t>
            </a:r>
          </a:p>
          <a:p>
            <a:pPr lvl="1"/>
            <a:r>
              <a:rPr lang="en-US" dirty="0"/>
              <a:t>This can be used to provide an initial value inside the control.</a:t>
            </a:r>
          </a:p>
          <a:p>
            <a:r>
              <a:rPr lang="en-US" b="1" dirty="0"/>
              <a:t>size</a:t>
            </a:r>
          </a:p>
          <a:p>
            <a:pPr lvl="1"/>
            <a:r>
              <a:rPr lang="en-US" dirty="0"/>
              <a:t>Allows to specify the width of the text-input control in terms of characters.</a:t>
            </a:r>
          </a:p>
          <a:p>
            <a:r>
              <a:rPr lang="en-US" b="1" dirty="0" err="1"/>
              <a:t>maxlength</a:t>
            </a:r>
            <a:endParaRPr lang="en-US" b="1" dirty="0"/>
          </a:p>
          <a:p>
            <a:pPr lvl="1"/>
            <a:r>
              <a:rPr lang="en-US" dirty="0"/>
              <a:t>Allows to specify the maximum number of characters a user can enter into the text box.</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Multiple-Line Text Input Controls</a:t>
            </a:r>
            <a:endParaRPr lang="en-US" dirty="0"/>
          </a:p>
        </p:txBody>
      </p:sp>
      <p:sp>
        <p:nvSpPr>
          <p:cNvPr id="3" name="Content Placeholder 2"/>
          <p:cNvSpPr>
            <a:spLocks noGrp="1"/>
          </p:cNvSpPr>
          <p:nvPr>
            <p:ph idx="1"/>
          </p:nvPr>
        </p:nvSpPr>
        <p:spPr/>
        <p:txBody>
          <a:bodyPr/>
          <a:lstStyle/>
          <a:p>
            <a:r>
              <a:rPr lang="en-US" dirty="0"/>
              <a:t>This is used when the user is required to give details that may be longer than a single sentence. </a:t>
            </a:r>
          </a:p>
          <a:p>
            <a:r>
              <a:rPr lang="en-US" dirty="0"/>
              <a:t>Multi-line input controls are created using HTML &lt;</a:t>
            </a:r>
            <a:r>
              <a:rPr lang="en-US" dirty="0" err="1"/>
              <a:t>textarea</a:t>
            </a:r>
            <a:r>
              <a:rPr lang="en-US" dirty="0"/>
              <a:t>&gt; tag.</a:t>
            </a:r>
          </a:p>
          <a:p>
            <a:r>
              <a:rPr lang="en-US" dirty="0"/>
              <a:t>Here is a basic example of a multi-line text input used to take item description: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Multiple-Line Text Input Controls</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&lt;html&gt;</a:t>
            </a:r>
          </a:p>
          <a:p>
            <a:r>
              <a:rPr lang="en-US" dirty="0"/>
              <a:t>&lt;head&gt;</a:t>
            </a:r>
          </a:p>
          <a:p>
            <a:r>
              <a:rPr lang="en-US" dirty="0"/>
              <a:t>&lt;title&gt;Multiple-Line Input Control&lt;/title&gt;</a:t>
            </a:r>
          </a:p>
          <a:p>
            <a:r>
              <a:rPr lang="en-US" dirty="0"/>
              <a:t>&lt;/head&gt;</a:t>
            </a:r>
          </a:p>
          <a:p>
            <a:r>
              <a:rPr lang="en-US" dirty="0"/>
              <a:t>&lt;body&gt;</a:t>
            </a:r>
          </a:p>
          <a:p>
            <a:r>
              <a:rPr lang="en-US" dirty="0"/>
              <a:t>&lt;form&gt;</a:t>
            </a:r>
          </a:p>
          <a:p>
            <a:r>
              <a:rPr lang="en-US" dirty="0"/>
              <a:t>Description : &lt;</a:t>
            </a:r>
            <a:r>
              <a:rPr lang="en-US" dirty="0" err="1"/>
              <a:t>br</a:t>
            </a:r>
            <a:r>
              <a:rPr lang="en-US" dirty="0"/>
              <a:t> /&gt;</a:t>
            </a:r>
          </a:p>
          <a:p>
            <a:r>
              <a:rPr lang="en-US" dirty="0"/>
              <a:t>&lt;</a:t>
            </a:r>
            <a:r>
              <a:rPr lang="en-US" dirty="0" err="1"/>
              <a:t>textarea</a:t>
            </a:r>
            <a:r>
              <a:rPr lang="en-US" dirty="0"/>
              <a:t> rows="5" cols="50" name="description"&gt;</a:t>
            </a:r>
          </a:p>
          <a:p>
            <a:r>
              <a:rPr lang="en-US" dirty="0"/>
              <a:t>Enter description here...</a:t>
            </a:r>
          </a:p>
          <a:p>
            <a:r>
              <a:rPr lang="en-US" dirty="0"/>
              <a:t>&lt;/</a:t>
            </a:r>
            <a:r>
              <a:rPr lang="en-US" dirty="0" err="1"/>
              <a:t>textarea</a:t>
            </a:r>
            <a:r>
              <a:rPr lang="en-US" dirty="0"/>
              <a:t>&gt;</a:t>
            </a:r>
          </a:p>
          <a:p>
            <a:r>
              <a:rPr lang="en-US" dirty="0"/>
              <a:t>&lt;/form&gt;</a:t>
            </a:r>
          </a:p>
          <a:p>
            <a:r>
              <a:rPr lang="en-US" dirty="0"/>
              <a:t>&lt;/body&gt;</a:t>
            </a:r>
          </a:p>
          <a:p>
            <a:r>
              <a:rPr lang="en-US" dirty="0"/>
              <a:t>&lt;/html&gt;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Multiple-Line Text Input Controls</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3074" name="Picture 2"/>
          <p:cNvPicPr>
            <a:picLocks noChangeAspect="1" noChangeArrowheads="1"/>
          </p:cNvPicPr>
          <p:nvPr/>
        </p:nvPicPr>
        <p:blipFill>
          <a:blip r:embed="rId2"/>
          <a:srcRect/>
          <a:stretch>
            <a:fillRect/>
          </a:stretch>
        </p:blipFill>
        <p:spPr bwMode="auto">
          <a:xfrm>
            <a:off x="785786" y="2143116"/>
            <a:ext cx="8057501" cy="2286016"/>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Multiple-Line Text Input Controls</a:t>
            </a:r>
            <a:endParaRPr lang="en-US" dirty="0"/>
          </a:p>
        </p:txBody>
      </p:sp>
      <p:sp>
        <p:nvSpPr>
          <p:cNvPr id="3" name="Content Placeholder 2"/>
          <p:cNvSpPr>
            <a:spLocks noGrp="1"/>
          </p:cNvSpPr>
          <p:nvPr>
            <p:ph idx="1"/>
          </p:nvPr>
        </p:nvSpPr>
        <p:spPr/>
        <p:txBody>
          <a:bodyPr>
            <a:normAutofit lnSpcReduction="10000"/>
          </a:bodyPr>
          <a:lstStyle/>
          <a:p>
            <a:r>
              <a:rPr lang="en-US" dirty="0"/>
              <a:t>Following is the list of attributes for &lt;</a:t>
            </a:r>
            <a:r>
              <a:rPr lang="en-US" dirty="0" err="1"/>
              <a:t>textarea</a:t>
            </a:r>
            <a:r>
              <a:rPr lang="en-US" dirty="0"/>
              <a:t>&gt; tag.</a:t>
            </a:r>
          </a:p>
          <a:p>
            <a:r>
              <a:rPr lang="en-US" b="1" dirty="0"/>
              <a:t>name</a:t>
            </a:r>
          </a:p>
          <a:p>
            <a:pPr lvl="1"/>
            <a:r>
              <a:rPr lang="en-US" dirty="0"/>
              <a:t>Used to give a name to the control which is sent to the server to be recognized and get the value.</a:t>
            </a:r>
          </a:p>
          <a:p>
            <a:r>
              <a:rPr lang="en-US" b="1" dirty="0"/>
              <a:t>rows</a:t>
            </a:r>
          </a:p>
          <a:p>
            <a:pPr lvl="1"/>
            <a:r>
              <a:rPr lang="en-US" dirty="0"/>
              <a:t>Indicates the number of rows of text area box.</a:t>
            </a:r>
          </a:p>
          <a:p>
            <a:r>
              <a:rPr lang="en-US" b="1" dirty="0"/>
              <a:t>cols</a:t>
            </a:r>
          </a:p>
          <a:p>
            <a:pPr lvl="1"/>
            <a:r>
              <a:rPr lang="en-US" dirty="0"/>
              <a:t>Indicates the number of columns of text area box</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Checkbox Control</a:t>
            </a:r>
            <a:endParaRPr lang="en-US" dirty="0"/>
          </a:p>
        </p:txBody>
      </p:sp>
      <p:sp>
        <p:nvSpPr>
          <p:cNvPr id="3" name="Content Placeholder 2"/>
          <p:cNvSpPr>
            <a:spLocks noGrp="1"/>
          </p:cNvSpPr>
          <p:nvPr>
            <p:ph idx="1"/>
          </p:nvPr>
        </p:nvSpPr>
        <p:spPr/>
        <p:txBody>
          <a:bodyPr/>
          <a:lstStyle/>
          <a:p>
            <a:r>
              <a:rPr lang="en-US" dirty="0"/>
              <a:t>Checkboxes are used when more than one option is required to be selected.</a:t>
            </a:r>
          </a:p>
          <a:p>
            <a:r>
              <a:rPr lang="en-US" dirty="0"/>
              <a:t>They are also created using HTML &lt;input&gt; tag but type attribute is set to </a:t>
            </a:r>
            <a:r>
              <a:rPr lang="en-US" b="1" dirty="0"/>
              <a:t>checkbox.</a:t>
            </a:r>
          </a:p>
          <a:p>
            <a:r>
              <a:rPr lang="en-US" dirty="0"/>
              <a:t>Here is an example HTML code for a form with two checkboxes: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Checkbox Control</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&lt;html&gt;</a:t>
            </a:r>
          </a:p>
          <a:p>
            <a:r>
              <a:rPr lang="en-US" dirty="0"/>
              <a:t>&lt;head&gt;</a:t>
            </a:r>
          </a:p>
          <a:p>
            <a:r>
              <a:rPr lang="en-US" dirty="0"/>
              <a:t>&lt;title&gt;Checkbox Control&lt;/title&gt;</a:t>
            </a:r>
          </a:p>
          <a:p>
            <a:r>
              <a:rPr lang="en-US" dirty="0"/>
              <a:t>&lt;/head&gt;</a:t>
            </a:r>
          </a:p>
          <a:p>
            <a:r>
              <a:rPr lang="en-US" dirty="0"/>
              <a:t>&lt;body&gt;</a:t>
            </a:r>
          </a:p>
          <a:p>
            <a:r>
              <a:rPr lang="en-US" dirty="0"/>
              <a:t>&lt;form&gt;</a:t>
            </a:r>
          </a:p>
          <a:p>
            <a:r>
              <a:rPr lang="en-US" dirty="0"/>
              <a:t>&lt;input type="checkbox" name="</a:t>
            </a:r>
            <a:r>
              <a:rPr lang="en-US" dirty="0" err="1"/>
              <a:t>maths</a:t>
            </a:r>
            <a:r>
              <a:rPr lang="en-US" dirty="0"/>
              <a:t>" value="on"&gt; </a:t>
            </a:r>
            <a:r>
              <a:rPr lang="en-US" dirty="0" err="1"/>
              <a:t>Maths</a:t>
            </a:r>
            <a:endParaRPr lang="en-US" dirty="0"/>
          </a:p>
          <a:p>
            <a:r>
              <a:rPr lang="en-US" dirty="0"/>
              <a:t>&lt;input type="checkbox" name="physics" value="on"&gt; Physics</a:t>
            </a:r>
          </a:p>
          <a:p>
            <a:r>
              <a:rPr lang="en-US" dirty="0"/>
              <a:t>&lt;/form&gt;</a:t>
            </a:r>
          </a:p>
          <a:p>
            <a:r>
              <a:rPr lang="en-US" dirty="0"/>
              <a:t>&lt;/body&gt;</a:t>
            </a:r>
          </a:p>
          <a:p>
            <a:r>
              <a:rPr lang="en-US" dirty="0"/>
              <a:t>&lt;/html&gt;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Checkbox Control</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4098" name="Picture 2"/>
          <p:cNvPicPr>
            <a:picLocks noChangeAspect="1" noChangeArrowheads="1"/>
          </p:cNvPicPr>
          <p:nvPr/>
        </p:nvPicPr>
        <p:blipFill>
          <a:blip r:embed="rId2"/>
          <a:srcRect/>
          <a:stretch>
            <a:fillRect/>
          </a:stretch>
        </p:blipFill>
        <p:spPr bwMode="auto">
          <a:xfrm>
            <a:off x="857224" y="2428868"/>
            <a:ext cx="7945300" cy="57150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Forms</a:t>
            </a:r>
            <a:endParaRPr lang="en-US" dirty="0"/>
          </a:p>
        </p:txBody>
      </p:sp>
      <p:sp>
        <p:nvSpPr>
          <p:cNvPr id="3" name="Content Placeholder 2"/>
          <p:cNvSpPr>
            <a:spLocks noGrp="1"/>
          </p:cNvSpPr>
          <p:nvPr>
            <p:ph idx="1"/>
          </p:nvPr>
        </p:nvSpPr>
        <p:spPr/>
        <p:txBody>
          <a:bodyPr/>
          <a:lstStyle/>
          <a:p>
            <a:r>
              <a:rPr lang="en-US" dirty="0"/>
              <a:t>A form will take input from the site visitor and then will post it to a back-end application such as CGI, ASP Script or PHP script etc. </a:t>
            </a:r>
          </a:p>
          <a:p>
            <a:r>
              <a:rPr lang="en-US" dirty="0"/>
              <a:t>The back-end application will perform required processing on the passed data based on defined business logic inside the application.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Checkbox Control</a:t>
            </a:r>
            <a:endParaRPr lang="en-US" dirty="0"/>
          </a:p>
        </p:txBody>
      </p:sp>
      <p:sp>
        <p:nvSpPr>
          <p:cNvPr id="3" name="Content Placeholder 2"/>
          <p:cNvSpPr>
            <a:spLocks noGrp="1"/>
          </p:cNvSpPr>
          <p:nvPr>
            <p:ph idx="1"/>
          </p:nvPr>
        </p:nvSpPr>
        <p:spPr/>
        <p:txBody>
          <a:bodyPr/>
          <a:lstStyle/>
          <a:p>
            <a:r>
              <a:rPr lang="en-US" b="1" dirty="0"/>
              <a:t>Attributes</a:t>
            </a:r>
          </a:p>
          <a:p>
            <a:r>
              <a:rPr lang="en-US" dirty="0"/>
              <a:t>Following is the list of attributes for checkbox.</a:t>
            </a:r>
          </a:p>
          <a:p>
            <a:r>
              <a:rPr lang="en-US" b="1" dirty="0"/>
              <a:t>type</a:t>
            </a:r>
          </a:p>
          <a:p>
            <a:pPr lvl="1"/>
            <a:r>
              <a:rPr lang="en-US" dirty="0"/>
              <a:t>Indicates the type of input control and for checkbox input control it will be set to </a:t>
            </a:r>
            <a:r>
              <a:rPr lang="en-US" b="1" dirty="0"/>
              <a:t>checkbox.</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Checkbox Control</a:t>
            </a:r>
            <a:endParaRPr lang="en-US" dirty="0"/>
          </a:p>
        </p:txBody>
      </p:sp>
      <p:sp>
        <p:nvSpPr>
          <p:cNvPr id="3" name="Content Placeholder 2"/>
          <p:cNvSpPr>
            <a:spLocks noGrp="1"/>
          </p:cNvSpPr>
          <p:nvPr>
            <p:ph idx="1"/>
          </p:nvPr>
        </p:nvSpPr>
        <p:spPr/>
        <p:txBody>
          <a:bodyPr>
            <a:normAutofit/>
          </a:bodyPr>
          <a:lstStyle/>
          <a:p>
            <a:r>
              <a:rPr lang="en-US" b="1" dirty="0"/>
              <a:t>name</a:t>
            </a:r>
          </a:p>
          <a:p>
            <a:pPr lvl="1"/>
            <a:r>
              <a:rPr lang="en-US" dirty="0"/>
              <a:t>Used to give a name to the control which is sent to the server to be recognized and get the value.</a:t>
            </a:r>
          </a:p>
          <a:p>
            <a:r>
              <a:rPr lang="en-US" b="1" dirty="0"/>
              <a:t>value</a:t>
            </a:r>
          </a:p>
          <a:p>
            <a:pPr lvl="1"/>
            <a:r>
              <a:rPr lang="en-US" dirty="0"/>
              <a:t>The value that will be used if the checkbox is selected.</a:t>
            </a:r>
          </a:p>
          <a:p>
            <a:r>
              <a:rPr lang="en-US" b="1" dirty="0"/>
              <a:t>checked</a:t>
            </a:r>
          </a:p>
          <a:p>
            <a:pPr lvl="1"/>
            <a:r>
              <a:rPr lang="en-US" dirty="0"/>
              <a:t>Set to </a:t>
            </a:r>
            <a:r>
              <a:rPr lang="en-US" i="1" dirty="0"/>
              <a:t>checked if you want to select it by default.</a:t>
            </a:r>
            <a:endParaRPr 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qph.is.quoracdn.net/main-qimg-70a2b2c4fd14ef38c9d91775082a5869?convert_to_webp=true"/>
          <p:cNvPicPr>
            <a:picLocks noChangeAspect="1" noChangeArrowheads="1"/>
          </p:cNvPicPr>
          <p:nvPr/>
        </p:nvPicPr>
        <p:blipFill>
          <a:blip r:embed="rId2"/>
          <a:srcRect/>
          <a:stretch>
            <a:fillRect/>
          </a:stretch>
        </p:blipFill>
        <p:spPr bwMode="auto">
          <a:xfrm>
            <a:off x="6786578" y="5000636"/>
            <a:ext cx="2328425" cy="1785926"/>
          </a:xfrm>
          <a:prstGeom prst="rect">
            <a:avLst/>
          </a:prstGeom>
          <a:noFill/>
          <a:effectLst>
            <a:outerShdw blurRad="50800" dist="50800" dir="5400000" algn="ctr" rotWithShape="0">
              <a:srgbClr val="000000">
                <a:alpha val="0"/>
              </a:srgbClr>
            </a:outerShdw>
          </a:effectLst>
        </p:spPr>
      </p:pic>
      <p:sp>
        <p:nvSpPr>
          <p:cNvPr id="2" name="Title 1"/>
          <p:cNvSpPr>
            <a:spLocks noGrp="1"/>
          </p:cNvSpPr>
          <p:nvPr>
            <p:ph type="title"/>
          </p:nvPr>
        </p:nvSpPr>
        <p:spPr/>
        <p:txBody>
          <a:bodyPr/>
          <a:lstStyle/>
          <a:p>
            <a:r>
              <a:rPr lang="en-US" b="1" dirty="0"/>
              <a:t>Radio Button Control</a:t>
            </a:r>
            <a:endParaRPr lang="en-US" dirty="0"/>
          </a:p>
        </p:txBody>
      </p:sp>
      <p:sp>
        <p:nvSpPr>
          <p:cNvPr id="3" name="Content Placeholder 2"/>
          <p:cNvSpPr>
            <a:spLocks noGrp="1"/>
          </p:cNvSpPr>
          <p:nvPr>
            <p:ph idx="1"/>
          </p:nvPr>
        </p:nvSpPr>
        <p:spPr/>
        <p:txBody>
          <a:bodyPr/>
          <a:lstStyle/>
          <a:p>
            <a:r>
              <a:rPr lang="en-US" dirty="0"/>
              <a:t>Radio buttons are used when out of many options, just one option is required to be selected. </a:t>
            </a:r>
          </a:p>
          <a:p>
            <a:r>
              <a:rPr lang="en-US" dirty="0"/>
              <a:t>They are also created using HTML &lt;input&gt; tag but type attribute is set to </a:t>
            </a:r>
            <a:r>
              <a:rPr lang="en-US" b="1" dirty="0"/>
              <a:t>radio.</a:t>
            </a:r>
          </a:p>
          <a:p>
            <a:r>
              <a:rPr lang="en-US" dirty="0"/>
              <a:t>Here is example HTML code for a form with two radio buttons: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Radio Button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&lt;html&gt;</a:t>
            </a:r>
          </a:p>
          <a:p>
            <a:r>
              <a:rPr lang="en-US" dirty="0"/>
              <a:t>&lt;head&gt;</a:t>
            </a:r>
          </a:p>
          <a:p>
            <a:r>
              <a:rPr lang="en-US" dirty="0"/>
              <a:t>&lt;title&gt;Radio Box Control&lt;/title&gt;</a:t>
            </a:r>
          </a:p>
          <a:p>
            <a:r>
              <a:rPr lang="en-US" dirty="0"/>
              <a:t>&lt;/head&gt;</a:t>
            </a:r>
          </a:p>
          <a:p>
            <a:r>
              <a:rPr lang="en-US" dirty="0"/>
              <a:t>&lt;body&gt;</a:t>
            </a:r>
          </a:p>
          <a:p>
            <a:r>
              <a:rPr lang="en-US" dirty="0"/>
              <a:t>&lt;form&gt;</a:t>
            </a:r>
          </a:p>
          <a:p>
            <a:r>
              <a:rPr lang="en-US" dirty="0"/>
              <a:t>&lt;input type="radio" name="subject" value="</a:t>
            </a:r>
            <a:r>
              <a:rPr lang="en-US" dirty="0" err="1"/>
              <a:t>maths</a:t>
            </a:r>
            <a:r>
              <a:rPr lang="en-US" dirty="0"/>
              <a:t>"&gt; </a:t>
            </a:r>
            <a:r>
              <a:rPr lang="en-US" dirty="0" err="1"/>
              <a:t>Maths</a:t>
            </a:r>
            <a:endParaRPr lang="en-US" dirty="0"/>
          </a:p>
          <a:p>
            <a:r>
              <a:rPr lang="en-US" dirty="0"/>
              <a:t>&lt;input type="radio" name="subject" value="physics"&gt; Physics</a:t>
            </a:r>
          </a:p>
          <a:p>
            <a:r>
              <a:rPr lang="en-US" dirty="0"/>
              <a:t>&lt;/form&gt;</a:t>
            </a:r>
          </a:p>
          <a:p>
            <a:r>
              <a:rPr lang="en-US" dirty="0"/>
              <a:t>&lt;/body&gt;</a:t>
            </a:r>
          </a:p>
          <a:p>
            <a:r>
              <a:rPr lang="en-US" dirty="0"/>
              <a:t>&lt;/html&gt;</a:t>
            </a:r>
          </a:p>
        </p:txBody>
      </p:sp>
      <p:pic>
        <p:nvPicPr>
          <p:cNvPr id="4" name="Picture 2" descr="http://qph.is.quoracdn.net/main-qimg-70a2b2c4fd14ef38c9d91775082a5869?convert_to_webp=true"/>
          <p:cNvPicPr>
            <a:picLocks noChangeAspect="1" noChangeArrowheads="1"/>
          </p:cNvPicPr>
          <p:nvPr/>
        </p:nvPicPr>
        <p:blipFill>
          <a:blip r:embed="rId2"/>
          <a:srcRect/>
          <a:stretch>
            <a:fillRect/>
          </a:stretch>
        </p:blipFill>
        <p:spPr bwMode="auto">
          <a:xfrm>
            <a:off x="6786578" y="5000636"/>
            <a:ext cx="2328425" cy="1785926"/>
          </a:xfrm>
          <a:prstGeom prst="rect">
            <a:avLst/>
          </a:prstGeom>
          <a:noFill/>
          <a:effectLst>
            <a:outerShdw blurRad="50800" dist="50800" dir="5400000" algn="ctr" rotWithShape="0">
              <a:srgbClr val="000000">
                <a:alpha val="0"/>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Radio Button Control</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4" name="Picture 2" descr="http://qph.is.quoracdn.net/main-qimg-70a2b2c4fd14ef38c9d91775082a5869?convert_to_webp=true"/>
          <p:cNvPicPr>
            <a:picLocks noChangeAspect="1" noChangeArrowheads="1"/>
          </p:cNvPicPr>
          <p:nvPr/>
        </p:nvPicPr>
        <p:blipFill>
          <a:blip r:embed="rId2"/>
          <a:srcRect/>
          <a:stretch>
            <a:fillRect/>
          </a:stretch>
        </p:blipFill>
        <p:spPr bwMode="auto">
          <a:xfrm>
            <a:off x="6786578" y="5000636"/>
            <a:ext cx="2328425" cy="1785926"/>
          </a:xfrm>
          <a:prstGeom prst="rect">
            <a:avLst/>
          </a:prstGeom>
          <a:noFill/>
          <a:effectLst>
            <a:outerShdw blurRad="50800" dist="50800" dir="5400000" algn="ctr" rotWithShape="0">
              <a:srgbClr val="000000">
                <a:alpha val="0"/>
              </a:srgbClr>
            </a:outerShdw>
          </a:effectLst>
        </p:spPr>
      </p:pic>
      <p:pic>
        <p:nvPicPr>
          <p:cNvPr id="47106" name="Picture 2"/>
          <p:cNvPicPr>
            <a:picLocks noChangeAspect="1" noChangeArrowheads="1"/>
          </p:cNvPicPr>
          <p:nvPr/>
        </p:nvPicPr>
        <p:blipFill>
          <a:blip r:embed="rId3"/>
          <a:srcRect/>
          <a:stretch>
            <a:fillRect/>
          </a:stretch>
        </p:blipFill>
        <p:spPr bwMode="auto">
          <a:xfrm>
            <a:off x="857223" y="2374536"/>
            <a:ext cx="8286777" cy="554397"/>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Radio Button Control</a:t>
            </a:r>
            <a:endParaRPr lang="en-US" dirty="0"/>
          </a:p>
        </p:txBody>
      </p:sp>
      <p:sp>
        <p:nvSpPr>
          <p:cNvPr id="3" name="Content Placeholder 2"/>
          <p:cNvSpPr>
            <a:spLocks noGrp="1"/>
          </p:cNvSpPr>
          <p:nvPr>
            <p:ph idx="1"/>
          </p:nvPr>
        </p:nvSpPr>
        <p:spPr/>
        <p:txBody>
          <a:bodyPr/>
          <a:lstStyle/>
          <a:p>
            <a:r>
              <a:rPr lang="en-US" b="1" dirty="0"/>
              <a:t>Attributes</a:t>
            </a:r>
          </a:p>
          <a:p>
            <a:r>
              <a:rPr lang="en-US" dirty="0"/>
              <a:t>Following is the list of attributes for radio button.</a:t>
            </a:r>
          </a:p>
          <a:p>
            <a:r>
              <a:rPr lang="en-US" b="1" dirty="0"/>
              <a:t>type</a:t>
            </a:r>
          </a:p>
          <a:p>
            <a:pPr lvl="1"/>
            <a:r>
              <a:rPr lang="en-US" dirty="0"/>
              <a:t>Indicates the type of input control and for radio button input control it will be set to </a:t>
            </a:r>
            <a:r>
              <a:rPr lang="en-US" b="1" dirty="0"/>
              <a:t>radio.</a:t>
            </a:r>
            <a:endParaRPr lang="en-US" dirty="0"/>
          </a:p>
        </p:txBody>
      </p:sp>
      <p:pic>
        <p:nvPicPr>
          <p:cNvPr id="4" name="Picture 2" descr="http://qph.is.quoracdn.net/main-qimg-70a2b2c4fd14ef38c9d91775082a5869?convert_to_webp=true"/>
          <p:cNvPicPr>
            <a:picLocks noChangeAspect="1" noChangeArrowheads="1"/>
          </p:cNvPicPr>
          <p:nvPr/>
        </p:nvPicPr>
        <p:blipFill>
          <a:blip r:embed="rId2"/>
          <a:srcRect/>
          <a:stretch>
            <a:fillRect/>
          </a:stretch>
        </p:blipFill>
        <p:spPr bwMode="auto">
          <a:xfrm>
            <a:off x="6786578" y="5000636"/>
            <a:ext cx="2328425" cy="1785926"/>
          </a:xfrm>
          <a:prstGeom prst="rect">
            <a:avLst/>
          </a:prstGeom>
          <a:noFill/>
          <a:effectLst>
            <a:outerShdw blurRad="50800" dist="50800" dir="5400000" algn="ctr" rotWithShape="0">
              <a:srgbClr val="000000">
                <a:alpha val="0"/>
              </a:srgbClr>
            </a:outerShdw>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qph.is.quoracdn.net/main-qimg-70a2b2c4fd14ef38c9d91775082a5869?convert_to_webp=true"/>
          <p:cNvPicPr>
            <a:picLocks noChangeAspect="1" noChangeArrowheads="1"/>
          </p:cNvPicPr>
          <p:nvPr/>
        </p:nvPicPr>
        <p:blipFill>
          <a:blip r:embed="rId2"/>
          <a:srcRect/>
          <a:stretch>
            <a:fillRect/>
          </a:stretch>
        </p:blipFill>
        <p:spPr bwMode="auto">
          <a:xfrm>
            <a:off x="6786578" y="5000636"/>
            <a:ext cx="2328425" cy="1785926"/>
          </a:xfrm>
          <a:prstGeom prst="rect">
            <a:avLst/>
          </a:prstGeom>
          <a:noFill/>
          <a:effectLst>
            <a:outerShdw blurRad="50800" dist="50800" dir="5400000" algn="ctr" rotWithShape="0">
              <a:srgbClr val="000000">
                <a:alpha val="0"/>
              </a:srgbClr>
            </a:outerShdw>
          </a:effectLst>
        </p:spPr>
      </p:pic>
      <p:sp>
        <p:nvSpPr>
          <p:cNvPr id="2" name="Title 1"/>
          <p:cNvSpPr>
            <a:spLocks noGrp="1"/>
          </p:cNvSpPr>
          <p:nvPr>
            <p:ph type="title"/>
          </p:nvPr>
        </p:nvSpPr>
        <p:spPr/>
        <p:txBody>
          <a:bodyPr/>
          <a:lstStyle/>
          <a:p>
            <a:r>
              <a:rPr lang="en-US" b="1" dirty="0"/>
              <a:t>Radio Button Control</a:t>
            </a:r>
            <a:endParaRPr lang="en-US" dirty="0"/>
          </a:p>
        </p:txBody>
      </p:sp>
      <p:sp>
        <p:nvSpPr>
          <p:cNvPr id="3" name="Content Placeholder 2"/>
          <p:cNvSpPr>
            <a:spLocks noGrp="1"/>
          </p:cNvSpPr>
          <p:nvPr>
            <p:ph idx="1"/>
          </p:nvPr>
        </p:nvSpPr>
        <p:spPr/>
        <p:txBody>
          <a:bodyPr>
            <a:normAutofit/>
          </a:bodyPr>
          <a:lstStyle/>
          <a:p>
            <a:r>
              <a:rPr lang="en-US" b="1" dirty="0"/>
              <a:t>name</a:t>
            </a:r>
          </a:p>
          <a:p>
            <a:pPr lvl="1"/>
            <a:r>
              <a:rPr lang="en-US" dirty="0"/>
              <a:t>Used to give a name to the control which is sent to the server to be recognized and get the value.</a:t>
            </a:r>
          </a:p>
          <a:p>
            <a:r>
              <a:rPr lang="en-US" b="1" dirty="0"/>
              <a:t>value</a:t>
            </a:r>
          </a:p>
          <a:p>
            <a:pPr lvl="1"/>
            <a:r>
              <a:rPr lang="en-US" dirty="0"/>
              <a:t>The value that will be used if the radio box is selected.</a:t>
            </a:r>
          </a:p>
          <a:p>
            <a:r>
              <a:rPr lang="en-US" b="1" dirty="0"/>
              <a:t>checked</a:t>
            </a:r>
          </a:p>
          <a:p>
            <a:pPr lvl="1"/>
            <a:r>
              <a:rPr lang="en-US" dirty="0"/>
              <a:t>Set to </a:t>
            </a:r>
            <a:r>
              <a:rPr lang="en-US" i="1" dirty="0"/>
              <a:t>checked if you want to select it by default.</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Box Control</a:t>
            </a:r>
            <a:endParaRPr lang="en-US" dirty="0"/>
          </a:p>
        </p:txBody>
      </p:sp>
      <p:sp>
        <p:nvSpPr>
          <p:cNvPr id="3" name="Content Placeholder 2"/>
          <p:cNvSpPr>
            <a:spLocks noGrp="1"/>
          </p:cNvSpPr>
          <p:nvPr>
            <p:ph idx="1"/>
          </p:nvPr>
        </p:nvSpPr>
        <p:spPr/>
        <p:txBody>
          <a:bodyPr/>
          <a:lstStyle/>
          <a:p>
            <a:r>
              <a:rPr lang="en-US" dirty="0"/>
              <a:t>A select box, also called drop down box which provides option to list down various options in the form of drop down list, from where a user can select one or more options.</a:t>
            </a:r>
          </a:p>
          <a:p>
            <a:r>
              <a:rPr lang="en-US" dirty="0"/>
              <a:t>Here is example HTML code for a form with one drop down box.</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Box Control</a:t>
            </a:r>
            <a:endParaRPr lang="en-US" dirty="0"/>
          </a:p>
        </p:txBody>
      </p:sp>
      <p:sp>
        <p:nvSpPr>
          <p:cNvPr id="3" name="Content Placeholder 2"/>
          <p:cNvSpPr>
            <a:spLocks noGrp="1"/>
          </p:cNvSpPr>
          <p:nvPr>
            <p:ph idx="1"/>
          </p:nvPr>
        </p:nvSpPr>
        <p:spPr/>
        <p:txBody>
          <a:bodyPr>
            <a:normAutofit fontScale="70000" lnSpcReduction="20000"/>
          </a:bodyPr>
          <a:lstStyle/>
          <a:p>
            <a:r>
              <a:rPr lang="en-US" dirty="0"/>
              <a:t>&lt;html&gt;</a:t>
            </a:r>
          </a:p>
          <a:p>
            <a:r>
              <a:rPr lang="en-US" dirty="0"/>
              <a:t>&lt;head&gt;</a:t>
            </a:r>
          </a:p>
          <a:p>
            <a:r>
              <a:rPr lang="en-US" dirty="0"/>
              <a:t>&lt;title&gt;Select Box Control&lt;/title&gt;</a:t>
            </a:r>
          </a:p>
          <a:p>
            <a:r>
              <a:rPr lang="en-US" dirty="0"/>
              <a:t>&lt;/head&gt;</a:t>
            </a:r>
          </a:p>
          <a:p>
            <a:r>
              <a:rPr lang="en-US" dirty="0"/>
              <a:t>&lt;body&gt;</a:t>
            </a:r>
          </a:p>
          <a:p>
            <a:r>
              <a:rPr lang="en-US" dirty="0"/>
              <a:t>&lt;form&gt;</a:t>
            </a:r>
          </a:p>
          <a:p>
            <a:r>
              <a:rPr lang="en-US" dirty="0"/>
              <a:t>&lt;select name="dropdown"&gt;</a:t>
            </a:r>
          </a:p>
          <a:p>
            <a:r>
              <a:rPr lang="en-US" dirty="0"/>
              <a:t>&lt;option value="</a:t>
            </a:r>
            <a:r>
              <a:rPr lang="en-US" dirty="0" err="1"/>
              <a:t>Maths</a:t>
            </a:r>
            <a:r>
              <a:rPr lang="en-US" dirty="0"/>
              <a:t>" selected&gt;</a:t>
            </a:r>
            <a:r>
              <a:rPr lang="en-US" dirty="0" err="1"/>
              <a:t>Maths</a:t>
            </a:r>
            <a:r>
              <a:rPr lang="en-US" dirty="0"/>
              <a:t>&lt;/option&gt;</a:t>
            </a:r>
          </a:p>
          <a:p>
            <a:r>
              <a:rPr lang="en-US" dirty="0"/>
              <a:t>&lt;option value="Physics"&gt;Physics&lt;/option&gt;</a:t>
            </a:r>
          </a:p>
          <a:p>
            <a:r>
              <a:rPr lang="en-US" dirty="0"/>
              <a:t>&lt;/select&gt;</a:t>
            </a:r>
          </a:p>
          <a:p>
            <a:r>
              <a:rPr lang="en-US" dirty="0"/>
              <a:t>&lt;/form&gt;</a:t>
            </a:r>
          </a:p>
          <a:p>
            <a:r>
              <a:rPr lang="en-US" dirty="0"/>
              <a:t>&lt;/body&gt;</a:t>
            </a:r>
          </a:p>
          <a:p>
            <a:r>
              <a:rPr lang="en-US" dirty="0"/>
              <a:t>&lt;/html&gt;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Box Control</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48130" name="Picture 2"/>
          <p:cNvPicPr>
            <a:picLocks noChangeAspect="1" noChangeArrowheads="1"/>
          </p:cNvPicPr>
          <p:nvPr/>
        </p:nvPicPr>
        <p:blipFill>
          <a:blip r:embed="rId2"/>
          <a:srcRect/>
          <a:stretch>
            <a:fillRect/>
          </a:stretch>
        </p:blipFill>
        <p:spPr bwMode="auto">
          <a:xfrm>
            <a:off x="714348" y="2214554"/>
            <a:ext cx="8398167" cy="1000132"/>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Forms</a:t>
            </a:r>
            <a:endParaRPr lang="en-US" dirty="0"/>
          </a:p>
        </p:txBody>
      </p:sp>
      <p:sp>
        <p:nvSpPr>
          <p:cNvPr id="3" name="Content Placeholder 2"/>
          <p:cNvSpPr>
            <a:spLocks noGrp="1"/>
          </p:cNvSpPr>
          <p:nvPr>
            <p:ph idx="1"/>
          </p:nvPr>
        </p:nvSpPr>
        <p:spPr/>
        <p:txBody>
          <a:bodyPr/>
          <a:lstStyle/>
          <a:p>
            <a:r>
              <a:rPr lang="en-US" dirty="0"/>
              <a:t>There are various form elements available like text fields, </a:t>
            </a:r>
            <a:r>
              <a:rPr lang="en-US" dirty="0" err="1"/>
              <a:t>textarea</a:t>
            </a:r>
            <a:r>
              <a:rPr lang="en-US" dirty="0"/>
              <a:t> fields, dropdown </a:t>
            </a:r>
            <a:r>
              <a:rPr lang="fr-FR" dirty="0"/>
              <a:t>menus, radio buttons, </a:t>
            </a:r>
            <a:r>
              <a:rPr lang="fr-FR" dirty="0" err="1"/>
              <a:t>checkboxes</a:t>
            </a:r>
            <a:r>
              <a:rPr lang="fr-FR" dirty="0"/>
              <a:t>, etc.</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Box Control</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Attributes</a:t>
            </a:r>
          </a:p>
          <a:p>
            <a:r>
              <a:rPr lang="en-US" dirty="0"/>
              <a:t>Following is the list of important attributes of &lt;select&gt; tag:</a:t>
            </a:r>
          </a:p>
          <a:p>
            <a:r>
              <a:rPr lang="en-US" b="1" dirty="0"/>
              <a:t>name</a:t>
            </a:r>
          </a:p>
          <a:p>
            <a:pPr lvl="1"/>
            <a:r>
              <a:rPr lang="en-US" dirty="0"/>
              <a:t>Used to give a name to the control which is sent to the server to be recognized and get the value.</a:t>
            </a:r>
          </a:p>
          <a:p>
            <a:r>
              <a:rPr lang="en-US" b="1" dirty="0"/>
              <a:t>size</a:t>
            </a:r>
          </a:p>
          <a:p>
            <a:pPr lvl="1"/>
            <a:r>
              <a:rPr lang="en-US" dirty="0"/>
              <a:t>This can be used to present a scrolling list box.</a:t>
            </a:r>
          </a:p>
          <a:p>
            <a:r>
              <a:rPr lang="en-US" b="1" dirty="0"/>
              <a:t>multiple</a:t>
            </a:r>
          </a:p>
          <a:p>
            <a:pPr lvl="1"/>
            <a:r>
              <a:rPr lang="en-US" dirty="0"/>
              <a:t>If set to "multiple" then allows a user to select multiple items from the menu.</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Select Box Control</a:t>
            </a:r>
            <a:endParaRPr lang="en-US" dirty="0"/>
          </a:p>
        </p:txBody>
      </p:sp>
      <p:sp>
        <p:nvSpPr>
          <p:cNvPr id="3" name="Content Placeholder 2"/>
          <p:cNvSpPr>
            <a:spLocks noGrp="1"/>
          </p:cNvSpPr>
          <p:nvPr>
            <p:ph idx="1"/>
          </p:nvPr>
        </p:nvSpPr>
        <p:spPr/>
        <p:txBody>
          <a:bodyPr>
            <a:normAutofit fontScale="92500" lnSpcReduction="10000"/>
          </a:bodyPr>
          <a:lstStyle/>
          <a:p>
            <a:r>
              <a:rPr lang="en-US" dirty="0"/>
              <a:t>Following is the list of important attributes of &lt;option&gt; tag:</a:t>
            </a:r>
          </a:p>
          <a:p>
            <a:r>
              <a:rPr lang="en-US" b="1" dirty="0"/>
              <a:t>value</a:t>
            </a:r>
          </a:p>
          <a:p>
            <a:pPr lvl="1"/>
            <a:r>
              <a:rPr lang="en-US" dirty="0"/>
              <a:t>The value that will be used if an option in the </a:t>
            </a:r>
            <a:r>
              <a:rPr lang="en-US"/>
              <a:t>select box </a:t>
            </a:r>
            <a:r>
              <a:rPr lang="en-US" dirty="0"/>
              <a:t>is selected.</a:t>
            </a:r>
          </a:p>
          <a:p>
            <a:r>
              <a:rPr lang="en-US" b="1" dirty="0"/>
              <a:t>selected</a:t>
            </a:r>
          </a:p>
          <a:p>
            <a:pPr lvl="1"/>
            <a:r>
              <a:rPr lang="en-US" dirty="0"/>
              <a:t>Specifies that this option should be the initially selected value when the page loads.</a:t>
            </a:r>
          </a:p>
          <a:p>
            <a:r>
              <a:rPr lang="en-US" b="1" dirty="0"/>
              <a:t>label</a:t>
            </a:r>
          </a:p>
          <a:p>
            <a:pPr lvl="1"/>
            <a:r>
              <a:rPr lang="en-US" dirty="0"/>
              <a:t>An alternative way of labeling options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Upload Box</a:t>
            </a:r>
            <a:endParaRPr lang="en-US" dirty="0"/>
          </a:p>
        </p:txBody>
      </p:sp>
      <p:sp>
        <p:nvSpPr>
          <p:cNvPr id="3" name="Content Placeholder 2"/>
          <p:cNvSpPr>
            <a:spLocks noGrp="1"/>
          </p:cNvSpPr>
          <p:nvPr>
            <p:ph idx="1"/>
          </p:nvPr>
        </p:nvSpPr>
        <p:spPr/>
        <p:txBody>
          <a:bodyPr>
            <a:normAutofit/>
          </a:bodyPr>
          <a:lstStyle/>
          <a:p>
            <a:r>
              <a:rPr lang="en-US" dirty="0"/>
              <a:t>If you want to allow a user to upload a file to your web site, you will need to use a file upload box, also known as a file select box. </a:t>
            </a:r>
          </a:p>
          <a:p>
            <a:r>
              <a:rPr lang="en-US" dirty="0"/>
              <a:t>This is also created using the &lt;input&gt; element but type attribute is set to </a:t>
            </a:r>
            <a:r>
              <a:rPr lang="en-US" b="1" dirty="0"/>
              <a:t>file</a:t>
            </a:r>
            <a:r>
              <a:rPr lang="en-US" dirty="0"/>
              <a:t>.</a:t>
            </a:r>
          </a:p>
          <a:p>
            <a:r>
              <a:rPr lang="en-US" dirty="0"/>
              <a:t>Here is example HTML code for a form with one file upload box:</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Upload Box</a:t>
            </a:r>
            <a:endParaRPr lang="en-US" dirty="0"/>
          </a:p>
        </p:txBody>
      </p:sp>
      <p:sp>
        <p:nvSpPr>
          <p:cNvPr id="3" name="Content Placeholder 2"/>
          <p:cNvSpPr>
            <a:spLocks noGrp="1"/>
          </p:cNvSpPr>
          <p:nvPr>
            <p:ph idx="1"/>
          </p:nvPr>
        </p:nvSpPr>
        <p:spPr/>
        <p:txBody>
          <a:bodyPr>
            <a:normAutofit fontScale="85000" lnSpcReduction="20000"/>
          </a:bodyPr>
          <a:lstStyle/>
          <a:p>
            <a:r>
              <a:rPr lang="en-US" dirty="0"/>
              <a:t>&lt;html&gt;</a:t>
            </a:r>
          </a:p>
          <a:p>
            <a:r>
              <a:rPr lang="en-US" dirty="0"/>
              <a:t> &lt;head&gt;</a:t>
            </a:r>
          </a:p>
          <a:p>
            <a:r>
              <a:rPr lang="en-US" dirty="0"/>
              <a:t>&lt;title&gt;File Upload Box&lt;/title&gt;</a:t>
            </a:r>
          </a:p>
          <a:p>
            <a:r>
              <a:rPr lang="en-US" dirty="0"/>
              <a:t>&lt;/head&gt; </a:t>
            </a:r>
          </a:p>
          <a:p>
            <a:r>
              <a:rPr lang="en-US" dirty="0"/>
              <a:t>&lt;body&gt; </a:t>
            </a:r>
          </a:p>
          <a:p>
            <a:r>
              <a:rPr lang="en-US" dirty="0"/>
              <a:t>&lt;form&gt; </a:t>
            </a:r>
          </a:p>
          <a:p>
            <a:r>
              <a:rPr lang="en-US" dirty="0"/>
              <a:t>&lt;input type="file" name="</a:t>
            </a:r>
            <a:r>
              <a:rPr lang="en-US" dirty="0" err="1"/>
              <a:t>fileupload</a:t>
            </a:r>
            <a:r>
              <a:rPr lang="en-US" dirty="0"/>
              <a:t>" accept="image/*" /&gt; </a:t>
            </a:r>
          </a:p>
          <a:p>
            <a:r>
              <a:rPr lang="en-US" dirty="0"/>
              <a:t>&lt;/form&gt; </a:t>
            </a:r>
          </a:p>
          <a:p>
            <a:r>
              <a:rPr lang="en-US" dirty="0"/>
              <a:t>&lt;/body&gt; </a:t>
            </a:r>
          </a:p>
          <a:p>
            <a:r>
              <a:rPr lang="en-US" dirty="0"/>
              <a:t>&lt;/html&gt;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Upload Box</a:t>
            </a:r>
            <a:endParaRPr lang="en-US" dirty="0"/>
          </a:p>
        </p:txBody>
      </p:sp>
      <p:sp>
        <p:nvSpPr>
          <p:cNvPr id="3" name="Content Placeholder 2"/>
          <p:cNvSpPr>
            <a:spLocks noGrp="1"/>
          </p:cNvSpPr>
          <p:nvPr>
            <p:ph idx="1"/>
          </p:nvPr>
        </p:nvSpPr>
        <p:spPr/>
        <p:txBody>
          <a:bodyPr/>
          <a:lstStyle/>
          <a:p>
            <a:r>
              <a:rPr lang="en-US" dirty="0"/>
              <a:t>This will produce following result:</a:t>
            </a:r>
            <a:br>
              <a:rPr lang="en-US" dirty="0"/>
            </a:br>
            <a:endParaRPr lang="en-US" dirty="0"/>
          </a:p>
        </p:txBody>
      </p:sp>
      <p:pic>
        <p:nvPicPr>
          <p:cNvPr id="49154" name="Picture 2"/>
          <p:cNvPicPr>
            <a:picLocks noChangeAspect="1" noChangeArrowheads="1"/>
          </p:cNvPicPr>
          <p:nvPr/>
        </p:nvPicPr>
        <p:blipFill>
          <a:blip r:embed="rId2"/>
          <a:srcRect/>
          <a:stretch>
            <a:fillRect/>
          </a:stretch>
        </p:blipFill>
        <p:spPr bwMode="auto">
          <a:xfrm>
            <a:off x="857224" y="2285992"/>
            <a:ext cx="5762665" cy="4321999"/>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File Upload Box</a:t>
            </a:r>
            <a:endParaRPr lang="en-US" dirty="0"/>
          </a:p>
        </p:txBody>
      </p:sp>
      <p:sp>
        <p:nvSpPr>
          <p:cNvPr id="3" name="Content Placeholder 2"/>
          <p:cNvSpPr>
            <a:spLocks noGrp="1"/>
          </p:cNvSpPr>
          <p:nvPr>
            <p:ph idx="1"/>
          </p:nvPr>
        </p:nvSpPr>
        <p:spPr/>
        <p:txBody>
          <a:bodyPr>
            <a:normAutofit/>
          </a:bodyPr>
          <a:lstStyle/>
          <a:p>
            <a:r>
              <a:rPr lang="en-US" b="1" dirty="0"/>
              <a:t>Attributes</a:t>
            </a:r>
          </a:p>
          <a:p>
            <a:r>
              <a:rPr lang="en-US" dirty="0"/>
              <a:t>Following is the list of important attributes of file upload box:</a:t>
            </a:r>
          </a:p>
          <a:p>
            <a:r>
              <a:rPr lang="en-US" b="1" dirty="0"/>
              <a:t>name</a:t>
            </a:r>
          </a:p>
          <a:p>
            <a:pPr lvl="1"/>
            <a:r>
              <a:rPr lang="en-US" dirty="0"/>
              <a:t>Used to give a name to the control which is sent to the server to be recognized and get the value.</a:t>
            </a:r>
          </a:p>
          <a:p>
            <a:r>
              <a:rPr lang="en-US" b="1" dirty="0"/>
              <a:t>accept</a:t>
            </a:r>
          </a:p>
          <a:p>
            <a:pPr lvl="1"/>
            <a:r>
              <a:rPr lang="en-US" dirty="0"/>
              <a:t>Specifies the types of files that the server accepts.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Button Controls</a:t>
            </a:r>
          </a:p>
        </p:txBody>
      </p:sp>
      <p:sp>
        <p:nvSpPr>
          <p:cNvPr id="3" name="Content Placeholder 2"/>
          <p:cNvSpPr>
            <a:spLocks noGrp="1"/>
          </p:cNvSpPr>
          <p:nvPr>
            <p:ph idx="1"/>
          </p:nvPr>
        </p:nvSpPr>
        <p:spPr/>
        <p:txBody>
          <a:bodyPr/>
          <a:lstStyle/>
          <a:p>
            <a:r>
              <a:rPr lang="en-US" dirty="0"/>
              <a:t>There are various ways in HTML to create clickable buttons. </a:t>
            </a:r>
          </a:p>
          <a:p>
            <a:r>
              <a:rPr lang="en-US" dirty="0"/>
              <a:t>You can also create a clickable button using &lt;input&gt; tag by setting its type attribute to </a:t>
            </a:r>
            <a:r>
              <a:rPr lang="en-US" b="1" dirty="0"/>
              <a:t>button</a:t>
            </a:r>
            <a:r>
              <a:rPr lang="en-US" dirty="0"/>
              <a:t>. </a:t>
            </a:r>
          </a:p>
          <a:p>
            <a:r>
              <a:rPr lang="en-US" dirty="0"/>
              <a:t>The type attribute can take the following values: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Button Controls</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submit</a:t>
            </a:r>
          </a:p>
          <a:p>
            <a:pPr lvl="1"/>
            <a:r>
              <a:rPr lang="en-US" dirty="0"/>
              <a:t>This creates a button that automatically submits a form.</a:t>
            </a:r>
          </a:p>
          <a:p>
            <a:r>
              <a:rPr lang="en-US" b="1" dirty="0"/>
              <a:t>reset</a:t>
            </a:r>
          </a:p>
          <a:p>
            <a:pPr lvl="1"/>
            <a:r>
              <a:rPr lang="en-US" dirty="0"/>
              <a:t>This creates a button that automatically resets form controls to their initial values.</a:t>
            </a:r>
          </a:p>
          <a:p>
            <a:r>
              <a:rPr lang="en-US" b="1" dirty="0"/>
              <a:t>button</a:t>
            </a:r>
          </a:p>
          <a:p>
            <a:pPr lvl="1"/>
            <a:r>
              <a:rPr lang="en-US" dirty="0"/>
              <a:t>This creates a button that is used to trigger a client-side script when the user clicks that button.</a:t>
            </a:r>
          </a:p>
          <a:p>
            <a:r>
              <a:rPr lang="en-US" b="1" dirty="0"/>
              <a:t>image</a:t>
            </a:r>
          </a:p>
          <a:p>
            <a:pPr lvl="1"/>
            <a:r>
              <a:rPr lang="en-US" dirty="0"/>
              <a:t>This creates a clickable button but we can use an image as background of the button.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Button Controls</a:t>
            </a:r>
            <a:endParaRPr lang="en-US" dirty="0"/>
          </a:p>
        </p:txBody>
      </p:sp>
      <p:sp>
        <p:nvSpPr>
          <p:cNvPr id="3" name="Content Placeholder 2"/>
          <p:cNvSpPr>
            <a:spLocks noGrp="1"/>
          </p:cNvSpPr>
          <p:nvPr>
            <p:ph idx="1"/>
          </p:nvPr>
        </p:nvSpPr>
        <p:spPr/>
        <p:txBody>
          <a:bodyPr>
            <a:normAutofit fontScale="62500" lnSpcReduction="20000"/>
          </a:bodyPr>
          <a:lstStyle/>
          <a:p>
            <a:r>
              <a:rPr lang="en-US" dirty="0"/>
              <a:t>&lt;html&gt;</a:t>
            </a:r>
          </a:p>
          <a:p>
            <a:r>
              <a:rPr lang="en-US" dirty="0"/>
              <a:t>&lt;head&gt;</a:t>
            </a:r>
          </a:p>
          <a:p>
            <a:r>
              <a:rPr lang="en-US" dirty="0"/>
              <a:t>&lt;title&gt;File Upload Box&lt;/title&gt;</a:t>
            </a:r>
          </a:p>
          <a:p>
            <a:r>
              <a:rPr lang="en-US" dirty="0"/>
              <a:t>&lt;/head&gt;</a:t>
            </a:r>
          </a:p>
          <a:p>
            <a:r>
              <a:rPr lang="en-US" dirty="0"/>
              <a:t>&lt;body&gt;</a:t>
            </a:r>
          </a:p>
          <a:p>
            <a:r>
              <a:rPr lang="en-US" dirty="0"/>
              <a:t>&lt;form&gt;</a:t>
            </a:r>
          </a:p>
          <a:p>
            <a:r>
              <a:rPr lang="en-US" dirty="0"/>
              <a:t>&lt;input type="submit" name="submit" value="Submit" /&gt;</a:t>
            </a:r>
          </a:p>
          <a:p>
            <a:r>
              <a:rPr lang="en-US" dirty="0"/>
              <a:t>&lt;input type="reset" name="reset" value="Reset" /&gt;</a:t>
            </a:r>
          </a:p>
          <a:p>
            <a:r>
              <a:rPr lang="en-US" dirty="0"/>
              <a:t>&lt;input type="button" name="ok" value="OK" /&gt;</a:t>
            </a:r>
          </a:p>
          <a:p>
            <a:r>
              <a:rPr lang="en-US" dirty="0"/>
              <a:t>&lt;input type="image" name="</a:t>
            </a:r>
            <a:r>
              <a:rPr lang="en-US" dirty="0" err="1"/>
              <a:t>imagebutton</a:t>
            </a:r>
            <a:r>
              <a:rPr lang="en-US" dirty="0"/>
              <a:t>" </a:t>
            </a:r>
            <a:r>
              <a:rPr lang="en-US" dirty="0" err="1"/>
              <a:t>src</a:t>
            </a:r>
            <a:r>
              <a:rPr lang="en-US" dirty="0"/>
              <a:t>="/html/images/logo.png" /&gt;</a:t>
            </a:r>
          </a:p>
          <a:p>
            <a:r>
              <a:rPr lang="en-US" dirty="0"/>
              <a:t>&lt;/form&gt;</a:t>
            </a:r>
          </a:p>
          <a:p>
            <a:r>
              <a:rPr lang="en-US" dirty="0"/>
              <a:t>&lt;/body&gt;</a:t>
            </a:r>
          </a:p>
          <a:p>
            <a:r>
              <a:rPr lang="en-US" dirty="0"/>
              <a:t>&lt;/html&gt;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Button Controls</a:t>
            </a:r>
            <a:endParaRPr lang="en-US" dirty="0"/>
          </a:p>
        </p:txBody>
      </p:sp>
      <p:sp>
        <p:nvSpPr>
          <p:cNvPr id="3" name="Content Placeholder 2"/>
          <p:cNvSpPr>
            <a:spLocks noGrp="1"/>
          </p:cNvSpPr>
          <p:nvPr>
            <p:ph idx="1"/>
          </p:nvPr>
        </p:nvSpPr>
        <p:spPr/>
        <p:txBody>
          <a:bodyPr/>
          <a:lstStyle/>
          <a:p>
            <a:r>
              <a:rPr lang="en-US" dirty="0"/>
              <a:t>This will produce the following result</a:t>
            </a:r>
          </a:p>
        </p:txBody>
      </p:sp>
      <p:pic>
        <p:nvPicPr>
          <p:cNvPr id="50178" name="Picture 2"/>
          <p:cNvPicPr>
            <a:picLocks noChangeAspect="1" noChangeArrowheads="1"/>
          </p:cNvPicPr>
          <p:nvPr/>
        </p:nvPicPr>
        <p:blipFill>
          <a:blip r:embed="rId2"/>
          <a:srcRect/>
          <a:stretch>
            <a:fillRect/>
          </a:stretch>
        </p:blipFill>
        <p:spPr bwMode="auto">
          <a:xfrm>
            <a:off x="1000100" y="2357430"/>
            <a:ext cx="7395156" cy="142876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Forms</a:t>
            </a:r>
            <a:endParaRPr lang="en-US" dirty="0"/>
          </a:p>
        </p:txBody>
      </p:sp>
      <p:sp>
        <p:nvSpPr>
          <p:cNvPr id="3" name="Content Placeholder 2"/>
          <p:cNvSpPr>
            <a:spLocks noGrp="1"/>
          </p:cNvSpPr>
          <p:nvPr>
            <p:ph idx="1"/>
          </p:nvPr>
        </p:nvSpPr>
        <p:spPr/>
        <p:txBody>
          <a:bodyPr/>
          <a:lstStyle/>
          <a:p>
            <a:r>
              <a:rPr lang="en-US" dirty="0"/>
              <a:t>The HTML </a:t>
            </a:r>
            <a:r>
              <a:rPr lang="en-US" b="1" dirty="0"/>
              <a:t>&lt;form&gt;</a:t>
            </a:r>
            <a:r>
              <a:rPr lang="en-US" dirty="0"/>
              <a:t> tag is used to create an HTML form and it has following syntax:</a:t>
            </a:r>
          </a:p>
          <a:p>
            <a:r>
              <a:rPr lang="en-US" dirty="0"/>
              <a:t>&lt;form action="Script URL” method="GET|POST"&gt;</a:t>
            </a:r>
          </a:p>
          <a:p>
            <a:r>
              <a:rPr lang="en-US" dirty="0"/>
              <a:t>form elements like input, </a:t>
            </a:r>
            <a:r>
              <a:rPr lang="en-US" dirty="0" err="1"/>
              <a:t>textarea</a:t>
            </a:r>
            <a:r>
              <a:rPr lang="en-US" dirty="0"/>
              <a:t> etc.</a:t>
            </a:r>
          </a:p>
          <a:p>
            <a:r>
              <a:rPr lang="en-US" dirty="0"/>
              <a:t>&lt;/form&gt;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Hidden Form Controls</a:t>
            </a:r>
          </a:p>
        </p:txBody>
      </p:sp>
      <p:sp>
        <p:nvSpPr>
          <p:cNvPr id="3" name="Content Placeholder 2"/>
          <p:cNvSpPr>
            <a:spLocks noGrp="1"/>
          </p:cNvSpPr>
          <p:nvPr>
            <p:ph idx="1"/>
          </p:nvPr>
        </p:nvSpPr>
        <p:spPr/>
        <p:txBody>
          <a:bodyPr>
            <a:normAutofit fontScale="92500" lnSpcReduction="20000"/>
          </a:bodyPr>
          <a:lstStyle/>
          <a:p>
            <a:r>
              <a:rPr lang="en-US" dirty="0"/>
              <a:t>Hidden form controls are used to hide data inside the page which later on can be pushed to the server. </a:t>
            </a:r>
          </a:p>
          <a:p>
            <a:r>
              <a:rPr lang="en-US" dirty="0"/>
              <a:t>This control hides inside the code and does not appear on the actual page. </a:t>
            </a:r>
          </a:p>
          <a:p>
            <a:r>
              <a:rPr lang="en-US" dirty="0"/>
              <a:t>For example, following hidden form is being used to keep current page number. </a:t>
            </a:r>
          </a:p>
          <a:p>
            <a:r>
              <a:rPr lang="en-US" dirty="0"/>
              <a:t>When a user will click next page then the value of hidden control will be sent to the web server and there it will decide which page has be displayed next based on the passed current page.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Hidden Form Controls</a:t>
            </a:r>
            <a:endParaRPr lang="en-US" dirty="0"/>
          </a:p>
        </p:txBody>
      </p:sp>
      <p:sp>
        <p:nvSpPr>
          <p:cNvPr id="3" name="Content Placeholder 2"/>
          <p:cNvSpPr>
            <a:spLocks noGrp="1"/>
          </p:cNvSpPr>
          <p:nvPr>
            <p:ph idx="1"/>
          </p:nvPr>
        </p:nvSpPr>
        <p:spPr/>
        <p:txBody>
          <a:bodyPr>
            <a:normAutofit fontScale="77500" lnSpcReduction="20000"/>
          </a:bodyPr>
          <a:lstStyle/>
          <a:p>
            <a:r>
              <a:rPr lang="en-US" dirty="0"/>
              <a:t>&lt;html&gt; </a:t>
            </a:r>
          </a:p>
          <a:p>
            <a:r>
              <a:rPr lang="en-US" dirty="0"/>
              <a:t>&lt;head&gt; </a:t>
            </a:r>
          </a:p>
          <a:p>
            <a:r>
              <a:rPr lang="en-US" dirty="0"/>
              <a:t>&lt;title&gt;File Upload Box&lt;/title&gt; </a:t>
            </a:r>
          </a:p>
          <a:p>
            <a:r>
              <a:rPr lang="en-US" dirty="0"/>
              <a:t>&lt;/head&gt; </a:t>
            </a:r>
          </a:p>
          <a:p>
            <a:r>
              <a:rPr lang="en-US" dirty="0"/>
              <a:t>&lt;body&gt; </a:t>
            </a:r>
          </a:p>
          <a:p>
            <a:r>
              <a:rPr lang="en-US" dirty="0"/>
              <a:t>&lt;form&gt; </a:t>
            </a:r>
          </a:p>
          <a:p>
            <a:r>
              <a:rPr lang="en-US" dirty="0"/>
              <a:t>&lt;p&gt;This is page 10&lt;/p&gt; </a:t>
            </a:r>
          </a:p>
          <a:p>
            <a:r>
              <a:rPr lang="en-US" dirty="0"/>
              <a:t>&lt;input type="hidden" name="</a:t>
            </a:r>
            <a:r>
              <a:rPr lang="en-US" dirty="0" err="1"/>
              <a:t>pagename</a:t>
            </a:r>
            <a:r>
              <a:rPr lang="en-US" dirty="0"/>
              <a:t>" value="10" /&gt; </a:t>
            </a:r>
          </a:p>
          <a:p>
            <a:r>
              <a:rPr lang="en-US" dirty="0"/>
              <a:t>&lt;input type="submit" name="submit" value="Submit" /&gt;</a:t>
            </a:r>
          </a:p>
          <a:p>
            <a:r>
              <a:rPr lang="en-US" dirty="0"/>
              <a:t>&lt;input type="reset" name="reset" value="Reset" /&gt;</a:t>
            </a:r>
          </a:p>
          <a:p>
            <a:r>
              <a:rPr lang="en-US" dirty="0"/>
              <a:t>&lt;/form&gt; &lt;/body&gt; &lt;/html&gt;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Hidden Form Controls</a:t>
            </a:r>
            <a:endParaRPr lang="en-US" dirty="0"/>
          </a:p>
        </p:txBody>
      </p:sp>
      <p:sp>
        <p:nvSpPr>
          <p:cNvPr id="3" name="Content Placeholder 2"/>
          <p:cNvSpPr>
            <a:spLocks noGrp="1"/>
          </p:cNvSpPr>
          <p:nvPr>
            <p:ph idx="1"/>
          </p:nvPr>
        </p:nvSpPr>
        <p:spPr/>
        <p:txBody>
          <a:bodyPr/>
          <a:lstStyle/>
          <a:p>
            <a:r>
              <a:rPr lang="en-US" dirty="0"/>
              <a:t>This will produce following result:</a:t>
            </a:r>
          </a:p>
        </p:txBody>
      </p:sp>
      <p:pic>
        <p:nvPicPr>
          <p:cNvPr id="51202" name="Picture 2"/>
          <p:cNvPicPr>
            <a:picLocks noChangeAspect="1" noChangeArrowheads="1"/>
          </p:cNvPicPr>
          <p:nvPr/>
        </p:nvPicPr>
        <p:blipFill>
          <a:blip r:embed="rId2"/>
          <a:srcRect/>
          <a:stretch>
            <a:fillRect/>
          </a:stretch>
        </p:blipFill>
        <p:spPr bwMode="auto">
          <a:xfrm>
            <a:off x="857224" y="2357430"/>
            <a:ext cx="1524000" cy="103822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 Attributes</a:t>
            </a:r>
            <a:endParaRPr lang="en-US" dirty="0"/>
          </a:p>
        </p:txBody>
      </p:sp>
      <p:sp>
        <p:nvSpPr>
          <p:cNvPr id="3" name="Content Placeholder 2"/>
          <p:cNvSpPr>
            <a:spLocks noGrp="1"/>
          </p:cNvSpPr>
          <p:nvPr>
            <p:ph idx="1"/>
          </p:nvPr>
        </p:nvSpPr>
        <p:spPr/>
        <p:txBody>
          <a:bodyPr>
            <a:normAutofit lnSpcReduction="10000"/>
          </a:bodyPr>
          <a:lstStyle/>
          <a:p>
            <a:r>
              <a:rPr lang="en-US" dirty="0"/>
              <a:t>Apart from common attributes, following is a list of the most frequently used form attributes:</a:t>
            </a:r>
          </a:p>
          <a:p>
            <a:r>
              <a:rPr lang="en-US" b="1" dirty="0"/>
              <a:t>action </a:t>
            </a:r>
          </a:p>
          <a:p>
            <a:pPr lvl="1"/>
            <a:r>
              <a:rPr lang="en-US" dirty="0"/>
              <a:t>Backend script ready to process your passed data.</a:t>
            </a:r>
          </a:p>
          <a:p>
            <a:r>
              <a:rPr lang="en-US" sz="3200" b="1" dirty="0"/>
              <a:t>method</a:t>
            </a:r>
          </a:p>
          <a:p>
            <a:pPr lvl="1"/>
            <a:r>
              <a:rPr lang="en-US" dirty="0"/>
              <a:t>Method to be used to upload data. </a:t>
            </a:r>
          </a:p>
          <a:p>
            <a:pPr lvl="1"/>
            <a:r>
              <a:rPr lang="en-US" dirty="0"/>
              <a:t>The most frequently used are GET and POST methods.</a:t>
            </a:r>
            <a:endParaRPr lang="en-US"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 Attributes</a:t>
            </a:r>
            <a:endParaRPr lang="en-US" dirty="0"/>
          </a:p>
        </p:txBody>
      </p:sp>
      <p:sp>
        <p:nvSpPr>
          <p:cNvPr id="3" name="Content Placeholder 2"/>
          <p:cNvSpPr>
            <a:spLocks noGrp="1"/>
          </p:cNvSpPr>
          <p:nvPr>
            <p:ph idx="1"/>
          </p:nvPr>
        </p:nvSpPr>
        <p:spPr/>
        <p:txBody>
          <a:bodyPr/>
          <a:lstStyle/>
          <a:p>
            <a:r>
              <a:rPr lang="en-US" dirty="0"/>
              <a:t>target</a:t>
            </a:r>
          </a:p>
          <a:p>
            <a:pPr lvl="1"/>
            <a:r>
              <a:rPr lang="en-US" dirty="0"/>
              <a:t>Specify the target window or frame where the result of the script will be displayed. </a:t>
            </a:r>
          </a:p>
          <a:p>
            <a:pPr lvl="1"/>
            <a:r>
              <a:rPr lang="en-US" dirty="0"/>
              <a:t>It takes values like _blank, _self, _parent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 Attributes</a:t>
            </a:r>
            <a:endParaRPr lang="en-US" dirty="0"/>
          </a:p>
        </p:txBody>
      </p:sp>
      <p:sp>
        <p:nvSpPr>
          <p:cNvPr id="3" name="Content Placeholder 2"/>
          <p:cNvSpPr>
            <a:spLocks noGrp="1"/>
          </p:cNvSpPr>
          <p:nvPr>
            <p:ph idx="1"/>
          </p:nvPr>
        </p:nvSpPr>
        <p:spPr/>
        <p:txBody>
          <a:bodyPr>
            <a:normAutofit lnSpcReduction="10000"/>
          </a:bodyPr>
          <a:lstStyle/>
          <a:p>
            <a:r>
              <a:rPr lang="en-US" b="1" dirty="0" err="1"/>
              <a:t>Enctype</a:t>
            </a:r>
            <a:endParaRPr lang="en-US" b="1" dirty="0"/>
          </a:p>
          <a:p>
            <a:pPr lvl="1"/>
            <a:r>
              <a:rPr lang="en-US" dirty="0"/>
              <a:t>You can use the </a:t>
            </a:r>
            <a:r>
              <a:rPr lang="en-US" dirty="0" err="1"/>
              <a:t>enctype</a:t>
            </a:r>
            <a:r>
              <a:rPr lang="en-US" dirty="0"/>
              <a:t> attribute to specify how the browser encodes the data before it sends it to the server. </a:t>
            </a:r>
          </a:p>
          <a:p>
            <a:pPr lvl="1"/>
            <a:r>
              <a:rPr lang="en-US" dirty="0"/>
              <a:t>Possible values are:</a:t>
            </a:r>
          </a:p>
          <a:p>
            <a:pPr lvl="2"/>
            <a:r>
              <a:rPr lang="en-US" b="1" dirty="0"/>
              <a:t>application/x-www-form-</a:t>
            </a:r>
            <a:r>
              <a:rPr lang="en-US" b="1" dirty="0" err="1"/>
              <a:t>urlencoded</a:t>
            </a:r>
            <a:r>
              <a:rPr lang="en-US" b="1" dirty="0"/>
              <a:t> </a:t>
            </a:r>
            <a:r>
              <a:rPr lang="en-US" dirty="0"/>
              <a:t>– </a:t>
            </a:r>
          </a:p>
          <a:p>
            <a:pPr lvl="3"/>
            <a:r>
              <a:rPr lang="en-US" dirty="0"/>
              <a:t>This is the standard method most forms use in simple scenarios.</a:t>
            </a:r>
          </a:p>
          <a:p>
            <a:pPr lvl="2"/>
            <a:r>
              <a:rPr lang="en-US" b="1" dirty="0" err="1"/>
              <a:t>mutlipart</a:t>
            </a:r>
            <a:r>
              <a:rPr lang="en-US" b="1" dirty="0"/>
              <a:t>/form-data </a:t>
            </a:r>
            <a:r>
              <a:rPr lang="en-US" dirty="0"/>
              <a:t>– </a:t>
            </a:r>
          </a:p>
          <a:p>
            <a:pPr lvl="3"/>
            <a:r>
              <a:rPr lang="en-US" dirty="0"/>
              <a:t>This is used when you want to upload binary data in the form of files like image, word file etc.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HTML Form Controls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different types of form controls that you can use to collect data using HTML form:</a:t>
            </a:r>
          </a:p>
          <a:p>
            <a:r>
              <a:rPr lang="en-US" dirty="0"/>
              <a:t>Text Input Controls</a:t>
            </a:r>
          </a:p>
          <a:p>
            <a:r>
              <a:rPr lang="en-US" dirty="0"/>
              <a:t>Checkboxes Controls</a:t>
            </a:r>
          </a:p>
          <a:p>
            <a:r>
              <a:rPr lang="en-US" dirty="0"/>
              <a:t>Radio Box Controls</a:t>
            </a:r>
          </a:p>
          <a:p>
            <a:r>
              <a:rPr lang="en-US" dirty="0"/>
              <a:t>Select Box Controls</a:t>
            </a:r>
          </a:p>
          <a:p>
            <a:r>
              <a:rPr lang="en-US" dirty="0"/>
              <a:t>File Select boxes</a:t>
            </a:r>
          </a:p>
          <a:p>
            <a:r>
              <a:rPr lang="en-US" dirty="0"/>
              <a:t>Hidden Controls</a:t>
            </a:r>
          </a:p>
          <a:p>
            <a:r>
              <a:rPr lang="en-US" dirty="0"/>
              <a:t>Clickable Buttons</a:t>
            </a:r>
          </a:p>
          <a:p>
            <a:r>
              <a:rPr lang="en-US" dirty="0"/>
              <a:t>Submit and Reset Button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2744</TotalTime>
  <Words>2418</Words>
  <Application>Microsoft Office PowerPoint</Application>
  <PresentationFormat>On-screen Show (4:3)</PresentationFormat>
  <Paragraphs>317</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HTML Forms</vt:lpstr>
      <vt:lpstr>HTML Forms</vt:lpstr>
      <vt:lpstr>HTML Forms</vt:lpstr>
      <vt:lpstr>HTML Forms</vt:lpstr>
      <vt:lpstr>HTML Forms</vt:lpstr>
      <vt:lpstr>Form Attributes</vt:lpstr>
      <vt:lpstr>Form Attributes</vt:lpstr>
      <vt:lpstr>Form Attributes</vt:lpstr>
      <vt:lpstr>HTML Form Controls</vt:lpstr>
      <vt:lpstr>Text Input Controls</vt:lpstr>
      <vt:lpstr>Text Input Controls</vt:lpstr>
      <vt:lpstr>Single-line text input controls</vt:lpstr>
      <vt:lpstr>Single-line text input controls</vt:lpstr>
      <vt:lpstr>Single-line text input controls</vt:lpstr>
      <vt:lpstr>Single-line text input controls</vt:lpstr>
      <vt:lpstr>Single-line text input controls</vt:lpstr>
      <vt:lpstr>Single-line text input controls</vt:lpstr>
      <vt:lpstr>Password input controls</vt:lpstr>
      <vt:lpstr>Password input controls</vt:lpstr>
      <vt:lpstr>Password input controls</vt:lpstr>
      <vt:lpstr>Password input controls</vt:lpstr>
      <vt:lpstr>Password input controls</vt:lpstr>
      <vt:lpstr>Multiple-Line Text Input Controls</vt:lpstr>
      <vt:lpstr>Multiple-Line Text Input Controls</vt:lpstr>
      <vt:lpstr>Multiple-Line Text Input Controls</vt:lpstr>
      <vt:lpstr>Multiple-Line Text Input Controls</vt:lpstr>
      <vt:lpstr>Checkbox Control</vt:lpstr>
      <vt:lpstr>Checkbox Control</vt:lpstr>
      <vt:lpstr>Checkbox Control</vt:lpstr>
      <vt:lpstr>Checkbox Control</vt:lpstr>
      <vt:lpstr>Checkbox Control</vt:lpstr>
      <vt:lpstr>Radio Button Control</vt:lpstr>
      <vt:lpstr>Radio Button Control</vt:lpstr>
      <vt:lpstr>Radio Button Control</vt:lpstr>
      <vt:lpstr>Radio Button Control</vt:lpstr>
      <vt:lpstr>Radio Button Control</vt:lpstr>
      <vt:lpstr>Select Box Control</vt:lpstr>
      <vt:lpstr>Select Box Control</vt:lpstr>
      <vt:lpstr>Select Box Control</vt:lpstr>
      <vt:lpstr>Select Box Control</vt:lpstr>
      <vt:lpstr>Select Box Control</vt:lpstr>
      <vt:lpstr>File Upload Box</vt:lpstr>
      <vt:lpstr>File Upload Box</vt:lpstr>
      <vt:lpstr>File Upload Box</vt:lpstr>
      <vt:lpstr>File Upload Box</vt:lpstr>
      <vt:lpstr>Button Controls</vt:lpstr>
      <vt:lpstr>Button Controls</vt:lpstr>
      <vt:lpstr>Button Controls</vt:lpstr>
      <vt:lpstr>Button Controls</vt:lpstr>
      <vt:lpstr>Hidden Form Controls</vt:lpstr>
      <vt:lpstr>Hidden Form Controls</vt:lpstr>
      <vt:lpstr>Hidden Form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dc:title>
  <dc:creator>Fareed</dc:creator>
  <cp:lastModifiedBy>Faculty PC 03</cp:lastModifiedBy>
  <cp:revision>266</cp:revision>
  <dcterms:created xsi:type="dcterms:W3CDTF">2015-08-03T03:09:28Z</dcterms:created>
  <dcterms:modified xsi:type="dcterms:W3CDTF">2025-01-22T07:02:42Z</dcterms:modified>
</cp:coreProperties>
</file>