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1" r:id="rId24"/>
    <p:sldId id="289" r:id="rId25"/>
    <p:sldId id="290" r:id="rId26"/>
    <p:sldId id="293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9" autoAdjust="0"/>
    <p:restoredTop sz="94660"/>
  </p:normalViewPr>
  <p:slideViewPr>
    <p:cSldViewPr>
      <p:cViewPr varScale="1">
        <p:scale>
          <a:sx n="95" d="100"/>
          <a:sy n="95" d="100"/>
        </p:scale>
        <p:origin x="2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019A1-2D68-4961-BA8D-EE7978D00D96}"/>
              </a:ext>
            </a:extLst>
          </p:cNvPr>
          <p:cNvSpPr txBox="1"/>
          <p:nvPr/>
        </p:nvSpPr>
        <p:spPr>
          <a:xfrm>
            <a:off x="611560" y="1268760"/>
            <a:ext cx="7704856" cy="337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background-position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background-position: Right top;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chemeClr val="accent1"/>
                </a:solidFill>
                <a:effectLst/>
              </a:rPr>
              <a:t>background-position: left top;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 (shorthand property)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#ffffff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("img_tree.png") no-repeat right 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847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Border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019A1-2D68-4961-BA8D-EE7978D00D96}"/>
              </a:ext>
            </a:extLst>
          </p:cNvPr>
          <p:cNvSpPr txBox="1"/>
          <p:nvPr/>
        </p:nvSpPr>
        <p:spPr>
          <a:xfrm>
            <a:off x="611560" y="1268760"/>
            <a:ext cx="8229600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effectLst/>
              </a:rPr>
              <a:t>dotted</a:t>
            </a:r>
            <a:r>
              <a:rPr lang="en-US" dirty="0">
                <a:effectLst/>
              </a:rPr>
              <a:t> - Defines a dotted border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dashed</a:t>
            </a:r>
            <a:r>
              <a:rPr lang="en-US" dirty="0">
                <a:effectLst/>
              </a:rPr>
              <a:t> - Defines a dashed border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solid</a:t>
            </a:r>
            <a:r>
              <a:rPr lang="en-US" dirty="0">
                <a:effectLst/>
              </a:rPr>
              <a:t> - Defines a solid border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double</a:t>
            </a:r>
            <a:r>
              <a:rPr lang="en-US" dirty="0">
                <a:effectLst/>
              </a:rPr>
              <a:t> - Defines a double border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groove</a:t>
            </a:r>
            <a:r>
              <a:rPr lang="en-US" dirty="0">
                <a:effectLst/>
              </a:rPr>
              <a:t> - Defines a 3D grooved border. The effect depends on the border-color value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ridge</a:t>
            </a:r>
            <a:r>
              <a:rPr lang="en-US" dirty="0">
                <a:effectLst/>
              </a:rPr>
              <a:t> - Defines a 3D ridged border. The effect depends on the border-color value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inset</a:t>
            </a:r>
            <a:r>
              <a:rPr lang="en-US" dirty="0">
                <a:effectLst/>
              </a:rPr>
              <a:t> - Defines a 3D inset border. The effect depends on the border-color value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outset</a:t>
            </a:r>
            <a:r>
              <a:rPr lang="en-US" dirty="0">
                <a:effectLst/>
              </a:rPr>
              <a:t> - Defines a 3D outset border. The effect depends on the border-color value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none</a:t>
            </a:r>
            <a:r>
              <a:rPr lang="en-US" dirty="0">
                <a:effectLst/>
              </a:rPr>
              <a:t> - Defines no border</a:t>
            </a:r>
          </a:p>
          <a:p>
            <a:pPr marL="0" algn="just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</a:rPr>
              <a:t>hidden</a:t>
            </a:r>
            <a:r>
              <a:rPr lang="en-US" dirty="0">
                <a:effectLst/>
              </a:rPr>
              <a:t> - Defines a hidden border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08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Border Style -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>
            <a:normAutofit fontScale="70000" lnSpcReduction="20000"/>
          </a:bodyPr>
          <a:lstStyle/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p.dotted</a:t>
            </a:r>
            <a:r>
              <a:rPr lang="en-GB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dotted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p.dashed</a:t>
            </a:r>
            <a:r>
              <a:rPr lang="en-GB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dashed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p.solid</a:t>
            </a:r>
            <a:r>
              <a:rPr lang="en-GB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solid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p.double</a:t>
            </a:r>
            <a:r>
              <a:rPr lang="en-GB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double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width Set Methods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p.one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solid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border-width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5px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p.two</a:t>
            </a:r>
            <a:r>
              <a:rPr lang="en-GB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solid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border-width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medium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D8C590-9AE7-4C7A-AB51-7FBB4C5A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2414" y="1528257"/>
            <a:ext cx="4189412" cy="45910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p.four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border-style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dotted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border-width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thick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Specifics Width</a:t>
            </a:r>
          </a:p>
          <a:p>
            <a:pPr marL="0" indent="0">
              <a:buNone/>
            </a:pP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p.three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border-width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25px 10px 4px 35px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25px top, 10px right, 4px bottom and 35px left */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Borders Colors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p.one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border-style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border-color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Border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>
            <a:normAutofit fontScale="62500" lnSpcReduction="20000"/>
          </a:bodyPr>
          <a:lstStyle/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Consolas" panose="020B0609020204030204" pitchFamily="49" charset="0"/>
              </a:rPr>
              <a:t>Specific Side Colors of borders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p.one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border-style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 green blue yellow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red top, green right, blue bottom and yellow left */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Borders Sides used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border-top-style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dotted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border-right-style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border-bottom-style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dotted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border-left-style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solid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D8C590-9AE7-4C7A-AB51-7FBB4C5A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2414" y="1528257"/>
            <a:ext cx="4189412" cy="45910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border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 solid red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 round 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2px solid red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border-radius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5px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Use of an image in the border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border: 10px solid transparent;</a:t>
            </a:r>
          </a:p>
          <a:p>
            <a:pPr marL="0" indent="0">
              <a:buNone/>
            </a:pPr>
            <a:r>
              <a:rPr lang="en-GB" dirty="0"/>
              <a:t>padding: 15px;</a:t>
            </a:r>
          </a:p>
          <a:p>
            <a:pPr marL="0" indent="0">
              <a:buNone/>
            </a:pPr>
            <a:r>
              <a:rPr lang="en-GB" dirty="0"/>
              <a:t>border-image: </a:t>
            </a:r>
            <a:r>
              <a:rPr lang="en-GB" dirty="0" err="1"/>
              <a:t>url</a:t>
            </a:r>
            <a:r>
              <a:rPr lang="en-GB" dirty="0"/>
              <a:t>(border.png) 50 round;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6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( Padding &amp; Margins )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 {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border: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1px solid black;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margin-top: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100px;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margin-bottom: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100px;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margin-right: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150px;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margin-left: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80px;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light-blue;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D8C590-9AE7-4C7A-AB51-7FBB4C5A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2414" y="1528257"/>
            <a:ext cx="4189412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padding-top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padding-bottom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0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( Padding &amp; Margins )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>
            <a:normAutofit fontScale="92500" lnSpcReduction="10000"/>
          </a:bodyPr>
          <a:lstStyle/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 {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border: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1px solid black;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margin-top: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100px;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margin-bottom: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100px;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margin-right: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150px;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margin-left: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80px;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background-color: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light-blue;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D8C590-9AE7-4C7A-AB51-7FBB4C5A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2414" y="1528257"/>
            <a:ext cx="4189412" cy="45910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padding-top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padding-bottom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Height- Width CSS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5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BOX MODEL 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8229600" cy="4591050"/>
          </a:xfrm>
        </p:spPr>
        <p:txBody>
          <a:bodyPr>
            <a:normAutofit/>
          </a:bodyPr>
          <a:lstStyle/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div {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background-color: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lightgrey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width: 300px;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border: 15px solid green;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padding: 50px;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margin: 20px;</a:t>
            </a:r>
          </a:p>
          <a:p>
            <a:pPr marL="0" indent="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8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5665" y="1347972"/>
            <a:ext cx="41910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justify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Unicode-bidi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p.ex1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  direction: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rtl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unicode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-bidi: bidi-override;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E62E5C-BA2E-4024-A3D1-D7A3C388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text-align-last</a:t>
            </a:r>
          </a:p>
          <a:p>
            <a:pPr marL="0" indent="0">
              <a:buNone/>
            </a:pPr>
            <a:r>
              <a:rPr lang="en-GB" dirty="0"/>
              <a:t>p.a {</a:t>
            </a:r>
          </a:p>
          <a:p>
            <a:pPr marL="0" indent="0">
              <a:buNone/>
            </a:pPr>
            <a:r>
              <a:rPr lang="en-GB" dirty="0"/>
              <a:t>  text-align-last: right;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p.b {</a:t>
            </a:r>
          </a:p>
          <a:p>
            <a:pPr marL="0" indent="0">
              <a:buNone/>
            </a:pPr>
            <a:r>
              <a:rPr lang="en-GB" dirty="0"/>
              <a:t>  text-align-last: center;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p.c {</a:t>
            </a:r>
          </a:p>
          <a:p>
            <a:pPr marL="0" indent="0">
              <a:buNone/>
            </a:pPr>
            <a:r>
              <a:rPr lang="en-GB" dirty="0"/>
              <a:t>  text-align-last: justify;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&lt;/style&gt;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8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Text Direction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text-decoration: overline;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text-decoration: line-through;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text-decoration: underline;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p.ex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text-decoration: overline underline;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E62E5C-BA2E-4024-A3D1-D7A3C388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Text transform</a:t>
            </a:r>
          </a:p>
          <a:p>
            <a:pPr marL="0" indent="0">
              <a:buNone/>
            </a:pPr>
            <a:r>
              <a:rPr lang="en-GB" dirty="0" err="1"/>
              <a:t>p.uppercase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text-transform: uppercase;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p.lowercase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text-transform: lowercase;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p.capitalize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text-transform: capitalize;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2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vertical-align: baseline;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vertical-align: text-top;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vertical-align: text-bottom;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vertical-align: sub;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vertical-align: super;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5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B6ABB-F43A-4526-B761-5229934CB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03" t="37225" r="19587" b="30955"/>
          <a:stretch/>
        </p:blipFill>
        <p:spPr>
          <a:xfrm>
            <a:off x="683568" y="1417638"/>
            <a:ext cx="7200800" cy="2011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C30E2-7944-460B-884C-07958723B532}"/>
              </a:ext>
            </a:extLst>
          </p:cNvPr>
          <p:cNvSpPr txBox="1"/>
          <p:nvPr/>
        </p:nvSpPr>
        <p:spPr>
          <a:xfrm>
            <a:off x="1043608" y="3645024"/>
            <a:ext cx="47525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207" y="1340768"/>
            <a:ext cx="8075240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CSS font-family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paragraph, shown in the Times New Roman font.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a paragraph, shown in the Arial font.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This is a paragraph, shown in the Lucida Console font.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&lt;style&gt;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.p1 {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font-family: "Times New Roman", Times, serif;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.p2 {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font-family: Arial, Helvetica, sans-serif;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.p3 {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font-family: "Lucida Console", "Courier New", monospace;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&lt;/style&gt;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Icons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207" y="1340768"/>
            <a:ext cx="8075240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The simplest way to add an icon to your HTML page is with an icon library, such as Font Awesome.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Add the name of the specified icon class to any inline HTML element (like 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 or &lt;span&gt;).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 the icons in the icon libraries below are scalable vectors that can be customized with CSS (size, color, shadow, etc.)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https://fontawesome.com/kits/de6e12586d/use?welcome=yes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&lt;script src="https://kit.fontawesome.com/de6e12586d.js" crossorigin="anonymous"&gt;&lt;/script&gt;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https://fontawesome.com/icons/cloud?s=solid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66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Icons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66018"/>
            <a:ext cx="8579296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&lt;!DOCTYPE html&gt;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&lt;head&gt;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&lt;title&gt;Font Awesome Icons&lt;/title&gt;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&lt;meta name="viewport" content="width=device-width, initial-scale=1"&gt;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&lt;script src="https://kit.fontawesome.com/de6e12586d.js" crossorigin="anonymous"&gt;&lt;/script&gt;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&lt;/head&gt;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&lt;body&gt;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&lt;h1&gt;Font Awesome icon library&lt;/h1&gt;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&lt;p&gt;Some Font Awesome icons:&lt;/p&gt;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class="fa-solid fa-bolt-lightning"&gt;&lt;/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fa-heart"&gt;&lt;/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fa-car"&gt;&lt;/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fa-file"&gt;&lt;/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fa-bars"&gt;&lt;/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&lt;/body&gt;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&lt;/html&gt;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6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Icons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B4AE1BE-799E-4639-AAA2-FE3068B582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59632"/>
            <a:ext cx="7560840" cy="432960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6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Icons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207" y="1340768"/>
            <a:ext cx="8075240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&lt;!DOCTYPE html&gt;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&lt;head&gt;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&lt;title&gt;Font Awesome Icons&lt;/title&gt;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&lt;script src="https://kit.fontawesome.com/a076d05399.js" crossorigin="anonymous"&gt;&lt;/script&gt;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&lt;/head&gt;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&lt;body&gt;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&lt;h1&gt;Font Awesome icon library&lt;/h1&gt;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&lt;p&gt;Styled Font Awesome icons (size and color):&lt;/p&gt;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style="font-size:24px;"&gt;&lt;/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style="font-size:36px;"&gt;&lt;/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style="font-size:48px;color:red;"&gt;&lt;/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style="font-size:60px;color:lightblue;"&gt;&lt;/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&lt;/body&gt;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&lt;/html&gt;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8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Icons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6207" y="1340768"/>
            <a:ext cx="8075240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&lt;!DOCTYPE html&gt;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&lt;head&gt;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&lt;title&gt;Font Awesome Icons&lt;/title&gt;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&lt;script src="https://kit.fontawesome.com/a076d05399.js" crossorigin="anonymous"&gt;&lt;/script&gt;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&lt;/head&gt;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&lt;body&gt;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&lt;h1&gt;Font Awesome icon library&lt;/h1&gt;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&lt;p&gt;Styled Font Awesome icons (size and color):&lt;/p&gt;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style="font-size:24px;"&gt;&lt;/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style="font-size:36px;"&gt;&lt;/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style="font-size:48px;color:red;"&gt;&lt;/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class="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fa-cloud" style="font-size:60px;color:lightblue;"&gt;&lt;/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&lt;/body&gt;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&lt;/html&gt;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Bootstrap Icons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5478" y="1166018"/>
            <a:ext cx="8258694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https://maxcdn.bootstrapcdn.com/bootstrap/3.3.7/css/bootstrap.min.css</a:t>
            </a:r>
          </a:p>
          <a:p>
            <a:pPr marL="0" indent="0" algn="l">
              <a:buNone/>
            </a:pPr>
            <a:r>
              <a:rPr lang="en-GB" sz="20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</a:t>
            </a:r>
          </a:p>
          <a:p>
            <a:pPr marL="0" indent="0" algn="l">
              <a:buNone/>
            </a:pPr>
            <a:r>
              <a:rPr lang="en-GB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https://www.w3schools.com/bootstrap/bootstrap_ref_comp_glyphs.asp</a:t>
            </a:r>
          </a:p>
          <a:p>
            <a:pPr marL="0" indent="0" algn="l">
              <a:buNone/>
            </a:pPr>
            <a:r>
              <a:rPr lang="en-GB" sz="2000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</a:t>
            </a:r>
            <a:endParaRPr lang="en-GB" sz="2000" b="0" i="0" dirty="0"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!DOCTYPE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html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="https://maxcdn.bootstrapcdn.com/bootstrap/3.3.7/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/bootstrap.min.css"&gt;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/head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-cloud"&gt;&lt;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-remove"&gt;&lt;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-user"&gt;&lt;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-envelope"&gt;&lt;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glyphicon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-thumbs-up"&gt;&lt;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8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/body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/html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3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Google Icons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D598B-38E5-4DFD-9511-EF84B46CC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403648"/>
            <a:ext cx="8892480" cy="45259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en-US" sz="1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="stylesheet" </a:t>
            </a:r>
            <a:r>
              <a:rPr lang="en-US" sz="1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="https://fonts.googleapis.com/</a:t>
            </a:r>
            <a:r>
              <a:rPr lang="en-US" sz="1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icon?family</a:t>
            </a: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Material+Icons</a:t>
            </a:r>
            <a:r>
              <a:rPr lang="en-US" sz="1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------------------------------------------------------------------------------------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&lt;title&gt;Google Icons&lt;/title&gt;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name="viewport" content="width=device-width, initial-scale=1"&gt;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="https://fonts.googleapis.com/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icon?family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Material+Icons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&lt;h1&gt;Google icon library&lt;/h1&gt;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&lt;p&gt;Some Google icons:&lt;/p&gt;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class="material-icons"&gt;cloud&lt;/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class="material-icons"&gt;favorite&lt;/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class="material-icons"&gt;attachment&lt;/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class="material-icons"&gt;computer&lt;/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class="material-icons"&gt;traffic&lt;/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Selectors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7C8A-136A-4A04-9590-EFB6374184EC}"/>
              </a:ext>
            </a:extLst>
          </p:cNvPr>
          <p:cNvSpPr txBox="1"/>
          <p:nvPr/>
        </p:nvSpPr>
        <p:spPr>
          <a:xfrm>
            <a:off x="611560" y="1497966"/>
            <a:ext cx="76328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CSS element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CSS id Selector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#para1 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CSS class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.center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0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Selectors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7C8A-136A-4A04-9590-EFB6374184EC}"/>
              </a:ext>
            </a:extLst>
          </p:cNvPr>
          <p:cNvSpPr txBox="1"/>
          <p:nvPr/>
        </p:nvSpPr>
        <p:spPr>
          <a:xfrm>
            <a:off x="683568" y="1417638"/>
            <a:ext cx="7272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can also refer to more than one class.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p.center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text-align: center;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color: red;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GB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p.large</a:t>
            </a: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font-size: 300%;</a:t>
            </a: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GB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CSS Universal Selector</a:t>
            </a: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text-align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center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color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blue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CSS Grouping Selector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0" i="0" kern="120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h1, h2, p </a:t>
            </a:r>
            <a:r>
              <a:rPr lang="en-GB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sz="1800" b="0" i="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text-align</a:t>
            </a:r>
            <a:r>
              <a:rPr lang="en-GB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800" b="0" i="0" kern="12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center</a:t>
            </a:r>
            <a:r>
              <a:rPr lang="en-GB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1800" b="0" i="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color</a:t>
            </a:r>
            <a:r>
              <a:rPr lang="en-GB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800" b="0" i="0" kern="120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red</a:t>
            </a:r>
            <a:r>
              <a:rPr lang="en-GB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1800" b="0" i="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0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Three Ways to Insert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E28F-47C0-4A6A-8855-1457823432F4}"/>
              </a:ext>
            </a:extLst>
          </p:cNvPr>
          <p:cNvSpPr txBox="1"/>
          <p:nvPr/>
        </p:nvSpPr>
        <p:spPr>
          <a:xfrm>
            <a:off x="611560" y="1021743"/>
            <a:ext cx="7704856" cy="586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of inserting a style sheet: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CSS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="mystyle.css"&gt;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CSS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CSS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6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Three Ways to Insert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E28F-47C0-4A6A-8855-1457823432F4}"/>
              </a:ext>
            </a:extLst>
          </p:cNvPr>
          <p:cNvSpPr txBox="1"/>
          <p:nvPr/>
        </p:nvSpPr>
        <p:spPr>
          <a:xfrm>
            <a:off x="596055" y="1403648"/>
            <a:ext cx="7951890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Style Sheets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some properties have been defined for the same selector (element) in different style sheets, the value from the last read style sheet will be used. 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>
                <a:solidFill>
                  <a:srgbClr val="000000"/>
                </a:solidFill>
                <a:latin typeface="Segoe UI" panose="020B0502040204020203" pitchFamily="34" charset="0"/>
              </a:rPr>
              <a:t>Three Ways to Insert CSS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EB87FE-493B-467A-AFB2-D81A9E946016}"/>
              </a:ext>
            </a:extLst>
          </p:cNvPr>
          <p:cNvSpPr txBox="1">
            <a:spLocks/>
          </p:cNvSpPr>
          <p:nvPr/>
        </p:nvSpPr>
        <p:spPr>
          <a:xfrm>
            <a:off x="580550" y="2857500"/>
            <a:ext cx="8229600" cy="309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 Comments</a:t>
            </a:r>
          </a:p>
          <a:p>
            <a:pPr algn="l"/>
            <a:endParaRPr lang="en-GB" sz="55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This is a single-line comment */</a:t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comments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These paragraphs will be red --&gt;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Colors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E28F-47C0-4A6A-8855-1457823432F4}"/>
              </a:ext>
            </a:extLst>
          </p:cNvPr>
          <p:cNvSpPr txBox="1"/>
          <p:nvPr/>
        </p:nvSpPr>
        <p:spPr>
          <a:xfrm>
            <a:off x="611560" y="1268760"/>
            <a:ext cx="7704856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Background Color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background-color:DodgerBlue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Text Color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color:DodgerBlue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ipsum...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Border Color</a:t>
            </a:r>
          </a:p>
          <a:p>
            <a:pPr algn="l">
              <a:lnSpc>
                <a:spcPct val="150000"/>
              </a:lnSpc>
            </a:pPr>
            <a:r>
              <a:rPr lang="en-GB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="border:2px solid </a:t>
            </a:r>
            <a:r>
              <a:rPr lang="en-GB" sz="20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DodgerBlue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;"&gt;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rgbClr val="0000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Color Values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background-color:rgb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(255, 99, 71);"&gt;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="background-color:#ff6347;"&gt;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background-color:hsl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(9, 100%, 64%);"&gt;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6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019A1-2D68-4961-BA8D-EE7978D00D96}"/>
              </a:ext>
            </a:extLst>
          </p:cNvPr>
          <p:cNvSpPr txBox="1"/>
          <p:nvPr/>
        </p:nvSpPr>
        <p:spPr>
          <a:xfrm>
            <a:off x="611560" y="1268760"/>
            <a:ext cx="7704856" cy="5581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</a:p>
          <a:p>
            <a:pPr algn="l">
              <a:lnSpc>
                <a:spcPct val="150000"/>
              </a:lnSpc>
            </a:pP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Opacity Background Color 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green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opacity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0.3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3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Backgrounds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EA12B-7251-4EE9-A0F7-3444E7CCC0BA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019A1-2D68-4961-BA8D-EE7978D00D96}"/>
              </a:ext>
            </a:extLst>
          </p:cNvPr>
          <p:cNvSpPr txBox="1"/>
          <p:nvPr/>
        </p:nvSpPr>
        <p:spPr>
          <a:xfrm>
            <a:off x="611560" y="1268760"/>
            <a:ext cx="7704856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background-image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background-image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("paper.gif")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i="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background-repeat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background-repeat: repeat-x;</a:t>
            </a:r>
          </a:p>
          <a:p>
            <a:pPr mar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background-repeat: repeat-y;</a:t>
            </a:r>
          </a:p>
          <a:p>
            <a:pPr mar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background-repeat: repeat;</a:t>
            </a:r>
          </a:p>
          <a:p>
            <a:pPr mar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background-repeat: no-repeat;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background-attachment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background-attachment: scrolls;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background-attachment: fixed;</a:t>
            </a:r>
          </a:p>
        </p:txBody>
      </p:sp>
    </p:spTree>
    <p:extLst>
      <p:ext uri="{BB962C8B-B14F-4D97-AF65-F5344CB8AC3E}">
        <p14:creationId xmlns:p14="http://schemas.microsoft.com/office/powerpoint/2010/main" val="68630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2261</Words>
  <Application>Microsoft Office PowerPoint</Application>
  <PresentationFormat>On-screen Show (4:3)</PresentationFormat>
  <Paragraphs>312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Lucida Console</vt:lpstr>
      <vt:lpstr>Segoe UI</vt:lpstr>
      <vt:lpstr>Times New Roman</vt:lpstr>
      <vt:lpstr>Wingdings</vt:lpstr>
      <vt:lpstr>Office Theme</vt:lpstr>
      <vt:lpstr>CSS</vt:lpstr>
      <vt:lpstr>CSS Syntax</vt:lpstr>
      <vt:lpstr>CSS Selectors</vt:lpstr>
      <vt:lpstr>CSS Selectors</vt:lpstr>
      <vt:lpstr>Three Ways to Insert CSS</vt:lpstr>
      <vt:lpstr>Three Ways to Insert CSS</vt:lpstr>
      <vt:lpstr>CSS Colors</vt:lpstr>
      <vt:lpstr>CSS Backgrounds</vt:lpstr>
      <vt:lpstr>CSS Backgrounds</vt:lpstr>
      <vt:lpstr>CSS Backgrounds</vt:lpstr>
      <vt:lpstr>CSS Border Style</vt:lpstr>
      <vt:lpstr>CSS Border Style - example</vt:lpstr>
      <vt:lpstr>CSS Border</vt:lpstr>
      <vt:lpstr>CSS ( Padding &amp; Margins )</vt:lpstr>
      <vt:lpstr>CSS ( Padding &amp; Margins )</vt:lpstr>
      <vt:lpstr>CSS BOX MODEL </vt:lpstr>
      <vt:lpstr>CSS TEXT</vt:lpstr>
      <vt:lpstr>CSS TEXT</vt:lpstr>
      <vt:lpstr>CSS TEXT</vt:lpstr>
      <vt:lpstr>CSS TEXT</vt:lpstr>
      <vt:lpstr>CSS Icons </vt:lpstr>
      <vt:lpstr>CSS Icons </vt:lpstr>
      <vt:lpstr>CSS Icons </vt:lpstr>
      <vt:lpstr>CSS Icons </vt:lpstr>
      <vt:lpstr>CSS Icons </vt:lpstr>
      <vt:lpstr>Bootstrap Icons</vt:lpstr>
      <vt:lpstr>Google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Lab-1 INSTRUCTOR PC</cp:lastModifiedBy>
  <cp:revision>368</cp:revision>
  <dcterms:created xsi:type="dcterms:W3CDTF">2015-08-03T03:09:28Z</dcterms:created>
  <dcterms:modified xsi:type="dcterms:W3CDTF">2025-03-04T06:15:56Z</dcterms:modified>
</cp:coreProperties>
</file>