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3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776FC-905F-469E-9832-C026082F3BFE}" type="datetimeFigureOut">
              <a:rPr lang="en-GB" smtClean="0"/>
              <a:pPr/>
              <a:t>22/01/2025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A0635-90B8-4D4E-8A77-DD598A884F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CSS Overview</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CSS</a:t>
            </a:r>
            <a:endParaRPr lang="en-US" dirty="0"/>
          </a:p>
        </p:txBody>
      </p:sp>
      <p:sp>
        <p:nvSpPr>
          <p:cNvPr id="3" name="Content Placeholder 2"/>
          <p:cNvSpPr>
            <a:spLocks noGrp="1"/>
          </p:cNvSpPr>
          <p:nvPr>
            <p:ph idx="1"/>
          </p:nvPr>
        </p:nvSpPr>
        <p:spPr/>
        <p:txBody>
          <a:bodyPr/>
          <a:lstStyle/>
          <a:p>
            <a:r>
              <a:rPr lang="en-US" b="1" dirty="0"/>
              <a:t>Global web standards – </a:t>
            </a:r>
          </a:p>
          <a:p>
            <a:r>
              <a:rPr lang="en-US" dirty="0"/>
              <a:t>Now HTML attributes are being deprecated and it is being recommended to use CSS. </a:t>
            </a:r>
          </a:p>
          <a:p>
            <a:r>
              <a:rPr lang="en-US" dirty="0"/>
              <a:t>So it’s a good idea to start using CSS in all the HTML pages to make them compatible with future browsers.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SYNTAX </a:t>
            </a:r>
          </a:p>
        </p:txBody>
      </p:sp>
      <p:sp>
        <p:nvSpPr>
          <p:cNvPr id="3" name="Content Placeholder 2"/>
          <p:cNvSpPr>
            <a:spLocks noGrp="1"/>
          </p:cNvSpPr>
          <p:nvPr>
            <p:ph idx="1"/>
          </p:nvPr>
        </p:nvSpPr>
        <p:spPr/>
        <p:txBody>
          <a:bodyPr>
            <a:normAutofit lnSpcReduction="10000"/>
          </a:bodyPr>
          <a:lstStyle/>
          <a:p>
            <a:r>
              <a:rPr lang="en-US" dirty="0"/>
              <a:t>A CSS comprises of style rules that are interpreted by the browser and then applied to the corresponding elements in your document. </a:t>
            </a:r>
          </a:p>
          <a:p>
            <a:r>
              <a:rPr lang="en-US" dirty="0"/>
              <a:t>A style rule is made of three parts: </a:t>
            </a:r>
          </a:p>
          <a:p>
            <a:r>
              <a:rPr lang="en-US" b="1" dirty="0"/>
              <a:t>Selector:</a:t>
            </a:r>
          </a:p>
          <a:p>
            <a:r>
              <a:rPr lang="en-US" dirty="0"/>
              <a:t>A selector is an HTML tag at which a style will be applied. </a:t>
            </a:r>
          </a:p>
          <a:p>
            <a:r>
              <a:rPr lang="en-US" dirty="0"/>
              <a:t>This could be any tag like &lt;h1&gt; or &lt;table&gt; etc.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 </a:t>
            </a:r>
          </a:p>
        </p:txBody>
      </p:sp>
      <p:sp>
        <p:nvSpPr>
          <p:cNvPr id="3" name="Content Placeholder 2"/>
          <p:cNvSpPr>
            <a:spLocks noGrp="1"/>
          </p:cNvSpPr>
          <p:nvPr>
            <p:ph idx="1"/>
          </p:nvPr>
        </p:nvSpPr>
        <p:spPr/>
        <p:txBody>
          <a:bodyPr>
            <a:normAutofit fontScale="92500" lnSpcReduction="10000"/>
          </a:bodyPr>
          <a:lstStyle/>
          <a:p>
            <a:r>
              <a:rPr lang="en-US" b="1" dirty="0"/>
              <a:t>Property:</a:t>
            </a:r>
            <a:r>
              <a:rPr lang="en-US" dirty="0"/>
              <a:t> </a:t>
            </a:r>
          </a:p>
          <a:p>
            <a:r>
              <a:rPr lang="en-US" dirty="0"/>
              <a:t>A property is a type of attribute of HTML tag.</a:t>
            </a:r>
          </a:p>
          <a:p>
            <a:r>
              <a:rPr lang="en-US" dirty="0"/>
              <a:t>Put simply, all the HTML attributes are converted into CSS properties. </a:t>
            </a:r>
          </a:p>
          <a:p>
            <a:r>
              <a:rPr lang="en-US" dirty="0"/>
              <a:t>They could be </a:t>
            </a:r>
            <a:r>
              <a:rPr lang="en-US" i="1" dirty="0"/>
              <a:t>color, border, etc. </a:t>
            </a:r>
          </a:p>
          <a:p>
            <a:r>
              <a:rPr lang="en-US" b="1" dirty="0"/>
              <a:t>Value:</a:t>
            </a:r>
            <a:r>
              <a:rPr lang="en-US" dirty="0"/>
              <a:t> </a:t>
            </a:r>
          </a:p>
          <a:p>
            <a:r>
              <a:rPr lang="en-US" dirty="0"/>
              <a:t>Values are assigned to properties. </a:t>
            </a:r>
          </a:p>
          <a:p>
            <a:r>
              <a:rPr lang="en-US" dirty="0"/>
              <a:t>For example, </a:t>
            </a:r>
            <a:r>
              <a:rPr lang="en-US" i="1" dirty="0"/>
              <a:t>color property can have the value either red or #F1F1F1 etc.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 </a:t>
            </a:r>
          </a:p>
        </p:txBody>
      </p:sp>
      <p:sp>
        <p:nvSpPr>
          <p:cNvPr id="3" name="Content Placeholder 2"/>
          <p:cNvSpPr>
            <a:spLocks noGrp="1"/>
          </p:cNvSpPr>
          <p:nvPr>
            <p:ph idx="1"/>
          </p:nvPr>
        </p:nvSpPr>
        <p:spPr/>
        <p:txBody>
          <a:bodyPr/>
          <a:lstStyle/>
          <a:p>
            <a:r>
              <a:rPr lang="en-US" dirty="0"/>
              <a:t>You can put CSS Style Rule Syntax as follows: </a:t>
            </a:r>
          </a:p>
          <a:p>
            <a:r>
              <a:rPr lang="en-US" dirty="0"/>
              <a:t>selector { property: value } </a:t>
            </a:r>
          </a:p>
          <a:p>
            <a:r>
              <a:rPr lang="en-US" b="1" dirty="0"/>
              <a:t>Example</a:t>
            </a:r>
            <a:r>
              <a:rPr lang="en-US" dirty="0"/>
              <a:t>: You can define a table border as follows: </a:t>
            </a:r>
          </a:p>
          <a:p>
            <a:r>
              <a:rPr lang="en-US" dirty="0"/>
              <a:t>table{ border :1px solid #C00;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 </a:t>
            </a:r>
          </a:p>
        </p:txBody>
      </p:sp>
      <p:sp>
        <p:nvSpPr>
          <p:cNvPr id="3" name="Content Placeholder 2"/>
          <p:cNvSpPr>
            <a:spLocks noGrp="1"/>
          </p:cNvSpPr>
          <p:nvPr>
            <p:ph idx="1"/>
          </p:nvPr>
        </p:nvSpPr>
        <p:spPr/>
        <p:txBody>
          <a:bodyPr/>
          <a:lstStyle/>
          <a:p>
            <a:r>
              <a:rPr lang="en-US" dirty="0"/>
              <a:t>Here table is a selector and border is a property and the given value </a:t>
            </a:r>
            <a:r>
              <a:rPr lang="en-US" i="1" dirty="0"/>
              <a:t>1px solid #C00 is the value of that property. </a:t>
            </a:r>
          </a:p>
          <a:p>
            <a:r>
              <a:rPr lang="en-US" dirty="0"/>
              <a:t>You can define selectors in various simple ways based on your comfort.</a:t>
            </a:r>
          </a:p>
          <a:p>
            <a:r>
              <a:rPr lang="en-US" dirty="0"/>
              <a:t>Let us put these selectors one by one.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Type Selectors</a:t>
            </a:r>
            <a:endParaRPr lang="en-US" dirty="0"/>
          </a:p>
        </p:txBody>
      </p:sp>
      <p:sp>
        <p:nvSpPr>
          <p:cNvPr id="3" name="Content Placeholder 2"/>
          <p:cNvSpPr>
            <a:spLocks noGrp="1"/>
          </p:cNvSpPr>
          <p:nvPr>
            <p:ph idx="1"/>
          </p:nvPr>
        </p:nvSpPr>
        <p:spPr/>
        <p:txBody>
          <a:bodyPr/>
          <a:lstStyle/>
          <a:p>
            <a:r>
              <a:rPr lang="en-US" dirty="0"/>
              <a:t>This is the same selector we have seen above.</a:t>
            </a:r>
          </a:p>
          <a:p>
            <a:r>
              <a:rPr lang="en-US" dirty="0"/>
              <a:t> Again, one more example to give a color to all level 1 headings: </a:t>
            </a:r>
          </a:p>
          <a:p>
            <a:r>
              <a:rPr lang="en-US" dirty="0"/>
              <a:t>h1 { </a:t>
            </a:r>
          </a:p>
          <a:p>
            <a:r>
              <a:rPr lang="en-US" dirty="0"/>
              <a:t>color: #36CFFF; </a:t>
            </a:r>
          </a:p>
          <a:p>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Universal Selectors</a:t>
            </a:r>
            <a:endParaRPr lang="en-US" dirty="0"/>
          </a:p>
        </p:txBody>
      </p:sp>
      <p:sp>
        <p:nvSpPr>
          <p:cNvPr id="3" name="Content Placeholder 2"/>
          <p:cNvSpPr>
            <a:spLocks noGrp="1"/>
          </p:cNvSpPr>
          <p:nvPr>
            <p:ph idx="1"/>
          </p:nvPr>
        </p:nvSpPr>
        <p:spPr/>
        <p:txBody>
          <a:bodyPr/>
          <a:lstStyle/>
          <a:p>
            <a:r>
              <a:rPr lang="en-US" dirty="0"/>
              <a:t>Rather than selecting elements of a specific type, the universal selector quite simply matches the name of any element type: </a:t>
            </a:r>
          </a:p>
          <a:p>
            <a:r>
              <a:rPr lang="en-US" dirty="0"/>
              <a:t>* { </a:t>
            </a:r>
          </a:p>
          <a:p>
            <a:r>
              <a:rPr lang="en-US" dirty="0"/>
              <a:t>color: #000000; </a:t>
            </a:r>
          </a:p>
          <a:p>
            <a:r>
              <a:rPr lang="en-US" dirty="0"/>
              <a:t>} </a:t>
            </a:r>
          </a:p>
          <a:p>
            <a:r>
              <a:rPr lang="en-US" dirty="0"/>
              <a:t>This rule renders the content of every element in our document in black.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Descendant Selectors</a:t>
            </a:r>
            <a:endParaRPr lang="en-US" dirty="0"/>
          </a:p>
        </p:txBody>
      </p:sp>
      <p:sp>
        <p:nvSpPr>
          <p:cNvPr id="3" name="Content Placeholder 2"/>
          <p:cNvSpPr>
            <a:spLocks noGrp="1"/>
          </p:cNvSpPr>
          <p:nvPr>
            <p:ph idx="1"/>
          </p:nvPr>
        </p:nvSpPr>
        <p:spPr/>
        <p:txBody>
          <a:bodyPr>
            <a:normAutofit lnSpcReduction="10000"/>
          </a:bodyPr>
          <a:lstStyle/>
          <a:p>
            <a:r>
              <a:rPr lang="en-US" dirty="0"/>
              <a:t>Suppose you want to apply a style rule to a particular element only when it lies inside a particular element. </a:t>
            </a:r>
          </a:p>
          <a:p>
            <a:r>
              <a:rPr lang="en-US" dirty="0"/>
              <a:t>As given in the following example, the style rule will apply to &lt;</a:t>
            </a:r>
            <a:r>
              <a:rPr lang="en-US" dirty="0" err="1"/>
              <a:t>em</a:t>
            </a:r>
            <a:r>
              <a:rPr lang="en-US" dirty="0"/>
              <a:t>&gt; element only when it lies inside the &lt;</a:t>
            </a:r>
            <a:r>
              <a:rPr lang="en-US" dirty="0" err="1"/>
              <a:t>ul</a:t>
            </a:r>
            <a:r>
              <a:rPr lang="en-US" dirty="0"/>
              <a:t>&gt; tag. </a:t>
            </a:r>
          </a:p>
          <a:p>
            <a:r>
              <a:rPr lang="en-US" dirty="0" err="1"/>
              <a:t>ul</a:t>
            </a:r>
            <a:r>
              <a:rPr lang="en-US" dirty="0"/>
              <a:t> </a:t>
            </a:r>
            <a:r>
              <a:rPr lang="en-US" dirty="0" err="1"/>
              <a:t>em</a:t>
            </a:r>
            <a:r>
              <a:rPr lang="en-US" dirty="0"/>
              <a:t> { </a:t>
            </a:r>
          </a:p>
          <a:p>
            <a:r>
              <a:rPr lang="en-US" dirty="0"/>
              <a:t>color: #000000; </a:t>
            </a:r>
          </a:p>
          <a:p>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Class Selectors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You can define style rules based on the class attribute of the elements. </a:t>
            </a:r>
          </a:p>
          <a:p>
            <a:r>
              <a:rPr lang="en-US" dirty="0"/>
              <a:t>All the elements having that class will be formatted according to the defined rule. </a:t>
            </a:r>
          </a:p>
          <a:p>
            <a:r>
              <a:rPr lang="en-US" dirty="0"/>
              <a:t>.black { </a:t>
            </a:r>
          </a:p>
          <a:p>
            <a:r>
              <a:rPr lang="en-US" dirty="0"/>
              <a:t>color: #000000; </a:t>
            </a:r>
          </a:p>
          <a:p>
            <a:r>
              <a:rPr lang="en-US" dirty="0"/>
              <a:t>} </a:t>
            </a:r>
          </a:p>
          <a:p>
            <a:r>
              <a:rPr lang="en-US" dirty="0"/>
              <a:t>This rule renders the content in black for every element with class attribute set to </a:t>
            </a:r>
            <a:r>
              <a:rPr lang="en-US" i="1" dirty="0"/>
              <a:t>black in our document.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Class Selectors</a:t>
            </a:r>
            <a:endParaRPr lang="en-US" dirty="0"/>
          </a:p>
        </p:txBody>
      </p:sp>
      <p:sp>
        <p:nvSpPr>
          <p:cNvPr id="3" name="Content Placeholder 2"/>
          <p:cNvSpPr>
            <a:spLocks noGrp="1"/>
          </p:cNvSpPr>
          <p:nvPr>
            <p:ph idx="1"/>
          </p:nvPr>
        </p:nvSpPr>
        <p:spPr/>
        <p:txBody>
          <a:bodyPr>
            <a:normAutofit/>
          </a:bodyPr>
          <a:lstStyle/>
          <a:p>
            <a:r>
              <a:rPr lang="en-US" i="1" dirty="0"/>
              <a:t>You can make it a bit more particular. </a:t>
            </a:r>
          </a:p>
          <a:p>
            <a:r>
              <a:rPr lang="en-US" i="1" dirty="0"/>
              <a:t>For example: </a:t>
            </a:r>
          </a:p>
          <a:p>
            <a:r>
              <a:rPr lang="en-US" dirty="0"/>
              <a:t>h1.black { </a:t>
            </a:r>
          </a:p>
          <a:p>
            <a:r>
              <a:rPr lang="en-US" dirty="0"/>
              <a:t>color: #000000; </a:t>
            </a:r>
          </a:p>
          <a:p>
            <a:r>
              <a:rPr lang="en-US" dirty="0"/>
              <a:t>} </a:t>
            </a:r>
          </a:p>
          <a:p>
            <a:r>
              <a:rPr lang="en-US" dirty="0"/>
              <a:t>This rule renders the content in black for only &lt;h1&gt; elements with class attribute set to </a:t>
            </a:r>
            <a:r>
              <a:rPr lang="en-US" i="1" dirty="0"/>
              <a:t>black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CSS?</a:t>
            </a:r>
            <a:endParaRPr lang="en-US" dirty="0"/>
          </a:p>
        </p:txBody>
      </p:sp>
      <p:sp>
        <p:nvSpPr>
          <p:cNvPr id="3" name="Content Placeholder 2"/>
          <p:cNvSpPr>
            <a:spLocks noGrp="1"/>
          </p:cNvSpPr>
          <p:nvPr>
            <p:ph idx="1"/>
          </p:nvPr>
        </p:nvSpPr>
        <p:spPr/>
        <p:txBody>
          <a:bodyPr>
            <a:normAutofit/>
          </a:bodyPr>
          <a:lstStyle/>
          <a:p>
            <a:r>
              <a:rPr lang="en-US" b="1" dirty="0"/>
              <a:t>Cascading Style Sheets</a:t>
            </a:r>
            <a:r>
              <a:rPr lang="en-US" dirty="0"/>
              <a:t>, fondly referred to as CSS, is a simple design language intended to simplify the process of making web pages presentable.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Class Selectors</a:t>
            </a:r>
            <a:endParaRPr lang="en-US" dirty="0"/>
          </a:p>
        </p:txBody>
      </p:sp>
      <p:sp>
        <p:nvSpPr>
          <p:cNvPr id="3" name="Content Placeholder 2"/>
          <p:cNvSpPr>
            <a:spLocks noGrp="1"/>
          </p:cNvSpPr>
          <p:nvPr>
            <p:ph idx="1"/>
          </p:nvPr>
        </p:nvSpPr>
        <p:spPr/>
        <p:txBody>
          <a:bodyPr/>
          <a:lstStyle/>
          <a:p>
            <a:r>
              <a:rPr lang="en-US" dirty="0"/>
              <a:t>You can apply more than one class selectors to a given element. </a:t>
            </a:r>
          </a:p>
          <a:p>
            <a:r>
              <a:rPr lang="en-US" dirty="0"/>
              <a:t>Consider the following example: </a:t>
            </a:r>
          </a:p>
          <a:p>
            <a:r>
              <a:rPr lang="en-US" dirty="0"/>
              <a:t>&lt;p class="center bold"&gt; </a:t>
            </a:r>
          </a:p>
          <a:p>
            <a:r>
              <a:rPr lang="en-US" dirty="0"/>
              <a:t>This </a:t>
            </a:r>
            <a:r>
              <a:rPr lang="en-US" dirty="0" err="1"/>
              <a:t>para</a:t>
            </a:r>
            <a:r>
              <a:rPr lang="en-US" dirty="0"/>
              <a:t> will be styled by the classes center and bold. </a:t>
            </a:r>
          </a:p>
          <a:p>
            <a:r>
              <a:rPr lang="en-US" dirty="0"/>
              <a:t>&lt;/p&gt;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ID Selectors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You can define style rules based on the </a:t>
            </a:r>
            <a:r>
              <a:rPr lang="en-US" i="1" dirty="0"/>
              <a:t>id attribute of the elements. </a:t>
            </a:r>
          </a:p>
          <a:p>
            <a:r>
              <a:rPr lang="en-US" i="1" dirty="0"/>
              <a:t>All the elements having that id will be formatted according to the defined rule. </a:t>
            </a:r>
          </a:p>
          <a:p>
            <a:r>
              <a:rPr lang="en-US" dirty="0"/>
              <a:t>#black { </a:t>
            </a:r>
          </a:p>
          <a:p>
            <a:r>
              <a:rPr lang="en-US" dirty="0"/>
              <a:t>color: #000000; </a:t>
            </a:r>
          </a:p>
          <a:p>
            <a:r>
              <a:rPr lang="en-US" dirty="0"/>
              <a:t>} </a:t>
            </a:r>
          </a:p>
          <a:p>
            <a:r>
              <a:rPr lang="en-US" dirty="0"/>
              <a:t>This rule renders the content in black for every element with </a:t>
            </a:r>
            <a:r>
              <a:rPr lang="en-US" i="1" dirty="0"/>
              <a:t>id attribute set to black in our document.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ID Selectors</a:t>
            </a:r>
            <a:endParaRPr lang="en-US" dirty="0"/>
          </a:p>
        </p:txBody>
      </p:sp>
      <p:sp>
        <p:nvSpPr>
          <p:cNvPr id="3" name="Content Placeholder 2"/>
          <p:cNvSpPr>
            <a:spLocks noGrp="1"/>
          </p:cNvSpPr>
          <p:nvPr>
            <p:ph idx="1"/>
          </p:nvPr>
        </p:nvSpPr>
        <p:spPr/>
        <p:txBody>
          <a:bodyPr/>
          <a:lstStyle/>
          <a:p>
            <a:r>
              <a:rPr lang="en-US" dirty="0"/>
              <a:t>You can make it a bit more particular. For example: </a:t>
            </a:r>
          </a:p>
          <a:p>
            <a:r>
              <a:rPr lang="en-US" dirty="0"/>
              <a:t>h1#black { </a:t>
            </a:r>
          </a:p>
          <a:p>
            <a:r>
              <a:rPr lang="en-US" dirty="0"/>
              <a:t>color: #000000; </a:t>
            </a:r>
          </a:p>
          <a:p>
            <a:r>
              <a:rPr lang="en-US" dirty="0"/>
              <a:t>} </a:t>
            </a:r>
          </a:p>
          <a:p>
            <a:r>
              <a:rPr lang="en-US" dirty="0"/>
              <a:t>This rule renders the content in black for only &lt;h1&gt; elements with </a:t>
            </a:r>
            <a:r>
              <a:rPr lang="en-US" i="1" dirty="0"/>
              <a:t>id attribute set to black.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ID Selectors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true power of </a:t>
            </a:r>
            <a:r>
              <a:rPr lang="en-US" i="1" dirty="0"/>
              <a:t>id selectors is when they are used as the foundation for descendant selectors. </a:t>
            </a:r>
          </a:p>
          <a:p>
            <a:r>
              <a:rPr lang="en-US" i="1" dirty="0"/>
              <a:t>For example: </a:t>
            </a:r>
          </a:p>
          <a:p>
            <a:r>
              <a:rPr lang="en-US" dirty="0"/>
              <a:t>#black h2 { </a:t>
            </a:r>
          </a:p>
          <a:p>
            <a:r>
              <a:rPr lang="en-US" dirty="0"/>
              <a:t>color: #000000; </a:t>
            </a:r>
          </a:p>
          <a:p>
            <a:r>
              <a:rPr lang="en-US" dirty="0"/>
              <a:t>} </a:t>
            </a:r>
          </a:p>
          <a:p>
            <a:r>
              <a:rPr lang="en-US" dirty="0"/>
              <a:t>In this example, all level 2 headings will be displayed in black color when those headings will lie within tags having </a:t>
            </a:r>
            <a:r>
              <a:rPr lang="en-US" i="1" dirty="0"/>
              <a:t>id attribute set to black.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Child Selectors</a:t>
            </a:r>
            <a:endParaRPr lang="en-US" dirty="0"/>
          </a:p>
        </p:txBody>
      </p:sp>
      <p:sp>
        <p:nvSpPr>
          <p:cNvPr id="3" name="Content Placeholder 2"/>
          <p:cNvSpPr>
            <a:spLocks noGrp="1"/>
          </p:cNvSpPr>
          <p:nvPr>
            <p:ph idx="1"/>
          </p:nvPr>
        </p:nvSpPr>
        <p:spPr/>
        <p:txBody>
          <a:bodyPr/>
          <a:lstStyle/>
          <a:p>
            <a:r>
              <a:rPr lang="en-US" dirty="0"/>
              <a:t>You have seen the descendant selectors.</a:t>
            </a:r>
          </a:p>
          <a:p>
            <a:r>
              <a:rPr lang="en-US" dirty="0"/>
              <a:t>There is one more type of selector, which is very similar to descendants but have different functionality. </a:t>
            </a:r>
          </a:p>
          <a:p>
            <a:r>
              <a:rPr lang="en-US" dirty="0"/>
              <a:t>Consider the following example: </a:t>
            </a:r>
          </a:p>
          <a:p>
            <a:r>
              <a:rPr lang="en-US" dirty="0"/>
              <a:t>body &gt; p { </a:t>
            </a:r>
          </a:p>
          <a:p>
            <a:r>
              <a:rPr lang="en-US" dirty="0"/>
              <a:t>color: #000000; </a:t>
            </a:r>
          </a:p>
          <a:p>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Child Selectors</a:t>
            </a:r>
            <a:endParaRPr lang="en-US" dirty="0"/>
          </a:p>
        </p:txBody>
      </p:sp>
      <p:sp>
        <p:nvSpPr>
          <p:cNvPr id="3" name="Content Placeholder 2"/>
          <p:cNvSpPr>
            <a:spLocks noGrp="1"/>
          </p:cNvSpPr>
          <p:nvPr>
            <p:ph idx="1"/>
          </p:nvPr>
        </p:nvSpPr>
        <p:spPr/>
        <p:txBody>
          <a:bodyPr/>
          <a:lstStyle/>
          <a:p>
            <a:r>
              <a:rPr lang="en-US" dirty="0"/>
              <a:t>This rule will render all the paragraphs in black if they are a direct child of the &lt;body&gt; element. </a:t>
            </a:r>
          </a:p>
          <a:p>
            <a:r>
              <a:rPr lang="en-US" dirty="0"/>
              <a:t>Other paragraphs put inside other elements like &lt;div&gt; or &lt;td&gt; would not have any effect of this rule.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Attribute Selectors</a:t>
            </a:r>
            <a:endParaRPr lang="en-US" dirty="0"/>
          </a:p>
        </p:txBody>
      </p:sp>
      <p:sp>
        <p:nvSpPr>
          <p:cNvPr id="3" name="Content Placeholder 2"/>
          <p:cNvSpPr>
            <a:spLocks noGrp="1"/>
          </p:cNvSpPr>
          <p:nvPr>
            <p:ph idx="1"/>
          </p:nvPr>
        </p:nvSpPr>
        <p:spPr/>
        <p:txBody>
          <a:bodyPr/>
          <a:lstStyle/>
          <a:p>
            <a:r>
              <a:rPr lang="en-US" dirty="0"/>
              <a:t>You can also apply styles to HTML elements with particular attributes.</a:t>
            </a:r>
          </a:p>
          <a:p>
            <a:r>
              <a:rPr lang="en-US" dirty="0"/>
              <a:t>The style rule below will match all the input elements having a type attribute with a value of </a:t>
            </a:r>
            <a:r>
              <a:rPr lang="en-US" i="1" dirty="0"/>
              <a:t>text: </a:t>
            </a:r>
          </a:p>
          <a:p>
            <a:r>
              <a:rPr lang="en-US" dirty="0"/>
              <a:t>input[type="text"]{ </a:t>
            </a:r>
          </a:p>
          <a:p>
            <a:r>
              <a:rPr lang="en-US" dirty="0"/>
              <a:t>color: #000000; </a:t>
            </a:r>
          </a:p>
          <a:p>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Attribute Selectors</a:t>
            </a:r>
            <a:endParaRPr lang="en-US" dirty="0"/>
          </a:p>
        </p:txBody>
      </p:sp>
      <p:sp>
        <p:nvSpPr>
          <p:cNvPr id="3" name="Content Placeholder 2"/>
          <p:cNvSpPr>
            <a:spLocks noGrp="1"/>
          </p:cNvSpPr>
          <p:nvPr>
            <p:ph idx="1"/>
          </p:nvPr>
        </p:nvSpPr>
        <p:spPr/>
        <p:txBody>
          <a:bodyPr/>
          <a:lstStyle/>
          <a:p>
            <a:r>
              <a:rPr lang="en-US" dirty="0"/>
              <a:t>The advantage to this method is that the &lt;input type="submit" /&gt; element is unaffected, and the color applied only to the desired text fields. </a:t>
            </a:r>
          </a:p>
          <a:p>
            <a:r>
              <a:rPr lang="en-US" dirty="0"/>
              <a:t>There are following rules applied to attribute selector.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Attribute Selectors</a:t>
            </a:r>
            <a:endParaRPr lang="en-US" dirty="0"/>
          </a:p>
        </p:txBody>
      </p:sp>
      <p:sp>
        <p:nvSpPr>
          <p:cNvPr id="3" name="Content Placeholder 2"/>
          <p:cNvSpPr>
            <a:spLocks noGrp="1"/>
          </p:cNvSpPr>
          <p:nvPr>
            <p:ph idx="1"/>
          </p:nvPr>
        </p:nvSpPr>
        <p:spPr/>
        <p:txBody>
          <a:bodyPr>
            <a:normAutofit fontScale="92500"/>
          </a:bodyPr>
          <a:lstStyle/>
          <a:p>
            <a:r>
              <a:rPr lang="en-US" b="1" dirty="0"/>
              <a:t>p[</a:t>
            </a:r>
            <a:r>
              <a:rPr lang="en-US" b="1" dirty="0" err="1"/>
              <a:t>lang</a:t>
            </a:r>
            <a:r>
              <a:rPr lang="en-US" b="1" dirty="0"/>
              <a:t>] -</a:t>
            </a:r>
            <a:r>
              <a:rPr lang="en-US" dirty="0"/>
              <a:t> Selects all paragraph elements with a </a:t>
            </a:r>
            <a:r>
              <a:rPr lang="en-US" i="1" dirty="0" err="1"/>
              <a:t>lang</a:t>
            </a:r>
            <a:r>
              <a:rPr lang="en-US" i="1" dirty="0"/>
              <a:t> attribute. </a:t>
            </a:r>
          </a:p>
          <a:p>
            <a:r>
              <a:rPr lang="en-US" b="1" dirty="0"/>
              <a:t>p[</a:t>
            </a:r>
            <a:r>
              <a:rPr lang="en-US" b="1" dirty="0" err="1"/>
              <a:t>lang</a:t>
            </a:r>
            <a:r>
              <a:rPr lang="en-US" b="1" dirty="0"/>
              <a:t>="</a:t>
            </a:r>
            <a:r>
              <a:rPr lang="en-US" b="1" dirty="0" err="1"/>
              <a:t>fr</a:t>
            </a:r>
            <a:r>
              <a:rPr lang="en-US" b="1" dirty="0"/>
              <a:t>"] -</a:t>
            </a:r>
            <a:r>
              <a:rPr lang="en-US" dirty="0"/>
              <a:t> Selects all paragraph elements whose </a:t>
            </a:r>
            <a:r>
              <a:rPr lang="en-US" i="1" dirty="0" err="1"/>
              <a:t>lang</a:t>
            </a:r>
            <a:r>
              <a:rPr lang="en-US" i="1" dirty="0"/>
              <a:t> attribute has a value of exactly "</a:t>
            </a:r>
            <a:r>
              <a:rPr lang="en-US" i="1" dirty="0" err="1"/>
              <a:t>fr</a:t>
            </a:r>
            <a:r>
              <a:rPr lang="en-US" i="1" dirty="0"/>
              <a:t>". </a:t>
            </a:r>
          </a:p>
          <a:p>
            <a:r>
              <a:rPr lang="en-US" b="1" dirty="0"/>
              <a:t>p[</a:t>
            </a:r>
            <a:r>
              <a:rPr lang="en-US" b="1" dirty="0" err="1"/>
              <a:t>lang</a:t>
            </a:r>
            <a:r>
              <a:rPr lang="en-US" b="1" dirty="0"/>
              <a:t>~="</a:t>
            </a:r>
            <a:r>
              <a:rPr lang="en-US" b="1" dirty="0" err="1"/>
              <a:t>fr</a:t>
            </a:r>
            <a:r>
              <a:rPr lang="en-US" b="1" dirty="0"/>
              <a:t>"] - </a:t>
            </a:r>
            <a:r>
              <a:rPr lang="en-US" dirty="0"/>
              <a:t>Selects all paragraph elements whose </a:t>
            </a:r>
            <a:r>
              <a:rPr lang="en-US" i="1" dirty="0" err="1"/>
              <a:t>lang</a:t>
            </a:r>
            <a:r>
              <a:rPr lang="en-US" i="1" dirty="0"/>
              <a:t> attribute contains the word "</a:t>
            </a:r>
            <a:r>
              <a:rPr lang="en-US" i="1" dirty="0" err="1"/>
              <a:t>fr</a:t>
            </a:r>
            <a:r>
              <a:rPr lang="en-US" i="1" dirty="0"/>
              <a:t>".</a:t>
            </a:r>
          </a:p>
          <a:p>
            <a:r>
              <a:rPr lang="en-US" b="1" dirty="0"/>
              <a:t>p[</a:t>
            </a:r>
            <a:r>
              <a:rPr lang="en-US" b="1" dirty="0" err="1"/>
              <a:t>lang</a:t>
            </a:r>
            <a:r>
              <a:rPr lang="en-US" b="1" dirty="0"/>
              <a:t>|="en"] - </a:t>
            </a:r>
            <a:r>
              <a:rPr lang="en-US" dirty="0"/>
              <a:t>Selects all paragraph elements whose </a:t>
            </a:r>
            <a:r>
              <a:rPr lang="en-US" i="1" dirty="0" err="1"/>
              <a:t>lang</a:t>
            </a:r>
            <a:r>
              <a:rPr lang="en-US" i="1" dirty="0"/>
              <a:t> attribute contains values that are exactly "en", or begin with "en-". </a:t>
            </a:r>
          </a:p>
          <a:p>
            <a:endParaRPr lang="en-US" i="1"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Style Rules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You may need to define multiple style rules for a single element. </a:t>
            </a:r>
          </a:p>
          <a:p>
            <a:r>
              <a:rPr lang="en-US" dirty="0"/>
              <a:t>You can define these rules to combine multiple properties and corresponding values into a single block as defined in the following example: </a:t>
            </a:r>
          </a:p>
          <a:p>
            <a:r>
              <a:rPr lang="en-US" dirty="0"/>
              <a:t>h1 { </a:t>
            </a:r>
          </a:p>
          <a:p>
            <a:r>
              <a:rPr lang="en-US" dirty="0"/>
              <a:t>color: #36C; </a:t>
            </a:r>
          </a:p>
          <a:p>
            <a:r>
              <a:rPr lang="en-US" dirty="0"/>
              <a:t>font-weight: normal; </a:t>
            </a:r>
          </a:p>
          <a:p>
            <a:r>
              <a:rPr lang="en-US" dirty="0"/>
              <a:t>letter-spacing: .4em; </a:t>
            </a:r>
          </a:p>
          <a:p>
            <a:r>
              <a:rPr lang="en-US" dirty="0"/>
              <a:t>margin-bottom: 1em; </a:t>
            </a:r>
          </a:p>
          <a:p>
            <a:r>
              <a:rPr lang="en-US" dirty="0"/>
              <a:t>text-transform: lowercase; </a:t>
            </a:r>
          </a:p>
          <a:p>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CSS?</a:t>
            </a:r>
            <a:endParaRPr lang="en-US" dirty="0"/>
          </a:p>
        </p:txBody>
      </p:sp>
      <p:sp>
        <p:nvSpPr>
          <p:cNvPr id="3" name="Content Placeholder 2"/>
          <p:cNvSpPr>
            <a:spLocks noGrp="1"/>
          </p:cNvSpPr>
          <p:nvPr>
            <p:ph idx="1"/>
          </p:nvPr>
        </p:nvSpPr>
        <p:spPr/>
        <p:txBody>
          <a:bodyPr/>
          <a:lstStyle/>
          <a:p>
            <a:r>
              <a:rPr lang="en-US" dirty="0"/>
              <a:t>CSS handles the look and feel part of a web page.</a:t>
            </a:r>
          </a:p>
          <a:p>
            <a:r>
              <a:rPr lang="en-US" dirty="0"/>
              <a:t>Using CSS, you can control the color of the text, the style of fonts, the spacing between paragraphs, how columns are sized and laid out, what background images or colors are used, as well as a variety of other effects.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Style Rules</a:t>
            </a:r>
            <a:endParaRPr lang="en-US" dirty="0"/>
          </a:p>
        </p:txBody>
      </p:sp>
      <p:sp>
        <p:nvSpPr>
          <p:cNvPr id="3" name="Content Placeholder 2"/>
          <p:cNvSpPr>
            <a:spLocks noGrp="1"/>
          </p:cNvSpPr>
          <p:nvPr>
            <p:ph idx="1"/>
          </p:nvPr>
        </p:nvSpPr>
        <p:spPr/>
        <p:txBody>
          <a:bodyPr>
            <a:normAutofit/>
          </a:bodyPr>
          <a:lstStyle/>
          <a:p>
            <a:r>
              <a:rPr lang="en-US" dirty="0"/>
              <a:t>Here all the property and value pairs are separated by a </a:t>
            </a:r>
            <a:r>
              <a:rPr lang="en-US" b="1" dirty="0"/>
              <a:t>semicolon (;).</a:t>
            </a:r>
          </a:p>
          <a:p>
            <a:r>
              <a:rPr lang="en-US" dirty="0"/>
              <a:t>You can keep them in a single line or multiple lines.</a:t>
            </a:r>
          </a:p>
          <a:p>
            <a:r>
              <a:rPr lang="en-US" dirty="0"/>
              <a:t>For better readability, we keep them in separate lines. </a:t>
            </a:r>
          </a:p>
          <a:p>
            <a:r>
              <a:rPr lang="en-US" dirty="0"/>
              <a:t>For a while, don't bother about the properties mentioned in the above block.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Selectors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You can apply a style to many selectors if you like. </a:t>
            </a:r>
          </a:p>
          <a:p>
            <a:r>
              <a:rPr lang="en-US" dirty="0"/>
              <a:t>Just separate the selectors with a comma, as given in the following example: </a:t>
            </a:r>
          </a:p>
          <a:p>
            <a:r>
              <a:rPr lang="en-US" dirty="0"/>
              <a:t>h1, h2, h3 { </a:t>
            </a:r>
          </a:p>
          <a:p>
            <a:r>
              <a:rPr lang="en-US" dirty="0"/>
              <a:t>color: #36C; </a:t>
            </a:r>
          </a:p>
          <a:p>
            <a:r>
              <a:rPr lang="en-US" dirty="0"/>
              <a:t>font-weight: normal; </a:t>
            </a:r>
          </a:p>
          <a:p>
            <a:r>
              <a:rPr lang="en-US" dirty="0"/>
              <a:t>letter-spacing: .4em; </a:t>
            </a:r>
          </a:p>
          <a:p>
            <a:r>
              <a:rPr lang="en-US" dirty="0"/>
              <a:t>margin-bottom: 1em; </a:t>
            </a:r>
          </a:p>
          <a:p>
            <a:r>
              <a:rPr lang="en-US" dirty="0"/>
              <a:t>text-transform: lowercase; </a:t>
            </a:r>
          </a:p>
          <a:p>
            <a:r>
              <a:rPr lang="en-US"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Selectors</a:t>
            </a:r>
            <a:endParaRPr lang="en-US" dirty="0"/>
          </a:p>
        </p:txBody>
      </p:sp>
      <p:sp>
        <p:nvSpPr>
          <p:cNvPr id="3" name="Content Placeholder 2"/>
          <p:cNvSpPr>
            <a:spLocks noGrp="1"/>
          </p:cNvSpPr>
          <p:nvPr>
            <p:ph idx="1"/>
          </p:nvPr>
        </p:nvSpPr>
        <p:spPr/>
        <p:txBody>
          <a:bodyPr/>
          <a:lstStyle/>
          <a:p>
            <a:r>
              <a:rPr lang="en-US" dirty="0"/>
              <a:t>This define style rule will be applicable to h1, h2 and h3 element as well. </a:t>
            </a:r>
          </a:p>
          <a:p>
            <a:r>
              <a:rPr lang="en-US" dirty="0"/>
              <a:t>The order of the list is irrelevant. </a:t>
            </a:r>
          </a:p>
          <a:p>
            <a:r>
              <a:rPr lang="en-US" dirty="0"/>
              <a:t>All the elements in the selector will have the corresponding declarations applied to them.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Grouping Selectors</a:t>
            </a:r>
            <a:endParaRPr lang="en-US"/>
          </a:p>
        </p:txBody>
      </p:sp>
      <p:sp>
        <p:nvSpPr>
          <p:cNvPr id="3" name="Content Placeholder 2"/>
          <p:cNvSpPr>
            <a:spLocks noGrp="1"/>
          </p:cNvSpPr>
          <p:nvPr>
            <p:ph idx="1"/>
          </p:nvPr>
        </p:nvSpPr>
        <p:spPr/>
        <p:txBody>
          <a:bodyPr/>
          <a:lstStyle/>
          <a:p>
            <a:r>
              <a:rPr lang="en-US" dirty="0"/>
              <a:t>You can combine the various </a:t>
            </a:r>
            <a:r>
              <a:rPr lang="en-US" i="1" dirty="0"/>
              <a:t>class selectors together as shown below: </a:t>
            </a:r>
          </a:p>
          <a:p>
            <a:r>
              <a:rPr lang="en-US" dirty="0"/>
              <a:t>#content, #footer, #supplement { </a:t>
            </a:r>
          </a:p>
          <a:p>
            <a:r>
              <a:rPr lang="en-US" dirty="0"/>
              <a:t>position: absolute; </a:t>
            </a:r>
          </a:p>
          <a:p>
            <a:r>
              <a:rPr lang="en-US" dirty="0"/>
              <a:t>left: 510px; </a:t>
            </a:r>
          </a:p>
          <a:p>
            <a:r>
              <a:rPr lang="en-US" dirty="0"/>
              <a:t>width: 200px; </a:t>
            </a:r>
          </a:p>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CSS?</a:t>
            </a:r>
            <a:endParaRPr lang="en-US" dirty="0"/>
          </a:p>
        </p:txBody>
      </p:sp>
      <p:sp>
        <p:nvSpPr>
          <p:cNvPr id="3" name="Content Placeholder 2"/>
          <p:cNvSpPr>
            <a:spLocks noGrp="1"/>
          </p:cNvSpPr>
          <p:nvPr>
            <p:ph idx="1"/>
          </p:nvPr>
        </p:nvSpPr>
        <p:spPr/>
        <p:txBody>
          <a:bodyPr/>
          <a:lstStyle/>
          <a:p>
            <a:r>
              <a:rPr lang="en-US" dirty="0"/>
              <a:t>CSS is easy to learn and understand but it provides a powerful control over the presentation of an HTML document. </a:t>
            </a:r>
          </a:p>
          <a:p>
            <a:r>
              <a:rPr lang="en-US" dirty="0"/>
              <a:t>Most commonly, CSS is combined with the markup languages HTML or XHTML.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CSS</a:t>
            </a:r>
            <a:endParaRPr lang="en-US" dirty="0"/>
          </a:p>
        </p:txBody>
      </p:sp>
      <p:sp>
        <p:nvSpPr>
          <p:cNvPr id="3" name="Content Placeholder 2"/>
          <p:cNvSpPr>
            <a:spLocks noGrp="1"/>
          </p:cNvSpPr>
          <p:nvPr>
            <p:ph idx="1"/>
          </p:nvPr>
        </p:nvSpPr>
        <p:spPr/>
        <p:txBody>
          <a:bodyPr/>
          <a:lstStyle/>
          <a:p>
            <a:r>
              <a:rPr lang="en-US" b="1" dirty="0"/>
              <a:t>CSS saves time</a:t>
            </a:r>
            <a:r>
              <a:rPr lang="en-US" dirty="0"/>
              <a:t> – </a:t>
            </a:r>
          </a:p>
          <a:p>
            <a:r>
              <a:rPr lang="en-US" dirty="0"/>
              <a:t>You can write CSS once and then reuse the same sheet in multiple HTML pages. </a:t>
            </a:r>
          </a:p>
          <a:p>
            <a:r>
              <a:rPr lang="en-US" dirty="0"/>
              <a:t>You can define a style for each HTML element and apply it to as many web pages as you want.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CSS</a:t>
            </a:r>
            <a:endParaRPr lang="en-US" dirty="0"/>
          </a:p>
        </p:txBody>
      </p:sp>
      <p:sp>
        <p:nvSpPr>
          <p:cNvPr id="3" name="Content Placeholder 2"/>
          <p:cNvSpPr>
            <a:spLocks noGrp="1"/>
          </p:cNvSpPr>
          <p:nvPr>
            <p:ph idx="1"/>
          </p:nvPr>
        </p:nvSpPr>
        <p:spPr/>
        <p:txBody>
          <a:bodyPr/>
          <a:lstStyle/>
          <a:p>
            <a:r>
              <a:rPr lang="en-US" b="1" dirty="0"/>
              <a:t>Pages load faster</a:t>
            </a:r>
            <a:r>
              <a:rPr lang="en-US" dirty="0"/>
              <a:t> – </a:t>
            </a:r>
          </a:p>
          <a:p>
            <a:r>
              <a:rPr lang="en-US" dirty="0"/>
              <a:t>If you are using CSS, you do not need to write HTML tag attributes every time. </a:t>
            </a:r>
          </a:p>
          <a:p>
            <a:r>
              <a:rPr lang="en-US" dirty="0"/>
              <a:t>Just write one CSS rule of a tag and apply it to all the occurrences of that tag. </a:t>
            </a:r>
          </a:p>
          <a:p>
            <a:r>
              <a:rPr lang="en-US" dirty="0"/>
              <a:t>So, less code means faster download times.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CSS</a:t>
            </a:r>
            <a:endParaRPr lang="en-US" dirty="0"/>
          </a:p>
        </p:txBody>
      </p:sp>
      <p:sp>
        <p:nvSpPr>
          <p:cNvPr id="3" name="Content Placeholder 2"/>
          <p:cNvSpPr>
            <a:spLocks noGrp="1"/>
          </p:cNvSpPr>
          <p:nvPr>
            <p:ph idx="1"/>
          </p:nvPr>
        </p:nvSpPr>
        <p:spPr/>
        <p:txBody>
          <a:bodyPr/>
          <a:lstStyle/>
          <a:p>
            <a:r>
              <a:rPr lang="en-US" b="1" dirty="0"/>
              <a:t>Easy maintenance – </a:t>
            </a:r>
          </a:p>
          <a:p>
            <a:r>
              <a:rPr lang="en-US" dirty="0"/>
              <a:t>To make a global change, simply change the style, and all the elements in all the web pages will be updated automatically.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CSS</a:t>
            </a:r>
            <a:endParaRPr lang="en-US" dirty="0"/>
          </a:p>
        </p:txBody>
      </p:sp>
      <p:sp>
        <p:nvSpPr>
          <p:cNvPr id="3" name="Content Placeholder 2"/>
          <p:cNvSpPr>
            <a:spLocks noGrp="1"/>
          </p:cNvSpPr>
          <p:nvPr>
            <p:ph idx="1"/>
          </p:nvPr>
        </p:nvSpPr>
        <p:spPr/>
        <p:txBody>
          <a:bodyPr/>
          <a:lstStyle/>
          <a:p>
            <a:r>
              <a:rPr lang="en-US" b="1" dirty="0"/>
              <a:t>Superior styles to HTML –</a:t>
            </a:r>
            <a:r>
              <a:rPr lang="en-US" dirty="0"/>
              <a:t> </a:t>
            </a:r>
          </a:p>
          <a:p>
            <a:r>
              <a:rPr lang="en-US" dirty="0"/>
              <a:t>CSS has a much wider array of attributes than HTML, so you can give a far better look to your HTML page in comparison to HTML attributes.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CSS</a:t>
            </a:r>
            <a:endParaRPr lang="en-US" dirty="0"/>
          </a:p>
        </p:txBody>
      </p:sp>
      <p:sp>
        <p:nvSpPr>
          <p:cNvPr id="3" name="Content Placeholder 2"/>
          <p:cNvSpPr>
            <a:spLocks noGrp="1"/>
          </p:cNvSpPr>
          <p:nvPr>
            <p:ph idx="1"/>
          </p:nvPr>
        </p:nvSpPr>
        <p:spPr/>
        <p:txBody>
          <a:bodyPr/>
          <a:lstStyle/>
          <a:p>
            <a:r>
              <a:rPr lang="en-US" b="1" dirty="0"/>
              <a:t>Multiple Device Compatibility –</a:t>
            </a:r>
            <a:r>
              <a:rPr lang="en-US" dirty="0"/>
              <a:t> </a:t>
            </a:r>
          </a:p>
          <a:p>
            <a:r>
              <a:rPr lang="en-US" dirty="0"/>
              <a:t>Style sheets allow content to be optimized for more than one type of device. </a:t>
            </a:r>
          </a:p>
          <a:p>
            <a:r>
              <a:rPr lang="en-US" dirty="0"/>
              <a:t>By using the same HTML document, different versions of a website can be presented for handheld devices such as PDAs and </a:t>
            </a:r>
            <a:r>
              <a:rPr lang="en-US" dirty="0" err="1"/>
              <a:t>cellphones</a:t>
            </a:r>
            <a:r>
              <a:rPr lang="en-US" dirty="0"/>
              <a:t> or for printing.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TotalTime>
  <Words>1589</Words>
  <Application>Microsoft Office PowerPoint</Application>
  <PresentationFormat>On-screen Show (4:3)</PresentationFormat>
  <Paragraphs>173</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CSS Overview</vt:lpstr>
      <vt:lpstr>What is CSS?</vt:lpstr>
      <vt:lpstr>What is CSS?</vt:lpstr>
      <vt:lpstr>What is CSS?</vt:lpstr>
      <vt:lpstr>Advantages of CSS</vt:lpstr>
      <vt:lpstr>Advantages of CSS</vt:lpstr>
      <vt:lpstr>Advantages of CSS</vt:lpstr>
      <vt:lpstr>Advantages of CSS</vt:lpstr>
      <vt:lpstr>Advantages of CSS</vt:lpstr>
      <vt:lpstr>Advantages of CSS</vt:lpstr>
      <vt:lpstr>CSS SYNTAX </vt:lpstr>
      <vt:lpstr>CSS SYNTAX </vt:lpstr>
      <vt:lpstr>CSS SYNTAX </vt:lpstr>
      <vt:lpstr>CSS SYNTAX </vt:lpstr>
      <vt:lpstr>The Type Selectors</vt:lpstr>
      <vt:lpstr>The Universal Selectors</vt:lpstr>
      <vt:lpstr>The Descendant Selectors</vt:lpstr>
      <vt:lpstr>The Class Selectors</vt:lpstr>
      <vt:lpstr>The Class Selectors</vt:lpstr>
      <vt:lpstr>The Class Selectors</vt:lpstr>
      <vt:lpstr>The ID Selectors</vt:lpstr>
      <vt:lpstr>The ID Selectors</vt:lpstr>
      <vt:lpstr>The ID Selectors</vt:lpstr>
      <vt:lpstr>The Child Selectors</vt:lpstr>
      <vt:lpstr>The Child Selectors</vt:lpstr>
      <vt:lpstr>The Attribute Selectors</vt:lpstr>
      <vt:lpstr>The Attribute Selectors</vt:lpstr>
      <vt:lpstr>The Attribute Selectors</vt:lpstr>
      <vt:lpstr>Multiple Style Rules</vt:lpstr>
      <vt:lpstr>Multiple Style Rules</vt:lpstr>
      <vt:lpstr>Grouping Selectors</vt:lpstr>
      <vt:lpstr>Grouping Selectors</vt:lpstr>
      <vt:lpstr>Grouping Selectors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Fareed</dc:creator>
  <cp:lastModifiedBy>Faculty PC 03</cp:lastModifiedBy>
  <cp:revision>315</cp:revision>
  <dcterms:created xsi:type="dcterms:W3CDTF">2015-08-03T03:09:28Z</dcterms:created>
  <dcterms:modified xsi:type="dcterms:W3CDTF">2025-01-22T07:02:00Z</dcterms:modified>
</cp:coreProperties>
</file>